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4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5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6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7.xml" ContentType="application/vnd.openxmlformats-officedocument.presentationml.notesSl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48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49.xml" ContentType="application/vnd.openxmlformats-officedocument.presentationml.tags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5"/>
  </p:notesMasterIdLst>
  <p:sldIdLst>
    <p:sldId id="256" r:id="rId2"/>
    <p:sldId id="297" r:id="rId3"/>
    <p:sldId id="296" r:id="rId4"/>
    <p:sldId id="276" r:id="rId5"/>
    <p:sldId id="309" r:id="rId6"/>
    <p:sldId id="288" r:id="rId7"/>
    <p:sldId id="320" r:id="rId8"/>
    <p:sldId id="275" r:id="rId9"/>
    <p:sldId id="328" r:id="rId10"/>
    <p:sldId id="329" r:id="rId11"/>
    <p:sldId id="318" r:id="rId12"/>
    <p:sldId id="333" r:id="rId13"/>
    <p:sldId id="322" r:id="rId14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Calibri Light" panose="020F0302020204030204" pitchFamily="34" charset="0"/>
      <p:regular r:id="rId20"/>
      <p:italic r:id="rId21"/>
    </p:embeddedFont>
    <p:embeddedFont>
      <p:font typeface="Cambria Math" panose="02040503050406030204" pitchFamily="18" charset="0"/>
      <p:regular r:id="rId22"/>
    </p:embeddedFont>
    <p:embeddedFont>
      <p:font typeface="CMU Serif" panose="02000603000000000000" pitchFamily="2" charset="0"/>
      <p:regular r:id="rId23"/>
      <p:bold r:id="rId24"/>
      <p:italic r:id="rId25"/>
      <p:boldItalic r:id="rId26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78662"/>
    <a:srgbClr val="939393"/>
    <a:srgbClr val="777777"/>
    <a:srgbClr val="787878"/>
    <a:srgbClr val="FFFFFF"/>
    <a:srgbClr val="D0D0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สไตล์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927" autoAdjust="0"/>
    <p:restoredTop sz="94660"/>
  </p:normalViewPr>
  <p:slideViewPr>
    <p:cSldViewPr snapToGrid="0">
      <p:cViewPr varScale="1">
        <p:scale>
          <a:sx n="86" d="100"/>
          <a:sy n="86" d="100"/>
        </p:scale>
        <p:origin x="161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13CFAD-F739-4294-A1B1-F895045B438F}" type="datetimeFigureOut">
              <a:rPr lang="th-TH" smtClean="0"/>
              <a:t>31/07/64</a:t>
            </a:fld>
            <a:endParaRPr lang="th-TH"/>
          </a:p>
        </p:txBody>
      </p:sp>
      <p:sp>
        <p:nvSpPr>
          <p:cNvPr id="4" name="ตัวแทนรูปบนสไลด์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17BBB9-4A20-495F-82CA-114AD0584D0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210697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17BBB9-4A20-495F-82CA-114AD0584D06}" type="slidenum">
              <a:rPr lang="th-TH" smtClean="0"/>
              <a:t>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660282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17BBB9-4A20-495F-82CA-114AD0584D06}" type="slidenum">
              <a:rPr lang="th-TH" smtClean="0"/>
              <a:t>10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137872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17BBB9-4A20-495F-82CA-114AD0584D06}" type="slidenum">
              <a:rPr lang="th-TH" smtClean="0"/>
              <a:t>11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335605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17BBB9-4A20-495F-82CA-114AD0584D06}" type="slidenum">
              <a:rPr lang="th-TH" smtClean="0"/>
              <a:t>12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905108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17BBB9-4A20-495F-82CA-114AD0584D06}" type="slidenum">
              <a:rPr lang="th-TH" smtClean="0"/>
              <a:t>13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001744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17BBB9-4A20-495F-82CA-114AD0584D06}" type="slidenum">
              <a:rPr lang="th-TH" smtClean="0"/>
              <a:t>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4579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17BBB9-4A20-495F-82CA-114AD0584D06}" type="slidenum">
              <a:rPr lang="th-TH" smtClean="0"/>
              <a:t>3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980542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17BBB9-4A20-495F-82CA-114AD0584D06}" type="slidenum">
              <a:rPr lang="th-TH" smtClean="0"/>
              <a:t>4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453515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17BBB9-4A20-495F-82CA-114AD0584D06}" type="slidenum">
              <a:rPr lang="th-TH" smtClean="0"/>
              <a:t>5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287808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17BBB9-4A20-495F-82CA-114AD0584D06}" type="slidenum">
              <a:rPr lang="th-TH" smtClean="0"/>
              <a:t>6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795622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17BBB9-4A20-495F-82CA-114AD0584D06}" type="slidenum">
              <a:rPr lang="th-TH" smtClean="0"/>
              <a:t>7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666408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17BBB9-4A20-495F-82CA-114AD0584D06}" type="slidenum">
              <a:rPr lang="th-TH" smtClean="0"/>
              <a:t>8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820540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17BBB9-4A20-495F-82CA-114AD0584D06}" type="slidenum">
              <a:rPr lang="th-TH" smtClean="0"/>
              <a:t>9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94515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40A39-0764-4407-AD37-89D2AEF70D3B}" type="datetimeFigureOut">
              <a:rPr lang="th-TH" smtClean="0"/>
              <a:t>31/07/64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19351-8FCA-41EF-823C-6FC1912B28A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27119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40A39-0764-4407-AD37-89D2AEF70D3B}" type="datetimeFigureOut">
              <a:rPr lang="th-TH" smtClean="0"/>
              <a:t>31/07/64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19351-8FCA-41EF-823C-6FC1912B28A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098979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40A39-0764-4407-AD37-89D2AEF70D3B}" type="datetimeFigureOut">
              <a:rPr lang="th-TH" smtClean="0"/>
              <a:t>31/07/64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19351-8FCA-41EF-823C-6FC1912B28A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496393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40A39-0764-4407-AD37-89D2AEF70D3B}" type="datetimeFigureOut">
              <a:rPr lang="th-TH" smtClean="0"/>
              <a:t>31/07/64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19351-8FCA-41EF-823C-6FC1912B28A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075756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40A39-0764-4407-AD37-89D2AEF70D3B}" type="datetimeFigureOut">
              <a:rPr lang="th-TH" smtClean="0"/>
              <a:t>31/07/64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19351-8FCA-41EF-823C-6FC1912B28A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363774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40A39-0764-4407-AD37-89D2AEF70D3B}" type="datetimeFigureOut">
              <a:rPr lang="th-TH" smtClean="0"/>
              <a:t>31/07/64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19351-8FCA-41EF-823C-6FC1912B28A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799066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40A39-0764-4407-AD37-89D2AEF70D3B}" type="datetimeFigureOut">
              <a:rPr lang="th-TH" smtClean="0"/>
              <a:t>31/07/64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19351-8FCA-41EF-823C-6FC1912B28A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924926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40A39-0764-4407-AD37-89D2AEF70D3B}" type="datetimeFigureOut">
              <a:rPr lang="th-TH" smtClean="0"/>
              <a:t>31/07/64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19351-8FCA-41EF-823C-6FC1912B28A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140467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40A39-0764-4407-AD37-89D2AEF70D3B}" type="datetimeFigureOut">
              <a:rPr lang="th-TH" smtClean="0"/>
              <a:t>31/07/64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19351-8FCA-41EF-823C-6FC1912B28A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772993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40A39-0764-4407-AD37-89D2AEF70D3B}" type="datetimeFigureOut">
              <a:rPr lang="th-TH" smtClean="0"/>
              <a:t>31/07/64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19351-8FCA-41EF-823C-6FC1912B28A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858959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40A39-0764-4407-AD37-89D2AEF70D3B}" type="datetimeFigureOut">
              <a:rPr lang="th-TH" smtClean="0"/>
              <a:t>31/07/64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19351-8FCA-41EF-823C-6FC1912B28A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257519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940A39-0764-4407-AD37-89D2AEF70D3B}" type="datetimeFigureOut">
              <a:rPr lang="th-TH" smtClean="0"/>
              <a:t>31/07/64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619351-8FCA-41EF-823C-6FC1912B28A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23318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9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1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9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8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5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9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9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4.png"/><Relationship Id="rId3" Type="http://schemas.openxmlformats.org/officeDocument/2006/relationships/tags" Target="../tags/tag3.xml"/><Relationship Id="rId7" Type="http://schemas.openxmlformats.org/officeDocument/2006/relationships/image" Target="../media/image8.png"/><Relationship Id="rId12" Type="http://schemas.openxmlformats.org/officeDocument/2006/relationships/image" Target="../media/image3.png"/><Relationship Id="rId2" Type="http://schemas.openxmlformats.org/officeDocument/2006/relationships/tags" Target="../tags/tag2.xml"/><Relationship Id="rId16" Type="http://schemas.openxmlformats.org/officeDocument/2006/relationships/image" Target="../media/image14.png"/><Relationship Id="rId1" Type="http://schemas.openxmlformats.org/officeDocument/2006/relationships/tags" Target="../tags/tag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notesSlide" Target="../notesSlides/notesSlide2.xml"/><Relationship Id="rId15" Type="http://schemas.openxmlformats.org/officeDocument/2006/relationships/image" Target="../media/image12.png"/><Relationship Id="rId10" Type="http://schemas.openxmlformats.org/officeDocument/2006/relationships/image" Target="../media/image10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7.png"/><Relationship Id="rId1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5.png"/><Relationship Id="rId18" Type="http://schemas.openxmlformats.org/officeDocument/2006/relationships/image" Target="../media/image30.png"/><Relationship Id="rId26" Type="http://schemas.openxmlformats.org/officeDocument/2006/relationships/image" Target="../media/image38.png"/><Relationship Id="rId3" Type="http://schemas.openxmlformats.org/officeDocument/2006/relationships/image" Target="../media/image13.png"/><Relationship Id="rId21" Type="http://schemas.openxmlformats.org/officeDocument/2006/relationships/image" Target="../media/image33.png"/><Relationship Id="rId34" Type="http://schemas.openxmlformats.org/officeDocument/2006/relationships/image" Target="../media/image46.png"/><Relationship Id="rId7" Type="http://schemas.openxmlformats.org/officeDocument/2006/relationships/image" Target="../media/image18.png"/><Relationship Id="rId12" Type="http://schemas.openxmlformats.org/officeDocument/2006/relationships/image" Target="../media/image24.png"/><Relationship Id="rId17" Type="http://schemas.openxmlformats.org/officeDocument/2006/relationships/image" Target="../media/image21.png"/><Relationship Id="rId25" Type="http://schemas.openxmlformats.org/officeDocument/2006/relationships/image" Target="../media/image37.png"/><Relationship Id="rId33" Type="http://schemas.openxmlformats.org/officeDocument/2006/relationships/image" Target="../media/image45.png"/><Relationship Id="rId38" Type="http://schemas.openxmlformats.org/officeDocument/2006/relationships/image" Target="../media/image47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8.png"/><Relationship Id="rId20" Type="http://schemas.openxmlformats.org/officeDocument/2006/relationships/image" Target="../media/image32.png"/><Relationship Id="rId29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3.png"/><Relationship Id="rId24" Type="http://schemas.openxmlformats.org/officeDocument/2006/relationships/image" Target="../media/image36.png"/><Relationship Id="rId32" Type="http://schemas.openxmlformats.org/officeDocument/2006/relationships/image" Target="../media/image44.png"/><Relationship Id="rId37" Type="http://schemas.openxmlformats.org/officeDocument/2006/relationships/image" Target="../media/image5.png"/><Relationship Id="rId5" Type="http://schemas.openxmlformats.org/officeDocument/2006/relationships/image" Target="../media/image16.png"/><Relationship Id="rId15" Type="http://schemas.openxmlformats.org/officeDocument/2006/relationships/image" Target="../media/image27.png"/><Relationship Id="rId23" Type="http://schemas.openxmlformats.org/officeDocument/2006/relationships/image" Target="../media/image35.png"/><Relationship Id="rId28" Type="http://schemas.openxmlformats.org/officeDocument/2006/relationships/image" Target="../media/image40.png"/><Relationship Id="rId36" Type="http://schemas.openxmlformats.org/officeDocument/2006/relationships/image" Target="../media/image4.png"/><Relationship Id="rId10" Type="http://schemas.openxmlformats.org/officeDocument/2006/relationships/image" Target="../media/image22.png"/><Relationship Id="rId19" Type="http://schemas.openxmlformats.org/officeDocument/2006/relationships/image" Target="../media/image31.png"/><Relationship Id="rId31" Type="http://schemas.openxmlformats.org/officeDocument/2006/relationships/image" Target="../media/image43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6.png"/><Relationship Id="rId22" Type="http://schemas.openxmlformats.org/officeDocument/2006/relationships/image" Target="../media/image34.png"/><Relationship Id="rId27" Type="http://schemas.openxmlformats.org/officeDocument/2006/relationships/image" Target="../media/image39.png"/><Relationship Id="rId30" Type="http://schemas.openxmlformats.org/officeDocument/2006/relationships/image" Target="../media/image42.png"/><Relationship Id="rId35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4.xml"/><Relationship Id="rId18" Type="http://schemas.openxmlformats.org/officeDocument/2006/relationships/image" Target="../media/image54.png"/><Relationship Id="rId3" Type="http://schemas.openxmlformats.org/officeDocument/2006/relationships/tags" Target="../tags/tag6.xml"/><Relationship Id="rId21" Type="http://schemas.openxmlformats.org/officeDocument/2006/relationships/image" Target="../media/image5.png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50.png"/><Relationship Id="rId2" Type="http://schemas.openxmlformats.org/officeDocument/2006/relationships/tags" Target="../tags/tag5.xml"/><Relationship Id="rId20" Type="http://schemas.openxmlformats.org/officeDocument/2006/relationships/image" Target="../media/image4.png"/><Relationship Id="rId1" Type="http://schemas.openxmlformats.org/officeDocument/2006/relationships/tags" Target="../tags/tag4.xml"/><Relationship Id="rId6" Type="http://schemas.openxmlformats.org/officeDocument/2006/relationships/tags" Target="../tags/tag9.xml"/><Relationship Id="rId11" Type="http://schemas.openxmlformats.org/officeDocument/2006/relationships/image" Target="../media/image49.png"/><Relationship Id="rId5" Type="http://schemas.openxmlformats.org/officeDocument/2006/relationships/tags" Target="../tags/tag8.xml"/><Relationship Id="rId23" Type="http://schemas.openxmlformats.org/officeDocument/2006/relationships/image" Target="../media/image52.png"/><Relationship Id="rId10" Type="http://schemas.openxmlformats.org/officeDocument/2006/relationships/image" Target="../media/image48.png"/><Relationship Id="rId19" Type="http://schemas.openxmlformats.org/officeDocument/2006/relationships/image" Target="../media/image3.png"/><Relationship Id="rId4" Type="http://schemas.openxmlformats.org/officeDocument/2006/relationships/tags" Target="../tags/tag7.xml"/><Relationship Id="rId9" Type="http://schemas.openxmlformats.org/officeDocument/2006/relationships/image" Target="../media/image29.png"/><Relationship Id="rId22" Type="http://schemas.openxmlformats.org/officeDocument/2006/relationships/image" Target="../media/image5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13" Type="http://schemas.openxmlformats.org/officeDocument/2006/relationships/image" Target="../media/image4.png"/><Relationship Id="rId18" Type="http://schemas.openxmlformats.org/officeDocument/2006/relationships/image" Target="../media/image60.png"/><Relationship Id="rId3" Type="http://schemas.openxmlformats.org/officeDocument/2006/relationships/tags" Target="../tags/tag12.xml"/><Relationship Id="rId7" Type="http://schemas.openxmlformats.org/officeDocument/2006/relationships/notesSlide" Target="../notesSlides/notesSlide5.xml"/><Relationship Id="rId12" Type="http://schemas.openxmlformats.org/officeDocument/2006/relationships/image" Target="../media/image3.png"/><Relationship Id="rId17" Type="http://schemas.openxmlformats.org/officeDocument/2006/relationships/image" Target="../media/image59.png"/><Relationship Id="rId2" Type="http://schemas.openxmlformats.org/officeDocument/2006/relationships/tags" Target="../tags/tag11.xml"/><Relationship Id="rId16" Type="http://schemas.openxmlformats.org/officeDocument/2006/relationships/image" Target="../media/image58.png"/><Relationship Id="rId1" Type="http://schemas.openxmlformats.org/officeDocument/2006/relationships/tags" Target="../tags/tag10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54.png"/><Relationship Id="rId5" Type="http://schemas.openxmlformats.org/officeDocument/2006/relationships/tags" Target="../tags/tag14.xml"/><Relationship Id="rId15" Type="http://schemas.openxmlformats.org/officeDocument/2006/relationships/image" Target="../media/image57.png"/><Relationship Id="rId10" Type="http://schemas.openxmlformats.org/officeDocument/2006/relationships/image" Target="../media/image56.png"/><Relationship Id="rId4" Type="http://schemas.openxmlformats.org/officeDocument/2006/relationships/tags" Target="../tags/tag13.xml"/><Relationship Id="rId9" Type="http://schemas.openxmlformats.org/officeDocument/2006/relationships/image" Target="../media/image55.png"/><Relationship Id="rId1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2.png"/><Relationship Id="rId12" Type="http://schemas.openxmlformats.org/officeDocument/2006/relationships/image" Target="../media/image3.png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image" Target="../media/image53.png"/><Relationship Id="rId11" Type="http://schemas.openxmlformats.org/officeDocument/2006/relationships/image" Target="../media/image54.png"/><Relationship Id="rId5" Type="http://schemas.openxmlformats.org/officeDocument/2006/relationships/image" Target="../media/image61.png"/><Relationship Id="rId15" Type="http://schemas.openxmlformats.org/officeDocument/2006/relationships/image" Target="../media/image63.png"/><Relationship Id="rId4" Type="http://schemas.openxmlformats.org/officeDocument/2006/relationships/notesSlide" Target="../notesSlides/notesSlide6.xml"/><Relationship Id="rId1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68.png"/><Relationship Id="rId3" Type="http://schemas.openxmlformats.org/officeDocument/2006/relationships/tags" Target="../tags/tag19.xml"/><Relationship Id="rId7" Type="http://schemas.openxmlformats.org/officeDocument/2006/relationships/image" Target="../media/image4.png"/><Relationship Id="rId12" Type="http://schemas.openxmlformats.org/officeDocument/2006/relationships/image" Target="../media/image67.png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image" Target="../media/image3.png"/><Relationship Id="rId11" Type="http://schemas.openxmlformats.org/officeDocument/2006/relationships/image" Target="../media/image66.png"/><Relationship Id="rId5" Type="http://schemas.openxmlformats.org/officeDocument/2006/relationships/notesSlide" Target="../notesSlides/notesSlide7.xml"/><Relationship Id="rId10" Type="http://schemas.openxmlformats.org/officeDocument/2006/relationships/image" Target="../media/image65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64.png"/><Relationship Id="rId14" Type="http://schemas.openxmlformats.org/officeDocument/2006/relationships/image" Target="../media/image69.png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tags" Target="../tags/tag32.xml"/><Relationship Id="rId18" Type="http://schemas.openxmlformats.org/officeDocument/2006/relationships/tags" Target="../tags/tag37.xml"/><Relationship Id="rId26" Type="http://schemas.openxmlformats.org/officeDocument/2006/relationships/tags" Target="../tags/tag45.xml"/><Relationship Id="rId39" Type="http://schemas.openxmlformats.org/officeDocument/2006/relationships/image" Target="../media/image75.png"/><Relationship Id="rId3" Type="http://schemas.openxmlformats.org/officeDocument/2006/relationships/tags" Target="../tags/tag22.xml"/><Relationship Id="rId21" Type="http://schemas.openxmlformats.org/officeDocument/2006/relationships/tags" Target="../tags/tag40.xml"/><Relationship Id="rId34" Type="http://schemas.openxmlformats.org/officeDocument/2006/relationships/image" Target="../media/image3.png"/><Relationship Id="rId42" Type="http://schemas.openxmlformats.org/officeDocument/2006/relationships/image" Target="../media/image78.png"/><Relationship Id="rId47" Type="http://schemas.openxmlformats.org/officeDocument/2006/relationships/image" Target="../media/image83.png"/><Relationship Id="rId50" Type="http://schemas.openxmlformats.org/officeDocument/2006/relationships/image" Target="../media/image86.png"/><Relationship Id="rId7" Type="http://schemas.openxmlformats.org/officeDocument/2006/relationships/tags" Target="../tags/tag26.xml"/><Relationship Id="rId12" Type="http://schemas.openxmlformats.org/officeDocument/2006/relationships/tags" Target="../tags/tag31.xml"/><Relationship Id="rId17" Type="http://schemas.openxmlformats.org/officeDocument/2006/relationships/tags" Target="../tags/tag36.xml"/><Relationship Id="rId25" Type="http://schemas.openxmlformats.org/officeDocument/2006/relationships/tags" Target="../tags/tag44.xml"/><Relationship Id="rId33" Type="http://schemas.openxmlformats.org/officeDocument/2006/relationships/image" Target="../media/image72.png"/><Relationship Id="rId38" Type="http://schemas.openxmlformats.org/officeDocument/2006/relationships/image" Target="../media/image74.png"/><Relationship Id="rId46" Type="http://schemas.openxmlformats.org/officeDocument/2006/relationships/image" Target="../media/image82.png"/><Relationship Id="rId2" Type="http://schemas.openxmlformats.org/officeDocument/2006/relationships/tags" Target="../tags/tag21.xml"/><Relationship Id="rId16" Type="http://schemas.openxmlformats.org/officeDocument/2006/relationships/tags" Target="../tags/tag35.xml"/><Relationship Id="rId20" Type="http://schemas.openxmlformats.org/officeDocument/2006/relationships/tags" Target="../tags/tag39.xml"/><Relationship Id="rId29" Type="http://schemas.openxmlformats.org/officeDocument/2006/relationships/slideLayout" Target="../slideLayouts/slideLayout2.xml"/><Relationship Id="rId41" Type="http://schemas.openxmlformats.org/officeDocument/2006/relationships/image" Target="../media/image77.png"/><Relationship Id="rId1" Type="http://schemas.openxmlformats.org/officeDocument/2006/relationships/tags" Target="../tags/tag20.xml"/><Relationship Id="rId6" Type="http://schemas.openxmlformats.org/officeDocument/2006/relationships/tags" Target="../tags/tag25.xml"/><Relationship Id="rId11" Type="http://schemas.openxmlformats.org/officeDocument/2006/relationships/tags" Target="../tags/tag30.xml"/><Relationship Id="rId24" Type="http://schemas.openxmlformats.org/officeDocument/2006/relationships/tags" Target="../tags/tag43.xml"/><Relationship Id="rId32" Type="http://schemas.openxmlformats.org/officeDocument/2006/relationships/image" Target="../media/image71.png"/><Relationship Id="rId37" Type="http://schemas.openxmlformats.org/officeDocument/2006/relationships/image" Target="../media/image73.png"/><Relationship Id="rId40" Type="http://schemas.openxmlformats.org/officeDocument/2006/relationships/image" Target="../media/image76.png"/><Relationship Id="rId45" Type="http://schemas.openxmlformats.org/officeDocument/2006/relationships/image" Target="../media/image81.png"/><Relationship Id="rId53" Type="http://schemas.openxmlformats.org/officeDocument/2006/relationships/image" Target="../media/image89.png"/><Relationship Id="rId5" Type="http://schemas.openxmlformats.org/officeDocument/2006/relationships/tags" Target="../tags/tag24.xml"/><Relationship Id="rId15" Type="http://schemas.openxmlformats.org/officeDocument/2006/relationships/tags" Target="../tags/tag34.xml"/><Relationship Id="rId23" Type="http://schemas.openxmlformats.org/officeDocument/2006/relationships/tags" Target="../tags/tag42.xml"/><Relationship Id="rId28" Type="http://schemas.openxmlformats.org/officeDocument/2006/relationships/tags" Target="../tags/tag47.xml"/><Relationship Id="rId36" Type="http://schemas.openxmlformats.org/officeDocument/2006/relationships/image" Target="../media/image5.png"/><Relationship Id="rId49" Type="http://schemas.openxmlformats.org/officeDocument/2006/relationships/image" Target="../media/image85.png"/><Relationship Id="rId10" Type="http://schemas.openxmlformats.org/officeDocument/2006/relationships/tags" Target="../tags/tag29.xml"/><Relationship Id="rId19" Type="http://schemas.openxmlformats.org/officeDocument/2006/relationships/tags" Target="../tags/tag38.xml"/><Relationship Id="rId31" Type="http://schemas.openxmlformats.org/officeDocument/2006/relationships/image" Target="../media/image70.png"/><Relationship Id="rId44" Type="http://schemas.openxmlformats.org/officeDocument/2006/relationships/image" Target="../media/image80.png"/><Relationship Id="rId52" Type="http://schemas.openxmlformats.org/officeDocument/2006/relationships/image" Target="../media/image88.png"/><Relationship Id="rId4" Type="http://schemas.openxmlformats.org/officeDocument/2006/relationships/tags" Target="../tags/tag23.xml"/><Relationship Id="rId9" Type="http://schemas.openxmlformats.org/officeDocument/2006/relationships/tags" Target="../tags/tag28.xml"/><Relationship Id="rId14" Type="http://schemas.openxmlformats.org/officeDocument/2006/relationships/tags" Target="../tags/tag33.xml"/><Relationship Id="rId22" Type="http://schemas.openxmlformats.org/officeDocument/2006/relationships/tags" Target="../tags/tag41.xml"/><Relationship Id="rId27" Type="http://schemas.openxmlformats.org/officeDocument/2006/relationships/tags" Target="../tags/tag46.xml"/><Relationship Id="rId30" Type="http://schemas.openxmlformats.org/officeDocument/2006/relationships/notesSlide" Target="../notesSlides/notesSlide8.xml"/><Relationship Id="rId35" Type="http://schemas.openxmlformats.org/officeDocument/2006/relationships/image" Target="../media/image4.png"/><Relationship Id="rId43" Type="http://schemas.openxmlformats.org/officeDocument/2006/relationships/image" Target="../media/image79.png"/><Relationship Id="rId48" Type="http://schemas.openxmlformats.org/officeDocument/2006/relationships/image" Target="../media/image84.png"/><Relationship Id="rId8" Type="http://schemas.openxmlformats.org/officeDocument/2006/relationships/tags" Target="../tags/tag27.xml"/><Relationship Id="rId51" Type="http://schemas.openxmlformats.org/officeDocument/2006/relationships/image" Target="../media/image8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7845966-6EFC-468A-9CC7-BAB4B95854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4000" cy="6858000"/>
          </a:xfrm>
          <a:prstGeom prst="rect">
            <a:avLst/>
          </a:prstGeom>
          <a:solidFill>
            <a:srgbClr val="8786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5554383-98AF-4A47-BB65-705FAAA4B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ADAD1991-FFD1-4E94-ABAB-7560D33008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5410" y="-3970"/>
            <a:ext cx="7748362" cy="6874811"/>
          </a:xfrm>
          <a:custGeom>
            <a:avLst/>
            <a:gdLst>
              <a:gd name="connsiteX0" fmla="*/ 2232159 w 7837716"/>
              <a:gd name="connsiteY0" fmla="*/ 0 h 6858000"/>
              <a:gd name="connsiteX1" fmla="*/ 5605557 w 7837716"/>
              <a:gd name="connsiteY1" fmla="*/ 0 h 6858000"/>
              <a:gd name="connsiteX2" fmla="*/ 5617845 w 7837716"/>
              <a:gd name="connsiteY2" fmla="*/ 5384 h 6858000"/>
              <a:gd name="connsiteX3" fmla="*/ 7837716 w 7837716"/>
              <a:gd name="connsiteY3" fmla="*/ 3429000 h 6858000"/>
              <a:gd name="connsiteX4" fmla="*/ 5617845 w 7837716"/>
              <a:gd name="connsiteY4" fmla="*/ 6852616 h 6858000"/>
              <a:gd name="connsiteX5" fmla="*/ 5605557 w 7837716"/>
              <a:gd name="connsiteY5" fmla="*/ 6858000 h 6858000"/>
              <a:gd name="connsiteX6" fmla="*/ 2232159 w 7837716"/>
              <a:gd name="connsiteY6" fmla="*/ 6858000 h 6858000"/>
              <a:gd name="connsiteX7" fmla="*/ 2219871 w 7837716"/>
              <a:gd name="connsiteY7" fmla="*/ 6852616 h 6858000"/>
              <a:gd name="connsiteX8" fmla="*/ 0 w 7837716"/>
              <a:gd name="connsiteY8" fmla="*/ 3429000 h 6858000"/>
              <a:gd name="connsiteX9" fmla="*/ 2219871 w 7837716"/>
              <a:gd name="connsiteY9" fmla="*/ 538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37716" h="6858000">
                <a:moveTo>
                  <a:pt x="2232159" y="0"/>
                </a:moveTo>
                <a:lnTo>
                  <a:pt x="5605557" y="0"/>
                </a:lnTo>
                <a:lnTo>
                  <a:pt x="5617845" y="5384"/>
                </a:lnTo>
                <a:cubicBezTo>
                  <a:pt x="6931322" y="618789"/>
                  <a:pt x="7837716" y="1921305"/>
                  <a:pt x="7837716" y="3429000"/>
                </a:cubicBezTo>
                <a:cubicBezTo>
                  <a:pt x="7837716" y="4936696"/>
                  <a:pt x="6931322" y="6239212"/>
                  <a:pt x="5617845" y="6852616"/>
                </a:cubicBezTo>
                <a:lnTo>
                  <a:pt x="5605557" y="6858000"/>
                </a:lnTo>
                <a:lnTo>
                  <a:pt x="2232159" y="6858000"/>
                </a:lnTo>
                <a:lnTo>
                  <a:pt x="2219871" y="6852616"/>
                </a:lnTo>
                <a:cubicBezTo>
                  <a:pt x="906394" y="6239212"/>
                  <a:pt x="0" y="4936696"/>
                  <a:pt x="0" y="3429000"/>
                </a:cubicBezTo>
                <a:cubicBezTo>
                  <a:pt x="0" y="1921305"/>
                  <a:pt x="906394" y="618789"/>
                  <a:pt x="2219871" y="5384"/>
                </a:cubicBezTo>
                <a:close/>
              </a:path>
            </a:pathLst>
          </a:custGeom>
          <a:solidFill>
            <a:schemeClr val="bg1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2000"/>
                  </a:schemeClr>
                </a:gs>
                <a:gs pos="100000">
                  <a:schemeClr val="bg2">
                    <a:lumMod val="87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31" name="สี่เหลี่ยมผืนผ้า: มุมมน 30">
            <a:extLst>
              <a:ext uri="{FF2B5EF4-FFF2-40B4-BE49-F238E27FC236}">
                <a16:creationId xmlns:a16="http://schemas.microsoft.com/office/drawing/2014/main" id="{7BDC31AE-0459-41CA-95DF-7DD274F5F08A}"/>
              </a:ext>
            </a:extLst>
          </p:cNvPr>
          <p:cNvSpPr/>
          <p:nvPr/>
        </p:nvSpPr>
        <p:spPr>
          <a:xfrm>
            <a:off x="1518177" y="2280687"/>
            <a:ext cx="6122883" cy="701822"/>
          </a:xfrm>
          <a:prstGeom prst="roundRect">
            <a:avLst/>
          </a:prstGeom>
          <a:gradFill>
            <a:gsLst>
              <a:gs pos="0">
                <a:srgbClr val="878662"/>
              </a:gs>
              <a:gs pos="23000">
                <a:srgbClr val="878662"/>
              </a:gs>
              <a:gs pos="69000">
                <a:srgbClr val="878662"/>
              </a:gs>
              <a:gs pos="97000">
                <a:srgbClr val="878662"/>
              </a:gs>
            </a:gsLst>
            <a:path path="circle">
              <a:fillToRect l="50000" t="50000" r="50000" b="50000"/>
            </a:path>
          </a:gradFill>
          <a:ln>
            <a:solidFill>
              <a:schemeClr val="tx1">
                <a:alpha val="99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2" name="สี่เหลี่ยมผืนผ้า 31">
            <a:extLst>
              <a:ext uri="{FF2B5EF4-FFF2-40B4-BE49-F238E27FC236}">
                <a16:creationId xmlns:a16="http://schemas.microsoft.com/office/drawing/2014/main" id="{81E58309-3A82-458D-879D-E07A11516A6B}"/>
              </a:ext>
            </a:extLst>
          </p:cNvPr>
          <p:cNvSpPr/>
          <p:nvPr/>
        </p:nvSpPr>
        <p:spPr>
          <a:xfrm>
            <a:off x="1012459" y="3429000"/>
            <a:ext cx="7134318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1600" b="1" dirty="0">
                <a:latin typeface="CMU Serif" panose="02000603000000000000" pitchFamily="2" charset="0"/>
                <a:ea typeface="CMU Serif" panose="02000603000000000000" pitchFamily="2" charset="0"/>
                <a:cs typeface="CMU Serif" panose="02000603000000000000" pitchFamily="2" charset="0"/>
              </a:rPr>
              <a:t>Wiriya Ruangyoo </a:t>
            </a:r>
          </a:p>
          <a:p>
            <a:pPr algn="ctr"/>
            <a:endParaRPr lang="th-TH" dirty="0">
              <a:latin typeface="CMU Serif" panose="02000603000000000000" pitchFamily="2" charset="0"/>
              <a:ea typeface="CMU Serif" panose="02000603000000000000" pitchFamily="2" charset="0"/>
              <a:cs typeface="CMU Serif" panose="02000603000000000000" pitchFamily="2" charset="0"/>
            </a:endParaRPr>
          </a:p>
          <a:p>
            <a:r>
              <a:rPr lang="en-US" sz="1400" dirty="0">
                <a:latin typeface="CMU Serif" panose="02000603000000000000" pitchFamily="2" charset="0"/>
                <a:ea typeface="CMU Serif" panose="02000603000000000000" pitchFamily="2" charset="0"/>
                <a:cs typeface="CMU Serif" panose="02000603000000000000" pitchFamily="2" charset="0"/>
              </a:rPr>
              <a:t>Working with: </a:t>
            </a:r>
            <a:r>
              <a:rPr lang="en-US" sz="1400" dirty="0" err="1">
                <a:latin typeface="CMU Serif" panose="02000603000000000000" pitchFamily="2" charset="0"/>
                <a:ea typeface="CMU Serif" panose="02000603000000000000" pitchFamily="2" charset="0"/>
                <a:cs typeface="CMU Serif" panose="02000603000000000000" pitchFamily="2" charset="0"/>
              </a:rPr>
              <a:t>Kanokphon</a:t>
            </a:r>
            <a:r>
              <a:rPr lang="en-US" sz="1400" dirty="0">
                <a:latin typeface="CMU Serif" panose="02000603000000000000" pitchFamily="2" charset="0"/>
                <a:ea typeface="CMU Serif" panose="02000603000000000000" pitchFamily="2" charset="0"/>
                <a:cs typeface="CMU Serif" panose="02000603000000000000" pitchFamily="2" charset="0"/>
              </a:rPr>
              <a:t> </a:t>
            </a:r>
            <a:r>
              <a:rPr lang="en-US" sz="1400" dirty="0" err="1">
                <a:latin typeface="CMU Serif" panose="02000603000000000000" pitchFamily="2" charset="0"/>
                <a:ea typeface="CMU Serif" panose="02000603000000000000" pitchFamily="2" charset="0"/>
                <a:cs typeface="CMU Serif" panose="02000603000000000000" pitchFamily="2" charset="0"/>
              </a:rPr>
              <a:t>Phumphan</a:t>
            </a:r>
            <a:r>
              <a:rPr lang="en-US" sz="1400" dirty="0">
                <a:latin typeface="CMU Serif" panose="02000603000000000000" pitchFamily="2" charset="0"/>
                <a:ea typeface="CMU Serif" panose="02000603000000000000" pitchFamily="2" charset="0"/>
                <a:cs typeface="CMU Serif" panose="02000603000000000000" pitchFamily="2" charset="0"/>
              </a:rPr>
              <a:t>, Chia-Chu Chen, </a:t>
            </a:r>
            <a:r>
              <a:rPr lang="en-US" sz="1400" dirty="0" err="1">
                <a:latin typeface="CMU Serif" panose="02000603000000000000" pitchFamily="2" charset="0"/>
                <a:ea typeface="CMU Serif" panose="02000603000000000000" pitchFamily="2" charset="0"/>
                <a:cs typeface="CMU Serif" panose="02000603000000000000" pitchFamily="2" charset="0"/>
              </a:rPr>
              <a:t>Ayut</a:t>
            </a:r>
            <a:r>
              <a:rPr lang="en-US" sz="1400" dirty="0">
                <a:latin typeface="CMU Serif" panose="02000603000000000000" pitchFamily="2" charset="0"/>
                <a:ea typeface="CMU Serif" panose="02000603000000000000" pitchFamily="2" charset="0"/>
                <a:cs typeface="CMU Serif" panose="02000603000000000000" pitchFamily="2" charset="0"/>
              </a:rPr>
              <a:t> </a:t>
            </a:r>
            <a:r>
              <a:rPr lang="en-US" sz="1400" dirty="0" err="1">
                <a:latin typeface="CMU Serif" panose="02000603000000000000" pitchFamily="2" charset="0"/>
                <a:ea typeface="CMU Serif" panose="02000603000000000000" pitchFamily="2" charset="0"/>
                <a:cs typeface="CMU Serif" panose="02000603000000000000" pitchFamily="2" charset="0"/>
              </a:rPr>
              <a:t>Limphirat</a:t>
            </a:r>
            <a:r>
              <a:rPr lang="en-US" sz="1400" dirty="0">
                <a:latin typeface="CMU Serif" panose="02000603000000000000" pitchFamily="2" charset="0"/>
                <a:ea typeface="CMU Serif" panose="02000603000000000000" pitchFamily="2" charset="0"/>
                <a:cs typeface="CMU Serif" panose="02000603000000000000" pitchFamily="2" charset="0"/>
              </a:rPr>
              <a:t>, </a:t>
            </a:r>
            <a:r>
              <a:rPr lang="en-US" sz="1400" dirty="0" err="1">
                <a:latin typeface="CMU Serif" panose="02000603000000000000" pitchFamily="2" charset="0"/>
                <a:ea typeface="CMU Serif" panose="02000603000000000000" pitchFamily="2" charset="0"/>
                <a:cs typeface="CMU Serif" panose="02000603000000000000" pitchFamily="2" charset="0"/>
              </a:rPr>
              <a:t>Yupeng</a:t>
            </a:r>
            <a:r>
              <a:rPr lang="en-US" sz="1400" dirty="0">
                <a:latin typeface="CMU Serif" panose="02000603000000000000" pitchFamily="2" charset="0"/>
                <a:ea typeface="CMU Serif" panose="02000603000000000000" pitchFamily="2" charset="0"/>
                <a:cs typeface="CMU Serif" panose="02000603000000000000" pitchFamily="2" charset="0"/>
              </a:rPr>
              <a:t> Yan</a:t>
            </a:r>
            <a:endParaRPr lang="th-TH" sz="1400" dirty="0">
              <a:latin typeface="CMU Serif" panose="02000603000000000000" pitchFamily="2" charset="0"/>
              <a:ea typeface="CMU Serif" panose="02000603000000000000" pitchFamily="2" charset="0"/>
              <a:cs typeface="CMU Serif" panose="02000603000000000000" pitchFamily="2" charset="0"/>
            </a:endParaRPr>
          </a:p>
          <a:p>
            <a:pPr algn="ctr"/>
            <a:endParaRPr lang="en-US" sz="1400" dirty="0">
              <a:latin typeface="CMU Serif" panose="02000603000000000000" pitchFamily="2" charset="0"/>
              <a:ea typeface="CMU Serif" panose="02000603000000000000" pitchFamily="2" charset="0"/>
              <a:cs typeface="CMU Serif" panose="02000603000000000000" pitchFamily="2" charset="0"/>
            </a:endParaRPr>
          </a:p>
          <a:p>
            <a:pPr algn="ctr"/>
            <a:endParaRPr lang="th-TH" sz="1600" dirty="0">
              <a:latin typeface="CMU Serif" panose="02000603000000000000" pitchFamily="2" charset="0"/>
              <a:ea typeface="CMU Serif" panose="02000603000000000000" pitchFamily="2" charset="0"/>
              <a:cs typeface="CMU Serif" panose="02000603000000000000" pitchFamily="2" charset="0"/>
            </a:endParaRPr>
          </a:p>
          <a:p>
            <a:pPr algn="l"/>
            <a:endParaRPr lang="th-TH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R="44220" algn="ctr"/>
            <a:r>
              <a:rPr lang="en-US" sz="1600" b="0" i="0" u="none" strike="noStrike" baseline="0" dirty="0">
                <a:latin typeface="Calibri" panose="020F0502020204030204" pitchFamily="34" charset="0"/>
              </a:rPr>
              <a:t> </a:t>
            </a:r>
            <a:r>
              <a:rPr lang="en-US" sz="1400" b="1" i="0" u="none" strike="noStrike" baseline="0" dirty="0">
                <a:latin typeface="CMU Serif" panose="02000603000000000000" pitchFamily="2" charset="0"/>
                <a:ea typeface="CMU Serif" panose="02000603000000000000" pitchFamily="2" charset="0"/>
                <a:cs typeface="CMU Serif" panose="02000603000000000000" pitchFamily="2" charset="0"/>
              </a:rPr>
              <a:t>School of Physics and Center of Excellence in High Energy Physics and Astrophysics, </a:t>
            </a:r>
            <a:r>
              <a:rPr lang="en-US" sz="1400" b="1" i="0" u="none" strike="noStrike" baseline="0" dirty="0" err="1">
                <a:latin typeface="CMU Serif" panose="02000603000000000000" pitchFamily="2" charset="0"/>
                <a:ea typeface="CMU Serif" panose="02000603000000000000" pitchFamily="2" charset="0"/>
                <a:cs typeface="CMU Serif" panose="02000603000000000000" pitchFamily="2" charset="0"/>
              </a:rPr>
              <a:t>Suranaree</a:t>
            </a:r>
            <a:r>
              <a:rPr lang="en-US" sz="1400" b="1" i="0" u="none" strike="noStrike" baseline="0" dirty="0">
                <a:latin typeface="CMU Serif" panose="02000603000000000000" pitchFamily="2" charset="0"/>
                <a:ea typeface="CMU Serif" panose="02000603000000000000" pitchFamily="2" charset="0"/>
                <a:cs typeface="CMU Serif" panose="02000603000000000000" pitchFamily="2" charset="0"/>
              </a:rPr>
              <a:t> University of Technology, Thailand</a:t>
            </a:r>
          </a:p>
          <a:p>
            <a:pPr marR="44220" algn="ctr"/>
            <a:endParaRPr lang="en-US" sz="1400" b="1" i="0" u="none" strike="noStrike" baseline="0" dirty="0">
              <a:latin typeface="CMU Serif" panose="02000603000000000000" pitchFamily="2" charset="0"/>
              <a:ea typeface="CMU Serif" panose="02000603000000000000" pitchFamily="2" charset="0"/>
              <a:cs typeface="CMU Serif" panose="02000603000000000000" pitchFamily="2" charset="0"/>
            </a:endParaRPr>
          </a:p>
          <a:p>
            <a:pPr marR="44910" algn="ctr"/>
            <a:r>
              <a:rPr lang="en-US" sz="1400" b="1" i="0" u="none" strike="noStrike" baseline="0" dirty="0">
                <a:latin typeface="CMU Serif" panose="02000603000000000000" pitchFamily="2" charset="0"/>
                <a:ea typeface="CMU Serif" panose="02000603000000000000" pitchFamily="2" charset="0"/>
                <a:cs typeface="CMU Serif" panose="02000603000000000000" pitchFamily="2" charset="0"/>
              </a:rPr>
              <a:t>Department of Physics, National Cheng Kung University, Taiwan</a:t>
            </a:r>
            <a:endParaRPr lang="th-TH" sz="1400" b="1" dirty="0">
              <a:latin typeface="CMU Serif" panose="02000603000000000000" pitchFamily="2" charset="0"/>
              <a:ea typeface="CMU Serif" panose="02000603000000000000" pitchFamily="2" charset="0"/>
              <a:cs typeface="CMU Serif" panose="02000603000000000000" pitchFamily="2" charset="0"/>
            </a:endParaRPr>
          </a:p>
          <a:p>
            <a:pPr algn="ctr"/>
            <a:endParaRPr lang="th-TH" sz="1400" b="1" dirty="0">
              <a:latin typeface="CMU Serif" panose="02000603000000000000" pitchFamily="2" charset="0"/>
              <a:ea typeface="CMU Serif" panose="02000603000000000000" pitchFamily="2" charset="0"/>
              <a:cs typeface="CMU Serif" panose="02000603000000000000" pitchFamily="2" charset="0"/>
            </a:endParaRPr>
          </a:p>
          <a:p>
            <a:pPr algn="ctr"/>
            <a:r>
              <a:rPr lang="en-US" sz="1400" b="1" dirty="0">
                <a:latin typeface="CMU Serif" panose="02000603000000000000" pitchFamily="2" charset="0"/>
                <a:ea typeface="CMU Serif" panose="02000603000000000000" pitchFamily="2" charset="0"/>
                <a:cs typeface="CMU Serif" panose="02000603000000000000" pitchFamily="2" charset="0"/>
              </a:rPr>
              <a:t>30 July 2021</a:t>
            </a:r>
            <a:endParaRPr lang="th-TH" sz="1400" b="1" dirty="0">
              <a:latin typeface="CMU Serif" panose="02000603000000000000" pitchFamily="2" charset="0"/>
              <a:ea typeface="CMU Serif" panose="02000603000000000000" pitchFamily="2" charset="0"/>
              <a:cs typeface="CMU Serif" panose="02000603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สี่เหลี่ยมผืนผ้า 35">
                <a:extLst>
                  <a:ext uri="{FF2B5EF4-FFF2-40B4-BE49-F238E27FC236}">
                    <a16:creationId xmlns:a16="http://schemas.microsoft.com/office/drawing/2014/main" id="{64B39C4D-2272-45DD-8A76-BB4D474E46DC}"/>
                  </a:ext>
                </a:extLst>
              </p:cNvPr>
              <p:cNvSpPr/>
              <p:nvPr/>
            </p:nvSpPr>
            <p:spPr>
              <a:xfrm>
                <a:off x="1524941" y="2454552"/>
                <a:ext cx="6266985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  <m:sub>
                        <m:r>
                          <a:rPr lang="en-US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</m:sub>
                    </m:sSub>
                    <m:r>
                      <a:rPr lang="en-US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1" dirty="0">
                    <a:solidFill>
                      <a:schemeClr val="bg1"/>
                    </a:solidFill>
                    <a:latin typeface="CMU Serif" panose="02000603000000000000" pitchFamily="2" charset="0"/>
                    <a:ea typeface="CMU Serif" panose="02000603000000000000" pitchFamily="2" charset="0"/>
                    <a:cs typeface="CMU Serif" panose="02000603000000000000" pitchFamily="2" charset="0"/>
                  </a:rPr>
                  <a:t> Resonances in the Compact Pentaquark Picture</a:t>
                </a:r>
                <a:endParaRPr lang="th-TH" sz="2000" b="1" dirty="0">
                  <a:solidFill>
                    <a:schemeClr val="bg1"/>
                  </a:solidFill>
                  <a:latin typeface="CMU Serif" panose="02000603000000000000" pitchFamily="2" charset="0"/>
                  <a:ea typeface="CMU Serif" panose="02000603000000000000" pitchFamily="2" charset="0"/>
                  <a:cs typeface="CMU Serif" panose="02000603000000000000" pitchFamily="2" charset="0"/>
                </a:endParaRPr>
              </a:p>
            </p:txBody>
          </p:sp>
        </mc:Choice>
        <mc:Fallback xmlns="">
          <p:sp>
            <p:nvSpPr>
              <p:cNvPr id="36" name="สี่เหลี่ยมผืนผ้า 35">
                <a:extLst>
                  <a:ext uri="{FF2B5EF4-FFF2-40B4-BE49-F238E27FC236}">
                    <a16:creationId xmlns:a16="http://schemas.microsoft.com/office/drawing/2014/main" id="{64B39C4D-2272-45DD-8A76-BB4D474E46D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941" y="2454552"/>
                <a:ext cx="6266985" cy="369332"/>
              </a:xfrm>
              <a:prstGeom prst="rect">
                <a:avLst/>
              </a:prstGeom>
              <a:blipFill>
                <a:blip r:embed="rId4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รูปแบบอิสระ: รูปร่าง 41">
            <a:extLst>
              <a:ext uri="{FF2B5EF4-FFF2-40B4-BE49-F238E27FC236}">
                <a16:creationId xmlns:a16="http://schemas.microsoft.com/office/drawing/2014/main" id="{CE8CA071-7020-4DD1-8B7A-2E7E13B26A8A}"/>
              </a:ext>
            </a:extLst>
          </p:cNvPr>
          <p:cNvSpPr/>
          <p:nvPr/>
        </p:nvSpPr>
        <p:spPr>
          <a:xfrm>
            <a:off x="962432" y="70465"/>
            <a:ext cx="7134318" cy="1818197"/>
          </a:xfrm>
          <a:custGeom>
            <a:avLst/>
            <a:gdLst>
              <a:gd name="connsiteX0" fmla="*/ 1730150 w 7078822"/>
              <a:gd name="connsiteY0" fmla="*/ 0 h 1818198"/>
              <a:gd name="connsiteX1" fmla="*/ 5348673 w 7078822"/>
              <a:gd name="connsiteY1" fmla="*/ 0 h 1818198"/>
              <a:gd name="connsiteX2" fmla="*/ 5386076 w 7078822"/>
              <a:gd name="connsiteY2" fmla="*/ 18821 h 1818198"/>
              <a:gd name="connsiteX3" fmla="*/ 7031556 w 7078822"/>
              <a:gd name="connsiteY3" fmla="*/ 1715483 h 1818198"/>
              <a:gd name="connsiteX4" fmla="*/ 7078822 w 7078822"/>
              <a:gd name="connsiteY4" fmla="*/ 1818198 h 1818198"/>
              <a:gd name="connsiteX5" fmla="*/ 0 w 7078822"/>
              <a:gd name="connsiteY5" fmla="*/ 1818198 h 1818198"/>
              <a:gd name="connsiteX6" fmla="*/ 47266 w 7078822"/>
              <a:gd name="connsiteY6" fmla="*/ 1715483 h 1818198"/>
              <a:gd name="connsiteX7" fmla="*/ 1692746 w 7078822"/>
              <a:gd name="connsiteY7" fmla="*/ 18821 h 1818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078822" h="1818198">
                <a:moveTo>
                  <a:pt x="1730150" y="0"/>
                </a:moveTo>
                <a:lnTo>
                  <a:pt x="5348673" y="0"/>
                </a:lnTo>
                <a:lnTo>
                  <a:pt x="5386076" y="18821"/>
                </a:lnTo>
                <a:cubicBezTo>
                  <a:pt x="6099705" y="399684"/>
                  <a:pt x="6677909" y="994427"/>
                  <a:pt x="7031556" y="1715483"/>
                </a:cubicBezTo>
                <a:lnTo>
                  <a:pt x="7078822" y="1818198"/>
                </a:lnTo>
                <a:lnTo>
                  <a:pt x="0" y="1818198"/>
                </a:lnTo>
                <a:lnTo>
                  <a:pt x="47266" y="1715483"/>
                </a:lnTo>
                <a:cubicBezTo>
                  <a:pt x="400913" y="994427"/>
                  <a:pt x="979117" y="399684"/>
                  <a:pt x="1692746" y="18821"/>
                </a:cubicBezTo>
                <a:close/>
              </a:path>
            </a:pathLst>
          </a:custGeom>
          <a:gradFill>
            <a:gsLst>
              <a:gs pos="0">
                <a:schemeClr val="accent3">
                  <a:lumMod val="89000"/>
                </a:schemeClr>
              </a:gs>
              <a:gs pos="23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100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</a:gradFill>
          <a:ln>
            <a:solidFill>
              <a:srgbClr val="8786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th-TH"/>
          </a:p>
        </p:txBody>
      </p:sp>
      <p:sp>
        <p:nvSpPr>
          <p:cNvPr id="37" name="สี่เหลี่ยมผืนผ้า 36">
            <a:extLst>
              <a:ext uri="{FF2B5EF4-FFF2-40B4-BE49-F238E27FC236}">
                <a16:creationId xmlns:a16="http://schemas.microsoft.com/office/drawing/2014/main" id="{8521C6AD-D127-4C39-98C3-8E0048743D50}"/>
              </a:ext>
            </a:extLst>
          </p:cNvPr>
          <p:cNvSpPr/>
          <p:nvPr/>
        </p:nvSpPr>
        <p:spPr>
          <a:xfrm>
            <a:off x="1313116" y="1440300"/>
            <a:ext cx="651776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n w="0">
                  <a:noFill/>
                </a:ln>
                <a:solidFill>
                  <a:schemeClr val="bg1"/>
                </a:solidFill>
                <a:latin typeface="CMU Serif" panose="02000603000000000000" pitchFamily="2" charset="0"/>
                <a:ea typeface="CMU Serif" panose="02000603000000000000" pitchFamily="2" charset="0"/>
                <a:cs typeface="CMU Serif" panose="02000603000000000000" pitchFamily="2" charset="0"/>
              </a:rPr>
              <a:t>19</a:t>
            </a:r>
            <a:r>
              <a:rPr lang="en-US" sz="1400" b="1" baseline="30000" dirty="0">
                <a:ln w="0">
                  <a:noFill/>
                </a:ln>
                <a:solidFill>
                  <a:schemeClr val="bg1"/>
                </a:solidFill>
                <a:latin typeface="CMU Serif" panose="02000603000000000000" pitchFamily="2" charset="0"/>
                <a:ea typeface="CMU Serif" panose="02000603000000000000" pitchFamily="2" charset="0"/>
                <a:cs typeface="CMU Serif" panose="02000603000000000000" pitchFamily="2" charset="0"/>
              </a:rPr>
              <a:t>th</a:t>
            </a:r>
            <a:r>
              <a:rPr lang="en-US" sz="1400" b="1" dirty="0">
                <a:ln w="0">
                  <a:noFill/>
                </a:ln>
                <a:solidFill>
                  <a:schemeClr val="bg1"/>
                </a:solidFill>
                <a:latin typeface="CMU Serif" panose="02000603000000000000" pitchFamily="2" charset="0"/>
                <a:ea typeface="CMU Serif" panose="02000603000000000000" pitchFamily="2" charset="0"/>
                <a:cs typeface="CMU Serif" panose="02000603000000000000" pitchFamily="2" charset="0"/>
              </a:rPr>
              <a:t> International Conference on Hadron Spectroscopy and Structure</a:t>
            </a:r>
            <a:endParaRPr lang="th-TH" sz="1400" b="1" dirty="0">
              <a:ln w="0">
                <a:noFill/>
              </a:ln>
              <a:solidFill>
                <a:schemeClr val="bg1"/>
              </a:solidFill>
              <a:latin typeface="CMU Serif" panose="02000603000000000000" pitchFamily="2" charset="0"/>
              <a:ea typeface="CMU Serif" panose="02000603000000000000" pitchFamily="2" charset="0"/>
              <a:cs typeface="CMU Serif" panose="02000603000000000000" pitchFamily="2" charset="0"/>
            </a:endParaRPr>
          </a:p>
        </p:txBody>
      </p:sp>
      <p:pic>
        <p:nvPicPr>
          <p:cNvPr id="39" name="รูปภาพ 38" descr="รูปภาพประกอบด้วย ของเล่น&#10;&#10;คำอธิบายที่สร้างขึ้นโดยอัตโนมัติ">
            <a:extLst>
              <a:ext uri="{FF2B5EF4-FFF2-40B4-BE49-F238E27FC236}">
                <a16:creationId xmlns:a16="http://schemas.microsoft.com/office/drawing/2014/main" id="{5719DBC3-99F9-46E4-BD2F-AE9566B705B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3662" y="250222"/>
            <a:ext cx="857688" cy="1062153"/>
          </a:xfrm>
          <a:prstGeom prst="rect">
            <a:avLst/>
          </a:prstGeom>
          <a:effectLst>
            <a:outerShdw blurRad="50800" dist="50800" dir="5400000" algn="ctr" rotWithShape="0">
              <a:schemeClr val="bg1">
                <a:lumMod val="65000"/>
              </a:schemeClr>
            </a:outerShdw>
          </a:effectLst>
          <a:scene3d>
            <a:camera prst="orthographicFront"/>
            <a:lightRig rig="threePt" dir="t"/>
          </a:scene3d>
          <a:sp3d>
            <a:bevelT w="88900" h="0"/>
          </a:sp3d>
        </p:spPr>
      </p:pic>
      <p:pic>
        <p:nvPicPr>
          <p:cNvPr id="40" name="รูปภาพ 39" descr="รูปภาพประกอบด้วย สัญลักษณ์, ห้อง&#10;&#10;คำอธิบายที่สร้างขึ้นโดยอัตโนมัติ">
            <a:extLst>
              <a:ext uri="{FF2B5EF4-FFF2-40B4-BE49-F238E27FC236}">
                <a16:creationId xmlns:a16="http://schemas.microsoft.com/office/drawing/2014/main" id="{1CC29277-3E5F-4836-A6B0-55626EA4901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1474" y="327834"/>
            <a:ext cx="1016960" cy="956789"/>
          </a:xfrm>
          <a:prstGeom prst="rect">
            <a:avLst/>
          </a:prstGeom>
        </p:spPr>
      </p:pic>
      <p:pic>
        <p:nvPicPr>
          <p:cNvPr id="41" name="รูปภาพ 40">
            <a:extLst>
              <a:ext uri="{FF2B5EF4-FFF2-40B4-BE49-F238E27FC236}">
                <a16:creationId xmlns:a16="http://schemas.microsoft.com/office/drawing/2014/main" id="{057EAAAB-9542-4D4F-AF31-71620AAE80A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2515" y="399515"/>
            <a:ext cx="2409818" cy="853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7767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กล่องข้อความ 8">
            <a:extLst>
              <a:ext uri="{FF2B5EF4-FFF2-40B4-BE49-F238E27FC236}">
                <a16:creationId xmlns:a16="http://schemas.microsoft.com/office/drawing/2014/main" id="{7F412535-1263-4DFF-8A4D-D0FF80A22F4F}"/>
              </a:ext>
            </a:extLst>
          </p:cNvPr>
          <p:cNvSpPr txBox="1"/>
          <p:nvPr/>
        </p:nvSpPr>
        <p:spPr>
          <a:xfrm>
            <a:off x="2993247" y="6553043"/>
            <a:ext cx="15787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CMU Serif" panose="02000603000000000000" pitchFamily="2" charset="0"/>
                <a:ea typeface="CMU Serif" panose="02000603000000000000" pitchFamily="2" charset="0"/>
                <a:cs typeface="CMU Serif" panose="02000603000000000000" pitchFamily="2" charset="0"/>
              </a:rPr>
              <a:t>Wiriya Ruangyoo</a:t>
            </a:r>
            <a:endParaRPr lang="th-TH" sz="1200" b="1" dirty="0">
              <a:solidFill>
                <a:schemeClr val="bg1"/>
              </a:solidFill>
              <a:latin typeface="CMU Serif" panose="02000603000000000000" pitchFamily="2" charset="0"/>
              <a:ea typeface="CMU Serif" panose="02000603000000000000" pitchFamily="2" charset="0"/>
              <a:cs typeface="CMU Serif" panose="02000603000000000000" pitchFamily="2" charset="0"/>
            </a:endParaRPr>
          </a:p>
        </p:txBody>
      </p:sp>
      <p:sp>
        <p:nvSpPr>
          <p:cNvPr id="10" name="กล่องข้อความ 9">
            <a:extLst>
              <a:ext uri="{FF2B5EF4-FFF2-40B4-BE49-F238E27FC236}">
                <a16:creationId xmlns:a16="http://schemas.microsoft.com/office/drawing/2014/main" id="{4FCA61C5-9BB3-4BAC-B4BE-D60A324DE68F}"/>
              </a:ext>
            </a:extLst>
          </p:cNvPr>
          <p:cNvSpPr txBox="1"/>
          <p:nvPr/>
        </p:nvSpPr>
        <p:spPr>
          <a:xfrm>
            <a:off x="4571996" y="6573541"/>
            <a:ext cx="45720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CMU Serif" panose="02000603000000000000" pitchFamily="2" charset="0"/>
                <a:ea typeface="CMU Serif" panose="02000603000000000000" pitchFamily="2" charset="0"/>
                <a:cs typeface="CMU Serif" panose="02000603000000000000" pitchFamily="2" charset="0"/>
              </a:rPr>
              <a:t>Master’s thesis defense                              36</a:t>
            </a:r>
            <a:endParaRPr lang="th-TH" sz="1200" b="1" dirty="0">
              <a:solidFill>
                <a:schemeClr val="bg1"/>
              </a:solidFill>
              <a:latin typeface="CMU Serif" panose="02000603000000000000" pitchFamily="2" charset="0"/>
              <a:ea typeface="CMU Serif" panose="02000603000000000000" pitchFamily="2" charset="0"/>
              <a:cs typeface="CMU Serif" panose="02000603000000000000" pitchFamily="2" charset="0"/>
            </a:endParaRPr>
          </a:p>
        </p:txBody>
      </p:sp>
      <p:sp>
        <p:nvSpPr>
          <p:cNvPr id="11" name="กล่องข้อความ 10">
            <a:extLst>
              <a:ext uri="{FF2B5EF4-FFF2-40B4-BE49-F238E27FC236}">
                <a16:creationId xmlns:a16="http://schemas.microsoft.com/office/drawing/2014/main" id="{901F665D-61C5-4BCB-BB34-DF34081557F9}"/>
              </a:ext>
            </a:extLst>
          </p:cNvPr>
          <p:cNvSpPr txBox="1"/>
          <p:nvPr/>
        </p:nvSpPr>
        <p:spPr>
          <a:xfrm>
            <a:off x="0" y="97348"/>
            <a:ext cx="17091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CMU Serif" panose="02000603000000000000" pitchFamily="2" charset="0"/>
                <a:ea typeface="CMU Serif" panose="02000603000000000000" pitchFamily="2" charset="0"/>
                <a:cs typeface="CMU Serif" panose="02000603000000000000" pitchFamily="2" charset="0"/>
              </a:rPr>
              <a:t>Conclusions</a:t>
            </a:r>
            <a:endParaRPr lang="th-TH" sz="2000" b="1" dirty="0">
              <a:solidFill>
                <a:schemeClr val="bg1"/>
              </a:solidFill>
              <a:latin typeface="CMU Serif" panose="02000603000000000000" pitchFamily="2" charset="0"/>
              <a:ea typeface="CMU Serif" panose="02000603000000000000" pitchFamily="2" charset="0"/>
              <a:cs typeface="CMU Serif" panose="02000603000000000000" pitchFamily="2" charset="0"/>
            </a:endParaRPr>
          </a:p>
        </p:txBody>
      </p:sp>
      <p:grpSp>
        <p:nvGrpSpPr>
          <p:cNvPr id="12" name="กลุ่ม 11">
            <a:extLst>
              <a:ext uri="{FF2B5EF4-FFF2-40B4-BE49-F238E27FC236}">
                <a16:creationId xmlns:a16="http://schemas.microsoft.com/office/drawing/2014/main" id="{FC3024E5-F30A-49C8-9A57-F714D5A4DC8B}"/>
              </a:ext>
            </a:extLst>
          </p:cNvPr>
          <p:cNvGrpSpPr/>
          <p:nvPr/>
        </p:nvGrpSpPr>
        <p:grpSpPr>
          <a:xfrm>
            <a:off x="0" y="1"/>
            <a:ext cx="9144000" cy="6857998"/>
            <a:chOff x="0" y="1"/>
            <a:chExt cx="9144000" cy="6857998"/>
          </a:xfrm>
        </p:grpSpPr>
        <p:sp>
          <p:nvSpPr>
            <p:cNvPr id="13" name="สี่เหลี่ยมผืนผ้า 12">
              <a:extLst>
                <a:ext uri="{FF2B5EF4-FFF2-40B4-BE49-F238E27FC236}">
                  <a16:creationId xmlns:a16="http://schemas.microsoft.com/office/drawing/2014/main" id="{150A0C8F-846F-4A00-88ED-C6A8598D26ED}"/>
                </a:ext>
              </a:extLst>
            </p:cNvPr>
            <p:cNvSpPr/>
            <p:nvPr/>
          </p:nvSpPr>
          <p:spPr>
            <a:xfrm>
              <a:off x="0" y="6524625"/>
              <a:ext cx="9144000" cy="333374"/>
            </a:xfrm>
            <a:prstGeom prst="rect">
              <a:avLst/>
            </a:prstGeom>
            <a:gradFill>
              <a:gsLst>
                <a:gs pos="85000">
                  <a:srgbClr val="85939D">
                    <a:lumMod val="89000"/>
                    <a:lumOff val="11000"/>
                  </a:srgbClr>
                </a:gs>
                <a:gs pos="23000">
                  <a:srgbClr val="878662">
                    <a:lumMod val="90000"/>
                    <a:lumOff val="10000"/>
                  </a:srgbClr>
                </a:gs>
                <a:gs pos="0">
                  <a:srgbClr val="878662">
                    <a:lumMod val="95000"/>
                  </a:srgbClr>
                </a:gs>
                <a:gs pos="100000">
                  <a:srgbClr val="939393">
                    <a:lumMod val="70000"/>
                    <a:lumOff val="30000"/>
                  </a:srgbClr>
                </a:gs>
              </a:gsLst>
              <a:path path="circle">
                <a:fillToRect l="100000" t="100000"/>
              </a:path>
            </a:gradFill>
            <a:ln>
              <a:solidFill>
                <a:srgbClr val="78787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  <p:grpSp>
          <p:nvGrpSpPr>
            <p:cNvPr id="14" name="กลุ่ม 13">
              <a:extLst>
                <a:ext uri="{FF2B5EF4-FFF2-40B4-BE49-F238E27FC236}">
                  <a16:creationId xmlns:a16="http://schemas.microsoft.com/office/drawing/2014/main" id="{16D41F53-FC27-4DFB-8447-5CF1C743388D}"/>
                </a:ext>
              </a:extLst>
            </p:cNvPr>
            <p:cNvGrpSpPr/>
            <p:nvPr/>
          </p:nvGrpSpPr>
          <p:grpSpPr>
            <a:xfrm>
              <a:off x="0" y="1"/>
              <a:ext cx="9144000" cy="594804"/>
              <a:chOff x="0" y="1"/>
              <a:chExt cx="9144000" cy="594804"/>
            </a:xfrm>
          </p:grpSpPr>
          <p:sp>
            <p:nvSpPr>
              <p:cNvPr id="15" name="สี่เหลี่ยมผืนผ้า 14">
                <a:extLst>
                  <a:ext uri="{FF2B5EF4-FFF2-40B4-BE49-F238E27FC236}">
                    <a16:creationId xmlns:a16="http://schemas.microsoft.com/office/drawing/2014/main" id="{7B92300B-C3B6-44F9-B10B-48032BFFCB5B}"/>
                  </a:ext>
                </a:extLst>
              </p:cNvPr>
              <p:cNvSpPr/>
              <p:nvPr/>
            </p:nvSpPr>
            <p:spPr>
              <a:xfrm>
                <a:off x="0" y="1"/>
                <a:ext cx="9144000" cy="594804"/>
              </a:xfrm>
              <a:prstGeom prst="rect">
                <a:avLst/>
              </a:prstGeom>
              <a:gradFill>
                <a:gsLst>
                  <a:gs pos="85000">
                    <a:srgbClr val="85939D">
                      <a:lumMod val="89000"/>
                      <a:lumOff val="11000"/>
                    </a:srgbClr>
                  </a:gs>
                  <a:gs pos="23000">
                    <a:srgbClr val="878662">
                      <a:lumMod val="90000"/>
                      <a:lumOff val="10000"/>
                    </a:srgbClr>
                  </a:gs>
                  <a:gs pos="0">
                    <a:srgbClr val="878662">
                      <a:lumMod val="95000"/>
                    </a:srgbClr>
                  </a:gs>
                  <a:gs pos="100000">
                    <a:srgbClr val="939393">
                      <a:lumMod val="70000"/>
                      <a:lumOff val="30000"/>
                    </a:srgbClr>
                  </a:gs>
                </a:gsLst>
                <a:path path="circle">
                  <a:fillToRect l="100000" t="100000"/>
                </a:path>
              </a:gradFill>
              <a:ln>
                <a:solidFill>
                  <a:srgbClr val="78787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dirty="0"/>
              </a:p>
            </p:txBody>
          </p:sp>
          <p:sp>
            <p:nvSpPr>
              <p:cNvPr id="16" name="กล่องข้อความ 15">
                <a:extLst>
                  <a:ext uri="{FF2B5EF4-FFF2-40B4-BE49-F238E27FC236}">
                    <a16:creationId xmlns:a16="http://schemas.microsoft.com/office/drawing/2014/main" id="{5399AA2F-8304-4F0D-911C-A983E2EEE9B1}"/>
                  </a:ext>
                </a:extLst>
              </p:cNvPr>
              <p:cNvSpPr txBox="1"/>
              <p:nvPr/>
            </p:nvSpPr>
            <p:spPr>
              <a:xfrm>
                <a:off x="23985" y="86385"/>
                <a:ext cx="113364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>
                    <a:solidFill>
                      <a:schemeClr val="bg1"/>
                    </a:solidFill>
                    <a:latin typeface="CMU Serif" panose="02000603000000000000" pitchFamily="2" charset="0"/>
                    <a:ea typeface="CMU Serif" panose="02000603000000000000" pitchFamily="2" charset="0"/>
                    <a:cs typeface="CMU Serif" panose="02000603000000000000" pitchFamily="2" charset="0"/>
                  </a:rPr>
                  <a:t>Results</a:t>
                </a:r>
                <a:endParaRPr lang="th-TH" sz="2000" b="1" dirty="0">
                  <a:solidFill>
                    <a:schemeClr val="bg1"/>
                  </a:solidFill>
                  <a:latin typeface="CMU Serif" panose="02000603000000000000" pitchFamily="2" charset="0"/>
                  <a:ea typeface="CMU Serif" panose="02000603000000000000" pitchFamily="2" charset="0"/>
                  <a:cs typeface="CMU Serif" panose="02000603000000000000" pitchFamily="2" charset="0"/>
                </a:endParaRPr>
              </a:p>
            </p:txBody>
          </p:sp>
          <p:pic>
            <p:nvPicPr>
              <p:cNvPr id="17" name="รูปภาพ 16" descr="รูปภาพประกอบด้วย ของเล่น&#10;&#10;คำอธิบายที่สร้างขึ้นโดยอัตโนมัติ">
                <a:extLst>
                  <a:ext uri="{FF2B5EF4-FFF2-40B4-BE49-F238E27FC236}">
                    <a16:creationId xmlns:a16="http://schemas.microsoft.com/office/drawing/2014/main" id="{9AED3B24-08C6-44F0-8E96-59528C367A1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735857" y="82108"/>
                <a:ext cx="381438" cy="472370"/>
              </a:xfrm>
              <a:prstGeom prst="rect">
                <a:avLst/>
              </a:prstGeom>
              <a:effectLst>
                <a:outerShdw blurRad="50800" dist="50800" dir="5400000" algn="ctr" rotWithShape="0">
                  <a:schemeClr val="bg1">
                    <a:lumMod val="65000"/>
                  </a:schemeClr>
                </a:outerShdw>
              </a:effectLst>
              <a:scene3d>
                <a:camera prst="orthographicFront"/>
                <a:lightRig rig="threePt" dir="t"/>
              </a:scene3d>
              <a:sp3d>
                <a:bevelT w="88900" h="0"/>
              </a:sp3d>
            </p:spPr>
          </p:pic>
          <p:pic>
            <p:nvPicPr>
              <p:cNvPr id="18" name="รูปภาพ 17" descr="รูปภาพประกอบด้วย สัญลักษณ์, ห้อง&#10;&#10;คำอธิบายที่สร้างขึ้นโดยอัตโนมัติ">
                <a:extLst>
                  <a:ext uri="{FF2B5EF4-FFF2-40B4-BE49-F238E27FC236}">
                    <a16:creationId xmlns:a16="http://schemas.microsoft.com/office/drawing/2014/main" id="{DB3192AA-781F-4FC1-BC0C-F796879802B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221718" y="97348"/>
                <a:ext cx="458996" cy="431838"/>
              </a:xfrm>
              <a:prstGeom prst="rect">
                <a:avLst/>
              </a:prstGeom>
            </p:spPr>
          </p:pic>
          <p:pic>
            <p:nvPicPr>
              <p:cNvPr id="20" name="รูปภาพ 19">
                <a:extLst>
                  <a:ext uri="{FF2B5EF4-FFF2-40B4-BE49-F238E27FC236}">
                    <a16:creationId xmlns:a16="http://schemas.microsoft.com/office/drawing/2014/main" id="{56A53BEB-1E21-4AA9-A066-5DADEB7630C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736468" y="67762"/>
                <a:ext cx="1212525" cy="429696"/>
              </a:xfrm>
              <a:prstGeom prst="rect">
                <a:avLst/>
              </a:prstGeom>
            </p:spPr>
          </p:pic>
        </p:grpSp>
      </p:grpSp>
      <p:pic>
        <p:nvPicPr>
          <p:cNvPr id="3" name="รูปภาพ 2" descr="รูปภาพประกอบด้วย โต๊ะ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1EA8C317-5506-4C8D-AF17-18ABB1A6A96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122" y="2633849"/>
            <a:ext cx="5313595" cy="369194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กล่องข้อความ 20">
                <a:extLst>
                  <a:ext uri="{FF2B5EF4-FFF2-40B4-BE49-F238E27FC236}">
                    <a16:creationId xmlns:a16="http://schemas.microsoft.com/office/drawing/2014/main" id="{A5B53FA1-A62F-40FF-8BAC-E8FD618656CE}"/>
                  </a:ext>
                </a:extLst>
              </p:cNvPr>
              <p:cNvSpPr txBox="1"/>
              <p:nvPr/>
            </p:nvSpPr>
            <p:spPr>
              <a:xfrm>
                <a:off x="590805" y="785821"/>
                <a:ext cx="7558895" cy="159235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marR="0" indent="-285750" algn="l">
                  <a:buFont typeface="Arial" panose="020B0604020202020204" pitchFamily="34" charset="0"/>
                  <a:buChar char="•"/>
                </a:pPr>
                <a:r>
                  <a:rPr lang="en-US" sz="1600" b="0" i="0" u="none" strike="noStrike" baseline="0" dirty="0">
                    <a:latin typeface="CMU Serif" panose="02000603000000000000" pitchFamily="2" charset="0"/>
                    <a:ea typeface="CMU Serif" panose="02000603000000000000" pitchFamily="2" charset="0"/>
                    <a:cs typeface="CMU Serif" panose="02000603000000000000" pitchFamily="2" charset="0"/>
                  </a:rPr>
                  <a:t>In the decay width calculation,</a:t>
                </a:r>
                <a:r>
                  <a:rPr lang="en-US" sz="1600" b="0" i="0" u="none" strike="noStrike" dirty="0">
                    <a:latin typeface="CMU Serif" panose="02000603000000000000" pitchFamily="2" charset="0"/>
                    <a:ea typeface="CMU Serif" panose="02000603000000000000" pitchFamily="2" charset="0"/>
                    <a:cs typeface="CMU Serif" panose="02000603000000000000" pitchFamily="2" charset="0"/>
                  </a:rPr>
                  <a:t> </a:t>
                </a:r>
                <a:r>
                  <a:rPr lang="en-US" sz="1600" dirty="0">
                    <a:latin typeface="CMU Serif" panose="02000603000000000000" pitchFamily="2" charset="0"/>
                    <a:ea typeface="CMU Serif" panose="02000603000000000000" pitchFamily="2" charset="0"/>
                    <a:cs typeface="CMU Serif" panose="02000603000000000000" pitchFamily="2" charset="0"/>
                  </a:rPr>
                  <a:t>s</a:t>
                </a:r>
                <a:r>
                  <a:rPr lang="en-US" sz="1600" b="0" i="0" u="none" strike="noStrike" baseline="0" dirty="0">
                    <a:latin typeface="CMU Serif" panose="02000603000000000000" pitchFamily="2" charset="0"/>
                    <a:ea typeface="CMU Serif" panose="02000603000000000000" pitchFamily="2" charset="0"/>
                    <a:cs typeface="CMU Serif" panose="02000603000000000000" pitchFamily="2" charset="0"/>
                  </a:rPr>
                  <a:t>ome decay channels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u="none" strike="noStrike" baseline="0" smtClean="0">
                            <a:latin typeface="Cambria Math" panose="02040503050406030204" pitchFamily="18" charset="0"/>
                            <a:ea typeface="CMU Serif" panose="02000603000000000000" pitchFamily="2" charset="0"/>
                            <a:cs typeface="CMU Serif" panose="02000603000000000000" pitchFamily="2" charset="0"/>
                          </a:rPr>
                        </m:ctrlPr>
                      </m:sSubPr>
                      <m:e>
                        <m:r>
                          <a:rPr lang="en-US" sz="1600" b="0" i="1" u="none" strike="noStrike" baseline="0" smtClean="0">
                            <a:latin typeface="Cambria Math" panose="02040503050406030204" pitchFamily="18" charset="0"/>
                            <a:ea typeface="CMU Serif" panose="02000603000000000000" pitchFamily="2" charset="0"/>
                            <a:cs typeface="CMU Serif" panose="02000603000000000000" pitchFamily="2" charset="0"/>
                          </a:rPr>
                          <m:t>𝑃</m:t>
                        </m:r>
                      </m:e>
                      <m:sub>
                        <m:r>
                          <a:rPr lang="en-US" sz="1600" b="0" i="1" u="none" strike="noStrike" baseline="0" smtClean="0">
                            <a:latin typeface="Cambria Math" panose="02040503050406030204" pitchFamily="18" charset="0"/>
                            <a:ea typeface="CMU Serif" panose="02000603000000000000" pitchFamily="2" charset="0"/>
                            <a:cs typeface="CMU Serif" panose="02000603000000000000" pitchFamily="2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sz="1600" b="0" i="0" u="none" strike="noStrike" baseline="0" dirty="0">
                    <a:latin typeface="CMU Serif" panose="02000603000000000000" pitchFamily="2" charset="0"/>
                    <a:ea typeface="CMU Serif" panose="02000603000000000000" pitchFamily="2" charset="0"/>
                    <a:cs typeface="CMU Serif" panose="02000603000000000000" pitchFamily="2" charset="0"/>
                  </a:rPr>
                  <a:t> states are vanished</a:t>
                </a:r>
                <a:r>
                  <a:rPr lang="en-US" sz="1600" b="0" i="0" u="none" strike="noStrike" dirty="0">
                    <a:latin typeface="CMU Serif" panose="02000603000000000000" pitchFamily="2" charset="0"/>
                    <a:ea typeface="CMU Serif" panose="02000603000000000000" pitchFamily="2" charset="0"/>
                    <a:cs typeface="CMU Serif" panose="02000603000000000000" pitchFamily="2" charset="0"/>
                  </a:rPr>
                  <a:t> by missing of spin-flavor-color transition amplitude and phase space factor.</a:t>
                </a:r>
              </a:p>
              <a:p>
                <a:pPr marL="285750" marR="0" indent="-285750" algn="l">
                  <a:buFont typeface="Arial" panose="020B0604020202020204" pitchFamily="34" charset="0"/>
                  <a:buChar char="•"/>
                </a:pPr>
                <a:r>
                  <a:rPr lang="en-US" sz="1600" b="0" i="0" u="none" strike="noStrike" baseline="0" dirty="0">
                    <a:latin typeface="CMU Serif" panose="02000603000000000000" pitchFamily="2" charset="0"/>
                    <a:ea typeface="CMU Serif" panose="02000603000000000000" pitchFamily="2" charset="0"/>
                    <a:cs typeface="CMU Serif" panose="02000603000000000000" pitchFamily="2" charset="0"/>
                  </a:rPr>
                  <a:t>By using phase space factor of three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u="none" strike="noStrike" baseline="0" smtClean="0">
                            <a:latin typeface="Cambria Math" panose="02040503050406030204" pitchFamily="18" charset="0"/>
                            <a:ea typeface="CMU Serif" panose="02000603000000000000" pitchFamily="2" charset="0"/>
                            <a:cs typeface="CMU Serif" panose="02000603000000000000" pitchFamily="2" charset="0"/>
                          </a:rPr>
                        </m:ctrlPr>
                      </m:sSubPr>
                      <m:e>
                        <m:r>
                          <a:rPr lang="en-US" sz="1600" b="0" i="1" u="none" strike="noStrike" baseline="0" smtClean="0">
                            <a:latin typeface="Cambria Math" panose="02040503050406030204" pitchFamily="18" charset="0"/>
                            <a:ea typeface="CMU Serif" panose="02000603000000000000" pitchFamily="2" charset="0"/>
                            <a:cs typeface="CMU Serif" panose="02000603000000000000" pitchFamily="2" charset="0"/>
                          </a:rPr>
                          <m:t>𝑃</m:t>
                        </m:r>
                      </m:e>
                      <m:sub>
                        <m:r>
                          <a:rPr lang="en-US" sz="1600" b="0" i="1" u="none" strike="noStrike" baseline="0" smtClean="0">
                            <a:latin typeface="Cambria Math" panose="02040503050406030204" pitchFamily="18" charset="0"/>
                            <a:ea typeface="CMU Serif" panose="02000603000000000000" pitchFamily="2" charset="0"/>
                            <a:cs typeface="CMU Serif" panose="02000603000000000000" pitchFamily="2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sz="1600" b="0" i="0" u="none" strike="noStrike" baseline="0" dirty="0">
                    <a:latin typeface="CMU Serif" panose="02000603000000000000" pitchFamily="2" charset="0"/>
                    <a:ea typeface="CMU Serif" panose="02000603000000000000" pitchFamily="2" charset="0"/>
                    <a:cs typeface="CMU Serif" panose="02000603000000000000" pitchFamily="2" charset="0"/>
                  </a:rPr>
                  <a:t> masses, we calculate the</a:t>
                </a:r>
                <a:r>
                  <a:rPr lang="en-US" sz="1600" b="0" i="0" u="none" strike="noStrike" dirty="0">
                    <a:latin typeface="CMU Serif" panose="02000603000000000000" pitchFamily="2" charset="0"/>
                    <a:ea typeface="CMU Serif" panose="02000603000000000000" pitchFamily="2" charset="0"/>
                    <a:cs typeface="CMU Serif" panose="02000603000000000000" pitchFamily="2" charset="0"/>
                  </a:rPr>
                  <a:t> decay width for all available channels normalized by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u="none" strike="noStrike" smtClean="0">
                            <a:latin typeface="Cambria Math" panose="02040503050406030204" pitchFamily="18" charset="0"/>
                            <a:ea typeface="CMU Serif" panose="02000603000000000000" pitchFamily="2" charset="0"/>
                            <a:cs typeface="CMU Serif" panose="02000603000000000000" pitchFamily="2" charset="0"/>
                          </a:rPr>
                        </m:ctrlPr>
                      </m:sSubPr>
                      <m:e>
                        <m:r>
                          <a:rPr lang="en-US" sz="1600" b="0" i="1" u="none" strike="noStrike" smtClean="0">
                            <a:latin typeface="Cambria Math" panose="02040503050406030204" pitchFamily="18" charset="0"/>
                            <a:ea typeface="CMU Serif" panose="02000603000000000000" pitchFamily="2" charset="0"/>
                            <a:cs typeface="CMU Serif" panose="02000603000000000000" pitchFamily="2" charset="0"/>
                          </a:rPr>
                          <m:t>𝜓</m:t>
                        </m:r>
                      </m:e>
                      <m:sub>
                        <m:sSub>
                          <m:sSubPr>
                            <m:ctrlPr>
                              <a:rPr lang="en-US" sz="1600" b="0" i="1" u="none" strike="noStrike" smtClean="0">
                                <a:latin typeface="Cambria Math" panose="02040503050406030204" pitchFamily="18" charset="0"/>
                                <a:ea typeface="CMU Serif" panose="02000603000000000000" pitchFamily="2" charset="0"/>
                                <a:cs typeface="CMU Serif" panose="02000603000000000000" pitchFamily="2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1600" b="0" i="1" u="none" strike="noStrike" smtClean="0">
                                    <a:latin typeface="Cambria Math" panose="02040503050406030204" pitchFamily="18" charset="0"/>
                                    <a:ea typeface="CMU Serif" panose="02000603000000000000" pitchFamily="2" charset="0"/>
                                    <a:cs typeface="CMU Serif" panose="02000603000000000000" pitchFamily="2" charset="0"/>
                                  </a:rPr>
                                </m:ctrlPr>
                              </m:dPr>
                              <m:e>
                                <m:r>
                                  <a:rPr lang="en-US" sz="1600" b="0" i="1" u="none" strike="noStrike" smtClean="0">
                                    <a:latin typeface="Cambria Math" panose="02040503050406030204" pitchFamily="18" charset="0"/>
                                    <a:ea typeface="CMU Serif" panose="02000603000000000000" pitchFamily="2" charset="0"/>
                                    <a:cs typeface="CMU Serif" panose="02000603000000000000" pitchFamily="2" charset="0"/>
                                  </a:rPr>
                                  <m:t>111</m:t>
                                </m:r>
                              </m:e>
                            </m:d>
                          </m:e>
                          <m:sub>
                            <m:r>
                              <a:rPr lang="en-US" sz="1600" b="0" i="1" u="none" strike="noStrike" smtClean="0">
                                <a:latin typeface="Cambria Math" panose="02040503050406030204" pitchFamily="18" charset="0"/>
                                <a:ea typeface="CMU Serif" panose="02000603000000000000" pitchFamily="2" charset="0"/>
                                <a:cs typeface="CMU Serif" panose="02000603000000000000" pitchFamily="2" charset="0"/>
                              </a:rPr>
                              <m:t>𝑐</m:t>
                            </m:r>
                          </m:sub>
                        </m:sSub>
                        <m:sSub>
                          <m:sSubPr>
                            <m:ctrlPr>
                              <a:rPr lang="en-US" sz="1600" b="0" i="1" u="none" strike="noStrike" smtClean="0">
                                <a:latin typeface="Cambria Math" panose="02040503050406030204" pitchFamily="18" charset="0"/>
                                <a:ea typeface="CMU Serif" panose="02000603000000000000" pitchFamily="2" charset="0"/>
                                <a:cs typeface="CMU Serif" panose="02000603000000000000" pitchFamily="2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1600" b="0" i="1" u="none" strike="noStrike" smtClean="0">
                                    <a:latin typeface="Cambria Math" panose="02040503050406030204" pitchFamily="18" charset="0"/>
                                    <a:ea typeface="CMU Serif" panose="02000603000000000000" pitchFamily="2" charset="0"/>
                                    <a:cs typeface="CMU Serif" panose="02000603000000000000" pitchFamily="2" charset="0"/>
                                  </a:rPr>
                                </m:ctrlPr>
                              </m:dPr>
                              <m:e>
                                <m:r>
                                  <a:rPr lang="en-US" sz="1600" b="0" i="1" u="none" strike="noStrike" smtClean="0">
                                    <a:latin typeface="Cambria Math" panose="02040503050406030204" pitchFamily="18" charset="0"/>
                                    <a:ea typeface="CMU Serif" panose="02000603000000000000" pitchFamily="2" charset="0"/>
                                    <a:cs typeface="CMU Serif" panose="02000603000000000000" pitchFamily="2" charset="0"/>
                                  </a:rPr>
                                  <m:t>21</m:t>
                                </m:r>
                              </m:e>
                            </m:d>
                          </m:e>
                          <m:sub>
                            <m:r>
                              <a:rPr lang="en-US" sz="1600" b="0" i="1" u="none" strike="noStrike" smtClean="0">
                                <a:latin typeface="Cambria Math" panose="02040503050406030204" pitchFamily="18" charset="0"/>
                                <a:ea typeface="CMU Serif" panose="02000603000000000000" pitchFamily="2" charset="0"/>
                                <a:cs typeface="CMU Serif" panose="02000603000000000000" pitchFamily="2" charset="0"/>
                              </a:rPr>
                              <m:t>𝐹</m:t>
                            </m:r>
                          </m:sub>
                        </m:sSub>
                        <m:sSub>
                          <m:sSubPr>
                            <m:ctrlPr>
                              <a:rPr lang="en-US" sz="1600" b="0" i="1" u="none" strike="noStrike" smtClean="0">
                                <a:latin typeface="Cambria Math" panose="02040503050406030204" pitchFamily="18" charset="0"/>
                                <a:ea typeface="CMU Serif" panose="02000603000000000000" pitchFamily="2" charset="0"/>
                                <a:cs typeface="CMU Serif" panose="02000603000000000000" pitchFamily="2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1600" b="0" i="1" u="none" strike="noStrike" smtClean="0">
                                    <a:latin typeface="Cambria Math" panose="02040503050406030204" pitchFamily="18" charset="0"/>
                                    <a:ea typeface="CMU Serif" panose="02000603000000000000" pitchFamily="2" charset="0"/>
                                    <a:cs typeface="CMU Serif" panose="02000603000000000000" pitchFamily="2" charset="0"/>
                                  </a:rPr>
                                </m:ctrlPr>
                              </m:dPr>
                              <m:e>
                                <m:r>
                                  <a:rPr lang="en-US" sz="1600" b="0" i="1" u="none" strike="noStrike" smtClean="0">
                                    <a:latin typeface="Cambria Math" panose="02040503050406030204" pitchFamily="18" charset="0"/>
                                    <a:ea typeface="CMU Serif" panose="02000603000000000000" pitchFamily="2" charset="0"/>
                                    <a:cs typeface="CMU Serif" panose="02000603000000000000" pitchFamily="2" charset="0"/>
                                  </a:rPr>
                                  <m:t>21</m:t>
                                </m:r>
                              </m:e>
                            </m:d>
                          </m:e>
                          <m:sub>
                            <m:r>
                              <a:rPr lang="en-US" sz="1600" b="0" i="1" u="none" strike="noStrike" smtClean="0">
                                <a:latin typeface="Cambria Math" panose="02040503050406030204" pitchFamily="18" charset="0"/>
                                <a:ea typeface="CMU Serif" panose="02000603000000000000" pitchFamily="2" charset="0"/>
                                <a:cs typeface="CMU Serif" panose="02000603000000000000" pitchFamily="2" charset="0"/>
                              </a:rPr>
                              <m:t>𝑆</m:t>
                            </m:r>
                          </m:sub>
                        </m:sSub>
                        <m:d>
                          <m:dPr>
                            <m:begChr m:val="["/>
                            <m:endChr m:val="]"/>
                            <m:ctrlPr>
                              <a:rPr lang="en-US" sz="1600" b="0" i="1" u="none" strike="noStrike" smtClean="0">
                                <a:latin typeface="Cambria Math" panose="02040503050406030204" pitchFamily="18" charset="0"/>
                                <a:ea typeface="CMU Serif" panose="02000603000000000000" pitchFamily="2" charset="0"/>
                                <a:cs typeface="CMU Serif" panose="02000603000000000000" pitchFamily="2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600" b="0" i="1" u="none" strike="noStrike" smtClean="0">
                                    <a:latin typeface="Cambria Math" panose="02040503050406030204" pitchFamily="18" charset="0"/>
                                    <a:ea typeface="CMU Serif" panose="02000603000000000000" pitchFamily="2" charset="0"/>
                                    <a:cs typeface="CMU Serif" panose="02000603000000000000" pitchFamily="2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b="0" i="1" u="none" strike="noStrike" smtClean="0">
                                    <a:latin typeface="Cambria Math" panose="02040503050406030204" pitchFamily="18" charset="0"/>
                                    <a:ea typeface="CMU Serif" panose="02000603000000000000" pitchFamily="2" charset="0"/>
                                    <a:cs typeface="CMU Serif" panose="02000603000000000000" pitchFamily="2" charset="0"/>
                                  </a:rPr>
                                  <m:t>𝜒</m:t>
                                </m:r>
                              </m:e>
                              <m:sub>
                                <m:r>
                                  <a:rPr lang="en-US" sz="1600" b="0" i="1" u="none" strike="noStrike" smtClean="0">
                                    <a:latin typeface="Cambria Math" panose="02040503050406030204" pitchFamily="18" charset="0"/>
                                    <a:ea typeface="CMU Serif" panose="02000603000000000000" pitchFamily="2" charset="0"/>
                                    <a:cs typeface="CMU Serif" panose="02000603000000000000" pitchFamily="2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sub>
                    </m:sSub>
                    <m:r>
                      <a:rPr lang="en-US" sz="1600" b="0" i="1" u="none" strike="noStrike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MU Serif" panose="02000603000000000000" pitchFamily="2" charset="0"/>
                      </a:rPr>
                      <m:t>→</m:t>
                    </m:r>
                    <m:r>
                      <a:rPr lang="en-US" sz="1600" b="0" i="1" u="none" strike="noStrike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MU Serif" panose="02000603000000000000" pitchFamily="2" charset="0"/>
                      </a:rPr>
                      <m:t>𝑃𝐽</m:t>
                    </m:r>
                    <m:r>
                      <a:rPr lang="en-US" sz="1600" b="0" i="1" u="none" strike="noStrike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MU Serif" panose="02000603000000000000" pitchFamily="2" charset="0"/>
                      </a:rPr>
                      <m:t>/</m:t>
                    </m:r>
                    <m:r>
                      <a:rPr lang="en-US" sz="1600" b="0" i="1" u="none" strike="noStrike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MU Serif" panose="02000603000000000000" pitchFamily="2" charset="0"/>
                      </a:rPr>
                      <m:t>𝜓</m:t>
                    </m:r>
                  </m:oMath>
                </a14:m>
                <a:r>
                  <a:rPr lang="en-US" sz="1600" b="0" i="0" u="none" strike="noStrike" baseline="0" dirty="0">
                    <a:latin typeface="CMU Serif" panose="02000603000000000000" pitchFamily="2" charset="0"/>
                    <a:ea typeface="CMU Serif" panose="02000603000000000000" pitchFamily="2" charset="0"/>
                    <a:cs typeface="CMU Serif" panose="02000603000000000000" pitchFamily="2" charset="0"/>
                  </a:rPr>
                  <a:t> process.</a:t>
                </a:r>
              </a:p>
              <a:p>
                <a:pPr marL="285750" marR="0" indent="-285750" algn="l">
                  <a:buFont typeface="Arial" panose="020B0604020202020204" pitchFamily="34" charset="0"/>
                  <a:buChar char="•"/>
                </a:pPr>
                <a:r>
                  <a:rPr lang="en-US" sz="1600" dirty="0">
                    <a:latin typeface="CMU Serif" panose="02000603000000000000" pitchFamily="2" charset="0"/>
                    <a:ea typeface="CMU Serif" panose="02000603000000000000" pitchFamily="2" charset="0"/>
                    <a:cs typeface="CMU Serif" panose="02000603000000000000" pitchFamily="2" charset="0"/>
                  </a:rPr>
                  <a:t>The results of three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  <a:ea typeface="CMU Serif" panose="02000603000000000000" pitchFamily="2" charset="0"/>
                            <a:cs typeface="CMU Serif" panose="02000603000000000000" pitchFamily="2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MU Serif" panose="02000603000000000000" pitchFamily="2" charset="0"/>
                            <a:cs typeface="CMU Serif" panose="02000603000000000000" pitchFamily="2" charset="0"/>
                          </a:rPr>
                          <m:t>𝑃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MU Serif" panose="02000603000000000000" pitchFamily="2" charset="0"/>
                            <a:cs typeface="CMU Serif" panose="02000603000000000000" pitchFamily="2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sz="1600" b="0" i="0" u="none" strike="noStrike" baseline="0" dirty="0">
                    <a:latin typeface="CMU Serif" panose="02000603000000000000" pitchFamily="2" charset="0"/>
                    <a:ea typeface="CMU Serif" panose="02000603000000000000" pitchFamily="2" charset="0"/>
                    <a:cs typeface="CMU Serif" panose="02000603000000000000" pitchFamily="2" charset="0"/>
                  </a:rPr>
                  <a:t> masses are the same.</a:t>
                </a:r>
                <a:r>
                  <a:rPr lang="en-US" sz="1600" b="0" i="0" u="none" strike="noStrike" dirty="0">
                    <a:latin typeface="CMU Serif" panose="02000603000000000000" pitchFamily="2" charset="0"/>
                    <a:ea typeface="CMU Serif" panose="02000603000000000000" pitchFamily="2" charset="0"/>
                    <a:cs typeface="CMU Serif" panose="02000603000000000000" pitchFamily="2" charset="0"/>
                  </a:rPr>
                  <a:t> Thus, we present only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u="none" strike="noStrike" smtClean="0">
                            <a:latin typeface="Cambria Math" panose="02040503050406030204" pitchFamily="18" charset="0"/>
                            <a:ea typeface="CMU Serif" panose="02000603000000000000" pitchFamily="2" charset="0"/>
                            <a:cs typeface="CMU Serif" panose="02000603000000000000" pitchFamily="2" charset="0"/>
                          </a:rPr>
                        </m:ctrlPr>
                      </m:sSubPr>
                      <m:e>
                        <m:r>
                          <a:rPr lang="en-US" sz="1600" b="0" i="1" u="none" strike="noStrike" smtClean="0">
                            <a:latin typeface="Cambria Math" panose="02040503050406030204" pitchFamily="18" charset="0"/>
                            <a:ea typeface="CMU Serif" panose="02000603000000000000" pitchFamily="2" charset="0"/>
                            <a:cs typeface="CMU Serif" panose="02000603000000000000" pitchFamily="2" charset="0"/>
                          </a:rPr>
                          <m:t>𝑃</m:t>
                        </m:r>
                      </m:e>
                      <m:sub>
                        <m:r>
                          <a:rPr lang="en-US" sz="1600" b="0" i="1" u="none" strike="noStrike" smtClean="0">
                            <a:latin typeface="Cambria Math" panose="02040503050406030204" pitchFamily="18" charset="0"/>
                            <a:ea typeface="CMU Serif" panose="02000603000000000000" pitchFamily="2" charset="0"/>
                            <a:cs typeface="CMU Serif" panose="02000603000000000000" pitchFamily="2" charset="0"/>
                          </a:rPr>
                          <m:t>𝑐</m:t>
                        </m:r>
                      </m:sub>
                    </m:sSub>
                    <m:d>
                      <m:dPr>
                        <m:ctrlPr>
                          <a:rPr lang="en-US" sz="1600" b="0" i="1" u="none" strike="noStrike" smtClean="0">
                            <a:latin typeface="Cambria Math" panose="02040503050406030204" pitchFamily="18" charset="0"/>
                            <a:ea typeface="CMU Serif" panose="02000603000000000000" pitchFamily="2" charset="0"/>
                            <a:cs typeface="CMU Serif" panose="02000603000000000000" pitchFamily="2" charset="0"/>
                          </a:rPr>
                        </m:ctrlPr>
                      </m:dPr>
                      <m:e>
                        <m:r>
                          <a:rPr lang="en-US" sz="1600" b="0" i="1" u="none" strike="noStrike" smtClean="0">
                            <a:latin typeface="Cambria Math" panose="02040503050406030204" pitchFamily="18" charset="0"/>
                            <a:ea typeface="CMU Serif" panose="02000603000000000000" pitchFamily="2" charset="0"/>
                            <a:cs typeface="CMU Serif" panose="02000603000000000000" pitchFamily="2" charset="0"/>
                          </a:rPr>
                          <m:t>4457</m:t>
                        </m:r>
                      </m:e>
                    </m:d>
                  </m:oMath>
                </a14:m>
                <a:r>
                  <a:rPr lang="en-US" sz="1600" b="0" i="0" u="none" strike="noStrike" baseline="0" dirty="0">
                    <a:latin typeface="CMU Serif" panose="02000603000000000000" pitchFamily="2" charset="0"/>
                    <a:ea typeface="CMU Serif" panose="02000603000000000000" pitchFamily="2" charset="0"/>
                    <a:cs typeface="CMU Serif" panose="02000603000000000000" pitchFamily="2" charset="0"/>
                  </a:rPr>
                  <a:t> result for </a:t>
                </a:r>
                <a14:m>
                  <m:oMath xmlns:m="http://schemas.openxmlformats.org/officeDocument/2006/math">
                    <m:r>
                      <a:rPr lang="en-US" sz="1600" b="0" i="1" u="none" strike="noStrike" baseline="0" smtClean="0">
                        <a:latin typeface="Cambria Math" panose="02040503050406030204" pitchFamily="18" charset="0"/>
                        <a:ea typeface="CMU Serif" panose="02000603000000000000" pitchFamily="2" charset="0"/>
                        <a:cs typeface="CMU Serif" panose="02000603000000000000" pitchFamily="2" charset="0"/>
                      </a:rPr>
                      <m:t>𝐼</m:t>
                    </m:r>
                    <m:r>
                      <a:rPr lang="en-US" sz="1600" b="0" i="1" u="none" strike="noStrike" baseline="0" smtClean="0">
                        <a:latin typeface="Cambria Math" panose="02040503050406030204" pitchFamily="18" charset="0"/>
                        <a:ea typeface="CMU Serif" panose="02000603000000000000" pitchFamily="2" charset="0"/>
                        <a:cs typeface="CMU Serif" panose="02000603000000000000" pitchFamily="2" charset="0"/>
                      </a:rPr>
                      <m:t>=1/2</m:t>
                    </m:r>
                  </m:oMath>
                </a14:m>
                <a:r>
                  <a:rPr lang="en-US" sz="1600" b="0" i="0" u="none" strike="noStrike" baseline="0" dirty="0">
                    <a:latin typeface="CMU Serif" panose="02000603000000000000" pitchFamily="2" charset="0"/>
                    <a:ea typeface="CMU Serif" panose="02000603000000000000" pitchFamily="2" charset="0"/>
                    <a:cs typeface="CMU Serif" panose="02000603000000000000" pitchFamily="2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21" name="กล่องข้อความ 20">
                <a:extLst>
                  <a:ext uri="{FF2B5EF4-FFF2-40B4-BE49-F238E27FC236}">
                    <a16:creationId xmlns:a16="http://schemas.microsoft.com/office/drawing/2014/main" id="{A5B53FA1-A62F-40FF-8BAC-E8FD618656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805" y="785821"/>
                <a:ext cx="7558895" cy="1592359"/>
              </a:xfrm>
              <a:prstGeom prst="rect">
                <a:avLst/>
              </a:prstGeom>
              <a:blipFill>
                <a:blip r:embed="rId7"/>
                <a:stretch>
                  <a:fillRect l="-323" t="-1149" b="-3831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กล่องข้อความ 18">
            <a:extLst>
              <a:ext uri="{FF2B5EF4-FFF2-40B4-BE49-F238E27FC236}">
                <a16:creationId xmlns:a16="http://schemas.microsoft.com/office/drawing/2014/main" id="{9449BBB5-0970-4EEF-87D7-728507C2196E}"/>
              </a:ext>
            </a:extLst>
          </p:cNvPr>
          <p:cNvSpPr txBox="1"/>
          <p:nvPr/>
        </p:nvSpPr>
        <p:spPr>
          <a:xfrm>
            <a:off x="8530289" y="6527374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10</a:t>
            </a:r>
            <a:endParaRPr lang="th-TH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02611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กล่องข้อความ 8">
            <a:extLst>
              <a:ext uri="{FF2B5EF4-FFF2-40B4-BE49-F238E27FC236}">
                <a16:creationId xmlns:a16="http://schemas.microsoft.com/office/drawing/2014/main" id="{7F412535-1263-4DFF-8A4D-D0FF80A22F4F}"/>
              </a:ext>
            </a:extLst>
          </p:cNvPr>
          <p:cNvSpPr txBox="1"/>
          <p:nvPr/>
        </p:nvSpPr>
        <p:spPr>
          <a:xfrm>
            <a:off x="2993247" y="6553043"/>
            <a:ext cx="15787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CMU Serif" panose="02000603000000000000" pitchFamily="2" charset="0"/>
                <a:ea typeface="CMU Serif" panose="02000603000000000000" pitchFamily="2" charset="0"/>
                <a:cs typeface="CMU Serif" panose="02000603000000000000" pitchFamily="2" charset="0"/>
              </a:rPr>
              <a:t>Wiriya Ruangyoo</a:t>
            </a:r>
            <a:endParaRPr lang="th-TH" sz="1200" b="1" dirty="0">
              <a:solidFill>
                <a:schemeClr val="bg1"/>
              </a:solidFill>
              <a:latin typeface="CMU Serif" panose="02000603000000000000" pitchFamily="2" charset="0"/>
              <a:ea typeface="CMU Serif" panose="02000603000000000000" pitchFamily="2" charset="0"/>
              <a:cs typeface="CMU Serif" panose="02000603000000000000" pitchFamily="2" charset="0"/>
            </a:endParaRPr>
          </a:p>
        </p:txBody>
      </p:sp>
      <p:sp>
        <p:nvSpPr>
          <p:cNvPr id="10" name="กล่องข้อความ 9">
            <a:extLst>
              <a:ext uri="{FF2B5EF4-FFF2-40B4-BE49-F238E27FC236}">
                <a16:creationId xmlns:a16="http://schemas.microsoft.com/office/drawing/2014/main" id="{4FCA61C5-9BB3-4BAC-B4BE-D60A324DE68F}"/>
              </a:ext>
            </a:extLst>
          </p:cNvPr>
          <p:cNvSpPr txBox="1"/>
          <p:nvPr/>
        </p:nvSpPr>
        <p:spPr>
          <a:xfrm>
            <a:off x="4571996" y="6573541"/>
            <a:ext cx="45720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CMU Serif" panose="02000603000000000000" pitchFamily="2" charset="0"/>
                <a:ea typeface="CMU Serif" panose="02000603000000000000" pitchFamily="2" charset="0"/>
                <a:cs typeface="CMU Serif" panose="02000603000000000000" pitchFamily="2" charset="0"/>
              </a:rPr>
              <a:t>Master’s thesis defense                              36</a:t>
            </a:r>
            <a:endParaRPr lang="th-TH" sz="1200" b="1" dirty="0">
              <a:solidFill>
                <a:schemeClr val="bg1"/>
              </a:solidFill>
              <a:latin typeface="CMU Serif" panose="02000603000000000000" pitchFamily="2" charset="0"/>
              <a:ea typeface="CMU Serif" panose="02000603000000000000" pitchFamily="2" charset="0"/>
              <a:cs typeface="CMU Serif" panose="02000603000000000000" pitchFamily="2" charset="0"/>
            </a:endParaRPr>
          </a:p>
        </p:txBody>
      </p:sp>
      <p:sp>
        <p:nvSpPr>
          <p:cNvPr id="11" name="กล่องข้อความ 10">
            <a:extLst>
              <a:ext uri="{FF2B5EF4-FFF2-40B4-BE49-F238E27FC236}">
                <a16:creationId xmlns:a16="http://schemas.microsoft.com/office/drawing/2014/main" id="{901F665D-61C5-4BCB-BB34-DF34081557F9}"/>
              </a:ext>
            </a:extLst>
          </p:cNvPr>
          <p:cNvSpPr txBox="1"/>
          <p:nvPr/>
        </p:nvSpPr>
        <p:spPr>
          <a:xfrm>
            <a:off x="0" y="97348"/>
            <a:ext cx="17091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CMU Serif" panose="02000603000000000000" pitchFamily="2" charset="0"/>
                <a:ea typeface="CMU Serif" panose="02000603000000000000" pitchFamily="2" charset="0"/>
                <a:cs typeface="CMU Serif" panose="02000603000000000000" pitchFamily="2" charset="0"/>
              </a:rPr>
              <a:t>Conclusions</a:t>
            </a:r>
            <a:endParaRPr lang="th-TH" sz="2000" b="1" dirty="0">
              <a:solidFill>
                <a:schemeClr val="bg1"/>
              </a:solidFill>
              <a:latin typeface="CMU Serif" panose="02000603000000000000" pitchFamily="2" charset="0"/>
              <a:ea typeface="CMU Serif" panose="02000603000000000000" pitchFamily="2" charset="0"/>
              <a:cs typeface="CMU Serif" panose="02000603000000000000" pitchFamily="2" charset="0"/>
            </a:endParaRPr>
          </a:p>
        </p:txBody>
      </p:sp>
      <p:grpSp>
        <p:nvGrpSpPr>
          <p:cNvPr id="12" name="กลุ่ม 11">
            <a:extLst>
              <a:ext uri="{FF2B5EF4-FFF2-40B4-BE49-F238E27FC236}">
                <a16:creationId xmlns:a16="http://schemas.microsoft.com/office/drawing/2014/main" id="{FC3024E5-F30A-49C8-9A57-F714D5A4DC8B}"/>
              </a:ext>
            </a:extLst>
          </p:cNvPr>
          <p:cNvGrpSpPr/>
          <p:nvPr/>
        </p:nvGrpSpPr>
        <p:grpSpPr>
          <a:xfrm>
            <a:off x="0" y="1"/>
            <a:ext cx="9144000" cy="6857998"/>
            <a:chOff x="0" y="1"/>
            <a:chExt cx="9144000" cy="6857998"/>
          </a:xfrm>
        </p:grpSpPr>
        <p:sp>
          <p:nvSpPr>
            <p:cNvPr id="13" name="สี่เหลี่ยมผืนผ้า 12">
              <a:extLst>
                <a:ext uri="{FF2B5EF4-FFF2-40B4-BE49-F238E27FC236}">
                  <a16:creationId xmlns:a16="http://schemas.microsoft.com/office/drawing/2014/main" id="{150A0C8F-846F-4A00-88ED-C6A8598D26ED}"/>
                </a:ext>
              </a:extLst>
            </p:cNvPr>
            <p:cNvSpPr/>
            <p:nvPr/>
          </p:nvSpPr>
          <p:spPr>
            <a:xfrm>
              <a:off x="0" y="6524625"/>
              <a:ext cx="9144000" cy="333374"/>
            </a:xfrm>
            <a:prstGeom prst="rect">
              <a:avLst/>
            </a:prstGeom>
            <a:gradFill>
              <a:gsLst>
                <a:gs pos="85000">
                  <a:srgbClr val="85939D">
                    <a:lumMod val="89000"/>
                    <a:lumOff val="11000"/>
                  </a:srgbClr>
                </a:gs>
                <a:gs pos="23000">
                  <a:srgbClr val="878662">
                    <a:lumMod val="90000"/>
                    <a:lumOff val="10000"/>
                  </a:srgbClr>
                </a:gs>
                <a:gs pos="0">
                  <a:srgbClr val="878662">
                    <a:lumMod val="95000"/>
                  </a:srgbClr>
                </a:gs>
                <a:gs pos="100000">
                  <a:srgbClr val="939393">
                    <a:lumMod val="70000"/>
                    <a:lumOff val="30000"/>
                  </a:srgbClr>
                </a:gs>
              </a:gsLst>
              <a:path path="circle">
                <a:fillToRect l="100000" t="100000"/>
              </a:path>
            </a:gradFill>
            <a:ln>
              <a:solidFill>
                <a:srgbClr val="78787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  <p:grpSp>
          <p:nvGrpSpPr>
            <p:cNvPr id="14" name="กลุ่ม 13">
              <a:extLst>
                <a:ext uri="{FF2B5EF4-FFF2-40B4-BE49-F238E27FC236}">
                  <a16:creationId xmlns:a16="http://schemas.microsoft.com/office/drawing/2014/main" id="{16D41F53-FC27-4DFB-8447-5CF1C743388D}"/>
                </a:ext>
              </a:extLst>
            </p:cNvPr>
            <p:cNvGrpSpPr/>
            <p:nvPr/>
          </p:nvGrpSpPr>
          <p:grpSpPr>
            <a:xfrm>
              <a:off x="0" y="1"/>
              <a:ext cx="9144000" cy="594804"/>
              <a:chOff x="0" y="1"/>
              <a:chExt cx="9144000" cy="594804"/>
            </a:xfrm>
          </p:grpSpPr>
          <p:sp>
            <p:nvSpPr>
              <p:cNvPr id="15" name="สี่เหลี่ยมผืนผ้า 14">
                <a:extLst>
                  <a:ext uri="{FF2B5EF4-FFF2-40B4-BE49-F238E27FC236}">
                    <a16:creationId xmlns:a16="http://schemas.microsoft.com/office/drawing/2014/main" id="{7B92300B-C3B6-44F9-B10B-48032BFFCB5B}"/>
                  </a:ext>
                </a:extLst>
              </p:cNvPr>
              <p:cNvSpPr/>
              <p:nvPr/>
            </p:nvSpPr>
            <p:spPr>
              <a:xfrm>
                <a:off x="0" y="1"/>
                <a:ext cx="9144000" cy="594804"/>
              </a:xfrm>
              <a:prstGeom prst="rect">
                <a:avLst/>
              </a:prstGeom>
              <a:gradFill>
                <a:gsLst>
                  <a:gs pos="85000">
                    <a:srgbClr val="85939D">
                      <a:lumMod val="89000"/>
                      <a:lumOff val="11000"/>
                    </a:srgbClr>
                  </a:gs>
                  <a:gs pos="23000">
                    <a:srgbClr val="878662">
                      <a:lumMod val="90000"/>
                      <a:lumOff val="10000"/>
                    </a:srgbClr>
                  </a:gs>
                  <a:gs pos="0">
                    <a:srgbClr val="878662">
                      <a:lumMod val="95000"/>
                    </a:srgbClr>
                  </a:gs>
                  <a:gs pos="100000">
                    <a:srgbClr val="939393">
                      <a:lumMod val="70000"/>
                      <a:lumOff val="30000"/>
                    </a:srgbClr>
                  </a:gs>
                </a:gsLst>
                <a:path path="circle">
                  <a:fillToRect l="100000" t="100000"/>
                </a:path>
              </a:gradFill>
              <a:ln>
                <a:solidFill>
                  <a:srgbClr val="78787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dirty="0"/>
              </a:p>
            </p:txBody>
          </p:sp>
          <p:sp>
            <p:nvSpPr>
              <p:cNvPr id="16" name="กล่องข้อความ 15">
                <a:extLst>
                  <a:ext uri="{FF2B5EF4-FFF2-40B4-BE49-F238E27FC236}">
                    <a16:creationId xmlns:a16="http://schemas.microsoft.com/office/drawing/2014/main" id="{5399AA2F-8304-4F0D-911C-A983E2EEE9B1}"/>
                  </a:ext>
                </a:extLst>
              </p:cNvPr>
              <p:cNvSpPr txBox="1"/>
              <p:nvPr/>
            </p:nvSpPr>
            <p:spPr>
              <a:xfrm>
                <a:off x="23985" y="86385"/>
                <a:ext cx="103265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>
                    <a:solidFill>
                      <a:schemeClr val="bg1"/>
                    </a:solidFill>
                    <a:latin typeface="CMU Serif" panose="02000603000000000000" pitchFamily="2" charset="0"/>
                    <a:ea typeface="CMU Serif" panose="02000603000000000000" pitchFamily="2" charset="0"/>
                    <a:cs typeface="CMU Serif" panose="02000603000000000000" pitchFamily="2" charset="0"/>
                  </a:rPr>
                  <a:t>results</a:t>
                </a:r>
                <a:endParaRPr lang="th-TH" sz="2000" b="1" dirty="0">
                  <a:solidFill>
                    <a:schemeClr val="bg1"/>
                  </a:solidFill>
                  <a:latin typeface="CMU Serif" panose="02000603000000000000" pitchFamily="2" charset="0"/>
                  <a:ea typeface="CMU Serif" panose="02000603000000000000" pitchFamily="2" charset="0"/>
                  <a:cs typeface="CMU Serif" panose="02000603000000000000" pitchFamily="2" charset="0"/>
                </a:endParaRPr>
              </a:p>
            </p:txBody>
          </p:sp>
          <p:pic>
            <p:nvPicPr>
              <p:cNvPr id="17" name="รูปภาพ 16" descr="รูปภาพประกอบด้วย ของเล่น&#10;&#10;คำอธิบายที่สร้างขึ้นโดยอัตโนมัติ">
                <a:extLst>
                  <a:ext uri="{FF2B5EF4-FFF2-40B4-BE49-F238E27FC236}">
                    <a16:creationId xmlns:a16="http://schemas.microsoft.com/office/drawing/2014/main" id="{9AED3B24-08C6-44F0-8E96-59528C367A1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735857" y="82108"/>
                <a:ext cx="381438" cy="472370"/>
              </a:xfrm>
              <a:prstGeom prst="rect">
                <a:avLst/>
              </a:prstGeom>
              <a:effectLst>
                <a:outerShdw blurRad="50800" dist="50800" dir="5400000" algn="ctr" rotWithShape="0">
                  <a:schemeClr val="bg1">
                    <a:lumMod val="65000"/>
                  </a:schemeClr>
                </a:outerShdw>
              </a:effectLst>
              <a:scene3d>
                <a:camera prst="orthographicFront"/>
                <a:lightRig rig="threePt" dir="t"/>
              </a:scene3d>
              <a:sp3d>
                <a:bevelT w="88900" h="0"/>
              </a:sp3d>
            </p:spPr>
          </p:pic>
          <p:pic>
            <p:nvPicPr>
              <p:cNvPr id="18" name="รูปภาพ 17" descr="รูปภาพประกอบด้วย สัญลักษณ์, ห้อง&#10;&#10;คำอธิบายที่สร้างขึ้นโดยอัตโนมัติ">
                <a:extLst>
                  <a:ext uri="{FF2B5EF4-FFF2-40B4-BE49-F238E27FC236}">
                    <a16:creationId xmlns:a16="http://schemas.microsoft.com/office/drawing/2014/main" id="{DB3192AA-781F-4FC1-BC0C-F796879802B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221718" y="97348"/>
                <a:ext cx="458996" cy="431838"/>
              </a:xfrm>
              <a:prstGeom prst="rect">
                <a:avLst/>
              </a:prstGeom>
            </p:spPr>
          </p:pic>
          <p:pic>
            <p:nvPicPr>
              <p:cNvPr id="20" name="รูปภาพ 19">
                <a:extLst>
                  <a:ext uri="{FF2B5EF4-FFF2-40B4-BE49-F238E27FC236}">
                    <a16:creationId xmlns:a16="http://schemas.microsoft.com/office/drawing/2014/main" id="{56A53BEB-1E21-4AA9-A066-5DADEB7630C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736468" y="67762"/>
                <a:ext cx="1212525" cy="429696"/>
              </a:xfrm>
              <a:prstGeom prst="rect">
                <a:avLst/>
              </a:prstGeom>
            </p:spPr>
          </p:pic>
        </p:grpSp>
      </p:grpSp>
      <p:sp>
        <p:nvSpPr>
          <p:cNvPr id="19" name="กล่องข้อความ 18">
            <a:extLst>
              <a:ext uri="{FF2B5EF4-FFF2-40B4-BE49-F238E27FC236}">
                <a16:creationId xmlns:a16="http://schemas.microsoft.com/office/drawing/2014/main" id="{9255F2D4-ECDD-4B01-999A-B5CEB65DCB3E}"/>
              </a:ext>
            </a:extLst>
          </p:cNvPr>
          <p:cNvSpPr txBox="1"/>
          <p:nvPr/>
        </p:nvSpPr>
        <p:spPr>
          <a:xfrm>
            <a:off x="8530289" y="650664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11</a:t>
            </a:r>
            <a:endParaRPr lang="th-TH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กล่องข้อความ 20">
                <a:extLst>
                  <a:ext uri="{FF2B5EF4-FFF2-40B4-BE49-F238E27FC236}">
                    <a16:creationId xmlns:a16="http://schemas.microsoft.com/office/drawing/2014/main" id="{730DF007-18F3-403A-8F36-62E0FFE48647}"/>
                  </a:ext>
                </a:extLst>
              </p:cNvPr>
              <p:cNvSpPr txBox="1"/>
              <p:nvPr/>
            </p:nvSpPr>
            <p:spPr>
              <a:xfrm>
                <a:off x="590805" y="785821"/>
                <a:ext cx="7939484" cy="29027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dirty="0">
                    <a:latin typeface="CMU Serif" panose="02000603000000000000" pitchFamily="2" charset="0"/>
                    <a:ea typeface="CMU Serif" panose="02000603000000000000" pitchFamily="2" charset="0"/>
                    <a:cs typeface="CMU Serif" panose="02000603000000000000" pitchFamily="2" charset="0"/>
                  </a:rPr>
                  <a:t>Due to the mass closeness, the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  <a:ea typeface="CMU Serif" panose="02000603000000000000" pitchFamily="2" charset="0"/>
                        <a:cs typeface="CMU Serif" panose="02000603000000000000" pitchFamily="2" charset="0"/>
                      </a:rPr>
                      <m:t>𝑃𝐽</m:t>
                    </m:r>
                    <m:r>
                      <a:rPr lang="en-US" sz="1600" i="1">
                        <a:latin typeface="Cambria Math" panose="02040503050406030204" pitchFamily="18" charset="0"/>
                        <a:ea typeface="CMU Serif" panose="02000603000000000000" pitchFamily="2" charset="0"/>
                        <a:cs typeface="CMU Serif" panose="02000603000000000000" pitchFamily="2" charset="0"/>
                      </a:rPr>
                      <m:t>/</m:t>
                    </m:r>
                    <m:r>
                      <a:rPr lang="en-US" sz="1600" i="1">
                        <a:latin typeface="Cambria Math" panose="02040503050406030204" pitchFamily="18" charset="0"/>
                        <a:ea typeface="CMU Serif" panose="02000603000000000000" pitchFamily="2" charset="0"/>
                        <a:cs typeface="CMU Serif" panose="02000603000000000000" pitchFamily="2" charset="0"/>
                      </a:rPr>
                      <m:t>𝜓</m:t>
                    </m:r>
                  </m:oMath>
                </a14:m>
                <a:r>
                  <a:rPr lang="en-US" sz="1600" dirty="0">
                    <a:latin typeface="CMU Serif" panose="02000603000000000000" pitchFamily="2" charset="0"/>
                    <a:ea typeface="CMU Serif" panose="02000603000000000000" pitchFamily="2" charset="0"/>
                    <a:cs typeface="CMU Serif" panose="02000603000000000000" pitchFamily="2" charset="0"/>
                  </a:rPr>
                  <a:t>  partial decay widths are almost the same, that is</a:t>
                </a:r>
                <a:br>
                  <a:rPr lang="en-US" sz="1600" dirty="0">
                    <a:latin typeface="CMU Serif" panose="02000603000000000000" pitchFamily="2" charset="0"/>
                    <a:ea typeface="CMU Serif" panose="02000603000000000000" pitchFamily="2" charset="0"/>
                    <a:cs typeface="CMU Serif" panose="02000603000000000000" pitchFamily="2" charset="0"/>
                  </a:rPr>
                </a:br>
                <a:br>
                  <a:rPr lang="en-US" sz="1600" dirty="0">
                    <a:latin typeface="CMU Serif" panose="02000603000000000000" pitchFamily="2" charset="0"/>
                    <a:ea typeface="CMU Serif" panose="02000603000000000000" pitchFamily="2" charset="0"/>
                    <a:cs typeface="CMU Serif" panose="02000603000000000000" pitchFamily="2" charset="0"/>
                  </a:rPr>
                </a:br>
                <a:br>
                  <a:rPr lang="en-US" sz="1600" dirty="0">
                    <a:latin typeface="CMU Serif" panose="02000603000000000000" pitchFamily="2" charset="0"/>
                    <a:ea typeface="CMU Serif" panose="02000603000000000000" pitchFamily="2" charset="0"/>
                    <a:cs typeface="CMU Serif" panose="02000603000000000000" pitchFamily="2" charset="0"/>
                  </a:rPr>
                </a:br>
                <a:br>
                  <a:rPr lang="en-US" sz="1600" dirty="0">
                    <a:latin typeface="CMU Serif" panose="02000603000000000000" pitchFamily="2" charset="0"/>
                    <a:ea typeface="CMU Serif" panose="02000603000000000000" pitchFamily="2" charset="0"/>
                    <a:cs typeface="CMU Serif" panose="02000603000000000000" pitchFamily="2" charset="0"/>
                  </a:rPr>
                </a:br>
                <a:br>
                  <a:rPr lang="en-US" sz="1600" dirty="0">
                    <a:latin typeface="CMU Serif" panose="02000603000000000000" pitchFamily="2" charset="0"/>
                    <a:ea typeface="CMU Serif" panose="02000603000000000000" pitchFamily="2" charset="0"/>
                    <a:cs typeface="CMU Serif" panose="02000603000000000000" pitchFamily="2" charset="0"/>
                  </a:rPr>
                </a:br>
                <a:br>
                  <a:rPr lang="en-US" sz="1600" dirty="0">
                    <a:latin typeface="CMU Serif" panose="02000603000000000000" pitchFamily="2" charset="0"/>
                    <a:ea typeface="CMU Serif" panose="02000603000000000000" pitchFamily="2" charset="0"/>
                    <a:cs typeface="CMU Serif" panose="02000603000000000000" pitchFamily="2" charset="0"/>
                  </a:rPr>
                </a:br>
                <a:br>
                  <a:rPr lang="en-US" sz="1600" dirty="0">
                    <a:latin typeface="CMU Serif" panose="02000603000000000000" pitchFamily="2" charset="0"/>
                    <a:ea typeface="CMU Serif" panose="02000603000000000000" pitchFamily="2" charset="0"/>
                    <a:cs typeface="CMU Serif" panose="02000603000000000000" pitchFamily="2" charset="0"/>
                  </a:rPr>
                </a:br>
                <a:r>
                  <a:rPr lang="en-US" sz="1600" dirty="0">
                    <a:latin typeface="CMU Serif" panose="02000603000000000000" pitchFamily="2" charset="0"/>
                    <a:ea typeface="CMU Serif" panose="02000603000000000000" pitchFamily="2" charset="0"/>
                    <a:cs typeface="CMU Serif" panose="02000603000000000000" pitchFamily="2" charset="0"/>
                  </a:rPr>
                  <a:t>Thus, this work indicate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  <a:ea typeface="CMU Serif" panose="02000603000000000000" pitchFamily="2" charset="0"/>
                            <a:cs typeface="CMU Serif" panose="02000603000000000000" pitchFamily="2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MU Serif" panose="02000603000000000000" pitchFamily="2" charset="0"/>
                            <a:cs typeface="CMU Serif" panose="02000603000000000000" pitchFamily="2" charset="0"/>
                          </a:rPr>
                          <m:t>𝑃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MU Serif" panose="02000603000000000000" pitchFamily="2" charset="0"/>
                            <a:cs typeface="CMU Serif" panose="02000603000000000000" pitchFamily="2" charset="0"/>
                          </a:rPr>
                          <m:t>𝑐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  <a:ea typeface="CMU Serif" panose="02000603000000000000" pitchFamily="2" charset="0"/>
                        <a:cs typeface="CMU Serif" panose="02000603000000000000" pitchFamily="2" charset="0"/>
                      </a:rPr>
                      <m:t>(4440)</m:t>
                    </m:r>
                  </m:oMath>
                </a14:m>
                <a:r>
                  <a:rPr lang="en-US" sz="1600" dirty="0">
                    <a:latin typeface="CMU Serif" panose="02000603000000000000" pitchFamily="2" charset="0"/>
                    <a:ea typeface="CMU Serif" panose="02000603000000000000" pitchFamily="2" charset="0"/>
                    <a:cs typeface="CMU Serif" panose="02000603000000000000" pitchFamily="2" charset="0"/>
                  </a:rPr>
                  <a:t> may not compact pentaquark state since its decay much larger than others, and that may assign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  <a:ea typeface="CMU Serif" panose="02000603000000000000" pitchFamily="2" charset="0"/>
                        <a:cs typeface="CMU Serif" panose="02000603000000000000" pitchFamily="2" charset="0"/>
                      </a:rPr>
                      <m:t>𝐽</m:t>
                    </m:r>
                    <m:r>
                      <a:rPr lang="en-US" sz="1600" i="1" dirty="0" smtClean="0">
                        <a:latin typeface="Cambria Math" panose="02040503050406030204" pitchFamily="18" charset="0"/>
                        <a:ea typeface="CMU Serif" panose="02000603000000000000" pitchFamily="2" charset="0"/>
                        <a:cs typeface="CMU Serif" panose="02000603000000000000" pitchFamily="2" charset="0"/>
                      </a:rPr>
                      <m:t>=</m:t>
                    </m:r>
                    <m:f>
                      <m:fPr>
                        <m:ctrlPr>
                          <a:rPr lang="en-US" sz="1600" i="1" dirty="0" smtClean="0">
                            <a:latin typeface="Cambria Math" panose="02040503050406030204" pitchFamily="18" charset="0"/>
                            <a:ea typeface="CMU Serif" panose="02000603000000000000" pitchFamily="2" charset="0"/>
                            <a:cs typeface="CMU Serif" panose="02000603000000000000" pitchFamily="2" charset="0"/>
                          </a:rPr>
                        </m:ctrlPr>
                      </m:fPr>
                      <m:num>
                        <m:r>
                          <a:rPr lang="en-US" sz="1600" i="1" dirty="0" smtClean="0">
                            <a:latin typeface="Cambria Math" panose="02040503050406030204" pitchFamily="18" charset="0"/>
                            <a:ea typeface="CMU Serif" panose="02000603000000000000" pitchFamily="2" charset="0"/>
                            <a:cs typeface="CMU Serif" panose="02000603000000000000" pitchFamily="2" charset="0"/>
                          </a:rPr>
                          <m:t>1</m:t>
                        </m:r>
                      </m:num>
                      <m:den>
                        <m:r>
                          <a:rPr lang="en-US" sz="1600" i="1" dirty="0" smtClean="0">
                            <a:latin typeface="Cambria Math" panose="02040503050406030204" pitchFamily="18" charset="0"/>
                            <a:ea typeface="CMU Serif" panose="02000603000000000000" pitchFamily="2" charset="0"/>
                            <a:cs typeface="CMU Serif" panose="02000603000000000000" pitchFamily="2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1600" dirty="0">
                    <a:latin typeface="CMU Serif" panose="02000603000000000000" pitchFamily="2" charset="0"/>
                    <a:ea typeface="CMU Serif" panose="02000603000000000000" pitchFamily="2" charset="0"/>
                    <a:cs typeface="CMU Serif" panose="02000603000000000000" pitchFamily="2" charset="0"/>
                  </a:rPr>
                  <a:t>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  <a:ea typeface="CMU Serif" panose="02000603000000000000" pitchFamily="2" charset="0"/>
                            <a:cs typeface="CMU Serif" panose="02000603000000000000" pitchFamily="2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  <a:ea typeface="CMU Serif" panose="02000603000000000000" pitchFamily="2" charset="0"/>
                            <a:cs typeface="CMU Serif" panose="02000603000000000000" pitchFamily="2" charset="0"/>
                          </a:rPr>
                          <m:t>𝑃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  <a:ea typeface="CMU Serif" panose="02000603000000000000" pitchFamily="2" charset="0"/>
                            <a:cs typeface="CMU Serif" panose="02000603000000000000" pitchFamily="2" charset="0"/>
                          </a:rPr>
                          <m:t>𝑐</m:t>
                        </m:r>
                      </m:sub>
                    </m:sSub>
                    <m:d>
                      <m:dPr>
                        <m:ctrlPr>
                          <a:rPr lang="en-US" sz="1600" i="1">
                            <a:latin typeface="Cambria Math" panose="02040503050406030204" pitchFamily="18" charset="0"/>
                            <a:ea typeface="CMU Serif" panose="02000603000000000000" pitchFamily="2" charset="0"/>
                            <a:cs typeface="CMU Serif" panose="02000603000000000000" pitchFamily="2" charset="0"/>
                          </a:rPr>
                        </m:ctrlPr>
                      </m:dPr>
                      <m:e>
                        <m:r>
                          <a:rPr lang="en-US" sz="1600" i="1">
                            <a:latin typeface="Cambria Math" panose="02040503050406030204" pitchFamily="18" charset="0"/>
                            <a:ea typeface="CMU Serif" panose="02000603000000000000" pitchFamily="2" charset="0"/>
                            <a:cs typeface="CMU Serif" panose="02000603000000000000" pitchFamily="2" charset="0"/>
                          </a:rPr>
                          <m:t>4312</m:t>
                        </m:r>
                      </m:e>
                    </m:d>
                  </m:oMath>
                </a14:m>
                <a:r>
                  <a:rPr lang="en-US" sz="1600" dirty="0">
                    <a:latin typeface="CMU Serif" panose="02000603000000000000" pitchFamily="2" charset="0"/>
                    <a:ea typeface="CMU Serif" panose="02000603000000000000" pitchFamily="2" charset="0"/>
                    <a:cs typeface="CMU Serif" panose="02000603000000000000" pitchFamily="2" charset="0"/>
                  </a:rPr>
                  <a:t> and</a:t>
                </a:r>
                <a:r>
                  <a:rPr lang="en-US" sz="1600" dirty="0">
                    <a:ea typeface="CMU Serif" panose="02000603000000000000" pitchFamily="2" charset="0"/>
                    <a:cs typeface="CMU Serif" panose="02000603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i="1" dirty="0">
                        <a:latin typeface="Cambria Math" panose="02040503050406030204" pitchFamily="18" charset="0"/>
                        <a:ea typeface="CMU Serif" panose="02000603000000000000" pitchFamily="2" charset="0"/>
                        <a:cs typeface="CMU Serif" panose="02000603000000000000" pitchFamily="2" charset="0"/>
                      </a:rPr>
                      <m:t>𝐽</m:t>
                    </m:r>
                    <m:r>
                      <a:rPr lang="en-US" sz="1600" i="1" dirty="0">
                        <a:latin typeface="Cambria Math" panose="02040503050406030204" pitchFamily="18" charset="0"/>
                        <a:ea typeface="CMU Serif" panose="02000603000000000000" pitchFamily="2" charset="0"/>
                        <a:cs typeface="CMU Serif" panose="02000603000000000000" pitchFamily="2" charset="0"/>
                      </a:rPr>
                      <m:t>=</m:t>
                    </m:r>
                    <m:f>
                      <m:fPr>
                        <m:ctrlPr>
                          <a:rPr lang="en-US" sz="1600" i="1" dirty="0">
                            <a:latin typeface="Cambria Math" panose="02040503050406030204" pitchFamily="18" charset="0"/>
                            <a:ea typeface="CMU Serif" panose="02000603000000000000" pitchFamily="2" charset="0"/>
                            <a:cs typeface="CMU Serif" panose="02000603000000000000" pitchFamily="2" charset="0"/>
                          </a:rPr>
                        </m:ctrlPr>
                      </m:fPr>
                      <m:num>
                        <m:r>
                          <a:rPr lang="en-US" sz="1600" b="0" i="1" dirty="0" smtClean="0">
                            <a:latin typeface="Cambria Math" panose="02040503050406030204" pitchFamily="18" charset="0"/>
                            <a:ea typeface="CMU Serif" panose="02000603000000000000" pitchFamily="2" charset="0"/>
                            <a:cs typeface="CMU Serif" panose="02000603000000000000" pitchFamily="2" charset="0"/>
                          </a:rPr>
                          <m:t>3</m:t>
                        </m:r>
                      </m:num>
                      <m:den>
                        <m:r>
                          <a:rPr lang="en-US" sz="1600" i="1" dirty="0">
                            <a:latin typeface="Cambria Math" panose="02040503050406030204" pitchFamily="18" charset="0"/>
                            <a:ea typeface="CMU Serif" panose="02000603000000000000" pitchFamily="2" charset="0"/>
                            <a:cs typeface="CMU Serif" panose="02000603000000000000" pitchFamily="2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1600" dirty="0">
                    <a:latin typeface="CMU Serif" panose="02000603000000000000" pitchFamily="2" charset="0"/>
                    <a:ea typeface="CMU Serif" panose="02000603000000000000" pitchFamily="2" charset="0"/>
                    <a:cs typeface="CMU Serif" panose="02000603000000000000" pitchFamily="2" charset="0"/>
                  </a:rPr>
                  <a:t>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  <a:ea typeface="CMU Serif" panose="02000603000000000000" pitchFamily="2" charset="0"/>
                            <a:cs typeface="CMU Serif" panose="02000603000000000000" pitchFamily="2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  <a:ea typeface="CMU Serif" panose="02000603000000000000" pitchFamily="2" charset="0"/>
                            <a:cs typeface="CMU Serif" panose="02000603000000000000" pitchFamily="2" charset="0"/>
                          </a:rPr>
                          <m:t>𝑃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  <a:ea typeface="CMU Serif" panose="02000603000000000000" pitchFamily="2" charset="0"/>
                            <a:cs typeface="CMU Serif" panose="02000603000000000000" pitchFamily="2" charset="0"/>
                          </a:rPr>
                          <m:t>𝑐</m:t>
                        </m:r>
                      </m:sub>
                    </m:sSub>
                    <m:d>
                      <m:dPr>
                        <m:ctrlPr>
                          <a:rPr lang="en-US" sz="1600" i="1">
                            <a:latin typeface="Cambria Math" panose="02040503050406030204" pitchFamily="18" charset="0"/>
                            <a:ea typeface="CMU Serif" panose="02000603000000000000" pitchFamily="2" charset="0"/>
                            <a:cs typeface="CMU Serif" panose="02000603000000000000" pitchFamily="2" charset="0"/>
                          </a:rPr>
                        </m:ctrlPr>
                      </m:dPr>
                      <m:e>
                        <m:r>
                          <a:rPr lang="en-US" sz="1600" i="1">
                            <a:latin typeface="Cambria Math" panose="02040503050406030204" pitchFamily="18" charset="0"/>
                            <a:ea typeface="CMU Serif" panose="02000603000000000000" pitchFamily="2" charset="0"/>
                            <a:cs typeface="CMU Serif" panose="02000603000000000000" pitchFamily="2" charset="0"/>
                          </a:rPr>
                          <m:t>4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MU Serif" panose="02000603000000000000" pitchFamily="2" charset="0"/>
                            <a:cs typeface="CMU Serif" panose="02000603000000000000" pitchFamily="2" charset="0"/>
                          </a:rPr>
                          <m:t>457</m:t>
                        </m:r>
                      </m:e>
                    </m:d>
                  </m:oMath>
                </a14:m>
                <a:r>
                  <a:rPr lang="en-US" sz="1600" dirty="0">
                    <a:latin typeface="CMU Serif" panose="02000603000000000000" pitchFamily="2" charset="0"/>
                    <a:ea typeface="CMU Serif" panose="02000603000000000000" pitchFamily="2" charset="0"/>
                    <a:cs typeface="CMU Serif" panose="02000603000000000000" pitchFamily="2" charset="0"/>
                  </a:rPr>
                  <a:t>. </a:t>
                </a:r>
                <a:endParaRPr lang="en-US" sz="1600" b="0" i="0" u="none" strike="noStrike" baseline="0" dirty="0">
                  <a:latin typeface="CMU Serif" panose="02000603000000000000" pitchFamily="2" charset="0"/>
                  <a:ea typeface="CMU Serif" panose="02000603000000000000" pitchFamily="2" charset="0"/>
                  <a:cs typeface="CMU Serif" panose="02000603000000000000" pitchFamily="2" charset="0"/>
                </a:endParaRPr>
              </a:p>
            </p:txBody>
          </p:sp>
        </mc:Choice>
        <mc:Fallback xmlns="">
          <p:sp>
            <p:nvSpPr>
              <p:cNvPr id="21" name="กล่องข้อความ 20">
                <a:extLst>
                  <a:ext uri="{FF2B5EF4-FFF2-40B4-BE49-F238E27FC236}">
                    <a16:creationId xmlns:a16="http://schemas.microsoft.com/office/drawing/2014/main" id="{730DF007-18F3-403A-8F36-62E0FFE486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805" y="785821"/>
                <a:ext cx="7939484" cy="2902718"/>
              </a:xfrm>
              <a:prstGeom prst="rect">
                <a:avLst/>
              </a:prstGeom>
              <a:blipFill>
                <a:blip r:embed="rId7"/>
                <a:stretch>
                  <a:fillRect l="-307" t="-630" r="-1075" b="-1681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5429389C-672E-44EA-913A-9F559DAF0AC1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1206" y="1447617"/>
            <a:ext cx="2490514" cy="1037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2013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กล่องข้อความ 8">
            <a:extLst>
              <a:ext uri="{FF2B5EF4-FFF2-40B4-BE49-F238E27FC236}">
                <a16:creationId xmlns:a16="http://schemas.microsoft.com/office/drawing/2014/main" id="{7F412535-1263-4DFF-8A4D-D0FF80A22F4F}"/>
              </a:ext>
            </a:extLst>
          </p:cNvPr>
          <p:cNvSpPr txBox="1"/>
          <p:nvPr/>
        </p:nvSpPr>
        <p:spPr>
          <a:xfrm>
            <a:off x="2993247" y="6553043"/>
            <a:ext cx="15787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CMU Serif" panose="02000603000000000000" pitchFamily="2" charset="0"/>
                <a:ea typeface="CMU Serif" panose="02000603000000000000" pitchFamily="2" charset="0"/>
                <a:cs typeface="CMU Serif" panose="02000603000000000000" pitchFamily="2" charset="0"/>
              </a:rPr>
              <a:t>Wiriya Ruangyoo</a:t>
            </a:r>
            <a:endParaRPr lang="th-TH" sz="1200" b="1" dirty="0">
              <a:solidFill>
                <a:schemeClr val="bg1"/>
              </a:solidFill>
              <a:latin typeface="CMU Serif" panose="02000603000000000000" pitchFamily="2" charset="0"/>
              <a:ea typeface="CMU Serif" panose="02000603000000000000" pitchFamily="2" charset="0"/>
              <a:cs typeface="CMU Serif" panose="02000603000000000000" pitchFamily="2" charset="0"/>
            </a:endParaRPr>
          </a:p>
        </p:txBody>
      </p:sp>
      <p:sp>
        <p:nvSpPr>
          <p:cNvPr id="10" name="กล่องข้อความ 9">
            <a:extLst>
              <a:ext uri="{FF2B5EF4-FFF2-40B4-BE49-F238E27FC236}">
                <a16:creationId xmlns:a16="http://schemas.microsoft.com/office/drawing/2014/main" id="{4FCA61C5-9BB3-4BAC-B4BE-D60A324DE68F}"/>
              </a:ext>
            </a:extLst>
          </p:cNvPr>
          <p:cNvSpPr txBox="1"/>
          <p:nvPr/>
        </p:nvSpPr>
        <p:spPr>
          <a:xfrm>
            <a:off x="4571996" y="6573541"/>
            <a:ext cx="45720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CMU Serif" panose="02000603000000000000" pitchFamily="2" charset="0"/>
                <a:ea typeface="CMU Serif" panose="02000603000000000000" pitchFamily="2" charset="0"/>
                <a:cs typeface="CMU Serif" panose="02000603000000000000" pitchFamily="2" charset="0"/>
              </a:rPr>
              <a:t>Master’s thesis defense                              36</a:t>
            </a:r>
            <a:endParaRPr lang="th-TH" sz="1200" b="1" dirty="0">
              <a:solidFill>
                <a:schemeClr val="bg1"/>
              </a:solidFill>
              <a:latin typeface="CMU Serif" panose="02000603000000000000" pitchFamily="2" charset="0"/>
              <a:ea typeface="CMU Serif" panose="02000603000000000000" pitchFamily="2" charset="0"/>
              <a:cs typeface="CMU Serif" panose="02000603000000000000" pitchFamily="2" charset="0"/>
            </a:endParaRPr>
          </a:p>
        </p:txBody>
      </p:sp>
      <p:sp>
        <p:nvSpPr>
          <p:cNvPr id="11" name="กล่องข้อความ 10">
            <a:extLst>
              <a:ext uri="{FF2B5EF4-FFF2-40B4-BE49-F238E27FC236}">
                <a16:creationId xmlns:a16="http://schemas.microsoft.com/office/drawing/2014/main" id="{901F665D-61C5-4BCB-BB34-DF34081557F9}"/>
              </a:ext>
            </a:extLst>
          </p:cNvPr>
          <p:cNvSpPr txBox="1"/>
          <p:nvPr/>
        </p:nvSpPr>
        <p:spPr>
          <a:xfrm>
            <a:off x="0" y="97348"/>
            <a:ext cx="17091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CMU Serif" panose="02000603000000000000" pitchFamily="2" charset="0"/>
                <a:ea typeface="CMU Serif" panose="02000603000000000000" pitchFamily="2" charset="0"/>
                <a:cs typeface="CMU Serif" panose="02000603000000000000" pitchFamily="2" charset="0"/>
              </a:rPr>
              <a:t>Conclusions</a:t>
            </a:r>
            <a:endParaRPr lang="th-TH" sz="2000" b="1" dirty="0">
              <a:solidFill>
                <a:schemeClr val="bg1"/>
              </a:solidFill>
              <a:latin typeface="CMU Serif" panose="02000603000000000000" pitchFamily="2" charset="0"/>
              <a:ea typeface="CMU Serif" panose="02000603000000000000" pitchFamily="2" charset="0"/>
              <a:cs typeface="CMU Serif" panose="02000603000000000000" pitchFamily="2" charset="0"/>
            </a:endParaRPr>
          </a:p>
        </p:txBody>
      </p:sp>
      <p:grpSp>
        <p:nvGrpSpPr>
          <p:cNvPr id="12" name="กลุ่ม 11">
            <a:extLst>
              <a:ext uri="{FF2B5EF4-FFF2-40B4-BE49-F238E27FC236}">
                <a16:creationId xmlns:a16="http://schemas.microsoft.com/office/drawing/2014/main" id="{FC3024E5-F30A-49C8-9A57-F714D5A4DC8B}"/>
              </a:ext>
            </a:extLst>
          </p:cNvPr>
          <p:cNvGrpSpPr/>
          <p:nvPr/>
        </p:nvGrpSpPr>
        <p:grpSpPr>
          <a:xfrm>
            <a:off x="0" y="1"/>
            <a:ext cx="9144000" cy="6857998"/>
            <a:chOff x="0" y="1"/>
            <a:chExt cx="9144000" cy="6857998"/>
          </a:xfrm>
        </p:grpSpPr>
        <p:sp>
          <p:nvSpPr>
            <p:cNvPr id="13" name="สี่เหลี่ยมผืนผ้า 12">
              <a:extLst>
                <a:ext uri="{FF2B5EF4-FFF2-40B4-BE49-F238E27FC236}">
                  <a16:creationId xmlns:a16="http://schemas.microsoft.com/office/drawing/2014/main" id="{150A0C8F-846F-4A00-88ED-C6A8598D26ED}"/>
                </a:ext>
              </a:extLst>
            </p:cNvPr>
            <p:cNvSpPr/>
            <p:nvPr/>
          </p:nvSpPr>
          <p:spPr>
            <a:xfrm>
              <a:off x="0" y="6524625"/>
              <a:ext cx="9144000" cy="333374"/>
            </a:xfrm>
            <a:prstGeom prst="rect">
              <a:avLst/>
            </a:prstGeom>
            <a:gradFill>
              <a:gsLst>
                <a:gs pos="85000">
                  <a:srgbClr val="85939D">
                    <a:lumMod val="89000"/>
                    <a:lumOff val="11000"/>
                  </a:srgbClr>
                </a:gs>
                <a:gs pos="23000">
                  <a:srgbClr val="878662">
                    <a:lumMod val="90000"/>
                    <a:lumOff val="10000"/>
                  </a:srgbClr>
                </a:gs>
                <a:gs pos="0">
                  <a:srgbClr val="878662">
                    <a:lumMod val="95000"/>
                  </a:srgbClr>
                </a:gs>
                <a:gs pos="100000">
                  <a:srgbClr val="939393">
                    <a:lumMod val="70000"/>
                    <a:lumOff val="30000"/>
                  </a:srgbClr>
                </a:gs>
              </a:gsLst>
              <a:path path="circle">
                <a:fillToRect l="100000" t="100000"/>
              </a:path>
            </a:gradFill>
            <a:ln>
              <a:solidFill>
                <a:srgbClr val="78787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  <p:grpSp>
          <p:nvGrpSpPr>
            <p:cNvPr id="14" name="กลุ่ม 13">
              <a:extLst>
                <a:ext uri="{FF2B5EF4-FFF2-40B4-BE49-F238E27FC236}">
                  <a16:creationId xmlns:a16="http://schemas.microsoft.com/office/drawing/2014/main" id="{16D41F53-FC27-4DFB-8447-5CF1C743388D}"/>
                </a:ext>
              </a:extLst>
            </p:cNvPr>
            <p:cNvGrpSpPr/>
            <p:nvPr/>
          </p:nvGrpSpPr>
          <p:grpSpPr>
            <a:xfrm>
              <a:off x="0" y="1"/>
              <a:ext cx="9144000" cy="594804"/>
              <a:chOff x="0" y="1"/>
              <a:chExt cx="9144000" cy="594804"/>
            </a:xfrm>
          </p:grpSpPr>
          <p:sp>
            <p:nvSpPr>
              <p:cNvPr id="15" name="สี่เหลี่ยมผืนผ้า 14">
                <a:extLst>
                  <a:ext uri="{FF2B5EF4-FFF2-40B4-BE49-F238E27FC236}">
                    <a16:creationId xmlns:a16="http://schemas.microsoft.com/office/drawing/2014/main" id="{7B92300B-C3B6-44F9-B10B-48032BFFCB5B}"/>
                  </a:ext>
                </a:extLst>
              </p:cNvPr>
              <p:cNvSpPr/>
              <p:nvPr/>
            </p:nvSpPr>
            <p:spPr>
              <a:xfrm>
                <a:off x="0" y="1"/>
                <a:ext cx="9144000" cy="594804"/>
              </a:xfrm>
              <a:prstGeom prst="rect">
                <a:avLst/>
              </a:prstGeom>
              <a:gradFill>
                <a:gsLst>
                  <a:gs pos="85000">
                    <a:srgbClr val="85939D">
                      <a:lumMod val="89000"/>
                      <a:lumOff val="11000"/>
                    </a:srgbClr>
                  </a:gs>
                  <a:gs pos="23000">
                    <a:srgbClr val="878662">
                      <a:lumMod val="90000"/>
                      <a:lumOff val="10000"/>
                    </a:srgbClr>
                  </a:gs>
                  <a:gs pos="0">
                    <a:srgbClr val="878662">
                      <a:lumMod val="95000"/>
                    </a:srgbClr>
                  </a:gs>
                  <a:gs pos="100000">
                    <a:srgbClr val="939393">
                      <a:lumMod val="70000"/>
                      <a:lumOff val="30000"/>
                    </a:srgbClr>
                  </a:gs>
                </a:gsLst>
                <a:path path="circle">
                  <a:fillToRect l="100000" t="100000"/>
                </a:path>
              </a:gradFill>
              <a:ln>
                <a:solidFill>
                  <a:srgbClr val="78787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dirty="0"/>
              </a:p>
            </p:txBody>
          </p:sp>
          <p:sp>
            <p:nvSpPr>
              <p:cNvPr id="16" name="กล่องข้อความ 15">
                <a:extLst>
                  <a:ext uri="{FF2B5EF4-FFF2-40B4-BE49-F238E27FC236}">
                    <a16:creationId xmlns:a16="http://schemas.microsoft.com/office/drawing/2014/main" id="{5399AA2F-8304-4F0D-911C-A983E2EEE9B1}"/>
                  </a:ext>
                </a:extLst>
              </p:cNvPr>
              <p:cNvSpPr txBox="1"/>
              <p:nvPr/>
            </p:nvSpPr>
            <p:spPr>
              <a:xfrm>
                <a:off x="23985" y="86385"/>
                <a:ext cx="142218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>
                    <a:solidFill>
                      <a:schemeClr val="bg1"/>
                    </a:solidFill>
                    <a:latin typeface="CMU Serif" panose="02000603000000000000" pitchFamily="2" charset="0"/>
                    <a:ea typeface="CMU Serif" panose="02000603000000000000" pitchFamily="2" charset="0"/>
                    <a:cs typeface="CMU Serif" panose="02000603000000000000" pitchFamily="2" charset="0"/>
                  </a:rPr>
                  <a:t>Summary</a:t>
                </a:r>
                <a:endParaRPr lang="th-TH" sz="2000" b="1" dirty="0">
                  <a:solidFill>
                    <a:schemeClr val="bg1"/>
                  </a:solidFill>
                  <a:latin typeface="CMU Serif" panose="02000603000000000000" pitchFamily="2" charset="0"/>
                  <a:ea typeface="CMU Serif" panose="02000603000000000000" pitchFamily="2" charset="0"/>
                  <a:cs typeface="CMU Serif" panose="02000603000000000000" pitchFamily="2" charset="0"/>
                </a:endParaRPr>
              </a:p>
            </p:txBody>
          </p:sp>
          <p:pic>
            <p:nvPicPr>
              <p:cNvPr id="17" name="รูปภาพ 16" descr="รูปภาพประกอบด้วย ของเล่น&#10;&#10;คำอธิบายที่สร้างขึ้นโดยอัตโนมัติ">
                <a:extLst>
                  <a:ext uri="{FF2B5EF4-FFF2-40B4-BE49-F238E27FC236}">
                    <a16:creationId xmlns:a16="http://schemas.microsoft.com/office/drawing/2014/main" id="{9AED3B24-08C6-44F0-8E96-59528C367A1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735857" y="82108"/>
                <a:ext cx="381438" cy="472370"/>
              </a:xfrm>
              <a:prstGeom prst="rect">
                <a:avLst/>
              </a:prstGeom>
              <a:effectLst>
                <a:outerShdw blurRad="50800" dist="50800" dir="5400000" algn="ctr" rotWithShape="0">
                  <a:schemeClr val="bg1">
                    <a:lumMod val="65000"/>
                  </a:schemeClr>
                </a:outerShdw>
              </a:effectLst>
              <a:scene3d>
                <a:camera prst="orthographicFront"/>
                <a:lightRig rig="threePt" dir="t"/>
              </a:scene3d>
              <a:sp3d>
                <a:bevelT w="88900" h="0"/>
              </a:sp3d>
            </p:spPr>
          </p:pic>
          <p:pic>
            <p:nvPicPr>
              <p:cNvPr id="18" name="รูปภาพ 17" descr="รูปภาพประกอบด้วย สัญลักษณ์, ห้อง&#10;&#10;คำอธิบายที่สร้างขึ้นโดยอัตโนมัติ">
                <a:extLst>
                  <a:ext uri="{FF2B5EF4-FFF2-40B4-BE49-F238E27FC236}">
                    <a16:creationId xmlns:a16="http://schemas.microsoft.com/office/drawing/2014/main" id="{DB3192AA-781F-4FC1-BC0C-F796879802B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221718" y="97348"/>
                <a:ext cx="458996" cy="431838"/>
              </a:xfrm>
              <a:prstGeom prst="rect">
                <a:avLst/>
              </a:prstGeom>
            </p:spPr>
          </p:pic>
          <p:pic>
            <p:nvPicPr>
              <p:cNvPr id="20" name="รูปภาพ 19">
                <a:extLst>
                  <a:ext uri="{FF2B5EF4-FFF2-40B4-BE49-F238E27FC236}">
                    <a16:creationId xmlns:a16="http://schemas.microsoft.com/office/drawing/2014/main" id="{56A53BEB-1E21-4AA9-A066-5DADEB7630C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736468" y="67762"/>
                <a:ext cx="1212525" cy="429696"/>
              </a:xfrm>
              <a:prstGeom prst="rect">
                <a:avLst/>
              </a:prstGeom>
            </p:spPr>
          </p:pic>
        </p:grpSp>
      </p:grpSp>
      <p:sp>
        <p:nvSpPr>
          <p:cNvPr id="19" name="กล่องข้อความ 18">
            <a:extLst>
              <a:ext uri="{FF2B5EF4-FFF2-40B4-BE49-F238E27FC236}">
                <a16:creationId xmlns:a16="http://schemas.microsoft.com/office/drawing/2014/main" id="{9255F2D4-ECDD-4B01-999A-B5CEB65DCB3E}"/>
              </a:ext>
            </a:extLst>
          </p:cNvPr>
          <p:cNvSpPr txBox="1"/>
          <p:nvPr/>
        </p:nvSpPr>
        <p:spPr>
          <a:xfrm>
            <a:off x="8530289" y="650664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12</a:t>
            </a:r>
            <a:endParaRPr lang="th-TH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กล่องข้อความ 20">
                <a:extLst>
                  <a:ext uri="{FF2B5EF4-FFF2-40B4-BE49-F238E27FC236}">
                    <a16:creationId xmlns:a16="http://schemas.microsoft.com/office/drawing/2014/main" id="{730DF007-18F3-403A-8F36-62E0FFE48647}"/>
                  </a:ext>
                </a:extLst>
              </p:cNvPr>
              <p:cNvSpPr txBox="1"/>
              <p:nvPr/>
            </p:nvSpPr>
            <p:spPr>
              <a:xfrm>
                <a:off x="590805" y="1183387"/>
                <a:ext cx="7939484" cy="317163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marR="0" indent="-285750" algn="l">
                  <a:buFont typeface="Arial" panose="020B0604020202020204" pitchFamily="34" charset="0"/>
                  <a:buChar char="•"/>
                </a:pPr>
                <a:r>
                  <a:rPr lang="en-US" sz="1600" b="0" i="0" u="none" strike="noStrike" baseline="0" dirty="0">
                    <a:latin typeface="CMU Serif" panose="02000603000000000000" pitchFamily="2" charset="0"/>
                    <a:ea typeface="CMU Serif" panose="02000603000000000000" pitchFamily="2" charset="0"/>
                    <a:cs typeface="CMU Serif" panose="02000603000000000000" pitchFamily="2" charset="0"/>
                  </a:rPr>
                  <a:t>We study the hidden charm pentaquark in the compact pentaquark picture by using quark model framework.</a:t>
                </a:r>
                <a:endParaRPr lang="en-US" sz="1600" b="0" i="0" u="none" strike="noStrike" dirty="0">
                  <a:latin typeface="CMU Serif" panose="02000603000000000000" pitchFamily="2" charset="0"/>
                  <a:ea typeface="CMU Serif" panose="02000603000000000000" pitchFamily="2" charset="0"/>
                  <a:cs typeface="CMU Serif" panose="02000603000000000000" pitchFamily="2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dirty="0">
                    <a:latin typeface="CMU Serif" panose="02000603000000000000" pitchFamily="2" charset="0"/>
                    <a:ea typeface="CMU Serif" panose="02000603000000000000" pitchFamily="2" charset="0"/>
                    <a:cs typeface="CMU Serif" panose="02000603000000000000" pitchFamily="2" charset="0"/>
                  </a:rPr>
                  <a:t>We constructed all possible wave functions under group theory. There are totally 10 configurations, 17 states.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dirty="0">
                    <a:latin typeface="CMU Serif" panose="02000603000000000000" pitchFamily="2" charset="0"/>
                    <a:ea typeface="CMU Serif" panose="02000603000000000000" pitchFamily="2" charset="0"/>
                    <a:cs typeface="CMU Serif" panose="02000603000000000000" pitchFamily="2" charset="0"/>
                  </a:rPr>
                  <a:t>There are only two states with configuration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  <a:ea typeface="CMU Serif" panose="02000603000000000000" pitchFamily="2" charset="0"/>
                            <a:cs typeface="CMU Serif" panose="02000603000000000000" pitchFamily="2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  <a:ea typeface="CMU Serif" panose="02000603000000000000" pitchFamily="2" charset="0"/>
                            <a:cs typeface="CMU Serif" panose="02000603000000000000" pitchFamily="2" charset="0"/>
                          </a:rPr>
                          <m:t>𝜓</m:t>
                        </m:r>
                      </m:e>
                      <m:sub>
                        <m:sSub>
                          <m:sSubPr>
                            <m:ctrlPr>
                              <a:rPr lang="en-US" sz="1600" i="1">
                                <a:latin typeface="Cambria Math" panose="02040503050406030204" pitchFamily="18" charset="0"/>
                                <a:ea typeface="CMU Serif" panose="02000603000000000000" pitchFamily="2" charset="0"/>
                                <a:cs typeface="CMU Serif" panose="02000603000000000000" pitchFamily="2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  <a:ea typeface="CMU Serif" panose="02000603000000000000" pitchFamily="2" charset="0"/>
                                    <a:cs typeface="CMU Serif" panose="02000603000000000000" pitchFamily="2" charset="0"/>
                                  </a:rPr>
                                </m:ctrlPr>
                              </m:dPr>
                              <m:e>
                                <m:r>
                                  <a:rPr lang="en-US" sz="1600" i="1">
                                    <a:latin typeface="Cambria Math" panose="02040503050406030204" pitchFamily="18" charset="0"/>
                                    <a:ea typeface="CMU Serif" panose="02000603000000000000" pitchFamily="2" charset="0"/>
                                    <a:cs typeface="CMU Serif" panose="02000603000000000000" pitchFamily="2" charset="0"/>
                                  </a:rPr>
                                  <m:t>111</m:t>
                                </m:r>
                              </m:e>
                            </m:d>
                          </m:e>
                          <m:sub>
                            <m:r>
                              <a:rPr lang="en-US" sz="1600" i="1">
                                <a:latin typeface="Cambria Math" panose="02040503050406030204" pitchFamily="18" charset="0"/>
                                <a:ea typeface="CMU Serif" panose="02000603000000000000" pitchFamily="2" charset="0"/>
                                <a:cs typeface="CMU Serif" panose="02000603000000000000" pitchFamily="2" charset="0"/>
                              </a:rPr>
                              <m:t>𝑐</m:t>
                            </m:r>
                          </m:sub>
                        </m:sSub>
                        <m:sSub>
                          <m:sSubPr>
                            <m:ctrlPr>
                              <a:rPr lang="en-US" sz="1600" i="1">
                                <a:latin typeface="Cambria Math" panose="02040503050406030204" pitchFamily="18" charset="0"/>
                                <a:ea typeface="CMU Serif" panose="02000603000000000000" pitchFamily="2" charset="0"/>
                                <a:cs typeface="CMU Serif" panose="02000603000000000000" pitchFamily="2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  <a:ea typeface="CMU Serif" panose="02000603000000000000" pitchFamily="2" charset="0"/>
                                    <a:cs typeface="CMU Serif" panose="02000603000000000000" pitchFamily="2" charset="0"/>
                                  </a:rPr>
                                </m:ctrlPr>
                              </m:dPr>
                              <m:e>
                                <m:r>
                                  <a:rPr lang="en-US" sz="1600" i="1">
                                    <a:latin typeface="Cambria Math" panose="02040503050406030204" pitchFamily="18" charset="0"/>
                                    <a:ea typeface="CMU Serif" panose="02000603000000000000" pitchFamily="2" charset="0"/>
                                    <a:cs typeface="CMU Serif" panose="02000603000000000000" pitchFamily="2" charset="0"/>
                                  </a:rPr>
                                  <m:t>21</m:t>
                                </m:r>
                              </m:e>
                            </m:d>
                          </m:e>
                          <m:sub>
                            <m:r>
                              <a:rPr lang="en-US" sz="1600" i="1">
                                <a:latin typeface="Cambria Math" panose="02040503050406030204" pitchFamily="18" charset="0"/>
                                <a:ea typeface="CMU Serif" panose="02000603000000000000" pitchFamily="2" charset="0"/>
                                <a:cs typeface="CMU Serif" panose="02000603000000000000" pitchFamily="2" charset="0"/>
                              </a:rPr>
                              <m:t>𝐹</m:t>
                            </m:r>
                          </m:sub>
                        </m:sSub>
                        <m:sSub>
                          <m:sSubPr>
                            <m:ctrlPr>
                              <a:rPr lang="en-US" sz="1600" i="1">
                                <a:latin typeface="Cambria Math" panose="02040503050406030204" pitchFamily="18" charset="0"/>
                                <a:ea typeface="CMU Serif" panose="02000603000000000000" pitchFamily="2" charset="0"/>
                                <a:cs typeface="CMU Serif" panose="02000603000000000000" pitchFamily="2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  <a:ea typeface="CMU Serif" panose="02000603000000000000" pitchFamily="2" charset="0"/>
                                    <a:cs typeface="CMU Serif" panose="02000603000000000000" pitchFamily="2" charset="0"/>
                                  </a:rPr>
                                </m:ctrlPr>
                              </m:dPr>
                              <m:e>
                                <m:r>
                                  <a:rPr lang="en-US" sz="1600" i="1">
                                    <a:latin typeface="Cambria Math" panose="02040503050406030204" pitchFamily="18" charset="0"/>
                                    <a:ea typeface="CMU Serif" panose="02000603000000000000" pitchFamily="2" charset="0"/>
                                    <a:cs typeface="CMU Serif" panose="02000603000000000000" pitchFamily="2" charset="0"/>
                                  </a:rPr>
                                  <m:t>21</m:t>
                                </m:r>
                              </m:e>
                            </m:d>
                          </m:e>
                          <m:sub>
                            <m:r>
                              <a:rPr lang="en-US" sz="1600" i="1">
                                <a:latin typeface="Cambria Math" panose="02040503050406030204" pitchFamily="18" charset="0"/>
                                <a:ea typeface="CMU Serif" panose="02000603000000000000" pitchFamily="2" charset="0"/>
                                <a:cs typeface="CMU Serif" panose="02000603000000000000" pitchFamily="2" charset="0"/>
                              </a:rPr>
                              <m:t>𝑆</m:t>
                            </m:r>
                          </m:sub>
                        </m:sSub>
                        <m:d>
                          <m:dPr>
                            <m:begChr m:val="["/>
                            <m:endChr m:val="]"/>
                            <m:ctrlPr>
                              <a:rPr lang="en-US" sz="1600" i="1">
                                <a:latin typeface="Cambria Math" panose="02040503050406030204" pitchFamily="18" charset="0"/>
                                <a:ea typeface="CMU Serif" panose="02000603000000000000" pitchFamily="2" charset="0"/>
                                <a:cs typeface="CMU Serif" panose="02000603000000000000" pitchFamily="2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  <a:ea typeface="CMU Serif" panose="02000603000000000000" pitchFamily="2" charset="0"/>
                                    <a:cs typeface="CMU Serif" panose="02000603000000000000" pitchFamily="2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i="1">
                                    <a:latin typeface="Cambria Math" panose="02040503050406030204" pitchFamily="18" charset="0"/>
                                    <a:ea typeface="CMU Serif" panose="02000603000000000000" pitchFamily="2" charset="0"/>
                                    <a:cs typeface="CMU Serif" panose="02000603000000000000" pitchFamily="2" charset="0"/>
                                  </a:rPr>
                                  <m:t>𝜒</m:t>
                                </m:r>
                              </m:e>
                              <m:sub>
                                <m:r>
                                  <a:rPr lang="en-US" sz="1600" i="1">
                                    <a:latin typeface="Cambria Math" panose="02040503050406030204" pitchFamily="18" charset="0"/>
                                    <a:ea typeface="CMU Serif" panose="02000603000000000000" pitchFamily="2" charset="0"/>
                                    <a:cs typeface="CMU Serif" panose="02000603000000000000" pitchFamily="2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sub>
                    </m:sSub>
                  </m:oMath>
                </a14:m>
                <a:r>
                  <a:rPr lang="en-US" sz="1600" dirty="0">
                    <a:latin typeface="CMU Serif" panose="02000603000000000000" pitchFamily="2" charset="0"/>
                    <a:ea typeface="CMU Serif" panose="02000603000000000000" pitchFamily="2" charset="0"/>
                    <a:cs typeface="CMU Serif" panose="02000603000000000000" pitchFamily="2" charset="0"/>
                  </a:rPr>
                  <a:t> and spin 3/2 and 1/2 which decay through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  <a:ea typeface="CMU Serif" panose="02000603000000000000" pitchFamily="2" charset="0"/>
                        <a:cs typeface="CMU Serif" panose="02000603000000000000" pitchFamily="2" charset="0"/>
                      </a:rPr>
                      <m:t>𝑃𝐽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MU Serif" panose="02000603000000000000" pitchFamily="2" charset="0"/>
                        <a:cs typeface="CMU Serif" panose="02000603000000000000" pitchFamily="2" charset="0"/>
                      </a:rPr>
                      <m:t>/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MU Serif" panose="02000603000000000000" pitchFamily="2" charset="0"/>
                        <a:cs typeface="CMU Serif" panose="02000603000000000000" pitchFamily="2" charset="0"/>
                      </a:rPr>
                      <m:t>𝜓</m:t>
                    </m:r>
                  </m:oMath>
                </a14:m>
                <a:r>
                  <a:rPr lang="en-US" sz="1600" dirty="0">
                    <a:latin typeface="CMU Serif" panose="02000603000000000000" pitchFamily="2" charset="0"/>
                    <a:ea typeface="CMU Serif" panose="02000603000000000000" pitchFamily="2" charset="0"/>
                    <a:cs typeface="CMU Serif" panose="02000603000000000000" pitchFamily="2" charset="0"/>
                  </a:rPr>
                  <a:t> channel.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dirty="0">
                    <a:latin typeface="CMU Serif" panose="02000603000000000000" pitchFamily="2" charset="0"/>
                    <a:ea typeface="CMU Serif" panose="02000603000000000000" pitchFamily="2" charset="0"/>
                    <a:cs typeface="CMU Serif" panose="02000603000000000000" pitchFamily="2" charset="0"/>
                  </a:rPr>
                  <a:t>If there is no mixing states among the same spin. The two of three observed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  <a:ea typeface="CMU Serif" panose="02000603000000000000" pitchFamily="2" charset="0"/>
                            <a:cs typeface="CMU Serif" panose="02000603000000000000" pitchFamily="2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MU Serif" panose="02000603000000000000" pitchFamily="2" charset="0"/>
                            <a:cs typeface="CMU Serif" panose="02000603000000000000" pitchFamily="2" charset="0"/>
                          </a:rPr>
                          <m:t>𝑃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MU Serif" panose="02000603000000000000" pitchFamily="2" charset="0"/>
                            <a:cs typeface="CMU Serif" panose="02000603000000000000" pitchFamily="2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sz="1600" dirty="0">
                    <a:latin typeface="CMU Serif" panose="02000603000000000000" pitchFamily="2" charset="0"/>
                    <a:ea typeface="CMU Serif" panose="02000603000000000000" pitchFamily="2" charset="0"/>
                    <a:cs typeface="CMU Serif" panose="02000603000000000000" pitchFamily="2" charset="0"/>
                  </a:rPr>
                  <a:t> are accommodated. One may assign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  <a:ea typeface="CMU Serif" panose="02000603000000000000" pitchFamily="2" charset="0"/>
                        <a:cs typeface="CMU Serif" panose="02000603000000000000" pitchFamily="2" charset="0"/>
                      </a:rPr>
                      <m:t>𝐽</m:t>
                    </m:r>
                    <m:r>
                      <a:rPr lang="en-US" sz="1600" i="1" dirty="0" smtClean="0">
                        <a:latin typeface="Cambria Math" panose="02040503050406030204" pitchFamily="18" charset="0"/>
                        <a:ea typeface="CMU Serif" panose="02000603000000000000" pitchFamily="2" charset="0"/>
                        <a:cs typeface="CMU Serif" panose="02000603000000000000" pitchFamily="2" charset="0"/>
                      </a:rPr>
                      <m:t>=</m:t>
                    </m:r>
                    <m:f>
                      <m:fPr>
                        <m:ctrlPr>
                          <a:rPr lang="en-US" sz="1600" i="1" dirty="0" smtClean="0">
                            <a:latin typeface="Cambria Math" panose="02040503050406030204" pitchFamily="18" charset="0"/>
                            <a:ea typeface="CMU Serif" panose="02000603000000000000" pitchFamily="2" charset="0"/>
                            <a:cs typeface="CMU Serif" panose="02000603000000000000" pitchFamily="2" charset="0"/>
                          </a:rPr>
                        </m:ctrlPr>
                      </m:fPr>
                      <m:num>
                        <m:r>
                          <a:rPr lang="en-US" sz="1600" i="1" dirty="0" smtClean="0">
                            <a:latin typeface="Cambria Math" panose="02040503050406030204" pitchFamily="18" charset="0"/>
                            <a:ea typeface="CMU Serif" panose="02000603000000000000" pitchFamily="2" charset="0"/>
                            <a:cs typeface="CMU Serif" panose="02000603000000000000" pitchFamily="2" charset="0"/>
                          </a:rPr>
                          <m:t>1</m:t>
                        </m:r>
                      </m:num>
                      <m:den>
                        <m:r>
                          <a:rPr lang="en-US" sz="1600" i="1" dirty="0" smtClean="0">
                            <a:latin typeface="Cambria Math" panose="02040503050406030204" pitchFamily="18" charset="0"/>
                            <a:ea typeface="CMU Serif" panose="02000603000000000000" pitchFamily="2" charset="0"/>
                            <a:cs typeface="CMU Serif" panose="02000603000000000000" pitchFamily="2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1600" dirty="0">
                    <a:latin typeface="CMU Serif" panose="02000603000000000000" pitchFamily="2" charset="0"/>
                    <a:ea typeface="CMU Serif" panose="02000603000000000000" pitchFamily="2" charset="0"/>
                    <a:cs typeface="CMU Serif" panose="02000603000000000000" pitchFamily="2" charset="0"/>
                  </a:rPr>
                  <a:t>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  <a:ea typeface="CMU Serif" panose="02000603000000000000" pitchFamily="2" charset="0"/>
                            <a:cs typeface="CMU Serif" panose="02000603000000000000" pitchFamily="2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  <a:ea typeface="CMU Serif" panose="02000603000000000000" pitchFamily="2" charset="0"/>
                            <a:cs typeface="CMU Serif" panose="02000603000000000000" pitchFamily="2" charset="0"/>
                          </a:rPr>
                          <m:t>𝑃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  <a:ea typeface="CMU Serif" panose="02000603000000000000" pitchFamily="2" charset="0"/>
                            <a:cs typeface="CMU Serif" panose="02000603000000000000" pitchFamily="2" charset="0"/>
                          </a:rPr>
                          <m:t>𝑐</m:t>
                        </m:r>
                      </m:sub>
                    </m:sSub>
                    <m:d>
                      <m:dPr>
                        <m:ctrlPr>
                          <a:rPr lang="en-US" sz="1600" i="1">
                            <a:latin typeface="Cambria Math" panose="02040503050406030204" pitchFamily="18" charset="0"/>
                            <a:ea typeface="CMU Serif" panose="02000603000000000000" pitchFamily="2" charset="0"/>
                            <a:cs typeface="CMU Serif" panose="02000603000000000000" pitchFamily="2" charset="0"/>
                          </a:rPr>
                        </m:ctrlPr>
                      </m:dPr>
                      <m:e>
                        <m:r>
                          <a:rPr lang="en-US" sz="1600" i="1">
                            <a:latin typeface="Cambria Math" panose="02040503050406030204" pitchFamily="18" charset="0"/>
                            <a:ea typeface="CMU Serif" panose="02000603000000000000" pitchFamily="2" charset="0"/>
                            <a:cs typeface="CMU Serif" panose="02000603000000000000" pitchFamily="2" charset="0"/>
                          </a:rPr>
                          <m:t>4312</m:t>
                        </m:r>
                      </m:e>
                    </m:d>
                  </m:oMath>
                </a14:m>
                <a:r>
                  <a:rPr lang="en-US" sz="1600" dirty="0">
                    <a:latin typeface="CMU Serif" panose="02000603000000000000" pitchFamily="2" charset="0"/>
                    <a:ea typeface="CMU Serif" panose="02000603000000000000" pitchFamily="2" charset="0"/>
                    <a:cs typeface="CMU Serif" panose="02000603000000000000" pitchFamily="2" charset="0"/>
                  </a:rPr>
                  <a:t> and</a:t>
                </a:r>
                <a:r>
                  <a:rPr lang="en-US" sz="1600" dirty="0">
                    <a:ea typeface="CMU Serif" panose="02000603000000000000" pitchFamily="2" charset="0"/>
                    <a:cs typeface="CMU Serif" panose="02000603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i="1" dirty="0">
                        <a:latin typeface="Cambria Math" panose="02040503050406030204" pitchFamily="18" charset="0"/>
                        <a:ea typeface="CMU Serif" panose="02000603000000000000" pitchFamily="2" charset="0"/>
                        <a:cs typeface="CMU Serif" panose="02000603000000000000" pitchFamily="2" charset="0"/>
                      </a:rPr>
                      <m:t>𝐽</m:t>
                    </m:r>
                    <m:r>
                      <a:rPr lang="en-US" sz="1600" i="1" dirty="0">
                        <a:latin typeface="Cambria Math" panose="02040503050406030204" pitchFamily="18" charset="0"/>
                        <a:ea typeface="CMU Serif" panose="02000603000000000000" pitchFamily="2" charset="0"/>
                        <a:cs typeface="CMU Serif" panose="02000603000000000000" pitchFamily="2" charset="0"/>
                      </a:rPr>
                      <m:t>=</m:t>
                    </m:r>
                    <m:f>
                      <m:fPr>
                        <m:ctrlPr>
                          <a:rPr lang="en-US" sz="1600" i="1" dirty="0">
                            <a:latin typeface="Cambria Math" panose="02040503050406030204" pitchFamily="18" charset="0"/>
                            <a:ea typeface="CMU Serif" panose="02000603000000000000" pitchFamily="2" charset="0"/>
                            <a:cs typeface="CMU Serif" panose="02000603000000000000" pitchFamily="2" charset="0"/>
                          </a:rPr>
                        </m:ctrlPr>
                      </m:fPr>
                      <m:num>
                        <m:r>
                          <a:rPr lang="en-US" sz="1600" b="0" i="1" dirty="0" smtClean="0">
                            <a:latin typeface="Cambria Math" panose="02040503050406030204" pitchFamily="18" charset="0"/>
                            <a:ea typeface="CMU Serif" panose="02000603000000000000" pitchFamily="2" charset="0"/>
                            <a:cs typeface="CMU Serif" panose="02000603000000000000" pitchFamily="2" charset="0"/>
                          </a:rPr>
                          <m:t>3</m:t>
                        </m:r>
                      </m:num>
                      <m:den>
                        <m:r>
                          <a:rPr lang="en-US" sz="1600" i="1" dirty="0">
                            <a:latin typeface="Cambria Math" panose="02040503050406030204" pitchFamily="18" charset="0"/>
                            <a:ea typeface="CMU Serif" panose="02000603000000000000" pitchFamily="2" charset="0"/>
                            <a:cs typeface="CMU Serif" panose="02000603000000000000" pitchFamily="2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1600" dirty="0">
                    <a:latin typeface="CMU Serif" panose="02000603000000000000" pitchFamily="2" charset="0"/>
                    <a:ea typeface="CMU Serif" panose="02000603000000000000" pitchFamily="2" charset="0"/>
                    <a:cs typeface="CMU Serif" panose="02000603000000000000" pitchFamily="2" charset="0"/>
                  </a:rPr>
                  <a:t>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  <a:ea typeface="CMU Serif" panose="02000603000000000000" pitchFamily="2" charset="0"/>
                            <a:cs typeface="CMU Serif" panose="02000603000000000000" pitchFamily="2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  <a:ea typeface="CMU Serif" panose="02000603000000000000" pitchFamily="2" charset="0"/>
                            <a:cs typeface="CMU Serif" panose="02000603000000000000" pitchFamily="2" charset="0"/>
                          </a:rPr>
                          <m:t>𝑃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  <a:ea typeface="CMU Serif" panose="02000603000000000000" pitchFamily="2" charset="0"/>
                            <a:cs typeface="CMU Serif" panose="02000603000000000000" pitchFamily="2" charset="0"/>
                          </a:rPr>
                          <m:t>𝑐</m:t>
                        </m:r>
                      </m:sub>
                    </m:sSub>
                    <m:d>
                      <m:dPr>
                        <m:ctrlPr>
                          <a:rPr lang="en-US" sz="1600" i="1">
                            <a:latin typeface="Cambria Math" panose="02040503050406030204" pitchFamily="18" charset="0"/>
                            <a:ea typeface="CMU Serif" panose="02000603000000000000" pitchFamily="2" charset="0"/>
                            <a:cs typeface="CMU Serif" panose="02000603000000000000" pitchFamily="2" charset="0"/>
                          </a:rPr>
                        </m:ctrlPr>
                      </m:dPr>
                      <m:e>
                        <m:r>
                          <a:rPr lang="en-US" sz="1600" i="1">
                            <a:latin typeface="Cambria Math" panose="02040503050406030204" pitchFamily="18" charset="0"/>
                            <a:ea typeface="CMU Serif" panose="02000603000000000000" pitchFamily="2" charset="0"/>
                            <a:cs typeface="CMU Serif" panose="02000603000000000000" pitchFamily="2" charset="0"/>
                          </a:rPr>
                          <m:t>4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MU Serif" panose="02000603000000000000" pitchFamily="2" charset="0"/>
                            <a:cs typeface="CMU Serif" panose="02000603000000000000" pitchFamily="2" charset="0"/>
                          </a:rPr>
                          <m:t>457</m:t>
                        </m:r>
                      </m:e>
                    </m:d>
                  </m:oMath>
                </a14:m>
                <a:r>
                  <a:rPr lang="en-US" sz="1600" dirty="0">
                    <a:latin typeface="CMU Serif" panose="02000603000000000000" pitchFamily="2" charset="0"/>
                    <a:ea typeface="CMU Serif" panose="02000603000000000000" pitchFamily="2" charset="0"/>
                    <a:cs typeface="CMU Serif" panose="02000603000000000000" pitchFamily="2" charset="0"/>
                  </a:rPr>
                  <a:t>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  <a:ea typeface="CMU Serif" panose="02000603000000000000" pitchFamily="2" charset="0"/>
                            <a:cs typeface="CMU Serif" panose="02000603000000000000" pitchFamily="2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  <a:ea typeface="CMU Serif" panose="02000603000000000000" pitchFamily="2" charset="0"/>
                            <a:cs typeface="CMU Serif" panose="02000603000000000000" pitchFamily="2" charset="0"/>
                          </a:rPr>
                          <m:t>𝑃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  <a:ea typeface="CMU Serif" panose="02000603000000000000" pitchFamily="2" charset="0"/>
                            <a:cs typeface="CMU Serif" panose="02000603000000000000" pitchFamily="2" charset="0"/>
                          </a:rPr>
                          <m:t>𝑐</m:t>
                        </m:r>
                      </m:sub>
                    </m:sSub>
                    <m:r>
                      <a:rPr lang="en-US" sz="1600" i="1">
                        <a:latin typeface="Cambria Math" panose="02040503050406030204" pitchFamily="18" charset="0"/>
                        <a:ea typeface="CMU Serif" panose="02000603000000000000" pitchFamily="2" charset="0"/>
                        <a:cs typeface="CMU Serif" panose="02000603000000000000" pitchFamily="2" charset="0"/>
                      </a:rPr>
                      <m:t>(4440)</m:t>
                    </m:r>
                  </m:oMath>
                </a14:m>
                <a:r>
                  <a:rPr lang="en-US" sz="1600" dirty="0">
                    <a:latin typeface="CMU Serif" panose="02000603000000000000" pitchFamily="2" charset="0"/>
                    <a:ea typeface="CMU Serif" panose="02000603000000000000" pitchFamily="2" charset="0"/>
                    <a:cs typeface="CMU Serif" panose="02000603000000000000" pitchFamily="2" charset="0"/>
                  </a:rPr>
                  <a:t> may not compact pentaquark state</a:t>
                </a:r>
                <a:endParaRPr lang="en-US" sz="1600" b="0" i="0" u="none" strike="noStrike" baseline="0" dirty="0">
                  <a:latin typeface="CMU Serif" panose="02000603000000000000" pitchFamily="2" charset="0"/>
                  <a:ea typeface="CMU Serif" panose="02000603000000000000" pitchFamily="2" charset="0"/>
                  <a:cs typeface="CMU Serif" panose="02000603000000000000" pitchFamily="2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dirty="0">
                    <a:latin typeface="CMU Serif" panose="02000603000000000000" pitchFamily="2" charset="0"/>
                    <a:ea typeface="CMU Serif" panose="02000603000000000000" pitchFamily="2" charset="0"/>
                    <a:cs typeface="CMU Serif" panose="02000603000000000000" pitchFamily="2" charset="0"/>
                  </a:rPr>
                  <a:t>In addition to </a:t>
                </a:r>
                <a14:m>
                  <m:oMath xmlns:m="http://schemas.openxmlformats.org/officeDocument/2006/math">
                    <m:r>
                      <a:rPr lang="en-US" sz="1600" i="1" smtClean="0">
                        <a:latin typeface="Cambria Math" panose="02040503050406030204" pitchFamily="18" charset="0"/>
                        <a:ea typeface="CMU Serif" panose="02000603000000000000" pitchFamily="2" charset="0"/>
                        <a:cs typeface="CMU Serif" panose="02000603000000000000" pitchFamily="2" charset="0"/>
                      </a:rPr>
                      <m:t>𝑃𝐽</m:t>
                    </m:r>
                    <m:r>
                      <a:rPr lang="en-US" sz="1600" i="1" smtClean="0">
                        <a:latin typeface="Cambria Math" panose="02040503050406030204" pitchFamily="18" charset="0"/>
                        <a:ea typeface="CMU Serif" panose="02000603000000000000" pitchFamily="2" charset="0"/>
                        <a:cs typeface="CMU Serif" panose="02000603000000000000" pitchFamily="2" charset="0"/>
                      </a:rPr>
                      <m:t>/</m:t>
                    </m:r>
                    <m:r>
                      <a:rPr lang="en-US" sz="1600" i="1" smtClean="0">
                        <a:latin typeface="Cambria Math" panose="02040503050406030204" pitchFamily="18" charset="0"/>
                        <a:ea typeface="CMU Serif" panose="02000603000000000000" pitchFamily="2" charset="0"/>
                        <a:cs typeface="CMU Serif" panose="02000603000000000000" pitchFamily="2" charset="0"/>
                      </a:rPr>
                      <m:t>𝜓</m:t>
                    </m:r>
                  </m:oMath>
                </a14:m>
                <a:r>
                  <a:rPr lang="en-US" sz="1600" dirty="0">
                    <a:latin typeface="CMU Serif" panose="02000603000000000000" pitchFamily="2" charset="0"/>
                    <a:ea typeface="CMU Serif" panose="02000603000000000000" pitchFamily="2" charset="0"/>
                    <a:cs typeface="CMU Serif" panose="02000603000000000000" pitchFamily="2" charset="0"/>
                  </a:rPr>
                  <a:t> decay channel, the remaining possible decay channels should be targeted to search and determine their quantum number in the future.  </a:t>
                </a:r>
              </a:p>
              <a:p>
                <a:endParaRPr lang="en-US" sz="1600" b="0" i="0" u="none" strike="noStrike" baseline="0" dirty="0">
                  <a:latin typeface="CMU Serif" panose="02000603000000000000" pitchFamily="2" charset="0"/>
                  <a:ea typeface="CMU Serif" panose="02000603000000000000" pitchFamily="2" charset="0"/>
                  <a:cs typeface="CMU Serif" panose="02000603000000000000" pitchFamily="2" charset="0"/>
                </a:endParaRPr>
              </a:p>
            </p:txBody>
          </p:sp>
        </mc:Choice>
        <mc:Fallback xmlns="">
          <p:sp>
            <p:nvSpPr>
              <p:cNvPr id="21" name="กล่องข้อความ 20">
                <a:extLst>
                  <a:ext uri="{FF2B5EF4-FFF2-40B4-BE49-F238E27FC236}">
                    <a16:creationId xmlns:a16="http://schemas.microsoft.com/office/drawing/2014/main" id="{730DF007-18F3-403A-8F36-62E0FFE486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805" y="1183387"/>
                <a:ext cx="7939484" cy="3171637"/>
              </a:xfrm>
              <a:prstGeom prst="rect">
                <a:avLst/>
              </a:prstGeom>
              <a:blipFill>
                <a:blip r:embed="rId6"/>
                <a:stretch>
                  <a:fillRect l="-307" t="-577" r="-154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612384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กล่องข้อความ 9">
            <a:extLst>
              <a:ext uri="{FF2B5EF4-FFF2-40B4-BE49-F238E27FC236}">
                <a16:creationId xmlns:a16="http://schemas.microsoft.com/office/drawing/2014/main" id="{F26D92F2-A239-4C5A-8105-A26D7BE674CB}"/>
              </a:ext>
            </a:extLst>
          </p:cNvPr>
          <p:cNvSpPr txBox="1"/>
          <p:nvPr/>
        </p:nvSpPr>
        <p:spPr>
          <a:xfrm>
            <a:off x="2993247" y="6553043"/>
            <a:ext cx="15787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CMU Serif" panose="02000603000000000000" pitchFamily="2" charset="0"/>
                <a:ea typeface="CMU Serif" panose="02000603000000000000" pitchFamily="2" charset="0"/>
                <a:cs typeface="CMU Serif" panose="02000603000000000000" pitchFamily="2" charset="0"/>
              </a:rPr>
              <a:t>Wiriya Ruangyoo</a:t>
            </a:r>
            <a:endParaRPr lang="th-TH" sz="1200" b="1" dirty="0">
              <a:solidFill>
                <a:schemeClr val="bg1"/>
              </a:solidFill>
              <a:latin typeface="CMU Serif" panose="02000603000000000000" pitchFamily="2" charset="0"/>
              <a:ea typeface="CMU Serif" panose="02000603000000000000" pitchFamily="2" charset="0"/>
              <a:cs typeface="CMU Serif" panose="02000603000000000000" pitchFamily="2" charset="0"/>
            </a:endParaRPr>
          </a:p>
        </p:txBody>
      </p:sp>
      <p:sp>
        <p:nvSpPr>
          <p:cNvPr id="11" name="กล่องข้อความ 10">
            <a:extLst>
              <a:ext uri="{FF2B5EF4-FFF2-40B4-BE49-F238E27FC236}">
                <a16:creationId xmlns:a16="http://schemas.microsoft.com/office/drawing/2014/main" id="{5E59B31D-85C2-4EC6-9BD0-F442A9F9ECD5}"/>
              </a:ext>
            </a:extLst>
          </p:cNvPr>
          <p:cNvSpPr txBox="1"/>
          <p:nvPr/>
        </p:nvSpPr>
        <p:spPr>
          <a:xfrm>
            <a:off x="4571996" y="6573541"/>
            <a:ext cx="45720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CMU Serif" panose="02000603000000000000" pitchFamily="2" charset="0"/>
                <a:ea typeface="CMU Serif" panose="02000603000000000000" pitchFamily="2" charset="0"/>
                <a:cs typeface="CMU Serif" panose="02000603000000000000" pitchFamily="2" charset="0"/>
              </a:rPr>
              <a:t>Master’s thesis defense                              39</a:t>
            </a:r>
            <a:endParaRPr lang="th-TH" sz="1200" b="1" dirty="0">
              <a:solidFill>
                <a:schemeClr val="bg1"/>
              </a:solidFill>
              <a:latin typeface="CMU Serif" panose="02000603000000000000" pitchFamily="2" charset="0"/>
              <a:ea typeface="CMU Serif" panose="02000603000000000000" pitchFamily="2" charset="0"/>
              <a:cs typeface="CMU Serif" panose="02000603000000000000" pitchFamily="2" charset="0"/>
            </a:endParaRPr>
          </a:p>
        </p:txBody>
      </p:sp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8DE0FA9E-6E59-4363-81B6-5BA38A93C616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6918" y="3014280"/>
            <a:ext cx="6010149" cy="414720"/>
          </a:xfrm>
          <a:prstGeom prst="rect">
            <a:avLst/>
          </a:prstGeom>
        </p:spPr>
      </p:pic>
      <p:grpSp>
        <p:nvGrpSpPr>
          <p:cNvPr id="12" name="กลุ่ม 11">
            <a:extLst>
              <a:ext uri="{FF2B5EF4-FFF2-40B4-BE49-F238E27FC236}">
                <a16:creationId xmlns:a16="http://schemas.microsoft.com/office/drawing/2014/main" id="{5F549C35-3670-4313-B106-D6442A231824}"/>
              </a:ext>
            </a:extLst>
          </p:cNvPr>
          <p:cNvGrpSpPr/>
          <p:nvPr/>
        </p:nvGrpSpPr>
        <p:grpSpPr>
          <a:xfrm>
            <a:off x="0" y="1"/>
            <a:ext cx="9144000" cy="6857998"/>
            <a:chOff x="0" y="1"/>
            <a:chExt cx="9144000" cy="6857998"/>
          </a:xfrm>
        </p:grpSpPr>
        <p:sp>
          <p:nvSpPr>
            <p:cNvPr id="13" name="สี่เหลี่ยมผืนผ้า 12">
              <a:extLst>
                <a:ext uri="{FF2B5EF4-FFF2-40B4-BE49-F238E27FC236}">
                  <a16:creationId xmlns:a16="http://schemas.microsoft.com/office/drawing/2014/main" id="{9831C577-0EF0-427C-9D73-177A3D042DD9}"/>
                </a:ext>
              </a:extLst>
            </p:cNvPr>
            <p:cNvSpPr/>
            <p:nvPr/>
          </p:nvSpPr>
          <p:spPr>
            <a:xfrm>
              <a:off x="0" y="6524625"/>
              <a:ext cx="9144000" cy="333374"/>
            </a:xfrm>
            <a:prstGeom prst="rect">
              <a:avLst/>
            </a:prstGeom>
            <a:gradFill>
              <a:gsLst>
                <a:gs pos="85000">
                  <a:srgbClr val="85939D">
                    <a:lumMod val="89000"/>
                    <a:lumOff val="11000"/>
                  </a:srgbClr>
                </a:gs>
                <a:gs pos="23000">
                  <a:srgbClr val="878662">
                    <a:lumMod val="90000"/>
                    <a:lumOff val="10000"/>
                  </a:srgbClr>
                </a:gs>
                <a:gs pos="0">
                  <a:srgbClr val="878662">
                    <a:lumMod val="95000"/>
                  </a:srgbClr>
                </a:gs>
                <a:gs pos="100000">
                  <a:srgbClr val="939393">
                    <a:lumMod val="70000"/>
                    <a:lumOff val="30000"/>
                  </a:srgbClr>
                </a:gs>
              </a:gsLst>
              <a:path path="circle">
                <a:fillToRect l="100000" t="100000"/>
              </a:path>
            </a:gradFill>
            <a:ln>
              <a:solidFill>
                <a:srgbClr val="78787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  <p:grpSp>
          <p:nvGrpSpPr>
            <p:cNvPr id="14" name="กลุ่ม 13">
              <a:extLst>
                <a:ext uri="{FF2B5EF4-FFF2-40B4-BE49-F238E27FC236}">
                  <a16:creationId xmlns:a16="http://schemas.microsoft.com/office/drawing/2014/main" id="{034E3BB2-07C0-4C62-98F1-724AB5BC00A2}"/>
                </a:ext>
              </a:extLst>
            </p:cNvPr>
            <p:cNvGrpSpPr/>
            <p:nvPr/>
          </p:nvGrpSpPr>
          <p:grpSpPr>
            <a:xfrm>
              <a:off x="0" y="1"/>
              <a:ext cx="9144000" cy="594804"/>
              <a:chOff x="0" y="1"/>
              <a:chExt cx="9144000" cy="594804"/>
            </a:xfrm>
          </p:grpSpPr>
          <p:sp>
            <p:nvSpPr>
              <p:cNvPr id="15" name="สี่เหลี่ยมผืนผ้า 14">
                <a:extLst>
                  <a:ext uri="{FF2B5EF4-FFF2-40B4-BE49-F238E27FC236}">
                    <a16:creationId xmlns:a16="http://schemas.microsoft.com/office/drawing/2014/main" id="{AB01F9BF-E7D8-4F11-AD5B-C71E42CA95C7}"/>
                  </a:ext>
                </a:extLst>
              </p:cNvPr>
              <p:cNvSpPr/>
              <p:nvPr/>
            </p:nvSpPr>
            <p:spPr>
              <a:xfrm>
                <a:off x="0" y="1"/>
                <a:ext cx="9144000" cy="594804"/>
              </a:xfrm>
              <a:prstGeom prst="rect">
                <a:avLst/>
              </a:prstGeom>
              <a:gradFill>
                <a:gsLst>
                  <a:gs pos="85000">
                    <a:srgbClr val="85939D">
                      <a:lumMod val="89000"/>
                      <a:lumOff val="11000"/>
                    </a:srgbClr>
                  </a:gs>
                  <a:gs pos="23000">
                    <a:srgbClr val="878662">
                      <a:lumMod val="90000"/>
                      <a:lumOff val="10000"/>
                    </a:srgbClr>
                  </a:gs>
                  <a:gs pos="0">
                    <a:srgbClr val="878662">
                      <a:lumMod val="95000"/>
                    </a:srgbClr>
                  </a:gs>
                  <a:gs pos="100000">
                    <a:srgbClr val="939393">
                      <a:lumMod val="70000"/>
                      <a:lumOff val="30000"/>
                    </a:srgbClr>
                  </a:gs>
                </a:gsLst>
                <a:path path="circle">
                  <a:fillToRect l="100000" t="100000"/>
                </a:path>
              </a:gradFill>
              <a:ln>
                <a:solidFill>
                  <a:srgbClr val="78787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dirty="0"/>
              </a:p>
            </p:txBody>
          </p:sp>
          <p:pic>
            <p:nvPicPr>
              <p:cNvPr id="17" name="รูปภาพ 16" descr="รูปภาพประกอบด้วย ของเล่น&#10;&#10;คำอธิบายที่สร้างขึ้นโดยอัตโนมัติ">
                <a:extLst>
                  <a:ext uri="{FF2B5EF4-FFF2-40B4-BE49-F238E27FC236}">
                    <a16:creationId xmlns:a16="http://schemas.microsoft.com/office/drawing/2014/main" id="{F12F8258-A7DB-4430-8EB3-2D3E84F4FF8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735857" y="82108"/>
                <a:ext cx="381438" cy="472370"/>
              </a:xfrm>
              <a:prstGeom prst="rect">
                <a:avLst/>
              </a:prstGeom>
              <a:effectLst>
                <a:outerShdw blurRad="50800" dist="50800" dir="5400000" algn="ctr" rotWithShape="0">
                  <a:schemeClr val="bg1">
                    <a:lumMod val="65000"/>
                  </a:schemeClr>
                </a:outerShdw>
              </a:effectLst>
              <a:scene3d>
                <a:camera prst="orthographicFront"/>
                <a:lightRig rig="threePt" dir="t"/>
              </a:scene3d>
              <a:sp3d>
                <a:bevelT w="88900" h="0"/>
              </a:sp3d>
            </p:spPr>
          </p:pic>
          <p:pic>
            <p:nvPicPr>
              <p:cNvPr id="18" name="รูปภาพ 17" descr="รูปภาพประกอบด้วย สัญลักษณ์, ห้อง&#10;&#10;คำอธิบายที่สร้างขึ้นโดยอัตโนมัติ">
                <a:extLst>
                  <a:ext uri="{FF2B5EF4-FFF2-40B4-BE49-F238E27FC236}">
                    <a16:creationId xmlns:a16="http://schemas.microsoft.com/office/drawing/2014/main" id="{9EB2EE16-5B4C-4A10-9B58-970329D54D6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221718" y="97348"/>
                <a:ext cx="458996" cy="431838"/>
              </a:xfrm>
              <a:prstGeom prst="rect">
                <a:avLst/>
              </a:prstGeom>
            </p:spPr>
          </p:pic>
          <p:pic>
            <p:nvPicPr>
              <p:cNvPr id="20" name="รูปภาพ 19">
                <a:extLst>
                  <a:ext uri="{FF2B5EF4-FFF2-40B4-BE49-F238E27FC236}">
                    <a16:creationId xmlns:a16="http://schemas.microsoft.com/office/drawing/2014/main" id="{607087DD-7F0A-4A96-8E75-7EAF590E934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736468" y="67762"/>
                <a:ext cx="1212525" cy="429696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42913372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กล่องข้อความ 9">
            <a:extLst>
              <a:ext uri="{FF2B5EF4-FFF2-40B4-BE49-F238E27FC236}">
                <a16:creationId xmlns:a16="http://schemas.microsoft.com/office/drawing/2014/main" id="{4C30D2AB-619E-45F8-A9D0-CB2EEBDEC894}"/>
              </a:ext>
            </a:extLst>
          </p:cNvPr>
          <p:cNvSpPr txBox="1"/>
          <p:nvPr/>
        </p:nvSpPr>
        <p:spPr>
          <a:xfrm>
            <a:off x="2993247" y="6553043"/>
            <a:ext cx="15787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CMU Serif" panose="02000603000000000000" pitchFamily="2" charset="0"/>
                <a:ea typeface="CMU Serif" panose="02000603000000000000" pitchFamily="2" charset="0"/>
                <a:cs typeface="CMU Serif" panose="02000603000000000000" pitchFamily="2" charset="0"/>
              </a:rPr>
              <a:t>Wiriya Ruangyoo</a:t>
            </a:r>
            <a:endParaRPr lang="th-TH" sz="1200" b="1" dirty="0">
              <a:solidFill>
                <a:schemeClr val="bg1"/>
              </a:solidFill>
              <a:latin typeface="CMU Serif" panose="02000603000000000000" pitchFamily="2" charset="0"/>
              <a:ea typeface="CMU Serif" panose="02000603000000000000" pitchFamily="2" charset="0"/>
              <a:cs typeface="CMU Serif" panose="02000603000000000000" pitchFamily="2" charset="0"/>
            </a:endParaRPr>
          </a:p>
        </p:txBody>
      </p:sp>
      <p:sp>
        <p:nvSpPr>
          <p:cNvPr id="14" name="กล่องข้อความ 13">
            <a:extLst>
              <a:ext uri="{FF2B5EF4-FFF2-40B4-BE49-F238E27FC236}">
                <a16:creationId xmlns:a16="http://schemas.microsoft.com/office/drawing/2014/main" id="{5C90D2E7-478B-4710-8A81-6A96615AC063}"/>
              </a:ext>
            </a:extLst>
          </p:cNvPr>
          <p:cNvSpPr txBox="1"/>
          <p:nvPr/>
        </p:nvSpPr>
        <p:spPr>
          <a:xfrm>
            <a:off x="23793" y="97348"/>
            <a:ext cx="18117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CMU Serif" panose="02000603000000000000" pitchFamily="2" charset="0"/>
                <a:ea typeface="CMU Serif" panose="02000603000000000000" pitchFamily="2" charset="0"/>
                <a:cs typeface="CMU Serif" panose="02000603000000000000" pitchFamily="2" charset="0"/>
              </a:rPr>
              <a:t>Introduction</a:t>
            </a:r>
            <a:endParaRPr lang="th-TH" sz="2000" b="1" dirty="0">
              <a:solidFill>
                <a:schemeClr val="bg1"/>
              </a:solidFill>
              <a:latin typeface="CMU Serif" panose="02000603000000000000" pitchFamily="2" charset="0"/>
              <a:ea typeface="CMU Serif" panose="02000603000000000000" pitchFamily="2" charset="0"/>
              <a:cs typeface="CMU Serif" panose="02000603000000000000" pitchFamily="2" charset="0"/>
            </a:endParaRPr>
          </a:p>
        </p:txBody>
      </p:sp>
      <p:pic>
        <p:nvPicPr>
          <p:cNvPr id="15" name="Picture 11">
            <a:extLst>
              <a:ext uri="{FF2B5EF4-FFF2-40B4-BE49-F238E27FC236}">
                <a16:creationId xmlns:a16="http://schemas.microsoft.com/office/drawing/2014/main" id="{59658389-BE37-41B5-8525-A172EA41823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8420" y="1292795"/>
            <a:ext cx="4022129" cy="387774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7">
                <a:extLst>
                  <a:ext uri="{FF2B5EF4-FFF2-40B4-BE49-F238E27FC236}">
                    <a16:creationId xmlns:a16="http://schemas.microsoft.com/office/drawing/2014/main" id="{571C7E73-F9E6-49DC-B28C-376C127430C5}"/>
                  </a:ext>
                </a:extLst>
              </p:cNvPr>
              <p:cNvSpPr txBox="1"/>
              <p:nvPr/>
            </p:nvSpPr>
            <p:spPr>
              <a:xfrm>
                <a:off x="1825612" y="1522892"/>
                <a:ext cx="474134" cy="3815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i="1" smtClean="0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box>
                            <m:boxPr>
                              <m:ctrlPr>
                                <a:rPr lang="en-US" sz="1600" i="1" smtClean="0">
                                  <a:solidFill>
                                    <a:srgbClr val="3333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f>
                                <m:fPr>
                                  <m:ctrlPr>
                                    <a:rPr lang="en-US" sz="1600" i="1" smtClean="0">
                                      <a:solidFill>
                                        <a:srgbClr val="3333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600" b="0" i="1" smtClean="0">
                                      <a:solidFill>
                                        <a:srgbClr val="3333FF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600" b="0" i="1" smtClean="0">
                                      <a:solidFill>
                                        <a:srgbClr val="3333FF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box>
                        </m:e>
                        <m:sup>
                          <m:r>
                            <a:rPr lang="en-US" sz="1600" b="0" i="1" smtClean="0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en-US" sz="1600" dirty="0">
                  <a:latin typeface="CMU Serif" panose="02000603000000000000" pitchFamily="2" charset="0"/>
                  <a:ea typeface="CMU Serif" panose="02000603000000000000" pitchFamily="2" charset="0"/>
                  <a:cs typeface="CMU Serif" panose="02000603000000000000" pitchFamily="2" charset="0"/>
                </a:endParaRPr>
              </a:p>
            </p:txBody>
          </p:sp>
        </mc:Choice>
        <mc:Fallback xmlns="">
          <p:sp>
            <p:nvSpPr>
              <p:cNvPr id="16" name="TextBox 17">
                <a:extLst>
                  <a:ext uri="{FF2B5EF4-FFF2-40B4-BE49-F238E27FC236}">
                    <a16:creationId xmlns:a16="http://schemas.microsoft.com/office/drawing/2014/main" id="{571C7E73-F9E6-49DC-B28C-376C127430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5612" y="1522892"/>
                <a:ext cx="474134" cy="38157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8">
                <a:extLst>
                  <a:ext uri="{FF2B5EF4-FFF2-40B4-BE49-F238E27FC236}">
                    <a16:creationId xmlns:a16="http://schemas.microsoft.com/office/drawing/2014/main" id="{DDF7F5C9-D5EB-4C02-937F-B55BB01B722B}"/>
                  </a:ext>
                </a:extLst>
              </p:cNvPr>
              <p:cNvSpPr txBox="1"/>
              <p:nvPr/>
            </p:nvSpPr>
            <p:spPr>
              <a:xfrm>
                <a:off x="2310679" y="1543766"/>
                <a:ext cx="842687" cy="3884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box>
                            <m:boxPr>
                              <m:ctrlPr>
                                <a:rPr lang="en-US" sz="160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sSup>
                                <m:sSupPr>
                                  <m:ctrlPr>
                                    <a:rPr lang="en-US" sz="1600" i="1" smtClean="0">
                                      <a:solidFill>
                                        <a:srgbClr val="FF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box>
                                    <m:boxPr>
                                      <m:ctrlPr>
                                        <a:rPr lang="en-US" sz="1600" i="1">
                                          <a:solidFill>
                                            <a:srgbClr val="FF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boxPr>
                                    <m:e>
                                      <m:argPr>
                                        <m:argSz m:val="-1"/>
                                      </m:argPr>
                                      <m:f>
                                        <m:fPr>
                                          <m:ctrlPr>
                                            <a:rPr lang="en-US" sz="1600" i="1">
                                              <a:solidFill>
                                                <a:srgbClr val="FF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1600" b="0" i="1" smtClean="0">
                                              <a:solidFill>
                                                <a:srgbClr val="FF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r>
                                            <a:rPr lang="en-US" sz="1600" i="1">
                                              <a:solidFill>
                                                <a:srgbClr val="FF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</m:e>
                                  </m:box>
                                </m:e>
                                <m:sup>
                                  <m:r>
                                    <a:rPr lang="en-US" sz="1600" i="1">
                                      <a:solidFill>
                                        <a:srgbClr val="FF00FF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sup>
                              </m:sSup>
                              <m:r>
                                <m:rPr>
                                  <m:nor/>
                                </m:rPr>
                                <a:rPr lang="en-US" sz="1600" b="0" i="0" smtClean="0">
                                  <a:solidFill>
                                    <a:srgbClr val="FF00FF"/>
                                  </a:solidFill>
                                  <a:latin typeface="CMU Serif" panose="02000603000000000000" pitchFamily="2" charset="0"/>
                                  <a:ea typeface="CMU Serif" panose="02000603000000000000" pitchFamily="2" charset="0"/>
                                  <a:cs typeface="CMU Serif" panose="02000603000000000000" pitchFamily="2" charset="0"/>
                                </a:rPr>
                                <m:t>,</m:t>
                              </m:r>
                              <m:r>
                                <m:rPr>
                                  <m:nor/>
                                </m:rPr>
                                <a:rPr lang="en-US" sz="1600" b="0" i="0" smtClean="0">
                                  <a:solidFill>
                                    <a:srgbClr val="00B0F0"/>
                                  </a:solidFill>
                                  <a:latin typeface="CMU Serif" panose="02000603000000000000" pitchFamily="2" charset="0"/>
                                  <a:ea typeface="CMU Serif" panose="02000603000000000000" pitchFamily="2" charset="0"/>
                                  <a:cs typeface="CMU Serif" panose="02000603000000000000" pitchFamily="2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1600" b="0" i="0">
                                  <a:solidFill>
                                    <a:srgbClr val="00B0F0"/>
                                  </a:solidFill>
                                  <a:latin typeface="CMU Serif" panose="02000603000000000000" pitchFamily="2" charset="0"/>
                                  <a:ea typeface="CMU Serif" panose="02000603000000000000" pitchFamily="2" charset="0"/>
                                  <a:cs typeface="CMU Serif" panose="02000603000000000000" pitchFamily="2" charset="0"/>
                                </a:rPr>
                                <m:t> </m:t>
                              </m:r>
                              <m:f>
                                <m:fPr>
                                  <m:ctrlPr>
                                    <a:rPr lang="en-US" sz="1600" i="1" smtClean="0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600" b="0" i="1" smtClean="0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US" sz="1600" b="0" i="1" smtClean="0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box>
                        </m:e>
                        <m:sup>
                          <m:r>
                            <a:rPr lang="en-US" sz="16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en-US" sz="1600" dirty="0">
                  <a:solidFill>
                    <a:srgbClr val="00B0F0"/>
                  </a:solidFill>
                  <a:latin typeface="CMU Serif" panose="02000603000000000000" pitchFamily="2" charset="0"/>
                  <a:ea typeface="CMU Serif" panose="02000603000000000000" pitchFamily="2" charset="0"/>
                  <a:cs typeface="CMU Serif" panose="02000603000000000000" pitchFamily="2" charset="0"/>
                </a:endParaRPr>
              </a:p>
            </p:txBody>
          </p:sp>
        </mc:Choice>
        <mc:Fallback xmlns="">
          <p:sp>
            <p:nvSpPr>
              <p:cNvPr id="17" name="TextBox 18">
                <a:extLst>
                  <a:ext uri="{FF2B5EF4-FFF2-40B4-BE49-F238E27FC236}">
                    <a16:creationId xmlns:a16="http://schemas.microsoft.com/office/drawing/2014/main" id="{DDF7F5C9-D5EB-4C02-937F-B55BB01B72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0679" y="1543766"/>
                <a:ext cx="842687" cy="38844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0 2">
            <a:extLst>
              <a:ext uri="{FF2B5EF4-FFF2-40B4-BE49-F238E27FC236}">
                <a16:creationId xmlns:a16="http://schemas.microsoft.com/office/drawing/2014/main" id="{295FA257-1141-4495-BBAE-1BEE55AF6132}"/>
              </a:ext>
            </a:extLst>
          </p:cNvPr>
          <p:cNvSpPr txBox="1"/>
          <p:nvPr/>
        </p:nvSpPr>
        <p:spPr>
          <a:xfrm>
            <a:off x="712632" y="1543766"/>
            <a:ext cx="14083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MU Serif" panose="02000603000000000000" pitchFamily="2" charset="0"/>
                <a:ea typeface="CMU Serif" panose="02000603000000000000" pitchFamily="2" charset="0"/>
                <a:cs typeface="CMU Serif" panose="02000603000000000000" pitchFamily="2" charset="0"/>
              </a:rPr>
              <a:t>Predicted J</a:t>
            </a:r>
            <a:r>
              <a:rPr lang="en-US" sz="1400" baseline="30000" dirty="0">
                <a:latin typeface="CMU Serif" panose="02000603000000000000" pitchFamily="2" charset="0"/>
                <a:ea typeface="CMU Serif" panose="02000603000000000000" pitchFamily="2" charset="0"/>
                <a:cs typeface="CMU Serif" panose="02000603000000000000" pitchFamily="2" charset="0"/>
              </a:rPr>
              <a:t>P</a:t>
            </a:r>
            <a:r>
              <a:rPr lang="en-US" sz="1400" dirty="0">
                <a:latin typeface="CMU Serif" panose="02000603000000000000" pitchFamily="2" charset="0"/>
                <a:ea typeface="CMU Serif" panose="02000603000000000000" pitchFamily="2" charset="0"/>
                <a:cs typeface="CMU Serif" panose="02000603000000000000" pitchFamily="2" charset="0"/>
              </a:rPr>
              <a:t>:</a:t>
            </a:r>
          </a:p>
        </p:txBody>
      </p:sp>
      <p:pic>
        <p:nvPicPr>
          <p:cNvPr id="13" name="รูปภาพ 12">
            <a:extLst>
              <a:ext uri="{FF2B5EF4-FFF2-40B4-BE49-F238E27FC236}">
                <a16:creationId xmlns:a16="http://schemas.microsoft.com/office/drawing/2014/main" id="{E9CE3937-307A-4DCA-A3E9-DB44C9E9939E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680" y="892584"/>
            <a:ext cx="1300480" cy="226011"/>
          </a:xfrm>
          <a:prstGeom prst="rect">
            <a:avLst/>
          </a:prstGeom>
        </p:spPr>
      </p:pic>
      <p:sp>
        <p:nvSpPr>
          <p:cNvPr id="34" name="กล่องข้อความ 33">
            <a:extLst>
              <a:ext uri="{FF2B5EF4-FFF2-40B4-BE49-F238E27FC236}">
                <a16:creationId xmlns:a16="http://schemas.microsoft.com/office/drawing/2014/main" id="{2FDFF08D-3C92-45DD-AF40-CEAB355A6AA0}"/>
              </a:ext>
            </a:extLst>
          </p:cNvPr>
          <p:cNvSpPr txBox="1"/>
          <p:nvPr/>
        </p:nvSpPr>
        <p:spPr>
          <a:xfrm>
            <a:off x="539051" y="824902"/>
            <a:ext cx="18726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MU Serif" panose="02000603000000000000" pitchFamily="2" charset="0"/>
                <a:ea typeface="CMU Serif" panose="02000603000000000000" pitchFamily="2" charset="0"/>
                <a:cs typeface="CMU Serif" panose="02000603000000000000" pitchFamily="2" charset="0"/>
              </a:rPr>
              <a:t>The observation of</a:t>
            </a:r>
            <a:endParaRPr lang="th-TH" sz="1600" dirty="0">
              <a:latin typeface="CMU Serif" panose="02000603000000000000" pitchFamily="2" charset="0"/>
              <a:ea typeface="CMU Serif" panose="02000603000000000000" pitchFamily="2" charset="0"/>
              <a:cs typeface="CMU Serif" panose="02000603000000000000" pitchFamily="2" charset="0"/>
            </a:endParaRPr>
          </a:p>
        </p:txBody>
      </p:sp>
      <p:cxnSp>
        <p:nvCxnSpPr>
          <p:cNvPr id="9" name="ลูกศรเชื่อมต่อแบบตรง 8">
            <a:extLst>
              <a:ext uri="{FF2B5EF4-FFF2-40B4-BE49-F238E27FC236}">
                <a16:creationId xmlns:a16="http://schemas.microsoft.com/office/drawing/2014/main" id="{BE5D6454-7485-4480-BE44-9AD7E672177D}"/>
              </a:ext>
            </a:extLst>
          </p:cNvPr>
          <p:cNvCxnSpPr>
            <a:cxnSpLocks/>
          </p:cNvCxnSpPr>
          <p:nvPr/>
        </p:nvCxnSpPr>
        <p:spPr>
          <a:xfrm flipV="1">
            <a:off x="929650" y="3233530"/>
            <a:ext cx="1370096" cy="1796253"/>
          </a:xfrm>
          <a:prstGeom prst="straightConnector1">
            <a:avLst/>
          </a:prstGeom>
          <a:ln w="190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กลุ่ม 28">
            <a:extLst>
              <a:ext uri="{FF2B5EF4-FFF2-40B4-BE49-F238E27FC236}">
                <a16:creationId xmlns:a16="http://schemas.microsoft.com/office/drawing/2014/main" id="{FB8BAEF0-E092-4B06-ABC4-B7F2F716B36A}"/>
              </a:ext>
            </a:extLst>
          </p:cNvPr>
          <p:cNvGrpSpPr/>
          <p:nvPr/>
        </p:nvGrpSpPr>
        <p:grpSpPr>
          <a:xfrm>
            <a:off x="46976" y="5029782"/>
            <a:ext cx="1083951" cy="523220"/>
            <a:chOff x="3408483" y="4260145"/>
            <a:chExt cx="1083951" cy="523220"/>
          </a:xfrm>
        </p:grpSpPr>
        <p:sp>
          <p:nvSpPr>
            <p:cNvPr id="4" name="กล่องข้อความ 3">
              <a:extLst>
                <a:ext uri="{FF2B5EF4-FFF2-40B4-BE49-F238E27FC236}">
                  <a16:creationId xmlns:a16="http://schemas.microsoft.com/office/drawing/2014/main" id="{62954AD7-E939-4A93-8419-4FE9D3C7429C}"/>
                </a:ext>
              </a:extLst>
            </p:cNvPr>
            <p:cNvSpPr txBox="1"/>
            <p:nvPr/>
          </p:nvSpPr>
          <p:spPr>
            <a:xfrm>
              <a:off x="3408483" y="4260145"/>
              <a:ext cx="108395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CMU Serif" panose="02000603000000000000" pitchFamily="2" charset="0"/>
                  <a:ea typeface="CMU Serif" panose="02000603000000000000" pitchFamily="2" charset="0"/>
                  <a:cs typeface="CMU Serif" panose="02000603000000000000" pitchFamily="2" charset="0"/>
                </a:rPr>
                <a:t>Broad peak</a:t>
              </a:r>
            </a:p>
            <a:p>
              <a:endParaRPr lang="th-TH" sz="1400" dirty="0">
                <a:latin typeface="CMU Serif" panose="02000603000000000000" pitchFamily="2" charset="0"/>
                <a:ea typeface="CMU Serif" panose="02000603000000000000" pitchFamily="2" charset="0"/>
                <a:cs typeface="CMU Serif" panose="02000603000000000000" pitchFamily="2" charset="0"/>
              </a:endParaRPr>
            </a:p>
          </p:txBody>
        </p:sp>
        <p:pic>
          <p:nvPicPr>
            <p:cNvPr id="28" name="รูปภาพ 27">
              <a:extLst>
                <a:ext uri="{FF2B5EF4-FFF2-40B4-BE49-F238E27FC236}">
                  <a16:creationId xmlns:a16="http://schemas.microsoft.com/office/drawing/2014/main" id="{D3F27526-D440-4309-8DB9-C5F16D2E81D7}"/>
                </a:ext>
              </a:extLst>
            </p:cNvPr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74339" y="4508868"/>
              <a:ext cx="771200" cy="185600"/>
            </a:xfrm>
            <a:prstGeom prst="rect">
              <a:avLst/>
            </a:prstGeom>
          </p:spPr>
        </p:pic>
      </p:grpSp>
      <p:grpSp>
        <p:nvGrpSpPr>
          <p:cNvPr id="30" name="กลุ่ม 29">
            <a:extLst>
              <a:ext uri="{FF2B5EF4-FFF2-40B4-BE49-F238E27FC236}">
                <a16:creationId xmlns:a16="http://schemas.microsoft.com/office/drawing/2014/main" id="{8D6E1570-B711-4E7C-86E0-3DFD64B79AB5}"/>
              </a:ext>
            </a:extLst>
          </p:cNvPr>
          <p:cNvGrpSpPr/>
          <p:nvPr/>
        </p:nvGrpSpPr>
        <p:grpSpPr>
          <a:xfrm>
            <a:off x="0" y="1"/>
            <a:ext cx="9144000" cy="594804"/>
            <a:chOff x="0" y="1"/>
            <a:chExt cx="9144000" cy="594804"/>
          </a:xfrm>
          <a:gradFill flip="none" rotWithShape="1">
            <a:gsLst>
              <a:gs pos="0">
                <a:srgbClr val="878662"/>
              </a:gs>
              <a:gs pos="100000">
                <a:schemeClr val="tx2">
                  <a:lumMod val="60000"/>
                  <a:lumOff val="40000"/>
                </a:schemeClr>
              </a:gs>
            </a:gsLst>
            <a:path path="circle">
              <a:fillToRect l="100000" t="100000"/>
            </a:path>
            <a:tileRect r="-100000" b="-100000"/>
          </a:gradFill>
        </p:grpSpPr>
        <p:sp>
          <p:nvSpPr>
            <p:cNvPr id="31" name="สี่เหลี่ยมผืนผ้า 30">
              <a:extLst>
                <a:ext uri="{FF2B5EF4-FFF2-40B4-BE49-F238E27FC236}">
                  <a16:creationId xmlns:a16="http://schemas.microsoft.com/office/drawing/2014/main" id="{BE4B517C-BCC0-4FC7-BB13-57B6011041DE}"/>
                </a:ext>
              </a:extLst>
            </p:cNvPr>
            <p:cNvSpPr/>
            <p:nvPr/>
          </p:nvSpPr>
          <p:spPr>
            <a:xfrm>
              <a:off x="0" y="1"/>
              <a:ext cx="9144000" cy="594804"/>
            </a:xfrm>
            <a:prstGeom prst="rect">
              <a:avLst/>
            </a:prstGeom>
            <a:gradFill>
              <a:gsLst>
                <a:gs pos="85000">
                  <a:srgbClr val="85939D">
                    <a:lumMod val="89000"/>
                    <a:lumOff val="11000"/>
                  </a:srgbClr>
                </a:gs>
                <a:gs pos="23000">
                  <a:srgbClr val="878662">
                    <a:lumMod val="90000"/>
                    <a:lumOff val="10000"/>
                  </a:srgbClr>
                </a:gs>
                <a:gs pos="0">
                  <a:srgbClr val="878662">
                    <a:lumMod val="95000"/>
                  </a:srgbClr>
                </a:gs>
                <a:gs pos="100000">
                  <a:srgbClr val="939393">
                    <a:lumMod val="70000"/>
                    <a:lumOff val="30000"/>
                  </a:srgbClr>
                </a:gs>
              </a:gsLst>
              <a:path path="circle">
                <a:fillToRect l="100000" t="100000"/>
              </a:path>
            </a:gradFill>
            <a:ln>
              <a:solidFill>
                <a:srgbClr val="78787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กล่องข้อความ 36">
                  <a:extLst>
                    <a:ext uri="{FF2B5EF4-FFF2-40B4-BE49-F238E27FC236}">
                      <a16:creationId xmlns:a16="http://schemas.microsoft.com/office/drawing/2014/main" id="{91CB0B72-EABF-446B-9BD3-5BAB2913E26E}"/>
                    </a:ext>
                  </a:extLst>
                </p:cNvPr>
                <p:cNvSpPr txBox="1"/>
                <p:nvPr/>
              </p:nvSpPr>
              <p:spPr>
                <a:xfrm>
                  <a:off x="23793" y="97348"/>
                  <a:ext cx="3983976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b="1" dirty="0">
                      <a:solidFill>
                        <a:schemeClr val="bg1"/>
                      </a:solidFill>
                      <a:latin typeface="CMU Serif" panose="02000603000000000000" pitchFamily="2" charset="0"/>
                      <a:ea typeface="CMU Serif" panose="02000603000000000000" pitchFamily="2" charset="0"/>
                      <a:cs typeface="CMU Serif" panose="02000603000000000000" pitchFamily="2" charset="0"/>
                    </a:rPr>
                    <a:t>Hidden-charm pentaquark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MU Serif" panose="02000603000000000000" pitchFamily="2" charset="0"/>
                              <a:cs typeface="CMU Serif" panose="02000603000000000000" pitchFamily="2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MU Serif" panose="02000603000000000000" pitchFamily="2" charset="0"/>
                              <a:cs typeface="CMU Serif" panose="02000603000000000000" pitchFamily="2" charset="0"/>
                            </a:rPr>
                            <m:t>𝑃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MU Serif" panose="02000603000000000000" pitchFamily="2" charset="0"/>
                              <a:cs typeface="CMU Serif" panose="02000603000000000000" pitchFamily="2" charset="0"/>
                            </a:rPr>
                            <m:t>𝑐</m:t>
                          </m:r>
                        </m:sub>
                      </m:sSub>
                    </m:oMath>
                  </a14:m>
                  <a:r>
                    <a:rPr lang="en-US" sz="2000" dirty="0">
                      <a:solidFill>
                        <a:schemeClr val="bg1"/>
                      </a:solidFill>
                      <a:latin typeface="CMU Serif" panose="02000603000000000000" pitchFamily="2" charset="0"/>
                      <a:ea typeface="CMU Serif" panose="02000603000000000000" pitchFamily="2" charset="0"/>
                      <a:cs typeface="CMU Serif" panose="02000603000000000000" pitchFamily="2" charset="0"/>
                    </a:rPr>
                    <a:t> </a:t>
                  </a:r>
                  <a:endParaRPr lang="th-TH" sz="2000" dirty="0">
                    <a:solidFill>
                      <a:schemeClr val="bg1"/>
                    </a:solidFill>
                    <a:latin typeface="CMU Serif" panose="02000603000000000000" pitchFamily="2" charset="0"/>
                    <a:ea typeface="CMU Serif" panose="02000603000000000000" pitchFamily="2" charset="0"/>
                    <a:cs typeface="CMU Serif" panose="02000603000000000000" pitchFamily="2" charset="0"/>
                  </a:endParaRPr>
                </a:p>
              </p:txBody>
            </p:sp>
          </mc:Choice>
          <mc:Fallback xmlns="">
            <p:sp>
              <p:nvSpPr>
                <p:cNvPr id="37" name="กล่องข้อความ 36">
                  <a:extLst>
                    <a:ext uri="{FF2B5EF4-FFF2-40B4-BE49-F238E27FC236}">
                      <a16:creationId xmlns:a16="http://schemas.microsoft.com/office/drawing/2014/main" id="{91CB0B72-EABF-446B-9BD3-5BAB2913E26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793" y="97348"/>
                  <a:ext cx="3983976" cy="400110"/>
                </a:xfrm>
                <a:prstGeom prst="rect">
                  <a:avLst/>
                </a:prstGeom>
                <a:blipFill>
                  <a:blip r:embed="rId11"/>
                  <a:stretch>
                    <a:fillRect l="-1685" t="-9091" b="-25758"/>
                  </a:stretch>
                </a:blipFill>
              </p:spPr>
              <p:txBody>
                <a:bodyPr/>
                <a:lstStyle/>
                <a:p>
                  <a:r>
                    <a:rPr lang="th-TH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38" name="รูปภาพ 37" descr="รูปภาพประกอบด้วย ของเล่น&#10;&#10;คำอธิบายที่สร้างขึ้นโดยอัตโนมัติ">
            <a:extLst>
              <a:ext uri="{FF2B5EF4-FFF2-40B4-BE49-F238E27FC236}">
                <a16:creationId xmlns:a16="http://schemas.microsoft.com/office/drawing/2014/main" id="{176149F9-0513-436C-BB5B-C83BF544272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5857" y="82108"/>
            <a:ext cx="381438" cy="472370"/>
          </a:xfrm>
          <a:prstGeom prst="rect">
            <a:avLst/>
          </a:prstGeom>
          <a:effectLst>
            <a:outerShdw blurRad="50800" dist="50800" dir="5400000" algn="ctr" rotWithShape="0">
              <a:schemeClr val="bg1">
                <a:lumMod val="65000"/>
              </a:schemeClr>
            </a:outerShdw>
          </a:effectLst>
          <a:scene3d>
            <a:camera prst="orthographicFront"/>
            <a:lightRig rig="threePt" dir="t"/>
          </a:scene3d>
          <a:sp3d>
            <a:bevelT w="88900" h="0"/>
          </a:sp3d>
        </p:spPr>
      </p:pic>
      <p:pic>
        <p:nvPicPr>
          <p:cNvPr id="39" name="รูปภาพ 38" descr="รูปภาพประกอบด้วย สัญลักษณ์, ห้อง&#10;&#10;คำอธิบายที่สร้างขึ้นโดยอัตโนมัติ">
            <a:extLst>
              <a:ext uri="{FF2B5EF4-FFF2-40B4-BE49-F238E27FC236}">
                <a16:creationId xmlns:a16="http://schemas.microsoft.com/office/drawing/2014/main" id="{0C55AE73-D374-47C8-8ECA-4D5379B8D29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1718" y="97348"/>
            <a:ext cx="458996" cy="431838"/>
          </a:xfrm>
          <a:prstGeom prst="rect">
            <a:avLst/>
          </a:prstGeom>
        </p:spPr>
      </p:pic>
      <p:pic>
        <p:nvPicPr>
          <p:cNvPr id="40" name="รูปภาพ 39">
            <a:extLst>
              <a:ext uri="{FF2B5EF4-FFF2-40B4-BE49-F238E27FC236}">
                <a16:creationId xmlns:a16="http://schemas.microsoft.com/office/drawing/2014/main" id="{21A6DB4E-A9B8-4E95-8486-CC1D1FABC3F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6468" y="67762"/>
            <a:ext cx="1212525" cy="429696"/>
          </a:xfrm>
          <a:prstGeom prst="rect">
            <a:avLst/>
          </a:prstGeom>
        </p:spPr>
      </p:pic>
      <p:sp>
        <p:nvSpPr>
          <p:cNvPr id="41" name="สี่เหลี่ยมผืนผ้า 40">
            <a:extLst>
              <a:ext uri="{FF2B5EF4-FFF2-40B4-BE49-F238E27FC236}">
                <a16:creationId xmlns:a16="http://schemas.microsoft.com/office/drawing/2014/main" id="{C5549F96-13A0-4623-BDF0-51840A744D06}"/>
              </a:ext>
            </a:extLst>
          </p:cNvPr>
          <p:cNvSpPr/>
          <p:nvPr/>
        </p:nvSpPr>
        <p:spPr>
          <a:xfrm>
            <a:off x="0" y="6524625"/>
            <a:ext cx="9144000" cy="333374"/>
          </a:xfrm>
          <a:prstGeom prst="rect">
            <a:avLst/>
          </a:prstGeom>
          <a:gradFill>
            <a:gsLst>
              <a:gs pos="85000">
                <a:srgbClr val="85939D">
                  <a:lumMod val="89000"/>
                  <a:lumOff val="11000"/>
                </a:srgbClr>
              </a:gs>
              <a:gs pos="23000">
                <a:srgbClr val="878662">
                  <a:lumMod val="90000"/>
                  <a:lumOff val="10000"/>
                </a:srgbClr>
              </a:gs>
              <a:gs pos="0">
                <a:srgbClr val="878662">
                  <a:lumMod val="95000"/>
                </a:srgbClr>
              </a:gs>
              <a:gs pos="100000">
                <a:srgbClr val="939393">
                  <a:lumMod val="70000"/>
                  <a:lumOff val="30000"/>
                </a:srgbClr>
              </a:gs>
            </a:gsLst>
            <a:path path="circle">
              <a:fillToRect l="100000" t="100000"/>
            </a:path>
          </a:gradFill>
          <a:ln>
            <a:solidFill>
              <a:srgbClr val="7878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pic>
        <p:nvPicPr>
          <p:cNvPr id="42" name="รูปภาพ 41">
            <a:extLst>
              <a:ext uri="{FF2B5EF4-FFF2-40B4-BE49-F238E27FC236}">
                <a16:creationId xmlns:a16="http://schemas.microsoft.com/office/drawing/2014/main" id="{6704EC9E-6708-4E35-B6FA-58B249469705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63"/>
          <a:stretch/>
        </p:blipFill>
        <p:spPr>
          <a:xfrm>
            <a:off x="4491386" y="2709138"/>
            <a:ext cx="4354194" cy="104505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6" name="กล่องข้อความ 25">
                <a:extLst>
                  <a:ext uri="{FF2B5EF4-FFF2-40B4-BE49-F238E27FC236}">
                    <a16:creationId xmlns:a16="http://schemas.microsoft.com/office/drawing/2014/main" id="{A976E80E-7EAB-4FB0-9F64-0B66EA51CE15}"/>
                  </a:ext>
                </a:extLst>
              </p:cNvPr>
              <p:cNvSpPr txBox="1"/>
              <p:nvPr/>
            </p:nvSpPr>
            <p:spPr>
              <a:xfrm>
                <a:off x="5289219" y="2273237"/>
                <a:ext cx="246137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latin typeface="CMU Serif" panose="02000603000000000000" pitchFamily="2" charset="0"/>
                    <a:ea typeface="CMU Serif" panose="02000603000000000000" pitchFamily="2" charset="0"/>
                    <a:cs typeface="CMU Serif" panose="02000603000000000000" pitchFamily="2" charset="0"/>
                  </a:rPr>
                  <a:t>Summary of</a:t>
                </a:r>
                <a14:m>
                  <m:oMath xmlns:m="http://schemas.openxmlformats.org/officeDocument/2006/math">
                    <m:r>
                      <a:rPr lang="en-US" sz="16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MU Serif" panose="02000603000000000000" pitchFamily="2" charset="0"/>
                        <a:cs typeface="CMU Serif" panose="02000603000000000000" pitchFamily="2" charset="0"/>
                      </a:rPr>
                      <m:t> </m:t>
                    </m:r>
                    <m:sSub>
                      <m:sSubPr>
                        <m:ctrlPr>
                          <a:rPr lang="en-US" sz="1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MU Serif" panose="02000603000000000000" pitchFamily="2" charset="0"/>
                            <a:cs typeface="CMU Serif" panose="02000603000000000000" pitchFamily="2" charset="0"/>
                          </a:rPr>
                        </m:ctrlPr>
                      </m:sSubPr>
                      <m:e>
                        <m:r>
                          <a:rPr 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MU Serif" panose="02000603000000000000" pitchFamily="2" charset="0"/>
                            <a:cs typeface="CMU Serif" panose="02000603000000000000" pitchFamily="2" charset="0"/>
                          </a:rPr>
                          <m:t>𝑃</m:t>
                        </m:r>
                      </m:e>
                      <m:sub>
                        <m:r>
                          <a:rPr 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MU Serif" panose="02000603000000000000" pitchFamily="2" charset="0"/>
                            <a:cs typeface="CMU Serif" panose="02000603000000000000" pitchFamily="2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sz="1600" dirty="0">
                    <a:latin typeface="CMU Serif" panose="02000603000000000000" pitchFamily="2" charset="0"/>
                    <a:ea typeface="CMU Serif" panose="02000603000000000000" pitchFamily="2" charset="0"/>
                    <a:cs typeface="CMU Serif" panose="02000603000000000000" pitchFamily="2" charset="0"/>
                  </a:rPr>
                  <a:t> properties</a:t>
                </a:r>
                <a:endParaRPr lang="th-TH" sz="1600" dirty="0">
                  <a:latin typeface="CMU Serif" panose="02000603000000000000" pitchFamily="2" charset="0"/>
                  <a:ea typeface="CMU Serif" panose="02000603000000000000" pitchFamily="2" charset="0"/>
                  <a:cs typeface="CMU Serif" panose="02000603000000000000" pitchFamily="2" charset="0"/>
                </a:endParaRPr>
              </a:p>
            </p:txBody>
          </p:sp>
        </mc:Choice>
        <mc:Fallback xmlns="">
          <p:sp>
            <p:nvSpPr>
              <p:cNvPr id="26" name="กล่องข้อความ 25">
                <a:extLst>
                  <a:ext uri="{FF2B5EF4-FFF2-40B4-BE49-F238E27FC236}">
                    <a16:creationId xmlns:a16="http://schemas.microsoft.com/office/drawing/2014/main" id="{A976E80E-7EAB-4FB0-9F64-0B66EA51CE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9219" y="2273237"/>
                <a:ext cx="2461379" cy="338554"/>
              </a:xfrm>
              <a:prstGeom prst="rect">
                <a:avLst/>
              </a:prstGeom>
              <a:blipFill>
                <a:blip r:embed="rId16"/>
                <a:stretch>
                  <a:fillRect l="-1489" t="-5455" r="-1241" b="-23636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กล่องข้อความ 31">
            <a:extLst>
              <a:ext uri="{FF2B5EF4-FFF2-40B4-BE49-F238E27FC236}">
                <a16:creationId xmlns:a16="http://schemas.microsoft.com/office/drawing/2014/main" id="{38A49F56-5573-4163-A645-DDC2F07CD8B3}"/>
              </a:ext>
            </a:extLst>
          </p:cNvPr>
          <p:cNvSpPr txBox="1"/>
          <p:nvPr/>
        </p:nvSpPr>
        <p:spPr>
          <a:xfrm>
            <a:off x="2015781" y="5972886"/>
            <a:ext cx="5014594" cy="3385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CMU Serif" panose="02000603000000000000" pitchFamily="2" charset="0"/>
                <a:ea typeface="CMU Serif" panose="02000603000000000000" pitchFamily="2" charset="0"/>
                <a:cs typeface="CMU Serif" panose="02000603000000000000" pitchFamily="2" charset="0"/>
              </a:rPr>
              <a:t>R. </a:t>
            </a:r>
            <a:r>
              <a:rPr lang="th-TH" sz="1600" dirty="0" err="1">
                <a:latin typeface="CMU Serif" panose="02000603000000000000" pitchFamily="2" charset="0"/>
                <a:ea typeface="CMU Serif" panose="02000603000000000000" pitchFamily="2" charset="0"/>
                <a:cs typeface="CMU Serif" panose="02000603000000000000" pitchFamily="2" charset="0"/>
              </a:rPr>
              <a:t>Aaij</a:t>
            </a:r>
            <a:r>
              <a:rPr lang="th-TH" sz="1600" dirty="0">
                <a:latin typeface="CMU Serif" panose="02000603000000000000" pitchFamily="2" charset="0"/>
                <a:ea typeface="CMU Serif" panose="02000603000000000000" pitchFamily="2" charset="0"/>
                <a:cs typeface="CMU Serif" panose="02000603000000000000" pitchFamily="2" charset="0"/>
              </a:rPr>
              <a:t> </a:t>
            </a:r>
            <a:r>
              <a:rPr lang="th-TH" sz="1600" dirty="0" err="1">
                <a:latin typeface="CMU Serif" panose="02000603000000000000" pitchFamily="2" charset="0"/>
                <a:ea typeface="CMU Serif" panose="02000603000000000000" pitchFamily="2" charset="0"/>
                <a:cs typeface="CMU Serif" panose="02000603000000000000" pitchFamily="2" charset="0"/>
              </a:rPr>
              <a:t>et</a:t>
            </a:r>
            <a:r>
              <a:rPr lang="th-TH" sz="1600" dirty="0">
                <a:latin typeface="CMU Serif" panose="02000603000000000000" pitchFamily="2" charset="0"/>
                <a:ea typeface="CMU Serif" panose="02000603000000000000" pitchFamily="2" charset="0"/>
                <a:cs typeface="CMU Serif" panose="02000603000000000000" pitchFamily="2" charset="0"/>
              </a:rPr>
              <a:t> </a:t>
            </a:r>
            <a:r>
              <a:rPr lang="th-TH" sz="1600" dirty="0" err="1">
                <a:latin typeface="CMU Serif" panose="02000603000000000000" pitchFamily="2" charset="0"/>
                <a:ea typeface="CMU Serif" panose="02000603000000000000" pitchFamily="2" charset="0"/>
                <a:cs typeface="CMU Serif" panose="02000603000000000000" pitchFamily="2" charset="0"/>
              </a:rPr>
              <a:t>al</a:t>
            </a:r>
            <a:r>
              <a:rPr lang="en-US" sz="1600" dirty="0">
                <a:latin typeface="CMU Serif" panose="02000603000000000000" pitchFamily="2" charset="0"/>
                <a:ea typeface="CMU Serif" panose="02000603000000000000" pitchFamily="2" charset="0"/>
                <a:cs typeface="CMU Serif" panose="02000603000000000000" pitchFamily="2" charset="0"/>
              </a:rPr>
              <a:t>., Phys. Rev. Lett. 122(22):222001(2019) </a:t>
            </a:r>
            <a:endParaRPr lang="th-TH" sz="1600" dirty="0"/>
          </a:p>
        </p:txBody>
      </p:sp>
      <p:sp>
        <p:nvSpPr>
          <p:cNvPr id="2" name="กล่องข้อความ 1">
            <a:extLst>
              <a:ext uri="{FF2B5EF4-FFF2-40B4-BE49-F238E27FC236}">
                <a16:creationId xmlns:a16="http://schemas.microsoft.com/office/drawing/2014/main" id="{5E487789-A679-4856-B746-E7D5DE5805AC}"/>
              </a:ext>
            </a:extLst>
          </p:cNvPr>
          <p:cNvSpPr txBox="1"/>
          <p:nvPr/>
        </p:nvSpPr>
        <p:spPr>
          <a:xfrm>
            <a:off x="8647307" y="650664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2</a:t>
            </a:r>
            <a:endParaRPr lang="th-TH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38309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กล่องข้อความ 11">
            <a:extLst>
              <a:ext uri="{FF2B5EF4-FFF2-40B4-BE49-F238E27FC236}">
                <a16:creationId xmlns:a16="http://schemas.microsoft.com/office/drawing/2014/main" id="{78C5D2A3-E0B0-43B5-8284-83E52B1CD322}"/>
              </a:ext>
            </a:extLst>
          </p:cNvPr>
          <p:cNvSpPr txBox="1"/>
          <p:nvPr/>
        </p:nvSpPr>
        <p:spPr>
          <a:xfrm>
            <a:off x="23793" y="97348"/>
            <a:ext cx="18117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CMU Serif" panose="02000603000000000000" pitchFamily="2" charset="0"/>
                <a:ea typeface="CMU Serif" panose="02000603000000000000" pitchFamily="2" charset="0"/>
                <a:cs typeface="CMU Serif" panose="02000603000000000000" pitchFamily="2" charset="0"/>
              </a:rPr>
              <a:t>Introduction</a:t>
            </a:r>
            <a:endParaRPr lang="th-TH" sz="2000" b="1" dirty="0">
              <a:solidFill>
                <a:schemeClr val="bg1"/>
              </a:solidFill>
              <a:latin typeface="CMU Serif" panose="02000603000000000000" pitchFamily="2" charset="0"/>
              <a:ea typeface="CMU Serif" panose="02000603000000000000" pitchFamily="2" charset="0"/>
              <a:cs typeface="CMU Serif" panose="02000603000000000000" pitchFamily="2" charset="0"/>
            </a:endParaRPr>
          </a:p>
        </p:txBody>
      </p:sp>
      <p:grpSp>
        <p:nvGrpSpPr>
          <p:cNvPr id="3" name="กลุ่ม 2">
            <a:extLst>
              <a:ext uri="{FF2B5EF4-FFF2-40B4-BE49-F238E27FC236}">
                <a16:creationId xmlns:a16="http://schemas.microsoft.com/office/drawing/2014/main" id="{BCFBE403-2663-48CC-977B-E7632EF681D0}"/>
              </a:ext>
            </a:extLst>
          </p:cNvPr>
          <p:cNvGrpSpPr/>
          <p:nvPr/>
        </p:nvGrpSpPr>
        <p:grpSpPr>
          <a:xfrm>
            <a:off x="486225" y="1195753"/>
            <a:ext cx="6715099" cy="4466494"/>
            <a:chOff x="933591" y="1600231"/>
            <a:chExt cx="6832876" cy="4544833"/>
          </a:xfrm>
        </p:grpSpPr>
        <p:pic>
          <p:nvPicPr>
            <p:cNvPr id="62" name="Picture 126">
              <a:extLst>
                <a:ext uri="{FF2B5EF4-FFF2-40B4-BE49-F238E27FC236}">
                  <a16:creationId xmlns:a16="http://schemas.microsoft.com/office/drawing/2014/main" id="{D8439B70-3BEE-4B99-8979-B3E787F1821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112" t="1505" r="69054" b="74220"/>
            <a:stretch/>
          </p:blipFill>
          <p:spPr>
            <a:xfrm>
              <a:off x="1026838" y="3987445"/>
              <a:ext cx="4041333" cy="1452350"/>
            </a:xfrm>
            <a:prstGeom prst="rect">
              <a:avLst/>
            </a:prstGeom>
          </p:spPr>
        </p:pic>
        <p:pic>
          <p:nvPicPr>
            <p:cNvPr id="42" name="Picture 126">
              <a:extLst>
                <a:ext uri="{FF2B5EF4-FFF2-40B4-BE49-F238E27FC236}">
                  <a16:creationId xmlns:a16="http://schemas.microsoft.com/office/drawing/2014/main" id="{3CD37C77-4D63-46EC-AE15-364D49CA448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112" t="1505" r="69054" b="74220"/>
            <a:stretch/>
          </p:blipFill>
          <p:spPr>
            <a:xfrm>
              <a:off x="3742890" y="3968132"/>
              <a:ext cx="4023577" cy="1452350"/>
            </a:xfrm>
            <a:prstGeom prst="rect">
              <a:avLst/>
            </a:prstGeom>
          </p:spPr>
        </p:pic>
        <p:pic>
          <p:nvPicPr>
            <p:cNvPr id="68" name="Picture 113">
              <a:extLst>
                <a:ext uri="{FF2B5EF4-FFF2-40B4-BE49-F238E27FC236}">
                  <a16:creationId xmlns:a16="http://schemas.microsoft.com/office/drawing/2014/main" id="{8930EF0E-164E-4BA8-93A9-826CF677967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325333" y="4091522"/>
              <a:ext cx="1120320" cy="1212207"/>
            </a:xfrm>
            <a:prstGeom prst="rect">
              <a:avLst/>
            </a:prstGeom>
          </p:spPr>
        </p:pic>
        <p:pic>
          <p:nvPicPr>
            <p:cNvPr id="20" name="รูปภาพ 19">
              <a:extLst>
                <a:ext uri="{FF2B5EF4-FFF2-40B4-BE49-F238E27FC236}">
                  <a16:creationId xmlns:a16="http://schemas.microsoft.com/office/drawing/2014/main" id="{880AFD01-DF1F-4D19-A5DE-29F8B14F234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6838" y="1600231"/>
              <a:ext cx="6739629" cy="2406527"/>
            </a:xfrm>
            <a:prstGeom prst="rect">
              <a:avLst/>
            </a:prstGeom>
          </p:spPr>
        </p:pic>
        <p:sp>
          <p:nvSpPr>
            <p:cNvPr id="21" name="กล่องข้อความ 20">
              <a:extLst>
                <a:ext uri="{FF2B5EF4-FFF2-40B4-BE49-F238E27FC236}">
                  <a16:creationId xmlns:a16="http://schemas.microsoft.com/office/drawing/2014/main" id="{7AF502DC-5B7B-4BFE-A258-51C1DE90EEA0}"/>
                </a:ext>
              </a:extLst>
            </p:cNvPr>
            <p:cNvSpPr txBox="1"/>
            <p:nvPr/>
          </p:nvSpPr>
          <p:spPr>
            <a:xfrm>
              <a:off x="2036786" y="5550032"/>
              <a:ext cx="4666955" cy="5950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CMU Serif" panose="02000603000000000000" pitchFamily="2" charset="0"/>
                  <a:ea typeface="CMU Serif" panose="02000603000000000000" pitchFamily="2" charset="0"/>
                  <a:cs typeface="CMU Serif" panose="02000603000000000000" pitchFamily="2" charset="0"/>
                </a:rPr>
                <a:t>(a) tightly-bound state (Pentaquark structure) </a:t>
              </a:r>
              <a:br>
                <a:rPr lang="en-US" sz="1600" dirty="0">
                  <a:latin typeface="CMU Serif" panose="02000603000000000000" pitchFamily="2" charset="0"/>
                  <a:ea typeface="CMU Serif" panose="02000603000000000000" pitchFamily="2" charset="0"/>
                  <a:cs typeface="CMU Serif" panose="02000603000000000000" pitchFamily="2" charset="0"/>
                </a:rPr>
              </a:br>
              <a:r>
                <a:rPr lang="en-US" sz="1600" dirty="0">
                  <a:latin typeface="CMU Serif" panose="02000603000000000000" pitchFamily="2" charset="0"/>
                  <a:ea typeface="CMU Serif" panose="02000603000000000000" pitchFamily="2" charset="0"/>
                  <a:cs typeface="CMU Serif" panose="02000603000000000000" pitchFamily="2" charset="0"/>
                </a:rPr>
                <a:t>(b) loosely-bound state (Molecular structure).</a:t>
              </a:r>
              <a:endParaRPr lang="th-TH" sz="1600" dirty="0">
                <a:latin typeface="CMU Serif" panose="02000603000000000000" pitchFamily="2" charset="0"/>
                <a:ea typeface="CMU Serif" panose="02000603000000000000" pitchFamily="2" charset="0"/>
                <a:cs typeface="CMU Serif" panose="02000603000000000000" pitchFamily="2" charset="0"/>
              </a:endParaRPr>
            </a:p>
          </p:txBody>
        </p:sp>
        <p:pic>
          <p:nvPicPr>
            <p:cNvPr id="27" name="Picture 110">
              <a:extLst>
                <a:ext uri="{FF2B5EF4-FFF2-40B4-BE49-F238E27FC236}">
                  <a16:creationId xmlns:a16="http://schemas.microsoft.com/office/drawing/2014/main" id="{4C562390-4EB0-4C07-A5D2-3A531400768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207877" y="4367426"/>
              <a:ext cx="729964" cy="769441"/>
            </a:xfrm>
            <a:prstGeom prst="rect">
              <a:avLst/>
            </a:prstGeom>
          </p:spPr>
        </p:pic>
        <p:pic>
          <p:nvPicPr>
            <p:cNvPr id="28" name="Picture 111">
              <a:extLst>
                <a:ext uri="{FF2B5EF4-FFF2-40B4-BE49-F238E27FC236}">
                  <a16:creationId xmlns:a16="http://schemas.microsoft.com/office/drawing/2014/main" id="{6F3CBCB1-0DDF-40EE-BDA0-C72088B0146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rot="11657185">
              <a:off x="1446373" y="4391716"/>
              <a:ext cx="371775" cy="397905"/>
            </a:xfrm>
            <a:prstGeom prst="rect">
              <a:avLst/>
            </a:prstGeom>
          </p:spPr>
        </p:pic>
        <p:pic>
          <p:nvPicPr>
            <p:cNvPr id="29" name="Picture 112">
              <a:extLst>
                <a:ext uri="{FF2B5EF4-FFF2-40B4-BE49-F238E27FC236}">
                  <a16:creationId xmlns:a16="http://schemas.microsoft.com/office/drawing/2014/main" id="{AE9CC7A3-03EB-4BFC-86A4-94A59EEAD63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319825" y="4677229"/>
              <a:ext cx="373410" cy="450586"/>
            </a:xfrm>
            <a:prstGeom prst="rect">
              <a:avLst/>
            </a:prstGeom>
          </p:spPr>
        </p:pic>
        <p:pic>
          <p:nvPicPr>
            <p:cNvPr id="30" name="Picture 113">
              <a:extLst>
                <a:ext uri="{FF2B5EF4-FFF2-40B4-BE49-F238E27FC236}">
                  <a16:creationId xmlns:a16="http://schemas.microsoft.com/office/drawing/2014/main" id="{DC4EFD83-28EA-4609-9EEC-6043ADBC742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619888" y="4097081"/>
              <a:ext cx="1120320" cy="1212207"/>
            </a:xfrm>
            <a:prstGeom prst="rect">
              <a:avLst/>
            </a:prstGeom>
          </p:spPr>
        </p:pic>
        <p:pic>
          <p:nvPicPr>
            <p:cNvPr id="31" name="Picture 114">
              <a:extLst>
                <a:ext uri="{FF2B5EF4-FFF2-40B4-BE49-F238E27FC236}">
                  <a16:creationId xmlns:a16="http://schemas.microsoft.com/office/drawing/2014/main" id="{C4A47321-7D64-4537-BE55-7F9723239FF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rot="9687851">
              <a:off x="2859876" y="4800169"/>
              <a:ext cx="285155" cy="298766"/>
            </a:xfrm>
            <a:prstGeom prst="rect">
              <a:avLst/>
            </a:prstGeom>
          </p:spPr>
        </p:pic>
        <p:sp>
          <p:nvSpPr>
            <p:cNvPr id="32" name="Down Arrow 115">
              <a:extLst>
                <a:ext uri="{FF2B5EF4-FFF2-40B4-BE49-F238E27FC236}">
                  <a16:creationId xmlns:a16="http://schemas.microsoft.com/office/drawing/2014/main" id="{1B5C1785-9D1A-43AE-AE64-B25E93E66C36}"/>
                </a:ext>
              </a:extLst>
            </p:cNvPr>
            <p:cNvSpPr/>
            <p:nvPr/>
          </p:nvSpPr>
          <p:spPr bwMode="auto">
            <a:xfrm rot="1267921">
              <a:off x="1720252" y="3763779"/>
              <a:ext cx="175668" cy="572129"/>
            </a:xfrm>
            <a:prstGeom prst="downArrow">
              <a:avLst/>
            </a:prstGeom>
            <a:noFill/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3" name="Down Arrow 116">
              <a:extLst>
                <a:ext uri="{FF2B5EF4-FFF2-40B4-BE49-F238E27FC236}">
                  <a16:creationId xmlns:a16="http://schemas.microsoft.com/office/drawing/2014/main" id="{E9A869B8-1616-4199-A393-D2417101E6CE}"/>
                </a:ext>
              </a:extLst>
            </p:cNvPr>
            <p:cNvSpPr/>
            <p:nvPr/>
          </p:nvSpPr>
          <p:spPr bwMode="auto">
            <a:xfrm rot="20358340">
              <a:off x="2729863" y="3565978"/>
              <a:ext cx="175668" cy="572129"/>
            </a:xfrm>
            <a:prstGeom prst="downArrow">
              <a:avLst/>
            </a:prstGeom>
            <a:noFill/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117">
                  <a:extLst>
                    <a:ext uri="{FF2B5EF4-FFF2-40B4-BE49-F238E27FC236}">
                      <a16:creationId xmlns:a16="http://schemas.microsoft.com/office/drawing/2014/main" id="{E070D6F8-7CDC-4378-93D0-A18A754942C7}"/>
                    </a:ext>
                  </a:extLst>
                </p:cNvPr>
                <p:cNvSpPr txBox="1"/>
                <p:nvPr/>
              </p:nvSpPr>
              <p:spPr>
                <a:xfrm>
                  <a:off x="3340311" y="4384454"/>
                  <a:ext cx="38482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oMath>
                    </m:oMathPara>
                  </a14:m>
                  <a:endParaRPr lang="en-US" sz="1800" dirty="0"/>
                </a:p>
              </p:txBody>
            </p:sp>
          </mc:Choice>
          <mc:Fallback xmlns="">
            <p:sp>
              <p:nvSpPr>
                <p:cNvPr id="34" name="TextBox 117">
                  <a:extLst>
                    <a:ext uri="{FF2B5EF4-FFF2-40B4-BE49-F238E27FC236}">
                      <a16:creationId xmlns:a16="http://schemas.microsoft.com/office/drawing/2014/main" id="{E070D6F8-7CDC-4378-93D0-A18A754942C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40311" y="4384454"/>
                  <a:ext cx="384823" cy="369332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th-TH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118">
                  <a:extLst>
                    <a:ext uri="{FF2B5EF4-FFF2-40B4-BE49-F238E27FC236}">
                      <a16:creationId xmlns:a16="http://schemas.microsoft.com/office/drawing/2014/main" id="{31049E7C-81B1-4F9F-8A1C-6374097DC0F6}"/>
                    </a:ext>
                  </a:extLst>
                </p:cNvPr>
                <p:cNvSpPr txBox="1"/>
                <p:nvPr/>
              </p:nvSpPr>
              <p:spPr>
                <a:xfrm>
                  <a:off x="2807637" y="4743736"/>
                  <a:ext cx="38336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oMath>
                    </m:oMathPara>
                  </a14:m>
                  <a:endParaRPr lang="en-US" sz="1800" dirty="0"/>
                </a:p>
              </p:txBody>
            </p:sp>
          </mc:Choice>
          <mc:Fallback xmlns="">
            <p:sp>
              <p:nvSpPr>
                <p:cNvPr id="35" name="TextBox 118">
                  <a:extLst>
                    <a:ext uri="{FF2B5EF4-FFF2-40B4-BE49-F238E27FC236}">
                      <a16:creationId xmlns:a16="http://schemas.microsoft.com/office/drawing/2014/main" id="{31049E7C-81B1-4F9F-8A1C-6374097DC0F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07637" y="4743736"/>
                  <a:ext cx="383364" cy="369332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th-TH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119">
                  <a:extLst>
                    <a:ext uri="{FF2B5EF4-FFF2-40B4-BE49-F238E27FC236}">
                      <a16:creationId xmlns:a16="http://schemas.microsoft.com/office/drawing/2014/main" id="{17BE03A0-3762-468A-A425-416B18A30F26}"/>
                    </a:ext>
                  </a:extLst>
                </p:cNvPr>
                <p:cNvSpPr txBox="1"/>
                <p:nvPr/>
              </p:nvSpPr>
              <p:spPr>
                <a:xfrm>
                  <a:off x="2834474" y="4247709"/>
                  <a:ext cx="38482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oMath>
                    </m:oMathPara>
                  </a14:m>
                  <a:endParaRPr lang="en-US" sz="1800" dirty="0"/>
                </a:p>
              </p:txBody>
            </p:sp>
          </mc:Choice>
          <mc:Fallback xmlns="">
            <p:sp>
              <p:nvSpPr>
                <p:cNvPr id="36" name="TextBox 119">
                  <a:extLst>
                    <a:ext uri="{FF2B5EF4-FFF2-40B4-BE49-F238E27FC236}">
                      <a16:creationId xmlns:a16="http://schemas.microsoft.com/office/drawing/2014/main" id="{17BE03A0-3762-468A-A425-416B18A30F2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34474" y="4247709"/>
                  <a:ext cx="384823" cy="369332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th-TH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120">
                  <a:extLst>
                    <a:ext uri="{FF2B5EF4-FFF2-40B4-BE49-F238E27FC236}">
                      <a16:creationId xmlns:a16="http://schemas.microsoft.com/office/drawing/2014/main" id="{51B21C75-C74A-454B-80E4-94192D26E40A}"/>
                    </a:ext>
                  </a:extLst>
                </p:cNvPr>
                <p:cNvSpPr txBox="1"/>
                <p:nvPr/>
              </p:nvSpPr>
              <p:spPr>
                <a:xfrm>
                  <a:off x="1069513" y="4578140"/>
                  <a:ext cx="83818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en-US" sz="28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</m:acc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37" name="TextBox 120">
                  <a:extLst>
                    <a:ext uri="{FF2B5EF4-FFF2-40B4-BE49-F238E27FC236}">
                      <a16:creationId xmlns:a16="http://schemas.microsoft.com/office/drawing/2014/main" id="{51B21C75-C74A-454B-80E4-94192D26E40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69513" y="4578140"/>
                  <a:ext cx="838180" cy="523220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th-TH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Box 121">
                  <a:extLst>
                    <a:ext uri="{FF2B5EF4-FFF2-40B4-BE49-F238E27FC236}">
                      <a16:creationId xmlns:a16="http://schemas.microsoft.com/office/drawing/2014/main" id="{20238FB1-B7A7-473A-B62C-C7C24BD3C3B8}"/>
                    </a:ext>
                  </a:extLst>
                </p:cNvPr>
                <p:cNvSpPr txBox="1"/>
                <p:nvPr/>
              </p:nvSpPr>
              <p:spPr>
                <a:xfrm>
                  <a:off x="1396525" y="4247709"/>
                  <a:ext cx="455459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38" name="TextBox 121">
                  <a:extLst>
                    <a:ext uri="{FF2B5EF4-FFF2-40B4-BE49-F238E27FC236}">
                      <a16:creationId xmlns:a16="http://schemas.microsoft.com/office/drawing/2014/main" id="{20238FB1-B7A7-473A-B62C-C7C24BD3C3B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96525" y="4247709"/>
                  <a:ext cx="455459" cy="523220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th-TH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122">
                  <a:extLst>
                    <a:ext uri="{FF2B5EF4-FFF2-40B4-BE49-F238E27FC236}">
                      <a16:creationId xmlns:a16="http://schemas.microsoft.com/office/drawing/2014/main" id="{42FA63C6-0A4D-4175-B7BF-E90C5DD189ED}"/>
                    </a:ext>
                  </a:extLst>
                </p:cNvPr>
                <p:cNvSpPr txBox="1"/>
                <p:nvPr/>
              </p:nvSpPr>
              <p:spPr>
                <a:xfrm>
                  <a:off x="933591" y="5022057"/>
                  <a:ext cx="660521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𝐽</m:t>
                        </m:r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𝜓</m:t>
                        </m:r>
                      </m:oMath>
                    </m:oMathPara>
                  </a14:m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39" name="TextBox 122">
                  <a:extLst>
                    <a:ext uri="{FF2B5EF4-FFF2-40B4-BE49-F238E27FC236}">
                      <a16:creationId xmlns:a16="http://schemas.microsoft.com/office/drawing/2014/main" id="{42FA63C6-0A4D-4175-B7BF-E90C5DD189E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3591" y="5022057"/>
                  <a:ext cx="660521" cy="400110"/>
                </a:xfrm>
                <a:prstGeom prst="rect">
                  <a:avLst/>
                </a:prstGeom>
                <a:blipFill>
                  <a:blip r:embed="rId15"/>
                  <a:stretch>
                    <a:fillRect b="-6250"/>
                  </a:stretch>
                </a:blipFill>
              </p:spPr>
              <p:txBody>
                <a:bodyPr/>
                <a:lstStyle/>
                <a:p>
                  <a:r>
                    <a:rPr lang="th-TH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123">
                  <a:extLst>
                    <a:ext uri="{FF2B5EF4-FFF2-40B4-BE49-F238E27FC236}">
                      <a16:creationId xmlns:a16="http://schemas.microsoft.com/office/drawing/2014/main" id="{EAED3D46-17F1-47F2-9B3E-4D53D829DFD9}"/>
                    </a:ext>
                  </a:extLst>
                </p:cNvPr>
                <p:cNvSpPr txBox="1"/>
                <p:nvPr/>
              </p:nvSpPr>
              <p:spPr>
                <a:xfrm>
                  <a:off x="3418466" y="5038851"/>
                  <a:ext cx="396553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oMath>
                    </m:oMathPara>
                  </a14:m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40" name="TextBox 123">
                  <a:extLst>
                    <a:ext uri="{FF2B5EF4-FFF2-40B4-BE49-F238E27FC236}">
                      <a16:creationId xmlns:a16="http://schemas.microsoft.com/office/drawing/2014/main" id="{EAED3D46-17F1-47F2-9B3E-4D53D829DFD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18466" y="5038851"/>
                  <a:ext cx="396553" cy="400110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th-TH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43" name="Picture 127">
              <a:extLst>
                <a:ext uri="{FF2B5EF4-FFF2-40B4-BE49-F238E27FC236}">
                  <a16:creationId xmlns:a16="http://schemas.microsoft.com/office/drawing/2014/main" id="{B9F49761-6DC9-4FF1-8A33-DE20A41C365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521429" y="4287979"/>
              <a:ext cx="738163" cy="769441"/>
            </a:xfrm>
            <a:prstGeom prst="rect">
              <a:avLst/>
            </a:prstGeom>
          </p:spPr>
        </p:pic>
        <p:pic>
          <p:nvPicPr>
            <p:cNvPr id="44" name="Picture 128">
              <a:extLst>
                <a:ext uri="{FF2B5EF4-FFF2-40B4-BE49-F238E27FC236}">
                  <a16:creationId xmlns:a16="http://schemas.microsoft.com/office/drawing/2014/main" id="{26FFBF8C-4016-4286-BAE2-9E04C4821B9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rot="11657185">
              <a:off x="6762603" y="4312269"/>
              <a:ext cx="375951" cy="397905"/>
            </a:xfrm>
            <a:prstGeom prst="rect">
              <a:avLst/>
            </a:prstGeom>
          </p:spPr>
        </p:pic>
        <p:pic>
          <p:nvPicPr>
            <p:cNvPr id="45" name="Picture 129">
              <a:extLst>
                <a:ext uri="{FF2B5EF4-FFF2-40B4-BE49-F238E27FC236}">
                  <a16:creationId xmlns:a16="http://schemas.microsoft.com/office/drawing/2014/main" id="{76641F0F-48D2-45C0-99D8-5DA7CB6E7A8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634634" y="4597782"/>
              <a:ext cx="377604" cy="450586"/>
            </a:xfrm>
            <a:prstGeom prst="rect">
              <a:avLst/>
            </a:prstGeom>
          </p:spPr>
        </p:pic>
        <p:pic>
          <p:nvPicPr>
            <p:cNvPr id="47" name="Picture 131">
              <a:extLst>
                <a:ext uri="{FF2B5EF4-FFF2-40B4-BE49-F238E27FC236}">
                  <a16:creationId xmlns:a16="http://schemas.microsoft.com/office/drawing/2014/main" id="{E2879340-D416-42AC-9C20-29EDB27D553F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rot="9687851">
              <a:off x="4534028" y="4791610"/>
              <a:ext cx="288358" cy="298766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TextBox 132">
                  <a:extLst>
                    <a:ext uri="{FF2B5EF4-FFF2-40B4-BE49-F238E27FC236}">
                      <a16:creationId xmlns:a16="http://schemas.microsoft.com/office/drawing/2014/main" id="{2AB579A1-DAF3-4D9D-B267-560C69F378AB}"/>
                    </a:ext>
                  </a:extLst>
                </p:cNvPr>
                <p:cNvSpPr txBox="1"/>
                <p:nvPr/>
              </p:nvSpPr>
              <p:spPr>
                <a:xfrm>
                  <a:off x="6377393" y="4526379"/>
                  <a:ext cx="847594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en-US" sz="28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</m:acc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48" name="TextBox 132">
                  <a:extLst>
                    <a:ext uri="{FF2B5EF4-FFF2-40B4-BE49-F238E27FC236}">
                      <a16:creationId xmlns:a16="http://schemas.microsoft.com/office/drawing/2014/main" id="{2AB579A1-DAF3-4D9D-B267-560C69F378A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77393" y="4526379"/>
                  <a:ext cx="847594" cy="523220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th-TH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TextBox 133">
                  <a:extLst>
                    <a:ext uri="{FF2B5EF4-FFF2-40B4-BE49-F238E27FC236}">
                      <a16:creationId xmlns:a16="http://schemas.microsoft.com/office/drawing/2014/main" id="{D73D83E6-F96D-4FB3-A386-69B347334CF0}"/>
                    </a:ext>
                  </a:extLst>
                </p:cNvPr>
                <p:cNvSpPr txBox="1"/>
                <p:nvPr/>
              </p:nvSpPr>
              <p:spPr>
                <a:xfrm>
                  <a:off x="6708077" y="4195948"/>
                  <a:ext cx="460575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49" name="TextBox 133">
                  <a:extLst>
                    <a:ext uri="{FF2B5EF4-FFF2-40B4-BE49-F238E27FC236}">
                      <a16:creationId xmlns:a16="http://schemas.microsoft.com/office/drawing/2014/main" id="{D73D83E6-F96D-4FB3-A386-69B347334CF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08077" y="4195948"/>
                  <a:ext cx="460575" cy="523220"/>
                </a:xfrm>
                <a:prstGeom prst="rect">
                  <a:avLst/>
                </a:prstGeom>
                <a:blipFill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th-TH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TextBox 134">
                  <a:extLst>
                    <a:ext uri="{FF2B5EF4-FFF2-40B4-BE49-F238E27FC236}">
                      <a16:creationId xmlns:a16="http://schemas.microsoft.com/office/drawing/2014/main" id="{0661A1F2-E033-4171-B8F3-182FC82A01F0}"/>
                    </a:ext>
                  </a:extLst>
                </p:cNvPr>
                <p:cNvSpPr txBox="1"/>
                <p:nvPr/>
              </p:nvSpPr>
              <p:spPr>
                <a:xfrm>
                  <a:off x="4515898" y="4247731"/>
                  <a:ext cx="38914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oMath>
                    </m:oMathPara>
                  </a14:m>
                  <a:endParaRPr lang="en-US" sz="1800" dirty="0"/>
                </a:p>
              </p:txBody>
            </p:sp>
          </mc:Choice>
          <mc:Fallback xmlns="">
            <p:sp>
              <p:nvSpPr>
                <p:cNvPr id="50" name="TextBox 134">
                  <a:extLst>
                    <a:ext uri="{FF2B5EF4-FFF2-40B4-BE49-F238E27FC236}">
                      <a16:creationId xmlns:a16="http://schemas.microsoft.com/office/drawing/2014/main" id="{0661A1F2-E033-4171-B8F3-182FC82A01F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15898" y="4247731"/>
                  <a:ext cx="389145" cy="369332"/>
                </a:xfrm>
                <a:prstGeom prst="rect">
                  <a:avLst/>
                </a:prstGeom>
                <a:blipFill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th-TH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TextBox 135">
                  <a:extLst>
                    <a:ext uri="{FF2B5EF4-FFF2-40B4-BE49-F238E27FC236}">
                      <a16:creationId xmlns:a16="http://schemas.microsoft.com/office/drawing/2014/main" id="{4727FBD4-8F8D-4B17-8BF1-465D3D8B1879}"/>
                    </a:ext>
                  </a:extLst>
                </p:cNvPr>
                <p:cNvSpPr txBox="1"/>
                <p:nvPr/>
              </p:nvSpPr>
              <p:spPr>
                <a:xfrm>
                  <a:off x="5013382" y="4388258"/>
                  <a:ext cx="38914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oMath>
                    </m:oMathPara>
                  </a14:m>
                  <a:endParaRPr lang="en-US" sz="1800" dirty="0"/>
                </a:p>
              </p:txBody>
            </p:sp>
          </mc:Choice>
          <mc:Fallback xmlns="">
            <p:sp>
              <p:nvSpPr>
                <p:cNvPr id="51" name="TextBox 135">
                  <a:extLst>
                    <a:ext uri="{FF2B5EF4-FFF2-40B4-BE49-F238E27FC236}">
                      <a16:creationId xmlns:a16="http://schemas.microsoft.com/office/drawing/2014/main" id="{4727FBD4-8F8D-4B17-8BF1-465D3D8B187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13382" y="4388258"/>
                  <a:ext cx="389145" cy="369332"/>
                </a:xfrm>
                <a:prstGeom prst="rect">
                  <a:avLst/>
                </a:prstGeom>
                <a:blipFill>
                  <a:blip r:embed="rId2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th-TH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TextBox 136">
                  <a:extLst>
                    <a:ext uri="{FF2B5EF4-FFF2-40B4-BE49-F238E27FC236}">
                      <a16:creationId xmlns:a16="http://schemas.microsoft.com/office/drawing/2014/main" id="{BE0C2683-45F5-470A-A019-FA181C4BB847}"/>
                    </a:ext>
                  </a:extLst>
                </p:cNvPr>
                <p:cNvSpPr txBox="1"/>
                <p:nvPr/>
              </p:nvSpPr>
              <p:spPr>
                <a:xfrm>
                  <a:off x="4474726" y="4747540"/>
                  <a:ext cx="38767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oMath>
                    </m:oMathPara>
                  </a14:m>
                  <a:endParaRPr lang="en-US" sz="1800" dirty="0"/>
                </a:p>
              </p:txBody>
            </p:sp>
          </mc:Choice>
          <mc:Fallback xmlns="">
            <p:sp>
              <p:nvSpPr>
                <p:cNvPr id="52" name="TextBox 136">
                  <a:extLst>
                    <a:ext uri="{FF2B5EF4-FFF2-40B4-BE49-F238E27FC236}">
                      <a16:creationId xmlns:a16="http://schemas.microsoft.com/office/drawing/2014/main" id="{BE0C2683-45F5-470A-A019-FA181C4BB84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74726" y="4747540"/>
                  <a:ext cx="387670" cy="369332"/>
                </a:xfrm>
                <a:prstGeom prst="rect">
                  <a:avLst/>
                </a:prstGeom>
                <a:blipFill>
                  <a:blip r:embed="rId2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th-TH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3" name="Down Arrow 137">
              <a:extLst>
                <a:ext uri="{FF2B5EF4-FFF2-40B4-BE49-F238E27FC236}">
                  <a16:creationId xmlns:a16="http://schemas.microsoft.com/office/drawing/2014/main" id="{579A68A7-EF77-441F-9E7C-773456AB5175}"/>
                </a:ext>
              </a:extLst>
            </p:cNvPr>
            <p:cNvSpPr/>
            <p:nvPr/>
          </p:nvSpPr>
          <p:spPr bwMode="auto">
            <a:xfrm rot="422888">
              <a:off x="5266641" y="3707661"/>
              <a:ext cx="173284" cy="636754"/>
            </a:xfrm>
            <a:prstGeom prst="downArrow">
              <a:avLst/>
            </a:prstGeom>
            <a:noFill/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4" name="Down Arrow 138">
              <a:extLst>
                <a:ext uri="{FF2B5EF4-FFF2-40B4-BE49-F238E27FC236}">
                  <a16:creationId xmlns:a16="http://schemas.microsoft.com/office/drawing/2014/main" id="{F2D9CBF5-AC06-4661-B3B1-84EC39B435ED}"/>
                </a:ext>
              </a:extLst>
            </p:cNvPr>
            <p:cNvSpPr/>
            <p:nvPr/>
          </p:nvSpPr>
          <p:spPr bwMode="auto">
            <a:xfrm rot="20907865">
              <a:off x="6609061" y="3686433"/>
              <a:ext cx="189360" cy="523963"/>
            </a:xfrm>
            <a:prstGeom prst="downArrow">
              <a:avLst/>
            </a:prstGeom>
            <a:noFill/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TextBox 139">
                  <a:extLst>
                    <a:ext uri="{FF2B5EF4-FFF2-40B4-BE49-F238E27FC236}">
                      <a16:creationId xmlns:a16="http://schemas.microsoft.com/office/drawing/2014/main" id="{7EBC432C-3A1E-468D-892A-2C96DC532685}"/>
                    </a:ext>
                  </a:extLst>
                </p:cNvPr>
                <p:cNvSpPr txBox="1"/>
                <p:nvPr/>
              </p:nvSpPr>
              <p:spPr>
                <a:xfrm>
                  <a:off x="6251257" y="4941568"/>
                  <a:ext cx="667940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𝐽</m:t>
                        </m:r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𝜓</m:t>
                        </m:r>
                      </m:oMath>
                    </m:oMathPara>
                  </a14:m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55" name="TextBox 139">
                  <a:extLst>
                    <a:ext uri="{FF2B5EF4-FFF2-40B4-BE49-F238E27FC236}">
                      <a16:creationId xmlns:a16="http://schemas.microsoft.com/office/drawing/2014/main" id="{7EBC432C-3A1E-468D-892A-2C96DC53268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51257" y="4941568"/>
                  <a:ext cx="667940" cy="400110"/>
                </a:xfrm>
                <a:prstGeom prst="rect">
                  <a:avLst/>
                </a:prstGeom>
                <a:blipFill>
                  <a:blip r:embed="rId23"/>
                  <a:stretch>
                    <a:fillRect b="-6250"/>
                  </a:stretch>
                </a:blipFill>
              </p:spPr>
              <p:txBody>
                <a:bodyPr/>
                <a:lstStyle/>
                <a:p>
                  <a:r>
                    <a:rPr lang="th-TH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TextBox 140">
                  <a:extLst>
                    <a:ext uri="{FF2B5EF4-FFF2-40B4-BE49-F238E27FC236}">
                      <a16:creationId xmlns:a16="http://schemas.microsoft.com/office/drawing/2014/main" id="{D06AD6AE-8B37-4EFC-BE27-6529E590B8F2}"/>
                    </a:ext>
                  </a:extLst>
                </p:cNvPr>
                <p:cNvSpPr txBox="1"/>
                <p:nvPr/>
              </p:nvSpPr>
              <p:spPr>
                <a:xfrm>
                  <a:off x="5106087" y="5029250"/>
                  <a:ext cx="401007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oMath>
                    </m:oMathPara>
                  </a14:m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56" name="TextBox 140">
                  <a:extLst>
                    <a:ext uri="{FF2B5EF4-FFF2-40B4-BE49-F238E27FC236}">
                      <a16:creationId xmlns:a16="http://schemas.microsoft.com/office/drawing/2014/main" id="{D06AD6AE-8B37-4EFC-BE27-6529E590B8F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06087" y="5029250"/>
                  <a:ext cx="401007" cy="400110"/>
                </a:xfrm>
                <a:prstGeom prst="rect">
                  <a:avLst/>
                </a:prstGeom>
                <a:blipFill>
                  <a:blip r:embed="rId2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th-TH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134">
                  <a:extLst>
                    <a:ext uri="{FF2B5EF4-FFF2-40B4-BE49-F238E27FC236}">
                      <a16:creationId xmlns:a16="http://schemas.microsoft.com/office/drawing/2014/main" id="{5107A61B-0A7D-4D90-B8B1-F7348D2C2268}"/>
                    </a:ext>
                  </a:extLst>
                </p:cNvPr>
                <p:cNvSpPr txBox="1"/>
                <p:nvPr/>
              </p:nvSpPr>
              <p:spPr>
                <a:xfrm>
                  <a:off x="4017725" y="2442698"/>
                  <a:ext cx="38914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oMath>
                    </m:oMathPara>
                  </a14:m>
                  <a:endParaRPr lang="en-US" sz="1800" dirty="0"/>
                </a:p>
              </p:txBody>
            </p:sp>
          </mc:Choice>
          <mc:Fallback xmlns="">
            <p:sp>
              <p:nvSpPr>
                <p:cNvPr id="41" name="TextBox 134">
                  <a:extLst>
                    <a:ext uri="{FF2B5EF4-FFF2-40B4-BE49-F238E27FC236}">
                      <a16:creationId xmlns:a16="http://schemas.microsoft.com/office/drawing/2014/main" id="{5107A61B-0A7D-4D90-B8B1-F7348D2C226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17725" y="2442698"/>
                  <a:ext cx="389145" cy="369332"/>
                </a:xfrm>
                <a:prstGeom prst="rect">
                  <a:avLst/>
                </a:prstGeom>
                <a:blipFill>
                  <a:blip r:embed="rId2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th-TH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TextBox 135">
                  <a:extLst>
                    <a:ext uri="{FF2B5EF4-FFF2-40B4-BE49-F238E27FC236}">
                      <a16:creationId xmlns:a16="http://schemas.microsoft.com/office/drawing/2014/main" id="{1115695F-9D48-4FA7-B963-D11861FD8937}"/>
                    </a:ext>
                  </a:extLst>
                </p:cNvPr>
                <p:cNvSpPr txBox="1"/>
                <p:nvPr/>
              </p:nvSpPr>
              <p:spPr>
                <a:xfrm>
                  <a:off x="5013382" y="2234623"/>
                  <a:ext cx="38914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oMath>
                    </m:oMathPara>
                  </a14:m>
                  <a:endParaRPr lang="en-US" sz="1800" dirty="0"/>
                </a:p>
              </p:txBody>
            </p:sp>
          </mc:Choice>
          <mc:Fallback xmlns="">
            <p:sp>
              <p:nvSpPr>
                <p:cNvPr id="57" name="TextBox 135">
                  <a:extLst>
                    <a:ext uri="{FF2B5EF4-FFF2-40B4-BE49-F238E27FC236}">
                      <a16:creationId xmlns:a16="http://schemas.microsoft.com/office/drawing/2014/main" id="{1115695F-9D48-4FA7-B963-D11861FD893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13382" y="2234623"/>
                  <a:ext cx="389145" cy="369332"/>
                </a:xfrm>
                <a:prstGeom prst="rect">
                  <a:avLst/>
                </a:prstGeom>
                <a:blipFill>
                  <a:blip r:embed="rId2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th-TH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TextBox 136">
                  <a:extLst>
                    <a:ext uri="{FF2B5EF4-FFF2-40B4-BE49-F238E27FC236}">
                      <a16:creationId xmlns:a16="http://schemas.microsoft.com/office/drawing/2014/main" id="{C45F555B-D25B-4C7E-A306-758F520B4FB1}"/>
                    </a:ext>
                  </a:extLst>
                </p:cNvPr>
                <p:cNvSpPr txBox="1"/>
                <p:nvPr/>
              </p:nvSpPr>
              <p:spPr>
                <a:xfrm>
                  <a:off x="6607355" y="2375425"/>
                  <a:ext cx="38767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oMath>
                    </m:oMathPara>
                  </a14:m>
                  <a:endParaRPr lang="en-US" sz="1800" dirty="0"/>
                </a:p>
              </p:txBody>
            </p:sp>
          </mc:Choice>
          <mc:Fallback xmlns="">
            <p:sp>
              <p:nvSpPr>
                <p:cNvPr id="58" name="TextBox 136">
                  <a:extLst>
                    <a:ext uri="{FF2B5EF4-FFF2-40B4-BE49-F238E27FC236}">
                      <a16:creationId xmlns:a16="http://schemas.microsoft.com/office/drawing/2014/main" id="{C45F555B-D25B-4C7E-A306-758F520B4FB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07355" y="2375425"/>
                  <a:ext cx="387670" cy="369332"/>
                </a:xfrm>
                <a:prstGeom prst="rect">
                  <a:avLst/>
                </a:prstGeom>
                <a:blipFill>
                  <a:blip r:embed="rId2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th-TH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TextBox 133">
                  <a:extLst>
                    <a:ext uri="{FF2B5EF4-FFF2-40B4-BE49-F238E27FC236}">
                      <a16:creationId xmlns:a16="http://schemas.microsoft.com/office/drawing/2014/main" id="{79AAF473-8872-4F5A-AEDA-DB281A5F95D5}"/>
                    </a:ext>
                  </a:extLst>
                </p:cNvPr>
                <p:cNvSpPr txBox="1"/>
                <p:nvPr/>
              </p:nvSpPr>
              <p:spPr>
                <a:xfrm>
                  <a:off x="5106087" y="2964754"/>
                  <a:ext cx="460575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59" name="TextBox 133">
                  <a:extLst>
                    <a:ext uri="{FF2B5EF4-FFF2-40B4-BE49-F238E27FC236}">
                      <a16:creationId xmlns:a16="http://schemas.microsoft.com/office/drawing/2014/main" id="{79AAF473-8872-4F5A-AEDA-DB281A5F95D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06087" y="2964754"/>
                  <a:ext cx="460575" cy="523220"/>
                </a:xfrm>
                <a:prstGeom prst="rect">
                  <a:avLst/>
                </a:prstGeom>
                <a:blipFill>
                  <a:blip r:embed="rId2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th-TH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TextBox 132">
                  <a:extLst>
                    <a:ext uri="{FF2B5EF4-FFF2-40B4-BE49-F238E27FC236}">
                      <a16:creationId xmlns:a16="http://schemas.microsoft.com/office/drawing/2014/main" id="{8E94A730-D9E5-4B4B-B8C7-36EB6B77B481}"/>
                    </a:ext>
                  </a:extLst>
                </p:cNvPr>
                <p:cNvSpPr txBox="1"/>
                <p:nvPr/>
              </p:nvSpPr>
              <p:spPr>
                <a:xfrm>
                  <a:off x="6703741" y="2972183"/>
                  <a:ext cx="847594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en-US" sz="28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</m:acc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60" name="TextBox 132">
                  <a:extLst>
                    <a:ext uri="{FF2B5EF4-FFF2-40B4-BE49-F238E27FC236}">
                      <a16:creationId xmlns:a16="http://schemas.microsoft.com/office/drawing/2014/main" id="{8E94A730-D9E5-4B4B-B8C7-36EB6B77B48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03741" y="2972183"/>
                  <a:ext cx="847594" cy="523220"/>
                </a:xfrm>
                <a:prstGeom prst="rect">
                  <a:avLst/>
                </a:prstGeom>
                <a:blipFill>
                  <a:blip r:embed="rId2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th-TH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TextBox 136">
                  <a:extLst>
                    <a:ext uri="{FF2B5EF4-FFF2-40B4-BE49-F238E27FC236}">
                      <a16:creationId xmlns:a16="http://schemas.microsoft.com/office/drawing/2014/main" id="{FA6B32A9-CA15-45BD-9046-B7A04E86F789}"/>
                    </a:ext>
                  </a:extLst>
                </p:cNvPr>
                <p:cNvSpPr txBox="1"/>
                <p:nvPr/>
              </p:nvSpPr>
              <p:spPr>
                <a:xfrm>
                  <a:off x="2489205" y="2151971"/>
                  <a:ext cx="38767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oMath>
                    </m:oMathPara>
                  </a14:m>
                  <a:endParaRPr lang="en-US" sz="1800" dirty="0"/>
                </a:p>
              </p:txBody>
            </p:sp>
          </mc:Choice>
          <mc:Fallback xmlns="">
            <p:sp>
              <p:nvSpPr>
                <p:cNvPr id="61" name="TextBox 136">
                  <a:extLst>
                    <a:ext uri="{FF2B5EF4-FFF2-40B4-BE49-F238E27FC236}">
                      <a16:creationId xmlns:a16="http://schemas.microsoft.com/office/drawing/2014/main" id="{FA6B32A9-CA15-45BD-9046-B7A04E86F78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89205" y="2151971"/>
                  <a:ext cx="387670" cy="369332"/>
                </a:xfrm>
                <a:prstGeom prst="rect">
                  <a:avLst/>
                </a:prstGeom>
                <a:blipFill>
                  <a:blip r:embed="rId3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th-TH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TextBox 136">
                  <a:extLst>
                    <a:ext uri="{FF2B5EF4-FFF2-40B4-BE49-F238E27FC236}">
                      <a16:creationId xmlns:a16="http://schemas.microsoft.com/office/drawing/2014/main" id="{E3A5618B-925A-45FB-9E55-C8AF9A6185FD}"/>
                    </a:ext>
                  </a:extLst>
                </p:cNvPr>
                <p:cNvSpPr txBox="1"/>
                <p:nvPr/>
              </p:nvSpPr>
              <p:spPr>
                <a:xfrm>
                  <a:off x="1940777" y="2439105"/>
                  <a:ext cx="38767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oMath>
                    </m:oMathPara>
                  </a14:m>
                  <a:endParaRPr lang="en-US" sz="1800" dirty="0"/>
                </a:p>
              </p:txBody>
            </p:sp>
          </mc:Choice>
          <mc:Fallback xmlns="">
            <p:sp>
              <p:nvSpPr>
                <p:cNvPr id="63" name="TextBox 136">
                  <a:extLst>
                    <a:ext uri="{FF2B5EF4-FFF2-40B4-BE49-F238E27FC236}">
                      <a16:creationId xmlns:a16="http://schemas.microsoft.com/office/drawing/2014/main" id="{E3A5618B-925A-45FB-9E55-C8AF9A6185F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40777" y="2439105"/>
                  <a:ext cx="387670" cy="369332"/>
                </a:xfrm>
                <a:prstGeom prst="rect">
                  <a:avLst/>
                </a:prstGeom>
                <a:blipFill>
                  <a:blip r:embed="rId3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th-TH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" name="TextBox 134">
                  <a:extLst>
                    <a:ext uri="{FF2B5EF4-FFF2-40B4-BE49-F238E27FC236}">
                      <a16:creationId xmlns:a16="http://schemas.microsoft.com/office/drawing/2014/main" id="{540DC85B-23CA-4C91-9F70-47357386C4FA}"/>
                    </a:ext>
                  </a:extLst>
                </p:cNvPr>
                <p:cNvSpPr txBox="1"/>
                <p:nvPr/>
              </p:nvSpPr>
              <p:spPr>
                <a:xfrm>
                  <a:off x="2524065" y="3118642"/>
                  <a:ext cx="38914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oMath>
                    </m:oMathPara>
                  </a14:m>
                  <a:endParaRPr lang="en-US" sz="1800" dirty="0"/>
                </a:p>
              </p:txBody>
            </p:sp>
          </mc:Choice>
          <mc:Fallback xmlns="">
            <p:sp>
              <p:nvSpPr>
                <p:cNvPr id="64" name="TextBox 134">
                  <a:extLst>
                    <a:ext uri="{FF2B5EF4-FFF2-40B4-BE49-F238E27FC236}">
                      <a16:creationId xmlns:a16="http://schemas.microsoft.com/office/drawing/2014/main" id="{540DC85B-23CA-4C91-9F70-47357386C4F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24065" y="3118642"/>
                  <a:ext cx="389145" cy="369332"/>
                </a:xfrm>
                <a:prstGeom prst="rect">
                  <a:avLst/>
                </a:prstGeom>
                <a:blipFill>
                  <a:blip r:embed="rId3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th-TH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5" name="TextBox 133">
                  <a:extLst>
                    <a:ext uri="{FF2B5EF4-FFF2-40B4-BE49-F238E27FC236}">
                      <a16:creationId xmlns:a16="http://schemas.microsoft.com/office/drawing/2014/main" id="{AA2C99A1-B8EB-449D-A043-FE905937081E}"/>
                    </a:ext>
                  </a:extLst>
                </p:cNvPr>
                <p:cNvSpPr txBox="1"/>
                <p:nvPr/>
              </p:nvSpPr>
              <p:spPr>
                <a:xfrm>
                  <a:off x="1545164" y="3055716"/>
                  <a:ext cx="460575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65" name="TextBox 133">
                  <a:extLst>
                    <a:ext uri="{FF2B5EF4-FFF2-40B4-BE49-F238E27FC236}">
                      <a16:creationId xmlns:a16="http://schemas.microsoft.com/office/drawing/2014/main" id="{AA2C99A1-B8EB-449D-A043-FE905937081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45164" y="3055716"/>
                  <a:ext cx="460575" cy="523220"/>
                </a:xfrm>
                <a:prstGeom prst="rect">
                  <a:avLst/>
                </a:prstGeom>
                <a:blipFill>
                  <a:blip r:embed="rId3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th-TH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TextBox 132">
                  <a:extLst>
                    <a:ext uri="{FF2B5EF4-FFF2-40B4-BE49-F238E27FC236}">
                      <a16:creationId xmlns:a16="http://schemas.microsoft.com/office/drawing/2014/main" id="{9CE4611E-183F-4C33-9E8B-8E70A19D8FA2}"/>
                    </a:ext>
                  </a:extLst>
                </p:cNvPr>
                <p:cNvSpPr txBox="1"/>
                <p:nvPr/>
              </p:nvSpPr>
              <p:spPr>
                <a:xfrm>
                  <a:off x="1013901" y="2424452"/>
                  <a:ext cx="847594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en-US" sz="28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</m:acc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66" name="TextBox 132">
                  <a:extLst>
                    <a:ext uri="{FF2B5EF4-FFF2-40B4-BE49-F238E27FC236}">
                      <a16:creationId xmlns:a16="http://schemas.microsoft.com/office/drawing/2014/main" id="{9CE4611E-183F-4C33-9E8B-8E70A19D8FA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3901" y="2424452"/>
                  <a:ext cx="847594" cy="523220"/>
                </a:xfrm>
                <a:prstGeom prst="rect">
                  <a:avLst/>
                </a:prstGeom>
                <a:blipFill>
                  <a:blip r:embed="rId3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th-TH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9" name="สี่เหลี่ยมผืนผ้า 68">
            <a:extLst>
              <a:ext uri="{FF2B5EF4-FFF2-40B4-BE49-F238E27FC236}">
                <a16:creationId xmlns:a16="http://schemas.microsoft.com/office/drawing/2014/main" id="{6EB6307F-224F-4447-A16C-63BF2ECBEB5F}"/>
              </a:ext>
            </a:extLst>
          </p:cNvPr>
          <p:cNvSpPr/>
          <p:nvPr/>
        </p:nvSpPr>
        <p:spPr>
          <a:xfrm>
            <a:off x="0" y="1"/>
            <a:ext cx="9144000" cy="594804"/>
          </a:xfrm>
          <a:prstGeom prst="rect">
            <a:avLst/>
          </a:prstGeom>
          <a:gradFill>
            <a:gsLst>
              <a:gs pos="85000">
                <a:srgbClr val="85939D">
                  <a:lumMod val="89000"/>
                  <a:lumOff val="11000"/>
                </a:srgbClr>
              </a:gs>
              <a:gs pos="23000">
                <a:srgbClr val="878662">
                  <a:lumMod val="90000"/>
                  <a:lumOff val="10000"/>
                </a:srgbClr>
              </a:gs>
              <a:gs pos="0">
                <a:srgbClr val="878662">
                  <a:lumMod val="95000"/>
                </a:srgbClr>
              </a:gs>
              <a:gs pos="100000">
                <a:srgbClr val="939393">
                  <a:lumMod val="70000"/>
                  <a:lumOff val="30000"/>
                </a:srgbClr>
              </a:gs>
            </a:gsLst>
            <a:path path="circle">
              <a:fillToRect l="100000" t="100000"/>
            </a:path>
          </a:gradFill>
          <a:ln>
            <a:solidFill>
              <a:srgbClr val="7878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pic>
        <p:nvPicPr>
          <p:cNvPr id="71" name="รูปภาพ 70" descr="รูปภาพประกอบด้วย ของเล่น&#10;&#10;คำอธิบายที่สร้างขึ้นโดยอัตโนมัติ">
            <a:extLst>
              <a:ext uri="{FF2B5EF4-FFF2-40B4-BE49-F238E27FC236}">
                <a16:creationId xmlns:a16="http://schemas.microsoft.com/office/drawing/2014/main" id="{F15A7D4B-D2CC-4027-A2FB-F5C809B079B2}"/>
              </a:ext>
            </a:extLst>
          </p:cNvPr>
          <p:cNvPicPr>
            <a:picLocks noChangeAspect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5857" y="82108"/>
            <a:ext cx="381438" cy="472370"/>
          </a:xfrm>
          <a:prstGeom prst="rect">
            <a:avLst/>
          </a:prstGeom>
          <a:effectLst>
            <a:outerShdw blurRad="50800" dist="50800" dir="5400000" algn="ctr" rotWithShape="0">
              <a:schemeClr val="bg1">
                <a:lumMod val="65000"/>
              </a:schemeClr>
            </a:outerShdw>
          </a:effectLst>
          <a:scene3d>
            <a:camera prst="orthographicFront"/>
            <a:lightRig rig="threePt" dir="t"/>
          </a:scene3d>
          <a:sp3d>
            <a:bevelT w="88900" h="0"/>
          </a:sp3d>
        </p:spPr>
      </p:pic>
      <p:pic>
        <p:nvPicPr>
          <p:cNvPr id="72" name="รูปภาพ 71" descr="รูปภาพประกอบด้วย สัญลักษณ์, ห้อง&#10;&#10;คำอธิบายที่สร้างขึ้นโดยอัตโนมัติ">
            <a:extLst>
              <a:ext uri="{FF2B5EF4-FFF2-40B4-BE49-F238E27FC236}">
                <a16:creationId xmlns:a16="http://schemas.microsoft.com/office/drawing/2014/main" id="{14870CC9-9B4B-4755-8C14-63C4D8C6F6DB}"/>
              </a:ext>
            </a:extLst>
          </p:cNvPr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1718" y="97348"/>
            <a:ext cx="458996" cy="431838"/>
          </a:xfrm>
          <a:prstGeom prst="rect">
            <a:avLst/>
          </a:prstGeom>
        </p:spPr>
      </p:pic>
      <p:pic>
        <p:nvPicPr>
          <p:cNvPr id="73" name="รูปภาพ 72">
            <a:extLst>
              <a:ext uri="{FF2B5EF4-FFF2-40B4-BE49-F238E27FC236}">
                <a16:creationId xmlns:a16="http://schemas.microsoft.com/office/drawing/2014/main" id="{493B381B-876F-432E-B69D-5B899A29A69A}"/>
              </a:ext>
            </a:extLst>
          </p:cNvPr>
          <p:cNvPicPr>
            <a:picLocks noChangeAspect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6468" y="67762"/>
            <a:ext cx="1212525" cy="429696"/>
          </a:xfrm>
          <a:prstGeom prst="rect">
            <a:avLst/>
          </a:prstGeom>
        </p:spPr>
      </p:pic>
      <p:sp>
        <p:nvSpPr>
          <p:cNvPr id="74" name="สี่เหลี่ยมผืนผ้า 73">
            <a:extLst>
              <a:ext uri="{FF2B5EF4-FFF2-40B4-BE49-F238E27FC236}">
                <a16:creationId xmlns:a16="http://schemas.microsoft.com/office/drawing/2014/main" id="{AC1D8711-D8D5-43D8-B5D7-3DD9A3AB4986}"/>
              </a:ext>
            </a:extLst>
          </p:cNvPr>
          <p:cNvSpPr/>
          <p:nvPr/>
        </p:nvSpPr>
        <p:spPr>
          <a:xfrm>
            <a:off x="0" y="6524625"/>
            <a:ext cx="9144000" cy="333374"/>
          </a:xfrm>
          <a:prstGeom prst="rect">
            <a:avLst/>
          </a:prstGeom>
          <a:gradFill>
            <a:gsLst>
              <a:gs pos="85000">
                <a:srgbClr val="85939D">
                  <a:lumMod val="89000"/>
                  <a:lumOff val="11000"/>
                </a:srgbClr>
              </a:gs>
              <a:gs pos="23000">
                <a:srgbClr val="878662">
                  <a:lumMod val="90000"/>
                  <a:lumOff val="10000"/>
                </a:srgbClr>
              </a:gs>
              <a:gs pos="0">
                <a:srgbClr val="878662">
                  <a:lumMod val="95000"/>
                </a:srgbClr>
              </a:gs>
              <a:gs pos="100000">
                <a:srgbClr val="939393">
                  <a:lumMod val="70000"/>
                  <a:lumOff val="30000"/>
                </a:srgbClr>
              </a:gs>
            </a:gsLst>
            <a:path path="circle">
              <a:fillToRect l="100000" t="100000"/>
            </a:path>
          </a:gradFill>
          <a:ln>
            <a:solidFill>
              <a:srgbClr val="7878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กล่องข้อความ 74">
                <a:extLst>
                  <a:ext uri="{FF2B5EF4-FFF2-40B4-BE49-F238E27FC236}">
                    <a16:creationId xmlns:a16="http://schemas.microsoft.com/office/drawing/2014/main" id="{98C78F0B-EF36-410C-90B0-D7DBF7B9A9E1}"/>
                  </a:ext>
                </a:extLst>
              </p:cNvPr>
              <p:cNvSpPr txBox="1"/>
              <p:nvPr/>
            </p:nvSpPr>
            <p:spPr>
              <a:xfrm>
                <a:off x="23793" y="97348"/>
                <a:ext cx="433746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>
                    <a:solidFill>
                      <a:schemeClr val="bg1"/>
                    </a:solidFill>
                    <a:latin typeface="CMU Serif" panose="02000603000000000000" pitchFamily="2" charset="0"/>
                    <a:ea typeface="CMU Serif" panose="02000603000000000000" pitchFamily="2" charset="0"/>
                    <a:cs typeface="CMU Serif" panose="02000603000000000000" pitchFamily="2" charset="0"/>
                  </a:rPr>
                  <a:t>The possible bound states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MU Serif" panose="02000603000000000000" pitchFamily="2" charset="0"/>
                            <a:cs typeface="CMU Serif" panose="02000603000000000000" pitchFamily="2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MU Serif" panose="02000603000000000000" pitchFamily="2" charset="0"/>
                            <a:cs typeface="CMU Serif" panose="02000603000000000000" pitchFamily="2" charset="0"/>
                          </a:rPr>
                          <m:t>𝑷</m:t>
                        </m:r>
                      </m:e>
                      <m:sub>
                        <m:r>
                          <a:rPr lang="en-US" sz="20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MU Serif" panose="02000603000000000000" pitchFamily="2" charset="0"/>
                            <a:cs typeface="CMU Serif" panose="02000603000000000000" pitchFamily="2" charset="0"/>
                          </a:rPr>
                          <m:t>𝒄</m:t>
                        </m:r>
                      </m:sub>
                    </m:sSub>
                  </m:oMath>
                </a14:m>
                <a:r>
                  <a:rPr lang="en-US" sz="2000" b="1" dirty="0">
                    <a:solidFill>
                      <a:schemeClr val="bg1"/>
                    </a:solidFill>
                    <a:latin typeface="CMU Serif" panose="02000603000000000000" pitchFamily="2" charset="0"/>
                    <a:ea typeface="CMU Serif" panose="02000603000000000000" pitchFamily="2" charset="0"/>
                    <a:cs typeface="CMU Serif" panose="02000603000000000000" pitchFamily="2" charset="0"/>
                  </a:rPr>
                  <a:t> </a:t>
                </a:r>
                <a:endParaRPr lang="th-TH" sz="2000" b="1" dirty="0">
                  <a:solidFill>
                    <a:schemeClr val="bg1"/>
                  </a:solidFill>
                  <a:latin typeface="CMU Serif" panose="02000603000000000000" pitchFamily="2" charset="0"/>
                  <a:ea typeface="CMU Serif" panose="02000603000000000000" pitchFamily="2" charset="0"/>
                  <a:cs typeface="CMU Serif" panose="02000603000000000000" pitchFamily="2" charset="0"/>
                </a:endParaRPr>
              </a:p>
            </p:txBody>
          </p:sp>
        </mc:Choice>
        <mc:Fallback xmlns="">
          <p:sp>
            <p:nvSpPr>
              <p:cNvPr id="75" name="กล่องข้อความ 74">
                <a:extLst>
                  <a:ext uri="{FF2B5EF4-FFF2-40B4-BE49-F238E27FC236}">
                    <a16:creationId xmlns:a16="http://schemas.microsoft.com/office/drawing/2014/main" id="{98C78F0B-EF36-410C-90B0-D7DBF7B9A9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93" y="97348"/>
                <a:ext cx="4337469" cy="400110"/>
              </a:xfrm>
              <a:prstGeom prst="rect">
                <a:avLst/>
              </a:prstGeom>
              <a:blipFill>
                <a:blip r:embed="rId38"/>
                <a:stretch>
                  <a:fillRect l="-1547" t="-9091" b="-25758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เมฆ 4">
            <a:extLst>
              <a:ext uri="{FF2B5EF4-FFF2-40B4-BE49-F238E27FC236}">
                <a16:creationId xmlns:a16="http://schemas.microsoft.com/office/drawing/2014/main" id="{DFE80913-9DBC-4FC8-B696-F2A8A90EC6C8}"/>
              </a:ext>
            </a:extLst>
          </p:cNvPr>
          <p:cNvSpPr/>
          <p:nvPr/>
        </p:nvSpPr>
        <p:spPr>
          <a:xfrm>
            <a:off x="6926576" y="5066375"/>
            <a:ext cx="1954122" cy="1093372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latin typeface="CMU Serif" panose="02000603000000000000" pitchFamily="2" charset="0"/>
                <a:ea typeface="CMU Serif" panose="02000603000000000000" pitchFamily="2" charset="0"/>
                <a:cs typeface="CMU Serif" panose="02000603000000000000" pitchFamily="2" charset="0"/>
              </a:rPr>
              <a:t>Quark model framework</a:t>
            </a:r>
            <a:endParaRPr lang="th-TH" sz="1600" dirty="0">
              <a:latin typeface="CMU Serif" panose="02000603000000000000" pitchFamily="2" charset="0"/>
              <a:ea typeface="CMU Serif" panose="02000603000000000000" pitchFamily="2" charset="0"/>
              <a:cs typeface="CMU Serif" panose="02000603000000000000" pitchFamily="2" charset="0"/>
            </a:endParaRPr>
          </a:p>
        </p:txBody>
      </p:sp>
      <p:sp>
        <p:nvSpPr>
          <p:cNvPr id="14" name="สี่เหลี่ยมผืนผ้า 13">
            <a:extLst>
              <a:ext uri="{FF2B5EF4-FFF2-40B4-BE49-F238E27FC236}">
                <a16:creationId xmlns:a16="http://schemas.microsoft.com/office/drawing/2014/main" id="{73CC863A-A3A9-4127-ADFA-51BA4D4C4D26}"/>
              </a:ext>
            </a:extLst>
          </p:cNvPr>
          <p:cNvSpPr/>
          <p:nvPr/>
        </p:nvSpPr>
        <p:spPr>
          <a:xfrm>
            <a:off x="486225" y="1127464"/>
            <a:ext cx="2864297" cy="395000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" name="กล่องข้อความ 1">
            <a:extLst>
              <a:ext uri="{FF2B5EF4-FFF2-40B4-BE49-F238E27FC236}">
                <a16:creationId xmlns:a16="http://schemas.microsoft.com/office/drawing/2014/main" id="{46D9BDF0-7FA6-4F8F-9B87-48B78021F35A}"/>
              </a:ext>
            </a:extLst>
          </p:cNvPr>
          <p:cNvSpPr txBox="1"/>
          <p:nvPr/>
        </p:nvSpPr>
        <p:spPr>
          <a:xfrm>
            <a:off x="2968295" y="5928554"/>
            <a:ext cx="1258678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MU Serif" panose="02000603000000000000" pitchFamily="2" charset="0"/>
                <a:ea typeface="CMU Serif" panose="02000603000000000000" pitchFamily="2" charset="0"/>
                <a:cs typeface="CMU Serif" panose="02000603000000000000" pitchFamily="2" charset="0"/>
              </a:rPr>
              <a:t>CERN (2019)</a:t>
            </a:r>
            <a:endParaRPr lang="th-TH" sz="1400" dirty="0"/>
          </a:p>
        </p:txBody>
      </p:sp>
      <p:sp>
        <p:nvSpPr>
          <p:cNvPr id="67" name="กล่องข้อความ 66">
            <a:extLst>
              <a:ext uri="{FF2B5EF4-FFF2-40B4-BE49-F238E27FC236}">
                <a16:creationId xmlns:a16="http://schemas.microsoft.com/office/drawing/2014/main" id="{9945CDEA-635A-4BB2-AC7C-39D0ED641060}"/>
              </a:ext>
            </a:extLst>
          </p:cNvPr>
          <p:cNvSpPr txBox="1"/>
          <p:nvPr/>
        </p:nvSpPr>
        <p:spPr>
          <a:xfrm>
            <a:off x="8647307" y="650664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3</a:t>
            </a:r>
            <a:endParaRPr lang="th-TH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8965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กล่องข้อความ 9">
            <a:extLst>
              <a:ext uri="{FF2B5EF4-FFF2-40B4-BE49-F238E27FC236}">
                <a16:creationId xmlns:a16="http://schemas.microsoft.com/office/drawing/2014/main" id="{B2F0EFE1-E320-49F3-9201-68C38FC596FF}"/>
              </a:ext>
            </a:extLst>
          </p:cNvPr>
          <p:cNvSpPr txBox="1"/>
          <p:nvPr/>
        </p:nvSpPr>
        <p:spPr>
          <a:xfrm>
            <a:off x="2993247" y="6553043"/>
            <a:ext cx="15787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CMU Serif" panose="02000603000000000000" pitchFamily="2" charset="0"/>
                <a:ea typeface="CMU Serif" panose="02000603000000000000" pitchFamily="2" charset="0"/>
                <a:cs typeface="CMU Serif" panose="02000603000000000000" pitchFamily="2" charset="0"/>
              </a:rPr>
              <a:t>Wiriya Ruangyoo</a:t>
            </a:r>
            <a:endParaRPr lang="th-TH" sz="1200" b="1" dirty="0">
              <a:solidFill>
                <a:schemeClr val="bg1"/>
              </a:solidFill>
              <a:latin typeface="CMU Serif" panose="02000603000000000000" pitchFamily="2" charset="0"/>
              <a:ea typeface="CMU Serif" panose="02000603000000000000" pitchFamily="2" charset="0"/>
              <a:cs typeface="CMU Serif" panose="02000603000000000000" pitchFamily="2" charset="0"/>
            </a:endParaRPr>
          </a:p>
        </p:txBody>
      </p:sp>
      <p:pic>
        <p:nvPicPr>
          <p:cNvPr id="11" name="รูปภาพ 10">
            <a:extLst>
              <a:ext uri="{FF2B5EF4-FFF2-40B4-BE49-F238E27FC236}">
                <a16:creationId xmlns:a16="http://schemas.microsoft.com/office/drawing/2014/main" id="{E8551CA5-9369-4565-B090-956B420848B5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3361" y="1267741"/>
            <a:ext cx="2690194" cy="198949"/>
          </a:xfrm>
          <a:prstGeom prst="rect">
            <a:avLst/>
          </a:prstGeom>
        </p:spPr>
      </p:pic>
      <p:sp>
        <p:nvSpPr>
          <p:cNvPr id="21" name="สี่เหลี่ยมผืนผ้า 20">
            <a:extLst>
              <a:ext uri="{FF2B5EF4-FFF2-40B4-BE49-F238E27FC236}">
                <a16:creationId xmlns:a16="http://schemas.microsoft.com/office/drawing/2014/main" id="{C5EC5B78-F78D-4667-BC4F-E82B95B65019}"/>
              </a:ext>
            </a:extLst>
          </p:cNvPr>
          <p:cNvSpPr/>
          <p:nvPr/>
        </p:nvSpPr>
        <p:spPr>
          <a:xfrm>
            <a:off x="547206" y="782440"/>
            <a:ext cx="657008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  <a:latin typeface="CMU Serif" panose="02000603000000000000" pitchFamily="2" charset="0"/>
                <a:ea typeface="CMU Serif" panose="02000603000000000000" pitchFamily="2" charset="0"/>
                <a:cs typeface="CMU Serif" panose="02000603000000000000" pitchFamily="2" charset="0"/>
              </a:rPr>
              <a:t>The general form of the total wave function can be represented as</a:t>
            </a:r>
            <a:endParaRPr lang="th-TH" sz="1600" dirty="0">
              <a:latin typeface="CMU Serif" panose="02000603000000000000" pitchFamily="2" charset="0"/>
              <a:ea typeface="CMU Serif" panose="02000603000000000000" pitchFamily="2" charset="0"/>
              <a:cs typeface="CMU Serif" panose="02000603000000000000" pitchFamily="2" charset="0"/>
            </a:endParaRPr>
          </a:p>
        </p:txBody>
      </p:sp>
      <p:sp>
        <p:nvSpPr>
          <p:cNvPr id="22" name="สี่เหลี่ยมผืนผ้า 21">
            <a:extLst>
              <a:ext uri="{FF2B5EF4-FFF2-40B4-BE49-F238E27FC236}">
                <a16:creationId xmlns:a16="http://schemas.microsoft.com/office/drawing/2014/main" id="{14CDFCA7-C00C-4BC7-B34E-48158A36B40C}"/>
              </a:ext>
            </a:extLst>
          </p:cNvPr>
          <p:cNvSpPr/>
          <p:nvPr/>
        </p:nvSpPr>
        <p:spPr>
          <a:xfrm>
            <a:off x="743381" y="1622090"/>
            <a:ext cx="7060091" cy="830997"/>
          </a:xfrm>
          <a:prstGeom prst="rect">
            <a:avLst/>
          </a:prstGeom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CMU Serif" panose="02000603000000000000" pitchFamily="2" charset="0"/>
                <a:ea typeface="CMU Serif" panose="02000603000000000000" pitchFamily="2" charset="0"/>
                <a:cs typeface="CMU Serif" panose="02000603000000000000" pitchFamily="2" charset="0"/>
              </a:rPr>
              <a:t>The wave function conditions of hadrons :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rgbClr val="000000"/>
                </a:solidFill>
                <a:latin typeface="CMU Serif" panose="02000603000000000000" pitchFamily="2" charset="0"/>
                <a:ea typeface="CMU Serif" panose="02000603000000000000" pitchFamily="2" charset="0"/>
                <a:cs typeface="CMU Serif" panose="02000603000000000000" pitchFamily="2" charset="0"/>
              </a:rPr>
              <a:t>The color wave function must be color singlet for any multiquarks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rgbClr val="000000"/>
                </a:solidFill>
                <a:latin typeface="CMU Serif" panose="02000603000000000000" pitchFamily="2" charset="0"/>
                <a:ea typeface="CMU Serif" panose="02000603000000000000" pitchFamily="2" charset="0"/>
                <a:cs typeface="CMU Serif" panose="02000603000000000000" pitchFamily="2" charset="0"/>
              </a:rPr>
              <a:t>The total wave function should be antisymmetric wave function </a:t>
            </a:r>
            <a:endParaRPr lang="th-TH" sz="1600" dirty="0">
              <a:latin typeface="CMU Serif" panose="02000603000000000000" pitchFamily="2" charset="0"/>
              <a:ea typeface="CMU Serif" panose="02000603000000000000" pitchFamily="2" charset="0"/>
              <a:cs typeface="CMU Serif" panose="02000603000000000000" pitchFamily="2" charset="0"/>
            </a:endParaRPr>
          </a:p>
        </p:txBody>
      </p:sp>
      <p:pic>
        <p:nvPicPr>
          <p:cNvPr id="18" name="รูปภาพ 17">
            <a:extLst>
              <a:ext uri="{FF2B5EF4-FFF2-40B4-BE49-F238E27FC236}">
                <a16:creationId xmlns:a16="http://schemas.microsoft.com/office/drawing/2014/main" id="{866E8728-0E19-43CB-A497-895272F617CA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1623" y="3032689"/>
            <a:ext cx="1893669" cy="944274"/>
          </a:xfrm>
          <a:prstGeom prst="rect">
            <a:avLst/>
          </a:prstGeom>
        </p:spPr>
      </p:pic>
      <p:sp>
        <p:nvSpPr>
          <p:cNvPr id="23" name="สี่เหลี่ยมผืนผ้า 22">
            <a:extLst>
              <a:ext uri="{FF2B5EF4-FFF2-40B4-BE49-F238E27FC236}">
                <a16:creationId xmlns:a16="http://schemas.microsoft.com/office/drawing/2014/main" id="{9D6D4C75-B42B-45FD-9F00-8ECCE68F8C6F}"/>
              </a:ext>
            </a:extLst>
          </p:cNvPr>
          <p:cNvSpPr/>
          <p:nvPr/>
        </p:nvSpPr>
        <p:spPr>
          <a:xfrm>
            <a:off x="547206" y="2616270"/>
            <a:ext cx="730781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  <a:latin typeface="CMU Serif" panose="02000603000000000000" pitchFamily="2" charset="0"/>
                <a:ea typeface="CMU Serif" panose="02000603000000000000" pitchFamily="2" charset="0"/>
                <a:cs typeface="CMU Serif" panose="02000603000000000000" pitchFamily="2" charset="0"/>
              </a:rPr>
              <a:t>T</a:t>
            </a:r>
            <a:r>
              <a:rPr lang="en-US" sz="1600" dirty="0">
                <a:latin typeface="CMU Serif" panose="02000603000000000000" pitchFamily="2" charset="0"/>
                <a:ea typeface="CMU Serif" panose="02000603000000000000" pitchFamily="2" charset="0"/>
                <a:cs typeface="CMU Serif" panose="02000603000000000000" pitchFamily="2" charset="0"/>
              </a:rPr>
              <a:t>he color wave function of pentaquark is represented in the Young tabloid as  </a:t>
            </a:r>
            <a:endParaRPr lang="th-TH" sz="1600" dirty="0">
              <a:latin typeface="CMU Serif" panose="02000603000000000000" pitchFamily="2" charset="0"/>
              <a:ea typeface="CMU Serif" panose="02000603000000000000" pitchFamily="2" charset="0"/>
              <a:cs typeface="CMU Serif" panose="02000603000000000000" pitchFamily="2" charset="0"/>
            </a:endParaRPr>
          </a:p>
        </p:txBody>
      </p:sp>
      <p:pic>
        <p:nvPicPr>
          <p:cNvPr id="27" name="รูปภาพ 26">
            <a:extLst>
              <a:ext uri="{FF2B5EF4-FFF2-40B4-BE49-F238E27FC236}">
                <a16:creationId xmlns:a16="http://schemas.microsoft.com/office/drawing/2014/main" id="{F74FAAB1-79F3-430C-93E1-5BC1954B4394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610" y="4418066"/>
            <a:ext cx="3311060" cy="926436"/>
          </a:xfrm>
          <a:prstGeom prst="rect">
            <a:avLst/>
          </a:prstGeom>
        </p:spPr>
      </p:pic>
      <p:pic>
        <p:nvPicPr>
          <p:cNvPr id="29" name="รูปภาพ 28">
            <a:extLst>
              <a:ext uri="{FF2B5EF4-FFF2-40B4-BE49-F238E27FC236}">
                <a16:creationId xmlns:a16="http://schemas.microsoft.com/office/drawing/2014/main" id="{A3A6B222-05AC-45A1-8B77-B79A0B004BE7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7232" y="4564990"/>
            <a:ext cx="3836343" cy="632686"/>
          </a:xfrm>
          <a:prstGeom prst="rect">
            <a:avLst/>
          </a:prstGeom>
        </p:spPr>
      </p:pic>
      <p:sp>
        <p:nvSpPr>
          <p:cNvPr id="38" name="สี่เหลี่ยมผืนผ้า 37">
            <a:extLst>
              <a:ext uri="{FF2B5EF4-FFF2-40B4-BE49-F238E27FC236}">
                <a16:creationId xmlns:a16="http://schemas.microsoft.com/office/drawing/2014/main" id="{598D2540-CA11-44F2-BF04-55B55B53185F}"/>
              </a:ext>
            </a:extLst>
          </p:cNvPr>
          <p:cNvSpPr/>
          <p:nvPr/>
        </p:nvSpPr>
        <p:spPr>
          <a:xfrm>
            <a:off x="890903" y="4038669"/>
            <a:ext cx="622639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rgbClr val="000000"/>
                </a:solidFill>
                <a:latin typeface="CMU Serif" panose="02000603000000000000" pitchFamily="2" charset="0"/>
                <a:ea typeface="CMU Serif" panose="02000603000000000000" pitchFamily="2" charset="0"/>
                <a:cs typeface="CMU Serif" panose="02000603000000000000" pitchFamily="2" charset="0"/>
              </a:rPr>
              <a:t>There are two possible color wave functions for color singlet. </a:t>
            </a:r>
            <a:endParaRPr lang="th-TH" sz="1600" dirty="0">
              <a:latin typeface="CMU Serif" panose="02000603000000000000" pitchFamily="2" charset="0"/>
              <a:ea typeface="CMU Serif" panose="02000603000000000000" pitchFamily="2" charset="0"/>
              <a:cs typeface="CMU Serif" panose="02000603000000000000" pitchFamily="2" charset="0"/>
            </a:endParaRPr>
          </a:p>
        </p:txBody>
      </p:sp>
      <p:grpSp>
        <p:nvGrpSpPr>
          <p:cNvPr id="13" name="กลุ่ม 12">
            <a:extLst>
              <a:ext uri="{FF2B5EF4-FFF2-40B4-BE49-F238E27FC236}">
                <a16:creationId xmlns:a16="http://schemas.microsoft.com/office/drawing/2014/main" id="{3C5C9070-A71F-4AFD-9A1D-C51819FD8B6C}"/>
              </a:ext>
            </a:extLst>
          </p:cNvPr>
          <p:cNvGrpSpPr/>
          <p:nvPr/>
        </p:nvGrpSpPr>
        <p:grpSpPr>
          <a:xfrm>
            <a:off x="0" y="1"/>
            <a:ext cx="9144000" cy="6857998"/>
            <a:chOff x="0" y="1"/>
            <a:chExt cx="9144000" cy="6857998"/>
          </a:xfrm>
        </p:grpSpPr>
        <p:sp>
          <p:nvSpPr>
            <p:cNvPr id="30" name="สี่เหลี่ยมผืนผ้า 29">
              <a:extLst>
                <a:ext uri="{FF2B5EF4-FFF2-40B4-BE49-F238E27FC236}">
                  <a16:creationId xmlns:a16="http://schemas.microsoft.com/office/drawing/2014/main" id="{0BFD9555-1DA0-4FDE-A804-BE50B51BA390}"/>
                </a:ext>
              </a:extLst>
            </p:cNvPr>
            <p:cNvSpPr/>
            <p:nvPr/>
          </p:nvSpPr>
          <p:spPr>
            <a:xfrm>
              <a:off x="0" y="6524625"/>
              <a:ext cx="9144000" cy="333374"/>
            </a:xfrm>
            <a:prstGeom prst="rect">
              <a:avLst/>
            </a:prstGeom>
            <a:gradFill>
              <a:gsLst>
                <a:gs pos="85000">
                  <a:srgbClr val="85939D">
                    <a:lumMod val="89000"/>
                    <a:lumOff val="11000"/>
                  </a:srgbClr>
                </a:gs>
                <a:gs pos="23000">
                  <a:srgbClr val="878662">
                    <a:lumMod val="90000"/>
                    <a:lumOff val="10000"/>
                  </a:srgbClr>
                </a:gs>
                <a:gs pos="0">
                  <a:srgbClr val="878662">
                    <a:lumMod val="95000"/>
                  </a:srgbClr>
                </a:gs>
                <a:gs pos="100000">
                  <a:srgbClr val="939393">
                    <a:lumMod val="70000"/>
                    <a:lumOff val="30000"/>
                  </a:srgbClr>
                </a:gs>
              </a:gsLst>
              <a:path path="circle">
                <a:fillToRect l="100000" t="100000"/>
              </a:path>
            </a:gradFill>
            <a:ln>
              <a:solidFill>
                <a:srgbClr val="78787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  <p:grpSp>
          <p:nvGrpSpPr>
            <p:cNvPr id="4" name="กลุ่ม 3">
              <a:extLst>
                <a:ext uri="{FF2B5EF4-FFF2-40B4-BE49-F238E27FC236}">
                  <a16:creationId xmlns:a16="http://schemas.microsoft.com/office/drawing/2014/main" id="{27A86334-4B2D-4D7C-9032-E4C6D26E26E6}"/>
                </a:ext>
              </a:extLst>
            </p:cNvPr>
            <p:cNvGrpSpPr/>
            <p:nvPr/>
          </p:nvGrpSpPr>
          <p:grpSpPr>
            <a:xfrm>
              <a:off x="0" y="1"/>
              <a:ext cx="9144000" cy="594804"/>
              <a:chOff x="0" y="1"/>
              <a:chExt cx="9144000" cy="594804"/>
            </a:xfrm>
          </p:grpSpPr>
          <p:sp>
            <p:nvSpPr>
              <p:cNvPr id="26" name="สี่เหลี่ยมผืนผ้า 25">
                <a:extLst>
                  <a:ext uri="{FF2B5EF4-FFF2-40B4-BE49-F238E27FC236}">
                    <a16:creationId xmlns:a16="http://schemas.microsoft.com/office/drawing/2014/main" id="{E19C045C-2886-479C-8DC1-80A3896CA9FE}"/>
                  </a:ext>
                </a:extLst>
              </p:cNvPr>
              <p:cNvSpPr/>
              <p:nvPr/>
            </p:nvSpPr>
            <p:spPr>
              <a:xfrm>
                <a:off x="0" y="1"/>
                <a:ext cx="9144000" cy="594804"/>
              </a:xfrm>
              <a:prstGeom prst="rect">
                <a:avLst/>
              </a:prstGeom>
              <a:gradFill>
                <a:gsLst>
                  <a:gs pos="85000">
                    <a:srgbClr val="85939D">
                      <a:lumMod val="89000"/>
                      <a:lumOff val="11000"/>
                    </a:srgbClr>
                  </a:gs>
                  <a:gs pos="23000">
                    <a:srgbClr val="878662">
                      <a:lumMod val="90000"/>
                      <a:lumOff val="10000"/>
                    </a:srgbClr>
                  </a:gs>
                  <a:gs pos="0">
                    <a:srgbClr val="878662">
                      <a:lumMod val="95000"/>
                    </a:srgbClr>
                  </a:gs>
                  <a:gs pos="100000">
                    <a:srgbClr val="939393">
                      <a:lumMod val="70000"/>
                      <a:lumOff val="30000"/>
                    </a:srgbClr>
                  </a:gs>
                </a:gsLst>
                <a:path path="circle">
                  <a:fillToRect l="100000" t="100000"/>
                </a:path>
              </a:gradFill>
              <a:ln>
                <a:solidFill>
                  <a:srgbClr val="78787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" name="กล่องข้อความ 15">
                    <a:extLst>
                      <a:ext uri="{FF2B5EF4-FFF2-40B4-BE49-F238E27FC236}">
                        <a16:creationId xmlns:a16="http://schemas.microsoft.com/office/drawing/2014/main" id="{839BEA18-7A95-46A5-9C26-49A0B1DF85F3}"/>
                      </a:ext>
                    </a:extLst>
                  </p:cNvPr>
                  <p:cNvSpPr txBox="1"/>
                  <p:nvPr/>
                </p:nvSpPr>
                <p:spPr>
                  <a:xfrm>
                    <a:off x="23985" y="86385"/>
                    <a:ext cx="3018968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2000" b="1" dirty="0">
                        <a:solidFill>
                          <a:schemeClr val="bg1"/>
                        </a:solidFill>
                        <a:latin typeface="CMU Serif" panose="02000603000000000000" pitchFamily="2" charset="0"/>
                        <a:ea typeface="CMU Serif" panose="02000603000000000000" pitchFamily="2" charset="0"/>
                        <a:cs typeface="CMU Serif" panose="02000603000000000000" pitchFamily="2" charset="0"/>
                      </a:rPr>
                      <a:t>The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MU Serif" panose="02000603000000000000" pitchFamily="2" charset="0"/>
                                <a:cs typeface="CMU Serif" panose="02000603000000000000" pitchFamily="2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MU Serif" panose="02000603000000000000" pitchFamily="2" charset="0"/>
                                <a:cs typeface="CMU Serif" panose="02000603000000000000" pitchFamily="2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MU Serif" panose="02000603000000000000" pitchFamily="2" charset="0"/>
                                <a:cs typeface="CMU Serif" panose="02000603000000000000" pitchFamily="2" charset="0"/>
                              </a:rPr>
                              <m:t>𝑐</m:t>
                            </m:r>
                          </m:sub>
                        </m:sSub>
                      </m:oMath>
                    </a14:m>
                    <a:r>
                      <a:rPr lang="en-US" sz="2000" b="1" dirty="0">
                        <a:solidFill>
                          <a:schemeClr val="bg1"/>
                        </a:solidFill>
                        <a:latin typeface="CMU Serif" panose="02000603000000000000" pitchFamily="2" charset="0"/>
                        <a:ea typeface="CMU Serif" panose="02000603000000000000" pitchFamily="2" charset="0"/>
                        <a:cs typeface="CMU Serif" panose="02000603000000000000" pitchFamily="2" charset="0"/>
                      </a:rPr>
                      <a:t> wave functions</a:t>
                    </a:r>
                    <a:endParaRPr lang="th-TH" sz="2000" b="1" dirty="0">
                      <a:solidFill>
                        <a:schemeClr val="bg1"/>
                      </a:solidFill>
                      <a:latin typeface="CMU Serif" panose="02000603000000000000" pitchFamily="2" charset="0"/>
                      <a:ea typeface="CMU Serif" panose="02000603000000000000" pitchFamily="2" charset="0"/>
                      <a:cs typeface="CMU Serif" panose="02000603000000000000" pitchFamily="2" charset="0"/>
                    </a:endParaRPr>
                  </a:p>
                </p:txBody>
              </p:sp>
            </mc:Choice>
            <mc:Fallback xmlns="">
              <p:sp>
                <p:nvSpPr>
                  <p:cNvPr id="16" name="กล่องข้อความ 15">
                    <a:extLst>
                      <a:ext uri="{FF2B5EF4-FFF2-40B4-BE49-F238E27FC236}">
                        <a16:creationId xmlns:a16="http://schemas.microsoft.com/office/drawing/2014/main" id="{839BEA18-7A95-46A5-9C26-49A0B1DF85F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3985" y="86385"/>
                    <a:ext cx="3018968" cy="400110"/>
                  </a:xfrm>
                  <a:prstGeom prst="rect">
                    <a:avLst/>
                  </a:prstGeom>
                  <a:blipFill>
                    <a:blip r:embed="rId18"/>
                    <a:stretch>
                      <a:fillRect l="-2222" t="-7576" r="-1616" b="-25758"/>
                    </a:stretch>
                  </a:blipFill>
                </p:spPr>
                <p:txBody>
                  <a:bodyPr/>
                  <a:lstStyle/>
                  <a:p>
                    <a:r>
                      <a:rPr lang="th-TH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pic>
            <p:nvPicPr>
              <p:cNvPr id="31" name="รูปภาพ 30" descr="รูปภาพประกอบด้วย ของเล่น&#10;&#10;คำอธิบายที่สร้างขึ้นโดยอัตโนมัติ">
                <a:extLst>
                  <a:ext uri="{FF2B5EF4-FFF2-40B4-BE49-F238E27FC236}">
                    <a16:creationId xmlns:a16="http://schemas.microsoft.com/office/drawing/2014/main" id="{74AAFFCF-E55C-4612-85D6-030D94B85BA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735857" y="82108"/>
                <a:ext cx="381438" cy="472370"/>
              </a:xfrm>
              <a:prstGeom prst="rect">
                <a:avLst/>
              </a:prstGeom>
              <a:effectLst>
                <a:outerShdw blurRad="50800" dist="50800" dir="5400000" algn="ctr" rotWithShape="0">
                  <a:schemeClr val="bg1">
                    <a:lumMod val="65000"/>
                  </a:schemeClr>
                </a:outerShdw>
              </a:effectLst>
              <a:scene3d>
                <a:camera prst="orthographicFront"/>
                <a:lightRig rig="threePt" dir="t"/>
              </a:scene3d>
              <a:sp3d>
                <a:bevelT w="88900" h="0"/>
              </a:sp3d>
            </p:spPr>
          </p:pic>
          <p:pic>
            <p:nvPicPr>
              <p:cNvPr id="32" name="รูปภาพ 31" descr="รูปภาพประกอบด้วย สัญลักษณ์, ห้อง&#10;&#10;คำอธิบายที่สร้างขึ้นโดยอัตโนมัติ">
                <a:extLst>
                  <a:ext uri="{FF2B5EF4-FFF2-40B4-BE49-F238E27FC236}">
                    <a16:creationId xmlns:a16="http://schemas.microsoft.com/office/drawing/2014/main" id="{BF9FE4B4-CA29-4922-B9A9-725474369F1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221718" y="97348"/>
                <a:ext cx="458996" cy="431838"/>
              </a:xfrm>
              <a:prstGeom prst="rect">
                <a:avLst/>
              </a:prstGeom>
            </p:spPr>
          </p:pic>
          <p:pic>
            <p:nvPicPr>
              <p:cNvPr id="33" name="รูปภาพ 32">
                <a:extLst>
                  <a:ext uri="{FF2B5EF4-FFF2-40B4-BE49-F238E27FC236}">
                    <a16:creationId xmlns:a16="http://schemas.microsoft.com/office/drawing/2014/main" id="{01DF8974-EB86-4521-B458-5140CFCB6A8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736468" y="67762"/>
                <a:ext cx="1212525" cy="429696"/>
              </a:xfrm>
              <a:prstGeom prst="rect">
                <a:avLst/>
              </a:prstGeom>
            </p:spPr>
          </p:pic>
        </p:grpSp>
      </p:grpSp>
      <p:pic>
        <p:nvPicPr>
          <p:cNvPr id="28" name="รูปภาพ 27">
            <a:extLst>
              <a:ext uri="{FF2B5EF4-FFF2-40B4-BE49-F238E27FC236}">
                <a16:creationId xmlns:a16="http://schemas.microsoft.com/office/drawing/2014/main" id="{EA83D7AE-BDE4-43B1-849D-DA22D6936368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0152" y="5920933"/>
            <a:ext cx="2849646" cy="274286"/>
          </a:xfrm>
          <a:prstGeom prst="rect">
            <a:avLst/>
          </a:prstGeom>
        </p:spPr>
      </p:pic>
      <p:pic>
        <p:nvPicPr>
          <p:cNvPr id="39" name="รูปภาพ 38">
            <a:extLst>
              <a:ext uri="{FF2B5EF4-FFF2-40B4-BE49-F238E27FC236}">
                <a16:creationId xmlns:a16="http://schemas.microsoft.com/office/drawing/2014/main" id="{0DCF05E6-EE60-4E8A-816B-37B69322ACFE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809" y="5774105"/>
            <a:ext cx="3494766" cy="587337"/>
          </a:xfrm>
          <a:prstGeom prst="rect">
            <a:avLst/>
          </a:prstGeom>
        </p:spPr>
      </p:pic>
      <p:sp>
        <p:nvSpPr>
          <p:cNvPr id="42" name="สี่เหลี่ยมผืนผ้า 41">
            <a:extLst>
              <a:ext uri="{FF2B5EF4-FFF2-40B4-BE49-F238E27FC236}">
                <a16:creationId xmlns:a16="http://schemas.microsoft.com/office/drawing/2014/main" id="{34B2DFFD-4E0A-4915-BCA5-532B70729330}"/>
              </a:ext>
            </a:extLst>
          </p:cNvPr>
          <p:cNvSpPr/>
          <p:nvPr/>
        </p:nvSpPr>
        <p:spPr>
          <a:xfrm>
            <a:off x="927166" y="5372920"/>
            <a:ext cx="581016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>
                <a:latin typeface="CMU Serif" panose="02000603000000000000" pitchFamily="2" charset="0"/>
                <a:ea typeface="CMU Serif" panose="02000603000000000000" pitchFamily="2" charset="0"/>
                <a:cs typeface="CMU Serif" panose="02000603000000000000" pitchFamily="2" charset="0"/>
              </a:rPr>
              <a:t>The explicit color wave function can be calculated by</a:t>
            </a:r>
            <a:endParaRPr lang="th-TH" sz="1600" dirty="0">
              <a:latin typeface="CMU Serif" panose="02000603000000000000" pitchFamily="2" charset="0"/>
              <a:ea typeface="CMU Serif" panose="02000603000000000000" pitchFamily="2" charset="0"/>
              <a:cs typeface="CMU Serif" panose="02000603000000000000" pitchFamily="2" charset="0"/>
            </a:endParaRPr>
          </a:p>
        </p:txBody>
      </p:sp>
      <p:sp>
        <p:nvSpPr>
          <p:cNvPr id="24" name="กล่องข้อความ 23">
            <a:extLst>
              <a:ext uri="{FF2B5EF4-FFF2-40B4-BE49-F238E27FC236}">
                <a16:creationId xmlns:a16="http://schemas.microsoft.com/office/drawing/2014/main" id="{4CE28614-FD46-4C2A-BD37-9D62921C0FA6}"/>
              </a:ext>
            </a:extLst>
          </p:cNvPr>
          <p:cNvSpPr txBox="1"/>
          <p:nvPr/>
        </p:nvSpPr>
        <p:spPr>
          <a:xfrm>
            <a:off x="8647307" y="650664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4</a:t>
            </a:r>
            <a:endParaRPr lang="th-TH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09678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รูปภาพ 7">
            <a:extLst>
              <a:ext uri="{FF2B5EF4-FFF2-40B4-BE49-F238E27FC236}">
                <a16:creationId xmlns:a16="http://schemas.microsoft.com/office/drawing/2014/main" id="{5A9D8D42-6D56-4538-A2D6-5C88F022396F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47" y="200142"/>
            <a:ext cx="220513" cy="194521"/>
          </a:xfrm>
          <a:prstGeom prst="rect">
            <a:avLst/>
          </a:prstGeom>
        </p:spPr>
      </p:pic>
      <p:sp>
        <p:nvSpPr>
          <p:cNvPr id="10" name="กล่องข้อความ 9">
            <a:extLst>
              <a:ext uri="{FF2B5EF4-FFF2-40B4-BE49-F238E27FC236}">
                <a16:creationId xmlns:a16="http://schemas.microsoft.com/office/drawing/2014/main" id="{B2F0EFE1-E320-49F3-9201-68C38FC596FF}"/>
              </a:ext>
            </a:extLst>
          </p:cNvPr>
          <p:cNvSpPr txBox="1"/>
          <p:nvPr/>
        </p:nvSpPr>
        <p:spPr>
          <a:xfrm>
            <a:off x="2993247" y="6553043"/>
            <a:ext cx="15787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CMU Serif" panose="02000603000000000000" pitchFamily="2" charset="0"/>
                <a:ea typeface="CMU Serif" panose="02000603000000000000" pitchFamily="2" charset="0"/>
                <a:cs typeface="CMU Serif" panose="02000603000000000000" pitchFamily="2" charset="0"/>
              </a:rPr>
              <a:t>Wiriya Ruangyoo</a:t>
            </a:r>
            <a:endParaRPr lang="th-TH" sz="1200" b="1" dirty="0">
              <a:solidFill>
                <a:schemeClr val="bg1"/>
              </a:solidFill>
              <a:latin typeface="CMU Serif" panose="02000603000000000000" pitchFamily="2" charset="0"/>
              <a:ea typeface="CMU Serif" panose="02000603000000000000" pitchFamily="2" charset="0"/>
              <a:cs typeface="CMU Serif" panose="02000603000000000000" pitchFamily="2" charset="0"/>
            </a:endParaRPr>
          </a:p>
        </p:txBody>
      </p:sp>
      <p:sp>
        <p:nvSpPr>
          <p:cNvPr id="11" name="กล่องข้อความ 10">
            <a:extLst>
              <a:ext uri="{FF2B5EF4-FFF2-40B4-BE49-F238E27FC236}">
                <a16:creationId xmlns:a16="http://schemas.microsoft.com/office/drawing/2014/main" id="{B7850DB6-5039-4F25-8576-DB3F545C99F6}"/>
              </a:ext>
            </a:extLst>
          </p:cNvPr>
          <p:cNvSpPr txBox="1"/>
          <p:nvPr/>
        </p:nvSpPr>
        <p:spPr>
          <a:xfrm>
            <a:off x="4571996" y="6573541"/>
            <a:ext cx="45720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CMU Serif" panose="02000603000000000000" pitchFamily="2" charset="0"/>
                <a:ea typeface="CMU Serif" panose="02000603000000000000" pitchFamily="2" charset="0"/>
                <a:cs typeface="CMU Serif" panose="02000603000000000000" pitchFamily="2" charset="0"/>
              </a:rPr>
              <a:t>Master’s thesis defense                              18</a:t>
            </a:r>
            <a:endParaRPr lang="th-TH" sz="1200" b="1" dirty="0">
              <a:solidFill>
                <a:schemeClr val="bg1"/>
              </a:solidFill>
              <a:latin typeface="CMU Serif" panose="02000603000000000000" pitchFamily="2" charset="0"/>
              <a:ea typeface="CMU Serif" panose="02000603000000000000" pitchFamily="2" charset="0"/>
              <a:cs typeface="CMU Serif" panose="02000603000000000000" pitchFamily="2" charset="0"/>
            </a:endParaRPr>
          </a:p>
        </p:txBody>
      </p:sp>
      <p:pic>
        <p:nvPicPr>
          <p:cNvPr id="37" name="รูปภาพ 36">
            <a:extLst>
              <a:ext uri="{FF2B5EF4-FFF2-40B4-BE49-F238E27FC236}">
                <a16:creationId xmlns:a16="http://schemas.microsoft.com/office/drawing/2014/main" id="{53A5B6B5-4A53-406A-9448-FAC148029749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1382" y="2405849"/>
            <a:ext cx="1841553" cy="1703072"/>
          </a:xfrm>
          <a:prstGeom prst="rect">
            <a:avLst/>
          </a:prstGeom>
        </p:spPr>
      </p:pic>
      <p:pic>
        <p:nvPicPr>
          <p:cNvPr id="33" name="รูปภาพ 32">
            <a:extLst>
              <a:ext uri="{FF2B5EF4-FFF2-40B4-BE49-F238E27FC236}">
                <a16:creationId xmlns:a16="http://schemas.microsoft.com/office/drawing/2014/main" id="{FF9481AE-51BE-4423-BAE0-AFB219C4BEAD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2678" y="2033614"/>
            <a:ext cx="2199942" cy="2575047"/>
          </a:xfrm>
          <a:prstGeom prst="rect">
            <a:avLst/>
          </a:prstGeom>
        </p:spPr>
      </p:pic>
      <p:grpSp>
        <p:nvGrpSpPr>
          <p:cNvPr id="14" name="กลุ่ม 13">
            <a:extLst>
              <a:ext uri="{FF2B5EF4-FFF2-40B4-BE49-F238E27FC236}">
                <a16:creationId xmlns:a16="http://schemas.microsoft.com/office/drawing/2014/main" id="{0C37986C-1E52-4B02-8789-D78852D83145}"/>
              </a:ext>
            </a:extLst>
          </p:cNvPr>
          <p:cNvGrpSpPr/>
          <p:nvPr/>
        </p:nvGrpSpPr>
        <p:grpSpPr>
          <a:xfrm>
            <a:off x="0" y="1"/>
            <a:ext cx="9144000" cy="6857998"/>
            <a:chOff x="0" y="1"/>
            <a:chExt cx="9144000" cy="6857998"/>
          </a:xfrm>
        </p:grpSpPr>
        <p:sp>
          <p:nvSpPr>
            <p:cNvPr id="15" name="สี่เหลี่ยมผืนผ้า 14">
              <a:extLst>
                <a:ext uri="{FF2B5EF4-FFF2-40B4-BE49-F238E27FC236}">
                  <a16:creationId xmlns:a16="http://schemas.microsoft.com/office/drawing/2014/main" id="{916310B1-371F-4193-9F3D-BE48BFB5A4B3}"/>
                </a:ext>
              </a:extLst>
            </p:cNvPr>
            <p:cNvSpPr/>
            <p:nvPr/>
          </p:nvSpPr>
          <p:spPr>
            <a:xfrm>
              <a:off x="0" y="6524625"/>
              <a:ext cx="9144000" cy="333374"/>
            </a:xfrm>
            <a:prstGeom prst="rect">
              <a:avLst/>
            </a:prstGeom>
            <a:gradFill>
              <a:gsLst>
                <a:gs pos="85000">
                  <a:srgbClr val="85939D">
                    <a:lumMod val="89000"/>
                    <a:lumOff val="11000"/>
                  </a:srgbClr>
                </a:gs>
                <a:gs pos="23000">
                  <a:srgbClr val="878662">
                    <a:lumMod val="90000"/>
                    <a:lumOff val="10000"/>
                  </a:srgbClr>
                </a:gs>
                <a:gs pos="0">
                  <a:srgbClr val="878662">
                    <a:lumMod val="95000"/>
                  </a:srgbClr>
                </a:gs>
                <a:gs pos="100000">
                  <a:srgbClr val="939393">
                    <a:lumMod val="70000"/>
                    <a:lumOff val="30000"/>
                  </a:srgbClr>
                </a:gs>
              </a:gsLst>
              <a:path path="circle">
                <a:fillToRect l="100000" t="100000"/>
              </a:path>
            </a:gradFill>
            <a:ln>
              <a:solidFill>
                <a:srgbClr val="78787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  <p:grpSp>
          <p:nvGrpSpPr>
            <p:cNvPr id="17" name="กลุ่ม 16">
              <a:extLst>
                <a:ext uri="{FF2B5EF4-FFF2-40B4-BE49-F238E27FC236}">
                  <a16:creationId xmlns:a16="http://schemas.microsoft.com/office/drawing/2014/main" id="{CF7F3BE8-F516-451E-935E-57B1A5CD5F0B}"/>
                </a:ext>
              </a:extLst>
            </p:cNvPr>
            <p:cNvGrpSpPr/>
            <p:nvPr/>
          </p:nvGrpSpPr>
          <p:grpSpPr>
            <a:xfrm>
              <a:off x="0" y="1"/>
              <a:ext cx="9144000" cy="594804"/>
              <a:chOff x="0" y="1"/>
              <a:chExt cx="9144000" cy="594804"/>
            </a:xfrm>
          </p:grpSpPr>
          <p:sp>
            <p:nvSpPr>
              <p:cNvPr id="18" name="สี่เหลี่ยมผืนผ้า 17">
                <a:extLst>
                  <a:ext uri="{FF2B5EF4-FFF2-40B4-BE49-F238E27FC236}">
                    <a16:creationId xmlns:a16="http://schemas.microsoft.com/office/drawing/2014/main" id="{BD768673-B94F-4315-B4C9-2D1D43AD2DA8}"/>
                  </a:ext>
                </a:extLst>
              </p:cNvPr>
              <p:cNvSpPr/>
              <p:nvPr/>
            </p:nvSpPr>
            <p:spPr>
              <a:xfrm>
                <a:off x="0" y="1"/>
                <a:ext cx="9144000" cy="594804"/>
              </a:xfrm>
              <a:prstGeom prst="rect">
                <a:avLst/>
              </a:prstGeom>
              <a:gradFill>
                <a:gsLst>
                  <a:gs pos="85000">
                    <a:srgbClr val="85939D">
                      <a:lumMod val="89000"/>
                      <a:lumOff val="11000"/>
                    </a:srgbClr>
                  </a:gs>
                  <a:gs pos="23000">
                    <a:srgbClr val="878662">
                      <a:lumMod val="90000"/>
                      <a:lumOff val="10000"/>
                    </a:srgbClr>
                  </a:gs>
                  <a:gs pos="0">
                    <a:srgbClr val="878662">
                      <a:lumMod val="95000"/>
                    </a:srgbClr>
                  </a:gs>
                  <a:gs pos="100000">
                    <a:srgbClr val="939393">
                      <a:lumMod val="70000"/>
                      <a:lumOff val="30000"/>
                    </a:srgbClr>
                  </a:gs>
                </a:gsLst>
                <a:path path="circle">
                  <a:fillToRect l="100000" t="100000"/>
                </a:path>
              </a:gradFill>
              <a:ln>
                <a:solidFill>
                  <a:srgbClr val="78787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กล่องข้อความ 19">
                    <a:extLst>
                      <a:ext uri="{FF2B5EF4-FFF2-40B4-BE49-F238E27FC236}">
                        <a16:creationId xmlns:a16="http://schemas.microsoft.com/office/drawing/2014/main" id="{434694CE-A5BD-4EE1-90AF-F4FD5C5C4A1E}"/>
                      </a:ext>
                    </a:extLst>
                  </p:cNvPr>
                  <p:cNvSpPr txBox="1"/>
                  <p:nvPr/>
                </p:nvSpPr>
                <p:spPr>
                  <a:xfrm>
                    <a:off x="23985" y="86385"/>
                    <a:ext cx="3018968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2000" b="1" dirty="0">
                        <a:solidFill>
                          <a:schemeClr val="bg1"/>
                        </a:solidFill>
                        <a:latin typeface="CMU Serif" panose="02000603000000000000" pitchFamily="2" charset="0"/>
                        <a:ea typeface="CMU Serif" panose="02000603000000000000" pitchFamily="2" charset="0"/>
                        <a:cs typeface="CMU Serif" panose="02000603000000000000" pitchFamily="2" charset="0"/>
                      </a:rPr>
                      <a:t>The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MU Serif" panose="02000603000000000000" pitchFamily="2" charset="0"/>
                                <a:cs typeface="CMU Serif" panose="02000603000000000000" pitchFamily="2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MU Serif" panose="02000603000000000000" pitchFamily="2" charset="0"/>
                                <a:cs typeface="CMU Serif" panose="02000603000000000000" pitchFamily="2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MU Serif" panose="02000603000000000000" pitchFamily="2" charset="0"/>
                                <a:cs typeface="CMU Serif" panose="02000603000000000000" pitchFamily="2" charset="0"/>
                              </a:rPr>
                              <m:t>𝑐</m:t>
                            </m:r>
                          </m:sub>
                        </m:sSub>
                      </m:oMath>
                    </a14:m>
                    <a:r>
                      <a:rPr lang="en-US" sz="2000" b="1" dirty="0">
                        <a:solidFill>
                          <a:schemeClr val="bg1"/>
                        </a:solidFill>
                        <a:latin typeface="CMU Serif" panose="02000603000000000000" pitchFamily="2" charset="0"/>
                        <a:ea typeface="CMU Serif" panose="02000603000000000000" pitchFamily="2" charset="0"/>
                        <a:cs typeface="CMU Serif" panose="02000603000000000000" pitchFamily="2" charset="0"/>
                      </a:rPr>
                      <a:t> wave functions</a:t>
                    </a:r>
                    <a:endParaRPr lang="th-TH" sz="2000" b="1" dirty="0">
                      <a:solidFill>
                        <a:schemeClr val="bg1"/>
                      </a:solidFill>
                      <a:latin typeface="CMU Serif" panose="02000603000000000000" pitchFamily="2" charset="0"/>
                      <a:ea typeface="CMU Serif" panose="02000603000000000000" pitchFamily="2" charset="0"/>
                      <a:cs typeface="CMU Serif" panose="02000603000000000000" pitchFamily="2" charset="0"/>
                    </a:endParaRPr>
                  </a:p>
                </p:txBody>
              </p:sp>
            </mc:Choice>
            <mc:Fallback xmlns="">
              <p:sp>
                <p:nvSpPr>
                  <p:cNvPr id="20" name="กล่องข้อความ 19">
                    <a:extLst>
                      <a:ext uri="{FF2B5EF4-FFF2-40B4-BE49-F238E27FC236}">
                        <a16:creationId xmlns:a16="http://schemas.microsoft.com/office/drawing/2014/main" id="{434694CE-A5BD-4EE1-90AF-F4FD5C5C4A1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3985" y="86385"/>
                    <a:ext cx="3018968" cy="400110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 l="-2222" t="-7576" r="-1616" b="-25758"/>
                    </a:stretch>
                  </a:blipFill>
                </p:spPr>
                <p:txBody>
                  <a:bodyPr/>
                  <a:lstStyle/>
                  <a:p>
                    <a:r>
                      <a:rPr lang="th-TH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pic>
            <p:nvPicPr>
              <p:cNvPr id="21" name="รูปภาพ 20" descr="รูปภาพประกอบด้วย ของเล่น&#10;&#10;คำอธิบายที่สร้างขึ้นโดยอัตโนมัติ">
                <a:extLst>
                  <a:ext uri="{FF2B5EF4-FFF2-40B4-BE49-F238E27FC236}">
                    <a16:creationId xmlns:a16="http://schemas.microsoft.com/office/drawing/2014/main" id="{27468293-FD13-4225-BC8B-DA3D2F98101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735857" y="82108"/>
                <a:ext cx="381438" cy="472370"/>
              </a:xfrm>
              <a:prstGeom prst="rect">
                <a:avLst/>
              </a:prstGeom>
              <a:effectLst>
                <a:outerShdw blurRad="50800" dist="50800" dir="5400000" algn="ctr" rotWithShape="0">
                  <a:schemeClr val="bg1">
                    <a:lumMod val="65000"/>
                  </a:schemeClr>
                </a:outerShdw>
              </a:effectLst>
              <a:scene3d>
                <a:camera prst="orthographicFront"/>
                <a:lightRig rig="threePt" dir="t"/>
              </a:scene3d>
              <a:sp3d>
                <a:bevelT w="88900" h="0"/>
              </a:sp3d>
            </p:spPr>
          </p:pic>
          <p:pic>
            <p:nvPicPr>
              <p:cNvPr id="24" name="รูปภาพ 23" descr="รูปภาพประกอบด้วย สัญลักษณ์, ห้อง&#10;&#10;คำอธิบายที่สร้างขึ้นโดยอัตโนมัติ">
                <a:extLst>
                  <a:ext uri="{FF2B5EF4-FFF2-40B4-BE49-F238E27FC236}">
                    <a16:creationId xmlns:a16="http://schemas.microsoft.com/office/drawing/2014/main" id="{E9B69C13-A583-455B-8355-5AFEFE844FC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221718" y="97348"/>
                <a:ext cx="458996" cy="431838"/>
              </a:xfrm>
              <a:prstGeom prst="rect">
                <a:avLst/>
              </a:prstGeom>
            </p:spPr>
          </p:pic>
          <p:pic>
            <p:nvPicPr>
              <p:cNvPr id="25" name="รูปภาพ 24">
                <a:extLst>
                  <a:ext uri="{FF2B5EF4-FFF2-40B4-BE49-F238E27FC236}">
                    <a16:creationId xmlns:a16="http://schemas.microsoft.com/office/drawing/2014/main" id="{2A77A0C6-1E6C-4853-9427-38F885287C9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736468" y="67762"/>
                <a:ext cx="1212525" cy="429696"/>
              </a:xfrm>
              <a:prstGeom prst="rect">
                <a:avLst/>
              </a:prstGeom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สี่เหลี่ยมผืนผ้า 15">
                <a:extLst>
                  <a:ext uri="{FF2B5EF4-FFF2-40B4-BE49-F238E27FC236}">
                    <a16:creationId xmlns:a16="http://schemas.microsoft.com/office/drawing/2014/main" id="{3F892C9B-F5CF-42B7-B837-A05B10978952}"/>
                  </a:ext>
                </a:extLst>
              </p:cNvPr>
              <p:cNvSpPr/>
              <p:nvPr/>
            </p:nvSpPr>
            <p:spPr>
              <a:xfrm>
                <a:off x="547206" y="875533"/>
                <a:ext cx="7797804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dirty="0">
                    <a:solidFill>
                      <a:srgbClr val="000000"/>
                    </a:solidFill>
                    <a:latin typeface="CMU Serif" panose="02000603000000000000" pitchFamily="2" charset="0"/>
                    <a:ea typeface="CMU Serif" panose="02000603000000000000" pitchFamily="2" charset="0"/>
                    <a:cs typeface="CMU Serif" panose="02000603000000000000" pitchFamily="2" charset="0"/>
                  </a:rPr>
                  <a:t>The total wave function for the ground pentaquark states is required the antisymmetric wave function for the light quark (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MU Serif" panose="02000603000000000000" pitchFamily="2" charset="0"/>
                        <a:cs typeface="CMU Serif" panose="02000603000000000000" pitchFamily="2" charset="0"/>
                      </a:rPr>
                      <m:t>𝑞</m:t>
                    </m:r>
                  </m:oMath>
                </a14:m>
                <a:r>
                  <a:rPr lang="en-US" sz="1600" dirty="0">
                    <a:latin typeface="CMU Serif" panose="02000603000000000000" pitchFamily="2" charset="0"/>
                    <a:ea typeface="CMU Serif" panose="02000603000000000000" pitchFamily="2" charset="0"/>
                    <a:cs typeface="CMU Serif" panose="02000603000000000000" pitchFamily="2" charset="0"/>
                  </a:rPr>
                  <a:t>).</a:t>
                </a:r>
                <a:endParaRPr lang="th-TH" sz="1600" dirty="0">
                  <a:latin typeface="CMU Serif" panose="02000603000000000000" pitchFamily="2" charset="0"/>
                  <a:ea typeface="CMU Serif" panose="02000603000000000000" pitchFamily="2" charset="0"/>
                  <a:cs typeface="CMU Serif" panose="02000603000000000000" pitchFamily="2" charset="0"/>
                </a:endParaRPr>
              </a:p>
            </p:txBody>
          </p:sp>
        </mc:Choice>
        <mc:Fallback xmlns="">
          <p:sp>
            <p:nvSpPr>
              <p:cNvPr id="16" name="สี่เหลี่ยมผืนผ้า 15">
                <a:extLst>
                  <a:ext uri="{FF2B5EF4-FFF2-40B4-BE49-F238E27FC236}">
                    <a16:creationId xmlns:a16="http://schemas.microsoft.com/office/drawing/2014/main" id="{3F892C9B-F5CF-42B7-B837-A05B1097895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206" y="875533"/>
                <a:ext cx="7797804" cy="584775"/>
              </a:xfrm>
              <a:prstGeom prst="rect">
                <a:avLst/>
              </a:prstGeom>
              <a:blipFill>
                <a:blip r:embed="rId15"/>
                <a:stretch>
                  <a:fillRect l="-313" t="-3125" b="-12500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3" name="รูปภาพ 42">
            <a:extLst>
              <a:ext uri="{FF2B5EF4-FFF2-40B4-BE49-F238E27FC236}">
                <a16:creationId xmlns:a16="http://schemas.microsoft.com/office/drawing/2014/main" id="{8918F42D-3CC5-4F7F-ACC0-4CDB13052D2A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69" y="4799603"/>
            <a:ext cx="2258651" cy="452754"/>
          </a:xfrm>
          <a:prstGeom prst="rect">
            <a:avLst/>
          </a:prstGeom>
        </p:spPr>
      </p:pic>
      <p:pic>
        <p:nvPicPr>
          <p:cNvPr id="46" name="รูปภาพ 45">
            <a:extLst>
              <a:ext uri="{FF2B5EF4-FFF2-40B4-BE49-F238E27FC236}">
                <a16:creationId xmlns:a16="http://schemas.microsoft.com/office/drawing/2014/main" id="{6AD44FE4-90BA-47DA-A3A8-5BE3C14E1130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5730" y="4372449"/>
            <a:ext cx="2245486" cy="42715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8" name="กล่องข้อความ 47">
                <a:extLst>
                  <a:ext uri="{FF2B5EF4-FFF2-40B4-BE49-F238E27FC236}">
                    <a16:creationId xmlns:a16="http://schemas.microsoft.com/office/drawing/2014/main" id="{3D1E7AA7-0ACE-40B4-A155-11988460366F}"/>
                  </a:ext>
                </a:extLst>
              </p:cNvPr>
              <p:cNvSpPr txBox="1"/>
              <p:nvPr/>
            </p:nvSpPr>
            <p:spPr>
              <a:xfrm>
                <a:off x="4216893" y="2998113"/>
                <a:ext cx="470510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h-TH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⨂</m:t>
                      </m:r>
                    </m:oMath>
                  </m:oMathPara>
                </a14:m>
                <a:endParaRPr lang="th-TH" sz="2800" dirty="0"/>
              </a:p>
            </p:txBody>
          </p:sp>
        </mc:Choice>
        <mc:Fallback xmlns="">
          <p:sp>
            <p:nvSpPr>
              <p:cNvPr id="48" name="กล่องข้อความ 47">
                <a:extLst>
                  <a:ext uri="{FF2B5EF4-FFF2-40B4-BE49-F238E27FC236}">
                    <a16:creationId xmlns:a16="http://schemas.microsoft.com/office/drawing/2014/main" id="{3D1E7AA7-0ACE-40B4-A155-1198846036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6893" y="2998113"/>
                <a:ext cx="470510" cy="430887"/>
              </a:xfrm>
              <a:prstGeom prst="rect">
                <a:avLst/>
              </a:prstGeom>
              <a:blipFill>
                <a:blip r:embed="rId18"/>
                <a:stretch>
                  <a:fillRect l="-12987" t="-4225" r="-11688" b="-8451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กล่องข้อความ 18">
            <a:extLst>
              <a:ext uri="{FF2B5EF4-FFF2-40B4-BE49-F238E27FC236}">
                <a16:creationId xmlns:a16="http://schemas.microsoft.com/office/drawing/2014/main" id="{5B57F954-FDB8-4AAB-8C3E-AEFF3E5722EC}"/>
              </a:ext>
            </a:extLst>
          </p:cNvPr>
          <p:cNvSpPr txBox="1"/>
          <p:nvPr/>
        </p:nvSpPr>
        <p:spPr>
          <a:xfrm>
            <a:off x="8647307" y="650664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5</a:t>
            </a:r>
            <a:endParaRPr lang="th-TH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0989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รูปภาพ 27">
            <a:extLst>
              <a:ext uri="{FF2B5EF4-FFF2-40B4-BE49-F238E27FC236}">
                <a16:creationId xmlns:a16="http://schemas.microsoft.com/office/drawing/2014/main" id="{8E514DE4-EDDA-4C9C-9ACA-47A838742D9C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961" y="5543360"/>
            <a:ext cx="6947839" cy="424959"/>
          </a:xfrm>
          <a:prstGeom prst="rect">
            <a:avLst/>
          </a:prstGeom>
        </p:spPr>
      </p:pic>
      <p:sp>
        <p:nvSpPr>
          <p:cNvPr id="12" name="กล่องข้อความ 11">
            <a:extLst>
              <a:ext uri="{FF2B5EF4-FFF2-40B4-BE49-F238E27FC236}">
                <a16:creationId xmlns:a16="http://schemas.microsoft.com/office/drawing/2014/main" id="{74EC28DE-17EB-4DCD-8601-16947BAC02F0}"/>
              </a:ext>
            </a:extLst>
          </p:cNvPr>
          <p:cNvSpPr txBox="1"/>
          <p:nvPr/>
        </p:nvSpPr>
        <p:spPr>
          <a:xfrm>
            <a:off x="2993247" y="6553043"/>
            <a:ext cx="15787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CMU Serif" panose="02000603000000000000" pitchFamily="2" charset="0"/>
                <a:ea typeface="CMU Serif" panose="02000603000000000000" pitchFamily="2" charset="0"/>
                <a:cs typeface="CMU Serif" panose="02000603000000000000" pitchFamily="2" charset="0"/>
              </a:rPr>
              <a:t>Wiriya Ruangyoo</a:t>
            </a:r>
            <a:endParaRPr lang="th-TH" sz="1200" b="1" dirty="0">
              <a:solidFill>
                <a:schemeClr val="bg1"/>
              </a:solidFill>
              <a:latin typeface="CMU Serif" panose="02000603000000000000" pitchFamily="2" charset="0"/>
              <a:ea typeface="CMU Serif" panose="02000603000000000000" pitchFamily="2" charset="0"/>
              <a:cs typeface="CMU Serif" panose="02000603000000000000" pitchFamily="2" charset="0"/>
            </a:endParaRPr>
          </a:p>
        </p:txBody>
      </p:sp>
      <p:sp>
        <p:nvSpPr>
          <p:cNvPr id="13" name="กล่องข้อความ 12">
            <a:extLst>
              <a:ext uri="{FF2B5EF4-FFF2-40B4-BE49-F238E27FC236}">
                <a16:creationId xmlns:a16="http://schemas.microsoft.com/office/drawing/2014/main" id="{FF8F9B6B-9A21-4C29-953D-0379A7F4A009}"/>
              </a:ext>
            </a:extLst>
          </p:cNvPr>
          <p:cNvSpPr txBox="1"/>
          <p:nvPr/>
        </p:nvSpPr>
        <p:spPr>
          <a:xfrm>
            <a:off x="4571996" y="6573541"/>
            <a:ext cx="45720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CMU Serif" panose="02000603000000000000" pitchFamily="2" charset="0"/>
                <a:ea typeface="CMU Serif" panose="02000603000000000000" pitchFamily="2" charset="0"/>
                <a:cs typeface="CMU Serif" panose="02000603000000000000" pitchFamily="2" charset="0"/>
              </a:rPr>
              <a:t>Master’s thesis defense                              19</a:t>
            </a:r>
            <a:endParaRPr lang="th-TH" sz="1200" b="1" dirty="0">
              <a:solidFill>
                <a:schemeClr val="bg1"/>
              </a:solidFill>
              <a:latin typeface="CMU Serif" panose="02000603000000000000" pitchFamily="2" charset="0"/>
              <a:ea typeface="CMU Serif" panose="02000603000000000000" pitchFamily="2" charset="0"/>
              <a:cs typeface="CMU Serif" panose="02000603000000000000" pitchFamily="2" charset="0"/>
            </a:endParaRPr>
          </a:p>
        </p:txBody>
      </p:sp>
      <p:pic>
        <p:nvPicPr>
          <p:cNvPr id="15" name="รูปภาพ 14">
            <a:extLst>
              <a:ext uri="{FF2B5EF4-FFF2-40B4-BE49-F238E27FC236}">
                <a16:creationId xmlns:a16="http://schemas.microsoft.com/office/drawing/2014/main" id="{73811B3D-2A64-4152-A9DA-1044C69E9952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47" y="200142"/>
            <a:ext cx="220513" cy="194521"/>
          </a:xfrm>
          <a:prstGeom prst="rect">
            <a:avLst/>
          </a:prstGeom>
        </p:spPr>
      </p:pic>
      <p:sp>
        <p:nvSpPr>
          <p:cNvPr id="20" name="กล่องข้อความ 19">
            <a:extLst>
              <a:ext uri="{FF2B5EF4-FFF2-40B4-BE49-F238E27FC236}">
                <a16:creationId xmlns:a16="http://schemas.microsoft.com/office/drawing/2014/main" id="{42849423-D8E1-4136-AE44-52D3B3887127}"/>
              </a:ext>
            </a:extLst>
          </p:cNvPr>
          <p:cNvSpPr txBox="1"/>
          <p:nvPr/>
        </p:nvSpPr>
        <p:spPr>
          <a:xfrm>
            <a:off x="0" y="97348"/>
            <a:ext cx="30925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CMU Serif" panose="02000603000000000000" pitchFamily="2" charset="0"/>
                <a:ea typeface="CMU Serif" panose="02000603000000000000" pitchFamily="2" charset="0"/>
                <a:cs typeface="CMU Serif" panose="02000603000000000000" pitchFamily="2" charset="0"/>
              </a:rPr>
              <a:t>The     wave functions</a:t>
            </a:r>
            <a:endParaRPr lang="th-TH" sz="2000" b="1" dirty="0">
              <a:solidFill>
                <a:schemeClr val="bg1"/>
              </a:solidFill>
              <a:latin typeface="CMU Serif" panose="02000603000000000000" pitchFamily="2" charset="0"/>
              <a:ea typeface="CMU Serif" panose="02000603000000000000" pitchFamily="2" charset="0"/>
              <a:cs typeface="CMU Serif" panose="02000603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สี่เหลี่ยมผืนผ้า 16">
                <a:extLst>
                  <a:ext uri="{FF2B5EF4-FFF2-40B4-BE49-F238E27FC236}">
                    <a16:creationId xmlns:a16="http://schemas.microsoft.com/office/drawing/2014/main" id="{1AC3DD51-CA16-4BE9-9136-9A8F5682E13B}"/>
                  </a:ext>
                </a:extLst>
              </p:cNvPr>
              <p:cNvSpPr/>
              <p:nvPr/>
            </p:nvSpPr>
            <p:spPr>
              <a:xfrm>
                <a:off x="431227" y="692152"/>
                <a:ext cx="7833884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dirty="0">
                    <a:latin typeface="CMU Serif" panose="02000603000000000000" pitchFamily="2" charset="0"/>
                    <a:ea typeface="CMU Serif" panose="02000603000000000000" pitchFamily="2" charset="0"/>
                    <a:cs typeface="CMU Serif" panose="02000603000000000000" pitchFamily="2" charset="0"/>
                  </a:rPr>
                  <a:t>The spatial-spin-flavor-color wave function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sz="1600" dirty="0">
                    <a:latin typeface="CMU Serif" panose="02000603000000000000" pitchFamily="2" charset="0"/>
                    <a:ea typeface="CMU Serif" panose="02000603000000000000" pitchFamily="2" charset="0"/>
                    <a:cs typeface="CMU Serif" panose="02000603000000000000" pitchFamily="2" charset="0"/>
                  </a:rPr>
                  <a:t> at ground state can be shown in table below.</a:t>
                </a:r>
                <a:endParaRPr lang="th-TH" sz="1600" dirty="0">
                  <a:latin typeface="CMU Serif" panose="02000603000000000000" pitchFamily="2" charset="0"/>
                  <a:ea typeface="CMU Serif" panose="02000603000000000000" pitchFamily="2" charset="0"/>
                  <a:cs typeface="CMU Serif" panose="02000603000000000000" pitchFamily="2" charset="0"/>
                </a:endParaRPr>
              </a:p>
            </p:txBody>
          </p:sp>
        </mc:Choice>
        <mc:Fallback xmlns="">
          <p:sp>
            <p:nvSpPr>
              <p:cNvPr id="17" name="สี่เหลี่ยมผืนผ้า 16">
                <a:extLst>
                  <a:ext uri="{FF2B5EF4-FFF2-40B4-BE49-F238E27FC236}">
                    <a16:creationId xmlns:a16="http://schemas.microsoft.com/office/drawing/2014/main" id="{1AC3DD51-CA16-4BE9-9136-9A8F5682E1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227" y="692152"/>
                <a:ext cx="7833884" cy="584775"/>
              </a:xfrm>
              <a:prstGeom prst="rect">
                <a:avLst/>
              </a:prstGeom>
              <a:blipFill>
                <a:blip r:embed="rId7"/>
                <a:stretch>
                  <a:fillRect l="-311" t="-3158" b="-13684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กลุ่ม 17">
            <a:extLst>
              <a:ext uri="{FF2B5EF4-FFF2-40B4-BE49-F238E27FC236}">
                <a16:creationId xmlns:a16="http://schemas.microsoft.com/office/drawing/2014/main" id="{DD86BD49-4594-4564-9D32-1340813E407C}"/>
              </a:ext>
            </a:extLst>
          </p:cNvPr>
          <p:cNvGrpSpPr/>
          <p:nvPr/>
        </p:nvGrpSpPr>
        <p:grpSpPr>
          <a:xfrm>
            <a:off x="0" y="1"/>
            <a:ext cx="9144000" cy="6857998"/>
            <a:chOff x="0" y="1"/>
            <a:chExt cx="9144000" cy="6857998"/>
          </a:xfrm>
        </p:grpSpPr>
        <p:sp>
          <p:nvSpPr>
            <p:cNvPr id="21" name="สี่เหลี่ยมผืนผ้า 20">
              <a:extLst>
                <a:ext uri="{FF2B5EF4-FFF2-40B4-BE49-F238E27FC236}">
                  <a16:creationId xmlns:a16="http://schemas.microsoft.com/office/drawing/2014/main" id="{250742C7-F3D6-4FC8-9E33-BEF296EF4FEE}"/>
                </a:ext>
              </a:extLst>
            </p:cNvPr>
            <p:cNvSpPr/>
            <p:nvPr/>
          </p:nvSpPr>
          <p:spPr>
            <a:xfrm>
              <a:off x="0" y="6524625"/>
              <a:ext cx="9144000" cy="333374"/>
            </a:xfrm>
            <a:prstGeom prst="rect">
              <a:avLst/>
            </a:prstGeom>
            <a:gradFill>
              <a:gsLst>
                <a:gs pos="85000">
                  <a:srgbClr val="85939D">
                    <a:lumMod val="89000"/>
                    <a:lumOff val="11000"/>
                  </a:srgbClr>
                </a:gs>
                <a:gs pos="23000">
                  <a:srgbClr val="878662">
                    <a:lumMod val="90000"/>
                    <a:lumOff val="10000"/>
                  </a:srgbClr>
                </a:gs>
                <a:gs pos="0">
                  <a:srgbClr val="878662">
                    <a:lumMod val="95000"/>
                  </a:srgbClr>
                </a:gs>
                <a:gs pos="100000">
                  <a:srgbClr val="939393">
                    <a:lumMod val="70000"/>
                    <a:lumOff val="30000"/>
                  </a:srgbClr>
                </a:gs>
              </a:gsLst>
              <a:path path="circle">
                <a:fillToRect l="100000" t="100000"/>
              </a:path>
            </a:gradFill>
            <a:ln>
              <a:solidFill>
                <a:srgbClr val="78787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  <p:grpSp>
          <p:nvGrpSpPr>
            <p:cNvPr id="22" name="กลุ่ม 21">
              <a:extLst>
                <a:ext uri="{FF2B5EF4-FFF2-40B4-BE49-F238E27FC236}">
                  <a16:creationId xmlns:a16="http://schemas.microsoft.com/office/drawing/2014/main" id="{F4E3A8DB-2A99-4629-9537-B577A4DC949C}"/>
                </a:ext>
              </a:extLst>
            </p:cNvPr>
            <p:cNvGrpSpPr/>
            <p:nvPr/>
          </p:nvGrpSpPr>
          <p:grpSpPr>
            <a:xfrm>
              <a:off x="0" y="1"/>
              <a:ext cx="9144000" cy="594804"/>
              <a:chOff x="0" y="1"/>
              <a:chExt cx="9144000" cy="594804"/>
            </a:xfrm>
          </p:grpSpPr>
          <p:sp>
            <p:nvSpPr>
              <p:cNvPr id="23" name="สี่เหลี่ยมผืนผ้า 22">
                <a:extLst>
                  <a:ext uri="{FF2B5EF4-FFF2-40B4-BE49-F238E27FC236}">
                    <a16:creationId xmlns:a16="http://schemas.microsoft.com/office/drawing/2014/main" id="{1AE280F0-CC1E-4DBC-B156-6EE6D42C6673}"/>
                  </a:ext>
                </a:extLst>
              </p:cNvPr>
              <p:cNvSpPr/>
              <p:nvPr/>
            </p:nvSpPr>
            <p:spPr>
              <a:xfrm>
                <a:off x="0" y="1"/>
                <a:ext cx="9144000" cy="594804"/>
              </a:xfrm>
              <a:prstGeom prst="rect">
                <a:avLst/>
              </a:prstGeom>
              <a:gradFill>
                <a:gsLst>
                  <a:gs pos="85000">
                    <a:srgbClr val="85939D">
                      <a:lumMod val="89000"/>
                      <a:lumOff val="11000"/>
                    </a:srgbClr>
                  </a:gs>
                  <a:gs pos="23000">
                    <a:srgbClr val="878662">
                      <a:lumMod val="90000"/>
                      <a:lumOff val="10000"/>
                    </a:srgbClr>
                  </a:gs>
                  <a:gs pos="0">
                    <a:srgbClr val="878662">
                      <a:lumMod val="95000"/>
                    </a:srgbClr>
                  </a:gs>
                  <a:gs pos="100000">
                    <a:srgbClr val="939393">
                      <a:lumMod val="70000"/>
                      <a:lumOff val="30000"/>
                    </a:srgbClr>
                  </a:gs>
                </a:gsLst>
                <a:path path="circle">
                  <a:fillToRect l="100000" t="100000"/>
                </a:path>
              </a:gradFill>
              <a:ln>
                <a:solidFill>
                  <a:srgbClr val="78787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4" name="กล่องข้อความ 23">
                    <a:extLst>
                      <a:ext uri="{FF2B5EF4-FFF2-40B4-BE49-F238E27FC236}">
                        <a16:creationId xmlns:a16="http://schemas.microsoft.com/office/drawing/2014/main" id="{F700E035-90BD-4DB6-9DE3-CECF8467228A}"/>
                      </a:ext>
                    </a:extLst>
                  </p:cNvPr>
                  <p:cNvSpPr txBox="1"/>
                  <p:nvPr/>
                </p:nvSpPr>
                <p:spPr>
                  <a:xfrm>
                    <a:off x="23985" y="86385"/>
                    <a:ext cx="3018968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2000" b="1" dirty="0">
                        <a:solidFill>
                          <a:schemeClr val="bg1"/>
                        </a:solidFill>
                        <a:latin typeface="CMU Serif" panose="02000603000000000000" pitchFamily="2" charset="0"/>
                        <a:ea typeface="CMU Serif" panose="02000603000000000000" pitchFamily="2" charset="0"/>
                        <a:cs typeface="CMU Serif" panose="02000603000000000000" pitchFamily="2" charset="0"/>
                      </a:rPr>
                      <a:t>The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MU Serif" panose="02000603000000000000" pitchFamily="2" charset="0"/>
                                <a:cs typeface="CMU Serif" panose="02000603000000000000" pitchFamily="2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MU Serif" panose="02000603000000000000" pitchFamily="2" charset="0"/>
                                <a:cs typeface="CMU Serif" panose="02000603000000000000" pitchFamily="2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MU Serif" panose="02000603000000000000" pitchFamily="2" charset="0"/>
                                <a:cs typeface="CMU Serif" panose="02000603000000000000" pitchFamily="2" charset="0"/>
                              </a:rPr>
                              <m:t>𝑐</m:t>
                            </m:r>
                          </m:sub>
                        </m:sSub>
                      </m:oMath>
                    </a14:m>
                    <a:r>
                      <a:rPr lang="en-US" sz="2000" b="1" dirty="0">
                        <a:solidFill>
                          <a:schemeClr val="bg1"/>
                        </a:solidFill>
                        <a:latin typeface="CMU Serif" panose="02000603000000000000" pitchFamily="2" charset="0"/>
                        <a:ea typeface="CMU Serif" panose="02000603000000000000" pitchFamily="2" charset="0"/>
                        <a:cs typeface="CMU Serif" panose="02000603000000000000" pitchFamily="2" charset="0"/>
                      </a:rPr>
                      <a:t> wave functions</a:t>
                    </a:r>
                    <a:endParaRPr lang="th-TH" sz="2000" b="1" dirty="0">
                      <a:solidFill>
                        <a:schemeClr val="bg1"/>
                      </a:solidFill>
                      <a:latin typeface="CMU Serif" panose="02000603000000000000" pitchFamily="2" charset="0"/>
                      <a:ea typeface="CMU Serif" panose="02000603000000000000" pitchFamily="2" charset="0"/>
                      <a:cs typeface="CMU Serif" panose="02000603000000000000" pitchFamily="2" charset="0"/>
                    </a:endParaRPr>
                  </a:p>
                </p:txBody>
              </p:sp>
            </mc:Choice>
            <mc:Fallback xmlns="">
              <p:sp>
                <p:nvSpPr>
                  <p:cNvPr id="24" name="กล่องข้อความ 23">
                    <a:extLst>
                      <a:ext uri="{FF2B5EF4-FFF2-40B4-BE49-F238E27FC236}">
                        <a16:creationId xmlns:a16="http://schemas.microsoft.com/office/drawing/2014/main" id="{F700E035-90BD-4DB6-9DE3-CECF8467228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3985" y="86385"/>
                    <a:ext cx="3018968" cy="400110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 l="-2222" t="-7576" r="-1616" b="-25758"/>
                    </a:stretch>
                  </a:blipFill>
                </p:spPr>
                <p:txBody>
                  <a:bodyPr/>
                  <a:lstStyle/>
                  <a:p>
                    <a:r>
                      <a:rPr lang="th-TH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pic>
            <p:nvPicPr>
              <p:cNvPr id="25" name="รูปภาพ 24" descr="รูปภาพประกอบด้วย ของเล่น&#10;&#10;คำอธิบายที่สร้างขึ้นโดยอัตโนมัติ">
                <a:extLst>
                  <a:ext uri="{FF2B5EF4-FFF2-40B4-BE49-F238E27FC236}">
                    <a16:creationId xmlns:a16="http://schemas.microsoft.com/office/drawing/2014/main" id="{09CECE3F-8F1F-4D68-B092-166A341BCFA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735857" y="82108"/>
                <a:ext cx="381438" cy="472370"/>
              </a:xfrm>
              <a:prstGeom prst="rect">
                <a:avLst/>
              </a:prstGeom>
              <a:effectLst>
                <a:outerShdw blurRad="50800" dist="50800" dir="5400000" algn="ctr" rotWithShape="0">
                  <a:schemeClr val="bg1">
                    <a:lumMod val="65000"/>
                  </a:schemeClr>
                </a:outerShdw>
              </a:effectLst>
              <a:scene3d>
                <a:camera prst="orthographicFront"/>
                <a:lightRig rig="threePt" dir="t"/>
              </a:scene3d>
              <a:sp3d>
                <a:bevelT w="88900" h="0"/>
              </a:sp3d>
            </p:spPr>
          </p:pic>
          <p:pic>
            <p:nvPicPr>
              <p:cNvPr id="26" name="รูปภาพ 25" descr="รูปภาพประกอบด้วย สัญลักษณ์, ห้อง&#10;&#10;คำอธิบายที่สร้างขึ้นโดยอัตโนมัติ">
                <a:extLst>
                  <a:ext uri="{FF2B5EF4-FFF2-40B4-BE49-F238E27FC236}">
                    <a16:creationId xmlns:a16="http://schemas.microsoft.com/office/drawing/2014/main" id="{3841AD33-F1B5-4C5B-9AC9-C8F2F0E9C38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221718" y="97348"/>
                <a:ext cx="458996" cy="431838"/>
              </a:xfrm>
              <a:prstGeom prst="rect">
                <a:avLst/>
              </a:prstGeom>
            </p:spPr>
          </p:pic>
          <p:pic>
            <p:nvPicPr>
              <p:cNvPr id="27" name="รูปภาพ 26">
                <a:extLst>
                  <a:ext uri="{FF2B5EF4-FFF2-40B4-BE49-F238E27FC236}">
                    <a16:creationId xmlns:a16="http://schemas.microsoft.com/office/drawing/2014/main" id="{1819DE2C-DDA1-41A0-93DB-8E30844809F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736468" y="67762"/>
                <a:ext cx="1212525" cy="429696"/>
              </a:xfrm>
              <a:prstGeom prst="rect">
                <a:avLst/>
              </a:prstGeom>
            </p:spPr>
          </p:pic>
        </p:grpSp>
      </p:grpSp>
      <p:pic>
        <p:nvPicPr>
          <p:cNvPr id="8" name="รูปภาพ 7">
            <a:extLst>
              <a:ext uri="{FF2B5EF4-FFF2-40B4-BE49-F238E27FC236}">
                <a16:creationId xmlns:a16="http://schemas.microsoft.com/office/drawing/2014/main" id="{C7012DB4-E033-4022-BD43-BA9066F87EA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223" y="1525350"/>
            <a:ext cx="8885540" cy="3778059"/>
          </a:xfrm>
          <a:prstGeom prst="rect">
            <a:avLst/>
          </a:prstGeom>
        </p:spPr>
      </p:pic>
      <p:sp>
        <p:nvSpPr>
          <p:cNvPr id="2" name="สี่เหลี่ยมผืนผ้า 1">
            <a:extLst>
              <a:ext uri="{FF2B5EF4-FFF2-40B4-BE49-F238E27FC236}">
                <a16:creationId xmlns:a16="http://schemas.microsoft.com/office/drawing/2014/main" id="{80EE0407-B32C-47F0-A8F7-776FDCBB2A74}"/>
              </a:ext>
            </a:extLst>
          </p:cNvPr>
          <p:cNvSpPr/>
          <p:nvPr/>
        </p:nvSpPr>
        <p:spPr>
          <a:xfrm>
            <a:off x="222491" y="4629993"/>
            <a:ext cx="8726502" cy="50226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9" name="กล่องข้อความ 18">
            <a:extLst>
              <a:ext uri="{FF2B5EF4-FFF2-40B4-BE49-F238E27FC236}">
                <a16:creationId xmlns:a16="http://schemas.microsoft.com/office/drawing/2014/main" id="{E010A798-CE14-400F-B586-58AE83AE353C}"/>
              </a:ext>
            </a:extLst>
          </p:cNvPr>
          <p:cNvSpPr txBox="1"/>
          <p:nvPr/>
        </p:nvSpPr>
        <p:spPr>
          <a:xfrm>
            <a:off x="8647307" y="652462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6</a:t>
            </a:r>
            <a:endParaRPr lang="th-TH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111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กล่องข้อความ 32">
            <a:extLst>
              <a:ext uri="{FF2B5EF4-FFF2-40B4-BE49-F238E27FC236}">
                <a16:creationId xmlns:a16="http://schemas.microsoft.com/office/drawing/2014/main" id="{CC4907AB-78A5-4830-BC99-3492CB3D837E}"/>
              </a:ext>
            </a:extLst>
          </p:cNvPr>
          <p:cNvSpPr txBox="1"/>
          <p:nvPr/>
        </p:nvSpPr>
        <p:spPr>
          <a:xfrm>
            <a:off x="2993247" y="6553043"/>
            <a:ext cx="15787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CMU Serif" panose="02000603000000000000" pitchFamily="2" charset="0"/>
                <a:ea typeface="CMU Serif" panose="02000603000000000000" pitchFamily="2" charset="0"/>
                <a:cs typeface="CMU Serif" panose="02000603000000000000" pitchFamily="2" charset="0"/>
              </a:rPr>
              <a:t>Wiriya Ruangyoo</a:t>
            </a:r>
            <a:endParaRPr lang="th-TH" sz="1200" b="1" dirty="0">
              <a:solidFill>
                <a:schemeClr val="bg1"/>
              </a:solidFill>
              <a:latin typeface="CMU Serif" panose="02000603000000000000" pitchFamily="2" charset="0"/>
              <a:ea typeface="CMU Serif" panose="02000603000000000000" pitchFamily="2" charset="0"/>
              <a:cs typeface="CMU Serif" panose="02000603000000000000" pitchFamily="2" charset="0"/>
            </a:endParaRPr>
          </a:p>
        </p:txBody>
      </p:sp>
      <p:sp>
        <p:nvSpPr>
          <p:cNvPr id="34" name="กล่องข้อความ 33">
            <a:extLst>
              <a:ext uri="{FF2B5EF4-FFF2-40B4-BE49-F238E27FC236}">
                <a16:creationId xmlns:a16="http://schemas.microsoft.com/office/drawing/2014/main" id="{188C9D99-E3FB-4E04-8D50-4AC27B824916}"/>
              </a:ext>
            </a:extLst>
          </p:cNvPr>
          <p:cNvSpPr txBox="1"/>
          <p:nvPr/>
        </p:nvSpPr>
        <p:spPr>
          <a:xfrm>
            <a:off x="4571996" y="6573541"/>
            <a:ext cx="45720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CMU Serif" panose="02000603000000000000" pitchFamily="2" charset="0"/>
                <a:ea typeface="CMU Serif" panose="02000603000000000000" pitchFamily="2" charset="0"/>
                <a:cs typeface="CMU Serif" panose="02000603000000000000" pitchFamily="2" charset="0"/>
              </a:rPr>
              <a:t>Master’s thesis defense                              27</a:t>
            </a:r>
            <a:endParaRPr lang="th-TH" sz="1200" b="1" dirty="0">
              <a:solidFill>
                <a:schemeClr val="bg1"/>
              </a:solidFill>
              <a:latin typeface="CMU Serif" panose="02000603000000000000" pitchFamily="2" charset="0"/>
              <a:ea typeface="CMU Serif" panose="02000603000000000000" pitchFamily="2" charset="0"/>
              <a:cs typeface="CMU Serif" panose="02000603000000000000" pitchFamily="2" charset="0"/>
            </a:endParaRPr>
          </a:p>
        </p:txBody>
      </p:sp>
      <p:grpSp>
        <p:nvGrpSpPr>
          <p:cNvPr id="17" name="กลุ่ม 16">
            <a:extLst>
              <a:ext uri="{FF2B5EF4-FFF2-40B4-BE49-F238E27FC236}">
                <a16:creationId xmlns:a16="http://schemas.microsoft.com/office/drawing/2014/main" id="{D95ADB39-EC27-4E20-ABB3-5AEBE8BDA500}"/>
              </a:ext>
            </a:extLst>
          </p:cNvPr>
          <p:cNvGrpSpPr/>
          <p:nvPr/>
        </p:nvGrpSpPr>
        <p:grpSpPr>
          <a:xfrm>
            <a:off x="0" y="1"/>
            <a:ext cx="9144000" cy="6857998"/>
            <a:chOff x="0" y="1"/>
            <a:chExt cx="9144000" cy="6857998"/>
          </a:xfrm>
        </p:grpSpPr>
        <p:sp>
          <p:nvSpPr>
            <p:cNvPr id="18" name="สี่เหลี่ยมผืนผ้า 17">
              <a:extLst>
                <a:ext uri="{FF2B5EF4-FFF2-40B4-BE49-F238E27FC236}">
                  <a16:creationId xmlns:a16="http://schemas.microsoft.com/office/drawing/2014/main" id="{FE20C88C-E8AB-4024-A033-575F692E91D3}"/>
                </a:ext>
              </a:extLst>
            </p:cNvPr>
            <p:cNvSpPr/>
            <p:nvPr/>
          </p:nvSpPr>
          <p:spPr>
            <a:xfrm>
              <a:off x="0" y="6524625"/>
              <a:ext cx="9144000" cy="333374"/>
            </a:xfrm>
            <a:prstGeom prst="rect">
              <a:avLst/>
            </a:prstGeom>
            <a:gradFill>
              <a:gsLst>
                <a:gs pos="85000">
                  <a:srgbClr val="85939D">
                    <a:lumMod val="89000"/>
                    <a:lumOff val="11000"/>
                  </a:srgbClr>
                </a:gs>
                <a:gs pos="23000">
                  <a:srgbClr val="878662">
                    <a:lumMod val="90000"/>
                    <a:lumOff val="10000"/>
                  </a:srgbClr>
                </a:gs>
                <a:gs pos="0">
                  <a:srgbClr val="878662">
                    <a:lumMod val="95000"/>
                  </a:srgbClr>
                </a:gs>
                <a:gs pos="100000">
                  <a:srgbClr val="939393">
                    <a:lumMod val="70000"/>
                    <a:lumOff val="30000"/>
                  </a:srgbClr>
                </a:gs>
              </a:gsLst>
              <a:path path="circle">
                <a:fillToRect l="100000" t="100000"/>
              </a:path>
            </a:gradFill>
            <a:ln>
              <a:solidFill>
                <a:srgbClr val="78787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  <p:grpSp>
          <p:nvGrpSpPr>
            <p:cNvPr id="20" name="กลุ่ม 19">
              <a:extLst>
                <a:ext uri="{FF2B5EF4-FFF2-40B4-BE49-F238E27FC236}">
                  <a16:creationId xmlns:a16="http://schemas.microsoft.com/office/drawing/2014/main" id="{77D12D55-5402-41D5-9BCA-53605438D303}"/>
                </a:ext>
              </a:extLst>
            </p:cNvPr>
            <p:cNvGrpSpPr/>
            <p:nvPr/>
          </p:nvGrpSpPr>
          <p:grpSpPr>
            <a:xfrm>
              <a:off x="0" y="1"/>
              <a:ext cx="9144000" cy="594804"/>
              <a:chOff x="0" y="1"/>
              <a:chExt cx="9144000" cy="594804"/>
            </a:xfrm>
          </p:grpSpPr>
          <p:sp>
            <p:nvSpPr>
              <p:cNvPr id="21" name="สี่เหลี่ยมผืนผ้า 20">
                <a:extLst>
                  <a:ext uri="{FF2B5EF4-FFF2-40B4-BE49-F238E27FC236}">
                    <a16:creationId xmlns:a16="http://schemas.microsoft.com/office/drawing/2014/main" id="{E50B9E85-841F-45EA-9C5E-4FA9794AA583}"/>
                  </a:ext>
                </a:extLst>
              </p:cNvPr>
              <p:cNvSpPr/>
              <p:nvPr/>
            </p:nvSpPr>
            <p:spPr>
              <a:xfrm>
                <a:off x="0" y="1"/>
                <a:ext cx="9144000" cy="594804"/>
              </a:xfrm>
              <a:prstGeom prst="rect">
                <a:avLst/>
              </a:prstGeom>
              <a:gradFill>
                <a:gsLst>
                  <a:gs pos="85000">
                    <a:srgbClr val="85939D">
                      <a:lumMod val="89000"/>
                      <a:lumOff val="11000"/>
                    </a:srgbClr>
                  </a:gs>
                  <a:gs pos="23000">
                    <a:srgbClr val="878662">
                      <a:lumMod val="90000"/>
                      <a:lumOff val="10000"/>
                    </a:srgbClr>
                  </a:gs>
                  <a:gs pos="0">
                    <a:srgbClr val="878662">
                      <a:lumMod val="95000"/>
                    </a:srgbClr>
                  </a:gs>
                  <a:gs pos="100000">
                    <a:srgbClr val="939393">
                      <a:lumMod val="70000"/>
                      <a:lumOff val="30000"/>
                    </a:srgbClr>
                  </a:gs>
                </a:gsLst>
                <a:path path="circle">
                  <a:fillToRect l="100000" t="100000"/>
                </a:path>
              </a:gradFill>
              <a:ln>
                <a:solidFill>
                  <a:srgbClr val="78787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dirty="0"/>
              </a:p>
            </p:txBody>
          </p:sp>
          <p:sp>
            <p:nvSpPr>
              <p:cNvPr id="22" name="กล่องข้อความ 21">
                <a:extLst>
                  <a:ext uri="{FF2B5EF4-FFF2-40B4-BE49-F238E27FC236}">
                    <a16:creationId xmlns:a16="http://schemas.microsoft.com/office/drawing/2014/main" id="{DBB9D187-8BB6-499C-A200-8CFF3D33D97F}"/>
                  </a:ext>
                </a:extLst>
              </p:cNvPr>
              <p:cNvSpPr txBox="1"/>
              <p:nvPr/>
            </p:nvSpPr>
            <p:spPr>
              <a:xfrm>
                <a:off x="23985" y="86385"/>
                <a:ext cx="268054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>
                    <a:solidFill>
                      <a:schemeClr val="bg1"/>
                    </a:solidFill>
                    <a:latin typeface="CMU Serif" panose="02000603000000000000" pitchFamily="2" charset="0"/>
                    <a:ea typeface="CMU Serif" panose="02000603000000000000" pitchFamily="2" charset="0"/>
                    <a:cs typeface="CMU Serif" panose="02000603000000000000" pitchFamily="2" charset="0"/>
                  </a:rPr>
                  <a:t>Strong decay study</a:t>
                </a:r>
                <a:endParaRPr lang="th-TH" sz="2000" b="1" dirty="0">
                  <a:solidFill>
                    <a:schemeClr val="bg1"/>
                  </a:solidFill>
                  <a:latin typeface="CMU Serif" panose="02000603000000000000" pitchFamily="2" charset="0"/>
                  <a:ea typeface="CMU Serif" panose="02000603000000000000" pitchFamily="2" charset="0"/>
                  <a:cs typeface="CMU Serif" panose="02000603000000000000" pitchFamily="2" charset="0"/>
                </a:endParaRPr>
              </a:p>
            </p:txBody>
          </p:sp>
          <p:pic>
            <p:nvPicPr>
              <p:cNvPr id="24" name="รูปภาพ 23" descr="รูปภาพประกอบด้วย ของเล่น&#10;&#10;คำอธิบายที่สร้างขึ้นโดยอัตโนมัติ">
                <a:extLst>
                  <a:ext uri="{FF2B5EF4-FFF2-40B4-BE49-F238E27FC236}">
                    <a16:creationId xmlns:a16="http://schemas.microsoft.com/office/drawing/2014/main" id="{6CD8BFD4-3A69-4096-8224-BAA4EC10CB9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735857" y="82108"/>
                <a:ext cx="381438" cy="472370"/>
              </a:xfrm>
              <a:prstGeom prst="rect">
                <a:avLst/>
              </a:prstGeom>
              <a:effectLst>
                <a:outerShdw blurRad="50800" dist="50800" dir="5400000" algn="ctr" rotWithShape="0">
                  <a:schemeClr val="bg1">
                    <a:lumMod val="65000"/>
                  </a:schemeClr>
                </a:outerShdw>
              </a:effectLst>
              <a:scene3d>
                <a:camera prst="orthographicFront"/>
                <a:lightRig rig="threePt" dir="t"/>
              </a:scene3d>
              <a:sp3d>
                <a:bevelT w="88900" h="0"/>
              </a:sp3d>
            </p:spPr>
          </p:pic>
          <p:pic>
            <p:nvPicPr>
              <p:cNvPr id="25" name="รูปภาพ 24" descr="รูปภาพประกอบด้วย สัญลักษณ์, ห้อง&#10;&#10;คำอธิบายที่สร้างขึ้นโดยอัตโนมัติ">
                <a:extLst>
                  <a:ext uri="{FF2B5EF4-FFF2-40B4-BE49-F238E27FC236}">
                    <a16:creationId xmlns:a16="http://schemas.microsoft.com/office/drawing/2014/main" id="{B03D85D0-A0C8-49A2-B449-28AB900840E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221718" y="97348"/>
                <a:ext cx="458996" cy="431838"/>
              </a:xfrm>
              <a:prstGeom prst="rect">
                <a:avLst/>
              </a:prstGeom>
            </p:spPr>
          </p:pic>
          <p:pic>
            <p:nvPicPr>
              <p:cNvPr id="26" name="รูปภาพ 25">
                <a:extLst>
                  <a:ext uri="{FF2B5EF4-FFF2-40B4-BE49-F238E27FC236}">
                    <a16:creationId xmlns:a16="http://schemas.microsoft.com/office/drawing/2014/main" id="{02EE2924-7F44-4DFF-8580-59BD23F48AA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736468" y="67762"/>
                <a:ext cx="1212525" cy="429696"/>
              </a:xfrm>
              <a:prstGeom prst="rect">
                <a:avLst/>
              </a:prstGeom>
            </p:spPr>
          </p:pic>
        </p:grpSp>
      </p:grpSp>
      <p:sp>
        <p:nvSpPr>
          <p:cNvPr id="27" name="กล่องข้อความ 26">
            <a:extLst>
              <a:ext uri="{FF2B5EF4-FFF2-40B4-BE49-F238E27FC236}">
                <a16:creationId xmlns:a16="http://schemas.microsoft.com/office/drawing/2014/main" id="{970D4F65-09BE-4806-B562-EB96CBCB7A4A}"/>
              </a:ext>
            </a:extLst>
          </p:cNvPr>
          <p:cNvSpPr txBox="1"/>
          <p:nvPr/>
        </p:nvSpPr>
        <p:spPr>
          <a:xfrm>
            <a:off x="516857" y="818492"/>
            <a:ext cx="776057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  <a:latin typeface="CMU Serif" panose="02000603000000000000" pitchFamily="2" charset="0"/>
                <a:ea typeface="CMU Serif" panose="02000603000000000000" pitchFamily="2" charset="0"/>
                <a:cs typeface="CMU Serif" panose="02000603000000000000" pitchFamily="2" charset="0"/>
              </a:rPr>
              <a:t>T</a:t>
            </a:r>
            <a:r>
              <a:rPr lang="en-US" sz="1600" dirty="0">
                <a:solidFill>
                  <a:srgbClr val="000000"/>
                </a:solidFill>
                <a:effectLst/>
                <a:latin typeface="CMU Serif" panose="02000603000000000000" pitchFamily="2" charset="0"/>
                <a:ea typeface="CMU Serif" panose="02000603000000000000" pitchFamily="2" charset="0"/>
                <a:cs typeface="CMU Serif" panose="02000603000000000000" pitchFamily="2" charset="0"/>
              </a:rPr>
              <a:t>he decay width for two- body decay is evaluated in the non-relativistic approximation</a:t>
            </a:r>
            <a:endParaRPr lang="th-TH" sz="1600" dirty="0">
              <a:latin typeface="CMU Serif" panose="02000603000000000000" pitchFamily="2" charset="0"/>
              <a:ea typeface="CMU Serif" panose="02000603000000000000" pitchFamily="2" charset="0"/>
              <a:cs typeface="CMU Serif" panose="02000603000000000000" pitchFamily="2" charset="0"/>
            </a:endParaRPr>
          </a:p>
        </p:txBody>
      </p:sp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3878136C-AE8D-4966-9574-35C962CCD852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254" y="1513737"/>
            <a:ext cx="6150583" cy="550034"/>
          </a:xfrm>
          <a:prstGeom prst="rect">
            <a:avLst/>
          </a:prstGeom>
        </p:spPr>
      </p:pic>
      <p:pic>
        <p:nvPicPr>
          <p:cNvPr id="28" name="รูปภาพ 27">
            <a:extLst>
              <a:ext uri="{FF2B5EF4-FFF2-40B4-BE49-F238E27FC236}">
                <a16:creationId xmlns:a16="http://schemas.microsoft.com/office/drawing/2014/main" id="{8E24635F-E4F2-4059-8787-5D4219827D65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7924" y="4137658"/>
            <a:ext cx="4283245" cy="240640"/>
          </a:xfrm>
          <a:prstGeom prst="rect">
            <a:avLst/>
          </a:prstGeom>
        </p:spPr>
      </p:pic>
      <p:pic>
        <p:nvPicPr>
          <p:cNvPr id="32" name="รูปภาพ 31">
            <a:extLst>
              <a:ext uri="{FF2B5EF4-FFF2-40B4-BE49-F238E27FC236}">
                <a16:creationId xmlns:a16="http://schemas.microsoft.com/office/drawing/2014/main" id="{D1B88318-AD7A-464D-830B-6437CF4BE89B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810" y="4701737"/>
            <a:ext cx="6976366" cy="46226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3" name="กล่องข้อความ 22">
                <a:extLst>
                  <a:ext uri="{FF2B5EF4-FFF2-40B4-BE49-F238E27FC236}">
                    <a16:creationId xmlns:a16="http://schemas.microsoft.com/office/drawing/2014/main" id="{9E2EA24B-4C28-4949-A4C0-96170F4ABD60}"/>
                  </a:ext>
                </a:extLst>
              </p:cNvPr>
              <p:cNvSpPr txBox="1"/>
              <p:nvPr/>
            </p:nvSpPr>
            <p:spPr>
              <a:xfrm>
                <a:off x="951364" y="2063771"/>
                <a:ext cx="7358135" cy="8534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th-TH" sz="1600" dirty="0">
                    <a:latin typeface="CMU Serif" panose="02000603000000000000" pitchFamily="2" charset="0"/>
                    <a:ea typeface="CMU Serif" panose="02000603000000000000" pitchFamily="2" charset="0"/>
                    <a:cs typeface="CMU Serif" panose="02000603000000000000" pitchFamily="2" charset="0"/>
                  </a:rPr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h-TH" sz="16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h-TH" sz="1600" i="1" dirty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th-TH" sz="1600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600" dirty="0">
                    <a:latin typeface="CMU Serif" panose="02000603000000000000" pitchFamily="2" charset="0"/>
                    <a:ea typeface="CMU Serif" panose="02000603000000000000" pitchFamily="2" charset="0"/>
                    <a:cs typeface="CMU Serif" panose="02000603000000000000" pitchFamily="2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h-TH" sz="16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h-TH" sz="1600" i="1" dirty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th-TH" sz="1600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th-TH" sz="1600" dirty="0">
                    <a:latin typeface="CMU Serif" panose="02000603000000000000" pitchFamily="2" charset="0"/>
                    <a:ea typeface="CMU Serif" panose="02000603000000000000" pitchFamily="2" charset="0"/>
                    <a:cs typeface="CMU Serif" panose="02000603000000000000" pitchFamily="2" charset="0"/>
                  </a:rPr>
                  <a:t>,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h-TH" sz="16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h-TH" sz="1600" i="1" dirty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sSub>
                          <m:sSubPr>
                            <m:ctrlPr>
                              <a:rPr lang="th-TH" sz="16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h-TH" sz="1600" i="1" dirty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th-TH" sz="1600" i="1" dirty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</m:sub>
                    </m:sSub>
                  </m:oMath>
                </a14:m>
                <a:r>
                  <a:rPr lang="th-TH" sz="1600" dirty="0">
                    <a:latin typeface="CMU Serif" panose="02000603000000000000" pitchFamily="2" charset="0"/>
                    <a:ea typeface="CMU Serif" panose="02000603000000000000" pitchFamily="2" charset="0"/>
                    <a:cs typeface="CMU Serif" panose="02000603000000000000" pitchFamily="2" charset="0"/>
                  </a:rPr>
                  <a:t> </a:t>
                </a:r>
                <a:r>
                  <a:rPr lang="en-US" sz="1600" dirty="0">
                    <a:latin typeface="CMU Serif" panose="02000603000000000000" pitchFamily="2" charset="0"/>
                    <a:ea typeface="CMU Serif" panose="02000603000000000000" pitchFamily="2" charset="0"/>
                    <a:cs typeface="CMU Serif" panose="02000603000000000000" pitchFamily="2" charset="0"/>
                  </a:rPr>
                  <a:t>are the spin, spin projection</a:t>
                </a:r>
                <a:r>
                  <a:rPr lang="th-TH" sz="1600" dirty="0">
                    <a:latin typeface="CMU Serif" panose="02000603000000000000" pitchFamily="2" charset="0"/>
                    <a:ea typeface="CMU Serif" panose="02000603000000000000" pitchFamily="2" charset="0"/>
                    <a:cs typeface="CMU Serif" panose="02000603000000000000" pitchFamily="2" charset="0"/>
                  </a:rPr>
                  <a:t> </a:t>
                </a:r>
                <a:r>
                  <a:rPr lang="en-US" sz="1600" dirty="0">
                    <a:latin typeface="CMU Serif" panose="02000603000000000000" pitchFamily="2" charset="0"/>
                    <a:ea typeface="CMU Serif" panose="02000603000000000000" pitchFamily="2" charset="0"/>
                    <a:cs typeface="CMU Serif" panose="02000603000000000000" pitchFamily="2" charset="0"/>
                  </a:rPr>
                  <a:t>quantum number and mass of the initial pentaquark states, respectively</a:t>
                </a:r>
                <a:r>
                  <a:rPr lang="th-TH" sz="1600" dirty="0">
                    <a:latin typeface="CMU Serif" panose="02000603000000000000" pitchFamily="2" charset="0"/>
                    <a:ea typeface="CMU Serif" panose="02000603000000000000" pitchFamily="2" charset="0"/>
                    <a:cs typeface="CMU Serif" panose="02000603000000000000" pitchFamily="2" charset="0"/>
                  </a:rPr>
                  <a:t>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h-TH" sz="16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h-TH" sz="1600" i="1" dirty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th-TH" sz="1600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th-TH" sz="1600" dirty="0">
                    <a:latin typeface="CMU Serif" panose="02000603000000000000" pitchFamily="2" charset="0"/>
                    <a:ea typeface="CMU Serif" panose="02000603000000000000" pitchFamily="2" charset="0"/>
                    <a:cs typeface="CMU Serif" panose="02000603000000000000" pitchFamily="2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h-TH" sz="16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h-TH" sz="1600" i="1" dirty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th-TH" sz="1600" i="1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th-TH" sz="1600" dirty="0">
                    <a:latin typeface="CMU Serif" panose="02000603000000000000" pitchFamily="2" charset="0"/>
                    <a:ea typeface="CMU Serif" panose="02000603000000000000" pitchFamily="2" charset="0"/>
                    <a:cs typeface="CMU Serif" panose="02000603000000000000" pitchFamily="2" charset="0"/>
                  </a:rPr>
                  <a:t> </a:t>
                </a:r>
                <a:r>
                  <a:rPr lang="en-US" sz="1600" dirty="0">
                    <a:latin typeface="CMU Serif" panose="02000603000000000000" pitchFamily="2" charset="0"/>
                    <a:ea typeface="CMU Serif" panose="02000603000000000000" pitchFamily="2" charset="0"/>
                    <a:cs typeface="CMU Serif" panose="02000603000000000000" pitchFamily="2" charset="0"/>
                  </a:rPr>
                  <a:t>are the energies of baryon and meson in the final states.</a:t>
                </a:r>
                <a:endParaRPr lang="th-TH" sz="1600" dirty="0">
                  <a:latin typeface="CMU Serif" panose="02000603000000000000" pitchFamily="2" charset="0"/>
                  <a:ea typeface="CMU Serif" panose="02000603000000000000" pitchFamily="2" charset="0"/>
                  <a:cs typeface="CMU Serif" panose="02000603000000000000" pitchFamily="2" charset="0"/>
                </a:endParaRPr>
              </a:p>
            </p:txBody>
          </p:sp>
        </mc:Choice>
        <mc:Fallback xmlns="">
          <p:sp>
            <p:nvSpPr>
              <p:cNvPr id="23" name="กล่องข้อความ 22">
                <a:extLst>
                  <a:ext uri="{FF2B5EF4-FFF2-40B4-BE49-F238E27FC236}">
                    <a16:creationId xmlns:a16="http://schemas.microsoft.com/office/drawing/2014/main" id="{9E2EA24B-4C28-4949-A4C0-96170F4ABD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1364" y="2063771"/>
                <a:ext cx="7358135" cy="853439"/>
              </a:xfrm>
              <a:prstGeom prst="rect">
                <a:avLst/>
              </a:prstGeom>
              <a:blipFill>
                <a:blip r:embed="rId12"/>
                <a:stretch>
                  <a:fillRect l="-414" t="-2143" b="-7857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กล่องข้อความ 28">
                <a:extLst>
                  <a:ext uri="{FF2B5EF4-FFF2-40B4-BE49-F238E27FC236}">
                    <a16:creationId xmlns:a16="http://schemas.microsoft.com/office/drawing/2014/main" id="{B991BA55-C5B1-4022-B970-E1F76ABA4AFC}"/>
                  </a:ext>
                </a:extLst>
              </p:cNvPr>
              <p:cNvSpPr txBox="1"/>
              <p:nvPr/>
            </p:nvSpPr>
            <p:spPr>
              <a:xfrm>
                <a:off x="516858" y="2909622"/>
                <a:ext cx="7561822" cy="10772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  <a:ea typeface="CMU Serif" panose="02000603000000000000" pitchFamily="2" charset="0"/>
                        <a:cs typeface="CMU Serif" panose="02000603000000000000" pitchFamily="2" charset="0"/>
                      </a:rPr>
                      <m:t>𝑓</m:t>
                    </m:r>
                    <m:r>
                      <a:rPr lang="en-US" sz="1600" i="1" dirty="0" smtClean="0">
                        <a:latin typeface="Cambria Math" panose="02040503050406030204" pitchFamily="18" charset="0"/>
                        <a:ea typeface="CMU Serif" panose="02000603000000000000" pitchFamily="2" charset="0"/>
                        <a:cs typeface="CMU Serif" panose="02000603000000000000" pitchFamily="2" charset="0"/>
                      </a:rPr>
                      <m:t>(</m:t>
                    </m:r>
                    <m:sSub>
                      <m:sSubPr>
                        <m:ctrlPr>
                          <a:rPr lang="en-US" sz="1600" i="1" dirty="0" err="1" smtClean="0">
                            <a:latin typeface="Cambria Math" panose="02040503050406030204" pitchFamily="18" charset="0"/>
                            <a:ea typeface="CMU Serif" panose="02000603000000000000" pitchFamily="2" charset="0"/>
                            <a:cs typeface="CMU Serif" panose="02000603000000000000" pitchFamily="2" charset="0"/>
                          </a:rPr>
                        </m:ctrlPr>
                      </m:sSubPr>
                      <m:e>
                        <m:r>
                          <a:rPr lang="en-US" sz="1600" i="1" dirty="0" err="1" smtClean="0">
                            <a:latin typeface="Cambria Math" panose="02040503050406030204" pitchFamily="18" charset="0"/>
                            <a:ea typeface="CMU Serif" panose="02000603000000000000" pitchFamily="2" charset="0"/>
                            <a:cs typeface="CMU Serif" panose="02000603000000000000" pitchFamily="2" charset="0"/>
                          </a:rPr>
                          <m:t>𝑚</m:t>
                        </m:r>
                      </m:e>
                      <m:sub>
                        <m:r>
                          <a:rPr lang="en-US" sz="1600" i="1" dirty="0" err="1" smtClean="0">
                            <a:latin typeface="Cambria Math" panose="02040503050406030204" pitchFamily="18" charset="0"/>
                            <a:ea typeface="CMU Serif" panose="02000603000000000000" pitchFamily="2" charset="0"/>
                            <a:cs typeface="CMU Serif" panose="02000603000000000000" pitchFamily="2" charset="0"/>
                          </a:rPr>
                          <m:t>𝐵</m:t>
                        </m:r>
                      </m:sub>
                    </m:sSub>
                    <m:r>
                      <a:rPr lang="en-US" sz="1600" i="1" dirty="0" err="1" smtClean="0">
                        <a:latin typeface="Cambria Math" panose="02040503050406030204" pitchFamily="18" charset="0"/>
                        <a:ea typeface="CMU Serif" panose="02000603000000000000" pitchFamily="2" charset="0"/>
                        <a:cs typeface="CMU Serif" panose="02000603000000000000" pitchFamily="2" charset="0"/>
                      </a:rPr>
                      <m:t>,</m:t>
                    </m:r>
                    <m:sSub>
                      <m:sSubPr>
                        <m:ctrlPr>
                          <a:rPr lang="en-US" sz="1600" i="1" dirty="0" err="1" smtClean="0">
                            <a:latin typeface="Cambria Math" panose="02040503050406030204" pitchFamily="18" charset="0"/>
                            <a:ea typeface="CMU Serif" panose="02000603000000000000" pitchFamily="2" charset="0"/>
                            <a:cs typeface="CMU Serif" panose="02000603000000000000" pitchFamily="2" charset="0"/>
                          </a:rPr>
                        </m:ctrlPr>
                      </m:sSubPr>
                      <m:e>
                        <m:r>
                          <a:rPr lang="en-US" sz="1600" i="1" dirty="0" err="1" smtClean="0">
                            <a:latin typeface="Cambria Math" panose="02040503050406030204" pitchFamily="18" charset="0"/>
                            <a:ea typeface="CMU Serif" panose="02000603000000000000" pitchFamily="2" charset="0"/>
                            <a:cs typeface="CMU Serif" panose="02000603000000000000" pitchFamily="2" charset="0"/>
                          </a:rPr>
                          <m:t>𝑚</m:t>
                        </m:r>
                      </m:e>
                      <m:sub>
                        <m:r>
                          <a:rPr lang="en-US" sz="1600" i="1" dirty="0" err="1" smtClean="0">
                            <a:latin typeface="Cambria Math" panose="02040503050406030204" pitchFamily="18" charset="0"/>
                            <a:ea typeface="CMU Serif" panose="02000603000000000000" pitchFamily="2" charset="0"/>
                            <a:cs typeface="CMU Serif" panose="02000603000000000000" pitchFamily="2" charset="0"/>
                          </a:rPr>
                          <m:t>𝑀</m:t>
                        </m:r>
                      </m:sub>
                    </m:sSub>
                    <m:r>
                      <a:rPr lang="en-US" sz="1600" i="1" dirty="0" err="1" smtClean="0">
                        <a:latin typeface="Cambria Math" panose="02040503050406030204" pitchFamily="18" charset="0"/>
                        <a:ea typeface="CMU Serif" panose="02000603000000000000" pitchFamily="2" charset="0"/>
                        <a:cs typeface="CMU Serif" panose="02000603000000000000" pitchFamily="2" charset="0"/>
                      </a:rPr>
                      <m:t>,</m:t>
                    </m:r>
                    <m:r>
                      <a:rPr lang="en-US" sz="1600" i="1" dirty="0" err="1" smtClean="0">
                        <a:latin typeface="Cambria Math" panose="02040503050406030204" pitchFamily="18" charset="0"/>
                        <a:ea typeface="CMU Serif" panose="02000603000000000000" pitchFamily="2" charset="0"/>
                        <a:cs typeface="CMU Serif" panose="02000603000000000000" pitchFamily="2" charset="0"/>
                      </a:rPr>
                      <m:t>𝑞</m:t>
                    </m:r>
                    <m:r>
                      <a:rPr lang="en-US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MU Serif" panose="02000603000000000000" pitchFamily="2" charset="0"/>
                        <a:cs typeface="CMU Serif" panose="02000603000000000000" pitchFamily="2" charset="0"/>
                      </a:rPr>
                      <m:t>) </m:t>
                    </m:r>
                  </m:oMath>
                </a14:m>
                <a:r>
                  <a:rPr lang="en-US" sz="1600" dirty="0">
                    <a:solidFill>
                      <a:schemeClr val="tx1"/>
                    </a:solidFill>
                    <a:latin typeface="CMU Serif" panose="02000603000000000000" pitchFamily="2" charset="0"/>
                    <a:ea typeface="CMU Serif" panose="02000603000000000000" pitchFamily="2" charset="0"/>
                    <a:cs typeface="CMU Serif" panose="02000603000000000000" pitchFamily="2" charset="0"/>
                  </a:rPr>
                  <a:t>is a kinematical phase-space factor depending on the masses of the baryon and meson in the final states as well as the spatial wave functions.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dirty="0">
                    <a:solidFill>
                      <a:schemeClr val="tx1"/>
                    </a:solidFill>
                    <a:latin typeface="CMU Serif" panose="02000603000000000000" pitchFamily="2" charset="0"/>
                    <a:ea typeface="CMU Serif" panose="02000603000000000000" pitchFamily="2" charset="0"/>
                    <a:cs typeface="CMU Serif" panose="02000603000000000000" pitchFamily="2" charset="0"/>
                  </a:rPr>
                  <a:t>To reduce the model dependence, we apply the phenomenological form for the phase space factor,</a:t>
                </a:r>
                <a:endParaRPr lang="th-TH" sz="1600" dirty="0">
                  <a:solidFill>
                    <a:schemeClr val="tx1"/>
                  </a:solidFill>
                  <a:latin typeface="CMU Serif" panose="02000603000000000000" pitchFamily="2" charset="0"/>
                  <a:ea typeface="CMU Serif" panose="02000603000000000000" pitchFamily="2" charset="0"/>
                  <a:cs typeface="CMU Serif" panose="02000603000000000000" pitchFamily="2" charset="0"/>
                </a:endParaRPr>
              </a:p>
            </p:txBody>
          </p:sp>
        </mc:Choice>
        <mc:Fallback xmlns="">
          <p:sp>
            <p:nvSpPr>
              <p:cNvPr id="29" name="กล่องข้อความ 28">
                <a:extLst>
                  <a:ext uri="{FF2B5EF4-FFF2-40B4-BE49-F238E27FC236}">
                    <a16:creationId xmlns:a16="http://schemas.microsoft.com/office/drawing/2014/main" id="{B991BA55-C5B1-4022-B970-E1F76ABA4A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858" y="2909622"/>
                <a:ext cx="7561822" cy="1077218"/>
              </a:xfrm>
              <a:prstGeom prst="rect">
                <a:avLst/>
              </a:prstGeom>
              <a:blipFill>
                <a:blip r:embed="rId13"/>
                <a:stretch>
                  <a:fillRect l="-323" t="-1695" b="-6215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กล่องข้อความ 29">
                <a:extLst>
                  <a:ext uri="{FF2B5EF4-FFF2-40B4-BE49-F238E27FC236}">
                    <a16:creationId xmlns:a16="http://schemas.microsoft.com/office/drawing/2014/main" id="{ABD382DB-32AA-4800-88C1-10920C6070BA}"/>
                  </a:ext>
                </a:extLst>
              </p:cNvPr>
              <p:cNvSpPr txBox="1"/>
              <p:nvPr/>
            </p:nvSpPr>
            <p:spPr>
              <a:xfrm>
                <a:off x="601657" y="5808828"/>
                <a:ext cx="7675778" cy="65017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sz="160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MU Serif" panose="02000603000000000000" pitchFamily="2" charset="0"/>
                            <a:cs typeface="CMU Serif" panose="02000603000000000000" pitchFamily="2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160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MU Serif" panose="02000603000000000000" pitchFamily="2" charset="0"/>
                                <a:cs typeface="CMU Serif" panose="02000603000000000000" pitchFamily="2" charset="0"/>
                              </a:rPr>
                            </m:ctrlPr>
                          </m:sSubSupPr>
                          <m:e>
                            <m:r>
                              <a:rPr lang="en-US" sz="160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MU Serif" panose="02000603000000000000" pitchFamily="2" charset="0"/>
                                <a:cs typeface="CMU Serif" panose="02000603000000000000" pitchFamily="2" charset="0"/>
                              </a:rPr>
                              <m:t>𝜓</m:t>
                            </m:r>
                          </m:e>
                          <m:sub>
                            <m:r>
                              <a:rPr lang="en-US" sz="1600" i="1" dirty="0" err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MU Serif" panose="02000603000000000000" pitchFamily="2" charset="0"/>
                                <a:cs typeface="CMU Serif" panose="02000603000000000000" pitchFamily="2" charset="0"/>
                              </a:rPr>
                              <m:t>𝑓</m:t>
                            </m:r>
                          </m:sub>
                          <m:sup>
                            <m:r>
                              <a:rPr lang="en-US" sz="160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MU Serif" panose="02000603000000000000" pitchFamily="2" charset="0"/>
                                <a:cs typeface="CMU Serif" panose="02000603000000000000" pitchFamily="2" charset="0"/>
                              </a:rPr>
                              <m:t>𝑆𝐹𝐶</m:t>
                            </m:r>
                          </m:sup>
                        </m:sSubSup>
                      </m:e>
                      <m:e>
                        <m:acc>
                          <m:accPr>
                            <m:chr m:val="⃗"/>
                            <m:ctrlPr>
                              <a:rPr lang="en-US" sz="1600" i="1" dirty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MU Serif" panose="02000603000000000000" pitchFamily="2" charset="0"/>
                                <a:cs typeface="CMU Serif" panose="02000603000000000000" pitchFamily="2" charset="0"/>
                              </a:rPr>
                            </m:ctrlPr>
                          </m:accPr>
                          <m:e>
                            <m:r>
                              <a:rPr lang="en-US" sz="1600" b="0" i="1" dirty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MU Serif" panose="02000603000000000000" pitchFamily="2" charset="0"/>
                                <a:cs typeface="CMU Serif" panose="02000603000000000000" pitchFamily="2" charset="0"/>
                              </a:rPr>
                              <m:t>𝑂</m:t>
                            </m:r>
                          </m:e>
                        </m:acc>
                      </m:e>
                      <m:e>
                        <m:sSubSup>
                          <m:sSubSupPr>
                            <m:ctrlPr>
                              <a:rPr lang="en-US" sz="160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MU Serif" panose="02000603000000000000" pitchFamily="2" charset="0"/>
                                <a:cs typeface="CMU Serif" panose="02000603000000000000" pitchFamily="2" charset="0"/>
                              </a:rPr>
                            </m:ctrlPr>
                          </m:sSubSupPr>
                          <m:e>
                            <m:r>
                              <a:rPr lang="en-US" sz="160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MU Serif" panose="02000603000000000000" pitchFamily="2" charset="0"/>
                                <a:cs typeface="CMU Serif" panose="02000603000000000000" pitchFamily="2" charset="0"/>
                              </a:rPr>
                              <m:t>𝜓</m:t>
                            </m:r>
                          </m:e>
                          <m:sub>
                            <m:r>
                              <a:rPr lang="en-US" sz="1600" b="0" i="1" dirty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MU Serif" panose="02000603000000000000" pitchFamily="2" charset="0"/>
                                <a:cs typeface="CMU Serif" panose="02000603000000000000" pitchFamily="2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sz="160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MU Serif" panose="02000603000000000000" pitchFamily="2" charset="0"/>
                                <a:cs typeface="CMU Serif" panose="02000603000000000000" pitchFamily="2" charset="0"/>
                              </a:rPr>
                              <m:t>𝑆𝐹𝐶</m:t>
                            </m:r>
                          </m:sup>
                        </m:sSubSup>
                      </m:e>
                    </m:d>
                    <m:r>
                      <a:rPr lang="en-US" sz="16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MU Serif" panose="02000603000000000000" pitchFamily="2" charset="0"/>
                        <a:cs typeface="CMU Serif" panose="02000603000000000000" pitchFamily="2" charset="0"/>
                      </a:rPr>
                      <m:t> </m:t>
                    </m:r>
                  </m:oMath>
                </a14:m>
                <a:r>
                  <a:rPr lang="en-US" sz="1600" dirty="0">
                    <a:solidFill>
                      <a:srgbClr val="000000"/>
                    </a:solidFill>
                    <a:latin typeface="CMU Serif" panose="02000603000000000000" pitchFamily="2" charset="0"/>
                    <a:ea typeface="CMU Serif" panose="02000603000000000000" pitchFamily="2" charset="0"/>
                    <a:cs typeface="CMU Serif" panose="02000603000000000000" pitchFamily="2" charset="0"/>
                  </a:rPr>
                  <a:t>is the spin-flavor-color transition amplitudes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1600" dirty="0">
                  <a:solidFill>
                    <a:srgbClr val="000000"/>
                  </a:solidFill>
                  <a:latin typeface="CMU Serif" panose="02000603000000000000" pitchFamily="2" charset="0"/>
                  <a:ea typeface="CMU Serif" panose="02000603000000000000" pitchFamily="2" charset="0"/>
                  <a:cs typeface="CMU Serif" panose="02000603000000000000" pitchFamily="2" charset="0"/>
                </a:endParaRPr>
              </a:p>
            </p:txBody>
          </p:sp>
        </mc:Choice>
        <mc:Fallback xmlns="">
          <p:sp>
            <p:nvSpPr>
              <p:cNvPr id="30" name="กล่องข้อความ 29">
                <a:extLst>
                  <a:ext uri="{FF2B5EF4-FFF2-40B4-BE49-F238E27FC236}">
                    <a16:creationId xmlns:a16="http://schemas.microsoft.com/office/drawing/2014/main" id="{ABD382DB-32AA-4800-88C1-10920C6070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657" y="5808828"/>
                <a:ext cx="7675778" cy="650178"/>
              </a:xfrm>
              <a:prstGeom prst="rect">
                <a:avLst/>
              </a:prstGeom>
              <a:blipFill>
                <a:blip r:embed="rId14"/>
                <a:stretch>
                  <a:fillRect l="-318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กล่องข้อความ 30">
            <a:extLst>
              <a:ext uri="{FF2B5EF4-FFF2-40B4-BE49-F238E27FC236}">
                <a16:creationId xmlns:a16="http://schemas.microsoft.com/office/drawing/2014/main" id="{3092E1AB-8506-4D98-B3BE-DAFC9BEFC4AD}"/>
              </a:ext>
            </a:extLst>
          </p:cNvPr>
          <p:cNvSpPr txBox="1"/>
          <p:nvPr/>
        </p:nvSpPr>
        <p:spPr>
          <a:xfrm>
            <a:off x="2492344" y="5317137"/>
            <a:ext cx="4159297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CMU Serif" panose="02000603000000000000" pitchFamily="2" charset="0"/>
                <a:ea typeface="CMU Serif" panose="02000603000000000000" pitchFamily="2" charset="0"/>
                <a:cs typeface="CMU Serif" panose="02000603000000000000" pitchFamily="2" charset="0"/>
              </a:rPr>
              <a:t>J. </a:t>
            </a:r>
            <a:r>
              <a:rPr lang="en-US" sz="1600" dirty="0" err="1">
                <a:latin typeface="CMU Serif" panose="02000603000000000000" pitchFamily="2" charset="0"/>
                <a:ea typeface="CMU Serif" panose="02000603000000000000" pitchFamily="2" charset="0"/>
                <a:cs typeface="CMU Serif" panose="02000603000000000000" pitchFamily="2" charset="0"/>
              </a:rPr>
              <a:t>Vandermeulen</a:t>
            </a:r>
            <a:r>
              <a:rPr lang="en-US" sz="1600" dirty="0">
                <a:latin typeface="CMU Serif" panose="02000603000000000000" pitchFamily="2" charset="0"/>
                <a:ea typeface="CMU Serif" panose="02000603000000000000" pitchFamily="2" charset="0"/>
                <a:cs typeface="CMU Serif" panose="02000603000000000000" pitchFamily="2" charset="0"/>
              </a:rPr>
              <a:t>, </a:t>
            </a:r>
            <a:r>
              <a:rPr lang="en-US" sz="1600" b="0" i="0" u="none" strike="noStrike" baseline="0" dirty="0">
                <a:latin typeface="CMU Serif" panose="02000603000000000000" pitchFamily="2" charset="0"/>
                <a:ea typeface="CMU Serif" panose="02000603000000000000" pitchFamily="2" charset="0"/>
                <a:cs typeface="CMU Serif" panose="02000603000000000000" pitchFamily="2" charset="0"/>
              </a:rPr>
              <a:t>Z. Phys. C </a:t>
            </a:r>
            <a:r>
              <a:rPr lang="en-US" sz="1600" b="1" i="0" u="none" strike="noStrike" baseline="0" dirty="0">
                <a:latin typeface="CMU Serif" panose="02000603000000000000" pitchFamily="2" charset="0"/>
                <a:ea typeface="CMU Serif" panose="02000603000000000000" pitchFamily="2" charset="0"/>
                <a:cs typeface="CMU Serif" panose="02000603000000000000" pitchFamily="2" charset="0"/>
              </a:rPr>
              <a:t>37</a:t>
            </a:r>
            <a:r>
              <a:rPr lang="en-US" sz="1600" b="0" i="0" u="none" strike="noStrike" baseline="0" dirty="0">
                <a:latin typeface="CMU Serif" panose="02000603000000000000" pitchFamily="2" charset="0"/>
                <a:ea typeface="CMU Serif" panose="02000603000000000000" pitchFamily="2" charset="0"/>
                <a:cs typeface="CMU Serif" panose="02000603000000000000" pitchFamily="2" charset="0"/>
              </a:rPr>
              <a:t>, 563 (1988)</a:t>
            </a:r>
            <a:endParaRPr lang="th-TH" sz="1600" dirty="0">
              <a:latin typeface="CMU Serif" panose="02000603000000000000" pitchFamily="2" charset="0"/>
              <a:ea typeface="CMU Serif" panose="02000603000000000000" pitchFamily="2" charset="0"/>
              <a:cs typeface="CMU Serif" panose="02000603000000000000" pitchFamily="2" charset="0"/>
            </a:endParaRPr>
          </a:p>
        </p:txBody>
      </p:sp>
      <p:sp>
        <p:nvSpPr>
          <p:cNvPr id="35" name="กล่องข้อความ 34">
            <a:extLst>
              <a:ext uri="{FF2B5EF4-FFF2-40B4-BE49-F238E27FC236}">
                <a16:creationId xmlns:a16="http://schemas.microsoft.com/office/drawing/2014/main" id="{6DA80F95-3D46-4878-B85F-0F53990A6618}"/>
              </a:ext>
            </a:extLst>
          </p:cNvPr>
          <p:cNvSpPr txBox="1"/>
          <p:nvPr/>
        </p:nvSpPr>
        <p:spPr>
          <a:xfrm>
            <a:off x="8647307" y="650664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7</a:t>
            </a:r>
            <a:endParaRPr lang="th-TH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05297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กล่องข้อความ 54">
            <a:extLst>
              <a:ext uri="{FF2B5EF4-FFF2-40B4-BE49-F238E27FC236}">
                <a16:creationId xmlns:a16="http://schemas.microsoft.com/office/drawing/2014/main" id="{1A7EEAB8-D8A4-4C3B-A31E-0E5E43093BCC}"/>
              </a:ext>
            </a:extLst>
          </p:cNvPr>
          <p:cNvSpPr txBox="1"/>
          <p:nvPr/>
        </p:nvSpPr>
        <p:spPr>
          <a:xfrm>
            <a:off x="2993247" y="6553043"/>
            <a:ext cx="15787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CMU Serif" panose="02000603000000000000" pitchFamily="2" charset="0"/>
                <a:ea typeface="CMU Serif" panose="02000603000000000000" pitchFamily="2" charset="0"/>
                <a:cs typeface="CMU Serif" panose="02000603000000000000" pitchFamily="2" charset="0"/>
              </a:rPr>
              <a:t>Wiriya Ruangyoo</a:t>
            </a:r>
            <a:endParaRPr lang="th-TH" sz="1200" b="1" dirty="0">
              <a:solidFill>
                <a:schemeClr val="bg1"/>
              </a:solidFill>
              <a:latin typeface="CMU Serif" panose="02000603000000000000" pitchFamily="2" charset="0"/>
              <a:ea typeface="CMU Serif" panose="02000603000000000000" pitchFamily="2" charset="0"/>
              <a:cs typeface="CMU Serif" panose="02000603000000000000" pitchFamily="2" charset="0"/>
            </a:endParaRPr>
          </a:p>
        </p:txBody>
      </p:sp>
      <p:sp>
        <p:nvSpPr>
          <p:cNvPr id="56" name="กล่องข้อความ 55">
            <a:extLst>
              <a:ext uri="{FF2B5EF4-FFF2-40B4-BE49-F238E27FC236}">
                <a16:creationId xmlns:a16="http://schemas.microsoft.com/office/drawing/2014/main" id="{54B9BAD5-ACE8-45D1-8505-988924CDAD49}"/>
              </a:ext>
            </a:extLst>
          </p:cNvPr>
          <p:cNvSpPr txBox="1"/>
          <p:nvPr/>
        </p:nvSpPr>
        <p:spPr>
          <a:xfrm>
            <a:off x="4571996" y="6573541"/>
            <a:ext cx="45720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CMU Serif" panose="02000603000000000000" pitchFamily="2" charset="0"/>
                <a:ea typeface="CMU Serif" panose="02000603000000000000" pitchFamily="2" charset="0"/>
                <a:cs typeface="CMU Serif" panose="02000603000000000000" pitchFamily="2" charset="0"/>
              </a:rPr>
              <a:t>Master’s thesis defense                              25</a:t>
            </a:r>
            <a:endParaRPr lang="th-TH" sz="1200" b="1" dirty="0">
              <a:solidFill>
                <a:schemeClr val="bg1"/>
              </a:solidFill>
              <a:latin typeface="CMU Serif" panose="02000603000000000000" pitchFamily="2" charset="0"/>
              <a:ea typeface="CMU Serif" panose="02000603000000000000" pitchFamily="2" charset="0"/>
              <a:cs typeface="CMU Serif" panose="02000603000000000000" pitchFamily="2" charset="0"/>
            </a:endParaRPr>
          </a:p>
        </p:txBody>
      </p:sp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451CB9BB-D4CF-4447-9B8B-39EED1A18A40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6983" y="3899884"/>
            <a:ext cx="2136504" cy="254538"/>
          </a:xfrm>
          <a:prstGeom prst="rect">
            <a:avLst/>
          </a:prstGeom>
        </p:spPr>
      </p:pic>
      <p:pic>
        <p:nvPicPr>
          <p:cNvPr id="8" name="รูปภาพ 7">
            <a:extLst>
              <a:ext uri="{FF2B5EF4-FFF2-40B4-BE49-F238E27FC236}">
                <a16:creationId xmlns:a16="http://schemas.microsoft.com/office/drawing/2014/main" id="{450C02E3-D377-4750-9247-F53ED0BC4A36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9661" y="5162312"/>
            <a:ext cx="5567633" cy="596115"/>
          </a:xfrm>
          <a:prstGeom prst="rect">
            <a:avLst/>
          </a:prstGeom>
        </p:spPr>
      </p:pic>
      <p:sp>
        <p:nvSpPr>
          <p:cNvPr id="2" name="สี่เหลี่ยมผืนผ้า 1">
            <a:extLst>
              <a:ext uri="{FF2B5EF4-FFF2-40B4-BE49-F238E27FC236}">
                <a16:creationId xmlns:a16="http://schemas.microsoft.com/office/drawing/2014/main" id="{CF76844B-C077-40A8-965F-C9566271E19F}"/>
              </a:ext>
            </a:extLst>
          </p:cNvPr>
          <p:cNvSpPr/>
          <p:nvPr/>
        </p:nvSpPr>
        <p:spPr>
          <a:xfrm>
            <a:off x="432167" y="3096799"/>
            <a:ext cx="804278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CMU Serif" panose="02000603000000000000" pitchFamily="2" charset="0"/>
                <a:ea typeface="CMU Serif" panose="02000603000000000000" pitchFamily="2" charset="0"/>
                <a:cs typeface="CMU Serif" panose="02000603000000000000" pitchFamily="2" charset="0"/>
              </a:rPr>
              <a:t>	The general transition amplitude between pentaquark and final particles (baryon and meson) can be formed as,</a:t>
            </a:r>
            <a:endParaRPr lang="th-TH" sz="1600" dirty="0">
              <a:latin typeface="CMU Serif" panose="02000603000000000000" pitchFamily="2" charset="0"/>
              <a:ea typeface="CMU Serif" panose="02000603000000000000" pitchFamily="2" charset="0"/>
              <a:cs typeface="CMU Serif" panose="02000603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สี่เหลี่ยมผืนผ้า 3">
                <a:extLst>
                  <a:ext uri="{FF2B5EF4-FFF2-40B4-BE49-F238E27FC236}">
                    <a16:creationId xmlns:a16="http://schemas.microsoft.com/office/drawing/2014/main" id="{52EAA5EF-6694-4091-AB30-9C822A131862}"/>
                  </a:ext>
                </a:extLst>
              </p:cNvPr>
              <p:cNvSpPr/>
              <p:nvPr/>
            </p:nvSpPr>
            <p:spPr>
              <a:xfrm>
                <a:off x="414349" y="4287161"/>
                <a:ext cx="8156159" cy="6375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600" dirty="0">
                    <a:solidFill>
                      <a:srgbClr val="000000"/>
                    </a:solidFill>
                    <a:latin typeface="CMU Serif" panose="02000603000000000000" pitchFamily="2" charset="0"/>
                    <a:ea typeface="CMU Serif" panose="02000603000000000000" pitchFamily="2" charset="0"/>
                    <a:cs typeface="CMU Serif" panose="02000603000000000000" pitchFamily="2" charset="0"/>
                  </a:rPr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MU Serif" panose="02000603000000000000" pitchFamily="2" charset="0"/>
                            <a:cs typeface="CMU Serif" panose="02000603000000000000" pitchFamily="2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sz="16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MU Serif" panose="02000603000000000000" pitchFamily="2" charset="0"/>
                                <a:cs typeface="CMU Serif" panose="02000603000000000000" pitchFamily="2" charset="0"/>
                              </a:rPr>
                            </m:ctrlPr>
                          </m:accPr>
                          <m:e>
                            <m:r>
                              <a:rPr lang="en-US" sz="16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MU Serif" panose="02000603000000000000" pitchFamily="2" charset="0"/>
                                <a:cs typeface="CMU Serif" panose="02000603000000000000" pitchFamily="2" charset="0"/>
                              </a:rPr>
                              <m:t>𝑂</m:t>
                            </m:r>
                          </m:e>
                        </m:acc>
                      </m:e>
                      <m:sub>
                        <m:r>
                          <a:rPr lang="en-US" sz="1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MU Serif" panose="02000603000000000000" pitchFamily="2" charset="0"/>
                            <a:cs typeface="CMU Serif" panose="02000603000000000000" pitchFamily="2" charset="0"/>
                          </a:rPr>
                          <m:t>𝑖</m:t>
                        </m:r>
                      </m:sub>
                    </m:sSub>
                    <m:r>
                      <a:rPr lang="en-US" sz="16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MU Serif" panose="02000603000000000000" pitchFamily="2" charset="0"/>
                        <a:cs typeface="CMU Serif" panose="02000603000000000000" pitchFamily="2" charset="0"/>
                      </a:rPr>
                      <m:t> </m:t>
                    </m:r>
                  </m:oMath>
                </a14:m>
                <a:r>
                  <a:rPr lang="en-US" sz="1600" dirty="0">
                    <a:solidFill>
                      <a:srgbClr val="000000"/>
                    </a:solidFill>
                    <a:latin typeface="CMU Serif" panose="02000603000000000000" pitchFamily="2" charset="0"/>
                    <a:ea typeface="CMU Serif" panose="02000603000000000000" pitchFamily="2" charset="0"/>
                    <a:cs typeface="CMU Serif" panose="02000603000000000000" pitchFamily="2" charset="0"/>
                  </a:rPr>
                  <a:t>denote the operator between initial and final particles with the diagram. In this case, the operator takes the form as,</a:t>
                </a:r>
                <a:endParaRPr lang="th-TH" sz="1600" dirty="0">
                  <a:latin typeface="CMU Serif" panose="02000603000000000000" pitchFamily="2" charset="0"/>
                  <a:ea typeface="CMU Serif" panose="02000603000000000000" pitchFamily="2" charset="0"/>
                  <a:cs typeface="CMU Serif" panose="02000603000000000000" pitchFamily="2" charset="0"/>
                </a:endParaRPr>
              </a:p>
            </p:txBody>
          </p:sp>
        </mc:Choice>
        <mc:Fallback xmlns="">
          <p:sp>
            <p:nvSpPr>
              <p:cNvPr id="4" name="สี่เหลี่ยมผืนผ้า 3">
                <a:extLst>
                  <a:ext uri="{FF2B5EF4-FFF2-40B4-BE49-F238E27FC236}">
                    <a16:creationId xmlns:a16="http://schemas.microsoft.com/office/drawing/2014/main" id="{52EAA5EF-6694-4091-AB30-9C822A13186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349" y="4287161"/>
                <a:ext cx="8156159" cy="637547"/>
              </a:xfrm>
              <a:prstGeom prst="rect">
                <a:avLst/>
              </a:prstGeom>
              <a:blipFill>
                <a:blip r:embed="rId33"/>
                <a:stretch>
                  <a:fillRect l="-448" r="-822" b="-7619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กล่องข้อความ 58">
            <a:extLst>
              <a:ext uri="{FF2B5EF4-FFF2-40B4-BE49-F238E27FC236}">
                <a16:creationId xmlns:a16="http://schemas.microsoft.com/office/drawing/2014/main" id="{40C7F92E-7B9C-44CA-BF2B-8708D9E8E119}"/>
              </a:ext>
            </a:extLst>
          </p:cNvPr>
          <p:cNvSpPr txBox="1"/>
          <p:nvPr/>
        </p:nvSpPr>
        <p:spPr>
          <a:xfrm>
            <a:off x="261857" y="2461273"/>
            <a:ext cx="44999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MU Serif" panose="02000603000000000000" pitchFamily="2" charset="0"/>
                <a:ea typeface="CMU Serif" panose="02000603000000000000" pitchFamily="2" charset="0"/>
                <a:cs typeface="CMU Serif" panose="02000603000000000000" pitchFamily="2" charset="0"/>
              </a:rPr>
              <a:t>(a) Hidden charm decay process(Direct process)</a:t>
            </a:r>
            <a:endParaRPr lang="th-TH" sz="1600" dirty="0">
              <a:latin typeface="CMU Serif" panose="02000603000000000000" pitchFamily="2" charset="0"/>
              <a:ea typeface="CMU Serif" panose="02000603000000000000" pitchFamily="2" charset="0"/>
              <a:cs typeface="CMU Serif" panose="02000603000000000000" pitchFamily="2" charset="0"/>
            </a:endParaRPr>
          </a:p>
        </p:txBody>
      </p:sp>
      <p:sp>
        <p:nvSpPr>
          <p:cNvPr id="60" name="กล่องข้อความ 59">
            <a:extLst>
              <a:ext uri="{FF2B5EF4-FFF2-40B4-BE49-F238E27FC236}">
                <a16:creationId xmlns:a16="http://schemas.microsoft.com/office/drawing/2014/main" id="{3BE53AD6-33A3-4B2A-A85C-6DB0D9F67541}"/>
              </a:ext>
            </a:extLst>
          </p:cNvPr>
          <p:cNvSpPr txBox="1"/>
          <p:nvPr/>
        </p:nvSpPr>
        <p:spPr>
          <a:xfrm>
            <a:off x="4761807" y="2426896"/>
            <a:ext cx="42771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MU Serif" panose="02000603000000000000" pitchFamily="2" charset="0"/>
                <a:ea typeface="CMU Serif" panose="02000603000000000000" pitchFamily="2" charset="0"/>
                <a:cs typeface="CMU Serif" panose="02000603000000000000" pitchFamily="2" charset="0"/>
              </a:rPr>
              <a:t>(b) Open charm decay process(Cross process)</a:t>
            </a:r>
            <a:endParaRPr lang="th-TH" sz="1600" dirty="0">
              <a:latin typeface="CMU Serif" panose="02000603000000000000" pitchFamily="2" charset="0"/>
              <a:ea typeface="CMU Serif" panose="02000603000000000000" pitchFamily="2" charset="0"/>
              <a:cs typeface="CMU Serif" panose="02000603000000000000" pitchFamily="2" charset="0"/>
            </a:endParaRPr>
          </a:p>
        </p:txBody>
      </p:sp>
      <p:grpSp>
        <p:nvGrpSpPr>
          <p:cNvPr id="58" name="กลุ่ม 57">
            <a:extLst>
              <a:ext uri="{FF2B5EF4-FFF2-40B4-BE49-F238E27FC236}">
                <a16:creationId xmlns:a16="http://schemas.microsoft.com/office/drawing/2014/main" id="{B52C8A02-EBCD-4BE7-8838-6850306FF856}"/>
              </a:ext>
            </a:extLst>
          </p:cNvPr>
          <p:cNvGrpSpPr/>
          <p:nvPr/>
        </p:nvGrpSpPr>
        <p:grpSpPr>
          <a:xfrm>
            <a:off x="0" y="1"/>
            <a:ext cx="9144000" cy="6857998"/>
            <a:chOff x="0" y="1"/>
            <a:chExt cx="9144000" cy="6857998"/>
          </a:xfrm>
        </p:grpSpPr>
        <p:sp>
          <p:nvSpPr>
            <p:cNvPr id="62" name="สี่เหลี่ยมผืนผ้า 61">
              <a:extLst>
                <a:ext uri="{FF2B5EF4-FFF2-40B4-BE49-F238E27FC236}">
                  <a16:creationId xmlns:a16="http://schemas.microsoft.com/office/drawing/2014/main" id="{19AD27BA-51CE-4AFB-B2FF-B2544E5A8D6B}"/>
                </a:ext>
              </a:extLst>
            </p:cNvPr>
            <p:cNvSpPr/>
            <p:nvPr/>
          </p:nvSpPr>
          <p:spPr>
            <a:xfrm>
              <a:off x="0" y="6524625"/>
              <a:ext cx="9144000" cy="333374"/>
            </a:xfrm>
            <a:prstGeom prst="rect">
              <a:avLst/>
            </a:prstGeom>
            <a:gradFill>
              <a:gsLst>
                <a:gs pos="85000">
                  <a:srgbClr val="85939D">
                    <a:lumMod val="89000"/>
                    <a:lumOff val="11000"/>
                  </a:srgbClr>
                </a:gs>
                <a:gs pos="23000">
                  <a:srgbClr val="878662">
                    <a:lumMod val="90000"/>
                    <a:lumOff val="10000"/>
                  </a:srgbClr>
                </a:gs>
                <a:gs pos="0">
                  <a:srgbClr val="878662">
                    <a:lumMod val="95000"/>
                  </a:srgbClr>
                </a:gs>
                <a:gs pos="100000">
                  <a:srgbClr val="939393">
                    <a:lumMod val="70000"/>
                    <a:lumOff val="30000"/>
                  </a:srgbClr>
                </a:gs>
              </a:gsLst>
              <a:path path="circle">
                <a:fillToRect l="100000" t="100000"/>
              </a:path>
            </a:gradFill>
            <a:ln>
              <a:solidFill>
                <a:srgbClr val="78787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  <p:grpSp>
          <p:nvGrpSpPr>
            <p:cNvPr id="64" name="กลุ่ม 63">
              <a:extLst>
                <a:ext uri="{FF2B5EF4-FFF2-40B4-BE49-F238E27FC236}">
                  <a16:creationId xmlns:a16="http://schemas.microsoft.com/office/drawing/2014/main" id="{300289B6-A517-47B5-B741-6414793D58DB}"/>
                </a:ext>
              </a:extLst>
            </p:cNvPr>
            <p:cNvGrpSpPr/>
            <p:nvPr/>
          </p:nvGrpSpPr>
          <p:grpSpPr>
            <a:xfrm>
              <a:off x="0" y="1"/>
              <a:ext cx="9144000" cy="594804"/>
              <a:chOff x="0" y="1"/>
              <a:chExt cx="9144000" cy="594804"/>
            </a:xfrm>
          </p:grpSpPr>
          <p:sp>
            <p:nvSpPr>
              <p:cNvPr id="65" name="สี่เหลี่ยมผืนผ้า 64">
                <a:extLst>
                  <a:ext uri="{FF2B5EF4-FFF2-40B4-BE49-F238E27FC236}">
                    <a16:creationId xmlns:a16="http://schemas.microsoft.com/office/drawing/2014/main" id="{2A7EF0E4-AB30-4FBA-92A7-86D89361914A}"/>
                  </a:ext>
                </a:extLst>
              </p:cNvPr>
              <p:cNvSpPr/>
              <p:nvPr/>
            </p:nvSpPr>
            <p:spPr>
              <a:xfrm>
                <a:off x="0" y="1"/>
                <a:ext cx="9144000" cy="594804"/>
              </a:xfrm>
              <a:prstGeom prst="rect">
                <a:avLst/>
              </a:prstGeom>
              <a:gradFill>
                <a:gsLst>
                  <a:gs pos="85000">
                    <a:srgbClr val="85939D">
                      <a:lumMod val="89000"/>
                      <a:lumOff val="11000"/>
                    </a:srgbClr>
                  </a:gs>
                  <a:gs pos="23000">
                    <a:srgbClr val="878662">
                      <a:lumMod val="90000"/>
                      <a:lumOff val="10000"/>
                    </a:srgbClr>
                  </a:gs>
                  <a:gs pos="0">
                    <a:srgbClr val="878662">
                      <a:lumMod val="95000"/>
                    </a:srgbClr>
                  </a:gs>
                  <a:gs pos="100000">
                    <a:srgbClr val="939393">
                      <a:lumMod val="70000"/>
                      <a:lumOff val="30000"/>
                    </a:srgbClr>
                  </a:gs>
                </a:gsLst>
                <a:path path="circle">
                  <a:fillToRect l="100000" t="100000"/>
                </a:path>
              </a:gradFill>
              <a:ln>
                <a:solidFill>
                  <a:srgbClr val="78787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dirty="0"/>
              </a:p>
            </p:txBody>
          </p:sp>
          <p:sp>
            <p:nvSpPr>
              <p:cNvPr id="66" name="กล่องข้อความ 65">
                <a:extLst>
                  <a:ext uri="{FF2B5EF4-FFF2-40B4-BE49-F238E27FC236}">
                    <a16:creationId xmlns:a16="http://schemas.microsoft.com/office/drawing/2014/main" id="{7A818C71-87A4-4758-9AB1-21B607A6FD6B}"/>
                  </a:ext>
                </a:extLst>
              </p:cNvPr>
              <p:cNvSpPr txBox="1"/>
              <p:nvPr/>
            </p:nvSpPr>
            <p:spPr>
              <a:xfrm>
                <a:off x="23985" y="86385"/>
                <a:ext cx="299312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>
                    <a:solidFill>
                      <a:schemeClr val="bg1"/>
                    </a:solidFill>
                    <a:latin typeface="CMU Serif" panose="02000603000000000000" pitchFamily="2" charset="0"/>
                    <a:ea typeface="CMU Serif" panose="02000603000000000000" pitchFamily="2" charset="0"/>
                    <a:cs typeface="CMU Serif" panose="02000603000000000000" pitchFamily="2" charset="0"/>
                  </a:rPr>
                  <a:t>Transition Amplitude</a:t>
                </a:r>
                <a:endParaRPr lang="th-TH" sz="2000" b="1" dirty="0">
                  <a:solidFill>
                    <a:schemeClr val="bg1"/>
                  </a:solidFill>
                  <a:latin typeface="CMU Serif" panose="02000603000000000000" pitchFamily="2" charset="0"/>
                  <a:ea typeface="CMU Serif" panose="02000603000000000000" pitchFamily="2" charset="0"/>
                  <a:cs typeface="CMU Serif" panose="02000603000000000000" pitchFamily="2" charset="0"/>
                </a:endParaRPr>
              </a:p>
            </p:txBody>
          </p:sp>
          <p:pic>
            <p:nvPicPr>
              <p:cNvPr id="67" name="รูปภาพ 66" descr="รูปภาพประกอบด้วย ของเล่น&#10;&#10;คำอธิบายที่สร้างขึ้นโดยอัตโนมัติ">
                <a:extLst>
                  <a:ext uri="{FF2B5EF4-FFF2-40B4-BE49-F238E27FC236}">
                    <a16:creationId xmlns:a16="http://schemas.microsoft.com/office/drawing/2014/main" id="{9DD2A47A-738D-4896-937D-49AB07BA18E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735857" y="82108"/>
                <a:ext cx="381438" cy="472370"/>
              </a:xfrm>
              <a:prstGeom prst="rect">
                <a:avLst/>
              </a:prstGeom>
              <a:effectLst>
                <a:outerShdw blurRad="50800" dist="50800" dir="5400000" algn="ctr" rotWithShape="0">
                  <a:schemeClr val="bg1">
                    <a:lumMod val="65000"/>
                  </a:schemeClr>
                </a:outerShdw>
              </a:effectLst>
              <a:scene3d>
                <a:camera prst="orthographicFront"/>
                <a:lightRig rig="threePt" dir="t"/>
              </a:scene3d>
              <a:sp3d>
                <a:bevelT w="88900" h="0"/>
              </a:sp3d>
            </p:spPr>
          </p:pic>
          <p:pic>
            <p:nvPicPr>
              <p:cNvPr id="68" name="รูปภาพ 67" descr="รูปภาพประกอบด้วย สัญลักษณ์, ห้อง&#10;&#10;คำอธิบายที่สร้างขึ้นโดยอัตโนมัติ">
                <a:extLst>
                  <a:ext uri="{FF2B5EF4-FFF2-40B4-BE49-F238E27FC236}">
                    <a16:creationId xmlns:a16="http://schemas.microsoft.com/office/drawing/2014/main" id="{083874EA-F674-4449-BF7D-9E95E20ABC7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221718" y="97348"/>
                <a:ext cx="458996" cy="431838"/>
              </a:xfrm>
              <a:prstGeom prst="rect">
                <a:avLst/>
              </a:prstGeom>
            </p:spPr>
          </p:pic>
          <p:pic>
            <p:nvPicPr>
              <p:cNvPr id="69" name="รูปภาพ 68">
                <a:extLst>
                  <a:ext uri="{FF2B5EF4-FFF2-40B4-BE49-F238E27FC236}">
                    <a16:creationId xmlns:a16="http://schemas.microsoft.com/office/drawing/2014/main" id="{CBE40E62-2A2D-4E0C-98CF-A78551E681E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736468" y="67762"/>
                <a:ext cx="1212525" cy="429696"/>
              </a:xfrm>
              <a:prstGeom prst="rect">
                <a:avLst/>
              </a:prstGeom>
            </p:spPr>
          </p:pic>
        </p:grpSp>
      </p:grpSp>
      <p:grpSp>
        <p:nvGrpSpPr>
          <p:cNvPr id="70" name="กลุ่ม 69">
            <a:extLst>
              <a:ext uri="{FF2B5EF4-FFF2-40B4-BE49-F238E27FC236}">
                <a16:creationId xmlns:a16="http://schemas.microsoft.com/office/drawing/2014/main" id="{F8ED1DC7-0EDE-4C39-A115-DD1935CDADEB}"/>
              </a:ext>
            </a:extLst>
          </p:cNvPr>
          <p:cNvGrpSpPr/>
          <p:nvPr/>
        </p:nvGrpSpPr>
        <p:grpSpPr>
          <a:xfrm>
            <a:off x="361411" y="770119"/>
            <a:ext cx="4131018" cy="1572024"/>
            <a:chOff x="3060900" y="757813"/>
            <a:chExt cx="5264931" cy="2003524"/>
          </a:xfrm>
        </p:grpSpPr>
        <p:grpSp>
          <p:nvGrpSpPr>
            <p:cNvPr id="71" name="กลุ่ม 70">
              <a:extLst>
                <a:ext uri="{FF2B5EF4-FFF2-40B4-BE49-F238E27FC236}">
                  <a16:creationId xmlns:a16="http://schemas.microsoft.com/office/drawing/2014/main" id="{ACDCC20D-D86C-47E3-998A-2A4D423E61FC}"/>
                </a:ext>
              </a:extLst>
            </p:cNvPr>
            <p:cNvGrpSpPr/>
            <p:nvPr/>
          </p:nvGrpSpPr>
          <p:grpSpPr>
            <a:xfrm>
              <a:off x="3584644" y="757813"/>
              <a:ext cx="3832146" cy="2003524"/>
              <a:chOff x="3584644" y="532097"/>
              <a:chExt cx="3832146" cy="2003524"/>
            </a:xfrm>
          </p:grpSpPr>
          <p:cxnSp>
            <p:nvCxnSpPr>
              <p:cNvPr id="80" name="ลูกศรเชื่อมต่อแบบตรง 79">
                <a:extLst>
                  <a:ext uri="{FF2B5EF4-FFF2-40B4-BE49-F238E27FC236}">
                    <a16:creationId xmlns:a16="http://schemas.microsoft.com/office/drawing/2014/main" id="{E3F67305-9ABB-4E5F-85C1-AA88D547C93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897297" y="896645"/>
                <a:ext cx="1584552" cy="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ลูกศรเชื่อมต่อแบบตรง 80">
                <a:extLst>
                  <a:ext uri="{FF2B5EF4-FFF2-40B4-BE49-F238E27FC236}">
                    <a16:creationId xmlns:a16="http://schemas.microsoft.com/office/drawing/2014/main" id="{CC0B72F9-F74A-4BB6-B028-0EBFC4C0590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897297" y="1208841"/>
                <a:ext cx="1584552" cy="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ลูกศรเชื่อมต่อแบบตรง 81">
                <a:extLst>
                  <a:ext uri="{FF2B5EF4-FFF2-40B4-BE49-F238E27FC236}">
                    <a16:creationId xmlns:a16="http://schemas.microsoft.com/office/drawing/2014/main" id="{C7932AC7-FE2B-4585-8169-E9E762B7229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897297" y="1521039"/>
                <a:ext cx="1584552" cy="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ลูกศรเชื่อมต่อแบบตรง 82">
                <a:extLst>
                  <a:ext uri="{FF2B5EF4-FFF2-40B4-BE49-F238E27FC236}">
                    <a16:creationId xmlns:a16="http://schemas.microsoft.com/office/drawing/2014/main" id="{96611D34-5B61-43E0-9C16-9327A6A31C5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897297" y="1840641"/>
                <a:ext cx="1584552" cy="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ลูกศรเชื่อมต่อแบบตรง 83">
                <a:extLst>
                  <a:ext uri="{FF2B5EF4-FFF2-40B4-BE49-F238E27FC236}">
                    <a16:creationId xmlns:a16="http://schemas.microsoft.com/office/drawing/2014/main" id="{5DE01DBE-5CEF-463C-B7C0-9030C45080E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897297" y="2177992"/>
                <a:ext cx="1584552" cy="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85" name="รูปภาพ 84">
                <a:extLst>
                  <a:ext uri="{FF2B5EF4-FFF2-40B4-BE49-F238E27FC236}">
                    <a16:creationId xmlns:a16="http://schemas.microsoft.com/office/drawing/2014/main" id="{FFC5C5F7-4EB5-46DF-9DDA-B025C2FCEC5A}"/>
                  </a:ext>
                </a:extLst>
              </p:cNvPr>
              <p:cNvPicPr>
                <a:picLocks noChangeAspect="1"/>
              </p:cNvPicPr>
              <p:nvPr>
                <p:custDataLst>
                  <p:tags r:id="rId19"/>
                </p:custDataLst>
              </p:nvPr>
            </p:nvPicPr>
            <p:blipFill>
              <a:blip r:embed="rId3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86472" y="1128384"/>
                <a:ext cx="192914" cy="160914"/>
              </a:xfrm>
              <a:prstGeom prst="rect">
                <a:avLst/>
              </a:prstGeom>
            </p:spPr>
          </p:pic>
          <p:pic>
            <p:nvPicPr>
              <p:cNvPr id="86" name="รูปภาพ 85">
                <a:extLst>
                  <a:ext uri="{FF2B5EF4-FFF2-40B4-BE49-F238E27FC236}">
                    <a16:creationId xmlns:a16="http://schemas.microsoft.com/office/drawing/2014/main" id="{CBC367C6-36DB-4479-92EF-EA12DF9E9FB5}"/>
                  </a:ext>
                </a:extLst>
              </p:cNvPr>
              <p:cNvPicPr>
                <a:picLocks noChangeAspect="1"/>
              </p:cNvPicPr>
              <p:nvPr>
                <p:custDataLst>
                  <p:tags r:id="rId20"/>
                </p:custDataLst>
              </p:nvPr>
            </p:nvPicPr>
            <p:blipFill>
              <a:blip r:embed="rId3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86472" y="816188"/>
                <a:ext cx="187429" cy="160914"/>
              </a:xfrm>
              <a:prstGeom prst="rect">
                <a:avLst/>
              </a:prstGeom>
            </p:spPr>
          </p:pic>
          <p:pic>
            <p:nvPicPr>
              <p:cNvPr id="87" name="รูปภาพ 86">
                <a:extLst>
                  <a:ext uri="{FF2B5EF4-FFF2-40B4-BE49-F238E27FC236}">
                    <a16:creationId xmlns:a16="http://schemas.microsoft.com/office/drawing/2014/main" id="{4C31AE24-F6C5-46D9-8B0F-8E8AAAD81E2A}"/>
                  </a:ext>
                </a:extLst>
              </p:cNvPr>
              <p:cNvPicPr>
                <a:picLocks noChangeAspect="1"/>
              </p:cNvPicPr>
              <p:nvPr>
                <p:custDataLst>
                  <p:tags r:id="rId21"/>
                </p:custDataLst>
              </p:nvPr>
            </p:nvPicPr>
            <p:blipFill>
              <a:blip r:embed="rId3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86472" y="1440580"/>
                <a:ext cx="194743" cy="160914"/>
              </a:xfrm>
              <a:prstGeom prst="rect">
                <a:avLst/>
              </a:prstGeom>
            </p:spPr>
          </p:pic>
          <p:pic>
            <p:nvPicPr>
              <p:cNvPr id="88" name="รูปภาพ 87">
                <a:extLst>
                  <a:ext uri="{FF2B5EF4-FFF2-40B4-BE49-F238E27FC236}">
                    <a16:creationId xmlns:a16="http://schemas.microsoft.com/office/drawing/2014/main" id="{A9A8380B-5B8B-4D01-A2D2-03C4BE2C470A}"/>
                  </a:ext>
                </a:extLst>
              </p:cNvPr>
              <p:cNvPicPr>
                <a:picLocks noChangeAspect="1"/>
              </p:cNvPicPr>
              <p:nvPr>
                <p:custDataLst>
                  <p:tags r:id="rId22"/>
                </p:custDataLst>
              </p:nvPr>
            </p:nvPicPr>
            <p:blipFill>
              <a:blip r:embed="rId4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86472" y="1743904"/>
                <a:ext cx="193829" cy="149029"/>
              </a:xfrm>
              <a:prstGeom prst="rect">
                <a:avLst/>
              </a:prstGeom>
            </p:spPr>
          </p:pic>
          <p:pic>
            <p:nvPicPr>
              <p:cNvPr id="89" name="รูปภาพ 88">
                <a:extLst>
                  <a:ext uri="{FF2B5EF4-FFF2-40B4-BE49-F238E27FC236}">
                    <a16:creationId xmlns:a16="http://schemas.microsoft.com/office/drawing/2014/main" id="{7E3620D6-397C-41A9-8AD4-95FF15851F3B}"/>
                  </a:ext>
                </a:extLst>
              </p:cNvPr>
              <p:cNvPicPr>
                <a:picLocks noChangeAspect="1"/>
              </p:cNvPicPr>
              <p:nvPr>
                <p:custDataLst>
                  <p:tags r:id="rId23"/>
                </p:custDataLst>
              </p:nvPr>
            </p:nvPicPr>
            <p:blipFill>
              <a:blip r:embed="rId4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84644" y="2044215"/>
                <a:ext cx="189257" cy="191086"/>
              </a:xfrm>
              <a:prstGeom prst="rect">
                <a:avLst/>
              </a:prstGeom>
            </p:spPr>
          </p:pic>
          <p:pic>
            <p:nvPicPr>
              <p:cNvPr id="90" name="รูปภาพ 89">
                <a:extLst>
                  <a:ext uri="{FF2B5EF4-FFF2-40B4-BE49-F238E27FC236}">
                    <a16:creationId xmlns:a16="http://schemas.microsoft.com/office/drawing/2014/main" id="{19D86503-8FD1-48D6-96A8-4E2EDAEDF2F9}"/>
                  </a:ext>
                </a:extLst>
              </p:cNvPr>
              <p:cNvPicPr>
                <a:picLocks noChangeAspect="1"/>
              </p:cNvPicPr>
              <p:nvPr>
                <p:custDataLst>
                  <p:tags r:id="rId24"/>
                </p:custDataLst>
              </p:nvPr>
            </p:nvPicPr>
            <p:blipFill>
              <a:blip r:embed="rId4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127877" y="532097"/>
                <a:ext cx="194743" cy="160914"/>
              </a:xfrm>
              <a:prstGeom prst="rect">
                <a:avLst/>
              </a:prstGeom>
            </p:spPr>
          </p:pic>
          <p:pic>
            <p:nvPicPr>
              <p:cNvPr id="91" name="รูปภาพ 90">
                <a:extLst>
                  <a:ext uri="{FF2B5EF4-FFF2-40B4-BE49-F238E27FC236}">
                    <a16:creationId xmlns:a16="http://schemas.microsoft.com/office/drawing/2014/main" id="{2C14C54E-BE71-49DB-BADF-53092701B26F}"/>
                  </a:ext>
                </a:extLst>
              </p:cNvPr>
              <p:cNvPicPr>
                <a:picLocks noChangeAspect="1"/>
              </p:cNvPicPr>
              <p:nvPr>
                <p:custDataLst>
                  <p:tags r:id="rId25"/>
                </p:custDataLst>
              </p:nvPr>
            </p:nvPicPr>
            <p:blipFill>
              <a:blip r:embed="rId4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125133" y="844293"/>
                <a:ext cx="200229" cy="160914"/>
              </a:xfrm>
              <a:prstGeom prst="rect">
                <a:avLst/>
              </a:prstGeom>
            </p:spPr>
          </p:pic>
          <p:pic>
            <p:nvPicPr>
              <p:cNvPr id="92" name="รูปภาพ 91">
                <a:extLst>
                  <a:ext uri="{FF2B5EF4-FFF2-40B4-BE49-F238E27FC236}">
                    <a16:creationId xmlns:a16="http://schemas.microsoft.com/office/drawing/2014/main" id="{C4275EF2-0C4B-4FCA-AC37-6B07675C37EE}"/>
                  </a:ext>
                </a:extLst>
              </p:cNvPr>
              <p:cNvPicPr>
                <a:picLocks noChangeAspect="1"/>
              </p:cNvPicPr>
              <p:nvPr>
                <p:custDataLst>
                  <p:tags r:id="rId26"/>
                </p:custDataLst>
              </p:nvPr>
            </p:nvPicPr>
            <p:blipFill>
              <a:blip r:embed="rId4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127875" y="1156489"/>
                <a:ext cx="194743" cy="160914"/>
              </a:xfrm>
              <a:prstGeom prst="rect">
                <a:avLst/>
              </a:prstGeom>
            </p:spPr>
          </p:pic>
          <p:pic>
            <p:nvPicPr>
              <p:cNvPr id="93" name="รูปภาพ 92">
                <a:extLst>
                  <a:ext uri="{FF2B5EF4-FFF2-40B4-BE49-F238E27FC236}">
                    <a16:creationId xmlns:a16="http://schemas.microsoft.com/office/drawing/2014/main" id="{E58AA555-886F-40AC-925E-E3900EA94F2F}"/>
                  </a:ext>
                </a:extLst>
              </p:cNvPr>
              <p:cNvPicPr>
                <a:picLocks noChangeAspect="1"/>
              </p:cNvPicPr>
              <p:nvPr>
                <p:custDataLst>
                  <p:tags r:id="rId27"/>
                </p:custDataLst>
              </p:nvPr>
            </p:nvPicPr>
            <p:blipFill>
              <a:blip r:embed="rId4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125133" y="2044224"/>
                <a:ext cx="191086" cy="152686"/>
              </a:xfrm>
              <a:prstGeom prst="rect">
                <a:avLst/>
              </a:prstGeom>
            </p:spPr>
          </p:pic>
          <p:pic>
            <p:nvPicPr>
              <p:cNvPr id="94" name="รูปภาพ 93">
                <a:extLst>
                  <a:ext uri="{FF2B5EF4-FFF2-40B4-BE49-F238E27FC236}">
                    <a16:creationId xmlns:a16="http://schemas.microsoft.com/office/drawing/2014/main" id="{FA058786-7A64-4852-9FE9-828EBE28FA77}"/>
                  </a:ext>
                </a:extLst>
              </p:cNvPr>
              <p:cNvPicPr>
                <a:picLocks noChangeAspect="1"/>
              </p:cNvPicPr>
              <p:nvPr>
                <p:custDataLst>
                  <p:tags r:id="rId28"/>
                </p:custDataLst>
              </p:nvPr>
            </p:nvPicPr>
            <p:blipFill>
              <a:blip r:embed="rId4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125133" y="2344535"/>
                <a:ext cx="291657" cy="191086"/>
              </a:xfrm>
              <a:prstGeom prst="rect">
                <a:avLst/>
              </a:prstGeom>
            </p:spPr>
          </p:pic>
        </p:grpSp>
        <p:pic>
          <p:nvPicPr>
            <p:cNvPr id="72" name="รูปภาพ 71">
              <a:extLst>
                <a:ext uri="{FF2B5EF4-FFF2-40B4-BE49-F238E27FC236}">
                  <a16:creationId xmlns:a16="http://schemas.microsoft.com/office/drawing/2014/main" id="{BBBCE7FC-AF7C-4FD1-ADC0-8427BF6F9827}"/>
                </a:ext>
              </a:extLst>
            </p:cNvPr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4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60900" y="1746753"/>
              <a:ext cx="240457" cy="212114"/>
            </a:xfrm>
            <a:prstGeom prst="rect">
              <a:avLst/>
            </a:prstGeom>
          </p:spPr>
        </p:pic>
        <p:pic>
          <p:nvPicPr>
            <p:cNvPr id="73" name="รูปภาพ 72">
              <a:extLst>
                <a:ext uri="{FF2B5EF4-FFF2-40B4-BE49-F238E27FC236}">
                  <a16:creationId xmlns:a16="http://schemas.microsoft.com/office/drawing/2014/main" id="{F57C4B57-F2EB-4D99-ACE4-434DF13440A2}"/>
                </a:ext>
              </a:extLst>
            </p:cNvPr>
            <p:cNvPicPr>
              <a:picLocks noChangeAspect="1"/>
            </p:cNvPicPr>
            <p:nvPr>
              <p:custDataLst>
                <p:tags r:id="rId17"/>
              </p:custDataLst>
            </p:nvPr>
          </p:nvPicPr>
          <p:blipFill>
            <a:blip r:embed="rId4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54174" y="2346283"/>
              <a:ext cx="771657" cy="252343"/>
            </a:xfrm>
            <a:prstGeom prst="rect">
              <a:avLst/>
            </a:prstGeom>
          </p:spPr>
        </p:pic>
        <p:pic>
          <p:nvPicPr>
            <p:cNvPr id="74" name="รูปภาพ 73">
              <a:extLst>
                <a:ext uri="{FF2B5EF4-FFF2-40B4-BE49-F238E27FC236}">
                  <a16:creationId xmlns:a16="http://schemas.microsoft.com/office/drawing/2014/main" id="{D6D471BC-43B8-440E-A429-3BFE87955518}"/>
                </a:ext>
              </a:extLst>
            </p:cNvPr>
            <p:cNvPicPr>
              <a:picLocks noChangeAspect="1"/>
            </p:cNvPicPr>
            <p:nvPr>
              <p:custDataLst>
                <p:tags r:id="rId18"/>
              </p:custDataLst>
            </p:nvPr>
          </p:nvPicPr>
          <p:blipFill>
            <a:blip r:embed="rId4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90989" y="1041904"/>
              <a:ext cx="181943" cy="172800"/>
            </a:xfrm>
            <a:prstGeom prst="rect">
              <a:avLst/>
            </a:prstGeom>
          </p:spPr>
        </p:pic>
        <p:cxnSp>
          <p:nvCxnSpPr>
            <p:cNvPr id="75" name="ลูกศรเชื่อมต่อแบบตรง 74">
              <a:extLst>
                <a:ext uri="{FF2B5EF4-FFF2-40B4-BE49-F238E27FC236}">
                  <a16:creationId xmlns:a16="http://schemas.microsoft.com/office/drawing/2014/main" id="{3795EB10-EE18-440B-A60F-35862A368CD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472515" y="864905"/>
              <a:ext cx="1505335" cy="257456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ลูกศรเชื่อมต่อแบบตรง 75">
              <a:extLst>
                <a:ext uri="{FF2B5EF4-FFF2-40B4-BE49-F238E27FC236}">
                  <a16:creationId xmlns:a16="http://schemas.microsoft.com/office/drawing/2014/main" id="{EBD85ACA-A487-44DB-AC38-4D7B89949EE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472515" y="1177100"/>
              <a:ext cx="1505335" cy="257456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ลูกศรเชื่อมต่อแบบตรง 76">
              <a:extLst>
                <a:ext uri="{FF2B5EF4-FFF2-40B4-BE49-F238E27FC236}">
                  <a16:creationId xmlns:a16="http://schemas.microsoft.com/office/drawing/2014/main" id="{56A9B0D5-5715-44DA-872A-A63E68E13C8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472515" y="1489294"/>
              <a:ext cx="1505335" cy="257456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ลูกศรเชื่อมต่อแบบตรง 77">
              <a:extLst>
                <a:ext uri="{FF2B5EF4-FFF2-40B4-BE49-F238E27FC236}">
                  <a16:creationId xmlns:a16="http://schemas.microsoft.com/office/drawing/2014/main" id="{0F49DC18-4F38-4984-AA3B-11E33E421879}"/>
                </a:ext>
              </a:extLst>
            </p:cNvPr>
            <p:cNvCxnSpPr>
              <a:cxnSpLocks/>
            </p:cNvCxnSpPr>
            <p:nvPr/>
          </p:nvCxnSpPr>
          <p:spPr>
            <a:xfrm>
              <a:off x="5472515" y="2066357"/>
              <a:ext cx="1505335" cy="257456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ลูกศรเชื่อมต่อแบบตรง 78">
              <a:extLst>
                <a:ext uri="{FF2B5EF4-FFF2-40B4-BE49-F238E27FC236}">
                  <a16:creationId xmlns:a16="http://schemas.microsoft.com/office/drawing/2014/main" id="{8B545B5F-6B60-40C8-8FD1-A1C3005D4AC2}"/>
                </a:ext>
              </a:extLst>
            </p:cNvPr>
            <p:cNvCxnSpPr>
              <a:cxnSpLocks/>
            </p:cNvCxnSpPr>
            <p:nvPr/>
          </p:nvCxnSpPr>
          <p:spPr>
            <a:xfrm>
              <a:off x="5472515" y="2401436"/>
              <a:ext cx="1505335" cy="257456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5" name="กลุ่ม 94">
            <a:extLst>
              <a:ext uri="{FF2B5EF4-FFF2-40B4-BE49-F238E27FC236}">
                <a16:creationId xmlns:a16="http://schemas.microsoft.com/office/drawing/2014/main" id="{52383C88-5F7B-4399-A59C-75D65FBB35AB}"/>
              </a:ext>
            </a:extLst>
          </p:cNvPr>
          <p:cNvGrpSpPr/>
          <p:nvPr/>
        </p:nvGrpSpPr>
        <p:grpSpPr>
          <a:xfrm>
            <a:off x="4761807" y="777826"/>
            <a:ext cx="3955008" cy="1551970"/>
            <a:chOff x="2966728" y="3472271"/>
            <a:chExt cx="5105739" cy="2003524"/>
          </a:xfrm>
        </p:grpSpPr>
        <p:grpSp>
          <p:nvGrpSpPr>
            <p:cNvPr id="96" name="กลุ่ม 95">
              <a:extLst>
                <a:ext uri="{FF2B5EF4-FFF2-40B4-BE49-F238E27FC236}">
                  <a16:creationId xmlns:a16="http://schemas.microsoft.com/office/drawing/2014/main" id="{1655703F-DB28-4560-918E-30B5E5A9A6AB}"/>
                </a:ext>
              </a:extLst>
            </p:cNvPr>
            <p:cNvGrpSpPr/>
            <p:nvPr/>
          </p:nvGrpSpPr>
          <p:grpSpPr>
            <a:xfrm>
              <a:off x="3490472" y="3472271"/>
              <a:ext cx="3832146" cy="2003524"/>
              <a:chOff x="3490472" y="3472271"/>
              <a:chExt cx="3832146" cy="2003524"/>
            </a:xfrm>
          </p:grpSpPr>
          <p:cxnSp>
            <p:nvCxnSpPr>
              <p:cNvPr id="106" name="ลูกศรเชื่อมต่อแบบตรง 105">
                <a:extLst>
                  <a:ext uri="{FF2B5EF4-FFF2-40B4-BE49-F238E27FC236}">
                    <a16:creationId xmlns:a16="http://schemas.microsoft.com/office/drawing/2014/main" id="{D9C53B80-3FEF-4448-884B-6259071367C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803125" y="3836819"/>
                <a:ext cx="1584552" cy="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ลูกศรเชื่อมต่อแบบตรง 106">
                <a:extLst>
                  <a:ext uri="{FF2B5EF4-FFF2-40B4-BE49-F238E27FC236}">
                    <a16:creationId xmlns:a16="http://schemas.microsoft.com/office/drawing/2014/main" id="{1418190E-BD85-446C-A9A0-3CC23A53648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803125" y="4149015"/>
                <a:ext cx="1584552" cy="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ลูกศรเชื่อมต่อแบบตรง 107">
                <a:extLst>
                  <a:ext uri="{FF2B5EF4-FFF2-40B4-BE49-F238E27FC236}">
                    <a16:creationId xmlns:a16="http://schemas.microsoft.com/office/drawing/2014/main" id="{F697E5DE-D78D-41D4-8F29-A3BA9B58627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803125" y="4461213"/>
                <a:ext cx="1584552" cy="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ลูกศรเชื่อมต่อแบบตรง 108">
                <a:extLst>
                  <a:ext uri="{FF2B5EF4-FFF2-40B4-BE49-F238E27FC236}">
                    <a16:creationId xmlns:a16="http://schemas.microsoft.com/office/drawing/2014/main" id="{5D4BC243-B5ED-4310-AC1A-473008BBF94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803125" y="4780815"/>
                <a:ext cx="1584552" cy="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ลูกศรเชื่อมต่อแบบตรง 109">
                <a:extLst>
                  <a:ext uri="{FF2B5EF4-FFF2-40B4-BE49-F238E27FC236}">
                    <a16:creationId xmlns:a16="http://schemas.microsoft.com/office/drawing/2014/main" id="{71C5FFAD-FAEC-4ED6-8253-4B91BAC511E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803125" y="5118166"/>
                <a:ext cx="1584552" cy="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11" name="รูปภาพ 110">
                <a:extLst>
                  <a:ext uri="{FF2B5EF4-FFF2-40B4-BE49-F238E27FC236}">
                    <a16:creationId xmlns:a16="http://schemas.microsoft.com/office/drawing/2014/main" id="{1383ECB2-7706-4AF2-8FEF-D41B8EF0EFC4}"/>
                  </a:ext>
                </a:extLst>
              </p:cNvPr>
              <p:cNvPicPr>
                <a:picLocks noChangeAspect="1"/>
              </p:cNvPicPr>
              <p:nvPr>
                <p:custDataLst>
                  <p:tags r:id="rId7"/>
                </p:custDataLst>
              </p:nvPr>
            </p:nvPicPr>
            <p:blipFill>
              <a:blip r:embed="rId3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92300" y="4068558"/>
                <a:ext cx="192914" cy="160914"/>
              </a:xfrm>
              <a:prstGeom prst="rect">
                <a:avLst/>
              </a:prstGeom>
            </p:spPr>
          </p:pic>
          <p:pic>
            <p:nvPicPr>
              <p:cNvPr id="112" name="รูปภาพ 111">
                <a:extLst>
                  <a:ext uri="{FF2B5EF4-FFF2-40B4-BE49-F238E27FC236}">
                    <a16:creationId xmlns:a16="http://schemas.microsoft.com/office/drawing/2014/main" id="{BD1FD938-CF37-4883-9527-67A29A560715}"/>
                  </a:ext>
                </a:extLst>
              </p:cNvPr>
              <p:cNvPicPr>
                <a:picLocks noChangeAspect="1"/>
              </p:cNvPicPr>
              <p:nvPr>
                <p:custDataLst>
                  <p:tags r:id="rId8"/>
                </p:custDataLst>
              </p:nvPr>
            </p:nvPicPr>
            <p:blipFill>
              <a:blip r:embed="rId3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92300" y="3756362"/>
                <a:ext cx="187429" cy="160914"/>
              </a:xfrm>
              <a:prstGeom prst="rect">
                <a:avLst/>
              </a:prstGeom>
            </p:spPr>
          </p:pic>
          <p:pic>
            <p:nvPicPr>
              <p:cNvPr id="113" name="รูปภาพ 112">
                <a:extLst>
                  <a:ext uri="{FF2B5EF4-FFF2-40B4-BE49-F238E27FC236}">
                    <a16:creationId xmlns:a16="http://schemas.microsoft.com/office/drawing/2014/main" id="{40F7BDEF-FE9D-40EC-A7F1-3B8F1E29B539}"/>
                  </a:ext>
                </a:extLst>
              </p:cNvPr>
              <p:cNvPicPr>
                <a:picLocks noChangeAspect="1"/>
              </p:cNvPicPr>
              <p:nvPr>
                <p:custDataLst>
                  <p:tags r:id="rId9"/>
                </p:custDataLst>
              </p:nvPr>
            </p:nvPicPr>
            <p:blipFill>
              <a:blip r:embed="rId3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92300" y="4380754"/>
                <a:ext cx="194743" cy="160914"/>
              </a:xfrm>
              <a:prstGeom prst="rect">
                <a:avLst/>
              </a:prstGeom>
            </p:spPr>
          </p:pic>
          <p:pic>
            <p:nvPicPr>
              <p:cNvPr id="114" name="รูปภาพ 113">
                <a:extLst>
                  <a:ext uri="{FF2B5EF4-FFF2-40B4-BE49-F238E27FC236}">
                    <a16:creationId xmlns:a16="http://schemas.microsoft.com/office/drawing/2014/main" id="{2072CBCB-469C-4511-B2B1-B3558B673DFD}"/>
                  </a:ext>
                </a:extLst>
              </p:cNvPr>
              <p:cNvPicPr>
                <a:picLocks noChangeAspect="1"/>
              </p:cNvPicPr>
              <p:nvPr>
                <p:custDataLst>
                  <p:tags r:id="rId10"/>
                </p:custDataLst>
              </p:nvPr>
            </p:nvPicPr>
            <p:blipFill>
              <a:blip r:embed="rId4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92300" y="4684078"/>
                <a:ext cx="193829" cy="149029"/>
              </a:xfrm>
              <a:prstGeom prst="rect">
                <a:avLst/>
              </a:prstGeom>
            </p:spPr>
          </p:pic>
          <p:pic>
            <p:nvPicPr>
              <p:cNvPr id="115" name="รูปภาพ 114">
                <a:extLst>
                  <a:ext uri="{FF2B5EF4-FFF2-40B4-BE49-F238E27FC236}">
                    <a16:creationId xmlns:a16="http://schemas.microsoft.com/office/drawing/2014/main" id="{360F5AF8-E6AE-4240-8D07-7317EFDD4C79}"/>
                  </a:ext>
                </a:extLst>
              </p:cNvPr>
              <p:cNvPicPr>
                <a:picLocks noChangeAspect="1"/>
              </p:cNvPicPr>
              <p:nvPr>
                <p:custDataLst>
                  <p:tags r:id="rId11"/>
                </p:custDataLst>
              </p:nvPr>
            </p:nvPicPr>
            <p:blipFill>
              <a:blip r:embed="rId4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90472" y="4984389"/>
                <a:ext cx="189257" cy="191086"/>
              </a:xfrm>
              <a:prstGeom prst="rect">
                <a:avLst/>
              </a:prstGeom>
            </p:spPr>
          </p:pic>
          <p:pic>
            <p:nvPicPr>
              <p:cNvPr id="116" name="รูปภาพ 115">
                <a:extLst>
                  <a:ext uri="{FF2B5EF4-FFF2-40B4-BE49-F238E27FC236}">
                    <a16:creationId xmlns:a16="http://schemas.microsoft.com/office/drawing/2014/main" id="{5E2D2F52-48F2-484A-8026-860BD1D2660F}"/>
                  </a:ext>
                </a:extLst>
              </p:cNvPr>
              <p:cNvPicPr>
                <a:picLocks noChangeAspect="1"/>
              </p:cNvPicPr>
              <p:nvPr>
                <p:custDataLst>
                  <p:tags r:id="rId12"/>
                </p:custDataLst>
              </p:nvPr>
            </p:nvPicPr>
            <p:blipFill>
              <a:blip r:embed="rId4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33705" y="3472271"/>
                <a:ext cx="194743" cy="160914"/>
              </a:xfrm>
              <a:prstGeom prst="rect">
                <a:avLst/>
              </a:prstGeom>
            </p:spPr>
          </p:pic>
          <p:pic>
            <p:nvPicPr>
              <p:cNvPr id="117" name="รูปภาพ 116">
                <a:extLst>
                  <a:ext uri="{FF2B5EF4-FFF2-40B4-BE49-F238E27FC236}">
                    <a16:creationId xmlns:a16="http://schemas.microsoft.com/office/drawing/2014/main" id="{BE790156-650E-4BA8-923F-155B52261ACF}"/>
                  </a:ext>
                </a:extLst>
              </p:cNvPr>
              <p:cNvPicPr>
                <a:picLocks noChangeAspect="1"/>
              </p:cNvPicPr>
              <p:nvPr>
                <p:custDataLst>
                  <p:tags r:id="rId13"/>
                </p:custDataLst>
              </p:nvPr>
            </p:nvPicPr>
            <p:blipFill>
              <a:blip r:embed="rId4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30961" y="3784467"/>
                <a:ext cx="200229" cy="160914"/>
              </a:xfrm>
              <a:prstGeom prst="rect">
                <a:avLst/>
              </a:prstGeom>
            </p:spPr>
          </p:pic>
          <p:pic>
            <p:nvPicPr>
              <p:cNvPr id="118" name="รูปภาพ 117">
                <a:extLst>
                  <a:ext uri="{FF2B5EF4-FFF2-40B4-BE49-F238E27FC236}">
                    <a16:creationId xmlns:a16="http://schemas.microsoft.com/office/drawing/2014/main" id="{C36FA54B-7940-4A29-A264-7CBF093FCB7F}"/>
                  </a:ext>
                </a:extLst>
              </p:cNvPr>
              <p:cNvPicPr>
                <a:picLocks noChangeAspect="1"/>
              </p:cNvPicPr>
              <p:nvPr>
                <p:custDataLst>
                  <p:tags r:id="rId14"/>
                </p:custDataLst>
              </p:nvPr>
            </p:nvPicPr>
            <p:blipFill>
              <a:blip r:embed="rId5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30961" y="4984399"/>
                <a:ext cx="194743" cy="160915"/>
              </a:xfrm>
              <a:prstGeom prst="rect">
                <a:avLst/>
              </a:prstGeom>
            </p:spPr>
          </p:pic>
          <p:pic>
            <p:nvPicPr>
              <p:cNvPr id="119" name="รูปภาพ 118">
                <a:extLst>
                  <a:ext uri="{FF2B5EF4-FFF2-40B4-BE49-F238E27FC236}">
                    <a16:creationId xmlns:a16="http://schemas.microsoft.com/office/drawing/2014/main" id="{AB78B193-DAFF-44F6-9AD7-3E6872BA95E3}"/>
                  </a:ext>
                </a:extLst>
              </p:cNvPr>
              <p:cNvPicPr>
                <a:picLocks noChangeAspect="1"/>
              </p:cNvPicPr>
              <p:nvPr>
                <p:custDataLst>
                  <p:tags r:id="rId15"/>
                </p:custDataLst>
              </p:nvPr>
            </p:nvPicPr>
            <p:blipFill>
              <a:blip r:embed="rId4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30961" y="5284709"/>
                <a:ext cx="291657" cy="191086"/>
              </a:xfrm>
              <a:prstGeom prst="rect">
                <a:avLst/>
              </a:prstGeom>
            </p:spPr>
          </p:pic>
        </p:grpSp>
        <p:pic>
          <p:nvPicPr>
            <p:cNvPr id="97" name="รูปภาพ 96">
              <a:extLst>
                <a:ext uri="{FF2B5EF4-FFF2-40B4-BE49-F238E27FC236}">
                  <a16:creationId xmlns:a16="http://schemas.microsoft.com/office/drawing/2014/main" id="{94796C40-FEC4-4E93-BAC5-4CD663D0F04D}"/>
                </a:ext>
              </a:extLst>
            </p:cNvPr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6728" y="4461211"/>
              <a:ext cx="240457" cy="212114"/>
            </a:xfrm>
            <a:prstGeom prst="rect">
              <a:avLst/>
            </a:prstGeom>
          </p:spPr>
        </p:pic>
        <p:cxnSp>
          <p:nvCxnSpPr>
            <p:cNvPr id="98" name="ลูกศรเชื่อมต่อแบบตรง 97">
              <a:extLst>
                <a:ext uri="{FF2B5EF4-FFF2-40B4-BE49-F238E27FC236}">
                  <a16:creationId xmlns:a16="http://schemas.microsoft.com/office/drawing/2014/main" id="{04E822F5-654E-44C6-8089-5AAF3AA2768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78343" y="3579363"/>
              <a:ext cx="1505335" cy="257456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ลูกศรเชื่อมต่อแบบตรง 98">
              <a:extLst>
                <a:ext uri="{FF2B5EF4-FFF2-40B4-BE49-F238E27FC236}">
                  <a16:creationId xmlns:a16="http://schemas.microsoft.com/office/drawing/2014/main" id="{64B51D3F-819E-4C4A-A7BF-46622AA2DB3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78343" y="3891558"/>
              <a:ext cx="1505335" cy="257456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ลูกศรเชื่อมต่อแบบตรง 99">
              <a:extLst>
                <a:ext uri="{FF2B5EF4-FFF2-40B4-BE49-F238E27FC236}">
                  <a16:creationId xmlns:a16="http://schemas.microsoft.com/office/drawing/2014/main" id="{033314AC-93EE-431F-98B7-25C5080038C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75600" y="4203753"/>
              <a:ext cx="1508078" cy="583663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ลูกศรเชื่อมต่อแบบตรง 100">
              <a:extLst>
                <a:ext uri="{FF2B5EF4-FFF2-40B4-BE49-F238E27FC236}">
                  <a16:creationId xmlns:a16="http://schemas.microsoft.com/office/drawing/2014/main" id="{4C0538F1-EEDF-4271-97DD-CE32BC01CE6A}"/>
                </a:ext>
              </a:extLst>
            </p:cNvPr>
            <p:cNvCxnSpPr>
              <a:cxnSpLocks/>
            </p:cNvCxnSpPr>
            <p:nvPr/>
          </p:nvCxnSpPr>
          <p:spPr>
            <a:xfrm>
              <a:off x="5377429" y="4461207"/>
              <a:ext cx="1506249" cy="577064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ลูกศรเชื่อมต่อแบบตรง 101">
              <a:extLst>
                <a:ext uri="{FF2B5EF4-FFF2-40B4-BE49-F238E27FC236}">
                  <a16:creationId xmlns:a16="http://schemas.microsoft.com/office/drawing/2014/main" id="{E2D57F7C-A9C7-4277-BF86-222B3D804902}"/>
                </a:ext>
              </a:extLst>
            </p:cNvPr>
            <p:cNvCxnSpPr>
              <a:cxnSpLocks/>
            </p:cNvCxnSpPr>
            <p:nvPr/>
          </p:nvCxnSpPr>
          <p:spPr>
            <a:xfrm>
              <a:off x="5378343" y="5115894"/>
              <a:ext cx="1505335" cy="257456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3" name="รูปภาพ 102">
              <a:extLst>
                <a:ext uri="{FF2B5EF4-FFF2-40B4-BE49-F238E27FC236}">
                  <a16:creationId xmlns:a16="http://schemas.microsoft.com/office/drawing/2014/main" id="{9CF94ADD-AD5C-4C84-B198-FB7D756609B2}"/>
                </a:ext>
              </a:extLst>
            </p:cNvPr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5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23657" y="4100665"/>
              <a:ext cx="191086" cy="152686"/>
            </a:xfrm>
            <a:prstGeom prst="rect">
              <a:avLst/>
            </a:prstGeom>
          </p:spPr>
        </p:pic>
        <p:pic>
          <p:nvPicPr>
            <p:cNvPr id="104" name="รูปภาพ 103">
              <a:extLst>
                <a:ext uri="{FF2B5EF4-FFF2-40B4-BE49-F238E27FC236}">
                  <a16:creationId xmlns:a16="http://schemas.microsoft.com/office/drawing/2014/main" id="{D8F41470-5DC6-4BF7-ABE7-3B1D019748A2}"/>
                </a:ext>
              </a:extLst>
            </p:cNvPr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5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5381" y="3785501"/>
              <a:ext cx="269715" cy="212114"/>
            </a:xfrm>
            <a:prstGeom prst="rect">
              <a:avLst/>
            </a:prstGeom>
          </p:spPr>
        </p:pic>
        <p:pic>
          <p:nvPicPr>
            <p:cNvPr id="105" name="รูปภาพ 104">
              <a:extLst>
                <a:ext uri="{FF2B5EF4-FFF2-40B4-BE49-F238E27FC236}">
                  <a16:creationId xmlns:a16="http://schemas.microsoft.com/office/drawing/2014/main" id="{296EA553-F7BA-4D8B-8238-AA4A2C71BDDB}"/>
                </a:ext>
              </a:extLst>
            </p:cNvPr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5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5381" y="5072033"/>
              <a:ext cx="447086" cy="224914"/>
            </a:xfrm>
            <a:prstGeom prst="rect">
              <a:avLst/>
            </a:prstGeom>
          </p:spPr>
        </p:pic>
      </p:grpSp>
      <p:sp>
        <p:nvSpPr>
          <p:cNvPr id="121" name="กล่องข้อความ 120">
            <a:extLst>
              <a:ext uri="{FF2B5EF4-FFF2-40B4-BE49-F238E27FC236}">
                <a16:creationId xmlns:a16="http://schemas.microsoft.com/office/drawing/2014/main" id="{0354C8C1-6818-472E-83BC-2E7B29904752}"/>
              </a:ext>
            </a:extLst>
          </p:cNvPr>
          <p:cNvSpPr txBox="1"/>
          <p:nvPr/>
        </p:nvSpPr>
        <p:spPr>
          <a:xfrm>
            <a:off x="8647307" y="650664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8</a:t>
            </a:r>
            <a:endParaRPr lang="th-TH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95142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กล่องข้อความ 9">
            <a:extLst>
              <a:ext uri="{FF2B5EF4-FFF2-40B4-BE49-F238E27FC236}">
                <a16:creationId xmlns:a16="http://schemas.microsoft.com/office/drawing/2014/main" id="{B2F0EFE1-E320-49F3-9201-68C38FC596FF}"/>
              </a:ext>
            </a:extLst>
          </p:cNvPr>
          <p:cNvSpPr txBox="1"/>
          <p:nvPr/>
        </p:nvSpPr>
        <p:spPr>
          <a:xfrm>
            <a:off x="2993247" y="6553043"/>
            <a:ext cx="15787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CMU Serif" panose="02000603000000000000" pitchFamily="2" charset="0"/>
                <a:ea typeface="CMU Serif" panose="02000603000000000000" pitchFamily="2" charset="0"/>
                <a:cs typeface="CMU Serif" panose="02000603000000000000" pitchFamily="2" charset="0"/>
              </a:rPr>
              <a:t>Wiriya Ruangyoo</a:t>
            </a:r>
            <a:endParaRPr lang="th-TH" sz="1200" b="1" dirty="0">
              <a:solidFill>
                <a:schemeClr val="bg1"/>
              </a:solidFill>
              <a:latin typeface="CMU Serif" panose="02000603000000000000" pitchFamily="2" charset="0"/>
              <a:ea typeface="CMU Serif" panose="02000603000000000000" pitchFamily="2" charset="0"/>
              <a:cs typeface="CMU Serif" panose="02000603000000000000" pitchFamily="2" charset="0"/>
            </a:endParaRPr>
          </a:p>
        </p:txBody>
      </p:sp>
      <p:sp>
        <p:nvSpPr>
          <p:cNvPr id="26" name="สี่เหลี่ยมผืนผ้า 25">
            <a:extLst>
              <a:ext uri="{FF2B5EF4-FFF2-40B4-BE49-F238E27FC236}">
                <a16:creationId xmlns:a16="http://schemas.microsoft.com/office/drawing/2014/main" id="{E19C045C-2886-479C-8DC1-80A3896CA9FE}"/>
              </a:ext>
            </a:extLst>
          </p:cNvPr>
          <p:cNvSpPr/>
          <p:nvPr/>
        </p:nvSpPr>
        <p:spPr>
          <a:xfrm>
            <a:off x="0" y="1"/>
            <a:ext cx="9144000" cy="594804"/>
          </a:xfrm>
          <a:prstGeom prst="rect">
            <a:avLst/>
          </a:prstGeom>
          <a:gradFill>
            <a:gsLst>
              <a:gs pos="85000">
                <a:srgbClr val="85939D">
                  <a:lumMod val="89000"/>
                  <a:lumOff val="11000"/>
                </a:srgbClr>
              </a:gs>
              <a:gs pos="23000">
                <a:srgbClr val="878662">
                  <a:lumMod val="90000"/>
                  <a:lumOff val="10000"/>
                </a:srgbClr>
              </a:gs>
              <a:gs pos="0">
                <a:srgbClr val="878662">
                  <a:lumMod val="95000"/>
                </a:srgbClr>
              </a:gs>
              <a:gs pos="100000">
                <a:srgbClr val="939393">
                  <a:lumMod val="70000"/>
                  <a:lumOff val="30000"/>
                </a:srgbClr>
              </a:gs>
            </a:gsLst>
            <a:path path="circle">
              <a:fillToRect l="100000" t="100000"/>
            </a:path>
          </a:gradFill>
          <a:ln>
            <a:solidFill>
              <a:srgbClr val="7878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30" name="สี่เหลี่ยมผืนผ้า 29">
            <a:extLst>
              <a:ext uri="{FF2B5EF4-FFF2-40B4-BE49-F238E27FC236}">
                <a16:creationId xmlns:a16="http://schemas.microsoft.com/office/drawing/2014/main" id="{0BFD9555-1DA0-4FDE-A804-BE50B51BA390}"/>
              </a:ext>
            </a:extLst>
          </p:cNvPr>
          <p:cNvSpPr/>
          <p:nvPr/>
        </p:nvSpPr>
        <p:spPr>
          <a:xfrm>
            <a:off x="0" y="6524625"/>
            <a:ext cx="9144000" cy="333374"/>
          </a:xfrm>
          <a:prstGeom prst="rect">
            <a:avLst/>
          </a:prstGeom>
          <a:gradFill>
            <a:gsLst>
              <a:gs pos="85000">
                <a:srgbClr val="85939D">
                  <a:lumMod val="89000"/>
                  <a:lumOff val="11000"/>
                </a:srgbClr>
              </a:gs>
              <a:gs pos="23000">
                <a:srgbClr val="878662">
                  <a:lumMod val="90000"/>
                  <a:lumOff val="10000"/>
                </a:srgbClr>
              </a:gs>
              <a:gs pos="0">
                <a:srgbClr val="878662">
                  <a:lumMod val="95000"/>
                </a:srgbClr>
              </a:gs>
              <a:gs pos="100000">
                <a:srgbClr val="939393">
                  <a:lumMod val="70000"/>
                  <a:lumOff val="30000"/>
                </a:srgbClr>
              </a:gs>
            </a:gsLst>
            <a:path path="circle">
              <a:fillToRect l="100000" t="100000"/>
            </a:path>
          </a:gradFill>
          <a:ln>
            <a:solidFill>
              <a:srgbClr val="7878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16" name="กล่องข้อความ 15">
            <a:extLst>
              <a:ext uri="{FF2B5EF4-FFF2-40B4-BE49-F238E27FC236}">
                <a16:creationId xmlns:a16="http://schemas.microsoft.com/office/drawing/2014/main" id="{839BEA18-7A95-46A5-9C26-49A0B1DF85F3}"/>
              </a:ext>
            </a:extLst>
          </p:cNvPr>
          <p:cNvSpPr txBox="1"/>
          <p:nvPr/>
        </p:nvSpPr>
        <p:spPr>
          <a:xfrm>
            <a:off x="23985" y="86385"/>
            <a:ext cx="52357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CMU Serif" panose="02000603000000000000" pitchFamily="2" charset="0"/>
                <a:ea typeface="CMU Serif" panose="02000603000000000000" pitchFamily="2" charset="0"/>
                <a:cs typeface="CMU Serif" panose="02000603000000000000" pitchFamily="2" charset="0"/>
              </a:rPr>
              <a:t>Spin-Flavor-Color transition amplitude</a:t>
            </a:r>
            <a:endParaRPr lang="th-TH" sz="2000" b="1" dirty="0">
              <a:solidFill>
                <a:schemeClr val="bg1"/>
              </a:solidFill>
              <a:latin typeface="CMU Serif" panose="02000603000000000000" pitchFamily="2" charset="0"/>
              <a:ea typeface="CMU Serif" panose="02000603000000000000" pitchFamily="2" charset="0"/>
              <a:cs typeface="CMU Serif" panose="02000603000000000000" pitchFamily="2" charset="0"/>
            </a:endParaRPr>
          </a:p>
        </p:txBody>
      </p:sp>
      <p:pic>
        <p:nvPicPr>
          <p:cNvPr id="6" name="รูปภาพ 5" descr="รูปภาพประกอบด้วย โต๊ะ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6A84C824-D20F-4CD9-A279-DBEA322B37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631" y="714514"/>
            <a:ext cx="8506570" cy="5690402"/>
          </a:xfrm>
          <a:prstGeom prst="rect">
            <a:avLst/>
          </a:prstGeom>
        </p:spPr>
      </p:pic>
      <p:sp>
        <p:nvSpPr>
          <p:cNvPr id="8" name="สี่เหลี่ยมผืนผ้า 7">
            <a:extLst>
              <a:ext uri="{FF2B5EF4-FFF2-40B4-BE49-F238E27FC236}">
                <a16:creationId xmlns:a16="http://schemas.microsoft.com/office/drawing/2014/main" id="{614A4C39-9358-4801-8B07-DE66D6585CC2}"/>
              </a:ext>
            </a:extLst>
          </p:cNvPr>
          <p:cNvSpPr/>
          <p:nvPr/>
        </p:nvSpPr>
        <p:spPr>
          <a:xfrm>
            <a:off x="4289202" y="3564835"/>
            <a:ext cx="251791" cy="58309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24" name="รูปภาพ 23" descr="รูปภาพประกอบด้วย ของเล่น&#10;&#10;คำอธิบายที่สร้างขึ้นโดยอัตโนมัติ">
            <a:extLst>
              <a:ext uri="{FF2B5EF4-FFF2-40B4-BE49-F238E27FC236}">
                <a16:creationId xmlns:a16="http://schemas.microsoft.com/office/drawing/2014/main" id="{0E798147-DBEF-4098-8D58-1C16A1DAA8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5857" y="82108"/>
            <a:ext cx="381438" cy="472370"/>
          </a:xfrm>
          <a:prstGeom prst="rect">
            <a:avLst/>
          </a:prstGeom>
          <a:effectLst>
            <a:outerShdw blurRad="50800" dist="50800" dir="5400000" algn="ctr" rotWithShape="0">
              <a:schemeClr val="bg1">
                <a:lumMod val="65000"/>
              </a:schemeClr>
            </a:outerShdw>
          </a:effectLst>
          <a:scene3d>
            <a:camera prst="orthographicFront"/>
            <a:lightRig rig="threePt" dir="t"/>
          </a:scene3d>
          <a:sp3d>
            <a:bevelT w="88900" h="0"/>
          </a:sp3d>
        </p:spPr>
      </p:pic>
      <p:pic>
        <p:nvPicPr>
          <p:cNvPr id="28" name="รูปภาพ 27" descr="รูปภาพประกอบด้วย สัญลักษณ์, ห้อง&#10;&#10;คำอธิบายที่สร้างขึ้นโดยอัตโนมัติ">
            <a:extLst>
              <a:ext uri="{FF2B5EF4-FFF2-40B4-BE49-F238E27FC236}">
                <a16:creationId xmlns:a16="http://schemas.microsoft.com/office/drawing/2014/main" id="{34A06630-6EB6-4F2E-91BC-5C3D88F506F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1718" y="97348"/>
            <a:ext cx="458996" cy="431838"/>
          </a:xfrm>
          <a:prstGeom prst="rect">
            <a:avLst/>
          </a:prstGeom>
        </p:spPr>
      </p:pic>
      <p:pic>
        <p:nvPicPr>
          <p:cNvPr id="31" name="รูปภาพ 30">
            <a:extLst>
              <a:ext uri="{FF2B5EF4-FFF2-40B4-BE49-F238E27FC236}">
                <a16:creationId xmlns:a16="http://schemas.microsoft.com/office/drawing/2014/main" id="{D4D7DBB7-B0E9-43D3-AF8F-D5DC62474CD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6468" y="67762"/>
            <a:ext cx="1212525" cy="429696"/>
          </a:xfrm>
          <a:prstGeom prst="rect">
            <a:avLst/>
          </a:prstGeom>
        </p:spPr>
      </p:pic>
      <p:sp>
        <p:nvSpPr>
          <p:cNvPr id="11" name="กล่องข้อความ 10">
            <a:extLst>
              <a:ext uri="{FF2B5EF4-FFF2-40B4-BE49-F238E27FC236}">
                <a16:creationId xmlns:a16="http://schemas.microsoft.com/office/drawing/2014/main" id="{4A212E16-B018-4AB1-BE52-186AB273DA38}"/>
              </a:ext>
            </a:extLst>
          </p:cNvPr>
          <p:cNvSpPr txBox="1"/>
          <p:nvPr/>
        </p:nvSpPr>
        <p:spPr>
          <a:xfrm>
            <a:off x="8647307" y="652462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9</a:t>
            </a:r>
            <a:endParaRPr lang="th-TH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1942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2000"/>
  <p:tag name="ORIGINALHEIGHT" val="231.721"/>
  <p:tag name="ORIGINALWIDTH" val="1333.333"/>
  <p:tag name="LATEXADDIN" val="\documentclass{article}&#10;\usepackage{amsmath}&#10;\pagestyle{empty}&#10;\begin{document}&#10;&#10;$\Lambda^0_b \rightarrow J/\psi p K^- $&#10;&#10;\end{document}"/>
  <p:tag name="IGUANATEXSIZE" val="16"/>
  <p:tag name="IGUANATEXCURSOR" val="84"/>
  <p:tag name="TRANSPARENCY" val="True"/>
  <p:tag name="FILENAME" val=""/>
  <p:tag name="LATEXENGINEID" val="0"/>
  <p:tag name="TEMPFOLDER" val="D:\temp\"/>
  <p:tag name="LATEXFORMHEIGHT" val="312"/>
  <p:tag name="LATEXFORMWIDTH" val="384"/>
  <p:tag name="LATEXFORMWRAP" val="True"/>
  <p:tag name="BITMAPVECTOR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2000"/>
  <p:tag name="ORIGINALHEIGHT" val="173.9783"/>
  <p:tag name="ORIGINALWIDTH" val="197.2254"/>
  <p:tag name="LATEXADDIN" val="\documentclass{article}&#10;\usepackage{amsmath}&#10;\usepackage{xcolor}&#10;\pagestyle{empty}&#10;\begin{document}&#10;\color{white}&#10;&#10;$P_c$&#10;&#10;\end{document}"/>
  <p:tag name="IGUANATEXSIZE" val="32"/>
  <p:tag name="IGUANATEXCURSOR" val="64"/>
  <p:tag name="TRANSPARENCY" val="True"/>
  <p:tag name="FILENAME" val=""/>
  <p:tag name="LATEXENGINEID" val="0"/>
  <p:tag name="TEMPFOLDER" val="D:\temp\"/>
  <p:tag name="LATEXFORMHEIGHT" val="312"/>
  <p:tag name="LATEXFORMWIDTH" val="384"/>
  <p:tag name="LATEXFORMWRAP" val="True"/>
  <p:tag name="BITMAPVECTOR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2000"/>
  <p:tag name="ORIGINALHEIGHT" val="1235.845"/>
  <p:tag name="ORIGINALWIDTH" val="1336.333"/>
  <p:tag name="LATEXADDIN" val="\documentclass{article}&#10;\usepackage{amsmath}&#10;\usepackage{makecell}&#10;\usepackage{float}&#10;\pagestyle{empty}&#10;\begin{document}&#10;&#10;\begin{table}[H]&#10;  \begin{center}&#10; \begin{tabular}{c}&#10; \hline\hline&#10;$\psi^C_{[111]}\chi_{1}\phi_{[c\bar{c}]}$\\$\psi^C_{[111]}\chi_{0}\phi_{[c\bar{c}]}$\\&#10; \hline&#10; $\psi^C_{[21]}\chi_{1}\phi_{[c\bar{c}]}$\\$\psi^C_{[21]}\chi_{0}\phi_{[c\bar{c}]}$\\&#10; \hline\hline&#10;  \end{tabular}&#10; \end{center}&#10; \end{table}&#10;&#10;\end{document}"/>
  <p:tag name="IGUANATEXSIZE" val="16"/>
  <p:tag name="IGUANATEXCURSOR" val="140"/>
  <p:tag name="TRANSPARENCY" val="True"/>
  <p:tag name="LATEXENGINEID" val="0"/>
  <p:tag name="TEMPFOLDER" val="D:\temp\"/>
  <p:tag name="LATEXFORMHEIGHT" val="312"/>
  <p:tag name="LATEXFORMWIDTH" val="384"/>
  <p:tag name="LATEXFORMWRAP" val="True"/>
  <p:tag name="BITMAPVECTOR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2000"/>
  <p:tag name="ORIGINALHEIGHT" val="1791.526"/>
  <p:tag name="ORIGINALWIDTH" val="1530.559"/>
  <p:tag name="LATEXADDIN" val="\documentclass{article}&#10;\usepackage{amsmath}&#10;\usepackage{makecell}&#10;\usepackage{float}&#10;\pagestyle{empty}&#10;\begin{document}&#10;&#10;\begin{table}[H]&#10;  \begin{center}&#10;   \begin{tabular}{c}&#10;   \hline\hline &#10;    $\psi^C_{[111]}\phi_{[3]}\chi_{[3]}$ \\ $\psi^C_{[111]}\phi_{[21]}\chi_{[21]}$ \\&#10;   \hline&#10;   $\psi^C_{[21]}\phi_{[3]}\chi_{[21]}$\\ $\psi^C_{[21]}\phi_{[21]}\chi_{[3]}$\\$\psi^C_{[21]}\phi_{[21]} \chi_{[21]}$ \\ $\psi^C_{[21]}\phi_{[21]} \chi_{[21]}$ \\&#10;   \hline\hline &#10;   \end{tabular}&#10;  \end{center}&#10; \end{table}&#10;&#10;\end{document}&#10;&#10;\end{document}"/>
  <p:tag name="IGUANATEXSIZE" val="16"/>
  <p:tag name="IGUANATEXCURSOR" val="240"/>
  <p:tag name="TRANSPARENCY" val="True"/>
  <p:tag name="LATEXENGINEID" val="0"/>
  <p:tag name="TEMPFOLDER" val="D:\temp\"/>
  <p:tag name="LATEXFORMHEIGHT" val="312"/>
  <p:tag name="LATEXFORMWIDTH" val="384"/>
  <p:tag name="LATEXFORMWRAP" val="True"/>
  <p:tag name="BITMAPVECTOR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2000"/>
  <p:tag name="ORIGINALHEIGHT" val="464.192"/>
  <p:tag name="ORIGINALWIDTH" val="2315.71"/>
  <p:tag name="LATEXADDIN" val="\documentclass{article}&#10;\usepackage{amsmath}&#10;\pagestyle{empty}&#10;\begin{document}&#10;&#10;\noindent The $q^3$ part configuration \\ in the ground state&#10;&#10;\end{document}"/>
  <p:tag name="IGUANATEXSIZE" val="16"/>
  <p:tag name="IGUANATEXCURSOR" val="90"/>
  <p:tag name="TRANSPARENCY" val="True"/>
  <p:tag name="LATEXENGINEID" val="0"/>
  <p:tag name="TEMPFOLDER" val="D:\temp\"/>
  <p:tag name="LATEXFORMHEIGHT" val="312"/>
  <p:tag name="LATEXFORMWIDTH" val="384"/>
  <p:tag name="LATEXFORMWRAP" val="True"/>
  <p:tag name="BITMAPVECTOR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2000"/>
  <p:tag name="ORIGINALHEIGHT" val="437.9453"/>
  <p:tag name="ORIGINALWIDTH" val="2302.212"/>
  <p:tag name="LATEXADDIN" val="\documentclass{article}&#10;\usepackage{amsmath}&#10;\pagestyle{empty}&#10;\begin{document}&#10;&#10;\noindent The $c \bar c$ part configuration \\ in the ground state&#10;&#10;\end{document}"/>
  <p:tag name="IGUANATEXSIZE" val="16"/>
  <p:tag name="IGUANATEXCURSOR" val="104"/>
  <p:tag name="TRANSPARENCY" val="True"/>
  <p:tag name="LATEXENGINEID" val="0"/>
  <p:tag name="TEMPFOLDER" val="D:\temp\"/>
  <p:tag name="LATEXFORMHEIGHT" val="312"/>
  <p:tag name="LATEXFORMWIDTH" val="384"/>
  <p:tag name="LATEXFORMWRAP" val="True"/>
  <p:tag name="BITMAPVECTOR" val="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2000"/>
  <p:tag name="ORIGINALHEIGHT" val="435.6955"/>
  <p:tag name="ORIGINALWIDTH" val="7123.359"/>
  <p:tag name="LATEXADDIN" val="\documentclass{article}&#10;\usepackage{amsmath}&#10;\pagestyle{empty}&#10;\begin{document}&#10;&#10;We neglected the configuration $\psi_{[21]_C[111]_F[21]_S[\chi_1]}$ and $\psi_{[21]_C[111]_F[21]_S[\chi_0]}$ since the $P_c$ has no s quark.&#10;&#10;\end{document}"/>
  <p:tag name="IGUANATEXSIZE" val="16"/>
  <p:tag name="IGUANATEXCURSOR" val="186"/>
  <p:tag name="TRANSPARENCY" val="True"/>
  <p:tag name="LATEXENGINEID" val="0"/>
  <p:tag name="TEMPFOLDER" val="D:\temp\"/>
  <p:tag name="LATEXFORMHEIGHT" val="312"/>
  <p:tag name="LATEXFORMWIDTH" val="384"/>
  <p:tag name="LATEXFORMWRAP" val="True"/>
  <p:tag name="BITMAPVECTOR" val="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2000"/>
  <p:tag name="ORIGINALHEIGHT" val="173.9783"/>
  <p:tag name="ORIGINALWIDTH" val="197.2254"/>
  <p:tag name="LATEXADDIN" val="\documentclass{article}&#10;\usepackage{amsmath}&#10;\usepackage{xcolor}&#10;\pagestyle{empty}&#10;\begin{document}&#10;\color{white}&#10;&#10;$P_c$&#10;&#10;\end{document}"/>
  <p:tag name="IGUANATEXSIZE" val="32"/>
  <p:tag name="IGUANATEXCURSOR" val="64"/>
  <p:tag name="TRANSPARENCY" val="True"/>
  <p:tag name="FILENAME" val=""/>
  <p:tag name="LATEXENGINEID" val="0"/>
  <p:tag name="TEMPFOLDER" val="D:\temp\"/>
  <p:tag name="LATEXFORMHEIGHT" val="312"/>
  <p:tag name="LATEXFORMWIDTH" val="384"/>
  <p:tag name="LATEXFORMWRAP" val="True"/>
  <p:tag name="BITMAPVECTOR" val="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2000"/>
  <p:tag name="ORIGINALHEIGHT" val="563.9295"/>
  <p:tag name="ORIGINALWIDTH" val="6305.961"/>
  <p:tag name="LATEXADDIN" val="\documentclass{article}&#10;\usepackage{amsmath}&#10;\usepackage{braket}&#10;\pagestyle{empty}&#10;\begin{document}&#10;&#10;\begin{equation*}&#10;\Gamma_{P_c \rightarrow BM} =  \frac{2 \pi E_1 E_2}{ M_{P_c}} \frac{1}{2 S_i +1} \;f(m_B,m_M,q) \sum_{m_i, m_f} |\bra{\psi_f^{SFC}} \hat O \ket{\psi_i^{SFC}}| ^2,&#10;\end{equation*}&#10;&#10;\end{document}"/>
  <p:tag name="IGUANATEXSIZE" val="16"/>
  <p:tag name="IGUANATEXCURSOR" val="60"/>
  <p:tag name="TRANSPARENCY" val="True"/>
  <p:tag name="LATEXENGINEID" val="0"/>
  <p:tag name="TEMPFOLDER" val="D:\temp\"/>
  <p:tag name="LATEXFORMHEIGHT" val="312"/>
  <p:tag name="LATEXFORMWIDTH" val="384"/>
  <p:tag name="LATEXFORMWRAP" val="True"/>
  <p:tag name="BITMAPVECTOR" val="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2000"/>
  <p:tag name="ORIGINALHEIGHT" val="246.7191"/>
  <p:tag name="ORIGINALWIDTH" val="4391.451"/>
  <p:tag name="LATEXADDIN" val="\documentclass{article}&#10;\usepackage{amsmath}&#10;\pagestyle{empty}&#10;\begin{document}&#10;&#10;\begin{equation*}\label{phasefactor}&#10; f(m_B,m_M,q)= q \; \text{exp} \{-1.2 \;\text{GeV}^{-1}\;(s-s_{0})^{1/2}\},&#10; \end{equation*}&#10;&#10;\end{document}"/>
  <p:tag name="IGUANATEXSIZE" val="16"/>
  <p:tag name="IGUANATEXCURSOR" val="209"/>
  <p:tag name="TRANSPARENCY" val="True"/>
  <p:tag name="LATEXENGINEID" val="0"/>
  <p:tag name="TEMPFOLDER" val="D:\temp\"/>
  <p:tag name="LATEXFORMHEIGHT" val="312"/>
  <p:tag name="LATEXFORMWIDTH" val="384"/>
  <p:tag name="LATEXFORMWRAP" val="True"/>
  <p:tag name="BITMAPVECTOR" val="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2000"/>
  <p:tag name="ORIGINALHEIGHT" val="473.9408"/>
  <p:tag name="ORIGINALWIDTH" val="7152.606"/>
  <p:tag name="LATEXADDIN" val="\documentclass{article}&#10;\usepackage{amsmath}&#10;\pagestyle{empty}&#10;\begin{document}&#10;&#10;\noindent where $s_{0}=(m_{B}+m_{M})^{2}$, $\sqrt{s}=(m_{B}^2+q^2)^{1/2}+(m_{M}^2+q^2)^{1/2} $, and $q$ is the final momentum at the rest frame of the pentaquark.&#10;&#10;\end{document}"/>
  <p:tag name="IGUANATEXSIZE" val="16"/>
  <p:tag name="IGUANATEXCURSOR" val="91"/>
  <p:tag name="TRANSPARENCY" val="True"/>
  <p:tag name="LATEXENGINEID" val="0"/>
  <p:tag name="TEMPFOLDER" val="D:\temp\"/>
  <p:tag name="LATEXFORMHEIGHT" val="312"/>
  <p:tag name="LATEXFORMWIDTH" val="384"/>
  <p:tag name="LATEXFORMWRAP" val="True"/>
  <p:tag name="BITMAPVECTOR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2000"/>
  <p:tag name="ORIGINALHEIGHT" val="1296.588"/>
  <p:tag name="ORIGINALWIDTH" val="4464.192"/>
  <p:tag name="LATEXADDIN" val="\documentclass{article}&#10;\usepackage{amsmath}&#10;\pagestyle{empty}&#10;\usepackage{caption}&#10;\begin{document}&#10;\begin{center}&#10;\captionof{table}{Summary of $P_c$ properties [1,2]}&#10;\begin{tabular}{|c|c|c|}&#10; \hline &#10; State &amp; Mass [MeV] &amp; $\Gamma$ [MeV]\\ &#10; \hline $P_c(4312)^+$ &amp; $4311.9 \pm 0.7_{-0.6}^{+6.8}$ &amp; $9.8 \pm 2.7^{+3.7}_{-4.5}$ \\&#10; $P_c(4440)^+$ &amp; $4440.3 \pm 1.3_{-4.7}^{+4.1}$ &amp; $20.6 \pm 4.9^{+8.7}_{-10.1}$ \\&#10; $P_c(4457)^+$ &amp; $4457.3 \pm 0.6_{-1.7}^{+4.1}$ &amp; $6.4 \pm 2.0^{+5.7}_{-1.9}$ \\&#10; \hline&#10; \end{tabular}&#10;\end{center}&#10;&#10;\end{document}"/>
  <p:tag name="IGUANATEXSIZE" val="16"/>
  <p:tag name="IGUANATEXCURSOR" val="330"/>
  <p:tag name="TRANSPARENCY" val="True"/>
  <p:tag name="FILENAME" val=""/>
  <p:tag name="LATEXENGINEID" val="0"/>
  <p:tag name="TEMPFOLDER" val="D:\temp\"/>
  <p:tag name="LATEXFORMHEIGHT" val="312"/>
  <p:tag name="LATEXFORMWIDTH" val="384"/>
  <p:tag name="LATEXFORMWRAP" val="True"/>
  <p:tag name="BITMAPVECTOR" val="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2000"/>
  <p:tag name="ORIGINALHEIGHT" val="260.9674"/>
  <p:tag name="ORIGINALWIDTH" val="2190.476"/>
  <p:tag name="LATEXADDIN" val="\documentclass{article}&#10;\usepackage{amsmath}&#10;\usepackage{braket}&#10;\pagestyle{empty}&#10;\begin{document}&#10;&#10;\begin{equation*}&#10; \label{transition}&#10; T_i = \bra{\psi_{final}}\vec O_{i}\ket{\psi_{initial}}&#10; \end{equation*}&#10;&#10;\end{document}"/>
  <p:tag name="IGUANATEXSIZE" val="16"/>
  <p:tag name="IGUANATEXCURSOR" val="169"/>
  <p:tag name="TRANSPARENCY" val="True"/>
  <p:tag name="LATEXENGINEID" val="0"/>
  <p:tag name="TEMPFOLDER" val="D:\temp\"/>
  <p:tag name="LATEXFORMHEIGHT" val="312"/>
  <p:tag name="LATEXFORMWIDTH" val="384"/>
  <p:tag name="LATEXFORMWRAP" val="True"/>
  <p:tag name="BITMAPVECTOR" val="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2000"/>
  <p:tag name="ORIGINALHEIGHT" val="611.1736"/>
  <p:tag name="ORIGINALWIDTH" val="5708.287"/>
  <p:tag name="LATEXADDIN" val="\documentclass{article}&#10;\usepackage{amsmath}&#10;\pagestyle{empty}&#10;\begin{document}&#10;&#10;\begin{gather*}&#10;\vec O_{a}= \lambda_a \delta^3(\vec{q}_1-\vec{q}_6)\delta^3(\vec{q}_2-\vec{q}_7)\delta^3(\vec{q}_3-\vec{q}_8)\delta^3(\vec{q}_4-\vec{q}_9)\delta^3(\vec{q}_5-\vec{q}_{10})\\&#10;\vec O_{b}= \lambda_b \delta^3(\vec{q}_1-\vec{q}_6)\delta^3(\vec{q}_2-\vec{q}_7)\delta^3(\vec{q}_3-\vec{q}_9)\delta^3(\vec{q}_4-\vec{q}_8)\delta^3(\vec{q}_5-\vec{q}_{10})&#10;\end{gather*}&#10;&#10;\end{document}"/>
  <p:tag name="IGUANATEXSIZE" val="16"/>
  <p:tag name="IGUANATEXCURSOR" val="275"/>
  <p:tag name="TRANSPARENCY" val="True"/>
  <p:tag name="LATEXENGINEID" val="0"/>
  <p:tag name="TEMPFOLDER" val="D:\temp\"/>
  <p:tag name="LATEXFORMHEIGHT" val="312"/>
  <p:tag name="LATEXFORMWIDTH" val="384"/>
  <p:tag name="LATEXFORMWRAP" val="True"/>
  <p:tag name="BITMAPVECTOR" val="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2000"/>
  <p:tag name="ORIGINALHEIGHT" val="173.9783"/>
  <p:tag name="ORIGINALWIDTH" val="197.2254"/>
  <p:tag name="LATEXADDIN" val="\documentclass{article}&#10;\usepackage{amsmath}&#10;\pagestyle{empty}&#10;\begin{document}&#10;&#10;$P_c$&#10;&#10;\end{document}"/>
  <p:tag name="IGUANATEXSIZE" val="20"/>
  <p:tag name="IGUANATEXCURSOR" val="85"/>
  <p:tag name="TRANSPARENCY" val="True"/>
  <p:tag name="FILENAME" val=""/>
  <p:tag name="LATEXENGINEID" val="0"/>
  <p:tag name="TEMPFOLDER" val="D:\temp\"/>
  <p:tag name="LATEXFORMHEIGHT" val="312"/>
  <p:tag name="LATEXFORMWIDTH" val="384"/>
  <p:tag name="LATEXFORMWRAP" val="True"/>
  <p:tag name="BITMAPVECTOR" val="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2000"/>
  <p:tag name="ORIGINALHEIGHT" val="125.2343"/>
  <p:tag name="ORIGINALWIDTH" val="156.7304"/>
  <p:tag name="LATEXADDIN" val="\documentclass{article}&#10;\usepackage{amsmath}&#10;\pagestyle{empty}&#10;\begin{document}&#10;&#10;$c_8$&#10;&#10;\end{document}"/>
  <p:tag name="IGUANATEXSIZE" val="20"/>
  <p:tag name="IGUANATEXCURSOR" val="85"/>
  <p:tag name="TRANSPARENCY" val="True"/>
  <p:tag name="FILENAME" val=""/>
  <p:tag name="LATEXENGINEID" val="0"/>
  <p:tag name="TEMPFOLDER" val="D:\temp\"/>
  <p:tag name="LATEXFORMHEIGHT" val="312"/>
  <p:tag name="LATEXFORMWIDTH" val="384"/>
  <p:tag name="LATEXFORMWRAP" val="True"/>
  <p:tag name="BITMAPVECTOR" val="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2000"/>
  <p:tag name="ORIGINALHEIGHT" val="173.9783"/>
  <p:tag name="ORIGINALWIDTH" val="221.2224"/>
  <p:tag name="LATEXADDIN" val="\documentclass{article}&#10;\usepackage{amsmath}&#10;\pagestyle{empty}&#10;\begin{document}&#10;&#10;$B_c$&#10;&#10;\end{document}"/>
  <p:tag name="IGUANATEXSIZE" val="20"/>
  <p:tag name="IGUANATEXCURSOR" val="85"/>
  <p:tag name="TRANSPARENCY" val="True"/>
  <p:tag name="FILENAME" val=""/>
  <p:tag name="LATEXENGINEID" val="0"/>
  <p:tag name="TEMPFOLDER" val="D:\temp\"/>
  <p:tag name="LATEXFORMHEIGHT" val="312"/>
  <p:tag name="LATEXFORMWIDTH" val="384"/>
  <p:tag name="LATEXFORMWRAP" val="True"/>
  <p:tag name="BITMAPVECTOR" val="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2000"/>
  <p:tag name="ORIGINALHEIGHT" val="184.4769"/>
  <p:tag name="ORIGINALWIDTH" val="366.7042"/>
  <p:tag name="LATEXADDIN" val="\documentclass{article}&#10;\usepackage{amsmath}&#10;\pagestyle{empty}&#10;\begin{document}&#10;&#10;$\bar D^{(*)}$&#10;&#10;\end{document}"/>
  <p:tag name="IGUANATEXSIZE" val="20"/>
  <p:tag name="IGUANATEXCURSOR" val="92"/>
  <p:tag name="TRANSPARENCY" val="True"/>
  <p:tag name="FILENAME" val=""/>
  <p:tag name="LATEXENGINEID" val="0"/>
  <p:tag name="TEMPFOLDER" val="D:\temp\"/>
  <p:tag name="LATEXFORMHEIGHT" val="312"/>
  <p:tag name="LATEXFORMWIDTH" val="384"/>
  <p:tag name="LATEXFORMWRAP" val="True"/>
  <p:tag name="BITMAPVECTOR" val="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2000"/>
  <p:tag name="ORIGINALHEIGHT" val="131.9835"/>
  <p:tag name="ORIGINALWIDTH" val="158.2302"/>
  <p:tag name="LATEXADDIN" val="\documentclass{article}&#10;\usepackage{amsmath}&#10;\pagestyle{empty}&#10;\begin{document}&#10;&#10;$q_2$&#10;&#10;\end{document}"/>
  <p:tag name="IGUANATEXSIZE" val="20"/>
  <p:tag name="IGUANATEXCURSOR" val="84"/>
  <p:tag name="TRANSPARENCY" val="True"/>
  <p:tag name="FILENAME" val=""/>
  <p:tag name="LATEXENGINEID" val="0"/>
  <p:tag name="TEMPFOLDER" val="D:\temp\"/>
  <p:tag name="LATEXFORMHEIGHT" val="312"/>
  <p:tag name="LATEXFORMWIDTH" val="384"/>
  <p:tag name="LATEXFORMWRAP" val="True"/>
  <p:tag name="BITMAPVECTOR" val="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2000"/>
  <p:tag name="ORIGINALHEIGHT" val="131.9835"/>
  <p:tag name="ORIGINALWIDTH" val="153.7308"/>
  <p:tag name="LATEXADDIN" val="\documentclass{article}&#10;\usepackage{amsmath}&#10;\pagestyle{empty}&#10;\begin{document}&#10;&#10;\textbf{$q_1$}&#10;&#10;\end{document}"/>
  <p:tag name="IGUANATEXSIZE" val="20"/>
  <p:tag name="IGUANATEXCURSOR" val="95"/>
  <p:tag name="TRANSPARENCY" val="True"/>
  <p:tag name="FILENAME" val=""/>
  <p:tag name="LATEXENGINEID" val="0"/>
  <p:tag name="TEMPFOLDER" val="D:\temp\"/>
  <p:tag name="LATEXFORMHEIGHT" val="312"/>
  <p:tag name="LATEXFORMWIDTH" val="384"/>
  <p:tag name="LATEXFORMWRAP" val="True"/>
  <p:tag name="BITMAPVECTOR" val="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2000"/>
  <p:tag name="ORIGINALHEIGHT" val="131.9835"/>
  <p:tag name="ORIGINALWIDTH" val="159.73"/>
  <p:tag name="LATEXADDIN" val="\documentclass{article}&#10;\usepackage{amsmath}&#10;\pagestyle{empty}&#10;\begin{document}&#10;&#10;$q_3$&#10;&#10;\end{document}"/>
  <p:tag name="IGUANATEXSIZE" val="20"/>
  <p:tag name="IGUANATEXCURSOR" val="85"/>
  <p:tag name="TRANSPARENCY" val="True"/>
  <p:tag name="FILENAME" val=""/>
  <p:tag name="LATEXENGINEID" val="0"/>
  <p:tag name="TEMPFOLDER" val="D:\temp\"/>
  <p:tag name="LATEXFORMHEIGHT" val="312"/>
  <p:tag name="LATEXFORMWIDTH" val="384"/>
  <p:tag name="LATEXFORMWRAP" val="True"/>
  <p:tag name="BITMAPVECTOR" val="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2000"/>
  <p:tag name="ORIGINALHEIGHT" val="122.2347"/>
  <p:tag name="ORIGINALWIDTH" val="158.9802"/>
  <p:tag name="LATEXADDIN" val="\documentclass{article}&#10;\usepackage{amsmath}&#10;\pagestyle{empty}&#10;\begin{document}&#10;&#10;$c_4$&#10;&#10;\end{document}"/>
  <p:tag name="IGUANATEXSIZE" val="20"/>
  <p:tag name="IGUANATEXCURSOR" val="85"/>
  <p:tag name="TRANSPARENCY" val="True"/>
  <p:tag name="FILENAME" val=""/>
  <p:tag name="LATEXENGINEID" val="0"/>
  <p:tag name="TEMPFOLDER" val="D:\temp\"/>
  <p:tag name="LATEXFORMHEIGHT" val="312"/>
  <p:tag name="LATEXFORMWIDTH" val="384"/>
  <p:tag name="LATEXFORMWRAP" val="True"/>
  <p:tag name="BITMAPVECTOR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2000"/>
  <p:tag name="ORIGINALHEIGHT" val="217.4728"/>
  <p:tag name="ORIGINALWIDTH" val="903.637"/>
  <p:tag name="LATEXADDIN" val="\documentclass{article}&#10;\usepackage{amsmath}&#10;\pagestyle{empty}&#10;\begin{document}&#10;&#10;$P_c(4380)^+$&#10;&#10;\end{document}"/>
  <p:tag name="IGUANATEXSIZE" val="14"/>
  <p:tag name="IGUANATEXCURSOR" val="93"/>
  <p:tag name="TRANSPARENCY" val="True"/>
  <p:tag name="FILENAME" val=""/>
  <p:tag name="LATEXENGINEID" val="0"/>
  <p:tag name="TEMPFOLDER" val="D:\temp\"/>
  <p:tag name="LATEXFORMHEIGHT" val="312"/>
  <p:tag name="LATEXFORMWIDTH" val="384"/>
  <p:tag name="LATEXFORMWRAP" val="True"/>
  <p:tag name="BITMAPVECTOR" val="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2000"/>
  <p:tag name="ORIGINALHEIGHT" val="156.7304"/>
  <p:tag name="ORIGINALWIDTH" val="155.2306"/>
  <p:tag name="LATEXADDIN" val="\documentclass{article}&#10;\usepackage{amsmath}&#10;\pagestyle{empty}&#10;\begin{document}&#10;&#10;$\bar c_5$&#10;&#10;\end{document}"/>
  <p:tag name="IGUANATEXSIZE" val="20"/>
  <p:tag name="IGUANATEXCURSOR" val="90"/>
  <p:tag name="TRANSPARENCY" val="True"/>
  <p:tag name="FILENAME" val=""/>
  <p:tag name="LATEXENGINEID" val="0"/>
  <p:tag name="TEMPFOLDER" val="D:\temp\"/>
  <p:tag name="LATEXFORMHEIGHT" val="312"/>
  <p:tag name="LATEXFORMWIDTH" val="384"/>
  <p:tag name="LATEXFORMWRAP" val="True"/>
  <p:tag name="BITMAPVECTOR" val="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2000"/>
  <p:tag name="ORIGINALHEIGHT" val="131.9835"/>
  <p:tag name="ORIGINALWIDTH" val="159.73"/>
  <p:tag name="LATEXADDIN" val="\documentclass{article}&#10;\usepackage{amsmath}&#10;\pagestyle{empty}&#10;\begin{document}&#10;&#10;$q_6$&#10;&#10;\end{document}"/>
  <p:tag name="IGUANATEXSIZE" val="20"/>
  <p:tag name="IGUANATEXCURSOR" val="82"/>
  <p:tag name="TRANSPARENCY" val="True"/>
  <p:tag name="FILENAME" val=""/>
  <p:tag name="LATEXENGINEID" val="0"/>
  <p:tag name="TEMPFOLDER" val="D:\temp\"/>
  <p:tag name="LATEXFORMHEIGHT" val="312"/>
  <p:tag name="LATEXFORMWIDTH" val="384"/>
  <p:tag name="LATEXFORMWRAP" val="True"/>
  <p:tag name="BITMAPVECTOR" val="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2000"/>
  <p:tag name="ORIGINALHEIGHT" val="131.9835"/>
  <p:tag name="ORIGINALWIDTH" val="164.2294"/>
  <p:tag name="LATEXADDIN" val="\documentclass{article}&#10;\usepackage{amsmath}&#10;\pagestyle{empty}&#10;\begin{document}&#10;&#10;$q_7$&#10;&#10;\end{document}"/>
  <p:tag name="IGUANATEXSIZE" val="20"/>
  <p:tag name="IGUANATEXCURSOR" val="85"/>
  <p:tag name="TRANSPARENCY" val="True"/>
  <p:tag name="FILENAME" val=""/>
  <p:tag name="LATEXENGINEID" val="0"/>
  <p:tag name="TEMPFOLDER" val="D:\temp\"/>
  <p:tag name="LATEXFORMHEIGHT" val="312"/>
  <p:tag name="LATEXFORMWIDTH" val="384"/>
  <p:tag name="LATEXFORMWRAP" val="True"/>
  <p:tag name="BITMAPVECTOR" val="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2000"/>
  <p:tag name="ORIGINALHEIGHT" val="131.9835"/>
  <p:tag name="ORIGINALWIDTH" val="159.73"/>
  <p:tag name="LATEXADDIN" val="\documentclass{article}&#10;\usepackage{amsmath}&#10;\pagestyle{empty}&#10;\begin{document}&#10;&#10;$q_9$&#10;&#10;\end{document}"/>
  <p:tag name="IGUANATEXSIZE" val="20"/>
  <p:tag name="IGUANATEXCURSOR" val="83"/>
  <p:tag name="TRANSPARENCY" val="True"/>
  <p:tag name="FILENAME" val=""/>
  <p:tag name="LATEXENGINEID" val="0"/>
  <p:tag name="TEMPFOLDER" val="D:\temp\"/>
  <p:tag name="LATEXFORMHEIGHT" val="312"/>
  <p:tag name="LATEXFORMWIDTH" val="384"/>
  <p:tag name="LATEXFORMWRAP" val="True"/>
  <p:tag name="BITMAPVECTOR" val="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2000"/>
  <p:tag name="ORIGINALHEIGHT" val="156.7304"/>
  <p:tag name="ORIGINALWIDTH" val="239.2201"/>
  <p:tag name="LATEXADDIN" val="\documentclass{article}&#10;\usepackage{amsmath}&#10;\pagestyle{empty}&#10;\begin{document}&#10;&#10;$\bar c_{10}$&#10;&#10;\end{document}"/>
  <p:tag name="IGUANATEXSIZE" val="20"/>
  <p:tag name="IGUANATEXCURSOR" val="93"/>
  <p:tag name="TRANSPARENCY" val="True"/>
  <p:tag name="FILENAME" val=""/>
  <p:tag name="LATEXENGINEID" val="0"/>
  <p:tag name="TEMPFOLDER" val="D:\temp\"/>
  <p:tag name="LATEXFORMHEIGHT" val="312"/>
  <p:tag name="LATEXFORMWIDTH" val="384"/>
  <p:tag name="LATEXFORMWRAP" val="True"/>
  <p:tag name="BITMAPVECTOR" val="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2000"/>
  <p:tag name="ORIGINALHEIGHT" val="173.9783"/>
  <p:tag name="ORIGINALWIDTH" val="197.2254"/>
  <p:tag name="LATEXADDIN" val="\documentclass{article}&#10;\usepackage{amsmath}&#10;\pagestyle{empty}&#10;\begin{document}&#10;&#10;$P_c$&#10;&#10;\end{document}"/>
  <p:tag name="IGUANATEXSIZE" val="20"/>
  <p:tag name="IGUANATEXCURSOR" val="85"/>
  <p:tag name="TRANSPARENCY" val="True"/>
  <p:tag name="FILENAME" val=""/>
  <p:tag name="LATEXENGINEID" val="0"/>
  <p:tag name="TEMPFOLDER" val="D:\temp\"/>
  <p:tag name="LATEXFORMHEIGHT" val="312"/>
  <p:tag name="LATEXFORMWIDTH" val="384"/>
  <p:tag name="LATEXFORMWRAP" val="True"/>
  <p:tag name="BITMAPVECTOR" val="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2000"/>
  <p:tag name="ORIGINALHEIGHT" val="206.9741"/>
  <p:tag name="ORIGINALWIDTH" val="632.9208"/>
  <p:tag name="LATEXADDIN" val="\documentclass{article}&#10;\usepackage{amsmath}&#10;\pagestyle{empty}&#10;\begin{document}&#10;&#10;$\eta_c, J/\psi$&#10;&#10;\end{document}"/>
  <p:tag name="IGUANATEXSIZE" val="20"/>
  <p:tag name="IGUANATEXCURSOR" val="96"/>
  <p:tag name="TRANSPARENCY" val="True"/>
  <p:tag name="FILENAME" val=""/>
  <p:tag name="LATEXENGINEID" val="0"/>
  <p:tag name="TEMPFOLDER" val="D:\temp\"/>
  <p:tag name="LATEXFORMHEIGHT" val="312"/>
  <p:tag name="LATEXFORMWIDTH" val="384"/>
  <p:tag name="LATEXFORMWRAP" val="True"/>
  <p:tag name="BITMAPVECTOR" val="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2000"/>
  <p:tag name="ORIGINALHEIGHT" val="141.7323"/>
  <p:tag name="ORIGINALWIDTH" val="149.2313"/>
  <p:tag name="LATEXADDIN" val="\documentclass{article}&#10;\usepackage{amsmath}&#10;\pagestyle{empty}&#10;\begin{document}&#10;&#10;$B$&#10;&#10;\end{document}"/>
  <p:tag name="IGUANATEXSIZE" val="20"/>
  <p:tag name="IGUANATEXCURSOR" val="83"/>
  <p:tag name="TRANSPARENCY" val="True"/>
  <p:tag name="FILENAME" val=""/>
  <p:tag name="LATEXENGINEID" val="0"/>
  <p:tag name="TEMPFOLDER" val="D:\temp\"/>
  <p:tag name="LATEXFORMHEIGHT" val="312"/>
  <p:tag name="LATEXFORMWIDTH" val="384"/>
  <p:tag name="LATEXFORMWRAP" val="True"/>
  <p:tag name="BITMAPVECTOR" val="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2000"/>
  <p:tag name="ORIGINALHEIGHT" val="131.9835"/>
  <p:tag name="ORIGINALWIDTH" val="158.2302"/>
  <p:tag name="LATEXADDIN" val="\documentclass{article}&#10;\usepackage{amsmath}&#10;\pagestyle{empty}&#10;\begin{document}&#10;&#10;$q_2$&#10;&#10;\end{document}"/>
  <p:tag name="IGUANATEXSIZE" val="20"/>
  <p:tag name="IGUANATEXCURSOR" val="84"/>
  <p:tag name="TRANSPARENCY" val="True"/>
  <p:tag name="FILENAME" val=""/>
  <p:tag name="LATEXENGINEID" val="0"/>
  <p:tag name="TEMPFOLDER" val="D:\temp\"/>
  <p:tag name="LATEXFORMHEIGHT" val="312"/>
  <p:tag name="LATEXFORMWIDTH" val="384"/>
  <p:tag name="LATEXFORMWRAP" val="True"/>
  <p:tag name="BITMAPVECTOR" val="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2000"/>
  <p:tag name="ORIGINALHEIGHT" val="131.9835"/>
  <p:tag name="ORIGINALWIDTH" val="153.7308"/>
  <p:tag name="LATEXADDIN" val="\documentclass{article}&#10;\usepackage{amsmath}&#10;\pagestyle{empty}&#10;\begin{document}&#10;&#10;\textbf{$q_1$}&#10;&#10;\end{document}"/>
  <p:tag name="IGUANATEXSIZE" val="20"/>
  <p:tag name="IGUANATEXCURSOR" val="95"/>
  <p:tag name="TRANSPARENCY" val="True"/>
  <p:tag name="FILENAME" val=""/>
  <p:tag name="LATEXENGINEID" val="0"/>
  <p:tag name="TEMPFOLDER" val="D:\temp\"/>
  <p:tag name="LATEXFORMHEIGHT" val="312"/>
  <p:tag name="LATEXFORMWIDTH" val="384"/>
  <p:tag name="LATEXFORMWRAP" val="True"/>
  <p:tag name="BITMAPVECTOR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2000"/>
  <p:tag name="ORIGINALHEIGHT" val="203.9745"/>
  <p:tag name="ORIGINALWIDTH" val="2758.155"/>
  <p:tag name="LATEXADDIN" val="\documentclass{article}&#10;\usepackage{amsmath}&#10;\pagestyle{empty}&#10;\begin{document}&#10;&#10;\begin{equation*}&#10;\label{totalw}&#10;\Psi=\psi_{spatial}\psi_{spin}\psi_{flavor}\psi_{color}.&#10;\end{equation*}&#10;&#10;\end{document}"/>
  <p:tag name="IGUANATEXSIZE" val="16"/>
  <p:tag name="IGUANATEXCURSOR" val="185"/>
  <p:tag name="TRANSPARENCY" val="True"/>
  <p:tag name="LATEXENGINEID" val="0"/>
  <p:tag name="TEMPFOLDER" val="D:\temp\"/>
  <p:tag name="LATEXFORMHEIGHT" val="312"/>
  <p:tag name="LATEXFORMWIDTH" val="384"/>
  <p:tag name="LATEXFORMWRAP" val="True"/>
  <p:tag name="BITMAPVECTOR" val="0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2000"/>
  <p:tag name="ORIGINALHEIGHT" val="131.9835"/>
  <p:tag name="ORIGINALWIDTH" val="159.73"/>
  <p:tag name="LATEXADDIN" val="\documentclass{article}&#10;\usepackage{amsmath}&#10;\pagestyle{empty}&#10;\begin{document}&#10;&#10;$q_3$&#10;&#10;\end{document}"/>
  <p:tag name="IGUANATEXSIZE" val="20"/>
  <p:tag name="IGUANATEXCURSOR" val="85"/>
  <p:tag name="TRANSPARENCY" val="True"/>
  <p:tag name="FILENAME" val=""/>
  <p:tag name="LATEXENGINEID" val="0"/>
  <p:tag name="TEMPFOLDER" val="D:\temp\"/>
  <p:tag name="LATEXFORMHEIGHT" val="312"/>
  <p:tag name="LATEXFORMWIDTH" val="384"/>
  <p:tag name="LATEXFORMWRAP" val="True"/>
  <p:tag name="BITMAPVECTOR" val="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2000"/>
  <p:tag name="ORIGINALHEIGHT" val="122.2347"/>
  <p:tag name="ORIGINALWIDTH" val="158.9802"/>
  <p:tag name="LATEXADDIN" val="\documentclass{article}&#10;\usepackage{amsmath}&#10;\pagestyle{empty}&#10;\begin{document}&#10;&#10;$c_4$&#10;&#10;\end{document}"/>
  <p:tag name="IGUANATEXSIZE" val="20"/>
  <p:tag name="IGUANATEXCURSOR" val="85"/>
  <p:tag name="TRANSPARENCY" val="True"/>
  <p:tag name="FILENAME" val=""/>
  <p:tag name="LATEXENGINEID" val="0"/>
  <p:tag name="TEMPFOLDER" val="D:\temp\"/>
  <p:tag name="LATEXFORMHEIGHT" val="312"/>
  <p:tag name="LATEXFORMWIDTH" val="384"/>
  <p:tag name="LATEXFORMWRAP" val="True"/>
  <p:tag name="BITMAPVECTOR" val="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2000"/>
  <p:tag name="ORIGINALHEIGHT" val="156.7304"/>
  <p:tag name="ORIGINALWIDTH" val="155.2306"/>
  <p:tag name="LATEXADDIN" val="\documentclass{article}&#10;\usepackage{amsmath}&#10;\pagestyle{empty}&#10;\begin{document}&#10;&#10;$\bar c_5$&#10;&#10;\end{document}"/>
  <p:tag name="IGUANATEXSIZE" val="20"/>
  <p:tag name="IGUANATEXCURSOR" val="90"/>
  <p:tag name="TRANSPARENCY" val="True"/>
  <p:tag name="FILENAME" val=""/>
  <p:tag name="LATEXENGINEID" val="0"/>
  <p:tag name="TEMPFOLDER" val="D:\temp\"/>
  <p:tag name="LATEXFORMHEIGHT" val="312"/>
  <p:tag name="LATEXFORMWIDTH" val="384"/>
  <p:tag name="LATEXFORMWRAP" val="True"/>
  <p:tag name="BITMAPVECTOR" val="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2000"/>
  <p:tag name="ORIGINALHEIGHT" val="131.9835"/>
  <p:tag name="ORIGINALWIDTH" val="159.73"/>
  <p:tag name="LATEXADDIN" val="\documentclass{article}&#10;\usepackage{amsmath}&#10;\pagestyle{empty}&#10;\begin{document}&#10;&#10;$q_6$&#10;&#10;\end{document}"/>
  <p:tag name="IGUANATEXSIZE" val="20"/>
  <p:tag name="IGUANATEXCURSOR" val="82"/>
  <p:tag name="TRANSPARENCY" val="True"/>
  <p:tag name="FILENAME" val=""/>
  <p:tag name="LATEXENGINEID" val="0"/>
  <p:tag name="TEMPFOLDER" val="D:\temp\"/>
  <p:tag name="LATEXFORMHEIGHT" val="312"/>
  <p:tag name="LATEXFORMWIDTH" val="384"/>
  <p:tag name="LATEXFORMWRAP" val="True"/>
  <p:tag name="BITMAPVECTOR" val="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2000"/>
  <p:tag name="ORIGINALHEIGHT" val="131.9835"/>
  <p:tag name="ORIGINALWIDTH" val="164.2294"/>
  <p:tag name="LATEXADDIN" val="\documentclass{article}&#10;\usepackage{amsmath}&#10;\pagestyle{empty}&#10;\begin{document}&#10;&#10;$q_7$&#10;&#10;\end{document}"/>
  <p:tag name="IGUANATEXSIZE" val="20"/>
  <p:tag name="IGUANATEXCURSOR" val="85"/>
  <p:tag name="TRANSPARENCY" val="True"/>
  <p:tag name="FILENAME" val=""/>
  <p:tag name="LATEXENGINEID" val="0"/>
  <p:tag name="TEMPFOLDER" val="D:\temp\"/>
  <p:tag name="LATEXFORMHEIGHT" val="312"/>
  <p:tag name="LATEXFORMWIDTH" val="384"/>
  <p:tag name="LATEXFORMWRAP" val="True"/>
  <p:tag name="BITMAPVECTOR" val="0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2000"/>
  <p:tag name="ORIGINALHEIGHT" val="131.9835"/>
  <p:tag name="ORIGINALWIDTH" val="159.73"/>
  <p:tag name="LATEXADDIN" val="\documentclass{article}&#10;\usepackage{amsmath}&#10;\pagestyle{empty}&#10;\begin{document}&#10;&#10;$q_8$&#10;&#10;\end{document}"/>
  <p:tag name="IGUANATEXSIZE" val="20"/>
  <p:tag name="IGUANATEXCURSOR" val="85"/>
  <p:tag name="TRANSPARENCY" val="True"/>
  <p:tag name="FILENAME" val=""/>
  <p:tag name="LATEXENGINEID" val="0"/>
  <p:tag name="TEMPFOLDER" val="D:\temp\"/>
  <p:tag name="LATEXFORMHEIGHT" val="312"/>
  <p:tag name="LATEXFORMWIDTH" val="384"/>
  <p:tag name="LATEXFORMWRAP" val="True"/>
  <p:tag name="BITMAPVECTOR" val="0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2000"/>
  <p:tag name="ORIGINALHEIGHT" val="125.2343"/>
  <p:tag name="ORIGINALWIDTH" val="156.7304"/>
  <p:tag name="LATEXADDIN" val="\documentclass{article}&#10;\usepackage{amsmath}&#10;\pagestyle{empty}&#10;\begin{document}&#10;&#10;$c_9$&#10;&#10;\end{document}"/>
  <p:tag name="IGUANATEXSIZE" val="20"/>
  <p:tag name="IGUANATEXCURSOR" val="85"/>
  <p:tag name="TRANSPARENCY" val="True"/>
  <p:tag name="FILENAME" val=""/>
  <p:tag name="LATEXENGINEID" val="0"/>
  <p:tag name="TEMPFOLDER" val="D:\temp\"/>
  <p:tag name="LATEXFORMHEIGHT" val="312"/>
  <p:tag name="LATEXFORMWIDTH" val="384"/>
  <p:tag name="LATEXFORMWRAP" val="True"/>
  <p:tag name="BITMAPVECTOR" val="0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2000"/>
  <p:tag name="ORIGINALHEIGHT" val="156.7304"/>
  <p:tag name="ORIGINALWIDTH" val="239.2201"/>
  <p:tag name="LATEXADDIN" val="\documentclass{article}&#10;\usepackage{amsmath}&#10;\pagestyle{empty}&#10;\begin{document}&#10;&#10;$\bar c_{10}$&#10;&#10;\end{document}"/>
  <p:tag name="IGUANATEXSIZE" val="20"/>
  <p:tag name="IGUANATEXCURSOR" val="93"/>
  <p:tag name="TRANSPARENCY" val="True"/>
  <p:tag name="FILENAME" val=""/>
  <p:tag name="LATEXENGINEID" val="0"/>
  <p:tag name="TEMPFOLDER" val="D:\temp\"/>
  <p:tag name="LATEXFORMHEIGHT" val="312"/>
  <p:tag name="LATEXFORMWIDTH" val="384"/>
  <p:tag name="LATEXFORMWRAP" val="True"/>
  <p:tag name="BITMAPVECTOR" val="0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2000"/>
  <p:tag name="ORIGINALHEIGHT" val="1063.367"/>
  <p:tag name="ORIGINALWIDTH" val="2553.431"/>
  <p:tag name="LATEXADDIN" val="\documentclass{article}&#10;\usepackage{amsmath}&#10;\pagestyle{empty}&#10;\begin{document}&#10;&#10;\begin{eqnarray*}&#10;\frac{P_c(4312)\rightarrow pJ/\psi}{P_c(4457)\rightarrow pJ/\psi} &amp;=&amp; 1.16 \nonumber \\&#10;\frac{ P_c(4440)\rightarrow pJ/\psi}{P_c(4457)\rightarrow pJ/\psi} &amp;=&amp; 1.02&#10;\end{eqnarray*}&#10;&#10;\end{document}"/>
  <p:tag name="IGUANATEXSIZE" val="16"/>
  <p:tag name="IGUANATEXCURSOR" val="277"/>
  <p:tag name="TRANSPARENCY" val="True"/>
  <p:tag name="LATEXENGINEID" val="0"/>
  <p:tag name="TEMPFOLDER" val="D:\temp\"/>
  <p:tag name="LATEXFORMHEIGHT" val="312"/>
  <p:tag name="LATEXFORMWIDTH" val="384"/>
  <p:tag name="LATEXFORMWRAP" val="True"/>
  <p:tag name="BITMAPVECTOR" val="0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2000"/>
  <p:tag name="ORIGINALHEIGHT" val="188.9764"/>
  <p:tag name="ORIGINALWIDTH" val="2738.658"/>
  <p:tag name="LATEXADDIN" val="\documentclass{article}&#10;\usepackage{amsmath}&#10;\pagestyle{empty}&#10;\begin{document}&#10;&#10;Thank you for your attentions&#10;&#10;&#10;\end{document}"/>
  <p:tag name="IGUANATEXSIZE" val="36"/>
  <p:tag name="IGUANATEXCURSOR" val="110"/>
  <p:tag name="TRANSPARENCY" val="True"/>
  <p:tag name="FILENAME" val=""/>
  <p:tag name="LATEXENGINEID" val="0"/>
  <p:tag name="TEMPFOLDER" val="D:\temp\"/>
  <p:tag name="LATEXFORMHEIGHT" val="312"/>
  <p:tag name="LATEXFORMWIDTH" val="384"/>
  <p:tag name="LATEXFORMWRAP" val="True"/>
  <p:tag name="BITMAPVECTOR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2000"/>
  <p:tag name="ORIGINALHEIGHT" val="968.129"/>
  <p:tag name="ORIGINALWIDTH" val="1941.507"/>
  <p:tag name="LATEXADDIN" val="\documentclass{article}&#10;\usepackage{amsmath}&#10;\pagestyle{empty}&#10;\usepackage[centertableaux]{ytableau}&#10;\begin{document}&#10;&#10;\begin{center}&#10; \begin{equation*}&#10; \psi^C_{[222]}(q^3 c\bar{c})=\ydiagram{2,2,2}&#10; \end{equation*}&#10; \end{center} &#10;&#10;\end{document}"/>
  <p:tag name="IGUANATEXSIZE" val="16"/>
  <p:tag name="IGUANATEXCURSOR" val="173"/>
  <p:tag name="TRANSPARENCY" val="True"/>
  <p:tag name="LATEXENGINEID" val="0"/>
  <p:tag name="TEMPFOLDER" val="D:\temp\"/>
  <p:tag name="LATEXFORMHEIGHT" val="312"/>
  <p:tag name="LATEXFORMWIDTH" val="384"/>
  <p:tag name="LATEXFORMWRAP" val="True"/>
  <p:tag name="BITMAPVECTOR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2000"/>
  <p:tag name="ORIGINALHEIGHT" val="968.129"/>
  <p:tag name="ORIGINALWIDTH" val="3460.067"/>
  <p:tag name="LATEXADDIN" val="\documentclass{article}&#10;\usepackage{amsmath}&#10;\usepackage[centertableaux]{ytableau}&#10;\pagestyle{empty}&#10;\begin{document}&#10;&#10;\begin{equation*}&#10;      \psi^C_{[111]}(q^3)\otimes\psi^C_{[111]}(c\bar c) = \ydiagram{1,1,1}\hspace{3mm}\otimes\hspace{3mm}\ydiagram{1,1,1}&#10;      \label{color111couple}&#10;    \end{equation*}&#10;&#10;\end{document}"/>
  <p:tag name="IGUANATEXSIZE" val="16"/>
  <p:tag name="IGUANATEXCURSOR" val="306"/>
  <p:tag name="TRANSPARENCY" val="True"/>
  <p:tag name="FILENAME" val=""/>
  <p:tag name="LATEXENGINEID" val="0"/>
  <p:tag name="TEMPFOLDER" val="D:\temp\"/>
  <p:tag name="LATEXFORMHEIGHT" val="312"/>
  <p:tag name="LATEXFORMWIDTH" val="384"/>
  <p:tag name="LATEXFORMWRAP" val="True"/>
  <p:tag name="BITMAPVECTOR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2000"/>
  <p:tag name="ORIGINALHEIGHT" val="648.6689"/>
  <p:tag name="ORIGINALWIDTH" val="3933.258"/>
  <p:tag name="LATEXADDIN" val="\documentclass{article}&#10;\usepackage{amsmath}&#10;\usepackage[centertableaux]{ytableau}&#10;\pagestyle{empty}&#10;\begin{document}&#10;&#10;\begin{equation*}&#10;      \psi^C_{[21]}(q^3)\otimes\psi^C_{[21]}(c\bar c) = \ydiagram{2,1}\hspace{3mm}\otimes\hspace{3mm}\ydiagram{2,1}&#10;      \label{color21couple}&#10;    \end{equation*}&#10;&#10;\end{document}"/>
  <p:tag name="IGUANATEXSIZE" val="16"/>
  <p:tag name="IGUANATEXCURSOR" val="82"/>
  <p:tag name="TRANSPARENCY" val="True"/>
  <p:tag name="FILENAME" val=""/>
  <p:tag name="LATEXENGINEID" val="0"/>
  <p:tag name="TEMPFOLDER" val="D:\temp\"/>
  <p:tag name="LATEXFORMHEIGHT" val="312"/>
  <p:tag name="LATEXFORMWIDTH" val="384"/>
  <p:tag name="LATEXFORMWRAP" val="True"/>
  <p:tag name="BITMAPVECTOR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2000"/>
  <p:tag name="ORIGINALHEIGHT" val="281.2149"/>
  <p:tag name="ORIGINALWIDTH" val="2921.635"/>
  <p:tag name="LATEXADDIN" val="\documentclass{article}&#10;\usepackage{amsmath}&#10;\pagestyle{empty}&#10;\begin{document}&#10;&#10;\begin{equation*}&#10;\psi^C_{[222]}(q^3 c\bar{c})= \psi^C_{[111],q^3}\otimes\psi^C_{[111],c\bar c}&#10;\end{equation*}&#10;\vspace{-0.4cm}&#10;&#10;&#10;\end{document}"/>
  <p:tag name="IGUANATEXSIZE" val="16"/>
  <p:tag name="IGUANATEXCURSOR" val="209"/>
  <p:tag name="TRANSPARENCY" val="True"/>
  <p:tag name="LATEXENGINEID" val="0"/>
  <p:tag name="TEMPFOLDER" val="D:\temp\"/>
  <p:tag name="LATEXFORMHEIGHT" val="312"/>
  <p:tag name="LATEXFORMWIDTH" val="384"/>
  <p:tag name="LATEXFORMWRAP" val="True"/>
  <p:tag name="BITMAPVECTOR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2000"/>
  <p:tag name="ORIGINALHEIGHT" val="602.1747"/>
  <p:tag name="ORIGINALWIDTH" val="3583.052"/>
  <p:tag name="LATEXADDIN" val="\documentclass{article}&#10;\usepackage{amsmath}&#10;\pagestyle{empty}&#10;\begin{document}&#10;&#10;\begin{equation*}&#10;\psi^C_{[222]}(q^3 c\bar{c})= \frac{1}{\sqrt{8}}\sum^8_{i=1}\psi^C_{[21]_i,q^3}\otimes\psi^C_{[21]_i,c\bar c}&#10;\end{equation*}    &#10;&#10;\end{document}"/>
  <p:tag name="IGUANATEXSIZE" val="16"/>
  <p:tag name="IGUANATEXCURSOR" val="228"/>
  <p:tag name="TRANSPARENCY" val="True"/>
  <p:tag name="LATEXENGINEID" val="0"/>
  <p:tag name="TEMPFOLDER" val="D:\temp\"/>
  <p:tag name="LATEXFORMHEIGHT" val="312"/>
  <p:tag name="LATEXFORMWIDTH" val="384"/>
  <p:tag name="LATEXFORMWRAP" val="True"/>
  <p:tag name="BITMAPVECTOR" val="0"/>
</p:tagLst>
</file>

<file path=ppt/theme/theme1.xml><?xml version="1.0" encoding="utf-8"?>
<a:theme xmlns:a="http://schemas.openxmlformats.org/drawingml/2006/main" name="ธีมของ Office">
  <a:themeElements>
    <a:clrScheme name="ธีมของ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ธีมของ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ธีมของ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19181</TotalTime>
  <Words>847</Words>
  <Application>Microsoft Office PowerPoint</Application>
  <PresentationFormat>นำเสนอทางหน้าจอ (4:3)</PresentationFormat>
  <Paragraphs>136</Paragraphs>
  <Slides>13</Slides>
  <Notes>13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6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13</vt:i4>
      </vt:variant>
    </vt:vector>
  </HeadingPairs>
  <TitlesOfParts>
    <vt:vector size="20" baseType="lpstr">
      <vt:lpstr>Wingdings</vt:lpstr>
      <vt:lpstr>Cambria Math</vt:lpstr>
      <vt:lpstr>Calibri</vt:lpstr>
      <vt:lpstr>Calibri Light</vt:lpstr>
      <vt:lpstr>Arial</vt:lpstr>
      <vt:lpstr>CMU Serif</vt:lpstr>
      <vt:lpstr>ธีมของ Office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Wiriya Ruangyoo</dc:creator>
  <cp:lastModifiedBy>Wiriya Ruangyoo</cp:lastModifiedBy>
  <cp:revision>278</cp:revision>
  <cp:lastPrinted>2020-10-02T05:44:37Z</cp:lastPrinted>
  <dcterms:created xsi:type="dcterms:W3CDTF">2020-07-07T08:40:29Z</dcterms:created>
  <dcterms:modified xsi:type="dcterms:W3CDTF">2021-07-30T18:16:51Z</dcterms:modified>
</cp:coreProperties>
</file>