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2"/>
  </p:notesMasterIdLst>
  <p:sldIdLst>
    <p:sldId id="256" r:id="rId2"/>
    <p:sldId id="258" r:id="rId3"/>
    <p:sldId id="330" r:id="rId4"/>
    <p:sldId id="331" r:id="rId5"/>
    <p:sldId id="309" r:id="rId6"/>
    <p:sldId id="306" r:id="rId7"/>
    <p:sldId id="332" r:id="rId8"/>
    <p:sldId id="288" r:id="rId9"/>
    <p:sldId id="333" r:id="rId10"/>
    <p:sldId id="310" r:id="rId11"/>
    <p:sldId id="294" r:id="rId12"/>
    <p:sldId id="295" r:id="rId13"/>
    <p:sldId id="296" r:id="rId14"/>
    <p:sldId id="297" r:id="rId15"/>
    <p:sldId id="313" r:id="rId16"/>
    <p:sldId id="312" r:id="rId17"/>
    <p:sldId id="323" r:id="rId18"/>
    <p:sldId id="324" r:id="rId19"/>
    <p:sldId id="325" r:id="rId20"/>
    <p:sldId id="314" r:id="rId21"/>
    <p:sldId id="298" r:id="rId22"/>
    <p:sldId id="315" r:id="rId23"/>
    <p:sldId id="317" r:id="rId24"/>
    <p:sldId id="299" r:id="rId25"/>
    <p:sldId id="326" r:id="rId26"/>
    <p:sldId id="318" r:id="rId27"/>
    <p:sldId id="322" r:id="rId28"/>
    <p:sldId id="327" r:id="rId29"/>
    <p:sldId id="328" r:id="rId30"/>
    <p:sldId id="3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242"/>
    <a:srgbClr val="4B52E1"/>
    <a:srgbClr val="040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97693-FFBC-4302-B176-2F87C6B21979}" type="datetimeFigureOut">
              <a:rPr lang="en-IN" smtClean="0"/>
              <a:t>01-08-2021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843F2-BA57-425F-9025-6340FC06D70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693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843F2-BA57-425F-9025-6340FC06D70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665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706-E3B3-4A12-8A67-97889935B90E}" type="datetime1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9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5CF4-CE96-445F-AE44-1F099BC32043}" type="datetime1">
              <a:rPr lang="en-IN" smtClean="0"/>
              <a:t>01-08-2021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118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29FC-0D99-4BB9-A7F2-2901D058EE40}" type="datetime1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63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9495-040F-4845-BFD4-913E2DC9051F}" type="datetime1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22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889-0F72-4AF2-ACE8-736842F698D0}" type="datetime1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13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8D25-5BA6-49CA-9B06-934FFE0CD0B7}" type="datetime1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6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70FE-46AE-422E-8E4D-BD0BB4C4981D}" type="datetime1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361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7853-3C70-4386-936E-DED19405F4AE}" type="datetime1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0172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E83E-0D14-45EA-8F7A-70BE79059C07}" type="datetime1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09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48C0-42B3-4401-BB17-F14C5C178662}" type="datetime1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8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C85E-D5FD-45CB-93A3-DE59684AC321}" type="datetime1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85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6632-8AE2-4B35-8735-D1C7C108FFD5}" type="datetime1">
              <a:rPr lang="en-IN" smtClean="0"/>
              <a:t>01-08-2021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552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3493E-61DD-42B8-BF63-6544E9456C5C}" type="datetime1">
              <a:rPr lang="en-IN" smtClean="0"/>
              <a:t>01-08-2021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586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2987-3615-421A-A677-06CFB4705FD3}" type="datetime1">
              <a:rPr lang="en-IN" smtClean="0"/>
              <a:t>01-08-2021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487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2C0A-B0D4-4DFE-8EB2-3BFE06201024}" type="datetime1">
              <a:rPr lang="en-IN" smtClean="0"/>
              <a:t>01-08-2021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725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4B92-3298-4CA4-9B4D-B181A239B9A8}" type="datetime1">
              <a:rPr lang="en-IN" smtClean="0"/>
              <a:t>01-08-2021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416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94A4D-ED7B-48FD-8C22-111B39F33009}" type="datetime1">
              <a:rPr lang="en-IN" smtClean="0"/>
              <a:t>01-08-2021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017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F64145-5D70-40DD-ABBA-48AC8BA5B06E}" type="datetime1">
              <a:rPr lang="en-IN" smtClean="0"/>
              <a:t>01-08-2021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IN"/>
              <a:t>Mr Rahul 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DFACEAB-E253-445B-AA0B-1877CE58991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4341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5.xml" /><Relationship Id="rId6" Type="http://schemas.openxmlformats.org/officeDocument/2006/relationships/image" Target="../media/image4.jpeg" /><Relationship Id="rId5" Type="http://schemas.openxmlformats.org/officeDocument/2006/relationships/image" Target="../media/image3.jpg" /><Relationship Id="rId4" Type="http://schemas.openxmlformats.org/officeDocument/2006/relationships/image" Target="../media/image2.gif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2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jpeg" /><Relationship Id="rId5" Type="http://schemas.openxmlformats.org/officeDocument/2006/relationships/image" Target="../media/image5.jpeg" /><Relationship Id="rId4" Type="http://schemas.openxmlformats.org/officeDocument/2006/relationships/image" Target="../media/image9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140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jpeg" /><Relationship Id="rId5" Type="http://schemas.openxmlformats.org/officeDocument/2006/relationships/image" Target="../media/image5.jpeg" /><Relationship Id="rId4" Type="http://schemas.openxmlformats.org/officeDocument/2006/relationships/image" Target="../media/image210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jpeg" /><Relationship Id="rId5" Type="http://schemas.openxmlformats.org/officeDocument/2006/relationships/image" Target="../media/image5.jpeg" /><Relationship Id="rId4" Type="http://schemas.openxmlformats.org/officeDocument/2006/relationships/image" Target="../media/image19.jp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7" Type="http://schemas.openxmlformats.org/officeDocument/2006/relationships/image" Target="../media/image4.jpeg" /><Relationship Id="rId2" Type="http://schemas.openxmlformats.org/officeDocument/2006/relationships/image" Target="../media/image26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5" Type="http://schemas.openxmlformats.org/officeDocument/2006/relationships/image" Target="../media/image20.jpg" /><Relationship Id="rId4" Type="http://schemas.openxmlformats.org/officeDocument/2006/relationships/image" Target="../media/image280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7" Type="http://schemas.openxmlformats.org/officeDocument/2006/relationships/image" Target="../media/image4.jpeg" /><Relationship Id="rId2" Type="http://schemas.openxmlformats.org/officeDocument/2006/relationships/image" Target="../media/image29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jpeg" /><Relationship Id="rId5" Type="http://schemas.openxmlformats.org/officeDocument/2006/relationships/image" Target="../media/image23.jpg" /><Relationship Id="rId4" Type="http://schemas.openxmlformats.org/officeDocument/2006/relationships/image" Target="../media/image32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4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8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45717" y="3067933"/>
            <a:ext cx="7065588" cy="16156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“Study of branching ratio and decay widths of the main, hidden and open channels of tetraquarks”</a:t>
            </a:r>
            <a:endParaRPr lang="en-I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89" y="4295637"/>
            <a:ext cx="835428" cy="83542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921358" y="5306950"/>
            <a:ext cx="3967090" cy="1007151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Mr.Rahul M Mistry</a:t>
            </a:r>
          </a:p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 Patel College of Arts and Science,</a:t>
            </a:r>
          </a:p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Bilimora, Gujarat, India.</a:t>
            </a:r>
            <a:endParaRPr lang="en-IN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baryon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9003" y="2444579"/>
            <a:ext cx="2529947" cy="2280043"/>
          </a:xfrm>
          <a:prstGeom prst="rect">
            <a:avLst/>
          </a:prstGeom>
          <a:noFill/>
        </p:spPr>
      </p:pic>
      <p:pic>
        <p:nvPicPr>
          <p:cNvPr id="10" name="Picture 5" descr="baryon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473" y="2444579"/>
            <a:ext cx="2317028" cy="228004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-93050" y="23184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19th International Conference on Hadron Spectroscopy and Structure in memoriam Simon Eidelman </a:t>
            </a:r>
          </a:p>
          <a:p>
            <a:pPr algn="ctr"/>
            <a:r>
              <a:rPr lang="en-I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</a:rPr>
              <a:t>26-31 July 2021</a:t>
            </a:r>
          </a:p>
          <a:p>
            <a:pPr algn="ctr"/>
            <a:r>
              <a:rPr lang="en-IN" dirty="0">
                <a:solidFill>
                  <a:schemeClr val="bg1">
                    <a:lumMod val="95000"/>
                    <a:lumOff val="5000"/>
                  </a:schemeClr>
                </a:solidFill>
                <a:latin typeface="lucida sans unicode" panose="020B0602030504020204" pitchFamily="34" charset="0"/>
              </a:rPr>
              <a:t>Mexico City]</a:t>
            </a:r>
            <a:endParaRPr lang="en-IN" b="0" i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lucida sans unicode" panose="020B0602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45" y="1155177"/>
            <a:ext cx="5372332" cy="157740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Mr Rahul Mistry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031" y="0"/>
                <a:ext cx="11951594" cy="7160654"/>
              </a:xfrm>
            </p:spPr>
            <p:txBody>
              <a:bodyPr>
                <a:norm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IN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IN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IN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IN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GB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GB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num>
                      <m:den>
                        <m:r>
                          <a:rPr lang="en-GB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GB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GB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sup>
                    </m:sSup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IN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ν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  <a:r>
                  <a:rPr lang="en-IN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to 2</a:t>
                </a:r>
                <a:r>
                  <a:rPr lang="en-IN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&lt;H</a:t>
                </a:r>
                <a:r>
                  <a:rPr lang="en-IN" b="1" baseline="-25000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IN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GB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IN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−µ</m:t>
                        </m:r>
                        <m:sSub>
                          <m:sSubPr>
                            <m:ctrlPr>
                              <a:rPr lang="en-IN" b="1" i="1" baseline="-2500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GB" b="1" i="1" baseline="-2500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en-GB" b="1" i="1" baseline="-2500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f>
                          <m:fPr>
                            <m:ctrlPr>
                              <a:rPr lang="en-IN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𝜞</m:t>
                            </m:r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IN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µ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IN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IN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(µ,</m:t>
                        </m:r>
                        <m:r>
                          <a:rPr lang="en-GB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𝛎</m:t>
                        </m:r>
                        <m:r>
                          <a:rPr lang="en-GB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IN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(T) </a:t>
                </a:r>
                <a:r>
                  <a:rPr lang="en-GB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M +</a:t>
                </a:r>
                <a:r>
                  <a:rPr lang="en-IN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&lt;H</a:t>
                </a:r>
                <a:r>
                  <a:rPr lang="en-IN" b="1" baseline="-25000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IN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&gt;; 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M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𝑄𝑄</m:t>
                        </m:r>
                      </m:sub>
                    </m:sSub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sub>
                    </m:sSub>
                    <m:r>
                      <a:rPr lang="en-IN" i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i="1" smtClean="0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acc>
                              <m:accPr>
                                <m:chr m:val="̅"/>
                                <m:ctrlPr>
                                  <a:rPr lang="en-IN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b="0" i="1" smtClean="0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sub>
                        </m:sSub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acc>
                              <m:accPr>
                                <m:chr m:val="̅"/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acc>
                              <m:accPr>
                                <m:chr m:val="̅"/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sub>
                        </m:s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acc>
                              <m:accPr>
                                <m:chr m:val="̅"/>
                                <m:ctrlP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chemeClr val="bg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endParaRPr lang="en-IN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IN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num>
                              <m:den>
                                <m: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d>
                                  <m:dPr>
                                    <m:ctrlP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e>
                                </m:d>
                                <m: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</m:sSup>
                    <m:sSup>
                      <m:sSup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bSup>
                      <m:sSubSup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IN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variational parameter, </a:t>
                </a:r>
                <a:r>
                  <a:rPr lang="en-IN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 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determined for each state using the virial theorem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d>
                    <m:r>
                      <a:rPr lang="en-IN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〈"/>
                        <m:endChr m:val="〉"/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𝒓𝒅𝑽</m:t>
                            </m:r>
                          </m:num>
                          <m:den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𝒅𝒓</m:t>
                            </m:r>
                          </m:den>
                        </m:f>
                      </m:e>
                    </m:d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031" y="0"/>
                <a:ext cx="11951594" cy="7160654"/>
              </a:xfrm>
              <a:blipFill rotWithShape="0">
                <a:blip r:embed="rId2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9817" y="141475"/>
                <a:ext cx="4310425" cy="470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Tetraquark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𝒄𝒄</m:t>
                    </m:r>
                    <m:acc>
                      <m:accPr>
                        <m:chr m:val="̅"/>
                        <m:ctrlP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I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IN" sz="24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7" y="141475"/>
                <a:ext cx="4310425" cy="470065"/>
              </a:xfrm>
              <a:prstGeom prst="rect">
                <a:avLst/>
              </a:prstGeom>
              <a:blipFill rotWithShape="0">
                <a:blip r:embed="rId3"/>
                <a:stretch>
                  <a:fillRect l="-2122" t="-7792" b="-298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6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6048" y="796516"/>
                <a:ext cx="12208048" cy="214833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=1.31 GeV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=0.4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potential parameter A is fixed for each choice of  ν  so as to get the experimental ground state masses of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mesons of  mass </a:t>
                </a:r>
                <a:r>
                  <a:rPr lang="en-IN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3.068 GeV  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6048" y="796516"/>
                <a:ext cx="12208048" cy="2148332"/>
              </a:xfrm>
              <a:blipFill rotWithShape="0">
                <a:blip r:embed="rId2"/>
                <a:stretch>
                  <a:fillRect l="-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9092" y="334851"/>
                <a:ext cx="80106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spectra of c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(s-wave masses)</a:t>
                </a:r>
                <a:endParaRPr lang="en-IN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92" y="334851"/>
                <a:ext cx="801065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218" t="-10526" b="-289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 b="6469"/>
          <a:stretch/>
        </p:blipFill>
        <p:spPr>
          <a:xfrm>
            <a:off x="4185634" y="2944848"/>
            <a:ext cx="3200503" cy="372640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6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9774" y="579550"/>
                <a:ext cx="11784169" cy="270456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 function at the origin (|R(0)|) and spin average Masses of the S-wave c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 shown in table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considering Spin-spin interaction potential we calculated mass spectra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I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I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I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b>
                      <m:sSub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IN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IN" sz="16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IN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IN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ɳ</a:t>
                </a:r>
                <a:r>
                  <a:rPr lang="en-IN" sz="16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 is tabulated in  table below</a:t>
                </a:r>
              </a:p>
              <a:p>
                <a:pPr>
                  <a:lnSpc>
                    <a:spcPct val="150000"/>
                  </a:lnSpc>
                </a:pPr>
                <a:endParaRPr lang="en-I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774" y="579550"/>
                <a:ext cx="11784169" cy="2704563"/>
              </a:xfrm>
              <a:blipFill rotWithShape="0">
                <a:blip r:embed="rId2"/>
                <a:stretch>
                  <a:fillRect l="-52" r="-4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5"/>
          <a:stretch/>
        </p:blipFill>
        <p:spPr>
          <a:xfrm>
            <a:off x="2730321" y="1735204"/>
            <a:ext cx="5344733" cy="486521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2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29" y="1141256"/>
            <a:ext cx="6277243" cy="545186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9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00" y="731948"/>
            <a:ext cx="6234045" cy="5621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06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178" y="350948"/>
                <a:ext cx="11409050" cy="2804375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spectra of Tetraquark cc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I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(s-wave masses)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8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=0.2</a:t>
                </a:r>
              </a:p>
              <a:p>
                <a:pPr>
                  <a:lnSpc>
                    <a:spcPct val="150000"/>
                  </a:lnSpc>
                </a:pPr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𝑐𝑐</m:t>
                        </m:r>
                        <m:acc>
                          <m:accPr>
                            <m:chr m:val="̅"/>
                            <m:ctrlP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IN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=2.17*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I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</m:e>
                      <m:sup>
                        <m:rad>
                          <m:radPr>
                            <m:degHide m:val="on"/>
                            <m:ctrlPr>
                              <a:rPr lang="en-IN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IN" sz="1800" dirty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</m:rad>
                      </m:sup>
                    </m:sSup>
                  </m:oMath>
                </a14:m>
                <a:endParaRPr lang="en-I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178" y="350948"/>
                <a:ext cx="11409050" cy="2804375"/>
              </a:xfrm>
              <a:blipFill rotWithShape="0">
                <a:blip r:embed="rId2"/>
                <a:stretch>
                  <a:fillRect l="-4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2" y="2050796"/>
            <a:ext cx="7336920" cy="470876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85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4815" y="402465"/>
                <a:ext cx="8292362" cy="1220273"/>
              </a:xfrm>
            </p:spPr>
            <p:txBody>
              <a:bodyPr/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spectra of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(s-wave masses)</a:t>
                </a:r>
                <a:endParaRPr lang="en-IN" sz="2400" b="1" dirty="0">
                  <a:solidFill>
                    <a:srgbClr val="FF0000"/>
                  </a:solidFill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815" y="402465"/>
                <a:ext cx="8292362" cy="1220273"/>
              </a:xfrm>
              <a:blipFill rotWithShape="0">
                <a:blip r:embed="rId2"/>
                <a:stretch>
                  <a:fillRect l="-5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09" y="1870700"/>
            <a:ext cx="3094004" cy="4730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5728" y="1012601"/>
                <a:ext cx="11483363" cy="120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=4.66 GeV 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=0.3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:r>
                  <a:rPr lang="en-I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systems. The ground-state center-of-weight masses of </a:t>
                </a:r>
                <a:r>
                  <a:rPr lang="en-IN" b="1" dirty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9.448 GeV 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used to fit the A values for </a:t>
                </a:r>
                <a:r>
                  <a:rPr lang="en-I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28" y="1012601"/>
                <a:ext cx="11483363" cy="1209498"/>
              </a:xfrm>
              <a:prstGeom prst="rect">
                <a:avLst/>
              </a:prstGeom>
              <a:blipFill rotWithShape="0">
                <a:blip r:embed="rId4"/>
                <a:stretch>
                  <a:fillRect l="-3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63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91" y="1759402"/>
            <a:ext cx="5628067" cy="509859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1582" y="357336"/>
                <a:ext cx="11193093" cy="16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 function at the origin (|R(0)|) and spin average Masses of the S-wave 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 shown in table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considering Spin-spin interaction potential we calculated mass spectra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meansϒ and ɳ</a:t>
                </a:r>
                <a:r>
                  <a:rPr lang="en-IN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 respectively tabulated in  table below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82" y="357336"/>
                <a:ext cx="11193093" cy="1643655"/>
              </a:xfrm>
              <a:prstGeom prst="rect">
                <a:avLst/>
              </a:prstGeom>
              <a:blipFill rotWithShape="0">
                <a:blip r:embed="rId3"/>
                <a:stretch>
                  <a:fillRect l="-3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79" y="685799"/>
            <a:ext cx="6116532" cy="5959699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0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556402"/>
            <a:ext cx="6168981" cy="5891724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8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61" y="1440896"/>
            <a:ext cx="6359857" cy="668740"/>
          </a:xfrm>
        </p:spPr>
        <p:txBody>
          <a:bodyPr>
            <a:normAutofit fontScale="90000"/>
          </a:bodyPr>
          <a:lstStyle/>
          <a:p>
            <a:r>
              <a:rPr lang="en-I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61820" y="2109636"/>
                <a:ext cx="10945505" cy="3524155"/>
              </a:xfrm>
            </p:spPr>
            <p:txBody>
              <a:bodyPr>
                <a:normAutofit lnSpcReduction="10000"/>
              </a:bodyPr>
              <a:lstStyle/>
              <a:p>
                <a:pPr marL="457200" lvl="0" indent="-457200">
                  <a:lnSpc>
                    <a:spcPct val="20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</a:t>
                </a:r>
              </a:p>
              <a:p>
                <a:pPr marL="457200" lvl="0" indent="-457200">
                  <a:lnSpc>
                    <a:spcPct val="20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spectra of </a:t>
                </a:r>
                <a14:m>
                  <m:oMath xmlns:m="http://schemas.openxmlformats.org/officeDocument/2006/math">
                    <m:r>
                      <a:rPr lang="en-IN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and Tetraquark </a:t>
                </a:r>
                <a14:m>
                  <m:oMath xmlns:m="http://schemas.openxmlformats.org/officeDocument/2006/math">
                    <m:r>
                      <a:rPr lang="en-IN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𝑄𝑄</m:t>
                    </m:r>
                    <m:acc>
                      <m:accPr>
                        <m:chr m:val="̅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;Q=</a:t>
                </a:r>
                <a14:m>
                  <m:oMath xmlns:m="http://schemas.openxmlformats.org/officeDocument/2006/math">
                    <m:r>
                      <a:rPr lang="en-IN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IN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(s-wave masses)</a:t>
                </a:r>
              </a:p>
              <a:p>
                <a:pPr marL="457200" lvl="0" indent="-457200">
                  <a:lnSpc>
                    <a:spcPct val="20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properties &amp; Branching ratio of Tetraquark </a:t>
                </a:r>
                <a14:m>
                  <m:oMath xmlns:m="http://schemas.openxmlformats.org/officeDocument/2006/math">
                    <m:r>
                      <a:rPr lang="en-IN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𝑄𝑄</m:t>
                    </m:r>
                    <m:acc>
                      <m:accPr>
                        <m:chr m:val="̅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;Q=</a:t>
                </a:r>
                <a14:m>
                  <m:oMath xmlns:m="http://schemas.openxmlformats.org/officeDocument/2006/math">
                    <m:r>
                      <a:rPr lang="en-IN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IN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(s-wave masses)</a:t>
                </a:r>
              </a:p>
              <a:p>
                <a:pPr marL="457200" lvl="0" indent="-457200">
                  <a:lnSpc>
                    <a:spcPct val="200000"/>
                  </a:lnSpc>
                  <a:buClr>
                    <a:schemeClr val="accent6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</a:t>
                </a:r>
                <a:endParaRPr lang="en-I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61820" y="2109636"/>
                <a:ext cx="10945505" cy="3524155"/>
              </a:xfrm>
              <a:blipFill rotWithShape="0">
                <a:blip r:embed="rId2"/>
                <a:stretch>
                  <a:fillRect l="-4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25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7998" y="325193"/>
                <a:ext cx="10996925" cy="2598311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spectra of Tetraquark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IN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(s-wave masses)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24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=0.15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IN" sz="240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bb</m:t>
                        </m:r>
                        <m:acc>
                          <m:accPr>
                            <m:chr m:val="̅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IN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=2.17*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acc>
                              <m:accPr>
                                <m:chr m:val="̅"/>
                                <m:ctrlPr>
                                  <a:rPr lang="en-IN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sub>
                        </m:sSub>
                      </m:e>
                      <m:sup>
                        <m:rad>
                          <m:radPr>
                            <m:degHide m:val="on"/>
                            <m:ctrlPr>
                              <a:rPr lang="en-I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IN" sz="2400" dirty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e>
                        </m:rad>
                      </m:sup>
                    </m:sSup>
                  </m:oMath>
                </a14:m>
                <a:endParaRPr lang="en-IN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7998" y="325193"/>
                <a:ext cx="10996925" cy="2598311"/>
              </a:xfrm>
              <a:blipFill rotWithShape="0">
                <a:blip r:embed="rId2"/>
                <a:stretch>
                  <a:fillRect l="-4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14" y="1545345"/>
            <a:ext cx="7355912" cy="480550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73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684212" y="183048"/>
                <a:ext cx="9547609" cy="115702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properties &amp; Branching ratio of Tetraquark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𝐶𝐶</m:t>
                    </m:r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IN" i="1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4212" y="183048"/>
                <a:ext cx="9547609" cy="1157021"/>
              </a:xfrm>
              <a:blipFill rotWithShape="0">
                <a:blip r:embed="rId2"/>
                <a:stretch>
                  <a:fillRect l="-1596" t="-3684" b="-131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2060620"/>
                <a:ext cx="10663707" cy="5241702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mass spectra and wave function, we calculated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widths 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branching ratio 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main, hidden and open charm channels of 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𝑐𝑐</m:t>
                    </m:r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tetraquark 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S-wave decay for the different possible modes for J</a:t>
                </a:r>
                <a:r>
                  <a:rPr lang="en-IN" baseline="30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IN" baseline="30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++</a:t>
                </a:r>
              </a:p>
              <a:p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rates are proportional to the ratio of overlap probabilities of the annihilating </a:t>
                </a:r>
                <a:r>
                  <a:rPr lang="en-IN" sz="1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pairs in T and </a:t>
                </a:r>
                <a:r>
                  <a:rPr lang="en-IN" sz="1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/ψ:</a:t>
                </a:r>
              </a:p>
              <a:p>
                <a:pPr marL="0" indent="0">
                  <a:buNone/>
                </a:pPr>
                <a:r>
                  <a:rPr lang="en-I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IN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IN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</m:d>
                          </m:e>
                          <m:sup>
                            <m:r>
                              <a:rPr lang="en-IN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IN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  <m:r>
                                      <a:rPr lang="en-IN" sz="1800" b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IN" sz="1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sub>
                                </m:sSub>
                                <m:r>
                                  <a:rPr lang="en-IN" sz="1800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</m:d>
                          </m:e>
                          <m:sup>
                            <m:r>
                              <a:rPr lang="en-IN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N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starting point is the Fierz transformation, which brings </a:t>
                </a:r>
                <a:r>
                  <a:rPr lang="en-IN" sz="1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IN" sz="1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together</a:t>
                </a:r>
              </a:p>
              <a:p>
                <a:pPr marL="0" indent="0">
                  <a:buNone/>
                </a:pPr>
                <a:endParaRPr lang="en-I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baseline="30000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2060620"/>
                <a:ext cx="10663707" cy="5241702"/>
              </a:xfrm>
              <a:blipFill rotWithShape="0">
                <a:blip r:embed="rId3"/>
                <a:stretch>
                  <a:fillRect l="-229" t="-9070" r="-5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6" t="23188" r="17900" b="20890"/>
          <a:stretch/>
        </p:blipFill>
        <p:spPr>
          <a:xfrm>
            <a:off x="1094705" y="4378818"/>
            <a:ext cx="4506930" cy="1893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82644" y="6272012"/>
            <a:ext cx="32545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Ref:Physics Letters B 811 (2020) 135952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26105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09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1190109" cy="5959699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total decay rate is the sum of individual decay rates, obtained from the simple formula</a:t>
            </a:r>
          </a:p>
          <a:p>
            <a:pPr>
              <a:lnSpc>
                <a:spcPct val="160000"/>
              </a:lnSpc>
            </a:pP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colour singlet, spin 0 pair decays into 2gluons, which are converted into confined, light hadrons, this decay leads to: T→ η</a:t>
            </a:r>
            <a:r>
              <a:rPr lang="en-IN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+light hadrons.</a:t>
            </a:r>
          </a:p>
          <a:p>
            <a:pPr>
              <a:lnSpc>
                <a:spcPct val="150000"/>
              </a:lnSpc>
            </a:pP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60000"/>
              </a:lnSpc>
            </a:pP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44275" r="46487" b="51427"/>
          <a:stretch/>
        </p:blipFill>
        <p:spPr bwMode="auto">
          <a:xfrm>
            <a:off x="1013480" y="1186644"/>
            <a:ext cx="2825140" cy="5865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8" t="8195" r="21244" b="69390"/>
          <a:stretch/>
        </p:blipFill>
        <p:spPr bwMode="auto">
          <a:xfrm>
            <a:off x="1129391" y="3093370"/>
            <a:ext cx="3469620" cy="1359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t="30894" r="23494" b="61101"/>
          <a:stretch/>
        </p:blipFill>
        <p:spPr bwMode="auto">
          <a:xfrm>
            <a:off x="1045776" y="4481576"/>
            <a:ext cx="3469621" cy="563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Mr Rahul Mistry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87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2957" y="497114"/>
                <a:ext cx="11217502" cy="179614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colour singlet, spin 1 pair decays into 3gluons, which are converted into confined light hadrons leading to: T→</a:t>
                </a:r>
                <a:r>
                  <a:rPr lang="en-I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/ψ + light hadrons. In addition, annihilation into one photon produces the final state </a:t>
                </a:r>
                <a:r>
                  <a:rPr lang="en-I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/ψ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and, eventually, 4μ, 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957" y="497114"/>
                <a:ext cx="11217502" cy="1796143"/>
              </a:xfrm>
              <a:blipFill rotWithShape="0">
                <a:blip r:embed="rId2"/>
                <a:stretch>
                  <a:fillRect l="-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t="39219" r="23891" b="41406"/>
          <a:stretch/>
        </p:blipFill>
        <p:spPr bwMode="auto">
          <a:xfrm>
            <a:off x="711516" y="2098244"/>
            <a:ext cx="3669415" cy="1432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t="58268" r="29267" b="30204"/>
          <a:stretch/>
        </p:blipFill>
        <p:spPr bwMode="auto">
          <a:xfrm>
            <a:off x="711516" y="3530640"/>
            <a:ext cx="3669415" cy="986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2957" y="4517409"/>
                <a:ext cx="10713616" cy="190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𝜇𝜇</m:t>
                        </m:r>
                      </m:sub>
                    </m:sSub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𝛹</m:t>
                    </m:r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IN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Г(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𝛹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normalise the overlap probabilities 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IN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IN" sz="16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n-IN" sz="16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sub>
                            </m:sSub>
                            <m:r>
                              <a:rPr lang="en-IN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e>
                        </m:d>
                      </m:e>
                      <m:sup>
                        <m:r>
                          <a:rPr lang="en-IN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derived from the </a:t>
                </a:r>
                <a:r>
                  <a:rPr lang="en-IN" sz="1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IN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/ψ decay rate into lepton pairs applied to this case gives</a:t>
                </a:r>
              </a:p>
              <a:p>
                <a:endParaRPr lang="en-IN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57" y="4517409"/>
                <a:ext cx="10713616" cy="1905265"/>
              </a:xfrm>
              <a:prstGeom prst="rect">
                <a:avLst/>
              </a:prstGeom>
              <a:blipFill rotWithShape="0">
                <a:blip r:embed="rId4"/>
                <a:stretch>
                  <a:fillRect l="-455" t="-15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55499" r="30357" b="34364"/>
          <a:stretch/>
        </p:blipFill>
        <p:spPr bwMode="auto">
          <a:xfrm>
            <a:off x="1844856" y="5754792"/>
            <a:ext cx="3613850" cy="1003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81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546101"/>
                <a:ext cx="11710988" cy="17272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colour octet, spin 1 pairs annihilate into one gluon, which materialises into a pair of light quark flavours, </a:t>
                </a:r>
                <a:r>
                  <a:rPr lang="en-IN" sz="1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IN" sz="1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N" sz="1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N" sz="1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the latter recombine with the spectator pair to produce a pair of open-charm particles, in particular meson pairs,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acc>
                  </m:oMath>
                </a14:m>
                <a:r>
                  <a:rPr lang="en-IN" sz="1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acc>
                      <m:accPr>
                        <m:chr m:val="̅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IN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IN" sz="1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a rate of order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I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546101"/>
                <a:ext cx="11710988" cy="1727200"/>
              </a:xfrm>
              <a:blipFill rotWithShape="0">
                <a:blip r:embed="rId2"/>
                <a:stretch>
                  <a:fillRect l="-104" r="-1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2" y="2273301"/>
            <a:ext cx="5731510" cy="1467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" y="4000502"/>
                <a:ext cx="11710988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I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resulting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I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about 90% of the value accounts for inclusive production of charmed meson: </a:t>
                </a:r>
              </a:p>
              <a:p>
                <a:r>
                  <a:rPr lang="en-IN" sz="2000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Г (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I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I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acc>
                          <m:accPr>
                            <m:chr m:val="̅"/>
                            <m:ctrlPr>
                              <a:rPr lang="en-I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IN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uncharmed</m:t>
                    </m:r>
                    <m: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hadrons</m:t>
                    </m:r>
                  </m:oMath>
                </a14:m>
                <a:r>
                  <a:rPr lang="en-I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 rate is shared between pseudo scalar and vector meson   </a:t>
                </a:r>
              </a:p>
              <a:p>
                <a:r>
                  <a:rPr lang="en-I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in ratio 1:3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IN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IN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inclusive rate into pair of open charm pairs, with or without strengness The total rate is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IN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000502"/>
                <a:ext cx="11710988" cy="1908215"/>
              </a:xfrm>
              <a:prstGeom prst="rect">
                <a:avLst/>
              </a:prstGeom>
              <a:blipFill rotWithShape="0">
                <a:blip r:embed="rId4"/>
                <a:stretch>
                  <a:fillRect l="-469" t="-1597" r="-3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9" t="30220" r="17612" b="40070"/>
          <a:stretch/>
        </p:blipFill>
        <p:spPr bwMode="auto">
          <a:xfrm>
            <a:off x="392452" y="5780502"/>
            <a:ext cx="3233617" cy="525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14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424" y="1394137"/>
            <a:ext cx="7306911" cy="508096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06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4212" y="108989"/>
                <a:ext cx="8534400" cy="1507067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properties &amp; Branching ratio of Tetraquark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𝑏𝑏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IN" i="1" dirty="0">
                    <a:solidFill>
                      <a:srgbClr val="FF0000"/>
                    </a:solidFill>
                  </a:rPr>
                  <a:t>)</a:t>
                </a:r>
                <a:endParaRPr lang="en-IN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4212" y="108989"/>
                <a:ext cx="8534400" cy="1507067"/>
              </a:xfrm>
              <a:blipFill rotWithShape="0">
                <a:blip r:embed="rId2"/>
                <a:stretch>
                  <a:fillRect l="-2143" b="-526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2940" y="1769513"/>
                <a:ext cx="10971984" cy="4337356"/>
              </a:xfrm>
            </p:spPr>
            <p:txBody>
              <a:bodyPr>
                <a:normAutofit/>
              </a:bodyPr>
              <a:lstStyle/>
              <a:p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Similarly for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𝑏𝑏</m:t>
                    </m:r>
                    <m:acc>
                      <m:accPr>
                        <m:chr m:val="̅"/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calculated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width 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branching ratio 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S-wave decay for the different possible modes for J</a:t>
                </a:r>
                <a:r>
                  <a:rPr lang="en-IN" baseline="30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IN" baseline="3000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++</a:t>
                </a:r>
              </a:p>
              <a:p>
                <a:r>
                  <a:rPr lang="en-IN" b="1" dirty="0">
                    <a:solidFill>
                      <a:schemeClr val="bg1"/>
                    </a:solidFill>
                  </a:rPr>
                  <a:t>T→ η</a:t>
                </a:r>
                <a:r>
                  <a:rPr lang="en-IN" b="1" i="1" baseline="-25000" dirty="0">
                    <a:solidFill>
                      <a:schemeClr val="bg1"/>
                    </a:solidFill>
                  </a:rPr>
                  <a:t>b</a:t>
                </a:r>
                <a:r>
                  <a:rPr lang="en-IN" b="1" dirty="0">
                    <a:solidFill>
                      <a:schemeClr val="bg1"/>
                    </a:solidFill>
                  </a:rPr>
                  <a:t>+ light hadrons</a:t>
                </a:r>
              </a:p>
              <a:p>
                <a:r>
                  <a:rPr lang="en-IN" b="1" dirty="0">
                    <a:solidFill>
                      <a:schemeClr val="bg1"/>
                    </a:solidFill>
                  </a:rPr>
                  <a:t>T → </a:t>
                </a:r>
                <a:r>
                  <a:rPr lang="en-IN" b="1" i="1" dirty="0">
                    <a:solidFill>
                      <a:schemeClr val="bg1"/>
                    </a:solidFill>
                  </a:rPr>
                  <a:t>Bq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I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I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</m:sub>
                        </m:sSub>
                      </m:e>
                    </m:acc>
                  </m:oMath>
                </a14:m>
                <a:endParaRPr lang="en-IN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IN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I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e>
                      <m:sub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IN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b="1" dirty="0">
                    <a:solidFill>
                      <a:schemeClr val="bg1"/>
                    </a:solidFill>
                  </a:rPr>
                  <a:t>T→ϒ + light hadrons</a:t>
                </a:r>
              </a:p>
              <a:p>
                <a:r>
                  <a:rPr lang="en-IN" b="1" dirty="0">
                    <a:solidFill>
                      <a:schemeClr val="bg1"/>
                    </a:solidFill>
                  </a:rPr>
                  <a:t>T→ϒ+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IN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IN" b="1" dirty="0">
                  <a:solidFill>
                    <a:schemeClr val="bg1"/>
                  </a:solidFill>
                </a:endParaRPr>
              </a:p>
              <a:p>
                <a:r>
                  <a:rPr lang="en-IN" b="1" dirty="0">
                    <a:solidFill>
                      <a:schemeClr val="bg1"/>
                    </a:solidFill>
                  </a:rPr>
                  <a:t>T→4μ</a:t>
                </a:r>
                <a:endParaRPr lang="en-IN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2940" y="1769513"/>
                <a:ext cx="10971984" cy="4337356"/>
              </a:xfrm>
              <a:blipFill rotWithShape="0">
                <a:blip r:embed="rId3"/>
                <a:stretch>
                  <a:fillRect l="-2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03843" y="6325657"/>
            <a:ext cx="3284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Ref:Physics Letters B 806 (2020) 135495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76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04" y="1466313"/>
            <a:ext cx="7036560" cy="485114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3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13" y="170645"/>
            <a:ext cx="3474635" cy="649667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9513" y="1013495"/>
                <a:ext cx="10710930" cy="2855413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extract the mass spectrum (ground state masses 1s,2s,3s)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mesons (Q= c,b)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QQ</m:t>
                    </m:r>
                    <m:acc>
                      <m:accPr>
                        <m:chr m:val="̅"/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tetraquarks and the respective radial wave function from the different potential models using non relativistic quark model (NRQCD) with quark-antiquark potential of the type </a:t>
                </a:r>
                <a14:m>
                  <m:oMath xmlns:m="http://schemas.openxmlformats.org/officeDocument/2006/math">
                    <m:r>
                      <a:rPr lang="en-GB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lang="en-GB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GB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sub>
                        </m:sSub>
                      </m:num>
                      <m:den>
                        <m:r>
                          <a:rPr lang="en-GB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den>
                    </m:f>
                    <m:r>
                      <a:rPr lang="en-GB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p>
                        <m:r>
                          <a:rPr lang="en-GB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𝛎</m:t>
                        </m:r>
                      </m:sup>
                    </m:sSup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GB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𝛎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taken from 0.1 to 2.0</a:t>
                </a:r>
              </a:p>
              <a:p>
                <a:pPr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spin hyperfine interactions are employed to obtain the masses of the Pseudoscalar and vector mesons</a:t>
                </a:r>
              </a:p>
              <a:p>
                <a:pPr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model parameters that reproduces the mass spectrum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IN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sty m:val="p"/>
                      </m:rPr>
                      <a:rPr lang="en-IN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r>
                      <a:rPr lang="en-IN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employed to study the decay width and branching ratio of following modes</a:t>
                </a:r>
              </a:p>
              <a:p>
                <a:endParaRPr lang="en-I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513" y="1013495"/>
                <a:ext cx="10710930" cy="2855413"/>
              </a:xfrm>
              <a:blipFill rotWithShape="0">
                <a:blip r:embed="rId2"/>
                <a:stretch>
                  <a:fillRect l="-57" t="-853" r="-1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624397"/>
                  </p:ext>
                </p:extLst>
              </p:nvPr>
            </p:nvGraphicFramePr>
            <p:xfrm>
              <a:off x="2537138" y="3631842"/>
              <a:ext cx="5869282" cy="3007217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31344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3478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6300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600" dirty="0">
                              <a:effectLst/>
                            </a:rPr>
                            <a:t>Decay channels For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600" dirty="0">
                              <a:effectLst/>
                            </a:rPr>
                            <a:t>T( </a:t>
                          </a:r>
                          <a14:m>
                            <m:oMath xmlns:m="http://schemas.openxmlformats.org/officeDocument/2006/math">
                              <m:r>
                                <a:rPr lang="en-IN" sz="1600">
                                  <a:effectLst/>
                                  <a:latin typeface="Cambria Math" panose="02040503050406030204" pitchFamily="18" charset="0"/>
                                </a:rPr>
                                <m:t>𝒄𝒄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IN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1600" dirty="0">
                              <a:effectLst/>
                            </a:rPr>
                            <a:t>)</a:t>
                          </a:r>
                          <a:endParaRPr lang="en-IN" sz="16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600" dirty="0">
                              <a:effectLst/>
                            </a:rPr>
                            <a:t>Decay channels For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600" dirty="0">
                              <a:effectLst/>
                            </a:rPr>
                            <a:t>T( </a:t>
                          </a:r>
                          <a14:m>
                            <m:oMath xmlns:m="http://schemas.openxmlformats.org/officeDocument/2006/math">
                              <m:r>
                                <a:rPr lang="en-IN" sz="1600">
                                  <a:effectLst/>
                                  <a:latin typeface="Cambria Math" panose="02040503050406030204" pitchFamily="18" charset="0"/>
                                </a:rPr>
                                <m:t>𝒃𝒃</m:t>
                              </m:r>
                              <m:acc>
                                <m:accPr>
                                  <m:chr m:val="̅"/>
                                  <m:ctrlPr>
                                    <a:rPr lang="en-IN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  <m:acc>
                                <m:accPr>
                                  <m:chr m:val="̅"/>
                                  <m:ctrlPr>
                                    <a:rPr lang="en-IN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oMath>
                          </a14:m>
                          <a:r>
                            <a:rPr lang="en-IN" sz="1600" dirty="0">
                              <a:effectLst/>
                            </a:rPr>
                            <a:t>)</a:t>
                          </a:r>
                          <a:endParaRPr lang="en-IN" sz="16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092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>
                              <a:effectLst/>
                            </a:rPr>
                            <a:t>T→ η</a:t>
                          </a:r>
                          <a:r>
                            <a:rPr lang="en-IN" sz="1400" baseline="-25000">
                              <a:effectLst/>
                            </a:rPr>
                            <a:t>c </a:t>
                          </a:r>
                          <a:r>
                            <a:rPr lang="en-IN" sz="1400">
                              <a:effectLst/>
                            </a:rPr>
                            <a:t>+ light hadrons</a:t>
                          </a:r>
                          <a:endParaRPr lang="en-IN" sz="11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T→ η</a:t>
                          </a:r>
                          <a:r>
                            <a:rPr lang="en-IN" sz="1400" baseline="-25000" dirty="0">
                              <a:effectLst/>
                            </a:rPr>
                            <a:t>b </a:t>
                          </a:r>
                          <a:r>
                            <a:rPr lang="en-IN" sz="1400" dirty="0">
                              <a:effectLst/>
                            </a:rPr>
                            <a:t>+ light hadrons</a:t>
                          </a:r>
                          <a:endParaRPr lang="en-IN" sz="11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883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 </a:t>
                          </a:r>
                          <a:endParaRPr lang="en-IN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T → D</a:t>
                          </a:r>
                          <a:r>
                            <a:rPr lang="en-IN" sz="1400" b="1" dirty="0">
                              <a:effectLst/>
                            </a:rPr>
                            <a:t>q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IN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IN" sz="1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en-IN" sz="1400" b="1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𝒒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endParaRPr lang="en-IN" sz="1100" b="1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 </a:t>
                          </a:r>
                          <a:endParaRPr lang="en-IN" sz="11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 </a:t>
                          </a:r>
                          <a:endParaRPr lang="en-IN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T →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4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IN" sz="14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en-IN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IN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IN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endParaRPr lang="en-IN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 </a:t>
                          </a:r>
                          <a:endParaRPr lang="en-IN" sz="11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317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IN" sz="1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IN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IN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IN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 </a:t>
                          </a:r>
                          <a:endParaRPr lang="en-IN" sz="11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IN" sz="1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IN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IN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IN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IN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IN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 </a:t>
                          </a:r>
                          <a:endParaRPr lang="en-IN" sz="11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4092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>
                              <a:effectLst/>
                            </a:rPr>
                            <a:t>T→ J/Ψ + light hadrons</a:t>
                          </a:r>
                          <a:endParaRPr lang="en-IN" sz="11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>
                              <a:effectLst/>
                            </a:rPr>
                            <a:t>T→ϒ + light hadrons</a:t>
                          </a:r>
                          <a:endParaRPr lang="en-IN" sz="11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1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T→4μ</a:t>
                          </a:r>
                          <a:endParaRPr lang="en-IN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 </a:t>
                          </a:r>
                          <a:endParaRPr lang="en-IN" sz="11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T→4μ</a:t>
                          </a:r>
                          <a:endParaRPr lang="en-IN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 </a:t>
                          </a:r>
                          <a:endParaRPr lang="en-IN" sz="11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624397"/>
                  </p:ext>
                </p:extLst>
              </p:nvPr>
            </p:nvGraphicFramePr>
            <p:xfrm>
              <a:off x="2537138" y="3631842"/>
              <a:ext cx="5869282" cy="3007217"/>
            </p:xfrm>
            <a:graphic>
              <a:graphicData uri="http://schemas.openxmlformats.org/drawingml/2006/table">
                <a:tbl>
                  <a:tblPr firstRow="1" firstCol="1" bandRow="1">
                    <a:tableStyleId>{B301B821-A1FF-4177-AEE7-76D212191A09}</a:tableStyleId>
                  </a:tblPr>
                  <a:tblGrid>
                    <a:gridCol w="3134493"/>
                    <a:gridCol w="2734789"/>
                  </a:tblGrid>
                  <a:tr h="7630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94" t="-8730" r="-87573" b="-29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14922" t="-8730" r="-445" b="-294444"/>
                          </a:stretch>
                        </a:blipFill>
                      </a:tcPr>
                    </a:tc>
                  </a:tr>
                  <a:tr h="24092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>
                              <a:effectLst/>
                            </a:rPr>
                            <a:t>T→ η</a:t>
                          </a:r>
                          <a:r>
                            <a:rPr lang="en-IN" sz="1400" baseline="-25000">
                              <a:effectLst/>
                            </a:rPr>
                            <a:t>c </a:t>
                          </a:r>
                          <a:r>
                            <a:rPr lang="en-IN" sz="1400">
                              <a:effectLst/>
                            </a:rPr>
                            <a:t>+ light hadrons</a:t>
                          </a:r>
                          <a:endParaRPr lang="en-IN" sz="11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>
                              <a:effectLst/>
                            </a:rPr>
                            <a:t>T→ η</a:t>
                          </a:r>
                          <a:r>
                            <a:rPr lang="en-IN" sz="1400" baseline="-25000">
                              <a:effectLst/>
                            </a:rPr>
                            <a:t>b </a:t>
                          </a:r>
                          <a:r>
                            <a:rPr lang="en-IN" sz="1400">
                              <a:effectLst/>
                            </a:rPr>
                            <a:t>+ light hadrons</a:t>
                          </a:r>
                          <a:endParaRPr lang="en-IN" sz="11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488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94" t="-141935" r="-87573" b="-1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14922" t="-141935" r="-445" b="-167742"/>
                          </a:stretch>
                        </a:blipFill>
                      </a:tcPr>
                    </a:tc>
                  </a:tr>
                  <a:tr h="531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94" t="-344828" r="-87573" b="-1390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14922" t="-344828" r="-445" b="-139080"/>
                          </a:stretch>
                        </a:blipFill>
                      </a:tcPr>
                    </a:tc>
                  </a:tr>
                  <a:tr h="24092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>
                              <a:effectLst/>
                            </a:rPr>
                            <a:t>T→ J/Ψ + light hadrons</a:t>
                          </a:r>
                          <a:endParaRPr lang="en-IN" sz="11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>
                              <a:effectLst/>
                            </a:rPr>
                            <a:t>T→ϒ + light hadrons</a:t>
                          </a:r>
                          <a:endParaRPr lang="en-IN" sz="11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81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T→4μ</a:t>
                          </a:r>
                          <a:endParaRPr lang="en-IN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 </a:t>
                          </a:r>
                          <a:endParaRPr lang="en-IN" sz="11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T→4μ</a:t>
                          </a:r>
                          <a:endParaRPr lang="en-IN" sz="11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IN" sz="1400" dirty="0">
                              <a:effectLst/>
                            </a:rPr>
                            <a:t> </a:t>
                          </a:r>
                          <a:endParaRPr lang="en-IN" sz="11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53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685800"/>
                <a:ext cx="10855258" cy="3615267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results for the the mass spectrum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</m:t>
                    </m:r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cc</m:t>
                    </m:r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bb</m:t>
                    </m:r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I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branching ratio of different tetraquark channels with potential index </a:t>
                </a:r>
                <a14:m>
                  <m:oMath xmlns:m="http://schemas.openxmlformats.org/officeDocument/2006/math">
                    <m:r>
                      <a:rPr lang="en-GB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𝛎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=1.0 (cornell potential) are in good agreement with other available theoretical results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685800"/>
                <a:ext cx="10855258" cy="3615267"/>
              </a:xfrm>
              <a:blipFill rotWithShape="0">
                <a:blip r:embed="rId2"/>
                <a:stretch>
                  <a:fillRect l="-2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5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97846" y="373487"/>
                <a:ext cx="10494650" cy="5357611"/>
              </a:xfrm>
            </p:spPr>
            <p:txBody>
              <a:bodyPr/>
              <a:lstStyle/>
              <a:p>
                <a:pPr marL="285750" indent="-28575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Spectroscopy of heavy flavoured hadrons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 facilities (CLEO, DELPHI, Belle, BaBar, LHCb, etc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Heavy flavoured mesons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IN" b="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</m:acc>
                  </m:oMath>
                </a14:m>
                <a:endParaRPr lang="en-IN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Discovery of The first charmonium state, the J/ψ at  BNL and at SLAC in 1974</a:t>
                </a:r>
              </a:p>
              <a:p>
                <a:pPr>
                  <a:buClr>
                    <a:srgbClr val="C00000"/>
                  </a:buClr>
                </a:pPr>
                <a:endParaRPr lang="en-IN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7846" y="373487"/>
                <a:ext cx="10494650" cy="5357611"/>
              </a:xfrm>
              <a:blipFill rotWithShape="0">
                <a:blip r:embed="rId2"/>
                <a:stretch>
                  <a:fillRect l="-1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2524259"/>
            <a:ext cx="5309442" cy="3979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9003" y="6249916"/>
            <a:ext cx="49927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https://slideplayer.com/slide/4315864</a:t>
            </a:r>
            <a:r>
              <a:rPr lang="en-IN" sz="1050" b="1" dirty="0">
                <a:solidFill>
                  <a:schemeClr val="accent1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78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3955" y="3065172"/>
            <a:ext cx="75470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IN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5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609859"/>
            <a:ext cx="11037194" cy="5138671"/>
          </a:xfrm>
        </p:spPr>
        <p:txBody>
          <a:bodyPr/>
          <a:lstStyle/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(3872) state observed in 2003 by the Belle collaboration</a:t>
            </a:r>
            <a:r>
              <a:rPr lang="en-IN" sz="105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</a:p>
          <a:p>
            <a:pPr lvl="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unexpected exotic hadrons., have been reported experimentally.</a:t>
            </a:r>
          </a:p>
          <a:p>
            <a:pPr lvl="0"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attempts have been made to describe the interaction between two mesons</a:t>
            </a:r>
          </a:p>
          <a:p>
            <a:pPr>
              <a:lnSpc>
                <a:spcPct val="20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its interpretation as a tetraquark state or a di mesonic molecular state remains unresolved</a:t>
            </a: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/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6172390" y="6376908"/>
            <a:ext cx="67193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Belle Collaboration, S. K. Choi et al.Phys. Rev. Lett. 91 (2003) 262001,arXiv:hep-ex/0309032.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0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902593"/>
            <a:ext cx="6748529" cy="558836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IN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tetraquark</a:t>
            </a:r>
            <a:r>
              <a:rPr lang="en-IN" sz="2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comprising all charm quarks and antiquarks have been discovered by </a:t>
            </a:r>
            <a:r>
              <a:rPr lang="en-GB" sz="2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the invariant mass distribution of two J/Ψ mesons produced in proton-proton collisions at center-of-mass energies up to 13 TeV</a:t>
            </a:r>
          </a:p>
          <a:p>
            <a:pPr marL="285750" lvl="0" indent="-285750">
              <a:lnSpc>
                <a:spcPct val="2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21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Tetraquark to be made entirely of “heavy quarks”, which are the charm and beauty quarks</a:t>
            </a:r>
          </a:p>
          <a:p>
            <a:pPr marL="285750" lvl="0" indent="-285750">
              <a:lnSpc>
                <a:spcPct val="16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IN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2483"/>
            <a:ext cx="119730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Four-charm tetraquark has been spotted at CERN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LHCb collaboration</a:t>
            </a:r>
            <a:r>
              <a:rPr lang="en-GB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0" r="20513"/>
          <a:stretch/>
        </p:blipFill>
        <p:spPr>
          <a:xfrm>
            <a:off x="7534140" y="1629383"/>
            <a:ext cx="3498379" cy="36767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12484" y="6490953"/>
            <a:ext cx="5167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[1]https://physicsworld.com/a/four-charm-tetraquark-has-been-spotted-at-cern/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8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2" b="39906"/>
          <a:stretch/>
        </p:blipFill>
        <p:spPr>
          <a:xfrm>
            <a:off x="2192526" y="675985"/>
            <a:ext cx="6835948" cy="54938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036" y="491319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X(6900</a:t>
            </a:r>
            <a:r>
              <a:rPr lang="en-IN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3530" y="6336406"/>
            <a:ext cx="5473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Ref:arXiv:2008.01095v3 [hep-</a:t>
            </a:r>
            <a:r>
              <a:rPr lang="en-IN" sz="1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IN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13 Oct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2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698490"/>
            <a:ext cx="11870028" cy="53330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nature of the newly observed four-charm states is yet to be determined even though a compact tetraquark interpretation is preferred.</a:t>
            </a:r>
          </a:p>
          <a:p>
            <a:pPr lvl="0">
              <a:lnSpc>
                <a:spcPct val="2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Identifying new kinds of tetraquarks and measuring their properties will help paint a clearer picture of these exotic inhabitants of the subatomic domain and provide an 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opportunity to understand the nature of the four-charm state.</a:t>
            </a:r>
            <a:endParaRPr lang="en-GB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"If the four-heavy-quark interpretation is correct, a full spectrum of these tightly bound states is expected to be discovered from the data that LHCb will be able to collect in the near future. </a:t>
            </a:r>
            <a:endParaRPr lang="en-GB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1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make an attempt to predict masses of heavy tetraquarks in the framework of a non-relativistic quark model based on the potential approach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5692462" y="6604084"/>
            <a:ext cx="610135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 : LHCb collaboration. Observation of structure in the J/</a:t>
            </a: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 pair mass spectrum. Science Bulletin, 2020, 65(23) 1983-1993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7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7608" y="338413"/>
                <a:ext cx="9738066" cy="66613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 spectra of </a:t>
                </a:r>
                <a14:m>
                  <m:oMath xmlns:m="http://schemas.openxmlformats.org/officeDocument/2006/math">
                    <m:r>
                      <a:rPr lang="en-IN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IN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and Tetraquark </a:t>
                </a:r>
                <a14:m>
                  <m:oMath xmlns:m="http://schemas.openxmlformats.org/officeDocument/2006/math">
                    <m:r>
                      <a:rPr lang="en-IN" sz="27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𝑄𝑄</m:t>
                    </m:r>
                    <m:acc>
                      <m:accPr>
                        <m:chr m:val="̅"/>
                        <m:ctrlPr>
                          <a:rPr lang="en-IN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n-IN" sz="2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7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;Q=</a:t>
                </a:r>
                <a14:m>
                  <m:oMath xmlns:m="http://schemas.openxmlformats.org/officeDocument/2006/math">
                    <m:r>
                      <a:rPr lang="en-IN" sz="27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IN" sz="27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7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br>
                  <a:rPr 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(s-wave masses)</a:t>
                </a:r>
                <a:br>
                  <a:rPr lang="en-US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I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7608" y="338413"/>
                <a:ext cx="9738066" cy="666139"/>
              </a:xfrm>
              <a:blipFill rotWithShape="0">
                <a:blip r:embed="rId2"/>
                <a:stretch>
                  <a:fillRect l="-939" t="-550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608" y="1004552"/>
                <a:ext cx="11592623" cy="5853448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study </a:t>
                </a:r>
                <a:r>
                  <a:rPr lang="en-I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mass spectra, decay properties of ordinary and exotic hadrons 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</a:t>
                </a:r>
                <a:r>
                  <a:rPr lang="en-I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relativistic quark model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In this model we solve the basic Schrödinger equation with quark-quark interaction potential.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IN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IN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IN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IN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IN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M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I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endParaRPr lang="en-IN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𝐕</m:t>
                    </m:r>
                    <m:d>
                      <m:dPr>
                        <m:ctrlP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lang="en-GB" b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𝛂</m:t>
                            </m:r>
                          </m:e>
                          <m:sub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𝐜</m:t>
                            </m:r>
                          </m:sub>
                        </m:sSub>
                      </m:num>
                      <m:den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den>
                    </m:f>
                    <m:r>
                      <a:rPr lang="en-GB" b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p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𝛎</m:t>
                        </m:r>
                      </m:sup>
                    </m:sSup>
                    <m:r>
                      <a:rPr lang="en-IN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sub>
                    </m:sSub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𝛂</m:t>
                        </m:r>
                      </m:e>
                      <m:sub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𝛎</m:t>
                    </m:r>
                    <m:r>
                      <a:rPr lang="en-GB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I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to 2</a:t>
                </a:r>
                <a:r>
                  <a:rPr lang="en-IN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&lt;H&gt;= E (</a:t>
                </a:r>
                <a14:m>
                  <m:oMath xmlns:m="http://schemas.openxmlformats.org/officeDocument/2006/math">
                    <m:r>
                      <a:rPr lang="en-IN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µ,</m:t>
                    </m:r>
                    <m:r>
                      <a:rPr lang="en-GB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en-GB" b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 </a:t>
                </a:r>
                <a14:m>
                  <m:oMath xmlns:m="http://schemas.openxmlformats.org/officeDocument/2006/math">
                    <m:r>
                      <a:rPr lang="en-GB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GB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GB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−µ</m:t>
                        </m:r>
                        <m:sSub>
                          <m:sSubPr>
                            <m:ctrlPr>
                              <a:rPr lang="en-IN" b="1" i="1" baseline="-2500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GB" b="1" i="1" baseline="-2500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en-GB" b="1" i="1" baseline="-2500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GB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f>
                          <m:fPr>
                            <m:ctrlPr>
                              <a:rPr lang="en-IN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𝜞</m:t>
                            </m:r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b="1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IN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µ</m:t>
                                </m:r>
                              </m:e>
                              <m:sup>
                                <m:r>
                                  <a:rPr lang="en-GB" b="1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IN" b="1" i="1" dirty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d>
                      <m:d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IN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p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num>
                              <m:den>
                                <m: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d>
                                  <m:dPr>
                                    <m:ctrlP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IN" b="1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e>
                                </m:d>
                                <m: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</m:sSup>
                    <m:sSup>
                      <m:sSup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num>
                          <m:den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bSup>
                      <m:sSubSup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d>
                      <m:d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IN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variational parameter, </a:t>
                </a:r>
                <a:r>
                  <a:rPr lang="en-IN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 </a:t>
                </a: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determined for each state using the virial theorem  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IN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IN" b="1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</m:e>
                    </m:d>
                    <m:r>
                      <a:rPr lang="en-IN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〈"/>
                        <m:endChr m:val="〉"/>
                        <m:ctrlPr>
                          <a:rPr lang="en-I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𝒓𝒅𝑽</m:t>
                            </m:r>
                          </m:num>
                          <m:den>
                            <m:r>
                              <a:rPr lang="en-IN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𝒅𝒓</m:t>
                            </m:r>
                          </m:den>
                        </m:f>
                      </m:e>
                    </m:d>
                  </m:oMath>
                </a14:m>
                <a:endParaRPr lang="en-IN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IN" sz="1000" b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Ref:Ajay Kumar Rai, Bhavin Patel and P.C.Vinodkumar Physics Review. C 78, 055202 (2008)-published 11 November 2008</a:t>
                </a:r>
                <a:endParaRPr lang="en-IN" sz="1000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608" y="1004552"/>
                <a:ext cx="11592623" cy="5853448"/>
              </a:xfrm>
              <a:blipFill rotWithShape="0">
                <a:blip r:embed="rId3"/>
                <a:stretch>
                  <a:fillRect l="-1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19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9387067" cy="4246808"/>
              </a:xfrm>
            </p:spPr>
            <p:txBody>
              <a:bodyPr/>
              <a:lstStyle/>
              <a:p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Spin-spin interaction taken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I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IN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>
                        <m:f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I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I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IN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sub>
                      </m:sSub>
                      <m:r>
                        <a:rPr lang="en-IN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IN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considering Spin-spin interaction potential we calculated mass spectra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b>
                      <m:sSubPr>
                        <m:ctrlPr>
                          <a:rPr lang="en-I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IN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IN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ɳ</a:t>
                </a:r>
                <a:r>
                  <a:rPr lang="en-IN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IN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meson respectively</a:t>
                </a: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9387067" cy="4246808"/>
              </a:xfrm>
              <a:blipFill rotWithShape="0">
                <a:blip r:embed="rId2"/>
                <a:stretch>
                  <a:fillRect l="-2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Mr Rahul 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47" y="-518"/>
            <a:ext cx="2240953" cy="657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" y="6213226"/>
            <a:ext cx="183393" cy="1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2235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3545</TotalTime>
  <Words>856</Words>
  <Application>Microsoft Office PowerPoint</Application>
  <PresentationFormat>Widescreen</PresentationFormat>
  <Paragraphs>168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Slice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 spectra of QQ ̅  and Tetraquark QQQ ̅Q ̅ ;Q=C,b (s-wave masses)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Decay properties &amp; Branching ratio of Tetraquark (CCC ̅C ̅)</vt:lpstr>
      <vt:lpstr>PowerPoint Presentation</vt:lpstr>
      <vt:lpstr>PowerPoint Presentation</vt:lpstr>
      <vt:lpstr>PowerPoint Presentation</vt:lpstr>
      <vt:lpstr>PowerPoint Presentation</vt:lpstr>
      <vt:lpstr>Decay properties &amp; Branching ratio of Tetraquark (bbb ̅b ̅)</vt:lpstr>
      <vt:lpstr>PowerPoint Presentation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“Study of static and dynamic properties of ordinary and exotic hadrons”</dc:title>
  <dc:creator>Computer</dc:creator>
  <cp:lastModifiedBy>Rahul Mistry</cp:lastModifiedBy>
  <cp:revision>263</cp:revision>
  <dcterms:created xsi:type="dcterms:W3CDTF">2021-06-05T09:10:44Z</dcterms:created>
  <dcterms:modified xsi:type="dcterms:W3CDTF">2021-08-01T04:32:13Z</dcterms:modified>
</cp:coreProperties>
</file>