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85" r:id="rId1"/>
    <p:sldMasterId id="2147483814" r:id="rId2"/>
  </p:sldMasterIdLst>
  <p:notesMasterIdLst>
    <p:notesMasterId r:id="rId21"/>
  </p:notesMasterIdLst>
  <p:sldIdLst>
    <p:sldId id="256" r:id="rId3"/>
    <p:sldId id="355" r:id="rId4"/>
    <p:sldId id="310" r:id="rId5"/>
    <p:sldId id="344" r:id="rId6"/>
    <p:sldId id="345" r:id="rId7"/>
    <p:sldId id="356" r:id="rId8"/>
    <p:sldId id="357" r:id="rId9"/>
    <p:sldId id="347" r:id="rId10"/>
    <p:sldId id="326" r:id="rId11"/>
    <p:sldId id="327" r:id="rId12"/>
    <p:sldId id="358" r:id="rId13"/>
    <p:sldId id="332" r:id="rId14"/>
    <p:sldId id="351" r:id="rId15"/>
    <p:sldId id="359" r:id="rId16"/>
    <p:sldId id="353" r:id="rId17"/>
    <p:sldId id="354" r:id="rId18"/>
    <p:sldId id="295" r:id="rId19"/>
    <p:sldId id="307" r:id="rId20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FAF"/>
    <a:srgbClr val="FFCFB7"/>
    <a:srgbClr val="FFBA97"/>
    <a:srgbClr val="FFA071"/>
    <a:srgbClr val="FFC197"/>
    <a:srgbClr val="FF7D9C"/>
    <a:srgbClr val="FFB7C8"/>
    <a:srgbClr val="FFE8DD"/>
    <a:srgbClr val="FFD1DC"/>
    <a:srgbClr val="FFD2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837" autoAdjust="0"/>
    <p:restoredTop sz="94660"/>
  </p:normalViewPr>
  <p:slideViewPr>
    <p:cSldViewPr>
      <p:cViewPr varScale="1">
        <p:scale>
          <a:sx n="75" d="100"/>
          <a:sy n="75" d="100"/>
        </p:scale>
        <p:origin x="30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29876106-432C-4DBB-BB13-68F6D077E934}" type="datetimeFigureOut">
              <a:rPr lang="fa-IR" smtClean="0"/>
              <a:pPr/>
              <a:t>26/12/1442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860EE4B-48D8-44BE-81D0-27464909C1F3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853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16CD093-1EFE-46AD-B6D1-0FD33E3308BE}" type="slidenum">
              <a:rPr lang="ar-SA" altLang="en-US"/>
              <a:pPr eaLnBrk="1" hangingPunct="1"/>
              <a:t>10</a:t>
            </a:fld>
            <a:endParaRPr lang="en-US" altLang="en-US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1920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628" y="770467"/>
            <a:ext cx="8086725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000" spc="-12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634" y="4198409"/>
            <a:ext cx="6921151" cy="16459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DB5D9C01-0A7F-4F6C-B988-E1D03F9E0053}" type="datetimeFigureOut">
              <a:rPr lang="fa-IR" smtClean="0"/>
              <a:pPr/>
              <a:t>26/12/1442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67FBEAEB-4283-41A0-822A-EE61A45D5B69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65541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D9C01-0A7F-4F6C-B988-E1D03F9E0053}" type="datetimeFigureOut">
              <a:rPr lang="fa-IR" smtClean="0"/>
              <a:pPr/>
              <a:t>26/12/1442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BEAEB-4283-41A0-822A-EE61A45D5B69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19191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7963" y="695325"/>
            <a:ext cx="1971675" cy="4800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644" y="714376"/>
            <a:ext cx="5800725" cy="54006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D9C01-0A7F-4F6C-B988-E1D03F9E0053}" type="datetimeFigureOut">
              <a:rPr lang="fa-IR" smtClean="0"/>
              <a:pPr/>
              <a:t>26/12/1442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BEAEB-4283-41A0-822A-EE61A45D5B69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073774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D9C01-0A7F-4F6C-B988-E1D03F9E0053}" type="datetimeFigureOut">
              <a:rPr lang="fa-IR" smtClean="0"/>
              <a:pPr/>
              <a:t>26/12/1442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BEAEB-4283-41A0-822A-EE61A45D5B69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6113078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D9C01-0A7F-4F6C-B988-E1D03F9E0053}" type="datetimeFigureOut">
              <a:rPr lang="fa-IR" smtClean="0"/>
              <a:pPr/>
              <a:t>26/12/1442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BEAEB-4283-41A0-822A-EE61A45D5B69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1149082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D9C01-0A7F-4F6C-B988-E1D03F9E0053}" type="datetimeFigureOut">
              <a:rPr lang="fa-IR" smtClean="0"/>
              <a:pPr/>
              <a:t>26/12/1442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BEAEB-4283-41A0-822A-EE61A45D5B69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653071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D9C01-0A7F-4F6C-B988-E1D03F9E0053}" type="datetimeFigureOut">
              <a:rPr lang="fa-IR" smtClean="0"/>
              <a:pPr/>
              <a:t>26/12/1442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BEAEB-4283-41A0-822A-EE61A45D5B69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2861710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D9C01-0A7F-4F6C-B988-E1D03F9E0053}" type="datetimeFigureOut">
              <a:rPr lang="fa-IR" smtClean="0"/>
              <a:pPr/>
              <a:t>26/12/1442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BEAEB-4283-41A0-822A-EE61A45D5B69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8771010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D9C01-0A7F-4F6C-B988-E1D03F9E0053}" type="datetimeFigureOut">
              <a:rPr lang="fa-IR" smtClean="0"/>
              <a:pPr/>
              <a:t>26/12/1442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BEAEB-4283-41A0-822A-EE61A45D5B69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4734837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D9C01-0A7F-4F6C-B988-E1D03F9E0053}" type="datetimeFigureOut">
              <a:rPr lang="fa-IR" smtClean="0"/>
              <a:pPr/>
              <a:t>26/12/1442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BEAEB-4283-41A0-822A-EE61A45D5B69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4548095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D9C01-0A7F-4F6C-B988-E1D03F9E0053}" type="datetimeFigureOut">
              <a:rPr lang="fa-IR" smtClean="0"/>
              <a:pPr/>
              <a:t>26/12/1442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BEAEB-4283-41A0-822A-EE61A45D5B69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87621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D9C01-0A7F-4F6C-B988-E1D03F9E0053}" type="datetimeFigureOut">
              <a:rPr lang="fa-IR" smtClean="0"/>
              <a:pPr/>
              <a:t>26/12/1442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BEAEB-4283-41A0-822A-EE61A45D5B69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107560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D9C01-0A7F-4F6C-B988-E1D03F9E0053}" type="datetimeFigureOut">
              <a:rPr lang="fa-IR" smtClean="0"/>
              <a:pPr/>
              <a:t>26/12/1442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BEAEB-4283-41A0-822A-EE61A45D5B69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2141659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D9C01-0A7F-4F6C-B988-E1D03F9E0053}" type="datetimeFigureOut">
              <a:rPr lang="fa-IR" smtClean="0"/>
              <a:pPr/>
              <a:t>26/12/1442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BEAEB-4283-41A0-822A-EE61A45D5B69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210679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D9C01-0A7F-4F6C-B988-E1D03F9E0053}" type="datetimeFigureOut">
              <a:rPr lang="fa-IR" smtClean="0"/>
              <a:pPr/>
              <a:t>26/12/1442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BEAEB-4283-41A0-822A-EE61A45D5B69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077303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628" y="767419"/>
            <a:ext cx="8085582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000" b="0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0634" y="4187275"/>
            <a:ext cx="6919722" cy="164592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D9C01-0A7F-4F6C-B988-E1D03F9E0053}" type="datetimeFigureOut">
              <a:rPr lang="fa-IR" smtClean="0"/>
              <a:pPr/>
              <a:t>26/12/1442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BEAEB-4283-41A0-822A-EE61A45D5B69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10586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7492" y="1993392"/>
            <a:ext cx="3806190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7738" y="1993392"/>
            <a:ext cx="3806190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D9C01-0A7F-4F6C-B988-E1D03F9E0053}" type="datetimeFigureOut">
              <a:rPr lang="fa-IR" smtClean="0"/>
              <a:pPr/>
              <a:t>26/12/1442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BEAEB-4283-41A0-822A-EE61A45D5B69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99114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2032000"/>
            <a:ext cx="3806190" cy="7234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492" y="2736150"/>
            <a:ext cx="3806190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6310" y="2029968"/>
            <a:ext cx="3806190" cy="72237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66310" y="2734056"/>
            <a:ext cx="3806190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D9C01-0A7F-4F6C-B988-E1D03F9E0053}" type="datetimeFigureOut">
              <a:rPr lang="fa-IR" smtClean="0"/>
              <a:pPr/>
              <a:t>26/12/1442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BEAEB-4283-41A0-822A-EE61A45D5B69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336306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D9C01-0A7F-4F6C-B988-E1D03F9E0053}" type="datetimeFigureOut">
              <a:rPr lang="fa-IR" smtClean="0"/>
              <a:pPr/>
              <a:t>26/12/1442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BEAEB-4283-41A0-822A-EE61A45D5B69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045866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D9C01-0A7F-4F6C-B988-E1D03F9E0053}" type="datetimeFigureOut">
              <a:rPr lang="fa-IR" smtClean="0"/>
              <a:pPr/>
              <a:t>26/12/1442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BEAEB-4283-41A0-822A-EE61A45D5B69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89109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5000" y="0"/>
            <a:ext cx="3429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196053" y="542282"/>
            <a:ext cx="253746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762000"/>
            <a:ext cx="4572000" cy="457200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06987" y="2511813"/>
            <a:ext cx="254889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>
                <a:solidFill>
                  <a:srgbClr val="40404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D9C01-0A7F-4F6C-B988-E1D03F9E0053}" type="datetimeFigureOut">
              <a:rPr lang="fa-IR" smtClean="0"/>
              <a:pPr/>
              <a:t>26/12/1442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67FBEAEB-4283-41A0-822A-EE61A45D5B69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697651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918" y="5418668"/>
            <a:ext cx="8085582" cy="613283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9144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rgbClr val="4D4D4D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7492" y="5909735"/>
            <a:ext cx="6922008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DB5D9C01-0A7F-4F6C-B988-E1D03F9E0053}" type="datetimeFigureOut">
              <a:rPr lang="fa-IR" smtClean="0"/>
              <a:pPr/>
              <a:t>26/12/1442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67FBEAEB-4283-41A0-822A-EE61A45D5B69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500284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2919" y="499533"/>
            <a:ext cx="8079581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206" y="1993393"/>
            <a:ext cx="8065294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6412447"/>
            <a:ext cx="30861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fld id="{DB5D9C01-0A7F-4F6C-B988-E1D03F9E0053}" type="datetimeFigureOut">
              <a:rPr lang="fa-IR" smtClean="0"/>
              <a:pPr/>
              <a:t>26/12/1442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0" y="6554697"/>
            <a:ext cx="37719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41193" y="5829748"/>
            <a:ext cx="219456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0" b="0">
                <a:ln>
                  <a:noFill/>
                </a:ln>
                <a:solidFill>
                  <a:schemeClr val="accent1">
                    <a:alpha val="20000"/>
                  </a:schemeClr>
                </a:solidFill>
                <a:latin typeface="+mj-lt"/>
              </a:defRPr>
            </a:lvl1pPr>
          </a:lstStyle>
          <a:p>
            <a:fld id="{67FBEAEB-4283-41A0-822A-EE61A45D5B69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191295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274320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5D9C01-0A7F-4F6C-B988-E1D03F9E0053}" type="datetimeFigureOut">
              <a:rPr lang="fa-IR" smtClean="0"/>
              <a:pPr/>
              <a:t>26/12/1442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FBEAEB-4283-41A0-822A-EE61A45D5B69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050338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</p:sldLayoutIdLst>
  <p:txStyles>
    <p:titleStyle>
      <a:lvl1pPr algn="r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7"/>
          <p:cNvSpPr txBox="1">
            <a:spLocks noGrp="1" noChangeArrowheads="1"/>
          </p:cNvSpPr>
          <p:nvPr>
            <p:ph type="subTitle" idx="1"/>
          </p:nvPr>
        </p:nvSpPr>
        <p:spPr bwMode="auto">
          <a:xfrm>
            <a:off x="0" y="3212976"/>
            <a:ext cx="8964488" cy="3902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fa-IR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50000"/>
              </a:spcBef>
            </a:pPr>
            <a:endParaRPr lang="fa-IR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Zahra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Ghalenovi</a:t>
            </a:r>
            <a:endParaRPr lang="fa-I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50000"/>
              </a:spcBef>
            </a:pPr>
            <a:endParaRPr 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Collaborate with  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Masoumeh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Moazzen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Sorkhi</a:t>
            </a:r>
            <a:endParaRPr lang="en-US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50000"/>
              </a:spcBef>
            </a:pPr>
            <a:endParaRPr lang="en-US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50000"/>
              </a:spcBef>
            </a:pPr>
            <a:endParaRPr lang="en-US" sz="1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50000"/>
              </a:spcBef>
            </a:pPr>
            <a:endParaRPr lang="fa-IR" sz="8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en-US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Kosar</a:t>
            </a:r>
            <a:r>
              <a:rPr lang="en-US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University of Bojnord, Iran</a:t>
            </a:r>
            <a:endParaRPr lang="fa-IR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endParaRPr lang="fa-I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50000"/>
              </a:spcBef>
            </a:pP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1674664"/>
            <a:ext cx="9144000" cy="1394296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Study of heavy bottom mesons in a </a:t>
            </a:r>
            <a:r>
              <a:rPr lang="en-US" sz="3200" b="1" dirty="0" err="1">
                <a:solidFill>
                  <a:schemeClr val="bg1"/>
                </a:solidFill>
              </a:rPr>
              <a:t>variational</a:t>
            </a:r>
            <a:r>
              <a:rPr lang="en-US" sz="3200" b="1" dirty="0">
                <a:solidFill>
                  <a:schemeClr val="bg1"/>
                </a:solidFill>
              </a:rPr>
              <a:t> approach</a:t>
            </a:r>
          </a:p>
        </p:txBody>
      </p:sp>
      <p:pic>
        <p:nvPicPr>
          <p:cNvPr id="6" name="Picture 2" descr="19th International Conference on Hadron Spectroscopy and Structure in memoriam Simon Eidelman">
            <a:extLst>
              <a:ext uri="{FF2B5EF4-FFF2-40B4-BE49-F238E27FC236}">
                <a16:creationId xmlns:a16="http://schemas.microsoft.com/office/drawing/2014/main" xmlns="" id="{4FFC97CD-0BF4-4062-8303-0049720523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36"/>
          <a:stretch/>
        </p:blipFill>
        <p:spPr bwMode="auto">
          <a:xfrm>
            <a:off x="0" y="1162"/>
            <a:ext cx="9144000" cy="1640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9" name="Rectangle 23"/>
          <p:cNvSpPr>
            <a:spLocks noChangeArrowheads="1"/>
          </p:cNvSpPr>
          <p:nvPr/>
        </p:nvSpPr>
        <p:spPr bwMode="auto">
          <a:xfrm>
            <a:off x="0" y="-538163"/>
            <a:ext cx="979488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50" name="Rectangle 24"/>
          <p:cNvSpPr>
            <a:spLocks noChangeArrowheads="1"/>
          </p:cNvSpPr>
          <p:nvPr/>
        </p:nvSpPr>
        <p:spPr bwMode="auto">
          <a:xfrm>
            <a:off x="0" y="-538163"/>
            <a:ext cx="979488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51" name="Rectangle 25"/>
          <p:cNvSpPr>
            <a:spLocks noChangeArrowheads="1"/>
          </p:cNvSpPr>
          <p:nvPr/>
        </p:nvSpPr>
        <p:spPr bwMode="auto">
          <a:xfrm>
            <a:off x="0" y="-538163"/>
            <a:ext cx="979488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52" name="Rectangle 26"/>
          <p:cNvSpPr>
            <a:spLocks noChangeArrowheads="1"/>
          </p:cNvSpPr>
          <p:nvPr/>
        </p:nvSpPr>
        <p:spPr bwMode="auto">
          <a:xfrm>
            <a:off x="0" y="-538163"/>
            <a:ext cx="979488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53" name="Rectangle 27"/>
          <p:cNvSpPr>
            <a:spLocks noChangeArrowheads="1"/>
          </p:cNvSpPr>
          <p:nvPr/>
        </p:nvSpPr>
        <p:spPr bwMode="auto">
          <a:xfrm>
            <a:off x="0" y="-538163"/>
            <a:ext cx="979488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54" name="Rectangle 28"/>
          <p:cNvSpPr>
            <a:spLocks noChangeArrowheads="1"/>
          </p:cNvSpPr>
          <p:nvPr/>
        </p:nvSpPr>
        <p:spPr bwMode="auto">
          <a:xfrm>
            <a:off x="0" y="-538163"/>
            <a:ext cx="979488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55" name="Rectangle 92"/>
          <p:cNvSpPr>
            <a:spLocks noChangeArrowheads="1"/>
          </p:cNvSpPr>
          <p:nvPr/>
        </p:nvSpPr>
        <p:spPr bwMode="auto">
          <a:xfrm>
            <a:off x="0" y="73961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2143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2143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2143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2143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2143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tabLst>
                <a:tab pos="2143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tabLst>
                <a:tab pos="2143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tabLst>
                <a:tab pos="2143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tabLst>
                <a:tab pos="2143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56" name="Rectangle 106"/>
          <p:cNvSpPr>
            <a:spLocks noChangeArrowheads="1"/>
          </p:cNvSpPr>
          <p:nvPr/>
        </p:nvSpPr>
        <p:spPr bwMode="auto">
          <a:xfrm>
            <a:off x="2957004" y="950871"/>
            <a:ext cx="3910045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2143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2143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2143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2143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2143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tabLst>
                <a:tab pos="2143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tabLst>
                <a:tab pos="2143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tabLst>
                <a:tab pos="2143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tabLst>
                <a:tab pos="2143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Heavy bottom meson masses (in MeV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l" rtl="0"/>
            <a:endParaRPr lang="en-US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57" name="Rectangle 114"/>
          <p:cNvSpPr>
            <a:spLocks noChangeArrowheads="1"/>
          </p:cNvSpPr>
          <p:nvPr/>
        </p:nvSpPr>
        <p:spPr bwMode="auto">
          <a:xfrm>
            <a:off x="900113" y="-347663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58" name="Rectangle 122"/>
          <p:cNvSpPr>
            <a:spLocks noChangeArrowheads="1"/>
          </p:cNvSpPr>
          <p:nvPr/>
        </p:nvSpPr>
        <p:spPr bwMode="auto">
          <a:xfrm>
            <a:off x="900113" y="-347663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59" name="Rectangle 130"/>
          <p:cNvSpPr>
            <a:spLocks noChangeArrowheads="1"/>
          </p:cNvSpPr>
          <p:nvPr/>
        </p:nvSpPr>
        <p:spPr bwMode="auto">
          <a:xfrm>
            <a:off x="900113" y="-347663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60" name="Rectangle 138"/>
          <p:cNvSpPr>
            <a:spLocks noChangeArrowheads="1"/>
          </p:cNvSpPr>
          <p:nvPr/>
        </p:nvSpPr>
        <p:spPr bwMode="auto">
          <a:xfrm>
            <a:off x="900113" y="-347663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61" name="Rectangle 146"/>
          <p:cNvSpPr>
            <a:spLocks noChangeArrowheads="1"/>
          </p:cNvSpPr>
          <p:nvPr/>
        </p:nvSpPr>
        <p:spPr bwMode="auto">
          <a:xfrm>
            <a:off x="900113" y="-347663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62" name="Rectangle 154"/>
          <p:cNvSpPr>
            <a:spLocks noChangeArrowheads="1"/>
          </p:cNvSpPr>
          <p:nvPr/>
        </p:nvSpPr>
        <p:spPr bwMode="auto">
          <a:xfrm>
            <a:off x="900113" y="-347663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63" name="Rectangle 162"/>
          <p:cNvSpPr>
            <a:spLocks noChangeArrowheads="1"/>
          </p:cNvSpPr>
          <p:nvPr/>
        </p:nvSpPr>
        <p:spPr bwMode="auto">
          <a:xfrm>
            <a:off x="900113" y="-347663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64" name="Rectangle 170"/>
          <p:cNvSpPr>
            <a:spLocks noChangeArrowheads="1"/>
          </p:cNvSpPr>
          <p:nvPr/>
        </p:nvSpPr>
        <p:spPr bwMode="auto">
          <a:xfrm>
            <a:off x="900113" y="-347663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65" name="Rectangle 178"/>
          <p:cNvSpPr>
            <a:spLocks noChangeArrowheads="1"/>
          </p:cNvSpPr>
          <p:nvPr/>
        </p:nvSpPr>
        <p:spPr bwMode="auto">
          <a:xfrm>
            <a:off x="900113" y="-347663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66" name="Rectangle 186"/>
          <p:cNvSpPr>
            <a:spLocks noChangeArrowheads="1"/>
          </p:cNvSpPr>
          <p:nvPr/>
        </p:nvSpPr>
        <p:spPr bwMode="auto">
          <a:xfrm>
            <a:off x="900113" y="-347663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67" name="Rectangle 194"/>
          <p:cNvSpPr>
            <a:spLocks noChangeArrowheads="1"/>
          </p:cNvSpPr>
          <p:nvPr/>
        </p:nvSpPr>
        <p:spPr bwMode="auto">
          <a:xfrm>
            <a:off x="900113" y="-347663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11632212"/>
                  </p:ext>
                </p:extLst>
              </p:nvPr>
            </p:nvGraphicFramePr>
            <p:xfrm>
              <a:off x="1864026" y="1596133"/>
              <a:ext cx="6096000" cy="3337560"/>
            </p:xfrm>
            <a:graphic>
              <a:graphicData uri="http://schemas.openxmlformats.org/drawingml/2006/table">
                <a:tbl>
                  <a:tblPr rtl="1" firstRow="1" bandRow="1">
                    <a:tableStyleId>{D27102A9-8310-4765-A935-A1911B00CA55}</a:tableStyleId>
                  </a:tblPr>
                  <a:tblGrid>
                    <a:gridCol w="2032000"/>
                    <a:gridCol w="2032000"/>
                    <a:gridCol w="2032000"/>
                  </a:tblGrid>
                  <a:tr h="37084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600" dirty="0" err="1" smtClean="0">
                              <a:cs typeface="+mj-cs"/>
                            </a:rPr>
                            <a:t>Exp</a:t>
                          </a:r>
                          <a:endParaRPr lang="fa-IR" sz="1600" dirty="0">
                            <a:cs typeface="+mj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600" dirty="0" smtClean="0">
                              <a:cs typeface="+mj-cs"/>
                            </a:rPr>
                            <a:t>Our model</a:t>
                          </a:r>
                          <a:endParaRPr lang="fa-IR" sz="1600" dirty="0">
                            <a:cs typeface="+mj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600" dirty="0" smtClean="0">
                              <a:cs typeface="+mj-cs"/>
                            </a:rPr>
                            <a:t>Meson</a:t>
                          </a:r>
                          <a:endParaRPr lang="fa-IR" sz="1600" dirty="0">
                            <a:cs typeface="+mj-cs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600" dirty="0" smtClean="0">
                              <a:cs typeface="+mj-cs"/>
                            </a:rPr>
                            <a:t>5279</a:t>
                          </a:r>
                          <a:endParaRPr lang="fa-IR" sz="1600" dirty="0">
                            <a:cs typeface="+mj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600" dirty="0" smtClean="0">
                              <a:cs typeface="+mj-cs"/>
                            </a:rPr>
                            <a:t>5277</a:t>
                          </a:r>
                          <a:endParaRPr lang="fa-IR" sz="1600" dirty="0">
                            <a:cs typeface="+mj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b="0" i="1" smtClean="0">
                                    <a:latin typeface="Cambria Math" panose="02040503050406030204" pitchFamily="18" charset="0"/>
                                    <a:cs typeface="+mj-cs"/>
                                  </a:rPr>
                                  <m:t>𝐵</m:t>
                                </m:r>
                              </m:oMath>
                            </m:oMathPara>
                          </a14:m>
                          <a:endParaRPr lang="fa-IR" sz="1600" dirty="0">
                            <a:cs typeface="+mj-cs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600" dirty="0" smtClean="0">
                              <a:cs typeface="+mj-cs"/>
                            </a:rPr>
                            <a:t>5325</a:t>
                          </a:r>
                          <a:endParaRPr lang="fa-IR" sz="1600" dirty="0">
                            <a:cs typeface="+mj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600" dirty="0" smtClean="0">
                              <a:cs typeface="+mj-cs"/>
                            </a:rPr>
                            <a:t>5325</a:t>
                          </a:r>
                          <a:endParaRPr lang="fa-IR" sz="1600" dirty="0">
                            <a:cs typeface="+mj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fa-IR" sz="1600" i="1" smtClean="0">
                                        <a:latin typeface="Cambria Math" panose="02040503050406030204" pitchFamily="18" charset="0"/>
                                        <a:cs typeface="+mj-cs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  <a:cs typeface="+mj-cs"/>
                                      </a:rPr>
                                      <m:t>𝐵</m:t>
                                    </m:r>
                                  </m:e>
                                  <m:sup>
                                    <m:r>
                                      <a:rPr lang="fa-IR" sz="1600" b="0" i="1" smtClean="0">
                                        <a:latin typeface="Cambria Math" panose="02040503050406030204" pitchFamily="18" charset="0"/>
                                        <a:cs typeface="+mj-cs"/>
                                      </a:rPr>
                                      <m:t>∗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fa-IR" sz="1600" dirty="0">
                            <a:cs typeface="+mj-cs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600" dirty="0" smtClean="0">
                              <a:cs typeface="+mj-cs"/>
                            </a:rPr>
                            <a:t>5366</a:t>
                          </a:r>
                          <a:endParaRPr lang="fa-IR" sz="1600" dirty="0">
                            <a:cs typeface="+mj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600" dirty="0" smtClean="0">
                              <a:cs typeface="+mj-cs"/>
                            </a:rPr>
                            <a:t>5369</a:t>
                          </a:r>
                          <a:endParaRPr lang="fa-IR" sz="1600" dirty="0">
                            <a:cs typeface="+mj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fa-IR" sz="1600" i="1" smtClean="0">
                                        <a:latin typeface="Cambria Math" panose="02040503050406030204" pitchFamily="18" charset="0"/>
                                        <a:cs typeface="+mj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  <a:cs typeface="+mj-cs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  <a:cs typeface="+mj-cs"/>
                                      </a:rPr>
                                      <m:t>𝑠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fa-IR" sz="1600" dirty="0">
                            <a:cs typeface="+mj-cs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600" dirty="0" smtClean="0">
                              <a:cs typeface="+mj-cs"/>
                            </a:rPr>
                            <a:t>5415</a:t>
                          </a:r>
                          <a:endParaRPr lang="fa-IR" sz="1600" dirty="0">
                            <a:cs typeface="+mj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600" dirty="0" smtClean="0">
                              <a:cs typeface="+mj-cs"/>
                            </a:rPr>
                            <a:t>5417</a:t>
                          </a:r>
                          <a:endParaRPr lang="fa-IR" sz="1600" dirty="0">
                            <a:cs typeface="+mj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fa-IR" sz="1600" i="1" kern="120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600" b="0" i="1" kern="120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sz="1600" b="0" i="1" kern="120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𝑠</m:t>
                                    </m:r>
                                  </m:sub>
                                  <m:sup>
                                    <m:r>
                                      <a:rPr lang="fa-IR" sz="1600" b="0" i="1" kern="120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∗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fa-IR" sz="1600" kern="1200" dirty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600" dirty="0" smtClean="0">
                              <a:cs typeface="+mj-cs"/>
                            </a:rPr>
                            <a:t>6274</a:t>
                          </a:r>
                          <a:endParaRPr lang="fa-IR" sz="1600" dirty="0">
                            <a:cs typeface="+mj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600" dirty="0" smtClean="0">
                              <a:cs typeface="+mj-cs"/>
                            </a:rPr>
                            <a:t>6274</a:t>
                          </a:r>
                          <a:endParaRPr lang="fa-IR" sz="1600" dirty="0">
                            <a:cs typeface="+mj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fa-IR" sz="1600" i="1" kern="120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b="0" i="1" kern="120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sz="1600" b="0" i="1" kern="120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𝑐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fa-IR" sz="1600" dirty="0">
                            <a:cs typeface="+mj-cs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600" dirty="0" smtClean="0">
                              <a:cs typeface="+mj-cs"/>
                            </a:rPr>
                            <a:t>-</a:t>
                          </a:r>
                          <a:endParaRPr lang="fa-IR" sz="1600" dirty="0">
                            <a:cs typeface="+mj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600" dirty="0" smtClean="0">
                              <a:cs typeface="+mj-cs"/>
                            </a:rPr>
                            <a:t>6323</a:t>
                          </a:r>
                          <a:endParaRPr lang="fa-IR" sz="1600" dirty="0">
                            <a:cs typeface="+mj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fa-IR" sz="1600" i="1" kern="120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600" b="0" i="1" kern="120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sz="1600" b="0" i="1" kern="120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𝑐</m:t>
                                    </m:r>
                                  </m:sub>
                                  <m:sup>
                                    <m:r>
                                      <a:rPr lang="fa-IR" sz="1600" b="0" i="1" kern="120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∗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fa-IR" sz="1600" dirty="0">
                            <a:cs typeface="+mj-cs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600" dirty="0" smtClean="0">
                              <a:cs typeface="+mj-cs"/>
                            </a:rPr>
                            <a:t>9400</a:t>
                          </a:r>
                          <a:endParaRPr lang="fa-IR" sz="1600" dirty="0">
                            <a:cs typeface="+mj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600" dirty="0" smtClean="0">
                              <a:cs typeface="+mj-cs"/>
                            </a:rPr>
                            <a:t>9431</a:t>
                          </a:r>
                          <a:endParaRPr lang="fa-IR" sz="1600" dirty="0">
                            <a:cs typeface="+mj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fa-IR" sz="1600" i="1" smtClean="0">
                                        <a:latin typeface="Cambria Math" panose="02040503050406030204" pitchFamily="18" charset="0"/>
                                        <a:cs typeface="+mj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fa-IR" sz="16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+mj-cs"/>
                                      </a:rPr>
                                      <m:t>𝜂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  <a:cs typeface="+mj-cs"/>
                                      </a:rPr>
                                      <m:t>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fa-IR" sz="1600" dirty="0">
                            <a:cs typeface="+mj-cs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9460</a:t>
                          </a:r>
                          <a:endParaRPr lang="fa-I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9478</a:t>
                          </a:r>
                          <a:endParaRPr lang="fa-I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fa-IR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a-IR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𝛾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fa-IR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11632212"/>
                  </p:ext>
                </p:extLst>
              </p:nvPr>
            </p:nvGraphicFramePr>
            <p:xfrm>
              <a:off x="1864026" y="1596133"/>
              <a:ext cx="6096000" cy="3337560"/>
            </p:xfrm>
            <a:graphic>
              <a:graphicData uri="http://schemas.openxmlformats.org/drawingml/2006/table">
                <a:tbl>
                  <a:tblPr rtl="1" firstRow="1" bandRow="1">
                    <a:tableStyleId>{D27102A9-8310-4765-A935-A1911B00CA55}</a:tableStyleId>
                  </a:tblPr>
                  <a:tblGrid>
                    <a:gridCol w="2032000"/>
                    <a:gridCol w="2032000"/>
                    <a:gridCol w="2032000"/>
                  </a:tblGrid>
                  <a:tr h="37084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600" dirty="0" err="1" smtClean="0">
                              <a:cs typeface="+mj-cs"/>
                            </a:rPr>
                            <a:t>Exp</a:t>
                          </a:r>
                          <a:endParaRPr lang="fa-IR" sz="1600" dirty="0">
                            <a:cs typeface="+mj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600" dirty="0" smtClean="0">
                              <a:cs typeface="+mj-cs"/>
                            </a:rPr>
                            <a:t>Our model</a:t>
                          </a:r>
                          <a:endParaRPr lang="fa-IR" sz="1600" dirty="0">
                            <a:cs typeface="+mj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600" dirty="0" smtClean="0">
                              <a:cs typeface="+mj-cs"/>
                            </a:rPr>
                            <a:t>Meson</a:t>
                          </a:r>
                          <a:endParaRPr lang="fa-IR" sz="1600" dirty="0">
                            <a:cs typeface="+mj-cs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600" dirty="0" smtClean="0">
                              <a:cs typeface="+mj-cs"/>
                            </a:rPr>
                            <a:t>5279</a:t>
                          </a:r>
                          <a:endParaRPr lang="fa-IR" sz="1600" dirty="0">
                            <a:cs typeface="+mj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600" dirty="0" smtClean="0">
                              <a:cs typeface="+mj-cs"/>
                            </a:rPr>
                            <a:t>5277</a:t>
                          </a:r>
                          <a:endParaRPr lang="fa-IR" sz="1600" dirty="0">
                            <a:cs typeface="+mj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a-IR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99701" t="-103279" r="-299" b="-722951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600" dirty="0" smtClean="0">
                              <a:cs typeface="+mj-cs"/>
                            </a:rPr>
                            <a:t>5325</a:t>
                          </a:r>
                          <a:endParaRPr lang="fa-IR" sz="1600" dirty="0">
                            <a:cs typeface="+mj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600" dirty="0" smtClean="0">
                              <a:cs typeface="+mj-cs"/>
                            </a:rPr>
                            <a:t>5325</a:t>
                          </a:r>
                          <a:endParaRPr lang="fa-IR" sz="1600" dirty="0">
                            <a:cs typeface="+mj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a-IR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99701" t="-203279" r="-299" b="-622951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600" dirty="0" smtClean="0">
                              <a:cs typeface="+mj-cs"/>
                            </a:rPr>
                            <a:t>5366</a:t>
                          </a:r>
                          <a:endParaRPr lang="fa-IR" sz="1600" dirty="0">
                            <a:cs typeface="+mj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600" dirty="0" smtClean="0">
                              <a:cs typeface="+mj-cs"/>
                            </a:rPr>
                            <a:t>5369</a:t>
                          </a:r>
                          <a:endParaRPr lang="fa-IR" sz="1600" dirty="0">
                            <a:cs typeface="+mj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a-IR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99701" t="-303279" r="-299" b="-522951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600" dirty="0" smtClean="0">
                              <a:cs typeface="+mj-cs"/>
                            </a:rPr>
                            <a:t>5415</a:t>
                          </a:r>
                          <a:endParaRPr lang="fa-IR" sz="1600" dirty="0">
                            <a:cs typeface="+mj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600" dirty="0" smtClean="0">
                              <a:cs typeface="+mj-cs"/>
                            </a:rPr>
                            <a:t>5417</a:t>
                          </a:r>
                          <a:endParaRPr lang="fa-IR" sz="1600" dirty="0">
                            <a:cs typeface="+mj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a-IR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99701" t="-403279" r="-299" b="-422951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600" dirty="0" smtClean="0">
                              <a:cs typeface="+mj-cs"/>
                            </a:rPr>
                            <a:t>6274</a:t>
                          </a:r>
                          <a:endParaRPr lang="fa-IR" sz="1600" dirty="0">
                            <a:cs typeface="+mj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600" dirty="0" smtClean="0">
                              <a:cs typeface="+mj-cs"/>
                            </a:rPr>
                            <a:t>6274</a:t>
                          </a:r>
                          <a:endParaRPr lang="fa-IR" sz="1600" dirty="0">
                            <a:cs typeface="+mj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a-IR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99701" t="-503279" r="-299" b="-322951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600" dirty="0" smtClean="0">
                              <a:cs typeface="+mj-cs"/>
                            </a:rPr>
                            <a:t>-</a:t>
                          </a:r>
                          <a:endParaRPr lang="fa-IR" sz="1600" dirty="0">
                            <a:cs typeface="+mj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600" dirty="0" smtClean="0">
                              <a:cs typeface="+mj-cs"/>
                            </a:rPr>
                            <a:t>6323</a:t>
                          </a:r>
                          <a:endParaRPr lang="fa-IR" sz="1600" dirty="0">
                            <a:cs typeface="+mj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a-IR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99701" t="-603279" r="-299" b="-222951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600" dirty="0" smtClean="0">
                              <a:cs typeface="+mj-cs"/>
                            </a:rPr>
                            <a:t>9400</a:t>
                          </a:r>
                          <a:endParaRPr lang="fa-IR" sz="1600" dirty="0">
                            <a:cs typeface="+mj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600" dirty="0" smtClean="0">
                              <a:cs typeface="+mj-cs"/>
                            </a:rPr>
                            <a:t>9431</a:t>
                          </a:r>
                          <a:endParaRPr lang="fa-IR" sz="1600" dirty="0">
                            <a:cs typeface="+mj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a-IR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99701" t="-703279" r="-299" b="-122951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9460</a:t>
                          </a:r>
                          <a:endParaRPr lang="fa-I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9478</a:t>
                          </a:r>
                          <a:endParaRPr lang="fa-I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a-IR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99701" t="-803279" r="-299" b="-22951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878610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0899" name="Rectangle 6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0900" name="Rectangle 8"/>
          <p:cNvSpPr>
            <a:spLocks noChangeArrowheads="1"/>
          </p:cNvSpPr>
          <p:nvPr/>
        </p:nvSpPr>
        <p:spPr bwMode="auto">
          <a:xfrm>
            <a:off x="0" y="32813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0901" name="Rectangle 10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0902" name="Rectangle 12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80904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228600"/>
            <a:ext cx="755650" cy="76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5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6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7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8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9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0" name="Picture 13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1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2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3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4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815306" y="2132856"/>
            <a:ext cx="5513388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Decay Constants</a:t>
            </a:r>
            <a:endParaRPr lang="en-US" alt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5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1923" name="Rectangle 6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1924" name="Rectangle 8"/>
          <p:cNvSpPr>
            <a:spLocks noChangeArrowheads="1"/>
          </p:cNvSpPr>
          <p:nvPr/>
        </p:nvSpPr>
        <p:spPr bwMode="auto">
          <a:xfrm>
            <a:off x="0" y="32813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1925" name="Rectangle 10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1926" name="Rectangle 12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81928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228600"/>
            <a:ext cx="831850" cy="76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9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228600"/>
            <a:ext cx="8382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30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228600"/>
            <a:ext cx="8382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31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28600"/>
            <a:ext cx="8382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32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28600"/>
            <a:ext cx="8382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33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28600"/>
            <a:ext cx="8382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34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28600"/>
            <a:ext cx="8382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35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28600"/>
            <a:ext cx="8382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36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28600"/>
            <a:ext cx="8382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37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28600"/>
            <a:ext cx="8382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38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8382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39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381000"/>
            <a:ext cx="831850" cy="76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0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381000"/>
            <a:ext cx="8382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1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81000"/>
            <a:ext cx="8382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2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81000"/>
            <a:ext cx="8382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3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81000"/>
            <a:ext cx="8382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4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81000"/>
            <a:ext cx="8382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5" name="Picture 31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81000"/>
            <a:ext cx="8382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6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81000"/>
            <a:ext cx="8382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7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81000"/>
            <a:ext cx="8382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8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81000"/>
            <a:ext cx="8382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9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81000"/>
            <a:ext cx="8382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19"/>
              <p:cNvSpPr>
                <a:spLocks noChangeArrowheads="1"/>
              </p:cNvSpPr>
              <p:nvPr/>
            </p:nvSpPr>
            <p:spPr bwMode="auto">
              <a:xfrm>
                <a:off x="599132" y="1767216"/>
                <a:ext cx="8081318" cy="43284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l" eaLnBrk="1" hangingPunct="1"/>
                <a:r>
                  <a:rPr lang="en-US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decay Constants of mesons are important parameters in the study of </a:t>
                </a:r>
                <a:r>
                  <a:rPr lang="en-US" alt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leptonic</a:t>
                </a:r>
                <a:r>
                  <a:rPr lang="en-US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non-</a:t>
                </a:r>
                <a:r>
                  <a:rPr lang="en-US" alt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leptonic</a:t>
                </a:r>
                <a:r>
                  <a:rPr lang="en-US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decay properties and calculating the branching ratios.  </a:t>
                </a:r>
                <a:endParaRPr lang="fa-IR" alt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eaLnBrk="1" hangingPunct="1"/>
                <a:endParaRPr lang="fa-IR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eaLnBrk="1" hangingPunct="1"/>
                <a:r>
                  <a:rPr lang="en-US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the nonrelativistic limit, the decay constant can be obtained by using the following formula</a:t>
                </a:r>
              </a:p>
              <a:p>
                <a:pPr algn="l" eaLnBrk="1" hangingPunct="1"/>
                <a:endParaRPr lang="en-US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eaLnBrk="1" hangingPunct="1"/>
                <a:endParaRPr lang="en-US" alt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fa-IR" altLang="en-US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alt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𝑝</m:t>
                          </m:r>
                        </m:sub>
                        <m:sup>
                          <m:r>
                            <a:rPr lang="fa-IR" alt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bSup>
                      <m:r>
                        <a:rPr lang="fa-IR" alt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fa-IR" alt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fa-IR" alt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12</m:t>
                          </m:r>
                          <m:sSup>
                            <m:sSupPr>
                              <m:ctrlPr>
                                <a:rPr lang="fa-IR" alt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a-IR" altLang="en-US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|</m:t>
                              </m:r>
                              <m:sSub>
                                <m:sSubPr>
                                  <m:ctrlPr>
                                    <a:rPr lang="fa-IR" altLang="en-US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a-IR" alt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𝜑</m:t>
                                  </m:r>
                                </m:e>
                                <m:sub>
                                  <m:r>
                                    <a:rPr lang="en-US" altLang="en-US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𝑝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en-US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en-US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e>
                              </m:d>
                              <m:r>
                                <a:rPr lang="fa-IR" altLang="en-US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|</m:t>
                              </m:r>
                            </m:e>
                            <m:sup>
                              <m:r>
                                <a:rPr lang="fa-IR" alt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b>
                            <m:sSubPr>
                              <m:ctrlPr>
                                <a:rPr lang="fa-IR" alt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fa-IR" altLang="en-US" b="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eaLnBrk="1" hangingPunct="1"/>
                <a:endParaRPr lang="fa-IR" alt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eaLnBrk="1" hangingPunct="1"/>
                <a:r>
                  <a:rPr lang="en-US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a-IR" alt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𝑀</m:t>
                        </m:r>
                      </m:e>
                      <m:sub>
                        <m:r>
                          <a:rPr lang="en-US" alt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is the </a:t>
                </a:r>
                <a:r>
                  <a:rPr lang="en-US" alt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pseudoscalar</a:t>
                </a:r>
                <a:r>
                  <a:rPr lang="en-US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meson masses as obtained in previous section and the square of the wave function at the origin is defined as </a:t>
                </a:r>
                <a:endParaRPr lang="fa-IR" alt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eaLnBrk="1" hangingPunct="1"/>
                <a:endParaRPr lang="fa-IR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a-IR" altLang="en-US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fa-IR" altLang="en-US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|</m:t>
                          </m:r>
                          <m:sSub>
                            <m:sSubPr>
                              <m:ctrlPr>
                                <a:rPr lang="fa-IR" altLang="en-US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fa-IR" alt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𝜑</m:t>
                              </m:r>
                            </m:e>
                            <m:sub>
                              <m:r>
                                <a:rPr lang="en-US" altLang="en-US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en-US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en-US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</m:d>
                          <m:r>
                            <a:rPr lang="fa-IR" altLang="en-US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|</m:t>
                          </m:r>
                        </m:e>
                        <m:sup>
                          <m:r>
                            <a:rPr lang="fa-IR" altLang="en-US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alt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alt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𝜋</m:t>
                          </m:r>
                          <m:sSup>
                            <m:sSupPr>
                              <m:ctrlPr>
                                <a:rPr lang="en-US" alt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ℏ</m:t>
                              </m:r>
                            </m:e>
                            <m:sup>
                              <m:r>
                                <a:rPr lang="en-US" alt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&lt;</m:t>
                      </m:r>
                      <m:f>
                        <m:fPr>
                          <m:ctrlPr>
                            <a:rPr lang="en-US" alt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𝑑𝑉</m:t>
                          </m:r>
                          <m:r>
                            <a:rPr lang="en-US" alt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alt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𝑟</m:t>
                          </m:r>
                          <m:r>
                            <a:rPr lang="en-US" alt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alt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𝑑𝑟</m:t>
                          </m:r>
                        </m:den>
                      </m:f>
                      <m:r>
                        <a:rPr lang="en-US" alt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&gt;</m:t>
                      </m:r>
                    </m:oMath>
                  </m:oMathPara>
                </a14:m>
                <a:endParaRPr lang="fa-IR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99132" y="1767216"/>
                <a:ext cx="8081318" cy="4328493"/>
              </a:xfrm>
              <a:prstGeom prst="rect">
                <a:avLst/>
              </a:prstGeom>
              <a:blipFill rotWithShape="0">
                <a:blip r:embed="rId3"/>
                <a:stretch>
                  <a:fillRect l="-528" t="-845" r="-22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6706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1" name="Rectangle 2"/>
          <p:cNvSpPr>
            <a:spLocks noChangeArrowheads="1"/>
          </p:cNvSpPr>
          <p:nvPr/>
        </p:nvSpPr>
        <p:spPr bwMode="auto">
          <a:xfrm>
            <a:off x="0" y="-538163"/>
            <a:ext cx="979488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72" name="Rectangle 3"/>
          <p:cNvSpPr>
            <a:spLocks noChangeArrowheads="1"/>
          </p:cNvSpPr>
          <p:nvPr/>
        </p:nvSpPr>
        <p:spPr bwMode="auto">
          <a:xfrm>
            <a:off x="0" y="-538163"/>
            <a:ext cx="979488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73" name="Rectangle 4"/>
          <p:cNvSpPr>
            <a:spLocks noChangeArrowheads="1"/>
          </p:cNvSpPr>
          <p:nvPr/>
        </p:nvSpPr>
        <p:spPr bwMode="auto">
          <a:xfrm>
            <a:off x="0" y="-538163"/>
            <a:ext cx="979488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74" name="Rectangle 5"/>
          <p:cNvSpPr>
            <a:spLocks noChangeArrowheads="1"/>
          </p:cNvSpPr>
          <p:nvPr/>
        </p:nvSpPr>
        <p:spPr bwMode="auto">
          <a:xfrm>
            <a:off x="0" y="-538163"/>
            <a:ext cx="979488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75" name="Rectangle 6"/>
          <p:cNvSpPr>
            <a:spLocks noChangeArrowheads="1"/>
          </p:cNvSpPr>
          <p:nvPr/>
        </p:nvSpPr>
        <p:spPr bwMode="auto">
          <a:xfrm>
            <a:off x="0" y="-538163"/>
            <a:ext cx="979488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76" name="Rectangle 7"/>
          <p:cNvSpPr>
            <a:spLocks noChangeArrowheads="1"/>
          </p:cNvSpPr>
          <p:nvPr/>
        </p:nvSpPr>
        <p:spPr bwMode="auto">
          <a:xfrm>
            <a:off x="0" y="-538163"/>
            <a:ext cx="979488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77" name="Rectangle 8"/>
          <p:cNvSpPr>
            <a:spLocks noChangeArrowheads="1"/>
          </p:cNvSpPr>
          <p:nvPr/>
        </p:nvSpPr>
        <p:spPr bwMode="auto">
          <a:xfrm>
            <a:off x="0" y="73961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2143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2143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2143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2143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2143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tabLst>
                <a:tab pos="2143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tabLst>
                <a:tab pos="2143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tabLst>
                <a:tab pos="2143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tabLst>
                <a:tab pos="2143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78" name="Rectangle 14"/>
          <p:cNvSpPr>
            <a:spLocks noChangeArrowheads="1"/>
          </p:cNvSpPr>
          <p:nvPr/>
        </p:nvSpPr>
        <p:spPr bwMode="auto">
          <a:xfrm>
            <a:off x="900113" y="-347663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79" name="Rectangle 15"/>
          <p:cNvSpPr>
            <a:spLocks noChangeArrowheads="1"/>
          </p:cNvSpPr>
          <p:nvPr/>
        </p:nvSpPr>
        <p:spPr bwMode="auto">
          <a:xfrm>
            <a:off x="900113" y="-347663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80" name="Rectangle 16"/>
          <p:cNvSpPr>
            <a:spLocks noChangeArrowheads="1"/>
          </p:cNvSpPr>
          <p:nvPr/>
        </p:nvSpPr>
        <p:spPr bwMode="auto">
          <a:xfrm>
            <a:off x="900113" y="-347663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81" name="Rectangle 17"/>
          <p:cNvSpPr>
            <a:spLocks noChangeArrowheads="1"/>
          </p:cNvSpPr>
          <p:nvPr/>
        </p:nvSpPr>
        <p:spPr bwMode="auto">
          <a:xfrm>
            <a:off x="900113" y="-347663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82" name="Rectangle 18"/>
          <p:cNvSpPr>
            <a:spLocks noChangeArrowheads="1"/>
          </p:cNvSpPr>
          <p:nvPr/>
        </p:nvSpPr>
        <p:spPr bwMode="auto">
          <a:xfrm>
            <a:off x="900113" y="-347663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83" name="Rectangle 19"/>
          <p:cNvSpPr>
            <a:spLocks noChangeArrowheads="1"/>
          </p:cNvSpPr>
          <p:nvPr/>
        </p:nvSpPr>
        <p:spPr bwMode="auto">
          <a:xfrm>
            <a:off x="900113" y="-347663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84" name="Rectangle 20"/>
          <p:cNvSpPr>
            <a:spLocks noChangeArrowheads="1"/>
          </p:cNvSpPr>
          <p:nvPr/>
        </p:nvSpPr>
        <p:spPr bwMode="auto">
          <a:xfrm>
            <a:off x="900113" y="-347663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85" name="Rectangle 21"/>
          <p:cNvSpPr>
            <a:spLocks noChangeArrowheads="1"/>
          </p:cNvSpPr>
          <p:nvPr/>
        </p:nvSpPr>
        <p:spPr bwMode="auto">
          <a:xfrm>
            <a:off x="900113" y="-347663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86" name="Rectangle 22"/>
          <p:cNvSpPr>
            <a:spLocks noChangeArrowheads="1"/>
          </p:cNvSpPr>
          <p:nvPr/>
        </p:nvSpPr>
        <p:spPr bwMode="auto">
          <a:xfrm>
            <a:off x="900113" y="-347663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87" name="Rectangle 23"/>
          <p:cNvSpPr>
            <a:spLocks noChangeArrowheads="1"/>
          </p:cNvSpPr>
          <p:nvPr/>
        </p:nvSpPr>
        <p:spPr bwMode="auto">
          <a:xfrm>
            <a:off x="900113" y="-347663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88" name="Rectangle 24"/>
          <p:cNvSpPr>
            <a:spLocks noChangeArrowheads="1"/>
          </p:cNvSpPr>
          <p:nvPr/>
        </p:nvSpPr>
        <p:spPr bwMode="auto">
          <a:xfrm>
            <a:off x="900113" y="-347663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89" name="Rectangle 25"/>
          <p:cNvSpPr>
            <a:spLocks noChangeArrowheads="1"/>
          </p:cNvSpPr>
          <p:nvPr/>
        </p:nvSpPr>
        <p:spPr bwMode="auto">
          <a:xfrm>
            <a:off x="900113" y="-96838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90" name="Rectangle 26"/>
          <p:cNvSpPr>
            <a:spLocks noChangeArrowheads="1"/>
          </p:cNvSpPr>
          <p:nvPr/>
        </p:nvSpPr>
        <p:spPr bwMode="auto">
          <a:xfrm>
            <a:off x="900113" y="-96838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91" name="Rectangle 27"/>
          <p:cNvSpPr>
            <a:spLocks noChangeArrowheads="1"/>
          </p:cNvSpPr>
          <p:nvPr/>
        </p:nvSpPr>
        <p:spPr bwMode="auto">
          <a:xfrm>
            <a:off x="900113" y="-96838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92" name="Rectangle 28"/>
          <p:cNvSpPr>
            <a:spLocks noChangeArrowheads="1"/>
          </p:cNvSpPr>
          <p:nvPr/>
        </p:nvSpPr>
        <p:spPr bwMode="auto">
          <a:xfrm>
            <a:off x="900113" y="-96838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93" name="Rectangle 29"/>
          <p:cNvSpPr>
            <a:spLocks noChangeArrowheads="1"/>
          </p:cNvSpPr>
          <p:nvPr/>
        </p:nvSpPr>
        <p:spPr bwMode="auto">
          <a:xfrm>
            <a:off x="900113" y="-96838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94" name="Rectangle 30"/>
          <p:cNvSpPr>
            <a:spLocks noChangeArrowheads="1"/>
          </p:cNvSpPr>
          <p:nvPr/>
        </p:nvSpPr>
        <p:spPr bwMode="auto">
          <a:xfrm>
            <a:off x="900113" y="-96838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95" name="Rectangle 31"/>
          <p:cNvSpPr>
            <a:spLocks noChangeArrowheads="1"/>
          </p:cNvSpPr>
          <p:nvPr/>
        </p:nvSpPr>
        <p:spPr bwMode="auto">
          <a:xfrm>
            <a:off x="900113" y="-96838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96" name="Rectangle 32"/>
          <p:cNvSpPr>
            <a:spLocks noChangeArrowheads="1"/>
          </p:cNvSpPr>
          <p:nvPr/>
        </p:nvSpPr>
        <p:spPr bwMode="auto">
          <a:xfrm>
            <a:off x="900113" y="-96838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97" name="Rectangle 33"/>
          <p:cNvSpPr>
            <a:spLocks noChangeArrowheads="1"/>
          </p:cNvSpPr>
          <p:nvPr/>
        </p:nvSpPr>
        <p:spPr bwMode="auto">
          <a:xfrm>
            <a:off x="900113" y="-96838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98" name="Rectangle 34"/>
          <p:cNvSpPr>
            <a:spLocks noChangeArrowheads="1"/>
          </p:cNvSpPr>
          <p:nvPr/>
        </p:nvSpPr>
        <p:spPr bwMode="auto">
          <a:xfrm>
            <a:off x="900113" y="-96838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99" name="Rectangle 35"/>
          <p:cNvSpPr>
            <a:spLocks noChangeArrowheads="1"/>
          </p:cNvSpPr>
          <p:nvPr/>
        </p:nvSpPr>
        <p:spPr bwMode="auto">
          <a:xfrm>
            <a:off x="900113" y="-96838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400" name="Rectangle 36"/>
          <p:cNvSpPr>
            <a:spLocks noChangeArrowheads="1"/>
          </p:cNvSpPr>
          <p:nvPr/>
        </p:nvSpPr>
        <p:spPr bwMode="auto">
          <a:xfrm>
            <a:off x="900113" y="-96838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402" name="Rectangle 118"/>
          <p:cNvSpPr>
            <a:spLocks noChangeArrowheads="1"/>
          </p:cNvSpPr>
          <p:nvPr/>
        </p:nvSpPr>
        <p:spPr bwMode="auto">
          <a:xfrm>
            <a:off x="908050" y="-347663"/>
            <a:ext cx="714375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403" name="Rectangle 126"/>
          <p:cNvSpPr>
            <a:spLocks noChangeArrowheads="1"/>
          </p:cNvSpPr>
          <p:nvPr/>
        </p:nvSpPr>
        <p:spPr bwMode="auto">
          <a:xfrm>
            <a:off x="908050" y="-347663"/>
            <a:ext cx="714375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404" name="Rectangle 134"/>
          <p:cNvSpPr>
            <a:spLocks noChangeArrowheads="1"/>
          </p:cNvSpPr>
          <p:nvPr/>
        </p:nvSpPr>
        <p:spPr bwMode="auto">
          <a:xfrm>
            <a:off x="908050" y="-347663"/>
            <a:ext cx="714375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405" name="Rectangle 142"/>
          <p:cNvSpPr>
            <a:spLocks noChangeArrowheads="1"/>
          </p:cNvSpPr>
          <p:nvPr/>
        </p:nvSpPr>
        <p:spPr bwMode="auto">
          <a:xfrm>
            <a:off x="908050" y="-347663"/>
            <a:ext cx="714375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406" name="Rectangle 150"/>
          <p:cNvSpPr>
            <a:spLocks noChangeArrowheads="1"/>
          </p:cNvSpPr>
          <p:nvPr/>
        </p:nvSpPr>
        <p:spPr bwMode="auto">
          <a:xfrm>
            <a:off x="908050" y="-347663"/>
            <a:ext cx="714375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407" name="Rectangle 158"/>
          <p:cNvSpPr>
            <a:spLocks noChangeArrowheads="1"/>
          </p:cNvSpPr>
          <p:nvPr/>
        </p:nvSpPr>
        <p:spPr bwMode="auto">
          <a:xfrm>
            <a:off x="908050" y="-347663"/>
            <a:ext cx="714375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408" name="Rectangle 166"/>
          <p:cNvSpPr>
            <a:spLocks noChangeArrowheads="1"/>
          </p:cNvSpPr>
          <p:nvPr/>
        </p:nvSpPr>
        <p:spPr bwMode="auto">
          <a:xfrm>
            <a:off x="908050" y="-347663"/>
            <a:ext cx="714375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409" name="Rectangle 174"/>
          <p:cNvSpPr>
            <a:spLocks noChangeArrowheads="1"/>
          </p:cNvSpPr>
          <p:nvPr/>
        </p:nvSpPr>
        <p:spPr bwMode="auto">
          <a:xfrm>
            <a:off x="908050" y="-347663"/>
            <a:ext cx="714375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410" name="Rectangle 182"/>
          <p:cNvSpPr>
            <a:spLocks noChangeArrowheads="1"/>
          </p:cNvSpPr>
          <p:nvPr/>
        </p:nvSpPr>
        <p:spPr bwMode="auto">
          <a:xfrm>
            <a:off x="908050" y="-347663"/>
            <a:ext cx="714375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411" name="Rectangle 190"/>
          <p:cNvSpPr>
            <a:spLocks noChangeArrowheads="1"/>
          </p:cNvSpPr>
          <p:nvPr/>
        </p:nvSpPr>
        <p:spPr bwMode="auto">
          <a:xfrm>
            <a:off x="908050" y="-347663"/>
            <a:ext cx="714375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412" name="Rectangle 198"/>
          <p:cNvSpPr>
            <a:spLocks noChangeArrowheads="1"/>
          </p:cNvSpPr>
          <p:nvPr/>
        </p:nvSpPr>
        <p:spPr bwMode="auto">
          <a:xfrm>
            <a:off x="908050" y="-347663"/>
            <a:ext cx="714375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413" name="Rectangle 206"/>
          <p:cNvSpPr>
            <a:spLocks noChangeArrowheads="1"/>
          </p:cNvSpPr>
          <p:nvPr/>
        </p:nvSpPr>
        <p:spPr bwMode="auto">
          <a:xfrm>
            <a:off x="908050" y="-347663"/>
            <a:ext cx="714375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05606494"/>
                  </p:ext>
                </p:extLst>
              </p:nvPr>
            </p:nvGraphicFramePr>
            <p:xfrm>
              <a:off x="3682596" y="1386712"/>
              <a:ext cx="2616760" cy="1462829"/>
            </p:xfrm>
            <a:graphic>
              <a:graphicData uri="http://schemas.openxmlformats.org/drawingml/2006/table">
                <a:tbl>
                  <a:tblPr rtl="1" firstRow="1" bandRow="1">
                    <a:tableStyleId>{5C22544A-7EE6-4342-B048-85BDC9FD1C3A}</a:tableStyleId>
                  </a:tblPr>
                  <a:tblGrid>
                    <a:gridCol w="1064096"/>
                    <a:gridCol w="1552664"/>
                  </a:tblGrid>
                  <a:tr h="677635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Ours</a:t>
                          </a:r>
                          <a:endParaRPr lang="fa-I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600" dirty="0" smtClean="0">
                              <a:cs typeface="+mj-cs"/>
                            </a:rPr>
                            <a:t>Meson</a:t>
                          </a:r>
                          <a:endParaRPr lang="fa-IR" sz="1600" dirty="0">
                            <a:cs typeface="+mj-cs"/>
                          </a:endParaRPr>
                        </a:p>
                      </a:txBody>
                      <a:tcPr/>
                    </a:tc>
                  </a:tr>
                  <a:tr h="392597">
                    <a:tc>
                      <a:txBody>
                        <a:bodyPr/>
                        <a:lstStyle/>
                        <a:p>
                          <a:pPr rtl="1"/>
                          <a:r>
                            <a:rPr lang="en-US" dirty="0" smtClean="0"/>
                            <a:t>0.0097</a:t>
                          </a:r>
                          <a:endParaRPr lang="fa-I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b="0" i="1" smtClean="0">
                                    <a:latin typeface="Cambria Math" panose="02040503050406030204" pitchFamily="18" charset="0"/>
                                    <a:cs typeface="+mj-cs"/>
                                  </a:rPr>
                                  <m:t>𝐵</m:t>
                                </m:r>
                              </m:oMath>
                            </m:oMathPara>
                          </a14:m>
                          <a:endParaRPr lang="fa-IR" sz="1600" dirty="0">
                            <a:cs typeface="+mj-cs"/>
                          </a:endParaRPr>
                        </a:p>
                      </a:txBody>
                      <a:tcPr/>
                    </a:tc>
                  </a:tr>
                  <a:tr h="392597">
                    <a:tc>
                      <a:txBody>
                        <a:bodyPr/>
                        <a:lstStyle/>
                        <a:p>
                          <a:pPr rtl="1"/>
                          <a:r>
                            <a:rPr lang="en-US" dirty="0" smtClean="0"/>
                            <a:t>0.0196</a:t>
                          </a:r>
                          <a:endParaRPr lang="fa-I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fa-IR" sz="1600" i="1" kern="1200" smtClean="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b="0" i="1" kern="1200" smtClean="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sz="1600" b="0" i="1" kern="1200" smtClean="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𝑠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fa-IR" sz="1600" kern="120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05606494"/>
                  </p:ext>
                </p:extLst>
              </p:nvPr>
            </p:nvGraphicFramePr>
            <p:xfrm>
              <a:off x="3682596" y="1386712"/>
              <a:ext cx="2616760" cy="1462829"/>
            </p:xfrm>
            <a:graphic>
              <a:graphicData uri="http://schemas.openxmlformats.org/drawingml/2006/table">
                <a:tbl>
                  <a:tblPr rtl="1" firstRow="1" bandRow="1">
                    <a:tableStyleId>{5C22544A-7EE6-4342-B048-85BDC9FD1C3A}</a:tableStyleId>
                  </a:tblPr>
                  <a:tblGrid>
                    <a:gridCol w="1064096"/>
                    <a:gridCol w="1552664"/>
                  </a:tblGrid>
                  <a:tr h="677635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Ours</a:t>
                          </a:r>
                          <a:endParaRPr lang="fa-I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600" dirty="0" smtClean="0">
                              <a:cs typeface="+mj-cs"/>
                            </a:rPr>
                            <a:t>Meson</a:t>
                          </a:r>
                          <a:endParaRPr lang="fa-IR" sz="1600" dirty="0">
                            <a:cs typeface="+mj-cs"/>
                          </a:endParaRPr>
                        </a:p>
                      </a:txBody>
                      <a:tcPr/>
                    </a:tc>
                  </a:tr>
                  <a:tr h="392597">
                    <a:tc>
                      <a:txBody>
                        <a:bodyPr/>
                        <a:lstStyle/>
                        <a:p>
                          <a:pPr rtl="1"/>
                          <a:r>
                            <a:rPr lang="en-US" dirty="0" smtClean="0"/>
                            <a:t>0.0097</a:t>
                          </a:r>
                          <a:endParaRPr lang="fa-I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a-IR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69020" t="-182813" r="-1569" b="-118750"/>
                          </a:stretch>
                        </a:blipFill>
                      </a:tcPr>
                    </a:tc>
                  </a:tr>
                  <a:tr h="392597">
                    <a:tc>
                      <a:txBody>
                        <a:bodyPr/>
                        <a:lstStyle/>
                        <a:p>
                          <a:pPr rtl="1"/>
                          <a:r>
                            <a:rPr lang="en-US" dirty="0" smtClean="0"/>
                            <a:t>0.0196</a:t>
                          </a:r>
                          <a:endParaRPr lang="fa-I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a-IR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69020" t="-278462" r="-1569" b="-16923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/>
              <p:cNvSpPr/>
              <p:nvPr/>
            </p:nvSpPr>
            <p:spPr>
              <a:xfrm>
                <a:off x="2263428" y="940420"/>
                <a:ext cx="5878512" cy="3624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sSup>
                      <m:sSupPr>
                        <m:ctrlPr>
                          <a:rPr lang="fa-IR" altLang="en-US" sz="1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a-IR" altLang="en-US" sz="1600" i="1">
                            <a:latin typeface="Cambria Math" panose="020405030504060302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fa-IR" alt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a-IR" alt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a:rPr lang="en-US" altLang="en-US" sz="16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sub>
                        </m:sSub>
                        <m:d>
                          <m:dPr>
                            <m:ctrlPr>
                              <a:rPr lang="en-US" altLang="en-US" sz="16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en-US" sz="16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e>
                        </m:d>
                        <m:r>
                          <a:rPr lang="fa-IR" altLang="en-US" sz="1600" i="1">
                            <a:latin typeface="Cambria Math" panose="02040503050406030204" pitchFamily="18" charset="0"/>
                          </a:rPr>
                          <m:t>|</m:t>
                        </m:r>
                      </m:e>
                      <m:sup>
                        <m:r>
                          <a:rPr lang="fa-IR" altLang="en-US" sz="1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for </a:t>
                </a:r>
                <a:r>
                  <a:rPr lang="en-US" altLang="en-US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pseudoscalar</a:t>
                </a:r>
                <a:r>
                  <a:rPr lang="en-US" alt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 mesons (in </a:t>
                </a:r>
                <a:r>
                  <a:rPr lang="en-US" alt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units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16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en-US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𝐺𝑒𝑉</m:t>
                        </m:r>
                      </m:e>
                      <m:sup>
                        <m:r>
                          <a:rPr lang="en-US" altLang="en-US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altLang="en-US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alt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8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3428" y="940420"/>
                <a:ext cx="5878512" cy="362472"/>
              </a:xfrm>
              <a:prstGeom prst="rect">
                <a:avLst/>
              </a:prstGeom>
              <a:blipFill rotWithShape="0">
                <a:blip r:embed="rId3"/>
                <a:stretch>
                  <a:fillRect t="-5000" b="-13333"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Rectangle 46"/>
          <p:cNvSpPr/>
          <p:nvPr/>
        </p:nvSpPr>
        <p:spPr>
          <a:xfrm>
            <a:off x="1835696" y="3473831"/>
            <a:ext cx="63105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decay constants of  </a:t>
            </a:r>
            <a:r>
              <a:rPr lang="en-US" alt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pseudoscalar</a:t>
            </a:r>
            <a:r>
              <a:rPr lang="en-US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 mesons (in units of GeV)</a:t>
            </a:r>
            <a:endParaRPr lang="en-US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32367079"/>
                  </p:ext>
                </p:extLst>
              </p:nvPr>
            </p:nvGraphicFramePr>
            <p:xfrm>
              <a:off x="2263428" y="3884376"/>
              <a:ext cx="4876800" cy="1719898"/>
            </p:xfrm>
            <a:graphic>
              <a:graphicData uri="http://schemas.openxmlformats.org/drawingml/2006/table">
                <a:tbl>
                  <a:tblPr rtl="1" firstRow="1" bandRow="1">
                    <a:tableStyleId>{5C22544A-7EE6-4342-B048-85BDC9FD1C3A}</a:tableStyleId>
                  </a:tblPr>
                  <a:tblGrid>
                    <a:gridCol w="1219200"/>
                    <a:gridCol w="1219200"/>
                    <a:gridCol w="1219200"/>
                    <a:gridCol w="1219200"/>
                  </a:tblGrid>
                  <a:tr h="37084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[11]</a:t>
                          </a:r>
                          <a:endParaRPr lang="fa-I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[10]</a:t>
                          </a:r>
                          <a:endParaRPr lang="fa-I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Ours</a:t>
                          </a:r>
                          <a:endParaRPr lang="fa-I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600" dirty="0" smtClean="0">
                              <a:cs typeface="+mj-cs"/>
                            </a:rPr>
                            <a:t>Constant</a:t>
                          </a:r>
                          <a:endParaRPr lang="fa-IR" sz="1600" dirty="0">
                            <a:cs typeface="+mj-cs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0.189</a:t>
                          </a:r>
                          <a:endParaRPr lang="fa-I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0.189</a:t>
                          </a:r>
                          <a:endParaRPr lang="fa-I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0.149</a:t>
                          </a:r>
                          <a:endParaRPr lang="fa-I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b="0" i="1" smtClean="0">
                                        <a:latin typeface="Cambria Math" panose="02040503050406030204" pitchFamily="18" charset="0"/>
                                        <a:cs typeface="+mj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  <a:cs typeface="+mj-cs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1600" b="0" i="1" smtClean="0">
                                        <a:latin typeface="Cambria Math" panose="02040503050406030204" pitchFamily="18" charset="0"/>
                                        <a:cs typeface="+mj-cs"/>
                                      </a:rPr>
                                      <m:t>𝐵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fa-IR" sz="1600" dirty="0">
                            <a:cs typeface="+mj-cs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0.230</a:t>
                          </a:r>
                          <a:endParaRPr lang="fa-I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0.218</a:t>
                          </a:r>
                          <a:endParaRPr lang="fa-I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0.208</a:t>
                          </a:r>
                          <a:endParaRPr lang="fa-I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fa-IR" sz="1600" i="1" kern="1200" smtClean="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b="0" i="1" kern="1200" smtClean="0">
                                        <a:solidFill>
                                          <a:schemeClr val="dk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𝑓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fa-IR" sz="1600" i="1" kern="1200" smtClean="0">
                                            <a:solidFill>
                                              <a:schemeClr val="dk1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600" b="0" i="1" kern="1200" smtClean="0">
                                            <a:solidFill>
                                              <a:schemeClr val="dk1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𝐵</m:t>
                                        </m:r>
                                      </m:e>
                                      <m:sub>
                                        <m:r>
                                          <a:rPr lang="en-US" sz="1600" b="0" i="1" kern="1200" smtClean="0">
                                            <a:solidFill>
                                              <a:schemeClr val="dk1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𝑠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fa-IR" sz="1600" kern="120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1.218</a:t>
                          </a:r>
                          <a:endParaRPr lang="fa-I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1.153</a:t>
                          </a:r>
                          <a:endParaRPr lang="fa-I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1.395</a:t>
                          </a:r>
                          <a:endParaRPr lang="fa-I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fa-IR" sz="1600" i="1" smtClean="0">
                                        <a:latin typeface="Cambria Math" panose="02040503050406030204" pitchFamily="18" charset="0"/>
                                        <a:cs typeface="+mj-cs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fa-IR" sz="1600" i="1" kern="1200" smtClean="0">
                                            <a:solidFill>
                                              <a:schemeClr val="dk1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600" b="0" i="1" kern="1200" smtClean="0">
                                            <a:solidFill>
                                              <a:schemeClr val="dk1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𝑓</m:t>
                                        </m:r>
                                      </m:e>
                                      <m:sub>
                                        <m:sSub>
                                          <m:sSubPr>
                                            <m:ctrlPr>
                                              <a:rPr lang="fa-IR" sz="1600" i="1" kern="1200" smtClean="0">
                                                <a:solidFill>
                                                  <a:schemeClr val="dk1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1600" b="0" i="1" kern="1200" smtClean="0">
                                                <a:solidFill>
                                                  <a:schemeClr val="dk1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𝐵</m:t>
                                            </m:r>
                                          </m:e>
                                          <m:sub>
                                            <m:r>
                                              <a:rPr lang="en-US" sz="1600" b="0" i="1" kern="1200" smtClean="0">
                                                <a:solidFill>
                                                  <a:schemeClr val="dk1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𝑠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fa-IR" sz="1600" i="1" smtClean="0">
                                            <a:latin typeface="Cambria Math" panose="02040503050406030204" pitchFamily="18" charset="0"/>
                                            <a:cs typeface="+mj-cs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600" b="0" i="1" smtClean="0">
                                            <a:latin typeface="Cambria Math" panose="02040503050406030204" pitchFamily="18" charset="0"/>
                                            <a:cs typeface="+mj-cs"/>
                                          </a:rPr>
                                          <m:t>𝑓</m:t>
                                        </m:r>
                                      </m:e>
                                      <m:sub>
                                        <m:r>
                                          <a:rPr lang="en-US" sz="1600" b="0" i="1" smtClean="0">
                                            <a:latin typeface="Cambria Math" panose="02040503050406030204" pitchFamily="18" charset="0"/>
                                            <a:cs typeface="+mj-cs"/>
                                          </a:rPr>
                                          <m:t>𝐵</m:t>
                                        </m:r>
                                      </m:sub>
                                    </m:sSub>
                                  </m:den>
                                </m:f>
                              </m:oMath>
                            </m:oMathPara>
                          </a14:m>
                          <a:endParaRPr lang="fa-IR" sz="1600" dirty="0">
                            <a:cs typeface="+mj-cs"/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32367079"/>
                  </p:ext>
                </p:extLst>
              </p:nvPr>
            </p:nvGraphicFramePr>
            <p:xfrm>
              <a:off x="2263428" y="3884376"/>
              <a:ext cx="4876800" cy="1719898"/>
            </p:xfrm>
            <a:graphic>
              <a:graphicData uri="http://schemas.openxmlformats.org/drawingml/2006/table">
                <a:tbl>
                  <a:tblPr rtl="1" firstRow="1" bandRow="1">
                    <a:tableStyleId>{5C22544A-7EE6-4342-B048-85BDC9FD1C3A}</a:tableStyleId>
                  </a:tblPr>
                  <a:tblGrid>
                    <a:gridCol w="1219200"/>
                    <a:gridCol w="1219200"/>
                    <a:gridCol w="1219200"/>
                    <a:gridCol w="1219200"/>
                  </a:tblGrid>
                  <a:tr h="37084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[11]</a:t>
                          </a:r>
                          <a:endParaRPr lang="fa-I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[10]</a:t>
                          </a:r>
                          <a:endParaRPr lang="fa-I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Ours</a:t>
                          </a:r>
                          <a:endParaRPr lang="fa-I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600" dirty="0" smtClean="0">
                              <a:cs typeface="+mj-cs"/>
                            </a:rPr>
                            <a:t>Constant</a:t>
                          </a:r>
                          <a:endParaRPr lang="fa-IR" sz="1600" dirty="0">
                            <a:cs typeface="+mj-cs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0.189</a:t>
                          </a:r>
                          <a:endParaRPr lang="fa-I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0.189</a:t>
                          </a:r>
                          <a:endParaRPr lang="fa-I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0.149</a:t>
                          </a:r>
                          <a:endParaRPr lang="fa-I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a-IR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301000" t="-108197" r="-2000" b="-267213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0.230</a:t>
                          </a:r>
                          <a:endParaRPr lang="fa-I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0.218</a:t>
                          </a:r>
                          <a:endParaRPr lang="fa-I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0.208</a:t>
                          </a:r>
                          <a:endParaRPr lang="fa-I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a-IR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301000" t="-208197" r="-2000" b="-167213"/>
                          </a:stretch>
                        </a:blipFill>
                      </a:tcPr>
                    </a:tc>
                  </a:tr>
                  <a:tr h="607378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1.218</a:t>
                          </a:r>
                          <a:endParaRPr lang="fa-I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1.153</a:t>
                          </a:r>
                          <a:endParaRPr lang="fa-I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1.395</a:t>
                          </a:r>
                          <a:endParaRPr lang="fa-I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a-IR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301000" t="-188000" r="-2000" b="-200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81476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0899" name="Rectangle 6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0900" name="Rectangle 8"/>
          <p:cNvSpPr>
            <a:spLocks noChangeArrowheads="1"/>
          </p:cNvSpPr>
          <p:nvPr/>
        </p:nvSpPr>
        <p:spPr bwMode="auto">
          <a:xfrm>
            <a:off x="0" y="32813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0901" name="Rectangle 10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0902" name="Rectangle 12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80904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228600"/>
            <a:ext cx="755650" cy="76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5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6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7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8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9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0" name="Picture 13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1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2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3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4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10"/>
              <p:cNvSpPr>
                <a:spLocks noChangeArrowheads="1"/>
              </p:cNvSpPr>
              <p:nvPr/>
            </p:nvSpPr>
            <p:spPr bwMode="auto">
              <a:xfrm>
                <a:off x="1390520" y="2007274"/>
                <a:ext cx="6351739" cy="12003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 eaLnBrk="0" hangingPunct="0">
                  <a:tabLst>
                    <a:tab pos="2143125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tabLst>
                    <a:tab pos="2143125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tabLst>
                    <a:tab pos="2143125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tabLst>
                    <a:tab pos="2143125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tabLst>
                    <a:tab pos="2143125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143125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143125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143125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143125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l" eaLnBrk="1" hangingPunct="1"/>
                <a:r>
                  <a:rPr lang="en-US" alt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r>
                  <a:rPr lang="en-US" altLang="en-US" sz="2800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Leptonic</a:t>
                </a:r>
                <a:r>
                  <a:rPr lang="en-US" alt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Decay </a:t>
                </a:r>
                <a:r>
                  <a:rPr lang="en-US" altLang="en-US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</a:t>
                </a:r>
                <a:r>
                  <a:rPr lang="en-US" alt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idths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en-US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𝑩</m:t>
                        </m:r>
                      </m:e>
                      <m:sup>
                        <m:r>
                          <a:rPr lang="en-US" altLang="en-US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alt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Meson  </a:t>
                </a:r>
                <a:endPara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rtl="0"/>
                <a:endParaRPr lang="en-US" altLang="en-US" sz="4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9" name="Rectangle 1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90520" y="2007274"/>
                <a:ext cx="6351739" cy="1200329"/>
              </a:xfrm>
              <a:prstGeom prst="rect">
                <a:avLst/>
              </a:prstGeom>
              <a:blipFill rotWithShape="0">
                <a:blip r:embed="rId3"/>
                <a:stretch>
                  <a:fillRect t="-456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92399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1923" name="Rectangle 6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1924" name="Rectangle 8"/>
          <p:cNvSpPr>
            <a:spLocks noChangeArrowheads="1"/>
          </p:cNvSpPr>
          <p:nvPr/>
        </p:nvSpPr>
        <p:spPr bwMode="auto">
          <a:xfrm>
            <a:off x="0" y="32813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1925" name="Rectangle 10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1926" name="Rectangle 12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81928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228600"/>
            <a:ext cx="831850" cy="76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9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228600"/>
            <a:ext cx="8382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30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228600"/>
            <a:ext cx="8382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31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28600"/>
            <a:ext cx="8382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32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28600"/>
            <a:ext cx="8382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33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28600"/>
            <a:ext cx="8382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34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28600"/>
            <a:ext cx="8382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35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28600"/>
            <a:ext cx="8382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36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28600"/>
            <a:ext cx="8382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37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28600"/>
            <a:ext cx="8382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38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8382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19"/>
              <p:cNvSpPr>
                <a:spLocks noChangeArrowheads="1"/>
              </p:cNvSpPr>
              <p:nvPr/>
            </p:nvSpPr>
            <p:spPr bwMode="auto">
              <a:xfrm>
                <a:off x="599132" y="1767216"/>
                <a:ext cx="8081318" cy="43313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l" eaLnBrk="1" hangingPunct="1"/>
                <a:r>
                  <a:rPr lang="en-US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total </a:t>
                </a:r>
                <a:r>
                  <a:rPr lang="en-US" alt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leptonic</a:t>
                </a:r>
                <a:r>
                  <a:rPr lang="en-US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decay widths  for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alt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𝐵</m:t>
                        </m:r>
                      </m:e>
                      <m:sub/>
                      <m:sup>
                        <m:r>
                          <a:rPr lang="en-US" alt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bSup>
                    <m:r>
                      <a:rPr lang="en-US" alt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𝑙</m:t>
                        </m:r>
                      </m:e>
                      <m:sup>
                        <m:r>
                          <a:rPr lang="en-US" alt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  <m:r>
                      <a:rPr lang="en-US" alt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𝜈</m:t>
                    </m:r>
                    <m:r>
                      <a:rPr lang="en-US" alt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 </m:t>
                    </m:r>
                  </m:oMath>
                </a14:m>
                <a:r>
                  <a:rPr lang="en-US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can be written </a:t>
                </a:r>
                <a:endParaRPr lang="fa-IR" alt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eaLnBrk="1" hangingPunct="1"/>
                <a:endParaRPr lang="fa-IR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alt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Γ</m:t>
                      </m:r>
                      <m:r>
                        <a:rPr lang="en-US" alt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alt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𝐹</m:t>
                              </m:r>
                            </m:sub>
                            <m:sup>
                              <m:r>
                                <a:rPr lang="en-US" alt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bSup>
                          <m:sSup>
                            <m:sSupPr>
                              <m:ctrlPr>
                                <a:rPr lang="en-US" alt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alt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alt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𝑏</m:t>
                                      </m:r>
                                      <m:r>
                                        <a:rPr lang="en-US" alt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𝑢</m:t>
                                      </m:r>
                                    </m:sub>
                                    <m:sup/>
                                  </m:sSubSup>
                                </m:e>
                              </m:d>
                            </m:e>
                            <m:sup>
                              <m:r>
                                <a:rPr lang="en-US" alt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sSubSup>
                            <m:sSubSupPr>
                              <m:ctrlPr>
                                <a:rPr lang="en-US" alt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alt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en-US" alt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alt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8</m:t>
                          </m:r>
                          <m:r>
                            <a:rPr lang="en-US" alt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𝜋</m:t>
                          </m:r>
                        </m:den>
                      </m:f>
                      <m:sSubSup>
                        <m:sSubSupPr>
                          <m:ctrlPr>
                            <a:rPr lang="en-US" alt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alt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𝑙</m:t>
                          </m:r>
                        </m:sub>
                        <m:sup>
                          <m:r>
                            <a:rPr lang="en-US" alt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bSup>
                      <m:sSup>
                        <m:sSupPr>
                          <m:ctrlPr>
                            <a:rPr lang="en-US" alt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[</m:t>
                          </m:r>
                          <m:r>
                            <a:rPr lang="en-US" alt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alt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alt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alt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𝑙</m:t>
                                  </m:r>
                                </m:sub>
                                <m:sup>
                                  <m:r>
                                    <a:rPr lang="en-US" alt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num>
                            <m:den>
                              <m:sSubSup>
                                <m:sSubSupPr>
                                  <m:ctrlPr>
                                    <a:rPr lang="en-US" alt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en-US" alt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𝑝</m:t>
                                  </m:r>
                                </m:sub>
                                <m:sup>
                                  <m:r>
                                    <a:rPr lang="en-US" alt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den>
                          </m:f>
                          <m:r>
                            <a:rPr lang="en-US" alt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]</m:t>
                          </m:r>
                          <m:r>
                            <m:rPr>
                              <m:nor/>
                            </m:rPr>
                            <a:rPr lang="fa-IR" altLang="en-US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e>
                        <m:sup>
                          <m:r>
                            <a:rPr lang="en-US" alt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a-IR" alt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eaLnBrk="1" hangingPunct="1"/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alt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alt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𝑏𝑢</m:t>
                                </m:r>
                              </m:sub>
                              <m:sup/>
                            </m:sSubSup>
                          </m:e>
                        </m:d>
                        <m:r>
                          <a:rPr lang="en-US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US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89</m:t>
                        </m:r>
                        <m:r>
                          <a:rPr lang="en-US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en-US" alt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alt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alt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</m:e>
                      <m:sup/>
                    </m:sSup>
                  </m:oMath>
                </a14:m>
                <a:r>
                  <a:rPr lang="en-US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CKM matrix element </a:t>
                </a:r>
              </a:p>
              <a:p>
                <a:pPr algn="l" eaLnBrk="1" hangingPunct="1"/>
                <a:r>
                  <a:rPr lang="en-US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  <m:sub>
                        <m:r>
                          <a:rPr lang="en-US" alt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</m:sub>
                    </m:sSub>
                    <m:r>
                      <a:rPr lang="en-US" alt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alt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1663</m:t>
                    </m:r>
                    <m:r>
                      <a:rPr lang="en-US" altLang="en-US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sSup>
                      <m:sSupPr>
                        <m:ctrlPr>
                          <a:rPr lang="en-US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sup>
                    </m:sSup>
                    <m:r>
                      <a:rPr lang="en-US" altLang="en-US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(</m:t>
                    </m:r>
                    <m:sSup>
                      <m:sSupPr>
                        <m:ctrlPr>
                          <a:rPr lang="en-US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𝐺𝑒𝑉</m:t>
                        </m:r>
                      </m:e>
                      <m:sup>
                        <m:r>
                          <a:rPr lang="en-US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en-US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the Fermi constant.</a:t>
                </a:r>
              </a:p>
              <a:p>
                <a:pPr algn="l" eaLnBrk="1" hangingPunct="1"/>
                <a:endParaRPr lang="fa-IR" alt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eaLnBrk="1" hangingPunct="1"/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𝜏</m:t>
                        </m:r>
                      </m:sub>
                    </m:sSub>
                    <m:r>
                      <a:rPr lang="en-US" alt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brk m:alnAt="7"/>
                      </m:rPr>
                      <a:rPr lang="en-US" alt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m:rPr>
                        <m:brk m:alnAt="7"/>
                      </m:rPr>
                      <a:rPr lang="en-US" alt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m:rPr>
                        <m:brk m:alnAt="7"/>
                      </m:rPr>
                      <a:rPr lang="en-US" alt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7</m:t>
                    </m:r>
                    <m:r>
                      <a:rPr lang="en-US" alt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76</m:t>
                    </m:r>
                    <m:r>
                      <m:rPr>
                        <m:brk m:alnAt="7"/>
                      </m:rPr>
                      <a:rPr lang="en-US" alt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𝐺𝑒𝑉</m:t>
                    </m:r>
                  </m:oMath>
                </a14:m>
                <a:r>
                  <a:rPr lang="en-US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𝜇</m:t>
                        </m:r>
                      </m:sub>
                    </m:sSub>
                    <m:r>
                      <a:rPr lang="en-US" altLang="en-US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alt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alt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105</m:t>
                    </m:r>
                    <m:r>
                      <m:rPr>
                        <m:brk m:alnAt="7"/>
                      </m:rPr>
                      <a:rPr lang="en-US" alt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𝐺𝑒𝑉</m:t>
                    </m:r>
                    <m:r>
                      <a:rPr lang="en-US" alt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   </m:t>
                        </m:r>
                        <m:r>
                          <a:rPr lang="en-US" alt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</m:sSub>
                    <m:r>
                      <a:rPr lang="en-US" altLang="en-US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alt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alt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510</m:t>
                    </m:r>
                    <m:r>
                      <a:rPr lang="en-US" altLang="en-US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sSup>
                      <m:sSupPr>
                        <m:ctrlPr>
                          <a:rPr lang="en-US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alt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𝐺𝑒𝑉</m:t>
                    </m:r>
                  </m:oMath>
                </a14:m>
                <a:endParaRPr lang="fa-IR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eaLnBrk="1" hangingPunct="1"/>
                <a:endParaRPr lang="fa-IR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eaLnBrk="1" hangingPunct="1"/>
                <a:endParaRPr lang="fa-IR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eaLnBrk="1" hangingPunct="1"/>
                <a:r>
                  <a:rPr lang="en-US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obtain the branching ratios, we use the PDG experimental value for the mean life time of the B meson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a-IR" alt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fa-IR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𝜏</m:t>
                        </m:r>
                      </m:e>
                      <m:sub>
                        <m:r>
                          <a:rPr lang="en-US" alt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𝐵</m:t>
                        </m:r>
                      </m:sub>
                    </m:sSub>
                    <m:r>
                      <m:rPr>
                        <m:brk m:alnAt="7"/>
                      </m:rPr>
                      <a:rPr lang="fa-IR" alt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brk m:alnAt="7"/>
                      </m:rPr>
                      <a:rPr lang="fa-IR" alt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m:rPr>
                        <m:brk m:alnAt="7"/>
                      </m:rPr>
                      <a:rPr lang="fa-IR" alt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m:rPr>
                        <m:brk m:alnAt="7"/>
                      </m:rPr>
                      <a:rPr lang="fa-IR" alt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6</m:t>
                    </m:r>
                    <m:r>
                      <a:rPr lang="fa-IR" alt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30</m:t>
                    </m:r>
                    <m:r>
                      <m:rPr>
                        <m:brk m:alnAt="7"/>
                      </m:rPr>
                      <a:rPr lang="fa-IR" alt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𝑝𝑠</m:t>
                    </m:r>
                  </m:oMath>
                </a14:m>
                <a:r>
                  <a:rPr lang="en-US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algn="l" eaLnBrk="1" hangingPunct="1"/>
                <a:endParaRPr lang="en-US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eaLnBrk="1" hangingPunct="1"/>
                <a:endParaRPr lang="fa-IR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99132" y="1767216"/>
                <a:ext cx="8081318" cy="4331379"/>
              </a:xfrm>
              <a:prstGeom prst="rect">
                <a:avLst/>
              </a:prstGeom>
              <a:blipFill rotWithShape="0">
                <a:blip r:embed="rId3"/>
                <a:stretch>
                  <a:fillRect l="-528" t="-56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9414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1" name="Rectangle 2"/>
          <p:cNvSpPr>
            <a:spLocks noChangeArrowheads="1"/>
          </p:cNvSpPr>
          <p:nvPr/>
        </p:nvSpPr>
        <p:spPr bwMode="auto">
          <a:xfrm>
            <a:off x="0" y="-538163"/>
            <a:ext cx="979488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72" name="Rectangle 3"/>
          <p:cNvSpPr>
            <a:spLocks noChangeArrowheads="1"/>
          </p:cNvSpPr>
          <p:nvPr/>
        </p:nvSpPr>
        <p:spPr bwMode="auto">
          <a:xfrm>
            <a:off x="0" y="-538163"/>
            <a:ext cx="979488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73" name="Rectangle 4"/>
          <p:cNvSpPr>
            <a:spLocks noChangeArrowheads="1"/>
          </p:cNvSpPr>
          <p:nvPr/>
        </p:nvSpPr>
        <p:spPr bwMode="auto">
          <a:xfrm>
            <a:off x="0" y="-538163"/>
            <a:ext cx="979488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74" name="Rectangle 5"/>
          <p:cNvSpPr>
            <a:spLocks noChangeArrowheads="1"/>
          </p:cNvSpPr>
          <p:nvPr/>
        </p:nvSpPr>
        <p:spPr bwMode="auto">
          <a:xfrm>
            <a:off x="0" y="-538163"/>
            <a:ext cx="979488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75" name="Rectangle 6"/>
          <p:cNvSpPr>
            <a:spLocks noChangeArrowheads="1"/>
          </p:cNvSpPr>
          <p:nvPr/>
        </p:nvSpPr>
        <p:spPr bwMode="auto">
          <a:xfrm>
            <a:off x="0" y="-538163"/>
            <a:ext cx="979488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76" name="Rectangle 7"/>
          <p:cNvSpPr>
            <a:spLocks noChangeArrowheads="1"/>
          </p:cNvSpPr>
          <p:nvPr/>
        </p:nvSpPr>
        <p:spPr bwMode="auto">
          <a:xfrm>
            <a:off x="0" y="-538163"/>
            <a:ext cx="979488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77" name="Rectangle 8"/>
          <p:cNvSpPr>
            <a:spLocks noChangeArrowheads="1"/>
          </p:cNvSpPr>
          <p:nvPr/>
        </p:nvSpPr>
        <p:spPr bwMode="auto">
          <a:xfrm>
            <a:off x="0" y="73961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2143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2143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2143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2143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2143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tabLst>
                <a:tab pos="2143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tabLst>
                <a:tab pos="2143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tabLst>
                <a:tab pos="2143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tabLst>
                <a:tab pos="2143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78" name="Rectangle 14"/>
          <p:cNvSpPr>
            <a:spLocks noChangeArrowheads="1"/>
          </p:cNvSpPr>
          <p:nvPr/>
        </p:nvSpPr>
        <p:spPr bwMode="auto">
          <a:xfrm>
            <a:off x="900113" y="-347663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79" name="Rectangle 15"/>
          <p:cNvSpPr>
            <a:spLocks noChangeArrowheads="1"/>
          </p:cNvSpPr>
          <p:nvPr/>
        </p:nvSpPr>
        <p:spPr bwMode="auto">
          <a:xfrm>
            <a:off x="900113" y="-347663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80" name="Rectangle 16"/>
          <p:cNvSpPr>
            <a:spLocks noChangeArrowheads="1"/>
          </p:cNvSpPr>
          <p:nvPr/>
        </p:nvSpPr>
        <p:spPr bwMode="auto">
          <a:xfrm>
            <a:off x="900113" y="-347663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81" name="Rectangle 17"/>
          <p:cNvSpPr>
            <a:spLocks noChangeArrowheads="1"/>
          </p:cNvSpPr>
          <p:nvPr/>
        </p:nvSpPr>
        <p:spPr bwMode="auto">
          <a:xfrm>
            <a:off x="900113" y="-347663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82" name="Rectangle 18"/>
          <p:cNvSpPr>
            <a:spLocks noChangeArrowheads="1"/>
          </p:cNvSpPr>
          <p:nvPr/>
        </p:nvSpPr>
        <p:spPr bwMode="auto">
          <a:xfrm>
            <a:off x="900113" y="-347663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83" name="Rectangle 19"/>
          <p:cNvSpPr>
            <a:spLocks noChangeArrowheads="1"/>
          </p:cNvSpPr>
          <p:nvPr/>
        </p:nvSpPr>
        <p:spPr bwMode="auto">
          <a:xfrm>
            <a:off x="900113" y="-347663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84" name="Rectangle 20"/>
          <p:cNvSpPr>
            <a:spLocks noChangeArrowheads="1"/>
          </p:cNvSpPr>
          <p:nvPr/>
        </p:nvSpPr>
        <p:spPr bwMode="auto">
          <a:xfrm>
            <a:off x="900113" y="-347663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85" name="Rectangle 21"/>
          <p:cNvSpPr>
            <a:spLocks noChangeArrowheads="1"/>
          </p:cNvSpPr>
          <p:nvPr/>
        </p:nvSpPr>
        <p:spPr bwMode="auto">
          <a:xfrm>
            <a:off x="900113" y="-347663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86" name="Rectangle 22"/>
          <p:cNvSpPr>
            <a:spLocks noChangeArrowheads="1"/>
          </p:cNvSpPr>
          <p:nvPr/>
        </p:nvSpPr>
        <p:spPr bwMode="auto">
          <a:xfrm>
            <a:off x="900113" y="-347663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87" name="Rectangle 23"/>
          <p:cNvSpPr>
            <a:spLocks noChangeArrowheads="1"/>
          </p:cNvSpPr>
          <p:nvPr/>
        </p:nvSpPr>
        <p:spPr bwMode="auto">
          <a:xfrm>
            <a:off x="900113" y="-347663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88" name="Rectangle 24"/>
          <p:cNvSpPr>
            <a:spLocks noChangeArrowheads="1"/>
          </p:cNvSpPr>
          <p:nvPr/>
        </p:nvSpPr>
        <p:spPr bwMode="auto">
          <a:xfrm>
            <a:off x="900113" y="-347663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89" name="Rectangle 25"/>
          <p:cNvSpPr>
            <a:spLocks noChangeArrowheads="1"/>
          </p:cNvSpPr>
          <p:nvPr/>
        </p:nvSpPr>
        <p:spPr bwMode="auto">
          <a:xfrm>
            <a:off x="900113" y="-96838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90" name="Rectangle 26"/>
          <p:cNvSpPr>
            <a:spLocks noChangeArrowheads="1"/>
          </p:cNvSpPr>
          <p:nvPr/>
        </p:nvSpPr>
        <p:spPr bwMode="auto">
          <a:xfrm>
            <a:off x="900113" y="-96838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91" name="Rectangle 27"/>
          <p:cNvSpPr>
            <a:spLocks noChangeArrowheads="1"/>
          </p:cNvSpPr>
          <p:nvPr/>
        </p:nvSpPr>
        <p:spPr bwMode="auto">
          <a:xfrm>
            <a:off x="900113" y="-96838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92" name="Rectangle 28"/>
          <p:cNvSpPr>
            <a:spLocks noChangeArrowheads="1"/>
          </p:cNvSpPr>
          <p:nvPr/>
        </p:nvSpPr>
        <p:spPr bwMode="auto">
          <a:xfrm>
            <a:off x="900113" y="-96838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93" name="Rectangle 29"/>
          <p:cNvSpPr>
            <a:spLocks noChangeArrowheads="1"/>
          </p:cNvSpPr>
          <p:nvPr/>
        </p:nvSpPr>
        <p:spPr bwMode="auto">
          <a:xfrm>
            <a:off x="900113" y="-96838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94" name="Rectangle 30"/>
          <p:cNvSpPr>
            <a:spLocks noChangeArrowheads="1"/>
          </p:cNvSpPr>
          <p:nvPr/>
        </p:nvSpPr>
        <p:spPr bwMode="auto">
          <a:xfrm>
            <a:off x="900113" y="-96838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95" name="Rectangle 31"/>
          <p:cNvSpPr>
            <a:spLocks noChangeArrowheads="1"/>
          </p:cNvSpPr>
          <p:nvPr/>
        </p:nvSpPr>
        <p:spPr bwMode="auto">
          <a:xfrm>
            <a:off x="900113" y="-96838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96" name="Rectangle 32"/>
          <p:cNvSpPr>
            <a:spLocks noChangeArrowheads="1"/>
          </p:cNvSpPr>
          <p:nvPr/>
        </p:nvSpPr>
        <p:spPr bwMode="auto">
          <a:xfrm>
            <a:off x="900113" y="-96838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97" name="Rectangle 33"/>
          <p:cNvSpPr>
            <a:spLocks noChangeArrowheads="1"/>
          </p:cNvSpPr>
          <p:nvPr/>
        </p:nvSpPr>
        <p:spPr bwMode="auto">
          <a:xfrm>
            <a:off x="900113" y="-96838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98" name="Rectangle 34"/>
          <p:cNvSpPr>
            <a:spLocks noChangeArrowheads="1"/>
          </p:cNvSpPr>
          <p:nvPr/>
        </p:nvSpPr>
        <p:spPr bwMode="auto">
          <a:xfrm>
            <a:off x="900113" y="-96838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99" name="Rectangle 35"/>
          <p:cNvSpPr>
            <a:spLocks noChangeArrowheads="1"/>
          </p:cNvSpPr>
          <p:nvPr/>
        </p:nvSpPr>
        <p:spPr bwMode="auto">
          <a:xfrm>
            <a:off x="900113" y="-96838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400" name="Rectangle 36"/>
          <p:cNvSpPr>
            <a:spLocks noChangeArrowheads="1"/>
          </p:cNvSpPr>
          <p:nvPr/>
        </p:nvSpPr>
        <p:spPr bwMode="auto">
          <a:xfrm>
            <a:off x="900113" y="-96838"/>
            <a:ext cx="742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402" name="Rectangle 118"/>
          <p:cNvSpPr>
            <a:spLocks noChangeArrowheads="1"/>
          </p:cNvSpPr>
          <p:nvPr/>
        </p:nvSpPr>
        <p:spPr bwMode="auto">
          <a:xfrm>
            <a:off x="908050" y="-347663"/>
            <a:ext cx="714375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403" name="Rectangle 126"/>
          <p:cNvSpPr>
            <a:spLocks noChangeArrowheads="1"/>
          </p:cNvSpPr>
          <p:nvPr/>
        </p:nvSpPr>
        <p:spPr bwMode="auto">
          <a:xfrm>
            <a:off x="908050" y="-347663"/>
            <a:ext cx="714375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404" name="Rectangle 134"/>
          <p:cNvSpPr>
            <a:spLocks noChangeArrowheads="1"/>
          </p:cNvSpPr>
          <p:nvPr/>
        </p:nvSpPr>
        <p:spPr bwMode="auto">
          <a:xfrm>
            <a:off x="908050" y="-347663"/>
            <a:ext cx="714375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405" name="Rectangle 142"/>
          <p:cNvSpPr>
            <a:spLocks noChangeArrowheads="1"/>
          </p:cNvSpPr>
          <p:nvPr/>
        </p:nvSpPr>
        <p:spPr bwMode="auto">
          <a:xfrm>
            <a:off x="908050" y="-347663"/>
            <a:ext cx="714375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406" name="Rectangle 150"/>
          <p:cNvSpPr>
            <a:spLocks noChangeArrowheads="1"/>
          </p:cNvSpPr>
          <p:nvPr/>
        </p:nvSpPr>
        <p:spPr bwMode="auto">
          <a:xfrm>
            <a:off x="908050" y="-347663"/>
            <a:ext cx="714375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407" name="Rectangle 158"/>
          <p:cNvSpPr>
            <a:spLocks noChangeArrowheads="1"/>
          </p:cNvSpPr>
          <p:nvPr/>
        </p:nvSpPr>
        <p:spPr bwMode="auto">
          <a:xfrm>
            <a:off x="908050" y="-347663"/>
            <a:ext cx="714375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408" name="Rectangle 166"/>
          <p:cNvSpPr>
            <a:spLocks noChangeArrowheads="1"/>
          </p:cNvSpPr>
          <p:nvPr/>
        </p:nvSpPr>
        <p:spPr bwMode="auto">
          <a:xfrm>
            <a:off x="908050" y="-347663"/>
            <a:ext cx="714375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409" name="Rectangle 174"/>
          <p:cNvSpPr>
            <a:spLocks noChangeArrowheads="1"/>
          </p:cNvSpPr>
          <p:nvPr/>
        </p:nvSpPr>
        <p:spPr bwMode="auto">
          <a:xfrm>
            <a:off x="908050" y="-347663"/>
            <a:ext cx="714375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410" name="Rectangle 182"/>
          <p:cNvSpPr>
            <a:spLocks noChangeArrowheads="1"/>
          </p:cNvSpPr>
          <p:nvPr/>
        </p:nvSpPr>
        <p:spPr bwMode="auto">
          <a:xfrm>
            <a:off x="908050" y="-347663"/>
            <a:ext cx="714375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411" name="Rectangle 190"/>
          <p:cNvSpPr>
            <a:spLocks noChangeArrowheads="1"/>
          </p:cNvSpPr>
          <p:nvPr/>
        </p:nvSpPr>
        <p:spPr bwMode="auto">
          <a:xfrm>
            <a:off x="908050" y="-347663"/>
            <a:ext cx="714375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412" name="Rectangle 198"/>
          <p:cNvSpPr>
            <a:spLocks noChangeArrowheads="1"/>
          </p:cNvSpPr>
          <p:nvPr/>
        </p:nvSpPr>
        <p:spPr bwMode="auto">
          <a:xfrm>
            <a:off x="908050" y="-347663"/>
            <a:ext cx="714375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413" name="Rectangle 206"/>
          <p:cNvSpPr>
            <a:spLocks noChangeArrowheads="1"/>
          </p:cNvSpPr>
          <p:nvPr/>
        </p:nvSpPr>
        <p:spPr bwMode="auto">
          <a:xfrm>
            <a:off x="908050" y="-347663"/>
            <a:ext cx="714375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" name="Rectangle 2"/>
          <p:cNvSpPr/>
          <p:nvPr/>
        </p:nvSpPr>
        <p:spPr>
          <a:xfrm>
            <a:off x="2555776" y="1412776"/>
            <a:ext cx="58785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leptonic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branching ratios for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 meson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22357675"/>
                  </p:ext>
                </p:extLst>
              </p:nvPr>
            </p:nvGraphicFramePr>
            <p:xfrm>
              <a:off x="2555776" y="1909183"/>
              <a:ext cx="4104672" cy="2679952"/>
            </p:xfrm>
            <a:graphic>
              <a:graphicData uri="http://schemas.openxmlformats.org/drawingml/2006/table">
                <a:tbl>
                  <a:tblPr rtl="1" firstRow="1" bandRow="1">
                    <a:tableStyleId>{5C22544A-7EE6-4342-B048-85BDC9FD1C3A}</a:tableStyleId>
                  </a:tblPr>
                  <a:tblGrid>
                    <a:gridCol w="1454720"/>
                    <a:gridCol w="1430040"/>
                    <a:gridCol w="1219912"/>
                  </a:tblGrid>
                  <a:tr h="544831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600" dirty="0" smtClean="0">
                              <a:solidFill>
                                <a:schemeClr val="tx1"/>
                              </a:solidFill>
                            </a:rPr>
                            <a:t>[12]</a:t>
                          </a:r>
                          <a:endParaRPr lang="fa-IR" sz="1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600" dirty="0" smtClean="0">
                              <a:solidFill>
                                <a:schemeClr val="tx1"/>
                              </a:solidFill>
                            </a:rPr>
                            <a:t>Ours</a:t>
                          </a:r>
                          <a:endParaRPr lang="fa-IR" sz="1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600" dirty="0" smtClean="0">
                              <a:solidFill>
                                <a:schemeClr val="tx1"/>
                              </a:solidFill>
                            </a:rPr>
                            <a:t>Mode</a:t>
                          </a:r>
                          <a:endParaRPr lang="fa-IR" sz="1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</a:tr>
                  <a:tr h="711707">
                    <a:tc>
                      <a:txBody>
                        <a:bodyPr/>
                        <a:lstStyle/>
                        <a:p>
                          <a:pPr rtl="1"/>
                          <a:r>
                            <a:rPr lang="en-US" sz="1800" dirty="0" smtClean="0"/>
                            <a:t>1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sz="18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8</m:t>
                              </m:r>
                              <m:r>
                                <a:rPr lang="en-US" sz="1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p>
                                <m:sSupPr>
                                  <m:ctrlPr>
                                    <a:rPr lang="en-US" sz="18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4</m:t>
                                  </m:r>
                                </m:sup>
                              </m:sSup>
                            </m:oMath>
                          </a14:m>
                          <a:endParaRPr lang="fa-IR" sz="1800" dirty="0" smtClean="0"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rtl="1"/>
                          <a:r>
                            <a:rPr lang="en-US" sz="1800" dirty="0" smtClean="0"/>
                            <a:t>0.58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p>
                                <m:sSupPr>
                                  <m:ctrlPr>
                                    <a:rPr lang="en-US" sz="18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4</m:t>
                                  </m:r>
                                </m:sup>
                              </m:sSup>
                            </m:oMath>
                          </a14:m>
                          <a:endParaRPr lang="fa-IR" sz="1800" dirty="0" smtClean="0"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rtl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altLang="en-US" sz="16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en-US" sz="16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𝐵</m:t>
                                    </m:r>
                                  </m:e>
                                  <m:sub/>
                                  <m:sup>
                                    <m:r>
                                      <a:rPr lang="en-US" altLang="en-US" sz="16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+</m:t>
                                    </m:r>
                                  </m:sup>
                                </m:sSubSup>
                                <m:r>
                                  <a:rPr lang="en-US" altLang="en-US" sz="16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→</m:t>
                                </m:r>
                                <m:sSup>
                                  <m:sSupPr>
                                    <m:ctrlPr>
                                      <a:rPr lang="en-US" altLang="en-US" sz="16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en-US" sz="1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𝜏</m:t>
                                    </m:r>
                                  </m:e>
                                  <m:sup>
                                    <m:r>
                                      <a:rPr lang="en-US" altLang="en-US" sz="16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+</m:t>
                                    </m:r>
                                  </m:sup>
                                </m:sSup>
                                <m:r>
                                  <a:rPr lang="en-US" altLang="en-US" sz="1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𝜈</m:t>
                                </m:r>
                                <m:r>
                                  <a:rPr lang="en-US" altLang="en-US" sz="1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en-US" sz="1600" dirty="0" smtClean="0"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</a:tr>
                  <a:tr h="711707">
                    <a:tc>
                      <a:txBody>
                        <a:bodyPr/>
                        <a:lstStyle/>
                        <a:p>
                          <a:pPr marL="0" marR="0" lvl="0" indent="0" algn="l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i="0" dirty="0" smtClean="0">
                              <a:latin typeface="+mn-lt"/>
                              <a:ea typeface="+mn-ea"/>
                            </a:rPr>
                            <a:t>&lt;11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p>
                                <m:sSupPr>
                                  <m:ctrlPr>
                                    <a:rPr lang="en-US" sz="18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6</m:t>
                                  </m:r>
                                </m:sup>
                              </m:sSup>
                            </m:oMath>
                          </a14:m>
                          <a:endParaRPr lang="fa-IR" sz="1800" b="0" i="0" dirty="0" smtClean="0"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i="0" dirty="0" smtClean="0">
                              <a:latin typeface="+mn-lt"/>
                              <a:ea typeface="+mn-ea"/>
                            </a:rPr>
                            <a:t>2.61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p>
                                <m:sSupPr>
                                  <m:ctrlPr>
                                    <a:rPr lang="en-US" sz="18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7</m:t>
                                  </m:r>
                                </m:sup>
                              </m:sSup>
                            </m:oMath>
                          </a14:m>
                          <a:endParaRPr lang="fa-IR" sz="1800" b="0" i="0" dirty="0" smtClean="0"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rtl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altLang="en-US" sz="16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en-US" sz="16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𝐵</m:t>
                                    </m:r>
                                  </m:e>
                                  <m:sub/>
                                  <m:sup>
                                    <m:r>
                                      <a:rPr lang="en-US" altLang="en-US" sz="16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+</m:t>
                                    </m:r>
                                  </m:sup>
                                </m:sSubSup>
                                <m:r>
                                  <a:rPr lang="en-US" altLang="en-US" sz="16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→</m:t>
                                </m:r>
                                <m:sSup>
                                  <m:sSupPr>
                                    <m:ctrlPr>
                                      <a:rPr lang="en-US" altLang="en-US" sz="16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en-US" sz="1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𝜇</m:t>
                                    </m:r>
                                  </m:e>
                                  <m:sup>
                                    <m:r>
                                      <a:rPr lang="en-US" altLang="en-US" sz="16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+</m:t>
                                    </m:r>
                                  </m:sup>
                                </m:sSup>
                                <m:r>
                                  <a:rPr lang="en-US" altLang="en-US" sz="1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𝜈</m:t>
                                </m:r>
                              </m:oMath>
                            </m:oMathPara>
                          </a14:m>
                          <a:endParaRPr lang="en-US" sz="1600" dirty="0" smtClean="0">
                            <a:ea typeface="Cambria Math" panose="02040503050406030204" pitchFamily="18" charset="0"/>
                          </a:endParaRPr>
                        </a:p>
                      </a:txBody>
                      <a:tcPr/>
                    </a:tc>
                  </a:tr>
                  <a:tr h="711707">
                    <a:tc>
                      <a:txBody>
                        <a:bodyPr/>
                        <a:lstStyle/>
                        <a:p>
                          <a:pPr marL="0" marR="0" lvl="0" indent="0" algn="l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i="0" dirty="0" smtClean="0">
                              <a:latin typeface="+mn-lt"/>
                              <a:ea typeface="+mn-ea"/>
                            </a:rPr>
                            <a:t>&lt;7.7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p>
                                <m:sSupPr>
                                  <m:ctrlPr>
                                    <a:rPr lang="en-US" sz="18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6</m:t>
                                  </m:r>
                                </m:sup>
                              </m:sSup>
                            </m:oMath>
                          </a14:m>
                          <a:endParaRPr lang="fa-IR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i="0" dirty="0" smtClean="0">
                              <a:latin typeface="+mn-lt"/>
                              <a:ea typeface="+mn-ea"/>
                            </a:rPr>
                            <a:t>6.17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p>
                                <m:sSupPr>
                                  <m:ctrlPr>
                                    <a:rPr lang="en-US" sz="18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12</m:t>
                                  </m:r>
                                </m:sup>
                              </m:sSup>
                            </m:oMath>
                          </a14:m>
                          <a:endParaRPr lang="fa-IR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altLang="en-US" sz="16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en-US" sz="16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𝐵</m:t>
                                    </m:r>
                                  </m:e>
                                  <m:sub/>
                                  <m:sup>
                                    <m:r>
                                      <a:rPr lang="en-US" altLang="en-US" sz="16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+</m:t>
                                    </m:r>
                                  </m:sup>
                                </m:sSubSup>
                                <m:r>
                                  <a:rPr lang="en-US" altLang="en-US" sz="16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→</m:t>
                                </m:r>
                                <m:sSup>
                                  <m:sSupPr>
                                    <m:ctrlPr>
                                      <a:rPr lang="en-US" altLang="en-US" sz="16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en-US" sz="16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en-US" altLang="en-US" sz="16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+</m:t>
                                    </m:r>
                                  </m:sup>
                                </m:sSup>
                                <m:r>
                                  <a:rPr lang="en-US" altLang="en-US" sz="1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𝜈</m:t>
                                </m:r>
                                <m:r>
                                  <a:rPr lang="en-US" altLang="en-US" sz="1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fa-IR" sz="160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22357675"/>
                  </p:ext>
                </p:extLst>
              </p:nvPr>
            </p:nvGraphicFramePr>
            <p:xfrm>
              <a:off x="2555776" y="1909183"/>
              <a:ext cx="4104672" cy="2679952"/>
            </p:xfrm>
            <a:graphic>
              <a:graphicData uri="http://schemas.openxmlformats.org/drawingml/2006/table">
                <a:tbl>
                  <a:tblPr rtl="1" firstRow="1" bandRow="1">
                    <a:tableStyleId>{5C22544A-7EE6-4342-B048-85BDC9FD1C3A}</a:tableStyleId>
                  </a:tblPr>
                  <a:tblGrid>
                    <a:gridCol w="1454720"/>
                    <a:gridCol w="1430040"/>
                    <a:gridCol w="1219912"/>
                  </a:tblGrid>
                  <a:tr h="544831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600" dirty="0" smtClean="0">
                              <a:solidFill>
                                <a:schemeClr val="tx1"/>
                              </a:solidFill>
                            </a:rPr>
                            <a:t>[12]</a:t>
                          </a:r>
                          <a:endParaRPr lang="fa-IR" sz="1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600" dirty="0" smtClean="0">
                              <a:solidFill>
                                <a:schemeClr val="tx1"/>
                              </a:solidFill>
                            </a:rPr>
                            <a:t>Ours</a:t>
                          </a:r>
                          <a:endParaRPr lang="fa-IR" sz="1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600" dirty="0" smtClean="0">
                              <a:solidFill>
                                <a:schemeClr val="tx1"/>
                              </a:solidFill>
                            </a:rPr>
                            <a:t>Mode</a:t>
                          </a:r>
                          <a:endParaRPr lang="fa-IR" sz="1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</a:tr>
                  <a:tr h="711707">
                    <a:tc>
                      <a:txBody>
                        <a:bodyPr/>
                        <a:lstStyle/>
                        <a:p>
                          <a:endParaRPr lang="fa-IR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418" t="-78632" r="-183682" b="-2017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a-IR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02128" t="-78632" r="-86809" b="-2017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a-IR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37500" t="-78632" r="-2000" b="-201709"/>
                          </a:stretch>
                        </a:blipFill>
                      </a:tcPr>
                    </a:tc>
                  </a:tr>
                  <a:tr h="711707">
                    <a:tc>
                      <a:txBody>
                        <a:bodyPr/>
                        <a:lstStyle/>
                        <a:p>
                          <a:endParaRPr lang="fa-IR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418" t="-178632" r="-183682" b="-1017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a-IR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02128" t="-178632" r="-86809" b="-1017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a-IR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37500" t="-178632" r="-2000" b="-101709"/>
                          </a:stretch>
                        </a:blipFill>
                      </a:tcPr>
                    </a:tc>
                  </a:tr>
                  <a:tr h="711707">
                    <a:tc>
                      <a:txBody>
                        <a:bodyPr/>
                        <a:lstStyle/>
                        <a:p>
                          <a:endParaRPr lang="fa-IR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418" t="-278632" r="-183682" b="-17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a-IR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02128" t="-278632" r="-86809" b="-17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a-IR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37500" t="-278632" r="-2000" b="-1709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72367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539750" y="206057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280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89741" y="3429000"/>
            <a:ext cx="7929618" cy="785818"/>
          </a:xfrm>
          <a:prstGeom prst="rect">
            <a:avLst/>
          </a:prstGeom>
        </p:spPr>
        <p:txBody>
          <a:bodyPr vert="horz" lIns="91440" tIns="45720" rIns="91440" bIns="45720" rtlCol="1" anchor="ctr">
            <a:noAutofit/>
          </a:bodyPr>
          <a:lstStyle/>
          <a:p>
            <a:pPr algn="ctr" rtl="0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+mj-cs"/>
              </a:rPr>
              <a:t> </a:t>
            </a:r>
            <a:r>
              <a:rPr lang="en-US" b="1" dirty="0" smtClean="0">
                <a:latin typeface="Times New Roman" pitchFamily="18" charset="0"/>
                <a:cs typeface="+mj-cs"/>
              </a:rPr>
              <a:t>References</a:t>
            </a:r>
          </a:p>
          <a:p>
            <a:pPr algn="l" rtl="0">
              <a:lnSpc>
                <a:spcPct val="150000"/>
              </a:lnSpc>
            </a:pPr>
            <a:endParaRPr lang="en-US" dirty="0" smtClean="0">
              <a:latin typeface="Times New Roman" pitchFamily="18" charset="0"/>
              <a:cs typeface="+mj-cs"/>
            </a:endParaRPr>
          </a:p>
          <a:p>
            <a:pPr algn="l" rtl="0"/>
            <a:r>
              <a:rPr lang="en-US" dirty="0" smtClean="0">
                <a:cs typeface="+mj-cs"/>
              </a:rPr>
              <a:t>[1] Z. </a:t>
            </a:r>
            <a:r>
              <a:rPr lang="en-US" dirty="0" err="1" smtClean="0">
                <a:cs typeface="+mj-cs"/>
              </a:rPr>
              <a:t>Ghalenovi</a:t>
            </a:r>
            <a:r>
              <a:rPr lang="en-US" dirty="0" smtClean="0">
                <a:cs typeface="+mj-cs"/>
              </a:rPr>
              <a:t> and M. </a:t>
            </a:r>
            <a:r>
              <a:rPr lang="en-US" dirty="0" err="1" smtClean="0">
                <a:cs typeface="+mj-cs"/>
              </a:rPr>
              <a:t>Moazzen</a:t>
            </a:r>
            <a:r>
              <a:rPr lang="en-US" dirty="0" smtClean="0">
                <a:cs typeface="+mj-cs"/>
              </a:rPr>
              <a:t>, </a:t>
            </a:r>
            <a:r>
              <a:rPr lang="en-US" dirty="0" err="1" smtClean="0">
                <a:cs typeface="+mj-cs"/>
              </a:rPr>
              <a:t>Eur</a:t>
            </a:r>
            <a:r>
              <a:rPr lang="en-US" dirty="0" smtClean="0">
                <a:cs typeface="+mj-cs"/>
              </a:rPr>
              <a:t> </a:t>
            </a:r>
            <a:r>
              <a:rPr lang="en-US" dirty="0" err="1" smtClean="0">
                <a:cs typeface="+mj-cs"/>
              </a:rPr>
              <a:t>phys</a:t>
            </a:r>
            <a:r>
              <a:rPr lang="en-US" dirty="0" smtClean="0">
                <a:cs typeface="+mj-cs"/>
              </a:rPr>
              <a:t> J. Plus 135, 399 (2020)</a:t>
            </a:r>
          </a:p>
          <a:p>
            <a:pPr algn="l" rtl="0"/>
            <a:r>
              <a:rPr lang="en-US" dirty="0" smtClean="0">
                <a:cs typeface="+mj-cs"/>
              </a:rPr>
              <a:t>[</a:t>
            </a:r>
            <a:r>
              <a:rPr lang="en-US" dirty="0">
                <a:cs typeface="+mj-cs"/>
              </a:rPr>
              <a:t>2] N. </a:t>
            </a:r>
            <a:r>
              <a:rPr lang="en-US" dirty="0" err="1">
                <a:cs typeface="+mj-cs"/>
              </a:rPr>
              <a:t>Devlani</a:t>
            </a:r>
            <a:r>
              <a:rPr lang="en-US" dirty="0">
                <a:cs typeface="+mj-cs"/>
              </a:rPr>
              <a:t> and K. Ria, </a:t>
            </a:r>
            <a:r>
              <a:rPr lang="en-US" dirty="0" err="1">
                <a:cs typeface="+mj-cs"/>
              </a:rPr>
              <a:t>Nucl</a:t>
            </a:r>
            <a:r>
              <a:rPr lang="en-US" dirty="0">
                <a:cs typeface="+mj-cs"/>
              </a:rPr>
              <a:t>. Phys. 55, 544 A (2010</a:t>
            </a:r>
            <a:r>
              <a:rPr lang="en-US" dirty="0" smtClean="0">
                <a:cs typeface="+mj-cs"/>
              </a:rPr>
              <a:t>).</a:t>
            </a:r>
          </a:p>
          <a:p>
            <a:pPr algn="l" rtl="0"/>
            <a:r>
              <a:rPr lang="en-US" dirty="0" smtClean="0">
                <a:cs typeface="+mj-cs"/>
              </a:rPr>
              <a:t>[3] I.J.R</a:t>
            </a:r>
            <a:r>
              <a:rPr lang="en-US" dirty="0">
                <a:cs typeface="+mj-cs"/>
              </a:rPr>
              <a:t>. Aitchison, J.J. </a:t>
            </a:r>
            <a:r>
              <a:rPr lang="en-US" dirty="0" err="1">
                <a:cs typeface="+mj-cs"/>
              </a:rPr>
              <a:t>Dudek</a:t>
            </a:r>
            <a:r>
              <a:rPr lang="en-US" dirty="0">
                <a:cs typeface="+mj-cs"/>
              </a:rPr>
              <a:t>, Eur. J. Phys. 23, 605 (2002</a:t>
            </a:r>
            <a:r>
              <a:rPr lang="en-US" dirty="0" smtClean="0">
                <a:cs typeface="+mj-cs"/>
              </a:rPr>
              <a:t>)</a:t>
            </a:r>
            <a:endParaRPr lang="en-US" dirty="0">
              <a:cs typeface="+mj-cs"/>
            </a:endParaRPr>
          </a:p>
          <a:p>
            <a:pPr algn="l"/>
            <a:r>
              <a:rPr lang="en-US" dirty="0">
                <a:cs typeface="+mj-cs"/>
              </a:rPr>
              <a:t>[4</a:t>
            </a:r>
            <a:r>
              <a:rPr lang="en-US" dirty="0" smtClean="0">
                <a:cs typeface="+mj-cs"/>
              </a:rPr>
              <a:t>] M</a:t>
            </a:r>
            <a:r>
              <a:rPr lang="en-US" dirty="0">
                <a:cs typeface="+mj-cs"/>
              </a:rPr>
              <a:t>. </a:t>
            </a:r>
            <a:r>
              <a:rPr lang="en-US" dirty="0" err="1">
                <a:cs typeface="+mj-cs"/>
              </a:rPr>
              <a:t>Tanabashi</a:t>
            </a:r>
            <a:r>
              <a:rPr lang="en-US" dirty="0">
                <a:cs typeface="+mj-cs"/>
              </a:rPr>
              <a:t> et al. [Particle Data Group], Phys. Rev. D 98, 030001 (2018).</a:t>
            </a:r>
          </a:p>
          <a:p>
            <a:pPr algn="l"/>
            <a:r>
              <a:rPr lang="en-US" dirty="0">
                <a:cs typeface="+mj-cs"/>
              </a:rPr>
              <a:t>[5</a:t>
            </a:r>
            <a:r>
              <a:rPr lang="en-US" dirty="0" smtClean="0">
                <a:cs typeface="+mj-cs"/>
              </a:rPr>
              <a:t>] TW</a:t>
            </a:r>
            <a:r>
              <a:rPr lang="en-US" dirty="0">
                <a:cs typeface="+mj-cs"/>
              </a:rPr>
              <a:t>. Chiu et al., Phys. Lett. B 651, 171 (2007).</a:t>
            </a:r>
          </a:p>
          <a:p>
            <a:pPr algn="l"/>
            <a:r>
              <a:rPr lang="en-US" dirty="0">
                <a:cs typeface="+mj-cs"/>
              </a:rPr>
              <a:t>[6</a:t>
            </a:r>
            <a:r>
              <a:rPr lang="en-US" dirty="0" smtClean="0">
                <a:cs typeface="+mj-cs"/>
              </a:rPr>
              <a:t>] </a:t>
            </a:r>
            <a:r>
              <a:rPr lang="en-US" dirty="0">
                <a:cs typeface="+mj-cs"/>
              </a:rPr>
              <a:t>Z. </a:t>
            </a:r>
            <a:r>
              <a:rPr lang="en-US" dirty="0" err="1">
                <a:cs typeface="+mj-cs"/>
              </a:rPr>
              <a:t>Ghalenovi</a:t>
            </a:r>
            <a:r>
              <a:rPr lang="en-US" dirty="0">
                <a:cs typeface="+mj-cs"/>
              </a:rPr>
              <a:t>, </a:t>
            </a:r>
            <a:r>
              <a:rPr lang="en-US" dirty="0" smtClean="0">
                <a:cs typeface="+mj-cs"/>
              </a:rPr>
              <a:t>M. </a:t>
            </a:r>
            <a:r>
              <a:rPr lang="en-US" dirty="0" err="1" smtClean="0">
                <a:cs typeface="+mj-cs"/>
              </a:rPr>
              <a:t>Hamzavi</a:t>
            </a:r>
            <a:r>
              <a:rPr lang="en-US" dirty="0" smtClean="0">
                <a:cs typeface="+mj-cs"/>
              </a:rPr>
              <a:t> and A.A</a:t>
            </a:r>
            <a:r>
              <a:rPr lang="en-US" dirty="0">
                <a:cs typeface="+mj-cs"/>
              </a:rPr>
              <a:t>. </a:t>
            </a:r>
            <a:r>
              <a:rPr lang="en-US" dirty="0" err="1" smtClean="0">
                <a:cs typeface="+mj-cs"/>
              </a:rPr>
              <a:t>Rajabi</a:t>
            </a:r>
            <a:r>
              <a:rPr lang="en-US" dirty="0">
                <a:cs typeface="+mj-cs"/>
              </a:rPr>
              <a:t>,</a:t>
            </a:r>
            <a:r>
              <a:rPr lang="en-US" dirty="0" smtClean="0">
                <a:cs typeface="+mj-cs"/>
              </a:rPr>
              <a:t> </a:t>
            </a:r>
            <a:r>
              <a:rPr lang="en-US" dirty="0" err="1" smtClean="0">
                <a:cs typeface="+mj-cs"/>
              </a:rPr>
              <a:t>Acta</a:t>
            </a:r>
            <a:r>
              <a:rPr lang="en-US" dirty="0" smtClean="0">
                <a:cs typeface="+mj-cs"/>
              </a:rPr>
              <a:t>. Phys. </a:t>
            </a:r>
            <a:r>
              <a:rPr lang="en-US" dirty="0" err="1" smtClean="0">
                <a:cs typeface="+mj-cs"/>
              </a:rPr>
              <a:t>Polon</a:t>
            </a:r>
            <a:r>
              <a:rPr lang="en-US" dirty="0" smtClean="0">
                <a:cs typeface="+mj-cs"/>
              </a:rPr>
              <a:t>. B 42, 8 (2011).</a:t>
            </a:r>
            <a:endParaRPr lang="fa-IR" dirty="0" smtClean="0">
              <a:cs typeface="+mj-cs"/>
            </a:endParaRPr>
          </a:p>
          <a:p>
            <a:pPr algn="l"/>
            <a:r>
              <a:rPr lang="en-US" dirty="0" smtClean="0">
                <a:cs typeface="+mj-cs"/>
              </a:rPr>
              <a:t>[</a:t>
            </a:r>
            <a:r>
              <a:rPr lang="en-US" dirty="0">
                <a:cs typeface="+mj-cs"/>
              </a:rPr>
              <a:t>7</a:t>
            </a:r>
            <a:r>
              <a:rPr lang="en-US" dirty="0" smtClean="0">
                <a:cs typeface="+mj-cs"/>
              </a:rPr>
              <a:t>] J</a:t>
            </a:r>
            <a:r>
              <a:rPr lang="en-US" dirty="0">
                <a:cs typeface="+mj-cs"/>
              </a:rPr>
              <a:t>. </a:t>
            </a:r>
            <a:r>
              <a:rPr lang="en-US" dirty="0" err="1">
                <a:cs typeface="+mj-cs"/>
              </a:rPr>
              <a:t>Vijande</a:t>
            </a:r>
            <a:r>
              <a:rPr lang="en-US" dirty="0">
                <a:cs typeface="+mj-cs"/>
              </a:rPr>
              <a:t>, F. </a:t>
            </a:r>
            <a:r>
              <a:rPr lang="en-US" dirty="0" err="1">
                <a:cs typeface="+mj-cs"/>
              </a:rPr>
              <a:t>Fern´andez</a:t>
            </a:r>
            <a:r>
              <a:rPr lang="en-US" dirty="0">
                <a:cs typeface="+mj-cs"/>
              </a:rPr>
              <a:t> F, A. </a:t>
            </a:r>
            <a:r>
              <a:rPr lang="en-US" dirty="0" err="1">
                <a:cs typeface="+mj-cs"/>
              </a:rPr>
              <a:t>Valcarce</a:t>
            </a:r>
            <a:r>
              <a:rPr lang="en-US" dirty="0">
                <a:cs typeface="+mj-cs"/>
              </a:rPr>
              <a:t>, J. Phys. G 31, 481 (2005).</a:t>
            </a:r>
          </a:p>
          <a:p>
            <a:pPr algn="l" rtl="0"/>
            <a:r>
              <a:rPr lang="en-US" dirty="0">
                <a:cs typeface="+mj-cs"/>
              </a:rPr>
              <a:t>[8] D. Ebert et al., Eur. Phys. J. C 71, 1825 (2011)</a:t>
            </a:r>
          </a:p>
          <a:p>
            <a:pPr algn="l" rtl="0"/>
            <a:r>
              <a:rPr lang="en-US" dirty="0" smtClean="0">
                <a:cs typeface="+mj-cs"/>
              </a:rPr>
              <a:t>[9] N</a:t>
            </a:r>
            <a:r>
              <a:rPr lang="en-US" dirty="0">
                <a:cs typeface="+mj-cs"/>
              </a:rPr>
              <a:t>. </a:t>
            </a:r>
            <a:r>
              <a:rPr lang="en-US" dirty="0" err="1">
                <a:cs typeface="+mj-cs"/>
              </a:rPr>
              <a:t>Devlani</a:t>
            </a:r>
            <a:r>
              <a:rPr lang="en-US" dirty="0">
                <a:cs typeface="+mj-cs"/>
              </a:rPr>
              <a:t> </a:t>
            </a:r>
            <a:r>
              <a:rPr lang="en-US" dirty="0" smtClean="0">
                <a:cs typeface="+mj-cs"/>
              </a:rPr>
              <a:t>V. </a:t>
            </a:r>
            <a:r>
              <a:rPr lang="en-US" dirty="0" err="1" smtClean="0">
                <a:cs typeface="+mj-cs"/>
              </a:rPr>
              <a:t>Kher</a:t>
            </a:r>
            <a:r>
              <a:rPr lang="en-US" dirty="0" smtClean="0">
                <a:cs typeface="+mj-cs"/>
              </a:rPr>
              <a:t> and K. </a:t>
            </a:r>
            <a:r>
              <a:rPr lang="en-US" dirty="0">
                <a:cs typeface="+mj-cs"/>
              </a:rPr>
              <a:t>Ria, </a:t>
            </a:r>
            <a:r>
              <a:rPr lang="en-US" dirty="0" smtClean="0">
                <a:cs typeface="+mj-cs"/>
              </a:rPr>
              <a:t>Eur. Phys. Jour. A 50, 154 (2014)</a:t>
            </a:r>
          </a:p>
          <a:p>
            <a:pPr algn="l" rtl="0"/>
            <a:r>
              <a:rPr lang="en-US" dirty="0" smtClean="0">
                <a:cs typeface="+mj-cs"/>
              </a:rPr>
              <a:t>[10] </a:t>
            </a:r>
            <a:r>
              <a:rPr lang="en-US" dirty="0" smtClean="0">
                <a:cs typeface="+mj-cs"/>
              </a:rPr>
              <a:t>D. Ebert, D. </a:t>
            </a:r>
            <a:r>
              <a:rPr lang="en-US" dirty="0" err="1" smtClean="0">
                <a:cs typeface="+mj-cs"/>
              </a:rPr>
              <a:t>Faustov</a:t>
            </a:r>
            <a:r>
              <a:rPr lang="en-US" dirty="0" smtClean="0">
                <a:cs typeface="+mj-cs"/>
              </a:rPr>
              <a:t> and R. N. </a:t>
            </a:r>
            <a:r>
              <a:rPr lang="en-US" dirty="0" err="1" smtClean="0">
                <a:cs typeface="+mj-cs"/>
              </a:rPr>
              <a:t>Galkin</a:t>
            </a:r>
            <a:r>
              <a:rPr lang="en-US" dirty="0" smtClean="0">
                <a:cs typeface="+mj-cs"/>
              </a:rPr>
              <a:t>, Phys. Lett. B 635, 93 (2006)</a:t>
            </a:r>
          </a:p>
          <a:p>
            <a:pPr algn="l" rtl="0"/>
            <a:r>
              <a:rPr lang="en-US" dirty="0" smtClean="0">
                <a:cs typeface="+mj-cs"/>
              </a:rPr>
              <a:t>[11] </a:t>
            </a:r>
            <a:r>
              <a:rPr lang="da-DK" dirty="0">
                <a:cs typeface="+mj-cs"/>
              </a:rPr>
              <a:t>A. Bazavov et al., Phys. Rev. </a:t>
            </a:r>
            <a:r>
              <a:rPr lang="da-DK" dirty="0" smtClean="0">
                <a:cs typeface="+mj-cs"/>
              </a:rPr>
              <a:t>D 98</a:t>
            </a:r>
            <a:r>
              <a:rPr lang="da-DK" dirty="0">
                <a:cs typeface="+mj-cs"/>
              </a:rPr>
              <a:t>, </a:t>
            </a:r>
            <a:r>
              <a:rPr lang="da-DK" dirty="0" smtClean="0">
                <a:cs typeface="+mj-cs"/>
              </a:rPr>
              <a:t>7</a:t>
            </a:r>
            <a:r>
              <a:rPr lang="da-DK" dirty="0">
                <a:cs typeface="+mj-cs"/>
              </a:rPr>
              <a:t> </a:t>
            </a:r>
            <a:r>
              <a:rPr lang="da-DK" dirty="0" smtClean="0">
                <a:cs typeface="+mj-cs"/>
              </a:rPr>
              <a:t>(2018).</a:t>
            </a:r>
            <a:endParaRPr lang="en-US" dirty="0" smtClean="0">
              <a:cs typeface="+mj-cs"/>
            </a:endParaRPr>
          </a:p>
          <a:p>
            <a:pPr algn="l" rtl="0"/>
            <a:r>
              <a:rPr lang="en-US" dirty="0" smtClean="0">
                <a:cs typeface="+mj-cs"/>
              </a:rPr>
              <a:t>[12] </a:t>
            </a:r>
            <a:r>
              <a:rPr lang="en-US" dirty="0" smtClean="0">
                <a:cs typeface="+mj-cs"/>
              </a:rPr>
              <a:t>L. A. Corwin: </a:t>
            </a:r>
            <a:r>
              <a:rPr lang="en-US" dirty="0" err="1" smtClean="0">
                <a:cs typeface="+mj-cs"/>
              </a:rPr>
              <a:t>leptonic</a:t>
            </a:r>
            <a:r>
              <a:rPr lang="en-US" dirty="0" smtClean="0">
                <a:cs typeface="+mj-cs"/>
              </a:rPr>
              <a:t> decays of the charged B meson, The </a:t>
            </a:r>
            <a:r>
              <a:rPr lang="en-US" dirty="0">
                <a:cs typeface="+mj-cs"/>
              </a:rPr>
              <a:t>O</a:t>
            </a:r>
            <a:r>
              <a:rPr lang="en-US" dirty="0" smtClean="0">
                <a:cs typeface="+mj-cs"/>
              </a:rPr>
              <a:t>hio State University SlAC-914 (2008)</a:t>
            </a:r>
            <a:endParaRPr lang="en-US" dirty="0">
              <a:cs typeface="+mj-cs"/>
            </a:endParaRPr>
          </a:p>
          <a:p>
            <a:pPr algn="l" rtl="0"/>
            <a:endParaRPr lang="en-US" dirty="0" smtClean="0">
              <a:latin typeface="Times New Roman" pitchFamily="18" charset="0"/>
              <a:cs typeface="+mj-cs"/>
            </a:endParaRPr>
          </a:p>
          <a:p>
            <a:pPr algn="l" rtl="0">
              <a:lnSpc>
                <a:spcPct val="150000"/>
              </a:lnSpc>
            </a:pPr>
            <a:endParaRPr lang="en-US" dirty="0" smtClean="0">
              <a:latin typeface="Times New Roman" pitchFamily="18" charset="0"/>
              <a:cs typeface="+mj-cs"/>
            </a:endParaRPr>
          </a:p>
          <a:p>
            <a:pPr algn="l" rtl="0">
              <a:lnSpc>
                <a:spcPct val="150000"/>
              </a:lnSpc>
            </a:pPr>
            <a:endParaRPr lang="en-US" dirty="0" smtClean="0">
              <a:latin typeface="Times New Roman" pitchFamily="18" charset="0"/>
              <a:cs typeface="+mj-cs"/>
            </a:endParaRPr>
          </a:p>
          <a:p>
            <a:pPr algn="l" rtl="0">
              <a:lnSpc>
                <a:spcPct val="150000"/>
              </a:lnSpc>
            </a:pPr>
            <a:endParaRPr lang="en-US" b="1" dirty="0">
              <a:latin typeface="Times New Roman" pitchFamily="18" charset="0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 descr="F:\general\mah\a-f\عکس\New Folder\P10107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3680400" y="4953000"/>
            <a:ext cx="13182600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Picture 3" descr="F:\general\mah\a-f\عکس\New Folder\P1010759.JPG"/>
          <p:cNvPicPr>
            <a:picLocks noChangeAspect="1" noChangeArrowheads="1"/>
          </p:cNvPicPr>
          <p:nvPr/>
        </p:nvPicPr>
        <p:blipFill>
          <a:blip r:embed="rId3">
            <a:lum bright="18000"/>
          </a:blip>
          <a:srcRect/>
          <a:stretch>
            <a:fillRect/>
          </a:stretch>
        </p:blipFill>
        <p:spPr bwMode="auto">
          <a:xfrm>
            <a:off x="30099000" y="-15544800"/>
            <a:ext cx="12436475" cy="7010400"/>
          </a:xfrm>
          <a:prstGeom prst="rect">
            <a:avLst/>
          </a:prstGeom>
          <a:noFill/>
          <a:effectLst>
            <a:outerShdw blurRad="50800" dist="50800" dir="5400000" sx="1000" sy="1000" algn="ctr" rotWithShape="0">
              <a:srgbClr val="000000">
                <a:alpha val="95000"/>
              </a:srgbClr>
            </a:outerShdw>
          </a:effectLst>
        </p:spPr>
      </p:pic>
      <p:sp>
        <p:nvSpPr>
          <p:cNvPr id="2765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64B7B0-5056-4721-958E-8B92A4B0B45B}" type="slidenum">
              <a:rPr lang="ar-SA"/>
              <a:pPr>
                <a:defRPr/>
              </a:pPr>
              <a:t>18</a:t>
            </a:fld>
            <a:endParaRPr lang="en-US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110706" y="620688"/>
            <a:ext cx="5125590" cy="5209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3600" b="1" i="1" cap="all" dirty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Thanks for your </a:t>
            </a:r>
            <a:r>
              <a:rPr lang="en-US" sz="3600" b="1" i="1" cap="all" dirty="0" err="1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attentioan</a:t>
            </a:r>
            <a:endParaRPr lang="en-US" sz="3600" b="1" i="1" cap="all" dirty="0">
              <a:ln w="0"/>
              <a:solidFill>
                <a:srgbClr val="C0000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0899" name="Rectangle 6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0900" name="Rectangle 8"/>
          <p:cNvSpPr>
            <a:spLocks noChangeArrowheads="1"/>
          </p:cNvSpPr>
          <p:nvPr/>
        </p:nvSpPr>
        <p:spPr bwMode="auto">
          <a:xfrm>
            <a:off x="0" y="32813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0901" name="Rectangle 10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0902" name="Rectangle 12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80904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228600"/>
            <a:ext cx="755650" cy="76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5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6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7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8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9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0" name="Picture 13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1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2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3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4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3"/>
          <p:cNvSpPr txBox="1">
            <a:spLocks noChangeArrowheads="1"/>
          </p:cNvSpPr>
          <p:nvPr/>
        </p:nvSpPr>
        <p:spPr>
          <a:xfrm>
            <a:off x="1143000" y="1844824"/>
            <a:ext cx="6019800" cy="1752600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171450" indent="-171450" algn="r" defTabSz="685800" rtl="1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r" defTabSz="685800" rtl="1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r" defTabSz="685800" rtl="1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r" defTabSz="685800" rtl="1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r" defTabSz="685800" rtl="1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r" defTabSz="685800" rtl="1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r" defTabSz="685800" rtl="1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r" defTabSz="685800" rtl="1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r" defTabSz="685800" rtl="1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FontTx/>
              <a:buNone/>
              <a:defRPr/>
            </a:pPr>
            <a:r>
              <a:rPr lang="en-US" sz="2800" b="1" smtClean="0">
                <a:solidFill>
                  <a:srgbClr val="A40000"/>
                </a:solidFill>
                <a:latin typeface="Times New Roman" pitchFamily="18" charset="0"/>
                <a:cs typeface="Times New Roman" pitchFamily="18" charset="0"/>
              </a:rPr>
              <a:t>Outline</a:t>
            </a:r>
          </a:p>
          <a:p>
            <a:pPr marL="0" indent="0" algn="l">
              <a:lnSpc>
                <a:spcPct val="150000"/>
              </a:lnSpc>
              <a:buFontTx/>
              <a:buNone/>
              <a:defRPr/>
            </a:pPr>
            <a:endParaRPr lang="en-US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The Potential Model</a:t>
            </a: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 Meson Masses</a:t>
            </a: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Meson Decay Constants</a:t>
            </a: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Leptonic Decay Widths of Mesons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517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0899" name="Rectangle 6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0900" name="Rectangle 8"/>
          <p:cNvSpPr>
            <a:spLocks noChangeArrowheads="1"/>
          </p:cNvSpPr>
          <p:nvPr/>
        </p:nvSpPr>
        <p:spPr bwMode="auto">
          <a:xfrm>
            <a:off x="0" y="32813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0901" name="Rectangle 10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0902" name="Rectangle 12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0903" name="Rectangle 19"/>
          <p:cNvSpPr>
            <a:spLocks noChangeArrowheads="1"/>
          </p:cNvSpPr>
          <p:nvPr/>
        </p:nvSpPr>
        <p:spPr bwMode="auto">
          <a:xfrm>
            <a:off x="1828800" y="2667000"/>
            <a:ext cx="55133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Potential Model</a:t>
            </a:r>
            <a:endParaRPr lang="en-US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0904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228600"/>
            <a:ext cx="755650" cy="76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5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6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7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8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9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0" name="Picture 13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1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2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3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4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68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0899" name="Rectangle 6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0900" name="Rectangle 8"/>
          <p:cNvSpPr>
            <a:spLocks noChangeArrowheads="1"/>
          </p:cNvSpPr>
          <p:nvPr/>
        </p:nvSpPr>
        <p:spPr bwMode="auto">
          <a:xfrm>
            <a:off x="0" y="32813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0901" name="Rectangle 10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0902" name="Rectangle 12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0903" name="Rectangle 19"/>
              <p:cNvSpPr>
                <a:spLocks noChangeArrowheads="1"/>
              </p:cNvSpPr>
              <p:nvPr/>
            </p:nvSpPr>
            <p:spPr bwMode="auto">
              <a:xfrm>
                <a:off x="539552" y="1408691"/>
                <a:ext cx="8307958" cy="8507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l" eaLnBrk="1" hangingPunct="1"/>
                <a:r>
                  <a:rPr lang="en-US" alt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start with the radial </a:t>
                </a:r>
                <a:r>
                  <a:rPr lang="en-US" alt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Shr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e>
                    </m:acc>
                  </m:oMath>
                </a14:m>
                <a:r>
                  <a:rPr lang="en-US" alt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dinger equation for the </a:t>
                </a:r>
                <a:r>
                  <a:rPr lang="en-US" alt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US" alt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ornell potential (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𝑟</m:t>
                        </m:r>
                      </m:den>
                    </m:f>
                  </m:oMath>
                </a14:m>
                <a:r>
                  <a:rPr lang="en-US" alt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as the interaction between quark-antiquark systems </a:t>
                </a:r>
                <a:endParaRPr lang="en-US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0903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9552" y="1408691"/>
                <a:ext cx="8307958" cy="850746"/>
              </a:xfrm>
              <a:prstGeom prst="rect">
                <a:avLst/>
              </a:prstGeom>
              <a:blipFill rotWithShape="0">
                <a:blip r:embed="rId2"/>
                <a:stretch>
                  <a:fillRect l="-734" b="-1142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0904" name="Picture 20" descr="images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228600"/>
            <a:ext cx="755650" cy="76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5" name="Picture 20" descr="images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6" name="Picture 20" descr="images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7" name="Picture 20" descr="images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8" name="Picture 20" descr="images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9" name="Picture 20" descr="images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0" name="Picture 13" descr="images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1" name="Picture 20" descr="images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2" name="Picture 20" descr="images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3" name="Picture 20" descr="images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4" name="Picture 20" descr="images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917005" y="2430658"/>
                <a:ext cx="5245795" cy="487698"/>
              </a:xfrm>
              <a:prstGeom prst="rect">
                <a:avLst/>
              </a:prstGeom>
              <a:noFill/>
            </p:spPr>
            <p:txBody>
              <a:bodyPr wrap="none" lIns="0" tIns="0" rIns="0" bIns="0" rtlCol="1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[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p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sSup>
                              <m:sSup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p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den>
                        </m:f>
                        <m:f>
                          <m:f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num>
                          <m:den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𝑑𝑟</m:t>
                            </m:r>
                          </m:den>
                        </m:f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𝑟</m:t>
                        </m:r>
                      </m:den>
                    </m:f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𝑙</m:t>
                        </m:r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𝑙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num>
                      <m:den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𝑚𝑟</m:t>
                            </m:r>
                          </m:e>
                          <m: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]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fa-IR" sz="20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7005" y="2430658"/>
                <a:ext cx="5245795" cy="48769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>
                <a:spLocks noChangeArrowheads="1"/>
              </p:cNvSpPr>
              <p:nvPr/>
            </p:nvSpPr>
            <p:spPr bwMode="auto">
              <a:xfrm>
                <a:off x="765175" y="3260798"/>
                <a:ext cx="8223250" cy="15141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just" rtl="0">
                  <a:defRPr/>
                </a:pPr>
                <a:r>
                  <a:rPr lang="en-US" sz="2000" dirty="0" smtClean="0">
                    <a:latin typeface="Times New Roman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 smtClean="0">
                    <a:latin typeface="Times New Roman" pitchFamily="18" charset="0"/>
                  </a:rPr>
                  <a:t>is the reduced mass of the quark and antiquark (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sub>
                        </m:sSub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acc>
                              <m:accPr>
                                <m:chr m:val="̅"/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</m:acc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sub>
                        </m:s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acc>
                              <m:accPr>
                                <m:chr m:val="̅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</m:acc>
                          </m:sub>
                        </m:sSub>
                      </m:den>
                    </m:f>
                  </m:oMath>
                </a14:m>
                <a:r>
                  <a:rPr lang="en-US" sz="2000" dirty="0" smtClean="0">
                    <a:latin typeface="Times New Roman" pitchFamily="18" charset="0"/>
                  </a:rPr>
                  <a:t>).</a:t>
                </a:r>
              </a:p>
              <a:p>
                <a:pPr algn="just" rtl="0">
                  <a:defRPr/>
                </a:pPr>
                <a:r>
                  <a:rPr lang="en-US" sz="2000" dirty="0" smtClean="0">
                    <a:latin typeface="Times New Roman" pitchFamily="18" charset="0"/>
                  </a:rPr>
                  <a:t>We use the transformation</a:t>
                </a:r>
              </a:p>
              <a:p>
                <a:pPr algn="just" rtl="0">
                  <a:defRPr/>
                </a:pPr>
                <a:endParaRPr lang="en-US" sz="2000" dirty="0" smtClean="0">
                  <a:latin typeface="Times New Roman" pitchFamily="18" charset="0"/>
                </a:endParaRPr>
              </a:p>
              <a:p>
                <a:pPr algn="just" rtl="0">
                  <a:defRPr/>
                </a:pPr>
                <a:endParaRPr lang="en-US" sz="2000" dirty="0"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65175" y="3260798"/>
                <a:ext cx="8223250" cy="1514197"/>
              </a:xfrm>
              <a:prstGeom prst="rect">
                <a:avLst/>
              </a:prstGeom>
              <a:blipFill rotWithShape="0">
                <a:blip r:embed="rId5"/>
                <a:stretch>
                  <a:fillRect l="-81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838200" y="4649437"/>
            <a:ext cx="82232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rtl="0">
              <a:defRPr/>
            </a:pPr>
            <a:endParaRPr lang="en-US" sz="1100" dirty="0" smtClean="0">
              <a:latin typeface="Times New Roman" pitchFamily="18" charset="0"/>
            </a:endParaRPr>
          </a:p>
          <a:p>
            <a:pPr algn="just" rtl="0">
              <a:defRPr/>
            </a:pPr>
            <a:r>
              <a:rPr lang="en-US" sz="2000" dirty="0" smtClean="0">
                <a:latin typeface="Times New Roman" pitchFamily="18" charset="0"/>
              </a:rPr>
              <a:t>to reduce </a:t>
            </a:r>
            <a:r>
              <a:rPr lang="en-US" sz="2000" dirty="0">
                <a:latin typeface="Times New Roman" pitchFamily="18" charset="0"/>
              </a:rPr>
              <a:t>the equation to the form of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676092" y="4065394"/>
                <a:ext cx="5770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𝜑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a-IR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6092" y="4065394"/>
                <a:ext cx="57708" cy="276999"/>
              </a:xfrm>
              <a:prstGeom prst="rect">
                <a:avLst/>
              </a:prstGeom>
              <a:blipFill rotWithShape="0">
                <a:blip r:embed="rId6"/>
                <a:stretch>
                  <a:fillRect l="-140000" t="-2222" r="-2650000" b="-37778"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388036" y="5520461"/>
                <a:ext cx="4367927" cy="431849"/>
              </a:xfrm>
              <a:prstGeom prst="rect">
                <a:avLst/>
              </a:prstGeom>
              <a:noFill/>
            </p:spPr>
            <p:txBody>
              <a:bodyPr wrap="none" lIns="0" tIns="0" rIns="0" bIns="0" rtlCol="1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𝑙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𝑟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endParaRPr lang="fa-IR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8036" y="5520461"/>
                <a:ext cx="4367927" cy="431849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8142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0899" name="Rectangle 6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0900" name="Rectangle 8"/>
          <p:cNvSpPr>
            <a:spLocks noChangeArrowheads="1"/>
          </p:cNvSpPr>
          <p:nvPr/>
        </p:nvSpPr>
        <p:spPr bwMode="auto">
          <a:xfrm>
            <a:off x="0" y="32813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0901" name="Rectangle 10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0902" name="Rectangle 12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0903" name="Rectangle 19"/>
              <p:cNvSpPr>
                <a:spLocks noChangeArrowheads="1"/>
              </p:cNvSpPr>
              <p:nvPr/>
            </p:nvSpPr>
            <p:spPr bwMode="auto">
              <a:xfrm>
                <a:off x="611560" y="1412776"/>
                <a:ext cx="8223250" cy="45572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l" eaLnBrk="1" hangingPunct="1"/>
                <a:r>
                  <a:rPr lang="en-US" alt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use the </a:t>
                </a:r>
                <a:r>
                  <a:rPr lang="en-US" alt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variational</a:t>
                </a:r>
                <a:r>
                  <a:rPr lang="en-US" alt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method and choose the trial wave function as</a:t>
                </a:r>
              </a:p>
              <a:p>
                <a:pPr algn="l" eaLnBrk="1" hangingPunct="1"/>
                <a:endParaRPr lang="en-US" alt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𝑅</m:t>
                      </m:r>
                      <m:d>
                        <m:dPr>
                          <m:ctrlPr>
                            <a:rPr lang="en-US" alt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𝑝</m:t>
                          </m:r>
                          <m:r>
                            <a:rPr lang="en-US" alt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alt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𝑟</m:t>
                          </m:r>
                        </m:e>
                      </m:d>
                      <m:r>
                        <a:rPr lang="en-US" altLang="en-US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en-US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𝑁</m:t>
                      </m:r>
                      <m:sSup>
                        <m:sSupPr>
                          <m:ctrlPr>
                            <a:rPr lang="en-US" alt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𝑝</m:t>
                          </m:r>
                        </m:e>
                        <m:sup>
                          <m:f>
                            <m:fPr>
                              <m:ctrlPr>
                                <a:rPr lang="en-US" alt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alt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sSup>
                        <m:sSupPr>
                          <m:ctrlPr>
                            <a:rPr lang="en-US" alt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𝑝𝑟</m:t>
                              </m:r>
                            </m:e>
                          </m:d>
                        </m:e>
                        <m:sup>
                          <m:r>
                            <a:rPr lang="en-US" alt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𝑙</m:t>
                          </m:r>
                        </m:sup>
                      </m:sSup>
                      <m:sSup>
                        <m:sSupPr>
                          <m:ctrlPr>
                            <a:rPr lang="en-US" alt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alt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𝑝𝑟</m:t>
                          </m:r>
                        </m:sup>
                      </m:sSup>
                      <m:sSubSup>
                        <m:sSubSupPr>
                          <m:ctrlPr>
                            <a:rPr lang="en-US" alt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alt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sub>
                        <m:sup>
                          <m:r>
                            <a:rPr lang="en-US" alt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alt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𝑙</m:t>
                          </m:r>
                          <m:r>
                            <a:rPr lang="en-US" alt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alt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</m:sSubSup>
                      <m:r>
                        <a:rPr lang="en-US" altLang="en-US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altLang="en-US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altLang="en-US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𝑝𝑟</m:t>
                      </m:r>
                      <m:r>
                        <a:rPr lang="en-US" altLang="en-US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eaLnBrk="1" hangingPunct="1"/>
                <a:endParaRPr lang="en-US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eaLnBrk="1" hangingPunct="1"/>
                <a:r>
                  <a:rPr lang="en-US" alt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where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alt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alt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𝑙</m:t>
                        </m:r>
                        <m:r>
                          <a:rPr lang="en-US" alt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</m:sSubSup>
                    <m:r>
                      <a:rPr lang="en-US" altLang="en-US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en-US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altLang="en-US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𝑝𝑟</m:t>
                    </m:r>
                    <m:r>
                      <a:rPr lang="en-US" altLang="en-US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are Laguerre polynomials and </a:t>
                </a:r>
                <a14:m>
                  <m:oMath xmlns:m="http://schemas.openxmlformats.org/officeDocument/2006/math">
                    <m:r>
                      <a:rPr lang="en-US" altLang="en-US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alt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the </a:t>
                </a:r>
                <a:r>
                  <a:rPr lang="en-US" alt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variational</a:t>
                </a:r>
                <a:r>
                  <a:rPr lang="en-US" alt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parameter. N is the normalization constant. </a:t>
                </a:r>
              </a:p>
              <a:p>
                <a:pPr algn="l" eaLnBrk="1" hangingPunct="1"/>
                <a:endParaRPr lang="en-US" alt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eaLnBrk="1" hangingPunct="1"/>
                <a:r>
                  <a:rPr lang="en-US" alt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considering the ground state mesons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𝑙</m:t>
                        </m:r>
                        <m:r>
                          <a:rPr lang="en-US" alt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alt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</m:d>
                  </m:oMath>
                </a14:m>
                <a:r>
                  <a:rPr lang="en-US" alt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we get</a:t>
                </a:r>
              </a:p>
              <a:p>
                <a:pPr algn="l" eaLnBrk="1" hangingPunct="1"/>
                <a:endParaRPr lang="en-US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eaLnBrk="1" hangingPunct="1"/>
                <a:endParaRPr lang="en-US" alt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eaLnBrk="1" hangingPunct="1"/>
                <a:endParaRPr lang="en-US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eaLnBrk="1" hangingPunct="1"/>
                <a:r>
                  <a:rPr lang="en-US" alt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</a:t>
                </a:r>
                <a:endParaRPr lang="fa-IR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eaLnBrk="1" hangingPunct="1"/>
                <a:endParaRPr lang="fa-IR" alt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0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𝑅</m:t>
                      </m:r>
                      <m:d>
                        <m:dPr>
                          <m:ctrlPr>
                            <a:rPr lang="en-US" alt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𝑝</m:t>
                          </m:r>
                          <m:r>
                            <a:rPr lang="en-US" alt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alt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𝑟</m:t>
                          </m:r>
                        </m:e>
                      </m:d>
                      <m:r>
                        <a:rPr lang="en-US" altLang="en-US" sz="20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en-US" sz="20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𝑁</m:t>
                      </m:r>
                      <m:sSup>
                        <m:sSupPr>
                          <m:ctrlPr>
                            <a:rPr lang="en-US" alt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en-US" alt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a:rPr lang="en-US" alt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/</m:t>
                          </m:r>
                          <m:r>
                            <a:rPr lang="en-US" alt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alt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𝑟</m:t>
                          </m:r>
                          <m:r>
                            <a:rPr lang="en-US" alt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alt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alt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𝑝𝑟</m:t>
                          </m:r>
                        </m:sup>
                      </m:sSup>
                    </m:oMath>
                  </m:oMathPara>
                </a14:m>
                <a:endParaRPr lang="en-US" alt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0903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11560" y="1412776"/>
                <a:ext cx="8223250" cy="4557273"/>
              </a:xfrm>
              <a:prstGeom prst="rect">
                <a:avLst/>
              </a:prstGeom>
              <a:blipFill rotWithShape="0">
                <a:blip r:embed="rId2"/>
                <a:stretch>
                  <a:fillRect l="-667" t="-80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0904" name="Picture 20" descr="images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228600"/>
            <a:ext cx="755650" cy="76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5" name="Picture 20" descr="images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6" name="Picture 20" descr="images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7" name="Picture 20" descr="images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8" name="Picture 20" descr="images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9" name="Picture 20" descr="images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0" name="Picture 13" descr="images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1" name="Picture 20" descr="images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2" name="Picture 20" descr="images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3" name="Picture 20" descr="images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4" name="Picture 20" descr="images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512500" y="4372923"/>
                <a:ext cx="4005841" cy="480131"/>
              </a:xfrm>
              <a:prstGeom prst="rect">
                <a:avLst/>
              </a:prstGeom>
              <a:noFill/>
            </p:spPr>
            <p:txBody>
              <a:bodyPr wrap="none" lIns="0" tIns="0" rIns="0" bIns="0" rtlCol="1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[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𝑟</m:t>
                        </m:r>
                      </m:den>
                    </m:f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𝑚𝐸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]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𝑅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endParaRPr lang="fa-IR" sz="20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2500" y="4372923"/>
                <a:ext cx="4005841" cy="48013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3011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0899" name="Rectangle 6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0900" name="Rectangle 8"/>
          <p:cNvSpPr>
            <a:spLocks noChangeArrowheads="1"/>
          </p:cNvSpPr>
          <p:nvPr/>
        </p:nvSpPr>
        <p:spPr bwMode="auto">
          <a:xfrm>
            <a:off x="0" y="32813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0901" name="Rectangle 10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0902" name="Rectangle 12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80904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228600"/>
            <a:ext cx="755650" cy="76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5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6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7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8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9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0" name="Picture 13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1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2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3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4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9"/>
              <p:cNvSpPr>
                <a:spLocks noChangeArrowheads="1"/>
              </p:cNvSpPr>
              <p:nvPr/>
            </p:nvSpPr>
            <p:spPr bwMode="auto">
              <a:xfrm>
                <a:off x="611560" y="1556792"/>
                <a:ext cx="8223250" cy="25613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l" eaLnBrk="1" hangingPunct="1"/>
                <a:r>
                  <a:rPr lang="en-US" alt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using the usual condition</a:t>
                </a:r>
                <a:endParaRPr lang="fa-IR" alt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eaLnBrk="1" hangingPunct="1"/>
                <a:endParaRPr lang="en-US" alt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n-US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𝜕</m:t>
                          </m:r>
                        </m:num>
                        <m:den>
                          <m:r>
                            <a:rPr lang="en-US" alt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a:rPr lang="en-US" alt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𝑝</m:t>
                          </m:r>
                        </m:den>
                      </m:f>
                      <m:d>
                        <m:dPr>
                          <m:ctrlPr>
                            <a:rPr lang="en-US" alt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&lt;</m:t>
                              </m:r>
                              <m:r>
                                <a:rPr lang="en-US" alt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𝑅</m:t>
                              </m:r>
                              <m:d>
                                <m:dPr>
                                  <m:ctrlPr>
                                    <a:rPr lang="en-US" alt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𝑝</m:t>
                                  </m:r>
                                  <m:r>
                                    <a:rPr lang="en-US" alt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alt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𝑟</m:t>
                                  </m:r>
                                </m:e>
                              </m:d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alt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𝐻</m:t>
                                  </m:r>
                                </m:e>
                              </m:d>
                              <m:r>
                                <a:rPr lang="en-US" alt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𝑅</m:t>
                              </m:r>
                              <m:d>
                                <m:dPr>
                                  <m:ctrlPr>
                                    <a:rPr lang="en-US" alt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𝑝</m:t>
                                  </m:r>
                                  <m:r>
                                    <a:rPr lang="en-US" alt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alt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𝑟</m:t>
                                  </m:r>
                                </m:e>
                              </m:d>
                              <m:r>
                                <a:rPr lang="en-US" alt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&gt;</m:t>
                              </m:r>
                            </m:num>
                            <m:den>
                              <m:r>
                                <a:rPr lang="en-US" alt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&lt;</m:t>
                              </m:r>
                              <m:r>
                                <a:rPr lang="en-US" alt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𝑅</m:t>
                              </m:r>
                              <m:d>
                                <m:dPr>
                                  <m:ctrlPr>
                                    <a:rPr lang="en-US" alt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𝑝</m:t>
                                  </m:r>
                                  <m:r>
                                    <a:rPr lang="en-US" alt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alt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𝑟</m:t>
                                  </m:r>
                                </m:e>
                              </m:d>
                              <m:r>
                                <a:rPr lang="en-US" alt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|</m:t>
                              </m:r>
                              <m:r>
                                <a:rPr lang="en-US" alt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𝑅</m:t>
                              </m:r>
                              <m:d>
                                <m:dPr>
                                  <m:ctrlPr>
                                    <a:rPr lang="en-US" alt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𝑝</m:t>
                                  </m:r>
                                  <m:r>
                                    <a:rPr lang="en-US" alt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alt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𝑟</m:t>
                                  </m:r>
                                </m:e>
                              </m:d>
                              <m:r>
                                <a:rPr lang="en-US" alt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&gt;</m:t>
                              </m:r>
                            </m:den>
                          </m:f>
                        </m:e>
                      </m:d>
                      <m:r>
                        <a:rPr lang="en-US" alt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eaLnBrk="1" hangingPunct="1"/>
                <a:endParaRPr lang="en-US" alt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eaLnBrk="1" hangingPunct="1"/>
                <a:r>
                  <a:rPr lang="en-US" alt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can get the </a:t>
                </a:r>
                <a:r>
                  <a:rPr lang="en-US" alt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variational</a:t>
                </a:r>
                <a:r>
                  <a:rPr lang="en-US" alt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parameter for different heavy mesons and then one can obtain the energy eigenvalues and </a:t>
                </a:r>
                <a:r>
                  <a:rPr lang="en-US" alt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eigenfunctions</a:t>
                </a:r>
                <a:r>
                  <a:rPr lang="en-US" alt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the system. </a:t>
                </a:r>
                <a:endParaRPr lang="fa-IR" alt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eaLnBrk="1" hangingPunct="1"/>
                <a:endParaRPr lang="fa-IR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9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11560" y="1556792"/>
                <a:ext cx="8223250" cy="2561342"/>
              </a:xfrm>
              <a:prstGeom prst="rect">
                <a:avLst/>
              </a:prstGeom>
              <a:blipFill rotWithShape="0">
                <a:blip r:embed="rId3"/>
                <a:stretch>
                  <a:fillRect l="-667" t="-118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233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0899" name="Rectangle 6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0900" name="Rectangle 8"/>
          <p:cNvSpPr>
            <a:spLocks noChangeArrowheads="1"/>
          </p:cNvSpPr>
          <p:nvPr/>
        </p:nvSpPr>
        <p:spPr bwMode="auto">
          <a:xfrm>
            <a:off x="0" y="32813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0901" name="Rectangle 10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0902" name="Rectangle 12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80904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228600"/>
            <a:ext cx="755650" cy="76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5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6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7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8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9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0" name="Picture 13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1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2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3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4" name="Picture 20" descr="images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2"/>
          <p:cNvSpPr txBox="1">
            <a:spLocks noChangeArrowheads="1"/>
          </p:cNvSpPr>
          <p:nvPr/>
        </p:nvSpPr>
        <p:spPr>
          <a:xfrm>
            <a:off x="1259632" y="1772816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endParaRPr lang="en-US" altLang="en-US" sz="2800" smtClean="0">
              <a:cs typeface="Times New Roman" panose="02020603050405020304" pitchFamily="18" charset="0"/>
            </a:endParaRPr>
          </a:p>
          <a:p>
            <a:pPr marL="0" indent="0" algn="ctr">
              <a:buFontTx/>
              <a:buNone/>
            </a:pPr>
            <a:r>
              <a:rPr lang="en-US" alt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Meson Masses</a:t>
            </a:r>
          </a:p>
          <a:p>
            <a:pPr marL="0" indent="0">
              <a:buFontTx/>
              <a:buNone/>
            </a:pPr>
            <a:endParaRPr lang="en-US" altLang="en-US" dirty="0" smtClean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0899" name="Rectangle 6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0900" name="Rectangle 8"/>
          <p:cNvSpPr>
            <a:spLocks noChangeArrowheads="1"/>
          </p:cNvSpPr>
          <p:nvPr/>
        </p:nvSpPr>
        <p:spPr bwMode="auto">
          <a:xfrm>
            <a:off x="0" y="32813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0901" name="Rectangle 10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0902" name="Rectangle 12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0903" name="Rectangle 19"/>
              <p:cNvSpPr>
                <a:spLocks noChangeArrowheads="1"/>
              </p:cNvSpPr>
              <p:nvPr/>
            </p:nvSpPr>
            <p:spPr bwMode="auto">
              <a:xfrm>
                <a:off x="457200" y="1412776"/>
                <a:ext cx="8223250" cy="32639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l" eaLnBrk="1" hangingPunct="1"/>
                <a:r>
                  <a:rPr lang="en-US" alt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meson mass is obtained by a summation of the constituent quark masses and energy of the system:</a:t>
                </a:r>
                <a:endParaRPr lang="fa-IR" alt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eaLnBrk="1" hangingPunct="1"/>
                <a:endParaRPr lang="fa-IR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n-US" sz="20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alt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𝑚𝑒𝑠𝑜𝑛</m:t>
                          </m:r>
                        </m:sub>
                      </m:sSub>
                      <m:r>
                        <a:rPr lang="en-US" altLang="en-US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𝑞</m:t>
                          </m:r>
                        </m:sub>
                      </m:sSub>
                      <m:r>
                        <a:rPr lang="en-US" altLang="en-US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alt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𝑞</m:t>
                              </m:r>
                            </m:e>
                          </m:acc>
                        </m:sub>
                      </m:sSub>
                      <m:r>
                        <a:rPr lang="en-US" altLang="en-US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altLang="en-US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𝐸</m:t>
                      </m:r>
                      <m:r>
                        <a:rPr lang="en-US" altLang="en-US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+&lt;</m:t>
                      </m:r>
                      <m:sSub>
                        <m:sSubPr>
                          <m:ctrlPr>
                            <a:rPr lang="en-US" alt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𝑠𝑠</m:t>
                          </m:r>
                        </m:sub>
                      </m:sSub>
                      <m:r>
                        <a:rPr lang="en-US" altLang="en-US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&gt;</m:t>
                      </m:r>
                    </m:oMath>
                  </m:oMathPara>
                </a14:m>
                <a:endParaRPr lang="fa-IR" alt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eaLnBrk="1" hangingPunct="1"/>
                <a:endParaRPr lang="fa-IR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eaLnBrk="1" hangingPunct="1"/>
                <a:r>
                  <a:rPr lang="en-US" alt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altLang="en-US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sSub>
                      <m:sSubPr>
                        <m:ctrlPr>
                          <a:rPr lang="en-US" alt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𝐻</m:t>
                        </m:r>
                      </m:e>
                      <m:sub>
                        <m:r>
                          <a:rPr lang="en-US" alt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𝑠𝑠</m:t>
                        </m:r>
                      </m:sub>
                    </m:sSub>
                    <m:r>
                      <a:rPr lang="en-US" altLang="en-US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</m:oMath>
                </a14:m>
                <a:r>
                  <a:rPr lang="en-US" alt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spin-dependent interaction and defined as follows:</a:t>
                </a:r>
              </a:p>
              <a:p>
                <a:pPr algn="l" eaLnBrk="1" hangingPunct="1"/>
                <a:endParaRPr lang="en-US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 eaLnBrk="1" hangingPunct="1"/>
                <a14:m>
                  <m:oMath xmlns:m="http://schemas.openxmlformats.org/officeDocument/2006/math">
                    <m:r>
                      <a:rPr lang="en-US" altLang="en-US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sSub>
                      <m:sSubPr>
                        <m:ctrlPr>
                          <a:rPr lang="en-US" alt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𝐻</m:t>
                        </m:r>
                      </m:e>
                      <m:sub>
                        <m:r>
                          <a:rPr lang="en-US" alt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𝑠𝑠</m:t>
                        </m:r>
                      </m:sub>
                    </m:sSub>
                    <m:r>
                      <a:rPr lang="en-US" altLang="en-US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</m:oMath>
                </a14:m>
                <a:r>
                  <a:rPr lang="en-US" alt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=As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en-US" altLang="en-US" sz="2000" i="1" dirty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en-US" sz="2000" i="1" dirty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𝑆</m:t>
                            </m:r>
                          </m:e>
                        </m:acc>
                      </m:e>
                      <m:sub>
                        <m:r>
                          <a:rPr lang="en-US" altLang="en-US" sz="20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sub>
                    </m:sSub>
                    <m:r>
                      <a:rPr lang="en-US" altLang="en-US" sz="2000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sSub>
                      <m:sSubPr>
                        <m:ctrlPr>
                          <a:rPr lang="en-US" altLang="en-US" sz="20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en-US" altLang="en-US" sz="2000" b="0" i="1" dirty="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en-US" sz="2000" b="0" i="1" dirty="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𝑆</m:t>
                            </m:r>
                          </m:e>
                        </m:acc>
                      </m:e>
                      <m:sub>
                        <m:acc>
                          <m:accPr>
                            <m:chr m:val="̅"/>
                            <m:ctrlPr>
                              <a:rPr lang="en-US" altLang="en-US" sz="2000" b="0" i="1" dirty="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en-US" sz="2000" b="0" i="1" dirty="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</m:acc>
                      </m:sub>
                    </m:sSub>
                    <m:r>
                      <a:rPr lang="en-US" altLang="en-US" sz="2000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alt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eaLnBrk="1" hangingPunct="1"/>
                <a:endParaRPr lang="en-US" alt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eaLnBrk="1" hangingPunct="1"/>
                <a:r>
                  <a:rPr lang="en-US" alt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As is a constant.</a:t>
                </a:r>
                <a:endParaRPr lang="fa-IR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0903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7200" y="1412776"/>
                <a:ext cx="8223250" cy="3263907"/>
              </a:xfrm>
              <a:prstGeom prst="rect">
                <a:avLst/>
              </a:prstGeom>
              <a:blipFill rotWithShape="0">
                <a:blip r:embed="rId2"/>
                <a:stretch>
                  <a:fillRect l="-667" t="-1121" b="-243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0904" name="Picture 20" descr="images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228600"/>
            <a:ext cx="755650" cy="76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5" name="Picture 20" descr="images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6" name="Picture 20" descr="images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7" name="Picture 20" descr="images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8" name="Picture 20" descr="images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9" name="Picture 20" descr="images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0" name="Picture 13" descr="images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1" name="Picture 20" descr="images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2" name="Picture 20" descr="images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3" name="Picture 20" descr="images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14" name="Picture 20" descr="images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8600"/>
            <a:ext cx="762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696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35" name="Rectangle 25"/>
          <p:cNvSpPr>
            <a:spLocks noChangeArrowheads="1"/>
          </p:cNvSpPr>
          <p:nvPr/>
        </p:nvSpPr>
        <p:spPr bwMode="auto">
          <a:xfrm>
            <a:off x="0" y="-538163"/>
            <a:ext cx="979488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36" name="Rectangle 28"/>
          <p:cNvSpPr>
            <a:spLocks noChangeArrowheads="1"/>
          </p:cNvSpPr>
          <p:nvPr/>
        </p:nvSpPr>
        <p:spPr bwMode="auto">
          <a:xfrm>
            <a:off x="0" y="-538163"/>
            <a:ext cx="979488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37" name="Rectangle 31"/>
          <p:cNvSpPr>
            <a:spLocks noChangeArrowheads="1"/>
          </p:cNvSpPr>
          <p:nvPr/>
        </p:nvSpPr>
        <p:spPr bwMode="auto">
          <a:xfrm>
            <a:off x="0" y="-538163"/>
            <a:ext cx="979488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38" name="Rectangle 34"/>
          <p:cNvSpPr>
            <a:spLocks noChangeArrowheads="1"/>
          </p:cNvSpPr>
          <p:nvPr/>
        </p:nvSpPr>
        <p:spPr bwMode="auto">
          <a:xfrm>
            <a:off x="0" y="-538163"/>
            <a:ext cx="979488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39" name="Rectangle 37"/>
          <p:cNvSpPr>
            <a:spLocks noChangeArrowheads="1"/>
          </p:cNvSpPr>
          <p:nvPr/>
        </p:nvSpPr>
        <p:spPr bwMode="auto">
          <a:xfrm>
            <a:off x="0" y="-538163"/>
            <a:ext cx="979488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1381" name="Group 42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13255196"/>
                  </p:ext>
                </p:extLst>
              </p:nvPr>
            </p:nvGraphicFramePr>
            <p:xfrm>
              <a:off x="3257550" y="1600200"/>
              <a:ext cx="2503487" cy="4251978"/>
            </p:xfrm>
            <a:graphic>
              <a:graphicData uri="http://schemas.openxmlformats.org/drawingml/2006/table">
                <a:tbl>
                  <a:tblPr rtl="1"/>
                  <a:tblGrid>
                    <a:gridCol w="1201948">
                      <a:extLst>
                        <a:ext uri="{9D8B030D-6E8A-4147-A177-3AD203B41FA5}">
                          <a16:colId xmlns:a16="http://schemas.microsoft.com/office/drawing/2014/main" xmlns="" val="20000"/>
                        </a:ext>
                      </a:extLst>
                    </a:gridCol>
                    <a:gridCol w="1301539">
                      <a:extLst>
                        <a:ext uri="{9D8B030D-6E8A-4147-A177-3AD203B41FA5}">
                          <a16:colId xmlns:a16="http://schemas.microsoft.com/office/drawing/2014/main" xmlns="" val="20001"/>
                        </a:ext>
                      </a:extLst>
                    </a:gridCol>
                  </a:tblGrid>
                  <a:tr h="534840"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11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Value</a:t>
                          </a:r>
                          <a:endParaRPr kumimoji="0" lang="en-US" sz="11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  <a:cs typeface="Arial" charset="0"/>
                          </a:endParaRPr>
                        </a:p>
                      </a:txBody>
                      <a:tcPr horzOverflow="overflow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8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8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11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Parameter</a:t>
                          </a:r>
                        </a:p>
                      </a:txBody>
                      <a:tcPr horzOverflow="overflow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8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8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0"/>
                      </a:ext>
                    </a:extLst>
                  </a:tr>
                  <a:tr h="508098"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>
                              <a:tab pos="2143125" algn="l"/>
                            </a:tabLst>
                          </a:pPr>
                          <a:r>
                            <a:rPr kumimoji="0" lang="en-US" sz="11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330MeV</a:t>
                          </a:r>
                          <a:endParaRPr kumimoji="0" lang="en-US" sz="11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  <a:cs typeface="Arial" charset="0"/>
                          </a:endParaRPr>
                        </a:p>
                      </a:txBody>
                      <a:tcPr horzOverflow="overflow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8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kumimoji="0" lang="en-US" sz="16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sz="16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kumimoji="0" lang="en-US" sz="16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𝑢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kumimoji="0" lang="en-US" sz="16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 horzOverflow="overflow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8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1"/>
                      </a:ext>
                    </a:extLst>
                  </a:tr>
                  <a:tr h="534840"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>
                              <a:tab pos="2143125" algn="l"/>
                            </a:tabLst>
                          </a:pPr>
                          <a:r>
                            <a:rPr kumimoji="0" lang="en-US" sz="11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460MeV</a:t>
                          </a:r>
                          <a:endParaRPr kumimoji="0" lang="en-US" sz="11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  <a:cs typeface="Arial" charset="0"/>
                          </a:endParaRPr>
                        </a:p>
                      </a:txBody>
                      <a:tcPr horzOverflow="overflow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kumimoji="0" lang="en-US" sz="16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sz="16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kumimoji="0" lang="en-US" sz="16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𝑠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kumimoji="0" lang="en-US" sz="16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 horzOverflow="overflow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2"/>
                      </a:ext>
                    </a:extLst>
                  </a:tr>
                  <a:tr h="534840"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>
                              <a:tab pos="2143125" algn="l"/>
                            </a:tabLst>
                          </a:pPr>
                          <a:r>
                            <a:rPr kumimoji="0" lang="en-US" sz="11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1550MeV</a:t>
                          </a:r>
                          <a:endParaRPr kumimoji="0" lang="en-US" sz="11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  <a:cs typeface="Arial" charset="0"/>
                          </a:endParaRPr>
                        </a:p>
                      </a:txBody>
                      <a:tcPr horzOverflow="overflow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kumimoji="0" lang="en-US" sz="16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sz="16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kumimoji="0" lang="en-US" sz="16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𝑐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kumimoji="0" lang="en-US" sz="16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 horzOverflow="overflow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3"/>
                      </a:ext>
                    </a:extLst>
                  </a:tr>
                  <a:tr h="534840"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>
                              <a:tab pos="2143125" algn="l"/>
                            </a:tabLst>
                          </a:pPr>
                          <a:r>
                            <a:rPr kumimoji="0" lang="en-US" sz="11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4980MeV</a:t>
                          </a:r>
                          <a:endParaRPr kumimoji="0" lang="en-US" sz="11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  <a:cs typeface="Arial" charset="0"/>
                          </a:endParaRPr>
                        </a:p>
                      </a:txBody>
                      <a:tcPr horzOverflow="overflow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kumimoji="0" lang="en-US" sz="16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sz="16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kumimoji="0" lang="en-US" sz="1600" b="0" i="1" u="none" strike="noStrike" cap="none" normalizeH="0" baseline="0" smtClean="0">
                                        <a:ln>
                                          <a:noFill/>
                                        </a:ln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kumimoji="0" lang="en-US" sz="16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 horzOverflow="overflow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4"/>
                      </a:ext>
                    </a:extLst>
                  </a:tr>
                  <a:tr h="534840"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>
                              <a:tab pos="2143125" algn="l"/>
                            </a:tabLst>
                          </a:pPr>
                          <a:r>
                            <a:rPr kumimoji="0" lang="en-US" sz="11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charset="0"/>
                              <a:cs typeface="Arial" charset="0"/>
                            </a:rPr>
                            <a:t>2.1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kumimoji="0" lang="en-US" sz="1100" b="0" i="1" u="none" strike="noStrike" cap="none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cs typeface="Arial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US" sz="1100" b="0" i="1" u="none" strike="noStrike" cap="none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cs typeface="Arial" charset="0"/>
                                    </a:rPr>
                                    <m:t>𝑓𝑚</m:t>
                                  </m:r>
                                </m:e>
                                <m:sup>
                                  <m:r>
                                    <a:rPr kumimoji="0" lang="en-US" sz="1100" b="0" i="1" u="none" strike="noStrike" cap="none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cs typeface="Arial" charset="0"/>
                                    </a:rPr>
                                    <m:t>−</m:t>
                                  </m:r>
                                  <m:r>
                                    <a:rPr kumimoji="0" lang="en-US" sz="1100" b="0" i="1" u="none" strike="noStrike" cap="none" normalizeH="0" baseline="0" smtClean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cs typeface="Arial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endParaRPr kumimoji="0" lang="en-US" sz="11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  <a:cs typeface="Arial" charset="0"/>
                          </a:endParaRPr>
                        </a:p>
                      </a:txBody>
                      <a:tcPr horzOverflow="overflow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6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itchFamily="18" charset="0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kumimoji="0" lang="en-US" sz="16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 horzOverflow="overflow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704281181"/>
                      </a:ext>
                    </a:extLst>
                  </a:tr>
                  <a:tr h="534840"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>
                              <a:tab pos="2143125" algn="l"/>
                            </a:tabLst>
                          </a:pPr>
                          <a:r>
                            <a:rPr kumimoji="0" lang="en-US" sz="11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charset="0"/>
                              <a:cs typeface="Arial" charset="0"/>
                            </a:rPr>
                            <a:t>1.27</a:t>
                          </a:r>
                        </a:p>
                      </a:txBody>
                      <a:tcPr horzOverflow="overflow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6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itchFamily="18" charset="0"/>
                                  </a:rPr>
                                  <m:t>𝛽</m:t>
                                </m:r>
                              </m:oMath>
                            </m:oMathPara>
                          </a14:m>
                          <a:endParaRPr kumimoji="0" lang="en-US" sz="16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 horzOverflow="overflow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5"/>
                      </a:ext>
                    </a:extLst>
                  </a:tr>
                  <a:tr h="534840"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>
                              <a:tab pos="2143125" algn="l"/>
                            </a:tabLst>
                          </a:pPr>
                          <a:r>
                            <a:rPr kumimoji="0" lang="en-US" sz="11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charset="0"/>
                              <a:cs typeface="Arial" charset="0"/>
                            </a:rPr>
                            <a:t>48MeV</a:t>
                          </a:r>
                        </a:p>
                      </a:txBody>
                      <a:tcPr horzOverflow="overflow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16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As</a:t>
                          </a:r>
                        </a:p>
                      </a:txBody>
                      <a:tcPr horzOverflow="overflow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212651991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1381" name="Group 42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13255196"/>
                  </p:ext>
                </p:extLst>
              </p:nvPr>
            </p:nvGraphicFramePr>
            <p:xfrm>
              <a:off x="3257550" y="1600200"/>
              <a:ext cx="2503487" cy="4251978"/>
            </p:xfrm>
            <a:graphic>
              <a:graphicData uri="http://schemas.openxmlformats.org/drawingml/2006/table">
                <a:tbl>
                  <a:tblPr rtl="1"/>
                  <a:tblGrid>
                    <a:gridCol w="1201948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20000"/>
                        </a:ext>
                      </a:extLst>
                    </a:gridCol>
                    <a:gridCol w="1301539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20001"/>
                        </a:ext>
                      </a:extLst>
                    </a:gridCol>
                  </a:tblGrid>
                  <a:tr h="534840"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11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Value</a:t>
                          </a:r>
                          <a:endParaRPr kumimoji="0" lang="en-US" sz="11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  <a:cs typeface="Arial" charset="0"/>
                          </a:endParaRPr>
                        </a:p>
                      </a:txBody>
                      <a:tcPr horzOverflow="overflow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8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8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11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Parameter</a:t>
                          </a:r>
                          <a:endParaRPr kumimoji="0" lang="en-US" sz="11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 horzOverflow="overflow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8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8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00"/>
                      </a:ext>
                    </a:extLst>
                  </a:tr>
                  <a:tr h="508098"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>
                              <a:tab pos="2143125" algn="l"/>
                            </a:tabLst>
                          </a:pPr>
                          <a:r>
                            <a:rPr kumimoji="0" lang="en-US" sz="11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330MeV</a:t>
                          </a:r>
                          <a:endParaRPr kumimoji="0" lang="en-US" sz="11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  <a:cs typeface="Arial" charset="0"/>
                          </a:endParaRPr>
                        </a:p>
                      </a:txBody>
                      <a:tcPr horzOverflow="overflow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8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fa-IR"/>
                        </a:p>
                      </a:txBody>
                      <a:tcPr horzOverflow="overflow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80808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 rotWithShape="0">
                          <a:blip r:embed="rId2"/>
                          <a:stretch>
                            <a:fillRect l="-92991" t="-107229" r="-467" b="-63734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01"/>
                      </a:ext>
                    </a:extLst>
                  </a:tr>
                  <a:tr h="534840"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>
                              <a:tab pos="2143125" algn="l"/>
                            </a:tabLst>
                          </a:pPr>
                          <a:r>
                            <a:rPr kumimoji="0" lang="en-US" sz="11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460MeV</a:t>
                          </a:r>
                          <a:endParaRPr kumimoji="0" lang="en-US" sz="11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  <a:cs typeface="Arial" charset="0"/>
                          </a:endParaRPr>
                        </a:p>
                      </a:txBody>
                      <a:tcPr horzOverflow="overflow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fa-IR"/>
                        </a:p>
                      </a:txBody>
                      <a:tcPr horzOverflow="overflow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 rotWithShape="0">
                          <a:blip r:embed="rId2"/>
                          <a:stretch>
                            <a:fillRect l="-92991" t="-195455" r="-467" b="-50113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02"/>
                      </a:ext>
                    </a:extLst>
                  </a:tr>
                  <a:tr h="534840"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>
                              <a:tab pos="2143125" algn="l"/>
                            </a:tabLst>
                          </a:pPr>
                          <a:r>
                            <a:rPr kumimoji="0" lang="en-US" sz="11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1550MeV</a:t>
                          </a:r>
                          <a:endParaRPr kumimoji="0" lang="en-US" sz="11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  <a:cs typeface="Arial" charset="0"/>
                          </a:endParaRPr>
                        </a:p>
                      </a:txBody>
                      <a:tcPr horzOverflow="overflow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fa-IR"/>
                        </a:p>
                      </a:txBody>
                      <a:tcPr horzOverflow="overflow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 rotWithShape="0">
                          <a:blip r:embed="rId2"/>
                          <a:stretch>
                            <a:fillRect l="-92991" t="-295455" r="-467" b="-40113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03"/>
                      </a:ext>
                    </a:extLst>
                  </a:tr>
                  <a:tr h="534840"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>
                              <a:tab pos="2143125" algn="l"/>
                            </a:tabLst>
                          </a:pPr>
                          <a:r>
                            <a:rPr kumimoji="0" lang="en-US" sz="11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4980MeV</a:t>
                          </a:r>
                          <a:endParaRPr kumimoji="0" lang="en-US" sz="11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charset="0"/>
                            <a:cs typeface="Arial" charset="0"/>
                          </a:endParaRPr>
                        </a:p>
                      </a:txBody>
                      <a:tcPr horzOverflow="overflow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fa-IR"/>
                        </a:p>
                      </a:txBody>
                      <a:tcPr horzOverflow="overflow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 rotWithShape="0">
                          <a:blip r:embed="rId2"/>
                          <a:stretch>
                            <a:fillRect l="-92991" t="-395455" r="-467" b="-30113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04"/>
                      </a:ext>
                    </a:extLst>
                  </a:tr>
                  <a:tr h="534840">
                    <a:tc>
                      <a:txBody>
                        <a:bodyPr/>
                        <a:lstStyle/>
                        <a:p>
                          <a:endParaRPr lang="fa-IR"/>
                        </a:p>
                      </a:txBody>
                      <a:tcPr horzOverflow="overflow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 rotWithShape="0">
                          <a:blip r:embed="rId2"/>
                          <a:stretch>
                            <a:fillRect l="-505" t="-495455" r="-108586" b="-2011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a-IR"/>
                        </a:p>
                      </a:txBody>
                      <a:tcPr horzOverflow="overflow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 rotWithShape="0">
                          <a:blip r:embed="rId2"/>
                          <a:stretch>
                            <a:fillRect l="-92991" t="-495455" r="-467" b="-20113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704281181"/>
                      </a:ext>
                    </a:extLst>
                  </a:tr>
                  <a:tr h="534840"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>
                              <a:tab pos="2143125" algn="l"/>
                            </a:tabLst>
                          </a:pPr>
                          <a:r>
                            <a:rPr kumimoji="0" lang="en-US" sz="11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charset="0"/>
                              <a:cs typeface="Arial" charset="0"/>
                            </a:rPr>
                            <a:t>1.27</a:t>
                          </a:r>
                        </a:p>
                      </a:txBody>
                      <a:tcPr horzOverflow="overflow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fa-IR"/>
                        </a:p>
                      </a:txBody>
                      <a:tcPr horzOverflow="overflow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 rotWithShape="0">
                          <a:blip r:embed="rId2"/>
                          <a:stretch>
                            <a:fillRect l="-92991" t="-595455" r="-467" b="-10113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005"/>
                      </a:ext>
                    </a:extLst>
                  </a:tr>
                  <a:tr h="534840"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>
                              <a:tab pos="2143125" algn="l"/>
                            </a:tabLst>
                          </a:pPr>
                          <a:r>
                            <a:rPr kumimoji="0" lang="en-US" sz="11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charset="0"/>
                              <a:cs typeface="Arial" charset="0"/>
                            </a:rPr>
                            <a:t>48MeV</a:t>
                          </a:r>
                        </a:p>
                      </a:txBody>
                      <a:tcPr horzOverflow="overflow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1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16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As</a:t>
                          </a:r>
                        </a:p>
                      </a:txBody>
                      <a:tcPr horzOverflow="overflow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212651991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3364" name="Rectangle 225"/>
          <p:cNvSpPr>
            <a:spLocks noChangeArrowheads="1"/>
          </p:cNvSpPr>
          <p:nvPr/>
        </p:nvSpPr>
        <p:spPr bwMode="auto">
          <a:xfrm>
            <a:off x="0" y="73961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2143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2143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2143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2143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2143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tabLst>
                <a:tab pos="2143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tabLst>
                <a:tab pos="2143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tabLst>
                <a:tab pos="2143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tabLst>
                <a:tab pos="2143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65" name="Rectangle 251"/>
          <p:cNvSpPr>
            <a:spLocks noChangeArrowheads="1"/>
          </p:cNvSpPr>
          <p:nvPr/>
        </p:nvSpPr>
        <p:spPr bwMode="auto">
          <a:xfrm>
            <a:off x="1814513" y="1238250"/>
            <a:ext cx="979487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68" name="Rectangle 263"/>
          <p:cNvSpPr>
            <a:spLocks noChangeArrowheads="1"/>
          </p:cNvSpPr>
          <p:nvPr/>
        </p:nvSpPr>
        <p:spPr bwMode="auto">
          <a:xfrm>
            <a:off x="1524000" y="1600200"/>
            <a:ext cx="979488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70" name="Rectangle 267"/>
          <p:cNvSpPr>
            <a:spLocks noChangeArrowheads="1"/>
          </p:cNvSpPr>
          <p:nvPr/>
        </p:nvSpPr>
        <p:spPr bwMode="auto">
          <a:xfrm>
            <a:off x="1828800" y="457200"/>
            <a:ext cx="979488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72" name="Rectangle 271"/>
          <p:cNvSpPr>
            <a:spLocks noChangeArrowheads="1"/>
          </p:cNvSpPr>
          <p:nvPr/>
        </p:nvSpPr>
        <p:spPr bwMode="auto">
          <a:xfrm>
            <a:off x="990600" y="1752600"/>
            <a:ext cx="979488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410" name="Rectangle 19"/>
          <p:cNvSpPr>
            <a:spLocks noChangeArrowheads="1"/>
          </p:cNvSpPr>
          <p:nvPr/>
        </p:nvSpPr>
        <p:spPr bwMode="auto">
          <a:xfrm>
            <a:off x="1752600" y="914400"/>
            <a:ext cx="55133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 b="1" dirty="0" smtClean="0">
                <a:solidFill>
                  <a:srgbClr val="A4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 Parameters</a:t>
            </a:r>
            <a:endParaRPr lang="en-US" altLang="en-US" sz="2400" b="1" dirty="0">
              <a:solidFill>
                <a:srgbClr val="A4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259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5131</TotalTime>
  <Words>582</Words>
  <Application>Microsoft Office PowerPoint</Application>
  <PresentationFormat>On-screen Show (4:3)</PresentationFormat>
  <Paragraphs>178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Cambria Math</vt:lpstr>
      <vt:lpstr>Times New Roman</vt:lpstr>
      <vt:lpstr>Wingdings</vt:lpstr>
      <vt:lpstr>Metropolitan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Office07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Dear User!</dc:creator>
  <cp:lastModifiedBy>zahrapc</cp:lastModifiedBy>
  <cp:revision>457</cp:revision>
  <dcterms:created xsi:type="dcterms:W3CDTF">2011-09-12T19:02:52Z</dcterms:created>
  <dcterms:modified xsi:type="dcterms:W3CDTF">2021-08-04T10:21:41Z</dcterms:modified>
</cp:coreProperties>
</file>