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85" r:id="rId1"/>
    <p:sldMasterId id="2147483814" r:id="rId2"/>
  </p:sldMasterIdLst>
  <p:notesMasterIdLst>
    <p:notesMasterId r:id="rId21"/>
  </p:notesMasterIdLst>
  <p:sldIdLst>
    <p:sldId id="256" r:id="rId3"/>
    <p:sldId id="355" r:id="rId4"/>
    <p:sldId id="310" r:id="rId5"/>
    <p:sldId id="344" r:id="rId6"/>
    <p:sldId id="345" r:id="rId7"/>
    <p:sldId id="356" r:id="rId8"/>
    <p:sldId id="357" r:id="rId9"/>
    <p:sldId id="347" r:id="rId10"/>
    <p:sldId id="326" r:id="rId11"/>
    <p:sldId id="327" r:id="rId12"/>
    <p:sldId id="358" r:id="rId13"/>
    <p:sldId id="332" r:id="rId14"/>
    <p:sldId id="351" r:id="rId15"/>
    <p:sldId id="359" r:id="rId16"/>
    <p:sldId id="353" r:id="rId17"/>
    <p:sldId id="354" r:id="rId18"/>
    <p:sldId id="295" r:id="rId19"/>
    <p:sldId id="307" r:id="rId20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FAF"/>
    <a:srgbClr val="FFCFB7"/>
    <a:srgbClr val="FFBA97"/>
    <a:srgbClr val="FFA071"/>
    <a:srgbClr val="FFC197"/>
    <a:srgbClr val="FF7D9C"/>
    <a:srgbClr val="FFB7C8"/>
    <a:srgbClr val="FFE8DD"/>
    <a:srgbClr val="FFD1DC"/>
    <a:srgbClr val="FFD2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837" autoAdjust="0"/>
    <p:restoredTop sz="94660"/>
  </p:normalViewPr>
  <p:slideViewPr>
    <p:cSldViewPr>
      <p:cViewPr varScale="1">
        <p:scale>
          <a:sx n="75" d="100"/>
          <a:sy n="75" d="100"/>
        </p:scale>
        <p:origin x="30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9876106-432C-4DBB-BB13-68F6D077E934}" type="datetimeFigureOut">
              <a:rPr lang="fa-IR" smtClean="0"/>
              <a:pPr/>
              <a:t>26/12/1442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860EE4B-48D8-44BE-81D0-27464909C1F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9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16CD093-1EFE-46AD-B6D1-0FD33E3308BE}" type="slidenum">
              <a:rPr lang="ar-SA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192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DB5D9C01-0A7F-4F6C-B988-E1D03F9E0053}" type="datetimeFigureOut">
              <a:rPr lang="fa-IR" smtClean="0"/>
              <a:pPr/>
              <a:t>26/12/1442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7FBEAEB-4283-41A0-822A-EE61A45D5B6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65541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9C01-0A7F-4F6C-B988-E1D03F9E0053}" type="datetimeFigureOut">
              <a:rPr lang="fa-IR" smtClean="0"/>
              <a:pPr/>
              <a:t>26/12/1442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EAEB-4283-41A0-822A-EE61A45D5B6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1919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9C01-0A7F-4F6C-B988-E1D03F9E0053}" type="datetimeFigureOut">
              <a:rPr lang="fa-IR" smtClean="0"/>
              <a:pPr/>
              <a:t>26/12/1442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EAEB-4283-41A0-822A-EE61A45D5B6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07377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9C01-0A7F-4F6C-B988-E1D03F9E0053}" type="datetimeFigureOut">
              <a:rPr lang="fa-IR" smtClean="0"/>
              <a:pPr/>
              <a:t>26/12/1442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EAEB-4283-41A0-822A-EE61A45D5B6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11307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9C01-0A7F-4F6C-B988-E1D03F9E0053}" type="datetimeFigureOut">
              <a:rPr lang="fa-IR" smtClean="0"/>
              <a:pPr/>
              <a:t>26/12/1442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EAEB-4283-41A0-822A-EE61A45D5B6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14908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9C01-0A7F-4F6C-B988-E1D03F9E0053}" type="datetimeFigureOut">
              <a:rPr lang="fa-IR" smtClean="0"/>
              <a:pPr/>
              <a:t>26/12/1442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EAEB-4283-41A0-822A-EE61A45D5B6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65307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9C01-0A7F-4F6C-B988-E1D03F9E0053}" type="datetimeFigureOut">
              <a:rPr lang="fa-IR" smtClean="0"/>
              <a:pPr/>
              <a:t>26/12/1442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EAEB-4283-41A0-822A-EE61A45D5B6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86171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9C01-0A7F-4F6C-B988-E1D03F9E0053}" type="datetimeFigureOut">
              <a:rPr lang="fa-IR" smtClean="0"/>
              <a:pPr/>
              <a:t>26/12/1442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EAEB-4283-41A0-822A-EE61A45D5B6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77101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9C01-0A7F-4F6C-B988-E1D03F9E0053}" type="datetimeFigureOut">
              <a:rPr lang="fa-IR" smtClean="0"/>
              <a:pPr/>
              <a:t>26/12/1442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EAEB-4283-41A0-822A-EE61A45D5B6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73483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9C01-0A7F-4F6C-B988-E1D03F9E0053}" type="datetimeFigureOut">
              <a:rPr lang="fa-IR" smtClean="0"/>
              <a:pPr/>
              <a:t>26/12/1442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EAEB-4283-41A0-822A-EE61A45D5B6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54809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9C01-0A7F-4F6C-B988-E1D03F9E0053}" type="datetimeFigureOut">
              <a:rPr lang="fa-IR" smtClean="0"/>
              <a:pPr/>
              <a:t>26/12/1442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EAEB-4283-41A0-822A-EE61A45D5B6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87621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9C01-0A7F-4F6C-B988-E1D03F9E0053}" type="datetimeFigureOut">
              <a:rPr lang="fa-IR" smtClean="0"/>
              <a:pPr/>
              <a:t>26/12/1442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EAEB-4283-41A0-822A-EE61A45D5B6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07560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9C01-0A7F-4F6C-B988-E1D03F9E0053}" type="datetimeFigureOut">
              <a:rPr lang="fa-IR" smtClean="0"/>
              <a:pPr/>
              <a:t>26/12/1442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EAEB-4283-41A0-822A-EE61A45D5B6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14165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9C01-0A7F-4F6C-B988-E1D03F9E0053}" type="datetimeFigureOut">
              <a:rPr lang="fa-IR" smtClean="0"/>
              <a:pPr/>
              <a:t>26/12/1442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EAEB-4283-41A0-822A-EE61A45D5B6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21067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9C01-0A7F-4F6C-B988-E1D03F9E0053}" type="datetimeFigureOut">
              <a:rPr lang="fa-IR" smtClean="0"/>
              <a:pPr/>
              <a:t>26/12/1442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EAEB-4283-41A0-822A-EE61A45D5B6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77303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9C01-0A7F-4F6C-B988-E1D03F9E0053}" type="datetimeFigureOut">
              <a:rPr lang="fa-IR" smtClean="0"/>
              <a:pPr/>
              <a:t>26/12/1442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EAEB-4283-41A0-822A-EE61A45D5B6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10586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9C01-0A7F-4F6C-B988-E1D03F9E0053}" type="datetimeFigureOut">
              <a:rPr lang="fa-IR" smtClean="0"/>
              <a:pPr/>
              <a:t>26/12/1442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EAEB-4283-41A0-822A-EE61A45D5B6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9114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9C01-0A7F-4F6C-B988-E1D03F9E0053}" type="datetimeFigureOut">
              <a:rPr lang="fa-IR" smtClean="0"/>
              <a:pPr/>
              <a:t>26/12/1442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EAEB-4283-41A0-822A-EE61A45D5B6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36306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9C01-0A7F-4F6C-B988-E1D03F9E0053}" type="datetimeFigureOut">
              <a:rPr lang="fa-IR" smtClean="0"/>
              <a:pPr/>
              <a:t>26/12/1442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EAEB-4283-41A0-822A-EE61A45D5B6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4586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9C01-0A7F-4F6C-B988-E1D03F9E0053}" type="datetimeFigureOut">
              <a:rPr lang="fa-IR" smtClean="0"/>
              <a:pPr/>
              <a:t>26/12/1442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EAEB-4283-41A0-822A-EE61A45D5B6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89109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9C01-0A7F-4F6C-B988-E1D03F9E0053}" type="datetimeFigureOut">
              <a:rPr lang="fa-IR" smtClean="0"/>
              <a:pPr/>
              <a:t>26/12/1442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7FBEAEB-4283-41A0-822A-EE61A45D5B6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97651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DB5D9C01-0A7F-4F6C-B988-E1D03F9E0053}" type="datetimeFigureOut">
              <a:rPr lang="fa-IR" smtClean="0"/>
              <a:pPr/>
              <a:t>26/12/1442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7FBEAEB-4283-41A0-822A-EE61A45D5B6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50028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DB5D9C01-0A7F-4F6C-B988-E1D03F9E0053}" type="datetimeFigureOut">
              <a:rPr lang="fa-IR" smtClean="0"/>
              <a:pPr/>
              <a:t>26/12/1442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67FBEAEB-4283-41A0-822A-EE61A45D5B6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9129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D9C01-0A7F-4F6C-B988-E1D03F9E0053}" type="datetimeFigureOut">
              <a:rPr lang="fa-IR" smtClean="0"/>
              <a:pPr/>
              <a:t>26/12/1442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BEAEB-4283-41A0-822A-EE61A45D5B6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5033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7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0" y="3212976"/>
            <a:ext cx="8964488" cy="390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fa-IR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fa-IR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Ghalenovi</a:t>
            </a:r>
            <a:endParaRPr lang="fa-IR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Collaborate with 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Masoumeh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Moazzen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Sorkhi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fa-IR" sz="8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Kosar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 of Bojnord, Iran</a:t>
            </a:r>
            <a:endParaRPr lang="fa-IR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fa-I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674664"/>
            <a:ext cx="9144000" cy="139429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Study of heavy bottom mesons in a </a:t>
            </a:r>
            <a:r>
              <a:rPr lang="en-US" sz="3200" b="1" dirty="0" err="1">
                <a:solidFill>
                  <a:schemeClr val="bg1"/>
                </a:solidFill>
              </a:rPr>
              <a:t>variational</a:t>
            </a:r>
            <a:r>
              <a:rPr lang="en-US" sz="3200" b="1" dirty="0">
                <a:solidFill>
                  <a:schemeClr val="bg1"/>
                </a:solidFill>
              </a:rPr>
              <a:t> approach</a:t>
            </a:r>
          </a:p>
        </p:txBody>
      </p:sp>
      <p:pic>
        <p:nvPicPr>
          <p:cNvPr id="6" name="Picture 2" descr="19th International Conference on Hadron Spectroscopy and Structure in memoriam Simon Eidelman">
            <a:extLst>
              <a:ext uri="{FF2B5EF4-FFF2-40B4-BE49-F238E27FC236}">
                <a16:creationId xmlns:a16="http://schemas.microsoft.com/office/drawing/2014/main" xmlns="" id="{4FFC97CD-0BF4-4062-8303-0049720523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6"/>
          <a:stretch/>
        </p:blipFill>
        <p:spPr bwMode="auto">
          <a:xfrm>
            <a:off x="0" y="1162"/>
            <a:ext cx="9144000" cy="164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9" name="Rectangle 23"/>
          <p:cNvSpPr>
            <a:spLocks noChangeArrowheads="1"/>
          </p:cNvSpPr>
          <p:nvPr/>
        </p:nvSpPr>
        <p:spPr bwMode="auto">
          <a:xfrm>
            <a:off x="0" y="-538163"/>
            <a:ext cx="9794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0" name="Rectangle 24"/>
          <p:cNvSpPr>
            <a:spLocks noChangeArrowheads="1"/>
          </p:cNvSpPr>
          <p:nvPr/>
        </p:nvSpPr>
        <p:spPr bwMode="auto">
          <a:xfrm>
            <a:off x="0" y="-538163"/>
            <a:ext cx="9794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1" name="Rectangle 25"/>
          <p:cNvSpPr>
            <a:spLocks noChangeArrowheads="1"/>
          </p:cNvSpPr>
          <p:nvPr/>
        </p:nvSpPr>
        <p:spPr bwMode="auto">
          <a:xfrm>
            <a:off x="0" y="-538163"/>
            <a:ext cx="9794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2" name="Rectangle 26"/>
          <p:cNvSpPr>
            <a:spLocks noChangeArrowheads="1"/>
          </p:cNvSpPr>
          <p:nvPr/>
        </p:nvSpPr>
        <p:spPr bwMode="auto">
          <a:xfrm>
            <a:off x="0" y="-538163"/>
            <a:ext cx="9794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3" name="Rectangle 27"/>
          <p:cNvSpPr>
            <a:spLocks noChangeArrowheads="1"/>
          </p:cNvSpPr>
          <p:nvPr/>
        </p:nvSpPr>
        <p:spPr bwMode="auto">
          <a:xfrm>
            <a:off x="0" y="-538163"/>
            <a:ext cx="9794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4" name="Rectangle 28"/>
          <p:cNvSpPr>
            <a:spLocks noChangeArrowheads="1"/>
          </p:cNvSpPr>
          <p:nvPr/>
        </p:nvSpPr>
        <p:spPr bwMode="auto">
          <a:xfrm>
            <a:off x="0" y="-538163"/>
            <a:ext cx="9794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5" name="Rectangle 92"/>
          <p:cNvSpPr>
            <a:spLocks noChangeArrowheads="1"/>
          </p:cNvSpPr>
          <p:nvPr/>
        </p:nvSpPr>
        <p:spPr bwMode="auto">
          <a:xfrm>
            <a:off x="0" y="7396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6" name="Rectangle 106"/>
          <p:cNvSpPr>
            <a:spLocks noChangeArrowheads="1"/>
          </p:cNvSpPr>
          <p:nvPr/>
        </p:nvSpPr>
        <p:spPr bwMode="auto">
          <a:xfrm>
            <a:off x="2957004" y="950871"/>
            <a:ext cx="391004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Heavy bottom meson masses (in MeV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 rtl="0"/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7" name="Rectangle 114"/>
          <p:cNvSpPr>
            <a:spLocks noChangeArrowheads="1"/>
          </p:cNvSpPr>
          <p:nvPr/>
        </p:nvSpPr>
        <p:spPr bwMode="auto">
          <a:xfrm>
            <a:off x="900113" y="-347663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8" name="Rectangle 122"/>
          <p:cNvSpPr>
            <a:spLocks noChangeArrowheads="1"/>
          </p:cNvSpPr>
          <p:nvPr/>
        </p:nvSpPr>
        <p:spPr bwMode="auto">
          <a:xfrm>
            <a:off x="900113" y="-347663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9" name="Rectangle 130"/>
          <p:cNvSpPr>
            <a:spLocks noChangeArrowheads="1"/>
          </p:cNvSpPr>
          <p:nvPr/>
        </p:nvSpPr>
        <p:spPr bwMode="auto">
          <a:xfrm>
            <a:off x="900113" y="-347663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0" name="Rectangle 138"/>
          <p:cNvSpPr>
            <a:spLocks noChangeArrowheads="1"/>
          </p:cNvSpPr>
          <p:nvPr/>
        </p:nvSpPr>
        <p:spPr bwMode="auto">
          <a:xfrm>
            <a:off x="900113" y="-347663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1" name="Rectangle 146"/>
          <p:cNvSpPr>
            <a:spLocks noChangeArrowheads="1"/>
          </p:cNvSpPr>
          <p:nvPr/>
        </p:nvSpPr>
        <p:spPr bwMode="auto">
          <a:xfrm>
            <a:off x="900113" y="-347663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2" name="Rectangle 154"/>
          <p:cNvSpPr>
            <a:spLocks noChangeArrowheads="1"/>
          </p:cNvSpPr>
          <p:nvPr/>
        </p:nvSpPr>
        <p:spPr bwMode="auto">
          <a:xfrm>
            <a:off x="900113" y="-347663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3" name="Rectangle 162"/>
          <p:cNvSpPr>
            <a:spLocks noChangeArrowheads="1"/>
          </p:cNvSpPr>
          <p:nvPr/>
        </p:nvSpPr>
        <p:spPr bwMode="auto">
          <a:xfrm>
            <a:off x="900113" y="-347663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4" name="Rectangle 170"/>
          <p:cNvSpPr>
            <a:spLocks noChangeArrowheads="1"/>
          </p:cNvSpPr>
          <p:nvPr/>
        </p:nvSpPr>
        <p:spPr bwMode="auto">
          <a:xfrm>
            <a:off x="900113" y="-347663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5" name="Rectangle 178"/>
          <p:cNvSpPr>
            <a:spLocks noChangeArrowheads="1"/>
          </p:cNvSpPr>
          <p:nvPr/>
        </p:nvSpPr>
        <p:spPr bwMode="auto">
          <a:xfrm>
            <a:off x="900113" y="-347663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6" name="Rectangle 186"/>
          <p:cNvSpPr>
            <a:spLocks noChangeArrowheads="1"/>
          </p:cNvSpPr>
          <p:nvPr/>
        </p:nvSpPr>
        <p:spPr bwMode="auto">
          <a:xfrm>
            <a:off x="900113" y="-347663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7" name="Rectangle 194"/>
          <p:cNvSpPr>
            <a:spLocks noChangeArrowheads="1"/>
          </p:cNvSpPr>
          <p:nvPr/>
        </p:nvSpPr>
        <p:spPr bwMode="auto">
          <a:xfrm>
            <a:off x="900113" y="-347663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1632212"/>
                  </p:ext>
                </p:extLst>
              </p:nvPr>
            </p:nvGraphicFramePr>
            <p:xfrm>
              <a:off x="1864026" y="1596133"/>
              <a:ext cx="6096000" cy="3337560"/>
            </p:xfrm>
            <a:graphic>
              <a:graphicData uri="http://schemas.openxmlformats.org/drawingml/2006/table">
                <a:tbl>
                  <a:tblPr rtl="1" firstRow="1" bandRow="1">
                    <a:tableStyleId>{D27102A9-8310-4765-A935-A1911B00CA55}</a:tableStyleId>
                  </a:tblPr>
                  <a:tblGrid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err="1" smtClean="0">
                              <a:cs typeface="+mj-cs"/>
                            </a:rPr>
                            <a:t>Exp</a:t>
                          </a:r>
                          <a:endParaRPr lang="fa-IR" sz="1600" dirty="0">
                            <a:cs typeface="+mj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>
                              <a:cs typeface="+mj-cs"/>
                            </a:rPr>
                            <a:t>Our model</a:t>
                          </a:r>
                          <a:endParaRPr lang="fa-IR" sz="1600" dirty="0">
                            <a:cs typeface="+mj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>
                              <a:cs typeface="+mj-cs"/>
                            </a:rPr>
                            <a:t>Meson</a:t>
                          </a:r>
                          <a:endParaRPr lang="fa-IR" sz="1600" dirty="0">
                            <a:cs typeface="+mj-cs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>
                              <a:cs typeface="+mj-cs"/>
                            </a:rPr>
                            <a:t>5279</a:t>
                          </a:r>
                          <a:endParaRPr lang="fa-IR" sz="1600" dirty="0">
                            <a:cs typeface="+mj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>
                              <a:cs typeface="+mj-cs"/>
                            </a:rPr>
                            <a:t>5277</a:t>
                          </a:r>
                          <a:endParaRPr lang="fa-IR" sz="1600" dirty="0">
                            <a:cs typeface="+mj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+mj-cs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fa-IR" sz="1600" dirty="0">
                            <a:cs typeface="+mj-cs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>
                              <a:cs typeface="+mj-cs"/>
                            </a:rPr>
                            <a:t>5325</a:t>
                          </a:r>
                          <a:endParaRPr lang="fa-IR" sz="1600" dirty="0">
                            <a:cs typeface="+mj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>
                              <a:cs typeface="+mj-cs"/>
                            </a:rPr>
                            <a:t>5325</a:t>
                          </a:r>
                          <a:endParaRPr lang="fa-IR" sz="1600" dirty="0">
                            <a:cs typeface="+mj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a-IR" sz="1600" i="1" smtClean="0">
                                        <a:latin typeface="Cambria Math" panose="02040503050406030204" pitchFamily="18" charset="0"/>
                                        <a:cs typeface="+mj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cs typeface="+mj-cs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fa-IR" sz="1600" b="0" i="1" smtClean="0">
                                        <a:latin typeface="Cambria Math" panose="02040503050406030204" pitchFamily="18" charset="0"/>
                                        <a:cs typeface="+mj-cs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a-IR" sz="1600" dirty="0">
                            <a:cs typeface="+mj-cs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>
                              <a:cs typeface="+mj-cs"/>
                            </a:rPr>
                            <a:t>5366</a:t>
                          </a:r>
                          <a:endParaRPr lang="fa-IR" sz="1600" dirty="0">
                            <a:cs typeface="+mj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>
                              <a:cs typeface="+mj-cs"/>
                            </a:rPr>
                            <a:t>5369</a:t>
                          </a:r>
                          <a:endParaRPr lang="fa-IR" sz="1600" dirty="0">
                            <a:cs typeface="+mj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a-IR" sz="1600" i="1" smtClean="0">
                                        <a:latin typeface="Cambria Math" panose="02040503050406030204" pitchFamily="18" charset="0"/>
                                        <a:cs typeface="+mj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cs typeface="+mj-cs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cs typeface="+mj-cs"/>
                                      </a:rPr>
                                      <m:t>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a-IR" sz="1600" dirty="0">
                            <a:cs typeface="+mj-cs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>
                              <a:cs typeface="+mj-cs"/>
                            </a:rPr>
                            <a:t>5415</a:t>
                          </a:r>
                          <a:endParaRPr lang="fa-IR" sz="1600" dirty="0">
                            <a:cs typeface="+mj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>
                              <a:cs typeface="+mj-cs"/>
                            </a:rPr>
                            <a:t>5417</a:t>
                          </a:r>
                          <a:endParaRPr lang="fa-IR" sz="1600" dirty="0">
                            <a:cs typeface="+mj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fa-IR" sz="160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6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𝑠</m:t>
                                    </m:r>
                                  </m:sub>
                                  <m:sup>
                                    <m:r>
                                      <a:rPr lang="fa-IR" sz="16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fa-IR" sz="16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>
                              <a:cs typeface="+mj-cs"/>
                            </a:rPr>
                            <a:t>6274</a:t>
                          </a:r>
                          <a:endParaRPr lang="fa-IR" sz="1600" dirty="0">
                            <a:cs typeface="+mj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>
                              <a:cs typeface="+mj-cs"/>
                            </a:rPr>
                            <a:t>6274</a:t>
                          </a:r>
                          <a:endParaRPr lang="fa-IR" sz="1600" dirty="0">
                            <a:cs typeface="+mj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a-IR" sz="160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6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a-IR" sz="1600" dirty="0">
                            <a:cs typeface="+mj-cs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>
                              <a:cs typeface="+mj-cs"/>
                            </a:rPr>
                            <a:t>-</a:t>
                          </a:r>
                          <a:endParaRPr lang="fa-IR" sz="1600" dirty="0">
                            <a:cs typeface="+mj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>
                              <a:cs typeface="+mj-cs"/>
                            </a:rPr>
                            <a:t>6323</a:t>
                          </a:r>
                          <a:endParaRPr lang="fa-IR" sz="1600" dirty="0">
                            <a:cs typeface="+mj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fa-IR" sz="160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6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fa-IR" sz="16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fa-IR" sz="1600" dirty="0">
                            <a:cs typeface="+mj-cs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>
                              <a:cs typeface="+mj-cs"/>
                            </a:rPr>
                            <a:t>9400</a:t>
                          </a:r>
                          <a:endParaRPr lang="fa-IR" sz="1600" dirty="0">
                            <a:cs typeface="+mj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>
                              <a:cs typeface="+mj-cs"/>
                            </a:rPr>
                            <a:t>9431</a:t>
                          </a:r>
                          <a:endParaRPr lang="fa-IR" sz="1600" dirty="0">
                            <a:cs typeface="+mj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a-IR" sz="1600" i="1" smtClean="0">
                                        <a:latin typeface="Cambria Math" panose="02040503050406030204" pitchFamily="18" charset="0"/>
                                        <a:cs typeface="+mj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a-IR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j-cs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cs typeface="+mj-cs"/>
                                      </a:rPr>
                                      <m:t>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a-IR" sz="1600" dirty="0">
                            <a:cs typeface="+mj-cs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9460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9478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a-I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a-IR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a-I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1632212"/>
                  </p:ext>
                </p:extLst>
              </p:nvPr>
            </p:nvGraphicFramePr>
            <p:xfrm>
              <a:off x="1864026" y="1596133"/>
              <a:ext cx="6096000" cy="3337560"/>
            </p:xfrm>
            <a:graphic>
              <a:graphicData uri="http://schemas.openxmlformats.org/drawingml/2006/table">
                <a:tbl>
                  <a:tblPr rtl="1" firstRow="1" bandRow="1">
                    <a:tableStyleId>{D27102A9-8310-4765-A935-A1911B00CA55}</a:tableStyleId>
                  </a:tblPr>
                  <a:tblGrid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err="1" smtClean="0">
                              <a:cs typeface="+mj-cs"/>
                            </a:rPr>
                            <a:t>Exp</a:t>
                          </a:r>
                          <a:endParaRPr lang="fa-IR" sz="1600" dirty="0">
                            <a:cs typeface="+mj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>
                              <a:cs typeface="+mj-cs"/>
                            </a:rPr>
                            <a:t>Our model</a:t>
                          </a:r>
                          <a:endParaRPr lang="fa-IR" sz="1600" dirty="0">
                            <a:cs typeface="+mj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>
                              <a:cs typeface="+mj-cs"/>
                            </a:rPr>
                            <a:t>Meson</a:t>
                          </a:r>
                          <a:endParaRPr lang="fa-IR" sz="1600" dirty="0">
                            <a:cs typeface="+mj-cs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>
                              <a:cs typeface="+mj-cs"/>
                            </a:rPr>
                            <a:t>5279</a:t>
                          </a:r>
                          <a:endParaRPr lang="fa-IR" sz="1600" dirty="0">
                            <a:cs typeface="+mj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>
                              <a:cs typeface="+mj-cs"/>
                            </a:rPr>
                            <a:t>5277</a:t>
                          </a:r>
                          <a:endParaRPr lang="fa-IR" sz="1600" dirty="0">
                            <a:cs typeface="+mj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99701" t="-103279" r="-299" b="-7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>
                              <a:cs typeface="+mj-cs"/>
                            </a:rPr>
                            <a:t>5325</a:t>
                          </a:r>
                          <a:endParaRPr lang="fa-IR" sz="1600" dirty="0">
                            <a:cs typeface="+mj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>
                              <a:cs typeface="+mj-cs"/>
                            </a:rPr>
                            <a:t>5325</a:t>
                          </a:r>
                          <a:endParaRPr lang="fa-IR" sz="1600" dirty="0">
                            <a:cs typeface="+mj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99701" t="-203279" r="-299" b="-6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>
                              <a:cs typeface="+mj-cs"/>
                            </a:rPr>
                            <a:t>5366</a:t>
                          </a:r>
                          <a:endParaRPr lang="fa-IR" sz="1600" dirty="0">
                            <a:cs typeface="+mj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>
                              <a:cs typeface="+mj-cs"/>
                            </a:rPr>
                            <a:t>5369</a:t>
                          </a:r>
                          <a:endParaRPr lang="fa-IR" sz="1600" dirty="0">
                            <a:cs typeface="+mj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99701" t="-303279" r="-299" b="-5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>
                              <a:cs typeface="+mj-cs"/>
                            </a:rPr>
                            <a:t>5415</a:t>
                          </a:r>
                          <a:endParaRPr lang="fa-IR" sz="1600" dirty="0">
                            <a:cs typeface="+mj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>
                              <a:cs typeface="+mj-cs"/>
                            </a:rPr>
                            <a:t>5417</a:t>
                          </a:r>
                          <a:endParaRPr lang="fa-IR" sz="1600" dirty="0">
                            <a:cs typeface="+mj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99701" t="-403279" r="-299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>
                              <a:cs typeface="+mj-cs"/>
                            </a:rPr>
                            <a:t>6274</a:t>
                          </a:r>
                          <a:endParaRPr lang="fa-IR" sz="1600" dirty="0">
                            <a:cs typeface="+mj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>
                              <a:cs typeface="+mj-cs"/>
                            </a:rPr>
                            <a:t>6274</a:t>
                          </a:r>
                          <a:endParaRPr lang="fa-IR" sz="1600" dirty="0">
                            <a:cs typeface="+mj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99701" t="-503279" r="-299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>
                              <a:cs typeface="+mj-cs"/>
                            </a:rPr>
                            <a:t>-</a:t>
                          </a:r>
                          <a:endParaRPr lang="fa-IR" sz="1600" dirty="0">
                            <a:cs typeface="+mj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>
                              <a:cs typeface="+mj-cs"/>
                            </a:rPr>
                            <a:t>6323</a:t>
                          </a:r>
                          <a:endParaRPr lang="fa-IR" sz="1600" dirty="0">
                            <a:cs typeface="+mj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99701" t="-603279" r="-299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>
                              <a:cs typeface="+mj-cs"/>
                            </a:rPr>
                            <a:t>9400</a:t>
                          </a:r>
                          <a:endParaRPr lang="fa-IR" sz="1600" dirty="0">
                            <a:cs typeface="+mj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>
                              <a:cs typeface="+mj-cs"/>
                            </a:rPr>
                            <a:t>9431</a:t>
                          </a:r>
                          <a:endParaRPr lang="fa-IR" sz="1600" dirty="0">
                            <a:cs typeface="+mj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99701" t="-703279" r="-299" b="-1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9460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9478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99701" t="-803279" r="-299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7861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899" name="Rectangle 6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00" name="Rectangle 8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01" name="Rectangle 1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02" name="Rectangle 1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0904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"/>
            <a:ext cx="75565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5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6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7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8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9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0" name="Picture 13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1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2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3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4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815306" y="2132856"/>
            <a:ext cx="551338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Decay Constants</a:t>
            </a:r>
            <a:endParaRPr lang="en-US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23" name="Rectangle 6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24" name="Rectangle 8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25" name="Rectangle 1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26" name="Rectangle 1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1928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83185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9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"/>
            <a:ext cx="8382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0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"/>
            <a:ext cx="8382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1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"/>
            <a:ext cx="8382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2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8382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3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8382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4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"/>
            <a:ext cx="8382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5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"/>
            <a:ext cx="8382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6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8382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7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8382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8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82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9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81000"/>
            <a:ext cx="83185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0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1000"/>
            <a:ext cx="8382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1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1000"/>
            <a:ext cx="8382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2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1000"/>
            <a:ext cx="8382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3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"/>
            <a:ext cx="8382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4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000"/>
            <a:ext cx="8382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5" name="Picture 31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"/>
            <a:ext cx="8382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6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"/>
            <a:ext cx="8382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7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"/>
            <a:ext cx="8382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8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8382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9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382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19"/>
              <p:cNvSpPr>
                <a:spLocks noChangeArrowheads="1"/>
              </p:cNvSpPr>
              <p:nvPr/>
            </p:nvSpPr>
            <p:spPr bwMode="auto">
              <a:xfrm>
                <a:off x="599132" y="1767216"/>
                <a:ext cx="8081318" cy="4328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/>
                <a:r>
                  <a:rPr lang="en-US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decay Constants of mesons are important parameters in the study of </a:t>
                </a:r>
                <a:r>
                  <a:rPr lang="en-US" alt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leptonic</a:t>
                </a:r>
                <a:r>
                  <a:rPr lang="en-US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non-</a:t>
                </a:r>
                <a:r>
                  <a:rPr lang="en-US" alt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leptonic</a:t>
                </a:r>
                <a:r>
                  <a:rPr lang="en-US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 properties and calculating the branching ratios.  </a:t>
                </a:r>
                <a:endParaRPr lang="fa-IR" alt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eaLnBrk="1" hangingPunct="1"/>
                <a:endParaRPr lang="fa-I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eaLnBrk="1" hangingPunct="1"/>
                <a:r>
                  <a:rPr lang="en-US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nonrelativistic limit, the decay constant can be obtained by using the following formula</a:t>
                </a:r>
              </a:p>
              <a:p>
                <a:pPr algn="l" eaLnBrk="1" hangingPunct="1"/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eaLnBrk="1" hangingPunct="1"/>
                <a:endParaRPr lang="en-US" alt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a-IR" alt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fa-IR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a-IR" alt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a-IR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a-IR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  <m:sSup>
                            <m:sSupPr>
                              <m:ctrlPr>
                                <a:rPr lang="fa-IR" alt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a-IR" alt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fa-IR" alt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a-IR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fa-IR" alt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fa-IR" alt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fa-IR" alt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a-IR" alt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eaLnBrk="1" hangingPunct="1"/>
                <a:endParaRPr lang="fa-IR" alt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eaLnBrk="1" hangingPunct="1"/>
                <a:r>
                  <a:rPr lang="en-US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alt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is the </a:t>
                </a:r>
                <a:r>
                  <a:rPr lang="en-US" alt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pseudoscalar</a:t>
                </a:r>
                <a:r>
                  <a:rPr lang="en-US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meson masses as obtained in previous section and the square of the wave function at the origin is defined as </a:t>
                </a:r>
                <a:endParaRPr lang="fa-IR" alt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eaLnBrk="1" hangingPunct="1"/>
                <a:endParaRPr lang="fa-I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alt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a-IR" alt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fa-IR" alt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a-IR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fa-IR" alt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fa-IR" alt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𝑑𝑉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&gt;</m:t>
                      </m:r>
                    </m:oMath>
                  </m:oMathPara>
                </a14:m>
                <a:endParaRPr lang="fa-I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9132" y="1767216"/>
                <a:ext cx="8081318" cy="4328493"/>
              </a:xfrm>
              <a:prstGeom prst="rect">
                <a:avLst/>
              </a:prstGeom>
              <a:blipFill rotWithShape="0">
                <a:blip r:embed="rId3"/>
                <a:stretch>
                  <a:fillRect l="-528" t="-845" r="-2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670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Rectangle 2"/>
          <p:cNvSpPr>
            <a:spLocks noChangeArrowheads="1"/>
          </p:cNvSpPr>
          <p:nvPr/>
        </p:nvSpPr>
        <p:spPr bwMode="auto">
          <a:xfrm>
            <a:off x="0" y="-538163"/>
            <a:ext cx="9794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2" name="Rectangle 3"/>
          <p:cNvSpPr>
            <a:spLocks noChangeArrowheads="1"/>
          </p:cNvSpPr>
          <p:nvPr/>
        </p:nvSpPr>
        <p:spPr bwMode="auto">
          <a:xfrm>
            <a:off x="0" y="-538163"/>
            <a:ext cx="9794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3" name="Rectangle 4"/>
          <p:cNvSpPr>
            <a:spLocks noChangeArrowheads="1"/>
          </p:cNvSpPr>
          <p:nvPr/>
        </p:nvSpPr>
        <p:spPr bwMode="auto">
          <a:xfrm>
            <a:off x="0" y="-538163"/>
            <a:ext cx="9794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4" name="Rectangle 5"/>
          <p:cNvSpPr>
            <a:spLocks noChangeArrowheads="1"/>
          </p:cNvSpPr>
          <p:nvPr/>
        </p:nvSpPr>
        <p:spPr bwMode="auto">
          <a:xfrm>
            <a:off x="0" y="-538163"/>
            <a:ext cx="9794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5" name="Rectangle 6"/>
          <p:cNvSpPr>
            <a:spLocks noChangeArrowheads="1"/>
          </p:cNvSpPr>
          <p:nvPr/>
        </p:nvSpPr>
        <p:spPr bwMode="auto">
          <a:xfrm>
            <a:off x="0" y="-538163"/>
            <a:ext cx="9794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6" name="Rectangle 7"/>
          <p:cNvSpPr>
            <a:spLocks noChangeArrowheads="1"/>
          </p:cNvSpPr>
          <p:nvPr/>
        </p:nvSpPr>
        <p:spPr bwMode="auto">
          <a:xfrm>
            <a:off x="0" y="-538163"/>
            <a:ext cx="9794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7" name="Rectangle 8"/>
          <p:cNvSpPr>
            <a:spLocks noChangeArrowheads="1"/>
          </p:cNvSpPr>
          <p:nvPr/>
        </p:nvSpPr>
        <p:spPr bwMode="auto">
          <a:xfrm>
            <a:off x="0" y="7396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8" name="Rectangle 14"/>
          <p:cNvSpPr>
            <a:spLocks noChangeArrowheads="1"/>
          </p:cNvSpPr>
          <p:nvPr/>
        </p:nvSpPr>
        <p:spPr bwMode="auto">
          <a:xfrm>
            <a:off x="900113" y="-347663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9" name="Rectangle 15"/>
          <p:cNvSpPr>
            <a:spLocks noChangeArrowheads="1"/>
          </p:cNvSpPr>
          <p:nvPr/>
        </p:nvSpPr>
        <p:spPr bwMode="auto">
          <a:xfrm>
            <a:off x="900113" y="-347663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0" name="Rectangle 16"/>
          <p:cNvSpPr>
            <a:spLocks noChangeArrowheads="1"/>
          </p:cNvSpPr>
          <p:nvPr/>
        </p:nvSpPr>
        <p:spPr bwMode="auto">
          <a:xfrm>
            <a:off x="900113" y="-347663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1" name="Rectangle 17"/>
          <p:cNvSpPr>
            <a:spLocks noChangeArrowheads="1"/>
          </p:cNvSpPr>
          <p:nvPr/>
        </p:nvSpPr>
        <p:spPr bwMode="auto">
          <a:xfrm>
            <a:off x="900113" y="-347663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2" name="Rectangle 18"/>
          <p:cNvSpPr>
            <a:spLocks noChangeArrowheads="1"/>
          </p:cNvSpPr>
          <p:nvPr/>
        </p:nvSpPr>
        <p:spPr bwMode="auto">
          <a:xfrm>
            <a:off x="900113" y="-347663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3" name="Rectangle 19"/>
          <p:cNvSpPr>
            <a:spLocks noChangeArrowheads="1"/>
          </p:cNvSpPr>
          <p:nvPr/>
        </p:nvSpPr>
        <p:spPr bwMode="auto">
          <a:xfrm>
            <a:off x="900113" y="-347663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4" name="Rectangle 20"/>
          <p:cNvSpPr>
            <a:spLocks noChangeArrowheads="1"/>
          </p:cNvSpPr>
          <p:nvPr/>
        </p:nvSpPr>
        <p:spPr bwMode="auto">
          <a:xfrm>
            <a:off x="900113" y="-347663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5" name="Rectangle 21"/>
          <p:cNvSpPr>
            <a:spLocks noChangeArrowheads="1"/>
          </p:cNvSpPr>
          <p:nvPr/>
        </p:nvSpPr>
        <p:spPr bwMode="auto">
          <a:xfrm>
            <a:off x="900113" y="-347663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6" name="Rectangle 22"/>
          <p:cNvSpPr>
            <a:spLocks noChangeArrowheads="1"/>
          </p:cNvSpPr>
          <p:nvPr/>
        </p:nvSpPr>
        <p:spPr bwMode="auto">
          <a:xfrm>
            <a:off x="900113" y="-347663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7" name="Rectangle 23"/>
          <p:cNvSpPr>
            <a:spLocks noChangeArrowheads="1"/>
          </p:cNvSpPr>
          <p:nvPr/>
        </p:nvSpPr>
        <p:spPr bwMode="auto">
          <a:xfrm>
            <a:off x="900113" y="-347663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8" name="Rectangle 24"/>
          <p:cNvSpPr>
            <a:spLocks noChangeArrowheads="1"/>
          </p:cNvSpPr>
          <p:nvPr/>
        </p:nvSpPr>
        <p:spPr bwMode="auto">
          <a:xfrm>
            <a:off x="900113" y="-347663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9" name="Rectangle 25"/>
          <p:cNvSpPr>
            <a:spLocks noChangeArrowheads="1"/>
          </p:cNvSpPr>
          <p:nvPr/>
        </p:nvSpPr>
        <p:spPr bwMode="auto">
          <a:xfrm>
            <a:off x="900113" y="-96838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0" name="Rectangle 26"/>
          <p:cNvSpPr>
            <a:spLocks noChangeArrowheads="1"/>
          </p:cNvSpPr>
          <p:nvPr/>
        </p:nvSpPr>
        <p:spPr bwMode="auto">
          <a:xfrm>
            <a:off x="900113" y="-96838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1" name="Rectangle 27"/>
          <p:cNvSpPr>
            <a:spLocks noChangeArrowheads="1"/>
          </p:cNvSpPr>
          <p:nvPr/>
        </p:nvSpPr>
        <p:spPr bwMode="auto">
          <a:xfrm>
            <a:off x="900113" y="-96838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2" name="Rectangle 28"/>
          <p:cNvSpPr>
            <a:spLocks noChangeArrowheads="1"/>
          </p:cNvSpPr>
          <p:nvPr/>
        </p:nvSpPr>
        <p:spPr bwMode="auto">
          <a:xfrm>
            <a:off x="900113" y="-96838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3" name="Rectangle 29"/>
          <p:cNvSpPr>
            <a:spLocks noChangeArrowheads="1"/>
          </p:cNvSpPr>
          <p:nvPr/>
        </p:nvSpPr>
        <p:spPr bwMode="auto">
          <a:xfrm>
            <a:off x="900113" y="-96838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4" name="Rectangle 30"/>
          <p:cNvSpPr>
            <a:spLocks noChangeArrowheads="1"/>
          </p:cNvSpPr>
          <p:nvPr/>
        </p:nvSpPr>
        <p:spPr bwMode="auto">
          <a:xfrm>
            <a:off x="900113" y="-96838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5" name="Rectangle 31"/>
          <p:cNvSpPr>
            <a:spLocks noChangeArrowheads="1"/>
          </p:cNvSpPr>
          <p:nvPr/>
        </p:nvSpPr>
        <p:spPr bwMode="auto">
          <a:xfrm>
            <a:off x="900113" y="-96838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6" name="Rectangle 32"/>
          <p:cNvSpPr>
            <a:spLocks noChangeArrowheads="1"/>
          </p:cNvSpPr>
          <p:nvPr/>
        </p:nvSpPr>
        <p:spPr bwMode="auto">
          <a:xfrm>
            <a:off x="900113" y="-96838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7" name="Rectangle 33"/>
          <p:cNvSpPr>
            <a:spLocks noChangeArrowheads="1"/>
          </p:cNvSpPr>
          <p:nvPr/>
        </p:nvSpPr>
        <p:spPr bwMode="auto">
          <a:xfrm>
            <a:off x="900113" y="-96838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8" name="Rectangle 34"/>
          <p:cNvSpPr>
            <a:spLocks noChangeArrowheads="1"/>
          </p:cNvSpPr>
          <p:nvPr/>
        </p:nvSpPr>
        <p:spPr bwMode="auto">
          <a:xfrm>
            <a:off x="900113" y="-96838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9" name="Rectangle 35"/>
          <p:cNvSpPr>
            <a:spLocks noChangeArrowheads="1"/>
          </p:cNvSpPr>
          <p:nvPr/>
        </p:nvSpPr>
        <p:spPr bwMode="auto">
          <a:xfrm>
            <a:off x="900113" y="-96838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0" name="Rectangle 36"/>
          <p:cNvSpPr>
            <a:spLocks noChangeArrowheads="1"/>
          </p:cNvSpPr>
          <p:nvPr/>
        </p:nvSpPr>
        <p:spPr bwMode="auto">
          <a:xfrm>
            <a:off x="900113" y="-96838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2" name="Rectangle 118"/>
          <p:cNvSpPr>
            <a:spLocks noChangeArrowheads="1"/>
          </p:cNvSpPr>
          <p:nvPr/>
        </p:nvSpPr>
        <p:spPr bwMode="auto">
          <a:xfrm>
            <a:off x="908050" y="-347663"/>
            <a:ext cx="714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3" name="Rectangle 126"/>
          <p:cNvSpPr>
            <a:spLocks noChangeArrowheads="1"/>
          </p:cNvSpPr>
          <p:nvPr/>
        </p:nvSpPr>
        <p:spPr bwMode="auto">
          <a:xfrm>
            <a:off x="908050" y="-347663"/>
            <a:ext cx="714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4" name="Rectangle 134"/>
          <p:cNvSpPr>
            <a:spLocks noChangeArrowheads="1"/>
          </p:cNvSpPr>
          <p:nvPr/>
        </p:nvSpPr>
        <p:spPr bwMode="auto">
          <a:xfrm>
            <a:off x="908050" y="-347663"/>
            <a:ext cx="714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5" name="Rectangle 142"/>
          <p:cNvSpPr>
            <a:spLocks noChangeArrowheads="1"/>
          </p:cNvSpPr>
          <p:nvPr/>
        </p:nvSpPr>
        <p:spPr bwMode="auto">
          <a:xfrm>
            <a:off x="908050" y="-347663"/>
            <a:ext cx="714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6" name="Rectangle 150"/>
          <p:cNvSpPr>
            <a:spLocks noChangeArrowheads="1"/>
          </p:cNvSpPr>
          <p:nvPr/>
        </p:nvSpPr>
        <p:spPr bwMode="auto">
          <a:xfrm>
            <a:off x="908050" y="-347663"/>
            <a:ext cx="714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7" name="Rectangle 158"/>
          <p:cNvSpPr>
            <a:spLocks noChangeArrowheads="1"/>
          </p:cNvSpPr>
          <p:nvPr/>
        </p:nvSpPr>
        <p:spPr bwMode="auto">
          <a:xfrm>
            <a:off x="908050" y="-347663"/>
            <a:ext cx="714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8" name="Rectangle 166"/>
          <p:cNvSpPr>
            <a:spLocks noChangeArrowheads="1"/>
          </p:cNvSpPr>
          <p:nvPr/>
        </p:nvSpPr>
        <p:spPr bwMode="auto">
          <a:xfrm>
            <a:off x="908050" y="-347663"/>
            <a:ext cx="714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9" name="Rectangle 174"/>
          <p:cNvSpPr>
            <a:spLocks noChangeArrowheads="1"/>
          </p:cNvSpPr>
          <p:nvPr/>
        </p:nvSpPr>
        <p:spPr bwMode="auto">
          <a:xfrm>
            <a:off x="908050" y="-347663"/>
            <a:ext cx="714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0" name="Rectangle 182"/>
          <p:cNvSpPr>
            <a:spLocks noChangeArrowheads="1"/>
          </p:cNvSpPr>
          <p:nvPr/>
        </p:nvSpPr>
        <p:spPr bwMode="auto">
          <a:xfrm>
            <a:off x="908050" y="-347663"/>
            <a:ext cx="714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1" name="Rectangle 190"/>
          <p:cNvSpPr>
            <a:spLocks noChangeArrowheads="1"/>
          </p:cNvSpPr>
          <p:nvPr/>
        </p:nvSpPr>
        <p:spPr bwMode="auto">
          <a:xfrm>
            <a:off x="908050" y="-347663"/>
            <a:ext cx="714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2" name="Rectangle 198"/>
          <p:cNvSpPr>
            <a:spLocks noChangeArrowheads="1"/>
          </p:cNvSpPr>
          <p:nvPr/>
        </p:nvSpPr>
        <p:spPr bwMode="auto">
          <a:xfrm>
            <a:off x="908050" y="-347663"/>
            <a:ext cx="714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3" name="Rectangle 206"/>
          <p:cNvSpPr>
            <a:spLocks noChangeArrowheads="1"/>
          </p:cNvSpPr>
          <p:nvPr/>
        </p:nvSpPr>
        <p:spPr bwMode="auto">
          <a:xfrm>
            <a:off x="908050" y="-347663"/>
            <a:ext cx="714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5606494"/>
                  </p:ext>
                </p:extLst>
              </p:nvPr>
            </p:nvGraphicFramePr>
            <p:xfrm>
              <a:off x="3682596" y="1386712"/>
              <a:ext cx="2616760" cy="1462829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064096"/>
                    <a:gridCol w="1552664"/>
                  </a:tblGrid>
                  <a:tr h="677635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Ours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>
                              <a:cs typeface="+mj-cs"/>
                            </a:rPr>
                            <a:t>Meson</a:t>
                          </a:r>
                          <a:endParaRPr lang="fa-IR" sz="1600" dirty="0">
                            <a:cs typeface="+mj-cs"/>
                          </a:endParaRPr>
                        </a:p>
                      </a:txBody>
                      <a:tcPr/>
                    </a:tc>
                  </a:tr>
                  <a:tr h="392597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0.0097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+mj-cs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fa-IR" sz="1600" dirty="0">
                            <a:cs typeface="+mj-cs"/>
                          </a:endParaRPr>
                        </a:p>
                      </a:txBody>
                      <a:tcPr/>
                    </a:tc>
                  </a:tr>
                  <a:tr h="392597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0.0196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a-IR" sz="16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a-IR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5606494"/>
                  </p:ext>
                </p:extLst>
              </p:nvPr>
            </p:nvGraphicFramePr>
            <p:xfrm>
              <a:off x="3682596" y="1386712"/>
              <a:ext cx="2616760" cy="1462829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064096"/>
                    <a:gridCol w="1552664"/>
                  </a:tblGrid>
                  <a:tr h="677635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Ours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>
                              <a:cs typeface="+mj-cs"/>
                            </a:rPr>
                            <a:t>Meson</a:t>
                          </a:r>
                          <a:endParaRPr lang="fa-IR" sz="1600" dirty="0">
                            <a:cs typeface="+mj-cs"/>
                          </a:endParaRPr>
                        </a:p>
                      </a:txBody>
                      <a:tcPr/>
                    </a:tc>
                  </a:tr>
                  <a:tr h="392597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0.0097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9020" t="-182813" r="-1569" b="-118750"/>
                          </a:stretch>
                        </a:blipFill>
                      </a:tcPr>
                    </a:tc>
                  </a:tr>
                  <a:tr h="392597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0.0196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9020" t="-278462" r="-1569" b="-1692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263428" y="940420"/>
                <a:ext cx="5878512" cy="362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fa-IR" alt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a-IR" altLang="en-US" sz="16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fa-IR" alt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a-IR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en-US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fa-IR" altLang="en-US" sz="1600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fa-IR" alt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:r>
                  <a:rPr lang="en-US" alt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pseudoscalar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mesons (in 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𝐺𝑒𝑉</m:t>
                        </m:r>
                      </m:e>
                      <m:sup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altLang="en-US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428" y="940420"/>
                <a:ext cx="5878512" cy="362472"/>
              </a:xfrm>
              <a:prstGeom prst="rect">
                <a:avLst/>
              </a:prstGeom>
              <a:blipFill rotWithShape="0">
                <a:blip r:embed="rId3"/>
                <a:stretch>
                  <a:fillRect t="-5000" b="-13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1835696" y="3473831"/>
            <a:ext cx="6310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decay constants of  </a:t>
            </a:r>
            <a:r>
              <a:rPr lang="en-US" alt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pseudoscalar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mesons (in units of GeV)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2367079"/>
                  </p:ext>
                </p:extLst>
              </p:nvPr>
            </p:nvGraphicFramePr>
            <p:xfrm>
              <a:off x="2263428" y="3884376"/>
              <a:ext cx="4876800" cy="1719898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[11]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[10]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Ours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>
                              <a:cs typeface="+mj-cs"/>
                            </a:rPr>
                            <a:t>Constant</a:t>
                          </a:r>
                          <a:endParaRPr lang="fa-IR" sz="1600" dirty="0">
                            <a:cs typeface="+mj-cs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0.189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0.189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0.149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cs typeface="+mj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cs typeface="+mj-cs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cs typeface="+mj-cs"/>
                                      </a:rPr>
                                      <m:t>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a-IR" sz="1600" dirty="0">
                            <a:cs typeface="+mj-cs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0.230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0.218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0.208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a-IR" sz="16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𝑓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a-IR" sz="160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fa-IR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1.218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1.153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1.395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a-IR" sz="1600" i="1" smtClean="0">
                                        <a:latin typeface="Cambria Math" panose="02040503050406030204" pitchFamily="18" charset="0"/>
                                        <a:cs typeface="+mj-cs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a-IR" sz="160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fa-IR" sz="1600" i="1" kern="1200" smtClean="0">
                                                <a:solidFill>
                                                  <a:schemeClr val="dk1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 kern="1200" smtClean="0">
                                                <a:solidFill>
                                                  <a:schemeClr val="dk1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𝐵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1" kern="1200" smtClean="0">
                                                <a:solidFill>
                                                  <a:schemeClr val="dk1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a-IR" sz="1600" i="1" smtClean="0">
                                            <a:latin typeface="Cambria Math" panose="02040503050406030204" pitchFamily="18" charset="0"/>
                                            <a:cs typeface="+mj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cs typeface="+mj-cs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cs typeface="+mj-cs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fa-IR" sz="1600" dirty="0">
                            <a:cs typeface="+mj-cs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2367079"/>
                  </p:ext>
                </p:extLst>
              </p:nvPr>
            </p:nvGraphicFramePr>
            <p:xfrm>
              <a:off x="2263428" y="3884376"/>
              <a:ext cx="4876800" cy="1719898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[11]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[10]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Ours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>
                              <a:cs typeface="+mj-cs"/>
                            </a:rPr>
                            <a:t>Constant</a:t>
                          </a:r>
                          <a:endParaRPr lang="fa-IR" sz="1600" dirty="0">
                            <a:cs typeface="+mj-cs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0.189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0.189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0.149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1000" t="-108197" r="-2000" b="-26721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0.230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0.218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0.208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1000" t="-208197" r="-2000" b="-167213"/>
                          </a:stretch>
                        </a:blipFill>
                      </a:tcPr>
                    </a:tc>
                  </a:tr>
                  <a:tr h="607378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1.218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1.153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1.395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1000" t="-188000" r="-2000" b="-2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1476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899" name="Rectangle 6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00" name="Rectangle 8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01" name="Rectangle 1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02" name="Rectangle 1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0904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"/>
            <a:ext cx="75565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5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6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7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8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9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0" name="Picture 13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1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2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3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4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10"/>
              <p:cNvSpPr>
                <a:spLocks noChangeArrowheads="1"/>
              </p:cNvSpPr>
              <p:nvPr/>
            </p:nvSpPr>
            <p:spPr bwMode="auto">
              <a:xfrm>
                <a:off x="1390520" y="2007274"/>
                <a:ext cx="6351739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tabLst>
                    <a:tab pos="2143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tabLst>
                    <a:tab pos="2143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tabLst>
                    <a:tab pos="2143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tabLst>
                    <a:tab pos="2143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tabLst>
                    <a:tab pos="2143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43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43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43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43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/>
                <a:r>
                  <a:rPr lang="en-US" alt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Leptonic</a:t>
                </a:r>
                <a:r>
                  <a:rPr lang="en-US" alt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 </a:t>
                </a:r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idths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Meson  </a:t>
                </a:r>
                <a:endPara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/>
                <a:endParaRPr lang="en-US" alt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0520" y="2007274"/>
                <a:ext cx="6351739" cy="1200329"/>
              </a:xfrm>
              <a:prstGeom prst="rect">
                <a:avLst/>
              </a:prstGeom>
              <a:blipFill rotWithShape="0">
                <a:blip r:embed="rId3"/>
                <a:stretch>
                  <a:fillRect t="-45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23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23" name="Rectangle 6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24" name="Rectangle 8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25" name="Rectangle 1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26" name="Rectangle 1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1928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83185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9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"/>
            <a:ext cx="8382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0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"/>
            <a:ext cx="8382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1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"/>
            <a:ext cx="8382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2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8382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3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8382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4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"/>
            <a:ext cx="8382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5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"/>
            <a:ext cx="8382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6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8382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7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8382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8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82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19"/>
              <p:cNvSpPr>
                <a:spLocks noChangeArrowheads="1"/>
              </p:cNvSpPr>
              <p:nvPr/>
            </p:nvSpPr>
            <p:spPr bwMode="auto">
              <a:xfrm>
                <a:off x="599132" y="1767216"/>
                <a:ext cx="8081318" cy="43313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/>
                <a:r>
                  <a:rPr lang="en-US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total </a:t>
                </a:r>
                <a:r>
                  <a:rPr lang="en-US" alt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leptonic</a:t>
                </a:r>
                <a:r>
                  <a:rPr lang="en-US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 widths 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/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𝜈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written </a:t>
                </a:r>
                <a:endParaRPr lang="fa-IR" alt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eaLnBrk="1" hangingPunct="1"/>
                <a:endParaRPr lang="fa-I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Γ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alt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𝑢</m:t>
                                      </m:r>
                                    </m:sub>
                                    <m:sup/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  <m:sSubSup>
                        <m:sSubSup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  <m:r>
                            <m:rPr>
                              <m:nor/>
                            </m:rPr>
                            <a:rPr lang="fa-IR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a-IR" alt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eaLnBrk="1" hangingPunct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𝑏𝑢</m:t>
                                </m:r>
                              </m:sub>
                              <m:sup/>
                            </m:sSubSup>
                          </m:e>
                        </m:d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89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  <m:sup/>
                    </m:sSup>
                  </m:oMath>
                </a14:m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CKM matrix element </a:t>
                </a:r>
              </a:p>
              <a:p>
                <a:pPr algn="l" eaLnBrk="1" hangingPunct="1"/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1663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(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𝐺𝑒𝑉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Fermi constant.</a:t>
                </a:r>
              </a:p>
              <a:p>
                <a:pPr algn="l" eaLnBrk="1" hangingPunct="1"/>
                <a:endParaRPr lang="fa-IR" alt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brk m:alnAt="7"/>
                      </m:rPr>
                      <a:rPr lang="en-US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brk m:alnAt="7"/>
                      </m:rPr>
                      <a:rPr lang="en-US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brk m:alnAt="7"/>
                      </m:rPr>
                      <a:rPr lang="en-US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76</m:t>
                    </m:r>
                    <m:r>
                      <m:rPr>
                        <m:brk m:alnAt="7"/>
                      </m:rPr>
                      <a:rPr lang="en-US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𝐺𝑒𝑉</m:t>
                    </m:r>
                  </m:oMath>
                </a14:m>
                <a:r>
                  <a:rPr lang="en-US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105</m:t>
                    </m:r>
                    <m:r>
                      <m:rPr>
                        <m:brk m:alnAt="7"/>
                      </m:rPr>
                      <a:rPr lang="en-US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𝐺𝑒𝑉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510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𝐺𝑒𝑉</m:t>
                    </m:r>
                  </m:oMath>
                </a14:m>
                <a:endParaRPr lang="fa-I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eaLnBrk="1" hangingPunct="1"/>
                <a:endParaRPr lang="fa-I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eaLnBrk="1" hangingPunct="1"/>
                <a:endParaRPr lang="fa-I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eaLnBrk="1" hangingPunct="1"/>
                <a:r>
                  <a:rPr lang="en-US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obtain the branching ratios, we use the PDG experimental value for the mean life time of the B meson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alt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a-IR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m:rPr>
                        <m:brk m:alnAt="7"/>
                      </m:rPr>
                      <a:rPr lang="fa-IR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brk m:alnAt="7"/>
                      </m:rPr>
                      <a:rPr lang="fa-IR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brk m:alnAt="7"/>
                      </m:rPr>
                      <a:rPr lang="fa-IR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brk m:alnAt="7"/>
                      </m:rPr>
                      <a:rPr lang="fa-IR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fa-IR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30</m:t>
                    </m:r>
                    <m:r>
                      <m:rPr>
                        <m:brk m:alnAt="7"/>
                      </m:rPr>
                      <a:rPr lang="fa-IR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𝑝𝑠</m:t>
                    </m:r>
                  </m:oMath>
                </a14:m>
                <a:r>
                  <a:rPr lang="en-US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 eaLnBrk="1" hangingPunct="1"/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eaLnBrk="1" hangingPunct="1"/>
                <a:endParaRPr lang="fa-I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9132" y="1767216"/>
                <a:ext cx="8081318" cy="4331379"/>
              </a:xfrm>
              <a:prstGeom prst="rect">
                <a:avLst/>
              </a:prstGeom>
              <a:blipFill rotWithShape="0">
                <a:blip r:embed="rId3"/>
                <a:stretch>
                  <a:fillRect l="-528" t="-5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41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Rectangle 2"/>
          <p:cNvSpPr>
            <a:spLocks noChangeArrowheads="1"/>
          </p:cNvSpPr>
          <p:nvPr/>
        </p:nvSpPr>
        <p:spPr bwMode="auto">
          <a:xfrm>
            <a:off x="0" y="-538163"/>
            <a:ext cx="9794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2" name="Rectangle 3"/>
          <p:cNvSpPr>
            <a:spLocks noChangeArrowheads="1"/>
          </p:cNvSpPr>
          <p:nvPr/>
        </p:nvSpPr>
        <p:spPr bwMode="auto">
          <a:xfrm>
            <a:off x="0" y="-538163"/>
            <a:ext cx="9794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3" name="Rectangle 4"/>
          <p:cNvSpPr>
            <a:spLocks noChangeArrowheads="1"/>
          </p:cNvSpPr>
          <p:nvPr/>
        </p:nvSpPr>
        <p:spPr bwMode="auto">
          <a:xfrm>
            <a:off x="0" y="-538163"/>
            <a:ext cx="9794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4" name="Rectangle 5"/>
          <p:cNvSpPr>
            <a:spLocks noChangeArrowheads="1"/>
          </p:cNvSpPr>
          <p:nvPr/>
        </p:nvSpPr>
        <p:spPr bwMode="auto">
          <a:xfrm>
            <a:off x="0" y="-538163"/>
            <a:ext cx="9794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5" name="Rectangle 6"/>
          <p:cNvSpPr>
            <a:spLocks noChangeArrowheads="1"/>
          </p:cNvSpPr>
          <p:nvPr/>
        </p:nvSpPr>
        <p:spPr bwMode="auto">
          <a:xfrm>
            <a:off x="0" y="-538163"/>
            <a:ext cx="9794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6" name="Rectangle 7"/>
          <p:cNvSpPr>
            <a:spLocks noChangeArrowheads="1"/>
          </p:cNvSpPr>
          <p:nvPr/>
        </p:nvSpPr>
        <p:spPr bwMode="auto">
          <a:xfrm>
            <a:off x="0" y="-538163"/>
            <a:ext cx="9794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7" name="Rectangle 8"/>
          <p:cNvSpPr>
            <a:spLocks noChangeArrowheads="1"/>
          </p:cNvSpPr>
          <p:nvPr/>
        </p:nvSpPr>
        <p:spPr bwMode="auto">
          <a:xfrm>
            <a:off x="0" y="7396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8" name="Rectangle 14"/>
          <p:cNvSpPr>
            <a:spLocks noChangeArrowheads="1"/>
          </p:cNvSpPr>
          <p:nvPr/>
        </p:nvSpPr>
        <p:spPr bwMode="auto">
          <a:xfrm>
            <a:off x="900113" y="-347663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9" name="Rectangle 15"/>
          <p:cNvSpPr>
            <a:spLocks noChangeArrowheads="1"/>
          </p:cNvSpPr>
          <p:nvPr/>
        </p:nvSpPr>
        <p:spPr bwMode="auto">
          <a:xfrm>
            <a:off x="900113" y="-347663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0" name="Rectangle 16"/>
          <p:cNvSpPr>
            <a:spLocks noChangeArrowheads="1"/>
          </p:cNvSpPr>
          <p:nvPr/>
        </p:nvSpPr>
        <p:spPr bwMode="auto">
          <a:xfrm>
            <a:off x="900113" y="-347663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1" name="Rectangle 17"/>
          <p:cNvSpPr>
            <a:spLocks noChangeArrowheads="1"/>
          </p:cNvSpPr>
          <p:nvPr/>
        </p:nvSpPr>
        <p:spPr bwMode="auto">
          <a:xfrm>
            <a:off x="900113" y="-347663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2" name="Rectangle 18"/>
          <p:cNvSpPr>
            <a:spLocks noChangeArrowheads="1"/>
          </p:cNvSpPr>
          <p:nvPr/>
        </p:nvSpPr>
        <p:spPr bwMode="auto">
          <a:xfrm>
            <a:off x="900113" y="-347663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3" name="Rectangle 19"/>
          <p:cNvSpPr>
            <a:spLocks noChangeArrowheads="1"/>
          </p:cNvSpPr>
          <p:nvPr/>
        </p:nvSpPr>
        <p:spPr bwMode="auto">
          <a:xfrm>
            <a:off x="900113" y="-347663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4" name="Rectangle 20"/>
          <p:cNvSpPr>
            <a:spLocks noChangeArrowheads="1"/>
          </p:cNvSpPr>
          <p:nvPr/>
        </p:nvSpPr>
        <p:spPr bwMode="auto">
          <a:xfrm>
            <a:off x="900113" y="-347663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5" name="Rectangle 21"/>
          <p:cNvSpPr>
            <a:spLocks noChangeArrowheads="1"/>
          </p:cNvSpPr>
          <p:nvPr/>
        </p:nvSpPr>
        <p:spPr bwMode="auto">
          <a:xfrm>
            <a:off x="900113" y="-347663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6" name="Rectangle 22"/>
          <p:cNvSpPr>
            <a:spLocks noChangeArrowheads="1"/>
          </p:cNvSpPr>
          <p:nvPr/>
        </p:nvSpPr>
        <p:spPr bwMode="auto">
          <a:xfrm>
            <a:off x="900113" y="-347663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7" name="Rectangle 23"/>
          <p:cNvSpPr>
            <a:spLocks noChangeArrowheads="1"/>
          </p:cNvSpPr>
          <p:nvPr/>
        </p:nvSpPr>
        <p:spPr bwMode="auto">
          <a:xfrm>
            <a:off x="900113" y="-347663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8" name="Rectangle 24"/>
          <p:cNvSpPr>
            <a:spLocks noChangeArrowheads="1"/>
          </p:cNvSpPr>
          <p:nvPr/>
        </p:nvSpPr>
        <p:spPr bwMode="auto">
          <a:xfrm>
            <a:off x="900113" y="-347663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9" name="Rectangle 25"/>
          <p:cNvSpPr>
            <a:spLocks noChangeArrowheads="1"/>
          </p:cNvSpPr>
          <p:nvPr/>
        </p:nvSpPr>
        <p:spPr bwMode="auto">
          <a:xfrm>
            <a:off x="900113" y="-96838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0" name="Rectangle 26"/>
          <p:cNvSpPr>
            <a:spLocks noChangeArrowheads="1"/>
          </p:cNvSpPr>
          <p:nvPr/>
        </p:nvSpPr>
        <p:spPr bwMode="auto">
          <a:xfrm>
            <a:off x="900113" y="-96838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1" name="Rectangle 27"/>
          <p:cNvSpPr>
            <a:spLocks noChangeArrowheads="1"/>
          </p:cNvSpPr>
          <p:nvPr/>
        </p:nvSpPr>
        <p:spPr bwMode="auto">
          <a:xfrm>
            <a:off x="900113" y="-96838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2" name="Rectangle 28"/>
          <p:cNvSpPr>
            <a:spLocks noChangeArrowheads="1"/>
          </p:cNvSpPr>
          <p:nvPr/>
        </p:nvSpPr>
        <p:spPr bwMode="auto">
          <a:xfrm>
            <a:off x="900113" y="-96838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3" name="Rectangle 29"/>
          <p:cNvSpPr>
            <a:spLocks noChangeArrowheads="1"/>
          </p:cNvSpPr>
          <p:nvPr/>
        </p:nvSpPr>
        <p:spPr bwMode="auto">
          <a:xfrm>
            <a:off x="900113" y="-96838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4" name="Rectangle 30"/>
          <p:cNvSpPr>
            <a:spLocks noChangeArrowheads="1"/>
          </p:cNvSpPr>
          <p:nvPr/>
        </p:nvSpPr>
        <p:spPr bwMode="auto">
          <a:xfrm>
            <a:off x="900113" y="-96838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5" name="Rectangle 31"/>
          <p:cNvSpPr>
            <a:spLocks noChangeArrowheads="1"/>
          </p:cNvSpPr>
          <p:nvPr/>
        </p:nvSpPr>
        <p:spPr bwMode="auto">
          <a:xfrm>
            <a:off x="900113" y="-96838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6" name="Rectangle 32"/>
          <p:cNvSpPr>
            <a:spLocks noChangeArrowheads="1"/>
          </p:cNvSpPr>
          <p:nvPr/>
        </p:nvSpPr>
        <p:spPr bwMode="auto">
          <a:xfrm>
            <a:off x="900113" y="-96838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7" name="Rectangle 33"/>
          <p:cNvSpPr>
            <a:spLocks noChangeArrowheads="1"/>
          </p:cNvSpPr>
          <p:nvPr/>
        </p:nvSpPr>
        <p:spPr bwMode="auto">
          <a:xfrm>
            <a:off x="900113" y="-96838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8" name="Rectangle 34"/>
          <p:cNvSpPr>
            <a:spLocks noChangeArrowheads="1"/>
          </p:cNvSpPr>
          <p:nvPr/>
        </p:nvSpPr>
        <p:spPr bwMode="auto">
          <a:xfrm>
            <a:off x="900113" y="-96838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9" name="Rectangle 35"/>
          <p:cNvSpPr>
            <a:spLocks noChangeArrowheads="1"/>
          </p:cNvSpPr>
          <p:nvPr/>
        </p:nvSpPr>
        <p:spPr bwMode="auto">
          <a:xfrm>
            <a:off x="900113" y="-96838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0" name="Rectangle 36"/>
          <p:cNvSpPr>
            <a:spLocks noChangeArrowheads="1"/>
          </p:cNvSpPr>
          <p:nvPr/>
        </p:nvSpPr>
        <p:spPr bwMode="auto">
          <a:xfrm>
            <a:off x="900113" y="-96838"/>
            <a:ext cx="742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2" name="Rectangle 118"/>
          <p:cNvSpPr>
            <a:spLocks noChangeArrowheads="1"/>
          </p:cNvSpPr>
          <p:nvPr/>
        </p:nvSpPr>
        <p:spPr bwMode="auto">
          <a:xfrm>
            <a:off x="908050" y="-347663"/>
            <a:ext cx="714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3" name="Rectangle 126"/>
          <p:cNvSpPr>
            <a:spLocks noChangeArrowheads="1"/>
          </p:cNvSpPr>
          <p:nvPr/>
        </p:nvSpPr>
        <p:spPr bwMode="auto">
          <a:xfrm>
            <a:off x="908050" y="-347663"/>
            <a:ext cx="714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4" name="Rectangle 134"/>
          <p:cNvSpPr>
            <a:spLocks noChangeArrowheads="1"/>
          </p:cNvSpPr>
          <p:nvPr/>
        </p:nvSpPr>
        <p:spPr bwMode="auto">
          <a:xfrm>
            <a:off x="908050" y="-347663"/>
            <a:ext cx="714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5" name="Rectangle 142"/>
          <p:cNvSpPr>
            <a:spLocks noChangeArrowheads="1"/>
          </p:cNvSpPr>
          <p:nvPr/>
        </p:nvSpPr>
        <p:spPr bwMode="auto">
          <a:xfrm>
            <a:off x="908050" y="-347663"/>
            <a:ext cx="714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6" name="Rectangle 150"/>
          <p:cNvSpPr>
            <a:spLocks noChangeArrowheads="1"/>
          </p:cNvSpPr>
          <p:nvPr/>
        </p:nvSpPr>
        <p:spPr bwMode="auto">
          <a:xfrm>
            <a:off x="908050" y="-347663"/>
            <a:ext cx="714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7" name="Rectangle 158"/>
          <p:cNvSpPr>
            <a:spLocks noChangeArrowheads="1"/>
          </p:cNvSpPr>
          <p:nvPr/>
        </p:nvSpPr>
        <p:spPr bwMode="auto">
          <a:xfrm>
            <a:off x="908050" y="-347663"/>
            <a:ext cx="714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8" name="Rectangle 166"/>
          <p:cNvSpPr>
            <a:spLocks noChangeArrowheads="1"/>
          </p:cNvSpPr>
          <p:nvPr/>
        </p:nvSpPr>
        <p:spPr bwMode="auto">
          <a:xfrm>
            <a:off x="908050" y="-347663"/>
            <a:ext cx="714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9" name="Rectangle 174"/>
          <p:cNvSpPr>
            <a:spLocks noChangeArrowheads="1"/>
          </p:cNvSpPr>
          <p:nvPr/>
        </p:nvSpPr>
        <p:spPr bwMode="auto">
          <a:xfrm>
            <a:off x="908050" y="-347663"/>
            <a:ext cx="714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0" name="Rectangle 182"/>
          <p:cNvSpPr>
            <a:spLocks noChangeArrowheads="1"/>
          </p:cNvSpPr>
          <p:nvPr/>
        </p:nvSpPr>
        <p:spPr bwMode="auto">
          <a:xfrm>
            <a:off x="908050" y="-347663"/>
            <a:ext cx="714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1" name="Rectangle 190"/>
          <p:cNvSpPr>
            <a:spLocks noChangeArrowheads="1"/>
          </p:cNvSpPr>
          <p:nvPr/>
        </p:nvSpPr>
        <p:spPr bwMode="auto">
          <a:xfrm>
            <a:off x="908050" y="-347663"/>
            <a:ext cx="714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2" name="Rectangle 198"/>
          <p:cNvSpPr>
            <a:spLocks noChangeArrowheads="1"/>
          </p:cNvSpPr>
          <p:nvPr/>
        </p:nvSpPr>
        <p:spPr bwMode="auto">
          <a:xfrm>
            <a:off x="908050" y="-347663"/>
            <a:ext cx="714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3" name="Rectangle 206"/>
          <p:cNvSpPr>
            <a:spLocks noChangeArrowheads="1"/>
          </p:cNvSpPr>
          <p:nvPr/>
        </p:nvSpPr>
        <p:spPr bwMode="auto">
          <a:xfrm>
            <a:off x="908050" y="-347663"/>
            <a:ext cx="714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555776" y="1412776"/>
            <a:ext cx="5878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leptonic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branching ratios for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meson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2357675"/>
                  </p:ext>
                </p:extLst>
              </p:nvPr>
            </p:nvGraphicFramePr>
            <p:xfrm>
              <a:off x="2555776" y="1909183"/>
              <a:ext cx="4104672" cy="2679952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454720"/>
                    <a:gridCol w="1430040"/>
                    <a:gridCol w="1219912"/>
                  </a:tblGrid>
                  <a:tr h="544831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[12]</a:t>
                          </a:r>
                          <a:endParaRPr lang="fa-IR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Ours</a:t>
                          </a:r>
                          <a:endParaRPr lang="fa-IR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Mode</a:t>
                          </a:r>
                          <a:endParaRPr lang="fa-IR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711707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sz="1800" dirty="0" smtClean="0"/>
                            <a:t>1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endParaRPr lang="fa-IR" sz="1800" dirty="0" smtClean="0"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sz="1800" dirty="0" smtClean="0"/>
                            <a:t>0.58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endParaRPr lang="fa-IR" sz="1800" dirty="0" smtClean="0"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e>
                                  <m:sub/>
                                  <m:sup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𝜈</m:t>
                                </m:r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600" dirty="0" smtClean="0"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711707">
                    <a:tc>
                      <a:txBody>
                        <a:bodyPr/>
                        <a:lstStyle/>
                        <a:p>
                          <a:pPr marL="0" marR="0" lvl="0" indent="0" algn="l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0" dirty="0" smtClean="0">
                              <a:latin typeface="+mn-lt"/>
                              <a:ea typeface="+mn-ea"/>
                            </a:rPr>
                            <a:t>&lt;11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endParaRPr lang="fa-IR" sz="1800" b="0" i="0" dirty="0" smtClean="0"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0" dirty="0" smtClean="0">
                              <a:latin typeface="+mn-lt"/>
                              <a:ea typeface="+mn-ea"/>
                            </a:rPr>
                            <a:t>2.61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</m:oMath>
                          </a14:m>
                          <a:endParaRPr lang="fa-IR" sz="1800" b="0" i="0" dirty="0" smtClean="0"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e>
                                  <m:sub/>
                                  <m:sup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𝜈</m:t>
                                </m:r>
                              </m:oMath>
                            </m:oMathPara>
                          </a14:m>
                          <a:endParaRPr lang="en-US" sz="1600" dirty="0" smtClean="0"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711707">
                    <a:tc>
                      <a:txBody>
                        <a:bodyPr/>
                        <a:lstStyle/>
                        <a:p>
                          <a:pPr marL="0" marR="0" lvl="0" indent="0" algn="l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0" dirty="0" smtClean="0">
                              <a:latin typeface="+mn-lt"/>
                              <a:ea typeface="+mn-ea"/>
                            </a:rPr>
                            <a:t>&lt;7.7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endParaRPr lang="fa-I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0" dirty="0" smtClean="0">
                              <a:latin typeface="+mn-lt"/>
                              <a:ea typeface="+mn-ea"/>
                            </a:rPr>
                            <a:t>6.17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sup>
                              </m:sSup>
                            </m:oMath>
                          </a14:m>
                          <a:endParaRPr lang="fa-I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e>
                                  <m:sub/>
                                  <m:sup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𝜈</m:t>
                                </m:r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fa-IR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2357675"/>
                  </p:ext>
                </p:extLst>
              </p:nvPr>
            </p:nvGraphicFramePr>
            <p:xfrm>
              <a:off x="2555776" y="1909183"/>
              <a:ext cx="4104672" cy="2679952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454720"/>
                    <a:gridCol w="1430040"/>
                    <a:gridCol w="1219912"/>
                  </a:tblGrid>
                  <a:tr h="544831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[12]</a:t>
                          </a:r>
                          <a:endParaRPr lang="fa-IR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Ours</a:t>
                          </a:r>
                          <a:endParaRPr lang="fa-IR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Mode</a:t>
                          </a:r>
                          <a:endParaRPr lang="fa-IR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711707"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18" t="-78632" r="-183682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2128" t="-78632" r="-86809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37500" t="-78632" r="-2000" b="-201709"/>
                          </a:stretch>
                        </a:blipFill>
                      </a:tcPr>
                    </a:tc>
                  </a:tr>
                  <a:tr h="711707"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18" t="-178632" r="-183682" b="-1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2128" t="-178632" r="-86809" b="-1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37500" t="-178632" r="-2000" b="-101709"/>
                          </a:stretch>
                        </a:blipFill>
                      </a:tcPr>
                    </a:tc>
                  </a:tr>
                  <a:tr h="711707"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18" t="-278632" r="-183682" b="-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2128" t="-278632" r="-86809" b="-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37500" t="-278632" r="-2000" b="-170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236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39750" y="20605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8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9741" y="3429000"/>
            <a:ext cx="7929618" cy="78581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+mj-cs"/>
              </a:rPr>
              <a:t> </a:t>
            </a:r>
            <a:r>
              <a:rPr lang="en-US" b="1" dirty="0" smtClean="0">
                <a:latin typeface="Times New Roman" pitchFamily="18" charset="0"/>
                <a:cs typeface="+mj-cs"/>
              </a:rPr>
              <a:t>References</a:t>
            </a:r>
          </a:p>
          <a:p>
            <a:pPr algn="l" rtl="0"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+mj-cs"/>
            </a:endParaRPr>
          </a:p>
          <a:p>
            <a:pPr algn="l" rtl="0"/>
            <a:r>
              <a:rPr lang="en-US" dirty="0" smtClean="0">
                <a:cs typeface="+mj-cs"/>
              </a:rPr>
              <a:t>[1] Z. </a:t>
            </a:r>
            <a:r>
              <a:rPr lang="en-US" dirty="0" err="1" smtClean="0">
                <a:cs typeface="+mj-cs"/>
              </a:rPr>
              <a:t>Ghalenovi</a:t>
            </a:r>
            <a:r>
              <a:rPr lang="en-US" dirty="0" smtClean="0">
                <a:cs typeface="+mj-cs"/>
              </a:rPr>
              <a:t> and M. </a:t>
            </a:r>
            <a:r>
              <a:rPr lang="en-US" dirty="0" err="1" smtClean="0">
                <a:cs typeface="+mj-cs"/>
              </a:rPr>
              <a:t>Moazzen</a:t>
            </a:r>
            <a:r>
              <a:rPr lang="en-US" dirty="0" smtClean="0">
                <a:cs typeface="+mj-cs"/>
              </a:rPr>
              <a:t>, </a:t>
            </a:r>
            <a:r>
              <a:rPr lang="en-US" dirty="0" err="1" smtClean="0">
                <a:cs typeface="+mj-cs"/>
              </a:rPr>
              <a:t>Eur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phys</a:t>
            </a:r>
            <a:r>
              <a:rPr lang="en-US" dirty="0" smtClean="0">
                <a:cs typeface="+mj-cs"/>
              </a:rPr>
              <a:t> J. Plus 135, 399 (2020)</a:t>
            </a:r>
          </a:p>
          <a:p>
            <a:pPr algn="l" rtl="0"/>
            <a:r>
              <a:rPr lang="en-US" dirty="0" smtClean="0">
                <a:cs typeface="+mj-cs"/>
              </a:rPr>
              <a:t>[</a:t>
            </a:r>
            <a:r>
              <a:rPr lang="en-US" dirty="0">
                <a:cs typeface="+mj-cs"/>
              </a:rPr>
              <a:t>2] N. </a:t>
            </a:r>
            <a:r>
              <a:rPr lang="en-US" dirty="0" err="1">
                <a:cs typeface="+mj-cs"/>
              </a:rPr>
              <a:t>Devlani</a:t>
            </a:r>
            <a:r>
              <a:rPr lang="en-US" dirty="0">
                <a:cs typeface="+mj-cs"/>
              </a:rPr>
              <a:t> and K. Ria, </a:t>
            </a:r>
            <a:r>
              <a:rPr lang="en-US" dirty="0" err="1">
                <a:cs typeface="+mj-cs"/>
              </a:rPr>
              <a:t>Nucl</a:t>
            </a:r>
            <a:r>
              <a:rPr lang="en-US" dirty="0">
                <a:cs typeface="+mj-cs"/>
              </a:rPr>
              <a:t>. Phys. 55, 544 A (2010</a:t>
            </a:r>
            <a:r>
              <a:rPr lang="en-US" dirty="0" smtClean="0">
                <a:cs typeface="+mj-cs"/>
              </a:rPr>
              <a:t>).</a:t>
            </a:r>
          </a:p>
          <a:p>
            <a:pPr algn="l" rtl="0"/>
            <a:r>
              <a:rPr lang="en-US" dirty="0" smtClean="0">
                <a:cs typeface="+mj-cs"/>
              </a:rPr>
              <a:t>[3] I.J.R</a:t>
            </a:r>
            <a:r>
              <a:rPr lang="en-US" dirty="0">
                <a:cs typeface="+mj-cs"/>
              </a:rPr>
              <a:t>. Aitchison, J.J. </a:t>
            </a:r>
            <a:r>
              <a:rPr lang="en-US" dirty="0" err="1">
                <a:cs typeface="+mj-cs"/>
              </a:rPr>
              <a:t>Dudek</a:t>
            </a:r>
            <a:r>
              <a:rPr lang="en-US" dirty="0">
                <a:cs typeface="+mj-cs"/>
              </a:rPr>
              <a:t>, Eur. J. Phys. 23, 605 (2002</a:t>
            </a:r>
            <a:r>
              <a:rPr lang="en-US" dirty="0" smtClean="0">
                <a:cs typeface="+mj-cs"/>
              </a:rPr>
              <a:t>)</a:t>
            </a:r>
            <a:endParaRPr lang="en-US" dirty="0">
              <a:cs typeface="+mj-cs"/>
            </a:endParaRPr>
          </a:p>
          <a:p>
            <a:pPr algn="l"/>
            <a:r>
              <a:rPr lang="en-US" dirty="0">
                <a:cs typeface="+mj-cs"/>
              </a:rPr>
              <a:t>[4</a:t>
            </a:r>
            <a:r>
              <a:rPr lang="en-US" dirty="0" smtClean="0">
                <a:cs typeface="+mj-cs"/>
              </a:rPr>
              <a:t>] M</a:t>
            </a:r>
            <a:r>
              <a:rPr lang="en-US" dirty="0">
                <a:cs typeface="+mj-cs"/>
              </a:rPr>
              <a:t>. </a:t>
            </a:r>
            <a:r>
              <a:rPr lang="en-US" dirty="0" err="1">
                <a:cs typeface="+mj-cs"/>
              </a:rPr>
              <a:t>Tanabashi</a:t>
            </a:r>
            <a:r>
              <a:rPr lang="en-US" dirty="0">
                <a:cs typeface="+mj-cs"/>
              </a:rPr>
              <a:t> et al. [Particle Data Group], Phys. Rev. D 98, 030001 (2018).</a:t>
            </a:r>
          </a:p>
          <a:p>
            <a:pPr algn="l"/>
            <a:r>
              <a:rPr lang="en-US" dirty="0">
                <a:cs typeface="+mj-cs"/>
              </a:rPr>
              <a:t>[5</a:t>
            </a:r>
            <a:r>
              <a:rPr lang="en-US" dirty="0" smtClean="0">
                <a:cs typeface="+mj-cs"/>
              </a:rPr>
              <a:t>] TW</a:t>
            </a:r>
            <a:r>
              <a:rPr lang="en-US" dirty="0">
                <a:cs typeface="+mj-cs"/>
              </a:rPr>
              <a:t>. Chiu et al., Phys. Lett. B 651, 171 (2007).</a:t>
            </a:r>
          </a:p>
          <a:p>
            <a:pPr algn="l"/>
            <a:r>
              <a:rPr lang="en-US" dirty="0">
                <a:cs typeface="+mj-cs"/>
              </a:rPr>
              <a:t>[6</a:t>
            </a:r>
            <a:r>
              <a:rPr lang="en-US" dirty="0" smtClean="0">
                <a:cs typeface="+mj-cs"/>
              </a:rPr>
              <a:t>] </a:t>
            </a:r>
            <a:r>
              <a:rPr lang="en-US" dirty="0">
                <a:cs typeface="+mj-cs"/>
              </a:rPr>
              <a:t>Z. </a:t>
            </a:r>
            <a:r>
              <a:rPr lang="en-US" dirty="0" err="1">
                <a:cs typeface="+mj-cs"/>
              </a:rPr>
              <a:t>Ghalenovi</a:t>
            </a:r>
            <a:r>
              <a:rPr lang="en-US" dirty="0">
                <a:cs typeface="+mj-cs"/>
              </a:rPr>
              <a:t>, </a:t>
            </a:r>
            <a:r>
              <a:rPr lang="en-US" dirty="0" smtClean="0">
                <a:cs typeface="+mj-cs"/>
              </a:rPr>
              <a:t>M. </a:t>
            </a:r>
            <a:r>
              <a:rPr lang="en-US" dirty="0" err="1" smtClean="0">
                <a:cs typeface="+mj-cs"/>
              </a:rPr>
              <a:t>Hamzavi</a:t>
            </a:r>
            <a:r>
              <a:rPr lang="en-US" dirty="0" smtClean="0">
                <a:cs typeface="+mj-cs"/>
              </a:rPr>
              <a:t> and A.A</a:t>
            </a:r>
            <a:r>
              <a:rPr lang="en-US" dirty="0">
                <a:cs typeface="+mj-cs"/>
              </a:rPr>
              <a:t>. </a:t>
            </a:r>
            <a:r>
              <a:rPr lang="en-US" dirty="0" err="1" smtClean="0">
                <a:cs typeface="+mj-cs"/>
              </a:rPr>
              <a:t>Rajabi</a:t>
            </a:r>
            <a:r>
              <a:rPr lang="en-US" dirty="0">
                <a:cs typeface="+mj-cs"/>
              </a:rPr>
              <a:t>,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Acta</a:t>
            </a:r>
            <a:r>
              <a:rPr lang="en-US" dirty="0" smtClean="0">
                <a:cs typeface="+mj-cs"/>
              </a:rPr>
              <a:t>. Phys. </a:t>
            </a:r>
            <a:r>
              <a:rPr lang="en-US" dirty="0" err="1" smtClean="0">
                <a:cs typeface="+mj-cs"/>
              </a:rPr>
              <a:t>Polon</a:t>
            </a:r>
            <a:r>
              <a:rPr lang="en-US" dirty="0" smtClean="0">
                <a:cs typeface="+mj-cs"/>
              </a:rPr>
              <a:t>. B 42, 8 (2011).</a:t>
            </a:r>
            <a:endParaRPr lang="fa-IR" dirty="0" smtClean="0">
              <a:cs typeface="+mj-cs"/>
            </a:endParaRPr>
          </a:p>
          <a:p>
            <a:pPr algn="l"/>
            <a:r>
              <a:rPr lang="en-US" dirty="0" smtClean="0">
                <a:cs typeface="+mj-cs"/>
              </a:rPr>
              <a:t>[</a:t>
            </a:r>
            <a:r>
              <a:rPr lang="en-US" dirty="0">
                <a:cs typeface="+mj-cs"/>
              </a:rPr>
              <a:t>7</a:t>
            </a:r>
            <a:r>
              <a:rPr lang="en-US" dirty="0" smtClean="0">
                <a:cs typeface="+mj-cs"/>
              </a:rPr>
              <a:t>] J</a:t>
            </a:r>
            <a:r>
              <a:rPr lang="en-US" dirty="0">
                <a:cs typeface="+mj-cs"/>
              </a:rPr>
              <a:t>. </a:t>
            </a:r>
            <a:r>
              <a:rPr lang="en-US" dirty="0" err="1">
                <a:cs typeface="+mj-cs"/>
              </a:rPr>
              <a:t>Vijande</a:t>
            </a:r>
            <a:r>
              <a:rPr lang="en-US" dirty="0">
                <a:cs typeface="+mj-cs"/>
              </a:rPr>
              <a:t>, F. </a:t>
            </a:r>
            <a:r>
              <a:rPr lang="en-US" dirty="0" err="1">
                <a:cs typeface="+mj-cs"/>
              </a:rPr>
              <a:t>Fern´andez</a:t>
            </a:r>
            <a:r>
              <a:rPr lang="en-US" dirty="0">
                <a:cs typeface="+mj-cs"/>
              </a:rPr>
              <a:t> F, A. </a:t>
            </a:r>
            <a:r>
              <a:rPr lang="en-US" dirty="0" err="1">
                <a:cs typeface="+mj-cs"/>
              </a:rPr>
              <a:t>Valcarce</a:t>
            </a:r>
            <a:r>
              <a:rPr lang="en-US" dirty="0">
                <a:cs typeface="+mj-cs"/>
              </a:rPr>
              <a:t>, J. Phys. G 31, 481 (2005).</a:t>
            </a:r>
          </a:p>
          <a:p>
            <a:pPr algn="l" rtl="0"/>
            <a:r>
              <a:rPr lang="en-US" dirty="0">
                <a:cs typeface="+mj-cs"/>
              </a:rPr>
              <a:t>[8] D. Ebert et al., Eur. Phys. J. C 71, 1825 (2011)</a:t>
            </a:r>
          </a:p>
          <a:p>
            <a:pPr algn="l" rtl="0"/>
            <a:r>
              <a:rPr lang="en-US" dirty="0" smtClean="0">
                <a:cs typeface="+mj-cs"/>
              </a:rPr>
              <a:t>[9] N</a:t>
            </a:r>
            <a:r>
              <a:rPr lang="en-US" dirty="0">
                <a:cs typeface="+mj-cs"/>
              </a:rPr>
              <a:t>. </a:t>
            </a:r>
            <a:r>
              <a:rPr lang="en-US" dirty="0" err="1">
                <a:cs typeface="+mj-cs"/>
              </a:rPr>
              <a:t>Devlani</a:t>
            </a:r>
            <a:r>
              <a:rPr lang="en-US" dirty="0">
                <a:cs typeface="+mj-cs"/>
              </a:rPr>
              <a:t> </a:t>
            </a:r>
            <a:r>
              <a:rPr lang="en-US" dirty="0" smtClean="0">
                <a:cs typeface="+mj-cs"/>
              </a:rPr>
              <a:t>V. </a:t>
            </a:r>
            <a:r>
              <a:rPr lang="en-US" dirty="0" err="1" smtClean="0">
                <a:cs typeface="+mj-cs"/>
              </a:rPr>
              <a:t>Kher</a:t>
            </a:r>
            <a:r>
              <a:rPr lang="en-US" dirty="0" smtClean="0">
                <a:cs typeface="+mj-cs"/>
              </a:rPr>
              <a:t> and K. </a:t>
            </a:r>
            <a:r>
              <a:rPr lang="en-US" dirty="0">
                <a:cs typeface="+mj-cs"/>
              </a:rPr>
              <a:t>Ria, </a:t>
            </a:r>
            <a:r>
              <a:rPr lang="en-US" dirty="0" smtClean="0">
                <a:cs typeface="+mj-cs"/>
              </a:rPr>
              <a:t>Eur. Phys. Jour. A 50, 154 (2014)</a:t>
            </a:r>
          </a:p>
          <a:p>
            <a:pPr algn="l" rtl="0"/>
            <a:r>
              <a:rPr lang="en-US" dirty="0" smtClean="0">
                <a:cs typeface="+mj-cs"/>
              </a:rPr>
              <a:t>[10] </a:t>
            </a:r>
            <a:r>
              <a:rPr lang="en-US" dirty="0" smtClean="0">
                <a:cs typeface="+mj-cs"/>
              </a:rPr>
              <a:t>D. Ebert, D. </a:t>
            </a:r>
            <a:r>
              <a:rPr lang="en-US" dirty="0" err="1" smtClean="0">
                <a:cs typeface="+mj-cs"/>
              </a:rPr>
              <a:t>Faustov</a:t>
            </a:r>
            <a:r>
              <a:rPr lang="en-US" dirty="0" smtClean="0">
                <a:cs typeface="+mj-cs"/>
              </a:rPr>
              <a:t> and R. N. </a:t>
            </a:r>
            <a:r>
              <a:rPr lang="en-US" dirty="0" err="1" smtClean="0">
                <a:cs typeface="+mj-cs"/>
              </a:rPr>
              <a:t>Galkin</a:t>
            </a:r>
            <a:r>
              <a:rPr lang="en-US" dirty="0" smtClean="0">
                <a:cs typeface="+mj-cs"/>
              </a:rPr>
              <a:t>, Phys. Lett. B 635, 93 (2006)</a:t>
            </a:r>
          </a:p>
          <a:p>
            <a:pPr algn="l" rtl="0"/>
            <a:r>
              <a:rPr lang="en-US" dirty="0" smtClean="0">
                <a:cs typeface="+mj-cs"/>
              </a:rPr>
              <a:t>[11] </a:t>
            </a:r>
            <a:r>
              <a:rPr lang="da-DK" dirty="0">
                <a:cs typeface="+mj-cs"/>
              </a:rPr>
              <a:t>A. Bazavov et al., Phys. Rev. </a:t>
            </a:r>
            <a:r>
              <a:rPr lang="da-DK" dirty="0" smtClean="0">
                <a:cs typeface="+mj-cs"/>
              </a:rPr>
              <a:t>D 98</a:t>
            </a:r>
            <a:r>
              <a:rPr lang="da-DK" dirty="0">
                <a:cs typeface="+mj-cs"/>
              </a:rPr>
              <a:t>, </a:t>
            </a:r>
            <a:r>
              <a:rPr lang="da-DK" dirty="0" smtClean="0">
                <a:cs typeface="+mj-cs"/>
              </a:rPr>
              <a:t>7</a:t>
            </a:r>
            <a:r>
              <a:rPr lang="da-DK" dirty="0">
                <a:cs typeface="+mj-cs"/>
              </a:rPr>
              <a:t> </a:t>
            </a:r>
            <a:r>
              <a:rPr lang="da-DK" dirty="0" smtClean="0">
                <a:cs typeface="+mj-cs"/>
              </a:rPr>
              <a:t>(2018).</a:t>
            </a:r>
            <a:endParaRPr lang="en-US" dirty="0" smtClean="0">
              <a:cs typeface="+mj-cs"/>
            </a:endParaRPr>
          </a:p>
          <a:p>
            <a:pPr algn="l" rtl="0"/>
            <a:r>
              <a:rPr lang="en-US" dirty="0" smtClean="0">
                <a:cs typeface="+mj-cs"/>
              </a:rPr>
              <a:t>[12] </a:t>
            </a:r>
            <a:r>
              <a:rPr lang="en-US" dirty="0" smtClean="0">
                <a:cs typeface="+mj-cs"/>
              </a:rPr>
              <a:t>L. A. Corwin: </a:t>
            </a:r>
            <a:r>
              <a:rPr lang="en-US" dirty="0" err="1" smtClean="0">
                <a:cs typeface="+mj-cs"/>
              </a:rPr>
              <a:t>leptonic</a:t>
            </a:r>
            <a:r>
              <a:rPr lang="en-US" dirty="0" smtClean="0">
                <a:cs typeface="+mj-cs"/>
              </a:rPr>
              <a:t> decays of the charged B meson, The </a:t>
            </a:r>
            <a:r>
              <a:rPr lang="en-US" dirty="0">
                <a:cs typeface="+mj-cs"/>
              </a:rPr>
              <a:t>O</a:t>
            </a:r>
            <a:r>
              <a:rPr lang="en-US" dirty="0" smtClean="0">
                <a:cs typeface="+mj-cs"/>
              </a:rPr>
              <a:t>hio State University SlAC-914 (2008)</a:t>
            </a:r>
            <a:endParaRPr lang="en-US" dirty="0">
              <a:cs typeface="+mj-cs"/>
            </a:endParaRPr>
          </a:p>
          <a:p>
            <a:pPr algn="l" rtl="0"/>
            <a:endParaRPr lang="en-US" dirty="0" smtClean="0">
              <a:latin typeface="Times New Roman" pitchFamily="18" charset="0"/>
              <a:cs typeface="+mj-cs"/>
            </a:endParaRPr>
          </a:p>
          <a:p>
            <a:pPr algn="l" rtl="0"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+mj-cs"/>
            </a:endParaRPr>
          </a:p>
          <a:p>
            <a:pPr algn="l" rtl="0"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+mj-cs"/>
            </a:endParaRPr>
          </a:p>
          <a:p>
            <a:pPr algn="l" rtl="0">
              <a:lnSpc>
                <a:spcPct val="150000"/>
              </a:lnSpc>
            </a:pPr>
            <a:endParaRPr lang="en-US" b="1" dirty="0">
              <a:latin typeface="Times New Roman" pitchFamily="18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F:\general\mah\a-f\عکس\New Folder\P10107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680400" y="4953000"/>
            <a:ext cx="13182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F:\general\mah\a-f\عکس\New Folder\P1010759.JPG"/>
          <p:cNvPicPr>
            <a:picLocks noChangeAspect="1" noChangeArrowheads="1"/>
          </p:cNvPicPr>
          <p:nvPr/>
        </p:nvPicPr>
        <p:blipFill>
          <a:blip r:embed="rId3">
            <a:lum bright="18000"/>
          </a:blip>
          <a:srcRect/>
          <a:stretch>
            <a:fillRect/>
          </a:stretch>
        </p:blipFill>
        <p:spPr bwMode="auto">
          <a:xfrm>
            <a:off x="30099000" y="-15544800"/>
            <a:ext cx="12436475" cy="701040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>
                <a:alpha val="95000"/>
              </a:srgbClr>
            </a:outerShdw>
          </a:effectLst>
        </p:spPr>
      </p:pic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64B7B0-5056-4721-958E-8B92A4B0B45B}" type="slidenum">
              <a:rPr lang="ar-SA"/>
              <a:pPr>
                <a:defRPr/>
              </a:pPr>
              <a:t>18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110706" y="620688"/>
            <a:ext cx="5125590" cy="520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i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Thanks for your </a:t>
            </a:r>
            <a:r>
              <a:rPr lang="en-US" sz="3600" b="1" i="1" cap="all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attentioan</a:t>
            </a:r>
            <a:endParaRPr lang="en-US" sz="3600" b="1" i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899" name="Rectangle 6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00" name="Rectangle 8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01" name="Rectangle 1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02" name="Rectangle 1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0904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"/>
            <a:ext cx="75565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5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6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7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8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9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0" name="Picture 13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1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2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3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4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1143000" y="1844824"/>
            <a:ext cx="6019800" cy="1752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171450" indent="-171450" algn="r" defTabSz="685800" rtl="1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Tx/>
              <a:buNone/>
              <a:defRPr/>
            </a:pPr>
            <a:r>
              <a:rPr lang="en-US" sz="2800" b="1" smtClean="0">
                <a:solidFill>
                  <a:srgbClr val="A40000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</a:p>
          <a:p>
            <a:pPr marL="0" indent="0" algn="l">
              <a:lnSpc>
                <a:spcPct val="150000"/>
              </a:lnSpc>
              <a:buFontTx/>
              <a:buNone/>
              <a:defRPr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The Potential Model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Meson Masses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Meson Decay Constants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Leptonic Decay Widths of Mesons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51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899" name="Rectangle 6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00" name="Rectangle 8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01" name="Rectangle 1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02" name="Rectangle 1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03" name="Rectangle 19"/>
          <p:cNvSpPr>
            <a:spLocks noChangeArrowheads="1"/>
          </p:cNvSpPr>
          <p:nvPr/>
        </p:nvSpPr>
        <p:spPr bwMode="auto">
          <a:xfrm>
            <a:off x="1828800" y="2667000"/>
            <a:ext cx="55133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Potential Model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0904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"/>
            <a:ext cx="75565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5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6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7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8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9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0" name="Picture 13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1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2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3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4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8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899" name="Rectangle 6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00" name="Rectangle 8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01" name="Rectangle 1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02" name="Rectangle 1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903" name="Rectangle 19"/>
              <p:cNvSpPr>
                <a:spLocks noChangeArrowheads="1"/>
              </p:cNvSpPr>
              <p:nvPr/>
            </p:nvSpPr>
            <p:spPr bwMode="auto">
              <a:xfrm>
                <a:off x="539552" y="1408691"/>
                <a:ext cx="8307958" cy="850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/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start with the radial </a:t>
                </a:r>
                <a:r>
                  <a:rPr lang="en-US" alt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Shr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acc>
                  </m:oMath>
                </a14:m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dinger equation for the 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ornell potential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as the interaction between quark-antiquark systems </a:t>
                </a:r>
                <a:endPara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903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1408691"/>
                <a:ext cx="8307958" cy="850746"/>
              </a:xfrm>
              <a:prstGeom prst="rect">
                <a:avLst/>
              </a:prstGeom>
              <a:blipFill rotWithShape="0">
                <a:blip r:embed="rId2"/>
                <a:stretch>
                  <a:fillRect l="-734" b="-114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0904" name="Picture 20" descr="images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"/>
            <a:ext cx="75565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5" name="Picture 20" descr="images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6" name="Picture 20" descr="images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7" name="Picture 20" descr="images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8" name="Picture 20" descr="images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9" name="Picture 20" descr="images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0" name="Picture 13" descr="images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1" name="Picture 20" descr="images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2" name="Picture 20" descr="images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3" name="Picture 20" descr="images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4" name="Picture 20" descr="images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17005" y="2430658"/>
                <a:ext cx="5245795" cy="487698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𝑑𝑟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𝑙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𝑚𝑟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fa-IR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005" y="2430658"/>
                <a:ext cx="5245795" cy="4876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765175" y="3260798"/>
                <a:ext cx="8223250" cy="1514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 rtl="0">
                  <a:defRPr/>
                </a:pPr>
                <a:r>
                  <a:rPr lang="en-US" sz="2000" dirty="0" smtClean="0">
                    <a:latin typeface="Times New Roman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Times New Roman" pitchFamily="18" charset="0"/>
                  </a:rPr>
                  <a:t>is the reduced mass of the quark and antiquark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sub>
                        </m:sSub>
                      </m:den>
                    </m:f>
                  </m:oMath>
                </a14:m>
                <a:r>
                  <a:rPr lang="en-US" sz="2000" dirty="0" smtClean="0">
                    <a:latin typeface="Times New Roman" pitchFamily="18" charset="0"/>
                  </a:rPr>
                  <a:t>).</a:t>
                </a:r>
              </a:p>
              <a:p>
                <a:pPr algn="just" rtl="0">
                  <a:defRPr/>
                </a:pPr>
                <a:r>
                  <a:rPr lang="en-US" sz="2000" dirty="0" smtClean="0">
                    <a:latin typeface="Times New Roman" pitchFamily="18" charset="0"/>
                  </a:rPr>
                  <a:t>We use the transformation</a:t>
                </a:r>
              </a:p>
              <a:p>
                <a:pPr algn="just" rtl="0">
                  <a:defRPr/>
                </a:pPr>
                <a:endParaRPr lang="en-US" sz="2000" dirty="0" smtClean="0">
                  <a:latin typeface="Times New Roman" pitchFamily="18" charset="0"/>
                </a:endParaRPr>
              </a:p>
              <a:p>
                <a:pPr algn="just" rtl="0">
                  <a:defRPr/>
                </a:pPr>
                <a:endParaRPr lang="en-US" sz="20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5175" y="3260798"/>
                <a:ext cx="8223250" cy="1514197"/>
              </a:xfrm>
              <a:prstGeom prst="rect">
                <a:avLst/>
              </a:prstGeom>
              <a:blipFill rotWithShape="0">
                <a:blip r:embed="rId5"/>
                <a:stretch>
                  <a:fillRect l="-8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838200" y="4649437"/>
            <a:ext cx="8223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rtl="0">
              <a:defRPr/>
            </a:pPr>
            <a:endParaRPr lang="en-US" sz="1100" dirty="0" smtClean="0">
              <a:latin typeface="Times New Roman" pitchFamily="18" charset="0"/>
            </a:endParaRPr>
          </a:p>
          <a:p>
            <a:pPr algn="just" rtl="0">
              <a:defRPr/>
            </a:pPr>
            <a:r>
              <a:rPr lang="en-US" sz="2000" dirty="0" smtClean="0">
                <a:latin typeface="Times New Roman" pitchFamily="18" charset="0"/>
              </a:rPr>
              <a:t>to reduce </a:t>
            </a:r>
            <a:r>
              <a:rPr lang="en-US" sz="2000" dirty="0">
                <a:latin typeface="Times New Roman" pitchFamily="18" charset="0"/>
              </a:rPr>
              <a:t>the equation to the form 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76092" y="4065394"/>
                <a:ext cx="577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092" y="4065394"/>
                <a:ext cx="57708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40000" t="-2222" r="-2650000" b="-37778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388036" y="5520461"/>
                <a:ext cx="4367927" cy="43184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fa-IR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036" y="5520461"/>
                <a:ext cx="4367927" cy="43184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814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899" name="Rectangle 6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00" name="Rectangle 8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01" name="Rectangle 1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02" name="Rectangle 1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903" name="Rectangle 19"/>
              <p:cNvSpPr>
                <a:spLocks noChangeArrowheads="1"/>
              </p:cNvSpPr>
              <p:nvPr/>
            </p:nvSpPr>
            <p:spPr bwMode="auto">
              <a:xfrm>
                <a:off x="611560" y="1412776"/>
                <a:ext cx="8223250" cy="4557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/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use the </a:t>
                </a:r>
                <a:r>
                  <a:rPr lang="en-US" alt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variational</a:t>
                </a:r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method and choose the trial wave function as</a:t>
                </a:r>
              </a:p>
              <a:p>
                <a:pPr algn="l" eaLnBrk="1" hangingPunct="1"/>
                <a:endParaRPr lang="en-US" alt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sSup>
                        <m:sSup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p>
                          <m:f>
                            <m:f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𝑝𝑟</m:t>
                              </m:r>
                            </m:e>
                          </m:d>
                        </m:e>
                        <m:sup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sup>
                      </m:sSup>
                      <m:sSup>
                        <m:sSup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𝑝𝑟</m:t>
                          </m:r>
                        </m:sup>
                      </m:sSup>
                      <m:sSubSup>
                        <m:sSubSup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𝑝𝑟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eaLnBrk="1" hangingPunct="1"/>
                <a:endPara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eaLnBrk="1" hangingPunct="1"/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  <m:r>
                      <a:rPr lang="en-US" alt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𝑝𝑟</m:t>
                    </m:r>
                    <m:r>
                      <a:rPr lang="en-US" alt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Laguerre polynomials and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</a:t>
                </a:r>
                <a:r>
                  <a:rPr lang="en-US" alt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variational</a:t>
                </a:r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parameter. N is the normalization constant. </a:t>
                </a:r>
              </a:p>
              <a:p>
                <a:pPr algn="l" eaLnBrk="1" hangingPunct="1"/>
                <a:endParaRPr lang="en-US" alt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eaLnBrk="1" hangingPunct="1"/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considering the ground state mesons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we get</a:t>
                </a:r>
              </a:p>
              <a:p>
                <a:pPr algn="l" eaLnBrk="1" hangingPunct="1"/>
                <a:endPara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eaLnBrk="1" hangingPunct="1"/>
                <a:endParaRPr lang="en-US" alt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eaLnBrk="1" hangingPunct="1"/>
                <a:endPara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eaLnBrk="1" hangingPunct="1"/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endParaRPr lang="fa-IR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eaLnBrk="1" hangingPunct="1"/>
                <a:endParaRPr lang="fa-IR" alt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alt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sSup>
                        <m:sSup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alt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en-US" alt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𝑝𝑟</m:t>
                          </m:r>
                        </m:sup>
                      </m:sSup>
                    </m:oMath>
                  </m:oMathPara>
                </a14:m>
                <a:endParaRPr lang="en-US" alt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903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1412776"/>
                <a:ext cx="8223250" cy="4557273"/>
              </a:xfrm>
              <a:prstGeom prst="rect">
                <a:avLst/>
              </a:prstGeom>
              <a:blipFill rotWithShape="0">
                <a:blip r:embed="rId2"/>
                <a:stretch>
                  <a:fillRect l="-667" t="-8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0904" name="Picture 20" descr="images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"/>
            <a:ext cx="75565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5" name="Picture 20" descr="images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6" name="Picture 20" descr="images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7" name="Picture 20" descr="images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8" name="Picture 20" descr="images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9" name="Picture 20" descr="images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0" name="Picture 13" descr="images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1" name="Picture 20" descr="images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2" name="Picture 20" descr="images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3" name="Picture 20" descr="images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4" name="Picture 20" descr="images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512500" y="4372923"/>
                <a:ext cx="4005841" cy="48013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𝑚𝐸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fa-IR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500" y="4372923"/>
                <a:ext cx="4005841" cy="4801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301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899" name="Rectangle 6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00" name="Rectangle 8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01" name="Rectangle 1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02" name="Rectangle 1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0904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"/>
            <a:ext cx="75565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5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6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7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8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9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0" name="Picture 13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1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2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3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4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9"/>
              <p:cNvSpPr>
                <a:spLocks noChangeArrowheads="1"/>
              </p:cNvSpPr>
              <p:nvPr/>
            </p:nvSpPr>
            <p:spPr bwMode="auto">
              <a:xfrm>
                <a:off x="611560" y="1556792"/>
                <a:ext cx="8223250" cy="2561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/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the usual condition</a:t>
                </a:r>
                <a:endParaRPr lang="fa-IR" alt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eaLnBrk="1" hangingPunct="1"/>
                <a:endParaRPr lang="en-US" alt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alt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  <m:d>
                        <m:d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alt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𝐻</m:t>
                                  </m:r>
                                </m:e>
                              </m:d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alt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</m:num>
                            <m:den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alt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alt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</m:den>
                          </m:f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eaLnBrk="1" hangingPunct="1"/>
                <a:endParaRPr lang="en-US" alt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eaLnBrk="1" hangingPunct="1"/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get the </a:t>
                </a:r>
                <a:r>
                  <a:rPr lang="en-US" alt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variational</a:t>
                </a:r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parameter for different heavy mesons and then one can obtain the energy eigenvalues and </a:t>
                </a:r>
                <a:r>
                  <a:rPr lang="en-US" alt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eigenfunctions</a:t>
                </a:r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system. </a:t>
                </a:r>
                <a:endParaRPr lang="fa-IR" alt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eaLnBrk="1" hangingPunct="1"/>
                <a:endParaRPr lang="fa-IR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1556792"/>
                <a:ext cx="8223250" cy="2561342"/>
              </a:xfrm>
              <a:prstGeom prst="rect">
                <a:avLst/>
              </a:prstGeom>
              <a:blipFill rotWithShape="0">
                <a:blip r:embed="rId3"/>
                <a:stretch>
                  <a:fillRect l="-667" t="-11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233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899" name="Rectangle 6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00" name="Rectangle 8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01" name="Rectangle 1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02" name="Rectangle 1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0904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"/>
            <a:ext cx="75565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5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6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7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8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9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0" name="Picture 13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1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2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3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4" name="Picture 20" descr="imag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259632" y="177281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altLang="en-US" sz="2800" smtClean="0"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</a:pP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Meson Masses</a:t>
            </a:r>
          </a:p>
          <a:p>
            <a:pPr marL="0" indent="0">
              <a:buFontTx/>
              <a:buNone/>
            </a:pPr>
            <a:endParaRPr lang="en-US" altLang="en-US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899" name="Rectangle 6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00" name="Rectangle 8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01" name="Rectangle 1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02" name="Rectangle 1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903" name="Rectangle 19"/>
              <p:cNvSpPr>
                <a:spLocks noChangeArrowheads="1"/>
              </p:cNvSpPr>
              <p:nvPr/>
            </p:nvSpPr>
            <p:spPr bwMode="auto">
              <a:xfrm>
                <a:off x="457200" y="1412776"/>
                <a:ext cx="8223250" cy="3263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/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meson mass is obtained by a summation of the constituent quark masses and energy of the system:</a:t>
                </a:r>
                <a:endParaRPr lang="fa-IR" alt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eaLnBrk="1" hangingPunct="1"/>
                <a:endParaRPr lang="fa-IR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𝑚𝑒𝑠𝑜𝑛</m:t>
                          </m:r>
                        </m:sub>
                      </m:sSub>
                      <m:r>
                        <a:rPr lang="en-US" alt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</m:acc>
                        </m:sub>
                      </m:sSub>
                      <m:r>
                        <a:rPr lang="en-US" alt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+&lt;</m:t>
                      </m:r>
                      <m:sSub>
                        <m:sSub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𝑠𝑠</m:t>
                          </m:r>
                        </m:sub>
                      </m:sSub>
                      <m:r>
                        <a:rPr lang="en-US" alt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&gt;</m:t>
                      </m:r>
                    </m:oMath>
                  </m:oMathPara>
                </a14:m>
                <a:endParaRPr lang="fa-IR" alt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eaLnBrk="1" hangingPunct="1"/>
                <a:endParaRPr lang="fa-IR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eaLnBrk="1" hangingPunct="1"/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𝑠𝑠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spin-dependent interaction and defined as follows:</a:t>
                </a:r>
              </a:p>
              <a:p>
                <a:pPr algn="l" eaLnBrk="1" hangingPunct="1"/>
                <a:endPara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1" hangingPunct="1"/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𝑠𝑠</m:t>
                        </m:r>
                      </m:sub>
                    </m:sSub>
                    <m:r>
                      <a:rPr lang="en-US" alt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=As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en-US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en-US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acc>
                          <m:accPr>
                            <m:chr m:val="̅"/>
                            <m:ctrlPr>
                              <a:rPr lang="en-US" altLang="en-US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</m:acc>
                      </m:sub>
                    </m:sSub>
                    <m:r>
                      <a:rPr lang="en-US" alt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eaLnBrk="1" hangingPunct="1"/>
                <a:endParaRPr lang="en-US" alt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eaLnBrk="1" hangingPunct="1"/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is a constant.</a:t>
                </a:r>
                <a:endParaRPr lang="fa-IR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903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412776"/>
                <a:ext cx="8223250" cy="3263907"/>
              </a:xfrm>
              <a:prstGeom prst="rect">
                <a:avLst/>
              </a:prstGeom>
              <a:blipFill rotWithShape="0">
                <a:blip r:embed="rId2"/>
                <a:stretch>
                  <a:fillRect l="-667" t="-1121" b="-24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0904" name="Picture 20" descr="images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"/>
            <a:ext cx="75565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5" name="Picture 20" descr="images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6" name="Picture 20" descr="images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7" name="Picture 20" descr="images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8" name="Picture 20" descr="images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9" name="Picture 20" descr="images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0" name="Picture 13" descr="images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1" name="Picture 20" descr="images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2" name="Picture 20" descr="images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3" name="Picture 20" descr="images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4" name="Picture 20" descr="images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76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96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5" name="Rectangle 25"/>
          <p:cNvSpPr>
            <a:spLocks noChangeArrowheads="1"/>
          </p:cNvSpPr>
          <p:nvPr/>
        </p:nvSpPr>
        <p:spPr bwMode="auto">
          <a:xfrm>
            <a:off x="0" y="-538163"/>
            <a:ext cx="9794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36" name="Rectangle 28"/>
          <p:cNvSpPr>
            <a:spLocks noChangeArrowheads="1"/>
          </p:cNvSpPr>
          <p:nvPr/>
        </p:nvSpPr>
        <p:spPr bwMode="auto">
          <a:xfrm>
            <a:off x="0" y="-538163"/>
            <a:ext cx="9794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37" name="Rectangle 31"/>
          <p:cNvSpPr>
            <a:spLocks noChangeArrowheads="1"/>
          </p:cNvSpPr>
          <p:nvPr/>
        </p:nvSpPr>
        <p:spPr bwMode="auto">
          <a:xfrm>
            <a:off x="0" y="-538163"/>
            <a:ext cx="9794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38" name="Rectangle 34"/>
          <p:cNvSpPr>
            <a:spLocks noChangeArrowheads="1"/>
          </p:cNvSpPr>
          <p:nvPr/>
        </p:nvSpPr>
        <p:spPr bwMode="auto">
          <a:xfrm>
            <a:off x="0" y="-538163"/>
            <a:ext cx="9794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39" name="Rectangle 37"/>
          <p:cNvSpPr>
            <a:spLocks noChangeArrowheads="1"/>
          </p:cNvSpPr>
          <p:nvPr/>
        </p:nvSpPr>
        <p:spPr bwMode="auto">
          <a:xfrm>
            <a:off x="0" y="-538163"/>
            <a:ext cx="9794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381" name="Group 4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3255196"/>
                  </p:ext>
                </p:extLst>
              </p:nvPr>
            </p:nvGraphicFramePr>
            <p:xfrm>
              <a:off x="3257550" y="1600200"/>
              <a:ext cx="2503487" cy="4251978"/>
            </p:xfrm>
            <a:graphic>
              <a:graphicData uri="http://schemas.openxmlformats.org/drawingml/2006/table">
                <a:tbl>
                  <a:tblPr rtl="1"/>
                  <a:tblGrid>
                    <a:gridCol w="120194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01539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534840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1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Value</a:t>
                          </a:r>
                          <a:endParaRPr kumimoji="0" lang="en-US" sz="11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horzOverflow="overflow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1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Parameter</a:t>
                          </a:r>
                        </a:p>
                      </a:txBody>
                      <a:tcPr horzOverflow="overflow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508098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143125" algn="l"/>
                            </a:tabLst>
                          </a:pPr>
                          <a:r>
                            <a:rPr kumimoji="0" lang="en-US" sz="11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330MeV</a:t>
                          </a:r>
                          <a:endParaRPr kumimoji="0" lang="en-US" sz="11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horzOverflow="overflow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horzOverflow="overflow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534840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143125" algn="l"/>
                            </a:tabLst>
                          </a:pPr>
                          <a:r>
                            <a:rPr kumimoji="0" lang="en-US" sz="11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460MeV</a:t>
                          </a:r>
                          <a:endParaRPr kumimoji="0" lang="en-US" sz="11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horzOverflow="overflow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horzOverflow="overflow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534840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143125" algn="l"/>
                            </a:tabLst>
                          </a:pPr>
                          <a:r>
                            <a:rPr kumimoji="0" lang="en-US" sz="11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1550MeV</a:t>
                          </a:r>
                          <a:endParaRPr kumimoji="0" lang="en-US" sz="11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horzOverflow="overflow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horzOverflow="overflow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534840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143125" algn="l"/>
                            </a:tabLst>
                          </a:pPr>
                          <a:r>
                            <a:rPr kumimoji="0" lang="en-US" sz="11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4980MeV</a:t>
                          </a:r>
                          <a:endParaRPr kumimoji="0" lang="en-US" sz="11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horzOverflow="overflow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horzOverflow="overflow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534840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143125" algn="l"/>
                            </a:tabLst>
                          </a:pPr>
                          <a:r>
                            <a:rPr kumimoji="0" lang="en-US" sz="11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2.1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11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1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𝑓𝑚</m:t>
                                  </m:r>
                                </m:e>
                                <m:sup>
                                  <m:r>
                                    <a:rPr kumimoji="0" lang="en-US" sz="11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−</m:t>
                                  </m:r>
                                  <m:r>
                                    <a:rPr kumimoji="0" lang="en-US" sz="11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kumimoji="0" lang="en-US" sz="11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horzOverflow="overflow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kumimoji="0" lang="en-US" sz="16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horzOverflow="overflow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04281181"/>
                      </a:ext>
                    </a:extLst>
                  </a:tr>
                  <a:tr h="534840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143125" algn="l"/>
                            </a:tabLst>
                          </a:pPr>
                          <a:r>
                            <a:rPr kumimoji="0" lang="en-US" sz="11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1.27</a:t>
                          </a:r>
                        </a:p>
                      </a:txBody>
                      <a:tcPr horzOverflow="overflow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horzOverflow="overflow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534840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143125" algn="l"/>
                            </a:tabLst>
                          </a:pPr>
                          <a:r>
                            <a:rPr kumimoji="0" lang="en-US" sz="11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48MeV</a:t>
                          </a:r>
                        </a:p>
                      </a:txBody>
                      <a:tcPr horzOverflow="overflow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As</a:t>
                          </a:r>
                        </a:p>
                      </a:txBody>
                      <a:tcPr horzOverflow="overflow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1265199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1381" name="Group 4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3255196"/>
                  </p:ext>
                </p:extLst>
              </p:nvPr>
            </p:nvGraphicFramePr>
            <p:xfrm>
              <a:off x="3257550" y="1600200"/>
              <a:ext cx="2503487" cy="4251978"/>
            </p:xfrm>
            <a:graphic>
              <a:graphicData uri="http://schemas.openxmlformats.org/drawingml/2006/table">
                <a:tbl>
                  <a:tblPr rtl="1"/>
                  <a:tblGrid>
                    <a:gridCol w="120194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0153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</a:tblGrid>
                  <a:tr h="534840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1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Value</a:t>
                          </a:r>
                          <a:endParaRPr kumimoji="0" lang="en-US" sz="11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horzOverflow="overflow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1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Parameter</a:t>
                          </a:r>
                          <a:endParaRPr kumimoji="0" lang="en-US" sz="11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horzOverflow="overflow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508098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143125" algn="l"/>
                            </a:tabLst>
                          </a:pPr>
                          <a:r>
                            <a:rPr kumimoji="0" lang="en-US" sz="11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330MeV</a:t>
                          </a:r>
                          <a:endParaRPr kumimoji="0" lang="en-US" sz="11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horzOverflow="overflow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 horzOverflow="overflow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92991" t="-107229" r="-467" b="-6373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534840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143125" algn="l"/>
                            </a:tabLst>
                          </a:pPr>
                          <a:r>
                            <a:rPr kumimoji="0" lang="en-US" sz="11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460MeV</a:t>
                          </a:r>
                          <a:endParaRPr kumimoji="0" lang="en-US" sz="11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horzOverflow="overflow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 horzOverflow="overflow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92991" t="-195455" r="-467" b="-5011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534840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143125" algn="l"/>
                            </a:tabLst>
                          </a:pPr>
                          <a:r>
                            <a:rPr kumimoji="0" lang="en-US" sz="11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1550MeV</a:t>
                          </a:r>
                          <a:endParaRPr kumimoji="0" lang="en-US" sz="11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horzOverflow="overflow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 horzOverflow="overflow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92991" t="-295455" r="-467" b="-4011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534840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143125" algn="l"/>
                            </a:tabLst>
                          </a:pPr>
                          <a:r>
                            <a:rPr kumimoji="0" lang="en-US" sz="11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4980MeV</a:t>
                          </a:r>
                          <a:endParaRPr kumimoji="0" lang="en-US" sz="11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horzOverflow="overflow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 horzOverflow="overflow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92991" t="-395455" r="-467" b="-3011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534840"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 horzOverflow="overflow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505" t="-495455" r="-108586" b="-20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 horzOverflow="overflow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92991" t="-495455" r="-467" b="-2011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704281181"/>
                      </a:ext>
                    </a:extLst>
                  </a:tr>
                  <a:tr h="534840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143125" algn="l"/>
                            </a:tabLst>
                          </a:pPr>
                          <a:r>
                            <a:rPr kumimoji="0" lang="en-US" sz="11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1.27</a:t>
                          </a:r>
                        </a:p>
                      </a:txBody>
                      <a:tcPr horzOverflow="overflow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 horzOverflow="overflow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92991" t="-595455" r="-467" b="-1011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  <a:tr h="534840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143125" algn="l"/>
                            </a:tabLst>
                          </a:pPr>
                          <a:r>
                            <a:rPr kumimoji="0" lang="en-US" sz="11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48MeV</a:t>
                          </a:r>
                        </a:p>
                      </a:txBody>
                      <a:tcPr horzOverflow="overflow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As</a:t>
                          </a:r>
                        </a:p>
                      </a:txBody>
                      <a:tcPr horzOverflow="overflow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12651991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364" name="Rectangle 225"/>
          <p:cNvSpPr>
            <a:spLocks noChangeArrowheads="1"/>
          </p:cNvSpPr>
          <p:nvPr/>
        </p:nvSpPr>
        <p:spPr bwMode="auto">
          <a:xfrm>
            <a:off x="0" y="7396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65" name="Rectangle 251"/>
          <p:cNvSpPr>
            <a:spLocks noChangeArrowheads="1"/>
          </p:cNvSpPr>
          <p:nvPr/>
        </p:nvSpPr>
        <p:spPr bwMode="auto">
          <a:xfrm>
            <a:off x="1814513" y="1238250"/>
            <a:ext cx="97948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68" name="Rectangle 263"/>
          <p:cNvSpPr>
            <a:spLocks noChangeArrowheads="1"/>
          </p:cNvSpPr>
          <p:nvPr/>
        </p:nvSpPr>
        <p:spPr bwMode="auto">
          <a:xfrm>
            <a:off x="1524000" y="1600200"/>
            <a:ext cx="9794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70" name="Rectangle 267"/>
          <p:cNvSpPr>
            <a:spLocks noChangeArrowheads="1"/>
          </p:cNvSpPr>
          <p:nvPr/>
        </p:nvSpPr>
        <p:spPr bwMode="auto">
          <a:xfrm>
            <a:off x="1828800" y="457200"/>
            <a:ext cx="9794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72" name="Rectangle 271"/>
          <p:cNvSpPr>
            <a:spLocks noChangeArrowheads="1"/>
          </p:cNvSpPr>
          <p:nvPr/>
        </p:nvSpPr>
        <p:spPr bwMode="auto">
          <a:xfrm>
            <a:off x="990600" y="1752600"/>
            <a:ext cx="9794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410" name="Rectangle 19"/>
          <p:cNvSpPr>
            <a:spLocks noChangeArrowheads="1"/>
          </p:cNvSpPr>
          <p:nvPr/>
        </p:nvSpPr>
        <p:spPr bwMode="auto">
          <a:xfrm>
            <a:off x="1752600" y="914400"/>
            <a:ext cx="5513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smtClean="0">
                <a:solidFill>
                  <a:srgbClr val="A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Parameters</a:t>
            </a:r>
            <a:endParaRPr lang="en-US" altLang="en-US" sz="2400" b="1" dirty="0">
              <a:solidFill>
                <a:srgbClr val="A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25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5131</TotalTime>
  <Words>582</Words>
  <Application>Microsoft Office PowerPoint</Application>
  <PresentationFormat>On-screen Show (4:3)</PresentationFormat>
  <Paragraphs>178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Times New Roman</vt:lpstr>
      <vt:lpstr>Wingdings</vt:lpstr>
      <vt:lpstr>Metropolitan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Office07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Dear User!</dc:creator>
  <cp:lastModifiedBy>zahrapc</cp:lastModifiedBy>
  <cp:revision>457</cp:revision>
  <dcterms:created xsi:type="dcterms:W3CDTF">2011-09-12T19:02:52Z</dcterms:created>
  <dcterms:modified xsi:type="dcterms:W3CDTF">2021-08-04T10:21:41Z</dcterms:modified>
</cp:coreProperties>
</file>