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6" r:id="rId3"/>
    <p:sldId id="368" r:id="rId4"/>
    <p:sldId id="430" r:id="rId5"/>
    <p:sldId id="412" r:id="rId6"/>
    <p:sldId id="432" r:id="rId7"/>
    <p:sldId id="434" r:id="rId8"/>
    <p:sldId id="369" r:id="rId9"/>
    <p:sldId id="388" r:id="rId10"/>
    <p:sldId id="415" r:id="rId11"/>
    <p:sldId id="416" r:id="rId12"/>
    <p:sldId id="382" r:id="rId13"/>
    <p:sldId id="421" r:id="rId14"/>
    <p:sldId id="422" r:id="rId15"/>
    <p:sldId id="423" r:id="rId16"/>
    <p:sldId id="420" r:id="rId17"/>
    <p:sldId id="364" r:id="rId18"/>
    <p:sldId id="276" r:id="rId19"/>
    <p:sldId id="431" r:id="rId20"/>
    <p:sldId id="433" r:id="rId21"/>
    <p:sldId id="425" r:id="rId22"/>
    <p:sldId id="436" r:id="rId23"/>
    <p:sldId id="437" r:id="rId24"/>
    <p:sldId id="438" r:id="rId25"/>
    <p:sldId id="439" r:id="rId26"/>
    <p:sldId id="385" r:id="rId27"/>
    <p:sldId id="440" r:id="rId28"/>
    <p:sldId id="326" r:id="rId29"/>
    <p:sldId id="370" r:id="rId30"/>
    <p:sldId id="414" r:id="rId31"/>
    <p:sldId id="371" r:id="rId32"/>
    <p:sldId id="381" r:id="rId33"/>
    <p:sldId id="427" r:id="rId34"/>
    <p:sldId id="417" r:id="rId35"/>
    <p:sldId id="418" r:id="rId36"/>
    <p:sldId id="429" r:id="rId37"/>
    <p:sldId id="367" r:id="rId38"/>
    <p:sldId id="374" r:id="rId39"/>
    <p:sldId id="357" r:id="rId40"/>
    <p:sldId id="354" r:id="rId41"/>
    <p:sldId id="355" r:id="rId42"/>
    <p:sldId id="377" r:id="rId43"/>
    <p:sldId id="304" r:id="rId44"/>
    <p:sldId id="305" r:id="rId45"/>
    <p:sldId id="343" r:id="rId46"/>
    <p:sldId id="319" r:id="rId47"/>
  </p:sldIdLst>
  <p:sldSz cx="12192000" cy="6858000"/>
  <p:notesSz cx="6858000" cy="9144000"/>
  <p:custDataLst>
    <p:tags r:id="rId4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33CC"/>
    <a:srgbClr val="DB2E0B"/>
    <a:srgbClr val="EAF2DB"/>
    <a:srgbClr val="342A1C"/>
    <a:srgbClr val="535105"/>
    <a:srgbClr val="382C94"/>
    <a:srgbClr val="FFFFCC"/>
    <a:srgbClr val="474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E0E0D-09D7-494A-8103-5A8AC654F459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762EB-355A-4C36-B7AE-D097A0044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29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1331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829F550-FC4D-4EE0-8FE9-64779C0BF3C8}" type="slidenum">
              <a:rPr lang="en-US" altLang="ja-JP" smtClean="0">
                <a:solidFill>
                  <a:srgbClr val="000000"/>
                </a:solidFill>
              </a:rPr>
              <a:pPr/>
              <a:t>43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3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28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27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1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5BFA-1B43-44B0-874F-DD54D3FDAE09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051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F020-734C-403E-80D2-9920151DFD3D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02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E3AC-AC1A-458A-B6BD-B2EAA23B38CE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76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D2E-E41B-47D4-85BF-ED1EE3FC304A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737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3984-AA1F-457E-BB15-5E3F80BA13AE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73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03BD-8FD5-49E7-8180-BF89F14F5B7F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82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5B75-AA75-4E66-A7AE-86A45468D71B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92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7AF9-5FE6-4E13-A96E-73C7356BE092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09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303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86A-7654-4C0E-B6DF-42B47AB0A4B6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967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3C3A-5935-4CB1-9385-CDE9951246FD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319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D833-0821-4CB7-83E1-567B9F4D7FC1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59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2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22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07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7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92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79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83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165A-51E4-4AA3-82CE-7A887B45347A}" type="datetimeFigureOut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404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E711D-70EF-4FDD-BE23-4F7A134DC442}" type="datetime1">
              <a:rPr kumimoji="1" lang="ja-JP" altLang="en-US" smtClean="0"/>
              <a:t>2021/7/28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A10A0-54BA-4F6C-901A-3C194415CF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187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image" Target="../media/image5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image" Target="../media/image4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64.xml"/><Relationship Id="rId7" Type="http://schemas.openxmlformats.org/officeDocument/2006/relationships/image" Target="../media/image79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5.xml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110.png"/><Relationship Id="rId5" Type="http://schemas.openxmlformats.org/officeDocument/2006/relationships/tags" Target="../tags/tag72.xml"/><Relationship Id="rId10" Type="http://schemas.openxmlformats.org/officeDocument/2006/relationships/image" Target="../media/image109.png"/><Relationship Id="rId4" Type="http://schemas.openxmlformats.org/officeDocument/2006/relationships/tags" Target="../tags/tag71.xml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34.xml"/><Relationship Id="rId10" Type="http://schemas.openxmlformats.org/officeDocument/2006/relationships/image" Target="../media/image13.png"/><Relationship Id="rId4" Type="http://schemas.openxmlformats.org/officeDocument/2006/relationships/tags" Target="../tags/tag33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1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20.png"/><Relationship Id="rId5" Type="http://schemas.openxmlformats.org/officeDocument/2006/relationships/tags" Target="../tags/tag78.xml"/><Relationship Id="rId10" Type="http://schemas.openxmlformats.org/officeDocument/2006/relationships/image" Target="../media/image119.png"/><Relationship Id="rId4" Type="http://schemas.openxmlformats.org/officeDocument/2006/relationships/tags" Target="../tags/tag77.xml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25.png"/><Relationship Id="rId26" Type="http://schemas.openxmlformats.org/officeDocument/2006/relationships/image" Target="../media/image122.png"/><Relationship Id="rId3" Type="http://schemas.openxmlformats.org/officeDocument/2006/relationships/tags" Target="../tags/tag82.xml"/><Relationship Id="rId21" Type="http://schemas.openxmlformats.org/officeDocument/2006/relationships/image" Target="../media/image128.pn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tags" Target="../tags/tag81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image" Target="../media/image131.png"/><Relationship Id="rId5" Type="http://schemas.openxmlformats.org/officeDocument/2006/relationships/tags" Target="../tags/tag84.xml"/><Relationship Id="rId15" Type="http://schemas.openxmlformats.org/officeDocument/2006/relationships/image" Target="../media/image117.png"/><Relationship Id="rId23" Type="http://schemas.openxmlformats.org/officeDocument/2006/relationships/image" Target="../media/image130.png"/><Relationship Id="rId10" Type="http://schemas.openxmlformats.org/officeDocument/2006/relationships/tags" Target="../tags/tag89.xml"/><Relationship Id="rId19" Type="http://schemas.openxmlformats.org/officeDocument/2006/relationships/image" Target="../media/image126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94.xml"/><Relationship Id="rId7" Type="http://schemas.openxmlformats.org/officeDocument/2006/relationships/image" Target="../media/image13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7.png"/><Relationship Id="rId4" Type="http://schemas.openxmlformats.org/officeDocument/2006/relationships/tags" Target="../tags/tag95.xml"/><Relationship Id="rId9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tags" Target="../tags/tag98.xml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tags" Target="../tags/tag100.xml"/><Relationship Id="rId10" Type="http://schemas.openxmlformats.org/officeDocument/2006/relationships/image" Target="../media/image141.png"/><Relationship Id="rId4" Type="http://schemas.openxmlformats.org/officeDocument/2006/relationships/tags" Target="../tags/tag99.xml"/><Relationship Id="rId9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tags" Target="../tags/tag39.xml"/><Relationship Id="rId21" Type="http://schemas.openxmlformats.org/officeDocument/2006/relationships/image" Target="../media/image25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tags" Target="../tags/tag38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28.png"/><Relationship Id="rId5" Type="http://schemas.openxmlformats.org/officeDocument/2006/relationships/tags" Target="../tags/tag41.xm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tags" Target="../tags/tag46.xml"/><Relationship Id="rId19" Type="http://schemas.openxmlformats.org/officeDocument/2006/relationships/image" Target="../media/image23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52.xml"/><Relationship Id="rId7" Type="http://schemas.openxmlformats.org/officeDocument/2006/relationships/image" Target="../media/image34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54.xml"/><Relationship Id="rId10" Type="http://schemas.openxmlformats.org/officeDocument/2006/relationships/image" Target="../media/image37.png"/><Relationship Id="rId4" Type="http://schemas.openxmlformats.org/officeDocument/2006/relationships/tags" Target="../tags/tag53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8577" y="943596"/>
            <a:ext cx="11874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Studying the phi meson in nuclear matter in a transport approach</a:t>
            </a:r>
            <a:endParaRPr kumimoji="1" lang="ja-JP" altLang="en-US" sz="4400" dirty="0">
              <a:solidFill>
                <a:schemeClr val="bg1"/>
              </a:solidFill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1572" y="4965092"/>
            <a:ext cx="5674427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  <a:cs typeface="Microsoft JhengHei UI Light" panose="020B0304030504040204" pitchFamily="50" charset="-128"/>
              </a:rPr>
              <a:t>Talk at the “19th International Conference on Hadron Spectroscopy and Structure (HADRON 2021)”, </a:t>
            </a:r>
          </a:p>
          <a:p>
            <a:pPr>
              <a:lnSpc>
                <a:spcPts val="2400"/>
              </a:lnSpc>
            </a:pPr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  <a:cs typeface="Microsoft JhengHei UI Light" panose="020B0304030504040204" pitchFamily="50" charset="-128"/>
              </a:rPr>
              <a:t>online</a:t>
            </a:r>
          </a:p>
          <a:p>
            <a:pPr>
              <a:lnSpc>
                <a:spcPts val="2400"/>
              </a:lnSpc>
            </a:pPr>
            <a:r>
              <a:rPr lang="en-US" altLang="ja-JP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July 28, 2021</a:t>
            </a:r>
            <a:endParaRPr lang="en-US" altLang="ja-JP" dirty="0">
              <a:solidFill>
                <a:schemeClr val="bg1"/>
              </a:solidFill>
              <a:latin typeface="+mj-ea"/>
              <a:ea typeface="+mj-ea"/>
              <a:cs typeface="Microsoft JhengHei UI Light" panose="020B03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70483" y="2966183"/>
            <a:ext cx="4721015" cy="84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ja-JP" sz="24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Philipp Gubler</a:t>
            </a:r>
            <a:r>
              <a:rPr lang="en-US" altLang="ja-JP" sz="2400" dirty="0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altLang="ja-JP" sz="2400" dirty="0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Japan Atomic Energy Agency (JAEA)</a:t>
            </a:r>
            <a:endParaRPr lang="en-US" altLang="ja-JP" sz="2400" dirty="0">
              <a:solidFill>
                <a:schemeClr val="bg1"/>
              </a:solidFill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26" name="Picture 2" descr="https://www.jaea.go.jp/04/turuga/internationalworkshop/official_logo_l.png">
            <a:extLst>
              <a:ext uri="{FF2B5EF4-FFF2-40B4-BE49-F238E27FC236}">
                <a16:creationId xmlns:a16="http://schemas.microsoft.com/office/drawing/2014/main" id="{66EFABA5-E576-49F6-8910-F388A91C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2" y="2936557"/>
            <a:ext cx="1831719" cy="91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CFFE19-9263-4FCB-AD68-83F1037687B1}"/>
              </a:ext>
            </a:extLst>
          </p:cNvPr>
          <p:cNvSpPr txBox="1"/>
          <p:nvPr/>
        </p:nvSpPr>
        <p:spPr>
          <a:xfrm>
            <a:off x="7620002" y="4935466"/>
            <a:ext cx="3884201" cy="82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ja-JP" dirty="0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Work done in collaboration with </a:t>
            </a:r>
          </a:p>
          <a:p>
            <a:pPr>
              <a:lnSpc>
                <a:spcPts val="3000"/>
              </a:lnSpc>
            </a:pPr>
            <a:r>
              <a:rPr lang="en-US" altLang="ja-JP" dirty="0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Elena </a:t>
            </a:r>
            <a:r>
              <a:rPr lang="en-US" altLang="ja-JP" dirty="0" err="1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Bratkovskaya</a:t>
            </a:r>
            <a:r>
              <a:rPr lang="en-US" altLang="ja-JP" dirty="0">
                <a:solidFill>
                  <a:schemeClr val="bg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 (Frankfurt U./GSI)</a:t>
            </a:r>
          </a:p>
        </p:txBody>
      </p:sp>
    </p:spTree>
    <p:extLst>
      <p:ext uri="{BB962C8B-B14F-4D97-AF65-F5344CB8AC3E}">
        <p14:creationId xmlns:p14="http://schemas.microsoft.com/office/powerpoint/2010/main" val="2745774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382DF2C4-88D4-4220-AE08-78AB4A70D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391" y="673281"/>
            <a:ext cx="1683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Production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">
            <a:extLst>
              <a:ext uri="{FF2B5EF4-FFF2-40B4-BE49-F238E27FC236}">
                <a16:creationId xmlns:a16="http://schemas.microsoft.com/office/drawing/2014/main" id="{B005972F-C173-46E0-AD03-FF78E380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04" y="673280"/>
            <a:ext cx="1683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Decay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FEDD354-38F4-4B24-8F81-CDFA4D4B8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398" y="4055968"/>
            <a:ext cx="4014781" cy="27261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33FF9E7-D807-4E1C-8216-87DC1C5F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94" y="4055968"/>
            <a:ext cx="3974373" cy="268644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92CDC8-0EFF-4653-AA73-AFB493CA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398" y="1131904"/>
            <a:ext cx="4014781" cy="271588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E05560C-F951-4C19-AB26-24A8289A2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595" y="1134967"/>
            <a:ext cx="3974372" cy="271588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87FA3F-47B1-44A6-9AF4-14ECE9F7CE42}"/>
              </a:ext>
            </a:extLst>
          </p:cNvPr>
          <p:cNvSpPr txBox="1"/>
          <p:nvPr/>
        </p:nvSpPr>
        <p:spPr>
          <a:xfrm>
            <a:off x="3205320" y="1501508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Cu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C5E9C6-22DB-42BF-8952-BFBBE3905E77}"/>
              </a:ext>
            </a:extLst>
          </p:cNvPr>
          <p:cNvSpPr txBox="1"/>
          <p:nvPr/>
        </p:nvSpPr>
        <p:spPr>
          <a:xfrm>
            <a:off x="3205319" y="4407229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7D4EAA-C6CB-420A-BA21-A1A42E23F6C4}"/>
              </a:ext>
            </a:extLst>
          </p:cNvPr>
          <p:cNvSpPr txBox="1"/>
          <p:nvPr/>
        </p:nvSpPr>
        <p:spPr>
          <a:xfrm>
            <a:off x="471676" y="88506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What </a:t>
            </a:r>
            <a:r>
              <a:rPr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density does</a:t>
            </a:r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the ϕ feel in the reaction (</a:t>
            </a:r>
            <a:r>
              <a:rPr kumimoji="1" lang="en-US" altLang="ja-JP" sz="3200" dirty="0" err="1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p+Cu</a:t>
            </a:r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/C at 12 GeV)?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D02701-671A-45C6-B432-7D2EF7E4E491}"/>
              </a:ext>
            </a:extLst>
          </p:cNvPr>
          <p:cNvSpPr txBox="1"/>
          <p:nvPr/>
        </p:nvSpPr>
        <p:spPr>
          <a:xfrm>
            <a:off x="8469788" y="1501509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Cu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8D66FB-A4E8-48F7-89C0-2DCA1A8527BF}"/>
              </a:ext>
            </a:extLst>
          </p:cNvPr>
          <p:cNvSpPr txBox="1"/>
          <p:nvPr/>
        </p:nvSpPr>
        <p:spPr>
          <a:xfrm>
            <a:off x="8469788" y="4407230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6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3F5A9C-BCD4-4F6E-991F-AE879E087197}"/>
              </a:ext>
            </a:extLst>
          </p:cNvPr>
          <p:cNvSpPr txBox="1"/>
          <p:nvPr/>
        </p:nvSpPr>
        <p:spPr>
          <a:xfrm>
            <a:off x="1382949" y="150940"/>
            <a:ext cx="9426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dilepton spectrum in the </a:t>
            </a:r>
            <a:r>
              <a:rPr kumimoji="1" lang="el-GR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ϕ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meson region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759980-C858-4946-9CDB-1D073A76A228}"/>
              </a:ext>
            </a:extLst>
          </p:cNvPr>
          <p:cNvSpPr txBox="1"/>
          <p:nvPr/>
        </p:nvSpPr>
        <p:spPr>
          <a:xfrm>
            <a:off x="9224149" y="2859158"/>
            <a:ext cx="1997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No acceptance corrections!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CB5FC1A-A0E7-4BF2-A50D-3C16D03EAF7E}"/>
              </a:ext>
            </a:extLst>
          </p:cNvPr>
          <p:cNvSpPr txBox="1"/>
          <p:nvPr/>
        </p:nvSpPr>
        <p:spPr>
          <a:xfrm>
            <a:off x="9224149" y="3743020"/>
            <a:ext cx="209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No finite  resolution effects!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19E04-3D2C-4637-998F-C90C9389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723" y="1399526"/>
            <a:ext cx="2686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 + Cu at 12 GeV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FCA8FF-C2CF-4380-985F-378A947F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27" y="835163"/>
            <a:ext cx="8176986" cy="59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3D6930-36DA-421A-BF5A-4AEFD8E6AB46}"/>
              </a:ext>
            </a:extLst>
          </p:cNvPr>
          <p:cNvSpPr txBox="1"/>
          <p:nvPr/>
        </p:nvSpPr>
        <p:spPr>
          <a:xfrm>
            <a:off x="471676" y="170465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Fits to experimental Copper target data (E325)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BBECFCD-B0AA-4CB9-A191-D3F582AE46A9}"/>
              </a:ext>
            </a:extLst>
          </p:cNvPr>
          <p:cNvSpPr txBox="1"/>
          <p:nvPr/>
        </p:nvSpPr>
        <p:spPr>
          <a:xfrm>
            <a:off x="558285" y="6026881"/>
            <a:ext cx="303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Favors relatively large negative mass shift!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E189524-8565-47C2-B7D6-8EF99AB20CCF}"/>
              </a:ext>
            </a:extLst>
          </p:cNvPr>
          <p:cNvSpPr txBox="1"/>
          <p:nvPr/>
        </p:nvSpPr>
        <p:spPr>
          <a:xfrm>
            <a:off x="8883771" y="6105787"/>
            <a:ext cx="268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Favors </a:t>
            </a:r>
            <a:r>
              <a:rPr lang="en-US" altLang="ja-JP" sz="2000" dirty="0">
                <a:solidFill>
                  <a:schemeClr val="bg1"/>
                </a:solidFill>
              </a:rPr>
              <a:t>small</a:t>
            </a:r>
            <a:r>
              <a:rPr kumimoji="1" lang="en-US" altLang="ja-JP" sz="2000" dirty="0">
                <a:solidFill>
                  <a:schemeClr val="bg1"/>
                </a:solidFill>
              </a:rPr>
              <a:t> mass shift!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392DBCB-2B9B-4BF1-8699-009D2182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2" y="761535"/>
            <a:ext cx="3896578" cy="286323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9A9B286-F515-4E74-9ED8-D15676F9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073" y="744214"/>
            <a:ext cx="3919853" cy="288055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C1EB8D-7DA8-48EB-9434-EC94CEC96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473" y="743594"/>
            <a:ext cx="3896579" cy="2881172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29FFCBC-93B4-4B68-90C4-D15A7D2F2FA1}"/>
              </a:ext>
            </a:extLst>
          </p:cNvPr>
          <p:cNvGrpSpPr/>
          <p:nvPr/>
        </p:nvGrpSpPr>
        <p:grpSpPr>
          <a:xfrm>
            <a:off x="116112" y="3730113"/>
            <a:ext cx="3918414" cy="2332962"/>
            <a:chOff x="1448280" y="978100"/>
            <a:chExt cx="6925284" cy="4084674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80648695-6ECD-4BA4-B69F-37729A3F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8280" y="978100"/>
              <a:ext cx="6882981" cy="4084674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17430B8F-6493-4388-9D95-58F5CB4DE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8800" y="978100"/>
              <a:ext cx="64764" cy="4084674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2833098B-8A50-49A4-BBBB-29C9891219A1}"/>
              </a:ext>
            </a:extLst>
          </p:cNvPr>
          <p:cNvGrpSpPr/>
          <p:nvPr/>
        </p:nvGrpSpPr>
        <p:grpSpPr>
          <a:xfrm>
            <a:off x="4157910" y="3730111"/>
            <a:ext cx="3894478" cy="2332963"/>
            <a:chOff x="1216025" y="1271588"/>
            <a:chExt cx="6940071" cy="4081462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7798BAD6-1D69-4A01-8AB2-56568C060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1200" y="1272261"/>
              <a:ext cx="45719" cy="4080013"/>
            </a:xfrm>
            <a:prstGeom prst="rect">
              <a:avLst/>
            </a:prstGeom>
          </p:spPr>
        </p:pic>
        <p:grpSp>
          <p:nvGrpSpPr>
            <p:cNvPr id="39" name="Group 4">
              <a:extLst>
                <a:ext uri="{FF2B5EF4-FFF2-40B4-BE49-F238E27FC236}">
                  <a16:creationId xmlns:a16="http://schemas.microsoft.com/office/drawing/2014/main" id="{BC5DDA5B-A535-4E5E-8137-9349E28153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16025" y="1271588"/>
              <a:ext cx="6880225" cy="4081462"/>
              <a:chOff x="766" y="801"/>
              <a:chExt cx="4334" cy="2571"/>
            </a:xfrm>
          </p:grpSpPr>
          <p:sp>
            <p:nvSpPr>
              <p:cNvPr id="41" name="AutoShape 3">
                <a:extLst>
                  <a:ext uri="{FF2B5EF4-FFF2-40B4-BE49-F238E27FC236}">
                    <a16:creationId xmlns:a16="http://schemas.microsoft.com/office/drawing/2014/main" id="{A2F83B85-0755-44C5-BA55-1F63573AFDB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66" y="801"/>
                <a:ext cx="4334" cy="2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42" name="Picture 5">
                <a:extLst>
                  <a:ext uri="{FF2B5EF4-FFF2-40B4-BE49-F238E27FC236}">
                    <a16:creationId xmlns:a16="http://schemas.microsoft.com/office/drawing/2014/main" id="{3C2893DC-1DC7-439E-92AA-9B5781964A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" y="801"/>
                <a:ext cx="4337" cy="2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54B43E88-89FD-4803-AC12-2E95794F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89200" y="1272261"/>
              <a:ext cx="66896" cy="4080012"/>
            </a:xfrm>
            <a:prstGeom prst="rect">
              <a:avLst/>
            </a:prstGeom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378F0949-4971-41AA-9C41-A73451224D57}"/>
              </a:ext>
            </a:extLst>
          </p:cNvPr>
          <p:cNvGrpSpPr/>
          <p:nvPr/>
        </p:nvGrpSpPr>
        <p:grpSpPr>
          <a:xfrm>
            <a:off x="8166125" y="3728749"/>
            <a:ext cx="3927576" cy="2335686"/>
            <a:chOff x="2236026" y="1198011"/>
            <a:chExt cx="6940216" cy="4066384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A563A71-B0C8-452E-8B4B-C49929B19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36026" y="1198011"/>
              <a:ext cx="6876884" cy="4066384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31EE13B9-778F-42F7-9677-DB0E94E1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93600" y="1198011"/>
              <a:ext cx="82642" cy="406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54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0506A4D-A5E6-408B-B491-828176B7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78" y="1340015"/>
            <a:ext cx="7965190" cy="528126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3937F4-1B04-4B3A-8CE0-08B452A4D85D}"/>
              </a:ext>
            </a:extLst>
          </p:cNvPr>
          <p:cNvSpPr txBox="1"/>
          <p:nvPr/>
        </p:nvSpPr>
        <p:spPr>
          <a:xfrm>
            <a:off x="471676" y="170465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Fits to experimental Copper target data (E325)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D319F7-BA36-4AD8-98B4-988409385F69}"/>
              </a:ext>
            </a:extLst>
          </p:cNvPr>
          <p:cNvSpPr txBox="1"/>
          <p:nvPr/>
        </p:nvSpPr>
        <p:spPr>
          <a:xfrm>
            <a:off x="471676" y="755240"/>
            <a:ext cx="1124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Confidence levels of combined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Copper data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654B891-69B9-412A-A6F8-1AAD46C9CE1C}"/>
              </a:ext>
            </a:extLst>
          </p:cNvPr>
          <p:cNvGrpSpPr/>
          <p:nvPr/>
        </p:nvGrpSpPr>
        <p:grpSpPr>
          <a:xfrm>
            <a:off x="3542631" y="3100983"/>
            <a:ext cx="904240" cy="860347"/>
            <a:chOff x="3818729" y="3002958"/>
            <a:chExt cx="904240" cy="860347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9BB4ADD-94E9-47E1-8694-1FF8D12042A2}"/>
                </a:ext>
              </a:extLst>
            </p:cNvPr>
            <p:cNvSpPr/>
            <p:nvPr/>
          </p:nvSpPr>
          <p:spPr>
            <a:xfrm>
              <a:off x="3818729" y="3002958"/>
              <a:ext cx="904240" cy="860347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乗算記号 13">
              <a:extLst>
                <a:ext uri="{FF2B5EF4-FFF2-40B4-BE49-F238E27FC236}">
                  <a16:creationId xmlns:a16="http://schemas.microsoft.com/office/drawing/2014/main" id="{5AB955A6-41BB-4C87-BD49-7D6871803206}"/>
                </a:ext>
              </a:extLst>
            </p:cNvPr>
            <p:cNvSpPr/>
            <p:nvPr/>
          </p:nvSpPr>
          <p:spPr>
            <a:xfrm>
              <a:off x="4054849" y="3212403"/>
              <a:ext cx="432000" cy="432000"/>
            </a:xfrm>
            <a:prstGeom prst="mathMultiply">
              <a:avLst>
                <a:gd name="adj1" fmla="val 156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3B2D4DA-A923-4594-A7F2-320C2BEDCAC4}"/>
              </a:ext>
            </a:extLst>
          </p:cNvPr>
          <p:cNvGrpSpPr/>
          <p:nvPr/>
        </p:nvGrpSpPr>
        <p:grpSpPr>
          <a:xfrm>
            <a:off x="10551157" y="5691642"/>
            <a:ext cx="1169167" cy="822235"/>
            <a:chOff x="10595263" y="5201652"/>
            <a:chExt cx="1169167" cy="82223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4B80E8-9E56-44B2-B071-EC6625ECD46F}"/>
                </a:ext>
              </a:extLst>
            </p:cNvPr>
            <p:cNvSpPr/>
            <p:nvPr/>
          </p:nvSpPr>
          <p:spPr>
            <a:xfrm>
              <a:off x="10595263" y="5201652"/>
              <a:ext cx="1169167" cy="822235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57042E9C-6327-47C5-9DCA-34AED2222419}"/>
                </a:ext>
              </a:extLst>
            </p:cNvPr>
            <p:cNvSpPr/>
            <p:nvPr/>
          </p:nvSpPr>
          <p:spPr>
            <a:xfrm>
              <a:off x="10963846" y="5396769"/>
              <a:ext cx="432000" cy="432000"/>
            </a:xfrm>
            <a:prstGeom prst="mathMultiply">
              <a:avLst>
                <a:gd name="adj1" fmla="val 156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701D54-BF19-4CA3-A95D-90114D82210D}"/>
              </a:ext>
            </a:extLst>
          </p:cNvPr>
          <p:cNvSpPr txBox="1"/>
          <p:nvPr/>
        </p:nvSpPr>
        <p:spPr>
          <a:xfrm>
            <a:off x="10053078" y="4947752"/>
            <a:ext cx="213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Conclusion of the E325 Collaboration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6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A6647DA-A336-4F1E-894E-8FD4B322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554" y="1155502"/>
            <a:ext cx="8254019" cy="553203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3937F4-1B04-4B3A-8CE0-08B452A4D85D}"/>
              </a:ext>
            </a:extLst>
          </p:cNvPr>
          <p:cNvSpPr txBox="1"/>
          <p:nvPr/>
        </p:nvSpPr>
        <p:spPr>
          <a:xfrm>
            <a:off x="471676" y="170465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Fits to experimental Carbon target data (E325)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D319F7-BA36-4AD8-98B4-988409385F69}"/>
              </a:ext>
            </a:extLst>
          </p:cNvPr>
          <p:cNvSpPr txBox="1"/>
          <p:nvPr/>
        </p:nvSpPr>
        <p:spPr>
          <a:xfrm>
            <a:off x="471676" y="755240"/>
            <a:ext cx="1124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Confidence levels of combined Carbon data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7D97EA-B60F-447B-980F-CB6B5E73FA09}"/>
              </a:ext>
            </a:extLst>
          </p:cNvPr>
          <p:cNvSpPr txBox="1"/>
          <p:nvPr/>
        </p:nvSpPr>
        <p:spPr>
          <a:xfrm>
            <a:off x="4517922" y="3921518"/>
            <a:ext cx="146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95 % C.L.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1A87E9-1845-4E8F-8305-4A72190EC6CB}"/>
              </a:ext>
            </a:extLst>
          </p:cNvPr>
          <p:cNvSpPr txBox="1"/>
          <p:nvPr/>
        </p:nvSpPr>
        <p:spPr>
          <a:xfrm>
            <a:off x="5085590" y="4547642"/>
            <a:ext cx="146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99 % C.L.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1E05E2-E5C9-430C-876E-B6593702EE2C}"/>
              </a:ext>
            </a:extLst>
          </p:cNvPr>
          <p:cNvSpPr txBox="1"/>
          <p:nvPr/>
        </p:nvSpPr>
        <p:spPr>
          <a:xfrm>
            <a:off x="7037934" y="4668615"/>
            <a:ext cx="146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99.9 % C.L.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3B2D4DA-A923-4594-A7F2-320C2BEDCAC4}"/>
              </a:ext>
            </a:extLst>
          </p:cNvPr>
          <p:cNvGrpSpPr/>
          <p:nvPr/>
        </p:nvGrpSpPr>
        <p:grpSpPr>
          <a:xfrm>
            <a:off x="10551157" y="5691642"/>
            <a:ext cx="1169167" cy="822235"/>
            <a:chOff x="10595263" y="5201652"/>
            <a:chExt cx="1169167" cy="82223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4B80E8-9E56-44B2-B071-EC6625ECD46F}"/>
                </a:ext>
              </a:extLst>
            </p:cNvPr>
            <p:cNvSpPr/>
            <p:nvPr/>
          </p:nvSpPr>
          <p:spPr>
            <a:xfrm>
              <a:off x="10595263" y="5201652"/>
              <a:ext cx="1169167" cy="822235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57042E9C-6327-47C5-9DCA-34AED2222419}"/>
                </a:ext>
              </a:extLst>
            </p:cNvPr>
            <p:cNvSpPr/>
            <p:nvPr/>
          </p:nvSpPr>
          <p:spPr>
            <a:xfrm>
              <a:off x="10963846" y="5396769"/>
              <a:ext cx="432000" cy="432000"/>
            </a:xfrm>
            <a:prstGeom prst="mathMultiply">
              <a:avLst>
                <a:gd name="adj1" fmla="val 156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701D54-BF19-4CA3-A95D-90114D82210D}"/>
              </a:ext>
            </a:extLst>
          </p:cNvPr>
          <p:cNvSpPr txBox="1"/>
          <p:nvPr/>
        </p:nvSpPr>
        <p:spPr>
          <a:xfrm>
            <a:off x="10053078" y="4947752"/>
            <a:ext cx="213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Conclusion of the E325 Collaboration</a:t>
            </a:r>
          </a:p>
        </p:txBody>
      </p: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5F1E4344-940C-40EC-91EC-A7445C76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51" y="1940995"/>
            <a:ext cx="2686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 + C at 12 GeV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D113B8-00BA-4B69-B560-8CB103D71551}"/>
              </a:ext>
            </a:extLst>
          </p:cNvPr>
          <p:cNvGrpSpPr/>
          <p:nvPr/>
        </p:nvGrpSpPr>
        <p:grpSpPr>
          <a:xfrm>
            <a:off x="3232484" y="2884274"/>
            <a:ext cx="938463" cy="822235"/>
            <a:chOff x="10595263" y="5201652"/>
            <a:chExt cx="1169167" cy="822235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0746689-7EA0-4D7D-865C-640C45E6CDA6}"/>
                </a:ext>
              </a:extLst>
            </p:cNvPr>
            <p:cNvSpPr/>
            <p:nvPr/>
          </p:nvSpPr>
          <p:spPr>
            <a:xfrm>
              <a:off x="10595263" y="5201652"/>
              <a:ext cx="1169167" cy="822235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乗算記号 23">
              <a:extLst>
                <a:ext uri="{FF2B5EF4-FFF2-40B4-BE49-F238E27FC236}">
                  <a16:creationId xmlns:a16="http://schemas.microsoft.com/office/drawing/2014/main" id="{9E045BA5-76C0-44A9-95F5-C4477646F396}"/>
                </a:ext>
              </a:extLst>
            </p:cNvPr>
            <p:cNvSpPr/>
            <p:nvPr/>
          </p:nvSpPr>
          <p:spPr>
            <a:xfrm>
              <a:off x="10963846" y="5396769"/>
              <a:ext cx="432000" cy="432000"/>
            </a:xfrm>
            <a:prstGeom prst="mathMultiply">
              <a:avLst>
                <a:gd name="adj1" fmla="val 156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30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D6A3BB-FE44-49A4-8FA3-9A11BCCA7B51}"/>
              </a:ext>
            </a:extLst>
          </p:cNvPr>
          <p:cNvSpPr txBox="1"/>
          <p:nvPr/>
        </p:nvSpPr>
        <p:spPr>
          <a:xfrm>
            <a:off x="471676" y="354949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Best fit to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E325 data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68F4E5-C8AC-4D03-BF2A-ECC2D656C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5" y="2553960"/>
            <a:ext cx="3887784" cy="28596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385503-3F31-4D42-995E-518D8EE56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106" y="2553960"/>
            <a:ext cx="3887785" cy="285698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90A54B8-C30C-4FA2-A8C9-62953FC76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998" y="2553960"/>
            <a:ext cx="3863869" cy="285698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190B43B-06BB-4881-9CB3-CA6202624A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88" y="1819882"/>
            <a:ext cx="2613912" cy="3052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8509F32-1493-4E54-91D0-3068BB8E90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7" y="1819882"/>
            <a:ext cx="2196329" cy="305249"/>
          </a:xfrm>
          <a:prstGeom prst="rect">
            <a:avLst/>
          </a:prstGeom>
        </p:spPr>
      </p:pic>
      <p:sp>
        <p:nvSpPr>
          <p:cNvPr id="20" name="テキスト ボックス 1">
            <a:extLst>
              <a:ext uri="{FF2B5EF4-FFF2-40B4-BE49-F238E27FC236}">
                <a16:creationId xmlns:a16="http://schemas.microsoft.com/office/drawing/2014/main" id="{1F55BD2E-7222-4055-9B47-B3E4FF418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305" y="940804"/>
            <a:ext cx="2827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(p + Cu at 12 GeV)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4D49759-C6B0-4948-9B32-6296424AEB0B}"/>
              </a:ext>
            </a:extLst>
          </p:cNvPr>
          <p:cNvSpPr txBox="1"/>
          <p:nvPr/>
        </p:nvSpPr>
        <p:spPr>
          <a:xfrm>
            <a:off x="1813849" y="5410946"/>
            <a:ext cx="1731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s</a:t>
            </a:r>
            <a:r>
              <a:rPr kumimoji="1" lang="en-US" altLang="ja-JP" sz="2800" dirty="0">
                <a:solidFill>
                  <a:schemeClr val="bg1"/>
                </a:solidFill>
              </a:rPr>
              <a:t>low </a:t>
            </a:r>
            <a:r>
              <a:rPr kumimoji="1" lang="el-GR" altLang="ja-JP" sz="2800" dirty="0">
                <a:solidFill>
                  <a:schemeClr val="bg1"/>
                </a:solidFill>
              </a:rPr>
              <a:t>ϕ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r>
              <a:rPr kumimoji="1" lang="en-US" altLang="ja-JP" sz="2800" dirty="0"/>
              <a:t> </a:t>
            </a:r>
            <a:endParaRPr kumimoji="1"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4BD0AAC-4975-4136-B543-6EE1F5B16F19}"/>
              </a:ext>
            </a:extLst>
          </p:cNvPr>
          <p:cNvSpPr txBox="1"/>
          <p:nvPr/>
        </p:nvSpPr>
        <p:spPr>
          <a:xfrm>
            <a:off x="5204295" y="5432458"/>
            <a:ext cx="269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intermediate </a:t>
            </a:r>
            <a:r>
              <a:rPr kumimoji="1" lang="el-GR" altLang="ja-JP" sz="2800" dirty="0">
                <a:solidFill>
                  <a:schemeClr val="bg1"/>
                </a:solidFill>
              </a:rPr>
              <a:t>ϕ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r>
              <a:rPr kumimoji="1" lang="en-US" altLang="ja-JP" sz="2800" dirty="0"/>
              <a:t> </a:t>
            </a:r>
            <a:endParaRPr kumimoji="1" lang="ja-JP" altLang="en-US" sz="2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78C1F4-2843-46CF-AB97-7AA60BE96FD9}"/>
              </a:ext>
            </a:extLst>
          </p:cNvPr>
          <p:cNvSpPr txBox="1"/>
          <p:nvPr/>
        </p:nvSpPr>
        <p:spPr>
          <a:xfrm>
            <a:off x="10011201" y="5432458"/>
            <a:ext cx="1565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fast</a:t>
            </a:r>
            <a:r>
              <a:rPr kumimoji="1" lang="en-US" altLang="ja-JP" sz="2800" dirty="0">
                <a:solidFill>
                  <a:schemeClr val="bg1"/>
                </a:solidFill>
              </a:rPr>
              <a:t> </a:t>
            </a:r>
            <a:r>
              <a:rPr kumimoji="1" lang="el-GR" altLang="ja-JP" sz="2800" dirty="0">
                <a:solidFill>
                  <a:schemeClr val="bg1"/>
                </a:solidFill>
              </a:rPr>
              <a:t>ϕ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r>
              <a:rPr kumimoji="1" lang="en-US" altLang="ja-JP" sz="2800" dirty="0"/>
              <a:t> </a:t>
            </a:r>
            <a:endParaRPr kumimoji="1" lang="ja-JP" altLang="en-US" sz="2800" dirty="0"/>
          </a:p>
        </p:txBody>
      </p:sp>
      <p:sp>
        <p:nvSpPr>
          <p:cNvPr id="2" name="矢印: 左 1">
            <a:extLst>
              <a:ext uri="{FF2B5EF4-FFF2-40B4-BE49-F238E27FC236}">
                <a16:creationId xmlns:a16="http://schemas.microsoft.com/office/drawing/2014/main" id="{10D06B1B-8BFC-4C3E-B1A8-6FAD854315F2}"/>
              </a:ext>
            </a:extLst>
          </p:cNvPr>
          <p:cNvSpPr/>
          <p:nvPr/>
        </p:nvSpPr>
        <p:spPr>
          <a:xfrm rot="19779345">
            <a:off x="8803901" y="1579725"/>
            <a:ext cx="629920" cy="386080"/>
          </a:xfrm>
          <a:prstGeom prst="leftArrow">
            <a:avLst>
              <a:gd name="adj1" fmla="val 289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">
            <a:extLst>
              <a:ext uri="{FF2B5EF4-FFF2-40B4-BE49-F238E27FC236}">
                <a16:creationId xmlns:a16="http://schemas.microsoft.com/office/drawing/2014/main" id="{5593823C-3B74-4FC0-AA45-421A9108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417" y="1087970"/>
            <a:ext cx="2827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acuum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value </a:t>
            </a:r>
          </a:p>
        </p:txBody>
      </p:sp>
    </p:spTree>
    <p:extLst>
      <p:ext uri="{BB962C8B-B14F-4D97-AF65-F5344CB8AC3E}">
        <p14:creationId xmlns:p14="http://schemas.microsoft.com/office/powerpoint/2010/main" val="133129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2638" y="270101"/>
            <a:ext cx="5753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Summary and Conclusions</a:t>
            </a:r>
            <a:endParaRPr kumimoji="1" lang="en-US" altLang="ja-JP" sz="4000" dirty="0">
              <a:solidFill>
                <a:schemeClr val="bg1"/>
              </a:solidFill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3434" y="3809322"/>
            <a:ext cx="10472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We conducted numerical simulations of the </a:t>
            </a:r>
            <a:r>
              <a:rPr lang="en-US" altLang="ja-JP" sz="2800" dirty="0" err="1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pA</a:t>
            </a: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 reactions measured at the E325 experiment at KEK, using the PHSD transport code  </a:t>
            </a:r>
          </a:p>
        </p:txBody>
      </p:sp>
      <p:sp>
        <p:nvSpPr>
          <p:cNvPr id="23" name="星 5 22"/>
          <p:cNvSpPr/>
          <p:nvPr/>
        </p:nvSpPr>
        <p:spPr>
          <a:xfrm>
            <a:off x="432485" y="3898837"/>
            <a:ext cx="234453" cy="23948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1734C43-D318-4F28-954E-EE4E83956657}"/>
              </a:ext>
            </a:extLst>
          </p:cNvPr>
          <p:cNvSpPr txBox="1"/>
          <p:nvPr/>
        </p:nvSpPr>
        <p:spPr>
          <a:xfrm>
            <a:off x="753434" y="2249720"/>
            <a:ext cx="11438564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Studying the modification of the ϕ meson spectral function experimentally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At finite density is non-trivial. A good understanding of the underlying  reactions is needed!</a:t>
            </a:r>
          </a:p>
        </p:txBody>
      </p:sp>
      <p:sp>
        <p:nvSpPr>
          <p:cNvPr id="29" name="星 5 24">
            <a:extLst>
              <a:ext uri="{FF2B5EF4-FFF2-40B4-BE49-F238E27FC236}">
                <a16:creationId xmlns:a16="http://schemas.microsoft.com/office/drawing/2014/main" id="{C6744972-7C42-4FBF-9C7C-A432EB1CA9C4}"/>
              </a:ext>
            </a:extLst>
          </p:cNvPr>
          <p:cNvSpPr/>
          <p:nvPr/>
        </p:nvSpPr>
        <p:spPr>
          <a:xfrm>
            <a:off x="432483" y="2332018"/>
            <a:ext cx="234453" cy="23948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84A8A5B5-43CA-4641-8575-971CDDE15B5C}"/>
              </a:ext>
            </a:extLst>
          </p:cNvPr>
          <p:cNvSpPr/>
          <p:nvPr/>
        </p:nvSpPr>
        <p:spPr>
          <a:xfrm>
            <a:off x="5677769" y="4889737"/>
            <a:ext cx="623614" cy="666663"/>
          </a:xfrm>
          <a:prstGeom prst="downArrow">
            <a:avLst>
              <a:gd name="adj1" fmla="val 33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77FB6D-E9AF-4A02-9E16-42C5996D8C4F}"/>
              </a:ext>
            </a:extLst>
          </p:cNvPr>
          <p:cNvSpPr txBox="1"/>
          <p:nvPr/>
        </p:nvSpPr>
        <p:spPr>
          <a:xfrm>
            <a:off x="432485" y="5633792"/>
            <a:ext cx="11197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Our results indicate that the experimental data favor a </a:t>
            </a:r>
            <a:r>
              <a:rPr lang="en-US" altLang="ja-JP" sz="2800" b="1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negative mass shift with zero or only small broadening</a:t>
            </a: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0E7814-3CB8-4548-BC29-17830C6EAF7F}"/>
              </a:ext>
            </a:extLst>
          </p:cNvPr>
          <p:cNvSpPr txBox="1"/>
          <p:nvPr/>
        </p:nvSpPr>
        <p:spPr>
          <a:xfrm>
            <a:off x="753436" y="1169305"/>
            <a:ext cx="11006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A lot of new experimental information about the </a:t>
            </a:r>
            <a:r>
              <a:rPr lang="el-GR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ϕ</a:t>
            </a:r>
            <a:r>
              <a:rPr lang="en-US" altLang="ja-JP" sz="2800" dirty="0">
                <a:solidFill>
                  <a:srgbClr val="000000"/>
                </a:solidFill>
                <a:ea typeface="ＭＳ Ｐゴシック"/>
                <a:cs typeface="Arial" panose="020B0604020202020204" pitchFamily="34" charset="0"/>
              </a:rPr>
              <a:t>N interaction is becoming available (HADES, LHC, J-PARC)</a:t>
            </a:r>
          </a:p>
        </p:txBody>
      </p:sp>
      <p:sp>
        <p:nvSpPr>
          <p:cNvPr id="10" name="星 5 24">
            <a:extLst>
              <a:ext uri="{FF2B5EF4-FFF2-40B4-BE49-F238E27FC236}">
                <a16:creationId xmlns:a16="http://schemas.microsoft.com/office/drawing/2014/main" id="{AEBB9E3E-6B74-4806-81C6-079A45C7DBA3}"/>
              </a:ext>
            </a:extLst>
          </p:cNvPr>
          <p:cNvSpPr/>
          <p:nvPr/>
        </p:nvSpPr>
        <p:spPr>
          <a:xfrm>
            <a:off x="432485" y="1315852"/>
            <a:ext cx="234453" cy="23948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7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007120" y="2762128"/>
            <a:ext cx="4123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Backup slides</a:t>
            </a:r>
            <a:endParaRPr kumimoji="1" lang="ja-JP" altLang="en-US" sz="4400" dirty="0">
              <a:solidFill>
                <a:schemeClr val="bg1"/>
              </a:solidFill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227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79465F-ACE9-4A99-93C5-614D4F7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0099" y="45034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10A0-54BA-4F6C-901A-3C194415CF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BCF389-150B-4E71-89A8-84A29B29CF1A}"/>
              </a:ext>
            </a:extLst>
          </p:cNvPr>
          <p:cNvSpPr txBox="1"/>
          <p:nvPr/>
        </p:nvSpPr>
        <p:spPr>
          <a:xfrm>
            <a:off x="528701" y="339899"/>
            <a:ext cx="527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Recent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experimental results  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B02EFA8-5154-44AE-B3FB-3469FE57DC1A}"/>
              </a:ext>
            </a:extLst>
          </p:cNvPr>
          <p:cNvSpPr txBox="1"/>
          <p:nvPr/>
        </p:nvSpPr>
        <p:spPr>
          <a:xfrm>
            <a:off x="771998" y="933533"/>
            <a:ext cx="236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HADES:   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A3E5DA9-07FC-43EC-994A-384AD38E7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272" y="924674"/>
            <a:ext cx="389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1.7 GeV π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A-reaction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1C8EA49-0D74-4093-AA30-03C9FFD1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462" y="512617"/>
            <a:ext cx="4263861" cy="576281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F9F09E-F389-4596-A6A2-DD375BBDE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125" y="112507"/>
            <a:ext cx="3675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- invariant mass spectrum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911CDEE-99F6-4E59-AF3B-898FE2C22D07}"/>
              </a:ext>
            </a:extLst>
          </p:cNvPr>
          <p:cNvSpPr txBox="1"/>
          <p:nvPr/>
        </p:nvSpPr>
        <p:spPr>
          <a:xfrm>
            <a:off x="3561348" y="6376161"/>
            <a:ext cx="84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J.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Adamczewski-Musch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et al. (HADES Collaboration), Phys. Rev. Lett.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123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022002 (2019).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星 5 24">
            <a:extLst>
              <a:ext uri="{FF2B5EF4-FFF2-40B4-BE49-F238E27FC236}">
                <a16:creationId xmlns:a16="http://schemas.microsoft.com/office/drawing/2014/main" id="{4944E3C3-D445-4C09-8694-94E94BA87C1E}"/>
              </a:ext>
            </a:extLst>
          </p:cNvPr>
          <p:cNvSpPr/>
          <p:nvPr/>
        </p:nvSpPr>
        <p:spPr>
          <a:xfrm>
            <a:off x="492382" y="1925356"/>
            <a:ext cx="234453" cy="239486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テキスト ボックス 1 6">
            <a:extLst>
              <a:ext uri="{FF2B5EF4-FFF2-40B4-BE49-F238E27FC236}">
                <a16:creationId xmlns:a16="http://schemas.microsoft.com/office/drawing/2014/main" id="{FD6FDA84-F0C7-40FC-B0EC-7CE7E49E1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18" y="1784726"/>
            <a:ext cx="5728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Larger suppression of K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in the Tungsten target compared  to the Carbon target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星 5 24">
            <a:extLst>
              <a:ext uri="{FF2B5EF4-FFF2-40B4-BE49-F238E27FC236}">
                <a16:creationId xmlns:a16="http://schemas.microsoft.com/office/drawing/2014/main" id="{11E4DCAE-FD16-4B6A-9962-3179C3BECDC3}"/>
              </a:ext>
            </a:extLst>
          </p:cNvPr>
          <p:cNvSpPr/>
          <p:nvPr/>
        </p:nvSpPr>
        <p:spPr>
          <a:xfrm>
            <a:off x="492381" y="2796765"/>
            <a:ext cx="234453" cy="239486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テキスト ボックス 1 6">
            <a:extLst>
              <a:ext uri="{FF2B5EF4-FFF2-40B4-BE49-F238E27FC236}">
                <a16:creationId xmlns:a16="http://schemas.microsoft.com/office/drawing/2014/main" id="{8B1831AD-C4E0-466D-A612-A042B7CF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17" y="2716453"/>
            <a:ext cx="5728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1" lang="el-GR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ratio is similar for both Tungsten and  Carbon targets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75C6719E-D96C-4577-8F17-06E415000FFE}"/>
              </a:ext>
            </a:extLst>
          </p:cNvPr>
          <p:cNvSpPr/>
          <p:nvPr/>
        </p:nvSpPr>
        <p:spPr>
          <a:xfrm>
            <a:off x="2674296" y="3821230"/>
            <a:ext cx="762000" cy="898543"/>
          </a:xfrm>
          <a:prstGeom prst="downArrow">
            <a:avLst>
              <a:gd name="adj1" fmla="val 35263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星 5 24">
            <a:extLst>
              <a:ext uri="{FF2B5EF4-FFF2-40B4-BE49-F238E27FC236}">
                <a16:creationId xmlns:a16="http://schemas.microsoft.com/office/drawing/2014/main" id="{C8CF3E2D-1D29-4819-B4AA-D45B37190E13}"/>
              </a:ext>
            </a:extLst>
          </p:cNvPr>
          <p:cNvSpPr/>
          <p:nvPr/>
        </p:nvSpPr>
        <p:spPr>
          <a:xfrm>
            <a:off x="492381" y="5073865"/>
            <a:ext cx="234453" cy="239486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テキスト ボックス 1 6">
            <a:extLst>
              <a:ext uri="{FF2B5EF4-FFF2-40B4-BE49-F238E27FC236}">
                <a16:creationId xmlns:a16="http://schemas.microsoft.com/office/drawing/2014/main" id="{BB09F840-C140-47A9-A15B-925A4009E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17" y="4993553"/>
            <a:ext cx="5728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Observation of large suppression (broadening?) of the </a:t>
            </a:r>
            <a:r>
              <a:rPr kumimoji="1" lang="el-GR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meson in large nuclei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FB8E870B-A4F9-43E4-A9B5-20D8BCA25C29}"/>
              </a:ext>
            </a:extLst>
          </p:cNvPr>
          <p:cNvSpPr/>
          <p:nvPr/>
        </p:nvSpPr>
        <p:spPr>
          <a:xfrm>
            <a:off x="8440436" y="1164365"/>
            <a:ext cx="762000" cy="1932303"/>
          </a:xfrm>
          <a:prstGeom prst="downArrow">
            <a:avLst>
              <a:gd name="adj1" fmla="val 35263"/>
              <a:gd name="adj2" fmla="val 50000"/>
            </a:avLst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テキスト ボックス 1 6">
            <a:extLst>
              <a:ext uri="{FF2B5EF4-FFF2-40B4-BE49-F238E27FC236}">
                <a16:creationId xmlns:a16="http://schemas.microsoft.com/office/drawing/2014/main" id="{69B5D322-A6C3-4F63-BDFA-D159BA04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528" y="2666797"/>
            <a:ext cx="16163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strong suppression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8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BCF389-150B-4E71-89A8-84A29B29CF1A}"/>
              </a:ext>
            </a:extLst>
          </p:cNvPr>
          <p:cNvSpPr txBox="1"/>
          <p:nvPr/>
        </p:nvSpPr>
        <p:spPr>
          <a:xfrm>
            <a:off x="3063353" y="131352"/>
            <a:ext cx="556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New experimental results  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FB41C0-113D-409D-A5CB-9767A8AE9987}"/>
              </a:ext>
            </a:extLst>
          </p:cNvPr>
          <p:cNvSpPr txBox="1"/>
          <p:nvPr/>
        </p:nvSpPr>
        <p:spPr>
          <a:xfrm>
            <a:off x="2911642" y="71612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ALICE (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Femtoscopy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)   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1062F6-DA47-4578-AC82-1317D6D62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83" y="1260410"/>
            <a:ext cx="6765637" cy="259922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0F643E-D3FC-402F-852B-9962C5E9E619}"/>
              </a:ext>
            </a:extLst>
          </p:cNvPr>
          <p:cNvSpPr txBox="1"/>
          <p:nvPr/>
        </p:nvSpPr>
        <p:spPr>
          <a:xfrm>
            <a:off x="202809" y="4105465"/>
            <a:ext cx="641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The observable to be measured: the correlation function: </a:t>
            </a:r>
            <a:r>
              <a:rPr kumimoji="1" lang="en-US" altLang="ja-JP" sz="2000" dirty="0">
                <a:solidFill>
                  <a:schemeClr val="bg1"/>
                </a:solidFill>
              </a:rPr>
              <a:t>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D27380A-093E-47BA-9AA8-EA729CB95B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4" y="4777100"/>
            <a:ext cx="6328533" cy="820490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2286023-FBE3-45AD-8F64-74AFFF14CE23}"/>
              </a:ext>
            </a:extLst>
          </p:cNvPr>
          <p:cNvCxnSpPr>
            <a:cxnSpLocks/>
          </p:cNvCxnSpPr>
          <p:nvPr/>
        </p:nvCxnSpPr>
        <p:spPr>
          <a:xfrm flipH="1" flipV="1">
            <a:off x="5368496" y="5355298"/>
            <a:ext cx="240286" cy="2451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AB7DA4C-E4DD-48E9-AB0B-3B1B936D6682}"/>
              </a:ext>
            </a:extLst>
          </p:cNvPr>
          <p:cNvSpPr txBox="1"/>
          <p:nvPr/>
        </p:nvSpPr>
        <p:spPr>
          <a:xfrm>
            <a:off x="5205664" y="5603272"/>
            <a:ext cx="214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Relative momentum of the particle pair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8937FBDE-CB63-4704-A4F0-6466EE8052AF}"/>
              </a:ext>
            </a:extLst>
          </p:cNvPr>
          <p:cNvCxnSpPr>
            <a:cxnSpLocks/>
          </p:cNvCxnSpPr>
          <p:nvPr/>
        </p:nvCxnSpPr>
        <p:spPr>
          <a:xfrm flipV="1">
            <a:off x="3985462" y="5448683"/>
            <a:ext cx="222614" cy="2978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A362011-9DEE-4793-AABA-F7615355EAA5}"/>
              </a:ext>
            </a:extLst>
          </p:cNvPr>
          <p:cNvSpPr txBox="1"/>
          <p:nvPr/>
        </p:nvSpPr>
        <p:spPr>
          <a:xfrm>
            <a:off x="2914652" y="5680208"/>
            <a:ext cx="192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Emission source (Gaussian)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083E89C-F46F-4684-B7C5-326FFB6498E4}"/>
              </a:ext>
            </a:extLst>
          </p:cNvPr>
          <p:cNvGrpSpPr/>
          <p:nvPr/>
        </p:nvGrpSpPr>
        <p:grpSpPr>
          <a:xfrm>
            <a:off x="8159207" y="864649"/>
            <a:ext cx="3467458" cy="5786969"/>
            <a:chOff x="8183696" y="872670"/>
            <a:chExt cx="3467458" cy="5786969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95E2131D-EFB0-4541-8249-ED7F52AAD444}"/>
                </a:ext>
              </a:extLst>
            </p:cNvPr>
            <p:cNvGrpSpPr/>
            <p:nvPr/>
          </p:nvGrpSpPr>
          <p:grpSpPr>
            <a:xfrm>
              <a:off x="8183696" y="872670"/>
              <a:ext cx="3467458" cy="5786969"/>
              <a:chOff x="8183696" y="872670"/>
              <a:chExt cx="3467458" cy="5786969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575A829A-FC35-43D1-9855-826D55546714}"/>
                  </a:ext>
                </a:extLst>
              </p:cNvPr>
              <p:cNvGrpSpPr/>
              <p:nvPr/>
            </p:nvGrpSpPr>
            <p:grpSpPr>
              <a:xfrm>
                <a:off x="8186776" y="872670"/>
                <a:ext cx="3464377" cy="2576899"/>
                <a:chOff x="8189453" y="1074993"/>
                <a:chExt cx="3464377" cy="2576899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2CA5DFC-EEBD-4552-94EE-84AFAC9409E4}"/>
                    </a:ext>
                  </a:extLst>
                </p:cNvPr>
                <p:cNvGrpSpPr/>
                <p:nvPr/>
              </p:nvGrpSpPr>
              <p:grpSpPr>
                <a:xfrm>
                  <a:off x="8189453" y="1468155"/>
                  <a:ext cx="3464377" cy="2183737"/>
                  <a:chOff x="8334591" y="4034194"/>
                  <a:chExt cx="2962913" cy="1969179"/>
                </a:xfrm>
              </p:grpSpPr>
              <p:pic>
                <p:nvPicPr>
                  <p:cNvPr id="36" name="図 35">
                    <a:extLst>
                      <a:ext uri="{FF2B5EF4-FFF2-40B4-BE49-F238E27FC236}">
                        <a16:creationId xmlns:a16="http://schemas.microsoft.com/office/drawing/2014/main" id="{E12BB9E6-684A-4BA3-98E6-F5F1CCB5B1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334591" y="4034194"/>
                    <a:ext cx="2962913" cy="1969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図 32">
                    <a:extLst>
                      <a:ext uri="{FF2B5EF4-FFF2-40B4-BE49-F238E27FC236}">
                        <a16:creationId xmlns:a16="http://schemas.microsoft.com/office/drawing/2014/main" id="{6B29F083-2E3C-4AF6-846A-E7B9F5DF8B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353861" y="4402244"/>
                    <a:ext cx="276791" cy="8895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図 37">
                    <a:extLst>
                      <a:ext uri="{FF2B5EF4-FFF2-40B4-BE49-F238E27FC236}">
                        <a16:creationId xmlns:a16="http://schemas.microsoft.com/office/drawing/2014/main" id="{579F004E-E802-4C65-9CD6-FCD74C760D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49141" y="5749925"/>
                    <a:ext cx="533812" cy="25344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図 47">
                  <a:extLst>
                    <a:ext uri="{FF2B5EF4-FFF2-40B4-BE49-F238E27FC236}">
                      <a16:creationId xmlns:a16="http://schemas.microsoft.com/office/drawing/2014/main" id="{4ED9B48D-B023-4597-B707-2BFC24D92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9453" y="1109291"/>
                  <a:ext cx="3464376" cy="365812"/>
                </a:xfrm>
                <a:prstGeom prst="rect">
                  <a:avLst/>
                </a:prstGeom>
              </p:spPr>
            </p:pic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1EAAB24E-B0DE-4E3A-90FF-B23775F78013}"/>
                    </a:ext>
                  </a:extLst>
                </p:cNvPr>
                <p:cNvSpPr txBox="1"/>
                <p:nvPr/>
              </p:nvSpPr>
              <p:spPr>
                <a:xfrm>
                  <a:off x="8945730" y="1074993"/>
                  <a:ext cx="25759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chemeClr val="bg1"/>
                      </a:solidFill>
                    </a:rPr>
                    <a:t>Interaction potential</a:t>
                  </a:r>
                  <a:r>
                    <a:rPr kumimoji="1" lang="en-US" altLang="ja-JP" sz="2000" dirty="0">
                      <a:solidFill>
                        <a:schemeClr val="bg1"/>
                      </a:solidFill>
                    </a:rPr>
                    <a:t> </a:t>
                  </a:r>
                  <a:endParaRPr kumimoji="1" lang="ja-JP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43CF1650-D3E6-415B-B1A6-0C91972FF175}"/>
                  </a:ext>
                </a:extLst>
              </p:cNvPr>
              <p:cNvGrpSpPr/>
              <p:nvPr/>
            </p:nvGrpSpPr>
            <p:grpSpPr>
              <a:xfrm>
                <a:off x="8186777" y="3942256"/>
                <a:ext cx="3464377" cy="2717383"/>
                <a:chOff x="8189453" y="3818392"/>
                <a:chExt cx="3464377" cy="2717383"/>
              </a:xfrm>
            </p:grpSpPr>
            <p:grpSp>
              <p:nvGrpSpPr>
                <p:cNvPr id="45" name="グループ化 44">
                  <a:extLst>
                    <a:ext uri="{FF2B5EF4-FFF2-40B4-BE49-F238E27FC236}">
                      <a16:creationId xmlns:a16="http://schemas.microsoft.com/office/drawing/2014/main" id="{78EB5C26-1B84-43C1-9D5C-F5D7704C6D3A}"/>
                    </a:ext>
                  </a:extLst>
                </p:cNvPr>
                <p:cNvGrpSpPr/>
                <p:nvPr/>
              </p:nvGrpSpPr>
              <p:grpSpPr>
                <a:xfrm>
                  <a:off x="8189453" y="4153207"/>
                  <a:ext cx="3464377" cy="2382568"/>
                  <a:chOff x="8189453" y="4153207"/>
                  <a:chExt cx="3464377" cy="2382568"/>
                </a:xfrm>
              </p:grpSpPr>
              <p:pic>
                <p:nvPicPr>
                  <p:cNvPr id="42" name="図 41">
                    <a:extLst>
                      <a:ext uri="{FF2B5EF4-FFF2-40B4-BE49-F238E27FC236}">
                        <a16:creationId xmlns:a16="http://schemas.microsoft.com/office/drawing/2014/main" id="{62453F25-5E2B-413D-A92A-858CC03ED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189453" y="4174821"/>
                    <a:ext cx="3464377" cy="2360954"/>
                  </a:xfrm>
                  <a:prstGeom prst="rect">
                    <a:avLst/>
                  </a:prstGeom>
                </p:spPr>
              </p:pic>
              <p:pic>
                <p:nvPicPr>
                  <p:cNvPr id="44" name="図 43">
                    <a:extLst>
                      <a:ext uri="{FF2B5EF4-FFF2-40B4-BE49-F238E27FC236}">
                        <a16:creationId xmlns:a16="http://schemas.microsoft.com/office/drawing/2014/main" id="{AC6CBF4F-2E86-4098-8BAC-927DB26D5B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189453" y="4153207"/>
                    <a:ext cx="3464376" cy="1145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図 49">
                  <a:extLst>
                    <a:ext uri="{FF2B5EF4-FFF2-40B4-BE49-F238E27FC236}">
                      <a16:creationId xmlns:a16="http://schemas.microsoft.com/office/drawing/2014/main" id="{DB9E9A6B-EC05-4CDD-83F0-BDB549081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9453" y="3835892"/>
                  <a:ext cx="3464376" cy="400110"/>
                </a:xfrm>
                <a:prstGeom prst="rect">
                  <a:avLst/>
                </a:prstGeom>
              </p:spPr>
            </p:pic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48174950-583F-4943-AA8D-49959D32560A}"/>
                    </a:ext>
                  </a:extLst>
                </p:cNvPr>
                <p:cNvSpPr txBox="1"/>
                <p:nvPr/>
              </p:nvSpPr>
              <p:spPr>
                <a:xfrm>
                  <a:off x="8798398" y="3818392"/>
                  <a:ext cx="25759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chemeClr val="bg1"/>
                      </a:solidFill>
                    </a:rPr>
                    <a:t>Correlation function</a:t>
                  </a:r>
                  <a:r>
                    <a:rPr kumimoji="1" lang="en-US" altLang="ja-JP" sz="2000" dirty="0">
                      <a:solidFill>
                        <a:schemeClr val="bg1"/>
                      </a:solidFill>
                    </a:rPr>
                    <a:t> </a:t>
                  </a:r>
                  <a:endParaRPr kumimoji="1" lang="ja-JP" alt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4E37D364-A499-42EC-AA70-88B592865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83696" y="3441762"/>
                <a:ext cx="3464377" cy="592924"/>
              </a:xfrm>
              <a:prstGeom prst="rect">
                <a:avLst/>
              </a:prstGeom>
            </p:spPr>
          </p:pic>
        </p:grpSp>
        <p:sp>
          <p:nvSpPr>
            <p:cNvPr id="56" name="矢印: 上下 55">
              <a:extLst>
                <a:ext uri="{FF2B5EF4-FFF2-40B4-BE49-F238E27FC236}">
                  <a16:creationId xmlns:a16="http://schemas.microsoft.com/office/drawing/2014/main" id="{4E4BB14A-D806-407B-A3AF-4EF268197B2C}"/>
                </a:ext>
              </a:extLst>
            </p:cNvPr>
            <p:cNvSpPr/>
            <p:nvPr/>
          </p:nvSpPr>
          <p:spPr>
            <a:xfrm>
              <a:off x="9808142" y="3322702"/>
              <a:ext cx="289185" cy="569495"/>
            </a:xfrm>
            <a:prstGeom prst="upDownArrow">
              <a:avLst>
                <a:gd name="adj1" fmla="val 2781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矢印: 右 1">
            <a:extLst>
              <a:ext uri="{FF2B5EF4-FFF2-40B4-BE49-F238E27FC236}">
                <a16:creationId xmlns:a16="http://schemas.microsoft.com/office/drawing/2014/main" id="{A6A2C265-AA72-489C-86F6-8DD878FA9798}"/>
              </a:ext>
            </a:extLst>
          </p:cNvPr>
          <p:cNvSpPr/>
          <p:nvPr/>
        </p:nvSpPr>
        <p:spPr>
          <a:xfrm rot="19295382">
            <a:off x="6742617" y="4029784"/>
            <a:ext cx="1585566" cy="514661"/>
          </a:xfrm>
          <a:prstGeom prst="rightArrow">
            <a:avLst>
              <a:gd name="adj1" fmla="val 34415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4EDE468-3433-48E7-9F4E-AB7A8B3BC025}"/>
              </a:ext>
            </a:extLst>
          </p:cNvPr>
          <p:cNvSpPr txBox="1"/>
          <p:nvPr/>
        </p:nvSpPr>
        <p:spPr>
          <a:xfrm>
            <a:off x="202809" y="6409157"/>
            <a:ext cx="84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Acharya et al. (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ALICE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Collaboration),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arXiv:2105.05578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-ex].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1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1535438" y="1677741"/>
            <a:ext cx="254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φ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 meson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39544" y="3839387"/>
            <a:ext cx="35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+mn-cs"/>
              </a:rPr>
              <a:t>m</a:t>
            </a:r>
            <a:r>
              <a:rPr kumimoji="1" lang="el-GR" altLang="ja-JP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φ</a:t>
            </a:r>
            <a:r>
              <a:rPr kumimoji="1" lang="en-US" altLang="ja-JP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= 1019 MeV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439544" y="4485718"/>
            <a:ext cx="35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+mn-cs"/>
              </a:rPr>
              <a:t>Γ</a:t>
            </a:r>
            <a:r>
              <a:rPr kumimoji="1" lang="el-GR" altLang="ja-JP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φ</a:t>
            </a:r>
            <a:r>
              <a:rPr kumimoji="1" lang="en-US" altLang="ja-JP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Arial" panose="020B0604020202020204" pitchFamily="34" charset="0"/>
              </a:rPr>
              <a:t>= 4.3 MeV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 Light" panose="020B0502040204020203" pitchFamily="34" charset="-122"/>
              <a:cs typeface="+mn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154289" y="1329816"/>
            <a:ext cx="4941173" cy="4323852"/>
            <a:chOff x="6477676" y="2600433"/>
            <a:chExt cx="4466948" cy="3862739"/>
          </a:xfrm>
        </p:grpSpPr>
        <p:grpSp>
          <p:nvGrpSpPr>
            <p:cNvPr id="59" name="グループ化 58"/>
            <p:cNvGrpSpPr/>
            <p:nvPr/>
          </p:nvGrpSpPr>
          <p:grpSpPr>
            <a:xfrm>
              <a:off x="9633027" y="3961187"/>
              <a:ext cx="1311597" cy="1124058"/>
              <a:chOff x="8054399" y="2688591"/>
              <a:chExt cx="1324377" cy="1148981"/>
            </a:xfrm>
          </p:grpSpPr>
          <p:grpSp>
            <p:nvGrpSpPr>
              <p:cNvPr id="42" name="グループ化 41"/>
              <p:cNvGrpSpPr/>
              <p:nvPr/>
            </p:nvGrpSpPr>
            <p:grpSpPr>
              <a:xfrm>
                <a:off x="8054399" y="2712194"/>
                <a:ext cx="617838" cy="593124"/>
                <a:chOff x="8054399" y="2712194"/>
                <a:chExt cx="617838" cy="593124"/>
              </a:xfrm>
            </p:grpSpPr>
            <p:sp>
              <p:nvSpPr>
                <p:cNvPr id="13" name="フローチャート: 結合子 12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39" name="図 38"/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8402589" y="3244448"/>
                <a:ext cx="617838" cy="593124"/>
                <a:chOff x="8452020" y="3305318"/>
                <a:chExt cx="617838" cy="593124"/>
              </a:xfrm>
            </p:grpSpPr>
            <p:sp>
              <p:nvSpPr>
                <p:cNvPr id="21" name="フローチャート: 結合子 20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41" name="図 40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グループ化 43"/>
              <p:cNvGrpSpPr/>
              <p:nvPr/>
            </p:nvGrpSpPr>
            <p:grpSpPr>
              <a:xfrm>
                <a:off x="8760938" y="2688591"/>
                <a:ext cx="617838" cy="593124"/>
                <a:chOff x="8054399" y="2712194"/>
                <a:chExt cx="617838" cy="593124"/>
              </a:xfrm>
            </p:grpSpPr>
            <p:sp>
              <p:nvSpPr>
                <p:cNvPr id="45" name="フローチャート: 結合子 44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46" name="図 45"/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60" name="グループ化 59"/>
            <p:cNvGrpSpPr/>
            <p:nvPr/>
          </p:nvGrpSpPr>
          <p:grpSpPr>
            <a:xfrm>
              <a:off x="7359911" y="5307359"/>
              <a:ext cx="1283583" cy="1155813"/>
              <a:chOff x="7438079" y="4562659"/>
              <a:chExt cx="1283583" cy="1155813"/>
            </a:xfrm>
          </p:grpSpPr>
          <p:grpSp>
            <p:nvGrpSpPr>
              <p:cNvPr id="47" name="グループ化 46"/>
              <p:cNvGrpSpPr/>
              <p:nvPr/>
            </p:nvGrpSpPr>
            <p:grpSpPr>
              <a:xfrm>
                <a:off x="7438079" y="4593094"/>
                <a:ext cx="617838" cy="593124"/>
                <a:chOff x="8054399" y="2712194"/>
                <a:chExt cx="617838" cy="593124"/>
              </a:xfrm>
            </p:grpSpPr>
            <p:sp>
              <p:nvSpPr>
                <p:cNvPr id="48" name="フローチャート: 結合子 47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49" name="図 48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50" name="グループ化 49"/>
              <p:cNvGrpSpPr/>
              <p:nvPr/>
            </p:nvGrpSpPr>
            <p:grpSpPr>
              <a:xfrm>
                <a:off x="7786269" y="5125348"/>
                <a:ext cx="617838" cy="593124"/>
                <a:chOff x="8452020" y="3305318"/>
                <a:chExt cx="617838" cy="593124"/>
              </a:xfrm>
            </p:grpSpPr>
            <p:sp>
              <p:nvSpPr>
                <p:cNvPr id="51" name="フローチャート: 結合子 50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52" name="図 51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56" name="グループ化 55"/>
              <p:cNvGrpSpPr/>
              <p:nvPr/>
            </p:nvGrpSpPr>
            <p:grpSpPr>
              <a:xfrm>
                <a:off x="8103824" y="4562659"/>
                <a:ext cx="617838" cy="593124"/>
                <a:chOff x="8452020" y="3305318"/>
                <a:chExt cx="617838" cy="593124"/>
              </a:xfrm>
            </p:grpSpPr>
            <p:sp>
              <p:nvSpPr>
                <p:cNvPr id="57" name="フローチャート: 結合子 5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58" name="図 57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1" name="グループ化 70"/>
            <p:cNvGrpSpPr/>
            <p:nvPr/>
          </p:nvGrpSpPr>
          <p:grpSpPr>
            <a:xfrm>
              <a:off x="9162643" y="2706879"/>
              <a:ext cx="1283583" cy="1155813"/>
              <a:chOff x="7438079" y="4562659"/>
              <a:chExt cx="1283583" cy="1155813"/>
            </a:xfrm>
          </p:grpSpPr>
          <p:grpSp>
            <p:nvGrpSpPr>
              <p:cNvPr id="72" name="グループ化 71"/>
              <p:cNvGrpSpPr/>
              <p:nvPr/>
            </p:nvGrpSpPr>
            <p:grpSpPr>
              <a:xfrm>
                <a:off x="7438079" y="4593094"/>
                <a:ext cx="617838" cy="593124"/>
                <a:chOff x="8054399" y="2712194"/>
                <a:chExt cx="617838" cy="593124"/>
              </a:xfrm>
            </p:grpSpPr>
            <p:sp>
              <p:nvSpPr>
                <p:cNvPr id="79" name="フローチャート: 結合子 7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80" name="図 79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73" name="グループ化 72"/>
              <p:cNvGrpSpPr/>
              <p:nvPr/>
            </p:nvGrpSpPr>
            <p:grpSpPr>
              <a:xfrm>
                <a:off x="7786269" y="5125348"/>
                <a:ext cx="617838" cy="593124"/>
                <a:chOff x="8452020" y="3305318"/>
                <a:chExt cx="617838" cy="593124"/>
              </a:xfrm>
            </p:grpSpPr>
            <p:sp>
              <p:nvSpPr>
                <p:cNvPr id="77" name="フローチャート: 結合子 7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78" name="図 77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74" name="グループ化 73"/>
              <p:cNvGrpSpPr/>
              <p:nvPr/>
            </p:nvGrpSpPr>
            <p:grpSpPr>
              <a:xfrm>
                <a:off x="8103824" y="4562659"/>
                <a:ext cx="617838" cy="593124"/>
                <a:chOff x="8452020" y="3305318"/>
                <a:chExt cx="617838" cy="593124"/>
              </a:xfrm>
            </p:grpSpPr>
            <p:sp>
              <p:nvSpPr>
                <p:cNvPr id="75" name="フローチャート: 結合子 74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76" name="図 75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1" name="グループ化 80"/>
            <p:cNvGrpSpPr/>
            <p:nvPr/>
          </p:nvGrpSpPr>
          <p:grpSpPr>
            <a:xfrm>
              <a:off x="8486731" y="4540163"/>
              <a:ext cx="1283583" cy="1155813"/>
              <a:chOff x="7438079" y="4562659"/>
              <a:chExt cx="1283583" cy="1155813"/>
            </a:xfrm>
          </p:grpSpPr>
          <p:grpSp>
            <p:nvGrpSpPr>
              <p:cNvPr id="82" name="グループ化 81"/>
              <p:cNvGrpSpPr/>
              <p:nvPr/>
            </p:nvGrpSpPr>
            <p:grpSpPr>
              <a:xfrm>
                <a:off x="7438079" y="4593094"/>
                <a:ext cx="617838" cy="593124"/>
                <a:chOff x="8054399" y="2712194"/>
                <a:chExt cx="617838" cy="593124"/>
              </a:xfrm>
            </p:grpSpPr>
            <p:sp>
              <p:nvSpPr>
                <p:cNvPr id="89" name="フローチャート: 結合子 8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90" name="図 89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83" name="グループ化 82"/>
              <p:cNvGrpSpPr/>
              <p:nvPr/>
            </p:nvGrpSpPr>
            <p:grpSpPr>
              <a:xfrm>
                <a:off x="7786269" y="5125348"/>
                <a:ext cx="617838" cy="593124"/>
                <a:chOff x="8452020" y="3305318"/>
                <a:chExt cx="617838" cy="593124"/>
              </a:xfrm>
            </p:grpSpPr>
            <p:sp>
              <p:nvSpPr>
                <p:cNvPr id="87" name="フローチャート: 結合子 8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88" name="図 87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グループ化 83"/>
              <p:cNvGrpSpPr/>
              <p:nvPr/>
            </p:nvGrpSpPr>
            <p:grpSpPr>
              <a:xfrm>
                <a:off x="8103824" y="4562659"/>
                <a:ext cx="617838" cy="593124"/>
                <a:chOff x="8452020" y="3305318"/>
                <a:chExt cx="617838" cy="593124"/>
              </a:xfrm>
            </p:grpSpPr>
            <p:sp>
              <p:nvSpPr>
                <p:cNvPr id="85" name="フローチャート: 結合子 84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86" name="図 85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1" name="グループ化 90"/>
            <p:cNvGrpSpPr/>
            <p:nvPr/>
          </p:nvGrpSpPr>
          <p:grpSpPr>
            <a:xfrm>
              <a:off x="6549007" y="3253211"/>
              <a:ext cx="1283583" cy="1155813"/>
              <a:chOff x="7438079" y="4562659"/>
              <a:chExt cx="1283583" cy="1155813"/>
            </a:xfrm>
          </p:grpSpPr>
          <p:grpSp>
            <p:nvGrpSpPr>
              <p:cNvPr id="92" name="グループ化 91"/>
              <p:cNvGrpSpPr/>
              <p:nvPr/>
            </p:nvGrpSpPr>
            <p:grpSpPr>
              <a:xfrm>
                <a:off x="7438079" y="4593094"/>
                <a:ext cx="617838" cy="593124"/>
                <a:chOff x="8054399" y="2712194"/>
                <a:chExt cx="617838" cy="593124"/>
              </a:xfrm>
            </p:grpSpPr>
            <p:sp>
              <p:nvSpPr>
                <p:cNvPr id="99" name="フローチャート: 結合子 9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00" name="図 99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93" name="グループ化 92"/>
              <p:cNvGrpSpPr/>
              <p:nvPr/>
            </p:nvGrpSpPr>
            <p:grpSpPr>
              <a:xfrm>
                <a:off x="7786269" y="5125348"/>
                <a:ext cx="617838" cy="593124"/>
                <a:chOff x="8452020" y="3305318"/>
                <a:chExt cx="617838" cy="593124"/>
              </a:xfrm>
            </p:grpSpPr>
            <p:sp>
              <p:nvSpPr>
                <p:cNvPr id="97" name="フローチャート: 結合子 9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98" name="図 97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94" name="グループ化 93"/>
              <p:cNvGrpSpPr/>
              <p:nvPr/>
            </p:nvGrpSpPr>
            <p:grpSpPr>
              <a:xfrm>
                <a:off x="8103824" y="4562659"/>
                <a:ext cx="617838" cy="593124"/>
                <a:chOff x="8452020" y="3305318"/>
                <a:chExt cx="617838" cy="593124"/>
              </a:xfrm>
            </p:grpSpPr>
            <p:sp>
              <p:nvSpPr>
                <p:cNvPr id="95" name="フローチャート: 結合子 94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96" name="図 95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1" name="グループ化 100"/>
            <p:cNvGrpSpPr/>
            <p:nvPr/>
          </p:nvGrpSpPr>
          <p:grpSpPr>
            <a:xfrm>
              <a:off x="6477676" y="4369894"/>
              <a:ext cx="1368728" cy="1142393"/>
              <a:chOff x="8054399" y="2688591"/>
              <a:chExt cx="1324377" cy="1148981"/>
            </a:xfrm>
          </p:grpSpPr>
          <p:grpSp>
            <p:nvGrpSpPr>
              <p:cNvPr id="102" name="グループ化 101"/>
              <p:cNvGrpSpPr/>
              <p:nvPr/>
            </p:nvGrpSpPr>
            <p:grpSpPr>
              <a:xfrm>
                <a:off x="8054399" y="2712194"/>
                <a:ext cx="617838" cy="593124"/>
                <a:chOff x="8054399" y="2712194"/>
                <a:chExt cx="617838" cy="593124"/>
              </a:xfrm>
            </p:grpSpPr>
            <p:sp>
              <p:nvSpPr>
                <p:cNvPr id="109" name="フローチャート: 結合子 10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10" name="図 109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グループ化 102"/>
              <p:cNvGrpSpPr/>
              <p:nvPr/>
            </p:nvGrpSpPr>
            <p:grpSpPr>
              <a:xfrm>
                <a:off x="8402589" y="3244448"/>
                <a:ext cx="617838" cy="593124"/>
                <a:chOff x="8452020" y="3305318"/>
                <a:chExt cx="617838" cy="593124"/>
              </a:xfrm>
            </p:grpSpPr>
            <p:sp>
              <p:nvSpPr>
                <p:cNvPr id="107" name="フローチャート: 結合子 10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08" name="図 107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04" name="グループ化 103"/>
              <p:cNvGrpSpPr/>
              <p:nvPr/>
            </p:nvGrpSpPr>
            <p:grpSpPr>
              <a:xfrm>
                <a:off x="8760938" y="2688591"/>
                <a:ext cx="617838" cy="593124"/>
                <a:chOff x="8054399" y="2712194"/>
                <a:chExt cx="617838" cy="593124"/>
              </a:xfrm>
            </p:grpSpPr>
            <p:sp>
              <p:nvSpPr>
                <p:cNvPr id="105" name="フローチャート: 結合子 104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06" name="図 105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1" name="グループ化 110"/>
            <p:cNvGrpSpPr/>
            <p:nvPr/>
          </p:nvGrpSpPr>
          <p:grpSpPr>
            <a:xfrm>
              <a:off x="9510833" y="5178108"/>
              <a:ext cx="1356320" cy="1164904"/>
              <a:chOff x="8054399" y="2688591"/>
              <a:chExt cx="1324377" cy="1148981"/>
            </a:xfrm>
          </p:grpSpPr>
          <p:grpSp>
            <p:nvGrpSpPr>
              <p:cNvPr id="112" name="グループ化 111"/>
              <p:cNvGrpSpPr/>
              <p:nvPr/>
            </p:nvGrpSpPr>
            <p:grpSpPr>
              <a:xfrm>
                <a:off x="8054399" y="2712194"/>
                <a:ext cx="617838" cy="593124"/>
                <a:chOff x="8054399" y="2712194"/>
                <a:chExt cx="617838" cy="593124"/>
              </a:xfrm>
            </p:grpSpPr>
            <p:sp>
              <p:nvSpPr>
                <p:cNvPr id="119" name="フローチャート: 結合子 11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20" name="図 119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グループ化 112"/>
              <p:cNvGrpSpPr/>
              <p:nvPr/>
            </p:nvGrpSpPr>
            <p:grpSpPr>
              <a:xfrm>
                <a:off x="8402589" y="3244448"/>
                <a:ext cx="617838" cy="593124"/>
                <a:chOff x="8452020" y="3305318"/>
                <a:chExt cx="617838" cy="593124"/>
              </a:xfrm>
            </p:grpSpPr>
            <p:sp>
              <p:nvSpPr>
                <p:cNvPr id="117" name="フローチャート: 結合子 11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18" name="図 117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14" name="グループ化 113"/>
              <p:cNvGrpSpPr/>
              <p:nvPr/>
            </p:nvGrpSpPr>
            <p:grpSpPr>
              <a:xfrm>
                <a:off x="8760938" y="2688591"/>
                <a:ext cx="617838" cy="593124"/>
                <a:chOff x="8054399" y="2712194"/>
                <a:chExt cx="617838" cy="593124"/>
              </a:xfrm>
            </p:grpSpPr>
            <p:sp>
              <p:nvSpPr>
                <p:cNvPr id="115" name="フローチャート: 結合子 114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16" name="図 115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1" name="グループ化 120"/>
            <p:cNvGrpSpPr/>
            <p:nvPr/>
          </p:nvGrpSpPr>
          <p:grpSpPr>
            <a:xfrm>
              <a:off x="7694044" y="2600433"/>
              <a:ext cx="1357311" cy="1177755"/>
              <a:chOff x="8054399" y="2688591"/>
              <a:chExt cx="1324377" cy="1148981"/>
            </a:xfrm>
          </p:grpSpPr>
          <p:grpSp>
            <p:nvGrpSpPr>
              <p:cNvPr id="122" name="グループ化 121"/>
              <p:cNvGrpSpPr/>
              <p:nvPr/>
            </p:nvGrpSpPr>
            <p:grpSpPr>
              <a:xfrm>
                <a:off x="8054399" y="2712194"/>
                <a:ext cx="617838" cy="593124"/>
                <a:chOff x="8054399" y="2712194"/>
                <a:chExt cx="617838" cy="593124"/>
              </a:xfrm>
            </p:grpSpPr>
            <p:sp>
              <p:nvSpPr>
                <p:cNvPr id="129" name="フローチャート: 結合子 128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30" name="図 129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23" name="グループ化 122"/>
              <p:cNvGrpSpPr/>
              <p:nvPr/>
            </p:nvGrpSpPr>
            <p:grpSpPr>
              <a:xfrm>
                <a:off x="8402589" y="3244448"/>
                <a:ext cx="617838" cy="593124"/>
                <a:chOff x="8452020" y="3305318"/>
                <a:chExt cx="617838" cy="593124"/>
              </a:xfrm>
            </p:grpSpPr>
            <p:sp>
              <p:nvSpPr>
                <p:cNvPr id="127" name="フローチャート: 結合子 126"/>
                <p:cNvSpPr/>
                <p:nvPr/>
              </p:nvSpPr>
              <p:spPr>
                <a:xfrm>
                  <a:off x="8452020" y="3305318"/>
                  <a:ext cx="617838" cy="593124"/>
                </a:xfrm>
                <a:prstGeom prst="flowChartConnector">
                  <a:avLst/>
                </a:prstGeom>
                <a:solidFill>
                  <a:srgbClr val="474399"/>
                </a:solidFill>
                <a:ln>
                  <a:solidFill>
                    <a:srgbClr val="3D35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28" name="図 127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847" y="3417473"/>
                  <a:ext cx="250183" cy="341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  <p:grpSp>
            <p:nvGrpSpPr>
              <p:cNvPr id="124" name="グループ化 123"/>
              <p:cNvGrpSpPr/>
              <p:nvPr/>
            </p:nvGrpSpPr>
            <p:grpSpPr>
              <a:xfrm>
                <a:off x="8760938" y="2688591"/>
                <a:ext cx="617838" cy="593124"/>
                <a:chOff x="8054399" y="2712194"/>
                <a:chExt cx="617838" cy="593124"/>
              </a:xfrm>
            </p:grpSpPr>
            <p:sp>
              <p:nvSpPr>
                <p:cNvPr id="125" name="フローチャート: 結合子 124"/>
                <p:cNvSpPr/>
                <p:nvPr/>
              </p:nvSpPr>
              <p:spPr>
                <a:xfrm>
                  <a:off x="8054399" y="2712194"/>
                  <a:ext cx="617838" cy="593124"/>
                </a:xfrm>
                <a:prstGeom prst="flowChartConnector">
                  <a:avLst/>
                </a:prstGeom>
                <a:solidFill>
                  <a:srgbClr val="4D8B7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pic>
              <p:nvPicPr>
                <p:cNvPr id="126" name="図 125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1508" y="2877312"/>
                  <a:ext cx="299937" cy="248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rgbClr r="0" g="0" b="0">
                          <a:alpha val="0"/>
                        </a:scrgbClr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41" name="グループ化 140"/>
            <p:cNvGrpSpPr/>
            <p:nvPr/>
          </p:nvGrpSpPr>
          <p:grpSpPr>
            <a:xfrm>
              <a:off x="8239291" y="3928340"/>
              <a:ext cx="1188073" cy="529264"/>
              <a:chOff x="1895142" y="3691115"/>
              <a:chExt cx="1318458" cy="593646"/>
            </a:xfrm>
          </p:grpSpPr>
          <p:sp>
            <p:nvSpPr>
              <p:cNvPr id="142" name="フローチャート: 結合子 141"/>
              <p:cNvSpPr/>
              <p:nvPr/>
            </p:nvSpPr>
            <p:spPr>
              <a:xfrm>
                <a:off x="2595762" y="3691637"/>
                <a:ext cx="617838" cy="593124"/>
              </a:xfrm>
              <a:prstGeom prst="flowChartConnector">
                <a:avLst/>
              </a:prstGeom>
              <a:solidFill>
                <a:srgbClr val="BAC711"/>
              </a:solidFill>
              <a:ln>
                <a:solidFill>
                  <a:srgbClr val="BAC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3" name="フローチャート: 結合子 142"/>
              <p:cNvSpPr/>
              <p:nvPr/>
            </p:nvSpPr>
            <p:spPr>
              <a:xfrm>
                <a:off x="1895142" y="3691115"/>
                <a:ext cx="617838" cy="593124"/>
              </a:xfrm>
              <a:prstGeom prst="flowChartConnector">
                <a:avLst/>
              </a:prstGeom>
              <a:solidFill>
                <a:srgbClr val="DB2E0B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pic>
            <p:nvPicPr>
              <p:cNvPr id="144" name="図 14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8424" y="3837572"/>
                <a:ext cx="271274" cy="300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145" name="図 14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185" y="3827823"/>
                <a:ext cx="328992" cy="359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</p:grpSp>
      </p:grpSp>
      <p:grpSp>
        <p:nvGrpSpPr>
          <p:cNvPr id="3" name="グループ化 2"/>
          <p:cNvGrpSpPr/>
          <p:nvPr/>
        </p:nvGrpSpPr>
        <p:grpSpPr>
          <a:xfrm>
            <a:off x="1963786" y="2768423"/>
            <a:ext cx="1318458" cy="593646"/>
            <a:chOff x="1895142" y="3691115"/>
            <a:chExt cx="1318458" cy="593646"/>
          </a:xfrm>
        </p:grpSpPr>
        <p:sp>
          <p:nvSpPr>
            <p:cNvPr id="9" name="フローチャート: 結合子 8"/>
            <p:cNvSpPr/>
            <p:nvPr/>
          </p:nvSpPr>
          <p:spPr>
            <a:xfrm>
              <a:off x="2595762" y="3691637"/>
              <a:ext cx="617838" cy="593124"/>
            </a:xfrm>
            <a:prstGeom prst="flowChartConnector">
              <a:avLst/>
            </a:prstGeom>
            <a:solidFill>
              <a:srgbClr val="BAC711"/>
            </a:solidFill>
            <a:ln>
              <a:solidFill>
                <a:srgbClr val="BAC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フローチャート: 結合子 17"/>
            <p:cNvSpPr/>
            <p:nvPr/>
          </p:nvSpPr>
          <p:spPr>
            <a:xfrm>
              <a:off x="1895142" y="3691115"/>
              <a:ext cx="617838" cy="593124"/>
            </a:xfrm>
            <a:prstGeom prst="flowChartConnector">
              <a:avLst/>
            </a:prstGeom>
            <a:solidFill>
              <a:srgbClr val="DB2E0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185" y="3827823"/>
              <a:ext cx="328992" cy="359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4" name="図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150" y="3842162"/>
              <a:ext cx="271274" cy="300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876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2027" y="306968"/>
            <a:ext cx="1114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Results for the </a:t>
            </a:r>
            <a:r>
              <a:rPr kumimoji="1" lang="el-GR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φ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meson mass at rest (from QCD sum rules)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99" y="1294562"/>
            <a:ext cx="7119250" cy="48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6131868" y="6273225"/>
            <a:ext cx="54340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P. Gubler and K.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Ohtani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Phys. Rev. D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094002 (2014).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左右矢印 8"/>
          <p:cNvSpPr/>
          <p:nvPr/>
        </p:nvSpPr>
        <p:spPr bwMode="auto">
          <a:xfrm rot="841660">
            <a:off x="3842248" y="4419856"/>
            <a:ext cx="2788253" cy="433388"/>
          </a:xfrm>
          <a:prstGeom prst="leftRightArrow">
            <a:avLst>
              <a:gd name="adj1" fmla="val 35194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487370" y="1850504"/>
            <a:ext cx="42164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Most important parameter,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determines the behavior of the             </a:t>
            </a:r>
            <a:r>
              <a:rPr kumimoji="1" lang="el-GR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φ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 meson mass at finite density: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286921" y="2900723"/>
            <a:ext cx="4089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Strangeness content of the nucleon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82" y="4075048"/>
            <a:ext cx="2705637" cy="3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F33A3E1-2D50-4998-8B6F-4145AE15BE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8" y="5612300"/>
            <a:ext cx="4374340" cy="308319"/>
          </a:xfrm>
          <a:prstGeom prst="rect">
            <a:avLst/>
          </a:prstGeom>
          <a:noFill/>
        </p:spPr>
      </p:pic>
      <p:sp>
        <p:nvSpPr>
          <p:cNvPr id="12" name="左右矢印 19">
            <a:extLst>
              <a:ext uri="{FF2B5EF4-FFF2-40B4-BE49-F238E27FC236}">
                <a16:creationId xmlns:a16="http://schemas.microsoft.com/office/drawing/2014/main" id="{21EE8EF5-2EB5-4DD0-B7D9-2A0E767566C2}"/>
              </a:ext>
            </a:extLst>
          </p:cNvPr>
          <p:cNvSpPr/>
          <p:nvPr/>
        </p:nvSpPr>
        <p:spPr bwMode="auto">
          <a:xfrm rot="17700709">
            <a:off x="1599530" y="4833208"/>
            <a:ext cx="811685" cy="341940"/>
          </a:xfrm>
          <a:prstGeom prst="leftRightArrow">
            <a:avLst>
              <a:gd name="adj1" fmla="val 3408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F72EF89F-DB71-4FC0-BCC3-E6BE701BF1B1}"/>
              </a:ext>
            </a:extLst>
          </p:cNvPr>
          <p:cNvSpPr/>
          <p:nvPr/>
        </p:nvSpPr>
        <p:spPr>
          <a:xfrm>
            <a:off x="1985167" y="3335389"/>
            <a:ext cx="535021" cy="623768"/>
          </a:xfrm>
          <a:prstGeom prst="downArrow">
            <a:avLst>
              <a:gd name="adj1" fmla="val 35454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308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1E1EB2-A4EF-4FF1-8BC8-A92516F77972}"/>
              </a:ext>
            </a:extLst>
          </p:cNvPr>
          <p:cNvSpPr txBox="1"/>
          <p:nvPr/>
        </p:nvSpPr>
        <p:spPr>
          <a:xfrm>
            <a:off x="265848" y="196841"/>
            <a:ext cx="1132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What does lattice QCD say about </a:t>
            </a:r>
            <a:r>
              <a:rPr lang="en-US" altLang="ja-JP" sz="3600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σ</a:t>
            </a:r>
            <a:r>
              <a:rPr lang="en-US" altLang="ja-JP" sz="3600" baseline="-25000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s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?  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36257DB-B450-4C50-98B7-52BA96F1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336" y="1162998"/>
            <a:ext cx="5531269" cy="44813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72046B-2315-4AD8-B1A3-650F3CD31475}"/>
              </a:ext>
            </a:extLst>
          </p:cNvPr>
          <p:cNvSpPr txBox="1"/>
          <p:nvPr/>
        </p:nvSpPr>
        <p:spPr>
          <a:xfrm>
            <a:off x="394702" y="6377977"/>
            <a:ext cx="1203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See also the most recent results of the BMW collaboration: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Sz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Borsanyi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et al., arXiv:2007.03319 [hep-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lat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].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E4F023-6823-42DF-B755-1A6F9DBA3CFE}"/>
              </a:ext>
            </a:extLst>
          </p:cNvPr>
          <p:cNvSpPr txBox="1"/>
          <p:nvPr/>
        </p:nvSpPr>
        <p:spPr>
          <a:xfrm>
            <a:off x="3065712" y="5688819"/>
            <a:ext cx="296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http://flag.unibe.ch/2019/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087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05097" y="223679"/>
            <a:ext cx="786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Compare Theory with Experiment</a:t>
            </a:r>
          </a:p>
        </p:txBody>
      </p:sp>
      <p:pic>
        <p:nvPicPr>
          <p:cNvPr id="3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01" y="1195817"/>
            <a:ext cx="7134225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上下矢印 7"/>
          <p:cNvSpPr>
            <a:spLocks noChangeArrowheads="1"/>
          </p:cNvSpPr>
          <p:nvPr/>
        </p:nvSpPr>
        <p:spPr bwMode="auto">
          <a:xfrm>
            <a:off x="4954114" y="3510392"/>
            <a:ext cx="217487" cy="809625"/>
          </a:xfrm>
          <a:prstGeom prst="upDownArrow">
            <a:avLst>
              <a:gd name="adj1" fmla="val 36222"/>
              <a:gd name="adj2" fmla="val 4269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11"/>
          <p:cNvSpPr>
            <a:spLocks noChangeArrowheads="1"/>
          </p:cNvSpPr>
          <p:nvPr/>
        </p:nvSpPr>
        <p:spPr bwMode="auto">
          <a:xfrm>
            <a:off x="5191978" y="3510392"/>
            <a:ext cx="5580000" cy="809625"/>
          </a:xfrm>
          <a:prstGeom prst="rect">
            <a:avLst/>
          </a:prstGeom>
          <a:solidFill>
            <a:srgbClr val="00B05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12"/>
          <p:cNvSpPr>
            <a:spLocks noChangeArrowheads="1"/>
          </p:cNvSpPr>
          <p:nvPr/>
        </p:nvSpPr>
        <p:spPr bwMode="auto">
          <a:xfrm>
            <a:off x="8179914" y="1338227"/>
            <a:ext cx="2867025" cy="3816000"/>
          </a:xfrm>
          <a:prstGeom prst="rect">
            <a:avLst/>
          </a:prstGeom>
          <a:solidFill>
            <a:srgbClr val="00B0F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右中かっこ 18"/>
          <p:cNvSpPr>
            <a:spLocks/>
          </p:cNvSpPr>
          <p:nvPr/>
        </p:nvSpPr>
        <p:spPr bwMode="auto">
          <a:xfrm>
            <a:off x="3643100" y="3235427"/>
            <a:ext cx="269614" cy="2471823"/>
          </a:xfrm>
          <a:prstGeom prst="rightBrace">
            <a:avLst>
              <a:gd name="adj1" fmla="val 8297"/>
              <a:gd name="adj2" fmla="val 50000"/>
            </a:avLst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>
            <a:cxnSpLocks noChangeShapeType="1"/>
            <a:stCxn id="8" idx="1"/>
            <a:endCxn id="4" idx="2"/>
          </p:cNvCxnSpPr>
          <p:nvPr/>
        </p:nvCxnSpPr>
        <p:spPr bwMode="auto">
          <a:xfrm flipV="1">
            <a:off x="3912714" y="3915205"/>
            <a:ext cx="1110754" cy="556134"/>
          </a:xfrm>
          <a:prstGeom prst="straightConnector1">
            <a:avLst/>
          </a:prstGeom>
          <a:noFill/>
          <a:ln w="22225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上下矢印 9"/>
          <p:cNvSpPr>
            <a:spLocks noChangeArrowheads="1"/>
          </p:cNvSpPr>
          <p:nvPr/>
        </p:nvSpPr>
        <p:spPr bwMode="auto">
          <a:xfrm>
            <a:off x="4219101" y="4320017"/>
            <a:ext cx="396875" cy="893762"/>
          </a:xfrm>
          <a:prstGeom prst="upDownArrow">
            <a:avLst>
              <a:gd name="adj1" fmla="val 50000"/>
              <a:gd name="adj2" fmla="val 4997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右中かっこ 11"/>
          <p:cNvSpPr/>
          <p:nvPr/>
        </p:nvSpPr>
        <p:spPr bwMode="auto">
          <a:xfrm>
            <a:off x="9461659" y="3915204"/>
            <a:ext cx="373380" cy="3060668"/>
          </a:xfrm>
          <a:prstGeom prst="rightBrac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8" name="直線矢印コネクタ 17"/>
          <p:cNvCxnSpPr>
            <a:cxnSpLocks noChangeShapeType="1"/>
          </p:cNvCxnSpPr>
          <p:nvPr/>
        </p:nvCxnSpPr>
        <p:spPr bwMode="auto">
          <a:xfrm flipH="1">
            <a:off x="9648350" y="5629427"/>
            <a:ext cx="1" cy="53130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テキスト ボックス 1"/>
          <p:cNvSpPr txBox="1">
            <a:spLocks noChangeArrowheads="1"/>
          </p:cNvSpPr>
          <p:nvPr/>
        </p:nvSpPr>
        <p:spPr bwMode="auto">
          <a:xfrm>
            <a:off x="5333577" y="3715149"/>
            <a:ext cx="15594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Experiment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テキスト ボックス 1"/>
          <p:cNvSpPr txBox="1">
            <a:spLocks noChangeArrowheads="1"/>
          </p:cNvSpPr>
          <p:nvPr/>
        </p:nvSpPr>
        <p:spPr bwMode="auto">
          <a:xfrm>
            <a:off x="8868639" y="1472654"/>
            <a:ext cx="15594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Sum Rules + Experiment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正方形/長方形 12"/>
          <p:cNvSpPr>
            <a:spLocks noChangeArrowheads="1"/>
          </p:cNvSpPr>
          <p:nvPr/>
        </p:nvSpPr>
        <p:spPr bwMode="auto">
          <a:xfrm>
            <a:off x="6591587" y="1336427"/>
            <a:ext cx="477573" cy="3816000"/>
          </a:xfrm>
          <a:prstGeom prst="rect">
            <a:avLst/>
          </a:prstGeom>
          <a:solidFill>
            <a:schemeClr val="accent4">
              <a:lumMod val="60000"/>
              <a:lumOff val="40000"/>
              <a:alpha val="3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1"/>
          <p:cNvSpPr txBox="1">
            <a:spLocks noChangeArrowheads="1"/>
          </p:cNvSpPr>
          <p:nvPr/>
        </p:nvSpPr>
        <p:spPr bwMode="auto">
          <a:xfrm rot="16200000">
            <a:off x="6045805" y="3135493"/>
            <a:ext cx="15594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Lattice QCD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1"/>
          <p:cNvSpPr txBox="1">
            <a:spLocks noChangeArrowheads="1"/>
          </p:cNvSpPr>
          <p:nvPr/>
        </p:nvSpPr>
        <p:spPr bwMode="auto">
          <a:xfrm>
            <a:off x="330563" y="2705818"/>
            <a:ext cx="24984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Not consistent?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1749" y="4227959"/>
            <a:ext cx="2471823" cy="4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42" y="6236465"/>
            <a:ext cx="3033609" cy="2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0D8CD1B-0266-439C-997D-85584FA1749E}"/>
              </a:ext>
            </a:extLst>
          </p:cNvPr>
          <p:cNvCxnSpPr/>
          <p:nvPr/>
        </p:nvCxnSpPr>
        <p:spPr>
          <a:xfrm flipH="1">
            <a:off x="1700463" y="4227095"/>
            <a:ext cx="1299411" cy="641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451B54-EDF7-406F-AD7F-636068A5D674}"/>
              </a:ext>
            </a:extLst>
          </p:cNvPr>
          <p:cNvSpPr txBox="1"/>
          <p:nvPr/>
        </p:nvSpPr>
        <p:spPr>
          <a:xfrm>
            <a:off x="213759" y="4960403"/>
            <a:ext cx="2632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Will be measured again with better statistics at the E16 experiment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J-PARC!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9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  <p:bldP spid="12" grpId="0" animBg="1"/>
      <p:bldP spid="23" grpId="0"/>
      <p:bldP spid="24" grpId="0"/>
      <p:bldP spid="25" grpId="0" animBg="1"/>
      <p:bldP spid="26" grpId="0"/>
      <p:bldP spid="27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A79C12-48BD-4D02-9EA0-836570CA5843}"/>
              </a:ext>
            </a:extLst>
          </p:cNvPr>
          <p:cNvSpPr txBox="1"/>
          <p:nvPr/>
        </p:nvSpPr>
        <p:spPr>
          <a:xfrm>
            <a:off x="3541351" y="283434"/>
            <a:ext cx="491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Light" panose="020B0502040204020203" pitchFamily="34" charset="-122"/>
                <a:cs typeface="+mn-cs"/>
              </a:rPr>
              <a:t>Effect of momentum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 Light" panose="020B0502040204020203" pitchFamily="34" charset="-122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FA4C67E-660D-48B8-B275-81170C03F2C2}"/>
              </a:ext>
            </a:extLst>
          </p:cNvPr>
          <p:cNvGrpSpPr/>
          <p:nvPr/>
        </p:nvGrpSpPr>
        <p:grpSpPr>
          <a:xfrm>
            <a:off x="1224693" y="1804121"/>
            <a:ext cx="4017522" cy="3944588"/>
            <a:chOff x="778215" y="1502901"/>
            <a:chExt cx="4017522" cy="3944588"/>
          </a:xfrm>
        </p:grpSpPr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AE963672-10BF-4352-BF8D-869D5DFD7204}"/>
                </a:ext>
              </a:extLst>
            </p:cNvPr>
            <p:cNvSpPr/>
            <p:nvPr/>
          </p:nvSpPr>
          <p:spPr>
            <a:xfrm>
              <a:off x="778215" y="1502901"/>
              <a:ext cx="4017522" cy="3944588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580EF0-A336-424A-957D-2BDF56E84FE1}"/>
                </a:ext>
              </a:extLst>
            </p:cNvPr>
            <p:cNvGrpSpPr/>
            <p:nvPr/>
          </p:nvGrpSpPr>
          <p:grpSpPr>
            <a:xfrm>
              <a:off x="2721288" y="3125308"/>
              <a:ext cx="401291" cy="844519"/>
              <a:chOff x="6710848" y="4687457"/>
              <a:chExt cx="401291" cy="844519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F104EEBE-45FD-40FD-B861-21A1F68B7070}"/>
                  </a:ext>
                </a:extLst>
              </p:cNvPr>
              <p:cNvSpPr/>
              <p:nvPr/>
            </p:nvSpPr>
            <p:spPr>
              <a:xfrm>
                <a:off x="6717094" y="5011264"/>
                <a:ext cx="388800" cy="3887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" name="矢印: 上 7">
                <a:extLst>
                  <a:ext uri="{FF2B5EF4-FFF2-40B4-BE49-F238E27FC236}">
                    <a16:creationId xmlns:a16="http://schemas.microsoft.com/office/drawing/2014/main" id="{46CFB784-DFF4-4F3E-8F06-D555BD9111EB}"/>
                  </a:ext>
                </a:extLst>
              </p:cNvPr>
              <p:cNvSpPr/>
              <p:nvPr/>
            </p:nvSpPr>
            <p:spPr>
              <a:xfrm>
                <a:off x="6710848" y="4687457"/>
                <a:ext cx="401291" cy="844519"/>
              </a:xfrm>
              <a:prstGeom prst="upArrow">
                <a:avLst>
                  <a:gd name="adj1" fmla="val 37088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1CD636-DA1A-4F3A-933F-C3676B23B6E7}"/>
              </a:ext>
            </a:extLst>
          </p:cNvPr>
          <p:cNvSpPr txBox="1"/>
          <p:nvPr/>
        </p:nvSpPr>
        <p:spPr>
          <a:xfrm>
            <a:off x="598161" y="1207099"/>
            <a:ext cx="539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ector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meson at rest in nuclear matter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104A12C0-5745-41F1-9668-182FC3693F6A}"/>
              </a:ext>
            </a:extLst>
          </p:cNvPr>
          <p:cNvSpPr/>
          <p:nvPr/>
        </p:nvSpPr>
        <p:spPr>
          <a:xfrm>
            <a:off x="202764" y="6012597"/>
            <a:ext cx="709593" cy="573932"/>
          </a:xfrm>
          <a:prstGeom prst="rightArrow">
            <a:avLst>
              <a:gd name="adj1" fmla="val 2966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6DA8F5-98D7-46EF-8A1C-4D97D490D749}"/>
              </a:ext>
            </a:extLst>
          </p:cNvPr>
          <p:cNvSpPr txBox="1"/>
          <p:nvPr/>
        </p:nvSpPr>
        <p:spPr>
          <a:xfrm>
            <a:off x="699866" y="5884065"/>
            <a:ext cx="5399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spin direction does not change physics (rotational symmetry)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C530F07-C84D-4FDA-A147-5F1ACCA11598}"/>
              </a:ext>
            </a:extLst>
          </p:cNvPr>
          <p:cNvSpPr txBox="1"/>
          <p:nvPr/>
        </p:nvSpPr>
        <p:spPr>
          <a:xfrm>
            <a:off x="6662981" y="1207099"/>
            <a:ext cx="539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vector meson moving in nuclear matter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FE6B1F5-9C5C-46FC-9B18-03549BF0F829}"/>
              </a:ext>
            </a:extLst>
          </p:cNvPr>
          <p:cNvSpPr/>
          <p:nvPr/>
        </p:nvSpPr>
        <p:spPr>
          <a:xfrm>
            <a:off x="7354171" y="1804121"/>
            <a:ext cx="4017522" cy="3944588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5DBCD36-FF6D-4CE4-8DA6-CE23F3EE150F}"/>
              </a:ext>
            </a:extLst>
          </p:cNvPr>
          <p:cNvGrpSpPr/>
          <p:nvPr/>
        </p:nvGrpSpPr>
        <p:grpSpPr>
          <a:xfrm>
            <a:off x="8795656" y="2184051"/>
            <a:ext cx="1906119" cy="1663856"/>
            <a:chOff x="1780664" y="1847830"/>
            <a:chExt cx="1906119" cy="1663856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77172C5-08AE-49BD-BD9C-A209899838C9}"/>
                </a:ext>
              </a:extLst>
            </p:cNvPr>
            <p:cNvGrpSpPr/>
            <p:nvPr/>
          </p:nvGrpSpPr>
          <p:grpSpPr>
            <a:xfrm>
              <a:off x="1780664" y="1847830"/>
              <a:ext cx="1906119" cy="1663856"/>
              <a:chOff x="2704792" y="2227208"/>
              <a:chExt cx="1175395" cy="1078559"/>
            </a:xfrm>
          </p:grpSpPr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86E4D838-488C-4B8D-A2C1-DAA7885BCE5F}"/>
                  </a:ext>
                </a:extLst>
              </p:cNvPr>
              <p:cNvSpPr/>
              <p:nvPr/>
            </p:nvSpPr>
            <p:spPr>
              <a:xfrm>
                <a:off x="3003331" y="2569779"/>
                <a:ext cx="239751" cy="25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" name="矢印: 右 27">
                <a:extLst>
                  <a:ext uri="{FF2B5EF4-FFF2-40B4-BE49-F238E27FC236}">
                    <a16:creationId xmlns:a16="http://schemas.microsoft.com/office/drawing/2014/main" id="{443D951C-69B0-487C-BE6E-59C37D6492AE}"/>
                  </a:ext>
                </a:extLst>
              </p:cNvPr>
              <p:cNvSpPr/>
              <p:nvPr/>
            </p:nvSpPr>
            <p:spPr>
              <a:xfrm rot="1462835">
                <a:off x="3333800" y="2675159"/>
                <a:ext cx="546387" cy="474978"/>
              </a:xfrm>
              <a:prstGeom prst="rightArrow">
                <a:avLst>
                  <a:gd name="adj1" fmla="val 37712"/>
                  <a:gd name="adj2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" name="円弧 28">
                <a:extLst>
                  <a:ext uri="{FF2B5EF4-FFF2-40B4-BE49-F238E27FC236}">
                    <a16:creationId xmlns:a16="http://schemas.microsoft.com/office/drawing/2014/main" id="{7819284B-BFB7-4DAC-9085-3A4A751B0D64}"/>
                  </a:ext>
                </a:extLst>
              </p:cNvPr>
              <p:cNvSpPr/>
              <p:nvPr/>
            </p:nvSpPr>
            <p:spPr>
              <a:xfrm rot="15402065">
                <a:off x="2844000" y="2304000"/>
                <a:ext cx="914400" cy="914400"/>
              </a:xfrm>
              <a:prstGeom prst="arc">
                <a:avLst>
                  <a:gd name="adj1" fmla="val 17295498"/>
                  <a:gd name="adj2" fmla="val 19857184"/>
                </a:avLst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" name="円弧 29">
                <a:extLst>
                  <a:ext uri="{FF2B5EF4-FFF2-40B4-BE49-F238E27FC236}">
                    <a16:creationId xmlns:a16="http://schemas.microsoft.com/office/drawing/2014/main" id="{E379C6A4-6898-4180-B9FD-439BE0DBEC42}"/>
                  </a:ext>
                </a:extLst>
              </p:cNvPr>
              <p:cNvSpPr/>
              <p:nvPr/>
            </p:nvSpPr>
            <p:spPr>
              <a:xfrm rot="15677602">
                <a:off x="2664000" y="2268000"/>
                <a:ext cx="1078559" cy="996975"/>
              </a:xfrm>
              <a:prstGeom prst="arc">
                <a:avLst>
                  <a:gd name="adj1" fmla="val 17002385"/>
                  <a:gd name="adj2" fmla="val 20120735"/>
                </a:avLst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6" name="矢印: 上 25">
              <a:extLst>
                <a:ext uri="{FF2B5EF4-FFF2-40B4-BE49-F238E27FC236}">
                  <a16:creationId xmlns:a16="http://schemas.microsoft.com/office/drawing/2014/main" id="{9B9DA44B-82EA-4431-B877-34A5C9EF56D1}"/>
                </a:ext>
              </a:extLst>
            </p:cNvPr>
            <p:cNvSpPr/>
            <p:nvPr/>
          </p:nvSpPr>
          <p:spPr>
            <a:xfrm rot="1963519">
              <a:off x="2268000" y="2103645"/>
              <a:ext cx="401291" cy="844519"/>
            </a:xfrm>
            <a:prstGeom prst="upArrow">
              <a:avLst>
                <a:gd name="adj1" fmla="val 37088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F53D527-95E8-4038-A755-FC897FCA79D2}"/>
              </a:ext>
            </a:extLst>
          </p:cNvPr>
          <p:cNvGrpSpPr/>
          <p:nvPr/>
        </p:nvGrpSpPr>
        <p:grpSpPr>
          <a:xfrm>
            <a:off x="8106466" y="3686542"/>
            <a:ext cx="1983830" cy="1663856"/>
            <a:chOff x="4623444" y="1693976"/>
            <a:chExt cx="1983830" cy="1663856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94ECA8F9-4597-4060-8A89-853ED86D1C31}"/>
                </a:ext>
              </a:extLst>
            </p:cNvPr>
            <p:cNvGrpSpPr/>
            <p:nvPr/>
          </p:nvGrpSpPr>
          <p:grpSpPr>
            <a:xfrm>
              <a:off x="4623444" y="1693976"/>
              <a:ext cx="1983830" cy="1663856"/>
              <a:chOff x="2704792" y="2227208"/>
              <a:chExt cx="1223315" cy="1078559"/>
            </a:xfrm>
          </p:grpSpPr>
          <p:sp>
            <p:nvSpPr>
              <p:cNvPr id="34" name="楕円 33">
                <a:extLst>
                  <a:ext uri="{FF2B5EF4-FFF2-40B4-BE49-F238E27FC236}">
                    <a16:creationId xmlns:a16="http://schemas.microsoft.com/office/drawing/2014/main" id="{8ABC7B78-F385-4A7D-A88F-9BA24ABC64C0}"/>
                  </a:ext>
                </a:extLst>
              </p:cNvPr>
              <p:cNvSpPr/>
              <p:nvPr/>
            </p:nvSpPr>
            <p:spPr>
              <a:xfrm>
                <a:off x="3003331" y="2569779"/>
                <a:ext cx="239751" cy="25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5" name="矢印: 右 34">
                <a:extLst>
                  <a:ext uri="{FF2B5EF4-FFF2-40B4-BE49-F238E27FC236}">
                    <a16:creationId xmlns:a16="http://schemas.microsoft.com/office/drawing/2014/main" id="{69646C1F-4D81-4039-BFB2-2A135718DAB3}"/>
                  </a:ext>
                </a:extLst>
              </p:cNvPr>
              <p:cNvSpPr/>
              <p:nvPr/>
            </p:nvSpPr>
            <p:spPr>
              <a:xfrm rot="1462835">
                <a:off x="3381720" y="2704836"/>
                <a:ext cx="546387" cy="474978"/>
              </a:xfrm>
              <a:prstGeom prst="rightArrow">
                <a:avLst>
                  <a:gd name="adj1" fmla="val 37712"/>
                  <a:gd name="adj2" fmla="val 50000"/>
                </a:avLst>
              </a:prstGeom>
              <a:solidFill>
                <a:srgbClr val="474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6" name="円弧 35">
                <a:extLst>
                  <a:ext uri="{FF2B5EF4-FFF2-40B4-BE49-F238E27FC236}">
                    <a16:creationId xmlns:a16="http://schemas.microsoft.com/office/drawing/2014/main" id="{C6A64893-33A5-49F7-9E24-6A12103A092D}"/>
                  </a:ext>
                </a:extLst>
              </p:cNvPr>
              <p:cNvSpPr/>
              <p:nvPr/>
            </p:nvSpPr>
            <p:spPr>
              <a:xfrm rot="15402065">
                <a:off x="2844000" y="2304000"/>
                <a:ext cx="914400" cy="914400"/>
              </a:xfrm>
              <a:prstGeom prst="arc">
                <a:avLst>
                  <a:gd name="adj1" fmla="val 17295498"/>
                  <a:gd name="adj2" fmla="val 19857184"/>
                </a:avLst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7" name="円弧 36">
                <a:extLst>
                  <a:ext uri="{FF2B5EF4-FFF2-40B4-BE49-F238E27FC236}">
                    <a16:creationId xmlns:a16="http://schemas.microsoft.com/office/drawing/2014/main" id="{5EFE01FF-2DD8-43D3-B456-42153AF21BAA}"/>
                  </a:ext>
                </a:extLst>
              </p:cNvPr>
              <p:cNvSpPr/>
              <p:nvPr/>
            </p:nvSpPr>
            <p:spPr>
              <a:xfrm rot="15677602">
                <a:off x="2664000" y="2268000"/>
                <a:ext cx="1078559" cy="996975"/>
              </a:xfrm>
              <a:prstGeom prst="arc">
                <a:avLst>
                  <a:gd name="adj1" fmla="val 17002385"/>
                  <a:gd name="adj2" fmla="val 20120735"/>
                </a:avLst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33" name="矢印: 上 32">
              <a:extLst>
                <a:ext uri="{FF2B5EF4-FFF2-40B4-BE49-F238E27FC236}">
                  <a16:creationId xmlns:a16="http://schemas.microsoft.com/office/drawing/2014/main" id="{65599768-1F28-427C-AD68-70A45B178925}"/>
                </a:ext>
              </a:extLst>
            </p:cNvPr>
            <p:cNvSpPr/>
            <p:nvPr/>
          </p:nvSpPr>
          <p:spPr>
            <a:xfrm rot="6960115">
              <a:off x="5148000" y="2077200"/>
              <a:ext cx="435300" cy="729063"/>
            </a:xfrm>
            <a:prstGeom prst="upArrow">
              <a:avLst>
                <a:gd name="adj1" fmla="val 37088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7E68C02-80D6-4A1D-8A9E-C25F75608495}"/>
              </a:ext>
            </a:extLst>
          </p:cNvPr>
          <p:cNvSpPr txBox="1"/>
          <p:nvPr/>
        </p:nvSpPr>
        <p:spPr>
          <a:xfrm>
            <a:off x="6795505" y="5895428"/>
            <a:ext cx="5399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spin direction changes physics         (broken rotational symmetry)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5B964DD4-9975-4192-94F0-28126CAD1BDF}"/>
              </a:ext>
            </a:extLst>
          </p:cNvPr>
          <p:cNvSpPr/>
          <p:nvPr/>
        </p:nvSpPr>
        <p:spPr>
          <a:xfrm>
            <a:off x="6704462" y="6012597"/>
            <a:ext cx="709593" cy="573932"/>
          </a:xfrm>
          <a:prstGeom prst="rightArrow">
            <a:avLst>
              <a:gd name="adj1" fmla="val 2966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38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9F988AB-A515-4B55-BBA3-D7233D678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89" y="1210612"/>
            <a:ext cx="7802949" cy="512661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CC6E09-1EA1-4E0D-9600-ABCB5BCA7E63}"/>
              </a:ext>
            </a:extLst>
          </p:cNvPr>
          <p:cNvSpPr txBox="1"/>
          <p:nvPr/>
        </p:nvSpPr>
        <p:spPr>
          <a:xfrm>
            <a:off x="1284473" y="247402"/>
            <a:ext cx="1005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Results for the </a:t>
            </a:r>
            <a:r>
              <a:rPr kumimoji="1" lang="el-GR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φ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meson mass with non-zero momentum 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1935CA6A-813E-42A8-8F57-456D079A8F2E}"/>
              </a:ext>
            </a:extLst>
          </p:cNvPr>
          <p:cNvSpPr/>
          <p:nvPr/>
        </p:nvSpPr>
        <p:spPr>
          <a:xfrm>
            <a:off x="8411838" y="3821025"/>
            <a:ext cx="593387" cy="1167319"/>
          </a:xfrm>
          <a:prstGeom prst="downArrow">
            <a:avLst>
              <a:gd name="adj1" fmla="val 33607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EC2423-8CC5-4226-9A73-E91A44E1B477}"/>
              </a:ext>
            </a:extLst>
          </p:cNvPr>
          <p:cNvSpPr txBox="1"/>
          <p:nvPr/>
        </p:nvSpPr>
        <p:spPr>
          <a:xfrm>
            <a:off x="9743060" y="3886261"/>
            <a:ext cx="162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caused by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A9E963C-AD2C-4B1E-B873-9A193E674B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50" y="4396733"/>
            <a:ext cx="2696183" cy="400110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FA6FBE80-A98E-4C1D-883E-F9227F8F3E23}"/>
              </a:ext>
            </a:extLst>
          </p:cNvPr>
          <p:cNvSpPr/>
          <p:nvPr/>
        </p:nvSpPr>
        <p:spPr>
          <a:xfrm>
            <a:off x="1704803" y="3299793"/>
            <a:ext cx="308459" cy="461108"/>
          </a:xfrm>
          <a:prstGeom prst="downArrow">
            <a:avLst>
              <a:gd name="adj1" fmla="val 33607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B6F56EB-0DAA-498B-8A31-D35BB6DACEC9}"/>
              </a:ext>
            </a:extLst>
          </p:cNvPr>
          <p:cNvGrpSpPr/>
          <p:nvPr/>
        </p:nvGrpSpPr>
        <p:grpSpPr>
          <a:xfrm>
            <a:off x="1938523" y="3012064"/>
            <a:ext cx="1361872" cy="601614"/>
            <a:chOff x="2979151" y="2113976"/>
            <a:chExt cx="1361872" cy="601614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6A0AF88-8A96-4FEF-998C-0CDAB17355F1}"/>
                </a:ext>
              </a:extLst>
            </p:cNvPr>
            <p:cNvSpPr txBox="1"/>
            <p:nvPr/>
          </p:nvSpPr>
          <p:spPr>
            <a:xfrm>
              <a:off x="2979151" y="2113976"/>
              <a:ext cx="1361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depends 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DB6794D0-2C07-499E-B24B-369A613AE16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lum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248" y="2483308"/>
              <a:ext cx="943162" cy="232282"/>
            </a:xfrm>
            <a:prstGeom prst="rect">
              <a:avLst/>
            </a:prstGeom>
            <a:noFill/>
          </p:spPr>
        </p:pic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740C5C4-6691-483D-BD28-97DC76979A8F}"/>
              </a:ext>
            </a:extLst>
          </p:cNvPr>
          <p:cNvSpPr txBox="1"/>
          <p:nvPr/>
        </p:nvSpPr>
        <p:spPr>
          <a:xfrm>
            <a:off x="2013262" y="4346391"/>
            <a:ext cx="242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computed at normal nuclear matter density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4D16AA8E-29A8-40C7-8EA6-5B3E27131838}"/>
              </a:ext>
            </a:extLst>
          </p:cNvPr>
          <p:cNvSpPr/>
          <p:nvPr/>
        </p:nvSpPr>
        <p:spPr>
          <a:xfrm flipV="1">
            <a:off x="8414559" y="2008716"/>
            <a:ext cx="593387" cy="1542216"/>
          </a:xfrm>
          <a:prstGeom prst="downArrow">
            <a:avLst>
              <a:gd name="adj1" fmla="val 33607"/>
              <a:gd name="adj2" fmla="val 50000"/>
            </a:avLst>
          </a:prstGeom>
          <a:solidFill>
            <a:srgbClr val="3D3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67E0B8-D173-48FE-AE69-8B81A333A508}"/>
              </a:ext>
            </a:extLst>
          </p:cNvPr>
          <p:cNvSpPr txBox="1"/>
          <p:nvPr/>
        </p:nvSpPr>
        <p:spPr>
          <a:xfrm>
            <a:off x="9714689" y="1672949"/>
            <a:ext cx="162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caused by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E90C2BF-A800-4E69-B120-FE965FE22F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44" y="2197487"/>
            <a:ext cx="2713389" cy="364559"/>
          </a:xfrm>
          <a:prstGeom prst="rect">
            <a:avLst/>
          </a:prstGeom>
        </p:spPr>
      </p:pic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C56AF621-0118-4B1E-BF32-94DF000A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537" y="6401722"/>
            <a:ext cx="5393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H.J. Kim and P. Gubler, Phys. Lett. B 805, 135412 (2020). 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D1ABE2-3F67-4FE9-B956-999F5C05ED39}"/>
              </a:ext>
            </a:extLst>
          </p:cNvPr>
          <p:cNvSpPr txBox="1"/>
          <p:nvPr/>
        </p:nvSpPr>
        <p:spPr>
          <a:xfrm>
            <a:off x="10373342" y="2569500"/>
            <a:ext cx="96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＋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DFC2D36-7177-4432-BF2F-78A82A994A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477" y="2946287"/>
            <a:ext cx="2696183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8" grpId="0" animBg="1"/>
      <p:bldP spid="19" grpId="0" animBg="1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C39576-7317-4118-89DC-3F24A411B983}"/>
              </a:ext>
            </a:extLst>
          </p:cNvPr>
          <p:cNvSpPr txBox="1"/>
          <p:nvPr/>
        </p:nvSpPr>
        <p:spPr>
          <a:xfrm>
            <a:off x="2599117" y="141504"/>
            <a:ext cx="699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angle-averaged di-lepton spectrum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E224ED-19FA-43CB-A5B4-C7B87FA646B6}"/>
              </a:ext>
            </a:extLst>
          </p:cNvPr>
          <p:cNvSpPr txBox="1"/>
          <p:nvPr/>
        </p:nvSpPr>
        <p:spPr>
          <a:xfrm>
            <a:off x="248365" y="3176223"/>
            <a:ext cx="265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 double peak?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2241DA-EBB5-43B9-A210-C9DEFEA1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424" y="928007"/>
            <a:ext cx="6409549" cy="53427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C9C684-C07F-4CFF-AE68-BE83D848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086" y="928007"/>
            <a:ext cx="6350224" cy="53274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6A9320-D7DA-4538-AB62-78F623078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958" y="928007"/>
            <a:ext cx="6396798" cy="53274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DF1223-E810-4F42-B6BE-EC1F062B4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303" y="928006"/>
            <a:ext cx="6453901" cy="5327432"/>
          </a:xfrm>
          <a:prstGeom prst="rect">
            <a:avLst/>
          </a:prstGeom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C6D57DE9-C22A-4940-97E6-714FE45D2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537" y="6401722"/>
            <a:ext cx="5393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H.J. Kim and P. Gubler, Phys. Lett. B 805, 135412 (2020). </a:t>
            </a:r>
          </a:p>
        </p:txBody>
      </p:sp>
    </p:spTree>
    <p:extLst>
      <p:ext uri="{BB962C8B-B14F-4D97-AF65-F5344CB8AC3E}">
        <p14:creationId xmlns:p14="http://schemas.microsoft.com/office/powerpoint/2010/main" val="8477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C39576-7317-4118-89DC-3F24A411B983}"/>
              </a:ext>
            </a:extLst>
          </p:cNvPr>
          <p:cNvSpPr txBox="1"/>
          <p:nvPr/>
        </p:nvSpPr>
        <p:spPr>
          <a:xfrm>
            <a:off x="2599117" y="266856"/>
            <a:ext cx="699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angle-averaged di-lepton spectrum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D0D5A1-E209-4B24-88D5-21AD08462D24}"/>
              </a:ext>
            </a:extLst>
          </p:cNvPr>
          <p:cNvSpPr txBox="1"/>
          <p:nvPr/>
        </p:nvSpPr>
        <p:spPr>
          <a:xfrm>
            <a:off x="1777645" y="978649"/>
            <a:ext cx="843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Momentum-dependent mass and width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BAAA3F-1741-4B97-8361-AE40D5C7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5" y="1677052"/>
            <a:ext cx="6053548" cy="39706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9A8B26-F982-4565-BA28-7D48348C3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94" y="1677052"/>
            <a:ext cx="5871931" cy="397068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797E24BB-EE3A-4005-A6D4-C4F0C4DE0F50}"/>
              </a:ext>
            </a:extLst>
          </p:cNvPr>
          <p:cNvCxnSpPr>
            <a:cxnSpLocks/>
          </p:cNvCxnSpPr>
          <p:nvPr/>
        </p:nvCxnSpPr>
        <p:spPr>
          <a:xfrm flipH="1">
            <a:off x="2469662" y="3274646"/>
            <a:ext cx="1766277" cy="2743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31A0C7A-9FD4-4180-9DCC-EDC88A8D460F}"/>
              </a:ext>
            </a:extLst>
          </p:cNvPr>
          <p:cNvCxnSpPr>
            <a:cxnSpLocks/>
          </p:cNvCxnSpPr>
          <p:nvPr/>
        </p:nvCxnSpPr>
        <p:spPr>
          <a:xfrm flipH="1">
            <a:off x="3470031" y="4507751"/>
            <a:ext cx="5403838" cy="151009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754CB6A-3636-4811-A24C-E3FD2E3A534C}"/>
              </a:ext>
            </a:extLst>
          </p:cNvPr>
          <p:cNvSpPr txBox="1"/>
          <p:nvPr/>
        </p:nvSpPr>
        <p:spPr>
          <a:xfrm>
            <a:off x="734469" y="6017846"/>
            <a:ext cx="4220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Results of one-peak fits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5D347C33-3580-4D31-BFC3-DBBF439A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537" y="6401722"/>
            <a:ext cx="5393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H.J. Kim and P. Gubler, Phys. Lett. B 805, 135412 (2020). </a:t>
            </a:r>
          </a:p>
        </p:txBody>
      </p:sp>
    </p:spTree>
    <p:extLst>
      <p:ext uri="{BB962C8B-B14F-4D97-AF65-F5344CB8AC3E}">
        <p14:creationId xmlns:p14="http://schemas.microsoft.com/office/powerpoint/2010/main" val="370126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306483" y="219094"/>
            <a:ext cx="6283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experiment</a:t>
            </a:r>
            <a:r>
              <a:rPr lang="en-US" altLang="ja-JP" sz="40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al situation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3758" y="980201"/>
            <a:ext cx="4912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E325 Experiment (KEK)</a:t>
            </a:r>
          </a:p>
        </p:txBody>
      </p:sp>
      <p:sp>
        <p:nvSpPr>
          <p:cNvPr id="4" name="テキスト ボックス 25"/>
          <p:cNvSpPr txBox="1">
            <a:spLocks noChangeArrowheads="1"/>
          </p:cNvSpPr>
          <p:nvPr/>
        </p:nvSpPr>
        <p:spPr bwMode="auto">
          <a:xfrm>
            <a:off x="2147548" y="1637216"/>
            <a:ext cx="8177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Slowly moving </a:t>
            </a:r>
            <a:r>
              <a:rPr kumimoji="1" lang="el-GR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φ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mesons are produced in 12 GeV </a:t>
            </a:r>
            <a:r>
              <a:rPr kumimoji="1" lang="en-US" altLang="ja-JP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reactions and are measured through di-leptons.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1170732" y="2852901"/>
            <a:ext cx="4540257" cy="1784126"/>
            <a:chOff x="1745117" y="3046512"/>
            <a:chExt cx="3875088" cy="1560482"/>
          </a:xfrm>
        </p:grpSpPr>
        <p:sp>
          <p:nvSpPr>
            <p:cNvPr id="6" name="Oval 6"/>
            <p:cNvSpPr>
              <a:spLocks noChangeAspect="1" noChangeArrowheads="1"/>
            </p:cNvSpPr>
            <p:nvPr/>
          </p:nvSpPr>
          <p:spPr bwMode="auto">
            <a:xfrm>
              <a:off x="2262642" y="3506887"/>
              <a:ext cx="730250" cy="730250"/>
            </a:xfrm>
            <a:prstGeom prst="ellipse">
              <a:avLst/>
            </a:prstGeom>
            <a:solidFill>
              <a:schemeClr val="accent4">
                <a:alpha val="28235"/>
              </a:schemeClr>
            </a:soli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Line 7"/>
            <p:cNvSpPr>
              <a:spLocks noChangeAspect="1" noChangeShapeType="1"/>
            </p:cNvSpPr>
            <p:nvPr/>
          </p:nvSpPr>
          <p:spPr bwMode="auto">
            <a:xfrm>
              <a:off x="1745117" y="3851375"/>
              <a:ext cx="804863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Line 8"/>
            <p:cNvSpPr>
              <a:spLocks noChangeAspect="1" noChangeShapeType="1"/>
            </p:cNvSpPr>
            <p:nvPr/>
          </p:nvSpPr>
          <p:spPr bwMode="auto">
            <a:xfrm flipV="1">
              <a:off x="2549980" y="3449737"/>
              <a:ext cx="517525" cy="401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Line 9"/>
            <p:cNvSpPr>
              <a:spLocks noChangeAspect="1" noChangeShapeType="1"/>
            </p:cNvSpPr>
            <p:nvPr/>
          </p:nvSpPr>
          <p:spPr bwMode="auto">
            <a:xfrm flipV="1">
              <a:off x="3067505" y="3046512"/>
              <a:ext cx="57150" cy="403225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3067505" y="3449737"/>
              <a:ext cx="288925" cy="173038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Oval 11"/>
            <p:cNvSpPr>
              <a:spLocks noChangeAspect="1" noChangeArrowheads="1"/>
            </p:cNvSpPr>
            <p:nvPr/>
          </p:nvSpPr>
          <p:spPr bwMode="auto">
            <a:xfrm>
              <a:off x="4227968" y="3490981"/>
              <a:ext cx="730250" cy="730250"/>
            </a:xfrm>
            <a:prstGeom prst="ellipse">
              <a:avLst/>
            </a:prstGeom>
            <a:solidFill>
              <a:schemeClr val="accent4">
                <a:alpha val="29019"/>
              </a:schemeClr>
            </a:soli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>
              <a:off x="3710443" y="3835469"/>
              <a:ext cx="804863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Line 13"/>
            <p:cNvSpPr>
              <a:spLocks noChangeAspect="1" noChangeShapeType="1"/>
            </p:cNvSpPr>
            <p:nvPr/>
          </p:nvSpPr>
          <p:spPr bwMode="auto">
            <a:xfrm flipV="1">
              <a:off x="4515305" y="3721169"/>
              <a:ext cx="17303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Line 14"/>
            <p:cNvSpPr>
              <a:spLocks noChangeAspect="1" noChangeShapeType="1"/>
            </p:cNvSpPr>
            <p:nvPr/>
          </p:nvSpPr>
          <p:spPr bwMode="auto">
            <a:xfrm flipV="1">
              <a:off x="4688343" y="3144906"/>
              <a:ext cx="57150" cy="576263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Line 15"/>
            <p:cNvSpPr>
              <a:spLocks noChangeAspect="1" noChangeShapeType="1"/>
            </p:cNvSpPr>
            <p:nvPr/>
          </p:nvSpPr>
          <p:spPr bwMode="auto">
            <a:xfrm>
              <a:off x="4688343" y="3721169"/>
              <a:ext cx="519113" cy="230188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Text Box 16"/>
            <p:cNvSpPr txBox="1">
              <a:spLocks noChangeAspect="1" noChangeArrowheads="1"/>
            </p:cNvSpPr>
            <p:nvPr/>
          </p:nvSpPr>
          <p:spPr bwMode="auto">
            <a:xfrm>
              <a:off x="1859417" y="3491012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9AF8C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p</a:t>
              </a:r>
            </a:p>
          </p:txBody>
        </p:sp>
        <p:sp>
          <p:nvSpPr>
            <p:cNvPr id="17" name="Text Box 17"/>
            <p:cNvSpPr txBox="1">
              <a:spLocks noChangeAspect="1" noChangeArrowheads="1"/>
            </p:cNvSpPr>
            <p:nvPr/>
          </p:nvSpPr>
          <p:spPr bwMode="auto">
            <a:xfrm>
              <a:off x="2837317" y="3046512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Text Box 18"/>
            <p:cNvSpPr txBox="1">
              <a:spLocks noChangeAspect="1" noChangeArrowheads="1"/>
            </p:cNvSpPr>
            <p:nvPr/>
          </p:nvSpPr>
          <p:spPr bwMode="auto">
            <a:xfrm>
              <a:off x="3010355" y="3421162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Text Box 19"/>
            <p:cNvSpPr txBox="1">
              <a:spLocks noChangeAspect="1" noChangeArrowheads="1"/>
            </p:cNvSpPr>
            <p:nvPr/>
          </p:nvSpPr>
          <p:spPr bwMode="auto">
            <a:xfrm>
              <a:off x="3824743" y="3454469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9AF8C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p</a:t>
              </a:r>
            </a:p>
          </p:txBody>
        </p:sp>
        <p:sp>
          <p:nvSpPr>
            <p:cNvPr id="20" name="Text Box 20"/>
            <p:cNvSpPr txBox="1">
              <a:spLocks noChangeAspect="1" noChangeArrowheads="1"/>
            </p:cNvSpPr>
            <p:nvPr/>
          </p:nvSpPr>
          <p:spPr bwMode="auto">
            <a:xfrm>
              <a:off x="4958218" y="3864044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Text Box 21"/>
            <p:cNvSpPr txBox="1">
              <a:spLocks noChangeAspect="1" noChangeArrowheads="1"/>
            </p:cNvSpPr>
            <p:nvPr/>
          </p:nvSpPr>
          <p:spPr bwMode="auto">
            <a:xfrm>
              <a:off x="4497843" y="3087756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Text Box 22"/>
            <p:cNvSpPr txBox="1">
              <a:spLocks noChangeAspect="1" noChangeArrowheads="1"/>
            </p:cNvSpPr>
            <p:nvPr/>
          </p:nvSpPr>
          <p:spPr bwMode="auto">
            <a:xfrm>
              <a:off x="4480380" y="3749744"/>
              <a:ext cx="317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f</a:t>
              </a:r>
            </a:p>
          </p:txBody>
        </p:sp>
        <p:sp>
          <p:nvSpPr>
            <p:cNvPr id="23" name="Text Box 23"/>
            <p:cNvSpPr txBox="1">
              <a:spLocks noChangeAspect="1" noChangeArrowheads="1"/>
            </p:cNvSpPr>
            <p:nvPr/>
          </p:nvSpPr>
          <p:spPr bwMode="auto">
            <a:xfrm>
              <a:off x="2513467" y="3760887"/>
              <a:ext cx="317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f</a:t>
              </a:r>
            </a:p>
          </p:txBody>
        </p:sp>
        <p:sp>
          <p:nvSpPr>
            <p:cNvPr id="24" name="Text Box 24"/>
            <p:cNvSpPr txBox="1">
              <a:spLocks noChangeAspect="1" noChangeArrowheads="1"/>
            </p:cNvSpPr>
            <p:nvPr/>
          </p:nvSpPr>
          <p:spPr bwMode="auto">
            <a:xfrm>
              <a:off x="1826080" y="4197450"/>
              <a:ext cx="17684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outside decay</a:t>
              </a:r>
            </a:p>
          </p:txBody>
        </p:sp>
        <p:sp>
          <p:nvSpPr>
            <p:cNvPr id="25" name="Text Box 25"/>
            <p:cNvSpPr txBox="1">
              <a:spLocks noChangeAspect="1" noChangeArrowheads="1"/>
            </p:cNvSpPr>
            <p:nvPr/>
          </p:nvSpPr>
          <p:spPr bwMode="auto">
            <a:xfrm>
              <a:off x="3997780" y="4210119"/>
              <a:ext cx="1622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inside decay</a:t>
              </a:r>
            </a:p>
          </p:txBody>
        </p:sp>
      </p:grpSp>
      <p:sp>
        <p:nvSpPr>
          <p:cNvPr id="26" name="下矢印 25"/>
          <p:cNvSpPr/>
          <p:nvPr/>
        </p:nvSpPr>
        <p:spPr bwMode="auto">
          <a:xfrm rot="2109662">
            <a:off x="1476917" y="4603587"/>
            <a:ext cx="461963" cy="927100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7"/>
          <p:cNvSpPr txBox="1">
            <a:spLocks noChangeArrowheads="1"/>
          </p:cNvSpPr>
          <p:nvPr/>
        </p:nvSpPr>
        <p:spPr bwMode="auto">
          <a:xfrm>
            <a:off x="436918" y="5653307"/>
            <a:ext cx="165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 effect     (only vacuum)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4322080" y="5603646"/>
            <a:ext cx="2308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Di-lepton spectrum reflects the modified </a:t>
            </a:r>
            <a:r>
              <a:rPr kumimoji="1" lang="el-G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φ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-meson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下矢印 30"/>
          <p:cNvSpPr/>
          <p:nvPr/>
        </p:nvSpPr>
        <p:spPr bwMode="auto">
          <a:xfrm rot="19832547">
            <a:off x="4816127" y="4625286"/>
            <a:ext cx="461963" cy="927100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左右矢印 32"/>
          <p:cNvSpPr/>
          <p:nvPr/>
        </p:nvSpPr>
        <p:spPr bwMode="auto">
          <a:xfrm>
            <a:off x="5836350" y="3735400"/>
            <a:ext cx="1223962" cy="433388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68" y="2840776"/>
            <a:ext cx="4633130" cy="2618036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61" y="4663374"/>
            <a:ext cx="5553937" cy="1603387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7586957" y="5636536"/>
            <a:ext cx="430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Y.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Morino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et. al. (J-PARC E16 Collaboration), JPS Conf. Proc. 8, 022009 (2015).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9" grpId="0"/>
      <p:bldP spid="31" grpId="0" animBg="1"/>
      <p:bldP spid="33" grpId="0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E47458-2D55-454D-9ECB-48F9C9645508}"/>
              </a:ext>
            </a:extLst>
          </p:cNvPr>
          <p:cNvSpPr txBox="1"/>
          <p:nvPr/>
        </p:nvSpPr>
        <p:spPr>
          <a:xfrm>
            <a:off x="471676" y="226868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Our tool: a transport code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71568F-4CEA-47AD-A526-8A1B38E5AD79}"/>
              </a:ext>
            </a:extLst>
          </p:cNvPr>
          <p:cNvSpPr txBox="1"/>
          <p:nvPr/>
        </p:nvSpPr>
        <p:spPr>
          <a:xfrm>
            <a:off x="471676" y="714934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PHSD (Parton Hadron String Dynamics)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FA4B7F-D01B-4629-A7A7-6F689E3B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006" y="1311779"/>
            <a:ext cx="6231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Cassing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and E.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Bratkovskaya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Phys. Rev. C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034919 (2008).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54CED5-B768-4DD8-A1B7-B6B6BF2C6977}"/>
              </a:ext>
            </a:extLst>
          </p:cNvPr>
          <p:cNvSpPr txBox="1"/>
          <p:nvPr/>
        </p:nvSpPr>
        <p:spPr>
          <a:xfrm>
            <a:off x="1140868" y="3166300"/>
            <a:ext cx="31557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Au+Au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collision at 200 GeV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 = 2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fm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nucleons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quarks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gluons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7C1D36-60B5-4C36-9F7A-3360DD77EA69}"/>
              </a:ext>
            </a:extLst>
          </p:cNvPr>
          <p:cNvSpPr txBox="1"/>
          <p:nvPr/>
        </p:nvSpPr>
        <p:spPr>
          <a:xfrm>
            <a:off x="1140868" y="2766190"/>
            <a:ext cx="315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Example:</a:t>
            </a:r>
          </a:p>
        </p:txBody>
      </p:sp>
      <p:pic>
        <p:nvPicPr>
          <p:cNvPr id="25" name="Picture 4" descr="profXZ_NUM1_t110.png">
            <a:extLst>
              <a:ext uri="{FF2B5EF4-FFF2-40B4-BE49-F238E27FC236}">
                <a16:creationId xmlns:a16="http://schemas.microsoft.com/office/drawing/2014/main" id="{4C2C9704-523F-4C40-86E4-C3C660EE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97" y="1908624"/>
            <a:ext cx="4709254" cy="45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5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F4CBD0-B0FE-4F9E-9139-FB5F69B61C37}"/>
              </a:ext>
            </a:extLst>
          </p:cNvPr>
          <p:cNvSpPr txBox="1"/>
          <p:nvPr/>
        </p:nvSpPr>
        <p:spPr>
          <a:xfrm>
            <a:off x="471676" y="226868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importance of off-shell contributions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834AB7-CB2B-4EA3-9CB5-E0D50573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80" y="894326"/>
            <a:ext cx="6528409" cy="56193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AFBB24-3F2F-436E-BED3-BA870C779AAC}"/>
              </a:ext>
            </a:extLst>
          </p:cNvPr>
          <p:cNvSpPr txBox="1"/>
          <p:nvPr/>
        </p:nvSpPr>
        <p:spPr>
          <a:xfrm>
            <a:off x="214007" y="2828835"/>
            <a:ext cx="2879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Only on-shell contributions: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Vacuum spectral function are not recovered at late time of the reaction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3594089C-ACA1-4994-9A20-B6C222171578}"/>
              </a:ext>
            </a:extLst>
          </p:cNvPr>
          <p:cNvSpPr/>
          <p:nvPr/>
        </p:nvSpPr>
        <p:spPr>
          <a:xfrm rot="19653988">
            <a:off x="3166758" y="2605870"/>
            <a:ext cx="1239991" cy="634227"/>
          </a:xfrm>
          <a:prstGeom prst="rightArrow">
            <a:avLst>
              <a:gd name="adj1" fmla="val 33098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F8D88D15-88E4-4ACD-A999-1BE032759F10}"/>
              </a:ext>
            </a:extLst>
          </p:cNvPr>
          <p:cNvSpPr/>
          <p:nvPr/>
        </p:nvSpPr>
        <p:spPr>
          <a:xfrm rot="2608934">
            <a:off x="3001198" y="3810698"/>
            <a:ext cx="1725650" cy="634227"/>
          </a:xfrm>
          <a:prstGeom prst="rightArrow">
            <a:avLst>
              <a:gd name="adj1" fmla="val 33098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DE92D3-30F4-4898-A273-06F5AC29C5BD}"/>
              </a:ext>
            </a:extLst>
          </p:cNvPr>
          <p:cNvSpPr txBox="1"/>
          <p:nvPr/>
        </p:nvSpPr>
        <p:spPr>
          <a:xfrm>
            <a:off x="962434" y="6473825"/>
            <a:ext cx="1180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Taken from: E.L.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Bratkovskaya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and W.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Cassing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Phys. A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807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214 (2008).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C1200E-221B-4F43-8D07-52C1FA17C97E}"/>
              </a:ext>
            </a:extLst>
          </p:cNvPr>
          <p:cNvSpPr txBox="1"/>
          <p:nvPr/>
        </p:nvSpPr>
        <p:spPr>
          <a:xfrm>
            <a:off x="10265924" y="2784485"/>
            <a:ext cx="2088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Off-shell contributions included: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correct behavior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252C5B4-7037-4EB0-93C6-3A8D0BE77B6C}"/>
              </a:ext>
            </a:extLst>
          </p:cNvPr>
          <p:cNvSpPr/>
          <p:nvPr/>
        </p:nvSpPr>
        <p:spPr>
          <a:xfrm rot="12224520">
            <a:off x="9362535" y="2666138"/>
            <a:ext cx="1239991" cy="634227"/>
          </a:xfrm>
          <a:prstGeom prst="rightArrow">
            <a:avLst>
              <a:gd name="adj1" fmla="val 33098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7D2EA10-0A84-4FB0-B468-73FAAE9A7C29}"/>
              </a:ext>
            </a:extLst>
          </p:cNvPr>
          <p:cNvSpPr/>
          <p:nvPr/>
        </p:nvSpPr>
        <p:spPr>
          <a:xfrm rot="8747395">
            <a:off x="9401005" y="4295011"/>
            <a:ext cx="1755320" cy="634227"/>
          </a:xfrm>
          <a:prstGeom prst="rightArrow">
            <a:avLst>
              <a:gd name="adj1" fmla="val 33098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9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BA91B8-E59A-47A0-8007-27997B68C563}"/>
              </a:ext>
            </a:extLst>
          </p:cNvPr>
          <p:cNvSpPr txBox="1"/>
          <p:nvPr/>
        </p:nvSpPr>
        <p:spPr>
          <a:xfrm>
            <a:off x="362861" y="285942"/>
            <a:ext cx="1137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Many theoretical works about the </a:t>
            </a:r>
            <a:r>
              <a:rPr kumimoji="1" lang="el-GR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ϕ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meson at finite density in recent years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F13C28-BF1D-46E7-881C-7645F833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67" y="2076900"/>
            <a:ext cx="3266012" cy="32310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18778A-130F-4E2F-A050-B8A637191DD0}"/>
              </a:ext>
            </a:extLst>
          </p:cNvPr>
          <p:cNvSpPr txBox="1"/>
          <p:nvPr/>
        </p:nvSpPr>
        <p:spPr>
          <a:xfrm>
            <a:off x="188219" y="5526223"/>
            <a:ext cx="427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P. Gubler and W. Weise, Phys. Lett. B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751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396 (2015).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P. Gubler and W. Weise,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Phys. A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954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125 (2016).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D. Cabrera </a:t>
            </a: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et al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., Phys. Rev. C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95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015201 (2017).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D. Cabrera </a:t>
            </a: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et al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., Phys. Rev. C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034618 (2017).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3984EB8F-1E60-4019-8ADE-BFD652193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61" y="1150746"/>
            <a:ext cx="3266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Spectral functions from hadronic models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7A804ACF-F05D-49A7-B2D5-9D18CB3AD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714" y="1150746"/>
            <a:ext cx="3266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Possibility of </a:t>
            </a:r>
            <a:r>
              <a:rPr kumimoji="1" lang="el-GR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ϕ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-nucleus bound state 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434408-45EE-4812-A67F-6F972E332768}"/>
              </a:ext>
            </a:extLst>
          </p:cNvPr>
          <p:cNvSpPr txBox="1"/>
          <p:nvPr/>
        </p:nvSpPr>
        <p:spPr>
          <a:xfrm>
            <a:off x="4339548" y="6084353"/>
            <a:ext cx="440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J.J.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Cobos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-Martinez </a:t>
            </a: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et al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., Phys. Lett. B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771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113 (2017).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J.J.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Cobos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-Martinez </a:t>
            </a: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et al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., Phys. Rev. C 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96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035201 (2017).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EC472C6-BC35-476A-ACE8-A084D65F8567}"/>
              </a:ext>
            </a:extLst>
          </p:cNvPr>
          <p:cNvGrpSpPr/>
          <p:nvPr/>
        </p:nvGrpSpPr>
        <p:grpSpPr>
          <a:xfrm>
            <a:off x="4981052" y="1926207"/>
            <a:ext cx="2935337" cy="4104618"/>
            <a:chOff x="4738012" y="1305199"/>
            <a:chExt cx="3377441" cy="495408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E688B4A-616E-4759-BEE8-F40FF65DF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012" y="1305199"/>
              <a:ext cx="3377441" cy="2478184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AF79230-EF67-4432-A8F2-07A4A922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8012" y="3782141"/>
              <a:ext cx="3377441" cy="2477145"/>
            </a:xfrm>
            <a:prstGeom prst="rect">
              <a:avLst/>
            </a:prstGeom>
          </p:spPr>
        </p:pic>
      </p:grpSp>
      <p:sp>
        <p:nvSpPr>
          <p:cNvPr id="13" name="テキスト ボックス 1">
            <a:extLst>
              <a:ext uri="{FF2B5EF4-FFF2-40B4-BE49-F238E27FC236}">
                <a16:creationId xmlns:a16="http://schemas.microsoft.com/office/drawing/2014/main" id="{97FE6E69-6680-484A-81A9-4ABD9D3F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022" y="1150746"/>
            <a:ext cx="3266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Arial" panose="020B0604020202020204" pitchFamily="34" charset="0"/>
              </a:rPr>
              <a:t>Mass shift in nuclear matter from QCD sum rules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F1F7EEE-43A6-4EF0-8829-1C5560005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647" y="2549818"/>
            <a:ext cx="3350387" cy="228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F213DFBD-17DB-459A-981D-B69AC89EC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46" y="4938623"/>
            <a:ext cx="33503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P. Gubler and K.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Ohtani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Phys. Rev. D 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90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094002 (2014).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HJ. Kim </a:t>
            </a: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et al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., Phys. Lett. B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772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194 (2017).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HJ. Kim and P. Gubler,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Phys. Lett. B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805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135412 (2020).</a:t>
            </a:r>
          </a:p>
        </p:txBody>
      </p:sp>
    </p:spTree>
    <p:extLst>
      <p:ext uri="{BB962C8B-B14F-4D97-AF65-F5344CB8AC3E}">
        <p14:creationId xmlns:p14="http://schemas.microsoft.com/office/powerpoint/2010/main" val="174679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A6979-7BF3-4370-ADB6-2F2A510F49C6}"/>
              </a:ext>
            </a:extLst>
          </p:cNvPr>
          <p:cNvSpPr txBox="1"/>
          <p:nvPr/>
        </p:nvSpPr>
        <p:spPr>
          <a:xfrm>
            <a:off x="471676" y="88506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What </a:t>
            </a:r>
            <a:r>
              <a:rPr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density does</a:t>
            </a:r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the ϕ feel in the reaction (</a:t>
            </a:r>
            <a:r>
              <a:rPr kumimoji="1" lang="en-US" altLang="ja-JP" sz="3200" dirty="0" err="1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p+Cu</a:t>
            </a:r>
            <a:r>
              <a:rPr kumimoji="1" lang="en-US" altLang="ja-JP" sz="32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/C at 12 GeV)?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382DF2C4-88D4-4220-AE08-78AB4A70D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185" y="812255"/>
            <a:ext cx="1683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>
                <a:solidFill>
                  <a:schemeClr val="bg1"/>
                </a:solidFill>
                <a:latin typeface="+mn-lt"/>
              </a:rPr>
              <a:t>Production</a:t>
            </a:r>
            <a:endParaRPr lang="ja-JP" alt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テキスト ボックス 1">
            <a:extLst>
              <a:ext uri="{FF2B5EF4-FFF2-40B4-BE49-F238E27FC236}">
                <a16:creationId xmlns:a16="http://schemas.microsoft.com/office/drawing/2014/main" id="{B005972F-C173-46E0-AD03-FF78E380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020" y="682911"/>
            <a:ext cx="1683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>
                <a:solidFill>
                  <a:schemeClr val="bg1"/>
                </a:solidFill>
                <a:latin typeface="+mn-lt"/>
              </a:rPr>
              <a:t>Decay</a:t>
            </a:r>
            <a:endParaRPr lang="ja-JP" alt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テキスト ボックス 1">
            <a:extLst>
              <a:ext uri="{FF2B5EF4-FFF2-40B4-BE49-F238E27FC236}">
                <a16:creationId xmlns:a16="http://schemas.microsoft.com/office/drawing/2014/main" id="{D8B52127-8883-4389-B502-3CFD1785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493" y="3420630"/>
            <a:ext cx="20570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>
                <a:solidFill>
                  <a:schemeClr val="bg1"/>
                </a:solidFill>
                <a:latin typeface="+mn-lt"/>
              </a:rPr>
              <a:t>ϕ mesons are on average created at a density significantly below </a:t>
            </a:r>
            <a:r>
              <a:rPr lang="el-GR" altLang="ja-JP" sz="1600" dirty="0">
                <a:solidFill>
                  <a:schemeClr val="bg1"/>
                </a:solidFill>
                <a:latin typeface="+mn-lt"/>
              </a:rPr>
              <a:t>ρ</a:t>
            </a:r>
            <a:r>
              <a:rPr lang="en-US" altLang="ja-JP" sz="1600" baseline="-25000" dirty="0">
                <a:solidFill>
                  <a:schemeClr val="bg1"/>
                </a:solidFill>
                <a:latin typeface="+mn-lt"/>
              </a:rPr>
              <a:t>0</a:t>
            </a:r>
            <a:endParaRPr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C135B9C-2B23-42FC-8A52-5D5B54E5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7" y="1271941"/>
            <a:ext cx="3631093" cy="253780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F21DAC1-BE91-4E9C-8F21-F6C6EA23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021" y="3959239"/>
            <a:ext cx="3667707" cy="25571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8D7BD9E-435C-4765-B892-E32B7ED0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6" y="3959239"/>
            <a:ext cx="3632149" cy="253780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13E2ED9-07B1-4498-94E8-EF35EB195066}"/>
              </a:ext>
            </a:extLst>
          </p:cNvPr>
          <p:cNvSpPr txBox="1"/>
          <p:nvPr/>
        </p:nvSpPr>
        <p:spPr>
          <a:xfrm>
            <a:off x="45025" y="2155764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Cu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9358174-D801-4243-9CE8-AFF0532A1932}"/>
              </a:ext>
            </a:extLst>
          </p:cNvPr>
          <p:cNvSpPr txBox="1"/>
          <p:nvPr/>
        </p:nvSpPr>
        <p:spPr>
          <a:xfrm>
            <a:off x="2444" y="4814708"/>
            <a:ext cx="93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 target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918DDB-81C1-412F-90B3-F55AE053D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021" y="1267984"/>
            <a:ext cx="3631092" cy="254176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1DB9015-17AD-48DF-950E-1C0EFC96D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114" y="797348"/>
            <a:ext cx="3479663" cy="949187"/>
          </a:xfrm>
          <a:prstGeom prst="rect">
            <a:avLst/>
          </a:prstGeom>
        </p:spPr>
      </p:pic>
      <p:sp>
        <p:nvSpPr>
          <p:cNvPr id="16" name="テキスト ボックス 1">
            <a:extLst>
              <a:ext uri="{FF2B5EF4-FFF2-40B4-BE49-F238E27FC236}">
                <a16:creationId xmlns:a16="http://schemas.microsoft.com/office/drawing/2014/main" id="{C86DE4A7-B361-41A3-ABEF-F25504AA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964" y="3467328"/>
            <a:ext cx="2057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>
                <a:solidFill>
                  <a:schemeClr val="bg1"/>
                </a:solidFill>
                <a:latin typeface="+mn-lt"/>
              </a:rPr>
              <a:t>ϕ mesons on average decay at a density significantly below </a:t>
            </a:r>
            <a:r>
              <a:rPr lang="el-GR" altLang="ja-JP" sz="1600" dirty="0">
                <a:solidFill>
                  <a:schemeClr val="bg1"/>
                </a:solidFill>
                <a:latin typeface="+mn-lt"/>
              </a:rPr>
              <a:t>ρ</a:t>
            </a:r>
            <a:r>
              <a:rPr lang="en-US" altLang="ja-JP" sz="1600" baseline="-25000" dirty="0">
                <a:solidFill>
                  <a:schemeClr val="bg1"/>
                </a:solidFill>
                <a:latin typeface="+mn-lt"/>
              </a:rPr>
              <a:t>0</a:t>
            </a:r>
            <a:endParaRPr lang="ja-JP" alt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6521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AD12077-6C68-4DC5-BA1A-42E25AE3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42" y="819890"/>
            <a:ext cx="8157465" cy="587605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32E470-3F3E-41DB-94DD-128A5FC15895}"/>
              </a:ext>
            </a:extLst>
          </p:cNvPr>
          <p:cNvSpPr txBox="1"/>
          <p:nvPr/>
        </p:nvSpPr>
        <p:spPr>
          <a:xfrm>
            <a:off x="162997" y="162051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dilepton spectrum</a:t>
            </a:r>
          </a:p>
        </p:txBody>
      </p: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C6D58D4C-8333-4751-842A-37E74EB2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528" y="1173267"/>
            <a:ext cx="24696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p+Cu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at 12 GeV</a:t>
            </a:r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7FDAB25E-F8D2-4F5F-B0F7-2D42E6DA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8225" y="4552210"/>
            <a:ext cx="24696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The ϕ meson peak is clearly visible.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4912B48-CE29-4587-BEF7-04E6B9D8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441" y="819890"/>
            <a:ext cx="8157465" cy="5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3F5A9C-BCD4-4F6E-991F-AE879E087197}"/>
              </a:ext>
            </a:extLst>
          </p:cNvPr>
          <p:cNvSpPr txBox="1"/>
          <p:nvPr/>
        </p:nvSpPr>
        <p:spPr>
          <a:xfrm>
            <a:off x="1382949" y="150940"/>
            <a:ext cx="9426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dilepton spectrum in the </a:t>
            </a:r>
            <a:r>
              <a:rPr kumimoji="1" lang="el-GR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ϕ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meson region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759980-C858-4946-9CDB-1D073A76A228}"/>
              </a:ext>
            </a:extLst>
          </p:cNvPr>
          <p:cNvSpPr txBox="1"/>
          <p:nvPr/>
        </p:nvSpPr>
        <p:spPr>
          <a:xfrm>
            <a:off x="9224149" y="2859158"/>
            <a:ext cx="1997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 acceptance corrections!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CB5FC1A-A0E7-4BF2-A50D-3C16D03EAF7E}"/>
              </a:ext>
            </a:extLst>
          </p:cNvPr>
          <p:cNvSpPr txBox="1"/>
          <p:nvPr/>
        </p:nvSpPr>
        <p:spPr>
          <a:xfrm>
            <a:off x="9224149" y="3743020"/>
            <a:ext cx="209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 finite  resolution effects!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19E04-3D2C-4637-998F-C90C9389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723" y="1399526"/>
            <a:ext cx="2686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 + Cu at 12 GeV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359749-2DFA-4BF8-A95B-AC580247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9" y="852020"/>
            <a:ext cx="7697970" cy="56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57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3F5A9C-BCD4-4F6E-991F-AE879E087197}"/>
              </a:ext>
            </a:extLst>
          </p:cNvPr>
          <p:cNvSpPr txBox="1"/>
          <p:nvPr/>
        </p:nvSpPr>
        <p:spPr>
          <a:xfrm>
            <a:off x="1382949" y="150940"/>
            <a:ext cx="9426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The dilepton spectrum in the </a:t>
            </a:r>
            <a:r>
              <a:rPr kumimoji="1" lang="el-GR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ϕ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meson region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2E7DE1-C408-491A-B0B2-6839AFEE31D2}"/>
              </a:ext>
            </a:extLst>
          </p:cNvPr>
          <p:cNvSpPr txBox="1"/>
          <p:nvPr/>
        </p:nvSpPr>
        <p:spPr>
          <a:xfrm>
            <a:off x="9182711" y="2626279"/>
            <a:ext cx="1997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With</a:t>
            </a:r>
            <a:r>
              <a:rPr kumimoji="1" lang="en-US" altLang="ja-JP" sz="2000" dirty="0">
                <a:solidFill>
                  <a:schemeClr val="bg1"/>
                </a:solidFill>
              </a:rPr>
              <a:t> acceptance corrections!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F41C229-4409-4F96-B3D2-FC31AD085D99}"/>
              </a:ext>
            </a:extLst>
          </p:cNvPr>
          <p:cNvSpPr txBox="1"/>
          <p:nvPr/>
        </p:nvSpPr>
        <p:spPr>
          <a:xfrm>
            <a:off x="9182711" y="3526430"/>
            <a:ext cx="209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With</a:t>
            </a:r>
            <a:r>
              <a:rPr kumimoji="1" lang="en-US" altLang="ja-JP" sz="2000" dirty="0">
                <a:solidFill>
                  <a:schemeClr val="bg1"/>
                </a:solidFill>
              </a:rPr>
              <a:t> finite  resolution effects!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C8C4036-2350-43EB-A59F-9ED1804DA76A}"/>
              </a:ext>
            </a:extLst>
          </p:cNvPr>
          <p:cNvSpPr txBox="1"/>
          <p:nvPr/>
        </p:nvSpPr>
        <p:spPr>
          <a:xfrm rot="19629515">
            <a:off x="115827" y="40735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Preliminary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">
            <a:extLst>
              <a:ext uri="{FF2B5EF4-FFF2-40B4-BE49-F238E27FC236}">
                <a16:creationId xmlns:a16="http://schemas.microsoft.com/office/drawing/2014/main" id="{D551A610-49DD-41D3-BD4B-85E30842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819" y="1524645"/>
            <a:ext cx="2686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 + Cu at 12 GeV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BDE3C92-35E6-4C79-BAD0-7CBE022D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9" y="1002763"/>
            <a:ext cx="7675636" cy="54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D319F7-BA36-4AD8-98B4-988409385F69}"/>
              </a:ext>
            </a:extLst>
          </p:cNvPr>
          <p:cNvSpPr txBox="1"/>
          <p:nvPr/>
        </p:nvSpPr>
        <p:spPr>
          <a:xfrm>
            <a:off x="471676" y="755240"/>
            <a:ext cx="1124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All Copper data combined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EBB1C27-1CC7-4BA7-9489-6D71B30E3E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24" y="3094284"/>
            <a:ext cx="1065686" cy="820821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554A07B-4212-4217-A7DF-16074071A9C7}"/>
              </a:ext>
            </a:extLst>
          </p:cNvPr>
          <p:cNvGrpSpPr/>
          <p:nvPr/>
        </p:nvGrpSpPr>
        <p:grpSpPr>
          <a:xfrm>
            <a:off x="1562632" y="1340015"/>
            <a:ext cx="9066736" cy="5347520"/>
            <a:chOff x="1799059" y="1383614"/>
            <a:chExt cx="6908260" cy="409077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8DB6280-ED01-4A01-AB9E-3107F2CA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9059" y="1383614"/>
              <a:ext cx="6901270" cy="4090771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46F7984-57B0-4FB1-B0D1-593C7AFD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1600" y="1383614"/>
              <a:ext cx="45719" cy="4090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245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3F5A9C-BCD4-4F6E-991F-AE879E087197}"/>
              </a:ext>
            </a:extLst>
          </p:cNvPr>
          <p:cNvSpPr txBox="1"/>
          <p:nvPr/>
        </p:nvSpPr>
        <p:spPr>
          <a:xfrm>
            <a:off x="1382949" y="258507"/>
            <a:ext cx="9426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Final step: comparison to experimental data</a:t>
            </a:r>
          </a:p>
        </p:txBody>
      </p:sp>
      <p:sp>
        <p:nvSpPr>
          <p:cNvPr id="8" name="テキスト ボックス 1 1">
            <a:extLst>
              <a:ext uri="{FF2B5EF4-FFF2-40B4-BE49-F238E27FC236}">
                <a16:creationId xmlns:a16="http://schemas.microsoft.com/office/drawing/2014/main" id="{91FBAF1D-CF5B-4979-BC3C-4B7FD074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9" y="936487"/>
            <a:ext cx="24696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dirty="0">
                <a:solidFill>
                  <a:prstClr val="black"/>
                </a:solidFill>
                <a:latin typeface="Calibri" panose="020F0502020204030204"/>
              </a:rPr>
              <a:t>Potential issues: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9E6B92-9DF9-4BA4-A749-C1B2DA35C55D}"/>
              </a:ext>
            </a:extLst>
          </p:cNvPr>
          <p:cNvSpPr txBox="1"/>
          <p:nvPr/>
        </p:nvSpPr>
        <p:spPr>
          <a:xfrm rot="19629515">
            <a:off x="115827" y="40735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Preliminary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1 2">
            <a:extLst>
              <a:ext uri="{FF2B5EF4-FFF2-40B4-BE49-F238E27FC236}">
                <a16:creationId xmlns:a16="http://schemas.microsoft.com/office/drawing/2014/main" id="{BC93BA18-7D6A-4862-85D7-ADCDAA0E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072" y="936487"/>
            <a:ext cx="6467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dirty="0">
                <a:solidFill>
                  <a:prstClr val="black"/>
                </a:solidFill>
                <a:latin typeface="Calibri" panose="020F0502020204030204"/>
              </a:rPr>
              <a:t>Experimental background is not included in the simulation  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星: 5 pt 10">
            <a:extLst>
              <a:ext uri="{FF2B5EF4-FFF2-40B4-BE49-F238E27FC236}">
                <a16:creationId xmlns:a16="http://schemas.microsoft.com/office/drawing/2014/main" id="{CBE101C5-D851-48EB-BE73-3ADCA531F807}"/>
              </a:ext>
            </a:extLst>
          </p:cNvPr>
          <p:cNvSpPr/>
          <p:nvPr/>
        </p:nvSpPr>
        <p:spPr>
          <a:xfrm>
            <a:off x="3638524" y="1041319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 3">
            <a:extLst>
              <a:ext uri="{FF2B5EF4-FFF2-40B4-BE49-F238E27FC236}">
                <a16:creationId xmlns:a16="http://schemas.microsoft.com/office/drawing/2014/main" id="{F9EBA439-D37B-4B56-9367-AA6BB4BB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072" y="1935194"/>
            <a:ext cx="64677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dirty="0">
                <a:solidFill>
                  <a:prstClr val="black"/>
                </a:solidFill>
                <a:latin typeface="Calibri" panose="020F0502020204030204"/>
              </a:rPr>
              <a:t>Normalization of the experimental dilepton spectrum is not given  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65B14C44-EE0D-43B3-ADFD-39CEEBA90118}"/>
              </a:ext>
            </a:extLst>
          </p:cNvPr>
          <p:cNvSpPr/>
          <p:nvPr/>
        </p:nvSpPr>
        <p:spPr>
          <a:xfrm>
            <a:off x="3638524" y="2040026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F88F7C9F-1986-4382-B3D4-7E18BA2D5478}"/>
              </a:ext>
            </a:extLst>
          </p:cNvPr>
          <p:cNvSpPr/>
          <p:nvPr/>
        </p:nvSpPr>
        <p:spPr>
          <a:xfrm>
            <a:off x="5498429" y="2851202"/>
            <a:ext cx="786063" cy="678939"/>
          </a:xfrm>
          <a:prstGeom prst="downArrow">
            <a:avLst>
              <a:gd name="adj1" fmla="val 33674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 4">
            <a:extLst>
              <a:ext uri="{FF2B5EF4-FFF2-40B4-BE49-F238E27FC236}">
                <a16:creationId xmlns:a16="http://schemas.microsoft.com/office/drawing/2014/main" id="{1081FBE4-37AA-475A-96CF-EF8074301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268" y="3548135"/>
            <a:ext cx="64677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dirty="0">
                <a:solidFill>
                  <a:prstClr val="black"/>
                </a:solidFill>
                <a:latin typeface="Calibri" panose="020F0502020204030204"/>
              </a:rPr>
              <a:t>Fit to experimental data is necessary!  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61324F2-0167-405C-A770-EE40D3B4AF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9" y="5110155"/>
            <a:ext cx="6433967" cy="463374"/>
          </a:xfrm>
          <a:prstGeom prst="rect">
            <a:avLst/>
          </a:prstGeom>
        </p:spPr>
      </p:pic>
      <p:sp>
        <p:nvSpPr>
          <p:cNvPr id="20" name="テキスト ボックス 1 4">
            <a:extLst>
              <a:ext uri="{FF2B5EF4-FFF2-40B4-BE49-F238E27FC236}">
                <a16:creationId xmlns:a16="http://schemas.microsoft.com/office/drawing/2014/main" id="{FBB49CF1-302E-47AB-ACB5-423C9837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5" y="5110155"/>
            <a:ext cx="28677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600" dirty="0">
                <a:solidFill>
                  <a:prstClr val="black"/>
                </a:solidFill>
                <a:latin typeface="Calibri" panose="020F0502020204030204"/>
              </a:rPr>
              <a:t>Dilepton spectrum:  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3D0C158-BD24-48EF-88B6-A0663AD1BE55}"/>
              </a:ext>
            </a:extLst>
          </p:cNvPr>
          <p:cNvCxnSpPr>
            <a:cxnSpLocks/>
          </p:cNvCxnSpPr>
          <p:nvPr/>
        </p:nvCxnSpPr>
        <p:spPr>
          <a:xfrm flipH="1" flipV="1">
            <a:off x="4924926" y="5573530"/>
            <a:ext cx="360948" cy="3706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626DB20-E351-4E4B-AF67-A7EBFB5743E6}"/>
              </a:ext>
            </a:extLst>
          </p:cNvPr>
          <p:cNvCxnSpPr>
            <a:cxnSpLocks/>
          </p:cNvCxnSpPr>
          <p:nvPr/>
        </p:nvCxnSpPr>
        <p:spPr>
          <a:xfrm flipV="1">
            <a:off x="5719011" y="5550074"/>
            <a:ext cx="172450" cy="39410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445F182-3F7F-4E4C-8B40-C12DDCA975B2}"/>
              </a:ext>
            </a:extLst>
          </p:cNvPr>
          <p:cNvCxnSpPr>
            <a:cxnSpLocks/>
          </p:cNvCxnSpPr>
          <p:nvPr/>
        </p:nvCxnSpPr>
        <p:spPr>
          <a:xfrm flipV="1">
            <a:off x="6155284" y="5561802"/>
            <a:ext cx="566895" cy="3823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A20453E-9A71-4D1B-81F6-4735AA7CD636}"/>
              </a:ext>
            </a:extLst>
          </p:cNvPr>
          <p:cNvCxnSpPr>
            <a:cxnSpLocks/>
          </p:cNvCxnSpPr>
          <p:nvPr/>
        </p:nvCxnSpPr>
        <p:spPr>
          <a:xfrm flipV="1">
            <a:off x="6666625" y="5538346"/>
            <a:ext cx="815885" cy="39410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1 4">
            <a:extLst>
              <a:ext uri="{FF2B5EF4-FFF2-40B4-BE49-F238E27FC236}">
                <a16:creationId xmlns:a16="http://schemas.microsoft.com/office/drawing/2014/main" id="{69909B62-6EFC-4EAF-AB99-8D7FF827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232" y="5932454"/>
            <a:ext cx="56823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</a:rPr>
              <a:t>Fitted to the experimental dilepton spectrum independently for each </a:t>
            </a:r>
            <a:r>
              <a:rPr lang="el-GR" altLang="ja-JP" sz="2000" dirty="0">
                <a:solidFill>
                  <a:prstClr val="black"/>
                </a:solidFill>
                <a:latin typeface="Calibri" panose="020F0502020204030204"/>
              </a:rPr>
              <a:t>βγ</a:t>
            </a: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</a:rPr>
              <a:t>-region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FAFE8E58-8A00-4FB6-980B-E38AA7D88A3D}"/>
              </a:ext>
            </a:extLst>
          </p:cNvPr>
          <p:cNvSpPr/>
          <p:nvPr/>
        </p:nvSpPr>
        <p:spPr>
          <a:xfrm rot="16200000">
            <a:off x="5723018" y="3753343"/>
            <a:ext cx="336885" cy="2444588"/>
          </a:xfrm>
          <a:prstGeom prst="rightBrace">
            <a:avLst>
              <a:gd name="adj1" fmla="val 22619"/>
              <a:gd name="adj2" fmla="val 4849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1 4">
            <a:extLst>
              <a:ext uri="{FF2B5EF4-FFF2-40B4-BE49-F238E27FC236}">
                <a16:creationId xmlns:a16="http://schemas.microsoft.com/office/drawing/2014/main" id="{F24B61CC-0442-48E9-8E12-0B7DEF6F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975" y="4267035"/>
            <a:ext cx="2002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Background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右中かっこ 34">
            <a:extLst>
              <a:ext uri="{FF2B5EF4-FFF2-40B4-BE49-F238E27FC236}">
                <a16:creationId xmlns:a16="http://schemas.microsoft.com/office/drawing/2014/main" id="{C9C72943-78BF-4AB4-92D0-A79E9936629D}"/>
              </a:ext>
            </a:extLst>
          </p:cNvPr>
          <p:cNvSpPr/>
          <p:nvPr/>
        </p:nvSpPr>
        <p:spPr>
          <a:xfrm rot="16200000">
            <a:off x="8475223" y="3841230"/>
            <a:ext cx="336885" cy="2266665"/>
          </a:xfrm>
          <a:prstGeom prst="rightBrace">
            <a:avLst>
              <a:gd name="adj1" fmla="val 22619"/>
              <a:gd name="adj2" fmla="val 4849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1 4">
            <a:extLst>
              <a:ext uri="{FF2B5EF4-FFF2-40B4-BE49-F238E27FC236}">
                <a16:creationId xmlns:a16="http://schemas.microsoft.com/office/drawing/2014/main" id="{208F4BE0-5235-4A7C-AE41-E62B5B783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385" y="4263233"/>
            <a:ext cx="2002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ja-JP" sz="2000" dirty="0">
                <a:solidFill>
                  <a:prstClr val="black"/>
                </a:solidFill>
                <a:latin typeface="Calibri" panose="020F0502020204030204"/>
              </a:rPr>
              <a:t>φ</a:t>
            </a: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</a:rPr>
              <a:t> meson signal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0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20" grpId="0"/>
      <p:bldP spid="32" grpId="0"/>
      <p:bldP spid="33" grpId="0" animBg="1"/>
      <p:bldP spid="34" grpId="0"/>
      <p:bldP spid="35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C4F501-493F-4FCE-9343-D47EE38D3082}"/>
              </a:ext>
            </a:extLst>
          </p:cNvPr>
          <p:cNvSpPr txBox="1"/>
          <p:nvPr/>
        </p:nvSpPr>
        <p:spPr>
          <a:xfrm>
            <a:off x="115181" y="266096"/>
            <a:ext cx="1166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Experimental di-lepton spectrum   </a:t>
            </a:r>
            <a:r>
              <a:rPr kumimoji="1" lang="en-US" altLang="ja-JP" sz="36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</a:t>
            </a:r>
            <a:endParaRPr kumimoji="1" lang="ja-JP" altLang="en-US" sz="3600" dirty="0">
              <a:solidFill>
                <a:schemeClr val="bg1"/>
              </a:solidFill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0375152-155D-469A-91F6-E0A457616208}"/>
              </a:ext>
            </a:extLst>
          </p:cNvPr>
          <p:cNvGrpSpPr/>
          <p:nvPr/>
        </p:nvGrpSpPr>
        <p:grpSpPr>
          <a:xfrm>
            <a:off x="2329657" y="1269064"/>
            <a:ext cx="1849438" cy="1547813"/>
            <a:chOff x="1745117" y="3046512"/>
            <a:chExt cx="1849438" cy="15478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DE913B-D5EF-4621-8910-1272633CCA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62642" y="3506887"/>
              <a:ext cx="730250" cy="730250"/>
            </a:xfrm>
            <a:prstGeom prst="ellipse">
              <a:avLst/>
            </a:prstGeom>
            <a:solidFill>
              <a:schemeClr val="accent4">
                <a:alpha val="28235"/>
              </a:schemeClr>
            </a:soli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2400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1B59DDD4-A308-4AFC-BE41-A162A4A2C0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45117" y="3851375"/>
              <a:ext cx="804863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7371F48-3D2C-4DDA-9B96-B0634A175F4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549980" y="3449737"/>
              <a:ext cx="517525" cy="401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6CE9141-DE53-41E7-A01B-FA2FE9F0DC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067505" y="3046512"/>
              <a:ext cx="57150" cy="403225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FD5D88A1-6C45-4F92-89D2-B78C467615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067505" y="3449737"/>
              <a:ext cx="288925" cy="173038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D499615D-2EBB-41B0-B1F1-124AF40F99F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59417" y="3491012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accent1"/>
                  </a:solidFill>
                  <a:latin typeface="Century" panose="02040604050505020304" pitchFamily="18" charset="0"/>
                </a:rPr>
                <a:t>p</a:t>
              </a:r>
            </a:p>
          </p:txBody>
        </p:sp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5F8C3232-D22C-4838-A5BC-3DF51A86507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37317" y="3046512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0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B27EBFA4-0F1B-4D30-9567-F3B3C7B1831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10355" y="3421162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0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105BF214-D83C-4BC0-B622-A17B151D418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13467" y="3760887"/>
              <a:ext cx="317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C7053049-3C92-42F0-815A-0F4816C85E6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26080" y="4197450"/>
              <a:ext cx="17684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bg1"/>
                  </a:solidFill>
                  <a:latin typeface="Century" panose="02040604050505020304" pitchFamily="18" charset="0"/>
                </a:rPr>
                <a:t>outside decay</a:t>
              </a: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424BC90-2B15-459F-94B9-60C783C60949}"/>
              </a:ext>
            </a:extLst>
          </p:cNvPr>
          <p:cNvGrpSpPr/>
          <p:nvPr/>
        </p:nvGrpSpPr>
        <p:grpSpPr>
          <a:xfrm>
            <a:off x="5160964" y="1314308"/>
            <a:ext cx="1909762" cy="1519238"/>
            <a:chOff x="3710443" y="3087756"/>
            <a:chExt cx="1909762" cy="151923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EF9809-D96E-414E-8500-E32B7BE90E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7968" y="3490981"/>
              <a:ext cx="730250" cy="730250"/>
            </a:xfrm>
            <a:prstGeom prst="ellipse">
              <a:avLst/>
            </a:prstGeom>
            <a:solidFill>
              <a:schemeClr val="accent4">
                <a:alpha val="29019"/>
              </a:schemeClr>
            </a:soli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24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2F94C661-D04A-420B-A89F-06ADCC73B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10443" y="3835469"/>
              <a:ext cx="804863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B0954C25-74CE-48B7-A15C-4A0982CAC24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515305" y="3721169"/>
              <a:ext cx="17303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C421B0B2-0B09-4010-AB9F-3E41FB5A0C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688343" y="3144906"/>
              <a:ext cx="57150" cy="576263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699012B9-CC7F-41E9-9985-A19A3F9A75A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88343" y="3721169"/>
              <a:ext cx="519113" cy="230188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3F64638A-6918-4D05-8D16-531C1AB631C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24743" y="3454469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accent1"/>
                  </a:solidFill>
                  <a:latin typeface="Century" panose="02040604050505020304" pitchFamily="18" charset="0"/>
                </a:rPr>
                <a:t>p</a:t>
              </a: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28DA2889-3DD8-4855-8529-46500177D7C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58218" y="3864044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0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EC5050F9-AA23-43A0-8497-69C11C438A8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97843" y="3087756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0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D2CDF451-AF59-4F4C-A8BD-4B2309060DC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80380" y="3749744"/>
              <a:ext cx="317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BE8C5687-C152-468A-AFFF-B6D475E0EDD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97780" y="4210119"/>
              <a:ext cx="1622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bg1"/>
                  </a:solidFill>
                  <a:latin typeface="Century" panose="02040604050505020304" pitchFamily="18" charset="0"/>
                </a:rPr>
                <a:t>inside decay</a:t>
              </a:r>
            </a:p>
          </p:txBody>
        </p: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D77938D3-D09F-49DE-A251-39738591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52" y="3313075"/>
            <a:ext cx="9168347" cy="264684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BC00AFD-E7C5-41BB-B917-D99BED38A06F}"/>
              </a:ext>
            </a:extLst>
          </p:cNvPr>
          <p:cNvSpPr txBox="1"/>
          <p:nvPr/>
        </p:nvSpPr>
        <p:spPr>
          <a:xfrm>
            <a:off x="7958934" y="1758808"/>
            <a:ext cx="2308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Experimentally observed spectrum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B2C0AB0-D529-44BF-BD43-CC5868907ED8}"/>
              </a:ext>
            </a:extLst>
          </p:cNvPr>
          <p:cNvSpPr txBox="1"/>
          <p:nvPr/>
        </p:nvSpPr>
        <p:spPr>
          <a:xfrm>
            <a:off x="4400362" y="1675603"/>
            <a:ext cx="53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+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8FB10F8-EE8E-43A5-A633-9418BA9CC5C3}"/>
              </a:ext>
            </a:extLst>
          </p:cNvPr>
          <p:cNvSpPr txBox="1"/>
          <p:nvPr/>
        </p:nvSpPr>
        <p:spPr>
          <a:xfrm>
            <a:off x="7166083" y="1683335"/>
            <a:ext cx="53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chemeClr val="bg1"/>
                </a:solidFill>
              </a:rPr>
              <a:t>=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05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BDF784F-74FE-4048-B9CF-CD10C8BD9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024" y="1905424"/>
            <a:ext cx="5308680" cy="386305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E47458-2D55-454D-9ECB-48F9C9645508}"/>
              </a:ext>
            </a:extLst>
          </p:cNvPr>
          <p:cNvSpPr txBox="1"/>
          <p:nvPr/>
        </p:nvSpPr>
        <p:spPr>
          <a:xfrm>
            <a:off x="471676" y="226868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 first look at a reaction to be probed at J-PARC: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E0CF2CA2-7D96-4B23-9509-A806E22E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457" y="2490199"/>
            <a:ext cx="30191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reaction with 30 GeV protons    A: Copper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EAD9BC42-0E72-4285-9818-B708212F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04" y="3129066"/>
            <a:ext cx="3171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 first look at the reaction: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Rapidity distribution of protons/mesons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">
            <a:extLst>
              <a:ext uri="{FF2B5EF4-FFF2-40B4-BE49-F238E27FC236}">
                <a16:creationId xmlns:a16="http://schemas.microsoft.com/office/drawing/2014/main" id="{2E0E1303-05E1-49CF-A0EB-5B279CD72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98" y="3129066"/>
            <a:ext cx="26661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Due to the large collision energy, the incoming proton passes through the target nucleus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テキスト ボックス 1">
            <a:extLst>
              <a:ext uri="{FF2B5EF4-FFF2-40B4-BE49-F238E27FC236}">
                <a16:creationId xmlns:a16="http://schemas.microsoft.com/office/drawing/2014/main" id="{66C7CB9B-8334-4EEA-81B5-2EDC82764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364" y="3436842"/>
            <a:ext cx="20315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Average of 400 simulated reactions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E5F7F3C-B52C-4243-83D6-0DEDB09446B6}"/>
              </a:ext>
            </a:extLst>
          </p:cNvPr>
          <p:cNvSpPr txBox="1"/>
          <p:nvPr/>
        </p:nvSpPr>
        <p:spPr>
          <a:xfrm>
            <a:off x="471676" y="824334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</a:t>
            </a: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 collisions with initial proton energy of 30 GeV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EC73928-259B-41DB-A024-FF8408067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024" y="1919057"/>
            <a:ext cx="5308680" cy="3828422"/>
          </a:xfrm>
          <a:prstGeom prst="rect">
            <a:avLst/>
          </a:prstGeom>
        </p:spPr>
      </p:pic>
      <p:sp>
        <p:nvSpPr>
          <p:cNvPr id="5" name="矢印: 上 4">
            <a:extLst>
              <a:ext uri="{FF2B5EF4-FFF2-40B4-BE49-F238E27FC236}">
                <a16:creationId xmlns:a16="http://schemas.microsoft.com/office/drawing/2014/main" id="{8E858C97-5A8C-4CB2-A2DC-F15168827385}"/>
              </a:ext>
            </a:extLst>
          </p:cNvPr>
          <p:cNvSpPr/>
          <p:nvPr/>
        </p:nvSpPr>
        <p:spPr>
          <a:xfrm>
            <a:off x="5339443" y="5460352"/>
            <a:ext cx="418014" cy="504362"/>
          </a:xfrm>
          <a:prstGeom prst="upArrow">
            <a:avLst>
              <a:gd name="adj1" fmla="val 3437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58019E7B-4348-4FD8-9F8F-A395F06A2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424" y="5964714"/>
            <a:ext cx="1720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nucleon target after collision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3CCEB62A-B0FD-4C1D-8D70-0BD2567F0A76}"/>
              </a:ext>
            </a:extLst>
          </p:cNvPr>
          <p:cNvSpPr/>
          <p:nvPr/>
        </p:nvSpPr>
        <p:spPr>
          <a:xfrm>
            <a:off x="7463172" y="5460352"/>
            <a:ext cx="418014" cy="504362"/>
          </a:xfrm>
          <a:prstGeom prst="upArrow">
            <a:avLst>
              <a:gd name="adj1" fmla="val 3437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0F7A97E6-B2D7-481F-B09F-50A5D6E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49" y="5964714"/>
            <a:ext cx="199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projectile proton after collision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53F8AC-3574-4B51-9CB6-5838D3A87729}"/>
              </a:ext>
            </a:extLst>
          </p:cNvPr>
          <p:cNvSpPr txBox="1"/>
          <p:nvPr/>
        </p:nvSpPr>
        <p:spPr>
          <a:xfrm rot="17888803">
            <a:off x="4405479" y="2502253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Preliminary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9" grpId="0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874236" y="626183"/>
            <a:ext cx="3104994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based on hadronic models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F65BDE-2B23-49D7-BE77-B94F6CFE1A2A}"/>
              </a:ext>
            </a:extLst>
          </p:cNvPr>
          <p:cNvGrpSpPr/>
          <p:nvPr/>
        </p:nvGrpSpPr>
        <p:grpSpPr>
          <a:xfrm>
            <a:off x="380284" y="1417982"/>
            <a:ext cx="4200378" cy="4796918"/>
            <a:chOff x="380284" y="1730803"/>
            <a:chExt cx="4200378" cy="4796918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8A4CC423-4D6E-474F-84F5-7AC34D6DA55D}"/>
                </a:ext>
              </a:extLst>
            </p:cNvPr>
            <p:cNvCxnSpPr>
              <a:cxnSpLocks/>
            </p:cNvCxnSpPr>
            <p:nvPr/>
          </p:nvCxnSpPr>
          <p:spPr>
            <a:xfrm>
              <a:off x="2447596" y="5096619"/>
              <a:ext cx="0" cy="7186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A8D17FB-F5E0-48A6-9DD6-88AAC9863199}"/>
                </a:ext>
              </a:extLst>
            </p:cNvPr>
            <p:cNvGrpSpPr/>
            <p:nvPr/>
          </p:nvGrpSpPr>
          <p:grpSpPr>
            <a:xfrm>
              <a:off x="380284" y="1730803"/>
              <a:ext cx="4200378" cy="3717497"/>
              <a:chOff x="351708" y="1306905"/>
              <a:chExt cx="5681772" cy="4826310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1D37664-1B96-4F79-872B-D4D7E83D0944}"/>
                  </a:ext>
                </a:extLst>
              </p:cNvPr>
              <p:cNvGrpSpPr/>
              <p:nvPr/>
            </p:nvGrpSpPr>
            <p:grpSpPr>
              <a:xfrm>
                <a:off x="3398815" y="2430921"/>
                <a:ext cx="762789" cy="780426"/>
                <a:chOff x="4487699" y="1109367"/>
                <a:chExt cx="762789" cy="780426"/>
              </a:xfrm>
            </p:grpSpPr>
            <p:sp>
              <p:nvSpPr>
                <p:cNvPr id="20" name="円/楕円 83">
                  <a:extLst>
                    <a:ext uri="{FF2B5EF4-FFF2-40B4-BE49-F238E27FC236}">
                      <a16:creationId xmlns:a16="http://schemas.microsoft.com/office/drawing/2014/main" id="{828616CF-70CA-4E7E-B1B7-F3E318FBB8FF}"/>
                    </a:ext>
                  </a:extLst>
                </p:cNvPr>
                <p:cNvSpPr/>
                <p:nvPr/>
              </p:nvSpPr>
              <p:spPr>
                <a:xfrm>
                  <a:off x="4487699" y="1128773"/>
                  <a:ext cx="762789" cy="76102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5DFA56ED-AAA2-4EB6-94E2-6DC95063875D}"/>
                    </a:ext>
                  </a:extLst>
                </p:cNvPr>
                <p:cNvSpPr txBox="1"/>
                <p:nvPr/>
              </p:nvSpPr>
              <p:spPr>
                <a:xfrm>
                  <a:off x="4611425" y="1109367"/>
                  <a:ext cx="530838" cy="646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600" dirty="0">
                      <a:solidFill>
                        <a:schemeClr val="tx2"/>
                      </a:solidFill>
                    </a:rPr>
                    <a:t>P</a:t>
                  </a:r>
                  <a:endParaRPr kumimoji="1" lang="ja-JP" altLang="en-US" sz="36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88CE4E25-D0F8-4803-9993-9A7251C2A9CE}"/>
                  </a:ext>
                </a:extLst>
              </p:cNvPr>
              <p:cNvGrpSpPr/>
              <p:nvPr/>
            </p:nvGrpSpPr>
            <p:grpSpPr>
              <a:xfrm>
                <a:off x="2241968" y="2434376"/>
                <a:ext cx="762789" cy="791763"/>
                <a:chOff x="6124403" y="1296870"/>
                <a:chExt cx="762789" cy="791763"/>
              </a:xfrm>
            </p:grpSpPr>
            <p:sp>
              <p:nvSpPr>
                <p:cNvPr id="23" name="円/楕円 80">
                  <a:extLst>
                    <a:ext uri="{FF2B5EF4-FFF2-40B4-BE49-F238E27FC236}">
                      <a16:creationId xmlns:a16="http://schemas.microsoft.com/office/drawing/2014/main" id="{3717123E-9B3F-4787-BBD9-104F783A178C}"/>
                    </a:ext>
                  </a:extLst>
                </p:cNvPr>
                <p:cNvSpPr/>
                <p:nvPr/>
              </p:nvSpPr>
              <p:spPr>
                <a:xfrm>
                  <a:off x="6124403" y="1327613"/>
                  <a:ext cx="762789" cy="76102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80DFCC69-8F50-4DA3-BE7D-92D64D64A941}"/>
                    </a:ext>
                  </a:extLst>
                </p:cNvPr>
                <p:cNvSpPr txBox="1"/>
                <p:nvPr/>
              </p:nvSpPr>
              <p:spPr>
                <a:xfrm>
                  <a:off x="6197348" y="1296870"/>
                  <a:ext cx="5308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600" dirty="0">
                      <a:solidFill>
                        <a:schemeClr val="tx2"/>
                      </a:solidFill>
                    </a:rPr>
                    <a:t>N</a:t>
                  </a:r>
                  <a:endParaRPr kumimoji="1" lang="ja-JP" altLang="en-US" sz="3600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5" name="フリーフォーム 3">
                <a:extLst>
                  <a:ext uri="{FF2B5EF4-FFF2-40B4-BE49-F238E27FC236}">
                    <a16:creationId xmlns:a16="http://schemas.microsoft.com/office/drawing/2014/main" id="{35A6D8AC-49A1-4FF0-8803-FA239C0CF25D}"/>
                  </a:ext>
                </a:extLst>
              </p:cNvPr>
              <p:cNvSpPr/>
              <p:nvPr/>
            </p:nvSpPr>
            <p:spPr>
              <a:xfrm>
                <a:off x="351708" y="2098345"/>
                <a:ext cx="1754660" cy="444858"/>
              </a:xfrm>
              <a:custGeom>
                <a:avLst/>
                <a:gdLst>
                  <a:gd name="connsiteX0" fmla="*/ 0 w 2137719"/>
                  <a:gd name="connsiteY0" fmla="*/ 275894 h 461274"/>
                  <a:gd name="connsiteX1" fmla="*/ 271848 w 2137719"/>
                  <a:gd name="connsiteY1" fmla="*/ 4045 h 461274"/>
                  <a:gd name="connsiteX2" fmla="*/ 630194 w 2137719"/>
                  <a:gd name="connsiteY2" fmla="*/ 461245 h 461274"/>
                  <a:gd name="connsiteX3" fmla="*/ 939113 w 2137719"/>
                  <a:gd name="connsiteY3" fmla="*/ 28759 h 461274"/>
                  <a:gd name="connsiteX4" fmla="*/ 1223319 w 2137719"/>
                  <a:gd name="connsiteY4" fmla="*/ 411818 h 461274"/>
                  <a:gd name="connsiteX5" fmla="*/ 1495167 w 2137719"/>
                  <a:gd name="connsiteY5" fmla="*/ 16402 h 461274"/>
                  <a:gd name="connsiteX6" fmla="*/ 1841157 w 2137719"/>
                  <a:gd name="connsiteY6" fmla="*/ 424175 h 461274"/>
                  <a:gd name="connsiteX7" fmla="*/ 2137719 w 2137719"/>
                  <a:gd name="connsiteY7" fmla="*/ 16402 h 461274"/>
                  <a:gd name="connsiteX8" fmla="*/ 2137719 w 2137719"/>
                  <a:gd name="connsiteY8" fmla="*/ 16402 h 461274"/>
                  <a:gd name="connsiteX0" fmla="*/ 0 w 2137719"/>
                  <a:gd name="connsiteY0" fmla="*/ 275894 h 485964"/>
                  <a:gd name="connsiteX1" fmla="*/ 271848 w 2137719"/>
                  <a:gd name="connsiteY1" fmla="*/ 4045 h 485964"/>
                  <a:gd name="connsiteX2" fmla="*/ 630194 w 2137719"/>
                  <a:gd name="connsiteY2" fmla="*/ 461245 h 485964"/>
                  <a:gd name="connsiteX3" fmla="*/ 939113 w 2137719"/>
                  <a:gd name="connsiteY3" fmla="*/ 28759 h 485964"/>
                  <a:gd name="connsiteX4" fmla="*/ 1210963 w 2137719"/>
                  <a:gd name="connsiteY4" fmla="*/ 485958 h 485964"/>
                  <a:gd name="connsiteX5" fmla="*/ 1495167 w 2137719"/>
                  <a:gd name="connsiteY5" fmla="*/ 16402 h 485964"/>
                  <a:gd name="connsiteX6" fmla="*/ 1841157 w 2137719"/>
                  <a:gd name="connsiteY6" fmla="*/ 424175 h 485964"/>
                  <a:gd name="connsiteX7" fmla="*/ 2137719 w 2137719"/>
                  <a:gd name="connsiteY7" fmla="*/ 16402 h 485964"/>
                  <a:gd name="connsiteX8" fmla="*/ 2137719 w 2137719"/>
                  <a:gd name="connsiteY8" fmla="*/ 16402 h 485964"/>
                  <a:gd name="connsiteX0" fmla="*/ 0 w 2038865"/>
                  <a:gd name="connsiteY0" fmla="*/ 395721 h 482223"/>
                  <a:gd name="connsiteX1" fmla="*/ 172994 w 2038865"/>
                  <a:gd name="connsiteY1" fmla="*/ 304 h 482223"/>
                  <a:gd name="connsiteX2" fmla="*/ 531340 w 2038865"/>
                  <a:gd name="connsiteY2" fmla="*/ 457504 h 482223"/>
                  <a:gd name="connsiteX3" fmla="*/ 840259 w 2038865"/>
                  <a:gd name="connsiteY3" fmla="*/ 25018 h 482223"/>
                  <a:gd name="connsiteX4" fmla="*/ 1112109 w 2038865"/>
                  <a:gd name="connsiteY4" fmla="*/ 482217 h 482223"/>
                  <a:gd name="connsiteX5" fmla="*/ 1396313 w 2038865"/>
                  <a:gd name="connsiteY5" fmla="*/ 12661 h 482223"/>
                  <a:gd name="connsiteX6" fmla="*/ 1742303 w 2038865"/>
                  <a:gd name="connsiteY6" fmla="*/ 420434 h 482223"/>
                  <a:gd name="connsiteX7" fmla="*/ 2038865 w 2038865"/>
                  <a:gd name="connsiteY7" fmla="*/ 12661 h 482223"/>
                  <a:gd name="connsiteX8" fmla="*/ 2038865 w 2038865"/>
                  <a:gd name="connsiteY8" fmla="*/ 12661 h 482223"/>
                  <a:gd name="connsiteX0" fmla="*/ 0 w 2038865"/>
                  <a:gd name="connsiteY0" fmla="*/ 395751 h 482253"/>
                  <a:gd name="connsiteX1" fmla="*/ 172994 w 2038865"/>
                  <a:gd name="connsiteY1" fmla="*/ 334 h 482253"/>
                  <a:gd name="connsiteX2" fmla="*/ 531340 w 2038865"/>
                  <a:gd name="connsiteY2" fmla="*/ 457534 h 482253"/>
                  <a:gd name="connsiteX3" fmla="*/ 840259 w 2038865"/>
                  <a:gd name="connsiteY3" fmla="*/ 25048 h 482253"/>
                  <a:gd name="connsiteX4" fmla="*/ 1112109 w 2038865"/>
                  <a:gd name="connsiteY4" fmla="*/ 482247 h 482253"/>
                  <a:gd name="connsiteX5" fmla="*/ 1396313 w 2038865"/>
                  <a:gd name="connsiteY5" fmla="*/ 12691 h 482253"/>
                  <a:gd name="connsiteX6" fmla="*/ 1742303 w 2038865"/>
                  <a:gd name="connsiteY6" fmla="*/ 420464 h 482253"/>
                  <a:gd name="connsiteX7" fmla="*/ 2038865 w 2038865"/>
                  <a:gd name="connsiteY7" fmla="*/ 12691 h 482253"/>
                  <a:gd name="connsiteX8" fmla="*/ 2038865 w 2038865"/>
                  <a:gd name="connsiteY8" fmla="*/ 12691 h 482253"/>
                  <a:gd name="connsiteX0" fmla="*/ 0 w 2038865"/>
                  <a:gd name="connsiteY0" fmla="*/ 395751 h 494605"/>
                  <a:gd name="connsiteX1" fmla="*/ 172994 w 2038865"/>
                  <a:gd name="connsiteY1" fmla="*/ 334 h 494605"/>
                  <a:gd name="connsiteX2" fmla="*/ 531340 w 2038865"/>
                  <a:gd name="connsiteY2" fmla="*/ 457534 h 494605"/>
                  <a:gd name="connsiteX3" fmla="*/ 840259 w 2038865"/>
                  <a:gd name="connsiteY3" fmla="*/ 25048 h 494605"/>
                  <a:gd name="connsiteX4" fmla="*/ 1112109 w 2038865"/>
                  <a:gd name="connsiteY4" fmla="*/ 482247 h 494605"/>
                  <a:gd name="connsiteX5" fmla="*/ 1396313 w 2038865"/>
                  <a:gd name="connsiteY5" fmla="*/ 12691 h 494605"/>
                  <a:gd name="connsiteX6" fmla="*/ 1705232 w 2038865"/>
                  <a:gd name="connsiteY6" fmla="*/ 494605 h 494605"/>
                  <a:gd name="connsiteX7" fmla="*/ 2038865 w 2038865"/>
                  <a:gd name="connsiteY7" fmla="*/ 12691 h 494605"/>
                  <a:gd name="connsiteX8" fmla="*/ 2038865 w 2038865"/>
                  <a:gd name="connsiteY8" fmla="*/ 12691 h 494605"/>
                  <a:gd name="connsiteX0" fmla="*/ 0 w 2041616"/>
                  <a:gd name="connsiteY0" fmla="*/ 415704 h 514558"/>
                  <a:gd name="connsiteX1" fmla="*/ 172994 w 2041616"/>
                  <a:gd name="connsiteY1" fmla="*/ 20287 h 514558"/>
                  <a:gd name="connsiteX2" fmla="*/ 531340 w 2041616"/>
                  <a:gd name="connsiteY2" fmla="*/ 477487 h 514558"/>
                  <a:gd name="connsiteX3" fmla="*/ 840259 w 2041616"/>
                  <a:gd name="connsiteY3" fmla="*/ 45001 h 514558"/>
                  <a:gd name="connsiteX4" fmla="*/ 1112109 w 2041616"/>
                  <a:gd name="connsiteY4" fmla="*/ 502200 h 514558"/>
                  <a:gd name="connsiteX5" fmla="*/ 1396313 w 2041616"/>
                  <a:gd name="connsiteY5" fmla="*/ 32644 h 514558"/>
                  <a:gd name="connsiteX6" fmla="*/ 1705232 w 2041616"/>
                  <a:gd name="connsiteY6" fmla="*/ 514558 h 514558"/>
                  <a:gd name="connsiteX7" fmla="*/ 2038865 w 2041616"/>
                  <a:gd name="connsiteY7" fmla="*/ 32644 h 514558"/>
                  <a:gd name="connsiteX8" fmla="*/ 1853513 w 2041616"/>
                  <a:gd name="connsiteY8" fmla="*/ 45001 h 514558"/>
                  <a:gd name="connsiteX0" fmla="*/ 0 w 2038865"/>
                  <a:gd name="connsiteY0" fmla="*/ 395752 h 494606"/>
                  <a:gd name="connsiteX1" fmla="*/ 172994 w 2038865"/>
                  <a:gd name="connsiteY1" fmla="*/ 335 h 494606"/>
                  <a:gd name="connsiteX2" fmla="*/ 531340 w 2038865"/>
                  <a:gd name="connsiteY2" fmla="*/ 457535 h 494606"/>
                  <a:gd name="connsiteX3" fmla="*/ 840259 w 2038865"/>
                  <a:gd name="connsiteY3" fmla="*/ 25049 h 494606"/>
                  <a:gd name="connsiteX4" fmla="*/ 1112109 w 2038865"/>
                  <a:gd name="connsiteY4" fmla="*/ 482248 h 494606"/>
                  <a:gd name="connsiteX5" fmla="*/ 1396313 w 2038865"/>
                  <a:gd name="connsiteY5" fmla="*/ 12692 h 494606"/>
                  <a:gd name="connsiteX6" fmla="*/ 1705232 w 2038865"/>
                  <a:gd name="connsiteY6" fmla="*/ 494606 h 494606"/>
                  <a:gd name="connsiteX7" fmla="*/ 2038865 w 2038865"/>
                  <a:gd name="connsiteY7" fmla="*/ 12692 h 494606"/>
                  <a:gd name="connsiteX0" fmla="*/ 0 w 1940011"/>
                  <a:gd name="connsiteY0" fmla="*/ 395752 h 494638"/>
                  <a:gd name="connsiteX1" fmla="*/ 172994 w 1940011"/>
                  <a:gd name="connsiteY1" fmla="*/ 335 h 494638"/>
                  <a:gd name="connsiteX2" fmla="*/ 531340 w 1940011"/>
                  <a:gd name="connsiteY2" fmla="*/ 457535 h 494638"/>
                  <a:gd name="connsiteX3" fmla="*/ 840259 w 1940011"/>
                  <a:gd name="connsiteY3" fmla="*/ 25049 h 494638"/>
                  <a:gd name="connsiteX4" fmla="*/ 1112109 w 1940011"/>
                  <a:gd name="connsiteY4" fmla="*/ 482248 h 494638"/>
                  <a:gd name="connsiteX5" fmla="*/ 1396313 w 1940011"/>
                  <a:gd name="connsiteY5" fmla="*/ 12692 h 494638"/>
                  <a:gd name="connsiteX6" fmla="*/ 1705232 w 1940011"/>
                  <a:gd name="connsiteY6" fmla="*/ 494606 h 494638"/>
                  <a:gd name="connsiteX7" fmla="*/ 1940011 w 1940011"/>
                  <a:gd name="connsiteY7" fmla="*/ 37406 h 494638"/>
                  <a:gd name="connsiteX0" fmla="*/ 0 w 1977081"/>
                  <a:gd name="connsiteY0" fmla="*/ 494333 h 494365"/>
                  <a:gd name="connsiteX1" fmla="*/ 210064 w 1977081"/>
                  <a:gd name="connsiteY1" fmla="*/ 62 h 494365"/>
                  <a:gd name="connsiteX2" fmla="*/ 568410 w 1977081"/>
                  <a:gd name="connsiteY2" fmla="*/ 457262 h 494365"/>
                  <a:gd name="connsiteX3" fmla="*/ 877329 w 1977081"/>
                  <a:gd name="connsiteY3" fmla="*/ 24776 h 494365"/>
                  <a:gd name="connsiteX4" fmla="*/ 1149179 w 1977081"/>
                  <a:gd name="connsiteY4" fmla="*/ 481975 h 494365"/>
                  <a:gd name="connsiteX5" fmla="*/ 1433383 w 1977081"/>
                  <a:gd name="connsiteY5" fmla="*/ 12419 h 494365"/>
                  <a:gd name="connsiteX6" fmla="*/ 1742302 w 1977081"/>
                  <a:gd name="connsiteY6" fmla="*/ 494333 h 494365"/>
                  <a:gd name="connsiteX7" fmla="*/ 1977081 w 1977081"/>
                  <a:gd name="connsiteY7" fmla="*/ 37133 h 494365"/>
                  <a:gd name="connsiteX0" fmla="*/ 0 w 1890584"/>
                  <a:gd name="connsiteY0" fmla="*/ 494333 h 494365"/>
                  <a:gd name="connsiteX1" fmla="*/ 123567 w 1890584"/>
                  <a:gd name="connsiteY1" fmla="*/ 62 h 494365"/>
                  <a:gd name="connsiteX2" fmla="*/ 481913 w 1890584"/>
                  <a:gd name="connsiteY2" fmla="*/ 457262 h 494365"/>
                  <a:gd name="connsiteX3" fmla="*/ 790832 w 1890584"/>
                  <a:gd name="connsiteY3" fmla="*/ 24776 h 494365"/>
                  <a:gd name="connsiteX4" fmla="*/ 1062682 w 1890584"/>
                  <a:gd name="connsiteY4" fmla="*/ 481975 h 494365"/>
                  <a:gd name="connsiteX5" fmla="*/ 1346886 w 1890584"/>
                  <a:gd name="connsiteY5" fmla="*/ 12419 h 494365"/>
                  <a:gd name="connsiteX6" fmla="*/ 1655805 w 1890584"/>
                  <a:gd name="connsiteY6" fmla="*/ 494333 h 494365"/>
                  <a:gd name="connsiteX7" fmla="*/ 1890584 w 1890584"/>
                  <a:gd name="connsiteY7" fmla="*/ 37133 h 494365"/>
                  <a:gd name="connsiteX0" fmla="*/ 0 w 1890584"/>
                  <a:gd name="connsiteY0" fmla="*/ 494333 h 494333"/>
                  <a:gd name="connsiteX1" fmla="*/ 123567 w 1890584"/>
                  <a:gd name="connsiteY1" fmla="*/ 62 h 494333"/>
                  <a:gd name="connsiteX2" fmla="*/ 481913 w 1890584"/>
                  <a:gd name="connsiteY2" fmla="*/ 457262 h 494333"/>
                  <a:gd name="connsiteX3" fmla="*/ 790832 w 1890584"/>
                  <a:gd name="connsiteY3" fmla="*/ 24776 h 494333"/>
                  <a:gd name="connsiteX4" fmla="*/ 1062682 w 1890584"/>
                  <a:gd name="connsiteY4" fmla="*/ 481975 h 494333"/>
                  <a:gd name="connsiteX5" fmla="*/ 1346886 w 1890584"/>
                  <a:gd name="connsiteY5" fmla="*/ 12419 h 494333"/>
                  <a:gd name="connsiteX6" fmla="*/ 1631092 w 1890584"/>
                  <a:gd name="connsiteY6" fmla="*/ 444906 h 494333"/>
                  <a:gd name="connsiteX7" fmla="*/ 1890584 w 1890584"/>
                  <a:gd name="connsiteY7" fmla="*/ 37133 h 494333"/>
                  <a:gd name="connsiteX0" fmla="*/ 0 w 1841157"/>
                  <a:gd name="connsiteY0" fmla="*/ 494333 h 494333"/>
                  <a:gd name="connsiteX1" fmla="*/ 123567 w 1841157"/>
                  <a:gd name="connsiteY1" fmla="*/ 62 h 494333"/>
                  <a:gd name="connsiteX2" fmla="*/ 481913 w 1841157"/>
                  <a:gd name="connsiteY2" fmla="*/ 457262 h 494333"/>
                  <a:gd name="connsiteX3" fmla="*/ 790832 w 1841157"/>
                  <a:gd name="connsiteY3" fmla="*/ 24776 h 494333"/>
                  <a:gd name="connsiteX4" fmla="*/ 1062682 w 1841157"/>
                  <a:gd name="connsiteY4" fmla="*/ 481975 h 494333"/>
                  <a:gd name="connsiteX5" fmla="*/ 1346886 w 1841157"/>
                  <a:gd name="connsiteY5" fmla="*/ 12419 h 494333"/>
                  <a:gd name="connsiteX6" fmla="*/ 1631092 w 1841157"/>
                  <a:gd name="connsiteY6" fmla="*/ 444906 h 494333"/>
                  <a:gd name="connsiteX7" fmla="*/ 1841157 w 1841157"/>
                  <a:gd name="connsiteY7" fmla="*/ 37133 h 494333"/>
                  <a:gd name="connsiteX0" fmla="*/ 0 w 1841157"/>
                  <a:gd name="connsiteY0" fmla="*/ 494333 h 494333"/>
                  <a:gd name="connsiteX1" fmla="*/ 123567 w 1841157"/>
                  <a:gd name="connsiteY1" fmla="*/ 62 h 494333"/>
                  <a:gd name="connsiteX2" fmla="*/ 481913 w 1841157"/>
                  <a:gd name="connsiteY2" fmla="*/ 457262 h 494333"/>
                  <a:gd name="connsiteX3" fmla="*/ 790832 w 1841157"/>
                  <a:gd name="connsiteY3" fmla="*/ 24776 h 494333"/>
                  <a:gd name="connsiteX4" fmla="*/ 1062682 w 1841157"/>
                  <a:gd name="connsiteY4" fmla="*/ 457262 h 494333"/>
                  <a:gd name="connsiteX5" fmla="*/ 1346886 w 1841157"/>
                  <a:gd name="connsiteY5" fmla="*/ 12419 h 494333"/>
                  <a:gd name="connsiteX6" fmla="*/ 1631092 w 1841157"/>
                  <a:gd name="connsiteY6" fmla="*/ 444906 h 494333"/>
                  <a:gd name="connsiteX7" fmla="*/ 1841157 w 1841157"/>
                  <a:gd name="connsiteY7" fmla="*/ 37133 h 494333"/>
                  <a:gd name="connsiteX0" fmla="*/ 0 w 1841157"/>
                  <a:gd name="connsiteY0" fmla="*/ 481922 h 481922"/>
                  <a:gd name="connsiteX1" fmla="*/ 222421 w 1841157"/>
                  <a:gd name="connsiteY1" fmla="*/ 24721 h 481922"/>
                  <a:gd name="connsiteX2" fmla="*/ 481913 w 1841157"/>
                  <a:gd name="connsiteY2" fmla="*/ 444851 h 481922"/>
                  <a:gd name="connsiteX3" fmla="*/ 790832 w 1841157"/>
                  <a:gd name="connsiteY3" fmla="*/ 12365 h 481922"/>
                  <a:gd name="connsiteX4" fmla="*/ 1062682 w 1841157"/>
                  <a:gd name="connsiteY4" fmla="*/ 444851 h 481922"/>
                  <a:gd name="connsiteX5" fmla="*/ 1346886 w 1841157"/>
                  <a:gd name="connsiteY5" fmla="*/ 8 h 481922"/>
                  <a:gd name="connsiteX6" fmla="*/ 1631092 w 1841157"/>
                  <a:gd name="connsiteY6" fmla="*/ 432495 h 481922"/>
                  <a:gd name="connsiteX7" fmla="*/ 1841157 w 1841157"/>
                  <a:gd name="connsiteY7" fmla="*/ 24722 h 481922"/>
                  <a:gd name="connsiteX0" fmla="*/ 0 w 1804087"/>
                  <a:gd name="connsiteY0" fmla="*/ 383068 h 444858"/>
                  <a:gd name="connsiteX1" fmla="*/ 185351 w 1804087"/>
                  <a:gd name="connsiteY1" fmla="*/ 24721 h 444858"/>
                  <a:gd name="connsiteX2" fmla="*/ 444843 w 1804087"/>
                  <a:gd name="connsiteY2" fmla="*/ 444851 h 444858"/>
                  <a:gd name="connsiteX3" fmla="*/ 753762 w 1804087"/>
                  <a:gd name="connsiteY3" fmla="*/ 12365 h 444858"/>
                  <a:gd name="connsiteX4" fmla="*/ 1025612 w 1804087"/>
                  <a:gd name="connsiteY4" fmla="*/ 444851 h 444858"/>
                  <a:gd name="connsiteX5" fmla="*/ 1309816 w 1804087"/>
                  <a:gd name="connsiteY5" fmla="*/ 8 h 444858"/>
                  <a:gd name="connsiteX6" fmla="*/ 1594022 w 1804087"/>
                  <a:gd name="connsiteY6" fmla="*/ 432495 h 444858"/>
                  <a:gd name="connsiteX7" fmla="*/ 1804087 w 1804087"/>
                  <a:gd name="connsiteY7" fmla="*/ 24722 h 444858"/>
                  <a:gd name="connsiteX0" fmla="*/ 0 w 1754660"/>
                  <a:gd name="connsiteY0" fmla="*/ 383068 h 444858"/>
                  <a:gd name="connsiteX1" fmla="*/ 185351 w 1754660"/>
                  <a:gd name="connsiteY1" fmla="*/ 24721 h 444858"/>
                  <a:gd name="connsiteX2" fmla="*/ 444843 w 1754660"/>
                  <a:gd name="connsiteY2" fmla="*/ 444851 h 444858"/>
                  <a:gd name="connsiteX3" fmla="*/ 753762 w 1754660"/>
                  <a:gd name="connsiteY3" fmla="*/ 12365 h 444858"/>
                  <a:gd name="connsiteX4" fmla="*/ 1025612 w 1754660"/>
                  <a:gd name="connsiteY4" fmla="*/ 444851 h 444858"/>
                  <a:gd name="connsiteX5" fmla="*/ 1309816 w 1754660"/>
                  <a:gd name="connsiteY5" fmla="*/ 8 h 444858"/>
                  <a:gd name="connsiteX6" fmla="*/ 1594022 w 1754660"/>
                  <a:gd name="connsiteY6" fmla="*/ 432495 h 444858"/>
                  <a:gd name="connsiteX7" fmla="*/ 1754660 w 1754660"/>
                  <a:gd name="connsiteY7" fmla="*/ 173003 h 444858"/>
                  <a:gd name="connsiteX0" fmla="*/ 0 w 1754660"/>
                  <a:gd name="connsiteY0" fmla="*/ 383068 h 444858"/>
                  <a:gd name="connsiteX1" fmla="*/ 185351 w 1754660"/>
                  <a:gd name="connsiteY1" fmla="*/ 24721 h 444858"/>
                  <a:gd name="connsiteX2" fmla="*/ 444843 w 1754660"/>
                  <a:gd name="connsiteY2" fmla="*/ 444851 h 444858"/>
                  <a:gd name="connsiteX3" fmla="*/ 753762 w 1754660"/>
                  <a:gd name="connsiteY3" fmla="*/ 12365 h 444858"/>
                  <a:gd name="connsiteX4" fmla="*/ 1025612 w 1754660"/>
                  <a:gd name="connsiteY4" fmla="*/ 444851 h 444858"/>
                  <a:gd name="connsiteX5" fmla="*/ 1309816 w 1754660"/>
                  <a:gd name="connsiteY5" fmla="*/ 8 h 444858"/>
                  <a:gd name="connsiteX6" fmla="*/ 1594022 w 1754660"/>
                  <a:gd name="connsiteY6" fmla="*/ 432495 h 444858"/>
                  <a:gd name="connsiteX7" fmla="*/ 1754660 w 1754660"/>
                  <a:gd name="connsiteY7" fmla="*/ 173003 h 44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660" h="444858">
                    <a:moveTo>
                      <a:pt x="0" y="383068"/>
                    </a:moveTo>
                    <a:cubicBezTo>
                      <a:pt x="58694" y="244055"/>
                      <a:pt x="111211" y="14424"/>
                      <a:pt x="185351" y="24721"/>
                    </a:cubicBezTo>
                    <a:cubicBezTo>
                      <a:pt x="259491" y="35018"/>
                      <a:pt x="350108" y="446910"/>
                      <a:pt x="444843" y="444851"/>
                    </a:cubicBezTo>
                    <a:cubicBezTo>
                      <a:pt x="539578" y="442792"/>
                      <a:pt x="656967" y="12365"/>
                      <a:pt x="753762" y="12365"/>
                    </a:cubicBezTo>
                    <a:cubicBezTo>
                      <a:pt x="850557" y="12365"/>
                      <a:pt x="932936" y="446910"/>
                      <a:pt x="1025612" y="444851"/>
                    </a:cubicBezTo>
                    <a:cubicBezTo>
                      <a:pt x="1118288" y="442792"/>
                      <a:pt x="1215081" y="2067"/>
                      <a:pt x="1309816" y="8"/>
                    </a:cubicBezTo>
                    <a:cubicBezTo>
                      <a:pt x="1404551" y="-2051"/>
                      <a:pt x="1519881" y="403663"/>
                      <a:pt x="1594022" y="432495"/>
                    </a:cubicBezTo>
                    <a:cubicBezTo>
                      <a:pt x="1668163" y="461327"/>
                      <a:pt x="1729947" y="251263"/>
                      <a:pt x="1754660" y="17300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4FD16E2B-3E61-4A1F-A737-F9D2C71E1A59}"/>
                  </a:ext>
                </a:extLst>
              </p:cNvPr>
              <p:cNvCxnSpPr/>
              <p:nvPr/>
            </p:nvCxnSpPr>
            <p:spPr>
              <a:xfrm>
                <a:off x="2106368" y="2320774"/>
                <a:ext cx="217478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675928C5-2C0B-4857-9BA4-502D36015FBE}"/>
                  </a:ext>
                </a:extLst>
              </p:cNvPr>
              <p:cNvCxnSpPr/>
              <p:nvPr/>
            </p:nvCxnSpPr>
            <p:spPr>
              <a:xfrm>
                <a:off x="2105200" y="2245855"/>
                <a:ext cx="217478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フリーフォーム 6">
                <a:extLst>
                  <a:ext uri="{FF2B5EF4-FFF2-40B4-BE49-F238E27FC236}">
                    <a16:creationId xmlns:a16="http://schemas.microsoft.com/office/drawing/2014/main" id="{58495EE4-5430-44BF-B274-DF9626DE3ED1}"/>
                  </a:ext>
                </a:extLst>
              </p:cNvPr>
              <p:cNvSpPr/>
              <p:nvPr/>
            </p:nvSpPr>
            <p:spPr>
              <a:xfrm rot="10800000">
                <a:off x="4278820" y="2067744"/>
                <a:ext cx="1754660" cy="444858"/>
              </a:xfrm>
              <a:custGeom>
                <a:avLst/>
                <a:gdLst>
                  <a:gd name="connsiteX0" fmla="*/ 0 w 2137719"/>
                  <a:gd name="connsiteY0" fmla="*/ 275894 h 461274"/>
                  <a:gd name="connsiteX1" fmla="*/ 271848 w 2137719"/>
                  <a:gd name="connsiteY1" fmla="*/ 4045 h 461274"/>
                  <a:gd name="connsiteX2" fmla="*/ 630194 w 2137719"/>
                  <a:gd name="connsiteY2" fmla="*/ 461245 h 461274"/>
                  <a:gd name="connsiteX3" fmla="*/ 939113 w 2137719"/>
                  <a:gd name="connsiteY3" fmla="*/ 28759 h 461274"/>
                  <a:gd name="connsiteX4" fmla="*/ 1223319 w 2137719"/>
                  <a:gd name="connsiteY4" fmla="*/ 411818 h 461274"/>
                  <a:gd name="connsiteX5" fmla="*/ 1495167 w 2137719"/>
                  <a:gd name="connsiteY5" fmla="*/ 16402 h 461274"/>
                  <a:gd name="connsiteX6" fmla="*/ 1841157 w 2137719"/>
                  <a:gd name="connsiteY6" fmla="*/ 424175 h 461274"/>
                  <a:gd name="connsiteX7" fmla="*/ 2137719 w 2137719"/>
                  <a:gd name="connsiteY7" fmla="*/ 16402 h 461274"/>
                  <a:gd name="connsiteX8" fmla="*/ 2137719 w 2137719"/>
                  <a:gd name="connsiteY8" fmla="*/ 16402 h 461274"/>
                  <a:gd name="connsiteX0" fmla="*/ 0 w 2137719"/>
                  <a:gd name="connsiteY0" fmla="*/ 275894 h 485964"/>
                  <a:gd name="connsiteX1" fmla="*/ 271848 w 2137719"/>
                  <a:gd name="connsiteY1" fmla="*/ 4045 h 485964"/>
                  <a:gd name="connsiteX2" fmla="*/ 630194 w 2137719"/>
                  <a:gd name="connsiteY2" fmla="*/ 461245 h 485964"/>
                  <a:gd name="connsiteX3" fmla="*/ 939113 w 2137719"/>
                  <a:gd name="connsiteY3" fmla="*/ 28759 h 485964"/>
                  <a:gd name="connsiteX4" fmla="*/ 1210963 w 2137719"/>
                  <a:gd name="connsiteY4" fmla="*/ 485958 h 485964"/>
                  <a:gd name="connsiteX5" fmla="*/ 1495167 w 2137719"/>
                  <a:gd name="connsiteY5" fmla="*/ 16402 h 485964"/>
                  <a:gd name="connsiteX6" fmla="*/ 1841157 w 2137719"/>
                  <a:gd name="connsiteY6" fmla="*/ 424175 h 485964"/>
                  <a:gd name="connsiteX7" fmla="*/ 2137719 w 2137719"/>
                  <a:gd name="connsiteY7" fmla="*/ 16402 h 485964"/>
                  <a:gd name="connsiteX8" fmla="*/ 2137719 w 2137719"/>
                  <a:gd name="connsiteY8" fmla="*/ 16402 h 485964"/>
                  <a:gd name="connsiteX0" fmla="*/ 0 w 2038865"/>
                  <a:gd name="connsiteY0" fmla="*/ 395721 h 482223"/>
                  <a:gd name="connsiteX1" fmla="*/ 172994 w 2038865"/>
                  <a:gd name="connsiteY1" fmla="*/ 304 h 482223"/>
                  <a:gd name="connsiteX2" fmla="*/ 531340 w 2038865"/>
                  <a:gd name="connsiteY2" fmla="*/ 457504 h 482223"/>
                  <a:gd name="connsiteX3" fmla="*/ 840259 w 2038865"/>
                  <a:gd name="connsiteY3" fmla="*/ 25018 h 482223"/>
                  <a:gd name="connsiteX4" fmla="*/ 1112109 w 2038865"/>
                  <a:gd name="connsiteY4" fmla="*/ 482217 h 482223"/>
                  <a:gd name="connsiteX5" fmla="*/ 1396313 w 2038865"/>
                  <a:gd name="connsiteY5" fmla="*/ 12661 h 482223"/>
                  <a:gd name="connsiteX6" fmla="*/ 1742303 w 2038865"/>
                  <a:gd name="connsiteY6" fmla="*/ 420434 h 482223"/>
                  <a:gd name="connsiteX7" fmla="*/ 2038865 w 2038865"/>
                  <a:gd name="connsiteY7" fmla="*/ 12661 h 482223"/>
                  <a:gd name="connsiteX8" fmla="*/ 2038865 w 2038865"/>
                  <a:gd name="connsiteY8" fmla="*/ 12661 h 482223"/>
                  <a:gd name="connsiteX0" fmla="*/ 0 w 2038865"/>
                  <a:gd name="connsiteY0" fmla="*/ 395751 h 482253"/>
                  <a:gd name="connsiteX1" fmla="*/ 172994 w 2038865"/>
                  <a:gd name="connsiteY1" fmla="*/ 334 h 482253"/>
                  <a:gd name="connsiteX2" fmla="*/ 531340 w 2038865"/>
                  <a:gd name="connsiteY2" fmla="*/ 457534 h 482253"/>
                  <a:gd name="connsiteX3" fmla="*/ 840259 w 2038865"/>
                  <a:gd name="connsiteY3" fmla="*/ 25048 h 482253"/>
                  <a:gd name="connsiteX4" fmla="*/ 1112109 w 2038865"/>
                  <a:gd name="connsiteY4" fmla="*/ 482247 h 482253"/>
                  <a:gd name="connsiteX5" fmla="*/ 1396313 w 2038865"/>
                  <a:gd name="connsiteY5" fmla="*/ 12691 h 482253"/>
                  <a:gd name="connsiteX6" fmla="*/ 1742303 w 2038865"/>
                  <a:gd name="connsiteY6" fmla="*/ 420464 h 482253"/>
                  <a:gd name="connsiteX7" fmla="*/ 2038865 w 2038865"/>
                  <a:gd name="connsiteY7" fmla="*/ 12691 h 482253"/>
                  <a:gd name="connsiteX8" fmla="*/ 2038865 w 2038865"/>
                  <a:gd name="connsiteY8" fmla="*/ 12691 h 482253"/>
                  <a:gd name="connsiteX0" fmla="*/ 0 w 2038865"/>
                  <a:gd name="connsiteY0" fmla="*/ 395751 h 494605"/>
                  <a:gd name="connsiteX1" fmla="*/ 172994 w 2038865"/>
                  <a:gd name="connsiteY1" fmla="*/ 334 h 494605"/>
                  <a:gd name="connsiteX2" fmla="*/ 531340 w 2038865"/>
                  <a:gd name="connsiteY2" fmla="*/ 457534 h 494605"/>
                  <a:gd name="connsiteX3" fmla="*/ 840259 w 2038865"/>
                  <a:gd name="connsiteY3" fmla="*/ 25048 h 494605"/>
                  <a:gd name="connsiteX4" fmla="*/ 1112109 w 2038865"/>
                  <a:gd name="connsiteY4" fmla="*/ 482247 h 494605"/>
                  <a:gd name="connsiteX5" fmla="*/ 1396313 w 2038865"/>
                  <a:gd name="connsiteY5" fmla="*/ 12691 h 494605"/>
                  <a:gd name="connsiteX6" fmla="*/ 1705232 w 2038865"/>
                  <a:gd name="connsiteY6" fmla="*/ 494605 h 494605"/>
                  <a:gd name="connsiteX7" fmla="*/ 2038865 w 2038865"/>
                  <a:gd name="connsiteY7" fmla="*/ 12691 h 494605"/>
                  <a:gd name="connsiteX8" fmla="*/ 2038865 w 2038865"/>
                  <a:gd name="connsiteY8" fmla="*/ 12691 h 494605"/>
                  <a:gd name="connsiteX0" fmla="*/ 0 w 2041616"/>
                  <a:gd name="connsiteY0" fmla="*/ 415704 h 514558"/>
                  <a:gd name="connsiteX1" fmla="*/ 172994 w 2041616"/>
                  <a:gd name="connsiteY1" fmla="*/ 20287 h 514558"/>
                  <a:gd name="connsiteX2" fmla="*/ 531340 w 2041616"/>
                  <a:gd name="connsiteY2" fmla="*/ 477487 h 514558"/>
                  <a:gd name="connsiteX3" fmla="*/ 840259 w 2041616"/>
                  <a:gd name="connsiteY3" fmla="*/ 45001 h 514558"/>
                  <a:gd name="connsiteX4" fmla="*/ 1112109 w 2041616"/>
                  <a:gd name="connsiteY4" fmla="*/ 502200 h 514558"/>
                  <a:gd name="connsiteX5" fmla="*/ 1396313 w 2041616"/>
                  <a:gd name="connsiteY5" fmla="*/ 32644 h 514558"/>
                  <a:gd name="connsiteX6" fmla="*/ 1705232 w 2041616"/>
                  <a:gd name="connsiteY6" fmla="*/ 514558 h 514558"/>
                  <a:gd name="connsiteX7" fmla="*/ 2038865 w 2041616"/>
                  <a:gd name="connsiteY7" fmla="*/ 32644 h 514558"/>
                  <a:gd name="connsiteX8" fmla="*/ 1853513 w 2041616"/>
                  <a:gd name="connsiteY8" fmla="*/ 45001 h 514558"/>
                  <a:gd name="connsiteX0" fmla="*/ 0 w 2038865"/>
                  <a:gd name="connsiteY0" fmla="*/ 395752 h 494606"/>
                  <a:gd name="connsiteX1" fmla="*/ 172994 w 2038865"/>
                  <a:gd name="connsiteY1" fmla="*/ 335 h 494606"/>
                  <a:gd name="connsiteX2" fmla="*/ 531340 w 2038865"/>
                  <a:gd name="connsiteY2" fmla="*/ 457535 h 494606"/>
                  <a:gd name="connsiteX3" fmla="*/ 840259 w 2038865"/>
                  <a:gd name="connsiteY3" fmla="*/ 25049 h 494606"/>
                  <a:gd name="connsiteX4" fmla="*/ 1112109 w 2038865"/>
                  <a:gd name="connsiteY4" fmla="*/ 482248 h 494606"/>
                  <a:gd name="connsiteX5" fmla="*/ 1396313 w 2038865"/>
                  <a:gd name="connsiteY5" fmla="*/ 12692 h 494606"/>
                  <a:gd name="connsiteX6" fmla="*/ 1705232 w 2038865"/>
                  <a:gd name="connsiteY6" fmla="*/ 494606 h 494606"/>
                  <a:gd name="connsiteX7" fmla="*/ 2038865 w 2038865"/>
                  <a:gd name="connsiteY7" fmla="*/ 12692 h 494606"/>
                  <a:gd name="connsiteX0" fmla="*/ 0 w 1940011"/>
                  <a:gd name="connsiteY0" fmla="*/ 395752 h 494638"/>
                  <a:gd name="connsiteX1" fmla="*/ 172994 w 1940011"/>
                  <a:gd name="connsiteY1" fmla="*/ 335 h 494638"/>
                  <a:gd name="connsiteX2" fmla="*/ 531340 w 1940011"/>
                  <a:gd name="connsiteY2" fmla="*/ 457535 h 494638"/>
                  <a:gd name="connsiteX3" fmla="*/ 840259 w 1940011"/>
                  <a:gd name="connsiteY3" fmla="*/ 25049 h 494638"/>
                  <a:gd name="connsiteX4" fmla="*/ 1112109 w 1940011"/>
                  <a:gd name="connsiteY4" fmla="*/ 482248 h 494638"/>
                  <a:gd name="connsiteX5" fmla="*/ 1396313 w 1940011"/>
                  <a:gd name="connsiteY5" fmla="*/ 12692 h 494638"/>
                  <a:gd name="connsiteX6" fmla="*/ 1705232 w 1940011"/>
                  <a:gd name="connsiteY6" fmla="*/ 494606 h 494638"/>
                  <a:gd name="connsiteX7" fmla="*/ 1940011 w 1940011"/>
                  <a:gd name="connsiteY7" fmla="*/ 37406 h 494638"/>
                  <a:gd name="connsiteX0" fmla="*/ 0 w 1977081"/>
                  <a:gd name="connsiteY0" fmla="*/ 494333 h 494365"/>
                  <a:gd name="connsiteX1" fmla="*/ 210064 w 1977081"/>
                  <a:gd name="connsiteY1" fmla="*/ 62 h 494365"/>
                  <a:gd name="connsiteX2" fmla="*/ 568410 w 1977081"/>
                  <a:gd name="connsiteY2" fmla="*/ 457262 h 494365"/>
                  <a:gd name="connsiteX3" fmla="*/ 877329 w 1977081"/>
                  <a:gd name="connsiteY3" fmla="*/ 24776 h 494365"/>
                  <a:gd name="connsiteX4" fmla="*/ 1149179 w 1977081"/>
                  <a:gd name="connsiteY4" fmla="*/ 481975 h 494365"/>
                  <a:gd name="connsiteX5" fmla="*/ 1433383 w 1977081"/>
                  <a:gd name="connsiteY5" fmla="*/ 12419 h 494365"/>
                  <a:gd name="connsiteX6" fmla="*/ 1742302 w 1977081"/>
                  <a:gd name="connsiteY6" fmla="*/ 494333 h 494365"/>
                  <a:gd name="connsiteX7" fmla="*/ 1977081 w 1977081"/>
                  <a:gd name="connsiteY7" fmla="*/ 37133 h 494365"/>
                  <a:gd name="connsiteX0" fmla="*/ 0 w 1890584"/>
                  <a:gd name="connsiteY0" fmla="*/ 494333 h 494365"/>
                  <a:gd name="connsiteX1" fmla="*/ 123567 w 1890584"/>
                  <a:gd name="connsiteY1" fmla="*/ 62 h 494365"/>
                  <a:gd name="connsiteX2" fmla="*/ 481913 w 1890584"/>
                  <a:gd name="connsiteY2" fmla="*/ 457262 h 494365"/>
                  <a:gd name="connsiteX3" fmla="*/ 790832 w 1890584"/>
                  <a:gd name="connsiteY3" fmla="*/ 24776 h 494365"/>
                  <a:gd name="connsiteX4" fmla="*/ 1062682 w 1890584"/>
                  <a:gd name="connsiteY4" fmla="*/ 481975 h 494365"/>
                  <a:gd name="connsiteX5" fmla="*/ 1346886 w 1890584"/>
                  <a:gd name="connsiteY5" fmla="*/ 12419 h 494365"/>
                  <a:gd name="connsiteX6" fmla="*/ 1655805 w 1890584"/>
                  <a:gd name="connsiteY6" fmla="*/ 494333 h 494365"/>
                  <a:gd name="connsiteX7" fmla="*/ 1890584 w 1890584"/>
                  <a:gd name="connsiteY7" fmla="*/ 37133 h 494365"/>
                  <a:gd name="connsiteX0" fmla="*/ 0 w 1890584"/>
                  <a:gd name="connsiteY0" fmla="*/ 494333 h 494333"/>
                  <a:gd name="connsiteX1" fmla="*/ 123567 w 1890584"/>
                  <a:gd name="connsiteY1" fmla="*/ 62 h 494333"/>
                  <a:gd name="connsiteX2" fmla="*/ 481913 w 1890584"/>
                  <a:gd name="connsiteY2" fmla="*/ 457262 h 494333"/>
                  <a:gd name="connsiteX3" fmla="*/ 790832 w 1890584"/>
                  <a:gd name="connsiteY3" fmla="*/ 24776 h 494333"/>
                  <a:gd name="connsiteX4" fmla="*/ 1062682 w 1890584"/>
                  <a:gd name="connsiteY4" fmla="*/ 481975 h 494333"/>
                  <a:gd name="connsiteX5" fmla="*/ 1346886 w 1890584"/>
                  <a:gd name="connsiteY5" fmla="*/ 12419 h 494333"/>
                  <a:gd name="connsiteX6" fmla="*/ 1631092 w 1890584"/>
                  <a:gd name="connsiteY6" fmla="*/ 444906 h 494333"/>
                  <a:gd name="connsiteX7" fmla="*/ 1890584 w 1890584"/>
                  <a:gd name="connsiteY7" fmla="*/ 37133 h 494333"/>
                  <a:gd name="connsiteX0" fmla="*/ 0 w 1841157"/>
                  <a:gd name="connsiteY0" fmla="*/ 494333 h 494333"/>
                  <a:gd name="connsiteX1" fmla="*/ 123567 w 1841157"/>
                  <a:gd name="connsiteY1" fmla="*/ 62 h 494333"/>
                  <a:gd name="connsiteX2" fmla="*/ 481913 w 1841157"/>
                  <a:gd name="connsiteY2" fmla="*/ 457262 h 494333"/>
                  <a:gd name="connsiteX3" fmla="*/ 790832 w 1841157"/>
                  <a:gd name="connsiteY3" fmla="*/ 24776 h 494333"/>
                  <a:gd name="connsiteX4" fmla="*/ 1062682 w 1841157"/>
                  <a:gd name="connsiteY4" fmla="*/ 481975 h 494333"/>
                  <a:gd name="connsiteX5" fmla="*/ 1346886 w 1841157"/>
                  <a:gd name="connsiteY5" fmla="*/ 12419 h 494333"/>
                  <a:gd name="connsiteX6" fmla="*/ 1631092 w 1841157"/>
                  <a:gd name="connsiteY6" fmla="*/ 444906 h 494333"/>
                  <a:gd name="connsiteX7" fmla="*/ 1841157 w 1841157"/>
                  <a:gd name="connsiteY7" fmla="*/ 37133 h 494333"/>
                  <a:gd name="connsiteX0" fmla="*/ 0 w 1841157"/>
                  <a:gd name="connsiteY0" fmla="*/ 494333 h 494333"/>
                  <a:gd name="connsiteX1" fmla="*/ 123567 w 1841157"/>
                  <a:gd name="connsiteY1" fmla="*/ 62 h 494333"/>
                  <a:gd name="connsiteX2" fmla="*/ 481913 w 1841157"/>
                  <a:gd name="connsiteY2" fmla="*/ 457262 h 494333"/>
                  <a:gd name="connsiteX3" fmla="*/ 790832 w 1841157"/>
                  <a:gd name="connsiteY3" fmla="*/ 24776 h 494333"/>
                  <a:gd name="connsiteX4" fmla="*/ 1062682 w 1841157"/>
                  <a:gd name="connsiteY4" fmla="*/ 457262 h 494333"/>
                  <a:gd name="connsiteX5" fmla="*/ 1346886 w 1841157"/>
                  <a:gd name="connsiteY5" fmla="*/ 12419 h 494333"/>
                  <a:gd name="connsiteX6" fmla="*/ 1631092 w 1841157"/>
                  <a:gd name="connsiteY6" fmla="*/ 444906 h 494333"/>
                  <a:gd name="connsiteX7" fmla="*/ 1841157 w 1841157"/>
                  <a:gd name="connsiteY7" fmla="*/ 37133 h 494333"/>
                  <a:gd name="connsiteX0" fmla="*/ 0 w 1841157"/>
                  <a:gd name="connsiteY0" fmla="*/ 481922 h 481922"/>
                  <a:gd name="connsiteX1" fmla="*/ 222421 w 1841157"/>
                  <a:gd name="connsiteY1" fmla="*/ 24721 h 481922"/>
                  <a:gd name="connsiteX2" fmla="*/ 481913 w 1841157"/>
                  <a:gd name="connsiteY2" fmla="*/ 444851 h 481922"/>
                  <a:gd name="connsiteX3" fmla="*/ 790832 w 1841157"/>
                  <a:gd name="connsiteY3" fmla="*/ 12365 h 481922"/>
                  <a:gd name="connsiteX4" fmla="*/ 1062682 w 1841157"/>
                  <a:gd name="connsiteY4" fmla="*/ 444851 h 481922"/>
                  <a:gd name="connsiteX5" fmla="*/ 1346886 w 1841157"/>
                  <a:gd name="connsiteY5" fmla="*/ 8 h 481922"/>
                  <a:gd name="connsiteX6" fmla="*/ 1631092 w 1841157"/>
                  <a:gd name="connsiteY6" fmla="*/ 432495 h 481922"/>
                  <a:gd name="connsiteX7" fmla="*/ 1841157 w 1841157"/>
                  <a:gd name="connsiteY7" fmla="*/ 24722 h 481922"/>
                  <a:gd name="connsiteX0" fmla="*/ 0 w 1804087"/>
                  <a:gd name="connsiteY0" fmla="*/ 383068 h 444858"/>
                  <a:gd name="connsiteX1" fmla="*/ 185351 w 1804087"/>
                  <a:gd name="connsiteY1" fmla="*/ 24721 h 444858"/>
                  <a:gd name="connsiteX2" fmla="*/ 444843 w 1804087"/>
                  <a:gd name="connsiteY2" fmla="*/ 444851 h 444858"/>
                  <a:gd name="connsiteX3" fmla="*/ 753762 w 1804087"/>
                  <a:gd name="connsiteY3" fmla="*/ 12365 h 444858"/>
                  <a:gd name="connsiteX4" fmla="*/ 1025612 w 1804087"/>
                  <a:gd name="connsiteY4" fmla="*/ 444851 h 444858"/>
                  <a:gd name="connsiteX5" fmla="*/ 1309816 w 1804087"/>
                  <a:gd name="connsiteY5" fmla="*/ 8 h 444858"/>
                  <a:gd name="connsiteX6" fmla="*/ 1594022 w 1804087"/>
                  <a:gd name="connsiteY6" fmla="*/ 432495 h 444858"/>
                  <a:gd name="connsiteX7" fmla="*/ 1804087 w 1804087"/>
                  <a:gd name="connsiteY7" fmla="*/ 24722 h 444858"/>
                  <a:gd name="connsiteX0" fmla="*/ 0 w 1754660"/>
                  <a:gd name="connsiteY0" fmla="*/ 383068 h 444858"/>
                  <a:gd name="connsiteX1" fmla="*/ 185351 w 1754660"/>
                  <a:gd name="connsiteY1" fmla="*/ 24721 h 444858"/>
                  <a:gd name="connsiteX2" fmla="*/ 444843 w 1754660"/>
                  <a:gd name="connsiteY2" fmla="*/ 444851 h 444858"/>
                  <a:gd name="connsiteX3" fmla="*/ 753762 w 1754660"/>
                  <a:gd name="connsiteY3" fmla="*/ 12365 h 444858"/>
                  <a:gd name="connsiteX4" fmla="*/ 1025612 w 1754660"/>
                  <a:gd name="connsiteY4" fmla="*/ 444851 h 444858"/>
                  <a:gd name="connsiteX5" fmla="*/ 1309816 w 1754660"/>
                  <a:gd name="connsiteY5" fmla="*/ 8 h 444858"/>
                  <a:gd name="connsiteX6" fmla="*/ 1594022 w 1754660"/>
                  <a:gd name="connsiteY6" fmla="*/ 432495 h 444858"/>
                  <a:gd name="connsiteX7" fmla="*/ 1754660 w 1754660"/>
                  <a:gd name="connsiteY7" fmla="*/ 173003 h 444858"/>
                  <a:gd name="connsiteX0" fmla="*/ 0 w 1754660"/>
                  <a:gd name="connsiteY0" fmla="*/ 383068 h 444858"/>
                  <a:gd name="connsiteX1" fmla="*/ 185351 w 1754660"/>
                  <a:gd name="connsiteY1" fmla="*/ 24721 h 444858"/>
                  <a:gd name="connsiteX2" fmla="*/ 444843 w 1754660"/>
                  <a:gd name="connsiteY2" fmla="*/ 444851 h 444858"/>
                  <a:gd name="connsiteX3" fmla="*/ 753762 w 1754660"/>
                  <a:gd name="connsiteY3" fmla="*/ 12365 h 444858"/>
                  <a:gd name="connsiteX4" fmla="*/ 1025612 w 1754660"/>
                  <a:gd name="connsiteY4" fmla="*/ 444851 h 444858"/>
                  <a:gd name="connsiteX5" fmla="*/ 1309816 w 1754660"/>
                  <a:gd name="connsiteY5" fmla="*/ 8 h 444858"/>
                  <a:gd name="connsiteX6" fmla="*/ 1594022 w 1754660"/>
                  <a:gd name="connsiteY6" fmla="*/ 432495 h 444858"/>
                  <a:gd name="connsiteX7" fmla="*/ 1754660 w 1754660"/>
                  <a:gd name="connsiteY7" fmla="*/ 173003 h 44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660" h="444858">
                    <a:moveTo>
                      <a:pt x="0" y="383068"/>
                    </a:moveTo>
                    <a:cubicBezTo>
                      <a:pt x="58694" y="244055"/>
                      <a:pt x="111211" y="14424"/>
                      <a:pt x="185351" y="24721"/>
                    </a:cubicBezTo>
                    <a:cubicBezTo>
                      <a:pt x="259491" y="35018"/>
                      <a:pt x="350108" y="446910"/>
                      <a:pt x="444843" y="444851"/>
                    </a:cubicBezTo>
                    <a:cubicBezTo>
                      <a:pt x="539578" y="442792"/>
                      <a:pt x="656967" y="12365"/>
                      <a:pt x="753762" y="12365"/>
                    </a:cubicBezTo>
                    <a:cubicBezTo>
                      <a:pt x="850557" y="12365"/>
                      <a:pt x="932936" y="446910"/>
                      <a:pt x="1025612" y="444851"/>
                    </a:cubicBezTo>
                    <a:cubicBezTo>
                      <a:pt x="1118288" y="442792"/>
                      <a:pt x="1215081" y="2067"/>
                      <a:pt x="1309816" y="8"/>
                    </a:cubicBezTo>
                    <a:cubicBezTo>
                      <a:pt x="1404551" y="-2051"/>
                      <a:pt x="1519881" y="403663"/>
                      <a:pt x="1594022" y="432495"/>
                    </a:cubicBezTo>
                    <a:cubicBezTo>
                      <a:pt x="1668163" y="461327"/>
                      <a:pt x="1729947" y="251263"/>
                      <a:pt x="1754660" y="17300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7">
                <a:extLst>
                  <a:ext uri="{FF2B5EF4-FFF2-40B4-BE49-F238E27FC236}">
                    <a16:creationId xmlns:a16="http://schemas.microsoft.com/office/drawing/2014/main" id="{3A315725-3321-4CB2-A4F0-BCF41DC044D0}"/>
                  </a:ext>
                </a:extLst>
              </p:cNvPr>
              <p:cNvSpPr/>
              <p:nvPr/>
            </p:nvSpPr>
            <p:spPr>
              <a:xfrm>
                <a:off x="1997200" y="2209855"/>
                <a:ext cx="160638" cy="1606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8">
                <a:extLst>
                  <a:ext uri="{FF2B5EF4-FFF2-40B4-BE49-F238E27FC236}">
                    <a16:creationId xmlns:a16="http://schemas.microsoft.com/office/drawing/2014/main" id="{99698BE9-4EEB-4F24-A289-9D04CFC59DC8}"/>
                  </a:ext>
                </a:extLst>
              </p:cNvPr>
              <p:cNvSpPr/>
              <p:nvPr/>
            </p:nvSpPr>
            <p:spPr>
              <a:xfrm>
                <a:off x="4199670" y="2191226"/>
                <a:ext cx="160638" cy="1606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50">
                <a:extLst>
                  <a:ext uri="{FF2B5EF4-FFF2-40B4-BE49-F238E27FC236}">
                    <a16:creationId xmlns:a16="http://schemas.microsoft.com/office/drawing/2014/main" id="{9FBED465-5EBF-4BF2-944F-20A66BD60906}"/>
                  </a:ext>
                </a:extLst>
              </p:cNvPr>
              <p:cNvSpPr/>
              <p:nvPr/>
            </p:nvSpPr>
            <p:spPr>
              <a:xfrm>
                <a:off x="2937577" y="2023441"/>
                <a:ext cx="510034" cy="5189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697F49B7-F8F9-45E5-AF48-D6C669B150C1}"/>
                  </a:ext>
                </a:extLst>
              </p:cNvPr>
              <p:cNvCxnSpPr>
                <a:stCxn id="31" idx="6"/>
              </p:cNvCxnSpPr>
              <p:nvPr/>
            </p:nvCxnSpPr>
            <p:spPr>
              <a:xfrm>
                <a:off x="3447611" y="2282933"/>
                <a:ext cx="916768" cy="182232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7CC1ECFD-84AE-4C3B-8E23-0EDAF1B0FBD4}"/>
                  </a:ext>
                </a:extLst>
              </p:cNvPr>
              <p:cNvCxnSpPr/>
              <p:nvPr/>
            </p:nvCxnSpPr>
            <p:spPr>
              <a:xfrm flipH="1">
                <a:off x="2013842" y="2282933"/>
                <a:ext cx="919789" cy="182232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円/楕円 54">
                <a:extLst>
                  <a:ext uri="{FF2B5EF4-FFF2-40B4-BE49-F238E27FC236}">
                    <a16:creationId xmlns:a16="http://schemas.microsoft.com/office/drawing/2014/main" id="{5554B873-1962-470F-9412-B244A7F6FD58}"/>
                  </a:ext>
                </a:extLst>
              </p:cNvPr>
              <p:cNvSpPr/>
              <p:nvPr/>
            </p:nvSpPr>
            <p:spPr>
              <a:xfrm>
                <a:off x="1833150" y="3437676"/>
                <a:ext cx="2712504" cy="269553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A24851E2-949B-4D66-85BA-D8C2C7092926}"/>
                  </a:ext>
                </a:extLst>
              </p:cNvPr>
              <p:cNvCxnSpPr/>
              <p:nvPr/>
            </p:nvCxnSpPr>
            <p:spPr>
              <a:xfrm>
                <a:off x="3993660" y="4785445"/>
                <a:ext cx="857507" cy="232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D59EF4C8-6CDA-43A9-BD19-35A395712E5E}"/>
                  </a:ext>
                </a:extLst>
              </p:cNvPr>
              <p:cNvCxnSpPr/>
              <p:nvPr/>
            </p:nvCxnSpPr>
            <p:spPr>
              <a:xfrm flipV="1">
                <a:off x="1614141" y="4785445"/>
                <a:ext cx="725368" cy="1267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フリーフォーム 64">
                <a:extLst>
                  <a:ext uri="{FF2B5EF4-FFF2-40B4-BE49-F238E27FC236}">
                    <a16:creationId xmlns:a16="http://schemas.microsoft.com/office/drawing/2014/main" id="{E2E44662-A938-4882-9979-BFB8C4847CEB}"/>
                  </a:ext>
                </a:extLst>
              </p:cNvPr>
              <p:cNvSpPr/>
              <p:nvPr/>
            </p:nvSpPr>
            <p:spPr>
              <a:xfrm>
                <a:off x="2330301" y="4084935"/>
                <a:ext cx="1692875" cy="704344"/>
              </a:xfrm>
              <a:custGeom>
                <a:avLst/>
                <a:gdLst>
                  <a:gd name="connsiteX0" fmla="*/ 0 w 1692875"/>
                  <a:gd name="connsiteY0" fmla="*/ 691987 h 704344"/>
                  <a:gd name="connsiteX1" fmla="*/ 741405 w 1692875"/>
                  <a:gd name="connsiteY1" fmla="*/ 9 h 704344"/>
                  <a:gd name="connsiteX2" fmla="*/ 1692875 w 1692875"/>
                  <a:gd name="connsiteY2" fmla="*/ 704344 h 704344"/>
                  <a:gd name="connsiteX0" fmla="*/ 0 w 1692875"/>
                  <a:gd name="connsiteY0" fmla="*/ 691987 h 704344"/>
                  <a:gd name="connsiteX1" fmla="*/ 889686 w 1692875"/>
                  <a:gd name="connsiteY1" fmla="*/ 9 h 704344"/>
                  <a:gd name="connsiteX2" fmla="*/ 1692875 w 1692875"/>
                  <a:gd name="connsiteY2" fmla="*/ 704344 h 704344"/>
                  <a:gd name="connsiteX0" fmla="*/ 0 w 1692875"/>
                  <a:gd name="connsiteY0" fmla="*/ 691987 h 704344"/>
                  <a:gd name="connsiteX1" fmla="*/ 827902 w 1692875"/>
                  <a:gd name="connsiteY1" fmla="*/ 9 h 704344"/>
                  <a:gd name="connsiteX2" fmla="*/ 1692875 w 1692875"/>
                  <a:gd name="connsiteY2" fmla="*/ 704344 h 70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2875" h="704344">
                    <a:moveTo>
                      <a:pt x="0" y="691987"/>
                    </a:moveTo>
                    <a:cubicBezTo>
                      <a:pt x="229629" y="344968"/>
                      <a:pt x="545756" y="-2050"/>
                      <a:pt x="827902" y="9"/>
                    </a:cubicBezTo>
                    <a:cubicBezTo>
                      <a:pt x="1110048" y="2068"/>
                      <a:pt x="1358213" y="353206"/>
                      <a:pt x="1692875" y="704344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フリーフォーム 67">
                <a:extLst>
                  <a:ext uri="{FF2B5EF4-FFF2-40B4-BE49-F238E27FC236}">
                    <a16:creationId xmlns:a16="http://schemas.microsoft.com/office/drawing/2014/main" id="{725C2D40-AAB3-4061-AA0C-EE7CEDC0895D}"/>
                  </a:ext>
                </a:extLst>
              </p:cNvPr>
              <p:cNvSpPr/>
              <p:nvPr/>
            </p:nvSpPr>
            <p:spPr>
              <a:xfrm>
                <a:off x="2342657" y="4801637"/>
                <a:ext cx="481914" cy="395416"/>
              </a:xfrm>
              <a:custGeom>
                <a:avLst/>
                <a:gdLst>
                  <a:gd name="connsiteX0" fmla="*/ 0 w 568411"/>
                  <a:gd name="connsiteY0" fmla="*/ 0 h 407773"/>
                  <a:gd name="connsiteX1" fmla="*/ 271849 w 568411"/>
                  <a:gd name="connsiteY1" fmla="*/ 308919 h 407773"/>
                  <a:gd name="connsiteX2" fmla="*/ 568411 w 568411"/>
                  <a:gd name="connsiteY2" fmla="*/ 407773 h 407773"/>
                  <a:gd name="connsiteX0" fmla="*/ 0 w 568411"/>
                  <a:gd name="connsiteY0" fmla="*/ 0 h 407773"/>
                  <a:gd name="connsiteX1" fmla="*/ 185352 w 568411"/>
                  <a:gd name="connsiteY1" fmla="*/ 259492 h 407773"/>
                  <a:gd name="connsiteX2" fmla="*/ 568411 w 568411"/>
                  <a:gd name="connsiteY2" fmla="*/ 407773 h 407773"/>
                  <a:gd name="connsiteX0" fmla="*/ 0 w 469557"/>
                  <a:gd name="connsiteY0" fmla="*/ 0 h 407773"/>
                  <a:gd name="connsiteX1" fmla="*/ 185352 w 469557"/>
                  <a:gd name="connsiteY1" fmla="*/ 259492 h 407773"/>
                  <a:gd name="connsiteX2" fmla="*/ 469557 w 469557"/>
                  <a:gd name="connsiteY2" fmla="*/ 407773 h 407773"/>
                  <a:gd name="connsiteX0" fmla="*/ 0 w 481914"/>
                  <a:gd name="connsiteY0" fmla="*/ 0 h 395416"/>
                  <a:gd name="connsiteX1" fmla="*/ 197709 w 481914"/>
                  <a:gd name="connsiteY1" fmla="*/ 247135 h 395416"/>
                  <a:gd name="connsiteX2" fmla="*/ 481914 w 481914"/>
                  <a:gd name="connsiteY2" fmla="*/ 395416 h 395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1914" h="395416">
                    <a:moveTo>
                      <a:pt x="0" y="0"/>
                    </a:moveTo>
                    <a:cubicBezTo>
                      <a:pt x="88557" y="120478"/>
                      <a:pt x="117390" y="181232"/>
                      <a:pt x="197709" y="247135"/>
                    </a:cubicBezTo>
                    <a:cubicBezTo>
                      <a:pt x="278028" y="313038"/>
                      <a:pt x="381000" y="379970"/>
                      <a:pt x="481914" y="395416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フリーフォーム 68">
                <a:extLst>
                  <a:ext uri="{FF2B5EF4-FFF2-40B4-BE49-F238E27FC236}">
                    <a16:creationId xmlns:a16="http://schemas.microsoft.com/office/drawing/2014/main" id="{14A412C6-B065-4AB6-A5C2-830D3B2CB6CB}"/>
                  </a:ext>
                </a:extLst>
              </p:cNvPr>
              <p:cNvSpPr/>
              <p:nvPr/>
            </p:nvSpPr>
            <p:spPr>
              <a:xfrm>
                <a:off x="3479478" y="4789279"/>
                <a:ext cx="506628" cy="444844"/>
              </a:xfrm>
              <a:custGeom>
                <a:avLst/>
                <a:gdLst>
                  <a:gd name="connsiteX0" fmla="*/ 0 w 395417"/>
                  <a:gd name="connsiteY0" fmla="*/ 383060 h 383060"/>
                  <a:gd name="connsiteX1" fmla="*/ 296563 w 395417"/>
                  <a:gd name="connsiteY1" fmla="*/ 284206 h 383060"/>
                  <a:gd name="connsiteX2" fmla="*/ 395417 w 395417"/>
                  <a:gd name="connsiteY2" fmla="*/ 0 h 383060"/>
                  <a:gd name="connsiteX0" fmla="*/ 0 w 531342"/>
                  <a:gd name="connsiteY0" fmla="*/ 444844 h 444844"/>
                  <a:gd name="connsiteX1" fmla="*/ 432488 w 531342"/>
                  <a:gd name="connsiteY1" fmla="*/ 284206 h 444844"/>
                  <a:gd name="connsiteX2" fmla="*/ 531342 w 531342"/>
                  <a:gd name="connsiteY2" fmla="*/ 0 h 444844"/>
                  <a:gd name="connsiteX0" fmla="*/ 0 w 531342"/>
                  <a:gd name="connsiteY0" fmla="*/ 444844 h 444844"/>
                  <a:gd name="connsiteX1" fmla="*/ 358348 w 531342"/>
                  <a:gd name="connsiteY1" fmla="*/ 284206 h 444844"/>
                  <a:gd name="connsiteX2" fmla="*/ 531342 w 531342"/>
                  <a:gd name="connsiteY2" fmla="*/ 0 h 444844"/>
                  <a:gd name="connsiteX0" fmla="*/ 0 w 481915"/>
                  <a:gd name="connsiteY0" fmla="*/ 444844 h 444844"/>
                  <a:gd name="connsiteX1" fmla="*/ 358348 w 481915"/>
                  <a:gd name="connsiteY1" fmla="*/ 284206 h 444844"/>
                  <a:gd name="connsiteX2" fmla="*/ 481915 w 481915"/>
                  <a:gd name="connsiteY2" fmla="*/ 0 h 444844"/>
                  <a:gd name="connsiteX0" fmla="*/ 0 w 506628"/>
                  <a:gd name="connsiteY0" fmla="*/ 444844 h 444844"/>
                  <a:gd name="connsiteX1" fmla="*/ 358348 w 506628"/>
                  <a:gd name="connsiteY1" fmla="*/ 284206 h 444844"/>
                  <a:gd name="connsiteX2" fmla="*/ 506628 w 506628"/>
                  <a:gd name="connsiteY2" fmla="*/ 0 h 44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28" h="444844">
                    <a:moveTo>
                      <a:pt x="0" y="444844"/>
                    </a:moveTo>
                    <a:cubicBezTo>
                      <a:pt x="115330" y="427338"/>
                      <a:pt x="273910" y="358347"/>
                      <a:pt x="358348" y="284206"/>
                    </a:cubicBezTo>
                    <a:cubicBezTo>
                      <a:pt x="442786" y="210065"/>
                      <a:pt x="490152" y="110181"/>
                      <a:pt x="506628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69">
                <a:extLst>
                  <a:ext uri="{FF2B5EF4-FFF2-40B4-BE49-F238E27FC236}">
                    <a16:creationId xmlns:a16="http://schemas.microsoft.com/office/drawing/2014/main" id="{02E2CFCB-04AE-4B3E-B291-703793C0DEDF}"/>
                  </a:ext>
                </a:extLst>
              </p:cNvPr>
              <p:cNvSpPr/>
              <p:nvPr/>
            </p:nvSpPr>
            <p:spPr>
              <a:xfrm>
                <a:off x="2283606" y="4672202"/>
                <a:ext cx="160638" cy="1606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/楕円 70">
                <a:extLst>
                  <a:ext uri="{FF2B5EF4-FFF2-40B4-BE49-F238E27FC236}">
                    <a16:creationId xmlns:a16="http://schemas.microsoft.com/office/drawing/2014/main" id="{D7E50AAC-CC2C-4F72-93D5-39B5A91149C5}"/>
                  </a:ext>
                </a:extLst>
              </p:cNvPr>
              <p:cNvSpPr/>
              <p:nvPr/>
            </p:nvSpPr>
            <p:spPr>
              <a:xfrm>
                <a:off x="3881073" y="4690501"/>
                <a:ext cx="160638" cy="1606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71">
                <a:extLst>
                  <a:ext uri="{FF2B5EF4-FFF2-40B4-BE49-F238E27FC236}">
                    <a16:creationId xmlns:a16="http://schemas.microsoft.com/office/drawing/2014/main" id="{40AEDC20-FF3D-487A-9512-FD2783A7B248}"/>
                  </a:ext>
                </a:extLst>
              </p:cNvPr>
              <p:cNvSpPr/>
              <p:nvPr/>
            </p:nvSpPr>
            <p:spPr>
              <a:xfrm>
                <a:off x="2822946" y="4974632"/>
                <a:ext cx="650353" cy="566536"/>
              </a:xfrm>
              <a:prstGeom prst="ellipse">
                <a:avLst/>
              </a:prstGeom>
              <a:pattFill prst="wdDnDiag">
                <a:fgClr>
                  <a:schemeClr val="accent1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F8268BE6-7BF7-4819-BE01-43722E5EE32E}"/>
                  </a:ext>
                </a:extLst>
              </p:cNvPr>
              <p:cNvCxnSpPr>
                <a:endCxn id="42" idx="3"/>
              </p:cNvCxnSpPr>
              <p:nvPr/>
            </p:nvCxnSpPr>
            <p:spPr>
              <a:xfrm flipV="1">
                <a:off x="2363925" y="5458201"/>
                <a:ext cx="554263" cy="25596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44A35C07-B519-42D0-8744-D3098F3CD58C}"/>
                  </a:ext>
                </a:extLst>
              </p:cNvPr>
              <p:cNvCxnSpPr>
                <a:endCxn id="42" idx="5"/>
              </p:cNvCxnSpPr>
              <p:nvPr/>
            </p:nvCxnSpPr>
            <p:spPr>
              <a:xfrm flipH="1" flipV="1">
                <a:off x="3378057" y="5458201"/>
                <a:ext cx="595692" cy="2673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3659A101-FFF2-47AB-86EC-BF1E4787CD1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011" y="1446422"/>
                <a:ext cx="283207" cy="447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201045C1-3A52-42E3-9387-DCEE28B391C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948" y="3721701"/>
                <a:ext cx="404199" cy="225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0982C24D-0B50-4BC4-8891-8B0D46816F0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2440" y="5083972"/>
                <a:ext cx="368492" cy="166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61F8C15C-D013-49FC-83E9-8D086D3DF7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1203" y="5097791"/>
                <a:ext cx="368492" cy="166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1E46A588-7952-4EB8-8E73-EB0AA77A31E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0332" y="5703578"/>
                <a:ext cx="226747" cy="176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31BAAABA-1925-4F4F-9A98-55EF3B30D75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843" y="5715009"/>
                <a:ext cx="226747" cy="176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31C5CA2B-BE30-4468-95D9-922FB7D0B871}"/>
                  </a:ext>
                </a:extLst>
              </p:cNvPr>
              <p:cNvGrpSpPr/>
              <p:nvPr/>
            </p:nvGrpSpPr>
            <p:grpSpPr>
              <a:xfrm>
                <a:off x="2185518" y="1355078"/>
                <a:ext cx="762789" cy="777613"/>
                <a:chOff x="4487699" y="1112180"/>
                <a:chExt cx="762789" cy="777613"/>
              </a:xfrm>
            </p:grpSpPr>
            <p:sp>
              <p:nvSpPr>
                <p:cNvPr id="53" name="円/楕円 73">
                  <a:extLst>
                    <a:ext uri="{FF2B5EF4-FFF2-40B4-BE49-F238E27FC236}">
                      <a16:creationId xmlns:a16="http://schemas.microsoft.com/office/drawing/2014/main" id="{3FA132E8-63AF-4D18-AF5D-9DF3DB734963}"/>
                    </a:ext>
                  </a:extLst>
                </p:cNvPr>
                <p:cNvSpPr/>
                <p:nvPr/>
              </p:nvSpPr>
              <p:spPr>
                <a:xfrm>
                  <a:off x="4487699" y="1128773"/>
                  <a:ext cx="762789" cy="76102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4F6911FE-474A-4E4B-B3F4-096B87D4EE52}"/>
                    </a:ext>
                  </a:extLst>
                </p:cNvPr>
                <p:cNvSpPr txBox="1"/>
                <p:nvPr/>
              </p:nvSpPr>
              <p:spPr>
                <a:xfrm>
                  <a:off x="4594181" y="1112180"/>
                  <a:ext cx="5308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600" dirty="0">
                      <a:solidFill>
                        <a:schemeClr val="tx2"/>
                      </a:solidFill>
                    </a:rPr>
                    <a:t>P</a:t>
                  </a:r>
                  <a:endParaRPr kumimoji="1" lang="ja-JP" altLang="en-US" sz="36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113D431E-7DB6-40F6-9C83-ACC881CCB904}"/>
                  </a:ext>
                </a:extLst>
              </p:cNvPr>
              <p:cNvGrpSpPr/>
              <p:nvPr/>
            </p:nvGrpSpPr>
            <p:grpSpPr>
              <a:xfrm>
                <a:off x="3466490" y="1306905"/>
                <a:ext cx="762789" cy="790880"/>
                <a:chOff x="6124403" y="1297753"/>
                <a:chExt cx="762789" cy="790880"/>
              </a:xfrm>
            </p:grpSpPr>
            <p:sp>
              <p:nvSpPr>
                <p:cNvPr id="56" name="円/楕円 76">
                  <a:extLst>
                    <a:ext uri="{FF2B5EF4-FFF2-40B4-BE49-F238E27FC236}">
                      <a16:creationId xmlns:a16="http://schemas.microsoft.com/office/drawing/2014/main" id="{54C9DCD6-DC91-4D0D-9121-03F82AB4C0DE}"/>
                    </a:ext>
                  </a:extLst>
                </p:cNvPr>
                <p:cNvSpPr/>
                <p:nvPr/>
              </p:nvSpPr>
              <p:spPr>
                <a:xfrm>
                  <a:off x="6124403" y="1327613"/>
                  <a:ext cx="762789" cy="76102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02E76F99-2837-4A64-BD4E-304DA78A5583}"/>
                    </a:ext>
                  </a:extLst>
                </p:cNvPr>
                <p:cNvSpPr txBox="1"/>
                <p:nvPr/>
              </p:nvSpPr>
              <p:spPr>
                <a:xfrm>
                  <a:off x="6202083" y="1297753"/>
                  <a:ext cx="5308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600" dirty="0">
                      <a:solidFill>
                        <a:schemeClr val="tx2"/>
                      </a:solidFill>
                    </a:rPr>
                    <a:t>N</a:t>
                  </a:r>
                  <a:endParaRPr kumimoji="1" lang="ja-JP" altLang="en-US" sz="360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61" name="テキスト ボックス 1">
              <a:extLst>
                <a:ext uri="{FF2B5EF4-FFF2-40B4-BE49-F238E27FC236}">
                  <a16:creationId xmlns:a16="http://schemas.microsoft.com/office/drawing/2014/main" id="{ABB57D9F-1CFA-4C6D-B698-637BB015C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663" y="5819835"/>
              <a:ext cx="25953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 dirty="0">
                  <a:solidFill>
                    <a:schemeClr val="bg1"/>
                  </a:solidFill>
                  <a:latin typeface="+mn-lt"/>
                </a:rPr>
                <a:t>Forward KN (or KN) scattering amplitude</a:t>
              </a:r>
              <a:endParaRPr lang="ja-JP" altLang="en-US" sz="20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86A46A58-8106-4631-8680-EC032C4BE15C}"/>
                </a:ext>
              </a:extLst>
            </p:cNvPr>
            <p:cNvCxnSpPr/>
            <p:nvPr/>
          </p:nvCxnSpPr>
          <p:spPr>
            <a:xfrm>
              <a:off x="2430000" y="5894306"/>
              <a:ext cx="126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図 58">
            <a:extLst>
              <a:ext uri="{FF2B5EF4-FFF2-40B4-BE49-F238E27FC236}">
                <a16:creationId xmlns:a16="http://schemas.microsoft.com/office/drawing/2014/main" id="{3BEBF888-0647-4F90-AC67-CC1D98ACE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9222" y="1671905"/>
            <a:ext cx="5562494" cy="3982169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id="{0AF7D4B7-2DD8-4E27-969C-12C996FB4828}"/>
              </a:ext>
            </a:extLst>
          </p:cNvPr>
          <p:cNvSpPr/>
          <p:nvPr/>
        </p:nvSpPr>
        <p:spPr>
          <a:xfrm>
            <a:off x="4709523" y="3277994"/>
            <a:ext cx="1121756" cy="645220"/>
          </a:xfrm>
          <a:prstGeom prst="rightArrow">
            <a:avLst>
              <a:gd name="adj1" fmla="val 40055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4C1409A-3927-4D23-8C39-AFCF00C0187B}"/>
              </a:ext>
            </a:extLst>
          </p:cNvPr>
          <p:cNvSpPr txBox="1"/>
          <p:nvPr/>
        </p:nvSpPr>
        <p:spPr>
          <a:xfrm>
            <a:off x="7121963" y="6053683"/>
            <a:ext cx="468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P. Gubler and W. Weise, Phys. Lett. B </a:t>
            </a:r>
            <a:r>
              <a:rPr lang="en-US" altLang="ja-JP" sz="1600" b="1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751</a:t>
            </a:r>
            <a:r>
              <a:rPr lang="en-US" altLang="ja-JP" sz="16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, 396 (2015).</a:t>
            </a:r>
          </a:p>
          <a:p>
            <a:r>
              <a:rPr lang="en-US" altLang="ja-JP" sz="16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P. Gubler and W. Weise, </a:t>
            </a:r>
            <a:r>
              <a:rPr lang="en-US" altLang="ja-JP" sz="1600" dirty="0" err="1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Nucl</a:t>
            </a:r>
            <a:r>
              <a:rPr lang="en-US" altLang="ja-JP" sz="16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. Phys. A </a:t>
            </a:r>
            <a:r>
              <a:rPr lang="en-US" altLang="ja-JP" sz="1600" b="1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954</a:t>
            </a:r>
            <a:r>
              <a:rPr lang="en-US" altLang="ja-JP" sz="1600" dirty="0">
                <a:solidFill>
                  <a:schemeClr val="bg1"/>
                </a:solidFill>
                <a:ea typeface="Arial Unicode MS" panose="020B0604020202020204" pitchFamily="50" charset="-128"/>
                <a:cs typeface="Arial Unicode MS" panose="020B0604020202020204" pitchFamily="50" charset="-128"/>
              </a:rPr>
              <a:t>, 125 (2016).</a:t>
            </a:r>
            <a:endParaRPr kumimoji="1" lang="ja-JP" altLang="en-US" sz="160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72C600E0-2F27-4B28-AE8B-4ECBAFABF017}"/>
              </a:ext>
            </a:extLst>
          </p:cNvPr>
          <p:cNvSpPr txBox="1">
            <a:spLocks noChangeArrowheads="1"/>
          </p:cNvSpPr>
          <p:nvPr/>
        </p:nvSpPr>
        <p:spPr>
          <a:xfrm>
            <a:off x="3262038" y="133550"/>
            <a:ext cx="6602173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>
                <a:solidFill>
                  <a:schemeClr val="bg1"/>
                </a:solidFill>
                <a:latin typeface="+mn-lt"/>
              </a:rPr>
              <a:t>Recent theoretical works about the </a:t>
            </a:r>
            <a:r>
              <a:rPr lang="el-GR" altLang="ja-JP" sz="3200">
                <a:solidFill>
                  <a:schemeClr val="bg1"/>
                </a:solidFill>
                <a:latin typeface="+mn-lt"/>
              </a:rPr>
              <a:t>φ</a:t>
            </a:r>
            <a:r>
              <a:rPr lang="en-US" altLang="ja-JP" sz="3200">
                <a:solidFill>
                  <a:schemeClr val="bg1"/>
                </a:solidFill>
                <a:latin typeface="+mn-lt"/>
              </a:rPr>
              <a:t> </a:t>
            </a:r>
            <a:endParaRPr lang="en-US" altLang="ja-JP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590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62038" y="133550"/>
            <a:ext cx="6602173" cy="64611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Recent theoretical works about the </a:t>
            </a:r>
            <a:r>
              <a:rPr lang="el-GR" altLang="ja-JP" sz="3200" dirty="0">
                <a:solidFill>
                  <a:schemeClr val="bg1"/>
                </a:solidFill>
                <a:latin typeface="+mn-lt"/>
              </a:rPr>
              <a:t>φ</a:t>
            </a:r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69" y="1281849"/>
            <a:ext cx="4820874" cy="47692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83708" y="6142363"/>
            <a:ext cx="458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D. Cabrera, A.N. Hiller Blin and M.J. Vicente </a:t>
            </a:r>
            <a:r>
              <a:rPr lang="en-US" altLang="ja-JP" sz="1600" dirty="0" err="1">
                <a:solidFill>
                  <a:schemeClr val="bg1"/>
                </a:solidFill>
              </a:rPr>
              <a:t>Vacas</a:t>
            </a:r>
            <a:r>
              <a:rPr lang="en-US" altLang="ja-JP" sz="1600" dirty="0">
                <a:solidFill>
                  <a:schemeClr val="bg1"/>
                </a:solidFill>
              </a:rPr>
              <a:t>, Phys. Rev. C </a:t>
            </a:r>
            <a:r>
              <a:rPr lang="en-US" altLang="ja-JP" sz="1600" b="1" dirty="0">
                <a:solidFill>
                  <a:schemeClr val="bg1"/>
                </a:solidFill>
              </a:rPr>
              <a:t>95</a:t>
            </a:r>
            <a:r>
              <a:rPr lang="en-US" altLang="ja-JP" sz="1600" dirty="0">
                <a:solidFill>
                  <a:schemeClr val="bg1"/>
                </a:solidFill>
              </a:rPr>
              <a:t>, 015201 (2017).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874236" y="626183"/>
            <a:ext cx="3104994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based on hadronic models</a:t>
            </a:r>
          </a:p>
        </p:txBody>
      </p:sp>
      <p:sp>
        <p:nvSpPr>
          <p:cNvPr id="2" name="円/楕円 1"/>
          <p:cNvSpPr/>
          <p:nvPr/>
        </p:nvSpPr>
        <p:spPr>
          <a:xfrm>
            <a:off x="5118204" y="3558296"/>
            <a:ext cx="1112907" cy="3987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5716918" y="2174789"/>
            <a:ext cx="1441086" cy="1361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373749" y="1713124"/>
            <a:ext cx="394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large dependence on details of the model incorporating Baryon - Vector meson interaction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57915" y="3137007"/>
            <a:ext cx="338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Spin-Flavor Symmetry extension of standard flavor SU(3)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57915" y="3858911"/>
            <a:ext cx="2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Hidden Local Symmetry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68154" y="3137007"/>
            <a:ext cx="80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SU(6):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28000" y="3858911"/>
            <a:ext cx="80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HLS</a:t>
            </a:r>
            <a:r>
              <a:rPr kumimoji="1" lang="en-US" altLang="ja-JP" dirty="0">
                <a:solidFill>
                  <a:schemeClr val="bg1"/>
                </a:solidFill>
              </a:rPr>
              <a:t>: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7158004" y="4439800"/>
            <a:ext cx="3104994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Common features: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158004" y="5009670"/>
            <a:ext cx="4781916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strong broadening, small negative mass shift 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6901543" y="5009670"/>
            <a:ext cx="5127171" cy="6461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01543" y="6142363"/>
            <a:ext cx="458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D. Cabrera, A.N. Hiller Blin and M.J. Vicente </a:t>
            </a:r>
            <a:r>
              <a:rPr lang="en-US" altLang="ja-JP" sz="1600" dirty="0" err="1">
                <a:solidFill>
                  <a:schemeClr val="bg1"/>
                </a:solidFill>
              </a:rPr>
              <a:t>Vacas</a:t>
            </a:r>
            <a:r>
              <a:rPr lang="en-US" altLang="ja-JP" sz="1600" dirty="0">
                <a:solidFill>
                  <a:schemeClr val="bg1"/>
                </a:solidFill>
              </a:rPr>
              <a:t>, Phys. Rev. C </a:t>
            </a:r>
            <a:r>
              <a:rPr lang="en-US" altLang="ja-JP" sz="1600" b="1" dirty="0">
                <a:solidFill>
                  <a:schemeClr val="bg1"/>
                </a:solidFill>
              </a:rPr>
              <a:t>96</a:t>
            </a:r>
            <a:r>
              <a:rPr lang="en-US" altLang="ja-JP" sz="1600" dirty="0">
                <a:solidFill>
                  <a:schemeClr val="bg1"/>
                </a:solidFill>
              </a:rPr>
              <a:t>, 034618 (2017).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06817" y="5877480"/>
            <a:ext cx="1362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See also: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2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9E58DEF-07A9-4CB4-9F87-45505E9B3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057" y="401457"/>
            <a:ext cx="4459701" cy="59102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5FA2E4-ED7C-4EB1-B3A1-6081513EC501}"/>
              </a:ext>
            </a:extLst>
          </p:cNvPr>
          <p:cNvSpPr txBox="1"/>
          <p:nvPr/>
        </p:nvSpPr>
        <p:spPr>
          <a:xfrm>
            <a:off x="5438953" y="6391768"/>
            <a:ext cx="675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R. Muto et al. (E325 Collaboration), Phys. Rev. Lett.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98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042501 (2007).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42A715-0E2A-463E-AD70-B7F3599559E5}"/>
              </a:ext>
            </a:extLst>
          </p:cNvPr>
          <p:cNvSpPr txBox="1"/>
          <p:nvPr/>
        </p:nvSpPr>
        <p:spPr>
          <a:xfrm>
            <a:off x="566833" y="194815"/>
            <a:ext cx="527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Previous experimental results  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64C89-EBA2-42F9-907B-F1775C6579AE}"/>
              </a:ext>
            </a:extLst>
          </p:cNvPr>
          <p:cNvSpPr txBox="1"/>
          <p:nvPr/>
        </p:nvSpPr>
        <p:spPr>
          <a:xfrm>
            <a:off x="718983" y="1097527"/>
            <a:ext cx="103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KEK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E325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  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F7CCBEA-9A3D-4905-B0AD-7E8DDC742544}"/>
              </a:ext>
            </a:extLst>
          </p:cNvPr>
          <p:cNvSpPr/>
          <p:nvPr/>
        </p:nvSpPr>
        <p:spPr>
          <a:xfrm>
            <a:off x="10445469" y="1039811"/>
            <a:ext cx="751114" cy="746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1 1">
            <a:extLst>
              <a:ext uri="{FF2B5EF4-FFF2-40B4-BE49-F238E27FC236}">
                <a16:creationId xmlns:a16="http://schemas.microsoft.com/office/drawing/2014/main" id="{9111B734-F7BC-4191-B84D-0ADCD6453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63" y="2638703"/>
            <a:ext cx="1604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Pole mass: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" name="直線矢印コネクタ 3">
            <a:extLst>
              <a:ext uri="{FF2B5EF4-FFF2-40B4-BE49-F238E27FC236}">
                <a16:creationId xmlns:a16="http://schemas.microsoft.com/office/drawing/2014/main" id="{77B95B21-34BC-4DBC-AA63-EB95BB229E0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34791" y="3118657"/>
            <a:ext cx="287337" cy="4318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 2">
            <a:extLst>
              <a:ext uri="{FF2B5EF4-FFF2-40B4-BE49-F238E27FC236}">
                <a16:creationId xmlns:a16="http://schemas.microsoft.com/office/drawing/2014/main" id="{6DE86DF0-C3E4-4D7B-9AE2-7A0C7C9F2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43" y="4280596"/>
            <a:ext cx="2592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Pole width: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3" name="直線矢印コネクタ 15">
            <a:extLst>
              <a:ext uri="{FF2B5EF4-FFF2-40B4-BE49-F238E27FC236}">
                <a16:creationId xmlns:a16="http://schemas.microsoft.com/office/drawing/2014/main" id="{9CCF6514-DDB8-4FAD-9F94-A06F5D9CC62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63548" y="4825096"/>
            <a:ext cx="288925" cy="4318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EB1F46AE-FB6D-4643-A90A-7863CB259A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87" y="2473832"/>
            <a:ext cx="3089275" cy="7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D958F5E-AF4E-411D-87DE-6551E37A49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0" y="3684499"/>
            <a:ext cx="1657350" cy="18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5FE5615-A5F4-47E6-A0FE-1302F958E3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60" y="4114532"/>
            <a:ext cx="3070225" cy="7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E6756A-E1FA-4035-A58E-31E7C17B2F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8" y="5359531"/>
            <a:ext cx="1047750" cy="1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8" name="テキスト ボックス 1 3">
            <a:extLst>
              <a:ext uri="{FF2B5EF4-FFF2-40B4-BE49-F238E27FC236}">
                <a16:creationId xmlns:a16="http://schemas.microsoft.com/office/drawing/2014/main" id="{D57E9C87-FC56-417C-B026-589A758F3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667" y="1175868"/>
            <a:ext cx="1077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slow </a:t>
            </a:r>
            <a:r>
              <a:rPr kumimoji="1" lang="el-GR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ϕ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 4">
            <a:extLst>
              <a:ext uri="{FF2B5EF4-FFF2-40B4-BE49-F238E27FC236}">
                <a16:creationId xmlns:a16="http://schemas.microsoft.com/office/drawing/2014/main" id="{A3A18F76-7F74-41DA-8BD9-14949C93E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280" y="2829711"/>
            <a:ext cx="165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intermediate </a:t>
            </a:r>
            <a:r>
              <a:rPr kumimoji="1" lang="el-GR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ϕ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 5">
            <a:extLst>
              <a:ext uri="{FF2B5EF4-FFF2-40B4-BE49-F238E27FC236}">
                <a16:creationId xmlns:a16="http://schemas.microsoft.com/office/drawing/2014/main" id="{60DC40B3-39F3-4E7A-B914-D4FCAC606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468" y="4973690"/>
            <a:ext cx="1077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fast </a:t>
            </a:r>
            <a:r>
              <a:rPr kumimoji="1" lang="el-GR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ϕ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テキスト ボックス 1 6">
            <a:extLst>
              <a:ext uri="{FF2B5EF4-FFF2-40B4-BE49-F238E27FC236}">
                <a16:creationId xmlns:a16="http://schemas.microsoft.com/office/drawing/2014/main" id="{304F5465-7981-46D5-A276-6DE0B82E9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42" y="5943722"/>
            <a:ext cx="5028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Is currently measured again at the J-PARC E16 experiment with 100x increased statistics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2694E8-7CDF-471A-8BA1-933064625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16" y="5876317"/>
            <a:ext cx="962286" cy="396190"/>
          </a:xfrm>
          <a:prstGeom prst="rect">
            <a:avLst/>
          </a:prstGeom>
        </p:spPr>
      </p:pic>
      <p:sp>
        <p:nvSpPr>
          <p:cNvPr id="22" name="テキスト ボックス 25">
            <a:extLst>
              <a:ext uri="{FF2B5EF4-FFF2-40B4-BE49-F238E27FC236}">
                <a16:creationId xmlns:a16="http://schemas.microsoft.com/office/drawing/2014/main" id="{96BA425A-7E24-4C71-A0DD-12220CD10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441" y="1098167"/>
            <a:ext cx="1868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12 GeV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pA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</a:rPr>
              <a:t>-reaction</a:t>
            </a:r>
            <a:endParaRPr kumimoji="1" lang="ja-JP" alt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F6E0A3E-2193-4311-9467-5F9E87FDD8B0}"/>
              </a:ext>
            </a:extLst>
          </p:cNvPr>
          <p:cNvGrpSpPr/>
          <p:nvPr/>
        </p:nvGrpSpPr>
        <p:grpSpPr>
          <a:xfrm>
            <a:off x="2065861" y="897638"/>
            <a:ext cx="1491937" cy="1162281"/>
            <a:chOff x="3710443" y="3004369"/>
            <a:chExt cx="1558924" cy="1216862"/>
          </a:xfrm>
        </p:grpSpPr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F1789A5B-4DDF-4559-9B87-659FB342BD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7968" y="3490981"/>
              <a:ext cx="730250" cy="730250"/>
            </a:xfrm>
            <a:prstGeom prst="ellipse">
              <a:avLst/>
            </a:prstGeom>
            <a:solidFill>
              <a:schemeClr val="accent4">
                <a:alpha val="29019"/>
              </a:schemeClr>
            </a:soli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25B2B627-A6CF-4E27-B7D9-B667B3404F2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10443" y="3835469"/>
              <a:ext cx="804863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FF9ECEAD-5B33-4475-8E42-2AEC2271827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515305" y="3721169"/>
              <a:ext cx="173038" cy="1143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32AA4255-8F47-4971-B9E3-E14BA04E90A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688343" y="3144906"/>
              <a:ext cx="57150" cy="576263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359A0221-C9FE-4142-980B-157EFE16BC9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88343" y="3721169"/>
              <a:ext cx="519113" cy="230188"/>
            </a:xfrm>
            <a:prstGeom prst="line">
              <a:avLst/>
            </a:prstGeom>
            <a:noFill/>
            <a:ln w="28575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Text Box 19">
              <a:extLst>
                <a:ext uri="{FF2B5EF4-FFF2-40B4-BE49-F238E27FC236}">
                  <a16:creationId xmlns:a16="http://schemas.microsoft.com/office/drawing/2014/main" id="{FD5DDB5E-1C36-45B1-9CCA-4E5BDAA5111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59737" y="3387298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9AF8C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p</a:t>
              </a:r>
            </a:p>
          </p:txBody>
        </p:sp>
        <p:sp>
          <p:nvSpPr>
            <p:cNvPr id="38" name="Text Box 20">
              <a:extLst>
                <a:ext uri="{FF2B5EF4-FFF2-40B4-BE49-F238E27FC236}">
                  <a16:creationId xmlns:a16="http://schemas.microsoft.com/office/drawing/2014/main" id="{45782B7A-5E42-4F05-BC22-0375D653365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58217" y="3823262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Text Box 21">
              <a:extLst>
                <a:ext uri="{FF2B5EF4-FFF2-40B4-BE49-F238E27FC236}">
                  <a16:creationId xmlns:a16="http://schemas.microsoft.com/office/drawing/2014/main" id="{6E9F09F4-2CDA-46E5-AD21-A45E96274A0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18350" y="3004369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2C94"/>
                  </a:solidFill>
                  <a:effectLst/>
                  <a:uLnTx/>
                  <a:uFillTx/>
                  <a:latin typeface="Century" panose="02040604050505020304" pitchFamily="18" charset="0"/>
                  <a:ea typeface="ＭＳ Ｐゴシック" panose="020B0600070205080204" pitchFamily="50" charset="-128"/>
                  <a:cs typeface="+mn-cs"/>
                </a:rPr>
                <a:t>e</a:t>
              </a:r>
              <a:endPara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382C94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E7ED3427-56F3-4072-9C65-275B9EA7555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80380" y="3749744"/>
              <a:ext cx="317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726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60132" y="36540"/>
            <a:ext cx="6361874" cy="6461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Recent theoretical works about the </a:t>
            </a:r>
            <a:r>
              <a:rPr lang="el-GR" altLang="ja-JP" sz="3200" dirty="0">
                <a:solidFill>
                  <a:schemeClr val="bg1"/>
                </a:solidFill>
                <a:latin typeface="+mn-lt"/>
              </a:rPr>
              <a:t>φ</a:t>
            </a:r>
            <a:endParaRPr lang="en-US" altLang="ja-JP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19522" y="464606"/>
            <a:ext cx="4847592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based </a:t>
            </a:r>
            <a:r>
              <a:rPr lang="en-US" altLang="ja-JP" sz="2000">
                <a:solidFill>
                  <a:schemeClr val="bg1"/>
                </a:solidFill>
                <a:latin typeface="+mn-lt"/>
              </a:rPr>
              <a:t>on the quark-meson coupling model</a:t>
            </a:r>
            <a:endParaRPr lang="en-US" altLang="ja-JP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1" y="620189"/>
            <a:ext cx="3423770" cy="5310047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4352348" y="1764900"/>
            <a:ext cx="3377441" cy="4954087"/>
            <a:chOff x="4738012" y="1305199"/>
            <a:chExt cx="3377441" cy="4954087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012" y="1305199"/>
              <a:ext cx="3377441" cy="2478184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8012" y="3782141"/>
              <a:ext cx="3377441" cy="2477145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216000" y="5976000"/>
            <a:ext cx="398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J.J.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Cobos</a:t>
            </a:r>
            <a:r>
              <a:rPr kumimoji="1" lang="en-US" altLang="ja-JP" sz="1200" dirty="0">
                <a:solidFill>
                  <a:schemeClr val="bg1"/>
                </a:solidFill>
              </a:rPr>
              <a:t>-Martinez, K. Tsushima, G. </a:t>
            </a:r>
            <a:r>
              <a:rPr kumimoji="1" lang="en-US" altLang="ja-JP" sz="1200" dirty="0" err="1">
                <a:solidFill>
                  <a:schemeClr val="bg1"/>
                </a:solidFill>
              </a:rPr>
              <a:t>Krein</a:t>
            </a:r>
            <a:r>
              <a:rPr kumimoji="1" lang="en-US" altLang="ja-JP" sz="1200" dirty="0">
                <a:solidFill>
                  <a:schemeClr val="bg1"/>
                </a:solidFill>
              </a:rPr>
              <a:t> and A.W. Thomas, Phys. Lett. B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771</a:t>
            </a:r>
            <a:r>
              <a:rPr kumimoji="1" lang="en-US" altLang="ja-JP" sz="1200" dirty="0">
                <a:solidFill>
                  <a:schemeClr val="bg1"/>
                </a:solidFill>
              </a:rPr>
              <a:t>, 113 (2017).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J.J. </a:t>
            </a:r>
            <a:r>
              <a:rPr lang="en-US" altLang="ja-JP" sz="1200" dirty="0" err="1">
                <a:solidFill>
                  <a:schemeClr val="bg1"/>
                </a:solidFill>
              </a:rPr>
              <a:t>Cobos</a:t>
            </a:r>
            <a:r>
              <a:rPr lang="en-US" altLang="ja-JP" sz="1200" dirty="0">
                <a:solidFill>
                  <a:schemeClr val="bg1"/>
                </a:solidFill>
              </a:rPr>
              <a:t>-Martinez, K. Tsushima, G. </a:t>
            </a:r>
            <a:r>
              <a:rPr lang="en-US" altLang="ja-JP" sz="1200" dirty="0" err="1">
                <a:solidFill>
                  <a:schemeClr val="bg1"/>
                </a:solidFill>
              </a:rPr>
              <a:t>Krein</a:t>
            </a:r>
            <a:r>
              <a:rPr lang="en-US" altLang="ja-JP" sz="1200" dirty="0">
                <a:solidFill>
                  <a:schemeClr val="bg1"/>
                </a:solidFill>
              </a:rPr>
              <a:t> and A.W. Thomas, Phys. Rev. C  </a:t>
            </a:r>
            <a:r>
              <a:rPr lang="en-US" altLang="ja-JP" sz="1200" b="1" dirty="0">
                <a:solidFill>
                  <a:schemeClr val="bg1"/>
                </a:solidFill>
              </a:rPr>
              <a:t>96</a:t>
            </a:r>
            <a:r>
              <a:rPr lang="en-US" altLang="ja-JP" sz="1200" dirty="0">
                <a:solidFill>
                  <a:schemeClr val="bg1"/>
                </a:solidFill>
              </a:rPr>
              <a:t>, 035201 (2017).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585" y="1142128"/>
            <a:ext cx="3218967" cy="591363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>
            <a:off x="3699546" y="3275212"/>
            <a:ext cx="553359" cy="407772"/>
          </a:xfrm>
          <a:prstGeom prst="rightArrow">
            <a:avLst>
              <a:gd name="adj1" fmla="val 257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7804488" y="3275212"/>
            <a:ext cx="553359" cy="407772"/>
          </a:xfrm>
          <a:prstGeom prst="rightArrow">
            <a:avLst>
              <a:gd name="adj1" fmla="val 257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546" y="1173021"/>
            <a:ext cx="3661161" cy="4204382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 rot="5400000">
            <a:off x="9910246" y="5276528"/>
            <a:ext cx="553359" cy="407772"/>
          </a:xfrm>
          <a:prstGeom prst="rightArrow">
            <a:avLst>
              <a:gd name="adj1" fmla="val 257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710629" y="5667171"/>
            <a:ext cx="3104994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Some </a:t>
            </a:r>
            <a:r>
              <a:rPr lang="el-GR" altLang="ja-JP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φ</a:t>
            </a:r>
            <a:r>
              <a:rPr lang="en-US" altLang="ja-JP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 bound states might exist, but they have a large width</a:t>
            </a:r>
            <a:endParaRPr lang="en-US" altLang="ja-JP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8634428" y="6211887"/>
            <a:ext cx="3104994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17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→ difficult to observe experimentally ?</a:t>
            </a:r>
            <a:endParaRPr lang="en-US" altLang="ja-JP" sz="17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65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7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E47458-2D55-454D-9ECB-48F9C9645508}"/>
              </a:ext>
            </a:extLst>
          </p:cNvPr>
          <p:cNvSpPr txBox="1"/>
          <p:nvPr/>
        </p:nvSpPr>
        <p:spPr>
          <a:xfrm>
            <a:off x="471676" y="226868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Our tool: a transport code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71568F-4CEA-47AD-A526-8A1B38E5AD79}"/>
              </a:ext>
            </a:extLst>
          </p:cNvPr>
          <p:cNvSpPr txBox="1"/>
          <p:nvPr/>
        </p:nvSpPr>
        <p:spPr>
          <a:xfrm>
            <a:off x="471676" y="714934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PHSD (Parton Hadron String Dynamics)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FA4B7F-D01B-4629-A7A7-6F689E3B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357" y="1326110"/>
            <a:ext cx="7497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Cassing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and E.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Bratkovskaya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Phys. Rev. C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034919 (2008).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W.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</a:rPr>
              <a:t>Cassing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 and E.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</a:rPr>
              <a:t>Bratkovskaya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, Phys. Rept. 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308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, 65 (1999).</a:t>
            </a:r>
          </a:p>
          <a:p>
            <a:pPr lvl="0"/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Cassing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V.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Metag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U. Mosel and K.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Niita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Phys. Rept.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188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363 (1990).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7176CE9-EBFE-4203-9398-292D7B8B6D31}"/>
              </a:ext>
            </a:extLst>
          </p:cNvPr>
          <p:cNvGrpSpPr/>
          <p:nvPr/>
        </p:nvGrpSpPr>
        <p:grpSpPr>
          <a:xfrm>
            <a:off x="1920149" y="2369157"/>
            <a:ext cx="8351702" cy="707886"/>
            <a:chOff x="1088408" y="2157353"/>
            <a:chExt cx="8351702" cy="707886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B796491-DC2F-4F3D-ABB7-AB1FF4BCDDA0}"/>
                </a:ext>
              </a:extLst>
            </p:cNvPr>
            <p:cNvSpPr txBox="1"/>
            <p:nvPr/>
          </p:nvSpPr>
          <p:spPr>
            <a:xfrm>
              <a:off x="3208122" y="2157353"/>
              <a:ext cx="6231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ja-JP" sz="20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Solve a Vlasov-Uehling-Uhlenbeck type equation for each particle type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0350B0AB-4570-40FF-8B64-98C837FE3DC8}"/>
                </a:ext>
              </a:extLst>
            </p:cNvPr>
            <p:cNvSpPr txBox="1"/>
            <p:nvPr/>
          </p:nvSpPr>
          <p:spPr>
            <a:xfrm>
              <a:off x="1088408" y="2157353"/>
              <a:ext cx="2226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ja-JP" sz="20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Basic Ingredient 1: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4A647A7-FF21-46A9-937F-CA9FF88F6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18" y="3088782"/>
            <a:ext cx="7334130" cy="1057709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219B73A-D625-41CE-91A8-94ABEDC16802}"/>
              </a:ext>
            </a:extLst>
          </p:cNvPr>
          <p:cNvCxnSpPr>
            <a:cxnSpLocks/>
          </p:cNvCxnSpPr>
          <p:nvPr/>
        </p:nvCxnSpPr>
        <p:spPr>
          <a:xfrm flipV="1">
            <a:off x="5514975" y="3886201"/>
            <a:ext cx="85725" cy="447674"/>
          </a:xfrm>
          <a:prstGeom prst="straightConnector1">
            <a:avLst/>
          </a:prstGeom>
          <a:ln w="28575">
            <a:solidFill>
              <a:srgbClr val="342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A7295B-8CC9-403E-9D1A-AB7E4193A092}"/>
              </a:ext>
            </a:extLst>
          </p:cNvPr>
          <p:cNvSpPr txBox="1"/>
          <p:nvPr/>
        </p:nvSpPr>
        <p:spPr>
          <a:xfrm>
            <a:off x="4818459" y="4295151"/>
            <a:ext cx="2925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mean field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(tuned to reproduce nuclear matter properties)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0A59C47-64A2-4290-9460-E357B42428CF}"/>
              </a:ext>
            </a:extLst>
          </p:cNvPr>
          <p:cNvCxnSpPr>
            <a:cxnSpLocks/>
          </p:cNvCxnSpPr>
          <p:nvPr/>
        </p:nvCxnSpPr>
        <p:spPr>
          <a:xfrm flipH="1" flipV="1">
            <a:off x="7786687" y="3886201"/>
            <a:ext cx="404813" cy="408950"/>
          </a:xfrm>
          <a:prstGeom prst="straightConnector1">
            <a:avLst/>
          </a:prstGeom>
          <a:ln w="28575">
            <a:solidFill>
              <a:srgbClr val="342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F895DDE-316F-40A3-9422-E97691A94827}"/>
              </a:ext>
            </a:extLst>
          </p:cNvPr>
          <p:cNvSpPr txBox="1"/>
          <p:nvPr/>
        </p:nvSpPr>
        <p:spPr>
          <a:xfrm>
            <a:off x="7902649" y="4295151"/>
            <a:ext cx="226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particle distribution function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FF92F03-786D-45C8-AB12-92161AB1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683" y="5474600"/>
            <a:ext cx="5434230" cy="1015663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D8924256-1C13-4BCC-AD10-99CB3B7A6C7C}"/>
              </a:ext>
            </a:extLst>
          </p:cNvPr>
          <p:cNvGrpSpPr/>
          <p:nvPr/>
        </p:nvGrpSpPr>
        <p:grpSpPr>
          <a:xfrm>
            <a:off x="148499" y="5773180"/>
            <a:ext cx="5045080" cy="400110"/>
            <a:chOff x="1088408" y="2157353"/>
            <a:chExt cx="5045080" cy="400110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93E16C3-4F42-451C-AD16-0C2E4915A81D}"/>
                </a:ext>
              </a:extLst>
            </p:cNvPr>
            <p:cNvSpPr txBox="1"/>
            <p:nvPr/>
          </p:nvSpPr>
          <p:spPr>
            <a:xfrm>
              <a:off x="3208122" y="2157353"/>
              <a:ext cx="2925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de-DE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</a:rPr>
                <a:t>„Te</a:t>
              </a:r>
              <a:r>
                <a:rPr lang="de-DE" altLang="ja-JP" sz="20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stparticle“ approach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B795001-EC64-4115-BFB5-2A8E685DB594}"/>
                </a:ext>
              </a:extLst>
            </p:cNvPr>
            <p:cNvSpPr txBox="1"/>
            <p:nvPr/>
          </p:nvSpPr>
          <p:spPr>
            <a:xfrm>
              <a:off x="1088408" y="2157353"/>
              <a:ext cx="2226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ja-JP" sz="20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Basic Ingredient 2: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1E472CA-C0CD-4142-B1F4-FCA8EACD6F81}"/>
              </a:ext>
            </a:extLst>
          </p:cNvPr>
          <p:cNvSpPr/>
          <p:nvPr/>
        </p:nvSpPr>
        <p:spPr>
          <a:xfrm>
            <a:off x="5150213" y="5747862"/>
            <a:ext cx="729524" cy="469137"/>
          </a:xfrm>
          <a:prstGeom prst="rightArrow">
            <a:avLst>
              <a:gd name="adj1" fmla="val 418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5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0342" y="183356"/>
            <a:ext cx="7938015" cy="59848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Structure of QCD sum rules for the phi meson</a:t>
            </a:r>
          </a:p>
        </p:txBody>
      </p:sp>
      <p:sp>
        <p:nvSpPr>
          <p:cNvPr id="128004" name="テキスト ボックス 1"/>
          <p:cNvSpPr txBox="1">
            <a:spLocks noChangeArrowheads="1"/>
          </p:cNvSpPr>
          <p:nvPr/>
        </p:nvSpPr>
        <p:spPr bwMode="auto">
          <a:xfrm>
            <a:off x="2629888" y="2742520"/>
            <a:ext cx="129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0: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8007" name="テキスト ボックス 23"/>
          <p:cNvSpPr txBox="1">
            <a:spLocks noChangeArrowheads="1"/>
          </p:cNvSpPr>
          <p:nvPr/>
        </p:nvSpPr>
        <p:spPr bwMode="auto">
          <a:xfrm>
            <a:off x="2629888" y="3533106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2: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8011" name="テキスト ボックス 27"/>
          <p:cNvSpPr txBox="1">
            <a:spLocks noChangeArrowheads="1"/>
          </p:cNvSpPr>
          <p:nvPr/>
        </p:nvSpPr>
        <p:spPr bwMode="auto">
          <a:xfrm>
            <a:off x="2629888" y="4401964"/>
            <a:ext cx="129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j-ea"/>
              </a:rPr>
              <a:t>Dim. 4: </a:t>
            </a:r>
            <a:endParaRPr lang="ja-JP" altLang="en-US" sz="2400" dirty="0">
              <a:solidFill>
                <a:srgbClr val="000000"/>
              </a:solidFill>
              <a:latin typeface="+mn-lt"/>
              <a:ea typeface="+mj-ea"/>
            </a:endParaRPr>
          </a:p>
        </p:txBody>
      </p:sp>
      <p:sp>
        <p:nvSpPr>
          <p:cNvPr id="128016" name="テキスト ボックス 35"/>
          <p:cNvSpPr txBox="1">
            <a:spLocks noChangeArrowheads="1"/>
          </p:cNvSpPr>
          <p:nvPr/>
        </p:nvSpPr>
        <p:spPr bwMode="auto">
          <a:xfrm>
            <a:off x="2629888" y="5317186"/>
            <a:ext cx="1450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6: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8021" name="テキスト ボックス 13"/>
          <p:cNvSpPr txBox="1">
            <a:spLocks noChangeArrowheads="1"/>
          </p:cNvSpPr>
          <p:nvPr/>
        </p:nvSpPr>
        <p:spPr bwMode="auto">
          <a:xfrm>
            <a:off x="5421012" y="1927460"/>
            <a:ext cx="2224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u="sng" dirty="0">
                <a:solidFill>
                  <a:srgbClr val="000000"/>
                </a:solidFill>
                <a:latin typeface="+mn-lt"/>
              </a:rPr>
              <a:t>In Vacuum</a:t>
            </a:r>
            <a:endParaRPr lang="ja-JP" altLang="en-US" sz="2400" u="sng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25" y="995731"/>
            <a:ext cx="1660932" cy="5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69" y="2704062"/>
            <a:ext cx="2680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9" y="3484284"/>
            <a:ext cx="2705705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9" y="4282506"/>
            <a:ext cx="5631058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69" y="5224728"/>
            <a:ext cx="467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45" y="965637"/>
            <a:ext cx="6224450" cy="6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28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9" name="テキスト ボックス 13"/>
          <p:cNvSpPr txBox="1">
            <a:spLocks noChangeArrowheads="1"/>
          </p:cNvSpPr>
          <p:nvPr/>
        </p:nvSpPr>
        <p:spPr bwMode="auto">
          <a:xfrm>
            <a:off x="5362834" y="2006088"/>
            <a:ext cx="3011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u="sng" dirty="0">
                <a:solidFill>
                  <a:srgbClr val="000000"/>
                </a:solidFill>
                <a:latin typeface="+mn-lt"/>
              </a:rPr>
              <a:t>In Nuclear Matter</a:t>
            </a:r>
            <a:endParaRPr lang="ja-JP" altLang="en-US" sz="2400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2260342" y="183356"/>
            <a:ext cx="7938015" cy="598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Structure of QCD sum rules for the phi meson</a:t>
            </a:r>
          </a:p>
        </p:txBody>
      </p:sp>
      <p:pic>
        <p:nvPicPr>
          <p:cNvPr id="71" name="図 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25" y="995731"/>
            <a:ext cx="1660932" cy="5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3" name="テキスト ボックス 1"/>
          <p:cNvSpPr txBox="1">
            <a:spLocks noChangeArrowheads="1"/>
          </p:cNvSpPr>
          <p:nvPr/>
        </p:nvSpPr>
        <p:spPr bwMode="auto">
          <a:xfrm>
            <a:off x="1112398" y="2921605"/>
            <a:ext cx="129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0: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4" name="テキスト ボックス 23"/>
          <p:cNvSpPr txBox="1">
            <a:spLocks noChangeArrowheads="1"/>
          </p:cNvSpPr>
          <p:nvPr/>
        </p:nvSpPr>
        <p:spPr bwMode="auto">
          <a:xfrm>
            <a:off x="1112398" y="363284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2: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5" name="テキスト ボックス 27"/>
          <p:cNvSpPr txBox="1">
            <a:spLocks noChangeArrowheads="1"/>
          </p:cNvSpPr>
          <p:nvPr/>
        </p:nvSpPr>
        <p:spPr bwMode="auto">
          <a:xfrm>
            <a:off x="1110811" y="4344075"/>
            <a:ext cx="129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j-ea"/>
              </a:rPr>
              <a:t>Dim. 4: </a:t>
            </a:r>
            <a:endParaRPr lang="ja-JP" altLang="en-US" sz="2400" dirty="0">
              <a:solidFill>
                <a:srgbClr val="000000"/>
              </a:solidFill>
              <a:latin typeface="+mn-lt"/>
              <a:ea typeface="+mj-ea"/>
            </a:endParaRPr>
          </a:p>
        </p:txBody>
      </p:sp>
      <p:sp>
        <p:nvSpPr>
          <p:cNvPr id="76" name="テキスト ボックス 35"/>
          <p:cNvSpPr txBox="1">
            <a:spLocks noChangeArrowheads="1"/>
          </p:cNvSpPr>
          <p:nvPr/>
        </p:nvSpPr>
        <p:spPr bwMode="auto">
          <a:xfrm>
            <a:off x="1110811" y="5780382"/>
            <a:ext cx="15034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Dim. 6: 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25" y="2925679"/>
            <a:ext cx="2194032" cy="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25" y="3632840"/>
            <a:ext cx="2194032" cy="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95" y="4340001"/>
            <a:ext cx="2098427" cy="3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57" y="4291541"/>
            <a:ext cx="4203934" cy="4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57" y="4907503"/>
            <a:ext cx="3778291" cy="4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136" y="4899823"/>
            <a:ext cx="1984835" cy="4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27" y="5776322"/>
            <a:ext cx="2034192" cy="31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図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57" y="5730502"/>
            <a:ext cx="4278625" cy="4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37" y="5737234"/>
            <a:ext cx="1411934" cy="4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5" name="上下矢印 14"/>
          <p:cNvSpPr/>
          <p:nvPr/>
        </p:nvSpPr>
        <p:spPr>
          <a:xfrm rot="2000134">
            <a:off x="8579388" y="3433086"/>
            <a:ext cx="518984" cy="900242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38" y="2906969"/>
            <a:ext cx="4916000" cy="3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8" name="フローチャート: 代替処理 17"/>
          <p:cNvSpPr/>
          <p:nvPr/>
        </p:nvSpPr>
        <p:spPr>
          <a:xfrm>
            <a:off x="6690530" y="2744170"/>
            <a:ext cx="5323222" cy="716692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45" y="965637"/>
            <a:ext cx="6224450" cy="6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5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タイトル 1"/>
          <p:cNvSpPr>
            <a:spLocks noGrp="1"/>
          </p:cNvSpPr>
          <p:nvPr>
            <p:ph type="title"/>
          </p:nvPr>
        </p:nvSpPr>
        <p:spPr>
          <a:xfrm>
            <a:off x="1396802" y="222550"/>
            <a:ext cx="6265412" cy="558800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+mn-lt"/>
              </a:rPr>
              <a:t>The strangeness content of the nucleon: </a:t>
            </a:r>
            <a:endParaRPr lang="ja-JP" alt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9029" name="テキスト ボックス 4"/>
          <p:cNvSpPr txBox="1">
            <a:spLocks noChangeArrowheads="1"/>
          </p:cNvSpPr>
          <p:nvPr/>
        </p:nvSpPr>
        <p:spPr bwMode="auto">
          <a:xfrm>
            <a:off x="2946165" y="781576"/>
            <a:ext cx="575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Important parameter for dark-matter searches!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030" name="テキスト ボックス 8"/>
          <p:cNvSpPr txBox="1">
            <a:spLocks noChangeArrowheads="1"/>
          </p:cNvSpPr>
          <p:nvPr/>
        </p:nvSpPr>
        <p:spPr bwMode="auto">
          <a:xfrm>
            <a:off x="7242908" y="3037100"/>
            <a:ext cx="42613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Adapted from: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W. Freeman and D. Toussaint  (MILC Collaboration),                           Phys. Rev. D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88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054503 (2013).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9031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393826"/>
            <a:ext cx="28448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4" name="右矢印 18"/>
          <p:cNvSpPr>
            <a:spLocks noChangeArrowheads="1"/>
          </p:cNvSpPr>
          <p:nvPr/>
        </p:nvSpPr>
        <p:spPr bwMode="auto">
          <a:xfrm rot="7432713">
            <a:off x="4673633" y="4445362"/>
            <a:ext cx="495597" cy="611386"/>
          </a:xfrm>
          <a:prstGeom prst="rightArrow">
            <a:avLst>
              <a:gd name="adj1" fmla="val 25196"/>
              <a:gd name="adj2" fmla="val 4971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035" name="テキスト ボックス 19"/>
          <p:cNvSpPr txBox="1">
            <a:spLocks noChangeArrowheads="1"/>
          </p:cNvSpPr>
          <p:nvPr/>
        </p:nvSpPr>
        <p:spPr bwMode="auto">
          <a:xfrm>
            <a:off x="5200651" y="4611689"/>
            <a:ext cx="233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most important contribution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036" name="円/楕円 20"/>
          <p:cNvSpPr>
            <a:spLocks noChangeArrowheads="1"/>
          </p:cNvSpPr>
          <p:nvPr/>
        </p:nvSpPr>
        <p:spPr bwMode="auto">
          <a:xfrm>
            <a:off x="4849814" y="5029200"/>
            <a:ext cx="1139825" cy="43279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9037" name="直線矢印コネクタ 22"/>
          <p:cNvCxnSpPr>
            <a:cxnSpLocks noChangeShapeType="1"/>
            <a:stCxn id="129036" idx="5"/>
          </p:cNvCxnSpPr>
          <p:nvPr/>
        </p:nvCxnSpPr>
        <p:spPr bwMode="auto">
          <a:xfrm>
            <a:off x="5822715" y="5398611"/>
            <a:ext cx="757839" cy="51276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9038" name="テキスト ボックス 25"/>
          <p:cNvSpPr txBox="1">
            <a:spLocks noChangeArrowheads="1"/>
          </p:cNvSpPr>
          <p:nvPr/>
        </p:nvSpPr>
        <p:spPr bwMode="auto">
          <a:xfrm>
            <a:off x="6137688" y="5338773"/>
            <a:ext cx="1150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dominates</a:t>
            </a:r>
          </a:p>
        </p:txBody>
      </p:sp>
      <p:sp>
        <p:nvSpPr>
          <p:cNvPr id="129039" name="テキスト ボックス 29"/>
          <p:cNvSpPr txBox="1">
            <a:spLocks noChangeArrowheads="1"/>
          </p:cNvSpPr>
          <p:nvPr/>
        </p:nvSpPr>
        <p:spPr bwMode="auto">
          <a:xfrm>
            <a:off x="8359150" y="999712"/>
            <a:ext cx="2876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Neutralino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:                                     Linear superposition of the Super-partners of the Higgs, the photon and the Z-boson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042" name="テキスト ボックス 34"/>
          <p:cNvSpPr txBox="1">
            <a:spLocks noChangeArrowheads="1"/>
          </p:cNvSpPr>
          <p:nvPr/>
        </p:nvSpPr>
        <p:spPr bwMode="auto">
          <a:xfrm>
            <a:off x="5362096" y="6394674"/>
            <a:ext cx="67230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Bottino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F. Donato, N.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Fornengo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and 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Scopel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Asropart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Phys.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18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205 (2002).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1" y="294049"/>
            <a:ext cx="3109515" cy="3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左中かっこ 3">
            <a:extLst>
              <a:ext uri="{FF2B5EF4-FFF2-40B4-BE49-F238E27FC236}">
                <a16:creationId xmlns:a16="http://schemas.microsoft.com/office/drawing/2014/main" id="{52D3A7F5-99F3-4270-8F0E-7083C6DB07AC}"/>
              </a:ext>
            </a:extLst>
          </p:cNvPr>
          <p:cNvSpPr/>
          <p:nvPr/>
        </p:nvSpPr>
        <p:spPr>
          <a:xfrm>
            <a:off x="7950476" y="1033998"/>
            <a:ext cx="395288" cy="1004192"/>
          </a:xfrm>
          <a:prstGeom prst="leftBrace">
            <a:avLst>
              <a:gd name="adj1" fmla="val 26754"/>
              <a:gd name="adj2" fmla="val 5000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DF074DF-787B-4C19-87E1-8F3215BCEA2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982727" y="1509754"/>
            <a:ext cx="967749" cy="2634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AEF0A42B-651C-40F1-92AE-72C395203E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53" y="3856945"/>
            <a:ext cx="9372869" cy="75676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38F4371-4043-4EED-8E2B-DDEC2FFEDD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16" y="5051530"/>
            <a:ext cx="3202285" cy="35809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53C156B-D1C0-4B4B-B247-8231E63F7EB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5911373"/>
            <a:ext cx="3481905" cy="3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4" grpId="0" animBg="1"/>
      <p:bldP spid="129035" grpId="0"/>
      <p:bldP spid="129036" grpId="0" animBg="1"/>
      <p:bldP spid="1290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87398" y="235893"/>
            <a:ext cx="5026325" cy="646113"/>
          </a:xfrm>
        </p:spPr>
        <p:txBody>
          <a:bodyPr/>
          <a:lstStyle/>
          <a:p>
            <a:pPr eaLnBrk="1" hangingPunct="1"/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Other experimental results</a:t>
            </a:r>
          </a:p>
        </p:txBody>
      </p:sp>
      <p:sp>
        <p:nvSpPr>
          <p:cNvPr id="137219" name="テキスト ボックス 4"/>
          <p:cNvSpPr txBox="1">
            <a:spLocks noChangeArrowheads="1"/>
          </p:cNvSpPr>
          <p:nvPr/>
        </p:nvSpPr>
        <p:spPr bwMode="auto">
          <a:xfrm>
            <a:off x="1984376" y="906463"/>
            <a:ext cx="843237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dirty="0">
                <a:solidFill>
                  <a:schemeClr val="bg1"/>
                </a:solidFill>
                <a:latin typeface="+mn-lt"/>
              </a:rPr>
              <a:t>There are some more experimental results on the </a:t>
            </a:r>
            <a:r>
              <a:rPr lang="el-GR" altLang="ja-JP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φ</a:t>
            </a:r>
            <a:r>
              <a:rPr lang="en-US" altLang="ja-JP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-meson width in nuclear matter, based on the measurement of the transparency ratio T:</a:t>
            </a:r>
            <a:r>
              <a:rPr lang="en-US" altLang="ja-JP" dirty="0">
                <a:solidFill>
                  <a:schemeClr val="bg1"/>
                </a:solidFill>
                <a:latin typeface="+mn-lt"/>
              </a:rPr>
              <a:t>  </a:t>
            </a:r>
            <a:endParaRPr lang="ja-JP" alt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7221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60" y="2618183"/>
            <a:ext cx="2802889" cy="35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図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8" y="4044954"/>
            <a:ext cx="270077" cy="3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左矢印 9"/>
          <p:cNvSpPr>
            <a:spLocks noChangeArrowheads="1"/>
          </p:cNvSpPr>
          <p:nvPr/>
        </p:nvSpPr>
        <p:spPr bwMode="auto">
          <a:xfrm>
            <a:off x="3947849" y="3429253"/>
            <a:ext cx="367188" cy="417677"/>
          </a:xfrm>
          <a:prstGeom prst="leftArrow">
            <a:avLst>
              <a:gd name="adj1" fmla="val 50000"/>
              <a:gd name="adj2" fmla="val 49673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 sz="1400"/>
          </a:p>
        </p:txBody>
      </p:sp>
      <p:sp>
        <p:nvSpPr>
          <p:cNvPr id="137227" name="テキスト ボックス 11"/>
          <p:cNvSpPr txBox="1">
            <a:spLocks noChangeArrowheads="1"/>
          </p:cNvSpPr>
          <p:nvPr/>
        </p:nvSpPr>
        <p:spPr bwMode="auto">
          <a:xfrm>
            <a:off x="589496" y="6388860"/>
            <a:ext cx="3938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T. Ishikawa et al, Phys. Lett. B </a:t>
            </a:r>
            <a:r>
              <a:rPr lang="en-US" altLang="ja-JP" sz="1600" b="1" dirty="0">
                <a:solidFill>
                  <a:srgbClr val="000000"/>
                </a:solidFill>
                <a:latin typeface="+mn-lt"/>
              </a:rPr>
              <a:t>608</a:t>
            </a: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, 215 (2005). </a:t>
            </a:r>
            <a:endParaRPr lang="ja-JP" alt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7228" name="テキスト ボックス 2"/>
          <p:cNvSpPr txBox="1">
            <a:spLocks noChangeArrowheads="1"/>
          </p:cNvSpPr>
          <p:nvPr/>
        </p:nvSpPr>
        <p:spPr bwMode="auto">
          <a:xfrm>
            <a:off x="1305335" y="2213429"/>
            <a:ext cx="263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solidFill>
                  <a:schemeClr val="bg1"/>
                </a:solidFill>
                <a:latin typeface="+mn-lt"/>
              </a:rPr>
              <a:t>Measured at SPring-8 (LEPS)</a:t>
            </a:r>
            <a:endParaRPr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69" y="2534011"/>
            <a:ext cx="2223595" cy="384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6317243" y="6386712"/>
            <a:ext cx="4467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A. </a:t>
            </a:r>
            <a:r>
              <a:rPr lang="en-US" altLang="ja-JP" sz="1600" dirty="0" err="1">
                <a:solidFill>
                  <a:srgbClr val="000000"/>
                </a:solidFill>
                <a:latin typeface="+mn-lt"/>
              </a:rPr>
              <a:t>Polyanskiy</a:t>
            </a: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 et al, Phys. Lett. B </a:t>
            </a:r>
            <a:r>
              <a:rPr lang="en-US" altLang="ja-JP" sz="1600" b="1" dirty="0">
                <a:solidFill>
                  <a:srgbClr val="000000"/>
                </a:solidFill>
                <a:latin typeface="+mn-lt"/>
              </a:rPr>
              <a:t>695</a:t>
            </a: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, 74 (2011). </a:t>
            </a:r>
            <a:endParaRPr lang="ja-JP" alt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左矢印 9"/>
          <p:cNvSpPr>
            <a:spLocks noChangeArrowheads="1"/>
          </p:cNvSpPr>
          <p:nvPr/>
        </p:nvSpPr>
        <p:spPr bwMode="auto">
          <a:xfrm>
            <a:off x="9136628" y="5608368"/>
            <a:ext cx="374007" cy="453130"/>
          </a:xfrm>
          <a:prstGeom prst="leftArrow">
            <a:avLst>
              <a:gd name="adj1" fmla="val 50000"/>
              <a:gd name="adj2" fmla="val 4942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 sz="1400"/>
          </a:p>
        </p:txBody>
      </p:sp>
      <p:sp>
        <p:nvSpPr>
          <p:cNvPr id="22" name="テキスト ボックス 2"/>
          <p:cNvSpPr txBox="1">
            <a:spLocks noChangeArrowheads="1"/>
          </p:cNvSpPr>
          <p:nvPr/>
        </p:nvSpPr>
        <p:spPr bwMode="auto">
          <a:xfrm>
            <a:off x="7135984" y="2213429"/>
            <a:ext cx="263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solidFill>
                  <a:schemeClr val="bg1"/>
                </a:solidFill>
                <a:latin typeface="+mn-lt"/>
              </a:rPr>
              <a:t>Measured at COSY-ANKE</a:t>
            </a:r>
            <a:endParaRPr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4" y="1738645"/>
            <a:ext cx="2016126" cy="5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20" y="3514288"/>
            <a:ext cx="1768840" cy="2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09" y="3961537"/>
            <a:ext cx="1768847" cy="2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10" y="5703533"/>
            <a:ext cx="1768846" cy="2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5" name="左矢印 9"/>
          <p:cNvSpPr>
            <a:spLocks noChangeArrowheads="1"/>
          </p:cNvSpPr>
          <p:nvPr/>
        </p:nvSpPr>
        <p:spPr bwMode="auto">
          <a:xfrm>
            <a:off x="9136629" y="3861902"/>
            <a:ext cx="374007" cy="453130"/>
          </a:xfrm>
          <a:prstGeom prst="leftArrow">
            <a:avLst>
              <a:gd name="adj1" fmla="val 50000"/>
              <a:gd name="adj2" fmla="val 4942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 sz="140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10635" y="2882739"/>
            <a:ext cx="20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Theoretical calculation: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510635" y="3137421"/>
            <a:ext cx="267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V.K. Magas, L. Roca and E.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Oset</a:t>
            </a:r>
            <a:r>
              <a:rPr kumimoji="1" lang="en-US" altLang="ja-JP" sz="1400" dirty="0">
                <a:solidFill>
                  <a:schemeClr val="bg1"/>
                </a:solidFill>
              </a:rPr>
              <a:t>, Phys. Rev. C 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71</a:t>
            </a:r>
            <a:r>
              <a:rPr kumimoji="1" lang="en-US" altLang="ja-JP" sz="1400" dirty="0">
                <a:solidFill>
                  <a:schemeClr val="bg1"/>
                </a:solidFill>
              </a:rPr>
              <a:t>, 065202 (2005).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513534" y="4699563"/>
            <a:ext cx="20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Theoretical calculation: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13534" y="4954245"/>
            <a:ext cx="267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E. </a:t>
            </a:r>
            <a:r>
              <a:rPr lang="en-US" altLang="ja-JP" sz="1400" dirty="0" err="1">
                <a:solidFill>
                  <a:schemeClr val="bg1"/>
                </a:solidFill>
              </a:rPr>
              <a:t>Ya</a:t>
            </a:r>
            <a:r>
              <a:rPr lang="en-US" altLang="ja-JP" sz="1400" dirty="0">
                <a:solidFill>
                  <a:schemeClr val="bg1"/>
                </a:solidFill>
              </a:rPr>
              <a:t>. </a:t>
            </a:r>
            <a:r>
              <a:rPr lang="en-US" altLang="ja-JP" sz="1400" dirty="0" err="1">
                <a:solidFill>
                  <a:schemeClr val="bg1"/>
                </a:solidFill>
              </a:rPr>
              <a:t>Paryev</a:t>
            </a:r>
            <a:r>
              <a:rPr lang="en-US" altLang="ja-JP" sz="1400" dirty="0">
                <a:solidFill>
                  <a:schemeClr val="bg1"/>
                </a:solidFill>
              </a:rPr>
              <a:t>,                                      J. Phys. G </a:t>
            </a:r>
            <a:r>
              <a:rPr lang="en-US" altLang="ja-JP" sz="1400" b="1" dirty="0">
                <a:solidFill>
                  <a:schemeClr val="bg1"/>
                </a:solidFill>
              </a:rPr>
              <a:t>36</a:t>
            </a:r>
            <a:r>
              <a:rPr lang="en-US" altLang="ja-JP" sz="1400" dirty="0">
                <a:solidFill>
                  <a:schemeClr val="bg1"/>
                </a:solidFill>
              </a:rPr>
              <a:t>, 015103 (2009).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74000" y="4157728"/>
            <a:ext cx="20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Theoretical calculation: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74000" y="4412410"/>
            <a:ext cx="2678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D. Cabrera, L. Roca, E. </a:t>
            </a:r>
            <a:r>
              <a:rPr lang="en-US" altLang="ja-JP" sz="1400" dirty="0" err="1">
                <a:solidFill>
                  <a:schemeClr val="bg1"/>
                </a:solidFill>
              </a:rPr>
              <a:t>Oset</a:t>
            </a:r>
            <a:r>
              <a:rPr lang="en-US" altLang="ja-JP" sz="1400" dirty="0">
                <a:solidFill>
                  <a:schemeClr val="bg1"/>
                </a:solidFill>
              </a:rPr>
              <a:t> ,          H. Toki and M.J. Vicente </a:t>
            </a:r>
            <a:r>
              <a:rPr lang="en-US" altLang="ja-JP" sz="1400" dirty="0" err="1">
                <a:solidFill>
                  <a:schemeClr val="bg1"/>
                </a:solidFill>
              </a:rPr>
              <a:t>Vacas</a:t>
            </a:r>
            <a:r>
              <a:rPr lang="en-US" altLang="ja-JP" sz="1400" dirty="0">
                <a:solidFill>
                  <a:schemeClr val="bg1"/>
                </a:solidFill>
              </a:rPr>
              <a:t>, </a:t>
            </a:r>
            <a:r>
              <a:rPr lang="en-US" altLang="ja-JP" sz="1400" dirty="0" err="1">
                <a:solidFill>
                  <a:schemeClr val="bg1"/>
                </a:solidFill>
              </a:rPr>
              <a:t>Nucl</a:t>
            </a:r>
            <a:r>
              <a:rPr lang="en-US" altLang="ja-JP" sz="1400" dirty="0">
                <a:solidFill>
                  <a:schemeClr val="bg1"/>
                </a:solidFill>
              </a:rPr>
              <a:t>. Phys. </a:t>
            </a:r>
            <a:r>
              <a:rPr lang="en-US" altLang="ja-JP" sz="1400" b="1" dirty="0">
                <a:solidFill>
                  <a:schemeClr val="bg1"/>
                </a:solidFill>
              </a:rPr>
              <a:t>A733</a:t>
            </a:r>
            <a:r>
              <a:rPr lang="en-US" altLang="ja-JP" sz="1400" dirty="0">
                <a:solidFill>
                  <a:schemeClr val="bg1"/>
                </a:solidFill>
              </a:rPr>
              <a:t>, 130 (2004).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3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BCF389-150B-4E71-89A8-84A29B29CF1A}"/>
              </a:ext>
            </a:extLst>
          </p:cNvPr>
          <p:cNvSpPr txBox="1"/>
          <p:nvPr/>
        </p:nvSpPr>
        <p:spPr>
          <a:xfrm>
            <a:off x="3063353" y="131352"/>
            <a:ext cx="556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New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experimental results  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FB41C0-113D-409D-A5CB-9767A8AE9987}"/>
              </a:ext>
            </a:extLst>
          </p:cNvPr>
          <p:cNvSpPr txBox="1"/>
          <p:nvPr/>
        </p:nvSpPr>
        <p:spPr>
          <a:xfrm>
            <a:off x="4662441" y="635916"/>
            <a:ext cx="236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ALICE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  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93FB586-488D-4E5C-86C1-F4D4D6D91326}"/>
              </a:ext>
            </a:extLst>
          </p:cNvPr>
          <p:cNvGrpSpPr/>
          <p:nvPr/>
        </p:nvGrpSpPr>
        <p:grpSpPr>
          <a:xfrm>
            <a:off x="1001702" y="1227456"/>
            <a:ext cx="6615487" cy="4735001"/>
            <a:chOff x="653851" y="1147660"/>
            <a:chExt cx="6738851" cy="487747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25AE615-C5AC-44F4-ABE6-C975D4D2F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851" y="1615998"/>
              <a:ext cx="6364489" cy="4409135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6C63E0A-9427-45A8-B63E-3E75497B1E06}"/>
                </a:ext>
              </a:extLst>
            </p:cNvPr>
            <p:cNvSpPr txBox="1"/>
            <p:nvPr/>
          </p:nvSpPr>
          <p:spPr>
            <a:xfrm>
              <a:off x="2263135" y="1147660"/>
              <a:ext cx="5129567" cy="412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Measurement of </a:t>
              </a:r>
              <a:r>
                <a:rPr lang="el-GR" altLang="ja-JP" sz="2000" dirty="0">
                  <a:solidFill>
                    <a:schemeClr val="bg1"/>
                  </a:solidFill>
                </a:rPr>
                <a:t>ϕ</a:t>
              </a:r>
              <a:r>
                <a:rPr lang="en-US" altLang="ja-JP" sz="2000" dirty="0">
                  <a:solidFill>
                    <a:schemeClr val="bg1"/>
                  </a:solidFill>
                </a:rPr>
                <a:t>N correlation</a:t>
              </a:r>
              <a:r>
                <a:rPr kumimoji="1" lang="en-US" altLang="ja-JP" sz="2000" dirty="0">
                  <a:solidFill>
                    <a:schemeClr val="bg1"/>
                  </a:solidFill>
                </a:rPr>
                <a:t> 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矢印: 上 6">
            <a:extLst>
              <a:ext uri="{FF2B5EF4-FFF2-40B4-BE49-F238E27FC236}">
                <a16:creationId xmlns:a16="http://schemas.microsoft.com/office/drawing/2014/main" id="{1684F012-3100-4877-93D5-1D23DE65BA79}"/>
              </a:ext>
            </a:extLst>
          </p:cNvPr>
          <p:cNvSpPr/>
          <p:nvPr/>
        </p:nvSpPr>
        <p:spPr>
          <a:xfrm>
            <a:off x="540035" y="2495576"/>
            <a:ext cx="425116" cy="2334588"/>
          </a:xfrm>
          <a:prstGeom prst="upArrow">
            <a:avLst>
              <a:gd name="adj1" fmla="val 34906"/>
              <a:gd name="adj2" fmla="val 6320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D32CEC-A4D3-443D-B3DC-C9593F734373}"/>
              </a:ext>
            </a:extLst>
          </p:cNvPr>
          <p:cNvSpPr txBox="1"/>
          <p:nvPr/>
        </p:nvSpPr>
        <p:spPr>
          <a:xfrm rot="16200000">
            <a:off x="-709689" y="3209255"/>
            <a:ext cx="212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Attraction!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1E3D5DC-AAA1-4D5D-8F35-CAF37F2C2165}"/>
              </a:ext>
            </a:extLst>
          </p:cNvPr>
          <p:cNvSpPr txBox="1"/>
          <p:nvPr/>
        </p:nvSpPr>
        <p:spPr>
          <a:xfrm>
            <a:off x="122268" y="6301168"/>
            <a:ext cx="84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 Acharya et al. (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ALICE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Collaboration),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arXiv:2105.05578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-ex].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0580ED-1C7D-4D7A-A763-2E60EA2317BE}"/>
              </a:ext>
            </a:extLst>
          </p:cNvPr>
          <p:cNvSpPr txBox="1"/>
          <p:nvPr/>
        </p:nvSpPr>
        <p:spPr>
          <a:xfrm>
            <a:off x="7617189" y="1834280"/>
            <a:ext cx="432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Information about the </a:t>
            </a:r>
            <a:r>
              <a:rPr lang="el-GR" altLang="ja-JP" sz="1800" b="1" dirty="0">
                <a:solidFill>
                  <a:schemeClr val="bg1"/>
                </a:solidFill>
              </a:rPr>
              <a:t>ϕ</a:t>
            </a:r>
            <a:r>
              <a:rPr lang="en-US" altLang="ja-JP" sz="1800" b="1" dirty="0">
                <a:solidFill>
                  <a:schemeClr val="bg1"/>
                </a:solidFill>
              </a:rPr>
              <a:t>N scattering length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81E805-1F06-47A5-837A-3A2FB72784DF}"/>
              </a:ext>
            </a:extLst>
          </p:cNvPr>
          <p:cNvSpPr txBox="1"/>
          <p:nvPr/>
        </p:nvSpPr>
        <p:spPr>
          <a:xfrm>
            <a:off x="7617189" y="2507046"/>
            <a:ext cx="432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Real part: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0540E3-8489-4B87-8C39-618A04A479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9" y="2939114"/>
            <a:ext cx="4322508" cy="23100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3DB092C-4942-4BA9-BF5E-B3CFC25EAB26}"/>
              </a:ext>
            </a:extLst>
          </p:cNvPr>
          <p:cNvSpPr txBox="1"/>
          <p:nvPr/>
        </p:nvSpPr>
        <p:spPr>
          <a:xfrm>
            <a:off x="9778443" y="3330020"/>
            <a:ext cx="153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Attractive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3BD0C9A-859E-431E-9634-4CE33E99F4FF}"/>
              </a:ext>
            </a:extLst>
          </p:cNvPr>
          <p:cNvSpPr/>
          <p:nvPr/>
        </p:nvSpPr>
        <p:spPr>
          <a:xfrm>
            <a:off x="8823157" y="3330020"/>
            <a:ext cx="770021" cy="369332"/>
          </a:xfrm>
          <a:prstGeom prst="rightArrow">
            <a:avLst>
              <a:gd name="adj1" fmla="val 36969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993C9F6-EE25-4C38-B49E-ED2EB05D58FD}"/>
              </a:ext>
            </a:extLst>
          </p:cNvPr>
          <p:cNvSpPr txBox="1"/>
          <p:nvPr/>
        </p:nvSpPr>
        <p:spPr>
          <a:xfrm>
            <a:off x="7617189" y="3960770"/>
            <a:ext cx="432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Imaginary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part: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8E21D1B-BEC0-4FC5-A46B-0EE6AFA97B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9" y="4392838"/>
            <a:ext cx="4327364" cy="23100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BED12B-D3D1-4198-843F-39ACF0B5A3DF}"/>
              </a:ext>
            </a:extLst>
          </p:cNvPr>
          <p:cNvSpPr txBox="1"/>
          <p:nvPr/>
        </p:nvSpPr>
        <p:spPr>
          <a:xfrm>
            <a:off x="9208167" y="4791099"/>
            <a:ext cx="259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Small absorption/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broade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?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A662D3E9-9F90-452E-BC28-A6E16B39CE87}"/>
              </a:ext>
            </a:extLst>
          </p:cNvPr>
          <p:cNvSpPr/>
          <p:nvPr/>
        </p:nvSpPr>
        <p:spPr>
          <a:xfrm>
            <a:off x="8245641" y="4929599"/>
            <a:ext cx="770021" cy="369332"/>
          </a:xfrm>
          <a:prstGeom prst="rightArrow">
            <a:avLst>
              <a:gd name="adj1" fmla="val 36969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2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BCF389-150B-4E71-89A8-84A29B29CF1A}"/>
              </a:ext>
            </a:extLst>
          </p:cNvPr>
          <p:cNvSpPr txBox="1"/>
          <p:nvPr/>
        </p:nvSpPr>
        <p:spPr>
          <a:xfrm>
            <a:off x="3063353" y="131352"/>
            <a:ext cx="556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New experimental results  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FB41C0-113D-409D-A5CB-9767A8AE9987}"/>
              </a:ext>
            </a:extLst>
          </p:cNvPr>
          <p:cNvSpPr txBox="1"/>
          <p:nvPr/>
        </p:nvSpPr>
        <p:spPr>
          <a:xfrm>
            <a:off x="4662441" y="635916"/>
            <a:ext cx="236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ALICE   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1E3D5DC-AAA1-4D5D-8F35-CAF37F2C2165}"/>
              </a:ext>
            </a:extLst>
          </p:cNvPr>
          <p:cNvSpPr txBox="1"/>
          <p:nvPr/>
        </p:nvSpPr>
        <p:spPr>
          <a:xfrm>
            <a:off x="122268" y="6301168"/>
            <a:ext cx="84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S. Acharya et al. (ALICE Collaboration), arXiv:2105.05578 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-ex].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9A677B-98F0-4308-8249-AEAFCC1B9437}"/>
              </a:ext>
            </a:extLst>
          </p:cNvPr>
          <p:cNvSpPr txBox="1"/>
          <p:nvPr/>
        </p:nvSpPr>
        <p:spPr>
          <a:xfrm>
            <a:off x="1889544" y="1132694"/>
            <a:ext cx="841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Fit of the correlation function data to two simple phenomenological potentials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03EB9DA-BCEC-43A1-9AB6-9D0BE03192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36" y="2511570"/>
            <a:ext cx="3481983" cy="46011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6E550E-7198-4F0A-A6F8-47BC9E8E4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36" y="4352520"/>
            <a:ext cx="3829468" cy="43807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4B4EDB3-1E53-4061-BFBC-74560C677D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5" y="3223447"/>
            <a:ext cx="3968406" cy="23322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46774C3-43C0-4454-AA19-A2713900A3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5" y="3618086"/>
            <a:ext cx="4281227" cy="24102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765CA769-3BEC-4563-91A2-5B3054AA01C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6" y="5188152"/>
            <a:ext cx="4375526" cy="25204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A86C43C9-C7B5-4992-A5C1-91436830C0A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" y="5592872"/>
            <a:ext cx="4375527" cy="286325"/>
          </a:xfrm>
          <a:prstGeom prst="rect">
            <a:avLst/>
          </a:prstGeom>
        </p:spPr>
      </p:pic>
      <p:sp>
        <p:nvSpPr>
          <p:cNvPr id="40" name="右中かっこ 39">
            <a:extLst>
              <a:ext uri="{FF2B5EF4-FFF2-40B4-BE49-F238E27FC236}">
                <a16:creationId xmlns:a16="http://schemas.microsoft.com/office/drawing/2014/main" id="{B444275A-3797-41CE-AD5E-88CD9C277958}"/>
              </a:ext>
            </a:extLst>
          </p:cNvPr>
          <p:cNvSpPr/>
          <p:nvPr/>
        </p:nvSpPr>
        <p:spPr>
          <a:xfrm>
            <a:off x="5518485" y="2412314"/>
            <a:ext cx="385010" cy="1622266"/>
          </a:xfrm>
          <a:prstGeom prst="rightBrace">
            <a:avLst>
              <a:gd name="adj1" fmla="val 39583"/>
              <a:gd name="adj2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A9367D1B-52BA-45E6-B2FF-E468F7C300EB}"/>
              </a:ext>
            </a:extLst>
          </p:cNvPr>
          <p:cNvSpPr/>
          <p:nvPr/>
        </p:nvSpPr>
        <p:spPr>
          <a:xfrm>
            <a:off x="5916977" y="3023392"/>
            <a:ext cx="935563" cy="400110"/>
          </a:xfrm>
          <a:prstGeom prst="rightArrow">
            <a:avLst>
              <a:gd name="adj1" fmla="val 33962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649C84BC-DD5F-43C3-B031-6CC0D1C6C92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22" y="1577627"/>
            <a:ext cx="4629334" cy="56304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450C9F0E-46BB-434E-81F0-75D500C1C53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06" y="2381092"/>
            <a:ext cx="901048" cy="32931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DE0CD04F-0F7F-4226-94D4-5572D5D1F93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268" y="2431427"/>
            <a:ext cx="266558" cy="17419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6ACF0DA1-C60F-4C2D-944C-947C3DDF5A4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33" y="2865954"/>
            <a:ext cx="1920897" cy="40011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079F1AA0-3B96-4B37-85B5-332EE13BFDD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875" y="3455702"/>
            <a:ext cx="3002002" cy="227792"/>
          </a:xfrm>
          <a:prstGeom prst="rect">
            <a:avLst/>
          </a:prstGeom>
        </p:spPr>
      </p:pic>
      <p:sp>
        <p:nvSpPr>
          <p:cNvPr id="60" name="右中かっこ 59">
            <a:extLst>
              <a:ext uri="{FF2B5EF4-FFF2-40B4-BE49-F238E27FC236}">
                <a16:creationId xmlns:a16="http://schemas.microsoft.com/office/drawing/2014/main" id="{00DD541C-DF04-4701-8C22-4075C6456BB4}"/>
              </a:ext>
            </a:extLst>
          </p:cNvPr>
          <p:cNvSpPr/>
          <p:nvPr/>
        </p:nvSpPr>
        <p:spPr>
          <a:xfrm>
            <a:off x="5518485" y="4297963"/>
            <a:ext cx="385010" cy="1622266"/>
          </a:xfrm>
          <a:prstGeom prst="rightBrace">
            <a:avLst>
              <a:gd name="adj1" fmla="val 39583"/>
              <a:gd name="adj2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EC295BA9-3224-4001-BF5D-2E6F67877DF0}"/>
              </a:ext>
            </a:extLst>
          </p:cNvPr>
          <p:cNvSpPr/>
          <p:nvPr/>
        </p:nvSpPr>
        <p:spPr>
          <a:xfrm>
            <a:off x="5916977" y="4909041"/>
            <a:ext cx="935563" cy="400110"/>
          </a:xfrm>
          <a:prstGeom prst="rightArrow">
            <a:avLst>
              <a:gd name="adj1" fmla="val 33962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0E3E31D5-624C-4AA9-A859-83346C8FC87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22" y="4605441"/>
            <a:ext cx="2631215" cy="570338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F030E750-FA47-4302-BD49-278A047231C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5363151"/>
            <a:ext cx="2840124" cy="227792"/>
          </a:xfrm>
          <a:prstGeom prst="rect">
            <a:avLst/>
          </a:prstGeom>
        </p:spPr>
      </p:pic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4EA5CC67-0B2B-4E88-ACA9-89F64101B6FE}"/>
              </a:ext>
            </a:extLst>
          </p:cNvPr>
          <p:cNvCxnSpPr/>
          <p:nvPr/>
        </p:nvCxnSpPr>
        <p:spPr>
          <a:xfrm flipH="1">
            <a:off x="9229497" y="2040239"/>
            <a:ext cx="288758" cy="3488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A007E2D2-6213-49B3-AEE9-43430FD4E602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321585" y="2063422"/>
            <a:ext cx="306145" cy="3176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矢印: 右 71">
            <a:extLst>
              <a:ext uri="{FF2B5EF4-FFF2-40B4-BE49-F238E27FC236}">
                <a16:creationId xmlns:a16="http://schemas.microsoft.com/office/drawing/2014/main" id="{0CF9F7E4-9993-48D3-A111-D0D0551D9392}"/>
              </a:ext>
            </a:extLst>
          </p:cNvPr>
          <p:cNvSpPr/>
          <p:nvPr/>
        </p:nvSpPr>
        <p:spPr>
          <a:xfrm>
            <a:off x="6839014" y="6106740"/>
            <a:ext cx="816437" cy="400110"/>
          </a:xfrm>
          <a:prstGeom prst="rightArrow">
            <a:avLst>
              <a:gd name="adj1" fmla="val 3396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08BD012-095B-4B62-9262-AE7E2FC71E3B}"/>
              </a:ext>
            </a:extLst>
          </p:cNvPr>
          <p:cNvSpPr txBox="1"/>
          <p:nvPr/>
        </p:nvSpPr>
        <p:spPr>
          <a:xfrm>
            <a:off x="7750871" y="5835168"/>
            <a:ext cx="399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Larger attraction than what was observed at KEK 325, but large statistical and systematic uncertainties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786D47F1-5078-4B17-882E-39639FDF9AA7}"/>
              </a:ext>
            </a:extLst>
          </p:cNvPr>
          <p:cNvSpPr/>
          <p:nvPr/>
        </p:nvSpPr>
        <p:spPr>
          <a:xfrm>
            <a:off x="7703160" y="5835166"/>
            <a:ext cx="4093905" cy="9233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9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60" grpId="0" animBg="1"/>
      <p:bldP spid="61" grpId="0" animBg="1"/>
      <p:bldP spid="72" grpId="0" animBg="1"/>
      <p:bldP spid="73" grpId="0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AF0B78-C66B-4877-A599-A2CEB0F46C5D}"/>
              </a:ext>
            </a:extLst>
          </p:cNvPr>
          <p:cNvSpPr txBox="1"/>
          <p:nvPr/>
        </p:nvSpPr>
        <p:spPr>
          <a:xfrm>
            <a:off x="471676" y="480091"/>
            <a:ext cx="1124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How </a:t>
            </a:r>
            <a:r>
              <a:rPr lang="en-US" altLang="ja-JP" sz="36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compare theory with</a:t>
            </a:r>
            <a:r>
              <a:rPr kumimoji="1" lang="en-US" altLang="ja-JP" sz="3600" dirty="0">
                <a:solidFill>
                  <a:schemeClr val="bg1"/>
                </a:solidFill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 experiment? </a:t>
            </a: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D1C77F65-99D8-4ED4-95BF-CC86B5F27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" y="1752507"/>
            <a:ext cx="4241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Theory</a:t>
            </a:r>
            <a:endParaRPr lang="ja-JP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矢印: 左右 7">
            <a:extLst>
              <a:ext uri="{FF2B5EF4-FFF2-40B4-BE49-F238E27FC236}">
                <a16:creationId xmlns:a16="http://schemas.microsoft.com/office/drawing/2014/main" id="{39ABBF29-57E2-4F9F-ACCE-D1ABDF1F7491}"/>
              </a:ext>
            </a:extLst>
          </p:cNvPr>
          <p:cNvSpPr/>
          <p:nvPr/>
        </p:nvSpPr>
        <p:spPr>
          <a:xfrm>
            <a:off x="5610038" y="3610356"/>
            <a:ext cx="1684842" cy="758757"/>
          </a:xfrm>
          <a:prstGeom prst="leftRightArrow">
            <a:avLst>
              <a:gd name="adj1" fmla="val 32052"/>
              <a:gd name="adj2" fmla="val 5000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FD9FB5B-0289-4A26-84DA-406F76158BFC}"/>
              </a:ext>
            </a:extLst>
          </p:cNvPr>
          <p:cNvGrpSpPr/>
          <p:nvPr/>
        </p:nvGrpSpPr>
        <p:grpSpPr>
          <a:xfrm>
            <a:off x="7412476" y="2468944"/>
            <a:ext cx="4707495" cy="3279722"/>
            <a:chOff x="864889" y="1786617"/>
            <a:chExt cx="4815485" cy="3440291"/>
          </a:xfrm>
        </p:grpSpPr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ACC431FC-7D41-40CE-9EC8-1B9666AF5E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48979" y="3243545"/>
              <a:ext cx="1953011" cy="1983363"/>
            </a:xfrm>
            <a:prstGeom prst="ellipse">
              <a:avLst/>
            </a:prstGeom>
            <a:gradFill flip="none" rotWithShape="1">
              <a:gsLst>
                <a:gs pos="70000">
                  <a:schemeClr val="accent3">
                    <a:lumMod val="47000"/>
                    <a:lumOff val="53000"/>
                  </a:schemeClr>
                </a:gs>
                <a:gs pos="51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474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2400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076ED351-5DD8-4F58-9417-1E7BA8379C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64889" y="4179176"/>
              <a:ext cx="2152559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5E96CD55-0D37-49B1-8BE9-04ADE78D1E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017445" y="3454053"/>
              <a:ext cx="1080959" cy="7251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439D97AB-58D9-4231-A9AF-93E2370E020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098404" y="1902086"/>
              <a:ext cx="152844" cy="1565134"/>
            </a:xfrm>
            <a:prstGeom prst="line">
              <a:avLst/>
            </a:prstGeom>
            <a:noFill/>
            <a:ln w="38100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F24B3EA8-F16E-4233-AFC6-6F5902316D9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98404" y="3467220"/>
              <a:ext cx="1388337" cy="625191"/>
            </a:xfrm>
            <a:prstGeom prst="line">
              <a:avLst/>
            </a:prstGeom>
            <a:noFill/>
            <a:ln w="38100">
              <a:solidFill>
                <a:srgbClr val="382C9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A9DE9925-5539-42F4-B530-FB680116C34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24860" y="3543677"/>
              <a:ext cx="537213" cy="71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400" dirty="0">
                  <a:solidFill>
                    <a:schemeClr val="accent1"/>
                  </a:solidFill>
                  <a:latin typeface="Century" panose="02040604050505020304" pitchFamily="18" charset="0"/>
                </a:rPr>
                <a:t>p</a:t>
              </a:r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004707A0-C82C-42CF-9B91-9BECF39CD32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76558" y="3521408"/>
              <a:ext cx="503816" cy="71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4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4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F8EFAD49-458D-4ACF-82BD-05BEDB79E0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88756" y="1786617"/>
              <a:ext cx="503816" cy="71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400" dirty="0">
                  <a:solidFill>
                    <a:srgbClr val="382C94"/>
                  </a:solidFill>
                  <a:latin typeface="Century" panose="02040604050505020304" pitchFamily="18" charset="0"/>
                </a:rPr>
                <a:t>e</a:t>
              </a:r>
              <a:endParaRPr lang="en-US" altLang="ja-JP" sz="2400" baseline="30000" dirty="0">
                <a:solidFill>
                  <a:srgbClr val="382C9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18" name="Text Box 22">
              <a:extLst>
                <a:ext uri="{FF2B5EF4-FFF2-40B4-BE49-F238E27FC236}">
                  <a16:creationId xmlns:a16="http://schemas.microsoft.com/office/drawing/2014/main" id="{12AE18D3-3823-4A62-84BF-3602C6EBA2E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24516" y="3933842"/>
              <a:ext cx="513358" cy="71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669925" indent="-325438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022350" indent="-350838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339850" indent="-315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681163" indent="-339725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</p:grpSp>
      <p:sp>
        <p:nvSpPr>
          <p:cNvPr id="24" name="テキスト ボックス 1">
            <a:extLst>
              <a:ext uri="{FF2B5EF4-FFF2-40B4-BE49-F238E27FC236}">
                <a16:creationId xmlns:a16="http://schemas.microsoft.com/office/drawing/2014/main" id="{53DCB2E4-CDAA-4C08-8376-851418F27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213" y="1752506"/>
            <a:ext cx="4241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3200" dirty="0">
                <a:solidFill>
                  <a:schemeClr val="bg1"/>
                </a:solidFill>
                <a:latin typeface="+mn-lt"/>
              </a:rPr>
              <a:t>Experiment</a:t>
            </a:r>
            <a:endParaRPr lang="ja-JP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AA02BBD3-3BB8-493F-A48E-B3B8122F7BEC}"/>
              </a:ext>
            </a:extLst>
          </p:cNvPr>
          <p:cNvSpPr/>
          <p:nvPr/>
        </p:nvSpPr>
        <p:spPr>
          <a:xfrm>
            <a:off x="6074276" y="4404194"/>
            <a:ext cx="746780" cy="1549129"/>
          </a:xfrm>
          <a:prstGeom prst="downArrow">
            <a:avLst>
              <a:gd name="adj1" fmla="val 36974"/>
              <a:gd name="adj2" fmla="val 5000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1">
            <a:extLst>
              <a:ext uri="{FF2B5EF4-FFF2-40B4-BE49-F238E27FC236}">
                <a16:creationId xmlns:a16="http://schemas.microsoft.com/office/drawing/2014/main" id="{D975D549-F377-40FD-AA9C-4BBB40399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717" y="6080238"/>
            <a:ext cx="82038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800" dirty="0">
                <a:solidFill>
                  <a:schemeClr val="bg1"/>
                </a:solidFill>
                <a:latin typeface="+mn-lt"/>
              </a:rPr>
              <a:t>Realistic simulation of </a:t>
            </a:r>
            <a:r>
              <a:rPr lang="en-US" altLang="ja-JP" sz="2800" dirty="0" err="1">
                <a:solidFill>
                  <a:schemeClr val="bg1"/>
                </a:solidFill>
                <a:latin typeface="+mn-lt"/>
              </a:rPr>
              <a:t>pA</a:t>
            </a:r>
            <a:r>
              <a:rPr lang="en-US" altLang="ja-JP" sz="2800" dirty="0">
                <a:solidFill>
                  <a:schemeClr val="bg1"/>
                </a:solidFill>
                <a:latin typeface="+mn-lt"/>
              </a:rPr>
              <a:t> reaction is needed!</a:t>
            </a:r>
            <a:endParaRPr lang="ja-JP" altLang="en-US" sz="2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CB447F7-3F76-4D97-AF9C-1C97D590F5B4}"/>
              </a:ext>
            </a:extLst>
          </p:cNvPr>
          <p:cNvGrpSpPr/>
          <p:nvPr/>
        </p:nvGrpSpPr>
        <p:grpSpPr>
          <a:xfrm>
            <a:off x="1656923" y="3497497"/>
            <a:ext cx="2036628" cy="2654004"/>
            <a:chOff x="4738012" y="1305199"/>
            <a:chExt cx="3377441" cy="4954087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51F5240-D309-4EEB-BF85-43DB410E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8012" y="1305199"/>
              <a:ext cx="3377441" cy="2478184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21F9E585-807B-4813-BCB4-378A8F52C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012" y="3782141"/>
              <a:ext cx="3377441" cy="2477145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86ABB566-742D-4B26-84FD-2A42D0B47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3" y="2408695"/>
            <a:ext cx="2706910" cy="18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6B95F51-107E-4B4A-A8F7-72AC96567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486" y="2337281"/>
            <a:ext cx="2202241" cy="2178670"/>
          </a:xfrm>
          <a:prstGeom prst="rect">
            <a:avLst/>
          </a:prstGeom>
        </p:spPr>
      </p:pic>
      <p:sp>
        <p:nvSpPr>
          <p:cNvPr id="23" name="テキスト ボックス 1">
            <a:extLst>
              <a:ext uri="{FF2B5EF4-FFF2-40B4-BE49-F238E27FC236}">
                <a16:creationId xmlns:a16="http://schemas.microsoft.com/office/drawing/2014/main" id="{78A14D17-8858-4D12-8C57-71E2F662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0690" y="5234838"/>
            <a:ext cx="10762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KEK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+mn-lt"/>
              </a:rPr>
              <a:t>J-PARC</a:t>
            </a:r>
            <a:endParaRPr lang="ja-JP" alt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959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E47458-2D55-454D-9ECB-48F9C9645508}"/>
              </a:ext>
            </a:extLst>
          </p:cNvPr>
          <p:cNvSpPr txBox="1"/>
          <p:nvPr/>
        </p:nvSpPr>
        <p:spPr>
          <a:xfrm>
            <a:off x="471676" y="226868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Our tool: a transport </a:t>
            </a: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approach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JhengHei UI Light" panose="020B0304030504040204" pitchFamily="50" charset="-128"/>
              <a:cs typeface="Microsoft JhengHei UI Light" panose="020B03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71568F-4CEA-47AD-A526-8A1B38E5AD79}"/>
              </a:ext>
            </a:extLst>
          </p:cNvPr>
          <p:cNvSpPr txBox="1"/>
          <p:nvPr/>
        </p:nvSpPr>
        <p:spPr>
          <a:xfrm>
            <a:off x="471676" y="714934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PHSD (Parton Hadron String Dynamics)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FA4B7F-D01B-4629-A7A7-6F689E3B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807" y="1456267"/>
            <a:ext cx="7497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E.L.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</a:rPr>
              <a:t>Bratkovskaya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 and W.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</a:rPr>
              <a:t>Cassing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/>
              </a:rPr>
              <a:t>Nucl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. Phys. A 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807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, 214 (2008).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Cassing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and E.L.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Bratkovskaya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Phys. Rev. C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78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, 034919 (2008).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795001-EC64-4115-BFB5-2A8E685DB594}"/>
              </a:ext>
            </a:extLst>
          </p:cNvPr>
          <p:cNvSpPr txBox="1"/>
          <p:nvPr/>
        </p:nvSpPr>
        <p:spPr>
          <a:xfrm>
            <a:off x="2963857" y="2259156"/>
            <a:ext cx="6264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2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Most important feature for our purposes: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Off-shell dynamics of vector mesons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2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(dynamical modification of the vector meson spectral function during the simulated reaction)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53707-7660-4B91-9504-EA8B2591C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91" y="3647429"/>
            <a:ext cx="8222040" cy="275007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66BE4F-B34B-4118-8B7D-EB24198F54CE}"/>
              </a:ext>
            </a:extLst>
          </p:cNvPr>
          <p:cNvSpPr txBox="1"/>
          <p:nvPr/>
        </p:nvSpPr>
        <p:spPr>
          <a:xfrm>
            <a:off x="395502" y="4822410"/>
            <a:ext cx="2753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2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Testparticle approach: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8B19176-40F4-403B-B1C7-A7FD26076337}"/>
              </a:ext>
            </a:extLst>
          </p:cNvPr>
          <p:cNvSpPr/>
          <p:nvPr/>
        </p:nvSpPr>
        <p:spPr>
          <a:xfrm>
            <a:off x="6943711" y="3354631"/>
            <a:ext cx="4568863" cy="3335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D2407F-FA92-4A1F-861F-A33589651CF5}"/>
              </a:ext>
            </a:extLst>
          </p:cNvPr>
          <p:cNvSpPr txBox="1"/>
          <p:nvPr/>
        </p:nvSpPr>
        <p:spPr>
          <a:xfrm>
            <a:off x="9763760" y="2974697"/>
            <a:ext cx="174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</a:t>
            </a:r>
            <a:r>
              <a:rPr kumimoji="1" lang="en-US" altLang="ja-JP" dirty="0">
                <a:solidFill>
                  <a:srgbClr val="FF0000"/>
                </a:solidFill>
              </a:rPr>
              <a:t>ff-shell terms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乗算記号 87">
            <a:extLst>
              <a:ext uri="{FF2B5EF4-FFF2-40B4-BE49-F238E27FC236}">
                <a16:creationId xmlns:a16="http://schemas.microsoft.com/office/drawing/2014/main" id="{6E241465-9B64-4A9D-A48B-21882F2D6881}"/>
              </a:ext>
            </a:extLst>
          </p:cNvPr>
          <p:cNvSpPr/>
          <p:nvPr/>
        </p:nvSpPr>
        <p:spPr>
          <a:xfrm>
            <a:off x="5256511" y="4755219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3B004E-C0C0-4C5C-BAE2-693542083B51}"/>
              </a:ext>
            </a:extLst>
          </p:cNvPr>
          <p:cNvSpPr txBox="1"/>
          <p:nvPr/>
        </p:nvSpPr>
        <p:spPr>
          <a:xfrm>
            <a:off x="471676" y="301500"/>
            <a:ext cx="1124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 UI Light" panose="020B0304030504040204" pitchFamily="50" charset="-128"/>
                <a:cs typeface="Microsoft JhengHei UI Light" panose="020B0304030504040204" pitchFamily="50" charset="-128"/>
              </a:rPr>
              <a:t>Advantage: vector meson spectra can be chosen freely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2823CF-B0F9-47CF-B02F-017CE3FA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159" y="853292"/>
            <a:ext cx="95803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Our choice: a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Breit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-Wigner with density dependent mass and width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FDD1F2-6244-4354-AC02-0A037928A2A5}"/>
              </a:ext>
            </a:extLst>
          </p:cNvPr>
          <p:cNvSpPr txBox="1"/>
          <p:nvPr/>
        </p:nvSpPr>
        <p:spPr>
          <a:xfrm>
            <a:off x="6982758" y="1685561"/>
            <a:ext cx="106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with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555FE48-8843-4523-A4F0-7AA1FC134D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4" y="1574871"/>
            <a:ext cx="6497547" cy="72803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5D9AE71-25D4-4B3B-8FF3-33D8AC0684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500" y="1449179"/>
            <a:ext cx="3274567" cy="50235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013EDB7-6FE6-4BFF-8E95-CDC79897FF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88" y="2020458"/>
            <a:ext cx="3167038" cy="418256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EA9CBC7-8CEF-4065-ACEE-42CD8A4419A4}"/>
              </a:ext>
            </a:extLst>
          </p:cNvPr>
          <p:cNvCxnSpPr>
            <a:cxnSpLocks/>
          </p:cNvCxnSpPr>
          <p:nvPr/>
        </p:nvCxnSpPr>
        <p:spPr>
          <a:xfrm>
            <a:off x="3971003" y="3047477"/>
            <a:ext cx="12371" cy="3316694"/>
          </a:xfrm>
          <a:prstGeom prst="straightConnector1">
            <a:avLst/>
          </a:prstGeom>
          <a:ln w="28575">
            <a:solidFill>
              <a:srgbClr val="342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8DBBFF4-509E-4059-8179-653BA97BF7CC}"/>
              </a:ext>
            </a:extLst>
          </p:cNvPr>
          <p:cNvCxnSpPr>
            <a:cxnSpLocks/>
          </p:cNvCxnSpPr>
          <p:nvPr/>
        </p:nvCxnSpPr>
        <p:spPr>
          <a:xfrm flipV="1">
            <a:off x="3791389" y="3199731"/>
            <a:ext cx="6466442" cy="27361"/>
          </a:xfrm>
          <a:prstGeom prst="straightConnector1">
            <a:avLst/>
          </a:prstGeom>
          <a:ln w="28575">
            <a:solidFill>
              <a:srgbClr val="342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図 46">
            <a:extLst>
              <a:ext uri="{FF2B5EF4-FFF2-40B4-BE49-F238E27FC236}">
                <a16:creationId xmlns:a16="http://schemas.microsoft.com/office/drawing/2014/main" id="{55A9DB0F-67C0-42B8-9510-10ABAADE9D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42" y="6428279"/>
            <a:ext cx="1829274" cy="34309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028503C3-75A1-4228-9635-6A5697F183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06" y="3350305"/>
            <a:ext cx="1579196" cy="342961"/>
          </a:xfrm>
          <a:prstGeom prst="rect">
            <a:avLst/>
          </a:prstGeom>
        </p:spPr>
      </p:pic>
      <p:sp>
        <p:nvSpPr>
          <p:cNvPr id="28" name="乗算記号 27">
            <a:extLst>
              <a:ext uri="{FF2B5EF4-FFF2-40B4-BE49-F238E27FC236}">
                <a16:creationId xmlns:a16="http://schemas.microsoft.com/office/drawing/2014/main" id="{F76F1EDE-96EC-4C58-9E65-D02BFF1BF7F9}"/>
              </a:ext>
            </a:extLst>
          </p:cNvPr>
          <p:cNvSpPr/>
          <p:nvPr/>
        </p:nvSpPr>
        <p:spPr>
          <a:xfrm>
            <a:off x="4010107" y="3011091"/>
            <a:ext cx="432000" cy="432000"/>
          </a:xfrm>
          <a:prstGeom prst="mathMultiply">
            <a:avLst>
              <a:gd name="adj1" fmla="val 1565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乗算記号 29">
            <a:extLst>
              <a:ext uri="{FF2B5EF4-FFF2-40B4-BE49-F238E27FC236}">
                <a16:creationId xmlns:a16="http://schemas.microsoft.com/office/drawing/2014/main" id="{8D9E6E5A-90AC-4379-89E8-24317C9F8216}"/>
              </a:ext>
            </a:extLst>
          </p:cNvPr>
          <p:cNvSpPr/>
          <p:nvPr/>
        </p:nvSpPr>
        <p:spPr>
          <a:xfrm>
            <a:off x="4640524" y="3017077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乗算記号 30">
            <a:extLst>
              <a:ext uri="{FF2B5EF4-FFF2-40B4-BE49-F238E27FC236}">
                <a16:creationId xmlns:a16="http://schemas.microsoft.com/office/drawing/2014/main" id="{6C859EC7-A6BF-4754-8CE1-CC2A60496858}"/>
              </a:ext>
            </a:extLst>
          </p:cNvPr>
          <p:cNvSpPr/>
          <p:nvPr/>
        </p:nvSpPr>
        <p:spPr>
          <a:xfrm>
            <a:off x="5281690" y="301202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乗算記号 31">
            <a:extLst>
              <a:ext uri="{FF2B5EF4-FFF2-40B4-BE49-F238E27FC236}">
                <a16:creationId xmlns:a16="http://schemas.microsoft.com/office/drawing/2014/main" id="{06605D92-55ED-438E-B95E-5C09B19995B2}"/>
              </a:ext>
            </a:extLst>
          </p:cNvPr>
          <p:cNvSpPr/>
          <p:nvPr/>
        </p:nvSpPr>
        <p:spPr>
          <a:xfrm>
            <a:off x="5919113" y="3008315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乗算記号 32">
            <a:extLst>
              <a:ext uri="{FF2B5EF4-FFF2-40B4-BE49-F238E27FC236}">
                <a16:creationId xmlns:a16="http://schemas.microsoft.com/office/drawing/2014/main" id="{F3BA48AA-14D6-4E28-BA50-0DC77C4B2CBC}"/>
              </a:ext>
            </a:extLst>
          </p:cNvPr>
          <p:cNvSpPr/>
          <p:nvPr/>
        </p:nvSpPr>
        <p:spPr>
          <a:xfrm>
            <a:off x="5263051" y="4376464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乗算記号 33">
            <a:extLst>
              <a:ext uri="{FF2B5EF4-FFF2-40B4-BE49-F238E27FC236}">
                <a16:creationId xmlns:a16="http://schemas.microsoft.com/office/drawing/2014/main" id="{39FFAA8B-FC62-4A96-ADA8-551457D12C56}"/>
              </a:ext>
            </a:extLst>
          </p:cNvPr>
          <p:cNvSpPr/>
          <p:nvPr/>
        </p:nvSpPr>
        <p:spPr>
          <a:xfrm>
            <a:off x="5278513" y="5784999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乗算記号 34">
            <a:extLst>
              <a:ext uri="{FF2B5EF4-FFF2-40B4-BE49-F238E27FC236}">
                <a16:creationId xmlns:a16="http://schemas.microsoft.com/office/drawing/2014/main" id="{C19CEE5B-75B4-4D6D-8E68-FD07029876E1}"/>
              </a:ext>
            </a:extLst>
          </p:cNvPr>
          <p:cNvSpPr/>
          <p:nvPr/>
        </p:nvSpPr>
        <p:spPr>
          <a:xfrm>
            <a:off x="4619659" y="4377275"/>
            <a:ext cx="432000" cy="432000"/>
          </a:xfrm>
          <a:prstGeom prst="mathMultiply">
            <a:avLst>
              <a:gd name="adj1" fmla="val 1565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乗算記号 35">
            <a:extLst>
              <a:ext uri="{FF2B5EF4-FFF2-40B4-BE49-F238E27FC236}">
                <a16:creationId xmlns:a16="http://schemas.microsoft.com/office/drawing/2014/main" id="{D839DBDF-3F42-4EC1-A53C-38D2D5C24F1B}"/>
              </a:ext>
            </a:extLst>
          </p:cNvPr>
          <p:cNvSpPr/>
          <p:nvPr/>
        </p:nvSpPr>
        <p:spPr>
          <a:xfrm>
            <a:off x="4635121" y="5784640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乗算記号 36">
            <a:extLst>
              <a:ext uri="{FF2B5EF4-FFF2-40B4-BE49-F238E27FC236}">
                <a16:creationId xmlns:a16="http://schemas.microsoft.com/office/drawing/2014/main" id="{64D3138F-1992-4DF5-9E67-2F5E75765128}"/>
              </a:ext>
            </a:extLst>
          </p:cNvPr>
          <p:cNvSpPr/>
          <p:nvPr/>
        </p:nvSpPr>
        <p:spPr>
          <a:xfrm>
            <a:off x="5900474" y="4370495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乗算記号 37">
            <a:extLst>
              <a:ext uri="{FF2B5EF4-FFF2-40B4-BE49-F238E27FC236}">
                <a16:creationId xmlns:a16="http://schemas.microsoft.com/office/drawing/2014/main" id="{B2ED81F9-0921-4225-99DA-4931CB63EBEB}"/>
              </a:ext>
            </a:extLst>
          </p:cNvPr>
          <p:cNvSpPr/>
          <p:nvPr/>
        </p:nvSpPr>
        <p:spPr>
          <a:xfrm>
            <a:off x="5915936" y="5777860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乗算記号 38">
            <a:extLst>
              <a:ext uri="{FF2B5EF4-FFF2-40B4-BE49-F238E27FC236}">
                <a16:creationId xmlns:a16="http://schemas.microsoft.com/office/drawing/2014/main" id="{C93BBF88-330D-44D5-A956-794951BC39AE}"/>
              </a:ext>
            </a:extLst>
          </p:cNvPr>
          <p:cNvSpPr/>
          <p:nvPr/>
        </p:nvSpPr>
        <p:spPr>
          <a:xfrm>
            <a:off x="3991468" y="4371289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乗算記号 39">
            <a:extLst>
              <a:ext uri="{FF2B5EF4-FFF2-40B4-BE49-F238E27FC236}">
                <a16:creationId xmlns:a16="http://schemas.microsoft.com/office/drawing/2014/main" id="{CF0BBFCB-CF25-498F-931F-7B9DC90C7CBA}"/>
              </a:ext>
            </a:extLst>
          </p:cNvPr>
          <p:cNvSpPr/>
          <p:nvPr/>
        </p:nvSpPr>
        <p:spPr>
          <a:xfrm>
            <a:off x="4006930" y="5778654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E58C3F4-DC92-43CB-9737-B34E6C3D6612}"/>
              </a:ext>
            </a:extLst>
          </p:cNvPr>
          <p:cNvSpPr txBox="1"/>
          <p:nvPr/>
        </p:nvSpPr>
        <p:spPr>
          <a:xfrm>
            <a:off x="3372218" y="4377275"/>
            <a:ext cx="55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-34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9F658DE-3CD9-4AA7-A7D5-5870D71BE13D}"/>
              </a:ext>
            </a:extLst>
          </p:cNvPr>
          <p:cNvCxnSpPr/>
          <p:nvPr/>
        </p:nvCxnSpPr>
        <p:spPr>
          <a:xfrm>
            <a:off x="3866545" y="4571342"/>
            <a:ext cx="197760" cy="0"/>
          </a:xfrm>
          <a:prstGeom prst="line">
            <a:avLst/>
          </a:prstGeom>
          <a:ln w="28575">
            <a:solidFill>
              <a:srgbClr val="342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93ED41AA-FD13-44C1-A9A5-B4BC3EFBBB2E}"/>
              </a:ext>
            </a:extLst>
          </p:cNvPr>
          <p:cNvCxnSpPr/>
          <p:nvPr/>
        </p:nvCxnSpPr>
        <p:spPr>
          <a:xfrm>
            <a:off x="3872123" y="5982470"/>
            <a:ext cx="197760" cy="0"/>
          </a:xfrm>
          <a:prstGeom prst="line">
            <a:avLst/>
          </a:prstGeom>
          <a:ln w="28575">
            <a:solidFill>
              <a:srgbClr val="342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3FF3E1A-988C-4F57-AEE4-3C5B461F09EC}"/>
              </a:ext>
            </a:extLst>
          </p:cNvPr>
          <p:cNvSpPr txBox="1"/>
          <p:nvPr/>
        </p:nvSpPr>
        <p:spPr>
          <a:xfrm>
            <a:off x="3422359" y="5776724"/>
            <a:ext cx="55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-68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ACBA438-87DE-4C59-B4D0-8FEB67A570CB}"/>
              </a:ext>
            </a:extLst>
          </p:cNvPr>
          <p:cNvSpPr txBox="1"/>
          <p:nvPr/>
        </p:nvSpPr>
        <p:spPr>
          <a:xfrm>
            <a:off x="3971003" y="2684413"/>
            <a:ext cx="55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4.3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00FE917-C488-4143-8F47-8C99E3194697}"/>
              </a:ext>
            </a:extLst>
          </p:cNvPr>
          <p:cNvSpPr txBox="1"/>
          <p:nvPr/>
        </p:nvSpPr>
        <p:spPr>
          <a:xfrm>
            <a:off x="4558181" y="2680543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15.3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63D7B5D-D9AF-45AE-9C59-43188DE5C0F2}"/>
              </a:ext>
            </a:extLst>
          </p:cNvPr>
          <p:cNvSpPr txBox="1"/>
          <p:nvPr/>
        </p:nvSpPr>
        <p:spPr>
          <a:xfrm>
            <a:off x="5179952" y="2678145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26.3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0B0CF01-860A-4644-8AD5-42CBC30390AC}"/>
              </a:ext>
            </a:extLst>
          </p:cNvPr>
          <p:cNvSpPr txBox="1"/>
          <p:nvPr/>
        </p:nvSpPr>
        <p:spPr>
          <a:xfrm>
            <a:off x="5798888" y="2678145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37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E98D301-8718-4213-B39D-2C29B7B4CC62}"/>
              </a:ext>
            </a:extLst>
          </p:cNvPr>
          <p:cNvSpPr txBox="1"/>
          <p:nvPr/>
        </p:nvSpPr>
        <p:spPr>
          <a:xfrm>
            <a:off x="921052" y="4139593"/>
            <a:ext cx="2037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Simulated scenarios: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BE50089-B93F-4C03-A5DA-2A7084E12481}"/>
              </a:ext>
            </a:extLst>
          </p:cNvPr>
          <p:cNvSpPr txBox="1"/>
          <p:nvPr/>
        </p:nvSpPr>
        <p:spPr>
          <a:xfrm>
            <a:off x="2998358" y="2827916"/>
            <a:ext cx="108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vacuum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A251F9A3-8091-44CF-861C-3E0DC01766E6}"/>
              </a:ext>
            </a:extLst>
          </p:cNvPr>
          <p:cNvSpPr/>
          <p:nvPr/>
        </p:nvSpPr>
        <p:spPr>
          <a:xfrm>
            <a:off x="6549897" y="299853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0CB5BDA5-085E-4426-A862-0EF2F0ED13DB}"/>
              </a:ext>
            </a:extLst>
          </p:cNvPr>
          <p:cNvSpPr/>
          <p:nvPr/>
        </p:nvSpPr>
        <p:spPr>
          <a:xfrm>
            <a:off x="6531258" y="436071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乗算記号 5">
            <a:extLst>
              <a:ext uri="{FF2B5EF4-FFF2-40B4-BE49-F238E27FC236}">
                <a16:creationId xmlns:a16="http://schemas.microsoft.com/office/drawing/2014/main" id="{454BA15E-71FA-4BD9-9BD6-876A8FE80F9B}"/>
              </a:ext>
            </a:extLst>
          </p:cNvPr>
          <p:cNvSpPr/>
          <p:nvPr/>
        </p:nvSpPr>
        <p:spPr>
          <a:xfrm>
            <a:off x="6546720" y="576807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021CC8-84E7-4D23-B3DC-10AA37A86236}"/>
              </a:ext>
            </a:extLst>
          </p:cNvPr>
          <p:cNvSpPr txBox="1"/>
          <p:nvPr/>
        </p:nvSpPr>
        <p:spPr>
          <a:xfrm>
            <a:off x="6429672" y="2668361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48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乗算記号 8">
            <a:extLst>
              <a:ext uri="{FF2B5EF4-FFF2-40B4-BE49-F238E27FC236}">
                <a16:creationId xmlns:a16="http://schemas.microsoft.com/office/drawing/2014/main" id="{D03A10E9-C298-49A9-B96C-CD315712659C}"/>
              </a:ext>
            </a:extLst>
          </p:cNvPr>
          <p:cNvSpPr/>
          <p:nvPr/>
        </p:nvSpPr>
        <p:spPr>
          <a:xfrm>
            <a:off x="7176746" y="298701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F0C6AC2F-3A98-4BD9-BEB4-D4128DFC6D4E}"/>
              </a:ext>
            </a:extLst>
          </p:cNvPr>
          <p:cNvSpPr/>
          <p:nvPr/>
        </p:nvSpPr>
        <p:spPr>
          <a:xfrm>
            <a:off x="7158107" y="434919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乗算記号 10">
            <a:extLst>
              <a:ext uri="{FF2B5EF4-FFF2-40B4-BE49-F238E27FC236}">
                <a16:creationId xmlns:a16="http://schemas.microsoft.com/office/drawing/2014/main" id="{3EC86566-8B31-4864-8D48-C615347A4DE3}"/>
              </a:ext>
            </a:extLst>
          </p:cNvPr>
          <p:cNvSpPr/>
          <p:nvPr/>
        </p:nvSpPr>
        <p:spPr>
          <a:xfrm>
            <a:off x="7173569" y="575656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1DCC6E-B8B2-4073-B129-94E891FFC90F}"/>
              </a:ext>
            </a:extLst>
          </p:cNvPr>
          <p:cNvSpPr txBox="1"/>
          <p:nvPr/>
        </p:nvSpPr>
        <p:spPr>
          <a:xfrm>
            <a:off x="7056521" y="2656846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59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乗算記号 15">
            <a:extLst>
              <a:ext uri="{FF2B5EF4-FFF2-40B4-BE49-F238E27FC236}">
                <a16:creationId xmlns:a16="http://schemas.microsoft.com/office/drawing/2014/main" id="{E729C243-916A-415E-83C1-9619E468789A}"/>
              </a:ext>
            </a:extLst>
          </p:cNvPr>
          <p:cNvSpPr/>
          <p:nvPr/>
        </p:nvSpPr>
        <p:spPr>
          <a:xfrm>
            <a:off x="7848940" y="299853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乗算記号 16">
            <a:extLst>
              <a:ext uri="{FF2B5EF4-FFF2-40B4-BE49-F238E27FC236}">
                <a16:creationId xmlns:a16="http://schemas.microsoft.com/office/drawing/2014/main" id="{653C37B8-C953-4CEA-8409-A737A806C07C}"/>
              </a:ext>
            </a:extLst>
          </p:cNvPr>
          <p:cNvSpPr/>
          <p:nvPr/>
        </p:nvSpPr>
        <p:spPr>
          <a:xfrm>
            <a:off x="7830301" y="436071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乗算記号 17">
            <a:extLst>
              <a:ext uri="{FF2B5EF4-FFF2-40B4-BE49-F238E27FC236}">
                <a16:creationId xmlns:a16="http://schemas.microsoft.com/office/drawing/2014/main" id="{5023C214-37BF-49C0-9823-5D989C4DD5C1}"/>
              </a:ext>
            </a:extLst>
          </p:cNvPr>
          <p:cNvSpPr/>
          <p:nvPr/>
        </p:nvSpPr>
        <p:spPr>
          <a:xfrm>
            <a:off x="7845763" y="576807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154FE4-A457-4AE7-9C3D-AD34C3C4AA19}"/>
              </a:ext>
            </a:extLst>
          </p:cNvPr>
          <p:cNvSpPr txBox="1"/>
          <p:nvPr/>
        </p:nvSpPr>
        <p:spPr>
          <a:xfrm>
            <a:off x="7728715" y="2668361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70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乗算記号 63">
            <a:extLst>
              <a:ext uri="{FF2B5EF4-FFF2-40B4-BE49-F238E27FC236}">
                <a16:creationId xmlns:a16="http://schemas.microsoft.com/office/drawing/2014/main" id="{A4FE5A28-5F81-4A63-B65F-E4F8B8B01E90}"/>
              </a:ext>
            </a:extLst>
          </p:cNvPr>
          <p:cNvSpPr/>
          <p:nvPr/>
        </p:nvSpPr>
        <p:spPr>
          <a:xfrm>
            <a:off x="8497437" y="298701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乗算記号 64">
            <a:extLst>
              <a:ext uri="{FF2B5EF4-FFF2-40B4-BE49-F238E27FC236}">
                <a16:creationId xmlns:a16="http://schemas.microsoft.com/office/drawing/2014/main" id="{6EA732F4-69DE-4D0D-866F-24CC071ED94D}"/>
              </a:ext>
            </a:extLst>
          </p:cNvPr>
          <p:cNvSpPr/>
          <p:nvPr/>
        </p:nvSpPr>
        <p:spPr>
          <a:xfrm>
            <a:off x="8478798" y="434919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乗算記号 65">
            <a:extLst>
              <a:ext uri="{FF2B5EF4-FFF2-40B4-BE49-F238E27FC236}">
                <a16:creationId xmlns:a16="http://schemas.microsoft.com/office/drawing/2014/main" id="{3E2FA310-0137-4CFE-AF6F-AFBF793CE17A}"/>
              </a:ext>
            </a:extLst>
          </p:cNvPr>
          <p:cNvSpPr/>
          <p:nvPr/>
        </p:nvSpPr>
        <p:spPr>
          <a:xfrm>
            <a:off x="8494260" y="575656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BAEF08C-74D6-41DE-8A83-CCA63EC0802E}"/>
              </a:ext>
            </a:extLst>
          </p:cNvPr>
          <p:cNvSpPr txBox="1"/>
          <p:nvPr/>
        </p:nvSpPr>
        <p:spPr>
          <a:xfrm>
            <a:off x="8377212" y="2656846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81.3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乗算記号 67">
            <a:extLst>
              <a:ext uri="{FF2B5EF4-FFF2-40B4-BE49-F238E27FC236}">
                <a16:creationId xmlns:a16="http://schemas.microsoft.com/office/drawing/2014/main" id="{099DF1E6-7EE5-428E-BC1E-47BBF4033EB1}"/>
              </a:ext>
            </a:extLst>
          </p:cNvPr>
          <p:cNvSpPr/>
          <p:nvPr/>
        </p:nvSpPr>
        <p:spPr>
          <a:xfrm>
            <a:off x="9138211" y="2996925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乗算記号 68">
            <a:extLst>
              <a:ext uri="{FF2B5EF4-FFF2-40B4-BE49-F238E27FC236}">
                <a16:creationId xmlns:a16="http://schemas.microsoft.com/office/drawing/2014/main" id="{E7E9A5FA-2F77-41AE-BAC5-C4DFC34D58B5}"/>
              </a:ext>
            </a:extLst>
          </p:cNvPr>
          <p:cNvSpPr/>
          <p:nvPr/>
        </p:nvSpPr>
        <p:spPr>
          <a:xfrm>
            <a:off x="9119572" y="4359105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乗算記号 69">
            <a:extLst>
              <a:ext uri="{FF2B5EF4-FFF2-40B4-BE49-F238E27FC236}">
                <a16:creationId xmlns:a16="http://schemas.microsoft.com/office/drawing/2014/main" id="{4DC4BF86-207F-4F6E-8B8E-0A97F417A936}"/>
              </a:ext>
            </a:extLst>
          </p:cNvPr>
          <p:cNvSpPr/>
          <p:nvPr/>
        </p:nvSpPr>
        <p:spPr>
          <a:xfrm>
            <a:off x="9135034" y="5766470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D07E90B-5F50-4811-857C-A8F3EE3B8DD8}"/>
              </a:ext>
            </a:extLst>
          </p:cNvPr>
          <p:cNvSpPr txBox="1"/>
          <p:nvPr/>
        </p:nvSpPr>
        <p:spPr>
          <a:xfrm>
            <a:off x="9017986" y="2666755"/>
            <a:ext cx="7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92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.3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乗算記号 62">
            <a:extLst>
              <a:ext uri="{FF2B5EF4-FFF2-40B4-BE49-F238E27FC236}">
                <a16:creationId xmlns:a16="http://schemas.microsoft.com/office/drawing/2014/main" id="{B242BD74-872B-46F4-B742-9F5079048C4C}"/>
              </a:ext>
            </a:extLst>
          </p:cNvPr>
          <p:cNvSpPr/>
          <p:nvPr/>
        </p:nvSpPr>
        <p:spPr>
          <a:xfrm>
            <a:off x="4003839" y="3697742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乗算記号 71">
            <a:extLst>
              <a:ext uri="{FF2B5EF4-FFF2-40B4-BE49-F238E27FC236}">
                <a16:creationId xmlns:a16="http://schemas.microsoft.com/office/drawing/2014/main" id="{03777D5C-436B-4784-B6D7-A26EC5515BFD}"/>
              </a:ext>
            </a:extLst>
          </p:cNvPr>
          <p:cNvSpPr/>
          <p:nvPr/>
        </p:nvSpPr>
        <p:spPr>
          <a:xfrm>
            <a:off x="3993483" y="513051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乗算記号 72">
            <a:extLst>
              <a:ext uri="{FF2B5EF4-FFF2-40B4-BE49-F238E27FC236}">
                <a16:creationId xmlns:a16="http://schemas.microsoft.com/office/drawing/2014/main" id="{FA13CEE7-F822-478E-A5C6-B3A259876AF8}"/>
              </a:ext>
            </a:extLst>
          </p:cNvPr>
          <p:cNvSpPr/>
          <p:nvPr/>
        </p:nvSpPr>
        <p:spPr>
          <a:xfrm>
            <a:off x="4623910" y="3697742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乗算記号 73">
            <a:extLst>
              <a:ext uri="{FF2B5EF4-FFF2-40B4-BE49-F238E27FC236}">
                <a16:creationId xmlns:a16="http://schemas.microsoft.com/office/drawing/2014/main" id="{4D7EE5F0-20D3-4E4F-BE61-39CB0F2F57C1}"/>
              </a:ext>
            </a:extLst>
          </p:cNvPr>
          <p:cNvSpPr/>
          <p:nvPr/>
        </p:nvSpPr>
        <p:spPr>
          <a:xfrm>
            <a:off x="4619659" y="513051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乗算記号 74">
            <a:extLst>
              <a:ext uri="{FF2B5EF4-FFF2-40B4-BE49-F238E27FC236}">
                <a16:creationId xmlns:a16="http://schemas.microsoft.com/office/drawing/2014/main" id="{BE292F12-1530-422D-BDB3-03D31430197F}"/>
              </a:ext>
            </a:extLst>
          </p:cNvPr>
          <p:cNvSpPr/>
          <p:nvPr/>
        </p:nvSpPr>
        <p:spPr>
          <a:xfrm>
            <a:off x="5278513" y="3697959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乗算記号 75">
            <a:extLst>
              <a:ext uri="{FF2B5EF4-FFF2-40B4-BE49-F238E27FC236}">
                <a16:creationId xmlns:a16="http://schemas.microsoft.com/office/drawing/2014/main" id="{D5CE2EA7-6F7D-433D-9DDC-D3C98A288F6F}"/>
              </a:ext>
            </a:extLst>
          </p:cNvPr>
          <p:cNvSpPr/>
          <p:nvPr/>
        </p:nvSpPr>
        <p:spPr>
          <a:xfrm>
            <a:off x="5262370" y="5133459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5399DDB-1B4B-46ED-A546-30F520FCCA8A}"/>
              </a:ext>
            </a:extLst>
          </p:cNvPr>
          <p:cNvSpPr txBox="1"/>
          <p:nvPr/>
        </p:nvSpPr>
        <p:spPr>
          <a:xfrm>
            <a:off x="5736922" y="4767624"/>
            <a:ext cx="152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E325 result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B5ECC261-5667-428A-B7DB-5DB8DAD1465E}"/>
              </a:ext>
            </a:extLst>
          </p:cNvPr>
          <p:cNvCxnSpPr>
            <a:stCxn id="62" idx="1"/>
          </p:cNvCxnSpPr>
          <p:nvPr/>
        </p:nvCxnSpPr>
        <p:spPr>
          <a:xfrm flipH="1" flipV="1">
            <a:off x="5001693" y="4637878"/>
            <a:ext cx="735229" cy="329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乗算記号 76">
            <a:extLst>
              <a:ext uri="{FF2B5EF4-FFF2-40B4-BE49-F238E27FC236}">
                <a16:creationId xmlns:a16="http://schemas.microsoft.com/office/drawing/2014/main" id="{95FB36A0-81BF-491D-883F-1259C27B5F94}"/>
              </a:ext>
            </a:extLst>
          </p:cNvPr>
          <p:cNvSpPr/>
          <p:nvPr/>
        </p:nvSpPr>
        <p:spPr>
          <a:xfrm>
            <a:off x="5900474" y="3697742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乗算記号 77">
            <a:extLst>
              <a:ext uri="{FF2B5EF4-FFF2-40B4-BE49-F238E27FC236}">
                <a16:creationId xmlns:a16="http://schemas.microsoft.com/office/drawing/2014/main" id="{004BEE5C-8FCD-4DCD-AAA9-D4B6D8512105}"/>
              </a:ext>
            </a:extLst>
          </p:cNvPr>
          <p:cNvSpPr/>
          <p:nvPr/>
        </p:nvSpPr>
        <p:spPr>
          <a:xfrm>
            <a:off x="5880643" y="5130516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乗算記号 78">
            <a:extLst>
              <a:ext uri="{FF2B5EF4-FFF2-40B4-BE49-F238E27FC236}">
                <a16:creationId xmlns:a16="http://schemas.microsoft.com/office/drawing/2014/main" id="{5E1219C2-6551-4524-BA62-E16282BDDC7F}"/>
              </a:ext>
            </a:extLst>
          </p:cNvPr>
          <p:cNvSpPr/>
          <p:nvPr/>
        </p:nvSpPr>
        <p:spPr>
          <a:xfrm>
            <a:off x="3999152" y="4041505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乗算記号 79">
            <a:extLst>
              <a:ext uri="{FF2B5EF4-FFF2-40B4-BE49-F238E27FC236}">
                <a16:creationId xmlns:a16="http://schemas.microsoft.com/office/drawing/2014/main" id="{8B057B68-3F87-4368-A2E1-EDC3D026A454}"/>
              </a:ext>
            </a:extLst>
          </p:cNvPr>
          <p:cNvSpPr/>
          <p:nvPr/>
        </p:nvSpPr>
        <p:spPr>
          <a:xfrm>
            <a:off x="3992320" y="4764240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乗算記号 80">
            <a:extLst>
              <a:ext uri="{FF2B5EF4-FFF2-40B4-BE49-F238E27FC236}">
                <a16:creationId xmlns:a16="http://schemas.microsoft.com/office/drawing/2014/main" id="{0401DC63-7E3D-45FC-A674-518A2EC12335}"/>
              </a:ext>
            </a:extLst>
          </p:cNvPr>
          <p:cNvSpPr/>
          <p:nvPr/>
        </p:nvSpPr>
        <p:spPr>
          <a:xfrm>
            <a:off x="4623910" y="4051221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乗算記号 81">
            <a:extLst>
              <a:ext uri="{FF2B5EF4-FFF2-40B4-BE49-F238E27FC236}">
                <a16:creationId xmlns:a16="http://schemas.microsoft.com/office/drawing/2014/main" id="{BC5C6990-561E-4DDF-90BF-BB4C84A18891}"/>
              </a:ext>
            </a:extLst>
          </p:cNvPr>
          <p:cNvSpPr/>
          <p:nvPr/>
        </p:nvSpPr>
        <p:spPr>
          <a:xfrm>
            <a:off x="4617644" y="4764240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8D1F6335-0D29-42F7-BCAB-16AD41E485D1}"/>
              </a:ext>
            </a:extLst>
          </p:cNvPr>
          <p:cNvCxnSpPr/>
          <p:nvPr/>
        </p:nvCxnSpPr>
        <p:spPr>
          <a:xfrm>
            <a:off x="3863456" y="3937679"/>
            <a:ext cx="197760" cy="0"/>
          </a:xfrm>
          <a:prstGeom prst="line">
            <a:avLst/>
          </a:prstGeom>
          <a:ln w="28575">
            <a:solidFill>
              <a:srgbClr val="342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A20CA7F8-24A8-4692-A78E-AA741B007E67}"/>
              </a:ext>
            </a:extLst>
          </p:cNvPr>
          <p:cNvCxnSpPr/>
          <p:nvPr/>
        </p:nvCxnSpPr>
        <p:spPr>
          <a:xfrm>
            <a:off x="3872123" y="5346788"/>
            <a:ext cx="197760" cy="0"/>
          </a:xfrm>
          <a:prstGeom prst="line">
            <a:avLst/>
          </a:prstGeom>
          <a:ln w="28575">
            <a:solidFill>
              <a:srgbClr val="342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D3B10AF5-DDDB-4C6C-9DF9-07766BC73A14}"/>
              </a:ext>
            </a:extLst>
          </p:cNvPr>
          <p:cNvSpPr txBox="1"/>
          <p:nvPr/>
        </p:nvSpPr>
        <p:spPr>
          <a:xfrm>
            <a:off x="3398637" y="3735119"/>
            <a:ext cx="55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-17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088AB95D-0E6F-47E0-BC47-28F0741AA62E}"/>
              </a:ext>
            </a:extLst>
          </p:cNvPr>
          <p:cNvSpPr txBox="1"/>
          <p:nvPr/>
        </p:nvSpPr>
        <p:spPr>
          <a:xfrm>
            <a:off x="3398637" y="5159117"/>
            <a:ext cx="55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-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51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左中かっこ 20">
            <a:extLst>
              <a:ext uri="{FF2B5EF4-FFF2-40B4-BE49-F238E27FC236}">
                <a16:creationId xmlns:a16="http://schemas.microsoft.com/office/drawing/2014/main" id="{C053E727-F318-40C9-8D66-711BD4B62A7D}"/>
              </a:ext>
            </a:extLst>
          </p:cNvPr>
          <p:cNvSpPr/>
          <p:nvPr/>
        </p:nvSpPr>
        <p:spPr>
          <a:xfrm>
            <a:off x="7903345" y="1466824"/>
            <a:ext cx="398067" cy="969223"/>
          </a:xfrm>
          <a:prstGeom prst="leftBrace">
            <a:avLst>
              <a:gd name="adj1" fmla="val 30193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乗算記号 86">
            <a:extLst>
              <a:ext uri="{FF2B5EF4-FFF2-40B4-BE49-F238E27FC236}">
                <a16:creationId xmlns:a16="http://schemas.microsoft.com/office/drawing/2014/main" id="{50484224-A489-4152-8D2D-F0A058779760}"/>
              </a:ext>
            </a:extLst>
          </p:cNvPr>
          <p:cNvSpPr/>
          <p:nvPr/>
        </p:nvSpPr>
        <p:spPr>
          <a:xfrm>
            <a:off x="5264575" y="4044412"/>
            <a:ext cx="432000" cy="432000"/>
          </a:xfrm>
          <a:prstGeom prst="mathMultiply">
            <a:avLst>
              <a:gd name="adj1" fmla="val 15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91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15"/>
  <p:tag name="DEFAULTHEIGHT" val="4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_{\phi}(\rho_0) \simeq 73\,\mathrm{MeV}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68.0003"/>
  <p:tag name="PICTUREFILESIZE" val="123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\overline{s}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7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s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9"/>
  <p:tag name="PICTUREFILESIZE" val="163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\frac{m_{\phi}(\rho)}{m_{\phi}(0)} = 1 - &#10;k_1 \frac{\rho}{\rho_0} 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63.9803"/>
  <p:tag name="PICTUREFILESIZE" val="197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0.034 \pm 0.007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35.9603"/>
  <p:tag name="PICTUREFILESIZE" val="100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\frac{\Gamma_{\phi}(\rho)}{\Gamma_{\phi}(0)} = 1 + &#10;k_2 \frac{\rho}{\rho_0} 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62.9603"/>
  <p:tag name="PICTUREFILESIZE" val="182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2.6 \pm 1.5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85.98016"/>
  <p:tag name="PICTUREFILESIZE" val="65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89.9513"/>
  <p:tag name="ORIGINALWIDTH" val="947.1316"/>
  <p:tag name="LATEXADDIN" val="\documentclass{article}&#10;\usepackage{amsmath}&#10;\pagestyle{empty}&#10;\begin{document}&#10;&#10;$&#10;\beta \gamma = \frac{|\vec{p}|}{m_{\phi}}&#10;$&#10;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4672.666"/>
  <p:tag name="LATEXADDIN" val="\documentclass{article}&#10;\usepackage{amsmath}&#10;\pagestyle{empty}&#10;\begin{document}&#10;&#10;$&#10;\mathrm{Re}(f_0) = 0.85 \pm 0.34 (\mathrm{stat.}) &#10;\pm 0.14 (\mathrm{syst.})\,\mathrm{fm}&#10;$&#10;&#10;&#10;&#10;\end{document}"/>
  <p:tag name="IGUANATEXSIZE" val="20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4677.915"/>
  <p:tag name="LATEXADDIN" val="\documentclass{article}&#10;\usepackage{amsmath}&#10;\pagestyle{empty}&#10;\begin{document}&#10;&#10;$&#10;\mathrm{Im}(f_0) = 0.16 \pm 0.10 (\mathrm{stat.}) &#10;\pm 0.09 (\mathrm{syst.})\,\mathrm{fm}&#10;$&#10;&#10;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10.4612"/>
  <p:tag name="ORIGINALWIDTH" val="2349.456"/>
  <p:tag name="LATEXADDIN" val="\documentclass{article}&#10;\usepackage{amsmath}&#10;\pagestyle{empty}&#10;\begin{document}&#10;&#10;$&#10;V_{\mathrm{Yukawa}}(r) = -\frac{A}{r} e^{-\alpha r}&#10;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10.4612"/>
  <p:tag name="ORIGINALWIDTH" val="2713.911"/>
  <p:tag name="LATEXADDIN" val="\documentclass{article}&#10;\usepackage{amsmath}&#10;\pagestyle{empty}&#10;\begin{document}&#10;&#10;$&#10;V_{\mathrm{Gaussian}}(r) = -V_{\mathrm{eff}} e^{-\mu r^2}&#10;$&#10;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4248.969"/>
  <p:tag name="LATEXADDIN" val="\documentclass{article}&#10;\usepackage{amsmath}&#10;\pagestyle{empty}&#10;\begin{document}&#10;&#10;$&#10;A = 0.021 \pm 0.009 \,(\mathrm{stat.}) \pm 0.006 \,(\mathrm{syst.})&#10;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s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9"/>
  <p:tag name="PICTUREFILESIZE" val="163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4435.695"/>
  <p:tag name="LATEXADDIN" val="\documentclass{article}&#10;\usepackage{amsmath}&#10;\pagestyle{empty}&#10;\begin{document}&#10;&#10;$&#10;\alpha = 65.9 \pm 38.0 \,(\mathrm{stat.}) \pm 17.5 \,(\mathrm{syst.})\,\mathrm{MeV}&#10;$&#10;&#10;&#10;\end{document}"/>
  <p:tag name="IGUANATEXSIZE" val="20"/>
  <p:tag name="IGUANATEXCURSOR" val="16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4335.208"/>
  <p:tag name="LATEXADDIN" val="\documentclass{article}&#10;\usepackage{amsmath}&#10;\pagestyle{empty}&#10;\begin{document}&#10;&#10;$&#10;V_{\mathrm{eff.}} = 2.5 \pm 0.9 \,(\mathrm{stat.}) \pm 1.4 \,(\mathrm{syst.})\,\mathrm{MeV}&#10;$&#10;&#10;&#10;\end{document}"/>
  <p:tag name="IGUANATEXSIZE" val="20"/>
  <p:tag name="IGUANATEXCURSOR" val="1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90.2137"/>
  <p:tag name="ORIGINALWIDTH" val="4434.945"/>
  <p:tag name="LATEXADDIN" val="\documentclass{article}&#10;\usepackage{amsmath}&#10;\pagestyle{empty}&#10;\begin{document}&#10;&#10;$&#10;\mu = 0.14 \pm 0.06 \,(\mathrm{stat.}) \pm 0.09 \,(\mathrm{syst.})\,\mathrm{fm}^{-2}&#10;$&#10;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554.1807"/>
  <p:tag name="ORIGINALWIDTH" val="4556.43"/>
  <p:tag name="LATEXADDIN" val="\documentclass{article}&#10;\usepackage{amsmath}&#10;\pagestyle{empty}&#10;\begin{document}&#10;&#10;$&#10;E_{\mathrm{int}} = \displaystyle \int d^3 \vec{r} &#10;\displaystyle \int d^3 \vec{r}\,'&#10;\rho_{N}(\vec{r}) V(\vec{r} - \vec{r}\,') \rho_{\phi}(\vec{r}\,')&#10;$&#10;&#10;&#10;\end{document}"/>
  <p:tag name="IGUANATEXSIZE" val="20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84.2145"/>
  <p:tag name="ORIGINALWIDTH" val="777.6528"/>
  <p:tag name="LATEXADDIN" val="\documentclass{article}&#10;\usepackage{amsmath}&#10;\pagestyle{empty}&#10;\begin{document}&#10;&#10;$&#10;\delta^{(3)}(\vec{r}\,')&#10;$&#10;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164.2294"/>
  <p:tag name="ORIGINALWIDTH" val="212.2235"/>
  <p:tag name="LATEXADDIN" val="\documentclass{article}&#10;\usepackage{amsmath}&#10;\pagestyle{empty}&#10;\begin{document}&#10;&#10;$&#10;\rho_0&#10;$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23.9595"/>
  <p:tag name="ORIGINALWIDTH" val="1555.306"/>
  <p:tag name="LATEXADDIN" val="\documentclass{article}&#10;\usepackage{amsmath}&#10;\pagestyle{empty}&#10;\begin{document}&#10;&#10;$&#10;E_{\mathrm{int}} = - \frac{4 \pi A \rho_0}{\alpha^2}&#10;$&#10;&#10;&#10;\end{document}"/>
  <p:tag name="IGUANATEXSIZE" val="20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176.228"/>
  <p:tag name="ORIGINALWIDTH" val="2322.46"/>
  <p:tag name="LATEXADDIN" val="\documentclass{article}&#10;\usepackage{amsmath}&#10;\pagestyle{empty}&#10;\begin{document}&#10;&#10;$&#10;= - 79.3 \pm 108.8\,\mathrm{MeV}&#10;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413.1983"/>
  <p:tag name="ORIGINALWIDTH" val="1906.262"/>
  <p:tag name="LATEXADDIN" val="\documentclass{article}&#10;\usepackage{amsmath}&#10;\pagestyle{empty}&#10;\begin{document}&#10;&#10;$&#10;E_{\mathrm{int}} = - \frac{\pi^{3/2} V_{\mathrm{eff}} \rho_0}{\mu^{3/2}}&#10;$&#10;&#10;&#10;\end{document}"/>
  <p:tag name="IGUANATEXSIZE" val="20"/>
  <p:tag name="IGUANATEXCURSOR" val="1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176.228"/>
  <p:tag name="ORIGINALWIDTH" val="2197.225"/>
  <p:tag name="LATEXADDIN" val="\documentclass{article}&#10;\usepackage{amsmath}&#10;\pagestyle{empty}&#10;\begin{document}&#10;&#10;$&#10;= - 45.2 \pm 61.5\,\mathrm{MeV}&#10;$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\overline{s}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78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488.189"/>
  <p:tag name="ORIGINALWIDTH" val="4356.955"/>
  <p:tag name="LATEXADDIN" val="\documentclass{article}&#10;\usepackage{amsmath}&#10;\pagestyle{empty}&#10;\begin{document}&#10;&#10;$&#10;A_{\phi}(M,\rho) = C \frac{2}{\pi} &#10;\frac{M^2 \Gamma^{\ast}_{\phi}(M,\rho)}{[M^2 - M_{\phi}^{\ast 2}(\rho)]^2 &#10;+ M^2 \Gamma^{\ast 2}_{\phi} (M,\rho)}&#10;$&#10;&#10;&#10;\end{document}"/>
  <p:tag name="IGUANATEXSIZE" val="20"/>
  <p:tag name="IGUANATEXCURSOR" val="221"/>
  <p:tag name="TRANSPARENCY" val="True"/>
  <p:tag name="FILENAME" val=""/>
  <p:tag name="LATEXENGINEID" val="0"/>
  <p:tag name="TEMPFOLDER" val="c:\temp\"/>
  <p:tag name="LATEXFORMHEIGHT" val="312"/>
  <p:tag name="LATEXFORMWIDTH" val="565.8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448.4439"/>
  <p:tag name="ORIGINALWIDTH" val="2923.135"/>
  <p:tag name="LATEXADDIN" val="\documentclass{article}&#10;\usepackage{amsmath}&#10;\pagestyle{empty}&#10;\begin{document}&#10;&#10;$&#10;M^{\ast}_{\phi}(\rho) = M_{\phi}^{\mathrm{vac}}&#10;\Bigl(&#10;1 - \alpha^{\phi} \frac{\rho}{\rho_0}&#10;\Bigr),&#10;$&#10;&#10;&#10;\end{document}"/>
  <p:tag name="IGUANATEXSIZE" val="20"/>
  <p:tag name="IGUANATEXCURSOR" val="1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64.4544"/>
  <p:tag name="ORIGINALWIDTH" val="2759.655"/>
  <p:tag name="LATEXADDIN" val="\documentclass{article}&#10;\usepackage{amsmath}&#10;\pagestyle{empty}&#10;\begin{document}&#10;&#10;$&#10;\Gamma^{\ast}_{\phi}(M,\rho) = \Gamma^{\mathrm{vac}}_{\phi} &#10;+ \alpha^{\phi}_{\mathrm{coll}}&#10;\frac{\rho}{\rho_0}&#10;$&#10;&#10;&#10;\end{document}"/>
  <p:tag name="IGUANATEXSIZE" val="20"/>
  <p:tag name="IGUANATEXCURSOR" val="1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93.9632"/>
  <p:tag name="ORIGINALWIDTH" val="1567.304"/>
  <p:tag name="LATEXADDIN" val="\documentclass{article}&#10;\usepackage{amsmath}&#10;\pagestyle{empty}&#10;\begin{document}&#10;&#10;$&#10;\delta M^{\ast}_{\phi}(\rho_0) [\mathrm{MeV}]&#10;$&#10;&#10;&#10;\end{document}"/>
  <p:tag name="IGUANATEXSIZE" val="20"/>
  <p:tag name="IGUANATEXCURSOR" val="1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93.9632"/>
  <p:tag name="ORIGINALWIDTH" val="1353.581"/>
  <p:tag name="LATEXADDIN" val="\documentclass{article}&#10;\usepackage{amsmath}&#10;\pagestyle{empty}&#10;\begin{document}&#10;&#10;$&#10;\Gamma^{\ast}_{\phi}(\rho_0) [\mathrm{MeV}]&#10;$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60.9674"/>
  <p:tag name="ORIGINALWIDTH" val="2234.721"/>
  <p:tag name="LATEXADDIN" val="\documentclass{article}&#10;\usepackage{amsmath}&#10;\pagestyle{empty}&#10;\begin{document}&#10;&#10;$&#10;\delta m_{\phi}(\rho_0) = -34\,\mathrm{MeV}&#10;$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49.7188"/>
  <p:tag name="ORIGINALWIDTH" val="1796.775"/>
  <p:tag name="LATEXADDIN" val="\documentclass{article}&#10;\usepackage{amsmath}&#10;\pagestyle{empty}&#10;\begin{document}&#10;&#10;$&#10;\Gamma(\rho_0) = 4.3\,\mathrm{MeV}&#10;$&#10;&#10;\end{document}"/>
  <p:tag name="IGUANATEXSIZE" val="20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554.1807"/>
  <p:tag name="ORIGINALWIDTH" val="4274.465"/>
  <p:tag name="LATEXADDIN" val="\documentclass{article}&#10;\usepackage{amsmath}&#10;\pagestyle{empty}&#10;\begin{document}&#10;&#10;$&#10;C(k) = \mathcal{N} \frac{N_{\mathrm{Same}}}{N_{\mathrm{Mixed}}} &#10;= \displaystyle \int S(\vec{r})&#10;|\Psi(\vec{k},\vec{r})|^2 d^3 \vec{r}&#10;$&#10;&#10;&#10;\end{document}"/>
  <p:tag name="IGUANATEXSIZE" val="20"/>
  <p:tag name="IGUANATEXCURSOR" val="1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\sigma_{sN} = m_s \langle N| \overline{s}s |N \rangle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77.0004"/>
  <p:tag name="PICTUREFILESIZE" val="159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523.4346"/>
  <p:tag name="ORIGINALWIDTH" val="7426.322"/>
  <p:tag name="LATEXADDIN" val="\documentclass{slides}\pagestyle{empty}&#10;\begin{document}&#10;$&#10;\langle  \overline{s}s \rangle_{\rho} = \langle \overline{s}s \rangle_{0}&#10;+ \langle N| \overline{s}s|N\rangle \rho + \dots&#10;$&#10;\end{document}&#10;"/>
  <p:tag name="IGUANATEXSIZE" val="20"/>
  <p:tag name="IGUANATEXCURSOR" val="1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&#10;\frac{m_{\phi}(\rho)}{m_{\phi}(0)} = 0.966 \pm 0.007&#10;$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219.9605"/>
  <p:tag name="PICTUREFILESIZE" val="2405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\sigma_{sN} \sim 160\,\pm\,50$ MeV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213.9605"/>
  <p:tag name="PICTUREFILESIZE" val="163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12.7109"/>
  <p:tag name="ORIGINALWIDTH" val="2107.237"/>
  <p:tag name="LATEXADDIN" val="\documentclass{article}&#10;\usepackage{amsmath}&#10;\pagestyle{empty}&#10;\begin{document}&#10;&#10;$&#10;\langle N|\mathcal{ST} G^{a\alpha}_{\mu}G^{a\mu\beta}|N\rangle&#10;$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75.9655"/>
  <p:tag name="ORIGINALWIDTH" val="2053.993"/>
  <p:tag name="LATEXADDIN" val="\documentclass{article}&#10;\usepackage{amsmath}&#10;\pagestyle{empty}&#10;\begin{document}&#10;&#10;$&#10;\langle N|\mathcal{ST} \overline{s} \gamma^{\alpha}iD^{\beta} s|N\rangle&#10;$&#10;&#10;\end{document}"/>
  <p:tag name="IGUANATEXSIZE" val="20"/>
  <p:tag name="IGUANATEXCURSOR" val="1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12.7109"/>
  <p:tag name="ORIGINALWIDTH" val="2107.237"/>
  <p:tag name="LATEXADDIN" val="\documentclass{article}&#10;\usepackage{amsmath}&#10;\pagestyle{empty}&#10;\begin{document}&#10;&#10;$&#10;\langle N|\mathcal{ST} G^{a\alpha}_{\mu}G^{a\mu\beta}|N\rangle&#10;$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496.438"/>
  <p:tag name="ORIGINALWIDTH" val="2015.748"/>
  <p:tag name="LATEXADDIN" val="\documentclass{slides}\pagestyle{empty}&#10;\usepackage{color}&#10;\definecolor{me}{rgb}{0.8,0.8,0.8}&#10;\begin{document}&#10;\color{black}{&#10;$&#10;\langle N| \overline{s}s |N \rangle&#10;$}&#10;\end{document}&#10;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56.9554"/>
  <p:tag name="ORIGINALWIDTH" val="463.442"/>
  <p:tag name="LATEXADDIN" val="\documentclass{article}&#10;\usepackage{amsmath}&#10;\pagestyle{empty}&#10;\begin{document}&#10;&#10;$&#10;\frac{\chi^2}{\mathrm{d.o.f.}}&#10;$&#10;&#10;&#10;\end{document}"/>
  <p:tag name="IGUANATEXSIZE" val="20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280.465"/>
  <p:tag name="ORIGINALWIDTH" val="3894.263"/>
  <p:tag name="LATEXADDIN" val="\documentclass{article}&#10;\usepackage{amsmath}&#10;\pagestyle{empty}&#10;\begin{document}&#10;&#10;$&#10;\rho(\omega) = a \omega^2 + b \omega + c + A \rho_{\phi, \mathrm{PHSD}}(\omega)&#10;$&#10;&#10;&#10;\end{document}"/>
  <p:tag name="IGUANATEXSIZE" val="20"/>
  <p:tag name="IGUANATEXCURSOR" val="1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\phi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46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K^+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33.96008"/>
  <p:tag name="PICTUREFILESIZE" val="3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d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185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K^-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30.96008"/>
  <p:tag name="PICTUREFILESIZE" val="27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K^-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30.96008"/>
  <p:tag name="PICTUREFILESIZE" val="273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N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8"/>
  <p:tag name="PICTUREFILESIZE" val="246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black}{&#10;$N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256"/>
  <p:tag name="ORIGWIDTH" val="18"/>
  <p:tag name="PICTUREFILESIZE" val="246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frac{c_6(\rho)}{M^6}+ \dots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94.98016"/>
  <p:tag name="PICTUREFILESIZE" val="735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0(0) = 1 + \frac{\alpha_s}{\pi}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42.9803"/>
  <p:tag name="PICTUREFILESIZE" val="84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2(0) = -6m_s^2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38.9603"/>
  <p:tag name="PICTUREFILESIZE" val="882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4(0) = \frac{\pi^2}{3} \langle \frac{\alpha_s}{\pi}G^2 \rangle&#10;+8\pi^2 m_s\langle \overline{s} s \rangle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294.9606"/>
  <p:tag name="PICTUREFILESIZE" val="227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c_6(0) = -\frac{448}{81}\kappa\pi^3\alpha_s \langle \overline{s} s \rangle^2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234.9605"/>
  <p:tag name="PICTUREFILESIZE" val="172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frac{1}{M^2} \displaystyle \int^{\infty}_{0}ds&#10; e^{-\frac{s}{M^2}} \rho(s) = c_0(\rho) + \frac{c_2(\rho)}{M^2} + \frac{c_4(\rho)}{M^4}+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444.9609"/>
  <p:tag name="PICTUREFILESIZE" val="409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frac{c_6(\rho)}{M^6}+ \dots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94.98016"/>
  <p:tag name="PICTUREFILESIZE" val="73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0(\rho) = c_0(0)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9.9602"/>
  <p:tag name="PICTUREFILESIZE" val="833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2(\rho) = c_2(0)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9.9602"/>
  <p:tag name="PICTUREFILESIZE" val="805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4(\rho)= &#10;c_4(0)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9.9602"/>
  <p:tag name="PICTUREFILESIZE" val="807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+ \rho \Bigl[ -\frac{2}{27}M_N &#10;+\frac{56}{27}m_s \langle N|\overline{s}{s}|N\rangle 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274.9806"/>
  <p:tag name="PICTUREFILESIZE" val="2284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+ \frac{4}{27} m_q\langle N|\overline{q}{q}|N\rangle +A^s_2 M_N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246.0005"/>
  <p:tag name="PICTUREFILESIZE" val="206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-\frac{7}{12} \frac{\alpha_s}{\pi} A_2^g M_N \Bigr]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6.9602"/>
  <p:tag name="PICTUREFILESIZE" val="1094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c_6(\rho)= &#10;c_6(0) 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9.9602"/>
  <p:tag name="PICTUREFILESIZE" val="85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+\rho \Big[-\frac{896}{81} \kappa_N \pi^3 \alpha_s &#10; \langle \overline{s}{s}\rangle&#10;\langle N| \overline{s}{s}| N \rangle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288.9605"/>
  <p:tag name="PICTUREFILESIZE" val="2340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-\frac{5}{6}A^s_4 M^3_N \Bigr]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94.98016"/>
  <p:tag name="PICTUREFILESIZE" val="89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e}{rgb}{0.8,0.8,0.8}&#10;\begin{document}&#10;\color{me}{&#10;$&#10;u&#10;$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4"/>
  <p:tag name="BOXHEIGHT" val="33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178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langle  \overline{s}s \rangle_{\rho} = \langle \overline{s}s \rangle_{0}&#10;+ \langle N| \overline{s}s|N\rangle \rho + \dots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667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97.9606"/>
  <p:tag name="PICTUREFILESIZE" val="1848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frac{1}{M^2} \displaystyle \int^{\infty}_{0}ds&#10; e^{-\frac{s}{M^2}} \rho(s) = c_0(\rho) + \frac{c_2(\rho)}{M^2} + \frac{c_4(\rho)}{M^4}+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444.9609"/>
  <p:tag name="PICTUREFILESIZE" val="4092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sigma_{sN} = m_s\langle N| \overline{s}s|N\rangle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618"/>
  <p:tag name="BOXHEIGHT" val="322"/>
  <p:tag name="BOXFONT" val="10"/>
  <p:tag name="BOXWRAP" val="False"/>
  <p:tag name="WORKAROUNDTRANSPARENCYBUG" val="False"/>
  <p:tag name="ALLOWFONTSUBSTITUTION" val="False"/>
  <p:tag name="BITMAPFORMAT" val="pngmono"/>
  <p:tag name="ORIGWIDTH" val="177.0004"/>
  <p:tag name="PICTUREFILESIZE" val="1238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661.4173"/>
  <p:tag name="ORIGINALWIDTH" val="8191.976"/>
  <p:tag name="LATEXADDIN" val="\documentclass{article}&#10;\usepackage{amsmath}&#10;\pagestyle{empty}&#10;\begin{document}&#10;&#10;$&#10;\sigma^{\mathrm{(nucleon)}}_{\mathrm{scalar}} = &#10;\frac{8G^2_F}{\pi} M^2_Z m^2_{\mathrm{red}} &#10;\Bigl[&#10;\frac{F_h I_h}{m^2_h} + \frac{F_H I_H}{m^2_H} &#10;\frac{M_Z}{2} \displaystyle \sum_q &#10;\langle N| \bar{q}q |N \rangle &#10;\displaystyle \sum_i P_{\tilde{q}_i}&#10;(A^2_{\tilde{q}_i} - B^2_{\tilde{q}_i})&#10;\Bigr]^2&#10;$&#10;&#10;&#10;\end{document}"/>
  <p:tag name="IGUANATEXSIZE" val="20"/>
  <p:tag name="IGUANATEXCURSOR" val="3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52.4559"/>
  <p:tag name="ORIGINALWIDTH" val="3151.856"/>
  <p:tag name="LATEXADDIN" val="\documentclass{article}&#10;\usepackage{amsmath}&#10;\pagestyle{empty}&#10;\begin{document}&#10;&#10;$&#10;I_{h,H} = k^{h,H}_{u-\mathrm{type}} g_u + &#10;k^{h,H}_{d-\mathrm{type}} g_d&#10;$&#10;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400"/>
  <p:tag name="ORIGINALHEIGHT" val="303.712"/>
  <p:tag name="ORIGINALWIDTH" val="3427.072"/>
  <p:tag name="LATEXADDIN" val="\documentclass{article}&#10;\usepackage{amsmath}&#10;\pagestyle{empty}&#10;\begin{document}&#10;&#10;$&#10;g_d = \frac{2}{27}&#10;\bigl(&#10;m_N + \frac{23}{4} \sigma_{\pi N} &#10;+ \frac{25}{2} \sigma_{sN}&#10;\bigr)&#10;$&#10;&#10;&#10;\end{document}"/>
  <p:tag name="IGUANATEXSIZE" val="20"/>
  <p:tag name="IGUANATEXCURSOR" val="1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T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5.96"/>
  <p:tag name="PICTUREFILESIZE" val="85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T = \frac{\sigma_{\gamma A \to \phi X}}{A \sigma_{\gamma N \to \phi X}}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29.9602"/>
  <p:tag name="PICTUREFILESIZE" val="1167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_{\phi}(\rho_0) \simeq 30\,\mathrm{MeV}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68.0003"/>
  <p:tag name="PICTUREFILESIZE" val="1248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_{\phi}(\rho_0) \simeq 27\,\mathrm{MeV}&#10;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15"/>
  <p:tag name="BOXWIDTH" val="348"/>
  <p:tag name="BOXHEIGHT" val="461"/>
  <p:tag name="BOXFONT" val="10"/>
  <p:tag name="BOXWRAP" val="False"/>
  <p:tag name="WORKAROUNDTRANSPARENCYBUG" val="False"/>
  <p:tag name="ALLOWFONTSUBSTITUTION" val="False"/>
  <p:tag name="BITMAPFORMAT" val="pngmono"/>
  <p:tag name="ORIGWIDTH" val="168.0003"/>
  <p:tag name="PICTUREFILESIZE" val="12147"/>
</p:tagLst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19876</TotalTime>
  <Words>2331</Words>
  <Application>Microsoft Office PowerPoint</Application>
  <PresentationFormat>ワイド画面</PresentationFormat>
  <Paragraphs>346</Paragraphs>
  <Slides>45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Century</vt:lpstr>
      <vt:lpstr>Symbol</vt:lpstr>
      <vt:lpstr>Office Theme</vt:lpstr>
      <vt:lpstr>1_Office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Recent theoretical works about the φ </vt:lpstr>
      <vt:lpstr>Recent theoretical works about the φ</vt:lpstr>
      <vt:lpstr>PowerPoint プレゼンテーション</vt:lpstr>
      <vt:lpstr>Structure of QCD sum rules for the phi meson</vt:lpstr>
      <vt:lpstr>PowerPoint プレゼンテーション</vt:lpstr>
      <vt:lpstr>The strangeness content of the nucleon: </vt:lpstr>
      <vt:lpstr>Other experimental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Philipp Gubler</dc:creator>
  <cp:lastModifiedBy>Gubler Philipp</cp:lastModifiedBy>
  <cp:revision>761</cp:revision>
  <dcterms:created xsi:type="dcterms:W3CDTF">2015-06-06T17:53:30Z</dcterms:created>
  <dcterms:modified xsi:type="dcterms:W3CDTF">2021-07-28T14:53:25Z</dcterms:modified>
</cp:coreProperties>
</file>