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7" r:id="rId12"/>
    <p:sldId id="278" r:id="rId13"/>
    <p:sldId id="279" r:id="rId14"/>
    <p:sldId id="280" r:id="rId15"/>
    <p:sldId id="282" r:id="rId16"/>
    <p:sldId id="273" r:id="rId17"/>
    <p:sldId id="274" r:id="rId18"/>
    <p:sldId id="284" r:id="rId19"/>
    <p:sldId id="283" r:id="rId20"/>
    <p:sldId id="271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홍기훈" initials="홍" lastIdx="1" clrIdx="0">
    <p:extLst>
      <p:ext uri="{19B8F6BF-5375-455C-9EA6-DF929625EA0E}">
        <p15:presenceInfo xmlns:p15="http://schemas.microsoft.com/office/powerpoint/2012/main" userId="홍기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56E87-2E33-488E-9D5F-9D975A7C8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6E6F390-4F58-46C7-B7F8-DD4E49AB7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BEAD77-D585-42CC-B67C-9F39F634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16A06B-411D-44DD-9791-A03363AA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AE7529-69EF-4B92-9B3E-AC2071BD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616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8539F-CB69-46F5-A3C3-15735383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2BAA6C-4AFC-423A-8A52-58AE8D365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7F3AF5-5147-4373-B2AE-C3E37877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F6BE8-1A15-40E1-986E-762C5A2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AA2051-6FFE-4C80-9EA0-CA5CBC74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005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85C8E37-ACCB-41B5-B77C-8B744CDA1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396515-5298-468D-AE78-0776C143F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E962C-D939-456E-918B-2FF7F73A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A2E83D-BA2A-4F9F-BF4E-671D9CCB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05F0-B6EC-4D62-9ABA-1AE3F6C6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728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AB6AB-8A87-473B-A28F-C6C923EC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40784C-1881-417A-8B9B-B58DFA5E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9022A9-D45E-4D50-81C3-6DBD026A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64E0FA-8357-48FD-AB6A-638C6E67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08ABD2-5D05-4ACF-97E5-48E0C1BD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41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CEF4D6-F066-4BD3-AEA3-B406F157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37F16C-B86A-413F-AA0A-8281952E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F50243-BEFA-4BF3-B535-7A691C76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B65FA2-5554-4779-9120-CC4AEDD7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A4C10-2088-45CD-A497-E23E3168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62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6E6688-2924-44D2-9D4E-3A335E4E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03D43F-2D1D-41E0-AFD4-94AE50A0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4F7179-ABCA-4F5C-8FE0-4933DD915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7B722B-D9D4-471A-B5B0-F550C0BE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9FAD39-44D8-4F1C-B01B-BCAB9F66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AD89B1-EADE-4766-A47D-1CC25761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E0C75-BC85-4FDC-B3A4-C108E650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8099CD-7027-457E-9E08-3CE66E284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9BCC14-45B3-4F8F-BD11-34D915FB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8A9BD8-507C-4139-A461-1815DE0A0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3A2F4B-D410-444B-ACF6-6C721EFB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E93F518-3776-4E4E-8909-BF163469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35A0935-1F34-4BCE-8A2D-9964E3B3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4060510-9B25-4C47-B4EB-6DC569DD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0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3CF01-817C-488C-927B-AAE399D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4D56B6-C1BE-49B4-88B5-0D4D8D3B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7BB9E8-EAD9-49D3-B045-F46C77A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8ED8BB-B22C-4BDF-8F61-8C022841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38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D9B0B5-5186-4335-9A5F-DBCDC402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F2EE38-D67E-487F-AEE5-605EAC81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F483F4-2F4B-4FA8-BBDD-BB3B96B9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1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F45C6-D779-455B-8230-D308B36D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B2CC15-5634-4AB5-9A7C-35EEC8DA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33C34E-1C94-4885-8F39-4CE8C2FF1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C1FBC0-34DD-407C-85BE-4624D4EF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4BC730-ECEE-414F-BDFC-52FCBD9B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7A6B2A-A237-460E-A0B9-B911708A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50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190556-6628-45FA-80DE-95E7313A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9927352-9C38-4F23-96BB-2B3B2BE25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B6F76A-D5E3-42E6-A9A9-16A6B7F7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E9AF50-6E88-4605-8176-8F06E5DA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D3B166-6C03-4A52-8B0D-78CE4D20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B01862-F5EC-4DA9-BFF4-5A6FEAAD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66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72CF2E6-EB2F-4A64-A31F-9786D027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7854B0-69DE-4F46-BA5B-69519F21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B0DB55-F173-4B7F-AFC4-A872F69E7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FD02A-1F50-4FFB-8D27-8480DF84637F}" type="datetimeFigureOut">
              <a:rPr lang="ko-KR" altLang="en-US" smtClean="0"/>
              <a:t>2021-07-28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F01291-B564-4252-9465-39CC29125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3F8EB0-C736-49A8-82B5-584C2FF6A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0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6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54.png"/><Relationship Id="rId5" Type="http://schemas.openxmlformats.org/officeDocument/2006/relationships/tags" Target="../tags/tag18.xml"/><Relationship Id="rId10" Type="http://schemas.openxmlformats.org/officeDocument/2006/relationships/image" Target="../media/image53.png"/><Relationship Id="rId4" Type="http://schemas.openxmlformats.org/officeDocument/2006/relationships/tags" Target="../tags/tag17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2.xml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24.xml"/><Relationship Id="rId10" Type="http://schemas.openxmlformats.org/officeDocument/2006/relationships/image" Target="../media/image63.png"/><Relationship Id="rId4" Type="http://schemas.openxmlformats.org/officeDocument/2006/relationships/tags" Target="../tags/tag23.xml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67.png"/><Relationship Id="rId18" Type="http://schemas.openxmlformats.org/officeDocument/2006/relationships/image" Target="../media/image73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66.png"/><Relationship Id="rId17" Type="http://schemas.openxmlformats.org/officeDocument/2006/relationships/image" Target="../media/image72.png"/><Relationship Id="rId2" Type="http://schemas.openxmlformats.org/officeDocument/2006/relationships/tags" Target="../tags/tag26.xml"/><Relationship Id="rId16" Type="http://schemas.openxmlformats.org/officeDocument/2006/relationships/image" Target="../media/image71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65.png"/><Relationship Id="rId5" Type="http://schemas.openxmlformats.org/officeDocument/2006/relationships/tags" Target="../tags/tag29.xml"/><Relationship Id="rId15" Type="http://schemas.openxmlformats.org/officeDocument/2006/relationships/image" Target="../media/image69.png"/><Relationship Id="rId10" Type="http://schemas.openxmlformats.org/officeDocument/2006/relationships/image" Target="../media/image640.png"/><Relationship Id="rId19" Type="http://schemas.openxmlformats.org/officeDocument/2006/relationships/image" Target="../media/image74.pn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35.xml"/><Relationship Id="rId7" Type="http://schemas.openxmlformats.org/officeDocument/2006/relationships/image" Target="../media/image7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36.xml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41.xml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10.png"/><Relationship Id="rId11" Type="http://schemas.openxmlformats.org/officeDocument/2006/relationships/image" Target="../media/image9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0.png"/><Relationship Id="rId4" Type="http://schemas.openxmlformats.org/officeDocument/2006/relationships/tags" Target="../tags/tag42.xml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.png"/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tags" Target="../tags/tag10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7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068C0F0-DFD0-4C30-832A-51872D180B81}"/>
              </a:ext>
            </a:extLst>
          </p:cNvPr>
          <p:cNvSpPr/>
          <p:nvPr/>
        </p:nvSpPr>
        <p:spPr>
          <a:xfrm>
            <a:off x="-1" y="2196349"/>
            <a:ext cx="12191998" cy="46789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CD0D055-C403-4035-99AF-28E795E69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6882" y="2242856"/>
            <a:ext cx="12505763" cy="1588089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FFFFFF"/>
                </a:solidFill>
              </a:rPr>
              <a:t>Charmonium</a:t>
            </a:r>
            <a:r>
              <a:rPr lang="ko-KR" altLang="en-US" sz="4000" b="1" dirty="0">
                <a:solidFill>
                  <a:srgbClr val="FFFFFF"/>
                </a:solidFill>
              </a:rPr>
              <a:t> </a:t>
            </a:r>
            <a:r>
              <a:rPr lang="en-US" altLang="ko-KR" sz="4000" b="1" dirty="0">
                <a:solidFill>
                  <a:srgbClr val="FFFFFF"/>
                </a:solidFill>
              </a:rPr>
              <a:t>spectrum</a:t>
            </a:r>
            <a:r>
              <a:rPr lang="ko-KR" altLang="en-US" sz="4000" b="1" dirty="0">
                <a:solidFill>
                  <a:srgbClr val="FFFFFF"/>
                </a:solidFill>
              </a:rPr>
              <a:t> </a:t>
            </a:r>
            <a:r>
              <a:rPr lang="en-US" altLang="ko-KR" sz="4000" b="1" dirty="0">
                <a:solidFill>
                  <a:srgbClr val="FFFFFF"/>
                </a:solidFill>
              </a:rPr>
              <a:t>and Color-octet</a:t>
            </a:r>
            <a:r>
              <a:rPr lang="ko-KR" altLang="en-US" sz="4000" b="1" dirty="0">
                <a:solidFill>
                  <a:srgbClr val="FFFFFF"/>
                </a:solidFill>
              </a:rPr>
              <a:t> </a:t>
            </a:r>
            <a:r>
              <a:rPr lang="en-US" altLang="ko-KR" sz="4000" b="1" dirty="0">
                <a:solidFill>
                  <a:srgbClr val="FFFFFF"/>
                </a:solidFill>
              </a:rPr>
              <a:t>heavy-quark potential from the instanton vacuum</a:t>
            </a:r>
            <a:endParaRPr lang="ko-KR" alt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0D98FC-2D69-41C3-9634-F0478005B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543" y="4068483"/>
            <a:ext cx="10056910" cy="1284660"/>
          </a:xfrm>
        </p:spPr>
        <p:txBody>
          <a:bodyPr>
            <a:normAutofit/>
          </a:bodyPr>
          <a:lstStyle/>
          <a:p>
            <a:r>
              <a:rPr lang="en-US" altLang="ko-KR" dirty="0" err="1">
                <a:solidFill>
                  <a:srgbClr val="E7E6E6"/>
                </a:solidFill>
              </a:rPr>
              <a:t>Kihoon</a:t>
            </a:r>
            <a:r>
              <a:rPr lang="en-US" altLang="ko-KR" dirty="0">
                <a:solidFill>
                  <a:srgbClr val="E7E6E6"/>
                </a:solidFill>
              </a:rPr>
              <a:t> Hong</a:t>
            </a:r>
          </a:p>
          <a:p>
            <a:endParaRPr lang="en-US" altLang="ko-KR" dirty="0">
              <a:solidFill>
                <a:srgbClr val="E7E6E6"/>
              </a:solidFill>
            </a:endParaRPr>
          </a:p>
          <a:p>
            <a:r>
              <a:rPr lang="en-US" altLang="ko-KR" sz="1800" dirty="0">
                <a:solidFill>
                  <a:srgbClr val="E7E6E6"/>
                </a:solidFill>
              </a:rPr>
              <a:t>Collaborate with Hyun-</a:t>
            </a:r>
            <a:r>
              <a:rPr lang="en-US" altLang="ko-KR" sz="1800" dirty="0" err="1">
                <a:solidFill>
                  <a:srgbClr val="E7E6E6"/>
                </a:solidFill>
              </a:rPr>
              <a:t>Chul</a:t>
            </a:r>
            <a:r>
              <a:rPr lang="en-US" altLang="ko-KR" sz="1800" dirty="0">
                <a:solidFill>
                  <a:srgbClr val="E7E6E6"/>
                </a:solidFill>
              </a:rPr>
              <a:t> Kim &amp; Ulugbek </a:t>
            </a:r>
            <a:r>
              <a:rPr lang="en-US" altLang="ko-KR" sz="1800" dirty="0" err="1">
                <a:solidFill>
                  <a:srgbClr val="E7E6E6"/>
                </a:solidFill>
              </a:rPr>
              <a:t>Yakhshiev</a:t>
            </a:r>
            <a:endParaRPr lang="ko-KR" altLang="en-US" sz="1800" dirty="0">
              <a:solidFill>
                <a:srgbClr val="E7E6E6"/>
              </a:solidFill>
            </a:endParaRPr>
          </a:p>
        </p:txBody>
      </p:sp>
      <p:pic>
        <p:nvPicPr>
          <p:cNvPr id="1026" name="Picture 2" descr="19th International Conference on Hadron Spectroscopy and Structure in memoriam Simon Eidelman">
            <a:extLst>
              <a:ext uri="{FF2B5EF4-FFF2-40B4-BE49-F238E27FC236}">
                <a16:creationId xmlns:a16="http://schemas.microsoft.com/office/drawing/2014/main" id="{4FFC97CD-0BF4-4062-8303-004972052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/>
          <a:stretch/>
        </p:blipFill>
        <p:spPr bwMode="auto">
          <a:xfrm>
            <a:off x="-1" y="1161"/>
            <a:ext cx="12191999" cy="21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4DC484E-33D6-44F9-8754-FAC659492C77}"/>
              </a:ext>
            </a:extLst>
          </p:cNvPr>
          <p:cNvSpPr/>
          <p:nvPr/>
        </p:nvSpPr>
        <p:spPr>
          <a:xfrm>
            <a:off x="-1" y="6005312"/>
            <a:ext cx="12192001" cy="87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FE75B8-9AE6-4BA0-A9B1-63736172A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312"/>
            <a:ext cx="895739" cy="870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DBF0DD-AAC7-482A-B32B-3046200846A9}"/>
              </a:ext>
            </a:extLst>
          </p:cNvPr>
          <p:cNvSpPr txBox="1"/>
          <p:nvPr/>
        </p:nvSpPr>
        <p:spPr>
          <a:xfrm>
            <a:off x="4046375" y="6152130"/>
            <a:ext cx="814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0" i="1" u="none" strike="noStrike" baseline="0" dirty="0">
                <a:latin typeface="CMTI9"/>
              </a:rPr>
              <a:t>Department of Physics, </a:t>
            </a:r>
            <a:r>
              <a:rPr lang="en-US" altLang="ko-KR" sz="1600" b="0" i="1" u="none" strike="noStrike" baseline="0" dirty="0" err="1">
                <a:latin typeface="CMTI9"/>
              </a:rPr>
              <a:t>Inha</a:t>
            </a:r>
            <a:r>
              <a:rPr lang="en-US" altLang="ko-KR" sz="1600" b="0" i="1" u="none" strike="noStrike" baseline="0" dirty="0">
                <a:latin typeface="CMTI9"/>
              </a:rPr>
              <a:t> University, </a:t>
            </a:r>
            <a:r>
              <a:rPr lang="en-US" altLang="ko-KR" sz="1600" b="0" i="1" u="none" strike="noStrike" baseline="0" dirty="0" err="1">
                <a:latin typeface="CMTI9"/>
              </a:rPr>
              <a:t>Incheo</a:t>
            </a:r>
            <a:r>
              <a:rPr lang="en-US" altLang="ko-KR" sz="1600" b="0" i="1" u="none" strike="noStrike" baseline="0" dirty="0">
                <a:latin typeface="CMTI9"/>
              </a:rPr>
              <a:t>, South Korea</a:t>
            </a:r>
          </a:p>
          <a:p>
            <a:pPr algn="r"/>
            <a:r>
              <a:rPr lang="en-US" altLang="ko-KR" sz="1600" i="1" dirty="0">
                <a:latin typeface="CMTI9"/>
              </a:rPr>
              <a:t>kihoon7065@naver.com</a:t>
            </a:r>
            <a:endParaRPr lang="ko-KR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0044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제목 1">
                <a:extLst>
                  <a:ext uri="{FF2B5EF4-FFF2-40B4-BE49-F238E27FC236}">
                    <a16:creationId xmlns:a16="http://schemas.microsoft.com/office/drawing/2014/main" id="{960E6558-11C2-4EFC-8385-DC8D69EC4D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140" y="68708"/>
                <a:ext cx="10515600" cy="11012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b="1" dirty="0"/>
                  <a:t>Color-singlet &amp; octet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altLang="ko-KR" b="1" dirty="0"/>
                  <a:t> potential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6" name="제목 1">
                <a:extLst>
                  <a:ext uri="{FF2B5EF4-FFF2-40B4-BE49-F238E27FC236}">
                    <a16:creationId xmlns:a16="http://schemas.microsoft.com/office/drawing/2014/main" id="{960E6558-11C2-4EFC-8385-DC8D69EC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0" y="68708"/>
                <a:ext cx="10515600" cy="1101207"/>
              </a:xfrm>
              <a:prstGeom prst="rect">
                <a:avLst/>
              </a:prstGeom>
              <a:blipFill>
                <a:blip r:embed="rId3"/>
                <a:stretch>
                  <a:fillRect l="-2319" b="-7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CD221940-0C36-4DC2-AC2B-1957B38FE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81" y="1149993"/>
            <a:ext cx="10618237" cy="56766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5E593DE-3D44-445F-933F-DB0EFD60B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581" y="2114504"/>
            <a:ext cx="3823881" cy="297737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\begin{equation}&#10;V_{C}^{1,(P)}=-\frac{4\alpha_s}{3r}\nonumber&#10;\end{equation}&#10;\begin{equation}&#10;V_{C}^{T^{a},(P)}=\frac{\alpha_s}{6r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E9D0658A-B4AA-4C95-93FE-CE6075123A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70" y="3429000"/>
            <a:ext cx="1361794" cy="95680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2F6045-FA3D-404A-812C-E1B7318808A0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9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8DAD3E1F-E72C-481F-96F7-938ECC9E8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808" y="68708"/>
                <a:ext cx="11506713" cy="11012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b="1" dirty="0"/>
                  <a:t>Spin-dependent parts of the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b="1" dirty="0"/>
                  <a:t>potential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8DAD3E1F-E72C-481F-96F7-938ECC9E8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8" y="68708"/>
                <a:ext cx="11506713" cy="1101207"/>
              </a:xfrm>
              <a:prstGeom prst="rect">
                <a:avLst/>
              </a:prstGeom>
              <a:blipFill>
                <a:blip r:embed="rId8"/>
                <a:stretch>
                  <a:fillRect l="-2173" r="-1219" b="-7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 descr="\documentclass{article}&#10;\usepackage{amsmath}&#10;\pagestyle{empty}&#10;\begin{document}&#10;\begin{equation}&#10;V_{SD}=V_{SS}\mathbf{S}_Q\cdot\mathbf{S}_{\bar{Q}}+V_{LS}\mathbf{L}\cdot\mathbf{S}+V_{T}\left[3(\mathbf{S}_{Q}\cdot\hat{\mathbf{n}})(\mathbf{S}_{\bar{Q}}\cdot\hat{\mathbf{n}})-\mathbf{S}_{Q}\cdot\mathbf{S}_{\bar{Q}}\right]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F7EDA7EF-4CFB-4933-8480-B6374F0A4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" y="2755101"/>
            <a:ext cx="5432726" cy="2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25BA13-13C5-4C41-9188-8AAA50C2077D}"/>
              </a:ext>
            </a:extLst>
          </p:cNvPr>
          <p:cNvSpPr txBox="1"/>
          <p:nvPr/>
        </p:nvSpPr>
        <p:spPr>
          <a:xfrm>
            <a:off x="662468" y="1365862"/>
            <a:ext cx="53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spin-dependent parts of the Cornell potential and the one gluon exchange correction of the instanton effects is represented by </a:t>
            </a:r>
            <a:r>
              <a:rPr lang="en-US" altLang="ko-KR" dirty="0" err="1"/>
              <a:t>Breit</a:t>
            </a:r>
            <a:r>
              <a:rPr lang="en-US" altLang="ko-KR" dirty="0"/>
              <a:t> Fermi equation [3, 4]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E86C9-F7BA-425F-B647-B831E24B74CB}"/>
              </a:ext>
            </a:extLst>
          </p:cNvPr>
          <p:cNvSpPr txBox="1"/>
          <p:nvPr/>
        </p:nvSpPr>
        <p:spPr>
          <a:xfrm>
            <a:off x="177282" y="6279502"/>
            <a:ext cx="1150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[3] </a:t>
            </a:r>
            <a:r>
              <a:rPr lang="de-DE" altLang="ko-KR" sz="1400" b="0" i="0" dirty="0">
                <a:effectLst/>
                <a:latin typeface="Arial" panose="020B0604020202020204" pitchFamily="34" charset="0"/>
              </a:rPr>
              <a:t>E. Eichten and F. Feinberg, Phys. Rev. D173090 (1981)</a:t>
            </a:r>
          </a:p>
          <a:p>
            <a:r>
              <a:rPr lang="de-DE" altLang="ko-KR" sz="1400" dirty="0">
                <a:latin typeface="Arial" panose="020B0604020202020204" pitchFamily="34" charset="0"/>
              </a:rPr>
              <a:t>[4] 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M. B. Voloshin, Progress in Particle and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Nucl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 Phys. 61 (2008) 455-511</a:t>
            </a:r>
            <a:endParaRPr lang="ko-KR" altLang="en-US" sz="1400" dirty="0"/>
          </a:p>
        </p:txBody>
      </p:sp>
      <p:pic>
        <p:nvPicPr>
          <p:cNvPr id="14" name="그림 13" descr="\documentclass{article}&#10;\usepackage{amsmath}&#10;\pagestyle{empty}&#10;\begin{document}&#10;\begin{equation}&#10;\mathbf{S}=\mathbf{S}_Q+\mathbf{S}_{\bar{Q}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1B20E7B9-3FDF-46FB-B016-AD34792DFA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4" y="4015303"/>
            <a:ext cx="1076941" cy="203498"/>
          </a:xfrm>
          <a:prstGeom prst="rect">
            <a:avLst/>
          </a:prstGeom>
        </p:spPr>
      </p:pic>
      <p:pic>
        <p:nvPicPr>
          <p:cNvPr id="16" name="그림 15" descr="\documentclass{article}&#10;\usepackage{amsmath}&#10;\pagestyle{empty}&#10;\begin{document}&#10;\begin{equation}&#10;V_{SS}(r)=\frac{2}{3m_{Q}^{2}}\nabla^2V_V\nonumber\\&#10;=\frac{32\pi\alpha_s}{9m_Q^2}\delta(r)\nonumber&#10;\end{equation}&#10;\begin{equation}&#10;=\frac{32\alpha_s\sigma^3}{9m_Q^2\sqrt{\pi}}e^{-\sigma^2r^2}\nonumber&#10;\end{equation}&#10;\begin{equation}&#10;V_{LS}(r)=\frac{1}{2m_{Q}^{2}r}\left(3\frac{dV_V}{dr}-\frac{dV_S}{dr}\right)\nonumber&#10;\end{equation}&#10;\begin{equation}&#10;V_{T}(r)=\frac{1}{3m_{Q}^{2}}\left(\frac{1}{r}\frac{dV_V}{dr}-\frac{d^2V_{V}}{dr^2}\right)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9C2A9959-F5A9-445B-98BD-08E5D35798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18" y="3200835"/>
            <a:ext cx="3250054" cy="2679826"/>
          </a:xfrm>
          <a:prstGeom prst="rect">
            <a:avLst/>
          </a:prstGeom>
        </p:spPr>
      </p:pic>
      <p:pic>
        <p:nvPicPr>
          <p:cNvPr id="5" name="그림 4" descr="\documentclass{article}&#10;\usepackage{amsmath}&#10;\pagestyle{empty}&#10;\begin{document}&#10;\begin{equation}&#10;V_V=-\frac{4\alpha_s}{3r}\nonumber&#10;\end{equation}&#10;\begin{equation}&#10;V_S=k r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3711020C-FD5C-402D-A622-C22878FF81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" y="4539963"/>
            <a:ext cx="1272381" cy="909715"/>
          </a:xfrm>
          <a:prstGeom prst="rect">
            <a:avLst/>
          </a:prstGeom>
        </p:spPr>
      </p:pic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BA59B91-7183-4489-9A24-1392A3601C1B}"/>
              </a:ext>
            </a:extLst>
          </p:cNvPr>
          <p:cNvCxnSpPr/>
          <p:nvPr/>
        </p:nvCxnSpPr>
        <p:spPr>
          <a:xfrm>
            <a:off x="0" y="6222960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7C9CC4C6-67B0-466E-8AA2-DEDF28800EA8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2DA53F7-D939-4DCD-8CDA-B54ECCFA0334}"/>
              </a:ext>
            </a:extLst>
          </p:cNvPr>
          <p:cNvSpPr/>
          <p:nvPr/>
        </p:nvSpPr>
        <p:spPr>
          <a:xfrm>
            <a:off x="261258" y="1365862"/>
            <a:ext cx="5570376" cy="4642255"/>
          </a:xfrm>
          <a:prstGeom prst="rect">
            <a:avLst/>
          </a:prstGeom>
          <a:noFill/>
          <a:ln w="41275" cap="rnd">
            <a:solidFill>
              <a:schemeClr val="accent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70377"/>
                      <a:gd name="connsiteY0" fmla="*/ 0 h 4642255"/>
                      <a:gd name="connsiteX1" fmla="*/ 5570377 w 5570377"/>
                      <a:gd name="connsiteY1" fmla="*/ 0 h 4642255"/>
                      <a:gd name="connsiteX2" fmla="*/ 5570377 w 5570377"/>
                      <a:gd name="connsiteY2" fmla="*/ 4642255 h 4642255"/>
                      <a:gd name="connsiteX3" fmla="*/ 0 w 5570377"/>
                      <a:gd name="connsiteY3" fmla="*/ 4642255 h 4642255"/>
                      <a:gd name="connsiteX4" fmla="*/ 0 w 5570377"/>
                      <a:gd name="connsiteY4" fmla="*/ 0 h 4642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377" h="4642255" extrusionOk="0">
                        <a:moveTo>
                          <a:pt x="0" y="0"/>
                        </a:moveTo>
                        <a:cubicBezTo>
                          <a:pt x="2349389" y="118645"/>
                          <a:pt x="4389732" y="116012"/>
                          <a:pt x="5570377" y="0"/>
                        </a:cubicBezTo>
                        <a:cubicBezTo>
                          <a:pt x="5437495" y="825025"/>
                          <a:pt x="5655328" y="3740802"/>
                          <a:pt x="5570377" y="4642255"/>
                        </a:cubicBezTo>
                        <a:cubicBezTo>
                          <a:pt x="2896648" y="4776855"/>
                          <a:pt x="1299959" y="4485059"/>
                          <a:pt x="0" y="4642255"/>
                        </a:cubicBezTo>
                        <a:cubicBezTo>
                          <a:pt x="-20187" y="3881048"/>
                          <a:pt x="-152480" y="1526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A051BFE-FFBF-4AF3-8283-42AEE902ECE3}"/>
              </a:ext>
            </a:extLst>
          </p:cNvPr>
          <p:cNvSpPr/>
          <p:nvPr/>
        </p:nvSpPr>
        <p:spPr>
          <a:xfrm>
            <a:off x="6207969" y="1368971"/>
            <a:ext cx="5716552" cy="4642255"/>
          </a:xfrm>
          <a:prstGeom prst="rect">
            <a:avLst/>
          </a:prstGeom>
          <a:noFill/>
          <a:ln w="41275" cap="rnd">
            <a:solidFill>
              <a:schemeClr val="accent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70377"/>
                      <a:gd name="connsiteY0" fmla="*/ 0 h 4642255"/>
                      <a:gd name="connsiteX1" fmla="*/ 5570377 w 5570377"/>
                      <a:gd name="connsiteY1" fmla="*/ 0 h 4642255"/>
                      <a:gd name="connsiteX2" fmla="*/ 5570377 w 5570377"/>
                      <a:gd name="connsiteY2" fmla="*/ 4642255 h 4642255"/>
                      <a:gd name="connsiteX3" fmla="*/ 0 w 5570377"/>
                      <a:gd name="connsiteY3" fmla="*/ 4642255 h 4642255"/>
                      <a:gd name="connsiteX4" fmla="*/ 0 w 5570377"/>
                      <a:gd name="connsiteY4" fmla="*/ 0 h 4642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377" h="4642255" extrusionOk="0">
                        <a:moveTo>
                          <a:pt x="0" y="0"/>
                        </a:moveTo>
                        <a:cubicBezTo>
                          <a:pt x="2349389" y="118645"/>
                          <a:pt x="4389732" y="116012"/>
                          <a:pt x="5570377" y="0"/>
                        </a:cubicBezTo>
                        <a:cubicBezTo>
                          <a:pt x="5437495" y="825025"/>
                          <a:pt x="5655328" y="3740802"/>
                          <a:pt x="5570377" y="4642255"/>
                        </a:cubicBezTo>
                        <a:cubicBezTo>
                          <a:pt x="2896648" y="4776855"/>
                          <a:pt x="1299959" y="4485059"/>
                          <a:pt x="0" y="4642255"/>
                        </a:cubicBezTo>
                        <a:cubicBezTo>
                          <a:pt x="-20187" y="3881048"/>
                          <a:pt x="-152480" y="1526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587550-24B7-41CC-9994-0EA579543BD2}"/>
              </a:ext>
            </a:extLst>
          </p:cNvPr>
          <p:cNvSpPr txBox="1"/>
          <p:nvPr/>
        </p:nvSpPr>
        <p:spPr>
          <a:xfrm>
            <a:off x="6254630" y="1546252"/>
            <a:ext cx="536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spin-dependent parts of the pseudo- particle case is defined as [3]</a:t>
            </a:r>
          </a:p>
        </p:txBody>
      </p:sp>
      <p:pic>
        <p:nvPicPr>
          <p:cNvPr id="42" name="그림 41" descr="\documentclass{article}&#10;\usepackage{amsmath}&#10;\pagestyle{empty}&#10;\begin{document}&#10;&#10;\begin{equation}&#10;V_{SD}^I=V_{SS}^I\mathbf{S}_Q\cdot\mathbf{S}_{\bar{Q}}+V_{LS}^I\mathbf{L}\cdot\mathbf{S}+V_T^I\left[3(\mathbf{S}_Q\cdot\hat{\mathbf{n}})(\mathbf{S}_{\bar{Q}}\cdot\hat{\mathbf{n}})-\mathbf{S}_{Q}\cdot\mathbf{S}_{\bar{Q}}\right]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C8649EFC-A164-409C-B1B4-85113EAF56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35" y="2741104"/>
            <a:ext cx="5260560" cy="234000"/>
          </a:xfrm>
          <a:prstGeom prst="rect">
            <a:avLst/>
          </a:prstGeom>
        </p:spPr>
      </p:pic>
      <p:pic>
        <p:nvPicPr>
          <p:cNvPr id="54" name="그림 53" descr="\documentclass{article}&#10;\usepackage{amsmath}&#10;\pagestyle{empty}&#10;\begin{document}&#10;\begin{equation}&#10;V_{SS}^I(r)=\frac{1}{3m_{Q}^{2}}\nabla^2V_I^{\mathrm{(NP)}}\nonumber&#10;\end{equation}&#10;\begin{equation}&#10;V_{LS}^I(r)=\frac{1}{2m_{Q}^{2}r}\frac{dV_I^{\mathrm{(NP)}}}{dr}\nonumber&#10;\end{equation}&#10;\begin{equation}&#10;V_{T}^I(r)=\frac{1}{3m_{Q}^{2}}\left(\frac{d^2V_{I}^{\mathrm{(NP)}}}{dr^2}-\frac{1}{r}\frac{dV_I^{\mathrm{(NP)}}}{dr}\right)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4EF282D1-EB44-49DF-BBB0-B989A7AAD98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02" y="3656542"/>
            <a:ext cx="3639797" cy="2105672"/>
          </a:xfrm>
          <a:prstGeom prst="rect">
            <a:avLst/>
          </a:prstGeom>
        </p:spPr>
      </p:pic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A0D69F15-249B-40F3-A896-D0E5B4F35DC4}"/>
              </a:ext>
            </a:extLst>
          </p:cNvPr>
          <p:cNvCxnSpPr>
            <a:cxnSpLocks/>
          </p:cNvCxnSpPr>
          <p:nvPr/>
        </p:nvCxnSpPr>
        <p:spPr>
          <a:xfrm>
            <a:off x="1886331" y="3851133"/>
            <a:ext cx="13018" cy="1951101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4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C59C6750-BE25-48C3-A340-AF47CF52802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Eigenvalues of the Hamiltonian</a:t>
            </a:r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BDB8A72-F893-4E0F-AB34-C9A62CE01F24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\documentclass{article}&#10;\usepackage{amsmath}&#10;\pagestyle{empty}&#10;\begin{document}&#10;\begin{equation}&#10;H\chi(r)=\left[-\frac{\hbar^2}{m_Q}\frac{d^2}{dr^2}+\frac{\hbar^{2} l(l+1)}{m_Q r^2}+V_C+V_I+V_{SD}+V_{SD}^I\right]\chi(r)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7E427617-CB4D-4C57-A0E1-CAB45750AB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8" y="1601474"/>
            <a:ext cx="7044573" cy="649142"/>
          </a:xfrm>
          <a:prstGeom prst="rect">
            <a:avLst/>
          </a:prstGeom>
        </p:spPr>
      </p:pic>
      <p:pic>
        <p:nvPicPr>
          <p:cNvPr id="22" name="그림 21" descr="\documentclass{article}&#10;\usepackage{amsmath}&#10;\pagestyle{empty}&#10;\begin{document}&#10;&#10;\begin{equation}&#10;\chi(r)=r\psi(r)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0B6951F3-8396-4078-AAAD-EEE95A48AD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3" y="1403051"/>
            <a:ext cx="1392762" cy="254476"/>
          </a:xfrm>
          <a:prstGeom prst="rect">
            <a:avLst/>
          </a:prstGeom>
        </p:spPr>
      </p:pic>
      <p:pic>
        <p:nvPicPr>
          <p:cNvPr id="26" name="그림 25" descr="\documentclass{article}&#10;\usepackage{amsmath}&#10;\pagestyle{empty}&#10;\begin{document}&#10;\begin{equation}&#10;V_C=-\frac{4\alpha_s}{3r}+kr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FBC71691-AD6D-4F57-B07F-446696B735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4" y="1946649"/>
            <a:ext cx="1856000" cy="522667"/>
          </a:xfrm>
          <a:prstGeom prst="rect">
            <a:avLst/>
          </a:prstGeom>
        </p:spPr>
      </p:pic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7BFE013-FD9A-4A27-94B2-AD41156891C9}"/>
              </a:ext>
            </a:extLst>
          </p:cNvPr>
          <p:cNvCxnSpPr/>
          <p:nvPr/>
        </p:nvCxnSpPr>
        <p:spPr>
          <a:xfrm>
            <a:off x="9255967" y="1386812"/>
            <a:ext cx="0" cy="1119674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6ACCEA-FD1B-4B0D-A315-B27801976B29}"/>
              </a:ext>
            </a:extLst>
          </p:cNvPr>
          <p:cNvSpPr txBox="1"/>
          <p:nvPr/>
        </p:nvSpPr>
        <p:spPr>
          <a:xfrm>
            <a:off x="790277" y="4086830"/>
            <a:ext cx="1047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For the charmonium case, we use the mass values as the input data:</a:t>
            </a:r>
          </a:p>
        </p:txBody>
      </p:sp>
      <p:pic>
        <p:nvPicPr>
          <p:cNvPr id="32" name="그림 31" descr="\documentclass{article}&#10;\usepackage{amsmath}&#10;\pagestyle{empty}&#10;\begin{document}&#10;$m_{Q\bar{Q}}=2m_Q+E_B$&#10;&#10;&#10;&#10;\end{document}" title="IguanaTex Bitmap Display">
            <a:extLst>
              <a:ext uri="{FF2B5EF4-FFF2-40B4-BE49-F238E27FC236}">
                <a16:creationId xmlns:a16="http://schemas.microsoft.com/office/drawing/2014/main" id="{92E741FA-1F11-46A2-9005-3E8592C682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54" y="2709085"/>
            <a:ext cx="2051047" cy="26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193B1A-8987-4F98-8460-B83E846A62B2}"/>
                  </a:ext>
                </a:extLst>
              </p:cNvPr>
              <p:cNvSpPr txBox="1"/>
              <p:nvPr/>
            </p:nvSpPr>
            <p:spPr>
              <a:xfrm>
                <a:off x="2132441" y="3329461"/>
                <a:ext cx="865393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ko-KR" dirty="0"/>
                  <a:t>: mass of the </a:t>
                </a:r>
                <a:r>
                  <a:rPr lang="en-US" altLang="ko-KR" dirty="0" err="1"/>
                  <a:t>quarkonia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: Bound state energy (eigenvalue of the Hamiltonian)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193B1A-8987-4F98-8460-B83E846A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41" y="3329461"/>
                <a:ext cx="8653933" cy="668516"/>
              </a:xfrm>
              <a:prstGeom prst="rect">
                <a:avLst/>
              </a:prstGeom>
              <a:blipFill>
                <a:blip r:embed="rId11"/>
                <a:stretch>
                  <a:fillRect t="-5455"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 descr="\documentclass{article}&#10;\usepackage{amsmath}&#10;\pagestyle{empty}&#10;\begin{document}&#10;\begin{tabular}{c|cc}&#10;State &amp; Exp(MeV) &amp; Input\\&#10;\hline\hline&#10;$J/\psi\ (1^3S_1)$ \ &amp; \ $3096.900\pm0.006$ &amp; 3097\\&#10;$\eta_c\ (1^1S_0)$ \ &amp;\ $2983.9\pm0.5$ &amp; 2984\\&#10;$\psi\ (2^3S_1)$\ &amp; $3686.097\pm0.5$ &amp; 3686\\&#10;$\eta_c\ (2^1S_0)$\ &amp; $3637.6\pm 1.2$ &amp; 3638\\&#10;$J/\psi\ (4^3S_1)$\ &amp; $4421\pm 4 $ &amp; 4421\\&#10;\end{tabular}&#10;&#10;&#10;&#10;\end{document}" title="IguanaTex Bitmap Display">
            <a:extLst>
              <a:ext uri="{FF2B5EF4-FFF2-40B4-BE49-F238E27FC236}">
                <a16:creationId xmlns:a16="http://schemas.microsoft.com/office/drawing/2014/main" id="{65FD5B86-931D-48FD-8E53-73E471ACC7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9" y="4505283"/>
            <a:ext cx="4772569" cy="18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Charmonium spectrum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1F8BC-89E2-45E8-A145-EBCAE31B72EF}"/>
                  </a:ext>
                </a:extLst>
              </p:cNvPr>
              <p:cNvSpPr txBox="1"/>
              <p:nvPr/>
            </p:nvSpPr>
            <p:spPr>
              <a:xfrm>
                <a:off x="581613" y="6157984"/>
                <a:ext cx="11607280" cy="52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For the case of the instanton effects 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=0,  </m:t>
                    </m:r>
                    <m:sSubSup>
                      <m:sSub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We used the instanton parameters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altLang="ko-KR" sz="1400" dirty="0"/>
                  <a:t> </a:t>
                </a:r>
                <a:r>
                  <a:rPr lang="en-US" altLang="ko-KR" sz="1400" dirty="0" err="1"/>
                  <a:t>fm</a:t>
                </a:r>
                <a:r>
                  <a:rPr lang="en-US" altLang="ko-KR" sz="14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fm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1F8BC-89E2-45E8-A145-EBCAE31B7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3" y="6157984"/>
                <a:ext cx="11607280" cy="528927"/>
              </a:xfrm>
              <a:prstGeom prst="rect">
                <a:avLst/>
              </a:prstGeom>
              <a:blipFill>
                <a:blip r:embed="rId10"/>
                <a:stretch>
                  <a:fillRect l="-53" t="-2299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 descr="\documentclass{article}&#10;\usepackage{amsmath}&#10;\pagestyle{empty}&#10;\begin{document}&#10;\begin{tabular}{c|cccc}&#10;Instanton &amp; $m_Q$ &amp; $\alpha_s$ &amp; $k$ &amp; $\sigma$\\&#10;\hline\hline&#10; Off &amp; 1.4796 &amp; 0.5426 &amp; 0.1444 &amp; 1.1510\\&#10; On &amp; 1.36530 &amp; 0.51770 &amp; 0.14280 &amp; 1.12900 &#10;\end{tabular}&#10;&#10;&#10;&#10;\end{document}" title="IguanaTex Bitmap Display">
            <a:extLst>
              <a:ext uri="{FF2B5EF4-FFF2-40B4-BE49-F238E27FC236}">
                <a16:creationId xmlns:a16="http://schemas.microsoft.com/office/drawing/2014/main" id="{7D59F8CD-67E9-48B0-882A-6424BD6B1C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7" y="1712596"/>
            <a:ext cx="4667254" cy="7704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ADEE379-413E-4647-8378-E39D4C65E8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244" y="1420044"/>
            <a:ext cx="4829175" cy="4733925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&#10;&#10;Method 1&#10;&#10;\end{document}" title="IguanaTex Bitmap Display">
            <a:extLst>
              <a:ext uri="{FF2B5EF4-FFF2-40B4-BE49-F238E27FC236}">
                <a16:creationId xmlns:a16="http://schemas.microsoft.com/office/drawing/2014/main" id="{5E96D173-2A6B-4112-B3C0-0C4B630358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6" y="1274289"/>
            <a:ext cx="837917" cy="143748"/>
          </a:xfrm>
          <a:prstGeom prst="rect">
            <a:avLst/>
          </a:prstGeom>
        </p:spPr>
      </p:pic>
      <p:pic>
        <p:nvPicPr>
          <p:cNvPr id="11" name="그림 10" descr="\documentclass{article}&#10;\usepackage{amsmath}&#10;\pagestyle{empty}&#10;\begin{document}&#10;&#10;&#10;$\mathbf{Method\ 1}$&#10;&#10;\end{document}" title="IguanaTex Bitmap Display">
            <a:extLst>
              <a:ext uri="{FF2B5EF4-FFF2-40B4-BE49-F238E27FC236}">
                <a16:creationId xmlns:a16="http://schemas.microsoft.com/office/drawing/2014/main" id="{B871CD89-4AAD-4A93-A2DA-A3DF5606DB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19" y="1373852"/>
            <a:ext cx="966922" cy="142519"/>
          </a:xfrm>
          <a:prstGeom prst="rect">
            <a:avLst/>
          </a:prstGeom>
        </p:spPr>
      </p:pic>
      <p:pic>
        <p:nvPicPr>
          <p:cNvPr id="14" name="그림 13" descr="\documentclass{article}&#10;\usepackage{amsmath}&#10;\pagestyle{empty}&#10;\begin{document}&#10;&#10;&#10;$\mathbf{Method\ 2}$&#10;&#10;\end{document}" title="IguanaTex Bitmap Display">
            <a:extLst>
              <a:ext uri="{FF2B5EF4-FFF2-40B4-BE49-F238E27FC236}">
                <a16:creationId xmlns:a16="http://schemas.microsoft.com/office/drawing/2014/main" id="{FFA507C6-AEAF-4309-B2D4-97D4F6E81B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18" y="2718559"/>
            <a:ext cx="971836" cy="142519"/>
          </a:xfrm>
          <a:prstGeom prst="rect">
            <a:avLst/>
          </a:prstGeom>
        </p:spPr>
      </p:pic>
      <p:pic>
        <p:nvPicPr>
          <p:cNvPr id="27" name="그림 26" descr="\documentclass{article}&#10;\usepackage{amsmath}&#10;\pagestyle{empty}&#10;\begin{document}&#10;\begin{tabular}{c|cccc}&#10;Instanton &amp; $m_Q$ &amp; $\alpha_s$ &amp; $k$ &amp; $\sigma$\\&#10;\hline\hline&#10;  On &amp; 1.3353 &amp; 0.41495 &amp; 0.14679&amp; 1.79984 &#10;\end{tabular}&#10;&#10;&#10;&#10;\end{document}" title="IguanaTex Bitmap Display">
            <a:extLst>
              <a:ext uri="{FF2B5EF4-FFF2-40B4-BE49-F238E27FC236}">
                <a16:creationId xmlns:a16="http://schemas.microsoft.com/office/drawing/2014/main" id="{42097F40-C249-4C41-AFE3-47379702799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6" y="3032287"/>
            <a:ext cx="4567025" cy="530123"/>
          </a:xfrm>
          <a:prstGeom prst="rect">
            <a:avLst/>
          </a:prstGeom>
        </p:spPr>
      </p:pic>
      <p:pic>
        <p:nvPicPr>
          <p:cNvPr id="46" name="그림 45" descr="\documentclass{article}&#10;\usepackage{amsmath}&#10;\pagestyle{empty}&#10;\begin{document}&#10;\begin{equation}&#10;\alpha_s(\mu)=\frac{4\pi}{\beta_0}\frac{1}{\log(\mu^2/\Lambda_{\rm QCD}^2)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A9EFF933-22D1-48AD-AB47-2C39F14386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8" y="4567798"/>
            <a:ext cx="2875431" cy="624761"/>
          </a:xfrm>
          <a:prstGeom prst="rect">
            <a:avLst/>
          </a:prstGeom>
        </p:spPr>
      </p:pic>
      <p:sp>
        <p:nvSpPr>
          <p:cNvPr id="36" name="타원 35">
            <a:extLst>
              <a:ext uri="{FF2B5EF4-FFF2-40B4-BE49-F238E27FC236}">
                <a16:creationId xmlns:a16="http://schemas.microsoft.com/office/drawing/2014/main" id="{5AEB5BCD-1979-409D-B6D6-0C5B739164F8}"/>
              </a:ext>
            </a:extLst>
          </p:cNvPr>
          <p:cNvSpPr/>
          <p:nvPr/>
        </p:nvSpPr>
        <p:spPr>
          <a:xfrm>
            <a:off x="7461115" y="1644063"/>
            <a:ext cx="3543586" cy="35245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A50E8C9F-CF39-4EA6-9EA3-DAE7F4DE7E56}"/>
              </a:ext>
            </a:extLst>
          </p:cNvPr>
          <p:cNvSpPr/>
          <p:nvPr/>
        </p:nvSpPr>
        <p:spPr>
          <a:xfrm>
            <a:off x="9134271" y="2944332"/>
            <a:ext cx="1789365" cy="35245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D445F8-6D9F-4483-8680-21CB36C636C8}"/>
              </a:ext>
            </a:extLst>
          </p:cNvPr>
          <p:cNvSpPr txBox="1"/>
          <p:nvPr/>
        </p:nvSpPr>
        <p:spPr>
          <a:xfrm>
            <a:off x="6385253" y="3835381"/>
            <a:ext cx="482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The running coupling constant at the one-loop level:</a:t>
            </a:r>
            <a:endParaRPr lang="ko-KR" altLang="en-US" sz="1600" b="1" dirty="0"/>
          </a:p>
        </p:txBody>
      </p:sp>
      <p:pic>
        <p:nvPicPr>
          <p:cNvPr id="44" name="그림 43" descr="\documentclass{article}&#10;\usepackage{amsmath}&#10;\pagestyle{empty}&#10;\begin{document}&#10;\begin{equation}&#10;\beta_0=\frac{11N_c-2N_f}{3},\quad \Lambda_{\rm QCD}=0.217\ \rm GeV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3C13A715-A662-4D56-9E4D-CA3BE5EE14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5" y="5475984"/>
            <a:ext cx="4478476" cy="522667"/>
          </a:xfrm>
          <a:prstGeom prst="rect">
            <a:avLst/>
          </a:prstGeom>
        </p:spPr>
      </p:pic>
      <p:pic>
        <p:nvPicPr>
          <p:cNvPr id="64" name="그림 63" descr="\documentclass{article}&#10;\usepackage{amsmath}&#10;\pagestyle{empty}&#10;\begin{document}&#10;&#10;\begin{equation}&#10;\mu=m_Q=m_{Q}^0+\Delta m_{I}^{\rm pert}=1.275+0.1454\alpha_s\ [\rm GeV]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D55BFF15-F6D2-4138-9B81-8676B6A8181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59" y="6168122"/>
            <a:ext cx="5619806" cy="329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E857B-75EA-467F-BEA4-9D7F22035499}"/>
              </a:ext>
            </a:extLst>
          </p:cNvPr>
          <p:cNvSpPr txBox="1"/>
          <p:nvPr/>
        </p:nvSpPr>
        <p:spPr>
          <a:xfrm>
            <a:off x="10321876" y="2529943"/>
            <a:ext cx="2159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fitting parameters</a:t>
            </a:r>
            <a:endParaRPr lang="ko-KR" altLang="en-US" sz="1600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7A77FF45-9C48-491D-9062-8FCA7FF05E01}"/>
              </a:ext>
            </a:extLst>
          </p:cNvPr>
          <p:cNvCxnSpPr>
            <a:stCxn id="36" idx="6"/>
            <a:endCxn id="2" idx="0"/>
          </p:cNvCxnSpPr>
          <p:nvPr/>
        </p:nvCxnSpPr>
        <p:spPr>
          <a:xfrm>
            <a:off x="11004701" y="1820288"/>
            <a:ext cx="397055" cy="7096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84338594-8EC0-425F-8B03-B79BF06793D9}"/>
              </a:ext>
            </a:extLst>
          </p:cNvPr>
          <p:cNvCxnSpPr>
            <a:stCxn id="37" idx="6"/>
            <a:endCxn id="2" idx="2"/>
          </p:cNvCxnSpPr>
          <p:nvPr/>
        </p:nvCxnSpPr>
        <p:spPr>
          <a:xfrm flipV="1">
            <a:off x="10923636" y="2868497"/>
            <a:ext cx="478120" cy="252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6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7D8DAB-DD22-4390-8DA3-5B243F5B4D03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1">
            <a:extLst>
              <a:ext uri="{FF2B5EF4-FFF2-40B4-BE49-F238E27FC236}">
                <a16:creationId xmlns:a16="http://schemas.microsoft.com/office/drawing/2014/main" id="{25202CFB-5C68-4ECD-B78D-5D62912199FC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Eigenvalues of the Color-octet Hamiltonian</a:t>
            </a:r>
            <a:endParaRPr lang="ko-KR" altLang="en-US" b="1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84DF8403-E0F1-404D-A780-21AF6361CCD7}"/>
              </a:ext>
            </a:extLst>
          </p:cNvPr>
          <p:cNvSpPr/>
          <p:nvPr/>
        </p:nvSpPr>
        <p:spPr>
          <a:xfrm>
            <a:off x="5514392" y="1454765"/>
            <a:ext cx="1138335" cy="33590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D6F49-2830-49E1-BCCA-D98BC9A68952}"/>
                  </a:ext>
                </a:extLst>
              </p:cNvPr>
              <p:cNvSpPr txBox="1"/>
              <p:nvPr/>
            </p:nvSpPr>
            <p:spPr>
              <a:xfrm>
                <a:off x="6725916" y="1449328"/>
                <a:ext cx="3371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Bound state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D6F49-2830-49E1-BCCA-D98BC9A68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16" y="1449328"/>
                <a:ext cx="3371395" cy="369332"/>
              </a:xfrm>
              <a:prstGeom prst="rect">
                <a:avLst/>
              </a:prstGeom>
              <a:blipFill>
                <a:blip r:embed="rId2"/>
                <a:stretch>
                  <a:fillRect l="-144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오른쪽 중괄호 14">
            <a:extLst>
              <a:ext uri="{FF2B5EF4-FFF2-40B4-BE49-F238E27FC236}">
                <a16:creationId xmlns:a16="http://schemas.microsoft.com/office/drawing/2014/main" id="{26F14B26-B15E-49F6-A4F4-72734060D5CA}"/>
              </a:ext>
            </a:extLst>
          </p:cNvPr>
          <p:cNvSpPr/>
          <p:nvPr/>
        </p:nvSpPr>
        <p:spPr>
          <a:xfrm>
            <a:off x="5514392" y="1950098"/>
            <a:ext cx="251926" cy="4590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8548A-32BD-416E-A2C4-3AE954B4FC57}"/>
              </a:ext>
            </a:extLst>
          </p:cNvPr>
          <p:cNvSpPr txBox="1"/>
          <p:nvPr/>
        </p:nvSpPr>
        <p:spPr>
          <a:xfrm>
            <a:off x="6008915" y="3922263"/>
            <a:ext cx="46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Unobservable quantities.</a:t>
            </a:r>
          </a:p>
          <a:p>
            <a:r>
              <a:rPr lang="en-US" altLang="ko-KR" dirty="0"/>
              <a:t>Physical implications are yet unknown.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D3E93F-41E7-4E44-B34C-839DE9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09" y="1449328"/>
            <a:ext cx="3756835" cy="50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26C48D8-F3A5-433E-B61E-502AD1AC74FD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B09823C0-258E-4BED-B4C1-D6835F5C597C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Why we need the color-octet? (Outlooks)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7F0E0-A8AD-41FC-ABD8-D4125912CF1E}"/>
                  </a:ext>
                </a:extLst>
              </p:cNvPr>
              <p:cNvSpPr txBox="1"/>
              <p:nvPr/>
            </p:nvSpPr>
            <p:spPr>
              <a:xfrm>
                <a:off x="494950" y="1384183"/>
                <a:ext cx="1111541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We can use the color-octet states and eigenvalues to derive the hadronic transitions between charmonium resonances. For the case of E1 transition amplitude </a:t>
                </a:r>
                <a:r>
                  <a:rPr lang="en-US" altLang="ko-KR" sz="1400" dirty="0"/>
                  <a:t>[5]</a:t>
                </a:r>
                <a:r>
                  <a:rPr lang="en-US" altLang="ko-KR" dirty="0"/>
                  <a:t> of the two-pion transition between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states: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transition in the chromo-electric field is described by the effective Hamiltonian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r>
                  <a:rPr lang="en-US" altLang="ko-KR" dirty="0"/>
                  <a:t>    with the chromo-polarizability given by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   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the Green’s function of the heavy quark pair in the color octet state.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7F0E0-A8AD-41FC-ABD8-D4125912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0" y="1384183"/>
                <a:ext cx="11115413" cy="4524315"/>
              </a:xfrm>
              <a:prstGeom prst="rect">
                <a:avLst/>
              </a:prstGeom>
              <a:blipFill>
                <a:blip r:embed="rId6"/>
                <a:stretch>
                  <a:fillRect l="-329" t="-674" b="-12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 descr="\documentclass{article}&#10;\usepackage{amsmath}&#10;\pagestyle{empty}&#10;\begin{document}&#10;&#10;\begin{equation}&#10;A(\psi'\rightarrow\pi^+\pi^- J/\psi)=\frac{1}{2}\langle\pi^+\pi^-|E_i^aE_j^a|0\rangle\alpha_{ij}^{(12)}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A058E1F4-632E-43CB-A2E4-BDE4CFD7B2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62" y="2469031"/>
            <a:ext cx="4896000" cy="513524"/>
          </a:xfrm>
          <a:prstGeom prst="rect">
            <a:avLst/>
          </a:prstGeom>
        </p:spPr>
      </p:pic>
      <p:pic>
        <p:nvPicPr>
          <p:cNvPr id="12" name="그림 11" descr="\documentclass{article}&#10;\usepackage{amsmath}&#10;\pagestyle{empty}&#10;\begin{document}&#10;\begin{equation}&#10;H_{\mathrm{eff}}=-\frac{1}{2}\alpha_{ij}^{(12)}E_i^aE_j^a,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B01285B8-999C-4380-B11C-A9A007F5B2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72" y="3836317"/>
            <a:ext cx="2154514" cy="462171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\begin{equation}&#10;\alpha^{(12)}=\frac{1}{48}\langle 1S|\xi^ar_iGr_i\xi^a|2S\rangle=\frac{1}{9}\langle 1S|r_i\frac{1}{H_o-E_{2S}}r_i|2S\rangle,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2E10D495-C582-49A7-AB8F-832313BA46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35" y="4843683"/>
            <a:ext cx="6221715" cy="553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548F2A-5A63-4E82-8812-7D226753D932}"/>
              </a:ext>
            </a:extLst>
          </p:cNvPr>
          <p:cNvSpPr txBox="1"/>
          <p:nvPr/>
        </p:nvSpPr>
        <p:spPr>
          <a:xfrm>
            <a:off x="75164" y="639930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400" dirty="0"/>
              <a:t>[5] M. B. Voloshin, Progress in Particle and </a:t>
            </a:r>
            <a:r>
              <a:rPr lang="en-US" altLang="ko-KR" sz="1400" dirty="0" err="1"/>
              <a:t>Nucl</a:t>
            </a:r>
            <a:r>
              <a:rPr lang="en-US" altLang="ko-KR" sz="1400" dirty="0"/>
              <a:t> Phys. 61 (2008) 455-511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76AA8B5-16D1-4378-A764-60C11826EBFD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\documentclass{article}&#10;\usepackage{amsmath}&#10;\pagestyle{empty}&#10;\begin{document}&#10;\begin{equation}&#10;\xi^a=\frac{\lambda^a}{2}-\frac{\bar{\lambda}^a}{2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94C6E77E-4463-436D-B630-DF5BFE8BAA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25" y="4806880"/>
            <a:ext cx="1519238" cy="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67C1A1-D019-4E1C-83F7-D928FDE5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8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4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F94A18-6175-479C-AB10-E07B3791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5091953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We showed the non-perturbative color-octet heavy quark potential in the instanton vacuum: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perturbative one gluon exchange instanton effects make the color-singlet(octet) heavy quark potential a little weaker                              Instanton makes a screening effects.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We obtained the charmonium spectrum and the bound energies in the color-octet states.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Using the color-octet potential derived in the present work, we are going to calculate chromo-polarizabilities of </a:t>
            </a:r>
            <a:r>
              <a:rPr lang="en-US" altLang="ko-KR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quarkonia</a:t>
            </a: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From this chromo-polarizability, we will show hadronic transition between charmonium resonances.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D95F03C-19FB-4E44-836E-3853ABDA554A}"/>
              </a:ext>
            </a:extLst>
          </p:cNvPr>
          <p:cNvSpPr txBox="1">
            <a:spLocks/>
          </p:cNvSpPr>
          <p:nvPr/>
        </p:nvSpPr>
        <p:spPr>
          <a:xfrm>
            <a:off x="401973" y="61163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Summary &amp; Outlook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3A0025-73A4-41D2-8D3F-1AC87BCE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797584"/>
            <a:ext cx="2647950" cy="514350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D6371959-0A53-44B5-8EDD-656DBB5421A1}"/>
              </a:ext>
            </a:extLst>
          </p:cNvPr>
          <p:cNvSpPr/>
          <p:nvPr/>
        </p:nvSpPr>
        <p:spPr>
          <a:xfrm>
            <a:off x="4548069" y="3034695"/>
            <a:ext cx="1328287" cy="96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2395FF2-74DA-48FE-A9C5-8E51DC83BDB4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6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A2551E-4261-49C6-B78F-010F4C9A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263"/>
            <a:ext cx="10515600" cy="3141473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b="1" dirty="0"/>
              <a:t>Thank you for your attention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714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0B0BEFD-AEAF-49DB-9457-F3C0EDE7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8800" b="1" dirty="0"/>
              <a:t>Back Up</a:t>
            </a:r>
            <a:endParaRPr lang="en-US" altLang="ko-KR" sz="88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3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AD9096D-A9AE-4E39-A3DC-D8F56449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rgbClr val="FFFFFF"/>
                </a:solidFill>
              </a:rPr>
              <a:t>Contents</a:t>
            </a:r>
            <a:endParaRPr lang="ko-KR" alt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DCE44C4-3D7A-440A-BB43-2E720FC6C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597689"/>
                <a:ext cx="10515598" cy="510456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Introduction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Heavy-Quark Potential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altLang="ko-KR" dirty="0">
                  <a:solidFill>
                    <a:srgbClr val="FFFF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Heavy-quark potential in the instanton vacuum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Color-singlet heavy-quark potential with perturbative corrections </a:t>
                </a:r>
              </a:p>
              <a:p>
                <a:pPr marL="457200" lvl="1" indent="0">
                  <a:buNone/>
                </a:pPr>
                <a:r>
                  <a:rPr lang="en-US" altLang="ko-KR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(by M. </a:t>
                </a:r>
                <a:r>
                  <a:rPr lang="en-US" altLang="ko-KR" dirty="0" err="1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Musakhanov</a:t>
                </a:r>
                <a:r>
                  <a:rPr lang="en-US" altLang="ko-KR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N. </a:t>
                </a:r>
                <a:r>
                  <a:rPr lang="en-US" altLang="ko-KR" dirty="0" err="1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Rakhimov</a:t>
                </a:r>
                <a:r>
                  <a:rPr lang="en-US" altLang="ko-KR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U. T. </a:t>
                </a:r>
                <a:r>
                  <a:rPr lang="en-US" altLang="ko-KR" dirty="0" err="1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Yakhshiev</a:t>
                </a:r>
                <a:r>
                  <a:rPr lang="en-US" altLang="ko-KR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[1])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Color-octet heavy-quark potential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Spin-dependent parts of the </a:t>
                </a:r>
                <a14:m>
                  <m:oMath xmlns:m="http://schemas.openxmlformats.org/officeDocument/2006/math">
                    <m:r>
                      <a:rPr lang="en-US" altLang="ko-KR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ko-KR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potentail</a:t>
                </a:r>
              </a:p>
              <a:p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Charmonium energy spectrum 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Eigenvalues of the color-octet Hamiltonian</a:t>
                </a:r>
              </a:p>
              <a:p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Outlook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Hadronic transitions between charmonium resonances</a:t>
                </a:r>
              </a:p>
              <a:p>
                <a:r>
                  <a:rPr lang="en-US" altLang="ko-KR" sz="2400" dirty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Summary</a:t>
                </a:r>
              </a:p>
              <a:p>
                <a:pPr marL="0" indent="0">
                  <a:buNone/>
                </a:pPr>
                <a:endParaRPr lang="en-US" altLang="ko-KR" sz="1400" dirty="0">
                  <a:solidFill>
                    <a:srgbClr val="FFFF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400" dirty="0">
                    <a:solidFill>
                      <a:srgbClr val="FFFFFF"/>
                    </a:solidFill>
                  </a:rPr>
                  <a:t>[1] </a:t>
                </a:r>
                <a:r>
                  <a:rPr lang="en-US" altLang="ko-KR" sz="1400" dirty="0" err="1">
                    <a:solidFill>
                      <a:srgbClr val="FFFFFF"/>
                    </a:solidFill>
                  </a:rPr>
                  <a:t>M.Musakhanov</a:t>
                </a:r>
                <a:r>
                  <a:rPr lang="en-US" altLang="ko-KR" sz="1400" dirty="0">
                    <a:solidFill>
                      <a:srgbClr val="FFFFFF"/>
                    </a:solidFill>
                  </a:rPr>
                  <a:t> et</a:t>
                </a:r>
                <a:r>
                  <a:rPr lang="ko-KR" altLang="en-US" sz="1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ko-KR" sz="1400" dirty="0">
                    <a:solidFill>
                      <a:srgbClr val="FFFFFF"/>
                    </a:solidFill>
                  </a:rPr>
                  <a:t>al, PhysRevD.102.076022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DCE44C4-3D7A-440A-BB43-2E720FC6C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597689"/>
                <a:ext cx="10515598" cy="5104562"/>
              </a:xfrm>
              <a:blipFill>
                <a:blip r:embed="rId2"/>
                <a:stretch>
                  <a:fillRect l="-696" t="-27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534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CB5EA0F-7A3D-477F-8FCE-8B5293ECEE04}"/>
              </a:ext>
            </a:extLst>
          </p:cNvPr>
          <p:cNvSpPr txBox="1">
            <a:spLocks/>
          </p:cNvSpPr>
          <p:nvPr/>
        </p:nvSpPr>
        <p:spPr>
          <a:xfrm>
            <a:off x="427140" y="143356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</a:t>
            </a:r>
            <a:endParaRPr lang="ko-KR" altLang="en-US" b="1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3BDEBFF-7C40-474E-BD78-439104AF7830}"/>
              </a:ext>
            </a:extLst>
          </p:cNvPr>
          <p:cNvSpPr txBox="1">
            <a:spLocks/>
          </p:cNvSpPr>
          <p:nvPr/>
        </p:nvSpPr>
        <p:spPr>
          <a:xfrm>
            <a:off x="427140" y="143357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</a:t>
            </a:r>
            <a:endParaRPr lang="ko-KR" altLang="en-US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BCB8D65-B968-4692-9661-370FA606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1074109"/>
            <a:ext cx="11940988" cy="57266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40D336C-218F-48FC-95F9-499C366E7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2277" b="-5273"/>
          <a:stretch/>
        </p:blipFill>
        <p:spPr>
          <a:xfrm>
            <a:off x="3402048" y="496111"/>
            <a:ext cx="6004599" cy="496110"/>
          </a:xfrm>
          <a:prstGeom prst="rect">
            <a:avLst/>
          </a:prstGeom>
        </p:spPr>
      </p:pic>
      <p:pic>
        <p:nvPicPr>
          <p:cNvPr id="3" name="그림 2" descr="\documentclass{article}&#10;\usepackage{amsmath}&#10;\pagestyle{empty}&#10;\begin{document}&#10;&#10;2&#10;&#10;&#10;\end{document}" title="IguanaTex Bitmap Display">
            <a:extLst>
              <a:ext uri="{FF2B5EF4-FFF2-40B4-BE49-F238E27FC236}">
                <a16:creationId xmlns:a16="http://schemas.microsoft.com/office/drawing/2014/main" id="{4C03F5B9-2BBB-44CD-9ADE-684DB7190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5492750"/>
            <a:ext cx="102095" cy="167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C7ED779-6B52-453F-8CD9-2BFA96722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519" y="143355"/>
            <a:ext cx="3823881" cy="297737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$=C$&#10;&#10;&#10;\end{document}" title="IguanaTex Bitmap Display">
            <a:extLst>
              <a:ext uri="{FF2B5EF4-FFF2-40B4-BE49-F238E27FC236}">
                <a16:creationId xmlns:a16="http://schemas.microsoft.com/office/drawing/2014/main" id="{F7DC11D6-79FE-4F04-B4EF-62E762612A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31" y="224333"/>
            <a:ext cx="328787" cy="1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4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1146854-46BB-4421-AB5E-7E903F295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1887"/>
                <a:ext cx="10515600" cy="49324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In the </a:t>
                </a:r>
                <a:r>
                  <a:rPr lang="en-US" altLang="ko-KR" sz="2000" dirty="0" err="1"/>
                  <a:t>pQCD</a:t>
                </a:r>
                <a:r>
                  <a:rPr lang="en-US" altLang="ko-KR" sz="2000" dirty="0"/>
                  <a:t>, the running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000" dirty="0"/>
                  <a:t> at the one loop level is given by the expression [3-6]: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1146854-46BB-4421-AB5E-7E903F295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1887"/>
                <a:ext cx="10515600" cy="4932400"/>
              </a:xfrm>
              <a:blipFill>
                <a:blip r:embed="rId6"/>
                <a:stretch>
                  <a:fillRect l="-522" t="-1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제목 1">
            <a:extLst>
              <a:ext uri="{FF2B5EF4-FFF2-40B4-BE49-F238E27FC236}">
                <a16:creationId xmlns:a16="http://schemas.microsoft.com/office/drawing/2014/main" id="{73F51F6D-ED78-437C-9949-56D6D619E955}"/>
              </a:ext>
            </a:extLst>
          </p:cNvPr>
          <p:cNvSpPr txBox="1">
            <a:spLocks/>
          </p:cNvSpPr>
          <p:nvPr/>
        </p:nvSpPr>
        <p:spPr>
          <a:xfrm>
            <a:off x="427140" y="78039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Why we use the instanton?</a:t>
            </a:r>
          </a:p>
        </p:txBody>
      </p:sp>
      <p:pic>
        <p:nvPicPr>
          <p:cNvPr id="10" name="그림 9" descr="\documentclass{article}&#10;\usepackage{amsmath}&#10;\pagestyle{empty}&#10;\begin{document}&#10;\begin{equation}&#10;\alpha_s(\mu)=\frac{4\pi}{\beta_0}\frac{1}{\ln (\mu^2/\Lambda^2_{QCD})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18347D26-829C-40BF-B6BF-B3A35C9657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12" y="2074741"/>
            <a:ext cx="2794667" cy="624762"/>
          </a:xfrm>
          <a:prstGeom prst="rect">
            <a:avLst/>
          </a:prstGeom>
        </p:spPr>
      </p:pic>
      <p:pic>
        <p:nvPicPr>
          <p:cNvPr id="8" name="그림 7" descr="\documentclass{article}&#10;\usepackage{amsmath}&#10;\pagestyle{empty}&#10;\begin{document}&#10;\begin{equation}&#10;\beta_0=(11N_c-2N_f)/3,\qquad \Lambda_{QCD}=0.217\ \mathrm{GeV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678C7BE9-CD98-4870-8D3A-8623280407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989690"/>
            <a:ext cx="3803977" cy="1956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5C5177A-A668-4F73-84A7-16533D102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523" y="3573584"/>
            <a:ext cx="6667500" cy="10287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24317A9-0624-40A0-B60F-EFE597854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2052" y="2012370"/>
            <a:ext cx="3009900" cy="981075"/>
          </a:xfrm>
          <a:prstGeom prst="rect">
            <a:avLst/>
          </a:prstGeom>
        </p:spPr>
      </p:pic>
      <p:pic>
        <p:nvPicPr>
          <p:cNvPr id="16" name="그림 15" descr="\documentclass{article}&#10;\usepackage{amsmath}&#10;\pagestyle{empty}&#10;\begin{document}&#10;$\mu=m_c+\Delta m_I$&#10;&#10;&#10;&#10;\end{document}" title="IguanaTex Bitmap Display">
            <a:extLst>
              <a:ext uri="{FF2B5EF4-FFF2-40B4-BE49-F238E27FC236}">
                <a16:creationId xmlns:a16="http://schemas.microsoft.com/office/drawing/2014/main" id="{DC029A35-F6D7-4C5D-85B8-85386ACEFC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95" y="3452657"/>
            <a:ext cx="1647238" cy="236190"/>
          </a:xfrm>
          <a:prstGeom prst="rect">
            <a:avLst/>
          </a:prstGeom>
        </p:spPr>
      </p:pic>
      <p:pic>
        <p:nvPicPr>
          <p:cNvPr id="40" name="그림 39" descr="\documentclass{article}&#10;\usepackage{amsmath}&#10;\pagestyle{empty}&#10;\begin{document}&#10;&#10;\noindent$\Delta m_I$: Dynamical mass (Instanton mass) [1]\\&#10;$m_c$: charm-quark mass=1275 MeV&#10;&#10;&#10;\end{document}" title="IguanaTex Bitmap Display">
            <a:extLst>
              <a:ext uri="{FF2B5EF4-FFF2-40B4-BE49-F238E27FC236}">
                <a16:creationId xmlns:a16="http://schemas.microsoft.com/office/drawing/2014/main" id="{9C6A3E4B-7B6E-4D9B-AB67-E04D37C6FA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35" y="3967321"/>
            <a:ext cx="3520399" cy="3969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23DAF6-0B11-4482-A2C4-997100CFB917}"/>
              </a:ext>
            </a:extLst>
          </p:cNvPr>
          <p:cNvSpPr txBox="1"/>
          <p:nvPr/>
        </p:nvSpPr>
        <p:spPr>
          <a:xfrm>
            <a:off x="238881" y="5604791"/>
            <a:ext cx="8609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[3] M. Peter,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Rev. Lett.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78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602 (1997).</a:t>
            </a:r>
          </a:p>
          <a:p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[4]M. Peter, </a:t>
            </a:r>
            <a:r>
              <a:rPr lang="en-US" altLang="ko-KR" sz="1200" b="0" i="0" u="none" strike="noStrike" baseline="0" dirty="0" err="1">
                <a:solidFill>
                  <a:srgbClr val="2E3093"/>
                </a:solidFill>
                <a:latin typeface="AdvOT483a8203"/>
              </a:rPr>
              <a:t>Nucl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. Phys.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B501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471 (1997).</a:t>
            </a:r>
          </a:p>
          <a:p>
            <a:r>
              <a:rPr lang="de-DE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[5] Y. Schroder, 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Lett. B 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447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321 (1999)</a:t>
            </a:r>
            <a:r>
              <a:rPr lang="de-DE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.</a:t>
            </a:r>
          </a:p>
          <a:p>
            <a:pPr algn="l"/>
            <a:r>
              <a:rPr lang="de-DE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[6] A. V. Smirnov, V. A. Smirnov, and M. Steinhauser, 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Rev. Lett.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104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112002 (2010)</a:t>
            </a:r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.</a:t>
            </a:r>
          </a:p>
          <a:p>
            <a:pPr algn="l"/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[7] C. </a:t>
            </a:r>
            <a:r>
              <a:rPr lang="en-US" altLang="ko-KR" sz="1200" b="0" i="0" u="none" strike="noStrike" baseline="0" dirty="0" err="1">
                <a:solidFill>
                  <a:srgbClr val="231F20"/>
                </a:solidFill>
                <a:latin typeface="AdvOT483a8203"/>
              </a:rPr>
              <a:t>Anzai</a:t>
            </a:r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, Y. Kiyo, and Y. Sumino,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Rev. Lett.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104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112003 (2010)</a:t>
            </a:r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.</a:t>
            </a:r>
          </a:p>
          <a:p>
            <a:pPr algn="l"/>
            <a:r>
              <a:rPr lang="en-US" altLang="ko-KR" sz="1200" dirty="0">
                <a:solidFill>
                  <a:srgbClr val="231F20"/>
                </a:solidFill>
                <a:latin typeface="AdvOT483a8203"/>
              </a:rPr>
              <a:t>[8] </a:t>
            </a:r>
            <a:r>
              <a:rPr lang="da-DK" altLang="ko-KR" sz="1200" dirty="0">
                <a:solidFill>
                  <a:srgbClr val="231F20"/>
                </a:solidFill>
                <a:latin typeface="AdvOT483a8203"/>
              </a:rPr>
              <a:t>Yakhshiev et al, PhysRevD.98.114036</a:t>
            </a:r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43A9B4-67A4-4A90-BA34-D28729E74CFD}"/>
              </a:ext>
            </a:extLst>
          </p:cNvPr>
          <p:cNvSpPr txBox="1"/>
          <p:nvPr/>
        </p:nvSpPr>
        <p:spPr>
          <a:xfrm>
            <a:off x="1041260" y="4779206"/>
            <a:ext cx="1031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Table 1 [8]. The result using Cornell potential gives a 51%  difference from one of </a:t>
            </a:r>
            <a:r>
              <a:rPr lang="en-US" altLang="ko-K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pQCD</a:t>
            </a: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On the other hand, the instanton effects as in M-I and M-</a:t>
            </a:r>
            <a:r>
              <a:rPr lang="en-US" altLang="ko-K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Iib</a:t>
            </a: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give the difference 17% and 14%, respectively.</a:t>
            </a:r>
            <a:endParaRPr lang="ko-KR" altLang="en-US" sz="1600" dirty="0">
              <a:latin typeface="Cambria Math" panose="02040503050406030204" pitchFamily="18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4AE1AD4-CD4C-46B5-9937-E1846C8CEABE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28F28B9-28BE-4CEF-B08D-2CFD26E2538C}"/>
              </a:ext>
            </a:extLst>
          </p:cNvPr>
          <p:cNvCxnSpPr>
            <a:cxnSpLocks/>
          </p:cNvCxnSpPr>
          <p:nvPr/>
        </p:nvCxnSpPr>
        <p:spPr>
          <a:xfrm>
            <a:off x="0" y="5541817"/>
            <a:ext cx="12192000" cy="3429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8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C016DD-8147-4450-886D-4C8DBE1B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67243"/>
            <a:ext cx="10515600" cy="1101207"/>
          </a:xfrm>
        </p:spPr>
        <p:txBody>
          <a:bodyPr/>
          <a:lstStyle/>
          <a:p>
            <a:r>
              <a:rPr lang="en-US" altLang="ko-KR" b="1" dirty="0"/>
              <a:t>Heavy-quark Potential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B36FFAE-1AFF-4697-977F-BC3200B3E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251"/>
                <a:ext cx="10515600" cy="1433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ko-KR" b="1" i="1" dirty="0">
                  <a:latin typeface="Cambria Math" panose="02040503050406030204" pitchFamily="18" charset="0"/>
                </a:endParaRPr>
              </a:p>
              <a:p>
                <a:r>
                  <a:rPr lang="en-US" altLang="ko-KR" sz="2000" dirty="0">
                    <a:latin typeface="Cambria Math" panose="02040503050406030204" pitchFamily="18" charset="0"/>
                  </a:rPr>
                  <a:t>Static heavy -quark potentials are valid.</a:t>
                </a:r>
              </a:p>
              <a:p>
                <a:r>
                  <a:rPr lang="en-US" altLang="ko-KR" sz="2000" dirty="0"/>
                  <a:t>Cornell potential 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𝑘𝑟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B36FFAE-1AFF-4697-977F-BC3200B3E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251"/>
                <a:ext cx="10515600" cy="1433369"/>
              </a:xfrm>
              <a:blipFill>
                <a:blip r:embed="rId6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CC7384A-3534-43C4-B854-2923784930EA}"/>
              </a:ext>
            </a:extLst>
          </p:cNvPr>
          <p:cNvSpPr txBox="1"/>
          <p:nvPr/>
        </p:nvSpPr>
        <p:spPr>
          <a:xfrm>
            <a:off x="838200" y="1316964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Quark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60410-E1F9-40FE-8E66-C52CC3818625}"/>
              </a:ext>
            </a:extLst>
          </p:cNvPr>
          <p:cNvSpPr txBox="1"/>
          <p:nvPr/>
        </p:nvSpPr>
        <p:spPr>
          <a:xfrm>
            <a:off x="3716322" y="1402996"/>
            <a:ext cx="128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Antiquark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2CF64-F38F-4D70-AA0F-CF02B5F5570B}"/>
              </a:ext>
            </a:extLst>
          </p:cNvPr>
          <p:cNvSpPr txBox="1"/>
          <p:nvPr/>
        </p:nvSpPr>
        <p:spPr>
          <a:xfrm>
            <a:off x="1593909" y="3749528"/>
            <a:ext cx="219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Strong interaction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35EAC-A8A6-4060-995C-1411C2B0BD4D}"/>
                  </a:ext>
                </a:extLst>
              </p:cNvPr>
              <p:cNvSpPr txBox="1"/>
              <p:nvPr/>
            </p:nvSpPr>
            <p:spPr>
              <a:xfrm>
                <a:off x="5521323" y="2006919"/>
                <a:ext cx="4656788" cy="575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,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: Bound state energy</a:t>
                </a:r>
              </a:p>
              <a:p>
                <a:r>
                  <a:rPr lang="en-US" altLang="ko-KR" dirty="0"/>
                  <a:t>Light quarks in a meson move </a:t>
                </a:r>
                <a:r>
                  <a:rPr lang="en-US" altLang="ko-KR" dirty="0" err="1"/>
                  <a:t>relativistically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35EAC-A8A6-4060-995C-1411C2B0B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323" y="2006919"/>
                <a:ext cx="4656788" cy="575414"/>
              </a:xfrm>
              <a:prstGeom prst="rect">
                <a:avLst/>
              </a:prstGeom>
              <a:blipFill>
                <a:blip r:embed="rId7"/>
                <a:stretch>
                  <a:fillRect l="-3141" t="-14737" r="-2094" b="-23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1908FD6-91DA-4D1F-822D-48BADD630F63}"/>
              </a:ext>
            </a:extLst>
          </p:cNvPr>
          <p:cNvSpPr txBox="1"/>
          <p:nvPr/>
        </p:nvSpPr>
        <p:spPr>
          <a:xfrm>
            <a:off x="5176007" y="1508145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Light mesons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6C92D-BF2F-4719-A4F7-7216AF107FBD}"/>
              </a:ext>
            </a:extLst>
          </p:cNvPr>
          <p:cNvSpPr txBox="1"/>
          <p:nvPr/>
        </p:nvSpPr>
        <p:spPr>
          <a:xfrm>
            <a:off x="5176007" y="2750959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err="1"/>
              <a:t>Quarkonia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109417-23B4-49EF-8E05-36B63E4B9235}"/>
                  </a:ext>
                </a:extLst>
              </p:cNvPr>
              <p:cNvSpPr txBox="1"/>
              <p:nvPr/>
            </p:nvSpPr>
            <p:spPr>
              <a:xfrm>
                <a:off x="5521322" y="3237686"/>
                <a:ext cx="6154121" cy="87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r>
                  <a:rPr lang="en-US" altLang="ko-K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Relativistic effects are sufficiently small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err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ko-KR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is taken to be a small parameter</a:t>
                </a:r>
                <a:endParaRPr lang="en-US" altLang="ko-KR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109417-23B4-49EF-8E05-36B63E4B9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322" y="3237686"/>
                <a:ext cx="6154121" cy="870110"/>
              </a:xfrm>
              <a:prstGeom prst="rect">
                <a:avLst/>
              </a:prstGeom>
              <a:blipFill>
                <a:blip r:embed="rId8"/>
                <a:stretch>
                  <a:fillRect l="-2379" b="-132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그림 31">
            <a:extLst>
              <a:ext uri="{FF2B5EF4-FFF2-40B4-BE49-F238E27FC236}">
                <a16:creationId xmlns:a16="http://schemas.microsoft.com/office/drawing/2014/main" id="{6F8FCA3A-AD4F-42DB-A79A-D183734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9" y="1777035"/>
            <a:ext cx="3588915" cy="1804482"/>
          </a:xfrm>
          <a:prstGeom prst="rect">
            <a:avLst/>
          </a:prstGeom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9814A83D-D7CD-47B3-A441-19A352E20A1D}"/>
              </a:ext>
            </a:extLst>
          </p:cNvPr>
          <p:cNvCxnSpPr>
            <a:stCxn id="12" idx="2"/>
          </p:cNvCxnSpPr>
          <p:nvPr/>
        </p:nvCxnSpPr>
        <p:spPr>
          <a:xfrm flipH="1">
            <a:off x="3716322" y="1772328"/>
            <a:ext cx="641759" cy="618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ECCD4C2-69CB-45D5-92E6-A0FDCA8DB41E}"/>
              </a:ext>
            </a:extLst>
          </p:cNvPr>
          <p:cNvCxnSpPr>
            <a:stCxn id="11" idx="2"/>
          </p:cNvCxnSpPr>
          <p:nvPr/>
        </p:nvCxnSpPr>
        <p:spPr>
          <a:xfrm>
            <a:off x="1274428" y="1686296"/>
            <a:ext cx="436227" cy="67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E85D801B-1819-4B16-92FA-8DDFFD87A430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2692866" y="2869143"/>
            <a:ext cx="1" cy="88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B7F18AE-CEA9-4043-80DA-17ED3CD7C5E4}"/>
              </a:ext>
            </a:extLst>
          </p:cNvPr>
          <p:cNvSpPr txBox="1"/>
          <p:nvPr/>
        </p:nvSpPr>
        <p:spPr>
          <a:xfrm>
            <a:off x="1593909" y="5995022"/>
            <a:ext cx="260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one-gluon exchange perturbative potential</a:t>
            </a:r>
            <a:endParaRPr lang="ko-KR" altLang="en-US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36398B0B-BF3D-4D8D-961C-9D5C6D887D8C}"/>
              </a:ext>
            </a:extLst>
          </p:cNvPr>
          <p:cNvCxnSpPr>
            <a:cxnSpLocks/>
            <a:stCxn id="39" idx="0"/>
            <a:endCxn id="42" idx="3"/>
          </p:cNvCxnSpPr>
          <p:nvPr/>
        </p:nvCxnSpPr>
        <p:spPr>
          <a:xfrm flipV="1">
            <a:off x="2894202" y="5638131"/>
            <a:ext cx="1303208" cy="3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AB3BBE9F-5FAB-407E-A66E-C05A3D8A5DE0}"/>
              </a:ext>
            </a:extLst>
          </p:cNvPr>
          <p:cNvSpPr/>
          <p:nvPr/>
        </p:nvSpPr>
        <p:spPr>
          <a:xfrm>
            <a:off x="4127383" y="5142451"/>
            <a:ext cx="478173" cy="58072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CC7C99F-1A8B-425E-BFD0-E8627FEB95EC}"/>
              </a:ext>
            </a:extLst>
          </p:cNvPr>
          <p:cNvSpPr/>
          <p:nvPr/>
        </p:nvSpPr>
        <p:spPr>
          <a:xfrm>
            <a:off x="4764947" y="5142451"/>
            <a:ext cx="385893" cy="5807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C7FC0B-D592-477A-B7D0-988A0A4203C0}"/>
              </a:ext>
            </a:extLst>
          </p:cNvPr>
          <p:cNvSpPr txBox="1"/>
          <p:nvPr/>
        </p:nvSpPr>
        <p:spPr>
          <a:xfrm>
            <a:off x="4269996" y="5995022"/>
            <a:ext cx="226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Phenomenological confining potential</a:t>
            </a:r>
            <a:endParaRPr lang="ko-KR" altLang="en-US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3539D4E1-E750-43BB-A54A-E8ECFC6CE7F6}"/>
              </a:ext>
            </a:extLst>
          </p:cNvPr>
          <p:cNvCxnSpPr>
            <a:cxnSpLocks/>
            <a:stCxn id="45" idx="0"/>
            <a:endCxn id="44" idx="5"/>
          </p:cNvCxnSpPr>
          <p:nvPr/>
        </p:nvCxnSpPr>
        <p:spPr>
          <a:xfrm flipH="1" flipV="1">
            <a:off x="5094327" y="5638131"/>
            <a:ext cx="309582" cy="3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\documentclass{article}&#10;\usepackage{amsmath}&#10;\pagestyle{empty}&#10;\begin{document}&#10;&#10;$r\rightarrow 0,\ \alpha(p^2\rightarrow\infty)\rightarrow 0$&#10;&#10;&#10;\end{document}" title="IguanaTex Bitmap Display">
            <a:extLst>
              <a:ext uri="{FF2B5EF4-FFF2-40B4-BE49-F238E27FC236}">
                <a16:creationId xmlns:a16="http://schemas.microsoft.com/office/drawing/2014/main" id="{78BFF59E-B170-44E0-9523-FCC0EA150F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22" y="5160051"/>
            <a:ext cx="2588952" cy="272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F8CCA-B7C9-4F49-8439-A2881EE50786}"/>
              </a:ext>
            </a:extLst>
          </p:cNvPr>
          <p:cNvSpPr txBox="1"/>
          <p:nvPr/>
        </p:nvSpPr>
        <p:spPr>
          <a:xfrm>
            <a:off x="9320169" y="5074645"/>
            <a:ext cx="24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Asymptotic freedom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3B6CDB1-5397-4AE5-94CA-F6FB92F8B21F}"/>
              </a:ext>
            </a:extLst>
          </p:cNvPr>
          <p:cNvSpPr/>
          <p:nvPr/>
        </p:nvSpPr>
        <p:spPr>
          <a:xfrm>
            <a:off x="6537822" y="5660536"/>
            <a:ext cx="3758268" cy="9808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2171465-1370-408E-8B87-8BD4888AB8CB}"/>
              </a:ext>
            </a:extLst>
          </p:cNvPr>
          <p:cNvSpPr/>
          <p:nvPr/>
        </p:nvSpPr>
        <p:spPr>
          <a:xfrm>
            <a:off x="6798592" y="5828672"/>
            <a:ext cx="620785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F5A2BFB-E2EC-48CB-98CF-F8F4EEF0D772}"/>
              </a:ext>
            </a:extLst>
          </p:cNvPr>
          <p:cNvSpPr/>
          <p:nvPr/>
        </p:nvSpPr>
        <p:spPr>
          <a:xfrm>
            <a:off x="9410364" y="5828672"/>
            <a:ext cx="620785" cy="646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\documentclass{article}&#10;\usepackage{amsmath}&#10;\pagestyle{empty}&#10;\begin{document}&#10;&#10;$Q$&#10;&#10;&#10;\end{document}" title="IguanaTex Bitmap Display">
            <a:extLst>
              <a:ext uri="{FF2B5EF4-FFF2-40B4-BE49-F238E27FC236}">
                <a16:creationId xmlns:a16="http://schemas.microsoft.com/office/drawing/2014/main" id="{F9FFE876-D85A-46D1-B79C-5E88FA9ABE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65" y="6034922"/>
            <a:ext cx="175238" cy="227048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&#10;&#10;$\bar{Q}$&#10;&#10;\end{document}" title="IguanaTex Bitmap Display">
            <a:extLst>
              <a:ext uri="{FF2B5EF4-FFF2-40B4-BE49-F238E27FC236}">
                <a16:creationId xmlns:a16="http://schemas.microsoft.com/office/drawing/2014/main" id="{F316A4FB-7CD0-4EE7-ACF9-27E133C84E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37" y="6007118"/>
            <a:ext cx="175238" cy="262095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538A334-F955-4A87-A4DE-929222AC150F}"/>
              </a:ext>
            </a:extLst>
          </p:cNvPr>
          <p:cNvCxnSpPr>
            <a:endCxn id="29" idx="2"/>
          </p:cNvCxnSpPr>
          <p:nvPr/>
        </p:nvCxnSpPr>
        <p:spPr>
          <a:xfrm>
            <a:off x="7419377" y="6138165"/>
            <a:ext cx="1990987" cy="136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\documentclass{article}&#10;\usepackage{amsmath}&#10;\pagestyle{empty}&#10;\begin{document}&#10;&#10;$r$&#10;&#10;&#10;\end{document}" title="IguanaTex Bitmap Display">
            <a:extLst>
              <a:ext uri="{FF2B5EF4-FFF2-40B4-BE49-F238E27FC236}">
                <a16:creationId xmlns:a16="http://schemas.microsoft.com/office/drawing/2014/main" id="{F09945A3-EEDF-4327-8953-6189FC2729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62" y="5916066"/>
            <a:ext cx="105143" cy="1142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F0729A-ABD7-406C-9381-FF97B232EE10}"/>
              </a:ext>
            </a:extLst>
          </p:cNvPr>
          <p:cNvSpPr txBox="1"/>
          <p:nvPr/>
        </p:nvSpPr>
        <p:spPr>
          <a:xfrm>
            <a:off x="10451636" y="5916066"/>
            <a:ext cx="183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confinement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3AE2EC4-9345-4820-8E93-15754F794ED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FA55FEF-14A5-4903-BD44-EC2BF1B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57912"/>
            <a:ext cx="10515600" cy="1101207"/>
          </a:xfrm>
        </p:spPr>
        <p:txBody>
          <a:bodyPr/>
          <a:lstStyle/>
          <a:p>
            <a:r>
              <a:rPr lang="en-US" altLang="ko-KR" b="1" dirty="0"/>
              <a:t>Instanton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92375-6E13-449C-B4BA-54CA54F951F7}"/>
              </a:ext>
            </a:extLst>
          </p:cNvPr>
          <p:cNvSpPr txBox="1"/>
          <p:nvPr/>
        </p:nvSpPr>
        <p:spPr>
          <a:xfrm>
            <a:off x="807439" y="1455513"/>
            <a:ext cx="9989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In Euclidean space, the instanton is a large fluctuation of the gluon field corresponding to quantum tunneling from one vacuum(minimum of the potential energy) to the neighbor one</a:t>
            </a:r>
            <a:r>
              <a:rPr lang="en-US" altLang="ko-KR" dirty="0">
                <a:latin typeface="CMSS10"/>
                <a:ea typeface="Cambria Math" panose="02040503050406030204" pitchFamily="18" charset="0"/>
              </a:rPr>
              <a:t>:</a:t>
            </a:r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5EDFBB9-910E-4355-859E-10AFD864267A}"/>
              </a:ext>
            </a:extLst>
          </p:cNvPr>
          <p:cNvSpPr/>
          <p:nvPr/>
        </p:nvSpPr>
        <p:spPr>
          <a:xfrm>
            <a:off x="3975319" y="3432798"/>
            <a:ext cx="201335" cy="1719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34F1737-C1F9-4C90-B5B5-F001B7CE6A06}"/>
              </a:ext>
            </a:extLst>
          </p:cNvPr>
          <p:cNvSpPr/>
          <p:nvPr/>
        </p:nvSpPr>
        <p:spPr>
          <a:xfrm>
            <a:off x="5626700" y="3440069"/>
            <a:ext cx="201335" cy="1824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2FBA96F-CB6A-4046-A1A7-E55DE1F9ED27}"/>
              </a:ext>
            </a:extLst>
          </p:cNvPr>
          <p:cNvCxnSpPr>
            <a:cxnSpLocks/>
          </p:cNvCxnSpPr>
          <p:nvPr/>
        </p:nvCxnSpPr>
        <p:spPr>
          <a:xfrm>
            <a:off x="4287475" y="3684866"/>
            <a:ext cx="1156980" cy="2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0C0EB14-B3F9-4D70-9414-932EA3BE3DB5}"/>
              </a:ext>
            </a:extLst>
          </p:cNvPr>
          <p:cNvCxnSpPr>
            <a:cxnSpLocks/>
          </p:cNvCxnSpPr>
          <p:nvPr/>
        </p:nvCxnSpPr>
        <p:spPr>
          <a:xfrm flipH="1">
            <a:off x="4262308" y="3487723"/>
            <a:ext cx="11569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DAC3BC-0284-4DBC-86A4-A54500C8637B}"/>
              </a:ext>
            </a:extLst>
          </p:cNvPr>
          <p:cNvSpPr txBox="1"/>
          <p:nvPr/>
        </p:nvSpPr>
        <p:spPr>
          <a:xfrm>
            <a:off x="8649050" y="2424064"/>
            <a:ext cx="195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 Instanton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06F2BC-2F38-4C87-B17A-2754D371FFC1}"/>
              </a:ext>
            </a:extLst>
          </p:cNvPr>
          <p:cNvSpPr txBox="1"/>
          <p:nvPr/>
        </p:nvSpPr>
        <p:spPr>
          <a:xfrm>
            <a:off x="8649050" y="2876854"/>
            <a:ext cx="214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 </a:t>
            </a:r>
            <a:r>
              <a:rPr lang="en-US" altLang="ko-KR" dirty="0" err="1"/>
              <a:t>Antiinstanton</a:t>
            </a:r>
            <a:endParaRPr lang="ko-KR" altLang="en-US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E4B9193-AF2E-405D-8B92-0F1D8F683118}"/>
              </a:ext>
            </a:extLst>
          </p:cNvPr>
          <p:cNvCxnSpPr>
            <a:cxnSpLocks/>
          </p:cNvCxnSpPr>
          <p:nvPr/>
        </p:nvCxnSpPr>
        <p:spPr>
          <a:xfrm flipH="1">
            <a:off x="7912916" y="3052894"/>
            <a:ext cx="6298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C6950A0-5C12-480E-9030-8CDA0F6B1C5C}"/>
              </a:ext>
            </a:extLst>
          </p:cNvPr>
          <p:cNvCxnSpPr>
            <a:cxnSpLocks/>
          </p:cNvCxnSpPr>
          <p:nvPr/>
        </p:nvCxnSpPr>
        <p:spPr>
          <a:xfrm flipV="1">
            <a:off x="7912916" y="2643579"/>
            <a:ext cx="629873" cy="5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6C8DC163-C2BB-4135-85E8-B2DBF29B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58" y="4513711"/>
            <a:ext cx="2254802" cy="69679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4A82490-34E6-4D1C-AB78-81A9ED18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60" y="4536093"/>
            <a:ext cx="772736" cy="680008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361E0074-B3A7-4E1B-B204-88AFCB6654E9}"/>
              </a:ext>
            </a:extLst>
          </p:cNvPr>
          <p:cNvSpPr/>
          <p:nvPr/>
        </p:nvSpPr>
        <p:spPr>
          <a:xfrm>
            <a:off x="807438" y="3881853"/>
            <a:ext cx="9519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sto MT" panose="02040603050505030304" pitchFamily="18" charset="0"/>
              </a:rPr>
              <a:t>To find the best tunneling trajectory having the largest amplitude one has thus to minimize the YM action, it becomes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23EA028D-217F-4458-9716-1FACD9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2" b="6949"/>
          <a:stretch/>
        </p:blipFill>
        <p:spPr>
          <a:xfrm>
            <a:off x="6735146" y="4663650"/>
            <a:ext cx="974337" cy="3693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DE799B-123A-4F52-BBB6-07104610DFDE}"/>
              </a:ext>
            </a:extLst>
          </p:cNvPr>
          <p:cNvSpPr txBox="1"/>
          <p:nvPr/>
        </p:nvSpPr>
        <p:spPr>
          <a:xfrm>
            <a:off x="7709483" y="4648238"/>
            <a:ext cx="329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self-duality</a:t>
            </a:r>
            <a:r>
              <a:rPr lang="ko-KR" altLang="en-US" dirty="0">
                <a:latin typeface="Cambria Math" panose="02040503050406030204" pitchFamily="18" charset="0"/>
              </a:rPr>
              <a:t> 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condition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7ACC8D3-86A8-4972-A418-EF0B8836ECAB}"/>
              </a:ext>
            </a:extLst>
          </p:cNvPr>
          <p:cNvSpPr/>
          <p:nvPr/>
        </p:nvSpPr>
        <p:spPr>
          <a:xfrm>
            <a:off x="807438" y="5339790"/>
            <a:ext cx="979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Gauge field satisfying with these equations is called a singular gauge instanton solution: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9FAC284E-9C8D-4922-86CA-F741269E7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088" y="5936747"/>
            <a:ext cx="3836740" cy="703989"/>
          </a:xfrm>
          <a:prstGeom prst="rect">
            <a:avLst/>
          </a:prstGeom>
        </p:spPr>
      </p:pic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78F30473-FAE4-43C5-84D0-0C948367A75D}"/>
              </a:ext>
            </a:extLst>
          </p:cNvPr>
          <p:cNvSpPr/>
          <p:nvPr/>
        </p:nvSpPr>
        <p:spPr>
          <a:xfrm>
            <a:off x="3345142" y="2329764"/>
            <a:ext cx="3094076" cy="1292766"/>
          </a:xfrm>
          <a:custGeom>
            <a:avLst/>
            <a:gdLst>
              <a:gd name="connsiteX0" fmla="*/ 0 w 1605516"/>
              <a:gd name="connsiteY0" fmla="*/ 0 h 1531095"/>
              <a:gd name="connsiteX1" fmla="*/ 382772 w 1605516"/>
              <a:gd name="connsiteY1" fmla="*/ 1520456 h 1531095"/>
              <a:gd name="connsiteX2" fmla="*/ 797441 w 1605516"/>
              <a:gd name="connsiteY2" fmla="*/ 21265 h 1531095"/>
              <a:gd name="connsiteX3" fmla="*/ 1233376 w 1605516"/>
              <a:gd name="connsiteY3" fmla="*/ 1531089 h 1531095"/>
              <a:gd name="connsiteX4" fmla="*/ 1605516 w 1605516"/>
              <a:gd name="connsiteY4" fmla="*/ 0 h 1531095"/>
              <a:gd name="connsiteX5" fmla="*/ 1605516 w 1605516"/>
              <a:gd name="connsiteY5" fmla="*/ 0 h 153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516" h="1531095">
                <a:moveTo>
                  <a:pt x="0" y="0"/>
                </a:moveTo>
                <a:cubicBezTo>
                  <a:pt x="124932" y="758456"/>
                  <a:pt x="249865" y="1516912"/>
                  <a:pt x="382772" y="1520456"/>
                </a:cubicBezTo>
                <a:cubicBezTo>
                  <a:pt x="515679" y="1524000"/>
                  <a:pt x="655674" y="19493"/>
                  <a:pt x="797441" y="21265"/>
                </a:cubicBezTo>
                <a:cubicBezTo>
                  <a:pt x="939208" y="23037"/>
                  <a:pt x="1098697" y="1534633"/>
                  <a:pt x="1233376" y="1531089"/>
                </a:cubicBezTo>
                <a:cubicBezTo>
                  <a:pt x="1368055" y="1527545"/>
                  <a:pt x="1605516" y="0"/>
                  <a:pt x="1605516" y="0"/>
                </a:cubicBezTo>
                <a:lnTo>
                  <a:pt x="160551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67291E-E3D8-4AA0-B62F-10EC8C193805}"/>
                  </a:ext>
                </a:extLst>
              </p:cNvPr>
              <p:cNvSpPr txBox="1"/>
              <p:nvPr/>
            </p:nvSpPr>
            <p:spPr>
              <a:xfrm>
                <a:off x="6568580" y="5872294"/>
                <a:ext cx="4135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Average instanton size =1/3 </a:t>
                </a:r>
                <a:r>
                  <a:rPr lang="en-US" altLang="ko-KR" dirty="0" err="1"/>
                  <a:t>fm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arbitrary position of instanton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67291E-E3D8-4AA0-B62F-10EC8C19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80" y="5872294"/>
                <a:ext cx="4135772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F4F6490-64FC-4A72-AFFD-9C1F05DE8B25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5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C550022-6DBC-46AB-BC08-E6E7B677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57912"/>
            <a:ext cx="10515600" cy="1101207"/>
          </a:xfrm>
        </p:spPr>
        <p:txBody>
          <a:bodyPr/>
          <a:lstStyle/>
          <a:p>
            <a:r>
              <a:rPr lang="en-US" altLang="ko-KR" b="1" dirty="0"/>
              <a:t>Potential from Wilson Loop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115D694-40E8-4F5C-9454-BFFB74E02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7406"/>
                <a:ext cx="10515600" cy="480955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represented as</a:t>
                </a:r>
              </a:p>
              <a:p>
                <a:pPr marL="0" indent="0">
                  <a:buNone/>
                </a:pPr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</m:oMath>
                </a14:m>
                <a:r>
                  <a:rPr lang="ko-KR" altLang="en-US" sz="1800" dirty="0">
                    <a:latin typeface="Cambria Math" panose="02040503050406030204" pitchFamily="18" charset="0"/>
                  </a:rPr>
                  <a:t>    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Wilson line</a:t>
                </a: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assume that the heavy quark and antiquark masses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they are in static state during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 quark potential from the correlation function: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115D694-40E8-4F5C-9454-BFFB74E02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7406"/>
                <a:ext cx="10515600" cy="4809557"/>
              </a:xfrm>
              <a:blipFill>
                <a:blip r:embed="rId5"/>
                <a:stretch>
                  <a:fillRect l="-406" t="-12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2CEB9E1E-F88A-4C23-A68B-46C7B26A7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15" y="2426763"/>
            <a:ext cx="2924175" cy="3238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A4DE048-4ACD-44AF-B2B6-D988A1EEC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51" y="3285290"/>
            <a:ext cx="3124200" cy="1609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DB1FDE-4CD8-4B75-BA51-76B6F7A12F61}"/>
                  </a:ext>
                </a:extLst>
              </p:cNvPr>
              <p:cNvSpPr txBox="1"/>
              <p:nvPr/>
            </p:nvSpPr>
            <p:spPr>
              <a:xfrm>
                <a:off x="6498464" y="4014627"/>
                <a:ext cx="1693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(=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DB1FDE-4CD8-4B75-BA51-76B6F7A12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64" y="4014627"/>
                <a:ext cx="1693028" cy="276999"/>
              </a:xfrm>
              <a:prstGeom prst="rect">
                <a:avLst/>
              </a:prstGeom>
              <a:blipFill>
                <a:blip r:embed="rId8"/>
                <a:stretch>
                  <a:fillRect l="-1799" r="-3597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B34B0792-E67A-443C-8132-5F66E7CF1DDF}"/>
              </a:ext>
            </a:extLst>
          </p:cNvPr>
          <p:cNvSpPr/>
          <p:nvPr/>
        </p:nvSpPr>
        <p:spPr>
          <a:xfrm>
            <a:off x="8530281" y="6254399"/>
            <a:ext cx="496193" cy="947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264333-444D-4449-B5EE-6FAF2000757A}"/>
                  </a:ext>
                </a:extLst>
              </p:cNvPr>
              <p:cNvSpPr txBox="1"/>
              <p:nvPr/>
            </p:nvSpPr>
            <p:spPr>
              <a:xfrm>
                <a:off x="9134675" y="6015152"/>
                <a:ext cx="229768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264333-444D-4449-B5EE-6FAF2000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75" y="6015152"/>
                <a:ext cx="2297680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오른쪽 중괄호 20">
            <a:extLst>
              <a:ext uri="{FF2B5EF4-FFF2-40B4-BE49-F238E27FC236}">
                <a16:creationId xmlns:a16="http://schemas.microsoft.com/office/drawing/2014/main" id="{AB6B5CA6-D51A-4E22-A557-24C1303EA73E}"/>
              </a:ext>
            </a:extLst>
          </p:cNvPr>
          <p:cNvSpPr/>
          <p:nvPr/>
        </p:nvSpPr>
        <p:spPr>
          <a:xfrm rot="16200000">
            <a:off x="7224246" y="5080785"/>
            <a:ext cx="168264" cy="20369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A9B9C-B2F6-4D48-BC2F-20F15BC67100}"/>
                  </a:ext>
                </a:extLst>
              </p:cNvPr>
              <p:cNvSpPr txBox="1"/>
              <p:nvPr/>
            </p:nvSpPr>
            <p:spPr>
              <a:xfrm>
                <a:off x="6693018" y="5555640"/>
                <a:ext cx="3701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A9B9C-B2F6-4D48-BC2F-20F15BC6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018" y="5555640"/>
                <a:ext cx="3701013" cy="276999"/>
              </a:xfrm>
              <a:prstGeom prst="rect">
                <a:avLst/>
              </a:prstGeom>
              <a:blipFill>
                <a:blip r:embed="rId10"/>
                <a:stretch>
                  <a:fillRect l="-659" t="-41304" r="-1483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\documentclass{article}&#10;\usepackage{amsmath}&#10;\pagestyle{empty}&#10;\begin{document}&#10;&#10;$|\Phi(\vec{x},T;\vec{y},T)\rangle=\bar{Q}(\vec{x})U(x,y)Q(\vec{y})|0\rangle$&#10;&#10;&#10;\end{document}" title="IguanaTex Bitmap Display">
            <a:extLst>
              <a:ext uri="{FF2B5EF4-FFF2-40B4-BE49-F238E27FC236}">
                <a16:creationId xmlns:a16="http://schemas.microsoft.com/office/drawing/2014/main" id="{1DB23E1F-867F-4D58-AB3E-1B4E103D25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80" y="1928249"/>
            <a:ext cx="3964952" cy="277333"/>
          </a:xfrm>
          <a:prstGeom prst="rect">
            <a:avLst/>
          </a:prstGeom>
        </p:spPr>
      </p:pic>
      <p:pic>
        <p:nvPicPr>
          <p:cNvPr id="7" name="그림 6" descr="\documentclass{article}&#10;\usepackage{amsmath}&#10;\pagestyle{empty}&#10;\begin{document}&#10;&#10;$U(x,y)=P\exp\left(ig\int_x^y\frac{\lambda_a}{2}A_\mu^a(z)dz_\mu\right)$&#10;&#10;&#10;\end{document}" title="IguanaTex Bitmap Display">
            <a:extLst>
              <a:ext uri="{FF2B5EF4-FFF2-40B4-BE49-F238E27FC236}">
                <a16:creationId xmlns:a16="http://schemas.microsoft.com/office/drawing/2014/main" id="{623D5472-A7E4-4392-A60C-82D8AC463B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5" y="2513165"/>
            <a:ext cx="3499886" cy="294857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&#10;$\langle\Phi(\vec{y},-T;\vec{x},-T)|\Phi(\vec{x},T;\vec{y},T)\rangle=\langle e^{-HT}\rangle\sim e^{-VT}=\langle P\exp\left(\oint A_4(z)dz_4\right)\rangle$&#10;&#10;\end{document}" title="IguanaTex Bitmap Display">
            <a:extLst>
              <a:ext uri="{FF2B5EF4-FFF2-40B4-BE49-F238E27FC236}">
                <a16:creationId xmlns:a16="http://schemas.microsoft.com/office/drawing/2014/main" id="{EA4464AB-8373-4E3E-8678-A027EB50E0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2" y="6197506"/>
            <a:ext cx="8047238" cy="303238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57252B0-98C1-447F-B3BD-97C75FF9BAA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0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6FB9E2B6-BE54-49D4-970E-2705F237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29919"/>
            <a:ext cx="10515600" cy="1101207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Color-singlet heavy-quark potential (Including perturbative corrections)</a:t>
            </a:r>
            <a:r>
              <a:rPr lang="en-US" altLang="ko-KR" sz="1800" b="1" dirty="0"/>
              <a:t>[1,2]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C37A6E-2203-4315-B50E-8F6C126EF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Averaged Wilson loop(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correlator) can be written as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</a:endParaRPr>
              </a:p>
              <a:p>
                <a:endParaRPr lang="en-US" altLang="ko-KR" sz="800" dirty="0">
                  <a:latin typeface="Cambria Math" panose="02040503050406030204" pitchFamily="18" charset="0"/>
                </a:endParaRPr>
              </a:p>
              <a:p>
                <a:r>
                  <a:rPr lang="en-US" altLang="ko-KR" sz="2000" dirty="0">
                    <a:latin typeface="Cambria Math" panose="02040503050406030204" pitchFamily="18" charset="0"/>
                  </a:rPr>
                  <a:t>Using the Fourier transformation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</a:rPr>
                  <a:t>:</a:t>
                </a:r>
                <a:r>
                  <a:rPr lang="ko-KR" alt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ko-KR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C37A6E-2203-4315-B50E-8F6C126EF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  <a:blipFill>
                <a:blip r:embed="rId5"/>
                <a:stretch>
                  <a:fillRect l="-522" t="-1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0B31407-51DF-43F1-B3DB-166337322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891" y="2205100"/>
            <a:ext cx="5617670" cy="81174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677BC7F-9966-42D9-9F0C-B1A18287E1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61"/>
          <a:stretch/>
        </p:blipFill>
        <p:spPr>
          <a:xfrm>
            <a:off x="8743830" y="1707798"/>
            <a:ext cx="1949450" cy="29991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63CD3B1-F818-459D-BE78-691AFE6F0C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037" y="3162300"/>
            <a:ext cx="3324565" cy="552450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27F8D29-D9E6-4DEE-89E0-74203ABAA05C}"/>
              </a:ext>
            </a:extLst>
          </p:cNvPr>
          <p:cNvSpPr/>
          <p:nvPr/>
        </p:nvSpPr>
        <p:spPr>
          <a:xfrm>
            <a:off x="3241040" y="3257550"/>
            <a:ext cx="934720" cy="342900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2E7A54D-B1AA-4B67-AB2A-FE19B7150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20" y="2058255"/>
            <a:ext cx="3124200" cy="1609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AA71BA-2677-4053-B09B-76FA98201196}"/>
              </a:ext>
            </a:extLst>
          </p:cNvPr>
          <p:cNvSpPr txBox="1"/>
          <p:nvPr/>
        </p:nvSpPr>
        <p:spPr>
          <a:xfrm>
            <a:off x="11231319" y="2155212"/>
            <a:ext cx="43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8A5C2-68BA-413E-A206-429D21B71A33}"/>
              </a:ext>
            </a:extLst>
          </p:cNvPr>
          <p:cNvSpPr txBox="1"/>
          <p:nvPr/>
        </p:nvSpPr>
        <p:spPr>
          <a:xfrm>
            <a:off x="11216238" y="3395605"/>
            <a:ext cx="43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3E130-859A-4FDB-BD89-0F2CBCBCBB83}"/>
              </a:ext>
            </a:extLst>
          </p:cNvPr>
          <p:cNvSpPr txBox="1"/>
          <p:nvPr/>
        </p:nvSpPr>
        <p:spPr>
          <a:xfrm>
            <a:off x="1115321" y="3186563"/>
            <a:ext cx="210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order of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BDB031-7337-4245-BFE8-880C8DDA5C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38" y="5689552"/>
            <a:ext cx="6715125" cy="552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7B7D7F-F17F-4D44-BDF6-675B59D74E16}"/>
              </a:ext>
            </a:extLst>
          </p:cNvPr>
          <p:cNvSpPr txBox="1"/>
          <p:nvPr/>
        </p:nvSpPr>
        <p:spPr>
          <a:xfrm>
            <a:off x="834596" y="5351632"/>
            <a:ext cx="8189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Correlation function from the Fourier transformation :</a:t>
            </a:r>
            <a:endParaRPr lang="ko-KR" altLang="en-US" sz="2000" dirty="0">
              <a:latin typeface="Cambria Math" panose="02040503050406030204" pitchFamily="18" charset="0"/>
            </a:endParaRPr>
          </a:p>
        </p:txBody>
      </p:sp>
      <p:pic>
        <p:nvPicPr>
          <p:cNvPr id="15" name="그림 14" descr="\documentclass{article}&#10;\usepackage{amsmath}&#10;\pagestyle{empty}&#10;\begin{document}&#10;&#10;$\alpha_s(\propto g^2)$&#10;&#10;&#10;\end{document}" title="IguanaTex Bitmap Display">
            <a:extLst>
              <a:ext uri="{FF2B5EF4-FFF2-40B4-BE49-F238E27FC236}">
                <a16:creationId xmlns:a16="http://schemas.microsoft.com/office/drawing/2014/main" id="{E896A47F-1B67-42CC-89FF-7C75429984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3" y="3244903"/>
            <a:ext cx="943238" cy="2727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853B94-2A26-422E-AEDF-85103054D906}"/>
              </a:ext>
            </a:extLst>
          </p:cNvPr>
          <p:cNvSpPr txBox="1"/>
          <p:nvPr/>
        </p:nvSpPr>
        <p:spPr>
          <a:xfrm>
            <a:off x="83281" y="63117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400" dirty="0"/>
              <a:t>[1] </a:t>
            </a:r>
            <a:r>
              <a:rPr lang="nb-NO" altLang="ko-KR" sz="1400" dirty="0"/>
              <a:t>Diakonov et al, Phys. Lett. B 226, 372 (1989)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[2] </a:t>
            </a:r>
            <a:r>
              <a:rPr lang="en-US" altLang="ko-KR" sz="1400" dirty="0" err="1"/>
              <a:t>M.Musakhanov</a:t>
            </a:r>
            <a:r>
              <a:rPr lang="en-US" altLang="ko-KR" sz="1400" dirty="0"/>
              <a:t> et</a:t>
            </a:r>
            <a:r>
              <a:rPr lang="ko-KR" altLang="en-US" sz="1400" dirty="0"/>
              <a:t> </a:t>
            </a:r>
            <a:r>
              <a:rPr lang="en-US" altLang="ko-KR" sz="1400" dirty="0"/>
              <a:t>al, PhysRevD.102.076022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BFC2E13-EE35-4864-BD6C-385716672987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504F712-4F00-48C9-A510-FB1F6B5E71E2}"/>
              </a:ext>
            </a:extLst>
          </p:cNvPr>
          <p:cNvCxnSpPr>
            <a:cxnSpLocks/>
          </p:cNvCxnSpPr>
          <p:nvPr/>
        </p:nvCxnSpPr>
        <p:spPr>
          <a:xfrm flipV="1">
            <a:off x="9391650" y="1562827"/>
            <a:ext cx="800974" cy="17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그림 31" descr="\documentclass{article}&#10;\usepackage{amsmath}&#10;\pagestyle{empty}&#10;\begin{document}&#10;\begin{equation}&#10;\theta^{-1}=\frac{d}{dt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275A52F0-E6C3-42F5-91D8-D58B35A402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454" y="1249841"/>
            <a:ext cx="800974" cy="413006"/>
          </a:xfrm>
          <a:prstGeom prst="rect">
            <a:avLst/>
          </a:prstGeom>
        </p:spPr>
      </p:pic>
      <p:pic>
        <p:nvPicPr>
          <p:cNvPr id="30" name="그림 29" descr="\documentclass{article}&#10;\usepackage{amsmath}&#10;\pagestyle{empty}&#10;\begin{document}&#10;\begin{equation}&#10;\langle t_1|W|t_2\rangle=\int\frac{d\omega}{2\pi}e^{i\omega(t_1-t_2)}\frac{1}{W^{-1}(\omega)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96BE7C7F-13A9-4A37-A571-78DA12F0B7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96" y="4618679"/>
            <a:ext cx="3928381" cy="583619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B7CF13E-9AAD-4ADA-8D06-67887973B37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6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5B6867-627B-4028-A3F6-55DBFE68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29919"/>
            <a:ext cx="10515600" cy="1101207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Color-singlet heavy-quark potential (Including perturbative corrections)</a:t>
            </a:r>
            <a:r>
              <a:rPr lang="en-US" altLang="ko-KR" sz="2000" b="1" dirty="0"/>
              <a:t> </a:t>
            </a:r>
            <a:r>
              <a:rPr lang="en-US" altLang="ko-KR" sz="1800" b="1" dirty="0"/>
              <a:t>[2]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F1524-0094-41D9-A42E-73F6061F6242}"/>
                  </a:ext>
                </a:extLst>
              </p:cNvPr>
              <p:cNvSpPr txBox="1"/>
              <p:nvPr/>
            </p:nvSpPr>
            <p:spPr>
              <a:xfrm>
                <a:off x="5023831" y="2441432"/>
                <a:ext cx="6685228" cy="1386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Momentum dependent gluon mass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: Modified Bessel function of the second type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fm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fm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F1524-0094-41D9-A42E-73F6061F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31" y="2441432"/>
                <a:ext cx="6685228" cy="1386662"/>
              </a:xfrm>
              <a:prstGeom prst="rect">
                <a:avLst/>
              </a:prstGeom>
              <a:blipFill>
                <a:blip r:embed="rId2"/>
                <a:stretch>
                  <a:fillRect l="-1276" r="-1276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7BF434C8-680D-46DE-9CD3-1338C8FB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6" y="4142940"/>
            <a:ext cx="4713270" cy="9355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45D648-C849-4DA1-AF01-155F1168B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158"/>
          <a:stretch/>
        </p:blipFill>
        <p:spPr>
          <a:xfrm>
            <a:off x="3233164" y="5376858"/>
            <a:ext cx="5070798" cy="1268957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BC8AFAE-56F2-4DA0-A24D-2B8E208D86E2}"/>
              </a:ext>
            </a:extLst>
          </p:cNvPr>
          <p:cNvSpPr/>
          <p:nvPr/>
        </p:nvSpPr>
        <p:spPr>
          <a:xfrm>
            <a:off x="4744720" y="2449201"/>
            <a:ext cx="6964339" cy="1386662"/>
          </a:xfrm>
          <a:prstGeom prst="roundRect">
            <a:avLst/>
          </a:prstGeom>
          <a:solidFill>
            <a:schemeClr val="lt1">
              <a:alpha val="0"/>
            </a:schemeClr>
          </a:solidFill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E65C7-F3DD-4281-AE95-08F7739CB914}"/>
              </a:ext>
            </a:extLst>
          </p:cNvPr>
          <p:cNvSpPr txBox="1"/>
          <p:nvPr/>
        </p:nvSpPr>
        <p:spPr>
          <a:xfrm>
            <a:off x="838199" y="3639603"/>
            <a:ext cx="343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In the color-singlet state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8C21BD-ED77-456F-A274-07F87B2BC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81" y="1610862"/>
            <a:ext cx="8420100" cy="676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A13062-2AF0-4DB8-A38A-C34FBA201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81" y="2682598"/>
            <a:ext cx="3543300" cy="762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9007710-648A-40AF-A91C-9FC50580D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526" y="3933094"/>
            <a:ext cx="1821837" cy="115025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52E67C1-7C41-456E-AD21-36AF8DA39431}"/>
              </a:ext>
            </a:extLst>
          </p:cNvPr>
          <p:cNvSpPr/>
          <p:nvPr/>
        </p:nvSpPr>
        <p:spPr>
          <a:xfrm>
            <a:off x="7028328" y="3933094"/>
            <a:ext cx="2545977" cy="1150257"/>
          </a:xfrm>
          <a:prstGeom prst="round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548ABB3-C342-4463-AD4E-1435F55FEF28}"/>
              </a:ext>
            </a:extLst>
          </p:cNvPr>
          <p:cNvSpPr/>
          <p:nvPr/>
        </p:nvSpPr>
        <p:spPr>
          <a:xfrm>
            <a:off x="2939472" y="5212472"/>
            <a:ext cx="5640329" cy="1597730"/>
          </a:xfrm>
          <a:prstGeom prst="roundRect">
            <a:avLst/>
          </a:prstGeom>
          <a:noFill/>
          <a:ln w="412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AC30931-647D-4EF9-8E9D-D38AFAD0CFD2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0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9F2743-7271-44B2-8707-7057DCBE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57912"/>
            <a:ext cx="10515600" cy="1101207"/>
          </a:xfrm>
        </p:spPr>
        <p:txBody>
          <a:bodyPr>
            <a:normAutofit/>
          </a:bodyPr>
          <a:lstStyle/>
          <a:p>
            <a:r>
              <a:rPr lang="en-US" altLang="ko-KR" b="1" dirty="0"/>
              <a:t>Color-octet heavy-quark potential</a:t>
            </a:r>
            <a:endParaRPr lang="ko-KR" altLang="en-US" b="1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5CBE4530-CD6E-47F2-9319-423A43D0D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6944" y="2084132"/>
            <a:ext cx="7239583" cy="955768"/>
          </a:xfr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20F3CB5-0767-4056-8898-54D835D2E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86" y="1830144"/>
            <a:ext cx="3324225" cy="1609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8CD6C8-B119-4A67-94A0-9F5C28D25E41}"/>
                  </a:ext>
                </a:extLst>
              </p:cNvPr>
              <p:cNvSpPr txBox="1"/>
              <p:nvPr/>
            </p:nvSpPr>
            <p:spPr>
              <a:xfrm>
                <a:off x="7776527" y="2381629"/>
                <a:ext cx="48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8CD6C8-B119-4A67-94A0-9F5C28D2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527" y="2381629"/>
                <a:ext cx="4876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4706A3-3486-4305-9CBD-27E0A9CFBE22}"/>
                  </a:ext>
                </a:extLst>
              </p:cNvPr>
              <p:cNvSpPr txBox="1"/>
              <p:nvPr/>
            </p:nvSpPr>
            <p:spPr>
              <a:xfrm>
                <a:off x="11446190" y="2385195"/>
                <a:ext cx="48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4706A3-3486-4305-9CBD-27E0A9CF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190" y="2385195"/>
                <a:ext cx="4876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D5917B-491C-47F2-8181-F66DA9345253}"/>
                  </a:ext>
                </a:extLst>
              </p:cNvPr>
              <p:cNvSpPr txBox="1"/>
              <p:nvPr/>
            </p:nvSpPr>
            <p:spPr>
              <a:xfrm>
                <a:off x="914400" y="1280422"/>
                <a:ext cx="105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Color-octet Wilson loop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can be represented by inserting the color exchange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D5917B-491C-47F2-8181-F66DA934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80422"/>
                <a:ext cx="10515600" cy="369332"/>
              </a:xfrm>
              <a:prstGeom prst="rect">
                <a:avLst/>
              </a:prstGeom>
              <a:blipFill>
                <a:blip r:embed="rId8"/>
                <a:stretch>
                  <a:fillRect l="-348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AC134418-ABE7-4CB2-AA5E-F5EAFA10F0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092" r="2913"/>
          <a:stretch/>
        </p:blipFill>
        <p:spPr>
          <a:xfrm>
            <a:off x="3998915" y="3171668"/>
            <a:ext cx="2889565" cy="588026"/>
          </a:xfrm>
          <a:prstGeom prst="rect">
            <a:avLst/>
          </a:prstGeom>
        </p:spPr>
      </p:pic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0D7B4930-E160-4301-8152-C54F7800AABD}"/>
              </a:ext>
            </a:extLst>
          </p:cNvPr>
          <p:cNvSpPr/>
          <p:nvPr/>
        </p:nvSpPr>
        <p:spPr>
          <a:xfrm>
            <a:off x="1711960" y="3115290"/>
            <a:ext cx="355600" cy="5540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196EEE-42F6-44E1-9191-F050ABD463AA}"/>
              </a:ext>
            </a:extLst>
          </p:cNvPr>
          <p:cNvSpPr txBox="1"/>
          <p:nvPr/>
        </p:nvSpPr>
        <p:spPr>
          <a:xfrm>
            <a:off x="2424426" y="3244334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Using identity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B1145AD-F3C1-4161-BA53-BD06A66E2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944" y="3832360"/>
            <a:ext cx="7995500" cy="11967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9131DAF-7FD4-4C03-9792-E78DE7D2B5F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b="12195"/>
          <a:stretch/>
        </p:blipFill>
        <p:spPr>
          <a:xfrm>
            <a:off x="5684940" y="4810653"/>
            <a:ext cx="2790825" cy="3261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021D54-4A81-4A02-B563-A1F2C8E5BAAE}"/>
              </a:ext>
            </a:extLst>
          </p:cNvPr>
          <p:cNvSpPr txBox="1"/>
          <p:nvPr/>
        </p:nvSpPr>
        <p:spPr>
          <a:xfrm>
            <a:off x="8475765" y="4835239"/>
            <a:ext cx="33242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:cluster decomposition for one-instanton calculation</a:t>
            </a:r>
            <a:endParaRPr lang="ko-KR" alt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1381E01-40C7-42C7-B862-0D9E5BD3934D}"/>
              </a:ext>
            </a:extLst>
          </p:cNvPr>
          <p:cNvSpPr/>
          <p:nvPr/>
        </p:nvSpPr>
        <p:spPr>
          <a:xfrm>
            <a:off x="2011680" y="3867722"/>
            <a:ext cx="2865120" cy="518084"/>
          </a:xfrm>
          <a:prstGeom prst="ellipse">
            <a:avLst/>
          </a:prstGeom>
          <a:solidFill>
            <a:schemeClr val="accent4"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2F8EE96-17A0-46CF-873A-EB307B205B28}"/>
              </a:ext>
            </a:extLst>
          </p:cNvPr>
          <p:cNvSpPr/>
          <p:nvPr/>
        </p:nvSpPr>
        <p:spPr>
          <a:xfrm>
            <a:off x="2011680" y="4421168"/>
            <a:ext cx="1005840" cy="518084"/>
          </a:xfrm>
          <a:prstGeom prst="ellipse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BAE385A0-E1FE-4574-B690-CA746360DC17}"/>
              </a:ext>
            </a:extLst>
          </p:cNvPr>
          <p:cNvSpPr/>
          <p:nvPr/>
        </p:nvSpPr>
        <p:spPr>
          <a:xfrm>
            <a:off x="5647792" y="4810653"/>
            <a:ext cx="1240688" cy="454130"/>
          </a:xfrm>
          <a:prstGeom prst="ellipse">
            <a:avLst/>
          </a:prstGeom>
          <a:solidFill>
            <a:schemeClr val="accent4"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2663C720-E685-4C07-A457-E5B183F70F21}"/>
              </a:ext>
            </a:extLst>
          </p:cNvPr>
          <p:cNvSpPr/>
          <p:nvPr/>
        </p:nvSpPr>
        <p:spPr>
          <a:xfrm>
            <a:off x="7122527" y="4751464"/>
            <a:ext cx="1353237" cy="518084"/>
          </a:xfrm>
          <a:prstGeom prst="ellipse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2CDBC913-A724-4DDF-825D-858C609E0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6875" y="3690176"/>
            <a:ext cx="2143125" cy="8001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8895A603-4BDA-4453-A73B-1EC5C402B5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140" y="5434207"/>
            <a:ext cx="7200900" cy="135255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B699E22-FC31-4AC6-A88D-B4883C2E6A4A}"/>
              </a:ext>
            </a:extLst>
          </p:cNvPr>
          <p:cNvSpPr/>
          <p:nvPr/>
        </p:nvSpPr>
        <p:spPr>
          <a:xfrm>
            <a:off x="2523749" y="2286532"/>
            <a:ext cx="7467581" cy="2183075"/>
          </a:xfrm>
          <a:prstGeom prst="roundRect">
            <a:avLst/>
          </a:prstGeom>
          <a:ln w="155575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\documentclass{article}&#10;\usepackage{amsmath}&#10;\pagestyle{empty}&#10;\begin{document}&#10;\begin{equation}&#10;V_I^{T_a}=-\lim_{T\rightarrow\infty}\frac{1}{T}\ln\langle T|W_{T_a}|T\rangle=-\lim_{T\rightarrow\infty}\frac{\frac{d}{dt}\langle T|W_{T_a}|T\rangle}{\langle T|W_{T_a}|T\rangle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003AB5E6-09AE-42FE-9037-16C3D56936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77" y="2665080"/>
            <a:ext cx="5907809" cy="647619"/>
          </a:xfrm>
          <a:prstGeom prst="rect">
            <a:avLst/>
          </a:prstGeom>
        </p:spPr>
      </p:pic>
      <p:pic>
        <p:nvPicPr>
          <p:cNvPr id="14" name="그림 13" descr="\documentclass{article}&#10;\usepackage{amsmath}&#10;\pagestyle{empty}&#10;\begin{document}&#10;\begin{equation}&#10;=\lim_{T\rightarrow\infty}\frac{2N_c^2\Delta Me^{-(2\Delta M-V_I^{1})T}-V_I^1}{N_c^2e^{-(2\Delta M-V_I^1)T}-1}=V_I^1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3A52FFD3-9E3D-4AF3-9F33-7D99CF89F7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3445706"/>
            <a:ext cx="4603429" cy="688761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4F7219E9-23FA-44E0-B07B-5CB47AFFBAD8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5B3D903-2C66-474D-B09E-950E455C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49" y="1280422"/>
            <a:ext cx="6219825" cy="23336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E068C2-DD04-435C-9E31-53D68EF1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4476144"/>
            <a:ext cx="8343900" cy="2247900"/>
          </a:xfrm>
          <a:prstGeom prst="rect">
            <a:avLst/>
          </a:prstGeom>
        </p:spPr>
      </p:pic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23C3C6ED-66B1-4786-AD0E-920A802B789D}"/>
              </a:ext>
            </a:extLst>
          </p:cNvPr>
          <p:cNvSpPr/>
          <p:nvPr/>
        </p:nvSpPr>
        <p:spPr>
          <a:xfrm>
            <a:off x="7650480" y="1280422"/>
            <a:ext cx="213360" cy="1676138"/>
          </a:xfrm>
          <a:prstGeom prst="rightBrac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중괄호 9">
            <a:extLst>
              <a:ext uri="{FF2B5EF4-FFF2-40B4-BE49-F238E27FC236}">
                <a16:creationId xmlns:a16="http://schemas.microsoft.com/office/drawing/2014/main" id="{11006B0D-6D52-4114-8D0E-65469EF90A9F}"/>
              </a:ext>
            </a:extLst>
          </p:cNvPr>
          <p:cNvSpPr/>
          <p:nvPr/>
        </p:nvSpPr>
        <p:spPr>
          <a:xfrm>
            <a:off x="8239760" y="3048000"/>
            <a:ext cx="375920" cy="559687"/>
          </a:xfrm>
          <a:prstGeom prst="rightBrac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944E5-CDC6-4B5C-9227-82A6FAC959B8}"/>
              </a:ext>
            </a:extLst>
          </p:cNvPr>
          <p:cNvSpPr txBox="1"/>
          <p:nvPr/>
        </p:nvSpPr>
        <p:spPr>
          <a:xfrm>
            <a:off x="8143874" y="1910444"/>
            <a:ext cx="279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In the color-singlet state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EA1C8-062B-4C94-BB20-09235FDDCB73}"/>
              </a:ext>
            </a:extLst>
          </p:cNvPr>
          <p:cNvSpPr txBox="1"/>
          <p:nvPr/>
        </p:nvSpPr>
        <p:spPr>
          <a:xfrm>
            <a:off x="8868516" y="3098529"/>
            <a:ext cx="279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In the color-octet state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50343-2B06-4075-B23B-6A98D3385E5A}"/>
                  </a:ext>
                </a:extLst>
              </p:cNvPr>
              <p:cNvSpPr txBox="1"/>
              <p:nvPr/>
            </p:nvSpPr>
            <p:spPr>
              <a:xfrm>
                <a:off x="862436" y="3718750"/>
                <a:ext cx="109739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obtain the color-singlet factor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−4/3</m:t>
                    </m:r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and the color-octet factor 1/6 in the OGE perturbative corrections as we expected.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50343-2B06-4075-B23B-6A98D338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36" y="3718750"/>
                <a:ext cx="10973964" cy="646331"/>
              </a:xfrm>
              <a:prstGeom prst="rect">
                <a:avLst/>
              </a:prstGeom>
              <a:blipFill>
                <a:blip r:embed="rId4"/>
                <a:stretch>
                  <a:fillRect l="-444" t="-5660" r="-555" b="-132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제목 1">
            <a:extLst>
              <a:ext uri="{FF2B5EF4-FFF2-40B4-BE49-F238E27FC236}">
                <a16:creationId xmlns:a16="http://schemas.microsoft.com/office/drawing/2014/main" id="{B099E170-9605-4DF2-81FC-4DFBF099BA7B}"/>
              </a:ext>
            </a:extLst>
          </p:cNvPr>
          <p:cNvSpPr txBox="1">
            <a:spLocks/>
          </p:cNvSpPr>
          <p:nvPr/>
        </p:nvSpPr>
        <p:spPr>
          <a:xfrm>
            <a:off x="427140" y="59377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Instanton effects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FDF346-110E-44C3-A2C4-F792FB4CF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374" y="4479453"/>
            <a:ext cx="10344290" cy="2130615"/>
          </a:xfrm>
          <a:prstGeom prst="rect">
            <a:avLst/>
          </a:prstGeom>
          <a:ln w="107950" cmpd="dbl">
            <a:solidFill>
              <a:schemeClr val="accent1"/>
            </a:solidFill>
          </a:ln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B0322E1-8642-4EC7-9DAD-C9C8455DF1C2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274.091"/>
  <p:tag name="LATEXADDIN" val="\documentclass{article}&#10;\usepackage{amsmath}&#10;\pagestyle{empty}&#10;\begin{document}&#10;&#10;$r\rightarrow 0,\ \alpha(p^2\rightarrow\infty)\rightarrow 0$&#10;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933.258"/>
  <p:tag name="LATEXADDIN" val="\documentclass{article}&#10;\usepackage{amsmath}&#10;\pagestyle{empty}&#10;\begin{document}&#10;\begin{equation}&#10;\langle t_1|W|t_2\rangle=\int\frac{d\omega}{2\pi}e^{i\omega(t_1-t_2)}\frac{1}{W^{-1}(\omega)}\nonumber&#10;\end{equation}&#10;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2907.386"/>
  <p:tag name="LATEXADDIN" val="\documentclass{article}&#10;\usepackage{amsmath}&#10;\pagestyle{empty}&#10;\begin{document}&#10;\begin{equation}&#10;V_I^{T_a}=-\lim_{T\rightarrow\infty}\frac{1}{T}\ln\langle T|W_{T_a}|T\rangle=-\lim_{T\rightarrow\infty}\frac{\frac{d}{dt}\langle T|W_{T_a}|T\rangle}{\langle T|W_{T_a}|T\rangle}\nonumber&#10;\end{equation}&#10;&#10;&#10;&#10;\end{document}"/>
  <p:tag name="IGUANATEXSIZE" val="20"/>
  <p:tag name="IGUANATEXCURSOR" val="2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9576"/>
  <p:tag name="ORIGINALWIDTH" val="2265.467"/>
  <p:tag name="LATEXADDIN" val="\documentclass{article}&#10;\usepackage{amsmath}&#10;\pagestyle{empty}&#10;\begin{document}&#10;\begin{equation}&#10;=\lim_{T\rightarrow\infty}\frac{2N_c^2\Delta Me^{-(2\Delta M-V_I^{1})T}-V_I^1}{N_c^2e^{-(2\Delta M-V_I^1)T}-1}=V_I^1\nonumber&#10;\end{equation}&#10;&#10;&#10;&#10;\end{document}"/>
  <p:tag name="IGUANATEXSIZE" val="20"/>
  <p:tag name="IGUANATEXCURSOR" val="2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806.8991"/>
  <p:tag name="LATEXADDIN" val="\documentclass{article}&#10;\usepackage{amsmath}&#10;\pagestyle{empty}&#10;\begin{document}&#10;\begin{equation}&#10;V_{C}^{1,(P)}=-\frac{4\alpha_s}{3r}\nonumber&#10;\end{equation}&#10;\begin{equation}&#10;V_{C}^{T^{a},(P)}=\frac{\alpha_s}{6r}\nonumber&#10;\end{equation}&#10;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3534.308"/>
  <p:tag name="LATEXADDIN" val="\documentclass{article}&#10;\usepackage{amsmath}&#10;\pagestyle{empty}&#10;\begin{document}&#10;\begin{equation}&#10;V_{SD}=V_{SS}\mathbf{S}_Q\cdot\mathbf{S}_{\bar{Q}}+V_{LS}\mathbf{L}\cdot\mathbf{S}+V_{T}\left[3(\mathbf{S}_{Q}\cdot\hat{\mathbf{n}})(\mathbf{S}_{\bar{Q}}\cdot\hat{\mathbf{n}})-\mathbf{S}_{Q}\cdot\mathbf{S}_{\bar{Q}}\right]\nonumber&#10;\end{equation}&#10;&#10;&#10;&#10;\end{document}"/>
  <p:tag name="IGUANATEXSIZE" val="20"/>
  <p:tag name="IGUANATEXCURSOR" val="3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6.4117"/>
  <p:tag name="LATEXADDIN" val="\documentclass{article}&#10;\usepackage{amsmath}&#10;\pagestyle{empty}&#10;\begin{document}&#10;\begin{equation}&#10;\mathbf{S}=\mathbf{S}_Q+\mathbf{S}_{\bar{Q}}\nonumber&#10;\end{equation}&#10;&#10;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6.558"/>
  <p:tag name="ORIGINALWIDTH" val="1863.517"/>
  <p:tag name="LATEXADDIN" val="\documentclass{article}&#10;\usepackage{amsmath}&#10;\pagestyle{empty}&#10;\begin{document}&#10;\begin{equation}&#10;V_{SS}(r)=\frac{2}{3m_{Q}^{2}}\nabla^2V_V\nonumber\\&#10;=\frac{32\pi\alpha_s}{9m_Q^2}\delta(r)\nonumber&#10;\end{equation}&#10;\begin{equation}&#10;=\frac{32\alpha_s\sigma^3}{9m_Q^2\sqrt{\pi}}e^{-\sigma^2r^2}\nonumber&#10;\end{equation}&#10;\begin{equation}&#10;V_{LS}(r)=\frac{1}{2m_{Q}^{2}r}\left(3\frac{dV_V}{dr}-\frac{dV_S}{dr}\right)\nonumber&#10;\end{equation}&#10;\begin{equation}&#10;V_{T}(r)=\frac{1}{3m_{Q}^{2}}\left(\frac{1}{r}\frac{dV_V}{dr}-\frac{d^2V_{V}}{dr^2}\right)\nonumber&#10;\end{equation}&#10;&#10;&#10;&#10;\end{document}"/>
  <p:tag name="IGUANATEXSIZE" val="20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7.694"/>
  <p:tag name="ORIGINALWIDTH" val="626.1718"/>
  <p:tag name="LATEXADDIN" val="\documentclass{article}&#10;\usepackage{amsmath}&#10;\pagestyle{empty}&#10;\begin{document}&#10;\begin{equation}&#10;V_V=-\frac{4\alpha_s}{3r}\nonumber&#10;\end{equation}&#10;\begin{equation}&#10;V_S=k r\nonumber&#10;\end{equation}&#10;&#10;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3540.307"/>
  <p:tag name="LATEXADDIN" val="\documentclass{article}&#10;\usepackage{amsmath}&#10;\pagestyle{empty}&#10;\begin{document}&#10;&#10;\begin{equation}&#10;V_{SD}^I=V_{SS}^I\mathbf{S}_Q\cdot\mathbf{S}_{\bar{Q}}+V_{LS}^I\mathbf{L}\cdot\mathbf{S}+V_T^I\left[3(\mathbf{S}_Q\cdot\hat{\mathbf{n}})(\mathbf{S}_{\bar{Q}}\cdot\hat{\mathbf{n}})-\mathbf{S}_{Q}\cdot\mathbf{S}_{\bar{Q}}\right]\nonumber&#10;\end{equation}&#10;&#10;&#10;\end{document}"/>
  <p:tag name="IGUANATEXSIZE" val="20"/>
  <p:tag name="IGUANATEXCURSOR" val="3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7.349"/>
  <p:tag name="ORIGINALWIDTH" val="2086.989"/>
  <p:tag name="LATEXADDIN" val="\documentclass{article}&#10;\usepackage{amsmath}&#10;\pagestyle{empty}&#10;\begin{document}&#10;\begin{equation}&#10;V_{SS}^I(r)=\frac{1}{3m_{Q}^{2}}\nabla^2V_I^{\mathrm{(NP)}}\nonumber&#10;\end{equation}&#10;\begin{equation}&#10;V_{LS}^I(r)=\frac{1}{2m_{Q}^{2}r}\frac{dV_I^{\mathrm{(NP)}}}{dr}\nonumber&#10;\end{equation}&#10;\begin{equation}&#10;V_{T}^I(r)=\frac{1}{3m_{Q}^{2}}\left(\frac{d^2V_{I}^{\mathrm{(NP)}}}{dr^2}-\frac{1}{r}\frac{dV_I^{\mathrm{(NP)}}}{dr}\right)\nonumber&#10;\end{equation}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$Q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3466.817"/>
  <p:tag name="LATEXADDIN" val="\documentclass{article}&#10;\usepackage{amsmath}&#10;\pagestyle{empty}&#10;\begin{document}&#10;\begin{equation}&#10;H\chi(r)=\left[-\frac{\hbar^2}{m_Q}\frac{d^2}{dr^2}+\frac{\hbar^{2} l(l+1)}{m_Q r^2}+V_C+V_I+V_{SD}+V_{SD}^I\right]\chi(r)\nonumber&#10;\end{equation}&#10;&#10;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5.4143"/>
  <p:tag name="LATEXADDIN" val="\documentclass{article}&#10;\usepackage{amsmath}&#10;\pagestyle{empty}&#10;\begin{document}&#10;&#10;\begin{equation}&#10;\chi(r)=r\psi(r)\nonumber&#10;\end{equation}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913.3858"/>
  <p:tag name="LATEXADDIN" val="\documentclass{article}&#10;\usepackage{amsmath}&#10;\pagestyle{empty}&#10;\begin{document}&#10;\begin{equation}&#10;V_C=-\frac{4\alpha_s}{3r}+kr\nonumber&#10;\end{equation}&#10;&#10;&#10;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009.374"/>
  <p:tag name="LATEXADDIN" val="\documentclass{article}&#10;\usepackage{amsmath}&#10;\pagestyle{empty}&#10;\begin{document}&#10;$m_{Q\bar{Q}}=2m_Q+E_B$&#10;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6.8841"/>
  <p:tag name="ORIGINALWIDTH" val="2348.707"/>
  <p:tag name="LATEXADDIN" val="\documentclass{article}&#10;\usepackage{amsmath}&#10;\pagestyle{empty}&#10;\begin{document}&#10;\begin{tabular}{c|cc}&#10;State &amp; Exp(MeV) &amp; Input\\&#10;\hline\hline&#10;$J/\psi\ (1^3S_1)$ \ &amp; \ $3096.900\pm0.006$ &amp; 3097\\&#10;$\eta_c\ (1^1S_0)$ \ &amp;\ $2983.9\pm0.5$ &amp; 2984\\&#10;$\psi\ (2^3S_1)$\ &amp; $3686.097\pm0.5$ &amp; 3686\\&#10;$\eta_c\ (2^1S_0)$\ &amp; $3637.6\pm 1.2$ &amp; 3638\\&#10;$J/\psi\ (4^3S_1)$\ &amp; $4421\pm 4 $ &amp; 4421\\&#10;\end{tabular}&#10;&#10;&#10;&#10;\end{document}"/>
  <p:tag name="IGUANATEXSIZE" val="20"/>
  <p:tag name="IGUANATEXCURSOR" val="3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8.4402"/>
  <p:tag name="ORIGINALWIDTH" val="2898.388"/>
  <p:tag name="LATEXADDIN" val="\documentclass{article}&#10;\usepackage{amsmath}&#10;\pagestyle{empty}&#10;\begin{document}&#10;\begin{tabular}{c|cccc}&#10;Instanton &amp; $m_Q$ &amp; $\alpha_s$ &amp; $k$ &amp; $\sigma$\\&#10;\hline\hline&#10; Off &amp; 1.4796 &amp; 0.5426 &amp; 0.1444 &amp; 1.1510\\&#10; On &amp; 1.36530 &amp; 0.51770 &amp; 0.14280 &amp; 1.12900 &#10;\end{tabular}&#10;&#10;&#10;&#10;\end{document}"/>
  <p:tag name="IGUANATEXSIZE" val="20"/>
  <p:tag name="IGUANATEXCURSOR" val="2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11.4361"/>
  <p:tag name="LATEXADDIN" val="\documentclass{article}&#10;\usepackage{amsmath}&#10;\pagestyle{empty}&#10;\begin{document}&#10;&#10;&#10;Method 1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90.1762"/>
  <p:tag name="LATEXADDIN" val="\documentclass{article}&#10;\usepackage{amsmath}&#10;\pagestyle{empty}&#10;\begin{document}&#10;&#10;&#10;$\mathbf{Method\ 1}$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93.1758"/>
  <p:tag name="LATEXADDIN" val="\documentclass{article}&#10;\usepackage{amsmath}&#10;\pagestyle{empty}&#10;\begin{document}&#10;&#10;&#10;$\mathbf{Method\ 2}$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2088"/>
  <p:tag name="ORIGINALWIDTH" val="2836.146"/>
  <p:tag name="LATEXADDIN" val="\documentclass{article}&#10;\usepackage{amsmath}&#10;\pagestyle{empty}&#10;\begin{document}&#10;\begin{tabular}{c|cccc}&#10;Instanton &amp; $m_Q$ &amp; $\alpha_s$ &amp; $k$ &amp; $\sigma$\\&#10;\hline\hline&#10;  On &amp; 1.3353 &amp; 0.41495 &amp; 0.14679&amp; 1.79984 &#10;\end{tabular}&#10;&#10;&#10;&#10;\end{document}"/>
  <p:tag name="IGUANATEXSIZE" val="20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86.23921"/>
  <p:tag name="LATEXADDIN" val="\documentclass{article}&#10;\usepackage{amsmath}&#10;\pagestyle{empty}&#10;\begin{document}&#10;&#10;&#10;$\bar{Q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1415.073"/>
  <p:tag name="LATEXADDIN" val="\documentclass{article}&#10;\usepackage{amsmath}&#10;\pagestyle{empty}&#10;\begin{document}&#10;\begin{equation}&#10;\alpha_s(\mu)=\frac{4\pi}{\beta_0}\frac{1}{\log(\mu^2/\Lambda_{\rm QCD}^2)}\nonumber&#10;\end{equation}&#10;&#10;&#10;&#10;\end{document}"/>
  <p:tag name="IGUANATEXSIZE" val="20"/>
  <p:tag name="IGUANATEXCURSOR" val="1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203.975"/>
  <p:tag name="LATEXADDIN" val="\documentclass{article}&#10;\usepackage{amsmath}&#10;\pagestyle{empty}&#10;\begin{document}&#10;\begin{equation}&#10;\beta_0=\frac{11N_c-2N_f}{3},\quad \Lambda_{\rm QCD}=0.217\ \rm GeV\nonumber&#10;\end{equation}&#10;&#10;&#10;&#10;\end{document}"/>
  <p:tag name="IGUANATEXSIZE" val="20"/>
  <p:tag name="IGUANATEXCURSOR" val="1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2765.654"/>
  <p:tag name="LATEXADDIN" val="\documentclass{article}&#10;\usepackage{amsmath}&#10;\pagestyle{empty}&#10;\begin{document}&#10;&#10;\begin{equation}&#10;\mu=m_Q=m_{Q}^0+\Delta m_{I}^{\rm pert}=1.275+0.1454\alpha_s\ [\rm GeV]\nonumber&#10;\end{equation}&#10;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2409.449"/>
  <p:tag name="LATEXADDIN" val="\documentclass{article}&#10;\usepackage{amsmath}&#10;\pagestyle{empty}&#10;\begin{document}&#10;&#10;\begin{equation}&#10;A(\psi'\rightarrow\pi^+\pi^- J/\psi)=\frac{1}{2}\langle\pi^+\pi^-|E_i^aE_j^a|0\rangle\alpha_{ij}^{(12)}\nonumber&#10;\end{equation}&#10;&#10;&#10;\end{document}"/>
  <p:tag name="IGUANATEXSIZE" val="20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178.103"/>
  <p:tag name="LATEXADDIN" val="\documentclass{article}&#10;\usepackage{amsmath}&#10;\pagestyle{empty}&#10;\begin{document}&#10;\begin{equation}&#10;H_{\mathrm{eff}}=-\frac{1}{2}\alpha_{ij}^{(12)}E_i^aE_j^a,\nonumber&#10;\end{equation}&#10;&#10;&#10;&#10;\end{document}"/>
  <p:tag name="IGUANATEXSIZE" val="18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216"/>
  <p:tag name="ORIGINALWIDTH" val="3061.867"/>
  <p:tag name="LATEXADDIN" val="\documentclass{article}&#10;\usepackage{amsmath}&#10;\pagestyle{empty}&#10;\begin{document}&#10;\begin{equation}&#10;\alpha^{(12)}=\frac{1}{48}\langle 1S|\xi^ar_iGr_i\xi^a|2S\rangle=\frac{1}{9}\langle 1S|r_i\frac{1}{H_o-E_{2S}}r_i|2S\rangle,\nonumber&#10;\end{equation}&#10;&#10;&#10;&#10;\end{document}"/>
  <p:tag name="IGUANATEXSIZE" val="20"/>
  <p:tag name="IGUANATEXCURSOR" val="2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747.6566"/>
  <p:tag name="LATEXADDIN" val="\documentclass{article}&#10;\usepackage{amsmath}&#10;\pagestyle{empty}&#10;\begin{document}&#10;\begin{equation}&#10;\xi^a=\frac{\lambda^a}{2}-\frac{\bar{\lambda}^a}{2}\nonumber&#10;\end{equation}&#10;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2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19.7225"/>
  <p:tag name="LATEXADDIN" val="\documentclass{article}&#10;\usepackage{amsmath}&#10;\pagestyle{empty}&#10;\begin{document}&#10;&#10;$=C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1375.328"/>
  <p:tag name="LATEXADDIN" val="\documentclass{article}&#10;\usepackage{amsmath}&#10;\pagestyle{empty}&#10;\begin{document}&#10;\begin{equation}&#10;\alpha_s(\mu)=\frac{4\pi}{\beta_0}\frac{1}{\ln (\mu^2/\Lambda^2_{QCD})}\nonumber&#10;\end{equation}&#10;&#10;&#10;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536.933"/>
  <p:tag name="LATEXADDIN" val="\documentclass{article}&#10;\usepackage{amsmath}&#10;\pagestyle{empty}&#10;\begin{document}&#10;\begin{equation}&#10;\beta_0=(11N_c-2N_f)/3,\qquad \Lambda_{QCD}=0.217\ \mathrm{GeV}\nonumber&#10;\end{equation}&#10;&#10;&#10;&#10;\end{document}"/>
  <p:tag name="IGUANATEXSIZE" val="20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10.6487"/>
  <p:tag name="LATEXADDIN" val="\documentclass{article}&#10;\usepackage{amsmath}&#10;\pagestyle{empty}&#10;\begin{document}&#10;$\mu=m_c+\Delta m_I$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2367.454"/>
  <p:tag name="LATEXADDIN" val="\documentclass{article}&#10;\usepackage{amsmath}&#10;\pagestyle{empty}&#10;\begin{document}&#10;&#10;\noindent$\Delta m_I$: Dynamical mass (Instanton mass) [1]\\&#10;$m_c$: charm-quark mass=1275 MeV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951.256"/>
  <p:tag name="LATEXADDIN" val="\documentclass{article}&#10;\usepackage{amsmath}&#10;\pagestyle{empty}&#10;\begin{document}&#10;&#10;$|\Phi(\vec{x},T;\vec{y},T)\rangle=\bar{Q}(\vec{x})U(x,y)Q(\vec{y})|0\rangle$&#10;&#10;&#10;\end{document}"/>
  <p:tag name="IGUANATEXSIZE" val="2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913.761"/>
  <p:tag name="LATEXADDIN" val="\documentclass{article}&#10;\usepackage{amsmath}&#10;\pagestyle{empty}&#10;\begin{document}&#10;&#10;$U(x,y)=P\exp\left(ig\int_x^y\frac{\lambda_a}{2}A_\mu^a(z)dz_\mu\right)$&#10;&#10;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960.255"/>
  <p:tag name="LATEXADDIN" val="\documentclass{article}&#10;\usepackage{amsmath}&#10;\pagestyle{empty}&#10;\begin{document}&#10;&#10;&#10;$\langle\Phi(\vec{y},-T;\vec{x},-T)|\Phi(\vec{x},T;\vec{y},T)\rangle=\langle e^{-HT}\rangle\sim e^{-VT}=\langle P\exp\left(\oint A_4(z)dz_4\right)\rangle$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64.192"/>
  <p:tag name="LATEXADDIN" val="\documentclass{article}&#10;\usepackage{amsmath}&#10;\pagestyle{empty}&#10;\begin{document}&#10;&#10;$\alpha_s(\propto g^2)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482.1897"/>
  <p:tag name="LATEXADDIN" val="\documentclass{article}&#10;\usepackage{amsmath}&#10;\pagestyle{empty}&#10;\begin{document}&#10;\begin{equation}&#10;\theta^{-1}=\frac{d}{dt}\nonumber&#10;\end{equation}&#10;&#10;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8733</TotalTime>
  <Words>1136</Words>
  <Application>Microsoft Office PowerPoint</Application>
  <PresentationFormat>와이드스크린</PresentationFormat>
  <Paragraphs>154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AdvOT19ee2aa8.B</vt:lpstr>
      <vt:lpstr>AdvOT483a8203</vt:lpstr>
      <vt:lpstr>CMSS10</vt:lpstr>
      <vt:lpstr>CMTI9</vt:lpstr>
      <vt:lpstr>맑은 고딕</vt:lpstr>
      <vt:lpstr>Arial</vt:lpstr>
      <vt:lpstr>Calisto MT</vt:lpstr>
      <vt:lpstr>Cambria Math</vt:lpstr>
      <vt:lpstr>Wingdings</vt:lpstr>
      <vt:lpstr>Office 테마</vt:lpstr>
      <vt:lpstr>Charmonium spectrum and Color-octet heavy-quark potential from the instanton vacuum</vt:lpstr>
      <vt:lpstr>Contents</vt:lpstr>
      <vt:lpstr>Heavy-quark Potential</vt:lpstr>
      <vt:lpstr>Instanton</vt:lpstr>
      <vt:lpstr>Potential from Wilson Loop</vt:lpstr>
      <vt:lpstr>Color-singlet heavy-quark potential (Including perturbative corrections)[1,2]</vt:lpstr>
      <vt:lpstr>Color-singlet heavy-quark potential (Including perturbative corrections) [2]</vt:lpstr>
      <vt:lpstr>Color-octet heavy-quark potential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PowerPoint 프레젠테이션</vt:lpstr>
      <vt:lpstr>Thank you for your attention</vt:lpstr>
      <vt:lpstr>Back Up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/학생/이론물리 홍기훈</dc:creator>
  <cp:lastModifiedBy>홍기훈</cp:lastModifiedBy>
  <cp:revision>192</cp:revision>
  <dcterms:created xsi:type="dcterms:W3CDTF">2021-04-03T07:13:15Z</dcterms:created>
  <dcterms:modified xsi:type="dcterms:W3CDTF">2021-07-28T06:30:36Z</dcterms:modified>
</cp:coreProperties>
</file>