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73" r:id="rId3"/>
    <p:sldId id="258" r:id="rId4"/>
    <p:sldId id="259" r:id="rId5"/>
    <p:sldId id="260" r:id="rId6"/>
    <p:sldId id="274" r:id="rId7"/>
    <p:sldId id="269" r:id="rId8"/>
    <p:sldId id="261" r:id="rId9"/>
    <p:sldId id="270" r:id="rId10"/>
    <p:sldId id="262" r:id="rId11"/>
    <p:sldId id="268" r:id="rId12"/>
    <p:sldId id="271" r:id="rId13"/>
    <p:sldId id="275" r:id="rId14"/>
    <p:sldId id="276" r:id="rId15"/>
    <p:sldId id="277" r:id="rId16"/>
    <p:sldId id="279" r:id="rId17"/>
    <p:sldId id="280" r:id="rId18"/>
    <p:sldId id="265" r:id="rId19"/>
    <p:sldId id="266" r:id="rId20"/>
    <p:sldId id="267" r:id="rId21"/>
    <p:sldId id="263" r:id="rId22"/>
    <p:sldId id="272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F5AA3-23FF-4523-B6A4-D38982DEAA8C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352C4-0A17-4131-A9CE-265EEED96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46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79AA4-C8FC-4C4B-9B9D-88D88D03B065}" type="datetime1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996A2B0F-4EC1-4A99-88AE-EA6B3B6E6D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388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72AE-1006-417A-B424-4F4ADBC01172}" type="datetime1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2B0F-4EC1-4A99-88AE-EA6B3B6E6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48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54A2D-71D7-445B-9A84-14B708F9246C}" type="datetime1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2B0F-4EC1-4A99-88AE-EA6B3B6E6D8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89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5D60-EACA-44C8-BF62-D01A6A36C337}" type="datetime1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2B0F-4EC1-4A99-88AE-EA6B3B6E6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484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663E9-BE52-4318-8173-065122E8EBAB}" type="datetime1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2B0F-4EC1-4A99-88AE-EA6B3B6E6D8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800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5155-F6D0-465C-96FE-01A92CC916B0}" type="datetime1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2B0F-4EC1-4A99-88AE-EA6B3B6E6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80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72763-7B97-4D8B-AD9F-449CC2A7CD89}" type="datetime1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2B0F-4EC1-4A99-88AE-EA6B3B6E6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62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2E44E-010C-4463-B071-51534C5977CC}" type="datetime1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2B0F-4EC1-4A99-88AE-EA6B3B6E6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9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035FC-7B44-4B7F-A969-210B90E548CC}" type="datetime1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996A2B0F-4EC1-4A99-88AE-EA6B3B6E6D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573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5F4A-EA01-439F-8271-2CCDAABAFFFB}" type="datetime1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2B0F-4EC1-4A99-88AE-EA6B3B6E6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70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C609-AEBA-40DD-9D51-24D63D3DD02C}" type="datetime1">
              <a:rPr lang="en-US" smtClean="0"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2B0F-4EC1-4A99-88AE-EA6B3B6E6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22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EA970-1E23-40DC-A28B-8527F058A946}" type="datetime1">
              <a:rPr lang="en-US" smtClean="0"/>
              <a:t>7/27/2021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2B0F-4EC1-4A99-88AE-EA6B3B6E6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429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C1A81-21A1-4EC3-BCD5-211BAF5D59AB}" type="datetime1">
              <a:rPr lang="en-US" smtClean="0"/>
              <a:t>7/27/2021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2B0F-4EC1-4A99-88AE-EA6B3B6E6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24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D0496-EFF9-4A20-8359-5C203C0E6B9D}" type="datetime1">
              <a:rPr lang="en-US" smtClean="0"/>
              <a:t>7/27/2021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2B0F-4EC1-4A99-88AE-EA6B3B6E6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56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D8490-060C-481C-9AC6-18EC72A83A65}" type="datetime1">
              <a:rPr lang="en-US" smtClean="0"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2B0F-4EC1-4A99-88AE-EA6B3B6E6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740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50F1-4F04-4C3C-A398-1EE7819F7C47}" type="datetime1">
              <a:rPr lang="en-US" smtClean="0"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2B0F-4EC1-4A99-88AE-EA6B3B6E6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95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C1531-0A4D-4AA6-AAB7-11C0817262AF}" type="datetime1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96A2B0F-4EC1-4A99-88AE-EA6B3B6E6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3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tm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g"/><Relationship Id="rId7" Type="http://schemas.openxmlformats.org/officeDocument/2006/relationships/image" Target="../media/image2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tmp"/><Relationship Id="rId7" Type="http://schemas.openxmlformats.org/officeDocument/2006/relationships/image" Target="../media/image32.png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g"/><Relationship Id="rId4" Type="http://schemas.openxmlformats.org/officeDocument/2006/relationships/image" Target="../media/image29.jp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png"/><Relationship Id="rId5" Type="http://schemas.openxmlformats.org/officeDocument/2006/relationships/image" Target="../media/image340.png"/><Relationship Id="rId4" Type="http://schemas.openxmlformats.org/officeDocument/2006/relationships/image" Target="../media/image3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0B4E3E6-2FC7-49FA-ABAB-EBEF39A71BE2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815927" y="1111348"/>
                <a:ext cx="8707902" cy="2939488"/>
              </a:xfrm>
            </p:spPr>
            <p:txBody>
              <a:bodyPr/>
              <a:lstStyle/>
              <a:p>
                <a:r>
                  <a:rPr lang="en-US" sz="4400" dirty="0"/>
                  <a:t>Quark </a:t>
                </a:r>
                <a:r>
                  <a:rPr lang="en-US" sz="4400" dirty="0" err="1"/>
                  <a:t>Sivers</a:t>
                </a:r>
                <a:r>
                  <a:rPr lang="en-US" sz="4400" dirty="0"/>
                  <a:t> Function at Small-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400" dirty="0"/>
                  <a:t>: Return of a Spin-Dependent </a:t>
                </a:r>
                <a:r>
                  <a:rPr lang="en-US" sz="4400" dirty="0" err="1"/>
                  <a:t>Odderon</a:t>
                </a:r>
                <a:endParaRPr lang="en-US" sz="44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0B4E3E6-2FC7-49FA-ABAB-EBEF39A71B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815927" y="1111348"/>
                <a:ext cx="8707902" cy="2939488"/>
              </a:xfrm>
              <a:blipFill>
                <a:blip r:embed="rId2"/>
                <a:stretch>
                  <a:fillRect l="-980" r="-4762" b="-9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ubtitle 2">
            <a:extLst>
              <a:ext uri="{FF2B5EF4-FFF2-40B4-BE49-F238E27FC236}">
                <a16:creationId xmlns:a16="http://schemas.microsoft.com/office/drawing/2014/main" id="{CD63100F-A5FF-4750-86BF-0441282C8A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/>
              <a:t>M. Gabriel Santiago</a:t>
            </a:r>
          </a:p>
          <a:p>
            <a:r>
              <a:rPr lang="en-US" sz="2400" dirty="0"/>
              <a:t>With Yuri </a:t>
            </a:r>
            <a:r>
              <a:rPr lang="en-US" sz="2400" dirty="0" err="1"/>
              <a:t>Kovchegov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Picture 3" descr="A drawing of a stop sign&#10;&#10;Description automatically generated">
            <a:extLst>
              <a:ext uri="{FF2B5EF4-FFF2-40B4-BE49-F238E27FC236}">
                <a16:creationId xmlns:a16="http://schemas.microsoft.com/office/drawing/2014/main" id="{8841B449-D149-4B3D-856B-AC65B22BC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184" y="5949590"/>
            <a:ext cx="586696" cy="76756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364A0D-501F-40EC-9EDF-E5D01E3EA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2B0F-4EC1-4A99-88AE-EA6B3B6E6D8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451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095F36F-79E4-40E8-B060-66E3D6AC00F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err="1"/>
                  <a:t>Eikonal</a:t>
                </a:r>
                <a:r>
                  <a:rPr lang="en-US" dirty="0"/>
                  <a:t> Small-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Sivers</a:t>
                </a:r>
                <a:r>
                  <a:rPr lang="en-US" dirty="0"/>
                  <a:t> function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095F36F-79E4-40E8-B060-66E3D6AC00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28" t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52FE8-4E12-466E-AD21-AA6F3E29D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200" dirty="0"/>
              <a:t>Apply the formalism to rewrite the </a:t>
            </a:r>
            <a:r>
              <a:rPr lang="en-US" sz="2200" dirty="0" err="1"/>
              <a:t>Sivers</a:t>
            </a:r>
            <a:r>
              <a:rPr lang="en-US" sz="2200" dirty="0"/>
              <a:t> function in terms of polarized transverse Wilson lines</a:t>
            </a:r>
          </a:p>
          <a:p>
            <a:r>
              <a:rPr lang="en-US" sz="2200" dirty="0"/>
              <a:t>The quark-quark correlator which yields the leading order </a:t>
            </a:r>
            <a:r>
              <a:rPr lang="en-US" sz="2200" dirty="0" err="1"/>
              <a:t>Sivers</a:t>
            </a:r>
            <a:r>
              <a:rPr lang="en-US" sz="2200" dirty="0"/>
              <a:t> function is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By symmetry, the </a:t>
            </a:r>
            <a:r>
              <a:rPr lang="en-US" sz="2200" dirty="0" err="1"/>
              <a:t>Sivers</a:t>
            </a:r>
            <a:r>
              <a:rPr lang="en-US" sz="2200" dirty="0"/>
              <a:t> function must come from the imaginary part of the Wilson line correlators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E9478F-0FAD-4EC3-BE20-4C47BDE81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2B0F-4EC1-4A99-88AE-EA6B3B6E6D88}" type="slidenum">
              <a:rPr lang="en-US" smtClean="0"/>
              <a:t>10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2C79ED1-76C9-4146-9F7E-32E2050A3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602" y="3826409"/>
            <a:ext cx="8918917" cy="118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636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97659-720C-46A5-B9B9-4CCC6561B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Dipole </a:t>
            </a:r>
            <a:r>
              <a:rPr lang="en-US" dirty="0" err="1"/>
              <a:t>Odderon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C517F-5B4D-4AAE-99E9-6E59A0F3A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In the color dipole picture, it is the antisymmetric, imaginary piece of a dipole correlator</a:t>
            </a:r>
          </a:p>
          <a:p>
            <a:endParaRPr lang="en-US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9530ED67-5B88-4263-96B4-7732501E3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381" y="3065281"/>
            <a:ext cx="2268572" cy="2124651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E70B4AF4-9AF3-43F5-8F33-371DC2218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839" y="4037474"/>
            <a:ext cx="1441745" cy="351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271DE2D-47AB-41A4-B392-11B9BF4F2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064" y="3597929"/>
            <a:ext cx="2533308" cy="375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1ED2924-5084-40E0-99EE-B407C1303CF0}"/>
              </a:ext>
            </a:extLst>
          </p:cNvPr>
          <p:cNvCxnSpPr>
            <a:cxnSpLocks/>
          </p:cNvCxnSpPr>
          <p:nvPr/>
        </p:nvCxnSpPr>
        <p:spPr>
          <a:xfrm flipH="1">
            <a:off x="5570808" y="3973234"/>
            <a:ext cx="1336429" cy="4158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08C2CF-15AB-4DEF-BB5E-51126424E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2B0F-4EC1-4A99-88AE-EA6B3B6E6D88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5E3E669-59D1-46FF-8065-6A9C2BEDA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39" y="5321163"/>
            <a:ext cx="7653324" cy="1131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028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13E906F-9651-457A-857F-F82F3E73785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Small-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Sivers</a:t>
                </a:r>
                <a:r>
                  <a:rPr lang="en-US" dirty="0"/>
                  <a:t> = </a:t>
                </a:r>
                <a:r>
                  <a:rPr lang="en-US" dirty="0" err="1"/>
                  <a:t>Odderon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13E906F-9651-457A-857F-F82F3E7378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28" t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24325C-D39A-4BAA-942F-D80348D57D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200" dirty="0"/>
                  <a:t>The imaginary correlator in the </a:t>
                </a:r>
                <a:r>
                  <a:rPr lang="en-US" sz="2200" dirty="0" err="1"/>
                  <a:t>Sivers</a:t>
                </a:r>
                <a:r>
                  <a:rPr lang="en-US" sz="2200" dirty="0"/>
                  <a:t> function is exactly the </a:t>
                </a:r>
                <a:r>
                  <a:rPr lang="en-US" sz="2200" dirty="0" err="1"/>
                  <a:t>odderon</a:t>
                </a:r>
                <a:r>
                  <a:rPr lang="en-US" sz="2200" dirty="0"/>
                  <a:t> amplitude, so we have</a:t>
                </a:r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r>
                  <a:rPr lang="en-US" sz="2200" dirty="0"/>
                  <a:t>Agreement with the results of </a:t>
                </a:r>
                <a:r>
                  <a:rPr lang="en-US" sz="2200" i="1" dirty="0"/>
                  <a:t>Zhou et al </a:t>
                </a:r>
                <a:r>
                  <a:rPr lang="en-US" sz="2200" dirty="0"/>
                  <a:t>(2019) as well as the small-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 gluon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200" dirty="0"/>
                  <a:t>-odd TMDs, spin-dependent </a:t>
                </a:r>
                <a:r>
                  <a:rPr lang="en-US" sz="2200" dirty="0" err="1"/>
                  <a:t>odderon</a:t>
                </a:r>
                <a:r>
                  <a:rPr lang="en-US" sz="2200" dirty="0"/>
                  <a:t>!</a:t>
                </a:r>
              </a:p>
              <a:p>
                <a:r>
                  <a:rPr lang="en-US" sz="2200" dirty="0"/>
                  <a:t>Intrinsic asymmetry in the proton transverse momentum structure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24325C-D39A-4BAA-942F-D80348D57D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26" t="-1884" b="-2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1C5D9D-2C9B-4E93-9B4C-E22D880D7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2B0F-4EC1-4A99-88AE-EA6B3B6E6D88}" type="slidenum">
              <a:rPr lang="en-US" smtClean="0"/>
              <a:t>12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80B95F9-E7D3-4803-9DA3-999567DE2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144" y="3079749"/>
            <a:ext cx="8693265" cy="132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4872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0A671-EE4B-416D-BD2A-FFB79A65C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Sub-</a:t>
            </a:r>
            <a:r>
              <a:rPr lang="en-US" dirty="0" err="1"/>
              <a:t>Eikonal</a:t>
            </a:r>
            <a:r>
              <a:rPr lang="en-US" dirty="0"/>
              <a:t> Quark </a:t>
            </a:r>
            <a:r>
              <a:rPr lang="en-US" dirty="0" err="1"/>
              <a:t>Sivers</a:t>
            </a:r>
            <a:r>
              <a:rPr lang="en-US" dirty="0"/>
              <a:t>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96E4C-5E9F-4C4B-8BC8-515CECC47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Extract sub-</a:t>
            </a:r>
            <a:r>
              <a:rPr lang="en-US" sz="2000" dirty="0" err="1"/>
              <a:t>eikonal</a:t>
            </a:r>
            <a:r>
              <a:rPr lang="en-US" sz="2000" dirty="0"/>
              <a:t> terms from polarized Wilson line which couple proton transverse spin to unpolarized quarks</a:t>
            </a:r>
          </a:p>
          <a:p>
            <a:r>
              <a:rPr lang="en-US" sz="2000" dirty="0"/>
              <a:t>Write </a:t>
            </a:r>
            <a:r>
              <a:rPr lang="en-US" sz="2000" dirty="0" err="1"/>
              <a:t>Sivers</a:t>
            </a:r>
            <a:r>
              <a:rPr lang="en-US" sz="2000" dirty="0"/>
              <a:t> function in terms of new dipoles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Here                            with       the internal longitudinal momentum fraction and      the center of mass energy squared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676C44-B9FC-4676-B1F3-47967931C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2B0F-4EC1-4A99-88AE-EA6B3B6E6D8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1E4745-0AE1-4C3A-ADF7-C6604AF12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20" y="3421872"/>
            <a:ext cx="9523835" cy="768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B350D47-0898-4878-B9C4-71AECBB92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55" y="4190528"/>
            <a:ext cx="5767754" cy="1006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3CDFB9F-644A-42DD-B10B-3D999FBE7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731" y="5550262"/>
            <a:ext cx="1807058" cy="296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09479EDA-3178-4327-B96F-970E5EAF9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324" y="5605243"/>
            <a:ext cx="182880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026BD90C-A38A-46CA-AAF7-2AAA100EF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129" y="5860569"/>
            <a:ext cx="182473" cy="228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2466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A33BE-C7BF-4581-8519-1304ED91A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Large-N</a:t>
            </a:r>
            <a:r>
              <a:rPr lang="en-US" baseline="-25000" dirty="0"/>
              <a:t>c</a:t>
            </a:r>
            <a:r>
              <a:rPr lang="en-US" dirty="0"/>
              <a:t> Small-x Evolution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FA65E-DFBC-4D3C-B48A-05A8BB55F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Quark exchange operators are suppressed</a:t>
            </a:r>
          </a:p>
          <a:p>
            <a:endParaRPr lang="en-US" sz="2200" dirty="0"/>
          </a:p>
          <a:p>
            <a:r>
              <a:rPr lang="en-US" sz="2200" dirty="0"/>
              <a:t>At large N</a:t>
            </a:r>
            <a:r>
              <a:rPr lang="en-US" sz="2200" baseline="-25000" dirty="0"/>
              <a:t>c</a:t>
            </a:r>
            <a:r>
              <a:rPr lang="en-US" sz="2200" dirty="0"/>
              <a:t> the dipoles do not mix</a:t>
            </a:r>
          </a:p>
          <a:p>
            <a:endParaRPr lang="en-US" sz="2200" dirty="0"/>
          </a:p>
          <a:p>
            <a:r>
              <a:rPr lang="en-US" sz="2200" dirty="0"/>
              <a:t>The initial condition for                is zero, so we just need to evolve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7F9F5-AA22-4C49-8D91-C68746A19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2B0F-4EC1-4A99-88AE-EA6B3B6E6D8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ABF8406-D444-428D-8402-05674B827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307" y="3974915"/>
            <a:ext cx="984738" cy="540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3CEC589-D539-4E74-9D02-17742535A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932" y="4359296"/>
            <a:ext cx="1086192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185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0A169-92CB-47D1-B86F-C2C1AEFD3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Large-N</a:t>
            </a:r>
            <a:r>
              <a:rPr lang="en-US" baseline="-25000" dirty="0"/>
              <a:t>c</a:t>
            </a:r>
            <a:r>
              <a:rPr lang="en-US" dirty="0"/>
              <a:t> Small-x Evolution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450D3-E461-4299-A3B5-14FB84E6E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91175"/>
            <a:ext cx="8596668" cy="5190979"/>
          </a:xfrm>
        </p:spPr>
        <p:txBody>
          <a:bodyPr/>
          <a:lstStyle/>
          <a:p>
            <a:r>
              <a:rPr lang="en-US" sz="2200" dirty="0"/>
              <a:t>Diagrams for one step in evolution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3C1DF4-46B2-4E1B-9454-F4D86BD4F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2B0F-4EC1-4A99-88AE-EA6B3B6E6D88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 descr="Diagram, engineering drawing&#10;&#10;Description automatically generated">
            <a:extLst>
              <a:ext uri="{FF2B5EF4-FFF2-40B4-BE49-F238E27FC236}">
                <a16:creationId xmlns:a16="http://schemas.microsoft.com/office/drawing/2014/main" id="{2639C63A-55E3-42DE-9EE5-9FB559E47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107" y="2082019"/>
            <a:ext cx="7549737" cy="477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121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01920-545F-4847-972A-192A64A3A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Large-N</a:t>
            </a:r>
            <a:r>
              <a:rPr lang="en-US" baseline="-25000" dirty="0"/>
              <a:t>c</a:t>
            </a:r>
            <a:r>
              <a:rPr lang="en-US" dirty="0"/>
              <a:t> Small-x Evolution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28CA6-643E-44F6-9B9C-7D53D3EA2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Summing the sub-</a:t>
            </a:r>
            <a:r>
              <a:rPr lang="en-US" sz="2000" dirty="0" err="1"/>
              <a:t>eikonal</a:t>
            </a:r>
            <a:r>
              <a:rPr lang="en-US" sz="2000" dirty="0"/>
              <a:t> contributions from each diagram we obtain a closed set of double logarithmic (DLA) evolution equations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Here      is an auxiliary ‘neighbor’ dipole and         is the dipole size  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6B803F-C2AC-43FB-8152-C1CC5EE06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2B0F-4EC1-4A99-88AE-EA6B3B6E6D88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A7B8A44C-3BC9-4B9C-AC0A-7F0DB482B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91" y="3016521"/>
            <a:ext cx="9180887" cy="1863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605C14D-3DC7-48E6-8F4A-DAC13CF2F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530" y="5121450"/>
            <a:ext cx="196948" cy="22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A92E7790-D6F3-4CF4-A938-9EF09E7AE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624" y="5195191"/>
            <a:ext cx="339560" cy="226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434D43E-8C79-48F2-9965-BECA01170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047" y="5195192"/>
            <a:ext cx="848899" cy="226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7726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7807C-F688-4A32-9755-880A64566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Sub-</a:t>
            </a:r>
            <a:r>
              <a:rPr lang="en-US" dirty="0" err="1"/>
              <a:t>Eikonal</a:t>
            </a:r>
            <a:r>
              <a:rPr lang="en-US" dirty="0"/>
              <a:t> Small-x </a:t>
            </a:r>
            <a:r>
              <a:rPr lang="en-US" dirty="0" err="1"/>
              <a:t>Asymptotics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0A1CB-4E09-430E-BB8C-E5A391755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Solving the large-N</a:t>
            </a:r>
            <a:r>
              <a:rPr lang="en-US" sz="2000" baseline="-25000" dirty="0"/>
              <a:t>c</a:t>
            </a:r>
            <a:r>
              <a:rPr lang="en-US" sz="2000" dirty="0"/>
              <a:t> equations and plugging the dipole back into the </a:t>
            </a:r>
            <a:r>
              <a:rPr lang="en-US" sz="2000" dirty="0" err="1"/>
              <a:t>Sivers</a:t>
            </a:r>
            <a:r>
              <a:rPr lang="en-US" sz="2000" dirty="0"/>
              <a:t> function yields the sub-</a:t>
            </a:r>
            <a:r>
              <a:rPr lang="en-US" sz="2000" dirty="0" err="1"/>
              <a:t>eikonal</a:t>
            </a:r>
            <a:r>
              <a:rPr lang="en-US" sz="2000" dirty="0"/>
              <a:t> small-x </a:t>
            </a:r>
            <a:r>
              <a:rPr lang="en-US" sz="2000" dirty="0" err="1"/>
              <a:t>asymptotics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The sub-</a:t>
            </a:r>
            <a:r>
              <a:rPr lang="en-US" sz="2000" dirty="0" err="1"/>
              <a:t>eikonal</a:t>
            </a:r>
            <a:r>
              <a:rPr lang="en-US" sz="2000" dirty="0"/>
              <a:t> correction has no power correction from evolution, similar to the </a:t>
            </a:r>
            <a:r>
              <a:rPr lang="en-US" sz="2000" dirty="0" err="1"/>
              <a:t>odderon</a:t>
            </a:r>
            <a:r>
              <a:rPr lang="en-US" sz="2000" dirty="0"/>
              <a:t>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B51B2-5A1E-47B9-810D-9976F044A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2B0F-4EC1-4A99-88AE-EA6B3B6E6D88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F38D038-0FAB-48D5-9ABB-564982993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73" y="3094306"/>
            <a:ext cx="9195149" cy="1351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2150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96E8C-7552-4293-AA26-B73AAA010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Outlook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C82A03-5884-418C-B417-22B8442295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1617785"/>
                <a:ext cx="8596668" cy="5240215"/>
              </a:xfrm>
            </p:spPr>
            <p:txBody>
              <a:bodyPr>
                <a:normAutofit/>
              </a:bodyPr>
              <a:lstStyle/>
              <a:p>
                <a:r>
                  <a:rPr lang="en-US" sz="2200" dirty="0"/>
                  <a:t>Small-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Sivers</a:t>
                </a:r>
                <a:r>
                  <a:rPr lang="en-US" sz="2200" dirty="0"/>
                  <a:t> function is dominated by </a:t>
                </a:r>
                <a:r>
                  <a:rPr lang="en-US" sz="2200" dirty="0" err="1"/>
                  <a:t>eikonal</a:t>
                </a:r>
                <a:r>
                  <a:rPr lang="en-US" sz="2200" dirty="0"/>
                  <a:t> spin-dependent </a:t>
                </a:r>
                <a:r>
                  <a:rPr lang="en-US" sz="2200" dirty="0" err="1"/>
                  <a:t>odderon</a:t>
                </a:r>
                <a:r>
                  <a:rPr lang="en-US" sz="2200" dirty="0"/>
                  <a:t> with a sub-</a:t>
                </a:r>
                <a:r>
                  <a:rPr lang="en-US" sz="2200" dirty="0" err="1"/>
                  <a:t>eikonal</a:t>
                </a:r>
                <a:r>
                  <a:rPr lang="en-US" sz="2200" dirty="0"/>
                  <a:t>, energy independent correction</a:t>
                </a:r>
              </a:p>
              <a:p>
                <a:endParaRPr lang="en-US" sz="2200" dirty="0"/>
              </a:p>
              <a:p>
                <a:r>
                  <a:rPr lang="en-US" sz="2200" dirty="0" err="1"/>
                  <a:t>Odderon</a:t>
                </a:r>
                <a:r>
                  <a:rPr lang="en-US" sz="2200" dirty="0"/>
                  <a:t> small-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 evolution is known to have a zero intercept at LO and NLO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200" dirty="0"/>
                  <a:t> (</a:t>
                </a:r>
                <a:r>
                  <a:rPr lang="en-US" sz="2200" i="1" dirty="0"/>
                  <a:t>Bartels, </a:t>
                </a:r>
                <a:r>
                  <a:rPr lang="en-US" sz="2200" i="1" dirty="0" err="1"/>
                  <a:t>Lipatov</a:t>
                </a:r>
                <a:r>
                  <a:rPr lang="en-US" sz="2200" i="1" dirty="0"/>
                  <a:t>, Vacca </a:t>
                </a:r>
                <a:r>
                  <a:rPr lang="en-US" sz="2200" dirty="0"/>
                  <a:t>(2000), </a:t>
                </a:r>
                <a:r>
                  <a:rPr lang="en-US" sz="2200" i="1" dirty="0" err="1"/>
                  <a:t>Kovchegov</a:t>
                </a:r>
                <a:r>
                  <a:rPr lang="en-US" sz="2200" i="1" dirty="0"/>
                  <a:t> </a:t>
                </a:r>
                <a:r>
                  <a:rPr lang="en-US" sz="2200" dirty="0"/>
                  <a:t>(2013)), at 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200" dirty="0"/>
                  <a:t> (</a:t>
                </a:r>
                <a:r>
                  <a:rPr lang="en-US" sz="2200" i="1" dirty="0"/>
                  <a:t>Bartels and Vacca </a:t>
                </a:r>
                <a:r>
                  <a:rPr lang="en-US" sz="2200" dirty="0"/>
                  <a:t>(2013)), and in            supersymmetric Yang-Mills (</a:t>
                </a:r>
                <a:r>
                  <a:rPr lang="en-US" sz="2200" i="1" dirty="0"/>
                  <a:t>Brower, Djuric, Tan </a:t>
                </a:r>
                <a:r>
                  <a:rPr lang="en-US" sz="2200" dirty="0"/>
                  <a:t>(2009),</a:t>
                </a:r>
                <a:r>
                  <a:rPr lang="en-US" sz="2200" i="1" dirty="0"/>
                  <a:t> Caron-</a:t>
                </a:r>
                <a:r>
                  <a:rPr lang="en-US" sz="2200" i="1" dirty="0" err="1"/>
                  <a:t>Huot</a:t>
                </a:r>
                <a:r>
                  <a:rPr lang="en-US" sz="2200" i="1" dirty="0"/>
                  <a:t> and </a:t>
                </a:r>
                <a:r>
                  <a:rPr lang="en-US" sz="2200" i="1" dirty="0" err="1"/>
                  <a:t>Herranen</a:t>
                </a:r>
                <a:r>
                  <a:rPr lang="en-US" sz="2200" i="1" dirty="0"/>
                  <a:t> </a:t>
                </a:r>
                <a:r>
                  <a:rPr lang="en-US" sz="2200" dirty="0"/>
                  <a:t>(2018)), so we expect no suppression of </a:t>
                </a:r>
                <a:r>
                  <a:rPr lang="en-US" sz="2200" dirty="0" err="1"/>
                  <a:t>Sivers</a:t>
                </a:r>
                <a:r>
                  <a:rPr lang="en-US" sz="2200" dirty="0"/>
                  <a:t> at very small-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200" dirty="0"/>
              </a:p>
              <a:p>
                <a:r>
                  <a:rPr lang="en-US" sz="2200" dirty="0"/>
                  <a:t>Opens the possibility to see spin-dependent </a:t>
                </a:r>
                <a:r>
                  <a:rPr lang="en-US" sz="2200" dirty="0" err="1"/>
                  <a:t>odderon</a:t>
                </a:r>
                <a:r>
                  <a:rPr lang="en-US" sz="2200" dirty="0"/>
                  <a:t> in spin asymmetries of SIDIS (and DY) with future colliders such as EIC!</a:t>
                </a:r>
              </a:p>
              <a:p>
                <a:r>
                  <a:rPr lang="en-US" sz="2200" dirty="0"/>
                  <a:t>Polarized Wilson line can be used to find the small-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asymptotics</a:t>
                </a:r>
                <a:r>
                  <a:rPr lang="en-US" sz="2200" dirty="0"/>
                  <a:t> for the rest of the leading twist TMDs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C82A03-5884-418C-B417-22B8442295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617785"/>
                <a:ext cx="8596668" cy="5240215"/>
              </a:xfrm>
              <a:blipFill>
                <a:blip r:embed="rId2"/>
                <a:stretch>
                  <a:fillRect l="-426" t="-814" r="-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8BFC5646-D7CA-4E70-9183-0924B5F4F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666" y="3621882"/>
            <a:ext cx="842495" cy="270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F4FBEA-E897-4819-B314-6CFC8F146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2B0F-4EC1-4A99-88AE-EA6B3B6E6D88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8E5B6A7-E17F-45CF-BF4E-1360DA522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101" y="2475019"/>
            <a:ext cx="1350500" cy="319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1BFD5C3-BF65-4540-89A5-D4057F459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851" y="2306585"/>
            <a:ext cx="5092505" cy="65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9170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E0054-AFDA-496B-B712-58ED25A55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17F2E-086C-43FE-980D-6B1074FE2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D. Boer, M. G. Echevarria, P. Mulders, and J. Zhou, Phys. Rev. Lett. 116, 122001 (2016), arXiv:1511.03485 [hep-</a:t>
            </a:r>
            <a:r>
              <a:rPr lang="en-US" dirty="0" err="1"/>
              <a:t>ph</a:t>
            </a:r>
            <a:r>
              <a:rPr lang="en-US" dirty="0"/>
              <a:t>].</a:t>
            </a:r>
          </a:p>
          <a:p>
            <a:r>
              <a:rPr lang="en-US" dirty="0"/>
              <a:t>L. </a:t>
            </a:r>
            <a:r>
              <a:rPr lang="en-US" dirty="0" err="1"/>
              <a:t>Szymanowski</a:t>
            </a:r>
            <a:r>
              <a:rPr lang="en-US" dirty="0"/>
              <a:t> and J. Zhou, Phys. Lett. B760, 249 (2016), arXiv:1604.03207 [hep-</a:t>
            </a:r>
            <a:r>
              <a:rPr lang="en-US" dirty="0" err="1"/>
              <a:t>ph</a:t>
            </a:r>
            <a:r>
              <a:rPr lang="en-US" dirty="0"/>
              <a:t>].</a:t>
            </a:r>
          </a:p>
          <a:p>
            <a:r>
              <a:rPr lang="en-US" dirty="0"/>
              <a:t>Y. V. </a:t>
            </a:r>
            <a:r>
              <a:rPr lang="en-US" dirty="0" err="1"/>
              <a:t>Kovchegov</a:t>
            </a:r>
            <a:r>
              <a:rPr lang="en-US" dirty="0"/>
              <a:t> and M. D. Sievert, Phys. Rev. D99, 054032 (2019), arXiv:1808.09010 [hep-</a:t>
            </a:r>
            <a:r>
              <a:rPr lang="en-US" dirty="0" err="1"/>
              <a:t>ph</a:t>
            </a:r>
            <a:r>
              <a:rPr lang="en-US" dirty="0"/>
              <a:t>].</a:t>
            </a:r>
          </a:p>
          <a:p>
            <a:r>
              <a:rPr lang="en-US" dirty="0"/>
              <a:t>Y. V. </a:t>
            </a:r>
            <a:r>
              <a:rPr lang="en-US" dirty="0" err="1"/>
              <a:t>Kovchegov</a:t>
            </a:r>
            <a:r>
              <a:rPr lang="en-US" dirty="0"/>
              <a:t> and M. D. Sievert, Phys. Rev. D99, 054033 (2019), arXiv:1808.10354 [hep-</a:t>
            </a:r>
            <a:r>
              <a:rPr lang="en-US" dirty="0" err="1"/>
              <a:t>ph</a:t>
            </a:r>
            <a:r>
              <a:rPr lang="en-US" dirty="0"/>
              <a:t>].</a:t>
            </a:r>
          </a:p>
          <a:p>
            <a:r>
              <a:rPr lang="en-US" dirty="0"/>
              <a:t>V. M. </a:t>
            </a:r>
            <a:r>
              <a:rPr lang="en-US" dirty="0" err="1"/>
              <a:t>Abazov</a:t>
            </a:r>
            <a:r>
              <a:rPr lang="en-US" dirty="0"/>
              <a:t> et al. (D0, TOTEM), (2020), arXiv:2012.03981 [hep-ex].</a:t>
            </a:r>
          </a:p>
          <a:p>
            <a:r>
              <a:rPr lang="en-US" dirty="0"/>
              <a:t>H. Dong, D.-X. Zheng, and J. Zhou, Phys. Lett. B 788, 401 (2019), arXiv:1805.09479 [hep-</a:t>
            </a:r>
            <a:r>
              <a:rPr lang="en-US" dirty="0" err="1"/>
              <a:t>ph</a:t>
            </a:r>
            <a:r>
              <a:rPr lang="en-US" dirty="0"/>
              <a:t>].</a:t>
            </a:r>
          </a:p>
          <a:p>
            <a:r>
              <a:rPr lang="en-US" dirty="0"/>
              <a:t>T. </a:t>
            </a:r>
            <a:r>
              <a:rPr lang="en-US" dirty="0" err="1"/>
              <a:t>Altinoluk</a:t>
            </a:r>
            <a:r>
              <a:rPr lang="en-US" dirty="0"/>
              <a:t>, G. </a:t>
            </a:r>
            <a:r>
              <a:rPr lang="en-US" dirty="0" err="1"/>
              <a:t>Beuf</a:t>
            </a:r>
            <a:r>
              <a:rPr lang="en-US" dirty="0"/>
              <a:t>, A. </a:t>
            </a:r>
            <a:r>
              <a:rPr lang="en-US" dirty="0" err="1"/>
              <a:t>Czajka</a:t>
            </a:r>
            <a:r>
              <a:rPr lang="en-US" dirty="0"/>
              <a:t>, and A. </a:t>
            </a:r>
            <a:r>
              <a:rPr lang="en-US" dirty="0" err="1"/>
              <a:t>Tymowska</a:t>
            </a:r>
            <a:r>
              <a:rPr lang="en-US" dirty="0"/>
              <a:t>, (2020), arXiv:2012.03886 [hep-</a:t>
            </a:r>
            <a:r>
              <a:rPr lang="en-US" dirty="0" err="1"/>
              <a:t>ph</a:t>
            </a:r>
            <a:r>
              <a:rPr lang="en-US" dirty="0"/>
              <a:t>].</a:t>
            </a:r>
          </a:p>
          <a:p>
            <a:r>
              <a:rPr lang="en-US" dirty="0"/>
              <a:t>G. A. </a:t>
            </a:r>
            <a:r>
              <a:rPr lang="en-US" dirty="0" err="1"/>
              <a:t>Chirilli</a:t>
            </a:r>
            <a:r>
              <a:rPr lang="en-US" dirty="0"/>
              <a:t>, (2021), arXiv:2101.12744 [hep-</a:t>
            </a:r>
            <a:r>
              <a:rPr lang="en-US" dirty="0" err="1"/>
              <a:t>ph</a:t>
            </a:r>
            <a:r>
              <a:rPr lang="en-US" dirty="0"/>
              <a:t>].</a:t>
            </a:r>
          </a:p>
          <a:p>
            <a:r>
              <a:rPr lang="en-US" dirty="0"/>
              <a:t>J. Bartels, L. </a:t>
            </a:r>
            <a:r>
              <a:rPr lang="en-US" dirty="0" err="1"/>
              <a:t>Lipatov</a:t>
            </a:r>
            <a:r>
              <a:rPr lang="en-US" dirty="0"/>
              <a:t>, and G. Vacca, </a:t>
            </a:r>
            <a:r>
              <a:rPr lang="en-US" dirty="0" err="1"/>
              <a:t>Phys.Lett</a:t>
            </a:r>
            <a:r>
              <a:rPr lang="en-US" dirty="0"/>
              <a:t>. B477, 178 (2000), </a:t>
            </a:r>
            <a:r>
              <a:rPr lang="en-US" dirty="0" err="1"/>
              <a:t>arXiv:hep-ph</a:t>
            </a:r>
            <a:r>
              <a:rPr lang="en-US" dirty="0"/>
              <a:t>/9912423 [hep-</a:t>
            </a:r>
            <a:r>
              <a:rPr lang="en-US" dirty="0" err="1"/>
              <a:t>ph</a:t>
            </a:r>
            <a:r>
              <a:rPr lang="en-US" dirty="0"/>
              <a:t>].</a:t>
            </a:r>
          </a:p>
          <a:p>
            <a:r>
              <a:rPr lang="en-US" dirty="0"/>
              <a:t>Y. V. </a:t>
            </a:r>
            <a:r>
              <a:rPr lang="en-US" dirty="0" err="1"/>
              <a:t>Kovchegov</a:t>
            </a:r>
            <a:r>
              <a:rPr lang="en-US" dirty="0"/>
              <a:t>, AIP Conf. Proc. 1523, 335 (2013), arXiv:1212.2113 [hep-</a:t>
            </a:r>
            <a:r>
              <a:rPr lang="en-US" dirty="0" err="1"/>
              <a:t>ph</a:t>
            </a:r>
            <a:r>
              <a:rPr lang="en-US" dirty="0"/>
              <a:t>].</a:t>
            </a:r>
          </a:p>
          <a:p>
            <a:r>
              <a:rPr lang="en-US" dirty="0"/>
              <a:t>J. Bartels and G. P. Vacca, Eur. Phys. J. C 73, 2602 (2013), arXiv:1307.3985 [hep-</a:t>
            </a:r>
            <a:r>
              <a:rPr lang="en-US" dirty="0" err="1"/>
              <a:t>th</a:t>
            </a:r>
            <a:r>
              <a:rPr lang="en-US" dirty="0"/>
              <a:t>].</a:t>
            </a:r>
          </a:p>
          <a:p>
            <a:r>
              <a:rPr lang="en-US" dirty="0"/>
              <a:t>R. C. Brower, M. Djuric, and C.-I. Tan, JHEP 0907, 063 (2009), arXiv:0812.0354 [hep-</a:t>
            </a:r>
            <a:r>
              <a:rPr lang="en-US" dirty="0" err="1"/>
              <a:t>th</a:t>
            </a:r>
            <a:r>
              <a:rPr lang="en-US" dirty="0"/>
              <a:t>].</a:t>
            </a:r>
          </a:p>
          <a:p>
            <a:r>
              <a:rPr lang="en-US" dirty="0"/>
              <a:t>S. Caron-</a:t>
            </a:r>
            <a:r>
              <a:rPr lang="en-US" dirty="0" err="1"/>
              <a:t>Huot</a:t>
            </a:r>
            <a:r>
              <a:rPr lang="en-US" dirty="0"/>
              <a:t> and M. </a:t>
            </a:r>
            <a:r>
              <a:rPr lang="en-US" dirty="0" err="1"/>
              <a:t>Herranen</a:t>
            </a:r>
            <a:r>
              <a:rPr lang="en-US" dirty="0"/>
              <a:t>, JHEP 02, 058 (2018), arXiv:1604.07417 [hep-</a:t>
            </a:r>
            <a:r>
              <a:rPr lang="en-US" dirty="0" err="1"/>
              <a:t>ph</a:t>
            </a:r>
            <a:r>
              <a:rPr lang="en-US" dirty="0"/>
              <a:t>].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983F3D-B9DC-4E40-866B-C74FBD4CF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2B0F-4EC1-4A99-88AE-EA6B3B6E6D8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22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BBA9D-2288-4C33-8EEA-4DD79AC65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Quark </a:t>
            </a:r>
            <a:r>
              <a:rPr lang="en-US" dirty="0" err="1"/>
              <a:t>Sivers</a:t>
            </a:r>
            <a:r>
              <a:rPr lang="en-US" dirty="0"/>
              <a:t>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2E1AEC-73EC-4628-918E-E5A9645636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1364567"/>
                <a:ext cx="8596668" cy="535979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200" dirty="0"/>
                  <a:t>TMDs give the transverse momentum part of the three-dimensional structure of hadrons</a:t>
                </a:r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r>
                  <a:rPr lang="en-US" sz="2200" dirty="0"/>
                  <a:t>Finding the small-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asymptotics</a:t>
                </a:r>
                <a:r>
                  <a:rPr lang="en-US" sz="2200" dirty="0"/>
                  <a:t> of these functions is an ongoing effort</a:t>
                </a:r>
              </a:p>
              <a:p>
                <a:r>
                  <a:rPr lang="en-US" sz="2200" dirty="0"/>
                  <a:t>The </a:t>
                </a:r>
                <a:r>
                  <a:rPr lang="en-US" sz="2200" dirty="0" err="1"/>
                  <a:t>Sivers</a:t>
                </a:r>
                <a:r>
                  <a:rPr lang="en-US" sz="2200" dirty="0"/>
                  <a:t> TMD is the density of unpolarized quarks with transverse momentum      and longitudinal momentum fraction     in a proton with transverse polarization </a:t>
                </a:r>
              </a:p>
              <a:p>
                <a:endParaRPr lang="en-US" sz="220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2E1AEC-73EC-4628-918E-E5A9645636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364567"/>
                <a:ext cx="8596668" cy="5359790"/>
              </a:xfrm>
              <a:blipFill>
                <a:blip r:embed="rId2"/>
                <a:stretch>
                  <a:fillRect l="-426" t="-1479" r="-3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5A5607-3598-46D8-A776-741ABB0C1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2B0F-4EC1-4A99-88AE-EA6B3B6E6D8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4AD205E-531F-4DAF-8DF7-EECE55529E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338" y="2141120"/>
            <a:ext cx="4493305" cy="2551284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F8D4A6E5-F035-4EB5-9A09-F6A7D1782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288" y="5760384"/>
            <a:ext cx="326223" cy="26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B74A0567-39C2-4428-A514-59D9486EE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052" y="5820965"/>
            <a:ext cx="196950" cy="16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6641E8E9-1B3A-411D-99ED-2C16236D2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204" y="6069498"/>
            <a:ext cx="351693" cy="270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0224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87699-5206-4AC8-8ABC-E292FDE30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014" y="2379394"/>
            <a:ext cx="6243971" cy="2099212"/>
          </a:xfrm>
        </p:spPr>
        <p:txBody>
          <a:bodyPr>
            <a:normAutofit/>
          </a:bodyPr>
          <a:lstStyle/>
          <a:p>
            <a:r>
              <a:rPr lang="en-US" sz="8800" dirty="0"/>
              <a:t>Thank You</a:t>
            </a:r>
            <a:endParaRPr lang="en-US" sz="4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082EB4-A372-408D-9E65-61A502C06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2B0F-4EC1-4A99-88AE-EA6B3B6E6D8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67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C279C-1163-4729-9CFC-7C6F0EA86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Diquark model calculation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0EEC4E-3794-4E0E-BEA2-F1D4F6FAF5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1589649"/>
                <a:ext cx="8596668" cy="4451713"/>
              </a:xfrm>
            </p:spPr>
            <p:txBody>
              <a:bodyPr>
                <a:normAutofit/>
              </a:bodyPr>
              <a:lstStyle/>
              <a:p>
                <a:r>
                  <a:rPr lang="en-US" sz="2200" dirty="0"/>
                  <a:t>We can estimate the small-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Sivers</a:t>
                </a:r>
                <a:r>
                  <a:rPr lang="en-US" sz="2200" dirty="0"/>
                  <a:t> function in the diquark model, where the interaction between the point-particle proton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sz="2200" dirty="0"/>
                  <a:t>, the quark field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sz="2200" dirty="0"/>
                  <a:t>, and the scalar diquark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200" dirty="0"/>
                  <a:t> is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0EEC4E-3794-4E0E-BEA2-F1D4F6FAF5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589649"/>
                <a:ext cx="8596668" cy="4451713"/>
              </a:xfrm>
              <a:blipFill>
                <a:blip r:embed="rId2"/>
                <a:stretch>
                  <a:fillRect l="-426" t="-1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32649B9E-7F06-4B28-89A4-BBAC0A0FD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998" y="3003405"/>
            <a:ext cx="3633927" cy="425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139206-7E79-4C30-9447-471540A2D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2B0F-4EC1-4A99-88AE-EA6B3B6E6D88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31B22291-7C23-4A11-95FB-DEF05589CB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51" y="3530991"/>
            <a:ext cx="6641239" cy="3091824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AFA9CC8D-53FF-4C15-B387-E6C6B455D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593" y="4078796"/>
            <a:ext cx="3468567" cy="981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26393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66EF5-866F-4401-9B29-E4879B865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Diquark model calculation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378FB-DE95-4BD0-A019-E822F4D07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Plugging the diquark model </a:t>
            </a:r>
            <a:r>
              <a:rPr lang="en-US" sz="2200" dirty="0" err="1"/>
              <a:t>odderon</a:t>
            </a:r>
            <a:r>
              <a:rPr lang="en-US" sz="2200" dirty="0"/>
              <a:t> into our </a:t>
            </a:r>
            <a:r>
              <a:rPr lang="en-US" sz="2200" dirty="0" err="1"/>
              <a:t>Sivers</a:t>
            </a:r>
            <a:r>
              <a:rPr lang="en-US" sz="2200" dirty="0"/>
              <a:t> function result gives</a:t>
            </a:r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Nonzero spin-dependent </a:t>
            </a:r>
            <a:r>
              <a:rPr lang="en-US" sz="2200" dirty="0" err="1"/>
              <a:t>odderon</a:t>
            </a:r>
            <a:r>
              <a:rPr lang="en-US" sz="2200" dirty="0"/>
              <a:t>!</a:t>
            </a:r>
          </a:p>
          <a:p>
            <a:r>
              <a:rPr lang="en-US" sz="2200" dirty="0"/>
              <a:t>Interesting behavior as                            , </a:t>
            </a:r>
            <a:r>
              <a:rPr lang="en-US" sz="2200" dirty="0" err="1"/>
              <a:t>Sivers</a:t>
            </a:r>
            <a:r>
              <a:rPr lang="en-US" sz="2200" dirty="0"/>
              <a:t> function does not vanish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CFB6-33B1-4D36-9808-45B814567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2B0F-4EC1-4A99-88AE-EA6B3B6E6D88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CEFB418-C136-4536-A77E-19FA9474F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629" y="4478628"/>
            <a:ext cx="2235250" cy="282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60F327C6-320B-4DF8-9737-BAFFBEFCB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711" y="3079968"/>
            <a:ext cx="4390406" cy="645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88068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69B42-4993-4D0C-B579-E23BD689B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Sub-</a:t>
            </a:r>
            <a:r>
              <a:rPr lang="en-US" dirty="0" err="1"/>
              <a:t>Eikonal</a:t>
            </a:r>
            <a:r>
              <a:rPr lang="en-US" dirty="0"/>
              <a:t> Small-x </a:t>
            </a:r>
            <a:r>
              <a:rPr lang="en-US" dirty="0" err="1"/>
              <a:t>Asymptotics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1B5B0-CCE8-4949-87A7-CCDCDA47A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solve the equation by taking a </a:t>
            </a:r>
            <a:r>
              <a:rPr lang="en-US" dirty="0" err="1"/>
              <a:t>Mellin</a:t>
            </a:r>
            <a:r>
              <a:rPr lang="en-US" dirty="0"/>
              <a:t>-Laplace transform and then evaluating the inverse transform with the saddle-point approximation</a:t>
            </a:r>
          </a:p>
          <a:p>
            <a:endParaRPr lang="en-US" dirty="0"/>
          </a:p>
          <a:p>
            <a:r>
              <a:rPr lang="en-US" dirty="0"/>
              <a:t>The dipole (dipole </a:t>
            </a:r>
            <a:r>
              <a:rPr lang="en-US" dirty="0" err="1"/>
              <a:t>i</a:t>
            </a:r>
            <a:r>
              <a:rPr lang="en-US" dirty="0"/>
              <a:t>) oscillates, but the integral over (z’) is dominated by the lower limit, yielding a contribution which is independent of (</a:t>
            </a:r>
            <a:r>
              <a:rPr lang="en-US" dirty="0" err="1"/>
              <a:t>Bjorken</a:t>
            </a:r>
            <a:r>
              <a:rPr lang="en-US" dirty="0"/>
              <a:t>-x)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5F073F-1505-4C1E-86B8-C514A35CA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2B0F-4EC1-4A99-88AE-EA6B3B6E6D88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46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49D40-5C9B-4BD1-A9F9-022BE6C6B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Quark </a:t>
            </a:r>
            <a:r>
              <a:rPr lang="en-US" dirty="0" err="1"/>
              <a:t>Sivers</a:t>
            </a:r>
            <a:r>
              <a:rPr lang="en-US" dirty="0"/>
              <a:t>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6F765B-8FFE-4562-9099-F6C862DEED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1766692"/>
                <a:ext cx="8596668" cy="5091308"/>
              </a:xfrm>
            </p:spPr>
            <p:txBody>
              <a:bodyPr>
                <a:normAutofit/>
              </a:bodyPr>
              <a:lstStyle/>
              <a:p>
                <a:r>
                  <a:rPr lang="en-US" sz="2200" dirty="0"/>
                  <a:t>The </a:t>
                </a:r>
                <a:r>
                  <a:rPr lang="en-US" sz="2200" dirty="0" err="1"/>
                  <a:t>Sivers</a:t>
                </a:r>
                <a:r>
                  <a:rPr lang="en-US" sz="2200" dirty="0"/>
                  <a:t> function captures orbital angular momentum and spin-orbit coupling as seen in single spin asymmetries</a:t>
                </a:r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r>
                  <a:rPr lang="en-US" sz="2200" dirty="0"/>
                  <a:t>The unintegrated quark density       and </a:t>
                </a:r>
                <a:r>
                  <a:rPr lang="en-US" sz="2200" dirty="0" err="1"/>
                  <a:t>Sivers</a:t>
                </a:r>
                <a:r>
                  <a:rPr lang="en-US" sz="2200" dirty="0"/>
                  <a:t> function        are defined by the non-local operator product</a:t>
                </a:r>
              </a:p>
              <a:p>
                <a:pPr marL="0" indent="0">
                  <a:buNone/>
                </a:pPr>
                <a:endParaRPr lang="en-US" sz="2200" dirty="0"/>
              </a:p>
              <a:p>
                <a:endParaRPr lang="en-US" sz="2200" dirty="0"/>
              </a:p>
              <a:p>
                <a:r>
                  <a:rPr lang="en-US" sz="2200" dirty="0"/>
                  <a:t>Analogous TMD for gluons has known small-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 asymptotics!</a:t>
                </a:r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6F765B-8FFE-4562-9099-F6C862DEED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766692"/>
                <a:ext cx="8596668" cy="5091308"/>
              </a:xfrm>
              <a:blipFill>
                <a:blip r:embed="rId2"/>
                <a:stretch>
                  <a:fillRect l="-426" t="-958" r="-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4ED63F96-B1D3-4135-A7CA-2ECD6E02D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44" y="4903227"/>
            <a:ext cx="8775211" cy="619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0C428B43-80C9-49B2-8BCE-F713A15AE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550" y="4018331"/>
            <a:ext cx="267286" cy="294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0F2AAF9-D821-453C-A340-4322868A3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631" y="3993887"/>
            <a:ext cx="422032" cy="342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1B70396-18F7-4FED-A33D-4153194DF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2B0F-4EC1-4A99-88AE-EA6B3B6E6D88}" type="slidenum">
              <a:rPr lang="en-US" smtClean="0"/>
              <a:t>3</a:t>
            </a:fld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EB5CF15-33F2-43D7-A337-E2BA6DA496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0891" y="2546901"/>
            <a:ext cx="3314777" cy="1419597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BDD4F380-AEAC-4E67-9DC2-E3CC699D6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669" y="3092870"/>
            <a:ext cx="2508344" cy="479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7252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18E19-BCB1-48B8-AF1E-B774A8C50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Spin-Dependent </a:t>
            </a:r>
            <a:r>
              <a:rPr lang="en-US" dirty="0" err="1"/>
              <a:t>Odderon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01471D-8F8C-42B7-A8C1-C9FDDB8DB4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1533378"/>
                <a:ext cx="8596668" cy="4715022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400" i="1" dirty="0"/>
                  <a:t>Boer et al </a:t>
                </a:r>
                <a:r>
                  <a:rPr lang="en-US" sz="2400" dirty="0"/>
                  <a:t>(2016) showed that at small-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/>
                  <a:t>-odd gluon TMDs are generated by a gauge link which couples an </a:t>
                </a:r>
                <a:r>
                  <a:rPr lang="en-US" sz="2400" dirty="0" err="1"/>
                  <a:t>odderon</a:t>
                </a:r>
                <a:r>
                  <a:rPr lang="en-US" sz="2400" dirty="0"/>
                  <a:t> exchange to the proton’s spin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The </a:t>
                </a:r>
                <a:r>
                  <a:rPr lang="en-US" sz="2400" dirty="0" err="1"/>
                  <a:t>odderon</a:t>
                </a:r>
                <a:r>
                  <a:rPr lang="en-US" sz="2400" dirty="0"/>
                  <a:t> is an elusive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-odd three gluon exchange</a:t>
                </a:r>
              </a:p>
              <a:p>
                <a:r>
                  <a:rPr lang="en-US" sz="2400" i="1" dirty="0" err="1"/>
                  <a:t>Szymanowski</a:t>
                </a:r>
                <a:r>
                  <a:rPr lang="en-US" sz="2400" i="1" dirty="0"/>
                  <a:t> and Zhou </a:t>
                </a:r>
                <a:r>
                  <a:rPr lang="en-US" sz="2400" dirty="0"/>
                  <a:t>(2016)</a:t>
                </a:r>
                <a:r>
                  <a:rPr lang="en-US" sz="2400" i="1" dirty="0"/>
                  <a:t> </a:t>
                </a:r>
                <a:r>
                  <a:rPr lang="en-US" sz="2400" dirty="0"/>
                  <a:t>showed that the </a:t>
                </a:r>
                <a:r>
                  <a:rPr lang="en-US" sz="2400" dirty="0" err="1"/>
                  <a:t>odderon</a:t>
                </a:r>
                <a:r>
                  <a:rPr lang="en-US" sz="2400" dirty="0"/>
                  <a:t> contributes to cross sections when the proton’s wave function is asymmetric in the transverse plane</a:t>
                </a:r>
              </a:p>
              <a:p>
                <a:r>
                  <a:rPr lang="en-US" sz="2400" dirty="0"/>
                  <a:t>The D0 and TOTEM collaborations recently announced </a:t>
                </a:r>
                <a:r>
                  <a:rPr lang="en-US" sz="2400" dirty="0" err="1"/>
                  <a:t>odderon</a:t>
                </a:r>
                <a:r>
                  <a:rPr lang="en-US" sz="2400" dirty="0"/>
                  <a:t> in  the asymmetry between        and        collisions [2012.03981 [hep-ex]]</a:t>
                </a:r>
                <a:endParaRPr lang="en-US" sz="2400" i="1" dirty="0"/>
              </a:p>
              <a:p>
                <a:r>
                  <a:rPr lang="en-US" sz="2400" dirty="0"/>
                  <a:t>Does the quark </a:t>
                </a:r>
                <a:r>
                  <a:rPr lang="en-US" sz="2400" dirty="0" err="1"/>
                  <a:t>Sivers</a:t>
                </a:r>
                <a:r>
                  <a:rPr lang="en-US" sz="2400" dirty="0"/>
                  <a:t> function have this same contribution? </a:t>
                </a:r>
                <a:r>
                  <a:rPr lang="en-US" sz="2400" i="1" dirty="0"/>
                  <a:t>Zhou et al </a:t>
                </a:r>
                <a:r>
                  <a:rPr lang="en-US" sz="2400" dirty="0"/>
                  <a:t>(2019) showed that the answer is yes!</a:t>
                </a:r>
              </a:p>
              <a:p>
                <a:endParaRPr lang="en-US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01471D-8F8C-42B7-A8C1-C9FDDB8DB4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533378"/>
                <a:ext cx="8596668" cy="4715022"/>
              </a:xfrm>
              <a:blipFill>
                <a:blip r:embed="rId2"/>
                <a:stretch>
                  <a:fillRect l="-426" t="-2458" r="-1631" b="-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AD13AE54-7294-4E71-9CAF-B02AB9432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629" y="2609559"/>
            <a:ext cx="3751880" cy="4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8872101A-A9C4-49E0-A9CE-BDDAEAEC5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523" y="4916139"/>
            <a:ext cx="420023" cy="26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7424F08C-6A3E-4840-9CC7-7ABABB799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964" y="4877955"/>
            <a:ext cx="420023" cy="30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6CB0EE-EE53-481F-B94C-D66D8F61C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2B0F-4EC1-4A99-88AE-EA6B3B6E6D88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3A5676A-501C-4007-BF07-0BB97B34C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408" y="2723575"/>
            <a:ext cx="1443244" cy="341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5809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D99D98D-869D-48FB-967A-0122F47DFB9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Small-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TMDs from polarized Wilson lines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D99D98D-869D-48FB-967A-0122F47DFB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28" t="-6452" b="-7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D3666-CC94-45B9-B82F-ECDB2FBFA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318000"/>
          </a:xfrm>
        </p:spPr>
        <p:txBody>
          <a:bodyPr>
            <a:normAutofit/>
          </a:bodyPr>
          <a:lstStyle/>
          <a:p>
            <a:r>
              <a:rPr lang="en-US" sz="2200" i="1" dirty="0" err="1"/>
              <a:t>Kovchegov</a:t>
            </a:r>
            <a:r>
              <a:rPr lang="en-US" sz="2200" i="1" dirty="0"/>
              <a:t> and Sievert </a:t>
            </a:r>
            <a:r>
              <a:rPr lang="en-US" sz="2200" dirty="0"/>
              <a:t>(2019) constructed the helicity and quark </a:t>
            </a:r>
            <a:r>
              <a:rPr lang="en-US" sz="2200" dirty="0" err="1"/>
              <a:t>transversity</a:t>
            </a:r>
            <a:r>
              <a:rPr lang="en-US" sz="2200" dirty="0"/>
              <a:t> TMDs using a high-energy scattering operator formalism</a:t>
            </a:r>
          </a:p>
          <a:p>
            <a:r>
              <a:rPr lang="en-US" sz="2200" dirty="0"/>
              <a:t>The strategy is to rewrite the TMD operator definitions as dipole correlators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362B4298-B687-462E-B2B7-3488695D8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485" y="3570053"/>
            <a:ext cx="2903618" cy="157433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DF2A618-5199-42C5-95D0-E8D35B778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266" y="3907471"/>
            <a:ext cx="1641096" cy="45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C0FBD-D101-47BD-A248-034D14C8A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2B0F-4EC1-4A99-88AE-EA6B3B6E6D88}" type="slidenum">
              <a:rPr lang="en-US" smtClean="0"/>
              <a:t>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4A1304-C553-475D-A0EB-B9C481A127FB}"/>
              </a:ext>
            </a:extLst>
          </p:cNvPr>
          <p:cNvSpPr txBox="1"/>
          <p:nvPr/>
        </p:nvSpPr>
        <p:spPr>
          <a:xfrm>
            <a:off x="6288258" y="5666104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*in </a:t>
            </a:r>
          </a:p>
          <a:p>
            <a:r>
              <a:rPr lang="en-US" sz="2200" dirty="0"/>
              <a:t> or             gauge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5F95579-4704-40CB-AFA8-3D23CD647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275" y="5694264"/>
            <a:ext cx="1204176" cy="301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D60FC8B7-6D72-401C-8234-191C067BF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92" y="6027065"/>
            <a:ext cx="868474" cy="41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F34A8AD-D562-40CD-9DB7-AF6E46B66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64" y="5332974"/>
            <a:ext cx="5062789" cy="102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9A64965C-5A64-47B7-8CF2-7DD96FD1A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90" y="6471790"/>
            <a:ext cx="1905494" cy="264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6903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DA3BE7D-C4B7-4B9A-A25C-F2D780E7123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Small-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TMDs from polarized Wilson lines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DA3BE7D-C4B7-4B9A-A25C-F2D780E712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28" t="-6452" b="-7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E7DA0-FD6B-4D28-A6DE-2E4CAC980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577836"/>
          </a:xfrm>
        </p:spPr>
        <p:txBody>
          <a:bodyPr>
            <a:normAutofit/>
          </a:bodyPr>
          <a:lstStyle/>
          <a:p>
            <a:r>
              <a:rPr lang="en-US" sz="2200" dirty="0"/>
              <a:t>The quark correlator can be rewritten in terms of Wilson lines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The polarized Wilson line               makes the correlator a transverse polarized dipole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7B7FA4-68BE-486E-BEA4-F9D30467B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2B0F-4EC1-4A99-88AE-EA6B3B6E6D8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DC5C5FB-BE55-4EDA-88E3-8F84EA615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32" y="2592364"/>
            <a:ext cx="9339403" cy="3016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909EAB5-0827-40A4-B1C5-FF7D8972D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222" y="5894793"/>
            <a:ext cx="1068212" cy="4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3335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E9E66D-63D7-4F74-9D27-390F402E4BC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Small-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TMDs from polarized Wilson lines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E9E66D-63D7-4F74-9D27-390F402E4B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28" t="-6452" b="-7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982F2-3A8C-4D09-9E8E-FB0F54753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58462"/>
            <a:ext cx="8596668" cy="4937760"/>
          </a:xfrm>
        </p:spPr>
        <p:txBody>
          <a:bodyPr>
            <a:noAutofit/>
          </a:bodyPr>
          <a:lstStyle/>
          <a:p>
            <a:r>
              <a:rPr lang="en-US" sz="2200" dirty="0"/>
              <a:t>Define new polarized dipoles by adding spin-dependent interaction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Helicity interaction comes at sub-</a:t>
            </a:r>
            <a:r>
              <a:rPr lang="en-US" sz="2200" dirty="0" err="1"/>
              <a:t>eikonal</a:t>
            </a:r>
            <a:r>
              <a:rPr lang="en-US" sz="2200" dirty="0"/>
              <a:t>  level, </a:t>
            </a:r>
            <a:r>
              <a:rPr lang="en-US" sz="2200" dirty="0" err="1"/>
              <a:t>transversity</a:t>
            </a:r>
            <a:r>
              <a:rPr lang="en-US" sz="2200" dirty="0"/>
              <a:t> at sub-sub-</a:t>
            </a:r>
            <a:r>
              <a:rPr lang="en-US" sz="2200" dirty="0" err="1"/>
              <a:t>eikonal</a:t>
            </a:r>
            <a:endParaRPr lang="en-US" sz="2200" dirty="0"/>
          </a:p>
          <a:p>
            <a:r>
              <a:rPr lang="en-US" sz="2200" dirty="0"/>
              <a:t>Define evolution for new polarized dipoles to get TMD evolution!</a:t>
            </a:r>
          </a:p>
          <a:p>
            <a:r>
              <a:rPr lang="en-US" sz="2200" dirty="0"/>
              <a:t>Can we apply this formalism to the </a:t>
            </a:r>
            <a:r>
              <a:rPr lang="en-US" sz="2200" dirty="0" err="1"/>
              <a:t>Sivers</a:t>
            </a:r>
            <a:r>
              <a:rPr lang="en-US" sz="2200" dirty="0"/>
              <a:t> function?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220E5C4-1C01-4D6F-93EA-9B12729E5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662" y="3710104"/>
            <a:ext cx="2347463" cy="51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Chart, box and whisker chart&#10;&#10;Description automatically generated">
            <a:extLst>
              <a:ext uri="{FF2B5EF4-FFF2-40B4-BE49-F238E27FC236}">
                <a16:creationId xmlns:a16="http://schemas.microsoft.com/office/drawing/2014/main" id="{C483B3D9-E464-4951-8959-BCD6E6094B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069" y="2487737"/>
            <a:ext cx="3745651" cy="277009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50EEF8-45DE-4679-A7E0-97D10C284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2B0F-4EC1-4A99-88AE-EA6B3B6E6D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144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15588-111B-4E1B-B6A4-3DD20E95D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polarized Wilson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3DF6C-BF04-4773-A8BB-895D059E5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19311"/>
            <a:ext cx="8860562" cy="4522051"/>
          </a:xfrm>
        </p:spPr>
        <p:txBody>
          <a:bodyPr/>
          <a:lstStyle/>
          <a:p>
            <a:r>
              <a:rPr lang="en-US" sz="2200" dirty="0"/>
              <a:t>Insert sub- or sub-sub-</a:t>
            </a:r>
            <a:r>
              <a:rPr lang="en-US" sz="2200" dirty="0" err="1"/>
              <a:t>eikonal</a:t>
            </a:r>
            <a:r>
              <a:rPr lang="en-US" sz="2200" dirty="0"/>
              <a:t> operator into ordinary Wilson lines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53C2093A-1C75-404F-A1AD-3E768BAFC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9" y="2281690"/>
            <a:ext cx="4736612" cy="1181078"/>
          </a:xfrm>
          <a:prstGeom prst="rect">
            <a:avLst/>
          </a:prstGeom>
        </p:spPr>
      </p:pic>
      <p:pic>
        <p:nvPicPr>
          <p:cNvPr id="6" name="Picture 5" descr="Diagram, schematic&#10;&#10;Description automatically generated">
            <a:extLst>
              <a:ext uri="{FF2B5EF4-FFF2-40B4-BE49-F238E27FC236}">
                <a16:creationId xmlns:a16="http://schemas.microsoft.com/office/drawing/2014/main" id="{4D33504B-2110-4A0F-9E8B-20723F7301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451" y="2242114"/>
            <a:ext cx="4713842" cy="1234722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E4594-736C-46B4-BE7D-2A8E96AD2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2B0F-4EC1-4A99-88AE-EA6B3B6E6D88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6BFDDE8E-8402-4348-AA99-D8FA5A7CBB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22" y="4156527"/>
            <a:ext cx="4163977" cy="1062904"/>
          </a:xfrm>
          <a:prstGeom prst="rect">
            <a:avLst/>
          </a:prstGeom>
        </p:spPr>
      </p:pic>
      <p:pic>
        <p:nvPicPr>
          <p:cNvPr id="9" name="Picture 8" descr="Diagram, schematic&#10;&#10;Description automatically generated">
            <a:extLst>
              <a:ext uri="{FF2B5EF4-FFF2-40B4-BE49-F238E27FC236}">
                <a16:creationId xmlns:a16="http://schemas.microsoft.com/office/drawing/2014/main" id="{8F1AFF34-8E27-4E9C-9E8C-FE3051EF22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678" y="4153209"/>
            <a:ext cx="4713842" cy="124490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B0B01B5-1E12-44E6-AA68-166093CFE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435" y="3504972"/>
            <a:ext cx="603240" cy="335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29114CDF-AF5C-4093-8361-76D9D13B2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695" y="3520133"/>
            <a:ext cx="734105" cy="319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1BFF740F-33A0-4CDA-B7F8-A7309F42D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048" y="5377067"/>
            <a:ext cx="801694" cy="334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A5521CEA-84D5-4C87-9127-A6C021ADF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385" y="5381712"/>
            <a:ext cx="909647" cy="335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739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hart, box and whisker chart&#10;&#10;Description automatically generated">
            <a:extLst>
              <a:ext uri="{FF2B5EF4-FFF2-40B4-BE49-F238E27FC236}">
                <a16:creationId xmlns:a16="http://schemas.microsoft.com/office/drawing/2014/main" id="{2E4CCE26-D448-4004-888B-0E8799D76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072" y="2700523"/>
            <a:ext cx="2329506" cy="18100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06EA65-551C-40BA-8105-05A87EAAA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polarized Wilson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AF13F-0EAE-41B3-A4E2-9A520A38F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08295"/>
            <a:ext cx="8596668" cy="4733067"/>
          </a:xfrm>
        </p:spPr>
        <p:txBody>
          <a:bodyPr>
            <a:normAutofit/>
          </a:bodyPr>
          <a:lstStyle/>
          <a:p>
            <a:r>
              <a:rPr lang="en-US" sz="2200" dirty="0"/>
              <a:t>Full sub-sub-</a:t>
            </a:r>
            <a:r>
              <a:rPr lang="en-US" sz="2200" dirty="0" err="1"/>
              <a:t>eikonal</a:t>
            </a:r>
            <a:r>
              <a:rPr lang="en-US" sz="2200" dirty="0"/>
              <a:t> polarized fundamental Wilson line for TMDs which depend on the proton’s transverse spin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125A21-86F0-4299-9D5B-B1C9912D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2B0F-4EC1-4A99-88AE-EA6B3B6E6D88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BFC213F-BBEB-4F81-9D32-0C6E38A7DB65}"/>
                  </a:ext>
                </a:extLst>
              </p:cNvPr>
              <p:cNvSpPr txBox="1"/>
              <p:nvPr/>
            </p:nvSpPr>
            <p:spPr>
              <a:xfrm>
                <a:off x="8537561" y="3707832"/>
                <a:ext cx="2539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BFC213F-BBEB-4F81-9D32-0C6E38A7DB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7561" y="3707832"/>
                <a:ext cx="253916" cy="276999"/>
              </a:xfrm>
              <a:prstGeom prst="rect">
                <a:avLst/>
              </a:prstGeom>
              <a:blipFill>
                <a:blip r:embed="rId4"/>
                <a:stretch>
                  <a:fillRect l="-19512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D1858A-9D44-4691-807A-063CCA2B8CA7}"/>
                  </a:ext>
                </a:extLst>
              </p:cNvPr>
              <p:cNvSpPr txBox="1"/>
              <p:nvPr/>
            </p:nvSpPr>
            <p:spPr>
              <a:xfrm>
                <a:off x="10352485" y="3706837"/>
                <a:ext cx="2628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D1858A-9D44-4691-807A-063CCA2B8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2485" y="3706837"/>
                <a:ext cx="262892" cy="276999"/>
              </a:xfrm>
              <a:prstGeom prst="rect">
                <a:avLst/>
              </a:prstGeom>
              <a:blipFill>
                <a:blip r:embed="rId5"/>
                <a:stretch>
                  <a:fillRect l="-27907" t="-4348" r="-32558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EB81B5A-80C0-4EFA-A720-F0EAB1980246}"/>
                  </a:ext>
                </a:extLst>
              </p:cNvPr>
              <p:cNvSpPr txBox="1"/>
              <p:nvPr/>
            </p:nvSpPr>
            <p:spPr>
              <a:xfrm>
                <a:off x="8779330" y="3753897"/>
                <a:ext cx="1952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u="sng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u="sng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EB81B5A-80C0-4EFA-A720-F0EAB19802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9330" y="3753897"/>
                <a:ext cx="195246" cy="276999"/>
              </a:xfrm>
              <a:prstGeom prst="rect">
                <a:avLst/>
              </a:prstGeom>
              <a:blipFill>
                <a:blip r:embed="rId6"/>
                <a:stretch>
                  <a:fillRect l="-21875" r="-25000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273000F-8CFC-4A2F-91BE-85AA17056C2A}"/>
              </a:ext>
            </a:extLst>
          </p:cNvPr>
          <p:cNvSpPr txBox="1"/>
          <p:nvPr/>
        </p:nvSpPr>
        <p:spPr>
          <a:xfrm>
            <a:off x="7515534" y="4679400"/>
            <a:ext cx="29683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cf. </a:t>
            </a:r>
            <a:r>
              <a:rPr lang="en-US" i="1" dirty="0" err="1"/>
              <a:t>Altinoluk</a:t>
            </a:r>
            <a:r>
              <a:rPr lang="en-US" i="1" dirty="0"/>
              <a:t> et al </a:t>
            </a:r>
            <a:r>
              <a:rPr lang="en-US" dirty="0"/>
              <a:t>(2020), </a:t>
            </a:r>
            <a:r>
              <a:rPr lang="en-US" i="1" dirty="0" err="1"/>
              <a:t>Chirilli</a:t>
            </a:r>
            <a:r>
              <a:rPr lang="en-US" i="1" dirty="0"/>
              <a:t> </a:t>
            </a:r>
            <a:r>
              <a:rPr lang="en-US" dirty="0"/>
              <a:t>(2021) sub-</a:t>
            </a:r>
            <a:r>
              <a:rPr lang="en-US" dirty="0" err="1"/>
              <a:t>eikonal</a:t>
            </a:r>
            <a:r>
              <a:rPr lang="en-US" dirty="0"/>
              <a:t> propagator</a:t>
            </a: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FBE8E8D0-8307-420F-AA66-8A8673EAC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631" y="1985304"/>
            <a:ext cx="7075342" cy="482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550454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1065</TotalTime>
  <Words>1286</Words>
  <Application>Microsoft Office PowerPoint</Application>
  <PresentationFormat>Widescreen</PresentationFormat>
  <Paragraphs>185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Cambria Math</vt:lpstr>
      <vt:lpstr>Trebuchet MS</vt:lpstr>
      <vt:lpstr>Wingdings 3</vt:lpstr>
      <vt:lpstr>Facet</vt:lpstr>
      <vt:lpstr>Quark Sivers Function at Small-x: Return of a Spin-Dependent Odderon</vt:lpstr>
      <vt:lpstr>Quark Sivers function</vt:lpstr>
      <vt:lpstr>Quark Sivers function</vt:lpstr>
      <vt:lpstr>Spin-Dependent Odderon</vt:lpstr>
      <vt:lpstr>Small-x TMDs from polarized Wilson lines</vt:lpstr>
      <vt:lpstr>Small-x TMDs from polarized Wilson lines</vt:lpstr>
      <vt:lpstr>Small-x TMDs from polarized Wilson lines</vt:lpstr>
      <vt:lpstr>General polarized Wilson line</vt:lpstr>
      <vt:lpstr>General polarized Wilson line</vt:lpstr>
      <vt:lpstr>Eikonal Small-x Sivers function</vt:lpstr>
      <vt:lpstr>Dipole Odderon</vt:lpstr>
      <vt:lpstr>Small-x Sivers = Odderon</vt:lpstr>
      <vt:lpstr>Sub-Eikonal Quark Sivers Function</vt:lpstr>
      <vt:lpstr>Large-Nc Small-x Evolution</vt:lpstr>
      <vt:lpstr>Large-Nc Small-x Evolution</vt:lpstr>
      <vt:lpstr>Large-Nc Small-x Evolution</vt:lpstr>
      <vt:lpstr>Sub-Eikonal Small-x Asymptotics</vt:lpstr>
      <vt:lpstr>Outlook</vt:lpstr>
      <vt:lpstr>References</vt:lpstr>
      <vt:lpstr>Thank You</vt:lpstr>
      <vt:lpstr>Diquark model calculation</vt:lpstr>
      <vt:lpstr>Diquark model calculation</vt:lpstr>
      <vt:lpstr>Sub-Eikonal Small-x Asymptotics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Quark Sivers Function at Small-x: Return of a Spin-Dependent Odderon</dc:title>
  <dc:creator>Santiago, Melvin</dc:creator>
  <cp:lastModifiedBy>Santiago, Melvin</cp:lastModifiedBy>
  <cp:revision>187</cp:revision>
  <dcterms:created xsi:type="dcterms:W3CDTF">2021-04-08T02:23:32Z</dcterms:created>
  <dcterms:modified xsi:type="dcterms:W3CDTF">2021-07-28T02:35:27Z</dcterms:modified>
</cp:coreProperties>
</file>