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gi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handoutMasterIdLst>
    <p:handoutMasterId r:id="rId71"/>
  </p:handoutMasterIdLst>
  <p:sldIdLst>
    <p:sldId id="1111" r:id="rId2"/>
    <p:sldId id="2245" r:id="rId3"/>
    <p:sldId id="1367" r:id="rId4"/>
    <p:sldId id="3674" r:id="rId5"/>
    <p:sldId id="1317" r:id="rId6"/>
    <p:sldId id="309" r:id="rId7"/>
    <p:sldId id="1314" r:id="rId8"/>
    <p:sldId id="3678" r:id="rId9"/>
    <p:sldId id="1403" r:id="rId10"/>
    <p:sldId id="1388" r:id="rId11"/>
    <p:sldId id="307" r:id="rId12"/>
    <p:sldId id="313" r:id="rId13"/>
    <p:sldId id="315" r:id="rId14"/>
    <p:sldId id="1384" r:id="rId15"/>
    <p:sldId id="1171" r:id="rId16"/>
    <p:sldId id="3679" r:id="rId17"/>
    <p:sldId id="317" r:id="rId18"/>
    <p:sldId id="295" r:id="rId19"/>
    <p:sldId id="1102" r:id="rId20"/>
    <p:sldId id="1340" r:id="rId21"/>
    <p:sldId id="1389" r:id="rId22"/>
    <p:sldId id="1213" r:id="rId23"/>
    <p:sldId id="298" r:id="rId24"/>
    <p:sldId id="1336" r:id="rId25"/>
    <p:sldId id="3697" r:id="rId26"/>
    <p:sldId id="3680" r:id="rId27"/>
    <p:sldId id="1538" r:id="rId28"/>
    <p:sldId id="1315" r:id="rId29"/>
    <p:sldId id="3666" r:id="rId30"/>
    <p:sldId id="2257" r:id="rId31"/>
    <p:sldId id="2301" r:id="rId32"/>
    <p:sldId id="326" r:id="rId33"/>
    <p:sldId id="1353" r:id="rId34"/>
    <p:sldId id="268" r:id="rId35"/>
    <p:sldId id="2300" r:id="rId36"/>
    <p:sldId id="2099" r:id="rId37"/>
    <p:sldId id="2270" r:id="rId38"/>
    <p:sldId id="275" r:id="rId39"/>
    <p:sldId id="2276" r:id="rId40"/>
    <p:sldId id="2299" r:id="rId41"/>
    <p:sldId id="2253" r:id="rId42"/>
    <p:sldId id="302" r:id="rId43"/>
    <p:sldId id="1534" r:id="rId44"/>
    <p:sldId id="1498" r:id="rId45"/>
    <p:sldId id="1496" r:id="rId46"/>
    <p:sldId id="1526" r:id="rId47"/>
    <p:sldId id="1527" r:id="rId48"/>
    <p:sldId id="1494" r:id="rId49"/>
    <p:sldId id="1536" r:id="rId50"/>
    <p:sldId id="1528" r:id="rId51"/>
    <p:sldId id="1502" r:id="rId52"/>
    <p:sldId id="1505" r:id="rId53"/>
    <p:sldId id="1514" r:id="rId54"/>
    <p:sldId id="1305" r:id="rId55"/>
    <p:sldId id="1524" r:id="rId56"/>
    <p:sldId id="269" r:id="rId57"/>
    <p:sldId id="1508" r:id="rId58"/>
    <p:sldId id="1507" r:id="rId59"/>
    <p:sldId id="1509" r:id="rId60"/>
    <p:sldId id="3675" r:id="rId61"/>
    <p:sldId id="3677" r:id="rId62"/>
    <p:sldId id="2281" r:id="rId63"/>
    <p:sldId id="283" r:id="rId64"/>
    <p:sldId id="3667" r:id="rId65"/>
    <p:sldId id="1465" r:id="rId66"/>
    <p:sldId id="1480" r:id="rId67"/>
    <p:sldId id="318" r:id="rId68"/>
    <p:sldId id="833"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a:srgbClr val="00FA00"/>
    <a:srgbClr val="0000DB"/>
    <a:srgbClr val="FF9300"/>
    <a:srgbClr val="1200B4"/>
    <a:srgbClr val="0096FF"/>
    <a:srgbClr val="FF2600"/>
    <a:srgbClr val="AAAAAA"/>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61"/>
    <p:restoredTop sz="96327"/>
  </p:normalViewPr>
  <p:slideViewPr>
    <p:cSldViewPr snapToGrid="0" snapToObjects="1">
      <p:cViewPr>
        <p:scale>
          <a:sx n="230" d="100"/>
          <a:sy n="230" d="100"/>
        </p:scale>
        <p:origin x="-752" y="-72"/>
      </p:cViewPr>
      <p:guideLst>
        <p:guide orient="horz" pos="408"/>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7/27/21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7/27/21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C95DC-3631-4199-BD92-062C4D643555}" type="slidenum">
              <a:rPr lang="en-US" smtClean="0"/>
              <a:t>4</a:t>
            </a:fld>
            <a:endParaRPr lang="en-US" dirty="0"/>
          </a:p>
        </p:txBody>
      </p:sp>
    </p:spTree>
    <p:extLst>
      <p:ext uri="{BB962C8B-B14F-4D97-AF65-F5344CB8AC3E}">
        <p14:creationId xmlns:p14="http://schemas.microsoft.com/office/powerpoint/2010/main" val="372233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simpler</a:t>
            </a:r>
          </a:p>
        </p:txBody>
      </p:sp>
      <p:sp>
        <p:nvSpPr>
          <p:cNvPr id="4" name="Slide Number Placeholder 3"/>
          <p:cNvSpPr>
            <a:spLocks noGrp="1"/>
          </p:cNvSpPr>
          <p:nvPr>
            <p:ph type="sldNum" sz="quarter" idx="10"/>
          </p:nvPr>
        </p:nvSpPr>
        <p:spPr/>
        <p:txBody>
          <a:bodyPr/>
          <a:lstStyle/>
          <a:p>
            <a:fld id="{1BE08EBF-2233-CE4E-A001-2D4667C35E4C}" type="slidenum">
              <a:rPr lang="en-US" smtClean="0"/>
              <a:t>13</a:t>
            </a:fld>
            <a:endParaRPr lang="en-US"/>
          </a:p>
        </p:txBody>
      </p:sp>
    </p:spTree>
    <p:extLst>
      <p:ext uri="{BB962C8B-B14F-4D97-AF65-F5344CB8AC3E}">
        <p14:creationId xmlns:p14="http://schemas.microsoft.com/office/powerpoint/2010/main" val="147651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pPr lvl="0"/>
            <a:endParaRPr/>
          </a:p>
        </p:txBody>
      </p:sp>
      <p:sp>
        <p:nvSpPr>
          <p:cNvPr id="325" name="Shape 325"/>
          <p:cNvSpPr>
            <a:spLocks noGrp="1"/>
          </p:cNvSpPr>
          <p:nvPr>
            <p:ph type="body" sz="quarter" idx="1"/>
          </p:nvPr>
        </p:nvSpPr>
        <p:spPr>
          <a:prstGeom prst="rect">
            <a:avLst/>
          </a:prstGeom>
        </p:spPr>
        <p:txBody>
          <a:bodyPr/>
          <a:lstStyle>
            <a:lvl1pPr>
              <a:defRPr sz="2300">
                <a:latin typeface="Helvetica"/>
                <a:ea typeface="Helvetica"/>
                <a:cs typeface="Helvetica"/>
                <a:sym typeface="Helvetica"/>
              </a:defRPr>
            </a:lvl1pPr>
          </a:lstStyle>
          <a:p>
            <a:pPr lvl="0">
              <a:defRPr sz="1800"/>
            </a:pPr>
            <a:r>
              <a:rPr sz="2300"/>
              <a:t>spin-dependent gluon distribution</a:t>
            </a:r>
          </a:p>
        </p:txBody>
      </p:sp>
    </p:spTree>
    <p:extLst>
      <p:ext uri="{BB962C8B-B14F-4D97-AF65-F5344CB8AC3E}">
        <p14:creationId xmlns:p14="http://schemas.microsoft.com/office/powerpoint/2010/main" val="310304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7A38-86DD-4622-844E-2813CF5B6E06}" type="slidenum">
              <a:rPr lang="en-US" smtClean="0"/>
              <a:t>29</a:t>
            </a:fld>
            <a:endParaRPr lang="en-US" dirty="0"/>
          </a:p>
        </p:txBody>
      </p:sp>
    </p:spTree>
    <p:extLst>
      <p:ext uri="{BB962C8B-B14F-4D97-AF65-F5344CB8AC3E}">
        <p14:creationId xmlns:p14="http://schemas.microsoft.com/office/powerpoint/2010/main" val="2805960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Comic Sans MS"/>
                <a:ea typeface="Arial" charset="0"/>
                <a:cs typeface="Comic Sans MS"/>
              </a:defRPr>
            </a:lvl1pPr>
            <a:lvl2pPr marL="685800" indent="-228600">
              <a:buClr>
                <a:srgbClr val="0432FF"/>
              </a:buClr>
              <a:buFont typeface="Wingdings" charset="2"/>
              <a:buChar char="Ø"/>
              <a:defRPr sz="1600">
                <a:latin typeface="Comic Sans MS"/>
                <a:ea typeface="Arial" charset="0"/>
                <a:cs typeface="Comic Sans MS"/>
              </a:defRPr>
            </a:lvl2pPr>
            <a:lvl3pPr marL="1143000" indent="-228600">
              <a:buClr>
                <a:srgbClr val="0432FF"/>
              </a:buClr>
              <a:buFont typeface="Arial"/>
              <a:buChar char="•"/>
              <a:defRPr sz="1400">
                <a:latin typeface="Comic Sans MS"/>
                <a:ea typeface="Arial" charset="0"/>
                <a:cs typeface="Comic Sans MS"/>
              </a:defRPr>
            </a:lvl3pPr>
            <a:lvl4pPr marL="1600200" indent="-228600">
              <a:buClr>
                <a:srgbClr val="0432FF"/>
              </a:buClr>
              <a:buFont typeface="Wingdings" charset="2"/>
              <a:buChar char="ü"/>
              <a:defRPr sz="1200">
                <a:latin typeface="Comic Sans MS"/>
                <a:ea typeface="Arial" charset="0"/>
                <a:cs typeface="Comic Sans MS"/>
              </a:defRPr>
            </a:lvl4pPr>
            <a:lvl5pPr marL="2057400" indent="-228600">
              <a:buClr>
                <a:srgbClr val="0432FF"/>
              </a:buClr>
              <a:buFont typeface="Wingdings" charset="2"/>
              <a:buChar char="§"/>
              <a:defRPr sz="1000">
                <a:latin typeface="Comic Sans MS"/>
                <a:ea typeface="Arial" charset="0"/>
                <a:cs typeface="Comic Sans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a:p>
        </p:txBody>
      </p:sp>
      <p:sp>
        <p:nvSpPr>
          <p:cNvPr id="6" name="Slide Number Placeholder 5"/>
          <p:cNvSpPr>
            <a:spLocks noGrp="1"/>
          </p:cNvSpPr>
          <p:nvPr>
            <p:ph type="sldNum" sz="quarter" idx="12"/>
          </p:nvPr>
        </p:nvSpPr>
        <p:spPr>
          <a:xfrm>
            <a:off x="0" y="657362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3"/>
            <a:ext cx="2057400" cy="365125"/>
          </a:xfrm>
        </p:spPr>
        <p:txBody>
          <a:bodyPr/>
          <a:lstStyle>
            <a:lvl1pPr algn="r">
              <a:defRPr sz="1000">
                <a:latin typeface="Comic Sans MS"/>
                <a:cs typeface="Comic Sans MS"/>
              </a:defRPr>
            </a:lvl1pPr>
          </a:lstStyle>
          <a:p>
            <a:r>
              <a:rPr lang="en-US"/>
              <a:t>E.C. Aschenauer</a:t>
            </a:r>
            <a:endParaRPr lang="en-US" dirty="0"/>
          </a:p>
        </p:txBody>
      </p:sp>
      <p:sp>
        <p:nvSpPr>
          <p:cNvPr id="4"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dirty="0"/>
          </a:p>
        </p:txBody>
      </p:sp>
      <p:sp>
        <p:nvSpPr>
          <p:cNvPr id="5" name="Slide Number Placeholder 4"/>
          <p:cNvSpPr>
            <a:spLocks noGrp="1"/>
          </p:cNvSpPr>
          <p:nvPr>
            <p:ph type="sldNum" sz="quarter" idx="12"/>
          </p:nvPr>
        </p:nvSpPr>
        <p:spPr>
          <a:xfrm>
            <a:off x="0" y="6588683"/>
            <a:ext cx="2057400" cy="365125"/>
          </a:xfrm>
        </p:spPr>
        <p:txBody>
          <a:bodyPr/>
          <a:lstStyle>
            <a:lvl1pPr algn="l">
              <a:defRPr>
                <a:latin typeface="Comic Sans MS"/>
                <a:cs typeface="Comic Sans MS"/>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365125"/>
          </a:xfrm>
        </p:spPr>
        <p:txBody>
          <a:bodyPr/>
          <a:lstStyle>
            <a:lvl1pPr algn="r">
              <a:defRPr sz="1000">
                <a:latin typeface="Comic Sans MS"/>
                <a:cs typeface="Comic Sans MS"/>
              </a:defRPr>
            </a:lvl1pPr>
          </a:lstStyle>
          <a:p>
            <a:r>
              <a:rPr lang="en-US"/>
              <a:t>E.C. Aschenauer</a:t>
            </a:r>
          </a:p>
        </p:txBody>
      </p:sp>
      <p:sp>
        <p:nvSpPr>
          <p:cNvPr id="6" name="Footer Placeholder 3"/>
          <p:cNvSpPr>
            <a:spLocks noGrp="1"/>
          </p:cNvSpPr>
          <p:nvPr>
            <p:ph type="ftr" sz="quarter" idx="11"/>
          </p:nvPr>
        </p:nvSpPr>
        <p:spPr>
          <a:xfrm>
            <a:off x="3028950" y="6573623"/>
            <a:ext cx="3086100" cy="365125"/>
          </a:xfrm>
        </p:spPr>
        <p:txBody>
          <a:bodyPr/>
          <a:lstStyle>
            <a:lvl1pPr>
              <a:defRPr sz="1000">
                <a:latin typeface="Comic Sans MS"/>
                <a:cs typeface="Comic Sans MS"/>
              </a:defRPr>
            </a:lvl1pPr>
          </a:lstStyle>
          <a:p>
            <a:endParaRPr lang="en-US"/>
          </a:p>
        </p:txBody>
      </p:sp>
      <p:sp>
        <p:nvSpPr>
          <p:cNvPr id="7" name="Slide Number Placeholder 4"/>
          <p:cNvSpPr>
            <a:spLocks noGrp="1"/>
          </p:cNvSpPr>
          <p:nvPr>
            <p:ph type="sldNum" sz="quarter" idx="12"/>
          </p:nvPr>
        </p:nvSpPr>
        <p:spPr>
          <a:xfrm>
            <a:off x="0" y="6584295"/>
            <a:ext cx="2057400" cy="365125"/>
          </a:xfrm>
        </p:spPr>
        <p:txBody>
          <a:bodyPr/>
          <a:lstStyle>
            <a:lvl1pPr algn="l">
              <a:defRPr sz="1200">
                <a:latin typeface="Comic Sans MS"/>
                <a:cs typeface="Comic Sans MS"/>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A8C400-4863-4951-87FA-2C27C406015E}"/>
              </a:ext>
            </a:extLst>
          </p:cNvPr>
          <p:cNvSpPr>
            <a:spLocks noGrp="1"/>
          </p:cNvSpPr>
          <p:nvPr>
            <p:ph type="title"/>
          </p:nvPr>
        </p:nvSpPr>
        <p:spPr/>
        <p:txBody>
          <a:bodyPr/>
          <a:lstStyle>
            <a:lvl1pPr>
              <a:defRPr>
                <a:solidFill>
                  <a:schemeClr val="tx2"/>
                </a:solidFill>
                <a:latin typeface="+mj-ea"/>
                <a:ea typeface="+mj-ea"/>
                <a:cs typeface="Arial" panose="020B0604020202020204" pitchFamily="34"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6372679C-F855-4A18-9798-FE244BD54ED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9746AA3-1BF9-4D22-BAE1-218A87D51B44}"/>
              </a:ext>
            </a:extLst>
          </p:cNvPr>
          <p:cNvSpPr>
            <a:spLocks noGrp="1"/>
          </p:cNvSpPr>
          <p:nvPr>
            <p:ph type="dt" sz="half" idx="10"/>
          </p:nvPr>
        </p:nvSpPr>
        <p:spPr/>
        <p:txBody>
          <a:bodyPr/>
          <a:lstStyle/>
          <a:p>
            <a:r>
              <a:rPr lang="en-US" altLang="zh-CN"/>
              <a:t>E.C. Aschenauer</a:t>
            </a:r>
            <a:endParaRPr lang="zh-CN" altLang="en-US"/>
          </a:p>
        </p:txBody>
      </p:sp>
      <p:sp>
        <p:nvSpPr>
          <p:cNvPr id="5" name="页脚占位符 4">
            <a:extLst>
              <a:ext uri="{FF2B5EF4-FFF2-40B4-BE49-F238E27FC236}">
                <a16:creationId xmlns:a16="http://schemas.microsoft.com/office/drawing/2014/main" id="{FBAA997C-CDD6-468B-934F-86BCB68CF1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7CA28-D206-4A25-812D-CE96C2E2C2C9}"/>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141044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12C1D-42A4-48A0-A124-1008371AED0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A7BDE3-415C-4397-9F61-B4F5FED12A04}"/>
              </a:ext>
            </a:extLst>
          </p:cNvPr>
          <p:cNvSpPr>
            <a:spLocks noGrp="1"/>
          </p:cNvSpPr>
          <p:nvPr>
            <p:ph type="dt" sz="half" idx="10"/>
          </p:nvPr>
        </p:nvSpPr>
        <p:spPr/>
        <p:txBody>
          <a:bodyPr/>
          <a:lstStyle/>
          <a:p>
            <a:r>
              <a:rPr lang="en-US" altLang="zh-CN"/>
              <a:t>E.C. Aschenauer</a:t>
            </a:r>
            <a:endParaRPr lang="zh-CN" altLang="en-US"/>
          </a:p>
        </p:txBody>
      </p:sp>
      <p:sp>
        <p:nvSpPr>
          <p:cNvPr id="4" name="页脚占位符 3">
            <a:extLst>
              <a:ext uri="{FF2B5EF4-FFF2-40B4-BE49-F238E27FC236}">
                <a16:creationId xmlns:a16="http://schemas.microsoft.com/office/drawing/2014/main" id="{54C50E5F-89D5-46C7-8469-80E5912F45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116FF-B433-40A5-8BEB-80A0087340E1}"/>
              </a:ext>
            </a:extLst>
          </p:cNvPr>
          <p:cNvSpPr>
            <a:spLocks noGrp="1"/>
          </p:cNvSpPr>
          <p:nvPr>
            <p:ph type="sldNum" sz="quarter" idx="12"/>
          </p:nvPr>
        </p:nvSpPr>
        <p:spPr/>
        <p:txBody>
          <a:bodyPr/>
          <a:lstStyle/>
          <a:p>
            <a:fld id="{8B4D14E2-955F-4A8E-9895-C60E965776CA}" type="slidenum">
              <a:rPr lang="zh-CN" altLang="en-US" smtClean="0"/>
              <a:t>‹#›</a:t>
            </a:fld>
            <a:endParaRPr lang="zh-CN" altLang="en-US"/>
          </a:p>
        </p:txBody>
      </p:sp>
    </p:spTree>
    <p:extLst>
      <p:ext uri="{BB962C8B-B14F-4D97-AF65-F5344CB8AC3E}">
        <p14:creationId xmlns:p14="http://schemas.microsoft.com/office/powerpoint/2010/main" val="226267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E148384C-E2DD-A641-9C10-E145F638F0D1}" type="slidenum">
              <a:rPr lang="en-US" smtClean="0"/>
              <a:pPr/>
              <a:t>‹#›</a:t>
            </a:fld>
            <a:endParaRPr lang="en-US"/>
          </a:p>
        </p:txBody>
      </p:sp>
    </p:spTree>
    <p:extLst>
      <p:ext uri="{BB962C8B-B14F-4D97-AF65-F5344CB8AC3E}">
        <p14:creationId xmlns:p14="http://schemas.microsoft.com/office/powerpoint/2010/main" val="245999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9" r:id="rId5"/>
    <p:sldLayoutId id="2147483670" r:id="rId6"/>
    <p:sldLayoutId id="2147483671" r:id="rId7"/>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8" Type="http://schemas.openxmlformats.org/officeDocument/2006/relationships/hyperlink" Target="http://arxiv.org/abs/arXiv:1206.6014" TargetMode="External"/><Relationship Id="rId3" Type="http://schemas.openxmlformats.org/officeDocument/2006/relationships/image" Target="../media/image35.emf"/><Relationship Id="rId7" Type="http://schemas.openxmlformats.org/officeDocument/2006/relationships/hyperlink" Target="http://arxiv.org/abs/1509.06489" TargetMode="External"/><Relationship Id="rId2" Type="http://schemas.openxmlformats.org/officeDocument/2006/relationships/image" Target="../media/image34.emf"/><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1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3.xml"/><Relationship Id="rId4" Type="http://schemas.openxmlformats.org/officeDocument/2006/relationships/image" Target="../media/image57.emf"/></Relationships>
</file>

<file path=ppt/slides/_rels/slide1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3.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3.xml"/><Relationship Id="rId4" Type="http://schemas.openxmlformats.org/officeDocument/2006/relationships/image" Target="../media/image68.emf"/></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emf"/></Relationships>
</file>

<file path=ppt/slides/_rels/slide2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6.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emf"/></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jpg"/><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103.0541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bnl.gov/eic/CFC.php" TargetMode="External"/><Relationship Id="rId4" Type="http://schemas.openxmlformats.org/officeDocument/2006/relationships/hyperlink" Target="https://www.bnl.gov/ec/files/EIC_CDR_Final.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sites.temple.edu/eicatip6/" TargetMode="External"/><Relationship Id="rId2" Type="http://schemas.openxmlformats.org/officeDocument/2006/relationships/hyperlink" Target="https://www.ecce-eic.org/" TargetMode="External"/><Relationship Id="rId1" Type="http://schemas.openxmlformats.org/officeDocument/2006/relationships/slideLayout" Target="../slideLayouts/slideLayout3.xml"/><Relationship Id="rId5" Type="http://schemas.openxmlformats.org/officeDocument/2006/relationships/hyperlink" Target="https://indico.bnl.gov/event/10677/timetable/" TargetMode="External"/><Relationship Id="rId4" Type="http://schemas.openxmlformats.org/officeDocument/2006/relationships/hyperlink" Target="https://userweb.jlab.org/~hyde/EIC-COR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image" Target="../media/image91.tmp"/><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5" Type="http://schemas.openxmlformats.org/officeDocument/2006/relationships/image" Target="../media/image100.emf"/><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tiff"/></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tiff"/><Relationship Id="rId7" Type="http://schemas.openxmlformats.org/officeDocument/2006/relationships/image" Target="../media/image119.png"/><Relationship Id="rId2" Type="http://schemas.openxmlformats.org/officeDocument/2006/relationships/image" Target="../media/image114.tiff"/><Relationship Id="rId1" Type="http://schemas.openxmlformats.org/officeDocument/2006/relationships/slideLayout" Target="../slideLayouts/slideLayout3.xml"/><Relationship Id="rId6" Type="http://schemas.openxmlformats.org/officeDocument/2006/relationships/image" Target="../media/image118.tiff"/><Relationship Id="rId5" Type="http://schemas.openxmlformats.org/officeDocument/2006/relationships/image" Target="../media/image117.png"/><Relationship Id="rId4" Type="http://schemas.openxmlformats.org/officeDocument/2006/relationships/image" Target="../media/image116.tiff"/></Relationships>
</file>

<file path=ppt/slides/_rels/slide4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3.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2.jpg"/><Relationship Id="rId5" Type="http://schemas.openxmlformats.org/officeDocument/2006/relationships/image" Target="../media/image10.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tiff"/><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emf"/></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3.xml"/><Relationship Id="rId6" Type="http://schemas.openxmlformats.org/officeDocument/2006/relationships/image" Target="../media/image137.png"/><Relationship Id="rId5" Type="http://schemas.openxmlformats.org/officeDocument/2006/relationships/image" Target="../media/image136.tiff"/><Relationship Id="rId4" Type="http://schemas.openxmlformats.org/officeDocument/2006/relationships/image" Target="../media/image135.emf"/></Relationships>
</file>

<file path=ppt/slides/_rels/slide53.xml.rels><?xml version="1.0" encoding="UTF-8" standalone="yes"?>
<Relationships xmlns="http://schemas.openxmlformats.org/package/2006/relationships"><Relationship Id="rId3" Type="http://schemas.openxmlformats.org/officeDocument/2006/relationships/image" Target="../media/image139.emf"/><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5.png"/><Relationship Id="rId1" Type="http://schemas.openxmlformats.org/officeDocument/2006/relationships/slideLayout" Target="../slideLayouts/slideLayout3.xml"/><Relationship Id="rId5" Type="http://schemas.openxmlformats.org/officeDocument/2006/relationships/image" Target="../media/image146.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8.emf"/><Relationship Id="rId7" Type="http://schemas.openxmlformats.org/officeDocument/2006/relationships/image" Target="../media/image580.png"/><Relationship Id="rId2" Type="http://schemas.openxmlformats.org/officeDocument/2006/relationships/image" Target="../media/image147.tiff"/><Relationship Id="rId1" Type="http://schemas.openxmlformats.org/officeDocument/2006/relationships/slideLayout" Target="../slideLayouts/slideLayout3.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54.tiff"/><Relationship Id="rId4" Type="http://schemas.openxmlformats.org/officeDocument/2006/relationships/image" Target="../media/image149.png"/><Relationship Id="rId9"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tiff"/><Relationship Id="rId1" Type="http://schemas.openxmlformats.org/officeDocument/2006/relationships/slideLayout" Target="../slideLayouts/slideLayout3.xml"/><Relationship Id="rId6" Type="http://schemas.openxmlformats.org/officeDocument/2006/relationships/image" Target="../media/image157.png"/><Relationship Id="rId5" Type="http://schemas.openxmlformats.org/officeDocument/2006/relationships/image" Target="../media/image530.png"/><Relationship Id="rId4" Type="http://schemas.openxmlformats.org/officeDocument/2006/relationships/image" Target="../media/image156.png"/></Relationships>
</file>

<file path=ppt/slides/_rels/slide58.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image" Target="../media/image147.tiff"/><Relationship Id="rId1" Type="http://schemas.openxmlformats.org/officeDocument/2006/relationships/slideLayout" Target="../slideLayouts/slideLayout3.xml"/><Relationship Id="rId5" Type="http://schemas.openxmlformats.org/officeDocument/2006/relationships/image" Target="../media/image160.png"/><Relationship Id="rId4" Type="http://schemas.openxmlformats.org/officeDocument/2006/relationships/image" Target="../media/image159.png"/></Relationships>
</file>

<file path=ppt/slides/_rels/slide59.xml.rels><?xml version="1.0" encoding="UTF-8" standalone="yes"?>
<Relationships xmlns="http://schemas.openxmlformats.org/package/2006/relationships"><Relationship Id="rId3" Type="http://schemas.openxmlformats.org/officeDocument/2006/relationships/image" Target="../media/image162.tiff"/><Relationship Id="rId2" Type="http://schemas.openxmlformats.org/officeDocument/2006/relationships/image" Target="../media/image161.png"/><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5.tiff"/><Relationship Id="rId7" Type="http://schemas.openxmlformats.org/officeDocument/2006/relationships/image" Target="../media/image169.tiff"/><Relationship Id="rId2" Type="http://schemas.openxmlformats.org/officeDocument/2006/relationships/image" Target="../media/image164.tiff"/><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image" Target="../media/image167.tiff"/><Relationship Id="rId4" Type="http://schemas.openxmlformats.org/officeDocument/2006/relationships/image" Target="../media/image166.tiff"/></Relationships>
</file>

<file path=ppt/slides/_rels/slide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 Id="rId4" Type="http://schemas.openxmlformats.org/officeDocument/2006/relationships/image" Target="../media/image172.jpg"/></Relationships>
</file>

<file path=ppt/slides/_rels/slide6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175.png"/><Relationship Id="rId1" Type="http://schemas.openxmlformats.org/officeDocument/2006/relationships/slideLayout" Target="../slideLayouts/slideLayout3.xml"/><Relationship Id="rId5" Type="http://schemas.openxmlformats.org/officeDocument/2006/relationships/image" Target="../media/image770.png"/><Relationship Id="rId4" Type="http://schemas.openxmlformats.org/officeDocument/2006/relationships/image" Target="../media/image176.png"/></Relationships>
</file>

<file path=ppt/slides/_rels/slide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xml"/><Relationship Id="rId5" Type="http://schemas.openxmlformats.org/officeDocument/2006/relationships/image" Target="../media/image810.png"/><Relationship Id="rId4" Type="http://schemas.openxmlformats.org/officeDocument/2006/relationships/image" Target="../media/image800.png"/></Relationships>
</file>

<file path=ppt/slides/_rels/slide6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57.emf"/><Relationship Id="rId1" Type="http://schemas.openxmlformats.org/officeDocument/2006/relationships/slideLayout" Target="../slideLayouts/slideLayout3.xml"/><Relationship Id="rId4" Type="http://schemas.openxmlformats.org/officeDocument/2006/relationships/image" Target="../media/image180.gif"/></Relationships>
</file>

<file path=ppt/slides/_rels/slide6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xml"/><Relationship Id="rId5" Type="http://schemas.openxmlformats.org/officeDocument/2006/relationships/image" Target="../media/image184.png"/><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tiff"/><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ABDE55-EEAC-324A-93F3-7DB08F00F217}"/>
              </a:ext>
            </a:extLst>
          </p:cNvPr>
          <p:cNvSpPr>
            <a:spLocks noGrp="1"/>
          </p:cNvSpPr>
          <p:nvPr>
            <p:ph type="ctrTitle"/>
          </p:nvPr>
        </p:nvSpPr>
        <p:spPr>
          <a:xfrm>
            <a:off x="12820" y="1500438"/>
            <a:ext cx="9118359" cy="2403742"/>
          </a:xfrm>
        </p:spPr>
        <p:txBody>
          <a:bodyPr>
            <a:normAutofit fontScale="90000"/>
          </a:bodyPr>
          <a:lstStyle/>
          <a:p>
            <a:r>
              <a:rPr lang="en-US" dirty="0">
                <a:effectLst/>
              </a:rPr>
              <a:t>The Electron-Ion Collider:</a:t>
            </a:r>
            <a:br>
              <a:rPr lang="en-US" dirty="0">
                <a:effectLst/>
              </a:rPr>
            </a:br>
            <a:r>
              <a:rPr lang="en-US" sz="1100" dirty="0">
                <a:effectLst/>
              </a:rPr>
              <a:t>  </a:t>
            </a:r>
            <a:br>
              <a:rPr lang="en-US" sz="1100" dirty="0">
                <a:effectLst/>
              </a:rPr>
            </a:br>
            <a:r>
              <a:rPr lang="en-US" dirty="0">
                <a:effectLst/>
              </a:rPr>
              <a:t>A Collider to Unravel</a:t>
            </a:r>
            <a:br>
              <a:rPr lang="en-US" dirty="0">
                <a:effectLst/>
              </a:rPr>
            </a:br>
            <a:r>
              <a:rPr lang="en-US" sz="1100" dirty="0">
                <a:effectLst/>
              </a:rPr>
              <a:t>  </a:t>
            </a:r>
            <a:br>
              <a:rPr lang="en-US" sz="1100" dirty="0">
                <a:effectLst/>
              </a:rPr>
            </a:br>
            <a:r>
              <a:rPr lang="en-US" dirty="0">
                <a:effectLst/>
              </a:rPr>
              <a:t>the Mysteries of Hadron Structure </a:t>
            </a:r>
            <a:br>
              <a:rPr lang="en-US" dirty="0">
                <a:effectLst/>
              </a:rPr>
            </a:br>
            <a:r>
              <a:rPr lang="en-US" sz="1100" dirty="0">
                <a:effectLst/>
              </a:rPr>
              <a:t> </a:t>
            </a:r>
            <a:endParaRPr lang="en-US" dirty="0">
              <a:effectLst/>
            </a:endParaRPr>
          </a:p>
        </p:txBody>
      </p:sp>
      <p:sp>
        <p:nvSpPr>
          <p:cNvPr id="8" name="Subtitle 7">
            <a:extLst>
              <a:ext uri="{FF2B5EF4-FFF2-40B4-BE49-F238E27FC236}">
                <a16:creationId xmlns:a16="http://schemas.microsoft.com/office/drawing/2014/main" id="{80524F23-F0C2-EB46-A2B7-B22FC11200A7}"/>
              </a:ext>
            </a:extLst>
          </p:cNvPr>
          <p:cNvSpPr>
            <a:spLocks noGrp="1"/>
          </p:cNvSpPr>
          <p:nvPr>
            <p:ph type="subTitle" idx="1"/>
          </p:nvPr>
        </p:nvSpPr>
        <p:spPr>
          <a:xfrm>
            <a:off x="3716313" y="4611252"/>
            <a:ext cx="5414866" cy="463690"/>
          </a:xfrm>
        </p:spPr>
        <p:txBody>
          <a:bodyPr>
            <a:noAutofit/>
          </a:bodyPr>
          <a:lstStyle/>
          <a:p>
            <a:r>
              <a:rPr lang="en-US" dirty="0"/>
              <a:t>Elke-Caroline </a:t>
            </a:r>
            <a:r>
              <a:rPr lang="en-US" dirty="0" err="1"/>
              <a:t>Aschenauer</a:t>
            </a:r>
            <a:r>
              <a:rPr lang="en-US" dirty="0"/>
              <a:t> (BNL)</a:t>
            </a:r>
          </a:p>
        </p:txBody>
      </p:sp>
      <p:pic>
        <p:nvPicPr>
          <p:cNvPr id="6" name="Picture 5">
            <a:extLst>
              <a:ext uri="{FF2B5EF4-FFF2-40B4-BE49-F238E27FC236}">
                <a16:creationId xmlns:a16="http://schemas.microsoft.com/office/drawing/2014/main" id="{329CF095-FBCC-454C-B2D8-B8BEE2C24A56}"/>
              </a:ext>
            </a:extLst>
          </p:cNvPr>
          <p:cNvPicPr>
            <a:picLocks noChangeAspect="1"/>
          </p:cNvPicPr>
          <p:nvPr/>
        </p:nvPicPr>
        <p:blipFill rotWithShape="1">
          <a:blip r:embed="rId2"/>
          <a:srcRect l="41384"/>
          <a:stretch/>
        </p:blipFill>
        <p:spPr>
          <a:xfrm>
            <a:off x="5524299" y="6010384"/>
            <a:ext cx="3556482" cy="381000"/>
          </a:xfrm>
          <a:prstGeom prst="rect">
            <a:avLst/>
          </a:prstGeom>
        </p:spPr>
      </p:pic>
    </p:spTree>
    <p:extLst>
      <p:ext uri="{BB962C8B-B14F-4D97-AF65-F5344CB8AC3E}">
        <p14:creationId xmlns:p14="http://schemas.microsoft.com/office/powerpoint/2010/main" val="391387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669"/>
          </a:xfrm>
        </p:spPr>
        <p:txBody>
          <a:bodyPr/>
          <a:lstStyle/>
          <a:p>
            <a:r>
              <a:rPr lang="en-US" dirty="0"/>
              <a:t>The Spin of the Proton</a:t>
            </a:r>
          </a:p>
        </p:txBody>
      </p:sp>
      <p:sp>
        <p:nvSpPr>
          <p:cNvPr id="8" name="Date Placeholder 7">
            <a:extLst>
              <a:ext uri="{FF2B5EF4-FFF2-40B4-BE49-F238E27FC236}">
                <a16:creationId xmlns:a16="http://schemas.microsoft.com/office/drawing/2014/main" id="{AE12301C-596B-6E4A-9A95-A58A568D2EDB}"/>
              </a:ext>
            </a:extLst>
          </p:cNvPr>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10</a:t>
            </a:fld>
            <a:endParaRPr lang="en-US"/>
          </a:p>
        </p:txBody>
      </p:sp>
      <p:sp>
        <p:nvSpPr>
          <p:cNvPr id="6" name="TextBox 5"/>
          <p:cNvSpPr txBox="1"/>
          <p:nvPr/>
        </p:nvSpPr>
        <p:spPr>
          <a:xfrm>
            <a:off x="1699355" y="764464"/>
            <a:ext cx="5726247" cy="830997"/>
          </a:xfrm>
          <a:prstGeom prst="rect">
            <a:avLst/>
          </a:prstGeom>
          <a:noFill/>
        </p:spPr>
        <p:txBody>
          <a:bodyPr wrap="none" rtlCol="0">
            <a:spAutoFit/>
          </a:bodyPr>
          <a:lstStyle/>
          <a:p>
            <a:pPr algn="ctr"/>
            <a:r>
              <a:rPr lang="en-US" sz="1600" dirty="0">
                <a:solidFill>
                  <a:srgbClr val="FF00FF"/>
                </a:solidFill>
                <a:latin typeface="Comic Sans MS" charset="0"/>
                <a:ea typeface="Comic Sans MS" charset="0"/>
                <a:cs typeface="Comic Sans MS" charset="0"/>
              </a:rPr>
              <a:t>SPIN is one of the fundamental properties of matter</a:t>
            </a:r>
          </a:p>
          <a:p>
            <a:pPr algn="ctr"/>
            <a:r>
              <a:rPr lang="en-US" sz="1600" dirty="0">
                <a:solidFill>
                  <a:srgbClr val="0000FF"/>
                </a:solidFill>
                <a:latin typeface="Comic Sans MS" charset="0"/>
                <a:ea typeface="Comic Sans MS" charset="0"/>
                <a:cs typeface="Comic Sans MS" charset="0"/>
              </a:rPr>
              <a:t>all elementary particles, but the Higgs carry spin</a:t>
            </a:r>
          </a:p>
          <a:p>
            <a:pPr algn="ctr"/>
            <a:r>
              <a:rPr lang="en-US" sz="1600" dirty="0">
                <a:latin typeface="Comic Sans MS" charset="0"/>
                <a:ea typeface="Comic Sans MS" charset="0"/>
                <a:cs typeface="Comic Sans MS" charset="0"/>
              </a:rPr>
              <a:t>Spin cannot be explained by a static picture of the proton</a:t>
            </a:r>
          </a:p>
        </p:txBody>
      </p:sp>
      <p:sp>
        <p:nvSpPr>
          <p:cNvPr id="13" name="TextBox 12"/>
          <p:cNvSpPr txBox="1"/>
          <p:nvPr/>
        </p:nvSpPr>
        <p:spPr>
          <a:xfrm>
            <a:off x="1188702" y="1565078"/>
            <a:ext cx="6766596" cy="646331"/>
          </a:xfrm>
          <a:prstGeom prst="rect">
            <a:avLst/>
          </a:prstGeom>
          <a:noFill/>
        </p:spPr>
        <p:txBody>
          <a:bodyPr wrap="none" rtlCol="0">
            <a:spAutoFit/>
          </a:bodyPr>
          <a:lstStyle/>
          <a:p>
            <a:pPr algn="ctr"/>
            <a:r>
              <a:rPr lang="en-US" dirty="0">
                <a:latin typeface="Comic Sans MS" charset="0"/>
                <a:ea typeface="Comic Sans MS" charset="0"/>
                <a:cs typeface="Comic Sans MS" charset="0"/>
              </a:rPr>
              <a:t>It is more than the number </a:t>
            </a:r>
            <a:r>
              <a:rPr lang="en-US" dirty="0">
                <a:solidFill>
                  <a:srgbClr val="FF00FF"/>
                </a:solidFill>
                <a:latin typeface="Comic Sans MS" charset="0"/>
                <a:ea typeface="Comic Sans MS" charset="0"/>
                <a:cs typeface="Comic Sans MS" charset="0"/>
              </a:rPr>
              <a:t>½</a:t>
            </a:r>
            <a:r>
              <a:rPr lang="en-US" dirty="0">
                <a:latin typeface="Comic Sans MS" charset="0"/>
                <a:ea typeface="Comic Sans MS" charset="0"/>
                <a:cs typeface="Comic Sans MS" charset="0"/>
              </a:rPr>
              <a:t> ! It is the interplay between</a:t>
            </a:r>
          </a:p>
          <a:p>
            <a:pPr algn="ctr"/>
            <a:r>
              <a:rPr lang="en-US" dirty="0">
                <a:latin typeface="Comic Sans MS" charset="0"/>
                <a:ea typeface="Comic Sans MS" charset="0"/>
                <a:cs typeface="Comic Sans MS" charset="0"/>
              </a:rPr>
              <a:t>the intrinsic properties and interactions of quarks and gluons</a:t>
            </a:r>
          </a:p>
        </p:txBody>
      </p:sp>
      <p:sp>
        <p:nvSpPr>
          <p:cNvPr id="14" name="AutoShape 14"/>
          <p:cNvSpPr>
            <a:spLocks noChangeArrowheads="1"/>
          </p:cNvSpPr>
          <p:nvPr/>
        </p:nvSpPr>
        <p:spPr bwMode="auto">
          <a:xfrm>
            <a:off x="408516" y="1525300"/>
            <a:ext cx="643480" cy="32128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rgbClr val="0000FF"/>
            </a:solidFill>
            <a:miter lim="800000"/>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graphicFrame>
        <p:nvGraphicFramePr>
          <p:cNvPr id="19" name="Object 18"/>
          <p:cNvGraphicFramePr>
            <a:graphicFrameLocks noChangeAspect="1"/>
          </p:cNvGraphicFramePr>
          <p:nvPr/>
        </p:nvGraphicFramePr>
        <p:xfrm>
          <a:off x="1444291" y="3081902"/>
          <a:ext cx="6007100" cy="533400"/>
        </p:xfrm>
        <a:graphic>
          <a:graphicData uri="http://schemas.openxmlformats.org/presentationml/2006/ole">
            <mc:AlternateContent xmlns:mc="http://schemas.openxmlformats.org/markup-compatibility/2006">
              <mc:Choice xmlns:v="urn:schemas-microsoft-com:vml" Requires="v">
                <p:oleObj spid="_x0000_s126993" name="Equation" r:id="rId3" imgW="6007100" imgH="533400" progId="Equation.DSMT4">
                  <p:embed/>
                </p:oleObj>
              </mc:Choice>
              <mc:Fallback>
                <p:oleObj name="Equation" r:id="rId3" imgW="6007100" imgH="533400" progId="Equation.DSMT4">
                  <p:embed/>
                  <p:pic>
                    <p:nvPicPr>
                      <p:cNvPr id="19" name="Object 18"/>
                      <p:cNvPicPr>
                        <a:picLocks noChangeAspect="1" noChangeArrowheads="1"/>
                      </p:cNvPicPr>
                      <p:nvPr/>
                    </p:nvPicPr>
                    <p:blipFill>
                      <a:blip r:embed="rId4"/>
                      <a:srcRect/>
                      <a:stretch>
                        <a:fillRect/>
                      </a:stretch>
                    </p:blipFill>
                    <p:spPr bwMode="auto">
                      <a:xfrm>
                        <a:off x="1444291" y="3081902"/>
                        <a:ext cx="6007100" cy="533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1" name="AutoShape 9"/>
          <p:cNvSpPr>
            <a:spLocks noChangeAspect="1"/>
          </p:cNvSpPr>
          <p:nvPr/>
        </p:nvSpPr>
        <p:spPr bwMode="auto">
          <a:xfrm rot="5400000" flipH="1">
            <a:off x="6677047" y="2482030"/>
            <a:ext cx="236723" cy="1258957"/>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2" name="TextBox 21"/>
          <p:cNvSpPr txBox="1"/>
          <p:nvPr/>
        </p:nvSpPr>
        <p:spPr>
          <a:xfrm>
            <a:off x="3522038" y="2510647"/>
            <a:ext cx="965286" cy="461665"/>
          </a:xfrm>
          <a:prstGeom prst="rect">
            <a:avLst/>
          </a:prstGeom>
          <a:noFill/>
        </p:spPr>
        <p:txBody>
          <a:bodyPr wrap="square" rtlCol="0">
            <a:spAutoFit/>
          </a:bodyPr>
          <a:lstStyle/>
          <a:p>
            <a:pPr algn="ctr"/>
            <a:r>
              <a:rPr lang="en-US" sz="1200" dirty="0">
                <a:solidFill>
                  <a:srgbClr val="008040"/>
                </a:solidFill>
                <a:latin typeface="Comic Sans MS" charset="0"/>
                <a:ea typeface="Comic Sans MS" charset="0"/>
                <a:cs typeface="Comic Sans MS" charset="0"/>
              </a:rPr>
              <a:t>total</a:t>
            </a:r>
          </a:p>
          <a:p>
            <a:pPr algn="ctr"/>
            <a:r>
              <a:rPr lang="en-US" sz="1200" dirty="0">
                <a:solidFill>
                  <a:srgbClr val="008040"/>
                </a:solidFill>
                <a:latin typeface="Comic Sans MS" charset="0"/>
                <a:ea typeface="Comic Sans MS" charset="0"/>
                <a:cs typeface="Comic Sans MS" charset="0"/>
              </a:rPr>
              <a:t>quark spin</a:t>
            </a:r>
          </a:p>
        </p:txBody>
      </p:sp>
      <p:sp>
        <p:nvSpPr>
          <p:cNvPr id="23" name="TextBox 22"/>
          <p:cNvSpPr txBox="1"/>
          <p:nvPr/>
        </p:nvSpPr>
        <p:spPr>
          <a:xfrm>
            <a:off x="6315925" y="2569824"/>
            <a:ext cx="943362" cy="461665"/>
          </a:xfrm>
          <a:prstGeom prst="rect">
            <a:avLst/>
          </a:prstGeom>
          <a:noFill/>
        </p:spPr>
        <p:txBody>
          <a:bodyPr wrap="none" rtlCol="0">
            <a:spAutoFit/>
          </a:bodyPr>
          <a:lstStyle/>
          <a:p>
            <a:pPr algn="ctr"/>
            <a:r>
              <a:rPr lang="en-US" sz="1200" dirty="0">
                <a:solidFill>
                  <a:srgbClr val="3366FF"/>
                </a:solidFill>
                <a:latin typeface="Comic Sans MS" charset="0"/>
                <a:ea typeface="Comic Sans MS" charset="0"/>
                <a:cs typeface="Comic Sans MS" charset="0"/>
              </a:rPr>
              <a:t>angular </a:t>
            </a:r>
          </a:p>
          <a:p>
            <a:pPr algn="ctr"/>
            <a:r>
              <a:rPr lang="en-US" sz="1200" dirty="0">
                <a:solidFill>
                  <a:srgbClr val="FF00FF"/>
                </a:solidFill>
                <a:latin typeface="Comic Sans MS" charset="0"/>
                <a:ea typeface="Comic Sans MS" charset="0"/>
                <a:cs typeface="Comic Sans MS" charset="0"/>
              </a:rPr>
              <a:t>momentum</a:t>
            </a:r>
          </a:p>
        </p:txBody>
      </p:sp>
      <p:sp>
        <p:nvSpPr>
          <p:cNvPr id="25" name="TextBox 24"/>
          <p:cNvSpPr txBox="1"/>
          <p:nvPr/>
        </p:nvSpPr>
        <p:spPr>
          <a:xfrm>
            <a:off x="5134761" y="2526113"/>
            <a:ext cx="550000" cy="461665"/>
          </a:xfrm>
          <a:prstGeom prst="rect">
            <a:avLst/>
          </a:prstGeom>
          <a:noFill/>
        </p:spPr>
        <p:txBody>
          <a:bodyPr wrap="none" rtlCol="0">
            <a:spAutoFit/>
          </a:bodyPr>
          <a:lstStyle/>
          <a:p>
            <a:pPr algn="ctr"/>
            <a:r>
              <a:rPr lang="en-US" sz="1200" dirty="0">
                <a:solidFill>
                  <a:srgbClr val="0000FF"/>
                </a:solidFill>
                <a:latin typeface="Comic Sans MS" charset="0"/>
                <a:ea typeface="Comic Sans MS" charset="0"/>
                <a:cs typeface="Comic Sans MS" charset="0"/>
              </a:rPr>
              <a:t>gluon</a:t>
            </a:r>
          </a:p>
          <a:p>
            <a:pPr algn="ctr"/>
            <a:r>
              <a:rPr lang="en-US" sz="1200" dirty="0">
                <a:solidFill>
                  <a:srgbClr val="0000FF"/>
                </a:solidFill>
                <a:latin typeface="Comic Sans MS" charset="0"/>
                <a:ea typeface="Comic Sans MS" charset="0"/>
                <a:cs typeface="Comic Sans MS" charset="0"/>
              </a:rPr>
              <a:t>spin</a:t>
            </a:r>
          </a:p>
        </p:txBody>
      </p:sp>
      <p:sp>
        <p:nvSpPr>
          <p:cNvPr id="3" name="TextBox 2"/>
          <p:cNvSpPr txBox="1"/>
          <p:nvPr/>
        </p:nvSpPr>
        <p:spPr>
          <a:xfrm>
            <a:off x="179192" y="2460159"/>
            <a:ext cx="2130711" cy="369332"/>
          </a:xfrm>
          <a:prstGeom prst="rect">
            <a:avLst/>
          </a:prstGeom>
          <a:noFill/>
        </p:spPr>
        <p:txBody>
          <a:bodyPr wrap="none" rtlCol="0">
            <a:spAutoFit/>
          </a:bodyPr>
          <a:lstStyle/>
          <a:p>
            <a:r>
              <a:rPr lang="en-US" dirty="0">
                <a:solidFill>
                  <a:srgbClr val="0000FF"/>
                </a:solidFill>
                <a:latin typeface="Comic Sans MS" charset="0"/>
                <a:ea typeface="Comic Sans MS" charset="0"/>
                <a:cs typeface="Comic Sans MS" charset="0"/>
              </a:rPr>
              <a:t>What do we know:</a:t>
            </a:r>
          </a:p>
        </p:txBody>
      </p:sp>
      <p:sp>
        <p:nvSpPr>
          <p:cNvPr id="20" name="AutoShape 9"/>
          <p:cNvSpPr>
            <a:spLocks noChangeAspect="1"/>
          </p:cNvSpPr>
          <p:nvPr/>
        </p:nvSpPr>
        <p:spPr bwMode="auto">
          <a:xfrm rot="5400000" flipH="1">
            <a:off x="3925931" y="2449132"/>
            <a:ext cx="214338" cy="1261836"/>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4" name="AutoShape 9"/>
          <p:cNvSpPr>
            <a:spLocks noChangeAspect="1"/>
          </p:cNvSpPr>
          <p:nvPr/>
        </p:nvSpPr>
        <p:spPr bwMode="auto">
          <a:xfrm rot="5400000" flipH="1">
            <a:off x="5323700" y="2503682"/>
            <a:ext cx="205436" cy="1191895"/>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11" name="Rectangle 10">
            <a:extLst>
              <a:ext uri="{FF2B5EF4-FFF2-40B4-BE49-F238E27FC236}">
                <a16:creationId xmlns:a16="http://schemas.microsoft.com/office/drawing/2014/main" id="{AE4791A4-209F-E34E-9DA5-198A5A6FD0F1}"/>
              </a:ext>
            </a:extLst>
          </p:cNvPr>
          <p:cNvSpPr/>
          <p:nvPr/>
        </p:nvSpPr>
        <p:spPr>
          <a:xfrm>
            <a:off x="7505118" y="4385810"/>
            <a:ext cx="733801" cy="161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GM2434B-1.jpg">
            <a:extLst>
              <a:ext uri="{FF2B5EF4-FFF2-40B4-BE49-F238E27FC236}">
                <a16:creationId xmlns:a16="http://schemas.microsoft.com/office/drawing/2014/main" id="{0A27DFE7-14DB-6649-8A19-BFC7C5F5E4C3}"/>
              </a:ext>
            </a:extLst>
          </p:cNvPr>
          <p:cNvPicPr>
            <a:picLocks noChangeAspect="1"/>
          </p:cNvPicPr>
          <p:nvPr/>
        </p:nvPicPr>
        <p:blipFill rotWithShape="1">
          <a:blip r:embed="rId5">
            <a:extLst>
              <a:ext uri="{28A0092B-C50C-407E-A947-70E740481C1C}">
                <a14:useLocalDpi xmlns:a14="http://schemas.microsoft.com/office/drawing/2010/main" val="0"/>
              </a:ext>
            </a:extLst>
          </a:blip>
          <a:srcRect l="18889" t="19815" r="23889" b="12407"/>
          <a:stretch/>
        </p:blipFill>
        <p:spPr>
          <a:xfrm rot="720000">
            <a:off x="7761724" y="2894990"/>
            <a:ext cx="1036474" cy="1227668"/>
          </a:xfrm>
          <a:prstGeom prst="rect">
            <a:avLst/>
          </a:prstGeom>
        </p:spPr>
      </p:pic>
      <p:pic>
        <p:nvPicPr>
          <p:cNvPr id="18" name="Picture 17" descr="A picture containing clock, room, table&#10;&#10;Description automatically generated">
            <a:extLst>
              <a:ext uri="{FF2B5EF4-FFF2-40B4-BE49-F238E27FC236}">
                <a16:creationId xmlns:a16="http://schemas.microsoft.com/office/drawing/2014/main" id="{4B72449C-B7DB-B942-A070-39D3FDD0214C}"/>
              </a:ext>
            </a:extLst>
          </p:cNvPr>
          <p:cNvPicPr>
            <a:picLocks noChangeAspect="1"/>
          </p:cNvPicPr>
          <p:nvPr/>
        </p:nvPicPr>
        <p:blipFill>
          <a:blip r:embed="rId6"/>
          <a:stretch>
            <a:fillRect/>
          </a:stretch>
        </p:blipFill>
        <p:spPr>
          <a:xfrm>
            <a:off x="736909" y="3585943"/>
            <a:ext cx="7924800" cy="3048000"/>
          </a:xfrm>
          <a:prstGeom prst="rect">
            <a:avLst/>
          </a:prstGeom>
        </p:spPr>
      </p:pic>
    </p:spTree>
    <p:extLst>
      <p:ext uri="{BB962C8B-B14F-4D97-AF65-F5344CB8AC3E}">
        <p14:creationId xmlns:p14="http://schemas.microsoft.com/office/powerpoint/2010/main" val="532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10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0" fill="hold"/>
                                        <p:tgtEl>
                                          <p:spTgt spid="32"/>
                                        </p:tgtEl>
                                        <p:attrNameLst>
                                          <p:attrName>ppt_w</p:attrName>
                                        </p:attrNameLst>
                                      </p:cBhvr>
                                      <p:tavLst>
                                        <p:tav tm="0" fmla="#ppt_w*sin(2.5*pi*$)">
                                          <p:val>
                                            <p:fltVal val="0"/>
                                          </p:val>
                                        </p:tav>
                                        <p:tav tm="100000">
                                          <p:val>
                                            <p:fltVal val="1"/>
                                          </p:val>
                                        </p:tav>
                                      </p:tavLst>
                                    </p:anim>
                                    <p:anim calcmode="lin" valueType="num">
                                      <p:cBhvr>
                                        <p:cTn id="8" dur="5000" fill="hold"/>
                                        <p:tgtEl>
                                          <p:spTgt spid="32"/>
                                        </p:tgtEl>
                                        <p:attrNameLst>
                                          <p:attrName>ppt_h</p:attrName>
                                        </p:attrNameLst>
                                      </p:cBhvr>
                                      <p:tavLst>
                                        <p:tav tm="0">
                                          <p:val>
                                            <p:strVal val="#ppt_h"/>
                                          </p:val>
                                        </p:tav>
                                        <p:tav tm="100000">
                                          <p:val>
                                            <p:strVal val="#ppt_h"/>
                                          </p:val>
                                        </p:tav>
                                      </p:tavLst>
                                    </p:anim>
                                  </p:childTnLst>
                                </p:cTn>
                              </p:par>
                              <p:par>
                                <p:cTn id="9" presetID="19" presetClass="entr" presetSubtype="1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fmla="#ppt_w*sin(2.5*pi*$)">
                                          <p:val>
                                            <p:fltVal val="0"/>
                                          </p:val>
                                        </p:tav>
                                        <p:tav tm="100000">
                                          <p:val>
                                            <p:fltVal val="1"/>
                                          </p:val>
                                        </p:tav>
                                      </p:tavLst>
                                    </p:anim>
                                    <p:anim calcmode="lin" valueType="num">
                                      <p:cBhvr>
                                        <p:cTn id="12" dur="1000" fill="hold"/>
                                        <p:tgtEl>
                                          <p:spTgt spid="32"/>
                                        </p:tgtEl>
                                        <p:attrNameLst>
                                          <p:attrName>ppt_h</p:attrName>
                                        </p:attrNameLst>
                                      </p:cBhvr>
                                      <p:tavLst>
                                        <p:tav tm="0">
                                          <p:val>
                                            <p:strVal val="#ppt_h"/>
                                          </p:val>
                                        </p:tav>
                                        <p:tav tm="100000">
                                          <p:val>
                                            <p:strVal val="#ppt_h"/>
                                          </p:val>
                                        </p:tav>
                                      </p:tavLst>
                                    </p:anim>
                                  </p:childTnLst>
                                </p:cTn>
                              </p:par>
                              <p:par>
                                <p:cTn id="13" presetID="19" presetClass="entr" presetSubtype="10" repeatCount="1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0" fill="hold"/>
                                        <p:tgtEl>
                                          <p:spTgt spid="32"/>
                                        </p:tgtEl>
                                        <p:attrNameLst>
                                          <p:attrName>ppt_w</p:attrName>
                                        </p:attrNameLst>
                                      </p:cBhvr>
                                      <p:tavLst>
                                        <p:tav tm="0" fmla="#ppt_w*sin(2.5*pi*$)">
                                          <p:val>
                                            <p:fltVal val="0"/>
                                          </p:val>
                                        </p:tav>
                                        <p:tav tm="100000">
                                          <p:val>
                                            <p:fltVal val="1"/>
                                          </p:val>
                                        </p:tav>
                                      </p:tavLst>
                                    </p:anim>
                                    <p:anim calcmode="lin" valueType="num">
                                      <p:cBhvr>
                                        <p:cTn id="16" dur="5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1_Q2.v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833" y="1909233"/>
            <a:ext cx="4537710" cy="4537710"/>
          </a:xfrm>
          <a:prstGeom prst="rect">
            <a:avLst/>
          </a:prstGeom>
        </p:spPr>
      </p:pic>
      <p:sp>
        <p:nvSpPr>
          <p:cNvPr id="2" name="Title 1"/>
          <p:cNvSpPr>
            <a:spLocks noGrp="1"/>
          </p:cNvSpPr>
          <p:nvPr>
            <p:ph type="title"/>
          </p:nvPr>
        </p:nvSpPr>
        <p:spPr>
          <a:xfrm>
            <a:off x="103909" y="11545"/>
            <a:ext cx="9040091" cy="609600"/>
          </a:xfrm>
        </p:spPr>
        <p:txBody>
          <a:bodyPr>
            <a:normAutofit/>
          </a:bodyPr>
          <a:lstStyle/>
          <a:p>
            <a:r>
              <a:rPr lang="en-US" dirty="0"/>
              <a:t>How to decompose the Spin of the Proton</a:t>
            </a:r>
          </a:p>
        </p:txBody>
      </p:sp>
      <p:sp>
        <p:nvSpPr>
          <p:cNvPr id="4" name="Slide Number Placeholder 3"/>
          <p:cNvSpPr>
            <a:spLocks noGrp="1"/>
          </p:cNvSpPr>
          <p:nvPr>
            <p:ph type="sldNum" sz="quarter" idx="12"/>
          </p:nvPr>
        </p:nvSpPr>
        <p:spPr/>
        <p:txBody>
          <a:bodyPr/>
          <a:lstStyle/>
          <a:p>
            <a:fld id="{E7C2DFF1-6A7E-5841-980E-96BA788216E4}" type="slidenum">
              <a:rPr lang="en-US" smtClean="0"/>
              <a:pPr/>
              <a:t>11</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386" t="12545" r="12102" b="3887"/>
          <a:stretch/>
        </p:blipFill>
        <p:spPr>
          <a:xfrm>
            <a:off x="5168347" y="2476829"/>
            <a:ext cx="3880287" cy="3792074"/>
          </a:xfrm>
          <a:prstGeom prst="rect">
            <a:avLst/>
          </a:prstGeom>
        </p:spPr>
      </p:pic>
      <p:grpSp>
        <p:nvGrpSpPr>
          <p:cNvPr id="9" name="Group 8"/>
          <p:cNvGrpSpPr/>
          <p:nvPr/>
        </p:nvGrpSpPr>
        <p:grpSpPr>
          <a:xfrm>
            <a:off x="198200" y="1758861"/>
            <a:ext cx="4904913" cy="1907580"/>
            <a:chOff x="149742" y="3812109"/>
            <a:chExt cx="4904913" cy="1907580"/>
          </a:xfrm>
        </p:grpSpPr>
        <p:pic>
          <p:nvPicPr>
            <p:cNvPr id="10" name="Picture 9" descr="uli_dis.diagr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17" y="3812109"/>
              <a:ext cx="4774338" cy="1907580"/>
            </a:xfrm>
            <a:prstGeom prst="rect">
              <a:avLst/>
            </a:prstGeom>
          </p:spPr>
        </p:pic>
        <p:sp>
          <p:nvSpPr>
            <p:cNvPr id="11" name="TextBox 10"/>
            <p:cNvSpPr txBox="1"/>
            <p:nvPr/>
          </p:nvSpPr>
          <p:spPr>
            <a:xfrm>
              <a:off x="149742" y="4792657"/>
              <a:ext cx="880369" cy="584775"/>
            </a:xfrm>
            <a:prstGeom prst="rect">
              <a:avLst/>
            </a:prstGeom>
            <a:noFill/>
          </p:spPr>
          <p:txBody>
            <a:bodyPr wrap="none" rtlCol="0">
              <a:spAutoFit/>
            </a:bodyPr>
            <a:lstStyle/>
            <a:p>
              <a:r>
                <a:rPr lang="en-US" sz="3200" dirty="0">
                  <a:solidFill>
                    <a:srgbClr val="0000FF"/>
                  </a:solidFill>
                  <a:latin typeface="+mj-lt"/>
                </a:rPr>
                <a:t>g</a:t>
              </a:r>
              <a:r>
                <a:rPr lang="en-US" sz="3200" baseline="-25000" dirty="0">
                  <a:solidFill>
                    <a:srgbClr val="0000FF"/>
                  </a:solidFill>
                  <a:latin typeface="+mj-lt"/>
                </a:rPr>
                <a:t>1 </a:t>
              </a:r>
              <a:r>
                <a:rPr lang="en-US" sz="3200" dirty="0">
                  <a:solidFill>
                    <a:srgbClr val="0000FF"/>
                  </a:solidFill>
                  <a:latin typeface="+mj-lt"/>
                </a:rPr>
                <a:t>~</a:t>
              </a:r>
            </a:p>
          </p:txBody>
        </p:sp>
        <p:sp>
          <p:nvSpPr>
            <p:cNvPr id="12" name="TextBox 11"/>
            <p:cNvSpPr txBox="1"/>
            <p:nvPr/>
          </p:nvSpPr>
          <p:spPr>
            <a:xfrm>
              <a:off x="2777051" y="4656206"/>
              <a:ext cx="372218" cy="769441"/>
            </a:xfrm>
            <a:prstGeom prst="rect">
              <a:avLst/>
            </a:prstGeom>
            <a:noFill/>
          </p:spPr>
          <p:txBody>
            <a:bodyPr wrap="none" rtlCol="0">
              <a:spAutoFit/>
            </a:bodyPr>
            <a:lstStyle/>
            <a:p>
              <a:r>
                <a:rPr lang="en-US" sz="4400" dirty="0">
                  <a:latin typeface="+mj-lt"/>
                </a:rPr>
                <a:t>-</a:t>
              </a:r>
            </a:p>
          </p:txBody>
        </p:sp>
      </p:grpSp>
      <p:sp>
        <p:nvSpPr>
          <p:cNvPr id="5" name="TextBox 4"/>
          <p:cNvSpPr txBox="1"/>
          <p:nvPr/>
        </p:nvSpPr>
        <p:spPr>
          <a:xfrm>
            <a:off x="0" y="607399"/>
            <a:ext cx="5659563" cy="923330"/>
          </a:xfrm>
          <a:prstGeom prst="rect">
            <a:avLst/>
          </a:prstGeom>
          <a:noFill/>
        </p:spPr>
        <p:txBody>
          <a:bodyPr wrap="none" rtlCol="0">
            <a:spAutoFit/>
          </a:bodyPr>
          <a:lstStyle/>
          <a:p>
            <a:r>
              <a:rPr lang="en-US" dirty="0">
                <a:latin typeface="+mj-lt"/>
                <a:ea typeface="Comic Sans MS" charset="0"/>
                <a:cs typeface="Comic Sans MS" charset="0"/>
              </a:rPr>
              <a:t>To determine the contribution of quarks and gluons</a:t>
            </a:r>
          </a:p>
          <a:p>
            <a:r>
              <a:rPr lang="en-US" dirty="0">
                <a:latin typeface="+mj-lt"/>
                <a:ea typeface="Comic Sans MS" charset="0"/>
                <a:cs typeface="Comic Sans MS" charset="0"/>
              </a:rPr>
              <a:t>to the spin of the proton, one needs to measure </a:t>
            </a:r>
          </a:p>
          <a:p>
            <a:r>
              <a:rPr lang="en-US" dirty="0">
                <a:latin typeface="+mj-lt"/>
                <a:ea typeface="Comic Sans MS" charset="0"/>
                <a:cs typeface="Comic Sans MS" charset="0"/>
              </a:rPr>
              <a:t>the cross-section difference </a:t>
            </a:r>
            <a:r>
              <a:rPr lang="en-US" i="1" dirty="0">
                <a:solidFill>
                  <a:srgbClr val="0000FF"/>
                </a:solidFill>
                <a:latin typeface="+mj-lt"/>
                <a:ea typeface="Comic Sans MS" charset="0"/>
                <a:cs typeface="Comic Sans MS" charset="0"/>
              </a:rPr>
              <a:t>g</a:t>
            </a:r>
            <a:r>
              <a:rPr lang="en-US" i="1" baseline="-25000" dirty="0">
                <a:solidFill>
                  <a:srgbClr val="0000FF"/>
                </a:solidFill>
                <a:latin typeface="+mj-lt"/>
                <a:ea typeface="Comic Sans MS" charset="0"/>
                <a:cs typeface="Comic Sans MS" charset="0"/>
              </a:rPr>
              <a:t>1</a:t>
            </a:r>
            <a:r>
              <a:rPr lang="en-US" dirty="0">
                <a:latin typeface="+mj-lt"/>
                <a:ea typeface="Comic Sans MS" charset="0"/>
                <a:cs typeface="Comic Sans MS" charset="0"/>
              </a:rPr>
              <a:t> as function of </a:t>
            </a:r>
            <a:r>
              <a:rPr lang="en-US" i="1" dirty="0">
                <a:latin typeface="+mj-lt"/>
                <a:ea typeface="Comic Sans MS" charset="0"/>
                <a:cs typeface="Comic Sans MS" charset="0"/>
              </a:rPr>
              <a:t>x</a:t>
            </a:r>
            <a:r>
              <a:rPr lang="en-US" dirty="0">
                <a:latin typeface="+mj-lt"/>
                <a:ea typeface="Comic Sans MS" charset="0"/>
                <a:cs typeface="Comic Sans MS" charset="0"/>
              </a:rPr>
              <a:t> and </a:t>
            </a:r>
            <a:r>
              <a:rPr lang="en-US" i="1" dirty="0">
                <a:latin typeface="+mj-lt"/>
                <a:ea typeface="Comic Sans MS" charset="0"/>
                <a:cs typeface="Comic Sans MS" charset="0"/>
              </a:rPr>
              <a:t>Q</a:t>
            </a:r>
            <a:r>
              <a:rPr lang="en-US" i="1" baseline="30000" dirty="0">
                <a:latin typeface="+mj-lt"/>
                <a:ea typeface="Comic Sans MS" charset="0"/>
                <a:cs typeface="Comic Sans MS" charset="0"/>
              </a:rPr>
              <a:t>2</a:t>
            </a:r>
          </a:p>
        </p:txBody>
      </p:sp>
      <p:sp>
        <p:nvSpPr>
          <p:cNvPr id="15" name="TextBox 14"/>
          <p:cNvSpPr txBox="1"/>
          <p:nvPr/>
        </p:nvSpPr>
        <p:spPr>
          <a:xfrm>
            <a:off x="541867" y="4009910"/>
            <a:ext cx="3796232" cy="1600438"/>
          </a:xfrm>
          <a:prstGeom prst="rect">
            <a:avLst/>
          </a:prstGeom>
          <a:noFill/>
        </p:spPr>
        <p:txBody>
          <a:bodyPr wrap="none" rtlCol="0">
            <a:spAutoFit/>
          </a:bodyPr>
          <a:lstStyle/>
          <a:p>
            <a:r>
              <a:rPr lang="en-US" dirty="0">
                <a:solidFill>
                  <a:srgbClr val="0000FF"/>
                </a:solidFill>
                <a:latin typeface="+mj-lt"/>
                <a:ea typeface="Comic Sans MS" charset="0"/>
                <a:cs typeface="Comic Sans MS" charset="0"/>
              </a:rPr>
              <a:t>quark contribution:</a:t>
            </a:r>
          </a:p>
          <a:p>
            <a:r>
              <a:rPr lang="en-US" dirty="0">
                <a:latin typeface="+mj-lt"/>
                <a:ea typeface="Comic Sans MS" charset="0"/>
                <a:cs typeface="Comic Sans MS" charset="0"/>
              </a:rPr>
              <a:t>The integral of </a:t>
            </a:r>
            <a:r>
              <a:rPr lang="en-US" i="1" dirty="0">
                <a:latin typeface="+mj-lt"/>
                <a:ea typeface="Comic Sans MS" charset="0"/>
                <a:cs typeface="Comic Sans MS" charset="0"/>
              </a:rPr>
              <a:t>g</a:t>
            </a:r>
            <a:r>
              <a:rPr lang="en-US" i="1" baseline="-25000" dirty="0">
                <a:latin typeface="+mj-lt"/>
                <a:ea typeface="Comic Sans MS" charset="0"/>
                <a:cs typeface="Comic Sans MS" charset="0"/>
              </a:rPr>
              <a:t>1</a:t>
            </a:r>
            <a:r>
              <a:rPr lang="en-US" dirty="0">
                <a:latin typeface="+mj-lt"/>
                <a:ea typeface="Comic Sans MS" charset="0"/>
                <a:cs typeface="Comic Sans MS" charset="0"/>
              </a:rPr>
              <a:t> over </a:t>
            </a:r>
            <a:r>
              <a:rPr lang="en-US" i="1" dirty="0">
                <a:latin typeface="+mj-lt"/>
                <a:ea typeface="Comic Sans MS" charset="0"/>
                <a:cs typeface="Comic Sans MS" charset="0"/>
              </a:rPr>
              <a:t>x</a:t>
            </a:r>
            <a:r>
              <a:rPr lang="en-US" dirty="0">
                <a:latin typeface="+mj-lt"/>
                <a:ea typeface="Comic Sans MS" charset="0"/>
                <a:cs typeface="Comic Sans MS" charset="0"/>
              </a:rPr>
              <a:t> from 0 to 1</a:t>
            </a:r>
          </a:p>
          <a:p>
            <a:endParaRPr lang="en-US" sz="800" dirty="0">
              <a:latin typeface="+mj-lt"/>
              <a:ea typeface="Comic Sans MS" charset="0"/>
              <a:cs typeface="Comic Sans MS" charset="0"/>
            </a:endParaRPr>
          </a:p>
          <a:p>
            <a:r>
              <a:rPr lang="en-US" dirty="0">
                <a:solidFill>
                  <a:srgbClr val="0000FF"/>
                </a:solidFill>
                <a:latin typeface="+mj-lt"/>
                <a:ea typeface="Comic Sans MS" charset="0"/>
                <a:cs typeface="Comic Sans MS" charset="0"/>
              </a:rPr>
              <a:t>gluon contribution:</a:t>
            </a:r>
          </a:p>
          <a:p>
            <a:pPr>
              <a:buClr>
                <a:srgbClr val="0000FF"/>
              </a:buClr>
            </a:pPr>
            <a:r>
              <a:rPr lang="en-US" i="1" dirty="0">
                <a:uFill>
                  <a:solidFill>
                    <a:srgbClr val="032CE2"/>
                  </a:solidFill>
                </a:uFill>
                <a:latin typeface="+mj-lt"/>
                <a:ea typeface="Comic Sans MS" charset="0"/>
                <a:cs typeface="Comic Sans MS" charset="0"/>
              </a:rPr>
              <a:t>d</a:t>
            </a:r>
            <a:r>
              <a:rPr lang="en-US" i="1" dirty="0">
                <a:latin typeface="+mj-lt"/>
                <a:ea typeface="Comic Sans MS" charset="0"/>
                <a:cs typeface="Comic Sans MS" charset="0"/>
              </a:rPr>
              <a:t>g</a:t>
            </a:r>
            <a:r>
              <a:rPr lang="en-US" i="1" baseline="-25000" dirty="0">
                <a:latin typeface="+mj-lt"/>
                <a:ea typeface="Comic Sans MS" charset="0"/>
                <a:cs typeface="Comic Sans MS" charset="0"/>
              </a:rPr>
              <a:t>1</a:t>
            </a:r>
            <a:r>
              <a:rPr lang="en-US" i="1" dirty="0">
                <a:latin typeface="+mj-lt"/>
                <a:ea typeface="Comic Sans MS" charset="0"/>
                <a:cs typeface="Comic Sans MS" charset="0"/>
              </a:rPr>
              <a:t>(x,Q</a:t>
            </a:r>
            <a:r>
              <a:rPr lang="en-US" i="1" baseline="31999" dirty="0">
                <a:latin typeface="+mj-lt"/>
                <a:ea typeface="Comic Sans MS" charset="0"/>
                <a:cs typeface="Comic Sans MS" charset="0"/>
              </a:rPr>
              <a:t>2</a:t>
            </a:r>
            <a:r>
              <a:rPr lang="en-US" i="1" dirty="0">
                <a:latin typeface="+mj-lt"/>
                <a:ea typeface="Comic Sans MS" charset="0"/>
                <a:cs typeface="Comic Sans MS" charset="0"/>
              </a:rPr>
              <a:t>)/dlnQ</a:t>
            </a:r>
            <a:r>
              <a:rPr lang="en-US" i="1" baseline="31999" dirty="0">
                <a:latin typeface="+mj-lt"/>
                <a:ea typeface="Comic Sans MS" charset="0"/>
                <a:cs typeface="Comic Sans MS" charset="0"/>
              </a:rPr>
              <a:t>2</a:t>
            </a:r>
            <a:r>
              <a:rPr lang="en-US" i="1" dirty="0">
                <a:latin typeface="+mj-lt"/>
                <a:ea typeface="Comic Sans MS" charset="0"/>
                <a:cs typeface="Comic Sans MS" charset="0"/>
              </a:rPr>
              <a:t> </a:t>
            </a:r>
            <a:r>
              <a:rPr lang="en-US" i="1" dirty="0">
                <a:latin typeface="+mj-lt"/>
                <a:ea typeface="Comic Sans MS" charset="0"/>
                <a:cs typeface="Comic Sans MS" charset="0"/>
                <a:sym typeface="Wingdings"/>
              </a:rPr>
              <a:t> </a:t>
            </a:r>
            <a:r>
              <a:rPr lang="en-US" i="1" dirty="0">
                <a:latin typeface="Symbol" pitchFamily="2" charset="2"/>
                <a:ea typeface="Symbol" charset="2"/>
                <a:cs typeface="Symbol" charset="2"/>
                <a:sym typeface="Wingdings"/>
              </a:rPr>
              <a:t>D</a:t>
            </a:r>
            <a:r>
              <a:rPr lang="en-US" i="1" dirty="0">
                <a:latin typeface="+mj-lt"/>
                <a:ea typeface="Comic Sans MS" charset="0"/>
                <a:cs typeface="Comic Sans MS" charset="0"/>
                <a:sym typeface="Wingdings"/>
              </a:rPr>
              <a:t>g(x,Q</a:t>
            </a:r>
            <a:r>
              <a:rPr lang="en-US" i="1" baseline="30000" dirty="0">
                <a:latin typeface="+mj-lt"/>
                <a:ea typeface="Comic Sans MS" charset="0"/>
                <a:cs typeface="Comic Sans MS" charset="0"/>
                <a:sym typeface="Wingdings"/>
              </a:rPr>
              <a:t>2</a:t>
            </a:r>
            <a:r>
              <a:rPr lang="en-US" i="1" dirty="0">
                <a:latin typeface="+mj-lt"/>
                <a:ea typeface="Comic Sans MS" charset="0"/>
                <a:cs typeface="Comic Sans MS" charset="0"/>
                <a:sym typeface="Wingdings"/>
              </a:rPr>
              <a:t>)</a:t>
            </a:r>
            <a:endParaRPr lang="en-US" i="1" baseline="30000" dirty="0">
              <a:latin typeface="+mj-lt"/>
              <a:ea typeface="Comic Sans MS" charset="0"/>
              <a:cs typeface="Comic Sans MS" charset="0"/>
            </a:endParaRPr>
          </a:p>
          <a:p>
            <a:endParaRPr lang="en-US" dirty="0">
              <a:latin typeface="+mj-lt"/>
              <a:ea typeface="Comic Sans MS" charset="0"/>
              <a:cs typeface="Comic Sans MS" charset="0"/>
            </a:endParaRPr>
          </a:p>
        </p:txBody>
      </p:sp>
      <p:sp>
        <p:nvSpPr>
          <p:cNvPr id="16" name="TextBox 15"/>
          <p:cNvSpPr txBox="1"/>
          <p:nvPr/>
        </p:nvSpPr>
        <p:spPr>
          <a:xfrm>
            <a:off x="5518446" y="1805347"/>
            <a:ext cx="3449983" cy="646331"/>
          </a:xfrm>
          <a:prstGeom prst="rect">
            <a:avLst/>
          </a:prstGeom>
          <a:noFill/>
        </p:spPr>
        <p:txBody>
          <a:bodyPr wrap="none" rtlCol="0">
            <a:spAutoFit/>
          </a:bodyPr>
          <a:lstStyle/>
          <a:p>
            <a:pPr algn="ctr"/>
            <a:r>
              <a:rPr lang="en-US" dirty="0">
                <a:latin typeface="+mj-lt"/>
                <a:ea typeface="Comic Sans MS" charset="0"/>
                <a:cs typeface="Comic Sans MS" charset="0"/>
              </a:rPr>
              <a:t>The current knowledge about </a:t>
            </a:r>
            <a:r>
              <a:rPr lang="en-US" i="1" dirty="0">
                <a:solidFill>
                  <a:srgbClr val="FF0000"/>
                </a:solidFill>
                <a:latin typeface="+mj-lt"/>
                <a:ea typeface="Comic Sans MS" charset="0"/>
                <a:cs typeface="Comic Sans MS" charset="0"/>
              </a:rPr>
              <a:t>g</a:t>
            </a:r>
            <a:r>
              <a:rPr lang="en-US" i="1" baseline="-25000" dirty="0">
                <a:solidFill>
                  <a:srgbClr val="FF0000"/>
                </a:solidFill>
                <a:latin typeface="+mj-lt"/>
                <a:ea typeface="Comic Sans MS" charset="0"/>
                <a:cs typeface="Comic Sans MS" charset="0"/>
              </a:rPr>
              <a:t>1</a:t>
            </a:r>
          </a:p>
          <a:p>
            <a:pPr algn="ctr"/>
            <a:r>
              <a:rPr lang="en-US" dirty="0">
                <a:solidFill>
                  <a:srgbClr val="322F31"/>
                </a:solidFill>
                <a:latin typeface="+mj-lt"/>
                <a:ea typeface="Comic Sans MS" charset="0"/>
                <a:cs typeface="Comic Sans MS" charset="0"/>
              </a:rPr>
              <a:t>as function of </a:t>
            </a:r>
            <a:r>
              <a:rPr lang="en-US" i="1" dirty="0">
                <a:solidFill>
                  <a:srgbClr val="322F31"/>
                </a:solidFill>
                <a:latin typeface="+mj-lt"/>
                <a:ea typeface="Comic Sans MS" charset="0"/>
                <a:cs typeface="Comic Sans MS" charset="0"/>
              </a:rPr>
              <a:t>x</a:t>
            </a:r>
            <a:r>
              <a:rPr lang="en-US" dirty="0">
                <a:solidFill>
                  <a:srgbClr val="322F31"/>
                </a:solidFill>
                <a:latin typeface="+mj-lt"/>
                <a:ea typeface="Comic Sans MS" charset="0"/>
                <a:cs typeface="Comic Sans MS" charset="0"/>
              </a:rPr>
              <a:t> at </a:t>
            </a:r>
            <a:r>
              <a:rPr lang="en-US" i="1" dirty="0">
                <a:solidFill>
                  <a:srgbClr val="322F31"/>
                </a:solidFill>
                <a:latin typeface="+mj-lt"/>
                <a:ea typeface="Comic Sans MS" charset="0"/>
                <a:cs typeface="Comic Sans MS" charset="0"/>
              </a:rPr>
              <a:t>Q</a:t>
            </a:r>
            <a:r>
              <a:rPr lang="en-US" i="1" baseline="30000" dirty="0">
                <a:solidFill>
                  <a:srgbClr val="322F31"/>
                </a:solidFill>
                <a:latin typeface="+mj-lt"/>
                <a:ea typeface="Comic Sans MS" charset="0"/>
                <a:cs typeface="Comic Sans MS" charset="0"/>
              </a:rPr>
              <a:t>2</a:t>
            </a:r>
            <a:r>
              <a:rPr lang="en-US" dirty="0">
                <a:solidFill>
                  <a:srgbClr val="322F31"/>
                </a:solidFill>
                <a:latin typeface="+mj-lt"/>
                <a:ea typeface="Comic Sans MS" charset="0"/>
                <a:cs typeface="Comic Sans MS" charset="0"/>
              </a:rPr>
              <a:t>=10 GeV</a:t>
            </a:r>
            <a:r>
              <a:rPr lang="en-US" baseline="30000" dirty="0">
                <a:solidFill>
                  <a:srgbClr val="322F31"/>
                </a:solidFill>
                <a:latin typeface="+mj-lt"/>
                <a:ea typeface="Comic Sans MS" charset="0"/>
                <a:cs typeface="Comic Sans MS" charset="0"/>
              </a:rPr>
              <a:t>2</a:t>
            </a:r>
          </a:p>
        </p:txBody>
      </p:sp>
      <p:sp>
        <p:nvSpPr>
          <p:cNvPr id="6" name="Date Placeholder 5"/>
          <p:cNvSpPr>
            <a:spLocks noGrp="1"/>
          </p:cNvSpPr>
          <p:nvPr>
            <p:ph type="dt" sz="half" idx="10"/>
          </p:nvPr>
        </p:nvSpPr>
        <p:spPr/>
        <p:txBody>
          <a:bodyPr/>
          <a:lstStyle/>
          <a:p>
            <a:r>
              <a:rPr lang="en-US"/>
              <a:t>E.C. Aschenauer</a:t>
            </a:r>
          </a:p>
        </p:txBody>
      </p:sp>
      <p:pic>
        <p:nvPicPr>
          <p:cNvPr id="17" name="droppedImage.png">
            <a:extLst>
              <a:ext uri="{FF2B5EF4-FFF2-40B4-BE49-F238E27FC236}">
                <a16:creationId xmlns:a16="http://schemas.microsoft.com/office/drawing/2014/main" id="{87E4B1D4-A6DE-3940-97BD-0B99A5C0C715}"/>
              </a:ext>
            </a:extLst>
          </p:cNvPr>
          <p:cNvPicPr>
            <a:picLocks noChangeAspect="1"/>
          </p:cNvPicPr>
          <p:nvPr/>
        </p:nvPicPr>
        <p:blipFill>
          <a:blip r:embed="rId5"/>
          <a:stretch>
            <a:fillRect/>
          </a:stretch>
        </p:blipFill>
        <p:spPr>
          <a:xfrm>
            <a:off x="6441180" y="474593"/>
            <a:ext cx="1604513" cy="1408328"/>
          </a:xfrm>
          <a:prstGeom prst="rect">
            <a:avLst/>
          </a:prstGeom>
          <a:ln w="12700">
            <a:round/>
          </a:ln>
        </p:spPr>
      </p:pic>
      <p:sp>
        <p:nvSpPr>
          <p:cNvPr id="20" name="TextBox 19">
            <a:extLst>
              <a:ext uri="{FF2B5EF4-FFF2-40B4-BE49-F238E27FC236}">
                <a16:creationId xmlns:a16="http://schemas.microsoft.com/office/drawing/2014/main" id="{F2C68AC8-B1DF-E04A-A75F-79CA8D81A3BC}"/>
              </a:ext>
            </a:extLst>
          </p:cNvPr>
          <p:cNvSpPr txBox="1"/>
          <p:nvPr/>
        </p:nvSpPr>
        <p:spPr>
          <a:xfrm>
            <a:off x="3664689" y="1705991"/>
            <a:ext cx="3449983" cy="646331"/>
          </a:xfrm>
          <a:prstGeom prst="rect">
            <a:avLst/>
          </a:prstGeom>
          <a:noFill/>
        </p:spPr>
        <p:txBody>
          <a:bodyPr wrap="none" rtlCol="0">
            <a:spAutoFit/>
          </a:bodyPr>
          <a:lstStyle/>
          <a:p>
            <a:r>
              <a:rPr lang="en-US" dirty="0">
                <a:latin typeface="+mj-lt"/>
                <a:ea typeface="Comic Sans MS" charset="0"/>
                <a:cs typeface="Comic Sans MS" charset="0"/>
              </a:rPr>
              <a:t>The current knowledge about </a:t>
            </a:r>
            <a:r>
              <a:rPr lang="en-US" i="1" dirty="0">
                <a:solidFill>
                  <a:srgbClr val="FF0000"/>
                </a:solidFill>
                <a:latin typeface="+mj-lt"/>
                <a:ea typeface="Comic Sans MS" charset="0"/>
                <a:cs typeface="Comic Sans MS" charset="0"/>
              </a:rPr>
              <a:t>g</a:t>
            </a:r>
            <a:r>
              <a:rPr lang="en-US" i="1" baseline="-25000" dirty="0">
                <a:solidFill>
                  <a:srgbClr val="FF0000"/>
                </a:solidFill>
                <a:latin typeface="+mj-lt"/>
                <a:ea typeface="Comic Sans MS" charset="0"/>
                <a:cs typeface="Comic Sans MS" charset="0"/>
              </a:rPr>
              <a:t>1</a:t>
            </a:r>
          </a:p>
          <a:p>
            <a:r>
              <a:rPr lang="en-US" dirty="0">
                <a:solidFill>
                  <a:srgbClr val="322F31"/>
                </a:solidFill>
                <a:latin typeface="+mj-lt"/>
                <a:ea typeface="Comic Sans MS" charset="0"/>
                <a:cs typeface="Comic Sans MS" charset="0"/>
              </a:rPr>
              <a:t>as function of </a:t>
            </a:r>
            <a:r>
              <a:rPr lang="en-US" i="1" dirty="0">
                <a:solidFill>
                  <a:srgbClr val="322F31"/>
                </a:solidFill>
                <a:latin typeface="+mj-lt"/>
                <a:ea typeface="Comic Sans MS" charset="0"/>
                <a:cs typeface="Comic Sans MS" charset="0"/>
              </a:rPr>
              <a:t>x</a:t>
            </a:r>
            <a:r>
              <a:rPr lang="en-US" dirty="0">
                <a:solidFill>
                  <a:srgbClr val="322F31"/>
                </a:solidFill>
                <a:latin typeface="+mj-lt"/>
                <a:ea typeface="Comic Sans MS" charset="0"/>
                <a:cs typeface="Comic Sans MS" charset="0"/>
              </a:rPr>
              <a:t> &amp; Q</a:t>
            </a:r>
            <a:r>
              <a:rPr lang="en-US" baseline="30000" dirty="0">
                <a:solidFill>
                  <a:srgbClr val="322F31"/>
                </a:solidFill>
                <a:latin typeface="+mj-lt"/>
                <a:ea typeface="Comic Sans MS" charset="0"/>
                <a:cs typeface="Comic Sans MS" charset="0"/>
              </a:rPr>
              <a:t>2</a:t>
            </a:r>
          </a:p>
        </p:txBody>
      </p:sp>
      <p:pic>
        <p:nvPicPr>
          <p:cNvPr id="14" name="Picture 13">
            <a:extLst>
              <a:ext uri="{FF2B5EF4-FFF2-40B4-BE49-F238E27FC236}">
                <a16:creationId xmlns:a16="http://schemas.microsoft.com/office/drawing/2014/main" id="{736A17BC-6E09-984A-BBB8-57C55FF4565C}"/>
              </a:ext>
            </a:extLst>
          </p:cNvPr>
          <p:cNvPicPr>
            <a:picLocks noChangeAspect="1"/>
          </p:cNvPicPr>
          <p:nvPr/>
        </p:nvPicPr>
        <p:blipFill>
          <a:blip r:embed="rId6"/>
          <a:stretch>
            <a:fillRect/>
          </a:stretch>
        </p:blipFill>
        <p:spPr>
          <a:xfrm>
            <a:off x="4783749" y="2227393"/>
            <a:ext cx="4305505" cy="3975521"/>
          </a:xfrm>
          <a:prstGeom prst="rect">
            <a:avLst/>
          </a:prstGeom>
        </p:spPr>
      </p:pic>
      <p:sp>
        <p:nvSpPr>
          <p:cNvPr id="22" name="Curved Up Arrow 21">
            <a:extLst>
              <a:ext uri="{FF2B5EF4-FFF2-40B4-BE49-F238E27FC236}">
                <a16:creationId xmlns:a16="http://schemas.microsoft.com/office/drawing/2014/main" id="{C8FE9723-5D19-B94B-8E41-402E81A7F067}"/>
              </a:ext>
            </a:extLst>
          </p:cNvPr>
          <p:cNvSpPr/>
          <p:nvPr/>
        </p:nvSpPr>
        <p:spPr>
          <a:xfrm>
            <a:off x="2928137" y="6229226"/>
            <a:ext cx="4703067" cy="376744"/>
          </a:xfrm>
          <a:prstGeom prst="curvedUpArrow">
            <a:avLst/>
          </a:prstGeom>
          <a:gradFill>
            <a:gsLst>
              <a:gs pos="39000">
                <a:srgbClr val="0000FF"/>
              </a:gs>
              <a:gs pos="100000">
                <a:srgbClr val="FFFF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7" name="TextBox 6">
            <a:extLst>
              <a:ext uri="{FF2B5EF4-FFF2-40B4-BE49-F238E27FC236}">
                <a16:creationId xmlns:a16="http://schemas.microsoft.com/office/drawing/2014/main" id="{AED0C1E6-D019-7841-A380-945EC94C701B}"/>
              </a:ext>
            </a:extLst>
          </p:cNvPr>
          <p:cNvSpPr txBox="1"/>
          <p:nvPr/>
        </p:nvSpPr>
        <p:spPr>
          <a:xfrm>
            <a:off x="280433" y="6235353"/>
            <a:ext cx="2877711" cy="461665"/>
          </a:xfrm>
          <a:prstGeom prst="rect">
            <a:avLst/>
          </a:prstGeom>
          <a:noFill/>
        </p:spPr>
        <p:txBody>
          <a:bodyPr wrap="none" rtlCol="0">
            <a:spAutoFit/>
          </a:bodyPr>
          <a:lstStyle/>
          <a:p>
            <a:r>
              <a:rPr lang="en-US" sz="1200" dirty="0">
                <a:latin typeface="Comic Sans MS" panose="030F0902030302020204" pitchFamily="66" charset="0"/>
              </a:rPr>
              <a:t>R. </a:t>
            </a:r>
            <a:r>
              <a:rPr lang="en-US" sz="1200" dirty="0" err="1">
                <a:latin typeface="Comic Sans MS" panose="030F0902030302020204" pitchFamily="66" charset="0"/>
              </a:rPr>
              <a:t>Sassot</a:t>
            </a:r>
            <a:r>
              <a:rPr lang="en-US" sz="1200" dirty="0">
                <a:latin typeface="Comic Sans MS" panose="030F0902030302020204" pitchFamily="66" charset="0"/>
              </a:rPr>
              <a:t> et al. arXiv:2007:083000 </a:t>
            </a:r>
          </a:p>
          <a:p>
            <a:r>
              <a:rPr lang="en-US" sz="1200" dirty="0">
                <a:latin typeface="Comic Sans MS" panose="030F0902030302020204" pitchFamily="66" charset="0"/>
              </a:rPr>
              <a:t>             &amp; </a:t>
            </a:r>
            <a:r>
              <a:rPr lang="en-US" sz="1200" dirty="0">
                <a:latin typeface="Comic Sans MS" panose="030F0902030302020204" pitchFamily="66" charset="0"/>
                <a:hlinkClick r:id="rId7"/>
              </a:rPr>
              <a:t>1509.06489</a:t>
            </a:r>
            <a:r>
              <a:rPr lang="en-US" sz="1200" dirty="0">
                <a:latin typeface="Comic Sans MS" panose="030F0902030302020204" pitchFamily="66" charset="0"/>
              </a:rPr>
              <a:t> &amp; </a:t>
            </a:r>
            <a:r>
              <a:rPr lang="en-US" sz="1200" dirty="0">
                <a:latin typeface="Comic Sans MS" panose="030F0902030302020204" pitchFamily="66" charset="0"/>
                <a:hlinkClick r:id="rId8"/>
              </a:rPr>
              <a:t>1206.6014 </a:t>
            </a:r>
            <a:endParaRPr lang="en-US" sz="1200" dirty="0">
              <a:latin typeface="Comic Sans MS" panose="030F0902030302020204" pitchFamily="66" charset="0"/>
            </a:endParaRPr>
          </a:p>
        </p:txBody>
      </p:sp>
      <p:pic>
        <p:nvPicPr>
          <p:cNvPr id="23" name="Picture 22" descr="g1-scaling-violation-20x250.eps">
            <a:extLst>
              <a:ext uri="{FF2B5EF4-FFF2-40B4-BE49-F238E27FC236}">
                <a16:creationId xmlns:a16="http://schemas.microsoft.com/office/drawing/2014/main" id="{6753B85E-2ED3-6447-8482-CB4D0D56745F}"/>
              </a:ext>
            </a:extLst>
          </p:cNvPr>
          <p:cNvPicPr>
            <a:picLocks noChangeAspect="1"/>
          </p:cNvPicPr>
          <p:nvPr/>
        </p:nvPicPr>
        <p:blipFill rotWithShape="1">
          <a:blip r:embed="rId9">
            <a:extLst>
              <a:ext uri="{28A0092B-C50C-407E-A947-70E740481C1C}">
                <a14:useLocalDpi xmlns:a14="http://schemas.microsoft.com/office/drawing/2010/main" val="0"/>
              </a:ext>
            </a:extLst>
          </a:blip>
          <a:srcRect l="3703" t="5432" r="9548" b="1359"/>
          <a:stretch/>
        </p:blipFill>
        <p:spPr>
          <a:xfrm>
            <a:off x="403015" y="1439186"/>
            <a:ext cx="3371240" cy="4829717"/>
          </a:xfrm>
          <a:prstGeom prst="rect">
            <a:avLst/>
          </a:prstGeom>
        </p:spPr>
      </p:pic>
      <p:cxnSp>
        <p:nvCxnSpPr>
          <p:cNvPr id="28" name="Straight Connector 27">
            <a:extLst>
              <a:ext uri="{FF2B5EF4-FFF2-40B4-BE49-F238E27FC236}">
                <a16:creationId xmlns:a16="http://schemas.microsoft.com/office/drawing/2014/main" id="{F78CB2FF-1DE5-1F47-87CA-18BE0F83040A}"/>
              </a:ext>
            </a:extLst>
          </p:cNvPr>
          <p:cNvCxnSpPr/>
          <p:nvPr/>
        </p:nvCxnSpPr>
        <p:spPr bwMode="auto">
          <a:xfrm flipV="1">
            <a:off x="677949" y="4223524"/>
            <a:ext cx="3028950" cy="6350"/>
          </a:xfrm>
          <a:prstGeom prst="line">
            <a:avLst/>
          </a:prstGeom>
          <a:solidFill>
            <a:schemeClr val="accent1"/>
          </a:solidFill>
          <a:ln w="12700" cap="flat" cmpd="sng" algn="ctr">
            <a:solidFill>
              <a:srgbClr val="0000FF"/>
            </a:solidFill>
            <a:prstDash val="lgDash"/>
            <a:round/>
            <a:headEnd type="none" w="med" len="med"/>
            <a:tailEnd type="none" w="med" len="med"/>
          </a:ln>
          <a:effectLst/>
        </p:spPr>
      </p:cxnSp>
      <p:sp>
        <p:nvSpPr>
          <p:cNvPr id="29" name="Down Arrow 28">
            <a:extLst>
              <a:ext uri="{FF2B5EF4-FFF2-40B4-BE49-F238E27FC236}">
                <a16:creationId xmlns:a16="http://schemas.microsoft.com/office/drawing/2014/main" id="{C2B73DD0-5B79-D54A-B04B-C3D2187408A5}"/>
              </a:ext>
            </a:extLst>
          </p:cNvPr>
          <p:cNvSpPr/>
          <p:nvPr/>
        </p:nvSpPr>
        <p:spPr bwMode="auto">
          <a:xfrm>
            <a:off x="3536709" y="4225276"/>
            <a:ext cx="120650" cy="215900"/>
          </a:xfrm>
          <a:prstGeom prst="downArrow">
            <a:avLst/>
          </a:prstGeom>
          <a:gradFill flip="none" rotWithShape="1">
            <a:gsLst>
              <a:gs pos="0">
                <a:srgbClr val="0000FF"/>
              </a:gs>
              <a:gs pos="100000">
                <a:srgbClr val="FFFFFF"/>
              </a:gs>
            </a:gsLst>
            <a:path path="circle">
              <a:fillToRect l="100000" t="100000"/>
            </a:path>
            <a:tileRect r="-100000" b="-100000"/>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Down Arrow 29">
            <a:extLst>
              <a:ext uri="{FF2B5EF4-FFF2-40B4-BE49-F238E27FC236}">
                <a16:creationId xmlns:a16="http://schemas.microsoft.com/office/drawing/2014/main" id="{FFA1CE18-EDF3-1B44-A758-65CEE4A36F30}"/>
              </a:ext>
            </a:extLst>
          </p:cNvPr>
          <p:cNvSpPr/>
          <p:nvPr/>
        </p:nvSpPr>
        <p:spPr bwMode="auto">
          <a:xfrm rot="10800000">
            <a:off x="3543059" y="3985564"/>
            <a:ext cx="120650" cy="215900"/>
          </a:xfrm>
          <a:prstGeom prst="downArrow">
            <a:avLst/>
          </a:prstGeom>
          <a:gradFill flip="none" rotWithShape="1">
            <a:gsLst>
              <a:gs pos="0">
                <a:srgbClr val="0000FF"/>
              </a:gs>
              <a:gs pos="100000">
                <a:srgbClr val="FFFFFF"/>
              </a:gs>
            </a:gsLst>
            <a:path path="circle">
              <a:fillToRect l="100000" t="100000"/>
            </a:path>
            <a:tileRect r="-100000" b="-100000"/>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3745F74F-5B25-7D44-9990-04FB06EA4053}"/>
              </a:ext>
            </a:extLst>
          </p:cNvPr>
          <p:cNvSpPr/>
          <p:nvPr/>
        </p:nvSpPr>
        <p:spPr>
          <a:xfrm>
            <a:off x="2715943" y="3350516"/>
            <a:ext cx="592521" cy="135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3"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10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3" presetClass="entr" presetSubtype="1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linds(horizontal)">
                                      <p:cBhvr>
                                        <p:cTn id="41" dur="500"/>
                                        <p:tgtEl>
                                          <p:spTgt spid="2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linds(horizontal)">
                                      <p:cBhvr>
                                        <p:cTn id="44" dur="500"/>
                                        <p:tgtEl>
                                          <p:spTgt spid="3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linds(horizontal)">
                                      <p:cBhvr>
                                        <p:cTn id="47" dur="500"/>
                                        <p:tgtEl>
                                          <p:spTgt spid="2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20" grpId="0"/>
      <p:bldP spid="22"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3260550" y="651557"/>
            <a:ext cx="2424701"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gn="ctr"/>
            <a:r>
              <a:rPr lang="en-US" sz="2400" dirty="0">
                <a:latin typeface="Comic Sans MS" panose="030F0902030302020204" pitchFamily="66" charset="0"/>
                <a:ea typeface="Cambria Math"/>
                <a:cs typeface="Comic Sans MS"/>
                <a:sym typeface="Cambria Math"/>
              </a:rPr>
              <a:t>Wigner function</a:t>
            </a:r>
          </a:p>
          <a:p>
            <a:pPr lvl="0" algn="ctr"/>
            <a:r>
              <a:rPr sz="2400" dirty="0">
                <a:latin typeface="Comic Sans MS" panose="030F0902030302020204" pitchFamily="66" charset="0"/>
                <a:ea typeface="Cambria Math"/>
                <a:cs typeface="Comic Sans MS"/>
                <a:sym typeface="Cambria Math"/>
              </a:rPr>
              <a:t>W(x,b</a:t>
            </a:r>
            <a:r>
              <a:rPr sz="2400" baseline="-25000" dirty="0">
                <a:latin typeface="Comic Sans MS" panose="030F0902030302020204" pitchFamily="66" charset="0"/>
                <a:ea typeface="Cambria Math"/>
                <a:cs typeface="Comic Sans MS"/>
                <a:sym typeface="Cambria Math"/>
              </a:rPr>
              <a:t>T</a:t>
            </a:r>
            <a:r>
              <a:rPr sz="2400" dirty="0">
                <a:latin typeface="Comic Sans MS" panose="030F0902030302020204" pitchFamily="66" charset="0"/>
                <a:ea typeface="Cambria Math"/>
                <a:cs typeface="Comic Sans MS"/>
                <a:sym typeface="Cambria Math"/>
              </a:rPr>
              <a:t>,k</a:t>
            </a:r>
            <a:r>
              <a:rPr sz="2400" baseline="-25000" dirty="0">
                <a:latin typeface="Comic Sans MS" panose="030F0902030302020204" pitchFamily="66" charset="0"/>
                <a:ea typeface="Cambria Math"/>
                <a:cs typeface="Comic Sans MS"/>
                <a:sym typeface="Cambria Math"/>
              </a:rPr>
              <a:t>T</a:t>
            </a:r>
            <a:r>
              <a:rPr sz="2400" dirty="0">
                <a:latin typeface="Comic Sans MS" panose="030F0902030302020204" pitchFamily="66" charset="0"/>
                <a:ea typeface="Cambria Math"/>
                <a:cs typeface="Comic Sans MS"/>
                <a:sym typeface="Cambria Math"/>
              </a:rPr>
              <a:t>)</a:t>
            </a:r>
          </a:p>
        </p:txBody>
      </p:sp>
      <p:sp>
        <p:nvSpPr>
          <p:cNvPr id="51" name="Shape 51"/>
          <p:cNvSpPr/>
          <p:nvPr/>
        </p:nvSpPr>
        <p:spPr>
          <a:xfrm>
            <a:off x="5823675" y="1440914"/>
            <a:ext cx="826506"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dirty="0">
                <a:latin typeface="+mj-lt"/>
                <a:ea typeface="Cambria Math"/>
                <a:cs typeface="Comic Sans MS"/>
                <a:sym typeface="Cambria Math"/>
              </a:rPr>
              <a:t>∫ d</a:t>
            </a:r>
            <a:r>
              <a:rPr sz="2400" baseline="30000" dirty="0">
                <a:latin typeface="+mj-lt"/>
                <a:ea typeface="Cambria Math"/>
                <a:cs typeface="Comic Sans MS"/>
                <a:sym typeface="Cambria Math"/>
              </a:rPr>
              <a:t>2</a:t>
            </a:r>
            <a:r>
              <a:rPr sz="2400" dirty="0">
                <a:latin typeface="+mj-lt"/>
                <a:ea typeface="Cambria Math"/>
                <a:cs typeface="Comic Sans MS"/>
                <a:sym typeface="Cambria Math"/>
              </a:rPr>
              <a:t>k</a:t>
            </a:r>
            <a:r>
              <a:rPr sz="2400" baseline="-25000" dirty="0">
                <a:latin typeface="+mj-lt"/>
                <a:ea typeface="Cambria Math"/>
                <a:cs typeface="Comic Sans MS"/>
                <a:sym typeface="Cambria Math"/>
              </a:rPr>
              <a:t>T</a:t>
            </a:r>
          </a:p>
        </p:txBody>
      </p:sp>
      <p:sp>
        <p:nvSpPr>
          <p:cNvPr id="52" name="Shape 52"/>
          <p:cNvSpPr/>
          <p:nvPr/>
        </p:nvSpPr>
        <p:spPr>
          <a:xfrm>
            <a:off x="6319866" y="2523346"/>
            <a:ext cx="917878"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a:latin typeface="+mj-lt"/>
                <a:ea typeface="Cambria Math"/>
                <a:cs typeface="Comic Sans MS"/>
                <a:sym typeface="Cambria Math"/>
              </a:rPr>
              <a:t>f(x,b</a:t>
            </a:r>
            <a:r>
              <a:rPr sz="2400" baseline="-25000">
                <a:latin typeface="+mj-lt"/>
                <a:ea typeface="Cambria Math"/>
                <a:cs typeface="Comic Sans MS"/>
                <a:sym typeface="Cambria Math"/>
              </a:rPr>
              <a:t>T</a:t>
            </a:r>
            <a:r>
              <a:rPr sz="2400">
                <a:latin typeface="+mj-lt"/>
                <a:ea typeface="Cambria Math"/>
                <a:cs typeface="Comic Sans MS"/>
                <a:sym typeface="Cambria Math"/>
              </a:rPr>
              <a:t>)</a:t>
            </a:r>
          </a:p>
        </p:txBody>
      </p:sp>
      <p:sp>
        <p:nvSpPr>
          <p:cNvPr id="53" name="Shape 53"/>
          <p:cNvSpPr/>
          <p:nvPr/>
        </p:nvSpPr>
        <p:spPr>
          <a:xfrm>
            <a:off x="1688411" y="2523346"/>
            <a:ext cx="900244"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dirty="0">
                <a:latin typeface="+mj-lt"/>
                <a:ea typeface="Cambria Math"/>
                <a:cs typeface="Comic Sans MS"/>
                <a:sym typeface="Cambria Math"/>
              </a:rPr>
              <a:t>f(x,k</a:t>
            </a:r>
            <a:r>
              <a:rPr sz="2400" baseline="-25000" dirty="0">
                <a:latin typeface="+mj-lt"/>
                <a:ea typeface="Cambria Math"/>
                <a:cs typeface="Comic Sans MS"/>
                <a:sym typeface="Cambria Math"/>
              </a:rPr>
              <a:t>T</a:t>
            </a:r>
            <a:r>
              <a:rPr sz="2400" dirty="0">
                <a:latin typeface="+mj-lt"/>
                <a:ea typeface="Cambria Math"/>
                <a:cs typeface="Comic Sans MS"/>
                <a:sym typeface="Cambria Math"/>
              </a:rPr>
              <a:t>)</a:t>
            </a:r>
          </a:p>
        </p:txBody>
      </p:sp>
      <p:sp>
        <p:nvSpPr>
          <p:cNvPr id="54" name="Shape 54"/>
          <p:cNvSpPr/>
          <p:nvPr/>
        </p:nvSpPr>
        <p:spPr>
          <a:xfrm>
            <a:off x="2142023" y="1507039"/>
            <a:ext cx="759180"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r>
              <a:rPr sz="2400">
                <a:latin typeface="+mj-lt"/>
                <a:ea typeface="Cambria Math"/>
                <a:cs typeface="Comic Sans MS"/>
                <a:sym typeface="Cambria Math"/>
              </a:rPr>
              <a:t>∫d</a:t>
            </a:r>
            <a:r>
              <a:rPr sz="2400" baseline="30000">
                <a:latin typeface="+mj-lt"/>
                <a:ea typeface="Cambria Math"/>
                <a:cs typeface="Comic Sans MS"/>
                <a:sym typeface="Cambria Math"/>
              </a:rPr>
              <a:t>2</a:t>
            </a:r>
            <a:r>
              <a:rPr sz="2400">
                <a:latin typeface="+mj-lt"/>
                <a:ea typeface="Cambria Math"/>
                <a:cs typeface="Comic Sans MS"/>
                <a:sym typeface="Cambria Math"/>
              </a:rPr>
              <a:t>b</a:t>
            </a:r>
            <a:r>
              <a:rPr sz="2400" baseline="-25000">
                <a:latin typeface="+mj-lt"/>
                <a:ea typeface="Cambria Math"/>
                <a:cs typeface="Comic Sans MS"/>
                <a:sym typeface="Cambria Math"/>
              </a:rPr>
              <a:t>T</a:t>
            </a:r>
          </a:p>
        </p:txBody>
      </p:sp>
      <p:sp>
        <p:nvSpPr>
          <p:cNvPr id="57" name="Shape 57"/>
          <p:cNvSpPr/>
          <p:nvPr/>
        </p:nvSpPr>
        <p:spPr>
          <a:xfrm flipH="1">
            <a:off x="2280558" y="1423635"/>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59" name="Shape 59"/>
          <p:cNvSpPr/>
          <p:nvPr/>
        </p:nvSpPr>
        <p:spPr>
          <a:xfrm>
            <a:off x="51933" y="5771290"/>
            <a:ext cx="4572001"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r>
              <a:rPr dirty="0">
                <a:latin typeface="Comic Sans MS" panose="030F0902030302020204" pitchFamily="66" charset="0"/>
                <a:ea typeface="Comic Sans MS" charset="0"/>
                <a:cs typeface="Comic Sans MS" charset="0"/>
              </a:rPr>
              <a:t>Spin-dependent 3D momentum space </a:t>
            </a:r>
          </a:p>
          <a:p>
            <a:pPr lvl="0"/>
            <a:r>
              <a:rPr dirty="0">
                <a:latin typeface="Comic Sans MS" panose="030F0902030302020204" pitchFamily="66" charset="0"/>
                <a:ea typeface="Comic Sans MS" charset="0"/>
                <a:cs typeface="Comic Sans MS" charset="0"/>
              </a:rPr>
              <a:t>images from semi-inclusive scattering</a:t>
            </a:r>
          </a:p>
        </p:txBody>
      </p:sp>
      <p:sp>
        <p:nvSpPr>
          <p:cNvPr id="60" name="Shape 60"/>
          <p:cNvSpPr/>
          <p:nvPr/>
        </p:nvSpPr>
        <p:spPr>
          <a:xfrm>
            <a:off x="249620" y="2691355"/>
            <a:ext cx="881008"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1F497D"/>
                </a:solidFill>
              </a:defRPr>
            </a:lvl1pPr>
          </a:lstStyle>
          <a:p>
            <a:pPr lvl="0">
              <a:defRPr>
                <a:solidFill>
                  <a:srgbClr val="000000"/>
                </a:solidFill>
              </a:defRPr>
            </a:pPr>
            <a:r>
              <a:rPr dirty="0">
                <a:solidFill>
                  <a:srgbClr val="FF00FF"/>
                </a:solidFill>
                <a:latin typeface="Comic Sans MS" panose="030F0902030302020204" pitchFamily="66" charset="0"/>
                <a:cs typeface="Comic Sans MS"/>
              </a:rPr>
              <a:t>Quarks</a:t>
            </a:r>
          </a:p>
        </p:txBody>
      </p:sp>
      <p:sp>
        <p:nvSpPr>
          <p:cNvPr id="61" name="Shape 61"/>
          <p:cNvSpPr/>
          <p:nvPr/>
        </p:nvSpPr>
        <p:spPr>
          <a:xfrm>
            <a:off x="5276022" y="1440783"/>
            <a:ext cx="1433332" cy="1107131"/>
          </a:xfrm>
          <a:prstGeom prst="line">
            <a:avLst/>
          </a:prstGeom>
          <a:ln w="25400">
            <a:solidFill/>
            <a:tailEnd type="triangle"/>
          </a:ln>
        </p:spPr>
        <p:txBody>
          <a:bodyPr lIns="0" tIns="0" rIns="0" bIns="0"/>
          <a:lstStyle/>
          <a:p>
            <a:pPr lvl="0">
              <a:defRPr sz="1200">
                <a:latin typeface="+mj-lt"/>
                <a:ea typeface="+mj-ea"/>
                <a:cs typeface="+mj-cs"/>
                <a:sym typeface="Helvetica"/>
              </a:defRPr>
            </a:pPr>
            <a:endParaRPr/>
          </a:p>
        </p:txBody>
      </p:sp>
      <p:sp>
        <p:nvSpPr>
          <p:cNvPr id="63" name="Shape 63"/>
          <p:cNvSpPr/>
          <p:nvPr/>
        </p:nvSpPr>
        <p:spPr>
          <a:xfrm>
            <a:off x="4563694" y="5778536"/>
            <a:ext cx="492265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r>
              <a:rPr dirty="0">
                <a:latin typeface="Comic Sans MS" panose="030F0902030302020204" pitchFamily="66" charset="0"/>
                <a:ea typeface="Comic Sans MS" charset="0"/>
                <a:cs typeface="Comic Sans MS" charset="0"/>
              </a:rPr>
              <a:t>Spin-dependent 2+1D coordinate space images from exclusive scattering</a:t>
            </a:r>
          </a:p>
        </p:txBody>
      </p:sp>
      <p:sp>
        <p:nvSpPr>
          <p:cNvPr id="64" name="Shape 64"/>
          <p:cNvSpPr/>
          <p:nvPr/>
        </p:nvSpPr>
        <p:spPr>
          <a:xfrm>
            <a:off x="7836805" y="3441759"/>
            <a:ext cx="881008" cy="369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0000"/>
                </a:solidFill>
              </a:defRPr>
            </a:lvl1pPr>
          </a:lstStyle>
          <a:p>
            <a:pPr lvl="0">
              <a:defRPr>
                <a:solidFill>
                  <a:srgbClr val="000000"/>
                </a:solidFill>
              </a:defRPr>
            </a:pPr>
            <a:r>
              <a:rPr lang="en-US" dirty="0">
                <a:solidFill>
                  <a:srgbClr val="FF0000"/>
                </a:solidFill>
                <a:latin typeface="Comic Sans MS" panose="030F0902030302020204" pitchFamily="66" charset="0"/>
                <a:cs typeface="Comic Sans MS"/>
              </a:rPr>
              <a:t>Quarks</a:t>
            </a:r>
            <a:endParaRPr dirty="0">
              <a:solidFill>
                <a:srgbClr val="FF0000"/>
              </a:solidFill>
              <a:latin typeface="Comic Sans MS" panose="030F0902030302020204" pitchFamily="66" charset="0"/>
              <a:cs typeface="Comic Sans MS"/>
            </a:endParaRPr>
          </a:p>
        </p:txBody>
      </p:sp>
      <p:sp>
        <p:nvSpPr>
          <p:cNvPr id="65" name="Shape 65"/>
          <p:cNvSpPr/>
          <p:nvPr/>
        </p:nvSpPr>
        <p:spPr>
          <a:xfrm>
            <a:off x="90951" y="1281430"/>
            <a:ext cx="1632817"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gn="ctr"/>
            <a:r>
              <a:rPr sz="2400" i="1" dirty="0">
                <a:solidFill>
                  <a:srgbClr val="0000FF"/>
                </a:solidFill>
                <a:latin typeface="Comic Sans MS" panose="030F0902030302020204" pitchFamily="66" charset="0"/>
                <a:cs typeface="Comic Sans MS"/>
              </a:rPr>
              <a:t>Momentum</a:t>
            </a:r>
          </a:p>
          <a:p>
            <a:pPr lvl="0" algn="ctr"/>
            <a:r>
              <a:rPr sz="2400" i="1" dirty="0">
                <a:solidFill>
                  <a:srgbClr val="0000FF"/>
                </a:solidFill>
                <a:latin typeface="Comic Sans MS" panose="030F0902030302020204" pitchFamily="66" charset="0"/>
                <a:cs typeface="Comic Sans MS"/>
              </a:rPr>
              <a:t>space</a:t>
            </a:r>
          </a:p>
        </p:txBody>
      </p:sp>
      <p:sp>
        <p:nvSpPr>
          <p:cNvPr id="66" name="Shape 66"/>
          <p:cNvSpPr/>
          <p:nvPr/>
        </p:nvSpPr>
        <p:spPr>
          <a:xfrm>
            <a:off x="7502565" y="1281430"/>
            <a:ext cx="1648847" cy="83099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lgn="ctr"/>
            <a:r>
              <a:rPr sz="2400" i="1" dirty="0">
                <a:solidFill>
                  <a:srgbClr val="0000FF"/>
                </a:solidFill>
                <a:latin typeface="Comic Sans MS" panose="030F0902030302020204" pitchFamily="66" charset="0"/>
                <a:cs typeface="Comic Sans MS"/>
              </a:rPr>
              <a:t>Coordinate</a:t>
            </a:r>
          </a:p>
          <a:p>
            <a:pPr lvl="0" algn="ctr"/>
            <a:r>
              <a:rPr sz="2400" i="1" dirty="0">
                <a:solidFill>
                  <a:srgbClr val="0000FF"/>
                </a:solidFill>
                <a:latin typeface="Comic Sans MS" panose="030F0902030302020204" pitchFamily="66" charset="0"/>
                <a:cs typeface="Comic Sans MS"/>
              </a:rPr>
              <a:t>space</a:t>
            </a:r>
          </a:p>
        </p:txBody>
      </p:sp>
      <p:sp>
        <p:nvSpPr>
          <p:cNvPr id="3" name="Title 2"/>
          <p:cNvSpPr>
            <a:spLocks noGrp="1"/>
          </p:cNvSpPr>
          <p:nvPr>
            <p:ph type="title"/>
          </p:nvPr>
        </p:nvSpPr>
        <p:spPr>
          <a:xfrm>
            <a:off x="0" y="0"/>
            <a:ext cx="9144000" cy="609600"/>
          </a:xfrm>
        </p:spPr>
        <p:txBody>
          <a:bodyPr>
            <a:normAutofit/>
          </a:bodyPr>
          <a:lstStyle/>
          <a:p>
            <a:r>
              <a:rPr lang="en-US" dirty="0"/>
              <a:t>2+1 dimensional Imaging of Quarks &amp; Gluons</a:t>
            </a:r>
          </a:p>
        </p:txBody>
      </p:sp>
      <p:sp>
        <p:nvSpPr>
          <p:cNvPr id="5" name="Slide Number Placeholder 4"/>
          <p:cNvSpPr>
            <a:spLocks noGrp="1"/>
          </p:cNvSpPr>
          <p:nvPr>
            <p:ph type="sldNum" sz="quarter" idx="12"/>
          </p:nvPr>
        </p:nvSpPr>
        <p:spPr/>
        <p:txBody>
          <a:bodyPr/>
          <a:lstStyle/>
          <a:p>
            <a:fld id="{0CFEC368-1D7A-4F81-ABF6-AE0E36BAF64C}" type="slidenum">
              <a:rPr lang="en-US" smtClean="0"/>
              <a:pPr/>
              <a:t>12</a:t>
            </a:fld>
            <a:endParaRPr lang="en-US"/>
          </a:p>
        </p:txBody>
      </p:sp>
      <p:grpSp>
        <p:nvGrpSpPr>
          <p:cNvPr id="28" name="Group 27"/>
          <p:cNvGrpSpPr/>
          <p:nvPr/>
        </p:nvGrpSpPr>
        <p:grpSpPr>
          <a:xfrm>
            <a:off x="112469" y="3130871"/>
            <a:ext cx="4244340" cy="2659709"/>
            <a:chOff x="5523394" y="5401735"/>
            <a:chExt cx="4244340" cy="2659709"/>
          </a:xfrm>
        </p:grpSpPr>
        <p:pic>
          <p:nvPicPr>
            <p:cNvPr id="29" name="Picture 28"/>
            <p:cNvPicPr>
              <a:picLocks noChangeAspect="1"/>
            </p:cNvPicPr>
            <p:nvPr/>
          </p:nvPicPr>
          <p:blipFill>
            <a:blip r:embed="rId2"/>
            <a:stretch>
              <a:fillRect/>
            </a:stretch>
          </p:blipFill>
          <p:spPr>
            <a:xfrm>
              <a:off x="5523394" y="5455404"/>
              <a:ext cx="4244340" cy="2606040"/>
            </a:xfrm>
            <a:prstGeom prst="rect">
              <a:avLst/>
            </a:prstGeom>
          </p:spPr>
        </p:pic>
        <p:sp>
          <p:nvSpPr>
            <p:cNvPr id="30" name="Up Arrow 29"/>
            <p:cNvSpPr/>
            <p:nvPr/>
          </p:nvSpPr>
          <p:spPr bwMode="auto">
            <a:xfrm>
              <a:off x="6027899" y="5401735"/>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Up Arrow 30"/>
            <p:cNvSpPr/>
            <p:nvPr/>
          </p:nvSpPr>
          <p:spPr bwMode="auto">
            <a:xfrm>
              <a:off x="7071507" y="564800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Up Arrow 31"/>
            <p:cNvSpPr/>
            <p:nvPr/>
          </p:nvSpPr>
          <p:spPr bwMode="auto">
            <a:xfrm>
              <a:off x="8267148" y="5972313"/>
              <a:ext cx="165652" cy="249538"/>
            </a:xfrm>
            <a:prstGeom prst="upArrow">
              <a:avLst/>
            </a:prstGeom>
            <a:solidFill>
              <a:srgbClr val="0000FF"/>
            </a:solidFill>
            <a:ln w="9525" cap="flat" cmpd="sng" algn="ctr">
              <a:solidFill>
                <a:srgbClr val="008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4" name="Group 3"/>
          <p:cNvGrpSpPr/>
          <p:nvPr/>
        </p:nvGrpSpPr>
        <p:grpSpPr>
          <a:xfrm>
            <a:off x="4652645" y="3573575"/>
            <a:ext cx="4491355" cy="2370469"/>
            <a:chOff x="4672965" y="3634535"/>
            <a:chExt cx="4491355" cy="2370469"/>
          </a:xfrm>
        </p:grpSpPr>
        <p:pic>
          <p:nvPicPr>
            <p:cNvPr id="45" name="Picture 44"/>
            <p:cNvPicPr>
              <a:picLocks noChangeAspect="1"/>
            </p:cNvPicPr>
            <p:nvPr/>
          </p:nvPicPr>
          <p:blipFill rotWithShape="1">
            <a:blip r:embed="rId3"/>
            <a:srcRect t="4492" r="74977" b="58882"/>
            <a:stretch/>
          </p:blipFill>
          <p:spPr>
            <a:xfrm>
              <a:off x="4685020" y="3634535"/>
              <a:ext cx="1655697" cy="1386148"/>
            </a:xfrm>
            <a:prstGeom prst="rect">
              <a:avLst/>
            </a:prstGeom>
          </p:spPr>
        </p:pic>
        <p:pic>
          <p:nvPicPr>
            <p:cNvPr id="46" name="Picture 45"/>
            <p:cNvPicPr>
              <a:picLocks noChangeAspect="1"/>
            </p:cNvPicPr>
            <p:nvPr/>
          </p:nvPicPr>
          <p:blipFill rotWithShape="1">
            <a:blip r:embed="rId3"/>
            <a:srcRect l="38889" t="4492" r="37037" b="58882"/>
            <a:stretch/>
          </p:blipFill>
          <p:spPr>
            <a:xfrm>
              <a:off x="6236458" y="3866735"/>
              <a:ext cx="1592905" cy="1386148"/>
            </a:xfrm>
            <a:prstGeom prst="rect">
              <a:avLst/>
            </a:prstGeom>
          </p:spPr>
        </p:pic>
        <p:sp>
          <p:nvSpPr>
            <p:cNvPr id="47" name="TextBox 46"/>
            <p:cNvSpPr txBox="1"/>
            <p:nvPr/>
          </p:nvSpPr>
          <p:spPr>
            <a:xfrm>
              <a:off x="8771612" y="5635672"/>
              <a:ext cx="300082" cy="369332"/>
            </a:xfrm>
            <a:prstGeom prst="rect">
              <a:avLst/>
            </a:prstGeom>
            <a:noFill/>
          </p:spPr>
          <p:txBody>
            <a:bodyPr wrap="none" rtlCol="0">
              <a:spAutoFit/>
            </a:bodyPr>
            <a:lstStyle/>
            <a:p>
              <a:r>
                <a:rPr lang="en-US" i="1" dirty="0">
                  <a:latin typeface="+mj-lt"/>
                  <a:cs typeface="Times New Roman"/>
                </a:rPr>
                <a:t>x</a:t>
              </a:r>
            </a:p>
          </p:txBody>
        </p:sp>
        <p:sp>
          <p:nvSpPr>
            <p:cNvPr id="48" name="TextBox 47"/>
            <p:cNvSpPr txBox="1"/>
            <p:nvPr/>
          </p:nvSpPr>
          <p:spPr>
            <a:xfrm rot="720000">
              <a:off x="5900218" y="5092665"/>
              <a:ext cx="1402948" cy="369332"/>
            </a:xfrm>
            <a:prstGeom prst="rect">
              <a:avLst/>
            </a:prstGeom>
            <a:noFill/>
          </p:spPr>
          <p:txBody>
            <a:bodyPr wrap="none" rtlCol="0">
              <a:spAutoFit/>
            </a:bodyPr>
            <a:lstStyle/>
            <a:p>
              <a:r>
                <a:rPr lang="en-US" dirty="0">
                  <a:latin typeface="+mj-lt"/>
                  <a:ea typeface="Comic Sans MS" charset="0"/>
                  <a:cs typeface="Comic Sans MS" charset="0"/>
                </a:rPr>
                <a:t>down quark</a:t>
              </a:r>
            </a:p>
          </p:txBody>
        </p:sp>
        <p:pic>
          <p:nvPicPr>
            <p:cNvPr id="49" name="Picture 48"/>
            <p:cNvPicPr>
              <a:picLocks noChangeAspect="1"/>
            </p:cNvPicPr>
            <p:nvPr/>
          </p:nvPicPr>
          <p:blipFill rotWithShape="1">
            <a:blip r:embed="rId3"/>
            <a:srcRect l="76690" t="4492" b="58882"/>
            <a:stretch/>
          </p:blipFill>
          <p:spPr>
            <a:xfrm>
              <a:off x="7621967" y="4261638"/>
              <a:ext cx="1542353" cy="1386148"/>
            </a:xfrm>
            <a:prstGeom prst="rect">
              <a:avLst/>
            </a:prstGeom>
          </p:spPr>
        </p:pic>
        <p:cxnSp>
          <p:nvCxnSpPr>
            <p:cNvPr id="55" name="Straight Arrow Connector 54"/>
            <p:cNvCxnSpPr/>
            <p:nvPr/>
          </p:nvCxnSpPr>
          <p:spPr bwMode="auto">
            <a:xfrm>
              <a:off x="4672965" y="5006995"/>
              <a:ext cx="4137964" cy="862835"/>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56" name="buffer.pdf"/>
          <p:cNvPicPr/>
          <p:nvPr/>
        </p:nvPicPr>
        <p:blipFill>
          <a:blip r:embed="rId4">
            <a:extLst>
              <a:ext uri="{28A0092B-C50C-407E-A947-70E740481C1C}">
                <a14:useLocalDpi xmlns:a14="http://schemas.microsoft.com/office/drawing/2010/main" val="0"/>
              </a:ext>
            </a:extLst>
          </a:blip>
          <a:stretch>
            <a:fillRect/>
          </a:stretch>
        </p:blipFill>
        <p:spPr>
          <a:xfrm>
            <a:off x="3308301" y="1761575"/>
            <a:ext cx="2168796" cy="1973944"/>
          </a:xfrm>
          <a:prstGeom prst="rect">
            <a:avLst/>
          </a:prstGeom>
          <a:ln w="12700">
            <a:miter lim="400000"/>
          </a:ln>
        </p:spPr>
      </p:pic>
      <p:sp>
        <p:nvSpPr>
          <p:cNvPr id="2" name="Date Placeholder 1"/>
          <p:cNvSpPr>
            <a:spLocks noGrp="1"/>
          </p:cNvSpPr>
          <p:nvPr>
            <p:ph type="dt" sz="half" idx="10"/>
          </p:nvPr>
        </p:nvSpPr>
        <p:spPr/>
        <p:txBody>
          <a:bodyPr/>
          <a:lstStyle/>
          <a:p>
            <a:r>
              <a:rPr lang="en-US"/>
              <a:t>E.C. Aschenauer</a:t>
            </a:r>
            <a:endParaRPr lang="en-US" dirty="0"/>
          </a:p>
        </p:txBody>
      </p:sp>
      <p:sp>
        <p:nvSpPr>
          <p:cNvPr id="33" name="TextBox 32"/>
          <p:cNvSpPr txBox="1"/>
          <p:nvPr/>
        </p:nvSpPr>
        <p:spPr>
          <a:xfrm>
            <a:off x="5589070" y="662697"/>
            <a:ext cx="3050835" cy="461665"/>
          </a:xfrm>
          <a:prstGeom prst="rect">
            <a:avLst/>
          </a:prstGeom>
          <a:noFill/>
        </p:spPr>
        <p:txBody>
          <a:bodyPr wrap="none" rtlCol="0">
            <a:spAutoFit/>
          </a:bodyPr>
          <a:lstStyle/>
          <a:p>
            <a:r>
              <a:rPr lang="en-US" sz="2400" dirty="0">
                <a:solidFill>
                  <a:srgbClr val="00B050"/>
                </a:solidFill>
                <a:latin typeface="Comic Sans MS" panose="030F0902030302020204" pitchFamily="66" charset="0"/>
                <a:ea typeface="Comic Sans MS" charset="0"/>
                <a:cs typeface="Comic Sans MS" charset="0"/>
                <a:sym typeface="Wingdings" pitchFamily="2" charset="2"/>
              </a:rPr>
              <a:t> </a:t>
            </a:r>
            <a:r>
              <a:rPr lang="en-US" sz="2400" dirty="0">
                <a:solidFill>
                  <a:srgbClr val="00B050"/>
                </a:solidFill>
                <a:latin typeface="Comic Sans MS" panose="030F0902030302020204" pitchFamily="66" charset="0"/>
                <a:ea typeface="Comic Sans MS" charset="0"/>
                <a:cs typeface="Comic Sans MS" charset="0"/>
              </a:rPr>
              <a:t>QCD genetic map</a:t>
            </a:r>
          </a:p>
        </p:txBody>
      </p:sp>
    </p:spTree>
    <p:extLst>
      <p:ext uri="{BB962C8B-B14F-4D97-AF65-F5344CB8AC3E}">
        <p14:creationId xmlns:p14="http://schemas.microsoft.com/office/powerpoint/2010/main" val="2182209052"/>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arn(inVertical)">
                                      <p:cBhvr>
                                        <p:cTn id="10" dur="500"/>
                                        <p:tgtEl>
                                          <p:spTgt spid="5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barn(inVertical)">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barn(inVertical)">
                                      <p:cBhvr>
                                        <p:cTn id="30" dur="500"/>
                                        <p:tgtEl>
                                          <p:spTgt spid="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barn(inVertical)">
                                      <p:cBhvr>
                                        <p:cTn id="33" dur="500"/>
                                        <p:tgtEl>
                                          <p:spTgt spid="6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barn(inVertical)">
                                      <p:cBhvr>
                                        <p:cTn id="36" dur="500"/>
                                        <p:tgtEl>
                                          <p:spTgt spid="5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barn(inVertical)">
                                      <p:cBhvr>
                                        <p:cTn id="42" dur="500"/>
                                        <p:tgtEl>
                                          <p:spTgt spid="64"/>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barn(inVertical)">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7" grpId="0" animBg="1"/>
      <p:bldP spid="59" grpId="0" animBg="1"/>
      <p:bldP spid="60" grpId="0" animBg="1"/>
      <p:bldP spid="61" grpId="0" animBg="1"/>
      <p:bldP spid="63" grpId="0" animBg="1"/>
      <p:bldP spid="64"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Proton structure important for QGP in small systems</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13</a:t>
            </a:fld>
            <a:endParaRPr lang="en-US"/>
          </a:p>
        </p:txBody>
      </p:sp>
      <p:sp>
        <p:nvSpPr>
          <p:cNvPr id="8" name="TextBox 7"/>
          <p:cNvSpPr txBox="1"/>
          <p:nvPr/>
        </p:nvSpPr>
        <p:spPr>
          <a:xfrm>
            <a:off x="0" y="622300"/>
            <a:ext cx="6745757" cy="369332"/>
          </a:xfrm>
          <a:prstGeom prst="rect">
            <a:avLst/>
          </a:prstGeom>
          <a:noFill/>
        </p:spPr>
        <p:txBody>
          <a:bodyPr wrap="none" rtlCol="0">
            <a:spAutoFit/>
          </a:bodyPr>
          <a:lstStyle/>
          <a:p>
            <a:r>
              <a:rPr lang="en-US" dirty="0">
                <a:latin typeface="Comic Sans MS" charset="0"/>
                <a:ea typeface="Comic Sans MS" charset="0"/>
                <a:cs typeface="Comic Sans MS" charset="0"/>
              </a:rPr>
              <a:t>Collective phenomena seen in </a:t>
            </a:r>
            <a:r>
              <a:rPr lang="en-US" dirty="0" err="1">
                <a:latin typeface="Comic Sans MS" charset="0"/>
                <a:ea typeface="Comic Sans MS" charset="0"/>
                <a:cs typeface="Comic Sans MS" charset="0"/>
              </a:rPr>
              <a:t>pA</a:t>
            </a:r>
            <a:r>
              <a:rPr lang="en-US" dirty="0">
                <a:latin typeface="Comic Sans MS" charset="0"/>
                <a:ea typeface="Comic Sans MS" charset="0"/>
                <a:cs typeface="Comic Sans MS" charset="0"/>
              </a:rPr>
              <a:t> collisions, i.e. ATLAS &amp; CMS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94" y="4049853"/>
            <a:ext cx="2613161" cy="2198547"/>
          </a:xfrm>
          <a:prstGeom prst="rect">
            <a:avLst/>
          </a:prstGeom>
        </p:spPr>
      </p:pic>
      <p:sp>
        <p:nvSpPr>
          <p:cNvPr id="11" name="TextBox 10"/>
          <p:cNvSpPr txBox="1"/>
          <p:nvPr/>
        </p:nvSpPr>
        <p:spPr>
          <a:xfrm>
            <a:off x="159562" y="5125103"/>
            <a:ext cx="2858476" cy="584775"/>
          </a:xfrm>
          <a:prstGeom prst="rect">
            <a:avLst/>
          </a:prstGeom>
          <a:noFill/>
        </p:spPr>
        <p:txBody>
          <a:bodyPr wrap="none" rtlCol="0">
            <a:spAutoFit/>
          </a:bodyPr>
          <a:lstStyle/>
          <a:p>
            <a:pPr algn="ctr"/>
            <a:r>
              <a:rPr lang="en-US" sz="1600" dirty="0">
                <a:effectLst/>
                <a:latin typeface="Comic Sans MS" charset="0"/>
                <a:ea typeface="Comic Sans MS" charset="0"/>
                <a:cs typeface="Comic Sans MS" charset="0"/>
              </a:rPr>
              <a:t>Examples of proton density </a:t>
            </a:r>
          </a:p>
          <a:p>
            <a:pPr algn="ctr"/>
            <a:r>
              <a:rPr lang="en-US" sz="1600" dirty="0">
                <a:effectLst/>
                <a:latin typeface="Comic Sans MS" charset="0"/>
                <a:ea typeface="Comic Sans MS" charset="0"/>
                <a:cs typeface="Comic Sans MS" charset="0"/>
              </a:rPr>
              <a:t>profiles at x ~ 10</a:t>
            </a:r>
            <a:r>
              <a:rPr lang="en-US" sz="1600" baseline="30000" dirty="0">
                <a:effectLst/>
                <a:latin typeface="Comic Sans MS" charset="0"/>
                <a:ea typeface="Comic Sans MS" charset="0"/>
                <a:cs typeface="Comic Sans MS" charset="0"/>
              </a:rPr>
              <a:t>−3</a:t>
            </a:r>
            <a:r>
              <a:rPr lang="en-US" sz="1600" dirty="0">
                <a:effectLst/>
                <a:latin typeface="Comic Sans MS" charset="0"/>
                <a:ea typeface="Comic Sans MS" charset="0"/>
                <a:cs typeface="Comic Sans MS" charset="0"/>
              </a:rPr>
              <a:t> </a:t>
            </a:r>
            <a:endParaRPr lang="en-US" sz="1600" dirty="0">
              <a:latin typeface="Comic Sans MS" charset="0"/>
              <a:ea typeface="Comic Sans MS" charset="0"/>
              <a:cs typeface="Comic Sans MS" charset="0"/>
            </a:endParaRPr>
          </a:p>
        </p:txBody>
      </p:sp>
      <p:sp>
        <p:nvSpPr>
          <p:cNvPr id="13" name="Striped Right Arrow 12"/>
          <p:cNvSpPr/>
          <p:nvPr/>
        </p:nvSpPr>
        <p:spPr bwMode="auto">
          <a:xfrm rot="10800000" flipH="1">
            <a:off x="5512374" y="4545405"/>
            <a:ext cx="1652511" cy="1038087"/>
          </a:xfrm>
          <a:prstGeom prst="stripedRightArrow">
            <a:avLst>
              <a:gd name="adj1" fmla="val 19231"/>
              <a:gd name="adj2" fmla="val 50000"/>
            </a:avLst>
          </a:prstGeom>
          <a:gradFill flip="none" rotWithShape="1">
            <a:gsLst>
              <a:gs pos="0">
                <a:schemeClr val="bg1"/>
              </a:gs>
              <a:gs pos="100000">
                <a:srgbClr val="FFFFFF"/>
              </a:gs>
              <a:gs pos="50000">
                <a:srgbClr val="0000FF"/>
              </a:gs>
            </a:gsLst>
            <a:lin ang="0" scaled="1"/>
            <a:tileRect/>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5432641" y="4307564"/>
            <a:ext cx="1335623" cy="1477328"/>
          </a:xfrm>
          <a:prstGeom prst="rect">
            <a:avLst/>
          </a:prstGeom>
          <a:noFill/>
        </p:spPr>
        <p:txBody>
          <a:bodyPr wrap="none" rtlCol="0">
            <a:spAutoFit/>
          </a:bodyPr>
          <a:lstStyle/>
          <a:p>
            <a:pPr algn="ctr"/>
            <a:r>
              <a:rPr lang="en-US" dirty="0">
                <a:latin typeface="Comic Sans MS" charset="0"/>
                <a:ea typeface="Comic Sans MS" charset="0"/>
                <a:cs typeface="Comic Sans MS" charset="0"/>
              </a:rPr>
              <a:t>Study</a:t>
            </a:r>
          </a:p>
          <a:p>
            <a:pPr algn="ctr"/>
            <a:r>
              <a:rPr lang="en-US" dirty="0">
                <a:latin typeface="Comic Sans MS" charset="0"/>
                <a:ea typeface="Comic Sans MS" charset="0"/>
                <a:cs typeface="Comic Sans MS" charset="0"/>
              </a:rPr>
              <a:t>coherent</a:t>
            </a:r>
          </a:p>
          <a:p>
            <a:pPr algn="ctr"/>
            <a:r>
              <a:rPr lang="en-US" dirty="0">
                <a:latin typeface="Comic Sans MS" charset="0"/>
                <a:ea typeface="Comic Sans MS" charset="0"/>
                <a:cs typeface="Comic Sans MS" charset="0"/>
              </a:rPr>
              <a:t>and</a:t>
            </a:r>
          </a:p>
          <a:p>
            <a:pPr algn="ctr"/>
            <a:r>
              <a:rPr lang="en-US" dirty="0">
                <a:latin typeface="Comic Sans MS" charset="0"/>
                <a:ea typeface="Comic Sans MS" charset="0"/>
                <a:cs typeface="Comic Sans MS" charset="0"/>
              </a:rPr>
              <a:t>incoherent</a:t>
            </a:r>
          </a:p>
          <a:p>
            <a:pPr algn="ctr"/>
            <a:r>
              <a:rPr lang="en-US" dirty="0">
                <a:latin typeface="Comic Sans MS" charset="0"/>
                <a:ea typeface="Comic Sans MS" charset="0"/>
                <a:cs typeface="Comic Sans MS" charset="0"/>
              </a:rPr>
              <a:t>J/</a:t>
            </a:r>
            <a:r>
              <a:rPr lang="en-US" dirty="0" err="1">
                <a:latin typeface="Comic Sans MS" charset="0"/>
                <a:ea typeface="Comic Sans MS" charset="0"/>
                <a:cs typeface="Comic Sans MS" charset="0"/>
              </a:rPr>
              <a:t>Ψ</a:t>
            </a:r>
            <a:r>
              <a:rPr lang="en-US" dirty="0">
                <a:latin typeface="Comic Sans MS" charset="0"/>
                <a:ea typeface="Comic Sans MS" charset="0"/>
                <a:cs typeface="Comic Sans MS" charset="0"/>
              </a:rPr>
              <a:t> prod.</a:t>
            </a:r>
          </a:p>
        </p:txBody>
      </p:sp>
      <p:pic>
        <p:nvPicPr>
          <p:cNvPr id="14" name="officeArt object"/>
          <p:cNvPicPr/>
          <p:nvPr/>
        </p:nvPicPr>
        <p:blipFill rotWithShape="1">
          <a:blip r:embed="rId4"/>
          <a:srcRect l="1" r="-2920"/>
          <a:stretch/>
        </p:blipFill>
        <p:spPr>
          <a:xfrm>
            <a:off x="25005" y="983818"/>
            <a:ext cx="6117183" cy="1729740"/>
          </a:xfrm>
          <a:prstGeom prst="rect">
            <a:avLst/>
          </a:prstGeom>
          <a:ln w="12700" cap="flat">
            <a:noFill/>
            <a:miter lim="400000"/>
          </a:ln>
          <a:effectLst/>
        </p:spPr>
      </p:pic>
      <p:sp>
        <p:nvSpPr>
          <p:cNvPr id="10" name="TextBox 9"/>
          <p:cNvSpPr txBox="1"/>
          <p:nvPr/>
        </p:nvSpPr>
        <p:spPr>
          <a:xfrm>
            <a:off x="162175" y="3104503"/>
            <a:ext cx="2816797" cy="1508105"/>
          </a:xfrm>
          <a:prstGeom prst="rect">
            <a:avLst/>
          </a:prstGeom>
          <a:noFill/>
        </p:spPr>
        <p:txBody>
          <a:bodyPr wrap="none" rtlCol="0">
            <a:spAutoFit/>
          </a:bodyPr>
          <a:lstStyle/>
          <a:p>
            <a:r>
              <a:rPr lang="en-US" sz="1400" dirty="0">
                <a:latin typeface="Comic Sans MS" charset="0"/>
                <a:ea typeface="Comic Sans MS" charset="0"/>
                <a:cs typeface="Comic Sans MS" charset="0"/>
              </a:rPr>
              <a:t>H. </a:t>
            </a:r>
            <a:r>
              <a:rPr lang="en-US" sz="1400" dirty="0" err="1">
                <a:latin typeface="Comic Sans MS" charset="0"/>
                <a:ea typeface="Comic Sans MS" charset="0"/>
                <a:cs typeface="Comic Sans MS" charset="0"/>
              </a:rPr>
              <a:t>Mäntysaari</a:t>
            </a:r>
            <a:r>
              <a:rPr lang="en-US" sz="1400" dirty="0">
                <a:latin typeface="Comic Sans MS" charset="0"/>
                <a:ea typeface="Comic Sans MS" charset="0"/>
                <a:cs typeface="Comic Sans MS" charset="0"/>
              </a:rPr>
              <a:t> &amp; B. </a:t>
            </a:r>
            <a:r>
              <a:rPr lang="en-US" sz="1400" dirty="0" err="1">
                <a:latin typeface="Comic Sans MS" charset="0"/>
                <a:ea typeface="Comic Sans MS" charset="0"/>
                <a:cs typeface="Comic Sans MS" charset="0"/>
              </a:rPr>
              <a:t>Schenke</a:t>
            </a:r>
            <a:r>
              <a:rPr lang="en-US" sz="1400" dirty="0">
                <a:latin typeface="Comic Sans MS" charset="0"/>
                <a:ea typeface="Comic Sans MS" charset="0"/>
                <a:cs typeface="Comic Sans MS" charset="0"/>
              </a:rPr>
              <a:t> </a:t>
            </a:r>
          </a:p>
          <a:p>
            <a:r>
              <a:rPr lang="en-US" sz="1400" dirty="0">
                <a:latin typeface="Comic Sans MS" charset="0"/>
                <a:ea typeface="Comic Sans MS" charset="0"/>
                <a:cs typeface="Comic Sans MS" charset="0"/>
              </a:rPr>
              <a:t>arXiv:1607.01711</a:t>
            </a:r>
          </a:p>
          <a:p>
            <a:endParaRPr lang="en-US" sz="800" dirty="0">
              <a:latin typeface="Comic Sans MS" charset="0"/>
              <a:ea typeface="Comic Sans MS" charset="0"/>
              <a:cs typeface="Comic Sans MS" charset="0"/>
            </a:endParaRPr>
          </a:p>
          <a:p>
            <a:r>
              <a:rPr lang="en-US" sz="1400" dirty="0">
                <a:latin typeface="Comic Sans MS" charset="0"/>
                <a:ea typeface="Comic Sans MS" charset="0"/>
                <a:cs typeface="Comic Sans MS" charset="0"/>
              </a:rPr>
              <a:t>In a hydro-picture (used in AA)</a:t>
            </a:r>
          </a:p>
          <a:p>
            <a:r>
              <a:rPr lang="en-US" sz="1400" dirty="0">
                <a:solidFill>
                  <a:srgbClr val="0000FF"/>
                </a:solidFill>
                <a:latin typeface="Comic Sans MS" charset="0"/>
                <a:ea typeface="Comic Sans MS" charset="0"/>
                <a:cs typeface="Comic Sans MS" charset="0"/>
              </a:rPr>
              <a:t>fluctuations in the proton </a:t>
            </a:r>
            <a:r>
              <a:rPr lang="en-US" sz="1400" dirty="0">
                <a:latin typeface="Comic Sans MS" charset="0"/>
                <a:ea typeface="Comic Sans MS" charset="0"/>
                <a:cs typeface="Comic Sans MS" charset="0"/>
              </a:rPr>
              <a:t>are </a:t>
            </a:r>
          </a:p>
          <a:p>
            <a:r>
              <a:rPr lang="en-US" sz="1400" dirty="0">
                <a:latin typeface="Comic Sans MS" charset="0"/>
                <a:ea typeface="Comic Sans MS" charset="0"/>
                <a:cs typeface="Comic Sans MS" charset="0"/>
              </a:rPr>
              <a:t>crucial to understand the seen</a:t>
            </a:r>
          </a:p>
          <a:p>
            <a:r>
              <a:rPr lang="en-US" sz="1400" dirty="0" err="1">
                <a:latin typeface="Comic Sans MS" charset="0"/>
                <a:ea typeface="Comic Sans MS" charset="0"/>
                <a:cs typeface="Comic Sans MS" charset="0"/>
              </a:rPr>
              <a:t>pA@LHC</a:t>
            </a:r>
            <a:r>
              <a:rPr lang="en-US" sz="1400" dirty="0">
                <a:latin typeface="Comic Sans MS" charset="0"/>
                <a:ea typeface="Comic Sans MS" charset="0"/>
                <a:cs typeface="Comic Sans MS" charset="0"/>
              </a:rPr>
              <a:t> behaviors</a:t>
            </a:r>
          </a:p>
        </p:txBody>
      </p:sp>
      <p:sp>
        <p:nvSpPr>
          <p:cNvPr id="18" name="TextBox 17"/>
          <p:cNvSpPr txBox="1"/>
          <p:nvPr/>
        </p:nvSpPr>
        <p:spPr>
          <a:xfrm>
            <a:off x="6997339" y="4147963"/>
            <a:ext cx="2211975" cy="1938992"/>
          </a:xfrm>
          <a:prstGeom prst="rect">
            <a:avLst/>
          </a:prstGeom>
          <a:noFill/>
        </p:spPr>
        <p:txBody>
          <a:bodyPr wrap="square" rtlCol="0">
            <a:spAutoFit/>
          </a:bodyPr>
          <a:lstStyle/>
          <a:p>
            <a:pPr algn="ctr"/>
            <a:r>
              <a:rPr lang="en-US" sz="2000" dirty="0">
                <a:solidFill>
                  <a:srgbClr val="0000FF"/>
                </a:solidFill>
                <a:latin typeface="Comic Sans MS" charset="0"/>
                <a:ea typeface="Comic Sans MS" charset="0"/>
                <a:cs typeface="Comic Sans MS" charset="0"/>
              </a:rPr>
              <a:t>EIC can map out the spatial quark and gluon structure of the proton in x and Q</a:t>
            </a:r>
            <a:r>
              <a:rPr lang="en-US" sz="2000" baseline="30000" dirty="0">
                <a:solidFill>
                  <a:srgbClr val="0000FF"/>
                </a:solidFill>
                <a:latin typeface="Comic Sans MS" charset="0"/>
                <a:ea typeface="Comic Sans MS" charset="0"/>
                <a:cs typeface="Comic Sans MS" charset="0"/>
              </a:rPr>
              <a:t>2</a:t>
            </a:r>
          </a:p>
        </p:txBody>
      </p:sp>
    </p:spTree>
    <p:extLst>
      <p:ext uri="{BB962C8B-B14F-4D97-AF65-F5344CB8AC3E}">
        <p14:creationId xmlns:p14="http://schemas.microsoft.com/office/powerpoint/2010/main" val="36022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x-q2-dvc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307" y="561774"/>
            <a:ext cx="3190240" cy="2290681"/>
          </a:xfrm>
          <a:prstGeom prst="rect">
            <a:avLst/>
          </a:prstGeom>
          <a:solidFill>
            <a:schemeClr val="bg1">
              <a:lumMod val="95000"/>
            </a:schemeClr>
          </a:solidFill>
        </p:spPr>
      </p:pic>
      <p:sp>
        <p:nvSpPr>
          <p:cNvPr id="3" name="Slide Number Placeholder 2"/>
          <p:cNvSpPr>
            <a:spLocks noGrp="1"/>
          </p:cNvSpPr>
          <p:nvPr>
            <p:ph type="sldNum" sz="quarter" idx="12"/>
          </p:nvPr>
        </p:nvSpPr>
        <p:spPr/>
        <p:txBody>
          <a:bodyPr/>
          <a:lstStyle/>
          <a:p>
            <a:fld id="{E7C2DFF1-6A7E-5841-980E-96BA788216E4}" type="slidenum">
              <a:rPr lang="en-US" smtClean="0"/>
              <a:pPr/>
              <a:t>14</a:t>
            </a:fld>
            <a:endParaRPr lang="en-US"/>
          </a:p>
        </p:txBody>
      </p:sp>
      <p:sp>
        <p:nvSpPr>
          <p:cNvPr id="2" name="Title 1"/>
          <p:cNvSpPr>
            <a:spLocks noGrp="1"/>
          </p:cNvSpPr>
          <p:nvPr>
            <p:ph type="title"/>
          </p:nvPr>
        </p:nvSpPr>
        <p:spPr>
          <a:xfrm>
            <a:off x="0" y="2283"/>
            <a:ext cx="9144000" cy="584669"/>
          </a:xfrm>
        </p:spPr>
        <p:txBody>
          <a:bodyPr/>
          <a:lstStyle/>
          <a:p>
            <a:r>
              <a:rPr lang="en-US" dirty="0"/>
              <a:t>2+1d-Imaging in coordinate space </a:t>
            </a:r>
          </a:p>
        </p:txBody>
      </p:sp>
      <p:sp>
        <p:nvSpPr>
          <p:cNvPr id="5" name="TextBox 4"/>
          <p:cNvSpPr txBox="1"/>
          <p:nvPr/>
        </p:nvSpPr>
        <p:spPr>
          <a:xfrm>
            <a:off x="249331" y="637834"/>
            <a:ext cx="2595582" cy="1938992"/>
          </a:xfrm>
          <a:prstGeom prst="rect">
            <a:avLst/>
          </a:prstGeom>
          <a:noFill/>
        </p:spPr>
        <p:txBody>
          <a:bodyPr wrap="none" rtlCol="0">
            <a:spAutoFit/>
          </a:bodyPr>
          <a:lstStyle/>
          <a:p>
            <a:pPr algn="ctr"/>
            <a:r>
              <a:rPr lang="en-US" sz="2400" dirty="0">
                <a:solidFill>
                  <a:srgbClr val="0000FF"/>
                </a:solidFill>
                <a:latin typeface="Comic Sans MS" panose="030F0902030302020204" pitchFamily="66" charset="0"/>
                <a:cs typeface="Times New Roman"/>
              </a:rPr>
              <a:t>High precision </a:t>
            </a:r>
          </a:p>
          <a:p>
            <a:pPr algn="ctr"/>
            <a:r>
              <a:rPr lang="en-US" sz="2400" dirty="0">
                <a:solidFill>
                  <a:srgbClr val="0000FF"/>
                </a:solidFill>
                <a:latin typeface="Comic Sans MS" panose="030F0902030302020204" pitchFamily="66" charset="0"/>
                <a:cs typeface="Times New Roman"/>
              </a:rPr>
              <a:t>imaging at EIC</a:t>
            </a:r>
          </a:p>
          <a:p>
            <a:pPr algn="ctr"/>
            <a:r>
              <a:rPr lang="en-US" sz="2400" dirty="0">
                <a:solidFill>
                  <a:srgbClr val="0000FF"/>
                </a:solidFill>
                <a:latin typeface="Comic Sans MS" panose="030F0902030302020204" pitchFamily="66" charset="0"/>
                <a:cs typeface="Times New Roman"/>
              </a:rPr>
              <a:t>at low and high x</a:t>
            </a:r>
          </a:p>
          <a:p>
            <a:pPr algn="ctr"/>
            <a:r>
              <a:rPr lang="en-US" sz="2400" dirty="0">
                <a:latin typeface="Comic Sans MS"/>
                <a:cs typeface="Comic Sans MS"/>
              </a:rPr>
              <a:t>Golden channel:</a:t>
            </a:r>
          </a:p>
          <a:p>
            <a:pPr algn="ctr"/>
            <a:r>
              <a:rPr lang="en-US" sz="2400" dirty="0">
                <a:solidFill>
                  <a:srgbClr val="0000FF"/>
                </a:solidFill>
                <a:latin typeface="Comic Sans MS"/>
                <a:cs typeface="Times New Roman"/>
              </a:rPr>
              <a:t>DVCS</a:t>
            </a:r>
            <a:endParaRPr lang="en-US" sz="2400" dirty="0">
              <a:solidFill>
                <a:srgbClr val="0000FF"/>
              </a:solidFill>
              <a:latin typeface="Comic Sans MS" panose="030F0902030302020204" pitchFamily="66" charset="0"/>
              <a:cs typeface="Times New Roman"/>
            </a:endParaRPr>
          </a:p>
        </p:txBody>
      </p:sp>
      <p:pic>
        <p:nvPicPr>
          <p:cNvPr id="6" name="Picture 5" descr="xFb-DVCS-hilo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568" y="2657697"/>
            <a:ext cx="5791200" cy="4200303"/>
          </a:xfrm>
          <a:prstGeom prst="rect">
            <a:avLst/>
          </a:prstGeom>
        </p:spPr>
      </p:pic>
      <p:sp>
        <p:nvSpPr>
          <p:cNvPr id="23" name="Oval 22"/>
          <p:cNvSpPr/>
          <p:nvPr/>
        </p:nvSpPr>
        <p:spPr bwMode="auto">
          <a:xfrm>
            <a:off x="4604277" y="1709741"/>
            <a:ext cx="135466" cy="127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Oval 23"/>
          <p:cNvSpPr/>
          <p:nvPr/>
        </p:nvSpPr>
        <p:spPr bwMode="auto">
          <a:xfrm>
            <a:off x="5603344" y="1709741"/>
            <a:ext cx="135466" cy="127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25" name="Picture 24" descr="cloud-m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6" y="3983567"/>
            <a:ext cx="1847461" cy="1026367"/>
          </a:xfrm>
          <a:prstGeom prst="rect">
            <a:avLst/>
          </a:prstGeom>
        </p:spPr>
      </p:pic>
      <p:cxnSp>
        <p:nvCxnSpPr>
          <p:cNvPr id="27" name="Straight Arrow Connector 26"/>
          <p:cNvCxnSpPr/>
          <p:nvPr/>
        </p:nvCxnSpPr>
        <p:spPr bwMode="auto">
          <a:xfrm>
            <a:off x="1600200" y="4699000"/>
            <a:ext cx="2650067" cy="1727200"/>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28" name="TextBox 27"/>
          <p:cNvSpPr txBox="1"/>
          <p:nvPr/>
        </p:nvSpPr>
        <p:spPr>
          <a:xfrm>
            <a:off x="584202" y="4174074"/>
            <a:ext cx="1059755" cy="738664"/>
          </a:xfrm>
          <a:prstGeom prst="rect">
            <a:avLst/>
          </a:prstGeom>
          <a:noFill/>
        </p:spPr>
        <p:txBody>
          <a:bodyPr wrap="none" rtlCol="0">
            <a:spAutoFit/>
          </a:bodyPr>
          <a:lstStyle/>
          <a:p>
            <a:r>
              <a:rPr lang="en-US" sz="1400" dirty="0">
                <a:latin typeface="Times New Roman"/>
                <a:cs typeface="Times New Roman"/>
              </a:rPr>
              <a:t>pion cloud</a:t>
            </a:r>
          </a:p>
          <a:p>
            <a:r>
              <a:rPr lang="en-US" sz="1400" dirty="0">
                <a:latin typeface="Times New Roman"/>
                <a:cs typeface="Times New Roman"/>
              </a:rPr>
              <a:t>effects seen</a:t>
            </a:r>
          </a:p>
          <a:p>
            <a:r>
              <a:rPr lang="en-US" sz="1400" dirty="0">
                <a:latin typeface="Times New Roman"/>
                <a:cs typeface="Times New Roman"/>
              </a:rPr>
              <a:t>at high </a:t>
            </a:r>
            <a:r>
              <a:rPr lang="en-US" sz="1400" dirty="0" err="1">
                <a:latin typeface="Times New Roman"/>
                <a:cs typeface="Times New Roman"/>
              </a:rPr>
              <a:t>b</a:t>
            </a:r>
            <a:r>
              <a:rPr lang="en-US" sz="1400" baseline="-25000" dirty="0" err="1">
                <a:latin typeface="Times New Roman"/>
                <a:cs typeface="Times New Roman"/>
              </a:rPr>
              <a:t>T</a:t>
            </a:r>
            <a:endParaRPr lang="en-US" sz="1400" baseline="-25000" dirty="0">
              <a:latin typeface="Times New Roman"/>
              <a:cs typeface="Times New Roman"/>
            </a:endParaRPr>
          </a:p>
        </p:txBody>
      </p:sp>
      <p:sp>
        <p:nvSpPr>
          <p:cNvPr id="4" name="Date Placeholder 3">
            <a:extLst>
              <a:ext uri="{FF2B5EF4-FFF2-40B4-BE49-F238E27FC236}">
                <a16:creationId xmlns:a16="http://schemas.microsoft.com/office/drawing/2014/main" id="{03666107-27EC-0A43-8451-B16D48E1AB54}"/>
              </a:ext>
            </a:extLst>
          </p:cNvPr>
          <p:cNvSpPr>
            <a:spLocks noGrp="1"/>
          </p:cNvSpPr>
          <p:nvPr>
            <p:ph type="dt" sz="half" idx="10"/>
          </p:nvPr>
        </p:nvSpPr>
        <p:spPr/>
        <p:txBody>
          <a:bodyPr/>
          <a:lstStyle/>
          <a:p>
            <a:r>
              <a:rPr lang="en-US"/>
              <a:t>E.C. Aschenauer</a:t>
            </a:r>
            <a:endParaRPr lang="en-US" dirty="0"/>
          </a:p>
        </p:txBody>
      </p:sp>
      <p:pic>
        <p:nvPicPr>
          <p:cNvPr id="11" name="Picture 10" descr="A close up of a map&#13;&#10;&#13;&#10;Description automatically generated">
            <a:extLst>
              <a:ext uri="{FF2B5EF4-FFF2-40B4-BE49-F238E27FC236}">
                <a16:creationId xmlns:a16="http://schemas.microsoft.com/office/drawing/2014/main" id="{08828617-73E0-BF40-B14E-6B31B4C2DFC0}"/>
              </a:ext>
            </a:extLst>
          </p:cNvPr>
          <p:cNvPicPr>
            <a:picLocks noChangeAspect="1"/>
          </p:cNvPicPr>
          <p:nvPr/>
        </p:nvPicPr>
        <p:blipFill>
          <a:blip r:embed="rId5"/>
          <a:stretch>
            <a:fillRect/>
          </a:stretch>
        </p:blipFill>
        <p:spPr>
          <a:xfrm>
            <a:off x="0" y="3192353"/>
            <a:ext cx="9144000" cy="3038808"/>
          </a:xfrm>
          <a:prstGeom prst="rect">
            <a:avLst/>
          </a:prstGeom>
        </p:spPr>
      </p:pic>
      <p:cxnSp>
        <p:nvCxnSpPr>
          <p:cNvPr id="15" name="Straight Arrow Connector 14">
            <a:extLst>
              <a:ext uri="{FF2B5EF4-FFF2-40B4-BE49-F238E27FC236}">
                <a16:creationId xmlns:a16="http://schemas.microsoft.com/office/drawing/2014/main" id="{CE0819C9-0925-564A-A4ED-33A9DB8D6C9A}"/>
              </a:ext>
            </a:extLst>
          </p:cNvPr>
          <p:cNvCxnSpPr/>
          <p:nvPr/>
        </p:nvCxnSpPr>
        <p:spPr>
          <a:xfrm flipH="1">
            <a:off x="4378274" y="1859796"/>
            <a:ext cx="115462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0673F3-2D23-C24E-9170-F4B726F4B0EA}"/>
              </a:ext>
            </a:extLst>
          </p:cNvPr>
          <p:cNvCxnSpPr>
            <a:cxnSpLocks/>
          </p:cNvCxnSpPr>
          <p:nvPr/>
        </p:nvCxnSpPr>
        <p:spPr>
          <a:xfrm flipH="1" flipV="1">
            <a:off x="4495800" y="1611824"/>
            <a:ext cx="1" cy="6715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AC7732E-0B9E-7740-B78B-A9EA0E8BE5A9}"/>
              </a:ext>
            </a:extLst>
          </p:cNvPr>
          <p:cNvGrpSpPr/>
          <p:nvPr/>
        </p:nvGrpSpPr>
        <p:grpSpPr>
          <a:xfrm>
            <a:off x="6382138" y="606492"/>
            <a:ext cx="2472613" cy="1540286"/>
            <a:chOff x="4742296" y="469200"/>
            <a:chExt cx="4359549" cy="2565240"/>
          </a:xfrm>
        </p:grpSpPr>
        <p:grpSp>
          <p:nvGrpSpPr>
            <p:cNvPr id="18" name="Group 17">
              <a:extLst>
                <a:ext uri="{FF2B5EF4-FFF2-40B4-BE49-F238E27FC236}">
                  <a16:creationId xmlns:a16="http://schemas.microsoft.com/office/drawing/2014/main" id="{EB947249-340E-3D41-B1A4-87D7210FBB4A}"/>
                </a:ext>
              </a:extLst>
            </p:cNvPr>
            <p:cNvGrpSpPr/>
            <p:nvPr/>
          </p:nvGrpSpPr>
          <p:grpSpPr>
            <a:xfrm>
              <a:off x="4742296" y="469200"/>
              <a:ext cx="4359549" cy="2240468"/>
              <a:chOff x="125846" y="842468"/>
              <a:chExt cx="4359549" cy="2240468"/>
            </a:xfrm>
          </p:grpSpPr>
          <p:grpSp>
            <p:nvGrpSpPr>
              <p:cNvPr id="21" name="Group 159">
                <a:extLst>
                  <a:ext uri="{FF2B5EF4-FFF2-40B4-BE49-F238E27FC236}">
                    <a16:creationId xmlns:a16="http://schemas.microsoft.com/office/drawing/2014/main" id="{53D2A850-6233-8448-B2FB-A4796BA6B30F}"/>
                  </a:ext>
                </a:extLst>
              </p:cNvPr>
              <p:cNvGrpSpPr>
                <a:grpSpLocks noChangeAspect="1"/>
              </p:cNvGrpSpPr>
              <p:nvPr/>
            </p:nvGrpSpPr>
            <p:grpSpPr bwMode="auto">
              <a:xfrm rot="-2865258">
                <a:off x="1467654" y="1456538"/>
                <a:ext cx="128587" cy="546105"/>
                <a:chOff x="1324" y="1002"/>
                <a:chExt cx="146" cy="462"/>
              </a:xfrm>
            </p:grpSpPr>
            <p:sp>
              <p:nvSpPr>
                <p:cNvPr id="67" name="Freeform 160">
                  <a:extLst>
                    <a:ext uri="{FF2B5EF4-FFF2-40B4-BE49-F238E27FC236}">
                      <a16:creationId xmlns:a16="http://schemas.microsoft.com/office/drawing/2014/main" id="{05BE14B9-28F9-8C48-8F81-B4C7D86D8C3A}"/>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8" name="Freeform 161">
                  <a:extLst>
                    <a:ext uri="{FF2B5EF4-FFF2-40B4-BE49-F238E27FC236}">
                      <a16:creationId xmlns:a16="http://schemas.microsoft.com/office/drawing/2014/main" id="{91C82B6A-99C7-464B-A8B6-A624BC3AF697}"/>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9" name="Freeform 162">
                  <a:extLst>
                    <a:ext uri="{FF2B5EF4-FFF2-40B4-BE49-F238E27FC236}">
                      <a16:creationId xmlns:a16="http://schemas.microsoft.com/office/drawing/2014/main" id="{9C8F95EA-46A5-604C-B7E3-8B7663C30880}"/>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0" name="Freeform 163">
                  <a:extLst>
                    <a:ext uri="{FF2B5EF4-FFF2-40B4-BE49-F238E27FC236}">
                      <a16:creationId xmlns:a16="http://schemas.microsoft.com/office/drawing/2014/main" id="{6A3FBDB3-23A3-B141-9A87-121FA655A98B}"/>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1" name="Freeform 164">
                  <a:extLst>
                    <a:ext uri="{FF2B5EF4-FFF2-40B4-BE49-F238E27FC236}">
                      <a16:creationId xmlns:a16="http://schemas.microsoft.com/office/drawing/2014/main" id="{D5ABD928-B752-7641-920E-4129145D7B4F}"/>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2" name="Freeform 165">
                  <a:extLst>
                    <a:ext uri="{FF2B5EF4-FFF2-40B4-BE49-F238E27FC236}">
                      <a16:creationId xmlns:a16="http://schemas.microsoft.com/office/drawing/2014/main" id="{14B009F8-EE1D-144F-929A-2FC16E51B0C8}"/>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6">
                  <a:extLst>
                    <a:ext uri="{FF2B5EF4-FFF2-40B4-BE49-F238E27FC236}">
                      <a16:creationId xmlns:a16="http://schemas.microsoft.com/office/drawing/2014/main" id="{DFBFA6DE-FADB-7F46-A19C-D77C7837F9F0}"/>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26" name="Line 168">
                <a:extLst>
                  <a:ext uri="{FF2B5EF4-FFF2-40B4-BE49-F238E27FC236}">
                    <a16:creationId xmlns:a16="http://schemas.microsoft.com/office/drawing/2014/main" id="{DD9D5D90-5037-E441-9ABA-1D5ED7A0A917}"/>
                  </a:ext>
                </a:extLst>
              </p:cNvPr>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9" name="Line 169">
                <a:extLst>
                  <a:ext uri="{FF2B5EF4-FFF2-40B4-BE49-F238E27FC236}">
                    <a16:creationId xmlns:a16="http://schemas.microsoft.com/office/drawing/2014/main" id="{862B07CD-3E44-6348-8F30-8500391913F5}"/>
                  </a:ext>
                </a:extLst>
              </p:cNvPr>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 name="Line 172">
                <a:extLst>
                  <a:ext uri="{FF2B5EF4-FFF2-40B4-BE49-F238E27FC236}">
                    <a16:creationId xmlns:a16="http://schemas.microsoft.com/office/drawing/2014/main" id="{DF301EF6-D220-9D42-BCCF-8A7221EF8CB0}"/>
                  </a:ext>
                </a:extLst>
              </p:cNvPr>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1" name="Freeform 177">
                <a:extLst>
                  <a:ext uri="{FF2B5EF4-FFF2-40B4-BE49-F238E27FC236}">
                    <a16:creationId xmlns:a16="http://schemas.microsoft.com/office/drawing/2014/main" id="{791C0F55-07F5-334D-BDBC-5F60D2B3C660}"/>
                  </a:ext>
                </a:extLst>
              </p:cNvPr>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2" name="Text Box 179">
                <a:extLst>
                  <a:ext uri="{FF2B5EF4-FFF2-40B4-BE49-F238E27FC236}">
                    <a16:creationId xmlns:a16="http://schemas.microsoft.com/office/drawing/2014/main" id="{3480FC2E-5332-C943-90D6-0889BA7491AE}"/>
                  </a:ext>
                </a:extLst>
              </p:cNvPr>
              <p:cNvSpPr txBox="1">
                <a:spLocks noChangeArrowheads="1"/>
              </p:cNvSpPr>
              <p:nvPr/>
            </p:nvSpPr>
            <p:spPr bwMode="auto">
              <a:xfrm>
                <a:off x="1411975" y="842468"/>
                <a:ext cx="608221" cy="563838"/>
              </a:xfrm>
              <a:prstGeom prst="rect">
                <a:avLst/>
              </a:prstGeom>
              <a:noFill/>
              <a:ln w="9525">
                <a:noFill/>
                <a:miter lim="800000"/>
                <a:headEnd/>
                <a:tailEnd/>
              </a:ln>
              <a:effectLst/>
            </p:spPr>
            <p:txBody>
              <a:bodyPr wrap="none">
                <a:prstTxWarp prst="textNoShape">
                  <a:avLst/>
                </a:prstTxWarp>
                <a:spAutoFit/>
              </a:bodyPr>
              <a:lstStyle/>
              <a:p>
                <a:r>
                  <a:rPr lang="en-US" sz="1600" dirty="0">
                    <a:latin typeface="Times New Roman" pitchFamily="-112" charset="0"/>
                  </a:rPr>
                  <a:t>e’</a:t>
                </a:r>
              </a:p>
            </p:txBody>
          </p:sp>
          <p:sp>
            <p:nvSpPr>
              <p:cNvPr id="33" name="Line 203">
                <a:extLst>
                  <a:ext uri="{FF2B5EF4-FFF2-40B4-BE49-F238E27FC236}">
                    <a16:creationId xmlns:a16="http://schemas.microsoft.com/office/drawing/2014/main" id="{0F1BD5BC-C5F7-D949-B4E8-F05EA9F8071C}"/>
                  </a:ext>
                </a:extLst>
              </p:cNvPr>
              <p:cNvSpPr>
                <a:spLocks noChangeShapeType="1"/>
              </p:cNvSpPr>
              <p:nvPr/>
            </p:nvSpPr>
            <p:spPr bwMode="auto">
              <a:xfrm flipV="1">
                <a:off x="487363" y="2809541"/>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Line 204">
                <a:extLst>
                  <a:ext uri="{FF2B5EF4-FFF2-40B4-BE49-F238E27FC236}">
                    <a16:creationId xmlns:a16="http://schemas.microsoft.com/office/drawing/2014/main" id="{496952FC-4799-D846-8276-C7A755548D76}"/>
                  </a:ext>
                </a:extLst>
              </p:cNvPr>
              <p:cNvSpPr>
                <a:spLocks noChangeShapeType="1"/>
              </p:cNvSpPr>
              <p:nvPr/>
            </p:nvSpPr>
            <p:spPr bwMode="auto">
              <a:xfrm rot="12777622" flipV="1">
                <a:off x="3496686" y="2723816"/>
                <a:ext cx="685799"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5" name="Group 344">
                <a:extLst>
                  <a:ext uri="{FF2B5EF4-FFF2-40B4-BE49-F238E27FC236}">
                    <a16:creationId xmlns:a16="http://schemas.microsoft.com/office/drawing/2014/main" id="{B6F79CB8-380D-6C41-82B5-E9DF8CC918DA}"/>
                  </a:ext>
                </a:extLst>
              </p:cNvPr>
              <p:cNvGrpSpPr>
                <a:grpSpLocks/>
              </p:cNvGrpSpPr>
              <p:nvPr/>
            </p:nvGrpSpPr>
            <p:grpSpPr bwMode="auto">
              <a:xfrm>
                <a:off x="322263" y="1125541"/>
                <a:ext cx="3889387" cy="1957395"/>
                <a:chOff x="203" y="709"/>
                <a:chExt cx="2450" cy="1233"/>
              </a:xfrm>
            </p:grpSpPr>
            <p:sp>
              <p:nvSpPr>
                <p:cNvPr id="38" name="Line 176">
                  <a:extLst>
                    <a:ext uri="{FF2B5EF4-FFF2-40B4-BE49-F238E27FC236}">
                      <a16:creationId xmlns:a16="http://schemas.microsoft.com/office/drawing/2014/main" id="{C306FA89-64FE-694D-A8E7-D634FCCC0FB0}"/>
                    </a:ext>
                  </a:extLst>
                </p:cNvPr>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9" name="Group 184">
                  <a:extLst>
                    <a:ext uri="{FF2B5EF4-FFF2-40B4-BE49-F238E27FC236}">
                      <a16:creationId xmlns:a16="http://schemas.microsoft.com/office/drawing/2014/main" id="{39D0531F-F642-1143-8EDF-0DAE12D76F7D}"/>
                    </a:ext>
                  </a:extLst>
                </p:cNvPr>
                <p:cNvGrpSpPr>
                  <a:grpSpLocks/>
                </p:cNvGrpSpPr>
                <p:nvPr/>
              </p:nvGrpSpPr>
              <p:grpSpPr bwMode="auto">
                <a:xfrm>
                  <a:off x="203" y="807"/>
                  <a:ext cx="2450" cy="1135"/>
                  <a:chOff x="60" y="749"/>
                  <a:chExt cx="2450" cy="1135"/>
                </a:xfrm>
              </p:grpSpPr>
              <p:sp>
                <p:nvSpPr>
                  <p:cNvPr id="49" name="Text Box 185">
                    <a:extLst>
                      <a:ext uri="{FF2B5EF4-FFF2-40B4-BE49-F238E27FC236}">
                        <a16:creationId xmlns:a16="http://schemas.microsoft.com/office/drawing/2014/main" id="{54CCDBF8-004E-954B-BD01-7FCB5C7E9D4D}"/>
                      </a:ext>
                    </a:extLst>
                  </p:cNvPr>
                  <p:cNvSpPr txBox="1">
                    <a:spLocks noChangeArrowheads="1"/>
                  </p:cNvSpPr>
                  <p:nvPr/>
                </p:nvSpPr>
                <p:spPr bwMode="auto">
                  <a:xfrm>
                    <a:off x="299" y="961"/>
                    <a:ext cx="565" cy="258"/>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00" b="1" dirty="0">
                        <a:latin typeface="Times New Roman" pitchFamily="-112" charset="0"/>
                      </a:rPr>
                      <a:t>(Q</a:t>
                    </a:r>
                    <a:r>
                      <a:rPr lang="en-US" sz="1000" b="1" baseline="30000" dirty="0">
                        <a:latin typeface="Times New Roman" pitchFamily="-112" charset="0"/>
                      </a:rPr>
                      <a:t>2</a:t>
                    </a:r>
                    <a:r>
                      <a:rPr lang="en-US" sz="1000" b="1" dirty="0">
                        <a:latin typeface="Times New Roman" pitchFamily="-112" charset="0"/>
                      </a:rPr>
                      <a:t>)</a:t>
                    </a:r>
                  </a:p>
                </p:txBody>
              </p:sp>
              <p:sp>
                <p:nvSpPr>
                  <p:cNvPr id="50" name="Text Box 186">
                    <a:extLst>
                      <a:ext uri="{FF2B5EF4-FFF2-40B4-BE49-F238E27FC236}">
                        <a16:creationId xmlns:a16="http://schemas.microsoft.com/office/drawing/2014/main" id="{DC3B9DE0-2651-954C-8926-F1A7F168D1B8}"/>
                      </a:ext>
                    </a:extLst>
                  </p:cNvPr>
                  <p:cNvSpPr txBox="1">
                    <a:spLocks noChangeArrowheads="1"/>
                  </p:cNvSpPr>
                  <p:nvPr/>
                </p:nvSpPr>
                <p:spPr bwMode="auto">
                  <a:xfrm>
                    <a:off x="60" y="749"/>
                    <a:ext cx="307" cy="355"/>
                  </a:xfrm>
                  <a:prstGeom prst="rect">
                    <a:avLst/>
                  </a:prstGeom>
                  <a:noFill/>
                  <a:ln w="9525">
                    <a:noFill/>
                    <a:miter lim="800000"/>
                    <a:headEnd/>
                    <a:tailEnd/>
                  </a:ln>
                  <a:effectLst/>
                </p:spPr>
                <p:txBody>
                  <a:bodyPr wrap="none">
                    <a:prstTxWarp prst="textNoShape">
                      <a:avLst/>
                    </a:prstTxWarp>
                    <a:spAutoFit/>
                  </a:bodyPr>
                  <a:lstStyle/>
                  <a:p>
                    <a:r>
                      <a:rPr lang="en-US" sz="1600" dirty="0">
                        <a:latin typeface="Times New Roman" pitchFamily="-112" charset="0"/>
                      </a:rPr>
                      <a:t>e</a:t>
                    </a:r>
                  </a:p>
                </p:txBody>
              </p:sp>
              <p:sp>
                <p:nvSpPr>
                  <p:cNvPr id="51" name="Text Box 187">
                    <a:extLst>
                      <a:ext uri="{FF2B5EF4-FFF2-40B4-BE49-F238E27FC236}">
                        <a16:creationId xmlns:a16="http://schemas.microsoft.com/office/drawing/2014/main" id="{D9C35406-7890-CF45-A387-262FA0BAE7E3}"/>
                      </a:ext>
                    </a:extLst>
                  </p:cNvPr>
                  <p:cNvSpPr txBox="1">
                    <a:spLocks noChangeArrowheads="1"/>
                  </p:cNvSpPr>
                  <p:nvPr/>
                </p:nvSpPr>
                <p:spPr bwMode="auto">
                  <a:xfrm>
                    <a:off x="828" y="780"/>
                    <a:ext cx="438" cy="291"/>
                  </a:xfrm>
                  <a:prstGeom prst="rect">
                    <a:avLst/>
                  </a:prstGeom>
                  <a:noFill/>
                  <a:ln w="9525">
                    <a:noFill/>
                    <a:miter lim="800000"/>
                    <a:headEnd/>
                    <a:tailEnd/>
                  </a:ln>
                  <a:effectLst/>
                </p:spPr>
                <p:txBody>
                  <a:bodyPr wrap="none">
                    <a:prstTxWarp prst="textNoShape">
                      <a:avLst/>
                    </a:prstTxWarp>
                    <a:spAutoFit/>
                  </a:bodyPr>
                  <a:lstStyle/>
                  <a:p>
                    <a:r>
                      <a:rPr lang="en-US" sz="1200" b="1" dirty="0" err="1">
                        <a:latin typeface="Symbol" pitchFamily="-112" charset="2"/>
                      </a:rPr>
                      <a:t>g</a:t>
                    </a:r>
                    <a:r>
                      <a:rPr lang="en-US" sz="1200" b="1" baseline="-25000" dirty="0" err="1">
                        <a:latin typeface="Times New Roman" pitchFamily="-112" charset="0"/>
                      </a:rPr>
                      <a:t>L</a:t>
                    </a:r>
                    <a:r>
                      <a:rPr lang="en-US" sz="1200" b="1" dirty="0">
                        <a:latin typeface="Times New Roman" pitchFamily="-112" charset="0"/>
                      </a:rPr>
                      <a:t>*</a:t>
                    </a:r>
                  </a:p>
                </p:txBody>
              </p:sp>
              <p:grpSp>
                <p:nvGrpSpPr>
                  <p:cNvPr id="52" name="Group 188">
                    <a:extLst>
                      <a:ext uri="{FF2B5EF4-FFF2-40B4-BE49-F238E27FC236}">
                        <a16:creationId xmlns:a16="http://schemas.microsoft.com/office/drawing/2014/main" id="{791E6D3A-14AA-0E4C-B623-52136B31D4DB}"/>
                      </a:ext>
                    </a:extLst>
                  </p:cNvPr>
                  <p:cNvGrpSpPr>
                    <a:grpSpLocks/>
                  </p:cNvGrpSpPr>
                  <p:nvPr/>
                </p:nvGrpSpPr>
                <p:grpSpPr bwMode="auto">
                  <a:xfrm>
                    <a:off x="159" y="1253"/>
                    <a:ext cx="2351" cy="631"/>
                    <a:chOff x="159" y="1253"/>
                    <a:chExt cx="2351" cy="631"/>
                  </a:xfrm>
                </p:grpSpPr>
                <p:sp>
                  <p:nvSpPr>
                    <p:cNvPr id="53" name="Text Box 189">
                      <a:extLst>
                        <a:ext uri="{FF2B5EF4-FFF2-40B4-BE49-F238E27FC236}">
                          <a16:creationId xmlns:a16="http://schemas.microsoft.com/office/drawing/2014/main" id="{1DEEEE33-56E5-6443-977D-225F22386DCE}"/>
                        </a:ext>
                      </a:extLst>
                    </p:cNvPr>
                    <p:cNvSpPr txBox="1">
                      <a:spLocks noChangeArrowheads="1"/>
                    </p:cNvSpPr>
                    <p:nvPr/>
                  </p:nvSpPr>
                  <p:spPr bwMode="auto">
                    <a:xfrm>
                      <a:off x="376" y="1253"/>
                      <a:ext cx="538" cy="29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200" b="1" dirty="0" err="1">
                          <a:latin typeface="Times New Roman" pitchFamily="-112" charset="0"/>
                        </a:rPr>
                        <a:t>x+ξ</a:t>
                      </a:r>
                      <a:r>
                        <a:rPr lang="en-US" sz="1200" b="1" dirty="0">
                          <a:latin typeface="Times New Roman" pitchFamily="-112" charset="0"/>
                        </a:rPr>
                        <a:t> </a:t>
                      </a:r>
                    </a:p>
                  </p:txBody>
                </p:sp>
                <p:sp>
                  <p:nvSpPr>
                    <p:cNvPr id="54" name="Text Box 190">
                      <a:extLst>
                        <a:ext uri="{FF2B5EF4-FFF2-40B4-BE49-F238E27FC236}">
                          <a16:creationId xmlns:a16="http://schemas.microsoft.com/office/drawing/2014/main" id="{28442D4F-971A-0E43-950E-4C108B8A2843}"/>
                        </a:ext>
                      </a:extLst>
                    </p:cNvPr>
                    <p:cNvSpPr txBox="1">
                      <a:spLocks noChangeArrowheads="1"/>
                    </p:cNvSpPr>
                    <p:nvPr/>
                  </p:nvSpPr>
                  <p:spPr bwMode="auto">
                    <a:xfrm>
                      <a:off x="1628" y="1260"/>
                      <a:ext cx="476" cy="29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x-</a:t>
                      </a:r>
                      <a:r>
                        <a:rPr lang="en-US" sz="1200" b="1" dirty="0" err="1">
                          <a:latin typeface="Times New Roman" pitchFamily="-112" charset="0"/>
                        </a:rPr>
                        <a:t>ξ</a:t>
                      </a:r>
                      <a:r>
                        <a:rPr lang="en-US" sz="1200" b="1" dirty="0">
                          <a:latin typeface="Times New Roman" pitchFamily="-112" charset="0"/>
                        </a:rPr>
                        <a:t> </a:t>
                      </a:r>
                    </a:p>
                  </p:txBody>
                </p:sp>
                <p:sp>
                  <p:nvSpPr>
                    <p:cNvPr id="55" name="Line 191">
                      <a:extLst>
                        <a:ext uri="{FF2B5EF4-FFF2-40B4-BE49-F238E27FC236}">
                          <a16:creationId xmlns:a16="http://schemas.microsoft.com/office/drawing/2014/main" id="{F52DF6D8-B698-474B-93FC-95F2322DA2F4}"/>
                        </a:ext>
                      </a:extLst>
                    </p:cNvPr>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6" name="Line 192">
                      <a:extLst>
                        <a:ext uri="{FF2B5EF4-FFF2-40B4-BE49-F238E27FC236}">
                          <a16:creationId xmlns:a16="http://schemas.microsoft.com/office/drawing/2014/main" id="{9790C90E-5089-5646-BA98-60F969D142C8}"/>
                        </a:ext>
                      </a:extLst>
                    </p:cNvPr>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57" name="Group 193">
                      <a:extLst>
                        <a:ext uri="{FF2B5EF4-FFF2-40B4-BE49-F238E27FC236}">
                          <a16:creationId xmlns:a16="http://schemas.microsoft.com/office/drawing/2014/main" id="{AF65B2A6-1479-E242-95A6-238AB884DE30}"/>
                        </a:ext>
                      </a:extLst>
                    </p:cNvPr>
                    <p:cNvGrpSpPr>
                      <a:grpSpLocks/>
                    </p:cNvGrpSpPr>
                    <p:nvPr/>
                  </p:nvGrpSpPr>
                  <p:grpSpPr bwMode="auto">
                    <a:xfrm>
                      <a:off x="159" y="1385"/>
                      <a:ext cx="1937" cy="499"/>
                      <a:chOff x="159" y="1385"/>
                      <a:chExt cx="1937" cy="499"/>
                    </a:xfrm>
                  </p:grpSpPr>
                  <p:grpSp>
                    <p:nvGrpSpPr>
                      <p:cNvPr id="58" name="Group 194">
                        <a:extLst>
                          <a:ext uri="{FF2B5EF4-FFF2-40B4-BE49-F238E27FC236}">
                            <a16:creationId xmlns:a16="http://schemas.microsoft.com/office/drawing/2014/main" id="{097C07B5-DBF0-8E4D-A9FD-053253AAFCEB}"/>
                          </a:ext>
                        </a:extLst>
                      </p:cNvPr>
                      <p:cNvGrpSpPr>
                        <a:grpSpLocks/>
                      </p:cNvGrpSpPr>
                      <p:nvPr/>
                    </p:nvGrpSpPr>
                    <p:grpSpPr bwMode="auto">
                      <a:xfrm>
                        <a:off x="159" y="1385"/>
                        <a:ext cx="1937" cy="499"/>
                        <a:chOff x="241" y="631"/>
                        <a:chExt cx="1937" cy="499"/>
                      </a:xfrm>
                    </p:grpSpPr>
                    <p:grpSp>
                      <p:nvGrpSpPr>
                        <p:cNvPr id="60" name="Group 195">
                          <a:extLst>
                            <a:ext uri="{FF2B5EF4-FFF2-40B4-BE49-F238E27FC236}">
                              <a16:creationId xmlns:a16="http://schemas.microsoft.com/office/drawing/2014/main" id="{9458F30E-FEE5-BF4D-9674-0D6F1EF2705F}"/>
                            </a:ext>
                          </a:extLst>
                        </p:cNvPr>
                        <p:cNvGrpSpPr>
                          <a:grpSpLocks/>
                        </p:cNvGrpSpPr>
                        <p:nvPr/>
                      </p:nvGrpSpPr>
                      <p:grpSpPr bwMode="auto">
                        <a:xfrm>
                          <a:off x="241" y="631"/>
                          <a:ext cx="1937" cy="499"/>
                          <a:chOff x="241" y="631"/>
                          <a:chExt cx="1937" cy="499"/>
                        </a:xfrm>
                      </p:grpSpPr>
                      <p:grpSp>
                        <p:nvGrpSpPr>
                          <p:cNvPr id="62" name="Group 196">
                            <a:extLst>
                              <a:ext uri="{FF2B5EF4-FFF2-40B4-BE49-F238E27FC236}">
                                <a16:creationId xmlns:a16="http://schemas.microsoft.com/office/drawing/2014/main" id="{2CD12521-FB0D-2248-9B87-4FB664312E40}"/>
                              </a:ext>
                            </a:extLst>
                          </p:cNvPr>
                          <p:cNvGrpSpPr>
                            <a:grpSpLocks/>
                          </p:cNvGrpSpPr>
                          <p:nvPr/>
                        </p:nvGrpSpPr>
                        <p:grpSpPr bwMode="auto">
                          <a:xfrm>
                            <a:off x="642" y="631"/>
                            <a:ext cx="1536" cy="499"/>
                            <a:chOff x="642" y="631"/>
                            <a:chExt cx="1536" cy="499"/>
                          </a:xfrm>
                        </p:grpSpPr>
                        <p:sp>
                          <p:nvSpPr>
                            <p:cNvPr id="64" name="Oval 197">
                              <a:extLst>
                                <a:ext uri="{FF2B5EF4-FFF2-40B4-BE49-F238E27FC236}">
                                  <a16:creationId xmlns:a16="http://schemas.microsoft.com/office/drawing/2014/main" id="{47761BC3-292E-4543-AAA9-8489609A2181}"/>
                                </a:ext>
                              </a:extLst>
                            </p:cNvPr>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65" name="Text Box 198">
                              <a:extLst>
                                <a:ext uri="{FF2B5EF4-FFF2-40B4-BE49-F238E27FC236}">
                                  <a16:creationId xmlns:a16="http://schemas.microsoft.com/office/drawing/2014/main" id="{B9D1E62B-3AF5-4749-A906-EBC7972C7166}"/>
                                </a:ext>
                              </a:extLst>
                            </p:cNvPr>
                            <p:cNvSpPr txBox="1">
                              <a:spLocks noChangeArrowheads="1"/>
                            </p:cNvSpPr>
                            <p:nvPr/>
                          </p:nvSpPr>
                          <p:spPr bwMode="auto">
                            <a:xfrm>
                              <a:off x="642" y="805"/>
                              <a:ext cx="1536" cy="25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00" b="1" dirty="0">
                                  <a:solidFill>
                                    <a:schemeClr val="bg1"/>
                                  </a:solidFill>
                                  <a:latin typeface="Bookman Old Style" pitchFamily="-112" charset="0"/>
                                </a:rPr>
                                <a:t>H, H, E, E (</a:t>
                              </a:r>
                              <a:r>
                                <a:rPr lang="en-US" sz="1000" b="1" dirty="0" err="1">
                                  <a:solidFill>
                                    <a:schemeClr val="bg1"/>
                                  </a:solidFill>
                                  <a:latin typeface="Bookman Old Style" pitchFamily="-112" charset="0"/>
                                </a:rPr>
                                <a:t>x,ξ,t</a:t>
                              </a:r>
                              <a:r>
                                <a:rPr lang="en-US" sz="1000" b="1" dirty="0">
                                  <a:solidFill>
                                    <a:schemeClr val="bg1"/>
                                  </a:solidFill>
                                  <a:latin typeface="Bookman Old Style" pitchFamily="-112" charset="0"/>
                                </a:rPr>
                                <a:t>)</a:t>
                              </a:r>
                            </a:p>
                          </p:txBody>
                        </p:sp>
                        <p:sp>
                          <p:nvSpPr>
                            <p:cNvPr id="66" name="Text Box 199">
                              <a:extLst>
                                <a:ext uri="{FF2B5EF4-FFF2-40B4-BE49-F238E27FC236}">
                                  <a16:creationId xmlns:a16="http://schemas.microsoft.com/office/drawing/2014/main" id="{4BBFCAA5-9DD9-484D-B9B9-DC486BD9DBA2}"/>
                                </a:ext>
                              </a:extLst>
                            </p:cNvPr>
                            <p:cNvSpPr txBox="1">
                              <a:spLocks noChangeArrowheads="1"/>
                            </p:cNvSpPr>
                            <p:nvPr/>
                          </p:nvSpPr>
                          <p:spPr bwMode="auto">
                            <a:xfrm>
                              <a:off x="1202" y="631"/>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3" name="Line 200">
                            <a:extLst>
                              <a:ext uri="{FF2B5EF4-FFF2-40B4-BE49-F238E27FC236}">
                                <a16:creationId xmlns:a16="http://schemas.microsoft.com/office/drawing/2014/main" id="{249C1221-B516-7E49-99A5-D62CCDFAF574}"/>
                              </a:ext>
                            </a:extLst>
                          </p:cNvPr>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1" name="Line 201">
                          <a:extLst>
                            <a:ext uri="{FF2B5EF4-FFF2-40B4-BE49-F238E27FC236}">
                              <a16:creationId xmlns:a16="http://schemas.microsoft.com/office/drawing/2014/main" id="{212CADC7-6014-8D42-BC64-E7DE95E4A07D}"/>
                            </a:ext>
                          </a:extLst>
                        </p:cNvPr>
                        <p:cNvSpPr>
                          <a:spLocks noChangeShapeType="1"/>
                        </p:cNvSpPr>
                        <p:nvPr/>
                      </p:nvSpPr>
                      <p:spPr bwMode="auto">
                        <a:xfrm flipV="1">
                          <a:off x="25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59" name="Text Box 202">
                        <a:extLst>
                          <a:ext uri="{FF2B5EF4-FFF2-40B4-BE49-F238E27FC236}">
                            <a16:creationId xmlns:a16="http://schemas.microsoft.com/office/drawing/2014/main" id="{F33DB062-E345-674E-9487-090067A2A6E7}"/>
                          </a:ext>
                        </a:extLst>
                      </p:cNvPr>
                      <p:cNvSpPr txBox="1">
                        <a:spLocks noChangeArrowheads="1"/>
                      </p:cNvSpPr>
                      <p:nvPr/>
                    </p:nvSpPr>
                    <p:spPr bwMode="auto">
                      <a:xfrm>
                        <a:off x="641" y="1388"/>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0" name="Group 205">
                  <a:extLst>
                    <a:ext uri="{FF2B5EF4-FFF2-40B4-BE49-F238E27FC236}">
                      <a16:creationId xmlns:a16="http://schemas.microsoft.com/office/drawing/2014/main" id="{DBA521A0-F48E-BA46-9B51-C66889E83AA5}"/>
                    </a:ext>
                  </a:extLst>
                </p:cNvPr>
                <p:cNvGrpSpPr>
                  <a:grpSpLocks noChangeAspect="1"/>
                </p:cNvGrpSpPr>
                <p:nvPr/>
              </p:nvGrpSpPr>
              <p:grpSpPr bwMode="auto">
                <a:xfrm rot="2775006">
                  <a:off x="1826" y="897"/>
                  <a:ext cx="81" cy="345"/>
                  <a:chOff x="1324" y="1002"/>
                  <a:chExt cx="146" cy="462"/>
                </a:xfrm>
              </p:grpSpPr>
              <p:sp>
                <p:nvSpPr>
                  <p:cNvPr id="42" name="Freeform 206">
                    <a:extLst>
                      <a:ext uri="{FF2B5EF4-FFF2-40B4-BE49-F238E27FC236}">
                        <a16:creationId xmlns:a16="http://schemas.microsoft.com/office/drawing/2014/main" id="{361F96EC-9935-784B-9B82-9271A51FDA97}"/>
                      </a:ext>
                    </a:extLst>
                  </p:cNvPr>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3" name="Freeform 207">
                    <a:extLst>
                      <a:ext uri="{FF2B5EF4-FFF2-40B4-BE49-F238E27FC236}">
                        <a16:creationId xmlns:a16="http://schemas.microsoft.com/office/drawing/2014/main" id="{9226E8C7-FF87-2947-B8AD-7D053EA6F9D6}"/>
                      </a:ext>
                    </a:extLst>
                  </p:cNvPr>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4" name="Freeform 208">
                    <a:extLst>
                      <a:ext uri="{FF2B5EF4-FFF2-40B4-BE49-F238E27FC236}">
                        <a16:creationId xmlns:a16="http://schemas.microsoft.com/office/drawing/2014/main" id="{D10617DB-2EB9-2245-A8C4-6DEA6EB7A776}"/>
                      </a:ext>
                    </a:extLst>
                  </p:cNvPr>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5" name="Freeform 209">
                    <a:extLst>
                      <a:ext uri="{FF2B5EF4-FFF2-40B4-BE49-F238E27FC236}">
                        <a16:creationId xmlns:a16="http://schemas.microsoft.com/office/drawing/2014/main" id="{99630EF1-A163-4044-9595-1B98A5B6E1C4}"/>
                      </a:ext>
                    </a:extLst>
                  </p:cNvPr>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6" name="Freeform 210">
                    <a:extLst>
                      <a:ext uri="{FF2B5EF4-FFF2-40B4-BE49-F238E27FC236}">
                        <a16:creationId xmlns:a16="http://schemas.microsoft.com/office/drawing/2014/main" id="{31E481C3-91E5-6E40-8570-8A6283851D58}"/>
                      </a:ext>
                    </a:extLst>
                  </p:cNvPr>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7" name="Freeform 211">
                    <a:extLst>
                      <a:ext uri="{FF2B5EF4-FFF2-40B4-BE49-F238E27FC236}">
                        <a16:creationId xmlns:a16="http://schemas.microsoft.com/office/drawing/2014/main" id="{F781997E-5FB9-DB4A-8868-9B8E36387D6C}"/>
                      </a:ext>
                    </a:extLst>
                  </p:cNvPr>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12">
                    <a:extLst>
                      <a:ext uri="{FF2B5EF4-FFF2-40B4-BE49-F238E27FC236}">
                        <a16:creationId xmlns:a16="http://schemas.microsoft.com/office/drawing/2014/main" id="{5975E47E-D88A-E440-BCB6-E4D462F62C3F}"/>
                      </a:ext>
                    </a:extLst>
                  </p:cNvPr>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1" name="Text Box 213">
                  <a:extLst>
                    <a:ext uri="{FF2B5EF4-FFF2-40B4-BE49-F238E27FC236}">
                      <a16:creationId xmlns:a16="http://schemas.microsoft.com/office/drawing/2014/main" id="{5A107EEF-E0BF-E641-9D9F-4707B1129C2E}"/>
                    </a:ext>
                  </a:extLst>
                </p:cNvPr>
                <p:cNvSpPr txBox="1">
                  <a:spLocks noChangeArrowheads="1"/>
                </p:cNvSpPr>
                <p:nvPr/>
              </p:nvSpPr>
              <p:spPr bwMode="auto">
                <a:xfrm>
                  <a:off x="1922" y="709"/>
                  <a:ext cx="310" cy="387"/>
                </a:xfrm>
                <a:prstGeom prst="rect">
                  <a:avLst/>
                </a:prstGeom>
                <a:noFill/>
                <a:ln w="9525">
                  <a:noFill/>
                  <a:miter lim="800000"/>
                  <a:headEnd/>
                  <a:tailEnd/>
                </a:ln>
                <a:effectLst/>
              </p:spPr>
              <p:txBody>
                <a:bodyPr wrap="none">
                  <a:prstTxWarp prst="textNoShape">
                    <a:avLst/>
                  </a:prstTxWarp>
                  <a:spAutoFit/>
                </a:bodyPr>
                <a:lstStyle/>
                <a:p>
                  <a:r>
                    <a:rPr lang="en-US" b="1" dirty="0">
                      <a:latin typeface="Symbol" pitchFamily="-112" charset="2"/>
                    </a:rPr>
                    <a:t>g</a:t>
                  </a:r>
                </a:p>
              </p:txBody>
            </p:sp>
          </p:grpSp>
          <p:sp>
            <p:nvSpPr>
              <p:cNvPr id="36" name="Text Box 214">
                <a:extLst>
                  <a:ext uri="{FF2B5EF4-FFF2-40B4-BE49-F238E27FC236}">
                    <a16:creationId xmlns:a16="http://schemas.microsoft.com/office/drawing/2014/main" id="{B69AA639-FCE5-2944-866C-B4CCD8C9211A}"/>
                  </a:ext>
                </a:extLst>
              </p:cNvPr>
              <p:cNvSpPr txBox="1">
                <a:spLocks noChangeArrowheads="1"/>
              </p:cNvSpPr>
              <p:nvPr/>
            </p:nvSpPr>
            <p:spPr bwMode="auto">
              <a:xfrm>
                <a:off x="125846" y="2711568"/>
                <a:ext cx="311151" cy="366711"/>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37" name="Text Box 215">
                <a:extLst>
                  <a:ext uri="{FF2B5EF4-FFF2-40B4-BE49-F238E27FC236}">
                    <a16:creationId xmlns:a16="http://schemas.microsoft.com/office/drawing/2014/main" id="{0A36F4FD-DE80-DE42-8392-1305F51BCE91}"/>
                  </a:ext>
                </a:extLst>
              </p:cNvPr>
              <p:cNvSpPr txBox="1">
                <a:spLocks noChangeArrowheads="1"/>
              </p:cNvSpPr>
              <p:nvPr/>
            </p:nvSpPr>
            <p:spPr bwMode="auto">
              <a:xfrm>
                <a:off x="4098043" y="2612330"/>
                <a:ext cx="387352" cy="366711"/>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19" name="Freeform 174">
              <a:extLst>
                <a:ext uri="{FF2B5EF4-FFF2-40B4-BE49-F238E27FC236}">
                  <a16:creationId xmlns:a16="http://schemas.microsoft.com/office/drawing/2014/main" id="{1C9D974B-2530-6F45-953F-B66B515FB9F1}"/>
                </a:ext>
              </a:extLst>
            </p:cNvPr>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20" name="Text Box 175">
              <a:extLst>
                <a:ext uri="{FF2B5EF4-FFF2-40B4-BE49-F238E27FC236}">
                  <a16:creationId xmlns:a16="http://schemas.microsoft.com/office/drawing/2014/main" id="{95078017-89FB-2C4D-A0C8-C9027B0842A2}"/>
                </a:ext>
              </a:extLst>
            </p:cNvPr>
            <p:cNvSpPr txBox="1">
              <a:spLocks noChangeArrowheads="1"/>
            </p:cNvSpPr>
            <p:nvPr/>
          </p:nvSpPr>
          <p:spPr bwMode="auto">
            <a:xfrm>
              <a:off x="6915578" y="2697890"/>
              <a:ext cx="304802" cy="33655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Tree>
    <p:extLst>
      <p:ext uri="{BB962C8B-B14F-4D97-AF65-F5344CB8AC3E}">
        <p14:creationId xmlns:p14="http://schemas.microsoft.com/office/powerpoint/2010/main" val="292871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par>
                                <p:cTn id="21" presetID="3" presetClass="entr" presetSubtype="1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5"/>
                                        </p:tgtEl>
                                        <p:attrNameLst>
                                          <p:attrName>style.visibility</p:attrName>
                                        </p:attrNameLst>
                                      </p:cBhvr>
                                      <p:to>
                                        <p:strVal val="hidden"/>
                                      </p:to>
                                    </p:se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8" grpId="0"/>
      <p:bldP spid="2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E.C. Aschenauer</a:t>
            </a:r>
          </a:p>
        </p:txBody>
      </p:sp>
      <p:sp>
        <p:nvSpPr>
          <p:cNvPr id="6" name="Slide Number Placeholder 5"/>
          <p:cNvSpPr>
            <a:spLocks noGrp="1"/>
          </p:cNvSpPr>
          <p:nvPr>
            <p:ph type="sldNum" sz="quarter" idx="12"/>
          </p:nvPr>
        </p:nvSpPr>
        <p:spPr/>
        <p:txBody>
          <a:bodyPr/>
          <a:lstStyle/>
          <a:p>
            <a:fld id="{5BBAB1DB-3EEE-774A-AAE9-210163023056}" type="slidenum">
              <a:rPr lang="en-US" smtClean="0"/>
              <a:pPr/>
              <a:t>15</a:t>
            </a:fld>
            <a:endParaRPr lang="en-US"/>
          </a:p>
        </p:txBody>
      </p:sp>
      <p:sp>
        <p:nvSpPr>
          <p:cNvPr id="2" name="Title 1"/>
          <p:cNvSpPr>
            <a:spLocks noGrp="1"/>
          </p:cNvSpPr>
          <p:nvPr>
            <p:ph type="title"/>
          </p:nvPr>
        </p:nvSpPr>
        <p:spPr/>
        <p:txBody>
          <a:bodyPr/>
          <a:lstStyle/>
          <a:p>
            <a:r>
              <a:rPr lang="en-US" dirty="0"/>
              <a:t>What about the gluon: J/</a:t>
            </a:r>
            <a:r>
              <a:rPr lang="en-US" dirty="0" err="1"/>
              <a:t>ψ</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338" y="543153"/>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12" y="533481"/>
            <a:ext cx="2508478" cy="1721505"/>
          </a:xfrm>
          <a:prstGeom prst="rect">
            <a:avLst/>
          </a:prstGeom>
        </p:spPr>
      </p:pic>
      <p:sp>
        <p:nvSpPr>
          <p:cNvPr id="5" name="TextBox 4"/>
          <p:cNvSpPr txBox="1"/>
          <p:nvPr/>
        </p:nvSpPr>
        <p:spPr>
          <a:xfrm>
            <a:off x="483325" y="465675"/>
            <a:ext cx="3268844" cy="1477328"/>
          </a:xfrm>
          <a:prstGeom prst="rect">
            <a:avLst/>
          </a:prstGeom>
          <a:noFill/>
        </p:spPr>
        <p:txBody>
          <a:bodyPr wrap="none" rtlCol="0">
            <a:spAutoFit/>
          </a:bodyPr>
          <a:lstStyle/>
          <a:p>
            <a:pPr algn="r"/>
            <a:r>
              <a:rPr lang="en-US" dirty="0">
                <a:solidFill>
                  <a:srgbClr val="0000FF"/>
                </a:solidFill>
                <a:latin typeface="Comic Sans MS" panose="030F0902030302020204" pitchFamily="66" charset="0"/>
              </a:rPr>
              <a:t>To improve imaging on gluons</a:t>
            </a:r>
          </a:p>
          <a:p>
            <a:pPr algn="r"/>
            <a:r>
              <a:rPr lang="en-US" dirty="0">
                <a:solidFill>
                  <a:srgbClr val="0000FF"/>
                </a:solidFill>
                <a:latin typeface="Comic Sans MS" panose="030F0902030302020204" pitchFamily="66" charset="0"/>
              </a:rPr>
              <a:t>add J/</a:t>
            </a:r>
            <a:r>
              <a:rPr lang="en-US" dirty="0" err="1">
                <a:solidFill>
                  <a:srgbClr val="0000FF"/>
                </a:solidFill>
                <a:latin typeface="Comic Sans MS" panose="030F0902030302020204" pitchFamily="66" charset="0"/>
              </a:rPr>
              <a:t>ψ</a:t>
            </a:r>
            <a:r>
              <a:rPr lang="en-US" dirty="0">
                <a:solidFill>
                  <a:srgbClr val="0000FF"/>
                </a:solidFill>
                <a:latin typeface="Comic Sans MS" panose="030F0902030302020204" pitchFamily="66" charset="0"/>
              </a:rPr>
              <a:t> observables</a:t>
            </a:r>
          </a:p>
          <a:p>
            <a:pPr marL="285750" indent="-285750" algn="r">
              <a:buClr>
                <a:srgbClr val="0000FF"/>
              </a:buClr>
              <a:buFont typeface="Wingdings" charset="2"/>
              <a:buChar char="q"/>
            </a:pPr>
            <a:r>
              <a:rPr lang="en-US" dirty="0">
                <a:latin typeface="Comic Sans MS" panose="030F0902030302020204" pitchFamily="66" charset="0"/>
              </a:rPr>
              <a:t>cross section</a:t>
            </a:r>
          </a:p>
          <a:p>
            <a:pPr marL="285750" indent="-285750" algn="r">
              <a:buClr>
                <a:srgbClr val="0000FF"/>
              </a:buClr>
              <a:buFont typeface="Wingdings" charset="2"/>
              <a:buChar char="q"/>
            </a:pPr>
            <a:r>
              <a:rPr lang="en-US" dirty="0">
                <a:latin typeface="Comic Sans MS" panose="030F0902030302020204" pitchFamily="66" charset="0"/>
              </a:rPr>
              <a:t>A</a:t>
            </a:r>
            <a:r>
              <a:rPr lang="en-US" baseline="-25000" dirty="0">
                <a:latin typeface="Comic Sans MS" panose="030F0902030302020204" pitchFamily="66" charset="0"/>
              </a:rPr>
              <a:t>UT</a:t>
            </a:r>
            <a:r>
              <a:rPr lang="en-US" dirty="0">
                <a:latin typeface="Comic Sans MS" panose="030F0902030302020204" pitchFamily="66" charset="0"/>
              </a:rPr>
              <a:t> </a:t>
            </a:r>
          </a:p>
          <a:p>
            <a:pPr marL="285750" indent="-285750" algn="r">
              <a:buClr>
                <a:srgbClr val="0000FF"/>
              </a:buClr>
              <a:buFont typeface="Wingdings" charset="2"/>
              <a:buChar char="q"/>
            </a:pPr>
            <a:r>
              <a:rPr lang="en-US" dirty="0">
                <a:latin typeface="Comic Sans MS" panose="030F0902030302020204" pitchFamily="66" charset="0"/>
              </a:rPr>
              <a:t>…..</a:t>
            </a:r>
          </a:p>
        </p:txBody>
      </p:sp>
      <p:pic>
        <p:nvPicPr>
          <p:cNvPr id="21" name="Picture 20"/>
          <p:cNvPicPr>
            <a:picLocks noChangeAspect="1"/>
          </p:cNvPicPr>
          <p:nvPr/>
        </p:nvPicPr>
        <p:blipFill>
          <a:blip r:embed="rId4"/>
          <a:stretch>
            <a:fillRect/>
          </a:stretch>
        </p:blipFill>
        <p:spPr>
          <a:xfrm>
            <a:off x="124885" y="1058340"/>
            <a:ext cx="1660314" cy="783167"/>
          </a:xfrm>
          <a:prstGeom prst="rect">
            <a:avLst/>
          </a:prstGeom>
        </p:spPr>
      </p:pic>
      <p:pic>
        <p:nvPicPr>
          <p:cNvPr id="10" name="Picture 9" descr="A close up of a map&#13;&#10;&#13;&#10;Description automatically generated">
            <a:extLst>
              <a:ext uri="{FF2B5EF4-FFF2-40B4-BE49-F238E27FC236}">
                <a16:creationId xmlns:a16="http://schemas.microsoft.com/office/drawing/2014/main" id="{7FDD3EA0-8DB5-B146-9AE8-3F0CC3205A24}"/>
              </a:ext>
            </a:extLst>
          </p:cNvPr>
          <p:cNvPicPr>
            <a:picLocks noChangeAspect="1"/>
          </p:cNvPicPr>
          <p:nvPr/>
        </p:nvPicPr>
        <p:blipFill>
          <a:blip r:embed="rId5"/>
          <a:stretch>
            <a:fillRect/>
          </a:stretch>
        </p:blipFill>
        <p:spPr>
          <a:xfrm>
            <a:off x="1137140" y="2248981"/>
            <a:ext cx="6858000" cy="4609020"/>
          </a:xfrm>
          <a:prstGeom prst="rect">
            <a:avLst/>
          </a:prstGeom>
        </p:spPr>
      </p:pic>
      <p:pic>
        <p:nvPicPr>
          <p:cNvPr id="22" name="Picture 21" descr="A close up of a map&#13;&#10;&#13;&#10;Description automatically generated">
            <a:extLst>
              <a:ext uri="{FF2B5EF4-FFF2-40B4-BE49-F238E27FC236}">
                <a16:creationId xmlns:a16="http://schemas.microsoft.com/office/drawing/2014/main" id="{12127B4F-5509-9C4B-8A07-851312F06B77}"/>
              </a:ext>
            </a:extLst>
          </p:cNvPr>
          <p:cNvPicPr>
            <a:picLocks noChangeAspect="1"/>
          </p:cNvPicPr>
          <p:nvPr/>
        </p:nvPicPr>
        <p:blipFill>
          <a:blip r:embed="rId6"/>
          <a:stretch>
            <a:fillRect/>
          </a:stretch>
        </p:blipFill>
        <p:spPr>
          <a:xfrm>
            <a:off x="818707" y="2317898"/>
            <a:ext cx="7540099" cy="4540102"/>
          </a:xfrm>
          <a:prstGeom prst="rect">
            <a:avLst/>
          </a:prstGeom>
        </p:spPr>
      </p:pic>
    </p:spTree>
    <p:extLst>
      <p:ext uri="{BB962C8B-B14F-4D97-AF65-F5344CB8AC3E}">
        <p14:creationId xmlns:p14="http://schemas.microsoft.com/office/powerpoint/2010/main" val="41165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C2DFF1-6A7E-5841-980E-96BA788216E4}" type="slidenum">
              <a:rPr lang="en-US" smtClean="0"/>
              <a:pPr/>
              <a:t>16</a:t>
            </a:fld>
            <a:endParaRPr lang="en-US"/>
          </a:p>
        </p:txBody>
      </p:sp>
      <p:sp>
        <p:nvSpPr>
          <p:cNvPr id="3" name="Title 2"/>
          <p:cNvSpPr>
            <a:spLocks noGrp="1"/>
          </p:cNvSpPr>
          <p:nvPr>
            <p:ph type="title"/>
          </p:nvPr>
        </p:nvSpPr>
        <p:spPr/>
        <p:txBody>
          <a:bodyPr/>
          <a:lstStyle/>
          <a:p>
            <a:r>
              <a:rPr lang="en-US" dirty="0"/>
              <a:t>What about Nuclei?</a:t>
            </a:r>
          </a:p>
        </p:txBody>
      </p:sp>
      <p:sp>
        <p:nvSpPr>
          <p:cNvPr id="2" name="Date Placeholder 1"/>
          <p:cNvSpPr>
            <a:spLocks noGrp="1"/>
          </p:cNvSpPr>
          <p:nvPr>
            <p:ph type="dt" sz="half" idx="10"/>
          </p:nvPr>
        </p:nvSpPr>
        <p:spPr/>
        <p:txBody>
          <a:bodyPr/>
          <a:lstStyle/>
          <a:p>
            <a:r>
              <a:rPr lang="en-US"/>
              <a:t>E.C. Aschenauer</a:t>
            </a:r>
          </a:p>
        </p:txBody>
      </p:sp>
      <p:pic>
        <p:nvPicPr>
          <p:cNvPr id="11" name="Picture 10">
            <a:extLst>
              <a:ext uri="{FF2B5EF4-FFF2-40B4-BE49-F238E27FC236}">
                <a16:creationId xmlns:a16="http://schemas.microsoft.com/office/drawing/2014/main" id="{AEE73D32-423F-DA43-87D9-98B49ECC6687}"/>
              </a:ext>
            </a:extLst>
          </p:cNvPr>
          <p:cNvPicPr>
            <a:picLocks noChangeAspect="1"/>
          </p:cNvPicPr>
          <p:nvPr/>
        </p:nvPicPr>
        <p:blipFill>
          <a:blip r:embed="rId2"/>
          <a:stretch>
            <a:fillRect/>
          </a:stretch>
        </p:blipFill>
        <p:spPr>
          <a:xfrm>
            <a:off x="296378" y="671182"/>
            <a:ext cx="8572500" cy="5524500"/>
          </a:xfrm>
          <a:prstGeom prst="rect">
            <a:avLst/>
          </a:prstGeom>
        </p:spPr>
      </p:pic>
    </p:spTree>
    <p:extLst>
      <p:ext uri="{BB962C8B-B14F-4D97-AF65-F5344CB8AC3E}">
        <p14:creationId xmlns:p14="http://schemas.microsoft.com/office/powerpoint/2010/main" val="4195871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r="53255"/>
          <a:stretch/>
        </p:blipFill>
        <p:spPr>
          <a:xfrm>
            <a:off x="118537" y="833827"/>
            <a:ext cx="3183463" cy="2993932"/>
          </a:xfrm>
          <a:prstGeom prst="rect">
            <a:avLst/>
          </a:prstGeom>
        </p:spPr>
      </p:pic>
      <p:sp>
        <p:nvSpPr>
          <p:cNvPr id="2" name="Title 1"/>
          <p:cNvSpPr>
            <a:spLocks noGrp="1"/>
          </p:cNvSpPr>
          <p:nvPr>
            <p:ph type="title"/>
          </p:nvPr>
        </p:nvSpPr>
        <p:spPr/>
        <p:txBody>
          <a:bodyPr/>
          <a:lstStyle/>
          <a:p>
            <a:r>
              <a:rPr lang="en-US" cap="none" dirty="0" err="1"/>
              <a:t>n</a:t>
            </a:r>
            <a:r>
              <a:rPr lang="en-US" dirty="0" err="1"/>
              <a:t>PDF</a:t>
            </a:r>
            <a:r>
              <a:rPr lang="en-US" cap="none" dirty="0" err="1"/>
              <a:t>s</a:t>
            </a:r>
            <a:r>
              <a:rPr lang="en-US" dirty="0"/>
              <a:t> before and after EIC</a:t>
            </a:r>
          </a:p>
        </p:txBody>
      </p:sp>
      <p:sp>
        <p:nvSpPr>
          <p:cNvPr id="3" name="Date Placeholder 2"/>
          <p:cNvSpPr>
            <a:spLocks noGrp="1"/>
          </p:cNvSpPr>
          <p:nvPr>
            <p:ph type="dt" sz="half" idx="10"/>
          </p:nvPr>
        </p:nvSpPr>
        <p:spPr/>
        <p:txBody>
          <a:bodyPr/>
          <a:lstStyle/>
          <a:p>
            <a:r>
              <a:rPr lang="en-US"/>
              <a:t>E.C. Aschenauer</a:t>
            </a:r>
          </a:p>
        </p:txBody>
      </p:sp>
      <p:sp>
        <p:nvSpPr>
          <p:cNvPr id="10" name="Slide Number Placeholder 9"/>
          <p:cNvSpPr>
            <a:spLocks noGrp="1"/>
          </p:cNvSpPr>
          <p:nvPr>
            <p:ph type="sldNum" sz="quarter" idx="12"/>
          </p:nvPr>
        </p:nvSpPr>
        <p:spPr/>
        <p:txBody>
          <a:bodyPr/>
          <a:lstStyle/>
          <a:p>
            <a:fld id="{E7C2DFF1-6A7E-5841-980E-96BA788216E4}" type="slidenum">
              <a:rPr lang="en-US" smtClean="0"/>
              <a:pPr/>
              <a:t>17</a:t>
            </a:fld>
            <a:endParaRPr lang="en-US"/>
          </a:p>
        </p:txBody>
      </p:sp>
      <p:pic>
        <p:nvPicPr>
          <p:cNvPr id="1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40" y="4796794"/>
            <a:ext cx="68024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14" name="Rectangle 5"/>
          <p:cNvSpPr>
            <a:spLocks/>
          </p:cNvSpPr>
          <p:nvPr/>
        </p:nvSpPr>
        <p:spPr bwMode="auto">
          <a:xfrm>
            <a:off x="2141051" y="5839793"/>
            <a:ext cx="2570163"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15" name="Rectangle 6"/>
          <p:cNvSpPr>
            <a:spLocks/>
          </p:cNvSpPr>
          <p:nvPr/>
        </p:nvSpPr>
        <p:spPr bwMode="auto">
          <a:xfrm>
            <a:off x="4773650" y="5853540"/>
            <a:ext cx="3573463" cy="346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momentum distribution</a:t>
            </a:r>
          </a:p>
        </p:txBody>
      </p:sp>
      <p:sp>
        <p:nvSpPr>
          <p:cNvPr id="16" name="Line 7"/>
          <p:cNvSpPr>
            <a:spLocks noChangeShapeType="1"/>
          </p:cNvSpPr>
          <p:nvPr/>
        </p:nvSpPr>
        <p:spPr bwMode="auto">
          <a:xfrm rot="10800000" flipH="1">
            <a:off x="4029113" y="5401102"/>
            <a:ext cx="606425" cy="714386"/>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ln w="28575" cmpd="sng">
                <a:solidFill>
                  <a:srgbClr val="0000FF"/>
                </a:solidFill>
              </a:ln>
            </a:endParaRPr>
          </a:p>
        </p:txBody>
      </p:sp>
      <p:sp>
        <p:nvSpPr>
          <p:cNvPr id="17" name="Line 8"/>
          <p:cNvSpPr>
            <a:spLocks noChangeShapeType="1"/>
          </p:cNvSpPr>
          <p:nvPr/>
        </p:nvSpPr>
        <p:spPr bwMode="auto">
          <a:xfrm rot="10800000" flipH="1">
            <a:off x="6120379" y="5389989"/>
            <a:ext cx="151870" cy="530765"/>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8" name="Rectangle 6"/>
          <p:cNvSpPr>
            <a:spLocks/>
          </p:cNvSpPr>
          <p:nvPr/>
        </p:nvSpPr>
        <p:spPr bwMode="auto">
          <a:xfrm>
            <a:off x="5187271" y="6078864"/>
            <a:ext cx="3573463" cy="346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39688"/>
            <a:r>
              <a:rPr lang="en-US" dirty="0">
                <a:latin typeface="Comic Sans MS"/>
                <a:ea typeface="ＭＳ Ｐゴシック" charset="0"/>
                <a:cs typeface="Comic Sans MS"/>
                <a:sym typeface="Arial" charset="0"/>
              </a:rPr>
              <a:t>or tag on charm </a:t>
            </a:r>
            <a:r>
              <a:rPr lang="en-US" dirty="0">
                <a:latin typeface="Comic Sans MS"/>
                <a:ea typeface="ＭＳ Ｐゴシック" charset="0"/>
                <a:cs typeface="Comic Sans MS"/>
                <a:sym typeface="Wingdings"/>
              </a:rPr>
              <a:t> F</a:t>
            </a:r>
            <a:r>
              <a:rPr lang="en-US" baseline="-25000" dirty="0">
                <a:latin typeface="Comic Sans MS"/>
                <a:ea typeface="ＭＳ Ｐゴシック" charset="0"/>
                <a:cs typeface="Comic Sans MS"/>
                <a:sym typeface="Wingdings"/>
              </a:rPr>
              <a:t>2</a:t>
            </a:r>
            <a:r>
              <a:rPr lang="en-US" baseline="30000" dirty="0">
                <a:latin typeface="Comic Sans MS"/>
                <a:ea typeface="ＭＳ Ｐゴシック" charset="0"/>
                <a:cs typeface="Comic Sans MS"/>
                <a:sym typeface="Wingdings"/>
              </a:rPr>
              <a:t>C</a:t>
            </a:r>
            <a:endParaRPr lang="en-US" baseline="30000" dirty="0">
              <a:latin typeface="Comic Sans MS"/>
              <a:ea typeface="ＭＳ Ｐゴシック" charset="0"/>
              <a:cs typeface="Comic Sans MS"/>
              <a:sym typeface="Arial" charset="0"/>
            </a:endParaRPr>
          </a:p>
        </p:txBody>
      </p:sp>
      <p:sp>
        <p:nvSpPr>
          <p:cNvPr id="4" name="TextBox 3"/>
          <p:cNvSpPr txBox="1"/>
          <p:nvPr/>
        </p:nvSpPr>
        <p:spPr>
          <a:xfrm>
            <a:off x="50799" y="4245784"/>
            <a:ext cx="4572000" cy="646331"/>
          </a:xfrm>
          <a:prstGeom prst="rect">
            <a:avLst/>
          </a:prstGeom>
          <a:noFill/>
        </p:spPr>
        <p:txBody>
          <a:bodyPr wrap="square" rtlCol="0">
            <a:spAutoFit/>
          </a:bodyPr>
          <a:lstStyle/>
          <a:p>
            <a:r>
              <a:rPr lang="en-US" dirty="0">
                <a:solidFill>
                  <a:srgbClr val="0000FF"/>
                </a:solidFill>
                <a:latin typeface="Comic Sans MS" charset="0"/>
                <a:ea typeface="Comic Sans MS" charset="0"/>
                <a:cs typeface="Comic Sans MS" charset="0"/>
              </a:rPr>
              <a:t>Measure different structure function in </a:t>
            </a:r>
            <a:r>
              <a:rPr lang="en-US" dirty="0" err="1">
                <a:solidFill>
                  <a:srgbClr val="0000FF"/>
                </a:solidFill>
                <a:latin typeface="Comic Sans MS" charset="0"/>
                <a:ea typeface="Comic Sans MS" charset="0"/>
                <a:cs typeface="Comic Sans MS" charset="0"/>
              </a:rPr>
              <a:t>eA</a:t>
            </a:r>
            <a:r>
              <a:rPr lang="en-US" dirty="0">
                <a:solidFill>
                  <a:srgbClr val="0000FF"/>
                </a:solidFill>
                <a:latin typeface="Comic Sans MS" charset="0"/>
                <a:ea typeface="Comic Sans MS" charset="0"/>
                <a:cs typeface="Comic Sans MS" charset="0"/>
              </a:rPr>
              <a:t> </a:t>
            </a:r>
            <a:r>
              <a:rPr lang="en-US" dirty="0">
                <a:solidFill>
                  <a:srgbClr val="0000FF"/>
                </a:solidFill>
                <a:latin typeface="Comic Sans MS" charset="0"/>
                <a:ea typeface="Comic Sans MS" charset="0"/>
                <a:cs typeface="Comic Sans MS" charset="0"/>
                <a:sym typeface="Wingdings"/>
              </a:rPr>
              <a:t> constrain </a:t>
            </a:r>
            <a:r>
              <a:rPr lang="en-US" dirty="0" err="1">
                <a:solidFill>
                  <a:srgbClr val="0000FF"/>
                </a:solidFill>
                <a:latin typeface="Comic Sans MS" charset="0"/>
                <a:ea typeface="Comic Sans MS" charset="0"/>
                <a:cs typeface="Comic Sans MS" charset="0"/>
                <a:sym typeface="Wingdings"/>
              </a:rPr>
              <a:t>nPDF</a:t>
            </a:r>
            <a:r>
              <a:rPr lang="en-US" dirty="0">
                <a:solidFill>
                  <a:srgbClr val="0000FF"/>
                </a:solidFill>
                <a:latin typeface="Comic Sans MS" charset="0"/>
                <a:ea typeface="Comic Sans MS" charset="0"/>
                <a:cs typeface="Comic Sans MS" charset="0"/>
                <a:sym typeface="Wingdings"/>
              </a:rPr>
              <a:t>:</a:t>
            </a:r>
            <a:r>
              <a:rPr lang="en-US" dirty="0">
                <a:solidFill>
                  <a:srgbClr val="0000FF"/>
                </a:solidFill>
                <a:latin typeface="Comic Sans MS" charset="0"/>
                <a:ea typeface="Comic Sans MS" charset="0"/>
                <a:cs typeface="Comic Sans MS" charset="0"/>
              </a:rPr>
              <a:t> </a:t>
            </a:r>
          </a:p>
        </p:txBody>
      </p:sp>
      <p:sp>
        <p:nvSpPr>
          <p:cNvPr id="6" name="TextBox 5"/>
          <p:cNvSpPr txBox="1"/>
          <p:nvPr/>
        </p:nvSpPr>
        <p:spPr>
          <a:xfrm>
            <a:off x="533402" y="575733"/>
            <a:ext cx="3071987" cy="369332"/>
          </a:xfrm>
          <a:prstGeom prst="rect">
            <a:avLst/>
          </a:prstGeom>
          <a:noFill/>
        </p:spPr>
        <p:txBody>
          <a:bodyPr wrap="none" rtlCol="0">
            <a:spAutoFit/>
          </a:bodyPr>
          <a:lstStyle/>
          <a:p>
            <a:r>
              <a:rPr lang="en-US" dirty="0">
                <a:latin typeface="Comic Sans MS" charset="0"/>
                <a:ea typeface="Comic Sans MS" charset="0"/>
                <a:cs typeface="Comic Sans MS" charset="0"/>
              </a:rPr>
              <a:t>Ratio g(x,Q</a:t>
            </a:r>
            <a:r>
              <a:rPr lang="en-US" baseline="30000" dirty="0">
                <a:latin typeface="Comic Sans MS" charset="0"/>
                <a:ea typeface="Comic Sans MS" charset="0"/>
                <a:cs typeface="Comic Sans MS" charset="0"/>
              </a:rPr>
              <a:t>2</a:t>
            </a:r>
            <a:r>
              <a:rPr lang="en-US" dirty="0">
                <a:latin typeface="Comic Sans MS" charset="0"/>
                <a:ea typeface="Comic Sans MS" charset="0"/>
                <a:cs typeface="Comic Sans MS" charset="0"/>
              </a:rPr>
              <a:t>)</a:t>
            </a:r>
            <a:r>
              <a:rPr lang="en-US" baseline="-25000" dirty="0" err="1">
                <a:latin typeface="Comic Sans MS" charset="0"/>
                <a:ea typeface="Comic Sans MS" charset="0"/>
                <a:cs typeface="Comic Sans MS" charset="0"/>
              </a:rPr>
              <a:t>pb</a:t>
            </a:r>
            <a:r>
              <a:rPr lang="en-US" dirty="0">
                <a:latin typeface="Comic Sans MS" charset="0"/>
                <a:ea typeface="Comic Sans MS" charset="0"/>
                <a:cs typeface="Comic Sans MS" charset="0"/>
              </a:rPr>
              <a:t> /g(x,Q</a:t>
            </a:r>
            <a:r>
              <a:rPr lang="en-US" baseline="30000" dirty="0">
                <a:latin typeface="Comic Sans MS" charset="0"/>
                <a:ea typeface="Comic Sans MS" charset="0"/>
                <a:cs typeface="Comic Sans MS" charset="0"/>
              </a:rPr>
              <a:t>2</a:t>
            </a:r>
            <a:r>
              <a:rPr lang="en-US" dirty="0">
                <a:latin typeface="Comic Sans MS" charset="0"/>
                <a:ea typeface="Comic Sans MS" charset="0"/>
                <a:cs typeface="Comic Sans MS" charset="0"/>
              </a:rPr>
              <a:t>)</a:t>
            </a:r>
            <a:r>
              <a:rPr lang="en-US" baseline="-25000" dirty="0">
                <a:latin typeface="Comic Sans MS" charset="0"/>
                <a:ea typeface="Comic Sans MS" charset="0"/>
                <a:cs typeface="Comic Sans MS" charset="0"/>
              </a:rPr>
              <a:t>p</a:t>
            </a:r>
            <a:r>
              <a:rPr lang="en-US" dirty="0">
                <a:latin typeface="Comic Sans MS" charset="0"/>
                <a:ea typeface="Comic Sans MS" charset="0"/>
                <a:cs typeface="Comic Sans MS" charset="0"/>
              </a:rPr>
              <a:t>  </a:t>
            </a:r>
          </a:p>
        </p:txBody>
      </p:sp>
      <p:grpSp>
        <p:nvGrpSpPr>
          <p:cNvPr id="21" name="Group 20"/>
          <p:cNvGrpSpPr/>
          <p:nvPr/>
        </p:nvGrpSpPr>
        <p:grpSpPr>
          <a:xfrm>
            <a:off x="897466" y="3784617"/>
            <a:ext cx="1930401" cy="313255"/>
            <a:chOff x="4428064" y="4021694"/>
            <a:chExt cx="1930401" cy="313255"/>
          </a:xfrm>
        </p:grpSpPr>
        <p:sp>
          <p:nvSpPr>
            <p:cNvPr id="20" name="Rectangle 19"/>
            <p:cNvSpPr/>
            <p:nvPr/>
          </p:nvSpPr>
          <p:spPr bwMode="auto">
            <a:xfrm>
              <a:off x="5588000" y="4021694"/>
              <a:ext cx="770465" cy="313255"/>
            </a:xfrm>
            <a:prstGeom prst="rect">
              <a:avLst/>
            </a:prstGeom>
            <a:gradFill flip="none" rotWithShape="1">
              <a:gsLst>
                <a:gs pos="0">
                  <a:srgbClr val="FF0000"/>
                </a:gs>
                <a:gs pos="100000">
                  <a:srgbClr val="FFFF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Comic Sans MS"/>
                  <a:ea typeface="ＭＳ Ｐゴシック" pitchFamily="-112" charset="-128"/>
                  <a:cs typeface="Comic Sans MS"/>
                </a:rPr>
                <a:t>RHIC</a:t>
              </a:r>
            </a:p>
          </p:txBody>
        </p:sp>
        <p:sp>
          <p:nvSpPr>
            <p:cNvPr id="8" name="Rectangle 7"/>
            <p:cNvSpPr/>
            <p:nvPr/>
          </p:nvSpPr>
          <p:spPr bwMode="auto">
            <a:xfrm>
              <a:off x="4428064" y="4030147"/>
              <a:ext cx="1168402" cy="296320"/>
            </a:xfrm>
            <a:prstGeom prst="rect">
              <a:avLst/>
            </a:prstGeom>
            <a:gradFill flip="none" rotWithShape="1">
              <a:gsLst>
                <a:gs pos="0">
                  <a:srgbClr val="FF0000"/>
                </a:gs>
                <a:gs pos="100000">
                  <a:srgbClr val="FFFF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a:ln>
                    <a:noFill/>
                  </a:ln>
                  <a:solidFill>
                    <a:schemeClr val="tx1"/>
                  </a:solidFill>
                  <a:effectLst/>
                  <a:latin typeface="Comic Sans MS"/>
                  <a:ea typeface="ＭＳ Ｐゴシック" pitchFamily="-112" charset="-128"/>
                  <a:cs typeface="Comic Sans MS"/>
                </a:rPr>
                <a:t>LHC</a:t>
              </a:r>
            </a:p>
          </p:txBody>
        </p:sp>
      </p:grpSp>
      <p:pic>
        <p:nvPicPr>
          <p:cNvPr id="22" name="Picture 21">
            <a:extLst>
              <a:ext uri="{FF2B5EF4-FFF2-40B4-BE49-F238E27FC236}">
                <a16:creationId xmlns:a16="http://schemas.microsoft.com/office/drawing/2014/main" id="{675FB991-0E20-644D-AFF4-FFC9226CCC3C}"/>
              </a:ext>
            </a:extLst>
          </p:cNvPr>
          <p:cNvPicPr>
            <a:picLocks noChangeAspect="1"/>
          </p:cNvPicPr>
          <p:nvPr/>
        </p:nvPicPr>
        <p:blipFill rotWithShape="1">
          <a:blip r:embed="rId4">
            <a:extLst>
              <a:ext uri="{28A0092B-C50C-407E-A947-70E740481C1C}">
                <a14:useLocalDpi xmlns:a14="http://schemas.microsoft.com/office/drawing/2010/main" val="0"/>
              </a:ext>
            </a:extLst>
          </a:blip>
          <a:srcRect t="2458" r="8556" b="2710"/>
          <a:stretch/>
        </p:blipFill>
        <p:spPr>
          <a:xfrm>
            <a:off x="4461936" y="570084"/>
            <a:ext cx="4225121" cy="4258002"/>
          </a:xfrm>
          <a:prstGeom prst="rect">
            <a:avLst/>
          </a:prstGeom>
        </p:spPr>
      </p:pic>
      <p:sp>
        <p:nvSpPr>
          <p:cNvPr id="24" name="TextBox 23">
            <a:extLst>
              <a:ext uri="{FF2B5EF4-FFF2-40B4-BE49-F238E27FC236}">
                <a16:creationId xmlns:a16="http://schemas.microsoft.com/office/drawing/2014/main" id="{F76F4173-210A-AE42-B0A8-E19358531293}"/>
              </a:ext>
            </a:extLst>
          </p:cNvPr>
          <p:cNvSpPr txBox="1"/>
          <p:nvPr/>
        </p:nvSpPr>
        <p:spPr>
          <a:xfrm>
            <a:off x="670371" y="6274988"/>
            <a:ext cx="4028667" cy="369332"/>
          </a:xfrm>
          <a:prstGeom prst="rect">
            <a:avLst/>
          </a:prstGeom>
          <a:noFill/>
        </p:spPr>
        <p:txBody>
          <a:bodyPr wrap="none" rtlCol="0">
            <a:spAutoFit/>
          </a:bodyPr>
          <a:lstStyle/>
          <a:p>
            <a:pPr algn="ctr"/>
            <a:r>
              <a:rPr lang="en-US" dirty="0">
                <a:latin typeface="Comic Sans MS" charset="0"/>
                <a:ea typeface="Comic Sans MS" charset="0"/>
                <a:cs typeface="Comic Sans MS" charset="0"/>
              </a:rPr>
              <a:t>Gluon distribution ~ </a:t>
            </a:r>
            <a:r>
              <a:rPr lang="en-US" dirty="0">
                <a:solidFill>
                  <a:srgbClr val="0000FF"/>
                </a:solidFill>
                <a:uFill>
                  <a:solidFill>
                    <a:srgbClr val="032CE2"/>
                  </a:solidFill>
                </a:uFill>
                <a:latin typeface="Comic Sans MS" charset="0"/>
                <a:ea typeface="Comic Sans MS" charset="0"/>
                <a:cs typeface="Comic Sans MS" charset="0"/>
              </a:rPr>
              <a:t>d</a:t>
            </a:r>
            <a:r>
              <a:rPr lang="en-US" dirty="0">
                <a:solidFill>
                  <a:srgbClr val="0000FF"/>
                </a:solidFill>
                <a:latin typeface="Symbol" charset="2"/>
                <a:ea typeface="Symbol" charset="2"/>
                <a:cs typeface="Symbol" charset="2"/>
              </a:rPr>
              <a:t>s</a:t>
            </a:r>
            <a:r>
              <a:rPr lang="en-US" dirty="0">
                <a:solidFill>
                  <a:srgbClr val="0000FF"/>
                </a:solidFill>
                <a:latin typeface="Comic Sans MS" charset="0"/>
                <a:ea typeface="Comic Sans MS" charset="0"/>
                <a:cs typeface="Comic Sans MS" charset="0"/>
              </a:rPr>
              <a:t>(x,Q</a:t>
            </a:r>
            <a:r>
              <a:rPr lang="en-US" baseline="31999" dirty="0">
                <a:solidFill>
                  <a:srgbClr val="0000FF"/>
                </a:solidFill>
                <a:latin typeface="Comic Sans MS" charset="0"/>
                <a:ea typeface="Comic Sans MS" charset="0"/>
                <a:cs typeface="Comic Sans MS" charset="0"/>
              </a:rPr>
              <a:t>2</a:t>
            </a:r>
            <a:r>
              <a:rPr lang="en-US" dirty="0">
                <a:solidFill>
                  <a:srgbClr val="0000FF"/>
                </a:solidFill>
                <a:latin typeface="Comic Sans MS" charset="0"/>
                <a:ea typeface="Comic Sans MS" charset="0"/>
                <a:cs typeface="Comic Sans MS" charset="0"/>
              </a:rPr>
              <a:t>)/dlnQ</a:t>
            </a:r>
            <a:r>
              <a:rPr lang="en-US" baseline="31999" dirty="0">
                <a:solidFill>
                  <a:srgbClr val="0000FF"/>
                </a:solidFill>
                <a:latin typeface="Comic Sans MS" charset="0"/>
                <a:ea typeface="Comic Sans MS" charset="0"/>
                <a:cs typeface="Comic Sans MS" charset="0"/>
              </a:rPr>
              <a:t>2</a:t>
            </a:r>
            <a:endParaRPr lang="en-US" dirty="0">
              <a:latin typeface="Comic Sans MS" charset="0"/>
              <a:ea typeface="Comic Sans MS" charset="0"/>
              <a:cs typeface="Comic Sans MS" charset="0"/>
            </a:endParaRPr>
          </a:p>
        </p:txBody>
      </p:sp>
      <p:sp>
        <p:nvSpPr>
          <p:cNvPr id="26" name="TextBox 25">
            <a:extLst>
              <a:ext uri="{FF2B5EF4-FFF2-40B4-BE49-F238E27FC236}">
                <a16:creationId xmlns:a16="http://schemas.microsoft.com/office/drawing/2014/main" id="{E3FCF8A8-307B-A34B-98DA-B697B91E0E64}"/>
              </a:ext>
            </a:extLst>
          </p:cNvPr>
          <p:cNvSpPr txBox="1"/>
          <p:nvPr/>
        </p:nvSpPr>
        <p:spPr>
          <a:xfrm>
            <a:off x="5187271" y="4444768"/>
            <a:ext cx="1678665" cy="307777"/>
          </a:xfrm>
          <a:prstGeom prst="rect">
            <a:avLst/>
          </a:prstGeom>
          <a:noFill/>
        </p:spPr>
        <p:txBody>
          <a:bodyPr wrap="none" rtlCol="0">
            <a:spAutoFit/>
          </a:bodyPr>
          <a:lstStyle/>
          <a:p>
            <a:r>
              <a:rPr lang="en-US" sz="1400" dirty="0">
                <a:latin typeface="Comic Sans MS" charset="0"/>
                <a:ea typeface="Comic Sans MS" charset="0"/>
                <a:cs typeface="Comic Sans MS" charset="0"/>
              </a:rPr>
              <a:t>arXiv:1708.05654</a:t>
            </a:r>
          </a:p>
        </p:txBody>
      </p:sp>
    </p:spTree>
    <p:extLst>
      <p:ext uri="{BB962C8B-B14F-4D97-AF65-F5344CB8AC3E}">
        <p14:creationId xmlns:p14="http://schemas.microsoft.com/office/powerpoint/2010/main" val="26616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AFFDF-D520-134B-9303-DB12F4C5DF62}"/>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C43A4608-9A1F-9B40-BE91-90EA9258488B}"/>
              </a:ext>
            </a:extLst>
          </p:cNvPr>
          <p:cNvSpPr>
            <a:spLocks noGrp="1"/>
          </p:cNvSpPr>
          <p:nvPr>
            <p:ph type="sldNum" sz="quarter" idx="12"/>
          </p:nvPr>
        </p:nvSpPr>
        <p:spPr/>
        <p:txBody>
          <a:bodyPr/>
          <a:lstStyle/>
          <a:p>
            <a:fld id="{893C5830-40F3-F04E-B2E3-10E6672BA8FF}" type="slidenum">
              <a:rPr lang="en-US" smtClean="0"/>
              <a:pPr/>
              <a:t>18</a:t>
            </a:fld>
            <a:endParaRPr lang="en-US"/>
          </a:p>
        </p:txBody>
      </p:sp>
      <p:sp>
        <p:nvSpPr>
          <p:cNvPr id="5" name="Title 4">
            <a:extLst>
              <a:ext uri="{FF2B5EF4-FFF2-40B4-BE49-F238E27FC236}">
                <a16:creationId xmlns:a16="http://schemas.microsoft.com/office/drawing/2014/main" id="{82491124-71A0-3A46-9D4B-FA7A0AAF5982}"/>
              </a:ext>
            </a:extLst>
          </p:cNvPr>
          <p:cNvSpPr>
            <a:spLocks noGrp="1"/>
          </p:cNvSpPr>
          <p:nvPr>
            <p:ph type="title"/>
          </p:nvPr>
        </p:nvSpPr>
        <p:spPr/>
        <p:txBody>
          <a:bodyPr/>
          <a:lstStyle/>
          <a:p>
            <a:r>
              <a:rPr lang="en-US" dirty="0"/>
              <a:t>EIC: Impact on the Knowledge of 1D Nuclear PDFs</a:t>
            </a:r>
          </a:p>
        </p:txBody>
      </p:sp>
      <p:sp>
        <p:nvSpPr>
          <p:cNvPr id="6" name="TextBox 5">
            <a:extLst>
              <a:ext uri="{FF2B5EF4-FFF2-40B4-BE49-F238E27FC236}">
                <a16:creationId xmlns:a16="http://schemas.microsoft.com/office/drawing/2014/main" id="{85EA2942-96CD-954D-9E75-578E612C2F69}"/>
              </a:ext>
            </a:extLst>
          </p:cNvPr>
          <p:cNvSpPr txBox="1"/>
          <p:nvPr/>
        </p:nvSpPr>
        <p:spPr>
          <a:xfrm>
            <a:off x="909594" y="635006"/>
            <a:ext cx="1447369" cy="369332"/>
          </a:xfrm>
          <a:prstGeom prst="rect">
            <a:avLst/>
          </a:prstGeom>
          <a:noFill/>
        </p:spPr>
        <p:txBody>
          <a:bodyPr wrap="none" rtlCol="0">
            <a:spAutoFit/>
          </a:bodyPr>
          <a:lstStyle/>
          <a:p>
            <a:r>
              <a:rPr lang="en-US" dirty="0">
                <a:solidFill>
                  <a:srgbClr val="0000FF"/>
                </a:solidFill>
                <a:latin typeface="Comic Sans MS"/>
                <a:cs typeface="Comic Sans MS"/>
              </a:rPr>
              <a:t>√s &lt; 45 </a:t>
            </a:r>
            <a:r>
              <a:rPr lang="en-US" dirty="0" err="1">
                <a:solidFill>
                  <a:srgbClr val="0000FF"/>
                </a:solidFill>
                <a:latin typeface="Comic Sans MS"/>
                <a:cs typeface="Comic Sans MS"/>
              </a:rPr>
              <a:t>GeV</a:t>
            </a:r>
            <a:endParaRPr lang="en-US" dirty="0">
              <a:solidFill>
                <a:srgbClr val="0000FF"/>
              </a:solidFill>
              <a:latin typeface="Comic Sans MS"/>
              <a:cs typeface="Comic Sans MS"/>
            </a:endParaRPr>
          </a:p>
        </p:txBody>
      </p:sp>
      <p:sp>
        <p:nvSpPr>
          <p:cNvPr id="7" name="TextBox 6">
            <a:extLst>
              <a:ext uri="{FF2B5EF4-FFF2-40B4-BE49-F238E27FC236}">
                <a16:creationId xmlns:a16="http://schemas.microsoft.com/office/drawing/2014/main" id="{5DD44E2B-A9CA-C24E-A7D3-5D0EC8240E20}"/>
              </a:ext>
            </a:extLst>
          </p:cNvPr>
          <p:cNvSpPr txBox="1"/>
          <p:nvPr/>
        </p:nvSpPr>
        <p:spPr>
          <a:xfrm>
            <a:off x="5920615" y="1209088"/>
            <a:ext cx="3519717" cy="4278094"/>
          </a:xfrm>
          <a:prstGeom prst="rect">
            <a:avLst/>
          </a:prstGeom>
          <a:noFill/>
        </p:spPr>
        <p:txBody>
          <a:bodyPr wrap="square" rtlCol="0">
            <a:spAutoFit/>
          </a:bodyPr>
          <a:lstStyle/>
          <a:p>
            <a:r>
              <a:rPr lang="en-US" sz="1600" b="1" dirty="0">
                <a:solidFill>
                  <a:srgbClr val="0000FF"/>
                </a:solidFill>
                <a:latin typeface="Comic Sans MS"/>
                <a:cs typeface="Comic Sans MS"/>
              </a:rPr>
              <a:t>Ratio of PDF of </a:t>
            </a:r>
            <a:r>
              <a:rPr lang="en-US" sz="1600" b="1" dirty="0" err="1">
                <a:solidFill>
                  <a:srgbClr val="0000FF"/>
                </a:solidFill>
                <a:latin typeface="Comic Sans MS"/>
                <a:cs typeface="Comic Sans MS"/>
              </a:rPr>
              <a:t>Pb</a:t>
            </a:r>
            <a:r>
              <a:rPr lang="en-US" sz="1600" b="1" dirty="0">
                <a:solidFill>
                  <a:srgbClr val="0000FF"/>
                </a:solidFill>
                <a:latin typeface="Comic Sans MS"/>
                <a:cs typeface="Comic Sans MS"/>
              </a:rPr>
              <a:t> over Proton</a:t>
            </a:r>
          </a:p>
          <a:p>
            <a:pPr marL="285750" indent="-285750">
              <a:buClr>
                <a:srgbClr val="0000FF"/>
              </a:buClr>
              <a:buFont typeface="Wingdings" charset="2"/>
              <a:buChar char="q"/>
            </a:pPr>
            <a:r>
              <a:rPr lang="en-US" sz="1600" dirty="0">
                <a:latin typeface="Comic Sans MS"/>
                <a:cs typeface="Comic Sans MS"/>
              </a:rPr>
              <a:t>Without EIC, large </a:t>
            </a:r>
          </a:p>
          <a:p>
            <a:pPr>
              <a:buClr>
                <a:srgbClr val="0000FF"/>
              </a:buClr>
            </a:pPr>
            <a:r>
              <a:rPr lang="en-US" sz="1600" dirty="0">
                <a:latin typeface="Comic Sans MS"/>
                <a:cs typeface="Comic Sans MS"/>
              </a:rPr>
              <a:t>     uncertainties </a:t>
            </a:r>
          </a:p>
          <a:p>
            <a:pPr>
              <a:buClr>
                <a:srgbClr val="0000FF"/>
              </a:buClr>
            </a:pPr>
            <a:r>
              <a:rPr lang="en-US" sz="1600" b="1" dirty="0">
                <a:latin typeface="Comic Sans MS"/>
                <a:cs typeface="Comic Sans MS"/>
                <a:sym typeface="Wingdings"/>
              </a:rPr>
              <a:t>    </a:t>
            </a:r>
            <a:r>
              <a:rPr lang="en-US" sz="1600" dirty="0">
                <a:latin typeface="Comic Sans MS"/>
                <a:cs typeface="Comic Sans MS"/>
              </a:rPr>
              <a:t>With EIC </a:t>
            </a:r>
            <a:r>
              <a:rPr lang="en-US" sz="1600" dirty="0">
                <a:solidFill>
                  <a:srgbClr val="0000FF"/>
                </a:solidFill>
                <a:latin typeface="Comic Sans MS"/>
                <a:cs typeface="Comic Sans MS"/>
              </a:rPr>
              <a:t>significantly </a:t>
            </a:r>
          </a:p>
          <a:p>
            <a:pPr>
              <a:buClr>
                <a:srgbClr val="0000FF"/>
              </a:buClr>
            </a:pPr>
            <a:r>
              <a:rPr lang="en-US" sz="1600" dirty="0">
                <a:solidFill>
                  <a:srgbClr val="0000FF"/>
                </a:solidFill>
                <a:latin typeface="Comic Sans MS"/>
                <a:cs typeface="Comic Sans MS"/>
              </a:rPr>
              <a:t>         reduced uncertainties</a:t>
            </a:r>
          </a:p>
          <a:p>
            <a:pPr marL="285750" indent="-285750">
              <a:buClr>
                <a:srgbClr val="0000FF"/>
              </a:buClr>
              <a:buFont typeface="Wingdings" charset="2"/>
              <a:buChar char="q"/>
            </a:pPr>
            <a:r>
              <a:rPr lang="en-US" sz="1600" dirty="0">
                <a:latin typeface="Comic Sans MS"/>
                <a:cs typeface="Comic Sans MS"/>
              </a:rPr>
              <a:t>Complementary to RHIC </a:t>
            </a:r>
          </a:p>
          <a:p>
            <a:pPr>
              <a:buClr>
                <a:srgbClr val="0000FF"/>
              </a:buClr>
            </a:pPr>
            <a:r>
              <a:rPr lang="en-US" sz="1600" dirty="0">
                <a:latin typeface="Comic Sans MS"/>
                <a:cs typeface="Comic Sans MS"/>
              </a:rPr>
              <a:t>    and LHC </a:t>
            </a:r>
            <a:r>
              <a:rPr lang="en-US" sz="1600" dirty="0" err="1">
                <a:latin typeface="Comic Sans MS"/>
                <a:cs typeface="Comic Sans MS"/>
              </a:rPr>
              <a:t>pA</a:t>
            </a:r>
            <a:r>
              <a:rPr lang="en-US" sz="1600" dirty="0">
                <a:latin typeface="Comic Sans MS"/>
                <a:cs typeface="Comic Sans MS"/>
              </a:rPr>
              <a:t> data.  </a:t>
            </a:r>
          </a:p>
          <a:p>
            <a:pPr>
              <a:buClr>
                <a:srgbClr val="0000FF"/>
              </a:buClr>
            </a:pPr>
            <a:r>
              <a:rPr lang="en-US" sz="1600" dirty="0">
                <a:latin typeface="Comic Sans MS"/>
                <a:cs typeface="Comic Sans MS"/>
              </a:rPr>
              <a:t>    Provides information on </a:t>
            </a:r>
          </a:p>
          <a:p>
            <a:pPr>
              <a:buClr>
                <a:srgbClr val="0000FF"/>
              </a:buClr>
            </a:pPr>
            <a:r>
              <a:rPr lang="en-US" sz="1600" dirty="0">
                <a:latin typeface="Comic Sans MS"/>
                <a:cs typeface="Comic Sans MS"/>
              </a:rPr>
              <a:t>    initial state for heavy ion </a:t>
            </a:r>
          </a:p>
          <a:p>
            <a:pPr>
              <a:buClr>
                <a:srgbClr val="0000FF"/>
              </a:buClr>
            </a:pPr>
            <a:r>
              <a:rPr lang="en-US" sz="1600" dirty="0">
                <a:latin typeface="Comic Sans MS"/>
                <a:cs typeface="Comic Sans MS"/>
              </a:rPr>
              <a:t>    collisions.</a:t>
            </a:r>
            <a:endParaRPr lang="en-US" sz="1600" dirty="0">
              <a:solidFill>
                <a:srgbClr val="000000"/>
              </a:solidFill>
              <a:latin typeface="Comic Sans MS"/>
              <a:cs typeface="Comic Sans MS"/>
            </a:endParaRPr>
          </a:p>
          <a:p>
            <a:pPr marL="285750" indent="-285750">
              <a:buClr>
                <a:srgbClr val="0000FF"/>
              </a:buClr>
              <a:buFont typeface="Wingdings" charset="2"/>
              <a:buChar char="q"/>
            </a:pPr>
            <a:r>
              <a:rPr lang="en-US" sz="1600" dirty="0">
                <a:solidFill>
                  <a:srgbClr val="000000"/>
                </a:solidFill>
                <a:latin typeface="Comic Sans MS"/>
                <a:cs typeface="Comic Sans MS"/>
              </a:rPr>
              <a:t>Does the nucleus behave </a:t>
            </a:r>
          </a:p>
          <a:p>
            <a:pPr>
              <a:buClr>
                <a:srgbClr val="0000FF"/>
              </a:buClr>
            </a:pPr>
            <a:r>
              <a:rPr lang="en-US" sz="1600" dirty="0">
                <a:solidFill>
                  <a:srgbClr val="000000"/>
                </a:solidFill>
                <a:latin typeface="Comic Sans MS"/>
                <a:cs typeface="Comic Sans MS"/>
              </a:rPr>
              <a:t>    like a proton at low-x? </a:t>
            </a:r>
            <a:endParaRPr lang="en-US" sz="1600" dirty="0">
              <a:solidFill>
                <a:srgbClr val="000000"/>
              </a:solidFill>
              <a:latin typeface="Comic Sans MS"/>
              <a:cs typeface="Comic Sans MS"/>
              <a:sym typeface="Wingdings"/>
            </a:endParaRPr>
          </a:p>
          <a:p>
            <a:pPr>
              <a:buClr>
                <a:srgbClr val="0000FF"/>
              </a:buClr>
            </a:pPr>
            <a:r>
              <a:rPr lang="en-US" sz="1600" dirty="0">
                <a:solidFill>
                  <a:srgbClr val="000000"/>
                </a:solidFill>
                <a:latin typeface="Comic Sans MS"/>
                <a:cs typeface="Comic Sans MS"/>
                <a:sym typeface="Wingdings"/>
              </a:rPr>
              <a:t>    relevant to very </a:t>
            </a:r>
          </a:p>
          <a:p>
            <a:pPr>
              <a:buClr>
                <a:srgbClr val="0000FF"/>
              </a:buClr>
            </a:pPr>
            <a:r>
              <a:rPr lang="en-US" sz="1600" dirty="0">
                <a:solidFill>
                  <a:srgbClr val="000000"/>
                </a:solidFill>
                <a:latin typeface="Comic Sans MS"/>
                <a:cs typeface="Comic Sans MS"/>
                <a:sym typeface="Wingdings"/>
              </a:rPr>
              <a:t>      high-energy cosmic </a:t>
            </a:r>
          </a:p>
          <a:p>
            <a:pPr>
              <a:buClr>
                <a:srgbClr val="0000FF"/>
              </a:buClr>
            </a:pPr>
            <a:r>
              <a:rPr lang="en-US" sz="1600" dirty="0">
                <a:solidFill>
                  <a:srgbClr val="000000"/>
                </a:solidFill>
                <a:latin typeface="Comic Sans MS"/>
                <a:cs typeface="Comic Sans MS"/>
                <a:sym typeface="Wingdings"/>
              </a:rPr>
              <a:t>      ray studies</a:t>
            </a:r>
          </a:p>
          <a:p>
            <a:pPr>
              <a:buClr>
                <a:srgbClr val="0000FF"/>
              </a:buClr>
            </a:pPr>
            <a:r>
              <a:rPr lang="en-US" sz="1600" dirty="0">
                <a:solidFill>
                  <a:srgbClr val="000000"/>
                </a:solidFill>
                <a:latin typeface="Comic Sans MS"/>
                <a:cs typeface="Comic Sans MS"/>
                <a:sym typeface="Wingdings"/>
              </a:rPr>
              <a:t>    critical input to AA </a:t>
            </a:r>
          </a:p>
          <a:p>
            <a:pPr marL="285750" indent="-285750">
              <a:buClr>
                <a:srgbClr val="0000FF"/>
              </a:buClr>
              <a:buFont typeface="Wingdings" charset="2"/>
              <a:buChar char="q"/>
            </a:pPr>
            <a:r>
              <a:rPr lang="en-US" sz="1600">
                <a:latin typeface="Comic Sans MS"/>
                <a:cs typeface="Comic Sans MS"/>
              </a:rPr>
              <a:t>arXiv</a:t>
            </a:r>
            <a:r>
              <a:rPr lang="en-US" sz="1600" dirty="0">
                <a:latin typeface="Comic Sans MS"/>
                <a:cs typeface="Comic Sans MS"/>
              </a:rPr>
              <a:t>:1708.05654</a:t>
            </a:r>
            <a:endParaRPr lang="en-US" sz="1600" dirty="0">
              <a:solidFill>
                <a:srgbClr val="000000"/>
              </a:solidFill>
              <a:latin typeface="Comic Sans MS"/>
              <a:cs typeface="Comic Sans MS"/>
            </a:endParaRPr>
          </a:p>
        </p:txBody>
      </p:sp>
      <p:sp>
        <p:nvSpPr>
          <p:cNvPr id="8" name="TextBox 7">
            <a:extLst>
              <a:ext uri="{FF2B5EF4-FFF2-40B4-BE49-F238E27FC236}">
                <a16:creationId xmlns:a16="http://schemas.microsoft.com/office/drawing/2014/main" id="{96C983BC-B560-0240-9B80-6596804A69FD}"/>
              </a:ext>
            </a:extLst>
          </p:cNvPr>
          <p:cNvSpPr txBox="1"/>
          <p:nvPr/>
        </p:nvSpPr>
        <p:spPr>
          <a:xfrm>
            <a:off x="4109994" y="577579"/>
            <a:ext cx="1447369" cy="369332"/>
          </a:xfrm>
          <a:prstGeom prst="rect">
            <a:avLst/>
          </a:prstGeom>
          <a:noFill/>
        </p:spPr>
        <p:txBody>
          <a:bodyPr wrap="none" rtlCol="0">
            <a:spAutoFit/>
          </a:bodyPr>
          <a:lstStyle/>
          <a:p>
            <a:r>
              <a:rPr lang="en-US" dirty="0">
                <a:solidFill>
                  <a:srgbClr val="0000FF"/>
                </a:solidFill>
                <a:latin typeface="Comic Sans MS"/>
                <a:cs typeface="Comic Sans MS"/>
              </a:rPr>
              <a:t>√s &lt; 90 </a:t>
            </a:r>
            <a:r>
              <a:rPr lang="en-US" dirty="0" err="1">
                <a:solidFill>
                  <a:srgbClr val="0000FF"/>
                </a:solidFill>
                <a:latin typeface="Comic Sans MS"/>
                <a:cs typeface="Comic Sans MS"/>
              </a:rPr>
              <a:t>GeV</a:t>
            </a:r>
            <a:endParaRPr lang="en-US" dirty="0">
              <a:solidFill>
                <a:srgbClr val="0000FF"/>
              </a:solidFill>
              <a:latin typeface="Comic Sans MS"/>
              <a:cs typeface="Comic Sans MS"/>
            </a:endParaRPr>
          </a:p>
        </p:txBody>
      </p:sp>
      <p:pic>
        <p:nvPicPr>
          <p:cNvPr id="11" name="Picture 10">
            <a:extLst>
              <a:ext uri="{FF2B5EF4-FFF2-40B4-BE49-F238E27FC236}">
                <a16:creationId xmlns:a16="http://schemas.microsoft.com/office/drawing/2014/main" id="{CEFCBF85-5F93-1449-B77B-907F0618803E}"/>
              </a:ext>
            </a:extLst>
          </p:cNvPr>
          <p:cNvPicPr>
            <a:picLocks noChangeAspect="1"/>
          </p:cNvPicPr>
          <p:nvPr/>
        </p:nvPicPr>
        <p:blipFill rotWithShape="1">
          <a:blip r:embed="rId2"/>
          <a:srcRect l="1494" t="1766" r="2069" b="2848"/>
          <a:stretch/>
        </p:blipFill>
        <p:spPr>
          <a:xfrm>
            <a:off x="178675" y="956441"/>
            <a:ext cx="5618181" cy="3247697"/>
          </a:xfrm>
          <a:prstGeom prst="rect">
            <a:avLst/>
          </a:prstGeom>
        </p:spPr>
      </p:pic>
      <p:pic>
        <p:nvPicPr>
          <p:cNvPr id="12" name="Picture 11">
            <a:extLst>
              <a:ext uri="{FF2B5EF4-FFF2-40B4-BE49-F238E27FC236}">
                <a16:creationId xmlns:a16="http://schemas.microsoft.com/office/drawing/2014/main" id="{FD6163BD-C671-5345-B1D6-5A7FBFF30F55}"/>
              </a:ext>
            </a:extLst>
          </p:cNvPr>
          <p:cNvPicPr>
            <a:picLocks noChangeAspect="1"/>
          </p:cNvPicPr>
          <p:nvPr/>
        </p:nvPicPr>
        <p:blipFill>
          <a:blip r:embed="rId3"/>
          <a:stretch>
            <a:fillRect/>
          </a:stretch>
        </p:blipFill>
        <p:spPr>
          <a:xfrm>
            <a:off x="10510" y="4175740"/>
            <a:ext cx="5896303" cy="1729204"/>
          </a:xfrm>
          <a:prstGeom prst="rect">
            <a:avLst/>
          </a:prstGeom>
        </p:spPr>
      </p:pic>
    </p:spTree>
    <p:extLst>
      <p:ext uri="{BB962C8B-B14F-4D97-AF65-F5344CB8AC3E}">
        <p14:creationId xmlns:p14="http://schemas.microsoft.com/office/powerpoint/2010/main" val="287291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609600"/>
          </a:xfrm>
        </p:spPr>
        <p:txBody>
          <a:bodyPr>
            <a:normAutofit/>
          </a:bodyPr>
          <a:lstStyle/>
          <a:p>
            <a:r>
              <a:rPr lang="en-US" i="0" dirty="0"/>
              <a:t>can </a:t>
            </a:r>
            <a:r>
              <a:rPr lang="en-US" i="0" cap="none" dirty="0"/>
              <a:t>EIC</a:t>
            </a:r>
            <a:r>
              <a:rPr lang="en-US" i="0" dirty="0"/>
              <a:t> discover a new state of matter</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19</a:t>
            </a:fld>
            <a:endParaRPr lang="en-US"/>
          </a:p>
        </p:txBody>
      </p:sp>
      <p:sp>
        <p:nvSpPr>
          <p:cNvPr id="16" name="TextBox 15"/>
          <p:cNvSpPr txBox="1"/>
          <p:nvPr/>
        </p:nvSpPr>
        <p:spPr>
          <a:xfrm>
            <a:off x="0" y="762003"/>
            <a:ext cx="4138083" cy="646331"/>
          </a:xfrm>
          <a:prstGeom prst="rect">
            <a:avLst/>
          </a:prstGeom>
          <a:noFill/>
        </p:spPr>
        <p:txBody>
          <a:bodyPr wrap="square" rtlCol="0">
            <a:spAutoFit/>
          </a:bodyPr>
          <a:lstStyle/>
          <a:p>
            <a:pPr algn="ctr"/>
            <a:r>
              <a:rPr lang="en-US" dirty="0">
                <a:latin typeface="+mj-lt"/>
              </a:rPr>
              <a:t>Is the proton a runaway popcorn machine?</a:t>
            </a:r>
          </a:p>
        </p:txBody>
      </p:sp>
      <p:grpSp>
        <p:nvGrpSpPr>
          <p:cNvPr id="25" name="Group 24"/>
          <p:cNvGrpSpPr/>
          <p:nvPr/>
        </p:nvGrpSpPr>
        <p:grpSpPr>
          <a:xfrm>
            <a:off x="4730752" y="2314589"/>
            <a:ext cx="3881437" cy="2965450"/>
            <a:chOff x="4203171" y="1163638"/>
            <a:chExt cx="3881437" cy="2965450"/>
          </a:xfrm>
        </p:grpSpPr>
        <p:pic>
          <p:nvPicPr>
            <p:cNvPr id="18" name="Picture 7" descr="cteq-pdfs-10gev2-l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171" y="1163638"/>
              <a:ext cx="3881437"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737" y="1885902"/>
              <a:ext cx="480060" cy="480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21"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057" y="1835939"/>
              <a:ext cx="528955" cy="528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cxnSp>
          <p:nvCxnSpPr>
            <p:cNvPr id="22" name="Straight Arrow Connector 21"/>
            <p:cNvCxnSpPr>
              <a:stCxn id="20" idx="1"/>
            </p:cNvCxnSpPr>
            <p:nvPr/>
          </p:nvCxnSpPr>
          <p:spPr bwMode="auto">
            <a:xfrm flipH="1" flipV="1">
              <a:off x="5312833" y="2106083"/>
              <a:ext cx="2093904" cy="19849"/>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grpSp>
      <p:pic>
        <p:nvPicPr>
          <p:cNvPr id="26" name="Picture 25" descr="201109-omag-cora-popcorn-main-600x4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833" y="1576977"/>
            <a:ext cx="3460750" cy="2370614"/>
          </a:xfrm>
          <a:prstGeom prst="rect">
            <a:avLst/>
          </a:prstGeom>
        </p:spPr>
      </p:pic>
      <p:sp>
        <p:nvSpPr>
          <p:cNvPr id="33" name="TextBox 32"/>
          <p:cNvSpPr txBox="1"/>
          <p:nvPr/>
        </p:nvSpPr>
        <p:spPr>
          <a:xfrm>
            <a:off x="2861734" y="2916828"/>
            <a:ext cx="732668" cy="369332"/>
          </a:xfrm>
          <a:prstGeom prst="rect">
            <a:avLst/>
          </a:prstGeom>
          <a:noFill/>
        </p:spPr>
        <p:txBody>
          <a:bodyPr wrap="none" rtlCol="0">
            <a:spAutoFit/>
          </a:bodyPr>
          <a:lstStyle/>
          <a:p>
            <a:r>
              <a:rPr lang="en-US" dirty="0">
                <a:solidFill>
                  <a:srgbClr val="008000"/>
                </a:solidFill>
              </a:rPr>
              <a:t>gluon</a:t>
            </a:r>
          </a:p>
        </p:txBody>
      </p:sp>
      <p:sp>
        <p:nvSpPr>
          <p:cNvPr id="34" name="TextBox 33"/>
          <p:cNvSpPr txBox="1"/>
          <p:nvPr/>
        </p:nvSpPr>
        <p:spPr>
          <a:xfrm>
            <a:off x="791634" y="2645894"/>
            <a:ext cx="732668" cy="369332"/>
          </a:xfrm>
          <a:prstGeom prst="rect">
            <a:avLst/>
          </a:prstGeom>
          <a:noFill/>
        </p:spPr>
        <p:txBody>
          <a:bodyPr wrap="none" rtlCol="0">
            <a:spAutoFit/>
          </a:bodyPr>
          <a:lstStyle/>
          <a:p>
            <a:r>
              <a:rPr lang="en-US" dirty="0">
                <a:solidFill>
                  <a:srgbClr val="FF0000"/>
                </a:solidFill>
              </a:rPr>
              <a:t>gluon</a:t>
            </a:r>
          </a:p>
        </p:txBody>
      </p:sp>
      <p:sp>
        <p:nvSpPr>
          <p:cNvPr id="35" name="TextBox 34"/>
          <p:cNvSpPr txBox="1"/>
          <p:nvPr/>
        </p:nvSpPr>
        <p:spPr>
          <a:xfrm>
            <a:off x="2341034" y="2523128"/>
            <a:ext cx="732668" cy="369332"/>
          </a:xfrm>
          <a:prstGeom prst="rect">
            <a:avLst/>
          </a:prstGeom>
          <a:noFill/>
        </p:spPr>
        <p:txBody>
          <a:bodyPr wrap="none" rtlCol="0">
            <a:spAutoFit/>
          </a:bodyPr>
          <a:lstStyle/>
          <a:p>
            <a:r>
              <a:rPr lang="en-US" dirty="0">
                <a:solidFill>
                  <a:srgbClr val="0000FF"/>
                </a:solidFill>
              </a:rPr>
              <a:t>gluon</a:t>
            </a:r>
          </a:p>
        </p:txBody>
      </p:sp>
      <p:sp>
        <p:nvSpPr>
          <p:cNvPr id="36" name="TextBox 35"/>
          <p:cNvSpPr txBox="1"/>
          <p:nvPr/>
        </p:nvSpPr>
        <p:spPr>
          <a:xfrm>
            <a:off x="990601" y="2008778"/>
            <a:ext cx="732668" cy="369332"/>
          </a:xfrm>
          <a:prstGeom prst="rect">
            <a:avLst/>
          </a:prstGeom>
          <a:noFill/>
        </p:spPr>
        <p:txBody>
          <a:bodyPr wrap="none" rtlCol="0">
            <a:spAutoFit/>
          </a:bodyPr>
          <a:lstStyle/>
          <a:p>
            <a:r>
              <a:rPr lang="en-US" dirty="0">
                <a:solidFill>
                  <a:srgbClr val="0000FF"/>
                </a:solidFill>
              </a:rPr>
              <a:t>gluon</a:t>
            </a:r>
          </a:p>
        </p:txBody>
      </p:sp>
      <p:sp>
        <p:nvSpPr>
          <p:cNvPr id="37" name="TextBox 36"/>
          <p:cNvSpPr txBox="1"/>
          <p:nvPr/>
        </p:nvSpPr>
        <p:spPr>
          <a:xfrm>
            <a:off x="1165529" y="3122574"/>
            <a:ext cx="732668" cy="369332"/>
          </a:xfrm>
          <a:prstGeom prst="rect">
            <a:avLst/>
          </a:prstGeom>
          <a:noFill/>
        </p:spPr>
        <p:txBody>
          <a:bodyPr wrap="none" rtlCol="0">
            <a:spAutoFit/>
          </a:bodyPr>
          <a:lstStyle/>
          <a:p>
            <a:r>
              <a:rPr lang="en-US" dirty="0">
                <a:solidFill>
                  <a:srgbClr val="008000"/>
                </a:solidFill>
              </a:rPr>
              <a:t>gluon</a:t>
            </a:r>
          </a:p>
        </p:txBody>
      </p:sp>
      <p:sp>
        <p:nvSpPr>
          <p:cNvPr id="38" name="TextBox 37"/>
          <p:cNvSpPr txBox="1"/>
          <p:nvPr/>
        </p:nvSpPr>
        <p:spPr>
          <a:xfrm>
            <a:off x="2695575" y="2422222"/>
            <a:ext cx="732668" cy="369332"/>
          </a:xfrm>
          <a:prstGeom prst="rect">
            <a:avLst/>
          </a:prstGeom>
          <a:noFill/>
        </p:spPr>
        <p:txBody>
          <a:bodyPr wrap="none" rtlCol="0">
            <a:spAutoFit/>
          </a:bodyPr>
          <a:lstStyle/>
          <a:p>
            <a:r>
              <a:rPr lang="en-US" dirty="0">
                <a:solidFill>
                  <a:srgbClr val="008000"/>
                </a:solidFill>
              </a:rPr>
              <a:t>gluon</a:t>
            </a:r>
          </a:p>
        </p:txBody>
      </p:sp>
      <p:sp>
        <p:nvSpPr>
          <p:cNvPr id="39" name="TextBox 38"/>
          <p:cNvSpPr txBox="1"/>
          <p:nvPr/>
        </p:nvSpPr>
        <p:spPr>
          <a:xfrm>
            <a:off x="2150534" y="3052294"/>
            <a:ext cx="732668" cy="369332"/>
          </a:xfrm>
          <a:prstGeom prst="rect">
            <a:avLst/>
          </a:prstGeom>
          <a:noFill/>
        </p:spPr>
        <p:txBody>
          <a:bodyPr wrap="none" rtlCol="0">
            <a:spAutoFit/>
          </a:bodyPr>
          <a:lstStyle/>
          <a:p>
            <a:r>
              <a:rPr lang="en-US" dirty="0">
                <a:solidFill>
                  <a:srgbClr val="FF0000"/>
                </a:solidFill>
              </a:rPr>
              <a:t>gluon</a:t>
            </a:r>
          </a:p>
        </p:txBody>
      </p:sp>
      <p:sp>
        <p:nvSpPr>
          <p:cNvPr id="40" name="TextBox 39"/>
          <p:cNvSpPr txBox="1"/>
          <p:nvPr/>
        </p:nvSpPr>
        <p:spPr>
          <a:xfrm>
            <a:off x="1126972" y="2266722"/>
            <a:ext cx="732668" cy="369332"/>
          </a:xfrm>
          <a:prstGeom prst="rect">
            <a:avLst/>
          </a:prstGeom>
          <a:noFill/>
        </p:spPr>
        <p:txBody>
          <a:bodyPr wrap="none" rtlCol="0">
            <a:spAutoFit/>
          </a:bodyPr>
          <a:lstStyle/>
          <a:p>
            <a:r>
              <a:rPr lang="en-US" dirty="0">
                <a:solidFill>
                  <a:srgbClr val="FF0000"/>
                </a:solidFill>
              </a:rPr>
              <a:t>gluon</a:t>
            </a:r>
          </a:p>
        </p:txBody>
      </p:sp>
      <p:sp>
        <p:nvSpPr>
          <p:cNvPr id="41" name="TextBox 40"/>
          <p:cNvSpPr txBox="1"/>
          <p:nvPr/>
        </p:nvSpPr>
        <p:spPr>
          <a:xfrm>
            <a:off x="1320046" y="2802831"/>
            <a:ext cx="732668" cy="369332"/>
          </a:xfrm>
          <a:prstGeom prst="rect">
            <a:avLst/>
          </a:prstGeom>
          <a:noFill/>
        </p:spPr>
        <p:txBody>
          <a:bodyPr wrap="none" rtlCol="0">
            <a:spAutoFit/>
          </a:bodyPr>
          <a:lstStyle/>
          <a:p>
            <a:r>
              <a:rPr lang="en-US" dirty="0">
                <a:solidFill>
                  <a:srgbClr val="0000FF"/>
                </a:solidFill>
              </a:rPr>
              <a:t>gluon</a:t>
            </a:r>
          </a:p>
        </p:txBody>
      </p:sp>
      <p:sp>
        <p:nvSpPr>
          <p:cNvPr id="42" name="TextBox 41"/>
          <p:cNvSpPr txBox="1"/>
          <p:nvPr/>
        </p:nvSpPr>
        <p:spPr>
          <a:xfrm>
            <a:off x="2218267" y="2262778"/>
            <a:ext cx="732668" cy="369332"/>
          </a:xfrm>
          <a:prstGeom prst="rect">
            <a:avLst/>
          </a:prstGeom>
          <a:noFill/>
        </p:spPr>
        <p:txBody>
          <a:bodyPr wrap="none" rtlCol="0">
            <a:spAutoFit/>
          </a:bodyPr>
          <a:lstStyle/>
          <a:p>
            <a:r>
              <a:rPr lang="en-US" dirty="0">
                <a:solidFill>
                  <a:srgbClr val="008000"/>
                </a:solidFill>
              </a:rPr>
              <a:t>gluon</a:t>
            </a:r>
          </a:p>
        </p:txBody>
      </p:sp>
      <p:sp>
        <p:nvSpPr>
          <p:cNvPr id="43" name="TextBox 42"/>
          <p:cNvSpPr txBox="1"/>
          <p:nvPr/>
        </p:nvSpPr>
        <p:spPr>
          <a:xfrm>
            <a:off x="2504925" y="3247027"/>
            <a:ext cx="732668" cy="369332"/>
          </a:xfrm>
          <a:prstGeom prst="rect">
            <a:avLst/>
          </a:prstGeom>
          <a:noFill/>
        </p:spPr>
        <p:txBody>
          <a:bodyPr wrap="none" rtlCol="0">
            <a:spAutoFit/>
          </a:bodyPr>
          <a:lstStyle/>
          <a:p>
            <a:r>
              <a:rPr lang="en-US" dirty="0">
                <a:solidFill>
                  <a:srgbClr val="FF0000"/>
                </a:solidFill>
              </a:rPr>
              <a:t>gluon</a:t>
            </a:r>
          </a:p>
        </p:txBody>
      </p:sp>
      <p:cxnSp>
        <p:nvCxnSpPr>
          <p:cNvPr id="156" name="Straight Arrow Connector 155"/>
          <p:cNvCxnSpPr/>
          <p:nvPr/>
        </p:nvCxnSpPr>
        <p:spPr bwMode="auto">
          <a:xfrm flipH="1" flipV="1">
            <a:off x="6614585" y="984258"/>
            <a:ext cx="476250" cy="1545167"/>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157" name="TextBox 156"/>
          <p:cNvSpPr txBox="1"/>
          <p:nvPr/>
        </p:nvSpPr>
        <p:spPr>
          <a:xfrm>
            <a:off x="5990162" y="1132422"/>
            <a:ext cx="576563" cy="923330"/>
          </a:xfrm>
          <a:prstGeom prst="rect">
            <a:avLst/>
          </a:prstGeom>
          <a:noFill/>
        </p:spPr>
        <p:txBody>
          <a:bodyPr wrap="none" rtlCol="0">
            <a:spAutoFit/>
          </a:bodyPr>
          <a:lstStyle/>
          <a:p>
            <a:r>
              <a:rPr lang="en-US" sz="5400" dirty="0">
                <a:solidFill>
                  <a:srgbClr val="0000FF"/>
                </a:solidFill>
              </a:rPr>
              <a:t>?</a:t>
            </a:r>
          </a:p>
        </p:txBody>
      </p:sp>
      <p:sp>
        <p:nvSpPr>
          <p:cNvPr id="158" name="TextBox 157"/>
          <p:cNvSpPr txBox="1"/>
          <p:nvPr/>
        </p:nvSpPr>
        <p:spPr>
          <a:xfrm>
            <a:off x="603933" y="5355178"/>
            <a:ext cx="7677102" cy="1138773"/>
          </a:xfrm>
          <a:prstGeom prst="rect">
            <a:avLst/>
          </a:prstGeom>
          <a:noFill/>
        </p:spPr>
        <p:txBody>
          <a:bodyPr wrap="none" rtlCol="0">
            <a:spAutoFit/>
          </a:bodyPr>
          <a:lstStyle/>
          <a:p>
            <a:pPr algn="ctr"/>
            <a:r>
              <a:rPr lang="en-US" sz="2800" dirty="0">
                <a:solidFill>
                  <a:srgbClr val="0000FF"/>
                </a:solidFill>
                <a:latin typeface="+mj-lt"/>
              </a:rPr>
              <a:t>Does this rise get tamed ?</a:t>
            </a:r>
          </a:p>
          <a:p>
            <a:pPr algn="ctr"/>
            <a:r>
              <a:rPr lang="en-US" sz="2000" dirty="0">
                <a:solidFill>
                  <a:srgbClr val="0000FF"/>
                </a:solidFill>
                <a:latin typeface="+mj-lt"/>
              </a:rPr>
              <a:t>Important to understand the initial condition for heavy ion </a:t>
            </a:r>
            <a:r>
              <a:rPr lang="en-US" sz="2000" dirty="0" err="1">
                <a:solidFill>
                  <a:srgbClr val="0000FF"/>
                </a:solidFill>
                <a:latin typeface="+mj-lt"/>
              </a:rPr>
              <a:t>collisons</a:t>
            </a:r>
            <a:endParaRPr lang="en-US" sz="2000" dirty="0">
              <a:solidFill>
                <a:srgbClr val="0000FF"/>
              </a:solidFill>
              <a:latin typeface="+mj-lt"/>
            </a:endParaRPr>
          </a:p>
          <a:p>
            <a:pPr algn="ctr"/>
            <a:r>
              <a:rPr lang="en-US" sz="2000" dirty="0">
                <a:latin typeface="+mj-lt"/>
              </a:rPr>
              <a:t>till today only ambiguous hints</a:t>
            </a:r>
          </a:p>
        </p:txBody>
      </p:sp>
      <p:sp>
        <p:nvSpPr>
          <p:cNvPr id="7" name="Freeform 6"/>
          <p:cNvSpPr/>
          <p:nvPr/>
        </p:nvSpPr>
        <p:spPr>
          <a:xfrm>
            <a:off x="5080000" y="1735666"/>
            <a:ext cx="1947333" cy="677333"/>
          </a:xfrm>
          <a:custGeom>
            <a:avLst/>
            <a:gdLst>
              <a:gd name="connsiteX0" fmla="*/ 1830916 w 1830916"/>
              <a:gd name="connsiteY0" fmla="*/ 1143000 h 1143000"/>
              <a:gd name="connsiteX1" fmla="*/ 0 w 1830916"/>
              <a:gd name="connsiteY1" fmla="*/ 0 h 1143000"/>
              <a:gd name="connsiteX2" fmla="*/ 0 w 1830916"/>
              <a:gd name="connsiteY2" fmla="*/ 0 h 1143000"/>
            </a:gdLst>
            <a:ahLst/>
            <a:cxnLst>
              <a:cxn ang="0">
                <a:pos x="connsiteX0" y="connsiteY0"/>
              </a:cxn>
              <a:cxn ang="0">
                <a:pos x="connsiteX1" y="connsiteY1"/>
              </a:cxn>
              <a:cxn ang="0">
                <a:pos x="connsiteX2" y="connsiteY2"/>
              </a:cxn>
            </a:cxnLst>
            <a:rect l="l" t="t" r="r" b="b"/>
            <a:pathLst>
              <a:path w="1830916" h="1143000">
                <a:moveTo>
                  <a:pt x="1830916" y="1143000"/>
                </a:moveTo>
                <a:lnTo>
                  <a:pt x="0" y="0"/>
                </a:lnTo>
                <a:lnTo>
                  <a:pt x="0" y="0"/>
                </a:lnTo>
              </a:path>
            </a:pathLst>
          </a:custGeom>
          <a:ln w="31750">
            <a:solidFill>
              <a:srgbClr val="FF0000"/>
            </a:solidFill>
            <a:tailEnd type="stealth" w="lg" len="lg"/>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6" name="Picture 5" descr="20140628_1401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9" y="1626779"/>
            <a:ext cx="4064000" cy="2286000"/>
          </a:xfrm>
          <a:prstGeom prst="rect">
            <a:avLst/>
          </a:prstGeom>
        </p:spPr>
      </p:pic>
      <p:sp>
        <p:nvSpPr>
          <p:cNvPr id="29" name="TextBox 28">
            <a:extLst>
              <a:ext uri="{FF2B5EF4-FFF2-40B4-BE49-F238E27FC236}">
                <a16:creationId xmlns:a16="http://schemas.microsoft.com/office/drawing/2014/main" id="{42A2A27C-FABF-D946-8817-C937ACC33BAE}"/>
              </a:ext>
            </a:extLst>
          </p:cNvPr>
          <p:cNvSpPr txBox="1"/>
          <p:nvPr/>
        </p:nvSpPr>
        <p:spPr>
          <a:xfrm>
            <a:off x="2435680" y="2698537"/>
            <a:ext cx="732668" cy="369332"/>
          </a:xfrm>
          <a:prstGeom prst="rect">
            <a:avLst/>
          </a:prstGeom>
          <a:noFill/>
        </p:spPr>
        <p:txBody>
          <a:bodyPr wrap="none" rtlCol="0">
            <a:spAutoFit/>
          </a:bodyPr>
          <a:lstStyle/>
          <a:p>
            <a:r>
              <a:rPr lang="en-US" dirty="0">
                <a:solidFill>
                  <a:srgbClr val="008000"/>
                </a:solidFill>
              </a:rPr>
              <a:t>gluon</a:t>
            </a:r>
          </a:p>
        </p:txBody>
      </p:sp>
      <p:sp>
        <p:nvSpPr>
          <p:cNvPr id="30" name="TextBox 29">
            <a:extLst>
              <a:ext uri="{FF2B5EF4-FFF2-40B4-BE49-F238E27FC236}">
                <a16:creationId xmlns:a16="http://schemas.microsoft.com/office/drawing/2014/main" id="{47BE42F7-2AB3-2841-8452-A9773620526C}"/>
              </a:ext>
            </a:extLst>
          </p:cNvPr>
          <p:cNvSpPr txBox="1"/>
          <p:nvPr/>
        </p:nvSpPr>
        <p:spPr>
          <a:xfrm>
            <a:off x="1133022" y="1807426"/>
            <a:ext cx="732668" cy="369332"/>
          </a:xfrm>
          <a:prstGeom prst="rect">
            <a:avLst/>
          </a:prstGeom>
          <a:noFill/>
        </p:spPr>
        <p:txBody>
          <a:bodyPr wrap="none" rtlCol="0">
            <a:spAutoFit/>
          </a:bodyPr>
          <a:lstStyle/>
          <a:p>
            <a:r>
              <a:rPr lang="en-US" dirty="0">
                <a:solidFill>
                  <a:srgbClr val="FF0000"/>
                </a:solidFill>
              </a:rPr>
              <a:t>gluon</a:t>
            </a:r>
          </a:p>
        </p:txBody>
      </p:sp>
      <p:sp>
        <p:nvSpPr>
          <p:cNvPr id="31" name="TextBox 30">
            <a:extLst>
              <a:ext uri="{FF2B5EF4-FFF2-40B4-BE49-F238E27FC236}">
                <a16:creationId xmlns:a16="http://schemas.microsoft.com/office/drawing/2014/main" id="{B484B4C4-EE58-CD4B-9360-8ADA41A1B14C}"/>
              </a:ext>
            </a:extLst>
          </p:cNvPr>
          <p:cNvSpPr txBox="1"/>
          <p:nvPr/>
        </p:nvSpPr>
        <p:spPr>
          <a:xfrm>
            <a:off x="1907422" y="2031999"/>
            <a:ext cx="732668" cy="369332"/>
          </a:xfrm>
          <a:prstGeom prst="rect">
            <a:avLst/>
          </a:prstGeom>
          <a:noFill/>
        </p:spPr>
        <p:txBody>
          <a:bodyPr wrap="none" rtlCol="0">
            <a:spAutoFit/>
          </a:bodyPr>
          <a:lstStyle/>
          <a:p>
            <a:r>
              <a:rPr lang="en-US" dirty="0">
                <a:solidFill>
                  <a:srgbClr val="0000FF"/>
                </a:solidFill>
              </a:rPr>
              <a:t>gluon</a:t>
            </a:r>
          </a:p>
        </p:txBody>
      </p:sp>
      <p:sp>
        <p:nvSpPr>
          <p:cNvPr id="32" name="TextBox 31">
            <a:extLst>
              <a:ext uri="{FF2B5EF4-FFF2-40B4-BE49-F238E27FC236}">
                <a16:creationId xmlns:a16="http://schemas.microsoft.com/office/drawing/2014/main" id="{C54E6EC6-8F0F-1745-B17A-A26979CAEF5B}"/>
              </a:ext>
            </a:extLst>
          </p:cNvPr>
          <p:cNvSpPr txBox="1"/>
          <p:nvPr/>
        </p:nvSpPr>
        <p:spPr>
          <a:xfrm>
            <a:off x="958698" y="2423659"/>
            <a:ext cx="732668" cy="369332"/>
          </a:xfrm>
          <a:prstGeom prst="rect">
            <a:avLst/>
          </a:prstGeom>
          <a:noFill/>
        </p:spPr>
        <p:txBody>
          <a:bodyPr wrap="none" rtlCol="0">
            <a:spAutoFit/>
          </a:bodyPr>
          <a:lstStyle/>
          <a:p>
            <a:r>
              <a:rPr lang="en-US" dirty="0">
                <a:solidFill>
                  <a:srgbClr val="0000FF"/>
                </a:solidFill>
              </a:rPr>
              <a:t>gluon</a:t>
            </a:r>
          </a:p>
        </p:txBody>
      </p:sp>
      <p:sp>
        <p:nvSpPr>
          <p:cNvPr id="44" name="TextBox 43">
            <a:extLst>
              <a:ext uri="{FF2B5EF4-FFF2-40B4-BE49-F238E27FC236}">
                <a16:creationId xmlns:a16="http://schemas.microsoft.com/office/drawing/2014/main" id="{02605767-6BF5-8941-9CA4-58564AF189FC}"/>
              </a:ext>
            </a:extLst>
          </p:cNvPr>
          <p:cNvSpPr txBox="1"/>
          <p:nvPr/>
        </p:nvSpPr>
        <p:spPr>
          <a:xfrm>
            <a:off x="785889" y="2905339"/>
            <a:ext cx="732668" cy="369332"/>
          </a:xfrm>
          <a:prstGeom prst="rect">
            <a:avLst/>
          </a:prstGeom>
          <a:noFill/>
        </p:spPr>
        <p:txBody>
          <a:bodyPr wrap="none" rtlCol="0">
            <a:spAutoFit/>
          </a:bodyPr>
          <a:lstStyle/>
          <a:p>
            <a:r>
              <a:rPr lang="en-US" dirty="0">
                <a:solidFill>
                  <a:srgbClr val="008000"/>
                </a:solidFill>
              </a:rPr>
              <a:t>gluon</a:t>
            </a:r>
          </a:p>
        </p:txBody>
      </p:sp>
      <p:sp>
        <p:nvSpPr>
          <p:cNvPr id="45" name="TextBox 44">
            <a:extLst>
              <a:ext uri="{FF2B5EF4-FFF2-40B4-BE49-F238E27FC236}">
                <a16:creationId xmlns:a16="http://schemas.microsoft.com/office/drawing/2014/main" id="{B0CE70EB-DC4D-FA49-B718-66D935C5F8A7}"/>
              </a:ext>
            </a:extLst>
          </p:cNvPr>
          <p:cNvSpPr txBox="1"/>
          <p:nvPr/>
        </p:nvSpPr>
        <p:spPr>
          <a:xfrm>
            <a:off x="3054956" y="2126405"/>
            <a:ext cx="732668" cy="369332"/>
          </a:xfrm>
          <a:prstGeom prst="rect">
            <a:avLst/>
          </a:prstGeom>
          <a:noFill/>
        </p:spPr>
        <p:txBody>
          <a:bodyPr wrap="none" rtlCol="0">
            <a:spAutoFit/>
          </a:bodyPr>
          <a:lstStyle/>
          <a:p>
            <a:r>
              <a:rPr lang="en-US" dirty="0">
                <a:solidFill>
                  <a:srgbClr val="008000"/>
                </a:solidFill>
              </a:rPr>
              <a:t>gluon</a:t>
            </a:r>
          </a:p>
        </p:txBody>
      </p:sp>
      <p:sp>
        <p:nvSpPr>
          <p:cNvPr id="46" name="TextBox 45">
            <a:extLst>
              <a:ext uri="{FF2B5EF4-FFF2-40B4-BE49-F238E27FC236}">
                <a16:creationId xmlns:a16="http://schemas.microsoft.com/office/drawing/2014/main" id="{EB883313-AFCC-C746-9A59-598CD96D64AB}"/>
              </a:ext>
            </a:extLst>
          </p:cNvPr>
          <p:cNvSpPr txBox="1"/>
          <p:nvPr/>
        </p:nvSpPr>
        <p:spPr>
          <a:xfrm>
            <a:off x="2324706" y="2867238"/>
            <a:ext cx="732668" cy="369332"/>
          </a:xfrm>
          <a:prstGeom prst="rect">
            <a:avLst/>
          </a:prstGeom>
          <a:noFill/>
        </p:spPr>
        <p:txBody>
          <a:bodyPr wrap="none" rtlCol="0">
            <a:spAutoFit/>
          </a:bodyPr>
          <a:lstStyle/>
          <a:p>
            <a:r>
              <a:rPr lang="en-US" dirty="0">
                <a:solidFill>
                  <a:srgbClr val="FF0000"/>
                </a:solidFill>
              </a:rPr>
              <a:t>gluon</a:t>
            </a:r>
          </a:p>
        </p:txBody>
      </p:sp>
      <p:sp>
        <p:nvSpPr>
          <p:cNvPr id="47" name="TextBox 46">
            <a:extLst>
              <a:ext uri="{FF2B5EF4-FFF2-40B4-BE49-F238E27FC236}">
                <a16:creationId xmlns:a16="http://schemas.microsoft.com/office/drawing/2014/main" id="{571FC95B-13A6-7846-AFA5-BBF3A9A96F3A}"/>
              </a:ext>
            </a:extLst>
          </p:cNvPr>
          <p:cNvSpPr txBox="1"/>
          <p:nvPr/>
        </p:nvSpPr>
        <p:spPr>
          <a:xfrm>
            <a:off x="1562706" y="2189904"/>
            <a:ext cx="732668" cy="369332"/>
          </a:xfrm>
          <a:prstGeom prst="rect">
            <a:avLst/>
          </a:prstGeom>
          <a:noFill/>
        </p:spPr>
        <p:txBody>
          <a:bodyPr wrap="none" rtlCol="0">
            <a:spAutoFit/>
          </a:bodyPr>
          <a:lstStyle/>
          <a:p>
            <a:r>
              <a:rPr lang="en-US" dirty="0">
                <a:solidFill>
                  <a:srgbClr val="FF0000"/>
                </a:solidFill>
              </a:rPr>
              <a:t>gluon</a:t>
            </a:r>
          </a:p>
        </p:txBody>
      </p:sp>
      <p:sp>
        <p:nvSpPr>
          <p:cNvPr id="48" name="TextBox 47">
            <a:extLst>
              <a:ext uri="{FF2B5EF4-FFF2-40B4-BE49-F238E27FC236}">
                <a16:creationId xmlns:a16="http://schemas.microsoft.com/office/drawing/2014/main" id="{62BCC822-12EE-FA44-98C6-1983B48DDDA4}"/>
              </a:ext>
            </a:extLst>
          </p:cNvPr>
          <p:cNvSpPr txBox="1"/>
          <p:nvPr/>
        </p:nvSpPr>
        <p:spPr>
          <a:xfrm>
            <a:off x="1580921" y="2487449"/>
            <a:ext cx="732668" cy="369332"/>
          </a:xfrm>
          <a:prstGeom prst="rect">
            <a:avLst/>
          </a:prstGeom>
          <a:noFill/>
        </p:spPr>
        <p:txBody>
          <a:bodyPr wrap="none" rtlCol="0">
            <a:spAutoFit/>
          </a:bodyPr>
          <a:lstStyle/>
          <a:p>
            <a:r>
              <a:rPr lang="en-US" dirty="0">
                <a:solidFill>
                  <a:srgbClr val="0000FF"/>
                </a:solidFill>
              </a:rPr>
              <a:t>gluon</a:t>
            </a:r>
          </a:p>
        </p:txBody>
      </p:sp>
      <p:sp>
        <p:nvSpPr>
          <p:cNvPr id="49" name="TextBox 48">
            <a:extLst>
              <a:ext uri="{FF2B5EF4-FFF2-40B4-BE49-F238E27FC236}">
                <a16:creationId xmlns:a16="http://schemas.microsoft.com/office/drawing/2014/main" id="{2E17B9AF-2222-ED44-BA27-652100179A91}"/>
              </a:ext>
            </a:extLst>
          </p:cNvPr>
          <p:cNvSpPr txBox="1"/>
          <p:nvPr/>
        </p:nvSpPr>
        <p:spPr>
          <a:xfrm>
            <a:off x="2392439" y="2077722"/>
            <a:ext cx="732668" cy="369332"/>
          </a:xfrm>
          <a:prstGeom prst="rect">
            <a:avLst/>
          </a:prstGeom>
          <a:noFill/>
        </p:spPr>
        <p:txBody>
          <a:bodyPr wrap="none" rtlCol="0">
            <a:spAutoFit/>
          </a:bodyPr>
          <a:lstStyle/>
          <a:p>
            <a:r>
              <a:rPr lang="en-US" dirty="0">
                <a:solidFill>
                  <a:srgbClr val="008000"/>
                </a:solidFill>
              </a:rPr>
              <a:t>gluon</a:t>
            </a:r>
          </a:p>
        </p:txBody>
      </p:sp>
      <p:sp>
        <p:nvSpPr>
          <p:cNvPr id="50" name="TextBox 49">
            <a:extLst>
              <a:ext uri="{FF2B5EF4-FFF2-40B4-BE49-F238E27FC236}">
                <a16:creationId xmlns:a16="http://schemas.microsoft.com/office/drawing/2014/main" id="{9663CDA7-6920-B542-A27C-3E21AB50F407}"/>
              </a:ext>
            </a:extLst>
          </p:cNvPr>
          <p:cNvSpPr txBox="1"/>
          <p:nvPr/>
        </p:nvSpPr>
        <p:spPr>
          <a:xfrm>
            <a:off x="2922717" y="3127588"/>
            <a:ext cx="732668" cy="369332"/>
          </a:xfrm>
          <a:prstGeom prst="rect">
            <a:avLst/>
          </a:prstGeom>
          <a:noFill/>
        </p:spPr>
        <p:txBody>
          <a:bodyPr wrap="none" rtlCol="0">
            <a:spAutoFit/>
          </a:bodyPr>
          <a:lstStyle/>
          <a:p>
            <a:r>
              <a:rPr lang="en-US" dirty="0">
                <a:solidFill>
                  <a:srgbClr val="FF0000"/>
                </a:solidFill>
              </a:rPr>
              <a:t>gluon</a:t>
            </a:r>
          </a:p>
        </p:txBody>
      </p:sp>
    </p:spTree>
    <p:extLst>
      <p:ext uri="{BB962C8B-B14F-4D97-AF65-F5344CB8AC3E}">
        <p14:creationId xmlns:p14="http://schemas.microsoft.com/office/powerpoint/2010/main" val="422414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4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grpId="0" nodeType="afterEffect">
                                  <p:stCondLst>
                                    <p:cond delay="50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50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par>
                          <p:cTn id="42" fill="hold">
                            <p:stCondLst>
                              <p:cond delay="2500"/>
                            </p:stCondLst>
                            <p:childTnLst>
                              <p:par>
                                <p:cTn id="43" presetID="1" presetClass="entr" presetSubtype="0" fill="hold" grpId="0" nodeType="afterEffect">
                                  <p:stCondLst>
                                    <p:cond delay="50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par>
                          <p:cTn id="49" fill="hold">
                            <p:stCondLst>
                              <p:cond delay="3000"/>
                            </p:stCondLst>
                            <p:childTnLst>
                              <p:par>
                                <p:cTn id="50" presetID="1" presetClass="entr" presetSubtype="0" fill="hold" grpId="0" nodeType="afterEffect">
                                  <p:stCondLst>
                                    <p:cond delay="500"/>
                                  </p:stCondLst>
                                  <p:childTnLst>
                                    <p:set>
                                      <p:cBhvr>
                                        <p:cTn id="51" dur="1" fill="hold">
                                          <p:stCondLst>
                                            <p:cond delay="0"/>
                                          </p:stCondLst>
                                        </p:cTn>
                                        <p:tgtEl>
                                          <p:spTgt spid="4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childTnLst>
                                </p:cTn>
                              </p:par>
                              <p:par>
                                <p:cTn id="56" presetID="23" presetClass="entr" presetSubtype="16" fill="hold" nodeType="withEffect">
                                  <p:stCondLst>
                                    <p:cond delay="0"/>
                                  </p:stCondLst>
                                  <p:childTnLst>
                                    <p:set>
                                      <p:cBhvr>
                                        <p:cTn id="57" dur="1" fill="hold">
                                          <p:stCondLst>
                                            <p:cond delay="0"/>
                                          </p:stCondLst>
                                        </p:cTn>
                                        <p:tgtEl>
                                          <p:spTgt spid="156"/>
                                        </p:tgtEl>
                                        <p:attrNameLst>
                                          <p:attrName>style.visibility</p:attrName>
                                        </p:attrNameLst>
                                      </p:cBhvr>
                                      <p:to>
                                        <p:strVal val="visible"/>
                                      </p:to>
                                    </p:set>
                                    <p:anim calcmode="lin" valueType="num">
                                      <p:cBhvr>
                                        <p:cTn id="58" dur="500" fill="hold"/>
                                        <p:tgtEl>
                                          <p:spTgt spid="156"/>
                                        </p:tgtEl>
                                        <p:attrNameLst>
                                          <p:attrName>ppt_w</p:attrName>
                                        </p:attrNameLst>
                                      </p:cBhvr>
                                      <p:tavLst>
                                        <p:tav tm="0">
                                          <p:val>
                                            <p:fltVal val="0"/>
                                          </p:val>
                                        </p:tav>
                                        <p:tav tm="100000">
                                          <p:val>
                                            <p:strVal val="#ppt_w"/>
                                          </p:val>
                                        </p:tav>
                                      </p:tavLst>
                                    </p:anim>
                                    <p:anim calcmode="lin" valueType="num">
                                      <p:cBhvr>
                                        <p:cTn id="59" dur="500" fill="hold"/>
                                        <p:tgtEl>
                                          <p:spTgt spid="156"/>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2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3"/>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6"/>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8"/>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9"/>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0"/>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1"/>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2"/>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30"/>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31"/>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2"/>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45"/>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46"/>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4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48"/>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49"/>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50"/>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43"/>
                                        </p:tgtEl>
                                        <p:attrNameLst>
                                          <p:attrName>style.visibility</p:attrName>
                                        </p:attrNameLst>
                                      </p:cBhvr>
                                      <p:to>
                                        <p:strVal val="hidden"/>
                                      </p:to>
                                    </p:set>
                                  </p:childTnLst>
                                </p:cTn>
                              </p:par>
                              <p:par>
                                <p:cTn id="108" presetID="55" presetClass="entr" presetSubtype="0" fill="hold" grpId="0" nodeType="withEffect">
                                  <p:stCondLst>
                                    <p:cond delay="0"/>
                                  </p:stCondLst>
                                  <p:childTnLst>
                                    <p:set>
                                      <p:cBhvr>
                                        <p:cTn id="109" dur="1" fill="hold">
                                          <p:stCondLst>
                                            <p:cond delay="0"/>
                                          </p:stCondLst>
                                        </p:cTn>
                                        <p:tgtEl>
                                          <p:spTgt spid="158"/>
                                        </p:tgtEl>
                                        <p:attrNameLst>
                                          <p:attrName>style.visibility</p:attrName>
                                        </p:attrNameLst>
                                      </p:cBhvr>
                                      <p:to>
                                        <p:strVal val="visible"/>
                                      </p:to>
                                    </p:set>
                                    <p:anim calcmode="lin" valueType="num">
                                      <p:cBhvr>
                                        <p:cTn id="110" dur="1000" fill="hold"/>
                                        <p:tgtEl>
                                          <p:spTgt spid="158"/>
                                        </p:tgtEl>
                                        <p:attrNameLst>
                                          <p:attrName>ppt_w</p:attrName>
                                        </p:attrNameLst>
                                      </p:cBhvr>
                                      <p:tavLst>
                                        <p:tav tm="0">
                                          <p:val>
                                            <p:strVal val="#ppt_w*0.70"/>
                                          </p:val>
                                        </p:tav>
                                        <p:tav tm="100000">
                                          <p:val>
                                            <p:strVal val="#ppt_w"/>
                                          </p:val>
                                        </p:tav>
                                      </p:tavLst>
                                    </p:anim>
                                    <p:anim calcmode="lin" valueType="num">
                                      <p:cBhvr>
                                        <p:cTn id="111" dur="1000" fill="hold"/>
                                        <p:tgtEl>
                                          <p:spTgt spid="158"/>
                                        </p:tgtEl>
                                        <p:attrNameLst>
                                          <p:attrName>ppt_h</p:attrName>
                                        </p:attrNameLst>
                                      </p:cBhvr>
                                      <p:tavLst>
                                        <p:tav tm="0">
                                          <p:val>
                                            <p:strVal val="#ppt_h"/>
                                          </p:val>
                                        </p:tav>
                                        <p:tav tm="100000">
                                          <p:val>
                                            <p:strVal val="#ppt_h"/>
                                          </p:val>
                                        </p:tav>
                                      </p:tavLst>
                                    </p:anim>
                                    <p:animEffect transition="in" filter="fade">
                                      <p:cBhvr>
                                        <p:cTn id="112" dur="1000"/>
                                        <p:tgtEl>
                                          <p:spTgt spid="158"/>
                                        </p:tgtEl>
                                      </p:cBhvr>
                                    </p:animEffect>
                                  </p:childTnLst>
                                </p:cTn>
                              </p:par>
                              <p:par>
                                <p:cTn id="113" presetID="55" presetClass="entr" presetSubtype="0"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p:cTn id="115" dur="1000" fill="hold"/>
                                        <p:tgtEl>
                                          <p:spTgt spid="6"/>
                                        </p:tgtEl>
                                        <p:attrNameLst>
                                          <p:attrName>ppt_w</p:attrName>
                                        </p:attrNameLst>
                                      </p:cBhvr>
                                      <p:tavLst>
                                        <p:tav tm="0">
                                          <p:val>
                                            <p:strVal val="#ppt_w*0.70"/>
                                          </p:val>
                                        </p:tav>
                                        <p:tav tm="100000">
                                          <p:val>
                                            <p:strVal val="#ppt_w"/>
                                          </p:val>
                                        </p:tav>
                                      </p:tavLst>
                                    </p:anim>
                                    <p:anim calcmode="lin" valueType="num">
                                      <p:cBhvr>
                                        <p:cTn id="116" dur="1000" fill="hold"/>
                                        <p:tgtEl>
                                          <p:spTgt spid="6"/>
                                        </p:tgtEl>
                                        <p:attrNameLst>
                                          <p:attrName>ppt_h</p:attrName>
                                        </p:attrNameLst>
                                      </p:cBhvr>
                                      <p:tavLst>
                                        <p:tav tm="0">
                                          <p:val>
                                            <p:strVal val="#ppt_h"/>
                                          </p:val>
                                        </p:tav>
                                        <p:tav tm="100000">
                                          <p:val>
                                            <p:strVal val="#ppt_h"/>
                                          </p:val>
                                        </p:tav>
                                      </p:tavLst>
                                    </p:anim>
                                    <p:animEffect transition="in" filter="fade">
                                      <p:cBhvr>
                                        <p:cTn id="117" dur="1000"/>
                                        <p:tgtEl>
                                          <p:spTgt spid="6"/>
                                        </p:tgtEl>
                                      </p:cBhvr>
                                    </p:animEffect>
                                  </p:childTnLst>
                                </p:cTn>
                              </p:par>
                              <p:par>
                                <p:cTn id="118" presetID="23" presetClass="entr" presetSubtype="16" fill="hold" grpId="0" nodeType="withEffect">
                                  <p:stCondLst>
                                    <p:cond delay="0"/>
                                  </p:stCondLst>
                                  <p:childTnLst>
                                    <p:set>
                                      <p:cBhvr>
                                        <p:cTn id="119" dur="1" fill="hold">
                                          <p:stCondLst>
                                            <p:cond delay="0"/>
                                          </p:stCondLst>
                                        </p:cTn>
                                        <p:tgtEl>
                                          <p:spTgt spid="7"/>
                                        </p:tgtEl>
                                        <p:attrNameLst>
                                          <p:attrName>style.visibility</p:attrName>
                                        </p:attrNameLst>
                                      </p:cBhvr>
                                      <p:to>
                                        <p:strVal val="visible"/>
                                      </p:to>
                                    </p:set>
                                    <p:anim calcmode="lin" valueType="num">
                                      <p:cBhvr>
                                        <p:cTn id="120" dur="500" fill="hold"/>
                                        <p:tgtEl>
                                          <p:spTgt spid="7"/>
                                        </p:tgtEl>
                                        <p:attrNameLst>
                                          <p:attrName>ppt_w</p:attrName>
                                        </p:attrNameLst>
                                      </p:cBhvr>
                                      <p:tavLst>
                                        <p:tav tm="0">
                                          <p:val>
                                            <p:fltVal val="0"/>
                                          </p:val>
                                        </p:tav>
                                        <p:tav tm="100000">
                                          <p:val>
                                            <p:strVal val="#ppt_w"/>
                                          </p:val>
                                        </p:tav>
                                      </p:tavLst>
                                    </p:anim>
                                    <p:anim calcmode="lin" valueType="num">
                                      <p:cBhvr>
                                        <p:cTn id="121" dur="500" fill="hold"/>
                                        <p:tgtEl>
                                          <p:spTgt spid="7"/>
                                        </p:tgtEl>
                                        <p:attrNameLst>
                                          <p:attrName>ppt_h</p:attrName>
                                        </p:attrNameLst>
                                      </p:cBhvr>
                                      <p:tavLst>
                                        <p:tav tm="0">
                                          <p:val>
                                            <p:fltVal val="0"/>
                                          </p:val>
                                        </p:tav>
                                        <p:tav tm="100000">
                                          <p:val>
                                            <p:strVal val="#ppt_h"/>
                                          </p:val>
                                        </p:tav>
                                      </p:tavLst>
                                    </p:anim>
                                  </p:childTnLst>
                                </p:cTn>
                              </p:par>
                              <p:par>
                                <p:cTn id="122" presetID="23" presetClass="entr" presetSubtype="16" fill="hold" grpId="0" nodeType="withEffect">
                                  <p:stCondLst>
                                    <p:cond delay="0"/>
                                  </p:stCondLst>
                                  <p:childTnLst>
                                    <p:set>
                                      <p:cBhvr>
                                        <p:cTn id="123" dur="1" fill="hold">
                                          <p:stCondLst>
                                            <p:cond delay="0"/>
                                          </p:stCondLst>
                                        </p:cTn>
                                        <p:tgtEl>
                                          <p:spTgt spid="157"/>
                                        </p:tgtEl>
                                        <p:attrNameLst>
                                          <p:attrName>style.visibility</p:attrName>
                                        </p:attrNameLst>
                                      </p:cBhvr>
                                      <p:to>
                                        <p:strVal val="visible"/>
                                      </p:to>
                                    </p:set>
                                    <p:anim calcmode="lin" valueType="num">
                                      <p:cBhvr>
                                        <p:cTn id="124" dur="500" fill="hold"/>
                                        <p:tgtEl>
                                          <p:spTgt spid="157"/>
                                        </p:tgtEl>
                                        <p:attrNameLst>
                                          <p:attrName>ppt_w</p:attrName>
                                        </p:attrNameLst>
                                      </p:cBhvr>
                                      <p:tavLst>
                                        <p:tav tm="0">
                                          <p:val>
                                            <p:fltVal val="0"/>
                                          </p:val>
                                        </p:tav>
                                        <p:tav tm="100000">
                                          <p:val>
                                            <p:strVal val="#ppt_w"/>
                                          </p:val>
                                        </p:tav>
                                      </p:tavLst>
                                    </p:anim>
                                    <p:anim calcmode="lin" valueType="num">
                                      <p:cBhvr>
                                        <p:cTn id="125" dur="500" fill="hold"/>
                                        <p:tgtEl>
                                          <p:spTgt spid="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157" grpId="0"/>
      <p:bldP spid="158" grpId="0"/>
      <p:bldP spid="7" grpId="0" animBg="1"/>
      <p:bldP spid="29" grpId="0"/>
      <p:bldP spid="29" grpId="1"/>
      <p:bldP spid="30" grpId="0"/>
      <p:bldP spid="30" grpId="1"/>
      <p:bldP spid="31" grpId="0"/>
      <p:bldP spid="31" grpId="1"/>
      <p:bldP spid="32" grpId="0"/>
      <p:bldP spid="32"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AB324-A266-0A4B-B198-9A5677D1C176}"/>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2170C165-725D-0E48-BB49-21B5895EB1AC}"/>
              </a:ext>
            </a:extLst>
          </p:cNvPr>
          <p:cNvSpPr>
            <a:spLocks noGrp="1"/>
          </p:cNvSpPr>
          <p:nvPr>
            <p:ph type="sldNum" sz="quarter" idx="12"/>
          </p:nvPr>
        </p:nvSpPr>
        <p:spPr/>
        <p:txBody>
          <a:bodyPr/>
          <a:lstStyle/>
          <a:p>
            <a:fld id="{893C5830-40F3-F04E-B2E3-10E6672BA8FF}" type="slidenum">
              <a:rPr lang="en-US" smtClean="0"/>
              <a:pPr/>
              <a:t>2</a:t>
            </a:fld>
            <a:endParaRPr lang="en-US"/>
          </a:p>
        </p:txBody>
      </p:sp>
      <p:sp>
        <p:nvSpPr>
          <p:cNvPr id="5" name="Title 4">
            <a:extLst>
              <a:ext uri="{FF2B5EF4-FFF2-40B4-BE49-F238E27FC236}">
                <a16:creationId xmlns:a16="http://schemas.microsoft.com/office/drawing/2014/main" id="{1B53CF18-604C-8444-BB13-F9A7F02EC632}"/>
              </a:ext>
            </a:extLst>
          </p:cNvPr>
          <p:cNvSpPr>
            <a:spLocks noGrp="1"/>
          </p:cNvSpPr>
          <p:nvPr>
            <p:ph type="title"/>
          </p:nvPr>
        </p:nvSpPr>
        <p:spPr/>
        <p:txBody>
          <a:bodyPr/>
          <a:lstStyle/>
          <a:p>
            <a:r>
              <a:rPr lang="en-US" dirty="0"/>
              <a:t>The EIC Accelerator</a:t>
            </a:r>
          </a:p>
        </p:txBody>
      </p:sp>
      <p:pic>
        <p:nvPicPr>
          <p:cNvPr id="6" name="Picture 5" descr="8282691184_467cbd8eec_o.jpg">
            <a:extLst>
              <a:ext uri="{FF2B5EF4-FFF2-40B4-BE49-F238E27FC236}">
                <a16:creationId xmlns:a16="http://schemas.microsoft.com/office/drawing/2014/main" id="{DEDDA84A-61A4-0246-879D-6BFE04C4E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0000">
            <a:off x="1450566" y="1717770"/>
            <a:ext cx="6242866" cy="2950795"/>
          </a:xfrm>
          <a:prstGeom prst="rect">
            <a:avLst/>
          </a:prstGeom>
        </p:spPr>
      </p:pic>
    </p:spTree>
    <p:extLst>
      <p:ext uri="{BB962C8B-B14F-4D97-AF65-F5344CB8AC3E}">
        <p14:creationId xmlns:p14="http://schemas.microsoft.com/office/powerpoint/2010/main" val="3168001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5B63FB-CD62-A947-9673-D1DF3DD821BA}"/>
              </a:ext>
            </a:extLst>
          </p:cNvPr>
          <p:cNvSpPr>
            <a:spLocks noGrp="1"/>
          </p:cNvSpPr>
          <p:nvPr>
            <p:ph type="dt" sz="half" idx="10"/>
          </p:nvPr>
        </p:nvSpPr>
        <p:spPr/>
        <p:txBody>
          <a:bodyPr/>
          <a:lstStyle/>
          <a:p>
            <a:r>
              <a:rPr lang="en-US"/>
              <a:t>E.C. Aschenauer</a:t>
            </a:r>
          </a:p>
        </p:txBody>
      </p:sp>
      <p:sp>
        <p:nvSpPr>
          <p:cNvPr id="5" name="Slide Number Placeholder 4">
            <a:extLst>
              <a:ext uri="{FF2B5EF4-FFF2-40B4-BE49-F238E27FC236}">
                <a16:creationId xmlns:a16="http://schemas.microsoft.com/office/drawing/2014/main" id="{0AC2F920-43E8-3B47-A995-F2472FE0277C}"/>
              </a:ext>
            </a:extLst>
          </p:cNvPr>
          <p:cNvSpPr>
            <a:spLocks noGrp="1"/>
          </p:cNvSpPr>
          <p:nvPr>
            <p:ph type="sldNum" sz="quarter" idx="12"/>
          </p:nvPr>
        </p:nvSpPr>
        <p:spPr/>
        <p:txBody>
          <a:bodyPr/>
          <a:lstStyle/>
          <a:p>
            <a:fld id="{E7C2DFF1-6A7E-5841-980E-96BA788216E4}" type="slidenum">
              <a:rPr lang="en-US" smtClean="0"/>
              <a:pPr/>
              <a:t>20</a:t>
            </a:fld>
            <a:endParaRPr lang="en-US"/>
          </a:p>
        </p:txBody>
      </p:sp>
      <p:sp>
        <p:nvSpPr>
          <p:cNvPr id="2" name="Title 1">
            <a:extLst>
              <a:ext uri="{FF2B5EF4-FFF2-40B4-BE49-F238E27FC236}">
                <a16:creationId xmlns:a16="http://schemas.microsoft.com/office/drawing/2014/main" id="{69B7CB50-CBF6-0B49-AE2F-E2A03959C501}"/>
              </a:ext>
            </a:extLst>
          </p:cNvPr>
          <p:cNvSpPr>
            <a:spLocks noGrp="1"/>
          </p:cNvSpPr>
          <p:nvPr>
            <p:ph type="title"/>
          </p:nvPr>
        </p:nvSpPr>
        <p:spPr/>
        <p:txBody>
          <a:bodyPr/>
          <a:lstStyle/>
          <a:p>
            <a:r>
              <a:rPr lang="en-US" dirty="0"/>
              <a:t>Studying non-linear effects</a:t>
            </a:r>
          </a:p>
        </p:txBody>
      </p:sp>
      <p:sp>
        <p:nvSpPr>
          <p:cNvPr id="6" name="Rectangle 16">
            <a:extLst>
              <a:ext uri="{FF2B5EF4-FFF2-40B4-BE49-F238E27FC236}">
                <a16:creationId xmlns:a16="http://schemas.microsoft.com/office/drawing/2014/main" id="{32FDCB96-B9C9-0A49-918D-521B25A99576}"/>
              </a:ext>
            </a:extLst>
          </p:cNvPr>
          <p:cNvSpPr txBox="1">
            <a:spLocks noChangeArrowheads="1"/>
          </p:cNvSpPr>
          <p:nvPr/>
        </p:nvSpPr>
        <p:spPr>
          <a:xfrm>
            <a:off x="231005" y="698180"/>
            <a:ext cx="6324600" cy="2362200"/>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Times New Roman"/>
                <a:ea typeface="+mn-ea"/>
                <a:cs typeface="Times New Roman"/>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Times New Roman"/>
                <a:ea typeface="+mn-ea"/>
                <a:cs typeface="Times New Roman"/>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Times New Roman"/>
                <a:ea typeface="+mn-ea"/>
                <a:cs typeface="Times New Roman"/>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Times New Roman"/>
                <a:ea typeface="+mn-ea"/>
                <a:cs typeface="Times New Roman"/>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Times New Roman"/>
                <a:ea typeface="+mn-ea"/>
                <a:cs typeface="Times New Roman"/>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eaLnBrk="1" hangingPunct="1">
              <a:buFont typeface="Wingdings" charset="0"/>
              <a:buNone/>
            </a:pPr>
            <a:r>
              <a:rPr lang="en-US" b="0" dirty="0">
                <a:solidFill>
                  <a:srgbClr val="0000FF"/>
                </a:solidFill>
                <a:latin typeface="Comic Sans MS" panose="030F0902030302020204" pitchFamily="66" charset="0"/>
              </a:rPr>
              <a:t>Scattering of electrons off nuclei: </a:t>
            </a:r>
          </a:p>
          <a:p>
            <a:pPr eaLnBrk="1" hangingPunct="1"/>
            <a:r>
              <a:rPr lang="en-US" b="0" dirty="0">
                <a:latin typeface="Comic Sans MS" panose="030F0902030302020204" pitchFamily="66" charset="0"/>
              </a:rPr>
              <a:t>Probes interact over distances </a:t>
            </a:r>
            <a:r>
              <a:rPr lang="en-US" b="0" i="1" dirty="0">
                <a:latin typeface="Comic Sans MS" panose="030F0902030302020204" pitchFamily="66" charset="0"/>
              </a:rPr>
              <a:t>L</a:t>
            </a:r>
            <a:r>
              <a:rPr lang="en-US" b="0" dirty="0">
                <a:latin typeface="Comic Sans MS" panose="030F0902030302020204" pitchFamily="66" charset="0"/>
              </a:rPr>
              <a:t> ~ (2</a:t>
            </a:r>
            <a:r>
              <a:rPr lang="en-US" b="0" i="1" dirty="0">
                <a:latin typeface="Comic Sans MS" panose="030F0902030302020204" pitchFamily="66" charset="0"/>
              </a:rPr>
              <a:t>m</a:t>
            </a:r>
            <a:r>
              <a:rPr lang="en-US" b="0" i="1" baseline="-25000" dirty="0">
                <a:latin typeface="Comic Sans MS" panose="030F0902030302020204" pitchFamily="66" charset="0"/>
              </a:rPr>
              <a:t>N </a:t>
            </a:r>
            <a:r>
              <a:rPr lang="en-US" b="0" i="1" dirty="0">
                <a:latin typeface="Comic Sans MS" panose="030F0902030302020204" pitchFamily="66" charset="0"/>
              </a:rPr>
              <a:t>x</a:t>
            </a:r>
            <a:r>
              <a:rPr lang="en-US" b="0" dirty="0">
                <a:latin typeface="Comic Sans MS" panose="030F0902030302020204" pitchFamily="66" charset="0"/>
              </a:rPr>
              <a:t>)</a:t>
            </a:r>
            <a:r>
              <a:rPr lang="en-US" b="0" baseline="30000" dirty="0">
                <a:latin typeface="Comic Sans MS" panose="030F0902030302020204" pitchFamily="66" charset="0"/>
              </a:rPr>
              <a:t>-1</a:t>
            </a:r>
          </a:p>
          <a:p>
            <a:pPr eaLnBrk="1" hangingPunct="1"/>
            <a:r>
              <a:rPr lang="en-US" b="0" dirty="0">
                <a:latin typeface="Comic Sans MS" panose="030F0902030302020204" pitchFamily="66" charset="0"/>
              </a:rPr>
              <a:t>For </a:t>
            </a:r>
            <a:r>
              <a:rPr lang="en-US" b="0" i="1" dirty="0">
                <a:latin typeface="Comic Sans MS" panose="030F0902030302020204" pitchFamily="66" charset="0"/>
              </a:rPr>
              <a:t>L</a:t>
            </a:r>
            <a:r>
              <a:rPr lang="en-US" b="0" dirty="0">
                <a:latin typeface="Comic Sans MS" panose="030F0902030302020204" pitchFamily="66" charset="0"/>
              </a:rPr>
              <a:t> &gt; 2 R</a:t>
            </a:r>
            <a:r>
              <a:rPr lang="en-US" b="0" baseline="-25000" dirty="0">
                <a:latin typeface="Comic Sans MS" panose="030F0902030302020204" pitchFamily="66" charset="0"/>
              </a:rPr>
              <a:t>A</a:t>
            </a:r>
            <a:r>
              <a:rPr lang="en-US" b="0" dirty="0">
                <a:latin typeface="Comic Sans MS" panose="030F0902030302020204" pitchFamily="66" charset="0"/>
              </a:rPr>
              <a:t> ~ A</a:t>
            </a:r>
            <a:r>
              <a:rPr lang="en-US" b="0" baseline="30000" dirty="0">
                <a:latin typeface="Comic Sans MS" panose="030F0902030302020204" pitchFamily="66" charset="0"/>
              </a:rPr>
              <a:t>1/3</a:t>
            </a:r>
            <a:r>
              <a:rPr lang="en-US" b="0" dirty="0">
                <a:latin typeface="Comic Sans MS" panose="030F0902030302020204" pitchFamily="66" charset="0"/>
              </a:rPr>
              <a:t> probe cannot distinguish between nucleons in front or back of nucleon </a:t>
            </a:r>
          </a:p>
          <a:p>
            <a:pPr eaLnBrk="1" hangingPunct="1"/>
            <a:r>
              <a:rPr lang="en-US" b="0" dirty="0">
                <a:latin typeface="Comic Sans MS" panose="030F0902030302020204" pitchFamily="66" charset="0"/>
              </a:rPr>
              <a:t>Probe interacts </a:t>
            </a:r>
            <a:r>
              <a:rPr lang="en-US" b="0" i="1" dirty="0">
                <a:solidFill>
                  <a:srgbClr val="0000FF"/>
                </a:solidFill>
                <a:latin typeface="Comic Sans MS" panose="030F0902030302020204" pitchFamily="66" charset="0"/>
              </a:rPr>
              <a:t>coherently</a:t>
            </a:r>
            <a:r>
              <a:rPr lang="en-US" b="0" dirty="0">
                <a:solidFill>
                  <a:srgbClr val="0000FF"/>
                </a:solidFill>
                <a:latin typeface="Comic Sans MS" panose="030F0902030302020204" pitchFamily="66" charset="0"/>
              </a:rPr>
              <a:t> </a:t>
            </a:r>
            <a:r>
              <a:rPr lang="en-US" b="0" dirty="0">
                <a:latin typeface="Comic Sans MS" panose="030F0902030302020204" pitchFamily="66" charset="0"/>
              </a:rPr>
              <a:t>with all nucleons</a:t>
            </a:r>
          </a:p>
          <a:p>
            <a:pPr eaLnBrk="1" hangingPunct="1"/>
            <a:endParaRPr lang="en-US" b="0" dirty="0">
              <a:latin typeface="Comic Sans MS" panose="030F0902030302020204" pitchFamily="66" charset="0"/>
            </a:endParaRPr>
          </a:p>
          <a:p>
            <a:pPr eaLnBrk="1" hangingPunct="1"/>
            <a:endParaRPr lang="en-US" sz="2600" b="0" dirty="0">
              <a:latin typeface="Comic Sans MS" panose="030F0902030302020204" pitchFamily="66" charset="0"/>
            </a:endParaRPr>
          </a:p>
          <a:p>
            <a:pPr eaLnBrk="1" hangingPunct="1"/>
            <a:endParaRPr lang="en-US" sz="2600" b="0" dirty="0">
              <a:latin typeface="Comic Sans MS" panose="030F0902030302020204" pitchFamily="66" charset="0"/>
            </a:endParaRPr>
          </a:p>
          <a:p>
            <a:pPr eaLnBrk="1" hangingPunct="1"/>
            <a:endParaRPr lang="en-US" sz="2600" b="0" dirty="0">
              <a:latin typeface="Comic Sans MS" panose="030F0902030302020204" pitchFamily="66" charset="0"/>
            </a:endParaRPr>
          </a:p>
          <a:p>
            <a:pPr eaLnBrk="1" hangingPunct="1"/>
            <a:endParaRPr lang="en-US" sz="2600" b="0" dirty="0">
              <a:latin typeface="Comic Sans MS" panose="030F0902030302020204" pitchFamily="66" charset="0"/>
            </a:endParaRPr>
          </a:p>
        </p:txBody>
      </p:sp>
      <p:sp>
        <p:nvSpPr>
          <p:cNvPr id="7" name="Rectangle 7">
            <a:extLst>
              <a:ext uri="{FF2B5EF4-FFF2-40B4-BE49-F238E27FC236}">
                <a16:creationId xmlns:a16="http://schemas.microsoft.com/office/drawing/2014/main" id="{6F0F1908-2EDF-9F42-9CA5-F620184BF296}"/>
              </a:ext>
            </a:extLst>
          </p:cNvPr>
          <p:cNvSpPr>
            <a:spLocks noChangeArrowheads="1"/>
          </p:cNvSpPr>
          <p:nvPr/>
        </p:nvSpPr>
        <p:spPr bwMode="auto">
          <a:xfrm>
            <a:off x="7953433" y="3788077"/>
            <a:ext cx="171450" cy="177800"/>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b="0"/>
          </a:p>
        </p:txBody>
      </p:sp>
      <p:sp>
        <p:nvSpPr>
          <p:cNvPr id="8" name="Text Box 8">
            <a:extLst>
              <a:ext uri="{FF2B5EF4-FFF2-40B4-BE49-F238E27FC236}">
                <a16:creationId xmlns:a16="http://schemas.microsoft.com/office/drawing/2014/main" id="{50A31F61-A33D-844E-A2F1-81277DF6AB09}"/>
              </a:ext>
            </a:extLst>
          </p:cNvPr>
          <p:cNvSpPr txBox="1">
            <a:spLocks noChangeArrowheads="1"/>
          </p:cNvSpPr>
          <p:nvPr/>
        </p:nvSpPr>
        <p:spPr bwMode="auto">
          <a:xfrm>
            <a:off x="4756208" y="3737277"/>
            <a:ext cx="18415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endParaRPr lang="en-US" sz="2200" b="0">
              <a:latin typeface="Times New Roman" charset="0"/>
            </a:endParaRPr>
          </a:p>
        </p:txBody>
      </p:sp>
      <p:sp>
        <p:nvSpPr>
          <p:cNvPr id="9" name="Text Box 9">
            <a:extLst>
              <a:ext uri="{FF2B5EF4-FFF2-40B4-BE49-F238E27FC236}">
                <a16:creationId xmlns:a16="http://schemas.microsoft.com/office/drawing/2014/main" id="{42F43389-E5AD-8649-8984-1CB858D861CB}"/>
              </a:ext>
            </a:extLst>
          </p:cNvPr>
          <p:cNvSpPr txBox="1">
            <a:spLocks noChangeArrowheads="1"/>
          </p:cNvSpPr>
          <p:nvPr/>
        </p:nvSpPr>
        <p:spPr bwMode="auto">
          <a:xfrm>
            <a:off x="352483" y="4257977"/>
            <a:ext cx="374333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400" b="0" dirty="0">
                <a:solidFill>
                  <a:srgbClr val="0000FF"/>
                </a:solidFill>
                <a:latin typeface="Comic Sans MS" panose="030F0902030302020204" pitchFamily="66" charset="0"/>
                <a:cs typeface="Times New Roman"/>
              </a:rPr>
              <a:t>Nuclear </a:t>
            </a:r>
            <a:r>
              <a:rPr lang="ja-JP" altLang="en-US" sz="2400" b="0" dirty="0">
                <a:solidFill>
                  <a:srgbClr val="0000FF"/>
                </a:solidFill>
                <a:latin typeface="Comic Sans MS" panose="030F0902030302020204" pitchFamily="66" charset="0"/>
                <a:cs typeface="Times New Roman"/>
              </a:rPr>
              <a:t>“</a:t>
            </a:r>
            <a:r>
              <a:rPr lang="en-US" sz="2400" b="0" dirty="0">
                <a:solidFill>
                  <a:srgbClr val="0000FF"/>
                </a:solidFill>
                <a:latin typeface="Comic Sans MS" panose="030F0902030302020204" pitchFamily="66" charset="0"/>
                <a:cs typeface="Times New Roman"/>
              </a:rPr>
              <a:t>Oomph</a:t>
            </a:r>
            <a:r>
              <a:rPr lang="ja-JP" altLang="en-US" sz="2400" b="0" dirty="0">
                <a:solidFill>
                  <a:srgbClr val="0000FF"/>
                </a:solidFill>
                <a:latin typeface="Comic Sans MS" panose="030F0902030302020204" pitchFamily="66" charset="0"/>
                <a:cs typeface="Times New Roman"/>
              </a:rPr>
              <a:t>”</a:t>
            </a:r>
            <a:r>
              <a:rPr lang="en-US" sz="2400" b="0" dirty="0">
                <a:solidFill>
                  <a:srgbClr val="0000FF"/>
                </a:solidFill>
                <a:latin typeface="Comic Sans MS" panose="030F0902030302020204" pitchFamily="66" charset="0"/>
                <a:cs typeface="Times New Roman"/>
              </a:rPr>
              <a:t> Factor</a:t>
            </a:r>
          </a:p>
          <a:p>
            <a:r>
              <a:rPr lang="en-US" sz="2400" b="0" dirty="0">
                <a:solidFill>
                  <a:srgbClr val="0000FF"/>
                </a:solidFill>
                <a:latin typeface="Comic Sans MS" panose="030F0902030302020204" pitchFamily="66" charset="0"/>
                <a:cs typeface="Times New Roman"/>
              </a:rPr>
              <a:t>Pocket Formula:</a:t>
            </a:r>
          </a:p>
        </p:txBody>
      </p:sp>
      <p:pic>
        <p:nvPicPr>
          <p:cNvPr id="10" name="Picture 17" descr="Untitled-1">
            <a:extLst>
              <a:ext uri="{FF2B5EF4-FFF2-40B4-BE49-F238E27FC236}">
                <a16:creationId xmlns:a16="http://schemas.microsoft.com/office/drawing/2014/main" id="{B6D6916C-85B8-1C40-B11D-1EE7528A3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83" y="852789"/>
            <a:ext cx="1609725"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3">
            <a:extLst>
              <a:ext uri="{FF2B5EF4-FFF2-40B4-BE49-F238E27FC236}">
                <a16:creationId xmlns:a16="http://schemas.microsoft.com/office/drawing/2014/main" id="{8EB1D78D-71A9-104F-B7DA-0F6F735C07EF}"/>
              </a:ext>
            </a:extLst>
          </p:cNvPr>
          <p:cNvSpPr>
            <a:spLocks noChangeArrowheads="1"/>
          </p:cNvSpPr>
          <p:nvPr/>
        </p:nvSpPr>
        <p:spPr bwMode="auto">
          <a:xfrm>
            <a:off x="376771" y="5530815"/>
            <a:ext cx="82296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x-none" sz="2400" b="0" dirty="0">
                <a:solidFill>
                  <a:srgbClr val="0000FF"/>
                </a:solidFill>
                <a:latin typeface="Comic Sans MS" panose="030F0902030302020204" pitchFamily="66" charset="0"/>
              </a:rPr>
              <a:t>Enhancement of </a:t>
            </a:r>
            <a:r>
              <a:rPr lang="en-US" altLang="x-none" sz="2400" b="0" i="1" dirty="0">
                <a:solidFill>
                  <a:srgbClr val="0000FF"/>
                </a:solidFill>
                <a:latin typeface="Comic Sans MS" panose="030F0902030302020204" pitchFamily="66" charset="0"/>
              </a:rPr>
              <a:t>Q</a:t>
            </a:r>
            <a:r>
              <a:rPr lang="en-US" altLang="x-none" sz="2400" b="0" i="1" baseline="-25000" dirty="0">
                <a:solidFill>
                  <a:srgbClr val="0000FF"/>
                </a:solidFill>
                <a:latin typeface="Comic Sans MS" panose="030F0902030302020204" pitchFamily="66" charset="0"/>
              </a:rPr>
              <a:t>S</a:t>
            </a:r>
            <a:r>
              <a:rPr lang="en-US" altLang="x-none" sz="2400" b="0" dirty="0">
                <a:solidFill>
                  <a:srgbClr val="0000FF"/>
                </a:solidFill>
                <a:latin typeface="Comic Sans MS" panose="030F0902030302020204" pitchFamily="66" charset="0"/>
              </a:rPr>
              <a:t> with A </a:t>
            </a:r>
            <a:r>
              <a:rPr lang="en-US" altLang="x-none" sz="2400" b="0" dirty="0">
                <a:latin typeface="Comic Sans MS" panose="030F0902030302020204" pitchFamily="66" charset="0"/>
                <a:sym typeface="Symbol" charset="2"/>
              </a:rPr>
              <a:t></a:t>
            </a:r>
            <a:r>
              <a:rPr lang="en-US" altLang="x-none" sz="2400" b="0" dirty="0">
                <a:latin typeface="Comic Sans MS" panose="030F0902030302020204" pitchFamily="66" charset="0"/>
              </a:rPr>
              <a:t> non-linear QCD regime reached at significantly lower energy in A than in proton</a:t>
            </a:r>
          </a:p>
        </p:txBody>
      </p:sp>
      <p:graphicFrame>
        <p:nvGraphicFramePr>
          <p:cNvPr id="12" name="Object 24">
            <a:extLst>
              <a:ext uri="{FF2B5EF4-FFF2-40B4-BE49-F238E27FC236}">
                <a16:creationId xmlns:a16="http://schemas.microsoft.com/office/drawing/2014/main" id="{E5058701-EE6A-3241-8EC9-B6B86AEA70A2}"/>
              </a:ext>
            </a:extLst>
          </p:cNvPr>
          <p:cNvGraphicFramePr>
            <a:graphicFrameLocks noChangeAspect="1"/>
          </p:cNvGraphicFramePr>
          <p:nvPr/>
        </p:nvGraphicFramePr>
        <p:xfrm>
          <a:off x="4151706" y="4129795"/>
          <a:ext cx="2743200" cy="992188"/>
        </p:xfrm>
        <a:graphic>
          <a:graphicData uri="http://schemas.openxmlformats.org/presentationml/2006/ole">
            <mc:AlternateContent xmlns:mc="http://schemas.openxmlformats.org/markup-compatibility/2006">
              <mc:Choice xmlns:v="urn:schemas-microsoft-com:vml" Requires="v">
                <p:oleObj spid="_x0000_s128031" name="Equation" r:id="rId4" imgW="16711111" imgH="6044444" progId="Equation.DSMT4">
                  <p:embed/>
                </p:oleObj>
              </mc:Choice>
              <mc:Fallback>
                <p:oleObj name="Equation" r:id="rId4" imgW="16711111" imgH="6044444" progId="Equation.DSMT4">
                  <p:embed/>
                  <p:pic>
                    <p:nvPicPr>
                      <p:cNvPr id="12" name="Object 24">
                        <a:extLst>
                          <a:ext uri="{FF2B5EF4-FFF2-40B4-BE49-F238E27FC236}">
                            <a16:creationId xmlns:a16="http://schemas.microsoft.com/office/drawing/2014/main" id="{E5058701-EE6A-3241-8EC9-B6B86AEA7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706" y="4129795"/>
                        <a:ext cx="2743200" cy="992188"/>
                      </a:xfrm>
                      <a:prstGeom prst="rect">
                        <a:avLst/>
                      </a:prstGeom>
                      <a:no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3" name="Object 25">
            <a:extLst>
              <a:ext uri="{FF2B5EF4-FFF2-40B4-BE49-F238E27FC236}">
                <a16:creationId xmlns:a16="http://schemas.microsoft.com/office/drawing/2014/main" id="{3EF1F2BC-0517-A84C-8DD4-0117A2EEB762}"/>
              </a:ext>
            </a:extLst>
          </p:cNvPr>
          <p:cNvGraphicFramePr>
            <a:graphicFrameLocks noChangeAspect="1"/>
          </p:cNvGraphicFramePr>
          <p:nvPr/>
        </p:nvGraphicFramePr>
        <p:xfrm>
          <a:off x="428683" y="3062589"/>
          <a:ext cx="8077200" cy="762000"/>
        </p:xfrm>
        <a:graphic>
          <a:graphicData uri="http://schemas.openxmlformats.org/presentationml/2006/ole">
            <mc:AlternateContent xmlns:mc="http://schemas.openxmlformats.org/markup-compatibility/2006">
              <mc:Choice xmlns:v="urn:schemas-microsoft-com:vml" Requires="v">
                <p:oleObj spid="_x0000_s128032" name="Equation" r:id="rId6" imgW="18285714" imgH="1726984" progId="Equation.DSMT4">
                  <p:embed/>
                </p:oleObj>
              </mc:Choice>
              <mc:Fallback>
                <p:oleObj name="Equation" r:id="rId6" imgW="18285714" imgH="1726984" progId="Equation.DSMT4">
                  <p:embed/>
                  <p:pic>
                    <p:nvPicPr>
                      <p:cNvPr id="13" name="Object 25">
                        <a:extLst>
                          <a:ext uri="{FF2B5EF4-FFF2-40B4-BE49-F238E27FC236}">
                            <a16:creationId xmlns:a16="http://schemas.microsoft.com/office/drawing/2014/main" id="{3EF1F2BC-0517-A84C-8DD4-0117A2EEB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83" y="3062589"/>
                        <a:ext cx="8077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214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50"/>
            <a:ext cx="9144000" cy="609600"/>
          </a:xfrm>
        </p:spPr>
        <p:txBody>
          <a:bodyPr>
            <a:normAutofit/>
          </a:bodyPr>
          <a:lstStyle/>
          <a:p>
            <a:r>
              <a:rPr lang="en-US" dirty="0"/>
              <a:t>can </a:t>
            </a:r>
            <a:r>
              <a:rPr lang="en-US" cap="none" dirty="0"/>
              <a:t>EIC</a:t>
            </a:r>
            <a:r>
              <a:rPr lang="en-US" dirty="0"/>
              <a:t> discover a new state of matter</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21</a:t>
            </a:fld>
            <a:endParaRPr lang="en-US"/>
          </a:p>
        </p:txBody>
      </p:sp>
      <p:sp>
        <p:nvSpPr>
          <p:cNvPr id="8" name="TextBox 7"/>
          <p:cNvSpPr txBox="1"/>
          <p:nvPr/>
        </p:nvSpPr>
        <p:spPr>
          <a:xfrm>
            <a:off x="-1270831" y="705820"/>
            <a:ext cx="7339476" cy="1200329"/>
          </a:xfrm>
          <a:prstGeom prst="rect">
            <a:avLst/>
          </a:prstGeom>
          <a:noFill/>
        </p:spPr>
        <p:txBody>
          <a:bodyPr wrap="square" rtlCol="0">
            <a:spAutoFit/>
          </a:bodyPr>
          <a:lstStyle/>
          <a:p>
            <a:pPr algn="ctr"/>
            <a:r>
              <a:rPr lang="en-US" dirty="0">
                <a:latin typeface="+mj-lt"/>
              </a:rPr>
              <a:t>EIC provides an absolutely unique opportunity</a:t>
            </a:r>
          </a:p>
          <a:p>
            <a:pPr algn="ctr"/>
            <a:r>
              <a:rPr lang="en-US" dirty="0">
                <a:latin typeface="+mj-lt"/>
              </a:rPr>
              <a:t>to have very high gluon densities</a:t>
            </a:r>
          </a:p>
          <a:p>
            <a:pPr algn="ctr"/>
            <a:r>
              <a:rPr lang="en-US" dirty="0">
                <a:solidFill>
                  <a:srgbClr val="0000FF"/>
                </a:solidFill>
                <a:latin typeface="+mj-lt"/>
                <a:sym typeface="Wingdings"/>
              </a:rPr>
              <a:t></a:t>
            </a:r>
            <a:r>
              <a:rPr lang="en-US" dirty="0">
                <a:latin typeface="+mj-lt"/>
                <a:sym typeface="Wingdings"/>
              </a:rPr>
              <a:t> </a:t>
            </a:r>
            <a:r>
              <a:rPr lang="en-US" dirty="0">
                <a:solidFill>
                  <a:srgbClr val="0000FF"/>
                </a:solidFill>
                <a:latin typeface="+mj-lt"/>
              </a:rPr>
              <a:t>electron – lead collisions</a:t>
            </a:r>
          </a:p>
          <a:p>
            <a:pPr algn="ctr"/>
            <a:r>
              <a:rPr lang="en-US" dirty="0">
                <a:latin typeface="+mj-lt"/>
              </a:rPr>
              <a:t>combined with an unambiguous observable</a:t>
            </a:r>
          </a:p>
        </p:txBody>
      </p:sp>
      <p:grpSp>
        <p:nvGrpSpPr>
          <p:cNvPr id="277" name="Group 276">
            <a:extLst>
              <a:ext uri="{FF2B5EF4-FFF2-40B4-BE49-F238E27FC236}">
                <a16:creationId xmlns:a16="http://schemas.microsoft.com/office/drawing/2014/main" id="{30A53045-D5EA-DF4C-A3C2-FFB648EC2FCF}"/>
              </a:ext>
            </a:extLst>
          </p:cNvPr>
          <p:cNvGrpSpPr>
            <a:grpSpLocks noChangeAspect="1"/>
          </p:cNvGrpSpPr>
          <p:nvPr/>
        </p:nvGrpSpPr>
        <p:grpSpPr>
          <a:xfrm>
            <a:off x="5318621" y="1886791"/>
            <a:ext cx="655134" cy="1254254"/>
            <a:chOff x="1785475" y="1524000"/>
            <a:chExt cx="2139646" cy="4096340"/>
          </a:xfrm>
        </p:grpSpPr>
        <p:pic>
          <p:nvPicPr>
            <p:cNvPr id="278" name="Picture 20" descr="jet_schematic_seed">
              <a:extLst>
                <a:ext uri="{FF2B5EF4-FFF2-40B4-BE49-F238E27FC236}">
                  <a16:creationId xmlns:a16="http://schemas.microsoft.com/office/drawing/2014/main" id="{BF81CEBD-3C16-FC44-A0BE-5498EEEDD4F8}"/>
                </a:ext>
              </a:extLst>
            </p:cNvPr>
            <p:cNvPicPr>
              <a:picLocks noChangeAspect="1" noChangeArrowheads="1"/>
            </p:cNvPicPr>
            <p:nvPr/>
          </p:nvPicPr>
          <p:blipFill rotWithShape="1">
            <a:blip r:embed="rId2"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279" name="Picture 20" descr="jet_schematic_seed">
              <a:extLst>
                <a:ext uri="{FF2B5EF4-FFF2-40B4-BE49-F238E27FC236}">
                  <a16:creationId xmlns:a16="http://schemas.microsoft.com/office/drawing/2014/main" id="{43BC4ACC-59D4-2846-89D4-80D8EA7CDE68}"/>
                </a:ext>
              </a:extLst>
            </p:cNvPr>
            <p:cNvPicPr>
              <a:picLocks noChangeAspect="1" noChangeArrowheads="1"/>
            </p:cNvPicPr>
            <p:nvPr/>
          </p:nvPicPr>
          <p:blipFill rotWithShape="1">
            <a:blip r:embed="rId2"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sp>
        <p:nvSpPr>
          <p:cNvPr id="272" name="TextBox 271">
            <a:extLst>
              <a:ext uri="{FF2B5EF4-FFF2-40B4-BE49-F238E27FC236}">
                <a16:creationId xmlns:a16="http://schemas.microsoft.com/office/drawing/2014/main" id="{31AD1356-CD66-2C4E-B329-31314D40FBD7}"/>
              </a:ext>
            </a:extLst>
          </p:cNvPr>
          <p:cNvSpPr txBox="1"/>
          <p:nvPr/>
        </p:nvSpPr>
        <p:spPr>
          <a:xfrm>
            <a:off x="4878675" y="642835"/>
            <a:ext cx="3942105" cy="1200329"/>
          </a:xfrm>
          <a:prstGeom prst="rect">
            <a:avLst/>
          </a:prstGeom>
          <a:noFill/>
        </p:spPr>
        <p:txBody>
          <a:bodyPr wrap="none" rtlCol="0">
            <a:spAutoFit/>
          </a:bodyPr>
          <a:lstStyle/>
          <a:p>
            <a:pPr algn="ctr"/>
            <a:r>
              <a:rPr lang="en-US" dirty="0">
                <a:latin typeface="+mj-lt"/>
              </a:rPr>
              <a:t>counting experiment of </a:t>
            </a:r>
          </a:p>
          <a:p>
            <a:pPr algn="ctr"/>
            <a:r>
              <a:rPr lang="en-US" dirty="0">
                <a:latin typeface="+mj-lt"/>
              </a:rPr>
              <a:t>Di-jets in ep and </a:t>
            </a:r>
            <a:r>
              <a:rPr lang="en-US" dirty="0" err="1">
                <a:latin typeface="+mj-lt"/>
              </a:rPr>
              <a:t>eA</a:t>
            </a:r>
            <a:endParaRPr lang="en-US" dirty="0">
              <a:latin typeface="+mj-lt"/>
            </a:endParaRPr>
          </a:p>
          <a:p>
            <a:pPr algn="ctr"/>
            <a:r>
              <a:rPr lang="en-US" dirty="0">
                <a:solidFill>
                  <a:srgbClr val="0432FF"/>
                </a:solidFill>
                <a:latin typeface="+mj-lt"/>
              </a:rPr>
              <a:t>Saturation: </a:t>
            </a:r>
          </a:p>
          <a:p>
            <a:pPr algn="ctr"/>
            <a:r>
              <a:rPr lang="en-US" dirty="0">
                <a:solidFill>
                  <a:srgbClr val="0432FF"/>
                </a:solidFill>
                <a:latin typeface="+mj-lt"/>
              </a:rPr>
              <a:t>Disappearance of backward jet in </a:t>
            </a:r>
            <a:r>
              <a:rPr lang="en-US" dirty="0" err="1">
                <a:solidFill>
                  <a:srgbClr val="0432FF"/>
                </a:solidFill>
                <a:latin typeface="+mj-lt"/>
              </a:rPr>
              <a:t>eA</a:t>
            </a:r>
            <a:endParaRPr lang="en-US" dirty="0">
              <a:solidFill>
                <a:srgbClr val="0432FF"/>
              </a:solidFill>
              <a:latin typeface="+mj-lt"/>
            </a:endParaRPr>
          </a:p>
        </p:txBody>
      </p:sp>
      <p:sp>
        <p:nvSpPr>
          <p:cNvPr id="273" name="TextBox 272">
            <a:extLst>
              <a:ext uri="{FF2B5EF4-FFF2-40B4-BE49-F238E27FC236}">
                <a16:creationId xmlns:a16="http://schemas.microsoft.com/office/drawing/2014/main" id="{27EADA36-A3B9-BB41-BBE3-9FB8E9004EEC}"/>
              </a:ext>
            </a:extLst>
          </p:cNvPr>
          <p:cNvSpPr txBox="1"/>
          <p:nvPr/>
        </p:nvSpPr>
        <p:spPr>
          <a:xfrm>
            <a:off x="4705670" y="2244760"/>
            <a:ext cx="300082" cy="338554"/>
          </a:xfrm>
          <a:prstGeom prst="rect">
            <a:avLst/>
          </a:prstGeom>
          <a:noFill/>
        </p:spPr>
        <p:txBody>
          <a:bodyPr wrap="none" rtlCol="0">
            <a:spAutoFit/>
          </a:bodyPr>
          <a:lstStyle/>
          <a:p>
            <a:pPr algn="l"/>
            <a:r>
              <a:rPr lang="en-US" sz="1600" b="1" dirty="0">
                <a:solidFill>
                  <a:srgbClr val="0432FF"/>
                </a:solidFill>
                <a:latin typeface="Comic Sans MS" panose="030F0902030302020204" pitchFamily="66" charset="0"/>
              </a:rPr>
              <a:t>e</a:t>
            </a:r>
          </a:p>
        </p:txBody>
      </p:sp>
      <p:sp>
        <p:nvSpPr>
          <p:cNvPr id="275" name="TextBox 274">
            <a:extLst>
              <a:ext uri="{FF2B5EF4-FFF2-40B4-BE49-F238E27FC236}">
                <a16:creationId xmlns:a16="http://schemas.microsoft.com/office/drawing/2014/main" id="{FFFBD65F-C071-9044-A3F0-176341F8D9E1}"/>
              </a:ext>
            </a:extLst>
          </p:cNvPr>
          <p:cNvSpPr txBox="1"/>
          <p:nvPr/>
        </p:nvSpPr>
        <p:spPr>
          <a:xfrm>
            <a:off x="6490719" y="2223116"/>
            <a:ext cx="293670" cy="338554"/>
          </a:xfrm>
          <a:prstGeom prst="rect">
            <a:avLst/>
          </a:prstGeom>
          <a:noFill/>
        </p:spPr>
        <p:txBody>
          <a:bodyPr wrap="none" rtlCol="0">
            <a:spAutoFit/>
          </a:bodyPr>
          <a:lstStyle/>
          <a:p>
            <a:pPr algn="l"/>
            <a:r>
              <a:rPr lang="en-US" sz="1600" b="1" dirty="0">
                <a:solidFill>
                  <a:srgbClr val="FF0000"/>
                </a:solidFill>
                <a:latin typeface="Comic Sans MS" panose="030F0902030302020204" pitchFamily="66" charset="0"/>
              </a:rPr>
              <a:t>p</a:t>
            </a:r>
          </a:p>
        </p:txBody>
      </p:sp>
      <p:cxnSp>
        <p:nvCxnSpPr>
          <p:cNvPr id="280" name="Straight Arrow Connector 279">
            <a:extLst>
              <a:ext uri="{FF2B5EF4-FFF2-40B4-BE49-F238E27FC236}">
                <a16:creationId xmlns:a16="http://schemas.microsoft.com/office/drawing/2014/main" id="{D53A89B1-F7E6-E643-95F3-A977FF74AADF}"/>
              </a:ext>
            </a:extLst>
          </p:cNvPr>
          <p:cNvCxnSpPr/>
          <p:nvPr/>
        </p:nvCxnSpPr>
        <p:spPr>
          <a:xfrm>
            <a:off x="5873791" y="2513918"/>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A15C787C-08DB-E94F-B8EC-1886D2A5382A}"/>
              </a:ext>
            </a:extLst>
          </p:cNvPr>
          <p:cNvCxnSpPr/>
          <p:nvPr/>
        </p:nvCxnSpPr>
        <p:spPr>
          <a:xfrm>
            <a:off x="4721905" y="2518399"/>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83" name="TextBox 282">
            <a:extLst>
              <a:ext uri="{FF2B5EF4-FFF2-40B4-BE49-F238E27FC236}">
                <a16:creationId xmlns:a16="http://schemas.microsoft.com/office/drawing/2014/main" id="{C4BE4E57-C878-DB42-816E-10A158A8CBF1}"/>
              </a:ext>
            </a:extLst>
          </p:cNvPr>
          <p:cNvSpPr txBox="1"/>
          <p:nvPr/>
        </p:nvSpPr>
        <p:spPr>
          <a:xfrm>
            <a:off x="7074217" y="2234952"/>
            <a:ext cx="300082" cy="338554"/>
          </a:xfrm>
          <a:prstGeom prst="rect">
            <a:avLst/>
          </a:prstGeom>
          <a:noFill/>
        </p:spPr>
        <p:txBody>
          <a:bodyPr wrap="none" rtlCol="0">
            <a:spAutoFit/>
          </a:bodyPr>
          <a:lstStyle/>
          <a:p>
            <a:pPr algn="l"/>
            <a:r>
              <a:rPr lang="en-US" sz="1600" b="1" dirty="0">
                <a:solidFill>
                  <a:srgbClr val="0432FF"/>
                </a:solidFill>
                <a:latin typeface="Comic Sans MS" panose="030F0902030302020204" pitchFamily="66" charset="0"/>
              </a:rPr>
              <a:t>e</a:t>
            </a:r>
          </a:p>
        </p:txBody>
      </p:sp>
      <p:sp>
        <p:nvSpPr>
          <p:cNvPr id="284" name="TextBox 283">
            <a:extLst>
              <a:ext uri="{FF2B5EF4-FFF2-40B4-BE49-F238E27FC236}">
                <a16:creationId xmlns:a16="http://schemas.microsoft.com/office/drawing/2014/main" id="{B9CB0A74-4699-8640-93C0-26CB2D58C87C}"/>
              </a:ext>
            </a:extLst>
          </p:cNvPr>
          <p:cNvSpPr txBox="1"/>
          <p:nvPr/>
        </p:nvSpPr>
        <p:spPr>
          <a:xfrm>
            <a:off x="8776378" y="2234952"/>
            <a:ext cx="335348" cy="338554"/>
          </a:xfrm>
          <a:prstGeom prst="rect">
            <a:avLst/>
          </a:prstGeom>
          <a:noFill/>
        </p:spPr>
        <p:txBody>
          <a:bodyPr wrap="none" rtlCol="0">
            <a:spAutoFit/>
          </a:bodyPr>
          <a:lstStyle/>
          <a:p>
            <a:pPr algn="l"/>
            <a:r>
              <a:rPr lang="en-US" sz="1600" b="1" dirty="0">
                <a:solidFill>
                  <a:srgbClr val="FF0000"/>
                </a:solidFill>
                <a:latin typeface="Comic Sans MS" panose="030F0902030302020204" pitchFamily="66" charset="0"/>
              </a:rPr>
              <a:t>A</a:t>
            </a:r>
          </a:p>
        </p:txBody>
      </p:sp>
      <p:grpSp>
        <p:nvGrpSpPr>
          <p:cNvPr id="288" name="Group 287">
            <a:extLst>
              <a:ext uri="{FF2B5EF4-FFF2-40B4-BE49-F238E27FC236}">
                <a16:creationId xmlns:a16="http://schemas.microsoft.com/office/drawing/2014/main" id="{484C1AFA-E976-284D-8648-C339A5A4A503}"/>
              </a:ext>
            </a:extLst>
          </p:cNvPr>
          <p:cNvGrpSpPr>
            <a:grpSpLocks noChangeAspect="1"/>
          </p:cNvGrpSpPr>
          <p:nvPr/>
        </p:nvGrpSpPr>
        <p:grpSpPr>
          <a:xfrm>
            <a:off x="7697007" y="1876983"/>
            <a:ext cx="655134" cy="1254254"/>
            <a:chOff x="1785475" y="1524000"/>
            <a:chExt cx="2139646" cy="4096340"/>
          </a:xfrm>
        </p:grpSpPr>
        <p:pic>
          <p:nvPicPr>
            <p:cNvPr id="289" name="Picture 20" descr="jet_schematic_seed">
              <a:extLst>
                <a:ext uri="{FF2B5EF4-FFF2-40B4-BE49-F238E27FC236}">
                  <a16:creationId xmlns:a16="http://schemas.microsoft.com/office/drawing/2014/main" id="{317641D8-A748-5B41-9CE6-60075B352A46}"/>
                </a:ext>
              </a:extLst>
            </p:cNvPr>
            <p:cNvPicPr>
              <a:picLocks noChangeAspect="1" noChangeArrowheads="1"/>
            </p:cNvPicPr>
            <p:nvPr/>
          </p:nvPicPr>
          <p:blipFill rotWithShape="1">
            <a:blip r:embed="rId2" cstate="print">
              <a:lum bright="-10000" contrast="20000"/>
            </a:blip>
            <a:srcRect t="4557"/>
            <a:stretch/>
          </p:blipFill>
          <p:spPr bwMode="auto">
            <a:xfrm>
              <a:off x="2162385" y="1524000"/>
              <a:ext cx="1762736" cy="2169698"/>
            </a:xfrm>
            <a:prstGeom prst="rect">
              <a:avLst/>
            </a:prstGeom>
            <a:noFill/>
            <a:ln w="9525">
              <a:noFill/>
              <a:miter lim="800000"/>
              <a:headEnd/>
              <a:tailEnd/>
            </a:ln>
          </p:spPr>
        </p:pic>
        <p:pic>
          <p:nvPicPr>
            <p:cNvPr id="290" name="Picture 20" descr="jet_schematic_seed">
              <a:extLst>
                <a:ext uri="{FF2B5EF4-FFF2-40B4-BE49-F238E27FC236}">
                  <a16:creationId xmlns:a16="http://schemas.microsoft.com/office/drawing/2014/main" id="{4A53486D-3A84-1E49-8A97-55EACDA6C8CB}"/>
                </a:ext>
              </a:extLst>
            </p:cNvPr>
            <p:cNvPicPr>
              <a:picLocks noChangeAspect="1" noChangeArrowheads="1"/>
            </p:cNvPicPr>
            <p:nvPr/>
          </p:nvPicPr>
          <p:blipFill rotWithShape="1">
            <a:blip r:embed="rId2" cstate="print">
              <a:lum bright="-10000" contrast="20000"/>
            </a:blip>
            <a:srcRect t="4557" b="5482"/>
            <a:stretch/>
          </p:blipFill>
          <p:spPr bwMode="auto">
            <a:xfrm rot="12000000">
              <a:off x="1785475" y="3575259"/>
              <a:ext cx="1762736" cy="2045081"/>
            </a:xfrm>
            <a:prstGeom prst="rect">
              <a:avLst/>
            </a:prstGeom>
            <a:noFill/>
            <a:ln w="9525">
              <a:noFill/>
              <a:miter lim="800000"/>
              <a:headEnd/>
              <a:tailEnd/>
            </a:ln>
          </p:spPr>
        </p:pic>
      </p:grpSp>
      <p:pic>
        <p:nvPicPr>
          <p:cNvPr id="285" name="Picture 20" descr="jet_schematic_seed">
            <a:extLst>
              <a:ext uri="{FF2B5EF4-FFF2-40B4-BE49-F238E27FC236}">
                <a16:creationId xmlns:a16="http://schemas.microsoft.com/office/drawing/2014/main" id="{76D40C7E-2331-CF48-898E-D69546768FE5}"/>
              </a:ext>
            </a:extLst>
          </p:cNvPr>
          <p:cNvPicPr>
            <a:picLocks noChangeAspect="1" noChangeArrowheads="1"/>
          </p:cNvPicPr>
          <p:nvPr/>
        </p:nvPicPr>
        <p:blipFill rotWithShape="1">
          <a:blip r:embed="rId2" cstate="print">
            <a:lum bright="-10000" contrast="20000"/>
          </a:blip>
          <a:srcRect t="4557"/>
          <a:stretch/>
        </p:blipFill>
        <p:spPr bwMode="auto">
          <a:xfrm>
            <a:off x="7801064" y="1869160"/>
            <a:ext cx="539729" cy="664338"/>
          </a:xfrm>
          <a:prstGeom prst="rect">
            <a:avLst/>
          </a:prstGeom>
          <a:noFill/>
          <a:ln w="9525">
            <a:noFill/>
            <a:miter lim="800000"/>
            <a:headEnd/>
            <a:tailEnd/>
          </a:ln>
        </p:spPr>
      </p:pic>
      <p:cxnSp>
        <p:nvCxnSpPr>
          <p:cNvPr id="286" name="Straight Arrow Connector 285">
            <a:extLst>
              <a:ext uri="{FF2B5EF4-FFF2-40B4-BE49-F238E27FC236}">
                <a16:creationId xmlns:a16="http://schemas.microsoft.com/office/drawing/2014/main" id="{B1F2E2DF-BCCB-0843-82E0-875C5878A1F5}"/>
              </a:ext>
            </a:extLst>
          </p:cNvPr>
          <p:cNvCxnSpPr/>
          <p:nvPr/>
        </p:nvCxnSpPr>
        <p:spPr>
          <a:xfrm>
            <a:off x="8242338" y="2504110"/>
            <a:ext cx="869388" cy="0"/>
          </a:xfrm>
          <a:prstGeom prst="straightConnector1">
            <a:avLst/>
          </a:prstGeom>
          <a:ln w="285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75BB8639-BDF2-1B45-87DA-9AACC435F736}"/>
              </a:ext>
            </a:extLst>
          </p:cNvPr>
          <p:cNvCxnSpPr/>
          <p:nvPr/>
        </p:nvCxnSpPr>
        <p:spPr>
          <a:xfrm>
            <a:off x="7090452" y="2508591"/>
            <a:ext cx="824753"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3D8C1ED-6D93-A541-91A8-CCA20317E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68" y="3471414"/>
            <a:ext cx="3911492" cy="2906775"/>
          </a:xfrm>
          <a:prstGeom prst="rect">
            <a:avLst/>
          </a:prstGeom>
        </p:spPr>
      </p:pic>
      <p:sp>
        <p:nvSpPr>
          <p:cNvPr id="37" name="TextBox 36">
            <a:extLst>
              <a:ext uri="{FF2B5EF4-FFF2-40B4-BE49-F238E27FC236}">
                <a16:creationId xmlns:a16="http://schemas.microsoft.com/office/drawing/2014/main" id="{3B01FCD4-3FAB-5646-AE91-1BFE4A4E8448}"/>
              </a:ext>
            </a:extLst>
          </p:cNvPr>
          <p:cNvSpPr txBox="1"/>
          <p:nvPr/>
        </p:nvSpPr>
        <p:spPr>
          <a:xfrm>
            <a:off x="-100937" y="2134744"/>
            <a:ext cx="4903303" cy="1200329"/>
          </a:xfrm>
          <a:prstGeom prst="rect">
            <a:avLst/>
          </a:prstGeom>
          <a:noFill/>
        </p:spPr>
        <p:txBody>
          <a:bodyPr wrap="square" rtlCol="0">
            <a:spAutoFit/>
          </a:bodyPr>
          <a:lstStyle/>
          <a:p>
            <a:pPr algn="ctr"/>
            <a:r>
              <a:rPr lang="en-US" sz="2400" dirty="0">
                <a:solidFill>
                  <a:srgbClr val="0432FF"/>
                </a:solidFill>
                <a:latin typeface="+mj-lt"/>
                <a:cs typeface="Comic Sans MS"/>
              </a:rPr>
              <a:t>EIC will allow to unambiguously </a:t>
            </a:r>
          </a:p>
          <a:p>
            <a:pPr algn="ctr"/>
            <a:r>
              <a:rPr lang="en-US" sz="2400" dirty="0">
                <a:solidFill>
                  <a:srgbClr val="0432FF"/>
                </a:solidFill>
                <a:latin typeface="+mj-lt"/>
                <a:ea typeface="Comic Sans MS" charset="0"/>
                <a:cs typeface="Comic Sans MS" charset="0"/>
              </a:rPr>
              <a:t>map the transition from a non-saturated to saturated regime</a:t>
            </a:r>
          </a:p>
        </p:txBody>
      </p:sp>
      <p:sp>
        <p:nvSpPr>
          <p:cNvPr id="46" name="TextBox 45">
            <a:extLst>
              <a:ext uri="{FF2B5EF4-FFF2-40B4-BE49-F238E27FC236}">
                <a16:creationId xmlns:a16="http://schemas.microsoft.com/office/drawing/2014/main" id="{DAAD292F-1404-7A47-AC8C-D71079B2EB66}"/>
              </a:ext>
            </a:extLst>
          </p:cNvPr>
          <p:cNvSpPr txBox="1"/>
          <p:nvPr/>
        </p:nvSpPr>
        <p:spPr>
          <a:xfrm>
            <a:off x="4893598" y="3000222"/>
            <a:ext cx="184666" cy="369332"/>
          </a:xfrm>
          <a:prstGeom prst="rect">
            <a:avLst/>
          </a:prstGeom>
          <a:noFill/>
        </p:spPr>
        <p:txBody>
          <a:bodyPr wrap="none" rtlCol="0">
            <a:spAutoFit/>
          </a:bodyPr>
          <a:lstStyle/>
          <a:p>
            <a:endParaRPr lang="en-US" dirty="0">
              <a:latin typeface="Times New Roman"/>
              <a:cs typeface="Times New Roman"/>
            </a:endParaRPr>
          </a:p>
        </p:txBody>
      </p:sp>
      <p:pic>
        <p:nvPicPr>
          <p:cNvPr id="47" name="Picture 46" descr="dihadron_ratio.pdf">
            <a:extLst>
              <a:ext uri="{FF2B5EF4-FFF2-40B4-BE49-F238E27FC236}">
                <a16:creationId xmlns:a16="http://schemas.microsoft.com/office/drawing/2014/main" id="{9D4D1130-E671-D74B-8947-5E73038F8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162" y="3463309"/>
            <a:ext cx="3169134" cy="2922987"/>
          </a:xfrm>
          <a:prstGeom prst="rect">
            <a:avLst/>
          </a:prstGeom>
          <a:solidFill>
            <a:schemeClr val="bg1">
              <a:lumMod val="95000"/>
            </a:schemeClr>
          </a:solidFill>
        </p:spPr>
      </p:pic>
      <p:sp>
        <p:nvSpPr>
          <p:cNvPr id="49" name="TextBox 48">
            <a:extLst>
              <a:ext uri="{FF2B5EF4-FFF2-40B4-BE49-F238E27FC236}">
                <a16:creationId xmlns:a16="http://schemas.microsoft.com/office/drawing/2014/main" id="{C1D7776B-AB13-F144-8CC0-F0FE1D4E8344}"/>
              </a:ext>
            </a:extLst>
          </p:cNvPr>
          <p:cNvSpPr txBox="1"/>
          <p:nvPr/>
        </p:nvSpPr>
        <p:spPr>
          <a:xfrm rot="16200000">
            <a:off x="3630520" y="4696010"/>
            <a:ext cx="2719014" cy="338554"/>
          </a:xfrm>
          <a:prstGeom prst="rect">
            <a:avLst/>
          </a:prstGeom>
          <a:solidFill>
            <a:schemeClr val="bg1">
              <a:lumMod val="95000"/>
            </a:schemeClr>
          </a:solidFill>
        </p:spPr>
        <p:txBody>
          <a:bodyPr wrap="none" rtlCol="0">
            <a:spAutoFit/>
          </a:bodyPr>
          <a:lstStyle/>
          <a:p>
            <a:pPr algn="l"/>
            <a:r>
              <a:rPr lang="en-US" sz="1600" dirty="0">
                <a:latin typeface="Comic Sans MS" panose="030F0902030302020204" pitchFamily="66" charset="0"/>
              </a:rPr>
              <a:t>#backward jets in </a:t>
            </a:r>
            <a:r>
              <a:rPr lang="en-US" sz="1600" dirty="0" err="1">
                <a:latin typeface="Comic Sans MS" panose="030F0902030302020204" pitchFamily="66" charset="0"/>
              </a:rPr>
              <a:t>eA</a:t>
            </a:r>
            <a:r>
              <a:rPr lang="en-US" sz="1600" dirty="0">
                <a:latin typeface="Comic Sans MS" panose="030F0902030302020204" pitchFamily="66" charset="0"/>
              </a:rPr>
              <a:t> / ep</a:t>
            </a:r>
          </a:p>
        </p:txBody>
      </p:sp>
      <p:sp>
        <p:nvSpPr>
          <p:cNvPr id="50" name="TextBox 49">
            <a:extLst>
              <a:ext uri="{FF2B5EF4-FFF2-40B4-BE49-F238E27FC236}">
                <a16:creationId xmlns:a16="http://schemas.microsoft.com/office/drawing/2014/main" id="{29D68B4E-F910-C94E-9F2D-A9F8472EBD74}"/>
              </a:ext>
            </a:extLst>
          </p:cNvPr>
          <p:cNvSpPr txBox="1"/>
          <p:nvPr/>
        </p:nvSpPr>
        <p:spPr>
          <a:xfrm rot="16200000">
            <a:off x="7730198" y="4801693"/>
            <a:ext cx="2154319" cy="246221"/>
          </a:xfrm>
          <a:prstGeom prst="rect">
            <a:avLst/>
          </a:prstGeom>
          <a:noFill/>
        </p:spPr>
        <p:txBody>
          <a:bodyPr wrap="square" rtlCol="0">
            <a:spAutoFit/>
          </a:bodyPr>
          <a:lstStyle/>
          <a:p>
            <a:r>
              <a:rPr lang="en-US" sz="1000" dirty="0">
                <a:solidFill>
                  <a:srgbClr val="0000FF"/>
                </a:solidFill>
                <a:latin typeface="Times New Roman"/>
                <a:cs typeface="Times New Roman"/>
              </a:rPr>
              <a:t>increased √s </a:t>
            </a:r>
            <a:r>
              <a:rPr lang="en-US" sz="1000" dirty="0">
                <a:solidFill>
                  <a:srgbClr val="0000FF"/>
                </a:solidFill>
                <a:latin typeface="Times New Roman"/>
                <a:cs typeface="Times New Roman"/>
                <a:sym typeface="Wingdings" pitchFamily="2" charset="2"/>
              </a:rPr>
              <a:t> increased suppression </a:t>
            </a:r>
            <a:endParaRPr lang="en-US" sz="1000" dirty="0">
              <a:solidFill>
                <a:srgbClr val="0000FF"/>
              </a:solidFill>
              <a:latin typeface="Times New Roman"/>
              <a:cs typeface="Times New Roman"/>
            </a:endParaRPr>
          </a:p>
        </p:txBody>
      </p:sp>
      <p:sp>
        <p:nvSpPr>
          <p:cNvPr id="51" name="Up Arrow 50">
            <a:extLst>
              <a:ext uri="{FF2B5EF4-FFF2-40B4-BE49-F238E27FC236}">
                <a16:creationId xmlns:a16="http://schemas.microsoft.com/office/drawing/2014/main" id="{16DCA7BC-873E-1A4D-9EFE-7545E236FB89}"/>
              </a:ext>
            </a:extLst>
          </p:cNvPr>
          <p:cNvSpPr/>
          <p:nvPr/>
        </p:nvSpPr>
        <p:spPr bwMode="auto">
          <a:xfrm flipV="1">
            <a:off x="8517581" y="3666611"/>
            <a:ext cx="246221" cy="2558182"/>
          </a:xfrm>
          <a:prstGeom prst="upArrow">
            <a:avLst/>
          </a:prstGeom>
          <a:gradFill flip="none" rotWithShape="1">
            <a:gsLst>
              <a:gs pos="0">
                <a:srgbClr val="3366FF"/>
              </a:gs>
              <a:gs pos="100000">
                <a:srgbClr val="0000FF"/>
              </a:gs>
              <a:gs pos="50000">
                <a:schemeClr val="bg1"/>
              </a:gs>
            </a:gsLst>
            <a:lin ang="0" scaled="1"/>
            <a:tileRect/>
          </a:gra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 name="Straight Arrow Connector 6">
            <a:extLst>
              <a:ext uri="{FF2B5EF4-FFF2-40B4-BE49-F238E27FC236}">
                <a16:creationId xmlns:a16="http://schemas.microsoft.com/office/drawing/2014/main" id="{8E7F01D0-D4DD-674E-8569-7F192F92594E}"/>
              </a:ext>
            </a:extLst>
          </p:cNvPr>
          <p:cNvCxnSpPr>
            <a:cxnSpLocks/>
          </p:cNvCxnSpPr>
          <p:nvPr/>
        </p:nvCxnSpPr>
        <p:spPr>
          <a:xfrm flipH="1">
            <a:off x="1139483" y="5433053"/>
            <a:ext cx="167943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7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5"/>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272">
                                            <p:txEl>
                                              <p:pRg st="2" end="2"/>
                                            </p:txEl>
                                          </p:spTgt>
                                        </p:tgtEl>
                                        <p:attrNameLst>
                                          <p:attrName>style.visibility</p:attrName>
                                        </p:attrNameLst>
                                      </p:cBhvr>
                                      <p:to>
                                        <p:strVal val="visible"/>
                                      </p:to>
                                    </p:set>
                                    <p:animEffect transition="in" filter="barn(inVertical)">
                                      <p:cBhvr>
                                        <p:cTn id="11" dur="500"/>
                                        <p:tgtEl>
                                          <p:spTgt spid="272">
                                            <p:txEl>
                                              <p:pRg st="2" end="2"/>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272">
                                            <p:txEl>
                                              <p:pRg st="3" end="3"/>
                                            </p:txEl>
                                          </p:spTgt>
                                        </p:tgtEl>
                                        <p:attrNameLst>
                                          <p:attrName>style.visibility</p:attrName>
                                        </p:attrNameLst>
                                      </p:cBhvr>
                                      <p:to>
                                        <p:strVal val="visible"/>
                                      </p:to>
                                    </p:set>
                                    <p:animEffect transition="in" filter="barn(inVertical)">
                                      <p:cBhvr>
                                        <p:cTn id="14" dur="500"/>
                                        <p:tgtEl>
                                          <p:spTgt spid="27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linds(horizont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9" grpId="0" animBg="1"/>
      <p:bldP spid="50"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r>
              <a:rPr lang="en-US" sz="2400" cap="none" dirty="0">
                <a:uFill>
                  <a:solidFill>
                    <a:srgbClr val="021EAA"/>
                  </a:solidFill>
                </a:uFill>
              </a:rPr>
              <a:t>EIC</a:t>
            </a:r>
            <a:r>
              <a:rPr lang="en-US" sz="2400" dirty="0">
                <a:uFill>
                  <a:solidFill>
                    <a:srgbClr val="021EAA"/>
                  </a:solidFill>
                </a:uFill>
              </a:rPr>
              <a:t>: Spatial Gluon Distribution from </a:t>
            </a:r>
            <a:r>
              <a:rPr lang="en-US" sz="2400" cap="none" dirty="0" err="1">
                <a:uFill>
                  <a:solidFill>
                    <a:srgbClr val="021EAA"/>
                  </a:solidFill>
                </a:uFill>
              </a:rPr>
              <a:t>d</a:t>
            </a:r>
            <a:r>
              <a:rPr lang="en-US" sz="2400" cap="none" dirty="0" err="1">
                <a:uFill>
                  <a:solidFill>
                    <a:srgbClr val="021EAA"/>
                  </a:solidFill>
                </a:uFill>
                <a:latin typeface="Symbol"/>
                <a:ea typeface="Symbol"/>
                <a:cs typeface="Symbol"/>
                <a:sym typeface="Symbol"/>
              </a:rPr>
              <a:t>σ</a:t>
            </a:r>
            <a:r>
              <a:rPr lang="en-US" sz="2400" cap="none" dirty="0">
                <a:uFill>
                  <a:solidFill>
                    <a:srgbClr val="021EAA"/>
                  </a:solidFill>
                </a:uFill>
              </a:rPr>
              <a:t>/dt</a:t>
            </a:r>
            <a:endParaRPr lang="en-US" sz="2400" cap="none" dirty="0"/>
          </a:p>
        </p:txBody>
      </p:sp>
      <p:sp>
        <p:nvSpPr>
          <p:cNvPr id="301" name="Shape 301"/>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uFillTx/>
              </a:defRPr>
            </a:pPr>
            <a:fld id="{86CB4B4D-7CA3-9044-876B-883B54F8677D}" type="slidenum">
              <a:rPr sz="1400">
                <a:solidFill>
                  <a:srgbClr val="011585"/>
                </a:solidFill>
                <a:uFill>
                  <a:solidFill>
                    <a:srgbClr val="011585"/>
                  </a:solidFill>
                </a:uFill>
              </a:rPr>
              <a:t>22</a:t>
            </a:fld>
            <a:endParaRPr sz="1400">
              <a:solidFill>
                <a:srgbClr val="011585"/>
              </a:solidFill>
              <a:uFill>
                <a:solidFill>
                  <a:srgbClr val="011585"/>
                </a:solidFill>
              </a:uFill>
            </a:endParaRPr>
          </a:p>
        </p:txBody>
      </p:sp>
      <p:sp>
        <p:nvSpPr>
          <p:cNvPr id="313" name="Shape 313"/>
          <p:cNvSpPr>
            <a:spLocks noGrp="1"/>
          </p:cNvSpPr>
          <p:nvPr>
            <p:ph type="body" idx="4294967295"/>
          </p:nvPr>
        </p:nvSpPr>
        <p:spPr>
          <a:xfrm>
            <a:off x="0" y="5543324"/>
            <a:ext cx="8763000" cy="988105"/>
          </a:xfrm>
          <a:prstGeom prst="rect">
            <a:avLst/>
          </a:prstGeom>
        </p:spPr>
        <p:txBody>
          <a:bodyPr/>
          <a:lstStyle/>
          <a:p>
            <a:pPr lvl="1">
              <a:spcBef>
                <a:spcPts val="0"/>
              </a:spcBef>
              <a:defRPr sz="1800">
                <a:uFillTx/>
              </a:defRPr>
            </a:pPr>
            <a:r>
              <a:rPr sz="1600" i="1" dirty="0">
                <a:solidFill>
                  <a:srgbClr val="0000FF"/>
                </a:solidFill>
                <a:uFill>
                  <a:solidFill/>
                </a:uFill>
                <a:latin typeface="Comic Sans MS" panose="030F0902030302020204" pitchFamily="66" charset="0"/>
              </a:rPr>
              <a:t>d</a:t>
            </a:r>
            <a:r>
              <a:rPr sz="1600" i="1" dirty="0">
                <a:solidFill>
                  <a:srgbClr val="0000FF"/>
                </a:solidFill>
                <a:uFill>
                  <a:solidFill/>
                </a:uFill>
                <a:latin typeface="Comic Sans MS" panose="030F0902030302020204" pitchFamily="66" charset="0"/>
                <a:ea typeface="Symbol"/>
                <a:cs typeface="Symbol"/>
                <a:sym typeface="Symbol"/>
              </a:rPr>
              <a:t>σ</a:t>
            </a:r>
            <a:r>
              <a:rPr sz="1600" i="1" dirty="0">
                <a:solidFill>
                  <a:srgbClr val="0000FF"/>
                </a:solidFill>
                <a:uFill>
                  <a:solidFill/>
                </a:uFill>
                <a:latin typeface="Comic Sans MS" panose="030F0902030302020204" pitchFamily="66" charset="0"/>
              </a:rPr>
              <a:t>/dt</a:t>
            </a:r>
            <a:r>
              <a:rPr sz="1600" i="1" dirty="0">
                <a:uFill>
                  <a:solidFill/>
                </a:uFill>
                <a:latin typeface="Comic Sans MS" panose="030F0902030302020204" pitchFamily="66" charset="0"/>
              </a:rPr>
              <a:t>:</a:t>
            </a:r>
            <a:r>
              <a:rPr sz="1600" dirty="0">
                <a:uFill>
                  <a:solidFill/>
                </a:uFill>
                <a:latin typeface="Comic Sans MS" panose="030F0902030302020204" pitchFamily="66" charset="0"/>
              </a:rPr>
              <a:t> diffractive pattern known from wave optics</a:t>
            </a:r>
          </a:p>
          <a:p>
            <a:pPr lvl="1">
              <a:spcBef>
                <a:spcPts val="0"/>
              </a:spcBef>
              <a:defRPr sz="1800">
                <a:uFillTx/>
              </a:defRPr>
            </a:pPr>
            <a:r>
              <a:rPr sz="1600" i="1" dirty="0">
                <a:uFill>
                  <a:solidFill/>
                </a:uFill>
                <a:latin typeface="Comic Sans MS" panose="030F0902030302020204" pitchFamily="66" charset="0"/>
                <a:ea typeface="Symbol"/>
                <a:cs typeface="Symbol"/>
                <a:sym typeface="Symbol"/>
              </a:rPr>
              <a:t>φ</a:t>
            </a:r>
            <a:r>
              <a:rPr sz="1600" dirty="0">
                <a:uFill>
                  <a:solidFill/>
                </a:uFill>
                <a:latin typeface="Comic Sans MS" panose="030F0902030302020204" pitchFamily="66" charset="0"/>
                <a:ea typeface="Symbol"/>
                <a:cs typeface="Symbol"/>
                <a:sym typeface="Symbol"/>
              </a:rPr>
              <a:t> </a:t>
            </a:r>
            <a:r>
              <a:rPr sz="1600" dirty="0">
                <a:uFill>
                  <a:solidFill/>
                </a:uFill>
                <a:latin typeface="Comic Sans MS" panose="030F0902030302020204" pitchFamily="66" charset="0"/>
              </a:rPr>
              <a:t>sensitive to saturation effects, smaller </a:t>
            </a:r>
            <a:r>
              <a:rPr sz="1600" i="1" dirty="0">
                <a:uFill>
                  <a:solidFill/>
                </a:uFill>
                <a:latin typeface="Comic Sans MS" panose="030F0902030302020204" pitchFamily="66" charset="0"/>
              </a:rPr>
              <a:t>J/</a:t>
            </a:r>
            <a:r>
              <a:rPr sz="1600" i="1"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ea typeface="Symbol"/>
                <a:cs typeface="Symbol"/>
                <a:sym typeface="Symbol"/>
              </a:rPr>
              <a:t> </a:t>
            </a:r>
            <a:r>
              <a:rPr sz="1600" dirty="0">
                <a:uFill>
                  <a:solidFill/>
                </a:uFill>
                <a:latin typeface="Comic Sans MS" panose="030F0902030302020204" pitchFamily="66" charset="0"/>
              </a:rPr>
              <a:t>shows no effect</a:t>
            </a:r>
          </a:p>
          <a:p>
            <a:pPr lvl="1">
              <a:spcBef>
                <a:spcPts val="0"/>
              </a:spcBef>
              <a:defRPr sz="1800">
                <a:uFillTx/>
              </a:defRPr>
            </a:pPr>
            <a:r>
              <a:rPr sz="1600" i="1" dirty="0">
                <a:uFill>
                  <a:solidFill/>
                </a:uFill>
                <a:latin typeface="Comic Sans MS" panose="030F0902030302020204" pitchFamily="66" charset="0"/>
              </a:rPr>
              <a:t>J/</a:t>
            </a:r>
            <a:r>
              <a:rPr sz="1600" i="1"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rPr>
              <a:t> perfectly suited to extract source distribution</a:t>
            </a:r>
          </a:p>
        </p:txBody>
      </p:sp>
      <p:grpSp>
        <p:nvGrpSpPr>
          <p:cNvPr id="304" name="Group 304"/>
          <p:cNvGrpSpPr/>
          <p:nvPr/>
        </p:nvGrpSpPr>
        <p:grpSpPr>
          <a:xfrm>
            <a:off x="233043" y="1816476"/>
            <a:ext cx="6575256" cy="348813"/>
            <a:chOff x="0" y="62454"/>
            <a:chExt cx="6575254" cy="348811"/>
          </a:xfrm>
        </p:grpSpPr>
        <p:sp>
          <p:nvSpPr>
            <p:cNvPr id="302" name="Shape 302"/>
            <p:cNvSpPr/>
            <p:nvPr/>
          </p:nvSpPr>
          <p:spPr>
            <a:xfrm>
              <a:off x="0" y="62454"/>
              <a:ext cx="5064562"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uFillTx/>
                </a:defRPr>
              </a:pPr>
              <a:r>
                <a:rPr sz="1600" dirty="0">
                  <a:uFill>
                    <a:solidFill/>
                  </a:uFill>
                  <a:latin typeface="Comic Sans MS" panose="030F0902030302020204" pitchFamily="66" charset="0"/>
                </a:rPr>
                <a:t>Diffractive vector meson production:</a:t>
              </a:r>
            </a:p>
          </p:txBody>
        </p:sp>
        <p:sp>
          <p:nvSpPr>
            <p:cNvPr id="303" name="Shape 303"/>
            <p:cNvSpPr/>
            <p:nvPr/>
          </p:nvSpPr>
          <p:spPr>
            <a:xfrm>
              <a:off x="3837326" y="62454"/>
              <a:ext cx="2737928"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uFillTx/>
                </a:defRPr>
              </a:pPr>
              <a:r>
                <a:rPr sz="1600" dirty="0">
                  <a:uFill>
                    <a:solidFill/>
                  </a:uFill>
                  <a:latin typeface="Comic Sans MS" panose="030F0902030302020204" pitchFamily="66" charset="0"/>
                </a:rPr>
                <a:t>e + Au → e</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Au</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J/</a:t>
              </a:r>
              <a:r>
                <a:rPr sz="1600"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rPr>
                <a:t> </a:t>
              </a:r>
              <a:r>
                <a:rPr sz="1600" dirty="0">
                  <a:uFill>
                    <a:solidFill/>
                  </a:uFill>
                  <a:latin typeface="Comic Sans MS" panose="030F0902030302020204" pitchFamily="66" charset="0"/>
                  <a:ea typeface="Symbol"/>
                  <a:cs typeface="Symbol"/>
                  <a:sym typeface="Symbol"/>
                </a:rPr>
                <a:t>φ, ρ</a:t>
              </a:r>
            </a:p>
          </p:txBody>
        </p:sp>
      </p:grpSp>
      <p:sp>
        <p:nvSpPr>
          <p:cNvPr id="305" name="Shape 305"/>
          <p:cNvSpPr/>
          <p:nvPr/>
        </p:nvSpPr>
        <p:spPr>
          <a:xfrm>
            <a:off x="269329" y="2147580"/>
            <a:ext cx="5411738"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285750" marR="41275" lvl="0" indent="-285750">
              <a:buClr>
                <a:srgbClr val="0000FF"/>
              </a:buClr>
              <a:buSzPct val="100000"/>
              <a:buFont typeface="Wingdings" charset="2"/>
              <a:buChar char="Ø"/>
              <a:defRPr sz="1800">
                <a:uFillTx/>
              </a:defRPr>
            </a:pPr>
            <a:r>
              <a:rPr sz="1600" dirty="0">
                <a:uFill>
                  <a:solidFill/>
                </a:uFill>
                <a:latin typeface="Comic Sans MS" panose="030F0902030302020204" pitchFamily="66" charset="0"/>
              </a:rPr>
              <a:t>Momentum transfer </a:t>
            </a:r>
            <a:r>
              <a:rPr sz="1600" i="1" dirty="0">
                <a:uFill>
                  <a:solidFill/>
                </a:uFill>
                <a:latin typeface="Comic Sans MS" panose="030F0902030302020204" pitchFamily="66" charset="0"/>
              </a:rPr>
              <a:t>t</a:t>
            </a:r>
            <a:r>
              <a:rPr sz="1600" dirty="0">
                <a:uFill>
                  <a:solidFill/>
                </a:uFill>
                <a:latin typeface="Comic Sans MS" panose="030F0902030302020204" pitchFamily="66" charset="0"/>
              </a:rPr>
              <a:t> = |</a:t>
            </a:r>
            <a:r>
              <a:rPr sz="1600" b="1" dirty="0">
                <a:uFill>
                  <a:solidFill/>
                </a:uFill>
                <a:latin typeface="Comic Sans MS" panose="030F0902030302020204" pitchFamily="66" charset="0"/>
              </a:rPr>
              <a:t>p</a:t>
            </a:r>
            <a:r>
              <a:rPr sz="1600" baseline="-5999" dirty="0">
                <a:uFill>
                  <a:solidFill/>
                </a:uFill>
                <a:latin typeface="Comic Sans MS" panose="030F0902030302020204" pitchFamily="66" charset="0"/>
              </a:rPr>
              <a:t>Au</a:t>
            </a:r>
            <a:r>
              <a:rPr sz="1600" dirty="0">
                <a:uFill>
                  <a:solidFill/>
                </a:uFill>
                <a:latin typeface="Comic Sans MS" panose="030F0902030302020204" pitchFamily="66" charset="0"/>
              </a:rPr>
              <a:t>-</a:t>
            </a:r>
            <a:r>
              <a:rPr sz="1600" b="1" dirty="0">
                <a:uFill>
                  <a:solidFill/>
                </a:uFill>
                <a:latin typeface="Comic Sans MS" panose="030F0902030302020204" pitchFamily="66" charset="0"/>
              </a:rPr>
              <a:t>p</a:t>
            </a:r>
            <a:r>
              <a:rPr sz="1600" baseline="-5999" dirty="0">
                <a:uFill>
                  <a:solidFill/>
                </a:uFill>
                <a:latin typeface="Comic Sans MS" panose="030F0902030302020204" pitchFamily="66" charset="0"/>
              </a:rPr>
              <a:t>Au</a:t>
            </a:r>
            <a:r>
              <a:rPr sz="1600" baseline="-5999"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a:t>
            </a:r>
            <a:r>
              <a:rPr sz="1600" baseline="31999" dirty="0">
                <a:uFill>
                  <a:solidFill/>
                </a:uFill>
                <a:latin typeface="Comic Sans MS" panose="030F0902030302020204" pitchFamily="66" charset="0"/>
              </a:rPr>
              <a:t>2 </a:t>
            </a:r>
            <a:r>
              <a:rPr sz="1600" dirty="0">
                <a:uFill>
                  <a:solidFill/>
                </a:uFill>
                <a:latin typeface="Comic Sans MS" panose="030F0902030302020204" pitchFamily="66" charset="0"/>
              </a:rPr>
              <a:t>conjugate to </a:t>
            </a:r>
            <a:r>
              <a:rPr sz="1600" i="1" dirty="0">
                <a:uFill>
                  <a:solidFill/>
                </a:uFill>
                <a:latin typeface="Comic Sans MS" panose="030F0902030302020204" pitchFamily="66" charset="0"/>
              </a:rPr>
              <a:t>b</a:t>
            </a:r>
            <a:r>
              <a:rPr sz="1600" i="1" baseline="-5999" dirty="0">
                <a:uFill>
                  <a:solidFill/>
                </a:uFill>
                <a:latin typeface="Comic Sans MS" panose="030F0902030302020204" pitchFamily="66" charset="0"/>
              </a:rPr>
              <a:t>T</a:t>
            </a:r>
            <a:r>
              <a:rPr sz="1600" dirty="0">
                <a:uFill>
                  <a:solidFill/>
                </a:uFill>
                <a:latin typeface="Comic Sans MS" panose="030F0902030302020204" pitchFamily="66" charset="0"/>
              </a:rPr>
              <a:t> </a:t>
            </a:r>
          </a:p>
        </p:txBody>
      </p:sp>
      <p:sp>
        <p:nvSpPr>
          <p:cNvPr id="306" name="Shape 306"/>
          <p:cNvSpPr/>
          <p:nvPr/>
        </p:nvSpPr>
        <p:spPr>
          <a:xfrm>
            <a:off x="176801" y="599645"/>
            <a:ext cx="6165149" cy="8412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uFillTx/>
              </a:defRPr>
            </a:pPr>
            <a:r>
              <a:rPr sz="1600" dirty="0">
                <a:solidFill>
                  <a:srgbClr val="0000FF"/>
                </a:solidFill>
                <a:uFill>
                  <a:solidFill/>
                </a:uFill>
                <a:latin typeface="Comic Sans MS" panose="030F0902030302020204" pitchFamily="66" charset="0"/>
              </a:rPr>
              <a:t>1950-60: </a:t>
            </a:r>
            <a:r>
              <a:rPr sz="1600" dirty="0">
                <a:uFill>
                  <a:solidFill/>
                </a:uFill>
                <a:latin typeface="Comic Sans MS" panose="030F0902030302020204" pitchFamily="66" charset="0"/>
              </a:rPr>
              <a:t>Measurement of charge (proton) distribution in nuclei</a:t>
            </a:r>
          </a:p>
          <a:p>
            <a:pPr lvl="0">
              <a:defRPr sz="1800">
                <a:uFillTx/>
              </a:defRPr>
            </a:pPr>
            <a:r>
              <a:rPr sz="1600" dirty="0">
                <a:solidFill>
                  <a:srgbClr val="0000FF"/>
                </a:solidFill>
                <a:uFill>
                  <a:solidFill/>
                </a:uFill>
                <a:latin typeface="Comic Sans MS" panose="030F0902030302020204" pitchFamily="66" charset="0"/>
              </a:rPr>
              <a:t>Ongoing:</a:t>
            </a:r>
            <a:r>
              <a:rPr sz="1600" dirty="0">
                <a:uFill>
                  <a:solidFill/>
                </a:uFill>
                <a:latin typeface="Comic Sans MS" panose="030F0902030302020204" pitchFamily="66" charset="0"/>
              </a:rPr>
              <a:t> Measurement of neutron distribution in nuclei</a:t>
            </a:r>
          </a:p>
          <a:p>
            <a:pPr lvl="0">
              <a:defRPr sz="1800">
                <a:uFillTx/>
              </a:defRPr>
            </a:pPr>
            <a:r>
              <a:rPr sz="1600" dirty="0">
                <a:solidFill>
                  <a:srgbClr val="0000FF"/>
                </a:solidFill>
                <a:uFill>
                  <a:solidFill/>
                </a:uFill>
                <a:latin typeface="Comic Sans MS" panose="030F0902030302020204" pitchFamily="66" charset="0"/>
              </a:rPr>
              <a:t>EIC ⇒ Gluon distribution in nuclei</a:t>
            </a:r>
          </a:p>
        </p:txBody>
      </p:sp>
      <p:sp>
        <p:nvSpPr>
          <p:cNvPr id="307" name="Shape 307"/>
          <p:cNvSpPr/>
          <p:nvPr/>
        </p:nvSpPr>
        <p:spPr>
          <a:xfrm>
            <a:off x="196758" y="1484919"/>
            <a:ext cx="931044"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vl1pPr>
          </a:lstStyle>
          <a:p>
            <a:pPr lvl="0">
              <a:defRPr sz="1800" b="0">
                <a:uFillTx/>
              </a:defRPr>
            </a:pPr>
            <a:r>
              <a:rPr sz="1600" b="1" dirty="0">
                <a:uFill>
                  <a:solidFill/>
                </a:uFill>
                <a:latin typeface="Comic Sans MS" panose="030F0902030302020204" pitchFamily="66" charset="0"/>
              </a:rPr>
              <a:t>Method:</a:t>
            </a:r>
          </a:p>
        </p:txBody>
      </p:sp>
      <p:grpSp>
        <p:nvGrpSpPr>
          <p:cNvPr id="318" name="Group 318"/>
          <p:cNvGrpSpPr/>
          <p:nvPr/>
        </p:nvGrpSpPr>
        <p:grpSpPr>
          <a:xfrm>
            <a:off x="4611140" y="2763848"/>
            <a:ext cx="4407228" cy="2313007"/>
            <a:chOff x="51734" y="77100"/>
            <a:chExt cx="4407226" cy="2313006"/>
          </a:xfrm>
        </p:grpSpPr>
        <p:grpSp>
          <p:nvGrpSpPr>
            <p:cNvPr id="316" name="Group 316"/>
            <p:cNvGrpSpPr/>
            <p:nvPr/>
          </p:nvGrpSpPr>
          <p:grpSpPr>
            <a:xfrm>
              <a:off x="51734" y="77100"/>
              <a:ext cx="4407226" cy="2313006"/>
              <a:chOff x="51734" y="77100"/>
              <a:chExt cx="4407224" cy="2313005"/>
            </a:xfrm>
          </p:grpSpPr>
          <p:pic>
            <p:nvPicPr>
              <p:cNvPr id="314" name="source_all.pdf"/>
              <p:cNvPicPr/>
              <p:nvPr/>
            </p:nvPicPr>
            <p:blipFill>
              <a:blip r:embed="rId3"/>
              <a:srcRect r="50437" b="50689"/>
              <a:stretch>
                <a:fillRect/>
              </a:stretch>
            </p:blipFill>
            <p:spPr>
              <a:xfrm>
                <a:off x="51735" y="77100"/>
                <a:ext cx="4407225" cy="2313006"/>
              </a:xfrm>
              <a:prstGeom prst="rect">
                <a:avLst/>
              </a:prstGeom>
              <a:ln w="12700" cap="flat">
                <a:noFill/>
                <a:round/>
              </a:ln>
              <a:effectLst/>
            </p:spPr>
          </p:pic>
          <p:sp>
            <p:nvSpPr>
              <p:cNvPr id="315" name="Shape 315"/>
              <p:cNvSpPr/>
              <p:nvPr/>
            </p:nvSpPr>
            <p:spPr>
              <a:xfrm>
                <a:off x="745301" y="154200"/>
                <a:ext cx="308402" cy="282701"/>
              </a:xfrm>
              <a:prstGeom prst="rect">
                <a:avLst/>
              </a:prstGeom>
              <a:solidFill>
                <a:srgbClr val="FFFFFF"/>
              </a:solidFill>
              <a:ln w="12700" cap="flat">
                <a:noFill/>
                <a:round/>
              </a:ln>
              <a:effectLst/>
            </p:spPr>
            <p:txBody>
              <a:bodyPr wrap="square" lIns="0" tIns="0" rIns="0" bIns="0" numCol="1" anchor="ctr">
                <a:noAutofit/>
              </a:bodyPr>
              <a:lstStyle/>
              <a:p>
                <a:pPr lvl="0">
                  <a:defRPr>
                    <a:latin typeface="Times New Roman"/>
                    <a:ea typeface="Times New Roman"/>
                    <a:cs typeface="Times New Roman"/>
                    <a:sym typeface="Times New Roman"/>
                  </a:defRPr>
                </a:pPr>
                <a:endParaRPr>
                  <a:latin typeface="Comic Sans MS" panose="030F0902030302020204" pitchFamily="66" charset="0"/>
                </a:endParaRPr>
              </a:p>
            </p:txBody>
          </p:sp>
        </p:grpSp>
        <p:sp>
          <p:nvSpPr>
            <p:cNvPr id="317" name="Shape 317"/>
            <p:cNvSpPr/>
            <p:nvPr/>
          </p:nvSpPr>
          <p:spPr>
            <a:xfrm>
              <a:off x="1576374" y="1671376"/>
              <a:ext cx="1765199" cy="1993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defRPr sz="1300">
                  <a:solidFill>
                    <a:srgbClr val="008F00"/>
                  </a:solidFill>
                </a:defRPr>
              </a:lvl1pPr>
            </a:lstStyle>
            <a:p>
              <a:pPr lvl="0">
                <a:defRPr sz="1800">
                  <a:solidFill>
                    <a:srgbClr val="000000"/>
                  </a:solidFill>
                  <a:uFillTx/>
                </a:defRPr>
              </a:pPr>
              <a:r>
                <a:rPr sz="1100" dirty="0">
                  <a:solidFill>
                    <a:srgbClr val="0000FF"/>
                  </a:solidFill>
                  <a:uFill>
                    <a:solidFill/>
                  </a:uFill>
                  <a:latin typeface="Comic Sans MS" panose="030F0902030302020204" pitchFamily="66" charset="0"/>
                </a:rPr>
                <a:t>PRC 87 (2013) 024913</a:t>
              </a:r>
            </a:p>
          </p:txBody>
        </p:sp>
      </p:grpSp>
      <p:sp>
        <p:nvSpPr>
          <p:cNvPr id="319" name="Shape 319"/>
          <p:cNvSpPr/>
          <p:nvPr/>
        </p:nvSpPr>
        <p:spPr>
          <a:xfrm>
            <a:off x="116958" y="5240951"/>
            <a:ext cx="8161227" cy="108747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285750" marR="41275" lvl="0" indent="-285750">
              <a:buClr>
                <a:srgbClr val="0000FF"/>
              </a:buClr>
              <a:buSzPct val="100000"/>
              <a:buFont typeface="Wingdings" charset="2"/>
              <a:buChar char="Ø"/>
              <a:defRPr sz="1800">
                <a:uFillTx/>
              </a:defRPr>
            </a:pPr>
            <a:r>
              <a:rPr sz="1600" dirty="0">
                <a:uFill>
                  <a:solidFill/>
                </a:uFill>
                <a:latin typeface="Comic Sans MS" panose="030F0902030302020204" pitchFamily="66" charset="0"/>
              </a:rPr>
              <a:t>Converges to input F(b) rapidly: |</a:t>
            </a:r>
            <a:r>
              <a:rPr sz="1600" i="1" dirty="0">
                <a:uFill>
                  <a:solidFill/>
                </a:uFill>
                <a:latin typeface="Comic Sans MS" panose="030F0902030302020204" pitchFamily="66" charset="0"/>
              </a:rPr>
              <a:t>t</a:t>
            </a:r>
            <a:r>
              <a:rPr sz="1600" dirty="0">
                <a:uFill>
                  <a:solidFill/>
                </a:uFill>
                <a:latin typeface="Comic Sans MS" panose="030F0902030302020204" pitchFamily="66" charset="0"/>
              </a:rPr>
              <a:t>| &lt; 0.1 almost enough</a:t>
            </a:r>
          </a:p>
          <a:p>
            <a:pPr marL="285750" marR="41275" lvl="0" indent="-285750">
              <a:buClr>
                <a:srgbClr val="0000FF"/>
              </a:buClr>
              <a:buSzPct val="100000"/>
              <a:buFont typeface="Wingdings" charset="2"/>
              <a:buChar char="Ø"/>
              <a:defRPr sz="1800">
                <a:uFillTx/>
              </a:defRPr>
            </a:pPr>
            <a:r>
              <a:rPr sz="1600" dirty="0">
                <a:solidFill>
                  <a:srgbClr val="0000FF"/>
                </a:solidFill>
                <a:uFill>
                  <a:solidFill/>
                </a:uFill>
                <a:latin typeface="Comic Sans MS" panose="030F0902030302020204" pitchFamily="66" charset="0"/>
              </a:rPr>
              <a:t>Recover accurately any input distribution used in model used to generate pseudo-data </a:t>
            </a:r>
            <a:r>
              <a:rPr sz="1600" dirty="0">
                <a:uFill>
                  <a:solidFill/>
                </a:uFill>
                <a:latin typeface="Comic Sans MS" panose="030F0902030302020204" pitchFamily="66" charset="0"/>
              </a:rPr>
              <a:t>(here Wood-Saxon)</a:t>
            </a:r>
          </a:p>
          <a:p>
            <a:pPr marL="285750" marR="41275" lvl="1" indent="-285750">
              <a:buClr>
                <a:srgbClr val="0000FF"/>
              </a:buClr>
              <a:buSzPct val="100000"/>
              <a:buFont typeface="Wingdings" charset="2"/>
              <a:buChar char="Ø"/>
              <a:defRPr sz="1800">
                <a:uFillTx/>
              </a:defRPr>
            </a:pPr>
            <a:r>
              <a:rPr sz="1600" dirty="0">
                <a:uFill>
                  <a:solidFill/>
                </a:uFill>
                <a:latin typeface="Comic Sans MS" panose="030F0902030302020204" pitchFamily="66" charset="0"/>
              </a:rPr>
              <a:t>Systematic measurement requires </a:t>
            </a:r>
            <a:r>
              <a:rPr sz="1600" i="1" dirty="0">
                <a:uFill>
                  <a:solidFill/>
                </a:uFill>
                <a:latin typeface="Comic Sans MS" panose="030F0902030302020204" pitchFamily="66" charset="0"/>
                <a:ea typeface="Symbol"/>
                <a:cs typeface="Symbol"/>
                <a:sym typeface="Symbol"/>
              </a:rPr>
              <a:t>∫</a:t>
            </a:r>
            <a:r>
              <a:rPr sz="1600" b="1" i="1" dirty="0">
                <a:uFill>
                  <a:solidFill/>
                </a:uFill>
                <a:latin typeface="Comic Sans MS" panose="030F0902030302020204" pitchFamily="66" charset="0"/>
                <a:ea typeface="Lucida Calligraphy Italic"/>
                <a:cs typeface="Lucida Calligraphy Italic"/>
                <a:sym typeface="Lucida Calligraphy Italic"/>
              </a:rPr>
              <a:t>L</a:t>
            </a:r>
            <a:r>
              <a:rPr sz="1600" i="1" dirty="0">
                <a:uFill>
                  <a:solidFill/>
                </a:uFill>
                <a:latin typeface="Comic Sans MS" panose="030F0902030302020204" pitchFamily="66" charset="0"/>
                <a:ea typeface="Arial Bold"/>
                <a:cs typeface="Arial Bold"/>
                <a:sym typeface="Arial Bold"/>
              </a:rPr>
              <a:t>dt</a:t>
            </a:r>
            <a:r>
              <a:rPr sz="1600" b="1" i="1" dirty="0">
                <a:uFill>
                  <a:solidFill/>
                </a:uFill>
                <a:latin typeface="Comic Sans MS" panose="030F0902030302020204" pitchFamily="66" charset="0"/>
                <a:ea typeface="Lucida Calligraphy Italic"/>
                <a:cs typeface="Lucida Calligraphy Italic"/>
                <a:sym typeface="Lucida Calligraphy Italic"/>
              </a:rPr>
              <a:t> </a:t>
            </a:r>
            <a:r>
              <a:rPr sz="1600" dirty="0">
                <a:uFill>
                  <a:solidFill/>
                </a:uFill>
                <a:latin typeface="Comic Sans MS" panose="030F0902030302020204" pitchFamily="66" charset="0"/>
                <a:ea typeface="Arial Bold"/>
                <a:cs typeface="Arial Bold"/>
                <a:sym typeface="Arial Bold"/>
              </a:rPr>
              <a:t>&gt;&gt;</a:t>
            </a:r>
            <a:r>
              <a:rPr sz="1600" dirty="0">
                <a:uFill>
                  <a:solidFill/>
                </a:uFill>
                <a:latin typeface="Comic Sans MS" panose="030F0902030302020204" pitchFamily="66" charset="0"/>
                <a:ea typeface="Lucida Calligraphy Italic"/>
                <a:cs typeface="Lucida Calligraphy Italic"/>
                <a:sym typeface="Lucida Calligraphy Italic"/>
              </a:rPr>
              <a:t> </a:t>
            </a:r>
            <a:r>
              <a:rPr sz="1600" dirty="0">
                <a:uFill>
                  <a:solidFill/>
                </a:uFill>
                <a:latin typeface="Comic Sans MS" panose="030F0902030302020204" pitchFamily="66" charset="0"/>
              </a:rPr>
              <a:t>1 fb</a:t>
            </a:r>
            <a:r>
              <a:rPr sz="1600" baseline="31999" dirty="0">
                <a:uFill>
                  <a:solidFill/>
                </a:uFill>
                <a:latin typeface="Comic Sans MS" panose="030F0902030302020204" pitchFamily="66" charset="0"/>
              </a:rPr>
              <a:t>-1</a:t>
            </a:r>
            <a:r>
              <a:rPr sz="1600" dirty="0">
                <a:uFill>
                  <a:solidFill/>
                </a:uFill>
                <a:latin typeface="Comic Sans MS" panose="030F0902030302020204" pitchFamily="66" charset="0"/>
              </a:rPr>
              <a:t>/A</a:t>
            </a:r>
          </a:p>
        </p:txBody>
      </p:sp>
      <p:grpSp>
        <p:nvGrpSpPr>
          <p:cNvPr id="323" name="Group 323"/>
          <p:cNvGrpSpPr/>
          <p:nvPr/>
        </p:nvGrpSpPr>
        <p:grpSpPr>
          <a:xfrm>
            <a:off x="4219232" y="1547830"/>
            <a:ext cx="2697140" cy="1059069"/>
            <a:chOff x="0" y="49208"/>
            <a:chExt cx="2697139" cy="1059068"/>
          </a:xfrm>
        </p:grpSpPr>
        <p:sp>
          <p:nvSpPr>
            <p:cNvPr id="320" name="Shape 320"/>
            <p:cNvSpPr/>
            <p:nvPr/>
          </p:nvSpPr>
          <p:spPr>
            <a:xfrm flipH="1">
              <a:off x="0" y="223614"/>
              <a:ext cx="580461" cy="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Comic Sans MS" panose="030F0902030302020204" pitchFamily="66" charset="0"/>
              </a:endParaRPr>
            </a:p>
          </p:txBody>
        </p:sp>
        <p:sp>
          <p:nvSpPr>
            <p:cNvPr id="321" name="Shape 321"/>
            <p:cNvSpPr/>
            <p:nvPr/>
          </p:nvSpPr>
          <p:spPr>
            <a:xfrm flipH="1" flipV="1">
              <a:off x="2540000" y="625675"/>
              <a:ext cx="8961" cy="482601"/>
            </a:xfrm>
            <a:prstGeom prst="line">
              <a:avLst/>
            </a:prstGeom>
            <a:noFill/>
            <a:ln w="88900" cap="flat">
              <a:solidFill>
                <a:srgbClr val="000000"/>
              </a:solidFill>
              <a:prstDash val="solid"/>
              <a:round/>
              <a:headEnd type="stealth" w="med" len="med"/>
            </a:ln>
            <a:effectLst/>
          </p:spPr>
          <p:txBody>
            <a:bodyPr wrap="square" lIns="0" tIns="0" rIns="0" bIns="0" numCol="1" anchor="t">
              <a:noAutofit/>
            </a:bodyPr>
            <a:lstStyle/>
            <a:p>
              <a:pPr marL="0" marR="0" lvl="0" defTabSz="457200">
                <a:defRPr sz="1200">
                  <a:uFillTx/>
                  <a:latin typeface="Helvetica"/>
                  <a:ea typeface="Helvetica"/>
                  <a:cs typeface="Helvetica"/>
                  <a:sym typeface="Helvetica"/>
                </a:defRPr>
              </a:pPr>
              <a:endParaRPr sz="1100">
                <a:latin typeface="Comic Sans MS" panose="030F0902030302020204" pitchFamily="66" charset="0"/>
              </a:endParaRPr>
            </a:p>
          </p:txBody>
        </p:sp>
        <p:sp>
          <p:nvSpPr>
            <p:cNvPr id="322" name="Shape 322"/>
            <p:cNvSpPr/>
            <p:nvPr/>
          </p:nvSpPr>
          <p:spPr>
            <a:xfrm>
              <a:off x="803993" y="49208"/>
              <a:ext cx="1893146" cy="348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i="1"/>
              </a:lvl1pPr>
            </a:lstStyle>
            <a:p>
              <a:pPr lvl="0">
                <a:defRPr sz="1800" i="0">
                  <a:uFillTx/>
                </a:defRPr>
              </a:pPr>
              <a:r>
                <a:rPr sz="1600" i="1" dirty="0">
                  <a:uFill>
                    <a:solidFill/>
                  </a:uFill>
                  <a:latin typeface="Comic Sans MS" panose="030F0902030302020204" pitchFamily="66" charset="0"/>
                </a:rPr>
                <a:t>Fourier Transform</a:t>
              </a:r>
            </a:p>
          </p:txBody>
        </p:sp>
      </p:grpSp>
      <p:grpSp>
        <p:nvGrpSpPr>
          <p:cNvPr id="26" name="Group 304"/>
          <p:cNvGrpSpPr/>
          <p:nvPr/>
        </p:nvGrpSpPr>
        <p:grpSpPr>
          <a:xfrm>
            <a:off x="196758" y="619047"/>
            <a:ext cx="6575256" cy="348813"/>
            <a:chOff x="0" y="62454"/>
            <a:chExt cx="6575254" cy="348811"/>
          </a:xfrm>
        </p:grpSpPr>
        <p:sp>
          <p:nvSpPr>
            <p:cNvPr id="27" name="Shape 302"/>
            <p:cNvSpPr/>
            <p:nvPr/>
          </p:nvSpPr>
          <p:spPr>
            <a:xfrm>
              <a:off x="0" y="62454"/>
              <a:ext cx="5064562"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uFillTx/>
                </a:defRPr>
              </a:pPr>
              <a:r>
                <a:rPr sz="1600" dirty="0">
                  <a:uFill>
                    <a:solidFill/>
                  </a:uFill>
                  <a:latin typeface="Comic Sans MS" panose="030F0902030302020204" pitchFamily="66" charset="0"/>
                </a:rPr>
                <a:t>Diffractive vector meson production:</a:t>
              </a:r>
            </a:p>
          </p:txBody>
        </p:sp>
        <p:sp>
          <p:nvSpPr>
            <p:cNvPr id="28" name="Shape 303"/>
            <p:cNvSpPr/>
            <p:nvPr/>
          </p:nvSpPr>
          <p:spPr>
            <a:xfrm>
              <a:off x="3837326" y="62454"/>
              <a:ext cx="2737928" cy="3488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uFillTx/>
                </a:defRPr>
              </a:pPr>
              <a:r>
                <a:rPr sz="1600" dirty="0">
                  <a:uFill>
                    <a:solidFill/>
                  </a:uFill>
                  <a:latin typeface="Comic Sans MS" panose="030F0902030302020204" pitchFamily="66" charset="0"/>
                </a:rPr>
                <a:t>e + Au → e</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Au</a:t>
              </a:r>
              <a:r>
                <a:rPr sz="1600" dirty="0">
                  <a:uFill>
                    <a:solidFill/>
                  </a:uFill>
                  <a:latin typeface="Comic Sans MS" panose="030F0902030302020204" pitchFamily="66" charset="0"/>
                  <a:ea typeface="Symbol"/>
                  <a:cs typeface="Symbol"/>
                  <a:sym typeface="Symbol"/>
                </a:rPr>
                <a:t>′</a:t>
              </a:r>
              <a:r>
                <a:rPr sz="1600" dirty="0">
                  <a:uFill>
                    <a:solidFill/>
                  </a:uFill>
                  <a:latin typeface="Comic Sans MS" panose="030F0902030302020204" pitchFamily="66" charset="0"/>
                </a:rPr>
                <a:t> + J/</a:t>
              </a:r>
              <a:r>
                <a:rPr sz="1600" dirty="0">
                  <a:uFill>
                    <a:solidFill/>
                  </a:uFill>
                  <a:latin typeface="Comic Sans MS" panose="030F0902030302020204" pitchFamily="66" charset="0"/>
                  <a:ea typeface="Symbol"/>
                  <a:cs typeface="Symbol"/>
                  <a:sym typeface="Symbol"/>
                </a:rPr>
                <a:t>ψ,</a:t>
              </a:r>
              <a:r>
                <a:rPr sz="1600" dirty="0">
                  <a:uFill>
                    <a:solidFill/>
                  </a:uFill>
                  <a:latin typeface="Comic Sans MS" panose="030F0902030302020204" pitchFamily="66" charset="0"/>
                </a:rPr>
                <a:t> </a:t>
              </a:r>
              <a:r>
                <a:rPr sz="1600" dirty="0">
                  <a:uFill>
                    <a:solidFill/>
                  </a:uFill>
                  <a:latin typeface="Comic Sans MS" panose="030F0902030302020204" pitchFamily="66" charset="0"/>
                  <a:ea typeface="Symbol"/>
                  <a:cs typeface="Symbol"/>
                  <a:sym typeface="Symbol"/>
                </a:rPr>
                <a:t>φ, ρ</a:t>
              </a:r>
            </a:p>
          </p:txBody>
        </p:sp>
      </p:grpSp>
      <p:pic>
        <p:nvPicPr>
          <p:cNvPr id="31" name="Picture 30" descr="dsigma_dt_jpsi_phi.eps"/>
          <p:cNvPicPr>
            <a:picLocks noChangeAspect="1"/>
          </p:cNvPicPr>
          <p:nvPr/>
        </p:nvPicPr>
        <p:blipFill rotWithShape="1">
          <a:blip r:embed="rId4">
            <a:extLst>
              <a:ext uri="{28A0092B-C50C-407E-A947-70E740481C1C}">
                <a14:useLocalDpi xmlns:a14="http://schemas.microsoft.com/office/drawing/2010/main" val="0"/>
              </a:ext>
            </a:extLst>
          </a:blip>
          <a:srcRect r="51430"/>
          <a:stretch/>
        </p:blipFill>
        <p:spPr>
          <a:xfrm>
            <a:off x="137888" y="1360717"/>
            <a:ext cx="4078515" cy="3802380"/>
          </a:xfrm>
          <a:prstGeom prst="rect">
            <a:avLst/>
          </a:prstGeom>
        </p:spPr>
      </p:pic>
      <p:pic>
        <p:nvPicPr>
          <p:cNvPr id="32" name="Picture 31" descr="dsigma_dt_jpsi_phi.eps"/>
          <p:cNvPicPr>
            <a:picLocks noChangeAspect="1"/>
          </p:cNvPicPr>
          <p:nvPr/>
        </p:nvPicPr>
        <p:blipFill rotWithShape="1">
          <a:blip r:embed="rId4">
            <a:extLst>
              <a:ext uri="{28A0092B-C50C-407E-A947-70E740481C1C}">
                <a14:useLocalDpi xmlns:a14="http://schemas.microsoft.com/office/drawing/2010/main" val="0"/>
              </a:ext>
            </a:extLst>
          </a:blip>
          <a:srcRect l="50817"/>
          <a:stretch/>
        </p:blipFill>
        <p:spPr>
          <a:xfrm>
            <a:off x="4775199" y="1367971"/>
            <a:ext cx="4130039" cy="3802380"/>
          </a:xfrm>
          <a:prstGeom prst="rect">
            <a:avLst/>
          </a:prstGeom>
        </p:spPr>
      </p:pic>
      <p:sp>
        <p:nvSpPr>
          <p:cNvPr id="4" name="Date Placeholder 3"/>
          <p:cNvSpPr>
            <a:spLocks noGrp="1"/>
          </p:cNvSpPr>
          <p:nvPr>
            <p:ph type="dt" sz="half" idx="10"/>
          </p:nvPr>
        </p:nvSpPr>
        <p:spPr/>
        <p:txBody>
          <a:bodyPr/>
          <a:lstStyle/>
          <a:p>
            <a:r>
              <a:rPr lang="en-US"/>
              <a:t>E.C. Aschenauer</a:t>
            </a:r>
          </a:p>
        </p:txBody>
      </p:sp>
      <p:sp>
        <p:nvSpPr>
          <p:cNvPr id="29" name="TextBox 28"/>
          <p:cNvSpPr txBox="1"/>
          <p:nvPr/>
        </p:nvSpPr>
        <p:spPr>
          <a:xfrm rot="20700000">
            <a:off x="1049176" y="2292490"/>
            <a:ext cx="7662961" cy="2031325"/>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square" rtlCol="0">
            <a:spAutoFit/>
          </a:bodyPr>
          <a:lstStyle/>
          <a:p>
            <a:pPr marL="0" lvl="1">
              <a:spcBef>
                <a:spcPts val="0"/>
              </a:spcBef>
              <a:buClr>
                <a:srgbClr val="0000FF"/>
              </a:buClr>
            </a:pPr>
            <a:r>
              <a:rPr lang="en-US" sz="1400" dirty="0">
                <a:latin typeface="Comic Sans MS" panose="030F0902030302020204" pitchFamily="66" charset="0"/>
              </a:rPr>
              <a:t>Hot topic:</a:t>
            </a:r>
          </a:p>
          <a:p>
            <a:pPr marL="241200" lvl="3">
              <a:spcBef>
                <a:spcPts val="0"/>
              </a:spcBef>
              <a:buClr>
                <a:srgbClr val="0000FF"/>
              </a:buClr>
              <a:buFont typeface="Wingdings" charset="2"/>
              <a:buChar char="Ø"/>
            </a:pPr>
            <a:r>
              <a:rPr lang="en-US" sz="1400" dirty="0">
                <a:latin typeface="Comic Sans MS" panose="030F0902030302020204" pitchFamily="66" charset="0"/>
              </a:rPr>
              <a:t>Lumpiness?</a:t>
            </a:r>
          </a:p>
          <a:p>
            <a:pPr marL="241200" lvl="3">
              <a:spcBef>
                <a:spcPts val="0"/>
              </a:spcBef>
              <a:buClr>
                <a:srgbClr val="0000FF"/>
              </a:buClr>
              <a:buFont typeface="Wingdings" charset="2"/>
              <a:buChar char="Ø"/>
            </a:pPr>
            <a:r>
              <a:rPr lang="en-US" sz="1400" dirty="0">
                <a:latin typeface="Comic Sans MS" panose="030F0902030302020204" pitchFamily="66" charset="0"/>
              </a:rPr>
              <a:t>Just </a:t>
            </a:r>
            <a:r>
              <a:rPr lang="en-US" sz="1400" dirty="0" err="1">
                <a:latin typeface="Comic Sans MS" panose="030F0902030302020204" pitchFamily="66" charset="0"/>
              </a:rPr>
              <a:t>Wood-Saxon+nucleon</a:t>
            </a:r>
            <a:r>
              <a:rPr lang="en-US" sz="1400" dirty="0">
                <a:latin typeface="Comic Sans MS" panose="030F0902030302020204" pitchFamily="66" charset="0"/>
              </a:rPr>
              <a:t> g(</a:t>
            </a:r>
            <a:r>
              <a:rPr lang="en-US" sz="1400" dirty="0" err="1">
                <a:latin typeface="Comic Sans MS" panose="030F0902030302020204" pitchFamily="66" charset="0"/>
              </a:rPr>
              <a:t>b</a:t>
            </a:r>
            <a:r>
              <a:rPr lang="en-US" sz="1400" baseline="-25000" dirty="0" err="1">
                <a:latin typeface="Comic Sans MS" panose="030F0902030302020204" pitchFamily="66" charset="0"/>
              </a:rPr>
              <a:t>T</a:t>
            </a:r>
            <a:r>
              <a:rPr lang="en-US" sz="1400" dirty="0">
                <a:latin typeface="Comic Sans MS" panose="030F0902030302020204" pitchFamily="66" charset="0"/>
              </a:rPr>
              <a:t>)</a:t>
            </a:r>
          </a:p>
          <a:p>
            <a:pPr marL="0" lvl="3">
              <a:spcBef>
                <a:spcPts val="0"/>
              </a:spcBef>
              <a:buClr>
                <a:srgbClr val="0000FF"/>
              </a:buClr>
              <a:buFont typeface="Wingdings" charset="2"/>
              <a:buChar char="q"/>
            </a:pPr>
            <a:r>
              <a:rPr lang="en-US" sz="1400" dirty="0">
                <a:latin typeface="Comic Sans MS" panose="030F0902030302020204" pitchFamily="66" charset="0"/>
                <a:cs typeface="Comic Sans MS"/>
              </a:rPr>
              <a:t> coherent part probes </a:t>
            </a:r>
            <a:r>
              <a:rPr lang="ja-JP" altLang="en-US" sz="1400" dirty="0">
                <a:latin typeface="Comic Sans MS" panose="030F0902030302020204" pitchFamily="66" charset="0"/>
                <a:cs typeface="Comic Sans MS"/>
              </a:rPr>
              <a:t>“</a:t>
            </a:r>
            <a:r>
              <a:rPr lang="en-US" sz="1400" dirty="0">
                <a:latin typeface="Comic Sans MS" panose="030F0902030302020204" pitchFamily="66" charset="0"/>
                <a:cs typeface="Comic Sans MS"/>
              </a:rPr>
              <a:t>shape of black disc</a:t>
            </a:r>
            <a:r>
              <a:rPr lang="ja-JP" altLang="en-US" sz="1400" dirty="0">
                <a:latin typeface="Comic Sans MS" panose="030F0902030302020204" pitchFamily="66" charset="0"/>
                <a:cs typeface="Comic Sans MS"/>
              </a:rPr>
              <a:t>”</a:t>
            </a:r>
            <a:endParaRPr lang="en-US" sz="1400" dirty="0">
              <a:latin typeface="Comic Sans MS" panose="030F0902030302020204" pitchFamily="66" charset="0"/>
              <a:cs typeface="Comic Sans MS"/>
            </a:endParaRPr>
          </a:p>
          <a:p>
            <a:pPr marL="0" lvl="3">
              <a:spcBef>
                <a:spcPts val="0"/>
              </a:spcBef>
              <a:buClr>
                <a:srgbClr val="0000FF"/>
              </a:buClr>
              <a:buFont typeface="Wingdings" charset="2"/>
              <a:buChar char="q"/>
            </a:pPr>
            <a:r>
              <a:rPr lang="en-US" sz="1400" dirty="0">
                <a:latin typeface="Comic Sans MS" panose="030F0902030302020204" pitchFamily="66" charset="0"/>
                <a:cs typeface="Comic Sans MS"/>
              </a:rPr>
              <a:t> incoherent part (large </a:t>
            </a:r>
            <a:r>
              <a:rPr lang="en-US" sz="1400" dirty="0">
                <a:latin typeface="Comic Sans MS" panose="030F0902030302020204" pitchFamily="66" charset="0"/>
                <a:cs typeface="Comic Sans MS"/>
                <a:sym typeface="Arial Italic" charset="0"/>
              </a:rPr>
              <a:t>t</a:t>
            </a:r>
            <a:r>
              <a:rPr lang="en-US" sz="1400" dirty="0">
                <a:latin typeface="Comic Sans MS" panose="030F0902030302020204" pitchFamily="66" charset="0"/>
                <a:cs typeface="Comic Sans MS"/>
              </a:rPr>
              <a:t>) </a:t>
            </a:r>
          </a:p>
          <a:p>
            <a:pPr marL="0" lvl="3">
              <a:spcBef>
                <a:spcPts val="0"/>
              </a:spcBef>
              <a:buClr>
                <a:srgbClr val="0000FF"/>
              </a:buClr>
            </a:pPr>
            <a:r>
              <a:rPr lang="en-US" sz="1400" dirty="0">
                <a:latin typeface="Comic Sans MS" panose="030F0902030302020204" pitchFamily="66" charset="0"/>
                <a:cs typeface="Comic Sans MS"/>
              </a:rPr>
              <a:t>   sensitive to </a:t>
            </a:r>
            <a:r>
              <a:rPr lang="ja-JP" altLang="en-US" sz="1400" dirty="0">
                <a:latin typeface="Comic Sans MS" panose="030F0902030302020204" pitchFamily="66" charset="0"/>
                <a:cs typeface="Comic Sans MS"/>
              </a:rPr>
              <a:t>“</a:t>
            </a:r>
            <a:r>
              <a:rPr lang="en-US" sz="1400" dirty="0">
                <a:latin typeface="Comic Sans MS" panose="030F0902030302020204" pitchFamily="66" charset="0"/>
                <a:cs typeface="Comic Sans MS"/>
              </a:rPr>
              <a:t>lumpiness</a:t>
            </a:r>
            <a:r>
              <a:rPr lang="ja-JP" altLang="en-US" sz="1400" dirty="0">
                <a:latin typeface="Comic Sans MS" panose="030F0902030302020204" pitchFamily="66" charset="0"/>
                <a:cs typeface="Comic Sans MS"/>
              </a:rPr>
              <a:t>”</a:t>
            </a:r>
            <a:r>
              <a:rPr lang="en-US" sz="1400" dirty="0">
                <a:latin typeface="Comic Sans MS" panose="030F0902030302020204" pitchFamily="66" charset="0"/>
                <a:cs typeface="Comic Sans MS"/>
              </a:rPr>
              <a:t> of the source </a:t>
            </a:r>
          </a:p>
          <a:p>
            <a:pPr marL="0" lvl="3">
              <a:spcBef>
                <a:spcPts val="0"/>
              </a:spcBef>
              <a:buClr>
                <a:srgbClr val="0000FF"/>
              </a:buClr>
            </a:pPr>
            <a:r>
              <a:rPr lang="en-US" sz="1400" dirty="0">
                <a:latin typeface="Comic Sans MS" panose="030F0902030302020204" pitchFamily="66" charset="0"/>
                <a:cs typeface="Comic Sans MS"/>
              </a:rPr>
              <a:t>   (=proton)  (fluctuations, hot spots, ...) </a:t>
            </a:r>
          </a:p>
          <a:p>
            <a:pPr marL="0" lvl="3">
              <a:spcBef>
                <a:spcPts val="0"/>
              </a:spcBef>
              <a:buClr>
                <a:srgbClr val="0000FF"/>
              </a:buClr>
            </a:pPr>
            <a:endParaRPr lang="en-US" sz="1400" dirty="0">
              <a:latin typeface="Comic Sans MS" panose="030F0902030302020204" pitchFamily="66" charset="0"/>
              <a:cs typeface="Comic Sans MS"/>
            </a:endParaRPr>
          </a:p>
          <a:p>
            <a:pPr marL="0" lvl="3">
              <a:spcBef>
                <a:spcPts val="0"/>
              </a:spcBef>
              <a:buClr>
                <a:srgbClr val="0000FF"/>
              </a:buClr>
            </a:pPr>
            <a:endParaRPr lang="en-US" sz="1400" dirty="0">
              <a:latin typeface="Comic Sans MS" panose="030F0902030302020204" pitchFamily="66" charset="0"/>
              <a:cs typeface="Comic Sans MS"/>
            </a:endParaRPr>
          </a:p>
        </p:txBody>
      </p:sp>
      <p:grpSp>
        <p:nvGrpSpPr>
          <p:cNvPr id="30" name="Group 29"/>
          <p:cNvGrpSpPr/>
          <p:nvPr/>
        </p:nvGrpSpPr>
        <p:grpSpPr>
          <a:xfrm rot="20700000">
            <a:off x="4841586" y="1732912"/>
            <a:ext cx="3715029" cy="2089761"/>
            <a:chOff x="5357851" y="3850640"/>
            <a:chExt cx="3715029" cy="2089761"/>
          </a:xfrm>
        </p:grpSpPr>
        <p:pic>
          <p:nvPicPr>
            <p:cNvPr id="33" name="Picture 32"/>
            <p:cNvPicPr>
              <a:picLocks noChangeAspect="1"/>
            </p:cNvPicPr>
            <p:nvPr/>
          </p:nvPicPr>
          <p:blipFill>
            <a:blip r:embed="rId5"/>
            <a:stretch>
              <a:fillRect/>
            </a:stretch>
          </p:blipFill>
          <p:spPr>
            <a:xfrm>
              <a:off x="5637332" y="4114300"/>
              <a:ext cx="3135492" cy="1826101"/>
            </a:xfrm>
            <a:prstGeom prst="rect">
              <a:avLst/>
            </a:prstGeom>
          </p:spPr>
        </p:pic>
        <p:sp>
          <p:nvSpPr>
            <p:cNvPr id="34" name="TextBox 33"/>
            <p:cNvSpPr txBox="1"/>
            <p:nvPr/>
          </p:nvSpPr>
          <p:spPr>
            <a:xfrm>
              <a:off x="5357851" y="3850640"/>
              <a:ext cx="3715029" cy="276999"/>
            </a:xfrm>
            <a:prstGeom prst="rect">
              <a:avLst/>
            </a:prstGeom>
            <a:noFill/>
          </p:spPr>
          <p:txBody>
            <a:bodyPr wrap="none" rtlCol="0">
              <a:spAutoFit/>
            </a:bodyPr>
            <a:lstStyle/>
            <a:p>
              <a:r>
                <a:rPr lang="en-US" sz="1200" dirty="0">
                  <a:solidFill>
                    <a:srgbClr val="0000FF"/>
                  </a:solidFill>
                  <a:latin typeface="Comic Sans MS" panose="030F0902030302020204" pitchFamily="66" charset="0"/>
                </a:rPr>
                <a:t>possible Source distribution with </a:t>
              </a:r>
              <a:r>
                <a:rPr lang="en-US" sz="1200" dirty="0" err="1">
                  <a:solidFill>
                    <a:srgbClr val="0000FF"/>
                  </a:solidFill>
                  <a:latin typeface="Comic Sans MS" panose="030F0902030302020204" pitchFamily="66" charset="0"/>
                </a:rPr>
                <a:t>b</a:t>
              </a:r>
              <a:r>
                <a:rPr lang="en-US" sz="1200" baseline="-25000" dirty="0" err="1">
                  <a:solidFill>
                    <a:srgbClr val="0000FF"/>
                  </a:solidFill>
                  <a:latin typeface="Comic Sans MS" panose="030F0902030302020204" pitchFamily="66" charset="0"/>
                </a:rPr>
                <a:t>T</a:t>
              </a:r>
              <a:r>
                <a:rPr lang="en-US" sz="1200" baseline="30000" dirty="0" err="1">
                  <a:solidFill>
                    <a:srgbClr val="0000FF"/>
                  </a:solidFill>
                  <a:latin typeface="Comic Sans MS" panose="030F0902030302020204" pitchFamily="66" charset="0"/>
                </a:rPr>
                <a:t>g</a:t>
              </a:r>
              <a:r>
                <a:rPr lang="en-US" sz="1200" dirty="0">
                  <a:solidFill>
                    <a:srgbClr val="0000FF"/>
                  </a:solidFill>
                  <a:latin typeface="Comic Sans MS" panose="030F0902030302020204" pitchFamily="66" charset="0"/>
                </a:rPr>
                <a:t> = 2 GeV</a:t>
              </a:r>
              <a:r>
                <a:rPr lang="en-US" sz="1200" baseline="30000" dirty="0">
                  <a:solidFill>
                    <a:srgbClr val="0000FF"/>
                  </a:solidFill>
                  <a:latin typeface="Comic Sans MS" panose="030F0902030302020204" pitchFamily="66" charset="0"/>
                </a:rPr>
                <a:t>-2</a:t>
              </a:r>
              <a:r>
                <a:rPr lang="en-US" sz="1200" dirty="0">
                  <a:solidFill>
                    <a:srgbClr val="0000FF"/>
                  </a:solidFill>
                  <a:latin typeface="Comic Sans MS" panose="030F0902030302020204" pitchFamily="66" charset="0"/>
                </a:rPr>
                <a:t> </a:t>
              </a:r>
            </a:p>
          </p:txBody>
        </p:sp>
      </p:grpSp>
    </p:spTree>
    <p:extLst>
      <p:ext uri="{BB962C8B-B14F-4D97-AF65-F5344CB8AC3E}">
        <p14:creationId xmlns:p14="http://schemas.microsoft.com/office/powerpoint/2010/main" val="1973670884"/>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306"/>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307"/>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0" nodeType="afterEffect">
                                  <p:stCondLst>
                                    <p:cond delay="0"/>
                                  </p:stCondLst>
                                  <p:iterate>
                                    <p:tmAbs val="0"/>
                                  </p:iterate>
                                  <p:childTnLst>
                                    <p:set>
                                      <p:cBhvr>
                                        <p:cTn id="12" fill="hold">
                                          <p:stCondLst>
                                            <p:cond delay="0"/>
                                          </p:stCondLst>
                                        </p:cTn>
                                        <p:tgtEl>
                                          <p:spTgt spid="30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4"/>
                                        </p:tgtEl>
                                        <p:attrNameLst>
                                          <p:attrName>style.visibility</p:attrName>
                                        </p:attrNameLst>
                                      </p:cBhvr>
                                      <p:to>
                                        <p:strVal val="hidden"/>
                                      </p:to>
                                    </p:set>
                                  </p:childTnLst>
                                </p:cTn>
                              </p:par>
                              <p:par>
                                <p:cTn id="15" presetID="3" presetClass="entr" presetSubtype="1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par>
                                <p:cTn id="18" presetID="3" presetClass="entr" presetSubtype="1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linds(horizontal)">
                                      <p:cBhvr>
                                        <p:cTn id="20" dur="500"/>
                                        <p:tgtEl>
                                          <p:spTgt spid="32"/>
                                        </p:tgtEl>
                                      </p:cBhvr>
                                    </p:animEffect>
                                  </p:childTnLst>
                                </p:cTn>
                              </p:par>
                            </p:childTnLst>
                          </p:cTn>
                        </p:par>
                        <p:par>
                          <p:cTn id="21" fill="hold">
                            <p:stCondLst>
                              <p:cond delay="500"/>
                            </p:stCondLst>
                            <p:childTnLst>
                              <p:par>
                                <p:cTn id="22" presetID="1" presetClass="entr" presetSubtype="0" fill="hold" grpId="0" nodeType="afterEffect">
                                  <p:stCondLst>
                                    <p:cond delay="0"/>
                                  </p:stCondLst>
                                  <p:iterate>
                                    <p:tmAbs val="0"/>
                                  </p:iterate>
                                  <p:childTnLst>
                                    <p:set>
                                      <p:cBhvr>
                                        <p:cTn id="23" fill="hold"/>
                                        <p:tgtEl>
                                          <p:spTgt spid="3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iterate>
                                    <p:tmAbs val="0"/>
                                  </p:iterate>
                                  <p:childTnLst>
                                    <p:set>
                                      <p:cBhvr>
                                        <p:cTn id="29" fill="hold">
                                          <p:stCondLst>
                                            <p:cond delay="0"/>
                                          </p:stCondLst>
                                        </p:cTn>
                                        <p:tgtEl>
                                          <p:spTgt spid="31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32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31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3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linds(horizontal)">
                                      <p:cBhvr>
                                        <p:cTn id="45" dur="500"/>
                                        <p:tgtEl>
                                          <p:spTgt spid="29"/>
                                        </p:tgtEl>
                                      </p:cBhvr>
                                    </p:animEffect>
                                  </p:childTnLst>
                                </p:cTn>
                              </p:par>
                            </p:childTnLst>
                          </p:cTn>
                        </p:par>
                        <p:par>
                          <p:cTn id="46" fill="hold">
                            <p:stCondLst>
                              <p:cond delay="500"/>
                            </p:stCondLst>
                            <p:childTnLst>
                              <p:par>
                                <p:cTn id="47" presetID="16" presetClass="entr" presetSubtype="21"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dvAuto="0"/>
      <p:bldP spid="313" grpId="1" advAuto="0"/>
      <p:bldP spid="305" grpId="0" animBg="1" advAuto="0"/>
      <p:bldP spid="306" grpId="0" animBg="1" advAuto="0"/>
      <p:bldP spid="307" grpId="0" animBg="1" advAuto="0"/>
      <p:bldP spid="318" grpId="0" animBg="1" advAuto="0"/>
      <p:bldP spid="319" grpId="0" animBg="1" advAuto="0"/>
      <p:bldP spid="323" grpId="0" animBg="1" advAuto="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EIC Detector Concept</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23</a:t>
            </a:fld>
            <a:endParaRPr lang="en-US"/>
          </a:p>
        </p:txBody>
      </p:sp>
      <p:pic>
        <p:nvPicPr>
          <p:cNvPr id="9" name="Picture 8" descr="DSCF43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0000">
            <a:off x="712050" y="1172247"/>
            <a:ext cx="7093148" cy="4023145"/>
          </a:xfrm>
          <a:prstGeom prst="rect">
            <a:avLst/>
          </a:prstGeom>
        </p:spPr>
      </p:pic>
    </p:spTree>
    <p:extLst>
      <p:ext uri="{BB962C8B-B14F-4D97-AF65-F5344CB8AC3E}">
        <p14:creationId xmlns:p14="http://schemas.microsoft.com/office/powerpoint/2010/main" val="94054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p:cNvSpPr>
          <p:nvPr/>
        </p:nvSpPr>
        <p:spPr bwMode="auto">
          <a:xfrm>
            <a:off x="1315470" y="571500"/>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mj-lt"/>
                <a:ea typeface="ＭＳ Ｐゴシック" charset="0"/>
                <a:cs typeface="Comic Sans MS"/>
                <a:sym typeface="Corbel Bold" charset="0"/>
              </a:rPr>
              <a:t>experimental measurements categories to address EIC physics:</a:t>
            </a:r>
          </a:p>
        </p:txBody>
      </p:sp>
      <p:sp>
        <p:nvSpPr>
          <p:cNvPr id="2" name="Title 1"/>
          <p:cNvSpPr>
            <a:spLocks noGrp="1"/>
          </p:cNvSpPr>
          <p:nvPr>
            <p:ph type="title"/>
          </p:nvPr>
        </p:nvSpPr>
        <p:spPr>
          <a:xfrm>
            <a:off x="0" y="0"/>
            <a:ext cx="9144000" cy="609600"/>
          </a:xfrm>
        </p:spPr>
        <p:txBody>
          <a:bodyPr/>
          <a:lstStyle/>
          <a:p>
            <a:r>
              <a:rPr lang="en-US" i="0" dirty="0"/>
              <a:t>What is needed experimentally?         </a:t>
            </a:r>
          </a:p>
        </p:txBody>
      </p:sp>
      <p:sp>
        <p:nvSpPr>
          <p:cNvPr id="7" name="Date Placeholder 6"/>
          <p:cNvSpPr>
            <a:spLocks noGrp="1"/>
          </p:cNvSpPr>
          <p:nvPr>
            <p:ph type="dt" sz="half" idx="10"/>
          </p:nvPr>
        </p:nvSpPr>
        <p:spPr/>
        <p:txBody>
          <a:bodyPr/>
          <a:lstStyle/>
          <a:p>
            <a:r>
              <a:rPr lang="en-US"/>
              <a:t>E.C. Aschenauer</a:t>
            </a:r>
          </a:p>
        </p:txBody>
      </p:sp>
      <p:sp>
        <p:nvSpPr>
          <p:cNvPr id="9" name="Slide Number Placeholder 8"/>
          <p:cNvSpPr>
            <a:spLocks noGrp="1"/>
          </p:cNvSpPr>
          <p:nvPr>
            <p:ph type="sldNum" sz="quarter" idx="12"/>
          </p:nvPr>
        </p:nvSpPr>
        <p:spPr/>
        <p:txBody>
          <a:bodyPr/>
          <a:lstStyle/>
          <a:p>
            <a:fld id="{E7C2DFF1-6A7E-5841-980E-96BA788216E4}" type="slidenum">
              <a:rPr lang="en-US" smtClean="0"/>
              <a:pPr/>
              <a:t>24</a:t>
            </a:fld>
            <a:endParaRPr lang="en-US"/>
          </a:p>
        </p:txBody>
      </p:sp>
      <p:graphicFrame>
        <p:nvGraphicFramePr>
          <p:cNvPr id="3" name="Object 2"/>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26063" name="Equation" r:id="rId3" imgW="114300" imgH="165100" progId="Equation.DSMT4">
                  <p:embed/>
                </p:oleObj>
              </mc:Choice>
              <mc:Fallback>
                <p:oleObj name="Equation" r:id="rId3" imgW="114300" imgH="165100" progId="Equation.DSMT4">
                  <p:embed/>
                  <p:pic>
                    <p:nvPicPr>
                      <p:cNvPr id="3" name="Object 2"/>
                      <p:cNvPicPr/>
                      <p:nvPr/>
                    </p:nvPicPr>
                    <p:blipFill>
                      <a:blip r:embed="rId4"/>
                      <a:stretch>
                        <a:fillRect/>
                      </a:stretch>
                    </p:blipFill>
                    <p:spPr>
                      <a:xfrm>
                        <a:off x="7095503" y="4599862"/>
                        <a:ext cx="114300" cy="165100"/>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7D7A38A8-37B2-CE43-9413-62A5B1E56E6D}"/>
              </a:ext>
            </a:extLst>
          </p:cNvPr>
          <p:cNvSpPr/>
          <p:nvPr/>
        </p:nvSpPr>
        <p:spPr>
          <a:xfrm>
            <a:off x="-3559"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Parton Distributions in nucleons and nuclei</a:t>
            </a:r>
          </a:p>
        </p:txBody>
      </p:sp>
      <p:sp>
        <p:nvSpPr>
          <p:cNvPr id="32" name="Oval 31">
            <a:extLst>
              <a:ext uri="{FF2B5EF4-FFF2-40B4-BE49-F238E27FC236}">
                <a16:creationId xmlns:a16="http://schemas.microsoft.com/office/drawing/2014/main" id="{E3D1A14D-7331-034F-9011-FB9E5D57F1DE}"/>
              </a:ext>
            </a:extLst>
          </p:cNvPr>
          <p:cNvSpPr/>
          <p:nvPr/>
        </p:nvSpPr>
        <p:spPr>
          <a:xfrm>
            <a:off x="2491546"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Spin and </a:t>
            </a:r>
          </a:p>
          <a:p>
            <a:pPr algn="ctr"/>
            <a:r>
              <a:rPr lang="en-US" sz="1200" b="1" dirty="0">
                <a:solidFill>
                  <a:schemeClr val="tx1"/>
                </a:solidFill>
                <a:latin typeface="+mj-lt"/>
              </a:rPr>
              <a:t>Flavor structure of nucleons and nuclei</a:t>
            </a:r>
          </a:p>
        </p:txBody>
      </p:sp>
      <p:sp>
        <p:nvSpPr>
          <p:cNvPr id="35" name="Oval 34">
            <a:extLst>
              <a:ext uri="{FF2B5EF4-FFF2-40B4-BE49-F238E27FC236}">
                <a16:creationId xmlns:a16="http://schemas.microsoft.com/office/drawing/2014/main" id="{A03B2212-A6D8-934D-BA04-B84D6A4CAF78}"/>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
        <p:nvSpPr>
          <p:cNvPr id="37" name="Oval 36">
            <a:extLst>
              <a:ext uri="{FF2B5EF4-FFF2-40B4-BE49-F238E27FC236}">
                <a16:creationId xmlns:a16="http://schemas.microsoft.com/office/drawing/2014/main" id="{A7373EB7-59A9-6740-BB73-DC9C4319E6A9}"/>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a:t>
            </a:r>
          </a:p>
          <a:p>
            <a:pPr algn="ctr"/>
            <a:r>
              <a:rPr lang="en-US" sz="1200" b="1" dirty="0">
                <a:solidFill>
                  <a:schemeClr val="tx1"/>
                </a:solidFill>
                <a:latin typeface="+mj-lt"/>
              </a:rPr>
              <a:t>Spatial Imaging</a:t>
            </a:r>
          </a:p>
        </p:txBody>
      </p:sp>
      <p:sp>
        <p:nvSpPr>
          <p:cNvPr id="44" name="Oval 43">
            <a:extLst>
              <a:ext uri="{FF2B5EF4-FFF2-40B4-BE49-F238E27FC236}">
                <a16:creationId xmlns:a16="http://schemas.microsoft.com/office/drawing/2014/main" id="{56358985-825A-5B4A-91B6-E71828720209}"/>
              </a:ext>
            </a:extLst>
          </p:cNvPr>
          <p:cNvSpPr/>
          <p:nvPr/>
        </p:nvSpPr>
        <p:spPr>
          <a:xfrm>
            <a:off x="4045937"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 Transverse Momentum Dist.</a:t>
            </a:r>
          </a:p>
        </p:txBody>
      </p:sp>
      <p:sp>
        <p:nvSpPr>
          <p:cNvPr id="41" name="Rectangle 15">
            <a:extLst>
              <a:ext uri="{FF2B5EF4-FFF2-40B4-BE49-F238E27FC236}">
                <a16:creationId xmlns:a16="http://schemas.microsoft.com/office/drawing/2014/main" id="{D6A1DD78-CAB1-794C-8CDC-C56B1E30DD2D}"/>
              </a:ext>
            </a:extLst>
          </p:cNvPr>
          <p:cNvSpPr>
            <a:spLocks/>
          </p:cNvSpPr>
          <p:nvPr/>
        </p:nvSpPr>
        <p:spPr bwMode="auto">
          <a:xfrm>
            <a:off x="127963" y="3629362"/>
            <a:ext cx="13336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inclusive DIS</a:t>
            </a:r>
          </a:p>
        </p:txBody>
      </p:sp>
      <p:sp>
        <p:nvSpPr>
          <p:cNvPr id="45" name="Rectangle 8">
            <a:extLst>
              <a:ext uri="{FF2B5EF4-FFF2-40B4-BE49-F238E27FC236}">
                <a16:creationId xmlns:a16="http://schemas.microsoft.com/office/drawing/2014/main" id="{0D6FA077-3BCC-4149-9B55-17B1CDA2CB61}"/>
              </a:ext>
            </a:extLst>
          </p:cNvPr>
          <p:cNvSpPr>
            <a:spLocks/>
          </p:cNvSpPr>
          <p:nvPr/>
        </p:nvSpPr>
        <p:spPr bwMode="auto">
          <a:xfrm>
            <a:off x="113537" y="3896265"/>
            <a:ext cx="2811667"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x, Q</a:t>
            </a:r>
            <a:r>
              <a:rPr lang="en-US" sz="1400" baseline="30000" dirty="0">
                <a:latin typeface="+mj-lt"/>
                <a:ea typeface="ＭＳ Ｐゴシック" charset="0"/>
                <a:cs typeface="Comic Sans MS"/>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reach to lowest x, Q</a:t>
            </a:r>
            <a:r>
              <a:rPr lang="en-US" sz="1400" baseline="30000" dirty="0">
                <a:solidFill>
                  <a:srgbClr val="0432FF"/>
                </a:solidFill>
                <a:latin typeface="+mj-lt"/>
                <a:ea typeface="ＭＳ Ｐゴシック" charset="0"/>
                <a:cs typeface="Symbol" charset="2"/>
                <a:sym typeface="Corbel" charset="0"/>
              </a:rPr>
              <a:t>2 </a:t>
            </a:r>
            <a:r>
              <a:rPr lang="en-US" sz="1400" dirty="0">
                <a:solidFill>
                  <a:srgbClr val="0432FF"/>
                </a:solidFill>
                <a:latin typeface="+mj-lt"/>
                <a:ea typeface="ＭＳ Ｐゴシック" charset="0"/>
                <a:cs typeface="Symbol" charset="2"/>
                <a:sym typeface="Corbel" charset="0"/>
              </a:rPr>
              <a:t>impacts </a:t>
            </a:r>
          </a:p>
          <a:p>
            <a:pPr marL="457200">
              <a:buClr>
                <a:srgbClr val="000000"/>
              </a:buClr>
              <a:buSzPct val="125000"/>
            </a:pPr>
            <a:r>
              <a:rPr lang="en-US" sz="1400" dirty="0">
                <a:solidFill>
                  <a:srgbClr val="0432FF"/>
                </a:solidFill>
                <a:latin typeface="+mj-lt"/>
                <a:ea typeface="ＭＳ Ｐゴシック" charset="0"/>
                <a:cs typeface="Symbol" charset="2"/>
                <a:sym typeface="Corbel" charset="0"/>
              </a:rPr>
              <a:t>Interaction Region design</a:t>
            </a:r>
          </a:p>
        </p:txBody>
      </p:sp>
      <p:pic>
        <p:nvPicPr>
          <p:cNvPr id="46" name="Picture 3">
            <a:extLst>
              <a:ext uri="{FF2B5EF4-FFF2-40B4-BE49-F238E27FC236}">
                <a16:creationId xmlns:a16="http://schemas.microsoft.com/office/drawing/2014/main" id="{34169C2C-91D4-184D-B0F7-5DF6A287DF83}"/>
              </a:ext>
            </a:extLst>
          </p:cNvPr>
          <p:cNvPicPr>
            <a:picLocks noChangeAspect="1" noChangeArrowheads="1"/>
          </p:cNvPicPr>
          <p:nvPr/>
        </p:nvPicPr>
        <p:blipFill>
          <a:blip r:embed="rId5"/>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50" name="Rectangle 7">
            <a:extLst>
              <a:ext uri="{FF2B5EF4-FFF2-40B4-BE49-F238E27FC236}">
                <a16:creationId xmlns:a16="http://schemas.microsoft.com/office/drawing/2014/main" id="{AC90763E-B5F7-274E-8BE3-3C3648ECEF84}"/>
              </a:ext>
            </a:extLst>
          </p:cNvPr>
          <p:cNvSpPr>
            <a:spLocks/>
          </p:cNvSpPr>
          <p:nvPr/>
        </p:nvSpPr>
        <p:spPr bwMode="auto">
          <a:xfrm>
            <a:off x="3194116" y="3629050"/>
            <a:ext cx="1897654" cy="27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mj-lt"/>
                <a:ea typeface="ＭＳ Ｐゴシック" charset="0"/>
                <a:cs typeface="Comic Sans MS"/>
                <a:sym typeface="Corbel Bold" charset="0"/>
              </a:rPr>
              <a:t>semi-inclusive DIS</a:t>
            </a:r>
          </a:p>
        </p:txBody>
      </p:sp>
      <p:sp>
        <p:nvSpPr>
          <p:cNvPr id="51" name="Rectangle 8">
            <a:extLst>
              <a:ext uri="{FF2B5EF4-FFF2-40B4-BE49-F238E27FC236}">
                <a16:creationId xmlns:a16="http://schemas.microsoft.com/office/drawing/2014/main" id="{3D9B6DD4-6BEC-1049-99CB-2CBCF2C85486}"/>
              </a:ext>
            </a:extLst>
          </p:cNvPr>
          <p:cNvSpPr>
            <a:spLocks/>
          </p:cNvSpPr>
          <p:nvPr/>
        </p:nvSpPr>
        <p:spPr bwMode="auto">
          <a:xfrm>
            <a:off x="3194116" y="3903688"/>
            <a:ext cx="2840924"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pPr>
            <a:r>
              <a:rPr lang="en-US" sz="1400" dirty="0">
                <a:latin typeface="+mj-lt"/>
                <a:ea typeface="ＭＳ Ｐゴシック" charset="0"/>
                <a:cs typeface="Comic Sans MS"/>
                <a:sym typeface="Corbel" charset="0"/>
              </a:rPr>
              <a:t>   and hadrons in coincidence</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z, </a:t>
            </a:r>
            <a:r>
              <a:rPr lang="en-US" sz="1400" dirty="0" err="1">
                <a:latin typeface="+mj-lt"/>
                <a:ea typeface="ＭＳ Ｐゴシック" charset="0"/>
                <a:cs typeface="Comic Sans MS"/>
                <a:sym typeface="Corbel" charset="0"/>
              </a:rPr>
              <a:t>p</a:t>
            </a:r>
            <a:r>
              <a:rPr lang="en-US" sz="1400" baseline="-25000" dirty="0" err="1">
                <a:latin typeface="+mj-lt"/>
                <a:ea typeface="ＭＳ Ｐゴシック" charset="0"/>
                <a:cs typeface="Comic Sans MS"/>
                <a:sym typeface="Corbel" charset="0"/>
              </a:rPr>
              <a:t>T</a:t>
            </a:r>
            <a:r>
              <a:rPr lang="en-US" sz="1400" dirty="0">
                <a:latin typeface="+mj-lt"/>
                <a:ea typeface="ＭＳ Ｐゴシック" charset="0"/>
                <a:cs typeface="Comic Sans MS"/>
                <a:sym typeface="Corbel" charset="0"/>
              </a:rPr>
              <a:t>, </a:t>
            </a:r>
            <a:r>
              <a:rPr lang="en-US" sz="1400" dirty="0">
                <a:latin typeface="Symbol" pitchFamily="2" charset="2"/>
                <a:ea typeface="ＭＳ Ｐゴシック" charset="0"/>
                <a:cs typeface="Symbol" charset="2"/>
                <a:sym typeface="Corbel" charset="0"/>
              </a:rPr>
              <a:t>Q</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particle identification over entire region is critical</a:t>
            </a:r>
          </a:p>
        </p:txBody>
      </p:sp>
      <p:pic>
        <p:nvPicPr>
          <p:cNvPr id="49" name="Picture 30" descr="sidis-diagram.eps">
            <a:extLst>
              <a:ext uri="{FF2B5EF4-FFF2-40B4-BE49-F238E27FC236}">
                <a16:creationId xmlns:a16="http://schemas.microsoft.com/office/drawing/2014/main" id="{54D46718-1FD9-A842-85FB-14631866BFCA}"/>
              </a:ext>
            </a:extLst>
          </p:cNvPr>
          <p:cNvPicPr>
            <a:picLocks noChangeAspect="1"/>
          </p:cNvPicPr>
          <p:nvPr/>
        </p:nvPicPr>
        <p:blipFill>
          <a:blip r:embed="rId6"/>
          <a:srcRect/>
          <a:stretch>
            <a:fillRect/>
          </a:stretch>
        </p:blipFill>
        <p:spPr bwMode="auto">
          <a:xfrm>
            <a:off x="3043068" y="1991171"/>
            <a:ext cx="2085030" cy="1489307"/>
          </a:xfrm>
          <a:prstGeom prst="rect">
            <a:avLst/>
          </a:prstGeom>
          <a:noFill/>
          <a:ln w="9525">
            <a:noFill/>
            <a:miter lim="800000"/>
            <a:headEnd/>
            <a:tailEnd/>
          </a:ln>
        </p:spPr>
      </p:pic>
      <p:sp>
        <p:nvSpPr>
          <p:cNvPr id="55" name="Rectangle 11">
            <a:extLst>
              <a:ext uri="{FF2B5EF4-FFF2-40B4-BE49-F238E27FC236}">
                <a16:creationId xmlns:a16="http://schemas.microsoft.com/office/drawing/2014/main" id="{F69E9600-0096-C24C-ADB7-3E4B46C1FA2F}"/>
              </a:ext>
            </a:extLst>
          </p:cNvPr>
          <p:cNvSpPr>
            <a:spLocks/>
          </p:cNvSpPr>
          <p:nvPr/>
        </p:nvSpPr>
        <p:spPr bwMode="auto">
          <a:xfrm>
            <a:off x="6514494" y="3626220"/>
            <a:ext cx="2155828" cy="2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exclusive processes </a:t>
            </a:r>
          </a:p>
        </p:txBody>
      </p:sp>
      <p:sp>
        <p:nvSpPr>
          <p:cNvPr id="56" name="Rectangle 12">
            <a:extLst>
              <a:ext uri="{FF2B5EF4-FFF2-40B4-BE49-F238E27FC236}">
                <a16:creationId xmlns:a16="http://schemas.microsoft.com/office/drawing/2014/main" id="{DF69565E-3EB1-FE4D-9203-D1E719F9BDC5}"/>
              </a:ext>
            </a:extLst>
          </p:cNvPr>
          <p:cNvSpPr>
            <a:spLocks/>
          </p:cNvSpPr>
          <p:nvPr/>
        </p:nvSpPr>
        <p:spPr bwMode="auto">
          <a:xfrm>
            <a:off x="6514495" y="3914869"/>
            <a:ext cx="2629506"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all particles in event</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t, </a:t>
            </a:r>
            <a:r>
              <a:rPr lang="en-US" sz="1400" dirty="0">
                <a:latin typeface="Symbol" pitchFamily="2" charset="2"/>
                <a:ea typeface="ＭＳ Ｐゴシック" charset="0"/>
                <a:cs typeface="Symbol" charset="2"/>
                <a:sym typeface="Corbel" charset="0"/>
              </a:rPr>
              <a:t>Q</a:t>
            </a:r>
          </a:p>
          <a:p>
            <a:pPr>
              <a:buClr>
                <a:srgbClr val="000000"/>
              </a:buClr>
              <a:buSzPct val="125000"/>
              <a:buFont typeface="Corbel" charset="0"/>
              <a:buChar char="•"/>
            </a:pPr>
            <a:r>
              <a:rPr lang="en-US" sz="1400" dirty="0">
                <a:latin typeface="+mj-lt"/>
                <a:ea typeface="ＭＳ Ｐゴシック" charset="0"/>
                <a:cs typeface="Comic Sans MS"/>
                <a:sym typeface="Corbel" charset="0"/>
              </a:rPr>
              <a:t> </a:t>
            </a:r>
            <a:r>
              <a:rPr lang="en-US" sz="1400" dirty="0">
                <a:solidFill>
                  <a:srgbClr val="0432FF"/>
                </a:solidFill>
                <a:latin typeface="+mj-lt"/>
                <a:ea typeface="ＭＳ Ｐゴシック" charset="0"/>
                <a:cs typeface="Comic Sans MS"/>
                <a:sym typeface="Corbel" charset="0"/>
              </a:rPr>
              <a:t>proton </a:t>
            </a:r>
            <a:r>
              <a:rPr lang="en-US" sz="1400" dirty="0" err="1">
                <a:solidFill>
                  <a:srgbClr val="0432FF"/>
                </a:solidFill>
                <a:latin typeface="+mj-lt"/>
                <a:ea typeface="ＭＳ Ｐゴシック" charset="0"/>
                <a:cs typeface="Comic Sans MS"/>
                <a:sym typeface="Corbel" charset="0"/>
              </a:rPr>
              <a:t>p</a:t>
            </a:r>
            <a:r>
              <a:rPr lang="en-US" sz="1400" baseline="-25000" dirty="0" err="1">
                <a:solidFill>
                  <a:srgbClr val="0432FF"/>
                </a:solidFill>
                <a:latin typeface="+mj-lt"/>
                <a:ea typeface="ＭＳ Ｐゴシック" charset="0"/>
                <a:cs typeface="Comic Sans MS"/>
                <a:sym typeface="Corbel" charset="0"/>
              </a:rPr>
              <a:t>t</a:t>
            </a:r>
            <a:r>
              <a:rPr lang="en-US" sz="1400" dirty="0">
                <a:solidFill>
                  <a:srgbClr val="0432FF"/>
                </a:solidFill>
                <a:latin typeface="+mj-lt"/>
                <a:ea typeface="ＭＳ Ｐゴシック" charset="0"/>
                <a:cs typeface="Comic Sans MS"/>
                <a:sym typeface="Corbel" charset="0"/>
              </a:rPr>
              <a:t>:  </a:t>
            </a:r>
            <a:r>
              <a:rPr lang="en-US" sz="1400" dirty="0">
                <a:latin typeface="+mj-lt"/>
                <a:ea typeface="ＭＳ Ｐゴシック" charset="0"/>
                <a:cs typeface="Comic Sans MS"/>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strong impact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on Interaction Region design</a:t>
            </a:r>
          </a:p>
        </p:txBody>
      </p:sp>
      <p:pic>
        <p:nvPicPr>
          <p:cNvPr id="54" name="Picture 53" descr="GPD.png">
            <a:extLst>
              <a:ext uri="{FF2B5EF4-FFF2-40B4-BE49-F238E27FC236}">
                <a16:creationId xmlns:a16="http://schemas.microsoft.com/office/drawing/2014/main" id="{9CA04896-6081-0E49-8E24-892D7B6C0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57" name="Group 56">
            <a:extLst>
              <a:ext uri="{FF2B5EF4-FFF2-40B4-BE49-F238E27FC236}">
                <a16:creationId xmlns:a16="http://schemas.microsoft.com/office/drawing/2014/main" id="{44AED634-2012-334C-9FF2-DB46960909F3}"/>
              </a:ext>
            </a:extLst>
          </p:cNvPr>
          <p:cNvGrpSpPr/>
          <p:nvPr/>
        </p:nvGrpSpPr>
        <p:grpSpPr>
          <a:xfrm rot="16200000">
            <a:off x="4003809" y="3978839"/>
            <a:ext cx="1176883" cy="4550773"/>
            <a:chOff x="5538607" y="819097"/>
            <a:chExt cx="1176883" cy="4550773"/>
          </a:xfrm>
        </p:grpSpPr>
        <p:sp>
          <p:nvSpPr>
            <p:cNvPr id="58" name="AutoShape 19">
              <a:extLst>
                <a:ext uri="{FF2B5EF4-FFF2-40B4-BE49-F238E27FC236}">
                  <a16:creationId xmlns:a16="http://schemas.microsoft.com/office/drawing/2014/main" id="{E866973C-D855-DD48-AD9A-6FEDB826A250}"/>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Comic Sans MS"/>
                <a:cs typeface="Comic Sans MS"/>
              </a:endParaRPr>
            </a:p>
          </p:txBody>
        </p:sp>
        <p:sp>
          <p:nvSpPr>
            <p:cNvPr id="59" name="Rectangle 20">
              <a:extLst>
                <a:ext uri="{FF2B5EF4-FFF2-40B4-BE49-F238E27FC236}">
                  <a16:creationId xmlns:a16="http://schemas.microsoft.com/office/drawing/2014/main" id="{A50CCCB1-A575-664E-93C7-4D22B47971D0}"/>
                </a:ext>
              </a:extLst>
            </p:cNvPr>
            <p:cNvSpPr>
              <a:spLocks/>
            </p:cNvSpPr>
            <p:nvPr/>
          </p:nvSpPr>
          <p:spPr bwMode="auto">
            <a:xfrm rot="5400000">
              <a:off x="4398966" y="2758964"/>
              <a:ext cx="3433031" cy="27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mj-lt"/>
                  <a:ea typeface="ＭＳ Ｐゴシック" charset="0"/>
                  <a:cs typeface="Corbel Bold" charset="0"/>
                  <a:sym typeface="Corbel Bold" charset="0"/>
                </a:rPr>
                <a:t>machine &amp; detector </a:t>
              </a:r>
              <a:r>
                <a:rPr lang="en-US" sz="1600" b="1" dirty="0">
                  <a:latin typeface="+mj-lt"/>
                  <a:ea typeface="ＭＳ Ｐゴシック" charset="0"/>
                  <a:cs typeface="Corbel Bold" charset="0"/>
                  <a:sym typeface="Corbel Bold" charset="0"/>
                </a:rPr>
                <a:t>requirements</a:t>
              </a:r>
            </a:p>
          </p:txBody>
        </p:sp>
      </p:grpSp>
      <p:sp>
        <p:nvSpPr>
          <p:cNvPr id="60" name="Oval 59">
            <a:extLst>
              <a:ext uri="{FF2B5EF4-FFF2-40B4-BE49-F238E27FC236}">
                <a16:creationId xmlns:a16="http://schemas.microsoft.com/office/drawing/2014/main" id="{E47DDB5A-0054-404B-96D7-0922E4A1736B}"/>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89537AE-561E-B44C-A934-E70B336A211C}"/>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mj-lt"/>
              </a:rPr>
              <a:t>∫</a:t>
            </a:r>
            <a:r>
              <a:rPr lang="en-US" sz="2800" dirty="0" err="1">
                <a:solidFill>
                  <a:srgbClr val="0000FF"/>
                </a:solidFill>
                <a:latin typeface="+mj-lt"/>
              </a:rPr>
              <a:t>Ldt</a:t>
            </a:r>
            <a:r>
              <a:rPr lang="en-US" sz="2800" dirty="0">
                <a:solidFill>
                  <a:srgbClr val="0000FF"/>
                </a:solidFill>
                <a:latin typeface="+mj-lt"/>
              </a:rPr>
              <a:t>:</a:t>
            </a:r>
          </a:p>
        </p:txBody>
      </p:sp>
      <p:sp>
        <p:nvSpPr>
          <p:cNvPr id="62" name="TextBox 61">
            <a:extLst>
              <a:ext uri="{FF2B5EF4-FFF2-40B4-BE49-F238E27FC236}">
                <a16:creationId xmlns:a16="http://schemas.microsoft.com/office/drawing/2014/main" id="{B12C521C-28DE-E947-B4D1-734D60D12571}"/>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mj-lt"/>
              </a:rPr>
              <a:t>1 fb</a:t>
            </a:r>
            <a:r>
              <a:rPr lang="en-US" baseline="30000" dirty="0">
                <a:solidFill>
                  <a:srgbClr val="0000FF"/>
                </a:solidFill>
                <a:latin typeface="+mj-lt"/>
              </a:rPr>
              <a:t>-1</a:t>
            </a:r>
          </a:p>
        </p:txBody>
      </p:sp>
      <p:sp>
        <p:nvSpPr>
          <p:cNvPr id="64" name="TextBox 63">
            <a:extLst>
              <a:ext uri="{FF2B5EF4-FFF2-40B4-BE49-F238E27FC236}">
                <a16:creationId xmlns:a16="http://schemas.microsoft.com/office/drawing/2014/main" id="{CFEA3616-6A3F-8146-B0DC-21B190D717A5}"/>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mj-lt"/>
              </a:rPr>
              <a:t>10 fb</a:t>
            </a:r>
            <a:r>
              <a:rPr lang="en-US" baseline="30000" dirty="0">
                <a:solidFill>
                  <a:srgbClr val="0000FF"/>
                </a:solidFill>
                <a:latin typeface="+mj-lt"/>
              </a:rPr>
              <a:t>-1</a:t>
            </a:r>
          </a:p>
        </p:txBody>
      </p:sp>
      <p:sp>
        <p:nvSpPr>
          <p:cNvPr id="65" name="TextBox 64">
            <a:extLst>
              <a:ext uri="{FF2B5EF4-FFF2-40B4-BE49-F238E27FC236}">
                <a16:creationId xmlns:a16="http://schemas.microsoft.com/office/drawing/2014/main" id="{18F29F66-E2ED-CC46-91FB-8D4F01F587BD}"/>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mj-lt"/>
              </a:rPr>
              <a:t>10 - 100 fb</a:t>
            </a:r>
            <a:r>
              <a:rPr lang="en-US" baseline="30000" dirty="0">
                <a:solidFill>
                  <a:srgbClr val="0000FF"/>
                </a:solidFill>
                <a:latin typeface="+mj-lt"/>
              </a:rPr>
              <a:t>-1</a:t>
            </a:r>
          </a:p>
        </p:txBody>
      </p:sp>
      <p:sp>
        <p:nvSpPr>
          <p:cNvPr id="30" name="Oval 29">
            <a:extLst>
              <a:ext uri="{FF2B5EF4-FFF2-40B4-BE49-F238E27FC236}">
                <a16:creationId xmlns:a16="http://schemas.microsoft.com/office/drawing/2014/main" id="{5A213EB4-270C-3C4A-A650-9F7C9E71F72E}"/>
              </a:ext>
            </a:extLst>
          </p:cNvPr>
          <p:cNvSpPr/>
          <p:nvPr/>
        </p:nvSpPr>
        <p:spPr>
          <a:xfrm>
            <a:off x="1249540" y="955099"/>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Tree>
    <p:extLst>
      <p:ext uri="{BB962C8B-B14F-4D97-AF65-F5344CB8AC3E}">
        <p14:creationId xmlns:p14="http://schemas.microsoft.com/office/powerpoint/2010/main" val="254463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A1E5-D4F0-2B4F-A0E1-5EF289C4A398}"/>
              </a:ext>
            </a:extLst>
          </p:cNvPr>
          <p:cNvSpPr>
            <a:spLocks noGrp="1"/>
          </p:cNvSpPr>
          <p:nvPr>
            <p:ph type="title"/>
          </p:nvPr>
        </p:nvSpPr>
        <p:spPr/>
        <p:txBody>
          <a:bodyPr/>
          <a:lstStyle/>
          <a:p>
            <a:r>
              <a:rPr lang="en-US" dirty="0"/>
              <a:t>EIC General Purpose Detector</a:t>
            </a:r>
          </a:p>
        </p:txBody>
      </p:sp>
      <p:sp>
        <p:nvSpPr>
          <p:cNvPr id="3" name="Slide Number Placeholder 2">
            <a:extLst>
              <a:ext uri="{FF2B5EF4-FFF2-40B4-BE49-F238E27FC236}">
                <a16:creationId xmlns:a16="http://schemas.microsoft.com/office/drawing/2014/main" id="{7F04856B-8CBF-D642-A836-E7D4749BFD73}"/>
              </a:ext>
            </a:extLst>
          </p:cNvPr>
          <p:cNvSpPr>
            <a:spLocks noGrp="1"/>
          </p:cNvSpPr>
          <p:nvPr>
            <p:ph type="sldNum" sz="quarter" idx="12"/>
          </p:nvPr>
        </p:nvSpPr>
        <p:spPr/>
        <p:txBody>
          <a:bodyPr/>
          <a:lstStyle/>
          <a:p>
            <a:fld id="{893C5830-40F3-F04E-B2E3-10E6672BA8FF}" type="slidenum">
              <a:rPr lang="en-US" smtClean="0"/>
              <a:pPr/>
              <a:t>25</a:t>
            </a:fld>
            <a:endParaRPr lang="en-US"/>
          </a:p>
        </p:txBody>
      </p:sp>
      <p:sp>
        <p:nvSpPr>
          <p:cNvPr id="5" name="TextBox 4">
            <a:extLst>
              <a:ext uri="{FF2B5EF4-FFF2-40B4-BE49-F238E27FC236}">
                <a16:creationId xmlns:a16="http://schemas.microsoft.com/office/drawing/2014/main" id="{A10B98D9-F5F2-6C4A-AAB6-34EC294B0B8F}"/>
              </a:ext>
            </a:extLst>
          </p:cNvPr>
          <p:cNvSpPr txBox="1"/>
          <p:nvPr/>
        </p:nvSpPr>
        <p:spPr>
          <a:xfrm>
            <a:off x="1674961" y="481171"/>
            <a:ext cx="710451"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9.5 m</a:t>
            </a:r>
          </a:p>
        </p:txBody>
      </p:sp>
      <p:pic>
        <p:nvPicPr>
          <p:cNvPr id="16" name="Picture 15">
            <a:extLst>
              <a:ext uri="{FF2B5EF4-FFF2-40B4-BE49-F238E27FC236}">
                <a16:creationId xmlns:a16="http://schemas.microsoft.com/office/drawing/2014/main" id="{1F3F633B-1DC8-DD4D-8F66-37B4D4181AB1}"/>
              </a:ext>
            </a:extLst>
          </p:cNvPr>
          <p:cNvPicPr>
            <a:picLocks noChangeAspect="1"/>
          </p:cNvPicPr>
          <p:nvPr/>
        </p:nvPicPr>
        <p:blipFill rotWithShape="1">
          <a:blip r:embed="rId2"/>
          <a:srcRect l="7416" b="1559"/>
          <a:stretch/>
        </p:blipFill>
        <p:spPr>
          <a:xfrm>
            <a:off x="59540" y="822579"/>
            <a:ext cx="4063623" cy="2430390"/>
          </a:xfrm>
          <a:prstGeom prst="rect">
            <a:avLst/>
          </a:prstGeom>
        </p:spPr>
      </p:pic>
      <p:cxnSp>
        <p:nvCxnSpPr>
          <p:cNvPr id="17" name="Straight Arrow Connector 16">
            <a:extLst>
              <a:ext uri="{FF2B5EF4-FFF2-40B4-BE49-F238E27FC236}">
                <a16:creationId xmlns:a16="http://schemas.microsoft.com/office/drawing/2014/main" id="{0A33DE14-0AC2-2F40-A8F5-294BD699190C}"/>
              </a:ext>
            </a:extLst>
          </p:cNvPr>
          <p:cNvCxnSpPr>
            <a:cxnSpLocks/>
          </p:cNvCxnSpPr>
          <p:nvPr/>
        </p:nvCxnSpPr>
        <p:spPr>
          <a:xfrm>
            <a:off x="59540" y="780617"/>
            <a:ext cx="3900410" cy="0"/>
          </a:xfrm>
          <a:prstGeom prst="straightConnector1">
            <a:avLst/>
          </a:prstGeom>
          <a:ln w="19050">
            <a:solidFill>
              <a:srgbClr val="0432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27EA3E35-27D6-9143-A756-C051A6D8914E}"/>
              </a:ext>
            </a:extLst>
          </p:cNvPr>
          <p:cNvPicPr>
            <a:picLocks noChangeAspect="1"/>
          </p:cNvPicPr>
          <p:nvPr/>
        </p:nvPicPr>
        <p:blipFill>
          <a:blip r:embed="rId3"/>
          <a:stretch>
            <a:fillRect/>
          </a:stretch>
        </p:blipFill>
        <p:spPr>
          <a:xfrm>
            <a:off x="9525" y="3437700"/>
            <a:ext cx="4183588" cy="3160264"/>
          </a:xfrm>
          <a:prstGeom prst="rect">
            <a:avLst/>
          </a:prstGeom>
        </p:spPr>
      </p:pic>
      <p:cxnSp>
        <p:nvCxnSpPr>
          <p:cNvPr id="26" name="Straight Arrow Connector 25">
            <a:extLst>
              <a:ext uri="{FF2B5EF4-FFF2-40B4-BE49-F238E27FC236}">
                <a16:creationId xmlns:a16="http://schemas.microsoft.com/office/drawing/2014/main" id="{F8DB9ABE-0B8C-AF44-AAC4-820D24B2D84C}"/>
              </a:ext>
            </a:extLst>
          </p:cNvPr>
          <p:cNvCxnSpPr>
            <a:cxnSpLocks/>
          </p:cNvCxnSpPr>
          <p:nvPr/>
        </p:nvCxnSpPr>
        <p:spPr>
          <a:xfrm flipV="1">
            <a:off x="2502339" y="3182582"/>
            <a:ext cx="1216906" cy="363175"/>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B25F01-196E-194F-ABD8-0B01B64A5876}"/>
              </a:ext>
            </a:extLst>
          </p:cNvPr>
          <p:cNvCxnSpPr>
            <a:cxnSpLocks/>
          </p:cNvCxnSpPr>
          <p:nvPr/>
        </p:nvCxnSpPr>
        <p:spPr>
          <a:xfrm flipH="1" flipV="1">
            <a:off x="69093" y="3165854"/>
            <a:ext cx="2093631" cy="37990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D82D22A-A326-4568-B17A-39DA24BFE937}"/>
              </a:ext>
            </a:extLst>
          </p:cNvPr>
          <p:cNvSpPr/>
          <p:nvPr/>
        </p:nvSpPr>
        <p:spPr>
          <a:xfrm>
            <a:off x="2162724" y="3545757"/>
            <a:ext cx="351470" cy="49284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BCDD72-D5FA-3749-9714-183122036171}"/>
              </a:ext>
            </a:extLst>
          </p:cNvPr>
          <p:cNvSpPr txBox="1"/>
          <p:nvPr/>
        </p:nvSpPr>
        <p:spPr>
          <a:xfrm>
            <a:off x="4119139" y="639290"/>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8" name="TextBox 7">
            <a:extLst>
              <a:ext uri="{FF2B5EF4-FFF2-40B4-BE49-F238E27FC236}">
                <a16:creationId xmlns:a16="http://schemas.microsoft.com/office/drawing/2014/main" id="{B0529468-4996-8349-A522-C19437754BBA}"/>
              </a:ext>
            </a:extLst>
          </p:cNvPr>
          <p:cNvSpPr txBox="1"/>
          <p:nvPr/>
        </p:nvSpPr>
        <p:spPr>
          <a:xfrm>
            <a:off x="7162734" y="637848"/>
            <a:ext cx="1447800" cy="276999"/>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9" name="TextBox 8">
            <a:extLst>
              <a:ext uri="{FF2B5EF4-FFF2-40B4-BE49-F238E27FC236}">
                <a16:creationId xmlns:a16="http://schemas.microsoft.com/office/drawing/2014/main" id="{28766BC7-F276-B54B-A468-E73AF95202F3}"/>
              </a:ext>
            </a:extLst>
          </p:cNvPr>
          <p:cNvSpPr txBox="1"/>
          <p:nvPr/>
        </p:nvSpPr>
        <p:spPr>
          <a:xfrm>
            <a:off x="6530174" y="1080476"/>
            <a:ext cx="2138373" cy="276999"/>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RICH detectors</a:t>
            </a:r>
          </a:p>
        </p:txBody>
      </p:sp>
      <p:sp>
        <p:nvSpPr>
          <p:cNvPr id="10" name="TextBox 9">
            <a:extLst>
              <a:ext uri="{FF2B5EF4-FFF2-40B4-BE49-F238E27FC236}">
                <a16:creationId xmlns:a16="http://schemas.microsoft.com/office/drawing/2014/main" id="{69418205-2D78-F440-AB25-ED0CD83F8AF6}"/>
              </a:ext>
            </a:extLst>
          </p:cNvPr>
          <p:cNvSpPr txBox="1"/>
          <p:nvPr/>
        </p:nvSpPr>
        <p:spPr>
          <a:xfrm>
            <a:off x="4181258" y="1074903"/>
            <a:ext cx="1133645" cy="276999"/>
          </a:xfrm>
          <a:prstGeom prst="rect">
            <a:avLst/>
          </a:prstGeom>
          <a:solidFill>
            <a:srgbClr val="F2FF5F"/>
          </a:solidFill>
          <a:ln w="9525">
            <a:solidFill>
              <a:schemeClr val="bg2">
                <a:lumMod val="10000"/>
                <a:alpha val="63000"/>
              </a:schemeClr>
            </a:solidFill>
          </a:ln>
        </p:spPr>
        <p:txBody>
          <a:bodyPr wrap="none" rtlCol="0">
            <a:spAutoFit/>
          </a:bodyPr>
          <a:lstStyle/>
          <a:p>
            <a:pPr algn="ctr"/>
            <a:r>
              <a:rPr lang="en-US" sz="1200" dirty="0">
                <a:solidFill>
                  <a:srgbClr val="1E1C11"/>
                </a:solidFill>
                <a:latin typeface="Arial" panose="020B0604020202020204" pitchFamily="34" charset="0"/>
                <a:cs typeface="Arial" panose="020B0604020202020204" pitchFamily="34" charset="0"/>
              </a:rPr>
              <a:t>MAPS tracker</a:t>
            </a:r>
          </a:p>
        </p:txBody>
      </p:sp>
      <p:sp>
        <p:nvSpPr>
          <p:cNvPr id="11" name="TextBox 10">
            <a:extLst>
              <a:ext uri="{FF2B5EF4-FFF2-40B4-BE49-F238E27FC236}">
                <a16:creationId xmlns:a16="http://schemas.microsoft.com/office/drawing/2014/main" id="{31EE0310-D4D2-7942-8482-EAB1528A8C97}"/>
              </a:ext>
            </a:extLst>
          </p:cNvPr>
          <p:cNvSpPr txBox="1"/>
          <p:nvPr/>
        </p:nvSpPr>
        <p:spPr>
          <a:xfrm>
            <a:off x="5359724" y="1074903"/>
            <a:ext cx="1125629" cy="276999"/>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trackers</a:t>
            </a:r>
          </a:p>
        </p:txBody>
      </p:sp>
      <p:sp>
        <p:nvSpPr>
          <p:cNvPr id="12" name="TextBox 11">
            <a:extLst>
              <a:ext uri="{FF2B5EF4-FFF2-40B4-BE49-F238E27FC236}">
                <a16:creationId xmlns:a16="http://schemas.microsoft.com/office/drawing/2014/main" id="{FC07DD25-BEAC-0842-AC0F-87ED5B04825F}"/>
              </a:ext>
            </a:extLst>
          </p:cNvPr>
          <p:cNvSpPr txBox="1"/>
          <p:nvPr/>
        </p:nvSpPr>
        <p:spPr>
          <a:xfrm>
            <a:off x="5991043" y="639640"/>
            <a:ext cx="1103187"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coils</a:t>
            </a:r>
          </a:p>
        </p:txBody>
      </p:sp>
      <p:sp>
        <p:nvSpPr>
          <p:cNvPr id="21" name="TextBox 20">
            <a:extLst>
              <a:ext uri="{FF2B5EF4-FFF2-40B4-BE49-F238E27FC236}">
                <a16:creationId xmlns:a16="http://schemas.microsoft.com/office/drawing/2014/main" id="{508A7444-8DA6-B647-8D5F-AC23B400F680}"/>
              </a:ext>
            </a:extLst>
          </p:cNvPr>
          <p:cNvSpPr txBox="1"/>
          <p:nvPr/>
        </p:nvSpPr>
        <p:spPr>
          <a:xfrm>
            <a:off x="4204600" y="1596047"/>
            <a:ext cx="4929875" cy="5016758"/>
          </a:xfrm>
          <a:prstGeom prst="rect">
            <a:avLst/>
          </a:prstGeom>
          <a:noFill/>
        </p:spPr>
        <p:txBody>
          <a:bodyPr wrap="square" rtlCol="0">
            <a:spAutoFit/>
          </a:bodyPr>
          <a:lstStyle/>
          <a:p>
            <a:r>
              <a:rPr lang="en-US" dirty="0">
                <a:solidFill>
                  <a:srgbClr val="0000FF"/>
                </a:solidFill>
                <a:latin typeface="+mj-lt"/>
                <a:ea typeface="Comic Sans MS" charset="0"/>
                <a:cs typeface="Comic Sans MS" charset="0"/>
              </a:rPr>
              <a:t>Overall detector requirements:</a:t>
            </a:r>
            <a:endParaRPr lang="en-US" dirty="0">
              <a:solidFill>
                <a:srgbClr val="322F31"/>
              </a:solidFill>
              <a:latin typeface="+mj-lt"/>
              <a:ea typeface="Comic Sans MS" charset="0"/>
              <a:cs typeface="Comic Sans MS" charset="0"/>
            </a:endParaRP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Large rapidity (-4 &lt; </a:t>
            </a:r>
            <a:r>
              <a:rPr lang="en-US" sz="1600" dirty="0">
                <a:solidFill>
                  <a:srgbClr val="322F31"/>
                </a:solidFill>
                <a:latin typeface="Symbol" pitchFamily="2" charset="2"/>
                <a:ea typeface="Comic Sans MS" charset="0"/>
                <a:cs typeface="Comic Sans MS" charset="0"/>
              </a:rPr>
              <a:t>h</a:t>
            </a:r>
            <a:r>
              <a:rPr lang="en-US" sz="1600" dirty="0">
                <a:solidFill>
                  <a:srgbClr val="322F31"/>
                </a:solidFill>
                <a:latin typeface="+mj-lt"/>
                <a:ea typeface="Comic Sans MS" charset="0"/>
                <a:cs typeface="Comic Sans MS" charset="0"/>
              </a:rPr>
              <a:t> &lt; 4) coverage; and far beyond in especially far-forward detector regions</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High precision low mass tracking</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small (</a:t>
            </a:r>
            <a:r>
              <a:rPr lang="en-US" sz="1400" dirty="0">
                <a:solidFill>
                  <a:srgbClr val="322F31"/>
                </a:solidFill>
                <a:latin typeface="Symbol" pitchFamily="2" charset="2"/>
                <a:ea typeface="Comic Sans MS" charset="0"/>
                <a:cs typeface="Comic Sans MS" charset="0"/>
              </a:rPr>
              <a:t>m</a:t>
            </a:r>
            <a:r>
              <a:rPr lang="en-US" sz="1400" dirty="0">
                <a:solidFill>
                  <a:srgbClr val="322F31"/>
                </a:solidFill>
                <a:latin typeface="+mj-lt"/>
                <a:ea typeface="Comic Sans MS" charset="0"/>
                <a:cs typeface="Comic Sans MS" charset="0"/>
              </a:rPr>
              <a:t>-vertex) and large radius (gaseous-based) tracking </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Electromagnetic and Hadronic Calorimetry</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equal coverage of tracking and EM-calorimetry</a:t>
            </a:r>
            <a:r>
              <a:rPr lang="en-US" sz="1600" dirty="0">
                <a:solidFill>
                  <a:srgbClr val="322F31"/>
                </a:solidFill>
                <a:latin typeface="+mj-lt"/>
                <a:ea typeface="Comic Sans MS" charset="0"/>
                <a:cs typeface="Comic Sans MS" charset="0"/>
              </a:rPr>
              <a:t> </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High performance PID to separate </a:t>
            </a:r>
            <a:r>
              <a:rPr lang="en-US" sz="1600" dirty="0">
                <a:solidFill>
                  <a:srgbClr val="322F31"/>
                </a:solidFill>
                <a:latin typeface="Symbol" pitchFamily="2" charset="2"/>
                <a:ea typeface="Symbol" charset="2"/>
                <a:cs typeface="Symbol" charset="2"/>
              </a:rPr>
              <a:t>p</a:t>
            </a:r>
            <a:r>
              <a:rPr lang="en-US" sz="1600" dirty="0">
                <a:solidFill>
                  <a:srgbClr val="322F31"/>
                </a:solidFill>
                <a:latin typeface="+mj-lt"/>
                <a:ea typeface="Comic Sans MS" charset="0"/>
                <a:cs typeface="Comic Sans MS" charset="0"/>
              </a:rPr>
              <a:t>, K, p on </a:t>
            </a:r>
          </a:p>
          <a:p>
            <a:pPr>
              <a:buClr>
                <a:srgbClr val="0000FF"/>
              </a:buClr>
            </a:pPr>
            <a:r>
              <a:rPr lang="en-US" sz="1600" dirty="0">
                <a:solidFill>
                  <a:srgbClr val="322F31"/>
                </a:solidFill>
                <a:latin typeface="+mj-lt"/>
                <a:ea typeface="Comic Sans MS" charset="0"/>
                <a:cs typeface="Comic Sans MS" charset="0"/>
              </a:rPr>
              <a:t>      track level</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also need good e/h separation for scattered electron</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Large acceptance for diffraction, tagging, neutrons from nuclear breakup: critical for physics program</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Many ancillary detector integrated in the beam line: low-Q</a:t>
            </a:r>
            <a:r>
              <a:rPr lang="en-US" sz="1400" baseline="30000" dirty="0">
                <a:solidFill>
                  <a:srgbClr val="322F31"/>
                </a:solidFill>
                <a:latin typeface="+mj-lt"/>
                <a:ea typeface="Comic Sans MS" charset="0"/>
                <a:cs typeface="Comic Sans MS" charset="0"/>
              </a:rPr>
              <a:t>2</a:t>
            </a:r>
            <a:r>
              <a:rPr lang="en-US" sz="1400" dirty="0">
                <a:solidFill>
                  <a:srgbClr val="322F31"/>
                </a:solidFill>
                <a:latin typeface="+mj-lt"/>
                <a:ea typeface="Comic Sans MS" charset="0"/>
                <a:cs typeface="Comic Sans MS" charset="0"/>
              </a:rPr>
              <a:t> tagger, Roman Pots, Zero-Degree Calorimeter, ….</a:t>
            </a:r>
          </a:p>
          <a:p>
            <a:pPr lvl="1">
              <a:buClr>
                <a:srgbClr val="0000FF"/>
              </a:buClr>
            </a:pPr>
            <a:r>
              <a:rPr lang="en-US" sz="1400" dirty="0">
                <a:solidFill>
                  <a:srgbClr val="322F31"/>
                </a:solidFill>
                <a:latin typeface="+mj-lt"/>
                <a:ea typeface="Comic Sans MS" charset="0"/>
                <a:cs typeface="Comic Sans MS" charset="0"/>
                <a:sym typeface="Wingdings" pitchFamily="2" charset="2"/>
              </a:rPr>
              <a:t> Integration into IR critical</a:t>
            </a:r>
            <a:endParaRPr lang="en-US" sz="1400" dirty="0">
              <a:solidFill>
                <a:srgbClr val="322F31"/>
              </a:solidFill>
              <a:latin typeface="+mj-lt"/>
              <a:ea typeface="Comic Sans MS" charset="0"/>
              <a:cs typeface="Comic Sans MS" charset="0"/>
            </a:endParaRP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High control of systematics</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luminosity monitor, electron &amp; hadron Polarimetry</a:t>
            </a:r>
            <a:endParaRPr lang="en-US" sz="1400" dirty="0">
              <a:latin typeface="+mj-lt"/>
              <a:ea typeface="Comic Sans MS" charset="0"/>
              <a:cs typeface="Comic Sans MS" charset="0"/>
            </a:endParaRPr>
          </a:p>
        </p:txBody>
      </p:sp>
    </p:spTree>
    <p:extLst>
      <p:ext uri="{BB962C8B-B14F-4D97-AF65-F5344CB8AC3E}">
        <p14:creationId xmlns:p14="http://schemas.microsoft.com/office/powerpoint/2010/main" val="1098261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10;&#10;Description automatically generated with medium confidence">
            <a:extLst>
              <a:ext uri="{FF2B5EF4-FFF2-40B4-BE49-F238E27FC236}">
                <a16:creationId xmlns:a16="http://schemas.microsoft.com/office/drawing/2014/main" id="{6D807A3A-F8BE-ED44-81AD-1648FE220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6160">
            <a:off x="134636" y="1210954"/>
            <a:ext cx="4207512" cy="2777615"/>
          </a:xfrm>
          <a:prstGeom prst="rect">
            <a:avLst/>
          </a:prstGeom>
        </p:spPr>
      </p:pic>
      <p:pic>
        <p:nvPicPr>
          <p:cNvPr id="36" name="Picture 35">
            <a:extLst>
              <a:ext uri="{FF2B5EF4-FFF2-40B4-BE49-F238E27FC236}">
                <a16:creationId xmlns:a16="http://schemas.microsoft.com/office/drawing/2014/main" id="{31376640-1E21-BF43-8C4B-747C960A3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6821">
            <a:off x="8025836" y="2311328"/>
            <a:ext cx="963875" cy="1247367"/>
          </a:xfrm>
          <a:prstGeom prst="rect">
            <a:avLst/>
          </a:prstGeom>
        </p:spPr>
      </p:pic>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26</a:t>
            </a:fld>
            <a:endParaRPr lang="en-US"/>
          </a:p>
        </p:txBody>
      </p:sp>
      <p:sp>
        <p:nvSpPr>
          <p:cNvPr id="29" name="TextBox 28">
            <a:extLst>
              <a:ext uri="{FF2B5EF4-FFF2-40B4-BE49-F238E27FC236}">
                <a16:creationId xmlns:a16="http://schemas.microsoft.com/office/drawing/2014/main" id="{F719281F-BF02-D94A-9ADB-3B3FE6822608}"/>
              </a:ext>
            </a:extLst>
          </p:cNvPr>
          <p:cNvSpPr txBox="1"/>
          <p:nvPr/>
        </p:nvSpPr>
        <p:spPr>
          <a:xfrm>
            <a:off x="4624703" y="622377"/>
            <a:ext cx="4568467" cy="1384995"/>
          </a:xfrm>
          <a:prstGeom prst="rect">
            <a:avLst/>
          </a:prstGeom>
          <a:noFill/>
        </p:spPr>
        <p:txBody>
          <a:bodyPr wrap="square" rtlCol="0">
            <a:spAutoFit/>
          </a:bodyPr>
          <a:lstStyle/>
          <a:p>
            <a:r>
              <a:rPr lang="en-US" dirty="0">
                <a:solidFill>
                  <a:srgbClr val="0432FF"/>
                </a:solidFill>
                <a:latin typeface="+mj-lt"/>
                <a:cs typeface="Arial" panose="020B0604020202020204" pitchFamily="34" charset="0"/>
              </a:rPr>
              <a:t>EIC general purpose Detector around </a:t>
            </a:r>
          </a:p>
          <a:p>
            <a:r>
              <a:rPr lang="en-US" dirty="0">
                <a:solidFill>
                  <a:srgbClr val="0432FF"/>
                </a:solidFill>
                <a:latin typeface="+mj-lt"/>
                <a:cs typeface="Arial" panose="020B0604020202020204" pitchFamily="34" charset="0"/>
              </a:rPr>
              <a:t>a new 3T Solenoid</a:t>
            </a:r>
          </a:p>
          <a:p>
            <a:r>
              <a:rPr lang="en-US" sz="1600" dirty="0">
                <a:latin typeface="+mj-lt"/>
                <a:cs typeface="Arial" panose="020B0604020202020204" pitchFamily="34" charset="0"/>
              </a:rPr>
              <a:t>Hermetic coverage:</a:t>
            </a:r>
          </a:p>
          <a:p>
            <a:r>
              <a:rPr lang="en-US" sz="1600" dirty="0">
                <a:cs typeface="Arial" panose="020B0604020202020204" pitchFamily="34" charset="0"/>
              </a:rPr>
              <a:t>2</a:t>
            </a:r>
            <a:r>
              <a:rPr lang="en-US" sz="1600" baseline="30000" dirty="0">
                <a:cs typeface="Arial" panose="020B0604020202020204" pitchFamily="34" charset="0"/>
              </a:rPr>
              <a:t>o</a:t>
            </a:r>
            <a:r>
              <a:rPr lang="en-US" sz="1600" dirty="0">
                <a:cs typeface="Arial" panose="020B0604020202020204" pitchFamily="34" charset="0"/>
              </a:rPr>
              <a:t> &lt; </a:t>
            </a:r>
            <a:r>
              <a:rPr lang="en-US" sz="1600" dirty="0">
                <a:latin typeface="Symbol" pitchFamily="2" charset="2"/>
                <a:cs typeface="Arial" panose="020B0604020202020204" pitchFamily="34" charset="0"/>
              </a:rPr>
              <a:t>Q</a:t>
            </a:r>
            <a:r>
              <a:rPr lang="en-US" sz="1600" dirty="0">
                <a:cs typeface="Arial" panose="020B0604020202020204" pitchFamily="34" charset="0"/>
              </a:rPr>
              <a:t> &lt; 178</a:t>
            </a:r>
            <a:r>
              <a:rPr lang="en-US" sz="1600" baseline="30000" dirty="0">
                <a:cs typeface="Arial" panose="020B0604020202020204" pitchFamily="34" charset="0"/>
              </a:rPr>
              <a:t>o </a:t>
            </a:r>
            <a:r>
              <a:rPr lang="en-US" sz="1600" dirty="0">
                <a:cs typeface="Arial" panose="020B0604020202020204" pitchFamily="34" charset="0"/>
              </a:rPr>
              <a:t> (-4&lt;</a:t>
            </a:r>
            <a:r>
              <a:rPr lang="en-US" sz="1600" dirty="0">
                <a:latin typeface="Symbol" pitchFamily="2" charset="2"/>
                <a:cs typeface="Arial" panose="020B0604020202020204" pitchFamily="34" charset="0"/>
              </a:rPr>
              <a:t>h</a:t>
            </a:r>
            <a:r>
              <a:rPr lang="en-US" sz="1600" dirty="0">
                <a:cs typeface="Arial" panose="020B0604020202020204" pitchFamily="34" charset="0"/>
              </a:rPr>
              <a:t>&lt;4 ) with 2</a:t>
            </a:r>
            <a:r>
              <a:rPr lang="en-US" sz="1600" dirty="0">
                <a:latin typeface="Symbol" pitchFamily="2" charset="2"/>
                <a:cs typeface="Arial" panose="020B0604020202020204" pitchFamily="34" charset="0"/>
              </a:rPr>
              <a:t>p</a:t>
            </a:r>
            <a:r>
              <a:rPr lang="en-US" sz="1600" dirty="0">
                <a:cs typeface="Arial" panose="020B0604020202020204" pitchFamily="34" charset="0"/>
              </a:rPr>
              <a:t> in </a:t>
            </a:r>
            <a:r>
              <a:rPr lang="en-US" sz="1600" dirty="0">
                <a:latin typeface="Symbol" pitchFamily="2" charset="2"/>
                <a:cs typeface="Arial" panose="020B0604020202020204" pitchFamily="34" charset="0"/>
              </a:rPr>
              <a:t>F</a:t>
            </a:r>
            <a:endParaRPr lang="en-US" sz="1600" dirty="0">
              <a:latin typeface="+mj-lt"/>
              <a:cs typeface="Arial" panose="020B0604020202020204" pitchFamily="34" charset="0"/>
            </a:endParaRPr>
          </a:p>
          <a:p>
            <a:r>
              <a:rPr lang="en-US" sz="1600" dirty="0">
                <a:solidFill>
                  <a:srgbClr val="0432FF"/>
                </a:solidFill>
                <a:latin typeface="+mj-lt"/>
                <a:cs typeface="Arial" panose="020B0604020202020204" pitchFamily="34" charset="0"/>
                <a:sym typeface="Wingdings" pitchFamily="2" charset="2"/>
              </a:rPr>
              <a:t></a:t>
            </a:r>
            <a:r>
              <a:rPr lang="en-US" sz="1600" dirty="0">
                <a:latin typeface="+mj-lt"/>
                <a:cs typeface="Arial" panose="020B0604020202020204" pitchFamily="34" charset="0"/>
                <a:sym typeface="Wingdings" pitchFamily="2" charset="2"/>
              </a:rPr>
              <a:t> as close as possible to 4</a:t>
            </a:r>
            <a:r>
              <a:rPr lang="en-US" sz="1600" dirty="0">
                <a:latin typeface="Symbol" pitchFamily="2" charset="2"/>
                <a:cs typeface="Arial" panose="020B0604020202020204" pitchFamily="34" charset="0"/>
                <a:sym typeface="Wingdings" pitchFamily="2" charset="2"/>
              </a:rPr>
              <a:t>p</a:t>
            </a:r>
            <a:r>
              <a:rPr lang="en-US" sz="1600" dirty="0">
                <a:latin typeface="+mj-lt"/>
                <a:cs typeface="Arial" panose="020B0604020202020204" pitchFamily="34" charset="0"/>
                <a:sym typeface="Wingdings" pitchFamily="2" charset="2"/>
              </a:rPr>
              <a:t> </a:t>
            </a:r>
            <a:endParaRPr lang="en-US" sz="1600" dirty="0">
              <a:latin typeface="+mj-lt"/>
              <a:cs typeface="Arial" panose="020B0604020202020204" pitchFamily="34" charset="0"/>
            </a:endParaRPr>
          </a:p>
        </p:txBody>
      </p:sp>
      <p:sp>
        <p:nvSpPr>
          <p:cNvPr id="30" name="TextBox 29">
            <a:extLst>
              <a:ext uri="{FF2B5EF4-FFF2-40B4-BE49-F238E27FC236}">
                <a16:creationId xmlns:a16="http://schemas.microsoft.com/office/drawing/2014/main" id="{2AC0A011-54C3-5242-9709-2C862E0438E8}"/>
              </a:ext>
            </a:extLst>
          </p:cNvPr>
          <p:cNvSpPr txBox="1"/>
          <p:nvPr/>
        </p:nvSpPr>
        <p:spPr>
          <a:xfrm>
            <a:off x="0" y="5426370"/>
            <a:ext cx="4519299" cy="769441"/>
          </a:xfrm>
          <a:prstGeom prst="rect">
            <a:avLst/>
          </a:prstGeom>
          <a:noFill/>
          <a:ln>
            <a:noFill/>
          </a:ln>
        </p:spPr>
        <p:txBody>
          <a:bodyPr wrap="square" rtlCol="0">
            <a:spAutoFit/>
          </a:bodyPr>
          <a:lstStyle/>
          <a:p>
            <a:pPr algn="ctr"/>
            <a:r>
              <a:rPr lang="en-US" sz="1600" b="1" dirty="0">
                <a:solidFill>
                  <a:srgbClr val="FF9300"/>
                </a:solidFill>
                <a:latin typeface="+mj-lt"/>
                <a:cs typeface="Arial" panose="020B0604020202020204" pitchFamily="34" charset="0"/>
              </a:rPr>
              <a:t>Technologies based on Generic EIC Detector R&amp;D developed by EIC-UG members </a:t>
            </a:r>
          </a:p>
          <a:p>
            <a:r>
              <a:rPr lang="en-US" sz="1200" b="1" dirty="0">
                <a:solidFill>
                  <a:srgbClr val="FF9300"/>
                </a:solidFill>
                <a:latin typeface="+mj-lt"/>
                <a:cs typeface="Arial" panose="020B0604020202020204" pitchFamily="34" charset="0"/>
              </a:rPr>
              <a:t>https://</a:t>
            </a:r>
            <a:r>
              <a:rPr lang="en-US" sz="1200" b="1" dirty="0" err="1">
                <a:solidFill>
                  <a:srgbClr val="FF9300"/>
                </a:solidFill>
                <a:latin typeface="+mj-lt"/>
                <a:cs typeface="Arial" panose="020B0604020202020204" pitchFamily="34" charset="0"/>
              </a:rPr>
              <a:t>wiki.bnl.gov</a:t>
            </a:r>
            <a:r>
              <a:rPr lang="en-US" sz="1200" b="1" dirty="0">
                <a:solidFill>
                  <a:srgbClr val="FF9300"/>
                </a:solidFill>
                <a:latin typeface="+mj-lt"/>
                <a:cs typeface="Arial" panose="020B0604020202020204" pitchFamily="34" charset="0"/>
              </a:rPr>
              <a:t>/conferences/</a:t>
            </a:r>
            <a:r>
              <a:rPr lang="en-US" sz="1200" b="1" dirty="0" err="1">
                <a:solidFill>
                  <a:srgbClr val="FF9300"/>
                </a:solidFill>
                <a:latin typeface="+mj-lt"/>
                <a:cs typeface="Arial" panose="020B0604020202020204" pitchFamily="34" charset="0"/>
              </a:rPr>
              <a:t>index.php</a:t>
            </a:r>
            <a:r>
              <a:rPr lang="en-US" sz="1200" b="1" dirty="0">
                <a:solidFill>
                  <a:srgbClr val="FF9300"/>
                </a:solidFill>
                <a:latin typeface="+mj-lt"/>
                <a:cs typeface="Arial" panose="020B0604020202020204" pitchFamily="34" charset="0"/>
              </a:rPr>
              <a:t>/EIC_R%25D</a:t>
            </a:r>
          </a:p>
        </p:txBody>
      </p:sp>
      <p:sp>
        <p:nvSpPr>
          <p:cNvPr id="52" name="TextBox 51">
            <a:extLst>
              <a:ext uri="{FF2B5EF4-FFF2-40B4-BE49-F238E27FC236}">
                <a16:creationId xmlns:a16="http://schemas.microsoft.com/office/drawing/2014/main" id="{CC3375B6-45F6-2549-83DD-EBFB59422CA1}"/>
              </a:ext>
            </a:extLst>
          </p:cNvPr>
          <p:cNvSpPr txBox="1"/>
          <p:nvPr/>
        </p:nvSpPr>
        <p:spPr>
          <a:xfrm rot="21068685">
            <a:off x="2261495" y="804069"/>
            <a:ext cx="1095172"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electrons</a:t>
            </a:r>
          </a:p>
        </p:txBody>
      </p:sp>
      <p:sp>
        <p:nvSpPr>
          <p:cNvPr id="35" name="TextBox 34">
            <a:extLst>
              <a:ext uri="{FF2B5EF4-FFF2-40B4-BE49-F238E27FC236}">
                <a16:creationId xmlns:a16="http://schemas.microsoft.com/office/drawing/2014/main" id="{65384301-A15A-3E43-B991-EF019DAFFC66}"/>
              </a:ext>
            </a:extLst>
          </p:cNvPr>
          <p:cNvSpPr txBox="1"/>
          <p:nvPr/>
        </p:nvSpPr>
        <p:spPr>
          <a:xfrm rot="20945091">
            <a:off x="686537" y="1069002"/>
            <a:ext cx="992579" cy="338554"/>
          </a:xfrm>
          <a:prstGeom prst="rect">
            <a:avLst/>
          </a:prstGeom>
          <a:noFill/>
        </p:spPr>
        <p:txBody>
          <a:bodyPr wrap="none" rtlCol="0">
            <a:spAutoFit/>
          </a:bodyPr>
          <a:lstStyle/>
          <a:p>
            <a:r>
              <a:rPr lang="en-US" sz="1600" b="1" dirty="0">
                <a:solidFill>
                  <a:srgbClr val="0432FF"/>
                </a:solidFill>
                <a:latin typeface="Arial" panose="020B0604020202020204" pitchFamily="34" charset="0"/>
                <a:cs typeface="Arial" panose="020B0604020202020204" pitchFamily="34" charset="0"/>
              </a:rPr>
              <a:t>hadrons</a:t>
            </a:r>
          </a:p>
        </p:txBody>
      </p:sp>
      <p:cxnSp>
        <p:nvCxnSpPr>
          <p:cNvPr id="34" name="Straight Arrow Connector 33">
            <a:extLst>
              <a:ext uri="{FF2B5EF4-FFF2-40B4-BE49-F238E27FC236}">
                <a16:creationId xmlns:a16="http://schemas.microsoft.com/office/drawing/2014/main" id="{6E609F85-927B-4C47-B078-15A9A628E7AB}"/>
              </a:ext>
            </a:extLst>
          </p:cNvPr>
          <p:cNvCxnSpPr>
            <a:cxnSpLocks/>
          </p:cNvCxnSpPr>
          <p:nvPr/>
        </p:nvCxnSpPr>
        <p:spPr>
          <a:xfrm flipH="1">
            <a:off x="1930615" y="725853"/>
            <a:ext cx="1736208" cy="272138"/>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AD65E3A-B13C-214F-8D70-0D0E14A11A9B}"/>
              </a:ext>
            </a:extLst>
          </p:cNvPr>
          <p:cNvCxnSpPr>
            <a:cxnSpLocks/>
          </p:cNvCxnSpPr>
          <p:nvPr/>
        </p:nvCxnSpPr>
        <p:spPr>
          <a:xfrm flipV="1">
            <a:off x="215100" y="1004008"/>
            <a:ext cx="1702534" cy="288171"/>
          </a:xfrm>
          <a:prstGeom prst="straightConnector1">
            <a:avLst/>
          </a:prstGeom>
          <a:ln w="19050">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B183948-7006-5547-B81A-6C815923DFBA}"/>
              </a:ext>
            </a:extLst>
          </p:cNvPr>
          <p:cNvSpPr txBox="1"/>
          <p:nvPr/>
        </p:nvSpPr>
        <p:spPr>
          <a:xfrm>
            <a:off x="4541178" y="2074783"/>
            <a:ext cx="3960305" cy="1354217"/>
          </a:xfrm>
          <a:prstGeom prst="rect">
            <a:avLst/>
          </a:prstGeom>
          <a:noFill/>
        </p:spPr>
        <p:txBody>
          <a:bodyPr wrap="square" rtlCol="0">
            <a:spAutoFit/>
          </a:bodyPr>
          <a:lstStyle/>
          <a:p>
            <a:pPr algn="ctr"/>
            <a:r>
              <a:rPr lang="en-US" dirty="0">
                <a:latin typeface="+mj-lt"/>
              </a:rPr>
              <a:t>Flow down of Physics Requirements</a:t>
            </a:r>
          </a:p>
          <a:p>
            <a:pPr algn="ctr"/>
            <a:r>
              <a:rPr lang="en-US" dirty="0">
                <a:latin typeface="+mj-lt"/>
              </a:rPr>
              <a:t>to detector design has been determined in 2020 EIC-UG </a:t>
            </a:r>
          </a:p>
          <a:p>
            <a:pPr algn="ctr"/>
            <a:r>
              <a:rPr lang="en-US" dirty="0">
                <a:latin typeface="+mj-lt"/>
              </a:rPr>
              <a:t>Yellow Report Initiative</a:t>
            </a:r>
          </a:p>
          <a:p>
            <a:pPr algn="ctr"/>
            <a:r>
              <a:rPr lang="en-US" sz="1000" dirty="0">
                <a:latin typeface="+mj-lt"/>
              </a:rPr>
              <a:t>https://</a:t>
            </a:r>
            <a:r>
              <a:rPr lang="en-US" sz="1000" dirty="0" err="1">
                <a:latin typeface="+mj-lt"/>
              </a:rPr>
              <a:t>arxiv.org</a:t>
            </a:r>
            <a:r>
              <a:rPr lang="en-US" sz="1000" dirty="0">
                <a:latin typeface="+mj-lt"/>
              </a:rPr>
              <a:t>/abs/2103.05419</a:t>
            </a:r>
          </a:p>
        </p:txBody>
      </p:sp>
      <p:pic>
        <p:nvPicPr>
          <p:cNvPr id="37" name="Picture 36">
            <a:extLst>
              <a:ext uri="{FF2B5EF4-FFF2-40B4-BE49-F238E27FC236}">
                <a16:creationId xmlns:a16="http://schemas.microsoft.com/office/drawing/2014/main" id="{758CDEC6-A23F-B94C-B912-BBE5208D6B45}"/>
              </a:ext>
            </a:extLst>
          </p:cNvPr>
          <p:cNvPicPr>
            <a:picLocks noChangeAspect="1"/>
          </p:cNvPicPr>
          <p:nvPr/>
        </p:nvPicPr>
        <p:blipFill rotWithShape="1">
          <a:blip r:embed="rId4"/>
          <a:srcRect t="909" r="51304" b="22333"/>
          <a:stretch/>
        </p:blipFill>
        <p:spPr>
          <a:xfrm>
            <a:off x="4853036" y="3682638"/>
            <a:ext cx="3708008" cy="3167320"/>
          </a:xfrm>
          <a:prstGeom prst="rect">
            <a:avLst/>
          </a:prstGeom>
        </p:spPr>
      </p:pic>
      <p:pic>
        <p:nvPicPr>
          <p:cNvPr id="24" name="Picture 23">
            <a:extLst>
              <a:ext uri="{FF2B5EF4-FFF2-40B4-BE49-F238E27FC236}">
                <a16:creationId xmlns:a16="http://schemas.microsoft.com/office/drawing/2014/main" id="{778E357F-EF61-AE4B-9DE9-F02038CDA242}"/>
              </a:ext>
            </a:extLst>
          </p:cNvPr>
          <p:cNvPicPr>
            <a:picLocks noChangeAspect="1"/>
          </p:cNvPicPr>
          <p:nvPr/>
        </p:nvPicPr>
        <p:blipFill>
          <a:blip r:embed="rId5"/>
          <a:stretch>
            <a:fillRect/>
          </a:stretch>
        </p:blipFill>
        <p:spPr>
          <a:xfrm>
            <a:off x="2226139" y="4024370"/>
            <a:ext cx="1881264" cy="1241928"/>
          </a:xfrm>
          <a:prstGeom prst="rect">
            <a:avLst/>
          </a:prstGeom>
        </p:spPr>
      </p:pic>
      <p:sp>
        <p:nvSpPr>
          <p:cNvPr id="5" name="Oval 4">
            <a:extLst>
              <a:ext uri="{FF2B5EF4-FFF2-40B4-BE49-F238E27FC236}">
                <a16:creationId xmlns:a16="http://schemas.microsoft.com/office/drawing/2014/main" id="{C1B279B1-91A9-AA4C-B5D3-C239E69F7038}"/>
              </a:ext>
            </a:extLst>
          </p:cNvPr>
          <p:cNvSpPr/>
          <p:nvPr/>
        </p:nvSpPr>
        <p:spPr>
          <a:xfrm rot="20709399">
            <a:off x="948778" y="2332278"/>
            <a:ext cx="2066858" cy="448665"/>
          </a:xfrm>
          <a:prstGeom prst="ellipse">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0EEBABE-3150-D241-A3AA-69303871A4B0}"/>
              </a:ext>
            </a:extLst>
          </p:cNvPr>
          <p:cNvCxnSpPr/>
          <p:nvPr/>
        </p:nvCxnSpPr>
        <p:spPr>
          <a:xfrm>
            <a:off x="965771" y="2833630"/>
            <a:ext cx="1276192" cy="119074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0B67F8-1F29-DA4F-A827-B6FEDE403B1B}"/>
              </a:ext>
            </a:extLst>
          </p:cNvPr>
          <p:cNvCxnSpPr>
            <a:stCxn id="5" idx="6"/>
          </p:cNvCxnSpPr>
          <p:nvPr/>
        </p:nvCxnSpPr>
        <p:spPr>
          <a:xfrm>
            <a:off x="2981150" y="2291870"/>
            <a:ext cx="1126253" cy="173250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01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76327-BA49-F443-A337-5C98FDC9AA22}"/>
              </a:ext>
            </a:extLst>
          </p:cNvPr>
          <p:cNvSpPr>
            <a:spLocks noGrp="1"/>
          </p:cNvSpPr>
          <p:nvPr>
            <p:ph type="sldNum" sz="quarter" idx="12"/>
          </p:nvPr>
        </p:nvSpPr>
        <p:spPr/>
        <p:txBody>
          <a:bodyPr/>
          <a:lstStyle/>
          <a:p>
            <a:fld id="{893C5830-40F3-F04E-B2E3-10E6672BA8FF}" type="slidenum">
              <a:rPr lang="en-US" smtClean="0"/>
              <a:t>27</a:t>
            </a:fld>
            <a:endParaRPr lang="en-US"/>
          </a:p>
        </p:txBody>
      </p:sp>
      <p:sp>
        <p:nvSpPr>
          <p:cNvPr id="3" name="Title 2">
            <a:extLst>
              <a:ext uri="{FF2B5EF4-FFF2-40B4-BE49-F238E27FC236}">
                <a16:creationId xmlns:a16="http://schemas.microsoft.com/office/drawing/2014/main" id="{33491879-0672-4A43-9F61-4A35926B7F6C}"/>
              </a:ext>
            </a:extLst>
          </p:cNvPr>
          <p:cNvSpPr>
            <a:spLocks noGrp="1"/>
          </p:cNvSpPr>
          <p:nvPr>
            <p:ph type="title"/>
          </p:nvPr>
        </p:nvSpPr>
        <p:spPr>
          <a:xfrm>
            <a:off x="-38100" y="2283"/>
            <a:ext cx="9182100" cy="584669"/>
          </a:xfrm>
        </p:spPr>
        <p:txBody>
          <a:bodyPr/>
          <a:lstStyle/>
          <a:p>
            <a:r>
              <a:rPr lang="en-US" dirty="0">
                <a:latin typeface="Comic Sans MS" panose="030F0902030302020204" pitchFamily="66" charset="0"/>
                <a:cs typeface="Arial" panose="020B0604020202020204" pitchFamily="34" charset="0"/>
              </a:rPr>
              <a:t>Streaming Readout Architecture</a:t>
            </a:r>
            <a:endParaRPr lang="en-US" dirty="0">
              <a:latin typeface="Comic Sans MS" panose="030F0902030302020204" pitchFamily="66" charset="0"/>
            </a:endParaRPr>
          </a:p>
        </p:txBody>
      </p:sp>
      <p:sp>
        <p:nvSpPr>
          <p:cNvPr id="9" name="TextBox 8">
            <a:extLst>
              <a:ext uri="{FF2B5EF4-FFF2-40B4-BE49-F238E27FC236}">
                <a16:creationId xmlns:a16="http://schemas.microsoft.com/office/drawing/2014/main" id="{46D10856-38C3-4D43-9447-0BAF6D4B863D}"/>
              </a:ext>
            </a:extLst>
          </p:cNvPr>
          <p:cNvSpPr txBox="1"/>
          <p:nvPr/>
        </p:nvSpPr>
        <p:spPr>
          <a:xfrm>
            <a:off x="891589" y="6063170"/>
            <a:ext cx="7363144" cy="369332"/>
          </a:xfrm>
          <a:prstGeom prst="rect">
            <a:avLst/>
          </a:prstGeom>
          <a:noFill/>
          <a:ln>
            <a:solidFill>
              <a:schemeClr val="tx1"/>
            </a:solidFill>
          </a:ln>
        </p:spPr>
        <p:txBody>
          <a:bodyPr wrap="square" rtlCol="0">
            <a:spAutoFit/>
          </a:bodyPr>
          <a:lstStyle/>
          <a:p>
            <a:r>
              <a:rPr lang="en-US" dirty="0">
                <a:latin typeface="Comic Sans MS" panose="030F0902030302020204" pitchFamily="66" charset="0"/>
              </a:rPr>
              <a:t>Possible at EIC as data rates manageable (500 kHz, O(100) Gbps)</a:t>
            </a:r>
          </a:p>
        </p:txBody>
      </p:sp>
      <p:sp>
        <p:nvSpPr>
          <p:cNvPr id="10" name="Title 1">
            <a:extLst>
              <a:ext uri="{FF2B5EF4-FFF2-40B4-BE49-F238E27FC236}">
                <a16:creationId xmlns:a16="http://schemas.microsoft.com/office/drawing/2014/main" id="{C1971032-6ED5-0A45-AA23-C1553D657F35}"/>
              </a:ext>
            </a:extLst>
          </p:cNvPr>
          <p:cNvSpPr txBox="1">
            <a:spLocks/>
          </p:cNvSpPr>
          <p:nvPr/>
        </p:nvSpPr>
        <p:spPr>
          <a:xfrm>
            <a:off x="0" y="121016"/>
            <a:ext cx="9144000" cy="593109"/>
          </a:xfrm>
          <a:prstGeom prst="rect">
            <a:avLst/>
          </a:prstGeom>
        </p:spPr>
        <p:txBody>
          <a:bodyPr>
            <a:no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endParaRPr lang="en-US" sz="2800" dirty="0">
              <a:latin typeface="Arial" panose="020B0604020202020204" pitchFamily="34" charset="0"/>
              <a:cs typeface="Arial" panose="020B0604020202020204" pitchFamily="34" charset="0"/>
            </a:endParaRPr>
          </a:p>
        </p:txBody>
      </p:sp>
      <p:pic>
        <p:nvPicPr>
          <p:cNvPr id="2" name="Picture 2" descr="Picture1.png">
            <a:extLst>
              <a:ext uri="{FF2B5EF4-FFF2-40B4-BE49-F238E27FC236}">
                <a16:creationId xmlns:a16="http://schemas.microsoft.com/office/drawing/2014/main" id="{6735B0AA-A243-4945-B414-947F63AF38FB}"/>
              </a:ext>
            </a:extLst>
          </p:cNvPr>
          <p:cNvPicPr>
            <a:picLocks noChangeAspect="1"/>
          </p:cNvPicPr>
          <p:nvPr/>
        </p:nvPicPr>
        <p:blipFill>
          <a:blip r:embed="rId2"/>
          <a:stretch>
            <a:fillRect/>
          </a:stretch>
        </p:blipFill>
        <p:spPr>
          <a:xfrm>
            <a:off x="0" y="567497"/>
            <a:ext cx="9004540" cy="5331148"/>
          </a:xfrm>
          <a:prstGeom prst="rect">
            <a:avLst/>
          </a:prstGeom>
        </p:spPr>
      </p:pic>
      <p:sp>
        <p:nvSpPr>
          <p:cNvPr id="5" name="Date Placeholder 4">
            <a:extLst>
              <a:ext uri="{FF2B5EF4-FFF2-40B4-BE49-F238E27FC236}">
                <a16:creationId xmlns:a16="http://schemas.microsoft.com/office/drawing/2014/main" id="{860DAA60-FB36-9C46-895B-49A7815C895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64370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EIC Project Status </a:t>
            </a:r>
          </a:p>
        </p:txBody>
      </p:sp>
      <p:sp>
        <p:nvSpPr>
          <p:cNvPr id="3" name="Date Placeholder 2">
            <a:extLst>
              <a:ext uri="{FF2B5EF4-FFF2-40B4-BE49-F238E27FC236}">
                <a16:creationId xmlns:a16="http://schemas.microsoft.com/office/drawing/2014/main" id="{6FABFFDC-17FE-4E48-8728-A02218EBDBAB}"/>
              </a:ext>
            </a:extLst>
          </p:cNvPr>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28</a:t>
            </a:fld>
            <a:endParaRPr lang="en-US"/>
          </a:p>
        </p:txBody>
      </p:sp>
      <p:pic>
        <p:nvPicPr>
          <p:cNvPr id="5" name="Picture 4"/>
          <p:cNvPicPr>
            <a:picLocks noChangeAspect="1"/>
          </p:cNvPicPr>
          <p:nvPr/>
        </p:nvPicPr>
        <p:blipFill>
          <a:blip r:embed="rId2"/>
          <a:stretch>
            <a:fillRect/>
          </a:stretch>
        </p:blipFill>
        <p:spPr>
          <a:xfrm>
            <a:off x="102894" y="563028"/>
            <a:ext cx="1629608" cy="2099109"/>
          </a:xfrm>
          <a:prstGeom prst="rect">
            <a:avLst/>
          </a:prstGeom>
        </p:spPr>
      </p:pic>
      <p:sp>
        <p:nvSpPr>
          <p:cNvPr id="6" name="TextBox 5"/>
          <p:cNvSpPr txBox="1"/>
          <p:nvPr/>
        </p:nvSpPr>
        <p:spPr>
          <a:xfrm>
            <a:off x="1732502" y="662849"/>
            <a:ext cx="2839498" cy="1754326"/>
          </a:xfrm>
          <a:prstGeom prst="rect">
            <a:avLst/>
          </a:prstGeom>
          <a:noFill/>
        </p:spPr>
        <p:txBody>
          <a:bodyPr wrap="square" rtlCol="0">
            <a:spAutoFit/>
          </a:bodyPr>
          <a:lstStyle/>
          <a:p>
            <a:r>
              <a:rPr lang="en-US" sz="1200" b="0" dirty="0">
                <a:effectLst/>
                <a:latin typeface="Comic Sans MS" panose="030F0902030302020204" pitchFamily="66" charset="0"/>
                <a:ea typeface="Comic Sans MS" charset="0"/>
                <a:cs typeface="Times New Roman" panose="02020603050405020304" pitchFamily="18" charset="0"/>
              </a:rPr>
              <a:t>The EIC received in the 2015 Long Range Planning of the NSAC the following recommendation</a:t>
            </a:r>
          </a:p>
          <a:p>
            <a:endParaRPr lang="en-US" sz="1200" b="0" dirty="0">
              <a:effectLst/>
              <a:latin typeface="Comic Sans MS" panose="030F0902030302020204" pitchFamily="66" charset="0"/>
              <a:ea typeface="Comic Sans MS" charset="0"/>
              <a:cs typeface="Times New Roman" panose="02020603050405020304" pitchFamily="18" charset="0"/>
            </a:endParaRPr>
          </a:p>
          <a:p>
            <a:r>
              <a:rPr lang="en-US" sz="1200" b="0" dirty="0">
                <a:solidFill>
                  <a:srgbClr val="0000FF"/>
                </a:solidFill>
                <a:effectLst/>
                <a:latin typeface="Comic Sans MS" panose="030F0902030302020204" pitchFamily="66" charset="0"/>
                <a:ea typeface="Comic Sans MS" charset="0"/>
                <a:cs typeface="Times New Roman" panose="02020603050405020304" pitchFamily="18" charset="0"/>
              </a:rPr>
              <a:t>“We recommend a high-energy high-luminosity polarized EIC as the highest priority for new facility construction following the completion of FRIB”</a:t>
            </a:r>
          </a:p>
        </p:txBody>
      </p:sp>
      <p:pic>
        <p:nvPicPr>
          <p:cNvPr id="10" name="Picture 9">
            <a:extLst>
              <a:ext uri="{FF2B5EF4-FFF2-40B4-BE49-F238E27FC236}">
                <a16:creationId xmlns:a16="http://schemas.microsoft.com/office/drawing/2014/main" id="{A16EFE7C-BCE2-BB42-A80D-EB417B7DCA65}"/>
              </a:ext>
            </a:extLst>
          </p:cNvPr>
          <p:cNvPicPr>
            <a:picLocks noChangeAspect="1"/>
          </p:cNvPicPr>
          <p:nvPr/>
        </p:nvPicPr>
        <p:blipFill>
          <a:blip r:embed="rId3"/>
          <a:stretch>
            <a:fillRect/>
          </a:stretch>
        </p:blipFill>
        <p:spPr>
          <a:xfrm>
            <a:off x="4470568" y="589538"/>
            <a:ext cx="1629607" cy="2293249"/>
          </a:xfrm>
          <a:prstGeom prst="rect">
            <a:avLst/>
          </a:prstGeom>
        </p:spPr>
      </p:pic>
      <p:sp>
        <p:nvSpPr>
          <p:cNvPr id="9" name="TextBox 8">
            <a:extLst>
              <a:ext uri="{FF2B5EF4-FFF2-40B4-BE49-F238E27FC236}">
                <a16:creationId xmlns:a16="http://schemas.microsoft.com/office/drawing/2014/main" id="{C6C2F6E3-0630-A346-BF9B-302C3C2FA155}"/>
              </a:ext>
            </a:extLst>
          </p:cNvPr>
          <p:cNvSpPr txBox="1"/>
          <p:nvPr/>
        </p:nvSpPr>
        <p:spPr>
          <a:xfrm>
            <a:off x="6100175" y="571500"/>
            <a:ext cx="2926285" cy="2631490"/>
          </a:xfrm>
          <a:prstGeom prst="rect">
            <a:avLst/>
          </a:prstGeom>
          <a:noFill/>
        </p:spPr>
        <p:txBody>
          <a:bodyPr wrap="square" rtlCol="0">
            <a:spAutoFit/>
          </a:bodyPr>
          <a:lstStyle/>
          <a:p>
            <a:r>
              <a:rPr lang="en-US" sz="1100" b="0" dirty="0">
                <a:effectLst/>
                <a:latin typeface="Comic Sans MS" panose="030F0902030302020204" pitchFamily="66" charset="0"/>
                <a:cs typeface="Times New Roman" panose="02020603050405020304" pitchFamily="18" charset="0"/>
              </a:rPr>
              <a:t>“… In summary, the committee finds a compelling scientific case for such a facility (</a:t>
            </a:r>
            <a:r>
              <a:rPr lang="en-US" sz="1100" b="0" dirty="0">
                <a:solidFill>
                  <a:srgbClr val="FF0000"/>
                </a:solidFill>
                <a:effectLst/>
                <a:latin typeface="Comic Sans MS" panose="030F0902030302020204" pitchFamily="66" charset="0"/>
                <a:cs typeface="Times New Roman" panose="02020603050405020304" pitchFamily="18" charset="0"/>
              </a:rPr>
              <a:t>the EIC</a:t>
            </a:r>
            <a:r>
              <a:rPr lang="en-US" sz="1100" b="0" dirty="0">
                <a:effectLst/>
                <a:latin typeface="Comic Sans MS" panose="030F0902030302020204" pitchFamily="66" charset="0"/>
                <a:cs typeface="Times New Roman" panose="02020603050405020304" pitchFamily="18" charset="0"/>
              </a:rPr>
              <a:t>). The science questions that an EIC will answer are central to completing an understanding of atoms as well as being integral to the agenda of nuclear physics today. In addition, the development of an EIC would advance accelerator science and technology in nuclear science; it would as well benefit other fields of accelerator-based science and society, from medicine through materials science to elementary particle physics.”</a:t>
            </a:r>
          </a:p>
          <a:p>
            <a:pPr algn="r"/>
            <a:r>
              <a:rPr lang="en-US" sz="1100" b="0" i="1" dirty="0">
                <a:effectLst/>
                <a:latin typeface="Comic Sans MS" panose="030F0902030302020204" pitchFamily="66" charset="0"/>
                <a:cs typeface="Times New Roman" panose="02020603050405020304" pitchFamily="18" charset="0"/>
              </a:rPr>
              <a:t>Released July 24, 2018</a:t>
            </a:r>
          </a:p>
        </p:txBody>
      </p:sp>
      <p:sp>
        <p:nvSpPr>
          <p:cNvPr id="11" name="Curved Right Arrow 10">
            <a:extLst>
              <a:ext uri="{FF2B5EF4-FFF2-40B4-BE49-F238E27FC236}">
                <a16:creationId xmlns:a16="http://schemas.microsoft.com/office/drawing/2014/main" id="{C47E4C04-4A49-F046-AACF-74FADBC55DBA}"/>
              </a:ext>
            </a:extLst>
          </p:cNvPr>
          <p:cNvSpPr/>
          <p:nvPr/>
        </p:nvSpPr>
        <p:spPr bwMode="auto">
          <a:xfrm>
            <a:off x="751149" y="3009393"/>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 name="TextBox 11">
            <a:extLst>
              <a:ext uri="{FF2B5EF4-FFF2-40B4-BE49-F238E27FC236}">
                <a16:creationId xmlns:a16="http://schemas.microsoft.com/office/drawing/2014/main" id="{47A32846-71E1-004C-80D3-48C855A851F4}"/>
              </a:ext>
            </a:extLst>
          </p:cNvPr>
          <p:cNvSpPr txBox="1"/>
          <p:nvPr/>
        </p:nvSpPr>
        <p:spPr>
          <a:xfrm>
            <a:off x="1333102" y="2969958"/>
            <a:ext cx="5445722" cy="707886"/>
          </a:xfrm>
          <a:prstGeom prst="rect">
            <a:avLst/>
          </a:prstGeom>
          <a:noFill/>
        </p:spPr>
        <p:txBody>
          <a:bodyPr wrap="none" rtlCol="0">
            <a:spAutoFit/>
          </a:bodyPr>
          <a:lstStyle/>
          <a:p>
            <a:pPr algn="l"/>
            <a:r>
              <a:rPr lang="en-US" sz="2000" dirty="0">
                <a:latin typeface="Comic Sans MS" panose="030F0902030302020204" pitchFamily="66" charset="0"/>
              </a:rPr>
              <a:t>January 2020: CD-0 &amp; site selection </a:t>
            </a:r>
            <a:r>
              <a:rPr lang="en-US" sz="2000" dirty="0">
                <a:latin typeface="Comic Sans MS" panose="030F0902030302020204" pitchFamily="66" charset="0"/>
                <a:sym typeface="Wingdings" pitchFamily="2" charset="2"/>
              </a:rPr>
              <a:t> BNL</a:t>
            </a:r>
          </a:p>
          <a:p>
            <a:r>
              <a:rPr lang="en-US" sz="2000" dirty="0">
                <a:solidFill>
                  <a:srgbClr val="0432FF"/>
                </a:solidFill>
                <a:latin typeface="Comic Sans MS" panose="030F0902030302020204" pitchFamily="66" charset="0"/>
                <a:sym typeface="Wingdings" pitchFamily="2" charset="2"/>
              </a:rPr>
              <a:t>June 28</a:t>
            </a:r>
            <a:r>
              <a:rPr lang="en-US" sz="2000" baseline="30000" dirty="0">
                <a:solidFill>
                  <a:srgbClr val="0432FF"/>
                </a:solidFill>
                <a:latin typeface="Comic Sans MS" panose="030F0902030302020204" pitchFamily="66" charset="0"/>
                <a:sym typeface="Wingdings" pitchFamily="2" charset="2"/>
              </a:rPr>
              <a:t>th</a:t>
            </a:r>
            <a:r>
              <a:rPr lang="en-US" sz="2000" dirty="0">
                <a:solidFill>
                  <a:srgbClr val="0432FF"/>
                </a:solidFill>
                <a:latin typeface="Comic Sans MS" panose="030F0902030302020204" pitchFamily="66" charset="0"/>
                <a:sym typeface="Wingdings" pitchFamily="2" charset="2"/>
              </a:rPr>
              <a:t> 2021: </a:t>
            </a:r>
            <a:r>
              <a:rPr lang="en-US" sz="2000" dirty="0">
                <a:solidFill>
                  <a:srgbClr val="0432FF"/>
                </a:solidFill>
                <a:latin typeface="Comic Sans MS" panose="030F0902030302020204" pitchFamily="66" charset="0"/>
              </a:rPr>
              <a:t>EIC received CD-1</a:t>
            </a:r>
            <a:endParaRPr lang="en-US" sz="2000" dirty="0">
              <a:solidFill>
                <a:srgbClr val="0432FF"/>
              </a:solidFill>
              <a:latin typeface="Comic Sans MS" panose="030F0902030302020204" pitchFamily="66" charset="0"/>
              <a:sym typeface="Wingdings" pitchFamily="2" charset="2"/>
            </a:endParaRPr>
          </a:p>
        </p:txBody>
      </p:sp>
      <p:graphicFrame>
        <p:nvGraphicFramePr>
          <p:cNvPr id="15" name="Table 6">
            <a:extLst>
              <a:ext uri="{FF2B5EF4-FFF2-40B4-BE49-F238E27FC236}">
                <a16:creationId xmlns:a16="http://schemas.microsoft.com/office/drawing/2014/main" id="{0008CD33-E9B2-4A4F-98E3-A35424806BF9}"/>
              </a:ext>
            </a:extLst>
          </p:cNvPr>
          <p:cNvGraphicFramePr>
            <a:graphicFrameLocks noGrp="1"/>
          </p:cNvGraphicFramePr>
          <p:nvPr>
            <p:extLst>
              <p:ext uri="{D42A27DB-BD31-4B8C-83A1-F6EECF244321}">
                <p14:modId xmlns:p14="http://schemas.microsoft.com/office/powerpoint/2010/main" val="2260967731"/>
              </p:ext>
            </p:extLst>
          </p:nvPr>
        </p:nvGraphicFramePr>
        <p:xfrm>
          <a:off x="1619402" y="3746604"/>
          <a:ext cx="5551959" cy="2743200"/>
        </p:xfrm>
        <a:graphic>
          <a:graphicData uri="http://schemas.openxmlformats.org/drawingml/2006/table">
            <a:tbl>
              <a:tblPr firstRow="1" bandRow="1">
                <a:tableStyleId>{5C22544A-7EE6-4342-B048-85BDC9FD1C3A}</a:tableStyleId>
              </a:tblPr>
              <a:tblGrid>
                <a:gridCol w="3435483">
                  <a:extLst>
                    <a:ext uri="{9D8B030D-6E8A-4147-A177-3AD203B41FA5}">
                      <a16:colId xmlns:a16="http://schemas.microsoft.com/office/drawing/2014/main" val="4088100529"/>
                    </a:ext>
                  </a:extLst>
                </a:gridCol>
                <a:gridCol w="2116476">
                  <a:extLst>
                    <a:ext uri="{9D8B030D-6E8A-4147-A177-3AD203B41FA5}">
                      <a16:colId xmlns:a16="http://schemas.microsoft.com/office/drawing/2014/main" val="4000952207"/>
                    </a:ext>
                  </a:extLst>
                </a:gridCol>
              </a:tblGrid>
              <a:tr h="267858">
                <a:tc>
                  <a:txBody>
                    <a:bodyPr/>
                    <a:lstStyle/>
                    <a:p>
                      <a:r>
                        <a:rPr lang="en-US" sz="1400" b="0" dirty="0">
                          <a:solidFill>
                            <a:schemeClr val="tx1"/>
                          </a:solidFill>
                          <a:latin typeface="Arial" panose="020B0604020202020204" pitchFamily="34" charset="0"/>
                          <a:cs typeface="Arial" panose="020B0604020202020204" pitchFamily="34" charset="0"/>
                        </a:rPr>
                        <a:t>Accelerator Technical Reviews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Spring -- Autumn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55421"/>
                  </a:ext>
                </a:extLst>
              </a:tr>
              <a:tr h="2678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Start Preliminary Design</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April 2021</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854427"/>
                  </a:ext>
                </a:extLst>
              </a:tr>
              <a:tr h="267858">
                <a:tc>
                  <a:txBody>
                    <a:bodyPr/>
                    <a:lstStyle/>
                    <a:p>
                      <a:r>
                        <a:rPr lang="en-US" sz="1400" b="0" dirty="0">
                          <a:solidFill>
                            <a:schemeClr val="tx1"/>
                          </a:solidFill>
                          <a:latin typeface="Arial" panose="020B0604020202020204" pitchFamily="34" charset="0"/>
                          <a:cs typeface="Arial" panose="020B0604020202020204" pitchFamily="34" charset="0"/>
                        </a:rPr>
                        <a:t>Detector Proposals Submitted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December 2021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1768719"/>
                  </a:ext>
                </a:extLst>
              </a:tr>
              <a:tr h="267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Selection of Project Detector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March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838946"/>
                  </a:ext>
                </a:extLst>
              </a:tr>
              <a:tr h="267858">
                <a:tc>
                  <a:txBody>
                    <a:bodyPr/>
                    <a:lstStyle/>
                    <a:p>
                      <a:r>
                        <a:rPr lang="en-US" sz="1400" dirty="0">
                          <a:latin typeface="Arial" panose="020B0604020202020204" pitchFamily="34" charset="0"/>
                          <a:cs typeface="Arial" panose="020B0604020202020204" pitchFamily="34" charset="0"/>
                        </a:rPr>
                        <a:t>Start Earned Value Tracking</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latin typeface="Arial" panose="020B0604020202020204" pitchFamily="34" charset="0"/>
                          <a:cs typeface="Arial" panose="020B0604020202020204" pitchFamily="34" charset="0"/>
                        </a:rPr>
                        <a:t>Summer 2022</a:t>
                      </a:r>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677082"/>
                  </a:ext>
                </a:extLst>
              </a:tr>
              <a:tr h="267858">
                <a:tc>
                  <a:txBody>
                    <a:bodyPr/>
                    <a:lstStyle/>
                    <a:p>
                      <a:r>
                        <a:rPr lang="en-US" sz="1400" b="0" dirty="0">
                          <a:solidFill>
                            <a:schemeClr val="tx1"/>
                          </a:solidFill>
                          <a:latin typeface="Arial" panose="020B0604020202020204" pitchFamily="34" charset="0"/>
                          <a:cs typeface="Arial" panose="020B0604020202020204" pitchFamily="34" charset="0"/>
                        </a:rPr>
                        <a:t>Clarify In-kind Deliverables - Agreements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0" dirty="0">
                          <a:solidFill>
                            <a:schemeClr val="tx1"/>
                          </a:solidFill>
                          <a:latin typeface="Arial" panose="020B0604020202020204" pitchFamily="34" charset="0"/>
                          <a:cs typeface="Arial" panose="020B0604020202020204" pitchFamily="34" charset="0"/>
                        </a:rPr>
                        <a:t>Summer/Fall 2022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1752137"/>
                  </a:ext>
                </a:extLst>
              </a:tr>
              <a:tr h="267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Goal for CD-2 Approval</a:t>
                      </a:r>
                      <a:endParaRPr lang="en-US" sz="1400" b="0" dirty="0">
                        <a:solidFill>
                          <a:srgbClr val="0000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rgbClr val="0000FF"/>
                          </a:solidFill>
                          <a:latin typeface="Arial" panose="020B0604020202020204" pitchFamily="34" charset="0"/>
                          <a:cs typeface="Arial" panose="020B0604020202020204" pitchFamily="34" charset="0"/>
                        </a:rPr>
                        <a:t>January 2023</a:t>
                      </a:r>
                      <a:endParaRPr lang="en-US" sz="1400" b="0" dirty="0">
                        <a:solidFill>
                          <a:srgbClr val="0000FF"/>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265322"/>
                  </a:ext>
                </a:extLst>
              </a:tr>
              <a:tr h="515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Goal for CD-3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Goal for </a:t>
                      </a:r>
                      <a:r>
                        <a:rPr lang="en-US" sz="1400" b="0" dirty="0">
                          <a:latin typeface="Arial" panose="020B0604020202020204" pitchFamily="34" charset="0"/>
                          <a:cs typeface="Arial" panose="020B0604020202020204" pitchFamily="34" charset="0"/>
                        </a:rPr>
                        <a:t>CD-4  Early Project Completion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dirty="0">
                          <a:latin typeface="Arial" panose="020B0604020202020204" pitchFamily="34" charset="0"/>
                          <a:cs typeface="Arial" panose="020B0604020202020204" pitchFamily="34" charset="0"/>
                        </a:rPr>
                        <a:t>March 2024</a:t>
                      </a:r>
                    </a:p>
                    <a:p>
                      <a:pPr algn="r"/>
                      <a:endParaRPr lang="en-US" sz="600" b="1" dirty="0">
                        <a:solidFill>
                          <a:schemeClr val="tx1"/>
                        </a:solidFill>
                        <a:latin typeface="Arial" panose="020B0604020202020204" pitchFamily="34" charset="0"/>
                        <a:cs typeface="Arial" panose="020B0604020202020204" pitchFamily="34" charset="0"/>
                      </a:endParaRPr>
                    </a:p>
                    <a:p>
                      <a:pPr algn="r"/>
                      <a:r>
                        <a:rPr lang="en-US" sz="1400" b="1" dirty="0">
                          <a:solidFill>
                            <a:srgbClr val="0432FF"/>
                          </a:solidFill>
                          <a:latin typeface="Arial" panose="020B0604020202020204" pitchFamily="34" charset="0"/>
                          <a:cs typeface="Arial" panose="020B0604020202020204" pitchFamily="34" charset="0"/>
                        </a:rPr>
                        <a:t>July 2031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058071"/>
                  </a:ext>
                </a:extLst>
              </a:tr>
            </a:tbl>
          </a:graphicData>
        </a:graphic>
      </p:graphicFrame>
    </p:spTree>
    <p:extLst>
      <p:ext uri="{BB962C8B-B14F-4D97-AF65-F5344CB8AC3E}">
        <p14:creationId xmlns:p14="http://schemas.microsoft.com/office/powerpoint/2010/main" val="77942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9E5C89-ED40-C741-891F-A9B6659D9B51}"/>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AC49AAE8-44EA-4BFE-B5E7-9F6CB08E334F}"/>
              </a:ext>
            </a:extLst>
          </p:cNvPr>
          <p:cNvSpPr>
            <a:spLocks noGrp="1"/>
          </p:cNvSpPr>
          <p:nvPr>
            <p:ph type="sldNum" sz="quarter" idx="12"/>
          </p:nvPr>
        </p:nvSpPr>
        <p:spPr/>
        <p:txBody>
          <a:bodyPr/>
          <a:lstStyle/>
          <a:p>
            <a:fld id="{893C5830-40F3-F04E-B2E3-10E6672BA8FF}" type="slidenum">
              <a:rPr lang="en-US" smtClean="0"/>
              <a:pPr/>
              <a:t>29</a:t>
            </a:fld>
            <a:endParaRPr lang="en-US" dirty="0"/>
          </a:p>
        </p:txBody>
      </p:sp>
      <p:sp>
        <p:nvSpPr>
          <p:cNvPr id="2" name="Title 1">
            <a:extLst>
              <a:ext uri="{FF2B5EF4-FFF2-40B4-BE49-F238E27FC236}">
                <a16:creationId xmlns:a16="http://schemas.microsoft.com/office/drawing/2014/main" id="{6636AA7B-FF41-4E70-837B-2F78A5E616CC}"/>
              </a:ext>
            </a:extLst>
          </p:cNvPr>
          <p:cNvSpPr>
            <a:spLocks noGrp="1"/>
          </p:cNvSpPr>
          <p:nvPr>
            <p:ph type="title"/>
          </p:nvPr>
        </p:nvSpPr>
        <p:spPr/>
        <p:txBody>
          <a:bodyPr>
            <a:normAutofit/>
          </a:bodyPr>
          <a:lstStyle/>
          <a:p>
            <a:r>
              <a:rPr lang="en-US" dirty="0"/>
              <a:t>Experimental Program Preparation</a:t>
            </a:r>
          </a:p>
        </p:txBody>
      </p:sp>
      <p:sp>
        <p:nvSpPr>
          <p:cNvPr id="7" name="Content Placeholder 2">
            <a:extLst>
              <a:ext uri="{FF2B5EF4-FFF2-40B4-BE49-F238E27FC236}">
                <a16:creationId xmlns:a16="http://schemas.microsoft.com/office/drawing/2014/main" id="{29933DFE-D59E-5542-9DBE-F37179A81808}"/>
              </a:ext>
            </a:extLst>
          </p:cNvPr>
          <p:cNvSpPr>
            <a:spLocks noGrp="1"/>
          </p:cNvSpPr>
          <p:nvPr>
            <p:ph idx="4294967295"/>
          </p:nvPr>
        </p:nvSpPr>
        <p:spPr>
          <a:xfrm>
            <a:off x="523761" y="832829"/>
            <a:ext cx="8086725" cy="884238"/>
          </a:xfrm>
        </p:spPr>
        <p:txBody>
          <a:bodyPr>
            <a:normAutofit/>
          </a:bodyPr>
          <a:lstStyle/>
          <a:p>
            <a:pPr marL="0" indent="0">
              <a:buNone/>
            </a:pPr>
            <a:r>
              <a:rPr lang="en-US" sz="2000" dirty="0">
                <a:latin typeface="Comic Sans MS" panose="030F0902030302020204" pitchFamily="66" charset="0"/>
                <a:cs typeface="Arial" panose="020B0604020202020204" pitchFamily="34" charset="0"/>
                <a:hlinkClick r:id="rId3"/>
              </a:rPr>
              <a:t>Yellow Report</a:t>
            </a:r>
            <a:r>
              <a:rPr lang="en-US" sz="2000" dirty="0">
                <a:latin typeface="Comic Sans MS" panose="030F0902030302020204" pitchFamily="66" charset="0"/>
                <a:cs typeface="Arial" panose="020B0604020202020204" pitchFamily="34" charset="0"/>
              </a:rPr>
              <a:t> and </a:t>
            </a:r>
            <a:r>
              <a:rPr lang="en-US" sz="2000" dirty="0">
                <a:latin typeface="Comic Sans MS" panose="030F0902030302020204" pitchFamily="66" charset="0"/>
                <a:cs typeface="Arial" panose="020B0604020202020204" pitchFamily="34" charset="0"/>
                <a:hlinkClick r:id="rId4"/>
              </a:rPr>
              <a:t>EIC Conceptual Design Report</a:t>
            </a:r>
            <a:r>
              <a:rPr lang="en-US" sz="2000" dirty="0">
                <a:latin typeface="Comic Sans MS" panose="030F0902030302020204" pitchFamily="66" charset="0"/>
                <a:cs typeface="Arial" panose="020B0604020202020204" pitchFamily="34" charset="0"/>
              </a:rPr>
              <a:t> are both available and include the reference detector concept.</a:t>
            </a:r>
          </a:p>
        </p:txBody>
      </p:sp>
      <p:graphicFrame>
        <p:nvGraphicFramePr>
          <p:cNvPr id="6" name="Table 5">
            <a:extLst>
              <a:ext uri="{FF2B5EF4-FFF2-40B4-BE49-F238E27FC236}">
                <a16:creationId xmlns:a16="http://schemas.microsoft.com/office/drawing/2014/main" id="{4A244B18-5252-4E41-A1FC-7715999AE7C3}"/>
              </a:ext>
            </a:extLst>
          </p:cNvPr>
          <p:cNvGraphicFramePr>
            <a:graphicFrameLocks noGrp="1"/>
          </p:cNvGraphicFramePr>
          <p:nvPr>
            <p:extLst>
              <p:ext uri="{D42A27DB-BD31-4B8C-83A1-F6EECF244321}">
                <p14:modId xmlns:p14="http://schemas.microsoft.com/office/powerpoint/2010/main" val="1581700670"/>
              </p:ext>
            </p:extLst>
          </p:nvPr>
        </p:nvGraphicFramePr>
        <p:xfrm>
          <a:off x="793674" y="1601527"/>
          <a:ext cx="7572499" cy="3456555"/>
        </p:xfrm>
        <a:graphic>
          <a:graphicData uri="http://schemas.openxmlformats.org/drawingml/2006/table">
            <a:tbl>
              <a:tblPr firstRow="1" bandRow="1">
                <a:tableStyleId>{5C22544A-7EE6-4342-B048-85BDC9FD1C3A}</a:tableStyleId>
              </a:tblPr>
              <a:tblGrid>
                <a:gridCol w="598022">
                  <a:extLst>
                    <a:ext uri="{9D8B030D-6E8A-4147-A177-3AD203B41FA5}">
                      <a16:colId xmlns:a16="http://schemas.microsoft.com/office/drawing/2014/main" val="3045809689"/>
                    </a:ext>
                  </a:extLst>
                </a:gridCol>
                <a:gridCol w="5102365">
                  <a:extLst>
                    <a:ext uri="{9D8B030D-6E8A-4147-A177-3AD203B41FA5}">
                      <a16:colId xmlns:a16="http://schemas.microsoft.com/office/drawing/2014/main" val="1957203897"/>
                    </a:ext>
                  </a:extLst>
                </a:gridCol>
                <a:gridCol w="1872112">
                  <a:extLst>
                    <a:ext uri="{9D8B030D-6E8A-4147-A177-3AD203B41FA5}">
                      <a16:colId xmlns:a16="http://schemas.microsoft.com/office/drawing/2014/main" val="862339206"/>
                    </a:ext>
                  </a:extLst>
                </a:gridCol>
              </a:tblGrid>
              <a:tr h="358556">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3949">
                <a:tc rowSpan="3">
                  <a:txBody>
                    <a:bodyPr/>
                    <a:lstStyle/>
                    <a:p>
                      <a:pPr algn="ctr"/>
                      <a:r>
                        <a:rPr lang="en-US" sz="2000" dirty="0">
                          <a:latin typeface="Arial" panose="020B0604020202020204" pitchFamily="34" charset="0"/>
                          <a:cs typeface="Arial" panose="020B0604020202020204" pitchFamily="34" charset="0"/>
                        </a:rPr>
                        <a:t>2020</a:t>
                      </a:r>
                    </a:p>
                  </a:txBody>
                  <a:tcPr vert="vert270"/>
                </a:tc>
                <a:tc>
                  <a:txBody>
                    <a:bodyPr/>
                    <a:lstStyle/>
                    <a:p>
                      <a:r>
                        <a:rPr lang="en-US" sz="18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www.bnl.gov</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eic</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EOI.php</a:t>
                      </a:r>
                      <a:endParaRPr lang="en-US" sz="1600" dirty="0">
                        <a:latin typeface="Arial" panose="020B0604020202020204" pitchFamily="34" charset="0"/>
                        <a:cs typeface="Arial" panose="020B0604020202020204" pitchFamily="34" charset="0"/>
                      </a:endParaRPr>
                    </a:p>
                  </a:txBody>
                  <a:tcPr/>
                </a:tc>
                <a:tc>
                  <a:txBody>
                    <a:bodyPr/>
                    <a:lstStyle/>
                    <a:p>
                      <a:pPr algn="r"/>
                      <a:r>
                        <a:rPr lang="en-US" sz="1800" dirty="0">
                          <a:latin typeface="Arial" panose="020B0604020202020204" pitchFamily="34" charset="0"/>
                          <a:cs typeface="Arial" panose="020B0604020202020204" pitchFamily="34" charset="0"/>
                        </a:rPr>
                        <a:t>May 2020</a:t>
                      </a:r>
                    </a:p>
                  </a:txBody>
                  <a:tcPr/>
                </a:tc>
                <a:extLst>
                  <a:ext uri="{0D108BD9-81ED-4DB2-BD59-A6C34878D82A}">
                    <a16:rowId xmlns:a16="http://schemas.microsoft.com/office/drawing/2014/main" val="1364008569"/>
                  </a:ext>
                </a:extLst>
              </a:tr>
              <a:tr h="358556">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EOI Responses Submitted</a:t>
                      </a:r>
                    </a:p>
                  </a:txBody>
                  <a:tcPr/>
                </a:tc>
                <a:tc>
                  <a:txBody>
                    <a:bodyPr/>
                    <a:lstStyle/>
                    <a:p>
                      <a:pPr algn="r"/>
                      <a:r>
                        <a:rPr lang="en-US" sz="1800" dirty="0">
                          <a:latin typeface="Arial" panose="020B0604020202020204" pitchFamily="34" charset="0"/>
                          <a:cs typeface="Arial" panose="020B0604020202020204" pitchFamily="34" charset="0"/>
                        </a:rPr>
                        <a:t>November 2020</a:t>
                      </a:r>
                    </a:p>
                  </a:txBody>
                  <a:tcPr/>
                </a:tc>
                <a:extLst>
                  <a:ext uri="{0D108BD9-81ED-4DB2-BD59-A6C34878D82A}">
                    <a16:rowId xmlns:a16="http://schemas.microsoft.com/office/drawing/2014/main" val="872414576"/>
                  </a:ext>
                </a:extLst>
              </a:tr>
              <a:tr h="408555">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800" dirty="0">
                          <a:latin typeface="Arial" panose="020B0604020202020204" pitchFamily="34" charset="0"/>
                          <a:cs typeface="Arial" panose="020B0604020202020204" pitchFamily="34" charset="0"/>
                        </a:rPr>
                        <a:t>Assessment of EOI Responses</a:t>
                      </a:r>
                    </a:p>
                  </a:txBody>
                  <a:tcPr/>
                </a:tc>
                <a:tc>
                  <a:txBody>
                    <a:bodyPr/>
                    <a:lstStyle/>
                    <a:p>
                      <a:pPr algn="r"/>
                      <a:r>
                        <a:rPr lang="en-US" sz="1800" dirty="0">
                          <a:latin typeface="Arial" panose="020B0604020202020204" pitchFamily="34" charset="0"/>
                          <a:cs typeface="Arial" panose="020B0604020202020204" pitchFamily="34" charset="0"/>
                        </a:rPr>
                        <a:t>On-going</a:t>
                      </a:r>
                    </a:p>
                  </a:txBody>
                  <a:tcPr/>
                </a:tc>
                <a:extLst>
                  <a:ext uri="{0D108BD9-81ED-4DB2-BD59-A6C34878D82A}">
                    <a16:rowId xmlns:a16="http://schemas.microsoft.com/office/drawing/2014/main" val="87296475"/>
                  </a:ext>
                </a:extLst>
              </a:tr>
              <a:tr h="358556">
                <a:tc rowSpan="3">
                  <a:txBody>
                    <a:bodyPr/>
                    <a:lstStyle/>
                    <a:p>
                      <a:pPr algn="ctr"/>
                      <a:r>
                        <a:rPr lang="en-US" sz="2000" dirty="0">
                          <a:latin typeface="Arial" panose="020B0604020202020204" pitchFamily="34" charset="0"/>
                          <a:cs typeface="Arial" panose="020B0604020202020204" pitchFamily="34" charset="0"/>
                        </a:rPr>
                        <a:t>2021</a:t>
                      </a:r>
                    </a:p>
                  </a:txBody>
                  <a:tcPr vert="vert270"/>
                </a:tc>
                <a:tc>
                  <a:txBody>
                    <a:bodyPr/>
                    <a:lstStyle/>
                    <a:p>
                      <a:r>
                        <a:rPr lang="en-US" sz="1800" u="none"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Call for Collaboration Proposals for Detectors</a:t>
                      </a:r>
                      <a:r>
                        <a:rPr lang="en-US" sz="18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rPr>
                        <a:t>https://</a:t>
                      </a:r>
                      <a:r>
                        <a:rPr lang="en-US" sz="1600" dirty="0" err="1">
                          <a:solidFill>
                            <a:schemeClr val="tx1"/>
                          </a:solidFill>
                          <a:latin typeface="Arial" panose="020B0604020202020204" pitchFamily="34" charset="0"/>
                          <a:cs typeface="Arial" panose="020B0604020202020204" pitchFamily="34" charset="0"/>
                        </a:rPr>
                        <a:t>www.bnl.gov</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eic</a:t>
                      </a:r>
                      <a:r>
                        <a:rPr lang="en-US" sz="1600" dirty="0">
                          <a:solidFill>
                            <a:schemeClr val="tx1"/>
                          </a:solidFill>
                          <a:latin typeface="Arial" panose="020B0604020202020204" pitchFamily="34" charset="0"/>
                          <a:cs typeface="Arial" panose="020B0604020202020204" pitchFamily="34" charset="0"/>
                        </a:rPr>
                        <a:t>/</a:t>
                      </a:r>
                      <a:r>
                        <a:rPr lang="en-US" sz="1600" dirty="0" err="1">
                          <a:solidFill>
                            <a:schemeClr val="tx1"/>
                          </a:solidFill>
                          <a:latin typeface="Arial" panose="020B0604020202020204" pitchFamily="34" charset="0"/>
                          <a:cs typeface="Arial" panose="020B0604020202020204" pitchFamily="34" charset="0"/>
                        </a:rPr>
                        <a:t>CFC.php</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March 2021</a:t>
                      </a:r>
                    </a:p>
                  </a:txBody>
                  <a:tcPr/>
                </a:tc>
                <a:extLst>
                  <a:ext uri="{0D108BD9-81ED-4DB2-BD59-A6C34878D82A}">
                    <a16:rowId xmlns:a16="http://schemas.microsoft.com/office/drawing/2014/main" val="4224877198"/>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BNL/TJNAF Proposal Evaluation Committee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Spring 2021</a:t>
                      </a:r>
                    </a:p>
                  </a:txBody>
                  <a:tcPr/>
                </a:tc>
                <a:extLst>
                  <a:ext uri="{0D108BD9-81ED-4DB2-BD59-A6C34878D82A}">
                    <a16:rowId xmlns:a16="http://schemas.microsoft.com/office/drawing/2014/main" val="2874466170"/>
                  </a:ext>
                </a:extLst>
              </a:tr>
              <a:tr h="358556">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800" dirty="0">
                          <a:latin typeface="Arial" panose="020B0604020202020204" pitchFamily="34" charset="0"/>
                          <a:cs typeface="Arial" panose="020B0604020202020204" pitchFamily="34" charset="0"/>
                        </a:rPr>
                        <a:t>Collaboration Proposals for Detectors Submitted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December 2021</a:t>
                      </a:r>
                    </a:p>
                  </a:txBody>
                  <a:tcPr/>
                </a:tc>
                <a:extLst>
                  <a:ext uri="{0D108BD9-81ED-4DB2-BD59-A6C34878D82A}">
                    <a16:rowId xmlns:a16="http://schemas.microsoft.com/office/drawing/2014/main" val="3347331757"/>
                  </a:ext>
                </a:extLst>
              </a:tr>
              <a:tr h="358556">
                <a:tc>
                  <a:txBody>
                    <a:bodyPr/>
                    <a:lstStyle/>
                    <a:p>
                      <a:pPr algn="ctr"/>
                      <a:r>
                        <a:rPr lang="en-US" sz="1800" dirty="0">
                          <a:latin typeface="Arial" panose="020B0604020202020204" pitchFamily="34" charset="0"/>
                          <a:cs typeface="Arial" panose="020B0604020202020204" pitchFamily="34" charset="0"/>
                        </a:rPr>
                        <a:t>✔️</a:t>
                      </a:r>
                    </a:p>
                  </a:txBody>
                  <a:tcPr/>
                </a:tc>
                <a:tc>
                  <a:txBody>
                    <a:bodyPr/>
                    <a:lstStyle/>
                    <a:p>
                      <a:r>
                        <a:rPr lang="en-US" sz="1800" dirty="0">
                          <a:latin typeface="Arial" panose="020B0604020202020204" pitchFamily="34" charset="0"/>
                          <a:cs typeface="Arial" panose="020B0604020202020204" pitchFamily="34" charset="0"/>
                        </a:rPr>
                        <a:t>Decision on Project Detector</a:t>
                      </a:r>
                    </a:p>
                  </a:txBody>
                  <a:tcPr/>
                </a:tc>
                <a:tc>
                  <a:txBody>
                    <a:bodyPr/>
                    <a:lstStyle/>
                    <a:p>
                      <a:pPr algn="r"/>
                      <a:r>
                        <a:rPr lang="en-US" sz="1800" dirty="0">
                          <a:latin typeface="Arial" panose="020B0604020202020204" pitchFamily="34" charset="0"/>
                          <a:cs typeface="Arial" panose="020B0604020202020204" pitchFamily="34" charset="0"/>
                        </a:rPr>
                        <a:t>March 2022</a:t>
                      </a:r>
                    </a:p>
                  </a:txBody>
                  <a:tcPr/>
                </a:tc>
                <a:extLst>
                  <a:ext uri="{0D108BD9-81ED-4DB2-BD59-A6C34878D82A}">
                    <a16:rowId xmlns:a16="http://schemas.microsoft.com/office/drawing/2014/main" val="1544943433"/>
                  </a:ext>
                </a:extLst>
              </a:tr>
            </a:tbl>
          </a:graphicData>
        </a:graphic>
      </p:graphicFrame>
      <p:sp>
        <p:nvSpPr>
          <p:cNvPr id="9" name="TextBox 8">
            <a:extLst>
              <a:ext uri="{FF2B5EF4-FFF2-40B4-BE49-F238E27FC236}">
                <a16:creationId xmlns:a16="http://schemas.microsoft.com/office/drawing/2014/main" id="{61FE5258-B71D-0241-BDF5-CB3B9ED49008}"/>
              </a:ext>
            </a:extLst>
          </p:cNvPr>
          <p:cNvSpPr txBox="1"/>
          <p:nvPr/>
        </p:nvSpPr>
        <p:spPr>
          <a:xfrm>
            <a:off x="23025" y="5329001"/>
            <a:ext cx="9097950" cy="707886"/>
          </a:xfrm>
          <a:prstGeom prst="rect">
            <a:avLst/>
          </a:prstGeom>
          <a:noFill/>
        </p:spPr>
        <p:txBody>
          <a:bodyPr wrap="square" rtlCol="0">
            <a:spAutoFit/>
          </a:bodyPr>
          <a:lstStyle/>
          <a:p>
            <a:pPr marR="41275" lvl="1" algn="ctr">
              <a:buClr>
                <a:srgbClr val="0000FF"/>
              </a:buClr>
              <a:buSzPct val="80000"/>
              <a:defRPr sz="2200">
                <a:solidFill>
                  <a:srgbClr val="000000"/>
                </a:solidFill>
                <a:uFill>
                  <a:solidFill>
                    <a:srgbClr val="000000"/>
                  </a:solidFill>
                </a:uFill>
                <a:latin typeface="+mn-lt"/>
                <a:ea typeface="+mn-ea"/>
                <a:cs typeface="+mn-cs"/>
                <a:sym typeface="Arial"/>
              </a:defRPr>
            </a:pPr>
            <a:r>
              <a:rPr lang="en-US" sz="2000" b="1" dirty="0">
                <a:solidFill>
                  <a:srgbClr val="0432FF"/>
                </a:solidFill>
                <a:uFill>
                  <a:solidFill>
                    <a:srgbClr val="000000"/>
                  </a:solidFill>
                </a:uFill>
                <a:latin typeface="Comic Sans MS" panose="030F0902030302020204" pitchFamily="66" charset="0"/>
                <a:sym typeface="Arial"/>
              </a:rPr>
              <a:t>Critical to have excellent detector proposals with science and </a:t>
            </a:r>
          </a:p>
          <a:p>
            <a:pPr marR="41275" lvl="1" algn="ctr">
              <a:buClr>
                <a:srgbClr val="0000FF"/>
              </a:buClr>
              <a:buSzPct val="80000"/>
              <a:defRPr sz="2200">
                <a:solidFill>
                  <a:srgbClr val="000000"/>
                </a:solidFill>
                <a:uFill>
                  <a:solidFill>
                    <a:srgbClr val="000000"/>
                  </a:solidFill>
                </a:uFill>
                <a:latin typeface="+mn-lt"/>
                <a:ea typeface="+mn-ea"/>
                <a:cs typeface="+mn-cs"/>
                <a:sym typeface="Arial"/>
              </a:defRPr>
            </a:pPr>
            <a:r>
              <a:rPr lang="en-US" sz="2000" b="1" dirty="0">
                <a:solidFill>
                  <a:srgbClr val="0432FF"/>
                </a:solidFill>
                <a:uFill>
                  <a:solidFill>
                    <a:srgbClr val="000000"/>
                  </a:solidFill>
                </a:uFill>
                <a:latin typeface="Comic Sans MS" panose="030F0902030302020204" pitchFamily="66" charset="0"/>
                <a:sym typeface="Arial"/>
              </a:rPr>
              <a:t>technology complementarity integrated </a:t>
            </a:r>
          </a:p>
        </p:txBody>
      </p:sp>
    </p:spTree>
    <p:extLst>
      <p:ext uri="{BB962C8B-B14F-4D97-AF65-F5344CB8AC3E}">
        <p14:creationId xmlns:p14="http://schemas.microsoft.com/office/powerpoint/2010/main" val="720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AAD942-C312-3641-9062-C8900F17C292}"/>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p:txBody>
          <a:bodyPr>
            <a:normAutofit/>
          </a:bodyPr>
          <a:lstStyle/>
          <a:p>
            <a:r>
              <a:rPr lang="en-US" dirty="0"/>
              <a:t>Facts about the EIC</a:t>
            </a:r>
            <a:endParaRPr lang="en-US" dirty="0">
              <a:latin typeface="+mj-lt"/>
            </a:endParaRPr>
          </a:p>
        </p:txBody>
      </p:sp>
      <p:sp>
        <p:nvSpPr>
          <p:cNvPr id="6" name="Rounded Rectangle 5">
            <a:extLst>
              <a:ext uri="{FF2B5EF4-FFF2-40B4-BE49-F238E27FC236}">
                <a16:creationId xmlns:a16="http://schemas.microsoft.com/office/drawing/2014/main" id="{F3CDC5CA-7E02-4EEA-BD36-B67E70720637}"/>
              </a:ext>
            </a:extLst>
          </p:cNvPr>
          <p:cNvSpPr/>
          <p:nvPr/>
        </p:nvSpPr>
        <p:spPr bwMode="auto">
          <a:xfrm>
            <a:off x="533400" y="1190625"/>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pic>
        <p:nvPicPr>
          <p:cNvPr id="7" name="Picture 6">
            <a:extLst>
              <a:ext uri="{FF2B5EF4-FFF2-40B4-BE49-F238E27FC236}">
                <a16:creationId xmlns:a16="http://schemas.microsoft.com/office/drawing/2014/main" id="{2E0944AE-1E30-4D4F-9D42-EAC0B75B9C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453" y="569984"/>
            <a:ext cx="4631673" cy="4970650"/>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D24B1D0D-0A80-4741-884B-37571156B1FB}"/>
              </a:ext>
            </a:extLst>
          </p:cNvPr>
          <p:cNvGrpSpPr/>
          <p:nvPr/>
        </p:nvGrpSpPr>
        <p:grpSpPr>
          <a:xfrm>
            <a:off x="-13088" y="5562456"/>
            <a:ext cx="4363828" cy="1200329"/>
            <a:chOff x="782329" y="4934753"/>
            <a:chExt cx="4363828" cy="1200329"/>
          </a:xfrm>
        </p:grpSpPr>
        <p:cxnSp>
          <p:nvCxnSpPr>
            <p:cNvPr id="9" name="Straight Connector 8">
              <a:extLst>
                <a:ext uri="{FF2B5EF4-FFF2-40B4-BE49-F238E27FC236}">
                  <a16:creationId xmlns:a16="http://schemas.microsoft.com/office/drawing/2014/main" id="{7521B08D-1BD1-4AB7-8FCE-4726207D5B59}"/>
                </a:ext>
              </a:extLst>
            </p:cNvPr>
            <p:cNvCxnSpPr/>
            <p:nvPr/>
          </p:nvCxnSpPr>
          <p:spPr>
            <a:xfrm>
              <a:off x="4585465" y="5090000"/>
              <a:ext cx="56069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F74A3A-5190-46C5-994D-360D9AB3FF2D}"/>
                </a:ext>
              </a:extLst>
            </p:cNvPr>
            <p:cNvCxnSpPr/>
            <p:nvPr/>
          </p:nvCxnSpPr>
          <p:spPr>
            <a:xfrm>
              <a:off x="4585465" y="5090000"/>
              <a:ext cx="56069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ED5D81-61C7-4353-8275-0F117E2279DA}"/>
                </a:ext>
              </a:extLst>
            </p:cNvPr>
            <p:cNvCxnSpPr>
              <a:cxnSpLocks/>
            </p:cNvCxnSpPr>
            <p:nvPr/>
          </p:nvCxnSpPr>
          <p:spPr>
            <a:xfrm>
              <a:off x="4572000" y="5278281"/>
              <a:ext cx="56069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EF69C0C-306E-4B21-928C-306592AEACA6}"/>
                </a:ext>
              </a:extLst>
            </p:cNvPr>
            <p:cNvCxnSpPr>
              <a:cxnSpLocks/>
            </p:cNvCxnSpPr>
            <p:nvPr/>
          </p:nvCxnSpPr>
          <p:spPr>
            <a:xfrm>
              <a:off x="4572000" y="5278281"/>
              <a:ext cx="550941"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BE4790-39A1-4527-A6E2-C40C01033F9A}"/>
                </a:ext>
              </a:extLst>
            </p:cNvPr>
            <p:cNvCxnSpPr>
              <a:cxnSpLocks/>
            </p:cNvCxnSpPr>
            <p:nvPr/>
          </p:nvCxnSpPr>
          <p:spPr>
            <a:xfrm>
              <a:off x="4562248" y="5443353"/>
              <a:ext cx="56069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E6A942-AAD1-4E7C-922C-3F5A9C027B13}"/>
                </a:ext>
              </a:extLst>
            </p:cNvPr>
            <p:cNvCxnSpPr/>
            <p:nvPr/>
          </p:nvCxnSpPr>
          <p:spPr>
            <a:xfrm>
              <a:off x="4562249" y="5445682"/>
              <a:ext cx="5606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36A37D-D28B-4E22-8C3E-A9255A43009E}"/>
                </a:ext>
              </a:extLst>
            </p:cNvPr>
            <p:cNvCxnSpPr>
              <a:cxnSpLocks/>
            </p:cNvCxnSpPr>
            <p:nvPr/>
          </p:nvCxnSpPr>
          <p:spPr>
            <a:xfrm>
              <a:off x="4567124" y="5725150"/>
              <a:ext cx="56069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35584B-67C1-4475-84EE-07799BB07C37}"/>
                </a:ext>
              </a:extLst>
            </p:cNvPr>
            <p:cNvCxnSpPr>
              <a:cxnSpLocks/>
            </p:cNvCxnSpPr>
            <p:nvPr/>
          </p:nvCxnSpPr>
          <p:spPr>
            <a:xfrm>
              <a:off x="4572000" y="5721266"/>
              <a:ext cx="550942" cy="62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EF2CFC-AB26-48EA-84F2-FA195762F82C}"/>
                </a:ext>
              </a:extLst>
            </p:cNvPr>
            <p:cNvCxnSpPr>
              <a:cxnSpLocks/>
            </p:cNvCxnSpPr>
            <p:nvPr/>
          </p:nvCxnSpPr>
          <p:spPr>
            <a:xfrm>
              <a:off x="4567124" y="6005003"/>
              <a:ext cx="56069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5E50C9-B0DA-4314-B643-0C0B3D9847A2}"/>
                </a:ext>
              </a:extLst>
            </p:cNvPr>
            <p:cNvCxnSpPr>
              <a:cxnSpLocks/>
            </p:cNvCxnSpPr>
            <p:nvPr/>
          </p:nvCxnSpPr>
          <p:spPr>
            <a:xfrm>
              <a:off x="4572000" y="6001120"/>
              <a:ext cx="555816" cy="38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72D190-9B0B-4970-A3F2-2908F4981EAE}"/>
                </a:ext>
              </a:extLst>
            </p:cNvPr>
            <p:cNvSpPr txBox="1"/>
            <p:nvPr/>
          </p:nvSpPr>
          <p:spPr>
            <a:xfrm>
              <a:off x="782329" y="4934753"/>
              <a:ext cx="3836983" cy="1200329"/>
            </a:xfrm>
            <a:prstGeom prst="rect">
              <a:avLst/>
            </a:prstGeom>
            <a:noFill/>
          </p:spPr>
          <p:txBody>
            <a:bodyPr wrap="square" rtlCol="0">
              <a:spAutoFit/>
            </a:bodyPr>
            <a:lstStyle/>
            <a:p>
              <a:pPr algn="r"/>
              <a:r>
                <a:rPr lang="en-US" sz="1200" dirty="0">
                  <a:latin typeface="+mj-lt"/>
                </a:rPr>
                <a:t>          Hadron Storage Ring</a:t>
              </a:r>
            </a:p>
            <a:p>
              <a:pPr algn="r"/>
              <a:r>
                <a:rPr lang="en-US" sz="1200" dirty="0">
                  <a:latin typeface="+mj-lt"/>
                </a:rPr>
                <a:t>          Electron Storage Ring</a:t>
              </a:r>
            </a:p>
            <a:p>
              <a:pPr algn="r"/>
              <a:r>
                <a:rPr lang="en-US" sz="1200" dirty="0">
                  <a:latin typeface="+mj-lt"/>
                </a:rPr>
                <a:t>          Electron Injector Synchrotron</a:t>
              </a:r>
            </a:p>
            <a:p>
              <a:pPr algn="r"/>
              <a:r>
                <a:rPr lang="en-US" sz="1200" dirty="0">
                  <a:latin typeface="+mj-lt"/>
                </a:rPr>
                <a:t>          Possible on-energy Hadron </a:t>
              </a:r>
            </a:p>
            <a:p>
              <a:pPr algn="r"/>
              <a:r>
                <a:rPr lang="en-US" sz="1200" dirty="0">
                  <a:latin typeface="+mj-lt"/>
                </a:rPr>
                <a:t>          injector ring</a:t>
              </a:r>
            </a:p>
            <a:p>
              <a:pPr algn="r"/>
              <a:r>
                <a:rPr lang="en-US" sz="1200" dirty="0">
                  <a:latin typeface="+mj-lt"/>
                </a:rPr>
                <a:t>          Hadron injector complex</a:t>
              </a:r>
            </a:p>
          </p:txBody>
        </p:sp>
      </p:grpSp>
      <p:sp>
        <p:nvSpPr>
          <p:cNvPr id="8" name="TextBox 7">
            <a:extLst>
              <a:ext uri="{FF2B5EF4-FFF2-40B4-BE49-F238E27FC236}">
                <a16:creationId xmlns:a16="http://schemas.microsoft.com/office/drawing/2014/main" id="{2CECE38E-2B75-A248-8414-BE4AD7F2AA88}"/>
              </a:ext>
            </a:extLst>
          </p:cNvPr>
          <p:cNvSpPr txBox="1"/>
          <p:nvPr/>
        </p:nvSpPr>
        <p:spPr>
          <a:xfrm>
            <a:off x="4793261" y="5010563"/>
            <a:ext cx="4207998" cy="1569660"/>
          </a:xfrm>
          <a:prstGeom prst="rect">
            <a:avLst/>
          </a:prstGeom>
          <a:noFill/>
        </p:spPr>
        <p:txBody>
          <a:bodyPr wrap="square" rtlCol="0">
            <a:spAutoFit/>
          </a:bodyPr>
          <a:lstStyle/>
          <a:p>
            <a:r>
              <a:rPr lang="en-US" sz="1600" dirty="0">
                <a:latin typeface="Comic Sans MS" panose="030F0902030302020204" pitchFamily="66" charset="0"/>
                <a:ea typeface="Calibri" panose="020F0502020204030204" pitchFamily="34" charset="0"/>
                <a:cs typeface="Arial" panose="020B0604020202020204" pitchFamily="34" charset="0"/>
              </a:rPr>
              <a:t>The </a:t>
            </a:r>
            <a:r>
              <a:rPr lang="en-US" sz="1600" b="1" dirty="0">
                <a:latin typeface="Comic Sans MS" panose="030F0902030302020204" pitchFamily="66" charset="0"/>
                <a:ea typeface="Calibri" panose="020F0502020204030204" pitchFamily="34" charset="0"/>
                <a:cs typeface="Arial" panose="020B0604020202020204" pitchFamily="34" charset="0"/>
              </a:rPr>
              <a:t>EIC facility is capable supporting a science program that includes two detectors and two interaction regions</a:t>
            </a:r>
          </a:p>
          <a:p>
            <a:r>
              <a:rPr lang="en-US" sz="1600" dirty="0">
                <a:latin typeface="Comic Sans MS" panose="030F0902030302020204" pitchFamily="66" charset="0"/>
                <a:cs typeface="Arial" panose="020B0604020202020204" pitchFamily="34" charset="0"/>
              </a:rPr>
              <a:t>The DOE-NP supported </a:t>
            </a:r>
            <a:r>
              <a:rPr lang="en-US" sz="1600" b="1" dirty="0">
                <a:latin typeface="Comic Sans MS" panose="030F0902030302020204" pitchFamily="66" charset="0"/>
                <a:cs typeface="Arial" panose="020B0604020202020204" pitchFamily="34" charset="0"/>
              </a:rPr>
              <a:t>EIC Project includes</a:t>
            </a:r>
            <a:r>
              <a:rPr lang="en-US" sz="1600" dirty="0">
                <a:latin typeface="Comic Sans MS" panose="030F0902030302020204" pitchFamily="66" charset="0"/>
                <a:cs typeface="Arial" panose="020B0604020202020204" pitchFamily="34" charset="0"/>
              </a:rPr>
              <a:t> </a:t>
            </a:r>
            <a:r>
              <a:rPr lang="en-US" sz="1600" b="1" dirty="0">
                <a:latin typeface="Comic Sans MS" panose="030F0902030302020204" pitchFamily="66" charset="0"/>
                <a:cs typeface="Arial" panose="020B0604020202020204" pitchFamily="34" charset="0"/>
              </a:rPr>
              <a:t>one detector and one Interaction Region</a:t>
            </a:r>
            <a:endParaRPr lang="en-US" sz="1600" dirty="0">
              <a:latin typeface="Comic Sans MS" panose="030F0902030302020204" pitchFamily="66" charset="0"/>
            </a:endParaRPr>
          </a:p>
        </p:txBody>
      </p:sp>
      <p:sp>
        <p:nvSpPr>
          <p:cNvPr id="41" name="TextBox 40">
            <a:extLst>
              <a:ext uri="{FF2B5EF4-FFF2-40B4-BE49-F238E27FC236}">
                <a16:creationId xmlns:a16="http://schemas.microsoft.com/office/drawing/2014/main" id="{4E3BA33D-FF87-364C-912C-35D64333F7E1}"/>
              </a:ext>
            </a:extLst>
          </p:cNvPr>
          <p:cNvSpPr txBox="1"/>
          <p:nvPr/>
        </p:nvSpPr>
        <p:spPr>
          <a:xfrm>
            <a:off x="1478060" y="2019727"/>
            <a:ext cx="1417376" cy="369332"/>
          </a:xfrm>
          <a:prstGeom prst="rect">
            <a:avLst/>
          </a:prstGeom>
          <a:noFill/>
        </p:spPr>
        <p:txBody>
          <a:bodyPr wrap="none" rtlCol="0">
            <a:spAutoFit/>
          </a:bodyPr>
          <a:lstStyle/>
          <a:p>
            <a:pPr algn="l"/>
            <a:r>
              <a:rPr lang="en-US" dirty="0">
                <a:solidFill>
                  <a:srgbClr val="0432FF"/>
                </a:solidFill>
                <a:latin typeface="Comic Sans MS" panose="030F0902030302020204" pitchFamily="66" charset="0"/>
              </a:rPr>
              <a:t>EIC at BNL</a:t>
            </a:r>
          </a:p>
        </p:txBody>
      </p:sp>
      <p:sp>
        <p:nvSpPr>
          <p:cNvPr id="42" name="TextBox 41">
            <a:extLst>
              <a:ext uri="{FF2B5EF4-FFF2-40B4-BE49-F238E27FC236}">
                <a16:creationId xmlns:a16="http://schemas.microsoft.com/office/drawing/2014/main" id="{434091FF-19CF-B244-A717-29D46C3AFCB7}"/>
              </a:ext>
            </a:extLst>
          </p:cNvPr>
          <p:cNvSpPr txBox="1"/>
          <p:nvPr/>
        </p:nvSpPr>
        <p:spPr>
          <a:xfrm>
            <a:off x="4684579" y="541765"/>
            <a:ext cx="4444743" cy="1415772"/>
          </a:xfrm>
          <a:prstGeom prst="rect">
            <a:avLst/>
          </a:prstGeom>
          <a:noFill/>
        </p:spPr>
        <p:txBody>
          <a:bodyPr wrap="square" rtlCol="0">
            <a:spAutoFit/>
          </a:bodyPr>
          <a:lstStyle/>
          <a:p>
            <a:pPr algn="ctr"/>
            <a:r>
              <a:rPr lang="en-US" sz="2400" dirty="0">
                <a:solidFill>
                  <a:srgbClr val="0000FF"/>
                </a:solidFill>
                <a:latin typeface="Comic Sans MS" charset="0"/>
                <a:ea typeface="Comic Sans MS" charset="0"/>
                <a:cs typeface="Comic Sans MS" charset="0"/>
              </a:rPr>
              <a:t>What is the EIC:</a:t>
            </a:r>
          </a:p>
          <a:p>
            <a:pPr algn="ctr"/>
            <a:endParaRPr lang="en-US" sz="800" dirty="0">
              <a:solidFill>
                <a:srgbClr val="0000FF"/>
              </a:solidFill>
              <a:latin typeface="Comic Sans MS" charset="0"/>
              <a:ea typeface="Comic Sans MS" charset="0"/>
              <a:cs typeface="Comic Sans MS" charset="0"/>
            </a:endParaRPr>
          </a:p>
          <a:p>
            <a:r>
              <a:rPr lang="en-US" dirty="0">
                <a:latin typeface="Comic Sans MS" charset="0"/>
                <a:ea typeface="Comic Sans MS" charset="0"/>
                <a:cs typeface="Comic Sans MS" charset="0"/>
              </a:rPr>
              <a:t>A high luminosity (10</a:t>
            </a:r>
            <a:r>
              <a:rPr lang="en-US" baseline="30000" dirty="0">
                <a:latin typeface="Comic Sans MS" charset="0"/>
                <a:ea typeface="Comic Sans MS" charset="0"/>
                <a:cs typeface="Comic Sans MS" charset="0"/>
              </a:rPr>
              <a:t>33</a:t>
            </a:r>
            <a:r>
              <a:rPr lang="en-US" dirty="0">
                <a:latin typeface="Comic Sans MS" charset="0"/>
                <a:ea typeface="Comic Sans MS" charset="0"/>
                <a:cs typeface="Comic Sans MS" charset="0"/>
              </a:rPr>
              <a:t> – 10</a:t>
            </a:r>
            <a:r>
              <a:rPr lang="en-US" baseline="30000" dirty="0">
                <a:latin typeface="Comic Sans MS" charset="0"/>
                <a:ea typeface="Comic Sans MS" charset="0"/>
                <a:cs typeface="Comic Sans MS" charset="0"/>
              </a:rPr>
              <a:t>34</a:t>
            </a:r>
            <a:r>
              <a:rPr lang="en-US" dirty="0">
                <a:latin typeface="Comic Sans MS" charset="0"/>
                <a:ea typeface="Comic Sans MS" charset="0"/>
                <a:cs typeface="Comic Sans MS" charset="0"/>
              </a:rPr>
              <a:t> cm</a:t>
            </a:r>
            <a:r>
              <a:rPr lang="en-US" baseline="30000" dirty="0">
                <a:latin typeface="Comic Sans MS" charset="0"/>
                <a:ea typeface="Comic Sans MS" charset="0"/>
                <a:cs typeface="Comic Sans MS" charset="0"/>
              </a:rPr>
              <a:t>-2</a:t>
            </a:r>
            <a:r>
              <a:rPr lang="en-US" dirty="0">
                <a:latin typeface="Comic Sans MS" charset="0"/>
                <a:ea typeface="Comic Sans MS" charset="0"/>
                <a:cs typeface="Comic Sans MS" charset="0"/>
              </a:rPr>
              <a:t>s</a:t>
            </a:r>
            <a:r>
              <a:rPr lang="en-US" baseline="30000" dirty="0">
                <a:latin typeface="Comic Sans MS" charset="0"/>
                <a:ea typeface="Comic Sans MS" charset="0"/>
                <a:cs typeface="Comic Sans MS" charset="0"/>
              </a:rPr>
              <a:t>-1</a:t>
            </a:r>
            <a:r>
              <a:rPr lang="en-US" dirty="0">
                <a:latin typeface="Comic Sans MS" charset="0"/>
                <a:ea typeface="Comic Sans MS" charset="0"/>
                <a:cs typeface="Comic Sans MS" charset="0"/>
              </a:rPr>
              <a:t>) polarized </a:t>
            </a:r>
            <a:r>
              <a:rPr lang="en-US" dirty="0">
                <a:solidFill>
                  <a:srgbClr val="0000FF"/>
                </a:solidFill>
                <a:latin typeface="Comic Sans MS" charset="0"/>
                <a:ea typeface="Comic Sans MS" charset="0"/>
                <a:cs typeface="Comic Sans MS" charset="0"/>
              </a:rPr>
              <a:t>e</a:t>
            </a:r>
            <a:r>
              <a:rPr lang="en-US" dirty="0">
                <a:latin typeface="Comic Sans MS" charset="0"/>
                <a:ea typeface="Comic Sans MS" charset="0"/>
                <a:cs typeface="Comic Sans MS" charset="0"/>
              </a:rPr>
              <a:t>lectron proton / </a:t>
            </a:r>
            <a:r>
              <a:rPr lang="en-US" dirty="0">
                <a:solidFill>
                  <a:srgbClr val="0000FF"/>
                </a:solidFill>
                <a:latin typeface="Comic Sans MS" charset="0"/>
                <a:ea typeface="Comic Sans MS" charset="0"/>
                <a:cs typeface="Comic Sans MS" charset="0"/>
              </a:rPr>
              <a:t>i</a:t>
            </a:r>
            <a:r>
              <a:rPr lang="en-US" dirty="0">
                <a:latin typeface="Comic Sans MS" charset="0"/>
                <a:ea typeface="Comic Sans MS" charset="0"/>
                <a:cs typeface="Comic Sans MS" charset="0"/>
              </a:rPr>
              <a:t>on </a:t>
            </a:r>
            <a:r>
              <a:rPr lang="en-US" dirty="0">
                <a:solidFill>
                  <a:srgbClr val="0000FF"/>
                </a:solidFill>
                <a:latin typeface="Comic Sans MS" charset="0"/>
                <a:ea typeface="Comic Sans MS" charset="0"/>
                <a:cs typeface="Comic Sans MS" charset="0"/>
              </a:rPr>
              <a:t>c</a:t>
            </a:r>
            <a:r>
              <a:rPr lang="en-US" dirty="0">
                <a:latin typeface="Comic Sans MS" charset="0"/>
                <a:ea typeface="Comic Sans MS" charset="0"/>
                <a:cs typeface="Comic Sans MS" charset="0"/>
              </a:rPr>
              <a:t>ollider with √</a:t>
            </a:r>
            <a:r>
              <a:rPr lang="en-US" dirty="0" err="1">
                <a:latin typeface="Comic Sans MS" charset="0"/>
                <a:ea typeface="Comic Sans MS" charset="0"/>
                <a:cs typeface="Comic Sans MS" charset="0"/>
              </a:rPr>
              <a:t>s</a:t>
            </a:r>
            <a:r>
              <a:rPr lang="en-US" baseline="-25000" dirty="0" err="1">
                <a:latin typeface="Comic Sans MS" charset="0"/>
                <a:ea typeface="Comic Sans MS" charset="0"/>
                <a:cs typeface="Comic Sans MS" charset="0"/>
              </a:rPr>
              <a:t>ep</a:t>
            </a:r>
            <a:r>
              <a:rPr lang="en-US" dirty="0">
                <a:latin typeface="Comic Sans MS" charset="0"/>
                <a:ea typeface="Comic Sans MS" charset="0"/>
                <a:cs typeface="Comic Sans MS" charset="0"/>
              </a:rPr>
              <a:t> = 28 – 140 GeV</a:t>
            </a:r>
          </a:p>
        </p:txBody>
      </p:sp>
      <p:sp>
        <p:nvSpPr>
          <p:cNvPr id="43" name="TextBox 42">
            <a:extLst>
              <a:ext uri="{FF2B5EF4-FFF2-40B4-BE49-F238E27FC236}">
                <a16:creationId xmlns:a16="http://schemas.microsoft.com/office/drawing/2014/main" id="{57AA2230-BFC1-5E48-A065-C14A755B51CE}"/>
              </a:ext>
            </a:extLst>
          </p:cNvPr>
          <p:cNvSpPr txBox="1"/>
          <p:nvPr/>
        </p:nvSpPr>
        <p:spPr>
          <a:xfrm>
            <a:off x="4685750" y="2221622"/>
            <a:ext cx="4442399" cy="2523768"/>
          </a:xfrm>
          <a:prstGeom prst="rect">
            <a:avLst/>
          </a:prstGeom>
          <a:noFill/>
        </p:spPr>
        <p:txBody>
          <a:bodyPr wrap="square" rtlCol="0">
            <a:spAutoFit/>
          </a:bodyPr>
          <a:lstStyle/>
          <a:p>
            <a:pPr algn="ctr"/>
            <a:r>
              <a:rPr lang="en-US" sz="2400" dirty="0">
                <a:solidFill>
                  <a:srgbClr val="0000FF"/>
                </a:solidFill>
                <a:latin typeface="Comic Sans MS" charset="0"/>
                <a:ea typeface="Comic Sans MS" charset="0"/>
                <a:cs typeface="Comic Sans MS" charset="0"/>
                <a:sym typeface="Wingdings"/>
              </a:rPr>
              <a:t>What is new/different:</a:t>
            </a:r>
          </a:p>
          <a:p>
            <a:endParaRPr lang="en-US" sz="800" dirty="0">
              <a:solidFill>
                <a:srgbClr val="0000FF"/>
              </a:solidFill>
              <a:latin typeface="Comic Sans MS" charset="0"/>
              <a:ea typeface="Comic Sans MS" charset="0"/>
              <a:cs typeface="Comic Sans MS" charset="0"/>
              <a:sym typeface="Wingdings"/>
            </a:endParaRPr>
          </a:p>
          <a:p>
            <a:pPr algn="ctr"/>
            <a:r>
              <a:rPr lang="en-US" dirty="0">
                <a:solidFill>
                  <a:srgbClr val="0000FF"/>
                </a:solidFill>
                <a:latin typeface="Comic Sans MS" charset="0"/>
                <a:ea typeface="Comic Sans MS" charset="0"/>
                <a:cs typeface="Comic Sans MS" charset="0"/>
                <a:sym typeface="Wingdings"/>
              </a:rPr>
              <a:t>Hera: </a:t>
            </a:r>
            <a:r>
              <a:rPr lang="en-US" dirty="0">
                <a:latin typeface="Comic Sans MS" charset="0"/>
                <a:ea typeface="Comic Sans MS" charset="0"/>
                <a:cs typeface="Comic Sans MS" charset="0"/>
                <a:sym typeface="Wingdings"/>
              </a:rPr>
              <a:t>factor 100 to 1000 higher luminosity</a:t>
            </a:r>
          </a:p>
          <a:p>
            <a:pPr algn="ctr"/>
            <a:r>
              <a:rPr lang="en-US" dirty="0">
                <a:latin typeface="Comic Sans MS" charset="0"/>
                <a:ea typeface="Comic Sans MS" charset="0"/>
                <a:cs typeface="Comic Sans MS" charset="0"/>
                <a:sym typeface="Wingdings"/>
              </a:rPr>
              <a:t>        both electrons and protons / light nuclei polarized, nuclear beams: d to U</a:t>
            </a:r>
          </a:p>
          <a:p>
            <a:pPr algn="ctr"/>
            <a:r>
              <a:rPr lang="en-US" dirty="0">
                <a:solidFill>
                  <a:srgbClr val="0000FF"/>
                </a:solidFill>
                <a:latin typeface="Comic Sans MS" charset="0"/>
                <a:ea typeface="Comic Sans MS" charset="0"/>
                <a:cs typeface="Comic Sans MS" charset="0"/>
                <a:sym typeface="Wingdings"/>
              </a:rPr>
              <a:t>Fixed Target Facilities i.e.:</a:t>
            </a:r>
            <a:endParaRPr lang="en-US" dirty="0">
              <a:latin typeface="Comic Sans MS" charset="0"/>
              <a:ea typeface="Comic Sans MS" charset="0"/>
              <a:cs typeface="Comic Sans MS" charset="0"/>
              <a:sym typeface="Wingdings"/>
            </a:endParaRPr>
          </a:p>
          <a:p>
            <a:pPr algn="ctr"/>
            <a:r>
              <a:rPr lang="en-US" dirty="0">
                <a:solidFill>
                  <a:srgbClr val="322F31"/>
                </a:solidFill>
                <a:latin typeface="Comic Sans MS" charset="0"/>
                <a:ea typeface="Comic Sans MS" charset="0"/>
                <a:cs typeface="Comic Sans MS" charset="0"/>
                <a:sym typeface="Wingdings"/>
              </a:rPr>
              <a:t>at minimum &gt; 2 decades increase in kinematic coverage in x and Q</a:t>
            </a:r>
            <a:r>
              <a:rPr lang="en-US" baseline="30000" dirty="0">
                <a:solidFill>
                  <a:srgbClr val="322F31"/>
                </a:solidFill>
                <a:latin typeface="Comic Sans MS" charset="0"/>
                <a:ea typeface="Comic Sans MS" charset="0"/>
                <a:cs typeface="Comic Sans MS" charset="0"/>
                <a:sym typeface="Wingdings"/>
              </a:rPr>
              <a:t>2</a:t>
            </a:r>
            <a:endParaRPr lang="en-US" dirty="0">
              <a:solidFill>
                <a:srgbClr val="322F31"/>
              </a:solidFill>
              <a:latin typeface="Comic Sans MS" charset="0"/>
              <a:ea typeface="Comic Sans MS" charset="0"/>
              <a:cs typeface="Comic Sans MS" charset="0"/>
              <a:sym typeface="Wingdings"/>
            </a:endParaRPr>
          </a:p>
        </p:txBody>
      </p:sp>
    </p:spTree>
    <p:extLst>
      <p:ext uri="{BB962C8B-B14F-4D97-AF65-F5344CB8AC3E}">
        <p14:creationId xmlns:p14="http://schemas.microsoft.com/office/powerpoint/2010/main" val="1598924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30</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Comic Sans MS" panose="030F0902030302020204" pitchFamily="66" charset="0"/>
                <a:cs typeface="Arial" panose="020B0604020202020204" pitchFamily="34" charset="0"/>
              </a:rPr>
              <a:t>Worldwide Interest in EIC Physics</a:t>
            </a:r>
            <a:endParaRPr lang="en-US" dirty="0">
              <a:latin typeface="Comic Sans MS" panose="030F0902030302020204" pitchFamily="66" charset="0"/>
            </a:endParaRPr>
          </a:p>
        </p:txBody>
      </p:sp>
      <p:sp>
        <p:nvSpPr>
          <p:cNvPr id="8" name="Title 1">
            <a:extLst>
              <a:ext uri="{FF2B5EF4-FFF2-40B4-BE49-F238E27FC236}">
                <a16:creationId xmlns:a16="http://schemas.microsoft.com/office/drawing/2014/main" id="{FC3EA49C-B1C3-49A5-99F4-11A56DD05104}"/>
              </a:ext>
            </a:extLst>
          </p:cNvPr>
          <p:cNvSpPr txBox="1">
            <a:spLocks/>
          </p:cNvSpPr>
          <p:nvPr/>
        </p:nvSpPr>
        <p:spPr>
          <a:xfrm>
            <a:off x="93701" y="1139066"/>
            <a:ext cx="4478299" cy="900072"/>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solidFill>
                  <a:srgbClr val="0432FF"/>
                </a:solidFill>
                <a:latin typeface="Comic Sans MS" panose="030F0902030302020204" pitchFamily="66" charset="0"/>
              </a:rPr>
              <a:t>Formed 2016</a:t>
            </a:r>
            <a:r>
              <a:rPr lang="is-IS" sz="1800" dirty="0">
                <a:latin typeface="Comic Sans MS" panose="030F0902030302020204" pitchFamily="66" charset="0"/>
              </a:rPr>
              <a:t> </a:t>
            </a:r>
          </a:p>
          <a:p>
            <a:pPr algn="l"/>
            <a:r>
              <a:rPr lang="is-IS" sz="1800" dirty="0">
                <a:latin typeface="Comic Sans MS" panose="030F0902030302020204" pitchFamily="66" charset="0"/>
              </a:rPr>
              <a:t>April 2021: 1294 collaborators, </a:t>
            </a:r>
          </a:p>
          <a:p>
            <a:pPr algn="l"/>
            <a:r>
              <a:rPr lang="is-IS" sz="1800" dirty="0">
                <a:latin typeface="Comic Sans MS" panose="030F0902030302020204" pitchFamily="66" charset="0"/>
              </a:rPr>
              <a:t>35 countries, 261 institutions</a:t>
            </a:r>
            <a:endParaRPr lang="en-US" sz="1800" dirty="0">
              <a:latin typeface="Comic Sans MS" panose="030F0902030302020204" pitchFamily="66" charset="0"/>
            </a:endParaRPr>
          </a:p>
        </p:txBody>
      </p:sp>
      <p:sp>
        <p:nvSpPr>
          <p:cNvPr id="11" name="TextBox 10">
            <a:extLst>
              <a:ext uri="{FF2B5EF4-FFF2-40B4-BE49-F238E27FC236}">
                <a16:creationId xmlns:a16="http://schemas.microsoft.com/office/drawing/2014/main" id="{703E5F45-2668-4EB5-8C06-61F4F7DA12C8}"/>
              </a:ext>
            </a:extLst>
          </p:cNvPr>
          <p:cNvSpPr txBox="1"/>
          <p:nvPr/>
        </p:nvSpPr>
        <p:spPr>
          <a:xfrm>
            <a:off x="97509" y="2333787"/>
            <a:ext cx="3292889"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Map of institution’s locations</a:t>
            </a:r>
          </a:p>
        </p:txBody>
      </p:sp>
      <p:sp>
        <p:nvSpPr>
          <p:cNvPr id="13" name="Rectangle 12">
            <a:extLst>
              <a:ext uri="{FF2B5EF4-FFF2-40B4-BE49-F238E27FC236}">
                <a16:creationId xmlns:a16="http://schemas.microsoft.com/office/drawing/2014/main" id="{C4E5F962-331A-4E64-996A-A555F0853C93}"/>
              </a:ext>
            </a:extLst>
          </p:cNvPr>
          <p:cNvSpPr/>
          <p:nvPr/>
        </p:nvSpPr>
        <p:spPr>
          <a:xfrm>
            <a:off x="20220" y="664071"/>
            <a:ext cx="4115229" cy="369332"/>
          </a:xfrm>
          <a:prstGeom prst="rect">
            <a:avLst/>
          </a:prstGeom>
          <a:ln w="25400">
            <a:solidFill>
              <a:srgbClr val="0000FF"/>
            </a:solidFill>
          </a:ln>
        </p:spPr>
        <p:txBody>
          <a:bodyPr wrap="none">
            <a:spAutoFit/>
          </a:bodyPr>
          <a:lstStyle/>
          <a:p>
            <a:pPr lvl="0" algn="ctr" defTabSz="457200">
              <a:spcBef>
                <a:spcPct val="0"/>
              </a:spcBef>
              <a:defRPr/>
            </a:pPr>
            <a:r>
              <a:rPr lang="en-US" altLang="en-US" b="1" dirty="0">
                <a:latin typeface="Comic Sans MS" panose="030F0902030302020204" pitchFamily="66" charset="0"/>
                <a:cs typeface="Arial" panose="020B0604020202020204" pitchFamily="34" charset="0"/>
              </a:rPr>
              <a:t>The EIC Users Group: </a:t>
            </a:r>
            <a:r>
              <a:rPr lang="en-US" altLang="en-US" b="1" dirty="0">
                <a:solidFill>
                  <a:srgbClr val="0000FF"/>
                </a:solidFill>
                <a:latin typeface="Comic Sans MS" panose="030F0902030302020204" pitchFamily="66" charset="0"/>
                <a:cs typeface="Arial" panose="020B0604020202020204" pitchFamily="34" charset="0"/>
              </a:rPr>
              <a:t>EICUG.ORG</a:t>
            </a:r>
          </a:p>
        </p:txBody>
      </p:sp>
      <p:sp>
        <p:nvSpPr>
          <p:cNvPr id="12" name="TextBox 11">
            <a:extLst>
              <a:ext uri="{FF2B5EF4-FFF2-40B4-BE49-F238E27FC236}">
                <a16:creationId xmlns:a16="http://schemas.microsoft.com/office/drawing/2014/main" id="{EF1C9E57-FD60-1144-BDBA-EC2094F2FF4E}"/>
              </a:ext>
            </a:extLst>
          </p:cNvPr>
          <p:cNvSpPr txBox="1"/>
          <p:nvPr/>
        </p:nvSpPr>
        <p:spPr>
          <a:xfrm>
            <a:off x="5753604" y="3155178"/>
            <a:ext cx="3390396" cy="3016210"/>
          </a:xfrm>
          <a:prstGeom prst="rect">
            <a:avLst/>
          </a:prstGeom>
          <a:noFill/>
        </p:spPr>
        <p:txBody>
          <a:bodyPr wrap="square" rtlCol="0">
            <a:spAutoFit/>
          </a:bodyPr>
          <a:lstStyle/>
          <a:p>
            <a:pPr marL="285750" indent="-285750" algn="l">
              <a:spcAft>
                <a:spcPts val="600"/>
              </a:spcAft>
              <a:buClr>
                <a:srgbClr val="0432FF"/>
              </a:buClr>
              <a:buFont typeface="Wingdings" pitchFamily="2" charset="2"/>
              <a:buChar char="Ø"/>
            </a:pPr>
            <a:r>
              <a:rPr lang="en-US" sz="1800" b="0" i="0" u="none" strike="noStrike" baseline="0" dirty="0">
                <a:solidFill>
                  <a:srgbClr val="000000"/>
                </a:solidFill>
                <a:latin typeface="Comic Sans MS" panose="030F0902030302020204" pitchFamily="66" charset="0"/>
                <a:cs typeface="Arial" panose="020B0604020202020204" pitchFamily="34" charset="0"/>
              </a:rPr>
              <a:t>Size of EICUG has continuously grown since its formation, in particular after the award of CD0 / site-selection.</a:t>
            </a:r>
          </a:p>
          <a:p>
            <a:pPr marL="285750" indent="-285750" algn="l">
              <a:spcAft>
                <a:spcPts val="600"/>
              </a:spcAft>
              <a:buClr>
                <a:srgbClr val="0432FF"/>
              </a:buClr>
              <a:buFont typeface="Wingdings" pitchFamily="2" charset="2"/>
              <a:buChar char="Ø"/>
            </a:pPr>
            <a:r>
              <a:rPr lang="en-US" dirty="0">
                <a:solidFill>
                  <a:srgbClr val="000000"/>
                </a:solidFill>
                <a:latin typeface="Comic Sans MS" panose="030F0902030302020204" pitchFamily="66" charset="0"/>
                <a:cs typeface="Arial" panose="020B0604020202020204" pitchFamily="34" charset="0"/>
              </a:rPr>
              <a:t>Expect growth to continue through the phases of EIC project.</a:t>
            </a:r>
            <a:endParaRPr lang="en-US" sz="1800" b="0" i="0" u="none" strike="noStrike" baseline="0" dirty="0">
              <a:solidFill>
                <a:srgbClr val="000000"/>
              </a:solidFill>
              <a:latin typeface="Comic Sans MS" panose="030F0902030302020204" pitchFamily="66" charset="0"/>
              <a:cs typeface="Arial" panose="020B0604020202020204" pitchFamily="34" charset="0"/>
            </a:endParaRPr>
          </a:p>
          <a:p>
            <a:pPr marL="285750" indent="-285750" algn="l">
              <a:spcAft>
                <a:spcPts val="600"/>
              </a:spcAft>
              <a:buClr>
                <a:srgbClr val="0432FF"/>
              </a:buClr>
              <a:buFont typeface="Wingdings" pitchFamily="2" charset="2"/>
              <a:buChar char="Ø"/>
            </a:pPr>
            <a:r>
              <a:rPr lang="en-US" sz="1800" b="0" i="0" u="none" strike="noStrike" baseline="0" dirty="0">
                <a:solidFill>
                  <a:srgbClr val="000000"/>
                </a:solidFill>
                <a:latin typeface="Comic Sans MS" panose="030F0902030302020204" pitchFamily="66" charset="0"/>
                <a:cs typeface="Arial" panose="020B0604020202020204" pitchFamily="34" charset="0"/>
              </a:rPr>
              <a:t>Strong international representation</a:t>
            </a:r>
          </a:p>
        </p:txBody>
      </p:sp>
      <p:pic>
        <p:nvPicPr>
          <p:cNvPr id="5" name="Picture 4" descr="Chart, pie chart&#10;&#10;Description automatically generated">
            <a:extLst>
              <a:ext uri="{FF2B5EF4-FFF2-40B4-BE49-F238E27FC236}">
                <a16:creationId xmlns:a16="http://schemas.microsoft.com/office/drawing/2014/main" id="{4534C2AC-A554-964F-9F4D-B54ACE4F67DF}"/>
              </a:ext>
            </a:extLst>
          </p:cNvPr>
          <p:cNvPicPr>
            <a:picLocks noChangeAspect="1"/>
          </p:cNvPicPr>
          <p:nvPr/>
        </p:nvPicPr>
        <p:blipFill rotWithShape="1">
          <a:blip r:embed="rId2"/>
          <a:srcRect l="1456" t="3088"/>
          <a:stretch/>
        </p:blipFill>
        <p:spPr>
          <a:xfrm>
            <a:off x="5166025" y="664071"/>
            <a:ext cx="3651865" cy="1999405"/>
          </a:xfrm>
          <a:prstGeom prst="rect">
            <a:avLst/>
          </a:prstGeom>
        </p:spPr>
      </p:pic>
      <p:sp>
        <p:nvSpPr>
          <p:cNvPr id="3" name="Date Placeholder 2">
            <a:extLst>
              <a:ext uri="{FF2B5EF4-FFF2-40B4-BE49-F238E27FC236}">
                <a16:creationId xmlns:a16="http://schemas.microsoft.com/office/drawing/2014/main" id="{8E9E2C6B-049F-8243-817C-EC1FACD91D84}"/>
              </a:ext>
            </a:extLst>
          </p:cNvPr>
          <p:cNvSpPr>
            <a:spLocks noGrp="1"/>
          </p:cNvSpPr>
          <p:nvPr>
            <p:ph type="dt" sz="half" idx="10"/>
          </p:nvPr>
        </p:nvSpPr>
        <p:spPr/>
        <p:txBody>
          <a:bodyPr/>
          <a:lstStyle/>
          <a:p>
            <a:r>
              <a:rPr lang="en-US"/>
              <a:t>E.C. Aschenauer</a:t>
            </a:r>
            <a:endParaRPr lang="en-US" dirty="0"/>
          </a:p>
        </p:txBody>
      </p:sp>
      <p:pic>
        <p:nvPicPr>
          <p:cNvPr id="14" name="Picture 13">
            <a:extLst>
              <a:ext uri="{FF2B5EF4-FFF2-40B4-BE49-F238E27FC236}">
                <a16:creationId xmlns:a16="http://schemas.microsoft.com/office/drawing/2014/main" id="{12CB5977-A588-6546-A5F6-757A656073E8}"/>
              </a:ext>
            </a:extLst>
          </p:cNvPr>
          <p:cNvPicPr>
            <a:picLocks noChangeAspect="1"/>
          </p:cNvPicPr>
          <p:nvPr/>
        </p:nvPicPr>
        <p:blipFill>
          <a:blip r:embed="rId3"/>
          <a:srcRect/>
          <a:stretch/>
        </p:blipFill>
        <p:spPr>
          <a:xfrm>
            <a:off x="0" y="2692359"/>
            <a:ext cx="5753604" cy="3767647"/>
          </a:xfrm>
          <a:prstGeom prst="rect">
            <a:avLst/>
          </a:prstGeom>
        </p:spPr>
      </p:pic>
    </p:spTree>
    <p:extLst>
      <p:ext uri="{BB962C8B-B14F-4D97-AF65-F5344CB8AC3E}">
        <p14:creationId xmlns:p14="http://schemas.microsoft.com/office/powerpoint/2010/main" val="1230506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7459-4220-7544-B05A-4DF6C807D7C3}"/>
              </a:ext>
            </a:extLst>
          </p:cNvPr>
          <p:cNvSpPr>
            <a:spLocks noGrp="1"/>
          </p:cNvSpPr>
          <p:nvPr>
            <p:ph type="title"/>
          </p:nvPr>
        </p:nvSpPr>
        <p:spPr>
          <a:xfrm>
            <a:off x="-7880" y="1682"/>
            <a:ext cx="9144000" cy="698642"/>
          </a:xfrm>
        </p:spPr>
        <p:txBody>
          <a:bodyPr>
            <a:noAutofit/>
          </a:bodyPr>
          <a:lstStyle/>
          <a:p>
            <a:r>
              <a:rPr lang="en-US" dirty="0"/>
              <a:t>EICUG Activities towards Collaboration Formation </a:t>
            </a:r>
          </a:p>
        </p:txBody>
      </p:sp>
      <p:sp>
        <p:nvSpPr>
          <p:cNvPr id="4" name="Slide Number Placeholder 3">
            <a:extLst>
              <a:ext uri="{FF2B5EF4-FFF2-40B4-BE49-F238E27FC236}">
                <a16:creationId xmlns:a16="http://schemas.microsoft.com/office/drawing/2014/main" id="{711D8177-F2ED-1546-8D7F-59BCADD27F40}"/>
              </a:ext>
            </a:extLst>
          </p:cNvPr>
          <p:cNvSpPr>
            <a:spLocks noGrp="1"/>
          </p:cNvSpPr>
          <p:nvPr>
            <p:ph type="sldNum" sz="quarter" idx="12"/>
          </p:nvPr>
        </p:nvSpPr>
        <p:spPr/>
        <p:txBody>
          <a:bodyPr/>
          <a:lstStyle/>
          <a:p>
            <a:fld id="{893C5830-40F3-F04E-B2E3-10E6672BA8FF}" type="slidenum">
              <a:rPr lang="en-US" smtClean="0"/>
              <a:t>31</a:t>
            </a:fld>
            <a:endParaRPr lang="en-US"/>
          </a:p>
        </p:txBody>
      </p:sp>
      <p:sp>
        <p:nvSpPr>
          <p:cNvPr id="3" name="Date Placeholder 2">
            <a:extLst>
              <a:ext uri="{FF2B5EF4-FFF2-40B4-BE49-F238E27FC236}">
                <a16:creationId xmlns:a16="http://schemas.microsoft.com/office/drawing/2014/main" id="{6119E325-6DFD-8149-958C-CDE4BE4E76B2}"/>
              </a:ext>
            </a:extLst>
          </p:cNvPr>
          <p:cNvSpPr>
            <a:spLocks noGrp="1"/>
          </p:cNvSpPr>
          <p:nvPr>
            <p:ph type="dt" sz="half" idx="10"/>
          </p:nvPr>
        </p:nvSpPr>
        <p:spPr/>
        <p:txBody>
          <a:bodyPr/>
          <a:lstStyle/>
          <a:p>
            <a:r>
              <a:rPr lang="en-US"/>
              <a:t>E.C. Aschenauer</a:t>
            </a:r>
            <a:endParaRPr lang="en-US" dirty="0"/>
          </a:p>
        </p:txBody>
      </p:sp>
      <p:sp>
        <p:nvSpPr>
          <p:cNvPr id="7" name="Title 1">
            <a:extLst>
              <a:ext uri="{FF2B5EF4-FFF2-40B4-BE49-F238E27FC236}">
                <a16:creationId xmlns:a16="http://schemas.microsoft.com/office/drawing/2014/main" id="{9B03814A-F881-0F47-A8D3-CA25ADF277B4}"/>
              </a:ext>
            </a:extLst>
          </p:cNvPr>
          <p:cNvSpPr txBox="1">
            <a:spLocks/>
          </p:cNvSpPr>
          <p:nvPr/>
        </p:nvSpPr>
        <p:spPr>
          <a:xfrm>
            <a:off x="16807" y="1078786"/>
            <a:ext cx="9144000" cy="4700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30519D"/>
                </a:solidFill>
                <a:latin typeface="Arial" charset="0"/>
                <a:ea typeface="Arial" charset="0"/>
                <a:cs typeface="Arial" charset="0"/>
              </a:defRPr>
            </a:lvl1pPr>
          </a:lstStyle>
          <a:p>
            <a:pPr>
              <a:buClr>
                <a:srgbClr val="0432FF"/>
              </a:buClr>
            </a:pPr>
            <a:r>
              <a:rPr lang="en-US" sz="1800" dirty="0">
                <a:solidFill>
                  <a:schemeClr val="tx1"/>
                </a:solidFill>
                <a:latin typeface="Comic Sans MS" panose="030F0902030302020204" pitchFamily="66" charset="0"/>
                <a:cs typeface="Arial" panose="020B0604020202020204" pitchFamily="34" charset="0"/>
              </a:rPr>
              <a:t>EIC user community efforts on detector collaboration formation have started:</a:t>
            </a:r>
          </a:p>
          <a:p>
            <a:pPr>
              <a:buClr>
                <a:srgbClr val="0432FF"/>
              </a:buClr>
            </a:pPr>
            <a:endParaRPr lang="en-US" sz="1800" dirty="0">
              <a:solidFill>
                <a:schemeClr val="tx1"/>
              </a:solidFill>
              <a:latin typeface="Comic Sans MS" panose="030F0902030302020204" pitchFamily="66" charset="0"/>
              <a:cs typeface="Arial" panose="020B0604020202020204" pitchFamily="34" charset="0"/>
            </a:endParaRPr>
          </a:p>
          <a:p>
            <a:pPr marL="342900" indent="-342900">
              <a:buClr>
                <a:srgbClr val="0432FF"/>
              </a:buClr>
              <a:buFont typeface="Wingdings" panose="05000000000000000000" pitchFamily="2" charset="2"/>
              <a:buChar char="q"/>
            </a:pPr>
            <a:r>
              <a:rPr lang="en-US" sz="1800" dirty="0">
                <a:solidFill>
                  <a:schemeClr val="tx1"/>
                </a:solidFill>
                <a:latin typeface="Comic Sans MS" panose="030F0902030302020204" pitchFamily="66" charset="0"/>
                <a:cs typeface="Arial" panose="020B0604020202020204" pitchFamily="34" charset="0"/>
              </a:rPr>
              <a:t>The ECCE consortium had its first organizational meeting February 12</a:t>
            </a:r>
            <a:r>
              <a:rPr lang="en-US" sz="1800" baseline="30000" dirty="0">
                <a:solidFill>
                  <a:schemeClr val="tx1"/>
                </a:solidFill>
                <a:latin typeface="Comic Sans MS" panose="030F0902030302020204" pitchFamily="66" charset="0"/>
                <a:cs typeface="Arial" panose="020B0604020202020204" pitchFamily="34" charset="0"/>
              </a:rPr>
              <a:t>th</a:t>
            </a:r>
            <a:r>
              <a:rPr lang="en-US" sz="1800" dirty="0">
                <a:solidFill>
                  <a:schemeClr val="tx1"/>
                </a:solidFill>
                <a:latin typeface="Comic Sans MS" panose="030F0902030302020204" pitchFamily="66" charset="0"/>
                <a:cs typeface="Arial" panose="020B0604020202020204" pitchFamily="34" charset="0"/>
              </a:rPr>
              <a:t>. ECCE is investigating a detector based on an existing 1.5T solenoid in both EIC interaction regions, ready for the beginning of EIC accelerator operation: </a:t>
            </a:r>
            <a:r>
              <a:rPr lang="en-US" sz="1800" dirty="0">
                <a:solidFill>
                  <a:srgbClr val="000000"/>
                </a:solidFill>
                <a:uFill>
                  <a:solidFill>
                    <a:srgbClr val="000000"/>
                  </a:solidFill>
                </a:uFill>
                <a:latin typeface="Comic Sans MS" panose="030F0902030302020204" pitchFamily="66" charset="0"/>
                <a:cs typeface="Arial" panose="020B0604020202020204" pitchFamily="34" charset="0"/>
                <a:sym typeface="Arial"/>
                <a:hlinkClick r:id="rId2"/>
              </a:rPr>
              <a:t>https://www.ecce-eic.org</a:t>
            </a:r>
            <a:endParaRPr lang="en-US" sz="1800" dirty="0">
              <a:solidFill>
                <a:schemeClr val="tx1"/>
              </a:solidFill>
              <a:latin typeface="Comic Sans MS" panose="030F0902030302020204" pitchFamily="66" charset="0"/>
              <a:cs typeface="Arial" panose="020B0604020202020204" pitchFamily="34" charset="0"/>
            </a:endParaRPr>
          </a:p>
          <a:p>
            <a:pPr marL="342900" indent="-342900">
              <a:buClr>
                <a:srgbClr val="0432FF"/>
              </a:buClr>
              <a:buFont typeface="Wingdings" panose="05000000000000000000" pitchFamily="2" charset="2"/>
              <a:buChar char="q"/>
            </a:pPr>
            <a:endParaRPr lang="en-US" sz="1800" dirty="0">
              <a:solidFill>
                <a:schemeClr val="tx1"/>
              </a:solidFill>
              <a:latin typeface="Comic Sans MS" panose="030F0902030302020204" pitchFamily="66" charset="0"/>
              <a:cs typeface="Arial" panose="020B0604020202020204" pitchFamily="34" charset="0"/>
            </a:endParaRPr>
          </a:p>
          <a:p>
            <a:pPr marL="342900" indent="-342900">
              <a:buClr>
                <a:srgbClr val="0432FF"/>
              </a:buClr>
              <a:buFont typeface="Wingdings" panose="05000000000000000000" pitchFamily="2" charset="2"/>
              <a:buChar char="q"/>
            </a:pPr>
            <a:r>
              <a:rPr lang="en-US" sz="1800" dirty="0">
                <a:solidFill>
                  <a:schemeClr val="tx1"/>
                </a:solidFill>
                <a:latin typeface="Comic Sans MS" panose="030F0902030302020204" pitchFamily="66" charset="0"/>
                <a:cs typeface="Arial" panose="020B0604020202020204" pitchFamily="34" charset="0"/>
              </a:rPr>
              <a:t>ATHENA had its organizational meeting March 12-13. EIC@IP6 is investigating a new EIC experiment at IP6 based on a 3 T magnet and the Yellow Report Reference Detector</a:t>
            </a:r>
            <a:r>
              <a:rPr lang="en-US" sz="1800" dirty="0">
                <a:solidFill>
                  <a:srgbClr val="000000"/>
                </a:solidFill>
                <a:uFill>
                  <a:solidFill>
                    <a:srgbClr val="000000"/>
                  </a:solidFill>
                </a:uFill>
                <a:latin typeface="Comic Sans MS" panose="030F0902030302020204" pitchFamily="66" charset="0"/>
                <a:cs typeface="Arial" panose="020B0604020202020204" pitchFamily="34" charset="0"/>
                <a:sym typeface="Arial"/>
              </a:rPr>
              <a:t>: </a:t>
            </a:r>
            <a:r>
              <a:rPr lang="en-US" sz="1800" dirty="0">
                <a:solidFill>
                  <a:srgbClr val="000000"/>
                </a:solidFill>
                <a:uFill>
                  <a:solidFill>
                    <a:srgbClr val="000000"/>
                  </a:solidFill>
                </a:uFill>
                <a:latin typeface="Comic Sans MS" panose="030F0902030302020204" pitchFamily="66" charset="0"/>
                <a:cs typeface="Arial" panose="020B0604020202020204" pitchFamily="34" charset="0"/>
                <a:sym typeface="Arial"/>
                <a:hlinkClick r:id="rId3"/>
              </a:rPr>
              <a:t>https://sites.temple.edu/eicatip6/</a:t>
            </a:r>
            <a:endParaRPr lang="en-US" sz="1800" dirty="0">
              <a:solidFill>
                <a:schemeClr val="tx1"/>
              </a:solidFill>
              <a:latin typeface="Comic Sans MS" panose="030F0902030302020204" pitchFamily="66" charset="0"/>
              <a:cs typeface="Arial" panose="020B0604020202020204" pitchFamily="34" charset="0"/>
            </a:endParaRPr>
          </a:p>
          <a:p>
            <a:pPr>
              <a:buClr>
                <a:srgbClr val="0432FF"/>
              </a:buClr>
            </a:pPr>
            <a:endParaRPr lang="en-US" sz="1800" dirty="0">
              <a:solidFill>
                <a:schemeClr val="tx1"/>
              </a:solidFill>
              <a:latin typeface="Comic Sans MS" panose="030F0902030302020204" pitchFamily="66" charset="0"/>
              <a:cs typeface="Arial" panose="020B0604020202020204" pitchFamily="34" charset="0"/>
            </a:endParaRPr>
          </a:p>
          <a:p>
            <a:pPr marL="342900" indent="-342900">
              <a:buClr>
                <a:srgbClr val="0432FF"/>
              </a:buClr>
              <a:buFont typeface="Wingdings" panose="05000000000000000000" pitchFamily="2" charset="2"/>
              <a:buChar char="q"/>
            </a:pPr>
            <a:r>
              <a:rPr lang="en-US" sz="1800" dirty="0">
                <a:solidFill>
                  <a:schemeClr val="tx1"/>
                </a:solidFill>
                <a:latin typeface="Comic Sans MS" panose="030F0902030302020204" pitchFamily="66" charset="0"/>
                <a:cs typeface="Arial" panose="020B0604020202020204" pitchFamily="34" charset="0"/>
              </a:rPr>
              <a:t>CORE had a "Kick-Off" Workshop on March 29-30 for an open collaboration for an EIC Detector proposal based on a new 2-4 T compact magnet at IP8: </a:t>
            </a:r>
            <a:r>
              <a:rPr lang="en-US" sz="1800" dirty="0">
                <a:latin typeface="Comic Sans MS" panose="030F0902030302020204" pitchFamily="66" charset="0"/>
                <a:cs typeface="Arial" panose="020B0604020202020204" pitchFamily="34" charset="0"/>
                <a:hlinkClick r:id="rId4"/>
              </a:rPr>
              <a:t>https://userweb.jlab.org/~hyde/EIC-CORE/</a:t>
            </a:r>
            <a:r>
              <a:rPr lang="en-US" sz="1800" dirty="0">
                <a:latin typeface="Comic Sans MS" panose="030F0902030302020204" pitchFamily="66" charset="0"/>
                <a:cs typeface="Arial" panose="020B0604020202020204" pitchFamily="34" charset="0"/>
              </a:rPr>
              <a:t> </a:t>
            </a:r>
          </a:p>
          <a:p>
            <a:pPr marL="342900" indent="-342900">
              <a:buClr>
                <a:srgbClr val="0432FF"/>
              </a:buClr>
              <a:buFont typeface="Wingdings" panose="05000000000000000000" pitchFamily="2" charset="2"/>
              <a:buChar char="q"/>
            </a:pPr>
            <a:endParaRPr lang="en-US" sz="1800" dirty="0">
              <a:solidFill>
                <a:schemeClr val="tx1"/>
              </a:solidFill>
              <a:latin typeface="Comic Sans MS" panose="030F0902030302020204" pitchFamily="66" charset="0"/>
              <a:cs typeface="Arial" panose="020B0604020202020204" pitchFamily="34" charset="0"/>
            </a:endParaRPr>
          </a:p>
          <a:p>
            <a:pPr>
              <a:buClr>
                <a:srgbClr val="0432FF"/>
              </a:buClr>
            </a:pPr>
            <a:r>
              <a:rPr lang="en-US" sz="1800" dirty="0">
                <a:solidFill>
                  <a:schemeClr val="tx1"/>
                </a:solidFill>
                <a:latin typeface="Comic Sans MS" panose="030F0902030302020204" pitchFamily="66" charset="0"/>
                <a:cs typeface="Arial" panose="020B0604020202020204" pitchFamily="34" charset="0"/>
              </a:rPr>
              <a:t>There is in addition a 2</a:t>
            </a:r>
            <a:r>
              <a:rPr lang="en-US" sz="1800" baseline="30000" dirty="0">
                <a:solidFill>
                  <a:schemeClr val="tx1"/>
                </a:solidFill>
                <a:latin typeface="Comic Sans MS" panose="030F0902030302020204" pitchFamily="66" charset="0"/>
                <a:cs typeface="Arial" panose="020B0604020202020204" pitchFamily="34" charset="0"/>
              </a:rPr>
              <a:t>nd</a:t>
            </a:r>
            <a:r>
              <a:rPr lang="en-US" sz="1800" dirty="0">
                <a:solidFill>
                  <a:schemeClr val="tx1"/>
                </a:solidFill>
                <a:latin typeface="Comic Sans MS" panose="030F0902030302020204" pitchFamily="66" charset="0"/>
                <a:cs typeface="Arial" panose="020B0604020202020204" pitchFamily="34" charset="0"/>
              </a:rPr>
              <a:t> IR EIC Workshop series with a focus on Detector and IR complementarity (</a:t>
            </a:r>
            <a:r>
              <a:rPr lang="en-US" sz="1800" dirty="0">
                <a:solidFill>
                  <a:schemeClr val="tx1"/>
                </a:solidFill>
                <a:latin typeface="Comic Sans MS" panose="030F0902030302020204" pitchFamily="66" charset="0"/>
                <a:cs typeface="Arial" panose="020B0604020202020204" pitchFamily="34" charset="0"/>
                <a:hlinkClick r:id="rId5"/>
              </a:rPr>
              <a:t>https://indico.bnl.gov/event/10677/timetable/</a:t>
            </a:r>
            <a:r>
              <a:rPr lang="en-US" sz="1800" dirty="0">
                <a:solidFill>
                  <a:schemeClr val="tx1"/>
                </a:solidFill>
                <a:latin typeface="Comic Sans MS" panose="030F0902030302020204" pitchFamily="66" charset="0"/>
                <a:cs typeface="Arial" panose="020B0604020202020204" pitchFamily="34" charset="0"/>
              </a:rPr>
              <a:t>) – First workshop had 400+ attendants, 2</a:t>
            </a:r>
            <a:r>
              <a:rPr lang="en-US" sz="1800" baseline="30000" dirty="0">
                <a:solidFill>
                  <a:schemeClr val="tx1"/>
                </a:solidFill>
                <a:latin typeface="Comic Sans MS" panose="030F0902030302020204" pitchFamily="66" charset="0"/>
                <a:cs typeface="Arial" panose="020B0604020202020204" pitchFamily="34" charset="0"/>
              </a:rPr>
              <a:t>nd</a:t>
            </a:r>
            <a:r>
              <a:rPr lang="en-US" sz="1800" dirty="0">
                <a:solidFill>
                  <a:schemeClr val="tx1"/>
                </a:solidFill>
                <a:latin typeface="Comic Sans MS" panose="030F0902030302020204" pitchFamily="66" charset="0"/>
                <a:cs typeface="Arial" panose="020B0604020202020204" pitchFamily="34" charset="0"/>
              </a:rPr>
              <a:t> and 3</a:t>
            </a:r>
            <a:r>
              <a:rPr lang="en-US" sz="1800" baseline="30000" dirty="0">
                <a:solidFill>
                  <a:schemeClr val="tx1"/>
                </a:solidFill>
                <a:latin typeface="Comic Sans MS" panose="030F0902030302020204" pitchFamily="66" charset="0"/>
                <a:cs typeface="Arial" panose="020B0604020202020204" pitchFamily="34" charset="0"/>
              </a:rPr>
              <a:t>rd</a:t>
            </a:r>
            <a:r>
              <a:rPr lang="en-US" sz="1800" dirty="0">
                <a:solidFill>
                  <a:schemeClr val="tx1"/>
                </a:solidFill>
                <a:latin typeface="Comic Sans MS" panose="030F0902030302020204" pitchFamily="66" charset="0"/>
                <a:cs typeface="Arial" panose="020B0604020202020204" pitchFamily="34" charset="0"/>
              </a:rPr>
              <a:t> workshop planned. They plan to submit a (draft) White Paper to the Proposal Detector Advisory Panel.</a:t>
            </a:r>
          </a:p>
        </p:txBody>
      </p:sp>
    </p:spTree>
    <p:extLst>
      <p:ext uri="{BB962C8B-B14F-4D97-AF65-F5344CB8AC3E}">
        <p14:creationId xmlns:p14="http://schemas.microsoft.com/office/powerpoint/2010/main" val="3504089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i="0" dirty="0"/>
              <a:t>Take Away Message</a:t>
            </a:r>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32</a:t>
            </a:fld>
            <a:endParaRPr lang="en-US" altLang="ja-JP" dirty="0"/>
          </a:p>
        </p:txBody>
      </p:sp>
      <p:pic>
        <p:nvPicPr>
          <p:cNvPr id="8" name="Picture 2" descr="iceberg2"/>
          <p:cNvPicPr>
            <a:picLocks noChangeAspect="1" noChangeArrowheads="1"/>
          </p:cNvPicPr>
          <p:nvPr/>
        </p:nvPicPr>
        <p:blipFill>
          <a:blip r:embed="rId2"/>
          <a:srcRect/>
          <a:stretch>
            <a:fillRect/>
          </a:stretch>
        </p:blipFill>
        <p:spPr bwMode="auto">
          <a:xfrm>
            <a:off x="4792662" y="659468"/>
            <a:ext cx="4351338" cy="5943600"/>
          </a:xfrm>
          <a:prstGeom prst="rect">
            <a:avLst/>
          </a:prstGeom>
          <a:noFill/>
          <a:ln w="9525">
            <a:noFill/>
            <a:miter lim="800000"/>
            <a:headEnd/>
            <a:tailEnd/>
          </a:ln>
        </p:spPr>
      </p:pic>
      <p:sp>
        <p:nvSpPr>
          <p:cNvPr id="26" name="Text Box 18"/>
          <p:cNvSpPr txBox="1">
            <a:spLocks noChangeArrowheads="1"/>
          </p:cNvSpPr>
          <p:nvPr/>
        </p:nvSpPr>
        <p:spPr bwMode="auto">
          <a:xfrm rot="2100000">
            <a:off x="6342380" y="890079"/>
            <a:ext cx="2217274" cy="1200329"/>
          </a:xfrm>
          <a:prstGeom prst="rect">
            <a:avLst/>
          </a:prstGeom>
          <a:noFill/>
          <a:ln w="28575">
            <a:noFill/>
            <a:miter lim="800000"/>
            <a:headEnd/>
            <a:tailEnd/>
          </a:ln>
          <a:effectLst/>
        </p:spPr>
        <p:txBody>
          <a:bodyPr wrap="none">
            <a:prstTxWarp prst="textNoShape">
              <a:avLst/>
            </a:prstTxWarp>
            <a:spAutoFit/>
          </a:bodyPr>
          <a:lstStyle/>
          <a:p>
            <a:pPr algn="ctr"/>
            <a:r>
              <a:rPr lang="en-US" b="1" dirty="0">
                <a:solidFill>
                  <a:srgbClr val="FF9300"/>
                </a:solidFill>
                <a:latin typeface="Comic Sans MS" panose="030F0902030302020204" pitchFamily="66" charset="0"/>
                <a:ea typeface="Comic Sans MS" charset="0"/>
                <a:cs typeface="Comic Sans MS" charset="0"/>
              </a:rPr>
              <a:t>Current</a:t>
            </a:r>
          </a:p>
          <a:p>
            <a:pPr algn="ctr"/>
            <a:r>
              <a:rPr lang="en-US" b="1" dirty="0">
                <a:solidFill>
                  <a:srgbClr val="FF9300"/>
                </a:solidFill>
                <a:latin typeface="Comic Sans MS" panose="030F0902030302020204" pitchFamily="66" charset="0"/>
                <a:ea typeface="Comic Sans MS" charset="0"/>
                <a:cs typeface="Comic Sans MS" charset="0"/>
              </a:rPr>
              <a:t>knowledge about</a:t>
            </a:r>
          </a:p>
          <a:p>
            <a:pPr algn="ctr"/>
            <a:r>
              <a:rPr lang="en-US" b="1" dirty="0">
                <a:solidFill>
                  <a:srgbClr val="FF9300"/>
                </a:solidFill>
                <a:latin typeface="Comic Sans MS" panose="030F0902030302020204" pitchFamily="66" charset="0"/>
                <a:ea typeface="Comic Sans MS" charset="0"/>
                <a:cs typeface="Comic Sans MS" charset="0"/>
              </a:rPr>
              <a:t>nucleon structure </a:t>
            </a:r>
          </a:p>
          <a:p>
            <a:pPr algn="ctr"/>
            <a:r>
              <a:rPr lang="en-US" b="1" dirty="0">
                <a:solidFill>
                  <a:srgbClr val="FF9300"/>
                </a:solidFill>
                <a:latin typeface="Comic Sans MS" panose="030F0902030302020204" pitchFamily="66" charset="0"/>
                <a:ea typeface="Comic Sans MS" charset="0"/>
                <a:cs typeface="Comic Sans MS" charset="0"/>
              </a:rPr>
              <a:t>and the glue</a:t>
            </a:r>
            <a:endParaRPr lang="de-DE" b="1" dirty="0">
              <a:solidFill>
                <a:srgbClr val="FF9300"/>
              </a:solidFill>
              <a:latin typeface="Comic Sans MS" panose="030F0902030302020204" pitchFamily="66" charset="0"/>
              <a:ea typeface="Comic Sans MS" charset="0"/>
              <a:cs typeface="Comic Sans MS" charset="0"/>
            </a:endParaRPr>
          </a:p>
        </p:txBody>
      </p:sp>
      <p:cxnSp>
        <p:nvCxnSpPr>
          <p:cNvPr id="3" name="Straight Arrow Connector 2"/>
          <p:cNvCxnSpPr/>
          <p:nvPr/>
        </p:nvCxnSpPr>
        <p:spPr bwMode="auto">
          <a:xfrm flipH="1">
            <a:off x="6924254" y="1822174"/>
            <a:ext cx="55224" cy="4516783"/>
          </a:xfrm>
          <a:prstGeom prst="straightConnector1">
            <a:avLst/>
          </a:prstGeom>
          <a:solidFill>
            <a:schemeClr val="accent1"/>
          </a:solidFill>
          <a:ln w="57150" cap="flat" cmpd="sng" algn="ctr">
            <a:solidFill>
              <a:srgbClr val="FF9300"/>
            </a:solidFill>
            <a:prstDash val="solid"/>
            <a:round/>
            <a:headEnd type="arrow" w="med" len="med"/>
            <a:tailEnd type="arrow"/>
          </a:ln>
          <a:effectLst/>
        </p:spPr>
      </p:cxnSp>
      <p:sp>
        <p:nvSpPr>
          <p:cNvPr id="19" name="TextBox 18"/>
          <p:cNvSpPr txBox="1"/>
          <p:nvPr/>
        </p:nvSpPr>
        <p:spPr>
          <a:xfrm rot="16200000">
            <a:off x="6573418" y="3635528"/>
            <a:ext cx="1162498" cy="369332"/>
          </a:xfrm>
          <a:prstGeom prst="rect">
            <a:avLst/>
          </a:prstGeom>
          <a:noFill/>
        </p:spPr>
        <p:txBody>
          <a:bodyPr wrap="none" rtlCol="0">
            <a:spAutoFit/>
          </a:bodyPr>
          <a:lstStyle/>
          <a:p>
            <a:r>
              <a:rPr lang="en-US" b="1" dirty="0">
                <a:solidFill>
                  <a:srgbClr val="FF9300"/>
                </a:solidFill>
                <a:latin typeface="Comic Sans MS" panose="030F0902030302020204" pitchFamily="66" charset="0"/>
                <a:ea typeface="Comic Sans MS" charset="0"/>
                <a:cs typeface="Comic Sans MS" charset="0"/>
              </a:rPr>
              <a:t>with EIC</a:t>
            </a:r>
          </a:p>
        </p:txBody>
      </p:sp>
      <p:sp>
        <p:nvSpPr>
          <p:cNvPr id="31" name="Date Placeholder 30"/>
          <p:cNvSpPr>
            <a:spLocks noGrp="1"/>
          </p:cNvSpPr>
          <p:nvPr>
            <p:ph type="dt" sz="half" idx="10"/>
          </p:nvPr>
        </p:nvSpPr>
        <p:spPr/>
        <p:txBody>
          <a:bodyPr/>
          <a:lstStyle/>
          <a:p>
            <a:r>
              <a:rPr lang="en-US"/>
              <a:t>E.C. Aschenauer</a:t>
            </a:r>
          </a:p>
        </p:txBody>
      </p:sp>
      <p:sp>
        <p:nvSpPr>
          <p:cNvPr id="12" name="TextBox 11">
            <a:extLst>
              <a:ext uri="{FF2B5EF4-FFF2-40B4-BE49-F238E27FC236}">
                <a16:creationId xmlns:a16="http://schemas.microsoft.com/office/drawing/2014/main" id="{45C32A5B-9695-9547-9B88-FC9B97C01C59}"/>
              </a:ext>
            </a:extLst>
          </p:cNvPr>
          <p:cNvSpPr txBox="1"/>
          <p:nvPr/>
        </p:nvSpPr>
        <p:spPr>
          <a:xfrm>
            <a:off x="45419" y="659468"/>
            <a:ext cx="4633261" cy="5570756"/>
          </a:xfrm>
          <a:prstGeom prst="rect">
            <a:avLst/>
          </a:prstGeom>
          <a:noFill/>
        </p:spPr>
        <p:txBody>
          <a:bodyPr wrap="square" rtlCol="0">
            <a:spAutoFit/>
          </a:bodyPr>
          <a:lstStyle/>
          <a:p>
            <a:r>
              <a:rPr lang="en-US" sz="2000" dirty="0">
                <a:solidFill>
                  <a:srgbClr val="0000FF"/>
                </a:solidFill>
                <a:latin typeface="Comic Sans MS" panose="030F0902030302020204" pitchFamily="66" charset="0"/>
              </a:rPr>
              <a:t>Why EIC now?</a:t>
            </a:r>
          </a:p>
          <a:p>
            <a:endParaRPr lang="en-US" sz="1200" dirty="0">
              <a:solidFill>
                <a:srgbClr val="0000FF"/>
              </a:solidFill>
              <a:latin typeface="Comic Sans MS" panose="030F0902030302020204" pitchFamily="66" charset="0"/>
            </a:endParaRPr>
          </a:p>
          <a:p>
            <a:r>
              <a:rPr lang="en-US" sz="2000" dirty="0">
                <a:latin typeface="Comic Sans MS" panose="030F0902030302020204" pitchFamily="66" charset="0"/>
              </a:rPr>
              <a:t>“all stars align”:</a:t>
            </a:r>
          </a:p>
          <a:p>
            <a:endParaRPr lang="en-US" sz="1200" dirty="0">
              <a:latin typeface="Comic Sans MS" panose="030F0902030302020204" pitchFamily="66" charset="0"/>
            </a:endParaRPr>
          </a:p>
          <a:p>
            <a:pPr marL="285750" indent="-285750">
              <a:buClr>
                <a:srgbClr val="0000FF"/>
              </a:buClr>
              <a:buFont typeface="Wingdings" charset="2"/>
              <a:buChar char="q"/>
            </a:pPr>
            <a:r>
              <a:rPr lang="en-US" sz="1600" dirty="0">
                <a:latin typeface="Comic Sans MS" panose="030F0902030302020204" pitchFamily="66" charset="0"/>
              </a:rPr>
              <a:t>theory developments will allow to obtain the answers to the big questions discussed</a:t>
            </a:r>
          </a:p>
          <a:p>
            <a:pPr marL="285750" indent="-285750">
              <a:buClr>
                <a:srgbClr val="0000FF"/>
              </a:buClr>
              <a:buFont typeface="Wingdings" charset="2"/>
              <a:buChar char="q"/>
            </a:pPr>
            <a:endParaRPr lang="en-US" sz="1200" dirty="0">
              <a:latin typeface="Comic Sans MS" panose="030F0902030302020204" pitchFamily="66" charset="0"/>
            </a:endParaRPr>
          </a:p>
          <a:p>
            <a:pPr marL="285750" indent="-285750">
              <a:buClr>
                <a:srgbClr val="0000FF"/>
              </a:buClr>
              <a:buFont typeface="Wingdings" charset="2"/>
              <a:buChar char="q"/>
            </a:pPr>
            <a:r>
              <a:rPr lang="en-US" sz="1600" dirty="0">
                <a:latin typeface="Comic Sans MS" panose="030F0902030302020204" pitchFamily="66" charset="0"/>
              </a:rPr>
              <a:t>detector technologies allow for a collider detector with high resolution, wide acceptance and particle identification</a:t>
            </a:r>
          </a:p>
          <a:p>
            <a:pPr marL="285750" indent="-285750">
              <a:buClr>
                <a:srgbClr val="0000FF"/>
              </a:buClr>
              <a:buFont typeface="Wingdings" charset="2"/>
              <a:buChar char="q"/>
            </a:pPr>
            <a:endParaRPr lang="en-US" sz="1200" dirty="0">
              <a:latin typeface="Comic Sans MS" panose="030F0902030302020204" pitchFamily="66" charset="0"/>
            </a:endParaRPr>
          </a:p>
          <a:p>
            <a:pPr algn="ctr">
              <a:buClr>
                <a:srgbClr val="0000FF"/>
              </a:buClr>
            </a:pPr>
            <a:r>
              <a:rPr lang="en-US" sz="1600" b="1" dirty="0">
                <a:solidFill>
                  <a:srgbClr val="0432FF"/>
                </a:solidFill>
                <a:latin typeface="Comic Sans MS" panose="030F0902030302020204" pitchFamily="66" charset="0"/>
              </a:rPr>
              <a:t>BUT MOST IMPORTANTLY</a:t>
            </a:r>
          </a:p>
          <a:p>
            <a:pPr lvl="1">
              <a:buClr>
                <a:srgbClr val="0000FF"/>
              </a:buClr>
            </a:pPr>
            <a:endParaRPr lang="en-US" sz="1200" dirty="0">
              <a:latin typeface="Comic Sans MS" panose="030F0902030302020204" pitchFamily="66" charset="0"/>
            </a:endParaRPr>
          </a:p>
          <a:p>
            <a:pPr marL="342900" indent="-342900">
              <a:buClr>
                <a:srgbClr val="0000FF"/>
              </a:buClr>
              <a:buFont typeface="Wingdings" charset="2"/>
              <a:buChar char="q"/>
            </a:pPr>
            <a:r>
              <a:rPr lang="en-US" sz="1600" dirty="0">
                <a:latin typeface="Comic Sans MS" panose="030F0902030302020204" pitchFamily="66" charset="0"/>
              </a:rPr>
              <a:t>accelerator technologies allow to built a collider with </a:t>
            </a:r>
          </a:p>
          <a:p>
            <a:pPr marL="742950" lvl="1" indent="-285750">
              <a:buClr>
                <a:srgbClr val="0000FF"/>
              </a:buClr>
              <a:buFont typeface="Wingdings" pitchFamily="2" charset="2"/>
              <a:buChar char="Ø"/>
            </a:pPr>
            <a:r>
              <a:rPr lang="en-US" sz="1600" dirty="0">
                <a:latin typeface="Comic Sans MS" panose="030F0902030302020204" pitchFamily="66" charset="0"/>
              </a:rPr>
              <a:t>high luminosity</a:t>
            </a:r>
          </a:p>
          <a:p>
            <a:pPr marL="742950" lvl="1" indent="-285750">
              <a:buClr>
                <a:srgbClr val="0000FF"/>
              </a:buClr>
              <a:buFont typeface="Wingdings" pitchFamily="2" charset="2"/>
              <a:buChar char="Ø"/>
            </a:pPr>
            <a:r>
              <a:rPr lang="en-US" sz="1600" dirty="0">
                <a:latin typeface="Comic Sans MS" panose="030F0902030302020204" pitchFamily="66" charset="0"/>
              </a:rPr>
              <a:t>highly polarized electron and light hadron beams</a:t>
            </a:r>
          </a:p>
          <a:p>
            <a:pPr marL="742950" lvl="1" indent="-285750">
              <a:buClr>
                <a:srgbClr val="0000FF"/>
              </a:buClr>
              <a:buFont typeface="Wingdings" pitchFamily="2" charset="2"/>
              <a:buChar char="Ø"/>
            </a:pPr>
            <a:r>
              <a:rPr lang="en-US" sz="1600" dirty="0">
                <a:latin typeface="Comic Sans MS" panose="030F0902030302020204" pitchFamily="66" charset="0"/>
              </a:rPr>
              <a:t>a wide range in center of mass energies</a:t>
            </a:r>
          </a:p>
          <a:p>
            <a:pPr marL="742950" lvl="1" indent="-285750">
              <a:buClr>
                <a:srgbClr val="0000FF"/>
              </a:buClr>
              <a:buFont typeface="Wingdings" pitchFamily="2" charset="2"/>
              <a:buChar char="Ø"/>
            </a:pPr>
            <a:r>
              <a:rPr lang="en-US" sz="1600" dirty="0">
                <a:latin typeface="Comic Sans MS" panose="030F0902030302020204" pitchFamily="66" charset="0"/>
              </a:rPr>
              <a:t>hadron beams with highest A</a:t>
            </a:r>
          </a:p>
          <a:p>
            <a:pPr marL="742950" lvl="1" indent="-285750">
              <a:buClr>
                <a:srgbClr val="0000FF"/>
              </a:buClr>
              <a:buFont typeface="Wingdings" pitchFamily="2" charset="2"/>
              <a:buChar char="Ø"/>
            </a:pPr>
            <a:r>
              <a:rPr lang="en-US" sz="1600" dirty="0">
                <a:latin typeface="Comic Sans MS" panose="030F0902030302020204" pitchFamily="66" charset="0"/>
              </a:rPr>
              <a:t>demanding acceptance requirements can be realized in IR design</a:t>
            </a:r>
          </a:p>
        </p:txBody>
      </p:sp>
      <p:sp>
        <p:nvSpPr>
          <p:cNvPr id="13" name="TextBox 12">
            <a:extLst>
              <a:ext uri="{FF2B5EF4-FFF2-40B4-BE49-F238E27FC236}">
                <a16:creationId xmlns:a16="http://schemas.microsoft.com/office/drawing/2014/main" id="{1B24F02A-6A3A-DC4A-B513-C6B6530A330B}"/>
              </a:ext>
            </a:extLst>
          </p:cNvPr>
          <p:cNvSpPr txBox="1"/>
          <p:nvPr/>
        </p:nvSpPr>
        <p:spPr>
          <a:xfrm rot="20700000">
            <a:off x="636290" y="2167574"/>
            <a:ext cx="7917552" cy="2554545"/>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a:solidFill>
                  <a:srgbClr val="0000FF"/>
                </a:solidFill>
                <a:latin typeface="Comic Sans MS" panose="030F0902030302020204" pitchFamily="66" charset="0"/>
              </a:rPr>
              <a:t>EIC science program will profoundly impact </a:t>
            </a:r>
          </a:p>
          <a:p>
            <a:pPr algn="ctr"/>
            <a:r>
              <a:rPr lang="en-US" sz="2400" dirty="0">
                <a:solidFill>
                  <a:srgbClr val="0000FF"/>
                </a:solidFill>
                <a:latin typeface="Comic Sans MS" panose="030F0902030302020204" pitchFamily="66" charset="0"/>
              </a:rPr>
              <a:t>our understanding of the inner structure </a:t>
            </a:r>
          </a:p>
          <a:p>
            <a:pPr algn="ctr"/>
            <a:r>
              <a:rPr lang="en-US" sz="2400" dirty="0">
                <a:solidFill>
                  <a:srgbClr val="0000FF"/>
                </a:solidFill>
                <a:latin typeface="Comic Sans MS" panose="030F0902030302020204" pitchFamily="66" charset="0"/>
              </a:rPr>
              <a:t>of the world around us</a:t>
            </a:r>
          </a:p>
          <a:p>
            <a:pPr algn="ctr"/>
            <a:endParaRPr lang="en-US" sz="800" dirty="0">
              <a:solidFill>
                <a:srgbClr val="0000FF"/>
              </a:solidFill>
              <a:latin typeface="Comic Sans MS" panose="030F0902030302020204" pitchFamily="66" charset="0"/>
            </a:endParaRPr>
          </a:p>
          <a:p>
            <a:pPr algn="ctr"/>
            <a:r>
              <a:rPr lang="en-US" sz="2400" dirty="0">
                <a:solidFill>
                  <a:srgbClr val="0000FF"/>
                </a:solidFill>
                <a:latin typeface="Comic Sans MS" panose="030F0902030302020204" pitchFamily="66" charset="0"/>
              </a:rPr>
              <a:t>uniquely tied to a future high energy, high luminosity, </a:t>
            </a:r>
          </a:p>
          <a:p>
            <a:pPr algn="ctr"/>
            <a:r>
              <a:rPr lang="en-US" sz="2400" dirty="0">
                <a:solidFill>
                  <a:srgbClr val="0000FF"/>
                </a:solidFill>
                <a:latin typeface="Comic Sans MS" panose="030F0902030302020204" pitchFamily="66" charset="0"/>
              </a:rPr>
              <a:t>polarized </a:t>
            </a:r>
            <a:r>
              <a:rPr lang="en-US" sz="2400" dirty="0" err="1">
                <a:solidFill>
                  <a:srgbClr val="0000FF"/>
                </a:solidFill>
                <a:latin typeface="Comic Sans MS" panose="030F0902030302020204" pitchFamily="66" charset="0"/>
              </a:rPr>
              <a:t>ep</a:t>
            </a:r>
            <a:r>
              <a:rPr lang="en-US" sz="2400" dirty="0">
                <a:solidFill>
                  <a:srgbClr val="0000FF"/>
                </a:solidFill>
                <a:latin typeface="Comic Sans MS" panose="030F0902030302020204" pitchFamily="66" charset="0"/>
              </a:rPr>
              <a:t> / </a:t>
            </a:r>
            <a:r>
              <a:rPr lang="en-US" sz="2400" dirty="0" err="1">
                <a:solidFill>
                  <a:srgbClr val="0000FF"/>
                </a:solidFill>
                <a:latin typeface="Comic Sans MS" panose="030F0902030302020204" pitchFamily="66" charset="0"/>
              </a:rPr>
              <a:t>eA</a:t>
            </a:r>
            <a:r>
              <a:rPr lang="en-US" sz="2400" dirty="0">
                <a:solidFill>
                  <a:srgbClr val="0000FF"/>
                </a:solidFill>
                <a:latin typeface="Comic Sans MS" panose="030F0902030302020204" pitchFamily="66" charset="0"/>
              </a:rPr>
              <a:t> collider</a:t>
            </a:r>
          </a:p>
          <a:p>
            <a:pPr algn="ctr"/>
            <a:endParaRPr lang="en-US" sz="800" dirty="0">
              <a:solidFill>
                <a:srgbClr val="0000FF"/>
              </a:solidFill>
              <a:latin typeface="Comic Sans MS" panose="030F0902030302020204" pitchFamily="66" charset="0"/>
            </a:endParaRPr>
          </a:p>
          <a:p>
            <a:pPr algn="ctr"/>
            <a:r>
              <a:rPr lang="en-US" sz="2400" dirty="0">
                <a:solidFill>
                  <a:srgbClr val="FF00FF"/>
                </a:solidFill>
                <a:latin typeface="Comic Sans MS" panose="030F0902030302020204" pitchFamily="66" charset="0"/>
              </a:rPr>
              <a:t>never been measured before &amp; will never without</a:t>
            </a:r>
            <a:r>
              <a:rPr lang="en-US" sz="2400" dirty="0">
                <a:solidFill>
                  <a:srgbClr val="FF00FF"/>
                </a:solidFill>
                <a:latin typeface="Comic Sans MS" panose="030F0902030302020204" pitchFamily="66" charset="0"/>
                <a:cs typeface="Comic Sans MS"/>
              </a:rPr>
              <a:t> </a:t>
            </a:r>
          </a:p>
        </p:txBody>
      </p:sp>
    </p:spTree>
    <p:extLst>
      <p:ext uri="{BB962C8B-B14F-4D97-AF65-F5344CB8AC3E}">
        <p14:creationId xmlns:p14="http://schemas.microsoft.com/office/powerpoint/2010/main" val="33686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P spid="1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2954D93-CEE6-AC41-A710-CE71DF74ABFF}"/>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54AA4253-8016-004F-B4CE-E02652BFF703}"/>
              </a:ext>
            </a:extLst>
          </p:cNvPr>
          <p:cNvSpPr>
            <a:spLocks noGrp="1"/>
          </p:cNvSpPr>
          <p:nvPr>
            <p:ph type="sldNum" sz="quarter" idx="12"/>
          </p:nvPr>
        </p:nvSpPr>
        <p:spPr/>
        <p:txBody>
          <a:bodyPr/>
          <a:lstStyle/>
          <a:p>
            <a:fld id="{893C5830-40F3-F04E-B2E3-10E6672BA8FF}" type="slidenum">
              <a:rPr lang="en-US" smtClean="0"/>
              <a:pPr/>
              <a:t>33</a:t>
            </a:fld>
            <a:endParaRPr lang="en-US"/>
          </a:p>
        </p:txBody>
      </p:sp>
      <p:sp>
        <p:nvSpPr>
          <p:cNvPr id="6" name="Rectangle 5">
            <a:extLst>
              <a:ext uri="{FF2B5EF4-FFF2-40B4-BE49-F238E27FC236}">
                <a16:creationId xmlns:a16="http://schemas.microsoft.com/office/drawing/2014/main" id="{19BD6A2D-076B-F540-9CA7-4FF72E1ED8C3}"/>
              </a:ext>
            </a:extLst>
          </p:cNvPr>
          <p:cNvSpPr/>
          <p:nvPr/>
        </p:nvSpPr>
        <p:spPr>
          <a:xfrm>
            <a:off x="-89800" y="165711"/>
            <a:ext cx="5359159" cy="1754326"/>
          </a:xfrm>
          <a:prstGeom prst="rect">
            <a:avLst/>
          </a:prstGeom>
          <a:noFill/>
        </p:spPr>
        <p:txBody>
          <a:bodyPr wrap="none" lIns="91440" tIns="45720" rIns="91440" bIns="45720">
            <a:spAutoFit/>
          </a:bodyPr>
          <a:lstStyle/>
          <a:p>
            <a:pPr algn="ctr"/>
            <a:r>
              <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Let’s get to work</a:t>
            </a:r>
          </a:p>
          <a:p>
            <a:pPr algn="ctr"/>
            <a:r>
              <a:rPr lang="en-US" sz="5400" b="1"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and built the EIC</a:t>
            </a:r>
            <a:endPar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endParaRPr>
          </a:p>
        </p:txBody>
      </p:sp>
      <p:pic>
        <p:nvPicPr>
          <p:cNvPr id="7" name="Picture 6">
            <a:extLst>
              <a:ext uri="{FF2B5EF4-FFF2-40B4-BE49-F238E27FC236}">
                <a16:creationId xmlns:a16="http://schemas.microsoft.com/office/drawing/2014/main" id="{A09988A3-8ECE-1646-BACB-42EB95385862}"/>
              </a:ext>
            </a:extLst>
          </p:cNvPr>
          <p:cNvPicPr>
            <a:picLocks noChangeAspect="1"/>
          </p:cNvPicPr>
          <p:nvPr/>
        </p:nvPicPr>
        <p:blipFill>
          <a:blip r:embed="rId2"/>
          <a:stretch>
            <a:fillRect/>
          </a:stretch>
        </p:blipFill>
        <p:spPr>
          <a:xfrm>
            <a:off x="3637056" y="2012503"/>
            <a:ext cx="2501900" cy="3238500"/>
          </a:xfrm>
          <a:prstGeom prst="rect">
            <a:avLst/>
          </a:prstGeom>
        </p:spPr>
      </p:pic>
      <p:sp>
        <p:nvSpPr>
          <p:cNvPr id="9" name="Rectangle 8">
            <a:extLst>
              <a:ext uri="{FF2B5EF4-FFF2-40B4-BE49-F238E27FC236}">
                <a16:creationId xmlns:a16="http://schemas.microsoft.com/office/drawing/2014/main" id="{ACDA79B1-DB55-474D-9296-72526CD6CC2D}"/>
              </a:ext>
            </a:extLst>
          </p:cNvPr>
          <p:cNvSpPr/>
          <p:nvPr/>
        </p:nvSpPr>
        <p:spPr>
          <a:xfrm>
            <a:off x="4943562" y="5370932"/>
            <a:ext cx="4185761" cy="923330"/>
          </a:xfrm>
          <a:prstGeom prst="rect">
            <a:avLst/>
          </a:prstGeom>
          <a:noFill/>
        </p:spPr>
        <p:txBody>
          <a:bodyPr wrap="none" lIns="91440" tIns="45720" rIns="91440" bIns="45720">
            <a:spAutoFit/>
          </a:bodyPr>
          <a:lstStyle/>
          <a:p>
            <a:pPr algn="ctr"/>
            <a:r>
              <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Please join us</a:t>
            </a:r>
          </a:p>
        </p:txBody>
      </p:sp>
    </p:spTree>
    <p:extLst>
      <p:ext uri="{BB962C8B-B14F-4D97-AF65-F5344CB8AC3E}">
        <p14:creationId xmlns:p14="http://schemas.microsoft.com/office/powerpoint/2010/main" val="2892574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34</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2E9-3EFE-5840-8A95-72AC6CBE9DBD}"/>
              </a:ext>
            </a:extLst>
          </p:cNvPr>
          <p:cNvSpPr>
            <a:spLocks noGrp="1"/>
          </p:cNvSpPr>
          <p:nvPr>
            <p:ph type="title"/>
          </p:nvPr>
        </p:nvSpPr>
        <p:spPr/>
        <p:txBody>
          <a:bodyPr/>
          <a:lstStyle/>
          <a:p>
            <a:r>
              <a:rPr lang="en-US" dirty="0"/>
              <a:t>The EIC: A Unique Collider</a:t>
            </a:r>
          </a:p>
        </p:txBody>
      </p:sp>
      <p:sp>
        <p:nvSpPr>
          <p:cNvPr id="3" name="Date Placeholder 2">
            <a:extLst>
              <a:ext uri="{FF2B5EF4-FFF2-40B4-BE49-F238E27FC236}">
                <a16:creationId xmlns:a16="http://schemas.microsoft.com/office/drawing/2014/main" id="{5B45E0F4-0FCD-174B-863E-1BDD14E6A204}"/>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A3D3B1CB-5053-444A-A764-97CA0B6DBC0C}"/>
              </a:ext>
            </a:extLst>
          </p:cNvPr>
          <p:cNvSpPr>
            <a:spLocks noGrp="1"/>
          </p:cNvSpPr>
          <p:nvPr>
            <p:ph type="sldNum" sz="quarter" idx="12"/>
          </p:nvPr>
        </p:nvSpPr>
        <p:spPr/>
        <p:txBody>
          <a:bodyPr/>
          <a:lstStyle/>
          <a:p>
            <a:fld id="{893C5830-40F3-F04E-B2E3-10E6672BA8FF}" type="slidenum">
              <a:rPr lang="en-US" smtClean="0"/>
              <a:pPr/>
              <a:t>35</a:t>
            </a:fld>
            <a:endParaRPr lang="en-US"/>
          </a:p>
        </p:txBody>
      </p:sp>
      <p:cxnSp>
        <p:nvCxnSpPr>
          <p:cNvPr id="8" name="Straight Connector 7">
            <a:extLst>
              <a:ext uri="{FF2B5EF4-FFF2-40B4-BE49-F238E27FC236}">
                <a16:creationId xmlns:a16="http://schemas.microsoft.com/office/drawing/2014/main" id="{E9E7C077-BF62-914D-A5CB-6A5A52CC62D1}"/>
              </a:ext>
            </a:extLst>
          </p:cNvPr>
          <p:cNvCxnSpPr>
            <a:cxnSpLocks/>
          </p:cNvCxnSpPr>
          <p:nvPr/>
        </p:nvCxnSpPr>
        <p:spPr>
          <a:xfrm>
            <a:off x="4572000" y="522900"/>
            <a:ext cx="0" cy="5527857"/>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8A7FB0E-6B4C-5E44-B62B-750ECFE9AAB2}"/>
              </a:ext>
            </a:extLst>
          </p:cNvPr>
          <p:cNvCxnSpPr>
            <a:cxnSpLocks/>
          </p:cNvCxnSpPr>
          <p:nvPr/>
        </p:nvCxnSpPr>
        <p:spPr>
          <a:xfrm>
            <a:off x="192505" y="915720"/>
            <a:ext cx="8726323" cy="0"/>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850121-26E9-944C-8D16-BBA47F66AA0F}"/>
              </a:ext>
            </a:extLst>
          </p:cNvPr>
          <p:cNvSpPr txBox="1"/>
          <p:nvPr/>
        </p:nvSpPr>
        <p:spPr>
          <a:xfrm>
            <a:off x="1863748" y="500166"/>
            <a:ext cx="736099" cy="461665"/>
          </a:xfrm>
          <a:prstGeom prst="rect">
            <a:avLst/>
          </a:prstGeom>
          <a:noFill/>
        </p:spPr>
        <p:txBody>
          <a:bodyPr wrap="none" rtlCol="0">
            <a:spAutoFit/>
          </a:bodyPr>
          <a:lstStyle/>
          <a:p>
            <a:pPr algn="l"/>
            <a:r>
              <a:rPr lang="en-US" sz="2400" b="1" dirty="0">
                <a:solidFill>
                  <a:srgbClr val="0432FF"/>
                </a:solidFill>
                <a:latin typeface="Comic Sans MS" panose="030F0902030302020204" pitchFamily="66" charset="0"/>
              </a:rPr>
              <a:t>EIC</a:t>
            </a:r>
          </a:p>
        </p:txBody>
      </p:sp>
      <p:sp>
        <p:nvSpPr>
          <p:cNvPr id="12" name="TextBox 11">
            <a:extLst>
              <a:ext uri="{FF2B5EF4-FFF2-40B4-BE49-F238E27FC236}">
                <a16:creationId xmlns:a16="http://schemas.microsoft.com/office/drawing/2014/main" id="{25904204-91D5-4E4C-8529-B1156E2357B1}"/>
              </a:ext>
            </a:extLst>
          </p:cNvPr>
          <p:cNvSpPr txBox="1"/>
          <p:nvPr/>
        </p:nvSpPr>
        <p:spPr>
          <a:xfrm>
            <a:off x="5850556" y="508866"/>
            <a:ext cx="1996059" cy="461665"/>
          </a:xfrm>
          <a:prstGeom prst="rect">
            <a:avLst/>
          </a:prstGeom>
          <a:noFill/>
        </p:spPr>
        <p:txBody>
          <a:bodyPr wrap="none" rtlCol="0">
            <a:spAutoFit/>
          </a:bodyPr>
          <a:lstStyle/>
          <a:p>
            <a:pPr algn="l"/>
            <a:r>
              <a:rPr lang="en-US" sz="2400" b="1" dirty="0">
                <a:solidFill>
                  <a:srgbClr val="0432FF"/>
                </a:solidFill>
                <a:latin typeface="Comic Sans MS" panose="030F0902030302020204" pitchFamily="66" charset="0"/>
              </a:rPr>
              <a:t>LHC / RHIC</a:t>
            </a:r>
          </a:p>
        </p:txBody>
      </p:sp>
      <p:sp>
        <p:nvSpPr>
          <p:cNvPr id="13" name="TextBox 12">
            <a:extLst>
              <a:ext uri="{FF2B5EF4-FFF2-40B4-BE49-F238E27FC236}">
                <a16:creationId xmlns:a16="http://schemas.microsoft.com/office/drawing/2014/main" id="{198D8B9A-8F4D-D945-9DFF-AE34F1828941}"/>
              </a:ext>
            </a:extLst>
          </p:cNvPr>
          <p:cNvSpPr txBox="1"/>
          <p:nvPr/>
        </p:nvSpPr>
        <p:spPr>
          <a:xfrm>
            <a:off x="225172" y="1015066"/>
            <a:ext cx="4213013" cy="4862870"/>
          </a:xfrm>
          <a:prstGeom prst="rect">
            <a:avLst/>
          </a:prstGeom>
          <a:noFill/>
        </p:spPr>
        <p:txBody>
          <a:bodyPr wrap="none" rtlCol="0">
            <a:spAutoFit/>
          </a:bodyPr>
          <a:lstStyle/>
          <a:p>
            <a:pPr algn="l"/>
            <a:r>
              <a:rPr lang="en-US" sz="1600" dirty="0">
                <a:latin typeface="Comic Sans MS" panose="030F0902030302020204" pitchFamily="66" charset="0"/>
              </a:rPr>
              <a:t>collide different beam species: ep &amp; </a:t>
            </a:r>
            <a:r>
              <a:rPr lang="en-US" sz="1600" dirty="0" err="1">
                <a:latin typeface="Comic Sans MS" panose="030F0902030302020204" pitchFamily="66" charset="0"/>
              </a:rPr>
              <a:t>eA</a:t>
            </a:r>
            <a:endParaRPr lang="en-US" sz="1600" dirty="0">
              <a:latin typeface="Comic Sans MS" panose="030F0902030302020204" pitchFamily="66" charset="0"/>
            </a:endParaRPr>
          </a:p>
          <a:p>
            <a:pPr marL="285750" indent="-285750" algn="l">
              <a:buClr>
                <a:srgbClr val="0432FF"/>
              </a:buClr>
              <a:buFont typeface="Wingdings" pitchFamily="2" charset="2"/>
              <a:buChar char="à"/>
            </a:pPr>
            <a:r>
              <a:rPr lang="en-US" sz="1600" dirty="0">
                <a:latin typeface="Comic Sans MS" panose="030F0902030302020204" pitchFamily="66" charset="0"/>
                <a:sym typeface="Wingdings" pitchFamily="2" charset="2"/>
              </a:rPr>
              <a:t>consequences for beam backgrounds</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hadron beam backgrounds, </a:t>
            </a:r>
          </a:p>
          <a:p>
            <a:pPr lvl="1"/>
            <a:r>
              <a:rPr lang="en-US" sz="1600" dirty="0">
                <a:latin typeface="Comic Sans MS" panose="030F0902030302020204" pitchFamily="66" charset="0"/>
                <a:sym typeface="Wingdings" pitchFamily="2" charset="2"/>
              </a:rPr>
              <a:t>     i.e. beam gas events</a:t>
            </a:r>
          </a:p>
          <a:p>
            <a:pPr lvl="1"/>
            <a:r>
              <a:rPr lang="en-US" sz="1600" dirty="0">
                <a:solidFill>
                  <a:srgbClr val="0432FF"/>
                </a:solidFill>
                <a:latin typeface="Comic Sans MS" panose="030F0902030302020204" pitchFamily="66" charset="0"/>
                <a:sym typeface="Wingdings" pitchFamily="2" charset="2"/>
              </a:rPr>
              <a:t> </a:t>
            </a:r>
            <a:r>
              <a:rPr lang="en-US" sz="1600" dirty="0">
                <a:latin typeface="Comic Sans MS" panose="030F0902030302020204" pitchFamily="66" charset="0"/>
                <a:sym typeface="Wingdings" pitchFamily="2" charset="2"/>
              </a:rPr>
              <a:t>synchrotron radiation</a:t>
            </a:r>
            <a:endParaRPr lang="en-US" sz="1600" dirty="0">
              <a:latin typeface="Comic Sans MS" panose="030F0902030302020204" pitchFamily="66" charset="0"/>
            </a:endParaRPr>
          </a:p>
          <a:p>
            <a:pPr algn="l"/>
            <a:endParaRPr lang="en-US" sz="1000" dirty="0">
              <a:latin typeface="Comic Sans MS" panose="030F0902030302020204" pitchFamily="66" charset="0"/>
            </a:endParaRPr>
          </a:p>
          <a:p>
            <a:pPr algn="l"/>
            <a:r>
              <a:rPr lang="en-US" sz="1600" dirty="0">
                <a:latin typeface="Comic Sans MS" panose="030F0902030302020204" pitchFamily="66" charset="0"/>
              </a:rPr>
              <a:t>asymmetric beam energies</a:t>
            </a:r>
          </a:p>
          <a:p>
            <a:pPr marL="285750" indent="-285750" algn="l">
              <a:buClr>
                <a:srgbClr val="0432FF"/>
              </a:buClr>
              <a:buFont typeface="Wingdings" pitchFamily="2" charset="2"/>
              <a:buChar char="à"/>
            </a:pPr>
            <a:r>
              <a:rPr lang="en-US" sz="1600" dirty="0">
                <a:latin typeface="Comic Sans MS" panose="030F0902030302020204" pitchFamily="66" charset="0"/>
                <a:sym typeface="Wingdings" pitchFamily="2" charset="2"/>
              </a:rPr>
              <a:t>boosted kinematics </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high activity at high |</a:t>
            </a:r>
            <a:r>
              <a:rPr lang="en-US" sz="1600" dirty="0">
                <a:latin typeface="Symbol" pitchFamily="2" charset="2"/>
                <a:sym typeface="Wingdings" pitchFamily="2" charset="2"/>
              </a:rPr>
              <a:t>h</a:t>
            </a:r>
            <a:r>
              <a:rPr lang="en-US" sz="1600" dirty="0">
                <a:latin typeface="Comic Sans MS" panose="030F0902030302020204" pitchFamily="66" charset="0"/>
                <a:sym typeface="Wingdings" pitchFamily="2" charset="2"/>
              </a:rPr>
              <a:t>|</a:t>
            </a: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Small bunch spacing:  &gt;= 9ns</a:t>
            </a: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crossing angle: 25mrad</a:t>
            </a:r>
            <a:endParaRPr lang="en-US" sz="1600" dirty="0">
              <a:latin typeface="Comic Sans MS" panose="030F0902030302020204" pitchFamily="66" charset="0"/>
            </a:endParaRPr>
          </a:p>
          <a:p>
            <a:pPr marL="742950" lvl="1" indent="-285750">
              <a:buFont typeface="Wingdings" pitchFamily="2" charset="2"/>
              <a:buChar char="à"/>
            </a:pPr>
            <a:endParaRPr lang="en-US" sz="1000" dirty="0">
              <a:latin typeface="Comic Sans MS" panose="030F0902030302020204" pitchFamily="66" charset="0"/>
            </a:endParaRPr>
          </a:p>
          <a:p>
            <a:r>
              <a:rPr lang="en-US" sz="1600" dirty="0">
                <a:latin typeface="Comic Sans MS" panose="030F0902030302020204" pitchFamily="66" charset="0"/>
              </a:rPr>
              <a:t>wide range in center of mass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factor 6</a:t>
            </a: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both beams are polarized</a:t>
            </a:r>
          </a:p>
          <a:p>
            <a:pPr>
              <a:buClr>
                <a:srgbClr val="0432FF"/>
              </a:buClr>
            </a:pPr>
            <a:r>
              <a:rPr lang="en-US" sz="1600" dirty="0">
                <a:latin typeface="Comic Sans MS" panose="030F0902030302020204" pitchFamily="66" charset="0"/>
                <a:sym typeface="Wingdings" pitchFamily="2" charset="2"/>
              </a:rPr>
              <a:t> stat uncertainty: </a:t>
            </a:r>
            <a:r>
              <a:rPr lang="en-US" sz="1600" b="1" i="1" dirty="0">
                <a:latin typeface="Comic Sans MS" panose="030F0902030302020204" pitchFamily="66" charset="0"/>
                <a:sym typeface="Symbol" charset="2"/>
              </a:rPr>
              <a:t>~ 1/(P</a:t>
            </a:r>
            <a:r>
              <a:rPr lang="en-US" sz="1600" b="1" i="1" baseline="-25000" dirty="0">
                <a:latin typeface="Comic Sans MS" panose="030F0902030302020204" pitchFamily="66" charset="0"/>
                <a:sym typeface="Symbol" charset="2"/>
              </a:rPr>
              <a:t>1</a:t>
            </a:r>
            <a:r>
              <a:rPr lang="en-US" sz="1600" b="1" i="1" dirty="0">
                <a:latin typeface="Comic Sans MS" panose="030F0902030302020204" pitchFamily="66" charset="0"/>
                <a:sym typeface="Symbol" charset="2"/>
              </a:rPr>
              <a:t>P</a:t>
            </a:r>
            <a:r>
              <a:rPr lang="en-US" sz="1600" b="1" i="1" baseline="-25000" dirty="0">
                <a:latin typeface="Comic Sans MS" panose="030F0902030302020204" pitchFamily="66" charset="0"/>
                <a:sym typeface="Symbol" charset="2"/>
              </a:rPr>
              <a:t>2</a:t>
            </a:r>
            <a:r>
              <a:rPr lang="en-US" sz="1600" b="1" i="1" baseline="38000" dirty="0">
                <a:latin typeface="Comic Sans MS" panose="030F0902030302020204" pitchFamily="66" charset="0"/>
                <a:sym typeface="Symbol" charset="2"/>
              </a:rPr>
              <a:t> </a:t>
            </a:r>
            <a:r>
              <a:rPr lang="en-US" sz="1600" b="1" i="1" dirty="0">
                <a:latin typeface="Comic Sans MS" panose="030F0902030302020204" pitchFamily="66" charset="0"/>
                <a:sym typeface="Symbol" charset="2"/>
              </a:rPr>
              <a:t>(L </a:t>
            </a:r>
            <a:r>
              <a:rPr lang="en-US" sz="1600" b="1" i="1" dirty="0" err="1">
                <a:latin typeface="Comic Sans MS" panose="030F0902030302020204" pitchFamily="66" charset="0"/>
                <a:sym typeface="Symbol" charset="2"/>
              </a:rPr>
              <a:t>dt</a:t>
            </a:r>
            <a:r>
              <a:rPr lang="en-US" sz="1600" b="1" i="1" dirty="0">
                <a:latin typeface="Comic Sans MS" panose="030F0902030302020204" pitchFamily="66" charset="0"/>
                <a:sym typeface="Symbol" charset="2"/>
              </a:rPr>
              <a:t> )</a:t>
            </a:r>
            <a:r>
              <a:rPr lang="en-US" sz="1600" b="1" i="1" baseline="38000" dirty="0">
                <a:latin typeface="Comic Sans MS" panose="030F0902030302020204" pitchFamily="66" charset="0"/>
                <a:sym typeface="Symbol" charset="2"/>
              </a:rPr>
              <a:t>1/2</a:t>
            </a:r>
            <a:r>
              <a:rPr lang="en-US" sz="1600" b="1" i="1" dirty="0">
                <a:latin typeface="Comic Sans MS" panose="030F0902030302020204" pitchFamily="66" charset="0"/>
                <a:sym typeface="Symbol" charset="2"/>
              </a:rPr>
              <a:t>)</a:t>
            </a:r>
            <a:r>
              <a:rPr lang="en-US" sz="1600" b="1" dirty="0">
                <a:latin typeface="Comic Sans MS" panose="030F0902030302020204" pitchFamily="66" charset="0"/>
                <a:sym typeface="Symbol" charset="2"/>
              </a:rPr>
              <a:t> </a:t>
            </a:r>
            <a:endParaRPr lang="en-US" sz="1600" dirty="0">
              <a:latin typeface="Comic Sans MS" panose="030F0902030302020204" pitchFamily="66" charset="0"/>
              <a:sym typeface="Wingdings" pitchFamily="2" charset="2"/>
            </a:endParaRPr>
          </a:p>
        </p:txBody>
      </p:sp>
      <p:sp>
        <p:nvSpPr>
          <p:cNvPr id="14" name="TextBox 13">
            <a:extLst>
              <a:ext uri="{FF2B5EF4-FFF2-40B4-BE49-F238E27FC236}">
                <a16:creationId xmlns:a16="http://schemas.microsoft.com/office/drawing/2014/main" id="{F86E655D-7234-2C4A-AC2D-BFB3E2EEC81F}"/>
              </a:ext>
            </a:extLst>
          </p:cNvPr>
          <p:cNvSpPr txBox="1"/>
          <p:nvPr/>
        </p:nvSpPr>
        <p:spPr>
          <a:xfrm>
            <a:off x="4692991" y="1003221"/>
            <a:ext cx="4562467" cy="4801314"/>
          </a:xfrm>
          <a:prstGeom prst="rect">
            <a:avLst/>
          </a:prstGeom>
          <a:noFill/>
        </p:spPr>
        <p:txBody>
          <a:bodyPr wrap="none" rtlCol="0">
            <a:spAutoFit/>
          </a:bodyPr>
          <a:lstStyle/>
          <a:p>
            <a:pPr algn="l"/>
            <a:r>
              <a:rPr lang="en-US" sz="1600" dirty="0">
                <a:latin typeface="Comic Sans MS" panose="030F0902030302020204" pitchFamily="66" charset="0"/>
              </a:rPr>
              <a:t>collide the same beam species: pp, </a:t>
            </a:r>
            <a:r>
              <a:rPr lang="en-US" sz="1600" dirty="0" err="1">
                <a:latin typeface="Comic Sans MS" panose="030F0902030302020204" pitchFamily="66" charset="0"/>
              </a:rPr>
              <a:t>pA</a:t>
            </a:r>
            <a:r>
              <a:rPr lang="en-US" sz="1600" dirty="0">
                <a:latin typeface="Comic Sans MS" panose="030F0902030302020204" pitchFamily="66" charset="0"/>
              </a:rPr>
              <a:t>, AA</a:t>
            </a:r>
          </a:p>
          <a:p>
            <a:r>
              <a:rPr lang="en-US" sz="1600" dirty="0">
                <a:solidFill>
                  <a:srgbClr val="0432FF"/>
                </a:solidFill>
                <a:latin typeface="Comic Sans MS" panose="030F0902030302020204" pitchFamily="66" charset="0"/>
                <a:sym typeface="Wingdings" pitchFamily="2" charset="2"/>
              </a:rPr>
              <a:t></a:t>
            </a:r>
            <a:r>
              <a:rPr lang="en-US" sz="1600" dirty="0">
                <a:latin typeface="Comic Sans MS" panose="030F0902030302020204" pitchFamily="66" charset="0"/>
                <a:sym typeface="Wingdings" pitchFamily="2" charset="2"/>
              </a:rPr>
              <a:t> beam backgrounds</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hadron beam backgrounds, </a:t>
            </a:r>
          </a:p>
          <a:p>
            <a:pPr lvl="1"/>
            <a:r>
              <a:rPr lang="en-US" sz="1600" dirty="0">
                <a:latin typeface="Comic Sans MS" panose="030F0902030302020204" pitchFamily="66" charset="0"/>
                <a:sym typeface="Wingdings" pitchFamily="2" charset="2"/>
              </a:rPr>
              <a:t>     i.e. beam gas events, high pile up</a:t>
            </a:r>
          </a:p>
          <a:p>
            <a:pPr algn="l"/>
            <a:endParaRPr lang="en-US" sz="1600" dirty="0">
              <a:latin typeface="Comic Sans MS" panose="030F0902030302020204" pitchFamily="66" charset="0"/>
            </a:endParaRPr>
          </a:p>
          <a:p>
            <a:pPr algn="l"/>
            <a:endParaRPr lang="en-US" sz="1000" dirty="0">
              <a:latin typeface="Comic Sans MS" panose="030F0902030302020204" pitchFamily="66" charset="0"/>
            </a:endParaRPr>
          </a:p>
          <a:p>
            <a:pPr algn="l"/>
            <a:r>
              <a:rPr lang="en-US" sz="1600" dirty="0">
                <a:latin typeface="Comic Sans MS" panose="030F0902030302020204" pitchFamily="66" charset="0"/>
              </a:rPr>
              <a:t>symmetric beam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kinematics is not boosted</a:t>
            </a:r>
          </a:p>
          <a:p>
            <a:pPr marL="742950" lvl="1" indent="-285750">
              <a:buClr>
                <a:srgbClr val="0432FF"/>
              </a:buClr>
              <a:buFont typeface="Wingdings" pitchFamily="2" charset="2"/>
              <a:buChar char="à"/>
            </a:pPr>
            <a:r>
              <a:rPr lang="en-US" sz="1600" dirty="0">
                <a:latin typeface="Comic Sans MS" panose="030F0902030302020204" pitchFamily="66" charset="0"/>
                <a:sym typeface="Wingdings" pitchFamily="2" charset="2"/>
              </a:rPr>
              <a:t>most activity at midrapidity</a:t>
            </a:r>
          </a:p>
          <a:p>
            <a:pPr marL="742950" lvl="1" indent="-285750">
              <a:buFont typeface="Wingdings" pitchFamily="2" charset="2"/>
              <a:buChar char="à"/>
            </a:pPr>
            <a:endParaRPr lang="en-US" sz="1000" dirty="0">
              <a:latin typeface="Comic Sans MS" panose="030F0902030302020204" pitchFamily="66" charset="0"/>
              <a:sym typeface="Wingdings" pitchFamily="2" charset="2"/>
            </a:endParaRPr>
          </a:p>
          <a:p>
            <a:r>
              <a:rPr lang="en-US" sz="1600" dirty="0">
                <a:latin typeface="Comic Sans MS" panose="030F0902030302020204" pitchFamily="66" charset="0"/>
              </a:rPr>
              <a:t>moderate bunch spacing: 25 ns</a:t>
            </a:r>
          </a:p>
          <a:p>
            <a:endParaRPr lang="en-US" sz="1000" dirty="0">
              <a:latin typeface="Comic Sans MS" panose="030F0902030302020204" pitchFamily="66" charset="0"/>
            </a:endParaRPr>
          </a:p>
          <a:p>
            <a:r>
              <a:rPr lang="en-US" sz="1600" dirty="0">
                <a:latin typeface="Comic Sans MS" panose="030F0902030302020204" pitchFamily="66" charset="0"/>
              </a:rPr>
              <a:t>no crossing angle yet</a:t>
            </a:r>
          </a:p>
          <a:p>
            <a:endParaRPr lang="en-US" sz="1000" dirty="0">
              <a:latin typeface="Comic Sans MS" panose="030F0902030302020204" pitchFamily="66" charset="0"/>
            </a:endParaRPr>
          </a:p>
          <a:p>
            <a:r>
              <a:rPr lang="en-US" sz="1600" dirty="0">
                <a:latin typeface="Comic Sans MS" panose="030F0902030302020204" pitchFamily="66" charset="0"/>
                <a:sym typeface="Wingdings" pitchFamily="2" charset="2"/>
              </a:rPr>
              <a:t>LHC </a:t>
            </a:r>
            <a:r>
              <a:rPr lang="en-US" sz="1600" dirty="0">
                <a:latin typeface="Comic Sans MS" panose="030F0902030302020204" pitchFamily="66" charset="0"/>
              </a:rPr>
              <a:t>limited range in center of mass energies</a:t>
            </a:r>
          </a:p>
          <a:p>
            <a:pPr marL="285750" indent="-285750">
              <a:buClr>
                <a:srgbClr val="0432FF"/>
              </a:buClr>
              <a:buFont typeface="Wingdings" pitchFamily="2" charset="2"/>
              <a:buChar char="à"/>
            </a:pPr>
            <a:r>
              <a:rPr lang="en-US" sz="1600" dirty="0">
                <a:latin typeface="Comic Sans MS" panose="030F0902030302020204" pitchFamily="66" charset="0"/>
                <a:sym typeface="Wingdings" pitchFamily="2" charset="2"/>
              </a:rPr>
              <a:t>factor 2</a:t>
            </a:r>
          </a:p>
          <a:p>
            <a:pPr>
              <a:buClr>
                <a:srgbClr val="0432FF"/>
              </a:buClr>
            </a:pPr>
            <a:r>
              <a:rPr lang="en-US" sz="1600" dirty="0">
                <a:latin typeface="Comic Sans MS" panose="030F0902030302020204" pitchFamily="66" charset="0"/>
                <a:sym typeface="Wingdings" pitchFamily="2" charset="2"/>
              </a:rPr>
              <a:t>RHIC wide </a:t>
            </a:r>
            <a:r>
              <a:rPr lang="en-US" sz="1600" dirty="0">
                <a:latin typeface="Comic Sans MS" panose="030F0902030302020204" pitchFamily="66" charset="0"/>
              </a:rPr>
              <a:t>range in center of mass energies </a:t>
            </a:r>
            <a:r>
              <a:rPr lang="en-US" sz="1600" dirty="0">
                <a:latin typeface="Comic Sans MS" panose="030F0902030302020204" pitchFamily="66" charset="0"/>
                <a:sym typeface="Wingdings" pitchFamily="2" charset="2"/>
              </a:rPr>
              <a:t>: </a:t>
            </a:r>
          </a:p>
          <a:p>
            <a:pPr>
              <a:buClr>
                <a:srgbClr val="0432FF"/>
              </a:buClr>
            </a:pPr>
            <a:r>
              <a:rPr lang="en-US" sz="1600" dirty="0">
                <a:solidFill>
                  <a:srgbClr val="0432FF"/>
                </a:solidFill>
                <a:latin typeface="Comic Sans MS" panose="030F0902030302020204" pitchFamily="66" charset="0"/>
                <a:sym typeface="Wingdings" pitchFamily="2" charset="2"/>
              </a:rPr>
              <a:t></a:t>
            </a:r>
            <a:r>
              <a:rPr lang="en-US" sz="1600" dirty="0">
                <a:latin typeface="Comic Sans MS" panose="030F0902030302020204" pitchFamily="66" charset="0"/>
                <a:sym typeface="Wingdings" pitchFamily="2" charset="2"/>
              </a:rPr>
              <a:t> factor 26 in AA and 8 in pp</a:t>
            </a:r>
          </a:p>
          <a:p>
            <a:pPr marL="285750" indent="-285750">
              <a:buClr>
                <a:srgbClr val="0432FF"/>
              </a:buClr>
              <a:buFont typeface="Wingdings" pitchFamily="2" charset="2"/>
              <a:buChar char="à"/>
            </a:pPr>
            <a:endParaRPr lang="en-US" sz="1000" dirty="0">
              <a:latin typeface="Comic Sans MS" panose="030F0902030302020204" pitchFamily="66" charset="0"/>
              <a:sym typeface="Wingdings" pitchFamily="2" charset="2"/>
            </a:endParaRPr>
          </a:p>
          <a:p>
            <a:pPr>
              <a:buClr>
                <a:srgbClr val="0432FF"/>
              </a:buClr>
            </a:pPr>
            <a:r>
              <a:rPr lang="en-US" sz="1600" dirty="0">
                <a:latin typeface="Comic Sans MS" panose="030F0902030302020204" pitchFamily="66" charset="0"/>
                <a:sym typeface="Wingdings" pitchFamily="2" charset="2"/>
              </a:rPr>
              <a:t>no beam polarization</a:t>
            </a:r>
          </a:p>
          <a:p>
            <a:r>
              <a:rPr lang="en-US" sz="1600" dirty="0">
                <a:latin typeface="Comic Sans MS" panose="030F0902030302020204" pitchFamily="66" charset="0"/>
                <a:sym typeface="Wingdings" pitchFamily="2" charset="2"/>
              </a:rPr>
              <a:t> stat uncertainty: ~1/</a:t>
            </a:r>
            <a:r>
              <a:rPr lang="en-US" sz="1600" b="1" i="1" dirty="0">
                <a:latin typeface="Comic Sans MS" panose="030F0902030302020204" pitchFamily="66" charset="0"/>
                <a:sym typeface="Symbol" charset="2"/>
              </a:rPr>
              <a:t>(L </a:t>
            </a:r>
            <a:r>
              <a:rPr lang="en-US" sz="1600" b="1" i="1" dirty="0" err="1">
                <a:latin typeface="Comic Sans MS" panose="030F0902030302020204" pitchFamily="66" charset="0"/>
                <a:sym typeface="Symbol" charset="2"/>
              </a:rPr>
              <a:t>dt</a:t>
            </a:r>
            <a:r>
              <a:rPr lang="en-US" sz="1600" b="1" i="1" dirty="0">
                <a:latin typeface="Comic Sans MS" panose="030F0902030302020204" pitchFamily="66" charset="0"/>
                <a:sym typeface="Symbol" charset="2"/>
              </a:rPr>
              <a:t> )</a:t>
            </a:r>
            <a:r>
              <a:rPr lang="en-US" sz="1600" b="1" i="1" baseline="38000" dirty="0">
                <a:latin typeface="Comic Sans MS" panose="030F0902030302020204" pitchFamily="66" charset="0"/>
                <a:sym typeface="Symbol" charset="2"/>
              </a:rPr>
              <a:t>1/2</a:t>
            </a:r>
            <a:endParaRPr lang="en-US" sz="1600" dirty="0">
              <a:latin typeface="Comic Sans MS" panose="030F0902030302020204" pitchFamily="66" charset="0"/>
              <a:sym typeface="Wingdings" pitchFamily="2" charset="2"/>
            </a:endParaRPr>
          </a:p>
        </p:txBody>
      </p:sp>
      <p:sp>
        <p:nvSpPr>
          <p:cNvPr id="20" name="Curved Right Arrow 19">
            <a:extLst>
              <a:ext uri="{FF2B5EF4-FFF2-40B4-BE49-F238E27FC236}">
                <a16:creationId xmlns:a16="http://schemas.microsoft.com/office/drawing/2014/main" id="{DA42FB49-25E3-8949-A1DB-677404CBF4C9}"/>
              </a:ext>
            </a:extLst>
          </p:cNvPr>
          <p:cNvSpPr/>
          <p:nvPr/>
        </p:nvSpPr>
        <p:spPr bwMode="auto">
          <a:xfrm>
            <a:off x="22532" y="5873300"/>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TextBox 20">
            <a:extLst>
              <a:ext uri="{FF2B5EF4-FFF2-40B4-BE49-F238E27FC236}">
                <a16:creationId xmlns:a16="http://schemas.microsoft.com/office/drawing/2014/main" id="{A9EDB492-0725-A04D-A841-2E0E6602DC3F}"/>
              </a:ext>
            </a:extLst>
          </p:cNvPr>
          <p:cNvSpPr txBox="1"/>
          <p:nvPr/>
        </p:nvSpPr>
        <p:spPr>
          <a:xfrm>
            <a:off x="516788" y="6050988"/>
            <a:ext cx="8666155" cy="369332"/>
          </a:xfrm>
          <a:prstGeom prst="rect">
            <a:avLst/>
          </a:prstGeom>
          <a:noFill/>
        </p:spPr>
        <p:txBody>
          <a:bodyPr wrap="none" rtlCol="0">
            <a:spAutoFit/>
          </a:bodyPr>
          <a:lstStyle/>
          <a:p>
            <a:pPr algn="l"/>
            <a:r>
              <a:rPr lang="en-US" b="1" dirty="0">
                <a:solidFill>
                  <a:srgbClr val="0432FF"/>
                </a:solidFill>
                <a:latin typeface="Comic Sans MS" panose="030F0902030302020204" pitchFamily="66" charset="0"/>
              </a:rPr>
              <a:t>Differences impact detector acceptance and possible detector technologies</a:t>
            </a:r>
          </a:p>
        </p:txBody>
      </p:sp>
    </p:spTree>
    <p:extLst>
      <p:ext uri="{BB962C8B-B14F-4D97-AF65-F5344CB8AC3E}">
        <p14:creationId xmlns:p14="http://schemas.microsoft.com/office/powerpoint/2010/main" val="29759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80001B-0CFD-4C8F-9572-D95E2281245D}"/>
              </a:ext>
            </a:extLst>
          </p:cNvPr>
          <p:cNvSpPr>
            <a:spLocks noGrp="1"/>
          </p:cNvSpPr>
          <p:nvPr>
            <p:ph type="sldNum" sz="quarter" idx="12"/>
          </p:nvPr>
        </p:nvSpPr>
        <p:spPr/>
        <p:txBody>
          <a:bodyPr/>
          <a:lstStyle/>
          <a:p>
            <a:fld id="{893C5830-40F3-F04E-B2E3-10E6672BA8FF}" type="slidenum">
              <a:rPr lang="en-US" smtClean="0"/>
              <a:t>36</a:t>
            </a:fld>
            <a:endParaRPr lang="en-US" dirty="0"/>
          </a:p>
        </p:txBody>
      </p:sp>
      <p:sp>
        <p:nvSpPr>
          <p:cNvPr id="2" name="Title 1">
            <a:extLst>
              <a:ext uri="{FF2B5EF4-FFF2-40B4-BE49-F238E27FC236}">
                <a16:creationId xmlns:a16="http://schemas.microsoft.com/office/drawing/2014/main" id="{2202CA4A-E82E-4E11-B269-D9FF81129CFF}"/>
              </a:ext>
            </a:extLst>
          </p:cNvPr>
          <p:cNvSpPr>
            <a:spLocks noGrp="1"/>
          </p:cNvSpPr>
          <p:nvPr>
            <p:ph type="title"/>
          </p:nvPr>
        </p:nvSpPr>
        <p:spPr/>
        <p:txBody>
          <a:bodyPr/>
          <a:lstStyle/>
          <a:p>
            <a:r>
              <a:rPr lang="en-US" dirty="0"/>
              <a:t>Why a Crossing Angle</a:t>
            </a:r>
          </a:p>
        </p:txBody>
      </p:sp>
      <p:sp>
        <p:nvSpPr>
          <p:cNvPr id="3" name="Content Placeholder 2">
            <a:extLst>
              <a:ext uri="{FF2B5EF4-FFF2-40B4-BE49-F238E27FC236}">
                <a16:creationId xmlns:a16="http://schemas.microsoft.com/office/drawing/2014/main" id="{63233FA0-935C-4186-A244-7F7CFBE07CF4}"/>
              </a:ext>
            </a:extLst>
          </p:cNvPr>
          <p:cNvSpPr>
            <a:spLocks noGrp="1"/>
          </p:cNvSpPr>
          <p:nvPr>
            <p:ph idx="4294967295"/>
          </p:nvPr>
        </p:nvSpPr>
        <p:spPr>
          <a:xfrm>
            <a:off x="0" y="582485"/>
            <a:ext cx="4902010" cy="5611905"/>
          </a:xfrm>
        </p:spPr>
        <p:txBody>
          <a:bodyPr>
            <a:normAutofit/>
          </a:bodyPr>
          <a:lstStyle/>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 Brings focusing magnets close to IP</a:t>
            </a:r>
          </a:p>
          <a:p>
            <a:pPr marL="0" indent="0">
              <a:lnSpc>
                <a:spcPct val="100000"/>
              </a:lnSpc>
              <a:spcBef>
                <a:spcPts val="0"/>
              </a:spcBef>
              <a:buClr>
                <a:srgbClr val="0432FF"/>
              </a:buClr>
              <a:buNone/>
            </a:pPr>
            <a:r>
              <a:rPr lang="en-US" sz="1800" dirty="0">
                <a:latin typeface="Comic Sans MS" panose="030F0902030302020204" pitchFamily="66" charset="0"/>
                <a:sym typeface="Wingdings" pitchFamily="2" charset="2"/>
              </a:rPr>
              <a:t>    </a:t>
            </a:r>
            <a:r>
              <a:rPr lang="en-US" sz="1800" dirty="0">
                <a:solidFill>
                  <a:srgbClr val="0432FF"/>
                </a:solidFill>
                <a:latin typeface="Comic Sans MS" panose="030F0902030302020204" pitchFamily="66" charset="0"/>
                <a:sym typeface="Wingdings" pitchFamily="2" charset="2"/>
              </a:rPr>
              <a:t></a:t>
            </a:r>
            <a:r>
              <a:rPr lang="en-US" sz="1800" dirty="0">
                <a:latin typeface="Comic Sans MS" panose="030F0902030302020204" pitchFamily="66" charset="0"/>
                <a:sym typeface="Wingdings" pitchFamily="2" charset="2"/>
              </a:rPr>
              <a:t> high luminosity</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Beam separation without separation dipoles</a:t>
            </a:r>
          </a:p>
          <a:p>
            <a:pPr marL="0" indent="0">
              <a:lnSpc>
                <a:spcPct val="100000"/>
              </a:lnSpc>
              <a:spcBef>
                <a:spcPts val="0"/>
              </a:spcBef>
              <a:buClr>
                <a:srgbClr val="0432FF"/>
              </a:buClr>
              <a:buNone/>
            </a:pPr>
            <a:r>
              <a:rPr lang="en-US" sz="1800" dirty="0">
                <a:latin typeface="Comic Sans MS" panose="030F0902030302020204" pitchFamily="66" charset="0"/>
                <a:sym typeface="Wingdings" pitchFamily="2" charset="2"/>
              </a:rPr>
              <a:t>   </a:t>
            </a:r>
            <a:r>
              <a:rPr lang="en-US" sz="1800" dirty="0">
                <a:solidFill>
                  <a:srgbClr val="0432FF"/>
                </a:solidFill>
                <a:latin typeface="Comic Sans MS" panose="030F0902030302020204" pitchFamily="66" charset="0"/>
                <a:sym typeface="Wingdings" pitchFamily="2" charset="2"/>
              </a:rPr>
              <a:t></a:t>
            </a:r>
            <a:r>
              <a:rPr lang="en-US" sz="1800" dirty="0">
                <a:latin typeface="Comic Sans MS" panose="030F0902030302020204" pitchFamily="66" charset="0"/>
              </a:rPr>
              <a:t> reduced synchrotron radiation</a:t>
            </a:r>
          </a:p>
          <a:p>
            <a:pPr marL="0" indent="0">
              <a:lnSpc>
                <a:spcPct val="100000"/>
              </a:lnSpc>
              <a:spcBef>
                <a:spcPts val="0"/>
              </a:spcBef>
              <a:buClr>
                <a:srgbClr val="0432FF"/>
              </a:buClr>
              <a:buNone/>
            </a:pPr>
            <a:r>
              <a:rPr lang="en-US" sz="1800" dirty="0">
                <a:solidFill>
                  <a:srgbClr val="0432FF"/>
                </a:solidFill>
                <a:latin typeface="Comic Sans MS" panose="030F0902030302020204" pitchFamily="66" charset="0"/>
              </a:rPr>
              <a:t>But significant loss of luminosity</a:t>
            </a:r>
          </a:p>
          <a:p>
            <a:pPr marL="0" indent="0">
              <a:lnSpc>
                <a:spcPct val="100000"/>
              </a:lnSpc>
              <a:spcBef>
                <a:spcPts val="0"/>
              </a:spcBef>
              <a:buClr>
                <a:srgbClr val="0432FF"/>
              </a:buClr>
              <a:buNone/>
            </a:pPr>
            <a:r>
              <a:rPr lang="en-US" sz="1800" dirty="0">
                <a:latin typeface="Comic Sans MS" panose="030F0902030302020204" pitchFamily="66" charset="0"/>
              </a:rPr>
              <a:t> </a:t>
            </a:r>
          </a:p>
          <a:p>
            <a:pPr marL="0" indent="0">
              <a:lnSpc>
                <a:spcPct val="100000"/>
              </a:lnSpc>
              <a:spcBef>
                <a:spcPts val="0"/>
              </a:spcBef>
              <a:buClr>
                <a:srgbClr val="0432FF"/>
              </a:buClr>
              <a:buNone/>
            </a:pPr>
            <a:r>
              <a:rPr lang="en-US" sz="1800" dirty="0">
                <a:solidFill>
                  <a:srgbClr val="0432FF"/>
                </a:solidFill>
                <a:latin typeface="Comic Sans MS" panose="030F0902030302020204" pitchFamily="66" charset="0"/>
              </a:rPr>
              <a:t>Solution: Crab crossing </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Head-on collision geometry is restored by rotating the bunches before colliding (“crab crossing”)</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Bunch rotation (“crabbing”) is accomplished by transversely deflecting RF resonators (“crab cavities”)</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Actual collision point moves laterally during bunch interaction</a:t>
            </a:r>
          </a:p>
          <a:p>
            <a:pPr>
              <a:lnSpc>
                <a:spcPct val="100000"/>
              </a:lnSpc>
              <a:spcBef>
                <a:spcPts val="0"/>
              </a:spcBef>
              <a:buClr>
                <a:srgbClr val="0432FF"/>
              </a:buClr>
              <a:buFont typeface="Wingdings" pitchFamily="2" charset="2"/>
              <a:buChar char="q"/>
            </a:pPr>
            <a:r>
              <a:rPr lang="en-US" sz="1800" dirty="0">
                <a:latin typeface="Comic Sans MS" panose="030F0902030302020204" pitchFamily="66" charset="0"/>
              </a:rPr>
              <a:t>Challenges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Bunch rotation (crabbing) is not linear due to finite </a:t>
            </a:r>
          </a:p>
          <a:p>
            <a:pPr marL="102870" lvl="2" indent="0">
              <a:lnSpc>
                <a:spcPct val="100000"/>
              </a:lnSpc>
              <a:spcBef>
                <a:spcPts val="0"/>
              </a:spcBef>
              <a:buClr>
                <a:srgbClr val="0432FF"/>
              </a:buClr>
              <a:buNone/>
            </a:pPr>
            <a:r>
              <a:rPr lang="en-US" sz="1400" dirty="0">
                <a:latin typeface="Comic Sans MS" panose="030F0902030302020204" pitchFamily="66" charset="0"/>
              </a:rPr>
              <a:t>    wavelength of RF resonators (crab cavities)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Severe beam dynamics effects</a:t>
            </a:r>
          </a:p>
          <a:p>
            <a:pPr marL="102870" lvl="2" indent="0">
              <a:lnSpc>
                <a:spcPct val="100000"/>
              </a:lnSpc>
              <a:spcBef>
                <a:spcPts val="0"/>
              </a:spcBef>
              <a:buClr>
                <a:srgbClr val="0432FF"/>
              </a:buClr>
              <a:buFont typeface="Wingdings" pitchFamily="2" charset="2"/>
              <a:buChar char="Ø"/>
            </a:pPr>
            <a:r>
              <a:rPr lang="en-US" sz="1400" dirty="0">
                <a:latin typeface="Comic Sans MS" panose="030F0902030302020204" pitchFamily="66" charset="0"/>
              </a:rPr>
              <a:t> Physical size of crab cavities</a:t>
            </a:r>
          </a:p>
        </p:txBody>
      </p:sp>
      <p:pic>
        <p:nvPicPr>
          <p:cNvPr id="7" name="304F1C63-7B50-4584-B5A2-403EFD9B7CC3">
            <a:extLst>
              <a:ext uri="{FF2B5EF4-FFF2-40B4-BE49-F238E27FC236}">
                <a16:creationId xmlns:a16="http://schemas.microsoft.com/office/drawing/2014/main" id="{8F82F127-722A-4832-BECF-6519EA97C6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99092" y="2359762"/>
            <a:ext cx="4344908" cy="2456109"/>
          </a:xfrm>
          <a:prstGeom prst="rect">
            <a:avLst/>
          </a:prstGeom>
          <a:noFill/>
          <a:ln>
            <a:noFill/>
          </a:ln>
        </p:spPr>
      </p:pic>
      <p:pic>
        <p:nvPicPr>
          <p:cNvPr id="6" name="DCAF5BFF-1B62-4D6A-A20F-FD22EFE40FF4">
            <a:extLst>
              <a:ext uri="{FF2B5EF4-FFF2-40B4-BE49-F238E27FC236}">
                <a16:creationId xmlns:a16="http://schemas.microsoft.com/office/drawing/2014/main" id="{BCE0E935-91AE-42C4-9891-AB6CC56751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99092" y="2359762"/>
            <a:ext cx="4246560" cy="2456109"/>
          </a:xfrm>
          <a:prstGeom prst="rect">
            <a:avLst/>
          </a:prstGeom>
          <a:noFill/>
          <a:ln>
            <a:noFill/>
          </a:ln>
        </p:spPr>
      </p:pic>
      <p:sp>
        <p:nvSpPr>
          <p:cNvPr id="5" name="Date Placeholder 4">
            <a:extLst>
              <a:ext uri="{FF2B5EF4-FFF2-40B4-BE49-F238E27FC236}">
                <a16:creationId xmlns:a16="http://schemas.microsoft.com/office/drawing/2014/main" id="{AB22CD9A-8A80-BE45-8A03-FB000981F0CC}"/>
              </a:ext>
            </a:extLst>
          </p:cNvPr>
          <p:cNvSpPr>
            <a:spLocks noGrp="1"/>
          </p:cNvSpPr>
          <p:nvPr>
            <p:ph type="dt" sz="half" idx="10"/>
          </p:nvPr>
        </p:nvSpPr>
        <p:spPr/>
        <p:txBody>
          <a:bodyPr/>
          <a:lstStyle/>
          <a:p>
            <a:r>
              <a:rPr lang="en-US"/>
              <a:t>E.C. Aschenauer</a:t>
            </a:r>
            <a:endParaRPr lang="en-US" dirty="0"/>
          </a:p>
        </p:txBody>
      </p:sp>
      <p:sp>
        <p:nvSpPr>
          <p:cNvPr id="9" name="Curved Right Arrow 8">
            <a:extLst>
              <a:ext uri="{FF2B5EF4-FFF2-40B4-BE49-F238E27FC236}">
                <a16:creationId xmlns:a16="http://schemas.microsoft.com/office/drawing/2014/main" id="{A51059B3-DF88-2949-BE80-CA9638C131F7}"/>
              </a:ext>
            </a:extLst>
          </p:cNvPr>
          <p:cNvSpPr/>
          <p:nvPr/>
        </p:nvSpPr>
        <p:spPr bwMode="auto">
          <a:xfrm>
            <a:off x="4598069" y="5673979"/>
            <a:ext cx="402045" cy="392218"/>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TextBox 9">
            <a:extLst>
              <a:ext uri="{FF2B5EF4-FFF2-40B4-BE49-F238E27FC236}">
                <a16:creationId xmlns:a16="http://schemas.microsoft.com/office/drawing/2014/main" id="{345CEC35-025D-1849-89C5-8CE918258ACB}"/>
              </a:ext>
            </a:extLst>
          </p:cNvPr>
          <p:cNvSpPr txBox="1"/>
          <p:nvPr/>
        </p:nvSpPr>
        <p:spPr>
          <a:xfrm>
            <a:off x="5028526" y="5548059"/>
            <a:ext cx="3520516" cy="646331"/>
          </a:xfrm>
          <a:prstGeom prst="rect">
            <a:avLst/>
          </a:prstGeom>
          <a:noFill/>
        </p:spPr>
        <p:txBody>
          <a:bodyPr wrap="none" rtlCol="0">
            <a:spAutoFit/>
          </a:bodyPr>
          <a:lstStyle/>
          <a:p>
            <a:pPr algn="l"/>
            <a:r>
              <a:rPr lang="en-US" dirty="0">
                <a:latin typeface="Comic Sans MS" panose="030F0902030302020204" pitchFamily="66" charset="0"/>
              </a:rPr>
              <a:t>Significant impact on main and </a:t>
            </a:r>
          </a:p>
          <a:p>
            <a:pPr algn="l"/>
            <a:r>
              <a:rPr lang="en-US" dirty="0">
                <a:latin typeface="Comic Sans MS" panose="030F0902030302020204" pitchFamily="66" charset="0"/>
              </a:rPr>
              <a:t>forward detector acceptance </a:t>
            </a:r>
          </a:p>
        </p:txBody>
      </p:sp>
    </p:spTree>
    <p:extLst>
      <p:ext uri="{BB962C8B-B14F-4D97-AF65-F5344CB8AC3E}">
        <p14:creationId xmlns:p14="http://schemas.microsoft.com/office/powerpoint/2010/main" val="253679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6" presetClass="entr" presetSubtype="21"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animEffect transition="in" filter="barn(inVertical)">
                                      <p:cBhvr>
                                        <p:cTn id="9" dur="500"/>
                                        <p:tgtEl>
                                          <p:spTgt spid="3">
                                            <p:txEl>
                                              <p:pRg st="6" end="6"/>
                                            </p:txEl>
                                          </p:spTgt>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barn(inVertical)">
                                      <p:cBhvr>
                                        <p:cTn id="12" dur="500"/>
                                        <p:tgtEl>
                                          <p:spTgt spid="3">
                                            <p:txEl>
                                              <p:pRg st="7" end="7"/>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barn(inVertical)">
                                      <p:cBhvr>
                                        <p:cTn id="15" dur="500"/>
                                        <p:tgtEl>
                                          <p:spTgt spid="3">
                                            <p:txEl>
                                              <p:pRg st="8" end="8"/>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arn(inVertical)">
                                      <p:cBhvr>
                                        <p:cTn id="18" dur="500"/>
                                        <p:tgtEl>
                                          <p:spTgt spid="3">
                                            <p:txEl>
                                              <p:pRg st="9" end="9"/>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arn(inVertical)">
                                      <p:cBhvr>
                                        <p:cTn id="21" dur="500"/>
                                        <p:tgtEl>
                                          <p:spTgt spid="3">
                                            <p:txEl>
                                              <p:pRg st="10" end="1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arn(inVertical)">
                                      <p:cBhvr>
                                        <p:cTn id="24" dur="500"/>
                                        <p:tgtEl>
                                          <p:spTgt spid="3">
                                            <p:txEl>
                                              <p:pRg st="11" end="1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arn(inVertical)">
                                      <p:cBhvr>
                                        <p:cTn id="27" dur="500"/>
                                        <p:tgtEl>
                                          <p:spTgt spid="3">
                                            <p:txEl>
                                              <p:pRg st="12" end="1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arn(inVertical)">
                                      <p:cBhvr>
                                        <p:cTn id="30" dur="500"/>
                                        <p:tgtEl>
                                          <p:spTgt spid="3">
                                            <p:txEl>
                                              <p:pRg st="13" end="1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arn(inVertical)">
                                      <p:cBhvr>
                                        <p:cTn id="33" dur="500"/>
                                        <p:tgtEl>
                                          <p:spTgt spid="3">
                                            <p:txEl>
                                              <p:pRg st="14" end="1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893C5830-40F3-F04E-B2E3-10E6672BA8FF}" type="slidenum">
              <a:rPr lang="en-US" smtClean="0"/>
              <a:t>37</a:t>
            </a:fld>
            <a:endParaRPr lang="en-US" dirty="0"/>
          </a:p>
        </p:txBody>
      </p:sp>
      <p:sp>
        <p:nvSpPr>
          <p:cNvPr id="2" name="Title 1"/>
          <p:cNvSpPr>
            <a:spLocks noGrp="1"/>
          </p:cNvSpPr>
          <p:nvPr>
            <p:ph type="title"/>
          </p:nvPr>
        </p:nvSpPr>
        <p:spPr/>
        <p:txBody>
          <a:bodyPr>
            <a:normAutofit/>
          </a:bodyPr>
          <a:lstStyle/>
          <a:p>
            <a:r>
              <a:rPr lang="en-US" sz="3200" dirty="0"/>
              <a:t>EICUG: Yellow Report (YR) Initiative </a:t>
            </a:r>
          </a:p>
        </p:txBody>
      </p:sp>
      <p:sp>
        <p:nvSpPr>
          <p:cNvPr id="4" name="TextBox 3"/>
          <p:cNvSpPr txBox="1"/>
          <p:nvPr/>
        </p:nvSpPr>
        <p:spPr>
          <a:xfrm>
            <a:off x="36757" y="1350675"/>
            <a:ext cx="7306468" cy="646331"/>
          </a:xfrm>
          <a:prstGeom prst="rect">
            <a:avLst/>
          </a:prstGeom>
          <a:noFill/>
        </p:spPr>
        <p:txBody>
          <a:bodyPr wrap="square" rtlCol="0">
            <a:spAutoFit/>
          </a:bodyPr>
          <a:lstStyle/>
          <a:p>
            <a:r>
              <a:rPr lang="en-US" dirty="0">
                <a:latin typeface="+mj-lt"/>
              </a:rPr>
              <a:t>Detector requirements and design driven by EIC Physics program and defined by EIC Community</a:t>
            </a:r>
          </a:p>
        </p:txBody>
      </p:sp>
      <p:sp>
        <p:nvSpPr>
          <p:cNvPr id="6" name="TextBox 5"/>
          <p:cNvSpPr txBox="1"/>
          <p:nvPr/>
        </p:nvSpPr>
        <p:spPr>
          <a:xfrm>
            <a:off x="1303407" y="2210976"/>
            <a:ext cx="6048451" cy="369332"/>
          </a:xfrm>
          <a:prstGeom prst="rect">
            <a:avLst/>
          </a:prstGeom>
          <a:solidFill>
            <a:schemeClr val="accent4">
              <a:lumMod val="20000"/>
              <a:lumOff val="80000"/>
            </a:schemeClr>
          </a:solidFill>
        </p:spPr>
        <p:txBody>
          <a:bodyPr wrap="none" rtlCol="0">
            <a:spAutoFit/>
          </a:bodyPr>
          <a:lstStyle/>
          <a:p>
            <a:r>
              <a:rPr lang="en-US" dirty="0">
                <a:latin typeface="+mj-lt"/>
              </a:rPr>
              <a:t>Physics Topics ➝ Processes ➝ Detector Requirements</a:t>
            </a:r>
          </a:p>
        </p:txBody>
      </p:sp>
      <p:sp>
        <p:nvSpPr>
          <p:cNvPr id="9" name="TextBox 8"/>
          <p:cNvSpPr txBox="1"/>
          <p:nvPr/>
        </p:nvSpPr>
        <p:spPr>
          <a:xfrm>
            <a:off x="638238" y="2910184"/>
            <a:ext cx="3487108" cy="1677382"/>
          </a:xfrm>
          <a:prstGeom prst="rect">
            <a:avLst/>
          </a:prstGeom>
          <a:noFill/>
        </p:spPr>
        <p:txBody>
          <a:bodyPr wrap="none" rtlCol="0">
            <a:spAutoFit/>
          </a:bodyPr>
          <a:lstStyle/>
          <a:p>
            <a:pPr>
              <a:spcAft>
                <a:spcPts val="600"/>
              </a:spcAft>
            </a:pPr>
            <a:r>
              <a:rPr lang="en-US" b="1" dirty="0">
                <a:solidFill>
                  <a:srgbClr val="0432FF"/>
                </a:solidFill>
                <a:latin typeface="+mj-lt"/>
              </a:rPr>
              <a:t>Physics Working Group: </a:t>
            </a:r>
          </a:p>
          <a:p>
            <a:pPr lvl="1"/>
            <a:r>
              <a:rPr lang="en-US" sz="1600" dirty="0">
                <a:latin typeface="+mj-lt"/>
              </a:rPr>
              <a:t>Inclusive Reactions</a:t>
            </a:r>
          </a:p>
          <a:p>
            <a:pPr lvl="1"/>
            <a:r>
              <a:rPr lang="en-US" sz="1600" dirty="0">
                <a:latin typeface="+mj-lt"/>
              </a:rPr>
              <a:t>Semi-Inclusive Reactions</a:t>
            </a:r>
          </a:p>
          <a:p>
            <a:pPr lvl="1"/>
            <a:r>
              <a:rPr lang="en-US" sz="1600" dirty="0">
                <a:latin typeface="+mj-lt"/>
              </a:rPr>
              <a:t>Jets, Heavy Quarks</a:t>
            </a:r>
          </a:p>
          <a:p>
            <a:pPr lvl="1"/>
            <a:r>
              <a:rPr lang="en-US" sz="1600" dirty="0">
                <a:latin typeface="+mj-lt"/>
              </a:rPr>
              <a:t>Exclusive Reactions</a:t>
            </a:r>
          </a:p>
          <a:p>
            <a:pPr lvl="1"/>
            <a:r>
              <a:rPr lang="en-US" sz="1600" dirty="0">
                <a:latin typeface="+mj-lt"/>
              </a:rPr>
              <a:t>Diffractive Reactions &amp; Tagging</a:t>
            </a:r>
          </a:p>
        </p:txBody>
      </p:sp>
      <p:sp>
        <p:nvSpPr>
          <p:cNvPr id="10" name="TextBox 9"/>
          <p:cNvSpPr txBox="1"/>
          <p:nvPr/>
        </p:nvSpPr>
        <p:spPr>
          <a:xfrm>
            <a:off x="4768803" y="2910184"/>
            <a:ext cx="3709670" cy="1954381"/>
          </a:xfrm>
          <a:prstGeom prst="rect">
            <a:avLst/>
          </a:prstGeom>
          <a:noFill/>
        </p:spPr>
        <p:txBody>
          <a:bodyPr wrap="none" rtlCol="0">
            <a:spAutoFit/>
          </a:bodyPr>
          <a:lstStyle/>
          <a:p>
            <a:pPr>
              <a:spcAft>
                <a:spcPts val="600"/>
              </a:spcAft>
            </a:pPr>
            <a:r>
              <a:rPr lang="en-US" b="1" dirty="0">
                <a:solidFill>
                  <a:srgbClr val="0432FF"/>
                </a:solidFill>
                <a:latin typeface="+mj-lt"/>
              </a:rPr>
              <a:t>Detector Working Group:</a:t>
            </a:r>
          </a:p>
          <a:p>
            <a:pPr lvl="1"/>
            <a:r>
              <a:rPr lang="en-US" sz="1400" dirty="0">
                <a:latin typeface="+mj-lt"/>
              </a:rPr>
              <a:t>Tracking + Vertexing</a:t>
            </a:r>
          </a:p>
          <a:p>
            <a:pPr lvl="1"/>
            <a:r>
              <a:rPr lang="en-US" sz="1400" dirty="0">
                <a:latin typeface="+mj-lt"/>
              </a:rPr>
              <a:t>Particle ID</a:t>
            </a:r>
          </a:p>
          <a:p>
            <a:pPr lvl="1"/>
            <a:r>
              <a:rPr lang="en-US" sz="1400" dirty="0">
                <a:latin typeface="+mj-lt"/>
              </a:rPr>
              <a:t>Calorimetry</a:t>
            </a:r>
          </a:p>
          <a:p>
            <a:pPr lvl="1"/>
            <a:r>
              <a:rPr lang="en-US" sz="1400" dirty="0">
                <a:latin typeface="+mj-lt"/>
              </a:rPr>
              <a:t>DAQ/Electronics</a:t>
            </a:r>
          </a:p>
          <a:p>
            <a:pPr lvl="1"/>
            <a:r>
              <a:rPr lang="en-US" sz="1400" dirty="0">
                <a:latin typeface="+mj-lt"/>
              </a:rPr>
              <a:t>Polarimetry/Ancillary Detectors</a:t>
            </a:r>
          </a:p>
          <a:p>
            <a:pPr lvl="1"/>
            <a:r>
              <a:rPr lang="en-US" sz="1400" dirty="0">
                <a:latin typeface="+mj-lt"/>
              </a:rPr>
              <a:t>Central Detector: Integration &amp; Magnet</a:t>
            </a:r>
          </a:p>
          <a:p>
            <a:pPr lvl="1"/>
            <a:r>
              <a:rPr lang="en-US" sz="1400" dirty="0">
                <a:latin typeface="+mj-lt"/>
              </a:rPr>
              <a:t>Far- Forward Detector &amp; IR Integration</a:t>
            </a:r>
          </a:p>
        </p:txBody>
      </p:sp>
      <p:sp>
        <p:nvSpPr>
          <p:cNvPr id="3" name="Left-Right Arrow 2"/>
          <p:cNvSpPr/>
          <p:nvPr/>
        </p:nvSpPr>
        <p:spPr>
          <a:xfrm>
            <a:off x="4100097" y="3525549"/>
            <a:ext cx="957232" cy="484632"/>
          </a:xfrm>
          <a:prstGeom prst="leftRightArrow">
            <a:avLst/>
          </a:prstGeom>
          <a:solidFill>
            <a:srgbClr val="043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78896" y="5267580"/>
            <a:ext cx="8399634" cy="1200329"/>
          </a:xfrm>
          <a:prstGeom prst="rect">
            <a:avLst/>
          </a:prstGeom>
          <a:noFill/>
        </p:spPr>
        <p:txBody>
          <a:bodyPr wrap="square" rtlCol="0">
            <a:spAutoFit/>
          </a:bodyPr>
          <a:lstStyle/>
          <a:p>
            <a:pPr marL="0" lvl="1"/>
            <a:r>
              <a:rPr lang="en-US" dirty="0">
                <a:latin typeface="+mj-lt"/>
              </a:rPr>
              <a:t>Provides </a:t>
            </a:r>
            <a:r>
              <a:rPr lang="en-US" b="1" dirty="0">
                <a:solidFill>
                  <a:srgbClr val="0432FF"/>
                </a:solidFill>
                <a:latin typeface="+mj-lt"/>
              </a:rPr>
              <a:t>critical input for detector proposals </a:t>
            </a:r>
            <a:r>
              <a:rPr lang="en-US" dirty="0">
                <a:latin typeface="+mj-lt"/>
              </a:rPr>
              <a:t>– handoff between Physics &amp; Detector Working Groups in “</a:t>
            </a:r>
            <a:r>
              <a:rPr lang="en-US" b="1" dirty="0">
                <a:latin typeface="+mj-lt"/>
              </a:rPr>
              <a:t>interactive detector matrix</a:t>
            </a:r>
            <a:r>
              <a:rPr lang="en-US" dirty="0">
                <a:latin typeface="+mj-lt"/>
              </a:rPr>
              <a:t>”: </a:t>
            </a:r>
            <a:r>
              <a:rPr lang="en-US" dirty="0">
                <a:latin typeface="+mj-lt"/>
                <a:cs typeface="Arial" panose="020B0604020202020204" pitchFamily="34" charset="0"/>
              </a:rPr>
              <a:t>Collects physics requirements “real time”, lists all technologies for a given region, and links to studies that established the numbers</a:t>
            </a:r>
            <a:endParaRPr lang="en-US" dirty="0">
              <a:latin typeface="+mj-lt"/>
            </a:endParaRPr>
          </a:p>
        </p:txBody>
      </p:sp>
      <p:sp>
        <p:nvSpPr>
          <p:cNvPr id="8" name="TextBox 7"/>
          <p:cNvSpPr txBox="1"/>
          <p:nvPr/>
        </p:nvSpPr>
        <p:spPr>
          <a:xfrm>
            <a:off x="0" y="730057"/>
            <a:ext cx="3889976" cy="584775"/>
          </a:xfrm>
          <a:prstGeom prst="rect">
            <a:avLst/>
          </a:prstGeom>
          <a:noFill/>
        </p:spPr>
        <p:txBody>
          <a:bodyPr wrap="none" rtlCol="0">
            <a:spAutoFit/>
          </a:bodyPr>
          <a:lstStyle/>
          <a:p>
            <a:pPr lvl="0" defTabSz="457200">
              <a:spcBef>
                <a:spcPct val="0"/>
              </a:spcBef>
              <a:defRPr/>
            </a:pPr>
            <a:r>
              <a:rPr lang="en-US" altLang="en-US" sz="1600" b="1" dirty="0">
                <a:solidFill>
                  <a:srgbClr val="0432FF"/>
                </a:solidFill>
                <a:latin typeface="+mj-lt"/>
                <a:cs typeface="Arial" panose="020B0604020202020204" pitchFamily="34" charset="0"/>
              </a:rPr>
              <a:t>The EIC Users Group: </a:t>
            </a:r>
            <a:r>
              <a:rPr lang="en-US" altLang="en-US" sz="1600" dirty="0">
                <a:latin typeface="+mj-lt"/>
                <a:cs typeface="Arial" panose="020B0604020202020204" pitchFamily="34" charset="0"/>
              </a:rPr>
              <a:t>EICUG.ORG</a:t>
            </a:r>
          </a:p>
          <a:p>
            <a:r>
              <a:rPr lang="en-US" sz="1600" b="1" dirty="0">
                <a:solidFill>
                  <a:srgbClr val="0432FF"/>
                </a:solidFill>
                <a:latin typeface="+mj-lt"/>
              </a:rPr>
              <a:t>Report:</a:t>
            </a:r>
            <a:r>
              <a:rPr lang="en-US" sz="1600" dirty="0">
                <a:solidFill>
                  <a:srgbClr val="0432FF"/>
                </a:solidFill>
                <a:latin typeface="+mj-lt"/>
              </a:rPr>
              <a:t> </a:t>
            </a:r>
            <a:r>
              <a:rPr lang="en-US" sz="1600" dirty="0">
                <a:latin typeface="+mj-lt"/>
              </a:rPr>
              <a:t>https://</a:t>
            </a:r>
            <a:r>
              <a:rPr lang="en-US" sz="1600" dirty="0" err="1">
                <a:latin typeface="+mj-lt"/>
              </a:rPr>
              <a:t>arxiv.org</a:t>
            </a:r>
            <a:r>
              <a:rPr lang="en-US" sz="1600" dirty="0">
                <a:latin typeface="+mj-lt"/>
              </a:rPr>
              <a:t>/abs/2103.05419</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544" y="530606"/>
            <a:ext cx="1776456" cy="2298943"/>
          </a:xfrm>
          <a:prstGeom prst="rect">
            <a:avLst/>
          </a:prstGeom>
        </p:spPr>
      </p:pic>
      <p:sp>
        <p:nvSpPr>
          <p:cNvPr id="11" name="Date Placeholder 10">
            <a:extLst>
              <a:ext uri="{FF2B5EF4-FFF2-40B4-BE49-F238E27FC236}">
                <a16:creationId xmlns:a16="http://schemas.microsoft.com/office/drawing/2014/main" id="{41761AF1-986E-E94E-9224-DF687995FB5C}"/>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5901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90FF56-296D-5546-95D6-34EA38528839}"/>
              </a:ext>
            </a:extLst>
          </p:cNvPr>
          <p:cNvSpPr>
            <a:spLocks noGrp="1"/>
          </p:cNvSpPr>
          <p:nvPr>
            <p:ph type="title"/>
          </p:nvPr>
        </p:nvSpPr>
        <p:spPr/>
        <p:txBody>
          <a:bodyPr>
            <a:normAutofit/>
          </a:bodyPr>
          <a:lstStyle/>
          <a:p>
            <a:r>
              <a:rPr lang="en-US" dirty="0"/>
              <a:t>What is new/special for a EIC GPD</a:t>
            </a:r>
          </a:p>
        </p:txBody>
      </p:sp>
      <p:sp>
        <p:nvSpPr>
          <p:cNvPr id="5" name="Date Placeholder 4">
            <a:extLst>
              <a:ext uri="{FF2B5EF4-FFF2-40B4-BE49-F238E27FC236}">
                <a16:creationId xmlns:a16="http://schemas.microsoft.com/office/drawing/2014/main" id="{67FCC04C-A43D-664B-8505-B655B87EF350}"/>
              </a:ext>
            </a:extLst>
          </p:cNvPr>
          <p:cNvSpPr>
            <a:spLocks noGrp="1"/>
          </p:cNvSpPr>
          <p:nvPr>
            <p:ph type="dt" sz="half" idx="10"/>
          </p:nvPr>
        </p:nvSpPr>
        <p:spPr/>
        <p:txBody>
          <a:bodyPr/>
          <a:lstStyle/>
          <a:p>
            <a:r>
              <a:rPr lang="en-US"/>
              <a:t>E.C. Aschenauer</a:t>
            </a:r>
            <a:endParaRPr lang="en-US" dirty="0"/>
          </a:p>
        </p:txBody>
      </p:sp>
      <p:sp>
        <p:nvSpPr>
          <p:cNvPr id="2" name="Slide Number Placeholder 1"/>
          <p:cNvSpPr>
            <a:spLocks noGrp="1"/>
          </p:cNvSpPr>
          <p:nvPr>
            <p:ph type="sldNum" sz="quarter" idx="12"/>
          </p:nvPr>
        </p:nvSpPr>
        <p:spPr/>
        <p:txBody>
          <a:bodyPr/>
          <a:lstStyle/>
          <a:p>
            <a:fld id="{87034D8C-3CB4-402A-BC46-2AB14C0FE90A}" type="slidenum">
              <a:rPr lang="en-US" smtClean="0"/>
              <a:pPr/>
              <a:t>38</a:t>
            </a:fld>
            <a:endParaRPr lang="en-US"/>
          </a:p>
        </p:txBody>
      </p:sp>
      <p:sp>
        <p:nvSpPr>
          <p:cNvPr id="3" name="TextBox 2"/>
          <p:cNvSpPr txBox="1"/>
          <p:nvPr/>
        </p:nvSpPr>
        <p:spPr>
          <a:xfrm>
            <a:off x="0" y="517490"/>
            <a:ext cx="8093882" cy="6235553"/>
          </a:xfrm>
          <a:prstGeom prst="rect">
            <a:avLst/>
          </a:prstGeom>
          <a:noFill/>
        </p:spPr>
        <p:txBody>
          <a:bodyPr wrap="none" rtlCol="0">
            <a:spAutoFit/>
          </a:bodyPr>
          <a:lstStyle/>
          <a:p>
            <a:r>
              <a:rPr lang="en-US" b="1" dirty="0">
                <a:solidFill>
                  <a:srgbClr val="0432FF"/>
                </a:solidFill>
                <a:latin typeface="Comic Sans MS" panose="030F0902030302020204" pitchFamily="66" charset="0"/>
              </a:rPr>
              <a:t>Vertex detector </a:t>
            </a:r>
            <a:r>
              <a:rPr lang="en-US" dirty="0">
                <a:latin typeface="Comic Sans MS" panose="030F0902030302020204" pitchFamily="66" charset="0"/>
                <a:cs typeface="Times New Roman" panose="02020603050405020304" pitchFamily="18" charset="0"/>
              </a:rPr>
              <a:t>→</a:t>
            </a:r>
            <a:r>
              <a:rPr lang="en-US" dirty="0">
                <a:latin typeface="Comic Sans MS" panose="030F0902030302020204" pitchFamily="66" charset="0"/>
              </a:rPr>
              <a:t> </a:t>
            </a:r>
            <a:r>
              <a:rPr lang="en-US" sz="1600" dirty="0">
                <a:latin typeface="Comic Sans MS" panose="030F0902030302020204" pitchFamily="66" charset="0"/>
              </a:rPr>
              <a:t>Identify primary and secondary vertices, </a:t>
            </a:r>
          </a:p>
          <a:p>
            <a:pPr marR="41275" lvl="1">
              <a:buClr>
                <a:srgbClr val="0432FF"/>
              </a:buClr>
              <a:buSzPct val="100000"/>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Low material budget: 0.05% X/X</a:t>
            </a:r>
            <a:r>
              <a:rPr lang="en-US" sz="1600" baseline="-25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 per layer; </a:t>
            </a:r>
          </a:p>
          <a:p>
            <a:pPr marR="41275" lvl="1">
              <a:buClr>
                <a:srgbClr val="0432FF"/>
              </a:buClr>
              <a:buSzPct val="100000"/>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High spatial resolution: 1</a:t>
            </a:r>
            <a:r>
              <a:rPr lang="en-US" sz="1600" dirty="0">
                <a:solidFill>
                  <a:srgbClr val="000000"/>
                </a:solidFill>
                <a:uFill>
                  <a:solidFill>
                    <a:srgbClr val="000000"/>
                  </a:solidFill>
                </a:uFill>
                <a:latin typeface="Comic Sans MS" panose="030F0902030302020204" pitchFamily="66" charset="0"/>
                <a:cs typeface="Symbol" charset="2"/>
                <a:sym typeface="Arial"/>
              </a:rPr>
              <a:t>0 </a:t>
            </a:r>
            <a:r>
              <a:rPr lang="en-US" sz="1600" dirty="0">
                <a:solidFill>
                  <a:srgbClr val="000000"/>
                </a:solidFill>
                <a:uFill>
                  <a:solidFill>
                    <a:srgbClr val="000000"/>
                  </a:solidFill>
                </a:uFill>
                <a:latin typeface="Symbol" pitchFamily="2" charset="2"/>
                <a:cs typeface="Symbol" charset="2"/>
                <a:sym typeface="Arial"/>
              </a:rPr>
              <a:t>m</a:t>
            </a:r>
            <a:r>
              <a:rPr lang="en-US" sz="1600" dirty="0">
                <a:solidFill>
                  <a:srgbClr val="000000"/>
                </a:solidFill>
                <a:uFill>
                  <a:solidFill>
                    <a:srgbClr val="000000"/>
                  </a:solidFill>
                </a:uFill>
                <a:latin typeface="Comic Sans MS" panose="030F0902030302020204" pitchFamily="66" charset="0"/>
                <a:cs typeface="Symbol" charset="2"/>
                <a:sym typeface="Arial"/>
              </a:rPr>
              <a:t>m pitch MAPS</a:t>
            </a:r>
          </a:p>
          <a:p>
            <a:pPr marR="41275" lvl="1" defTabSz="912853">
              <a:spcBef>
                <a:spcPct val="20000"/>
              </a:spcBef>
              <a:buClr>
                <a:srgbClr val="FF2600"/>
              </a:buClr>
              <a:buSzPct val="175000"/>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Wingdings" pitchFamily="2" charset="2"/>
              </a:rPr>
              <a:t> synergy with Alice ITS3</a:t>
            </a:r>
          </a:p>
          <a:p>
            <a:endParaRPr lang="en-US" sz="800" b="1" dirty="0">
              <a:solidFill>
                <a:srgbClr val="0432FF"/>
              </a:solidFill>
              <a:latin typeface="Comic Sans MS" panose="030F0902030302020204" pitchFamily="66" charset="0"/>
            </a:endParaRPr>
          </a:p>
          <a:p>
            <a:r>
              <a:rPr lang="en-US" b="1" dirty="0">
                <a:solidFill>
                  <a:srgbClr val="0432FF"/>
                </a:solidFill>
                <a:latin typeface="Comic Sans MS" panose="030F0902030302020204" pitchFamily="66" charset="0"/>
              </a:rPr>
              <a:t>Central tracker </a:t>
            </a:r>
            <a:r>
              <a:rPr lang="en-US" dirty="0">
                <a:latin typeface="Comic Sans MS" panose="030F0902030302020204" pitchFamily="66" charset="0"/>
                <a:cs typeface="Times New Roman" panose="02020603050405020304" pitchFamily="18" charset="0"/>
              </a:rPr>
              <a:t>→</a:t>
            </a:r>
            <a:r>
              <a:rPr lang="en-US" dirty="0">
                <a:latin typeface="Comic Sans MS" panose="030F0902030302020204" pitchFamily="66" charset="0"/>
              </a:rPr>
              <a:t> </a:t>
            </a:r>
            <a:r>
              <a:rPr lang="en-US" sz="1600" dirty="0">
                <a:latin typeface="Comic Sans MS" panose="030F0902030302020204" pitchFamily="66" charset="0"/>
              </a:rPr>
              <a:t>Measure charged track momenta</a:t>
            </a:r>
          </a:p>
          <a:p>
            <a:pPr lvl="1"/>
            <a:r>
              <a:rPr lang="en-US" sz="1600" dirty="0">
                <a:latin typeface="Comic Sans MS" panose="030F0902030302020204" pitchFamily="66" charset="0"/>
              </a:rPr>
              <a:t>MAPS – tracking layers in combination with micro pattern gas detectors</a:t>
            </a:r>
          </a:p>
          <a:p>
            <a:endParaRPr lang="en-US" sz="800" dirty="0">
              <a:latin typeface="Comic Sans MS" panose="030F0902030302020204" pitchFamily="66" charset="0"/>
            </a:endParaRPr>
          </a:p>
          <a:p>
            <a:r>
              <a:rPr lang="en-US" b="1" dirty="0">
                <a:solidFill>
                  <a:srgbClr val="0432FF"/>
                </a:solidFill>
                <a:latin typeface="Comic Sans MS" panose="030F0902030302020204" pitchFamily="66" charset="0"/>
              </a:rPr>
              <a:t>Forward tracker </a:t>
            </a:r>
            <a:r>
              <a:rPr lang="en-US" dirty="0">
                <a:latin typeface="Comic Sans MS" panose="030F0902030302020204" pitchFamily="66" charset="0"/>
                <a:cs typeface="Times New Roman" panose="02020603050405020304" pitchFamily="18" charset="0"/>
              </a:rPr>
              <a:t>→</a:t>
            </a:r>
            <a:r>
              <a:rPr lang="en-US" dirty="0">
                <a:latin typeface="Comic Sans MS" panose="030F0902030302020204" pitchFamily="66" charset="0"/>
              </a:rPr>
              <a:t> </a:t>
            </a:r>
            <a:r>
              <a:rPr lang="en-US" sz="1600" dirty="0">
                <a:latin typeface="Comic Sans MS" panose="030F0902030302020204" pitchFamily="66" charset="0"/>
              </a:rPr>
              <a:t>Measure charged track momenta</a:t>
            </a:r>
          </a:p>
          <a:p>
            <a:pPr lvl="1"/>
            <a:r>
              <a:rPr lang="en-US" sz="1600" dirty="0">
                <a:latin typeface="Comic Sans MS" panose="030F0902030302020204" pitchFamily="66" charset="0"/>
              </a:rPr>
              <a:t>MAPS – disks in combination with micro pattern gas detectors</a:t>
            </a:r>
          </a:p>
          <a:p>
            <a:endParaRPr lang="en-US" sz="800" dirty="0">
              <a:latin typeface="Comic Sans MS" panose="030F0902030302020204" pitchFamily="66" charset="0"/>
            </a:endParaRPr>
          </a:p>
          <a:p>
            <a:r>
              <a:rPr lang="en-US" b="1" dirty="0">
                <a:solidFill>
                  <a:srgbClr val="0432FF"/>
                </a:solidFill>
                <a:latin typeface="Comic Sans MS" panose="030F0902030302020204" pitchFamily="66" charset="0"/>
              </a:rPr>
              <a:t>Particle Identification</a:t>
            </a:r>
            <a:r>
              <a:rPr lang="en-US" dirty="0">
                <a:solidFill>
                  <a:srgbClr val="0432FF"/>
                </a:solidFill>
                <a:latin typeface="Comic Sans MS" panose="030F0902030302020204" pitchFamily="66" charset="0"/>
              </a:rPr>
              <a:t> </a:t>
            </a:r>
            <a:r>
              <a:rPr lang="en-US" dirty="0">
                <a:latin typeface="Comic Sans MS" panose="030F0902030302020204" pitchFamily="66" charset="0"/>
                <a:cs typeface="Times New Roman" panose="02020603050405020304" pitchFamily="18" charset="0"/>
              </a:rPr>
              <a:t>→</a:t>
            </a:r>
            <a:r>
              <a:rPr lang="en-US" dirty="0">
                <a:latin typeface="Comic Sans MS" panose="030F0902030302020204" pitchFamily="66" charset="0"/>
              </a:rPr>
              <a:t> </a:t>
            </a:r>
            <a:r>
              <a:rPr lang="en-US" sz="1600" dirty="0">
                <a:latin typeface="Comic Sans MS" panose="030F0902030302020204" pitchFamily="66" charset="0"/>
              </a:rPr>
              <a:t>pion, kaon, proton separation</a:t>
            </a:r>
            <a:endParaRPr lang="en-US" dirty="0">
              <a:latin typeface="Comic Sans MS" panose="030F0902030302020204" pitchFamily="66" charset="0"/>
            </a:endParaRPr>
          </a:p>
          <a:p>
            <a:pPr lvl="1"/>
            <a:r>
              <a:rPr lang="en-US" sz="1600" dirty="0">
                <a:latin typeface="Comic Sans MS" panose="030F0902030302020204" pitchFamily="66" charset="0"/>
              </a:rPr>
              <a:t>RICH detectors &amp; Time-of-Flight</a:t>
            </a:r>
          </a:p>
          <a:p>
            <a:pPr lvl="1"/>
            <a:r>
              <a:rPr lang="en-US" sz="1600" dirty="0">
                <a:latin typeface="Comic Sans MS" panose="030F0902030302020204" pitchFamily="66" charset="0"/>
              </a:rPr>
              <a:t>high resolution timing detectors (, LAPPS, LGAD) 10 – 30 </a:t>
            </a:r>
            <a:r>
              <a:rPr lang="en-US" sz="1600" dirty="0" err="1">
                <a:latin typeface="Comic Sans MS" panose="030F0902030302020204" pitchFamily="66" charset="0"/>
              </a:rPr>
              <a:t>ps</a:t>
            </a:r>
            <a:endParaRPr lang="en-US" sz="1600" dirty="0">
              <a:latin typeface="Comic Sans MS" panose="030F0902030302020204" pitchFamily="66" charset="0"/>
            </a:endParaRPr>
          </a:p>
          <a:p>
            <a:pPr lvl="1"/>
            <a:r>
              <a:rPr lang="en-US" sz="1600" dirty="0">
                <a:latin typeface="Comic Sans MS" panose="030F0902030302020204" pitchFamily="66" charset="0"/>
              </a:rPr>
              <a:t>novel photon sensors: </a:t>
            </a:r>
            <a:r>
              <a:rPr lang="en-US" sz="1600" dirty="0">
                <a:solidFill>
                  <a:srgbClr val="000000"/>
                </a:solidFill>
                <a:uFill>
                  <a:solidFill>
                    <a:srgbClr val="000000"/>
                  </a:solidFill>
                </a:uFill>
                <a:latin typeface="Comic Sans MS" panose="030F0902030302020204" pitchFamily="66" charset="0"/>
                <a:sym typeface="Arial"/>
              </a:rPr>
              <a:t>MCP-PMT / LAPPD </a:t>
            </a:r>
            <a:endParaRPr lang="en-US" sz="1600" dirty="0">
              <a:solidFill>
                <a:srgbClr val="000000"/>
              </a:solidFill>
              <a:uFill>
                <a:solidFill>
                  <a:srgbClr val="000000"/>
                </a:solidFill>
              </a:uFill>
              <a:latin typeface="Comic Sans MS" panose="030F0902030302020204" pitchFamily="66" charset="0"/>
              <a:cs typeface="Symbol" charset="2"/>
            </a:endParaRPr>
          </a:p>
          <a:p>
            <a:endParaRPr lang="en-US" sz="800" dirty="0">
              <a:latin typeface="Comic Sans MS" panose="030F0902030302020204" pitchFamily="66" charset="0"/>
            </a:endParaRPr>
          </a:p>
          <a:p>
            <a:r>
              <a:rPr lang="en-US" b="1" dirty="0">
                <a:solidFill>
                  <a:srgbClr val="0432FF"/>
                </a:solidFill>
                <a:latin typeface="Comic Sans MS" panose="030F0902030302020204" pitchFamily="66" charset="0"/>
              </a:rPr>
              <a:t>Electromagnetic calorimeter</a:t>
            </a:r>
            <a:r>
              <a:rPr lang="en-US" dirty="0">
                <a:solidFill>
                  <a:srgbClr val="0432FF"/>
                </a:solidFill>
                <a:latin typeface="Comic Sans MS" panose="030F0902030302020204" pitchFamily="66" charset="0"/>
              </a:rPr>
              <a:t> </a:t>
            </a:r>
            <a:r>
              <a:rPr lang="en-US" dirty="0">
                <a:latin typeface="Comic Sans MS" panose="030F0902030302020204" pitchFamily="66" charset="0"/>
                <a:cs typeface="Times New Roman" panose="02020603050405020304" pitchFamily="18" charset="0"/>
              </a:rPr>
              <a:t>→</a:t>
            </a:r>
            <a:r>
              <a:rPr lang="en-US" dirty="0">
                <a:latin typeface="Comic Sans MS" panose="030F0902030302020204" pitchFamily="66" charset="0"/>
              </a:rPr>
              <a:t> </a:t>
            </a:r>
            <a:r>
              <a:rPr lang="en-US" sz="1600" dirty="0">
                <a:latin typeface="Comic Sans MS" panose="030F0902030302020204" pitchFamily="66" charset="0"/>
              </a:rPr>
              <a:t>Measure photons (E, angle), identify electrons</a:t>
            </a:r>
          </a:p>
          <a:p>
            <a:pPr lvl="1"/>
            <a:r>
              <a:rPr lang="en-US" sz="1600" dirty="0">
                <a:latin typeface="Comic Sans MS" panose="030F0902030302020204" pitchFamily="66" charset="0"/>
              </a:rPr>
              <a:t>Crystals (backward), Shashlik or Scintillator/Silicon-Tungsten</a:t>
            </a:r>
          </a:p>
          <a:p>
            <a:pPr lvl="1"/>
            <a:r>
              <a:rPr lang="en-US" sz="1600" dirty="0">
                <a:latin typeface="Comic Sans MS" panose="030F0902030302020204" pitchFamily="66" charset="0"/>
              </a:rPr>
              <a:t>new material development: </a:t>
            </a:r>
            <a:r>
              <a:rPr lang="en-US" sz="1600" dirty="0">
                <a:solidFill>
                  <a:srgbClr val="000000"/>
                </a:solidFill>
                <a:uFill>
                  <a:solidFill>
                    <a:srgbClr val="000000"/>
                  </a:solidFill>
                </a:uFill>
                <a:latin typeface="Comic Sans MS" panose="030F0902030302020204" pitchFamily="66" charset="0"/>
                <a:sym typeface="Arial"/>
              </a:rPr>
              <a:t>Scintillating glass </a:t>
            </a:r>
            <a:r>
              <a:rPr lang="en-US" sz="1600" dirty="0">
                <a:solidFill>
                  <a:srgbClr val="000000"/>
                </a:solidFill>
                <a:uFill>
                  <a:solidFill>
                    <a:srgbClr val="000000"/>
                  </a:solidFill>
                </a:uFill>
                <a:latin typeface="Comic Sans MS" panose="030F0902030302020204" pitchFamily="66" charset="0"/>
                <a:sym typeface="Wingdings" pitchFamily="2" charset="2"/>
              </a:rPr>
              <a:t> very cost effective</a:t>
            </a:r>
            <a:endParaRPr lang="en-US" sz="1600" dirty="0">
              <a:solidFill>
                <a:srgbClr val="000000"/>
              </a:solidFill>
              <a:uFill>
                <a:solidFill>
                  <a:srgbClr val="000000"/>
                </a:solidFill>
              </a:uFill>
              <a:latin typeface="Comic Sans MS" panose="030F0902030302020204" pitchFamily="66" charset="0"/>
              <a:sym typeface="Arial"/>
            </a:endParaRPr>
          </a:p>
          <a:p>
            <a:pPr lvl="1"/>
            <a:endParaRPr lang="en-US" sz="800" dirty="0">
              <a:latin typeface="Comic Sans MS" panose="030F0902030302020204" pitchFamily="66" charset="0"/>
            </a:endParaRPr>
          </a:p>
          <a:p>
            <a:r>
              <a:rPr lang="en-US" b="1" dirty="0">
                <a:solidFill>
                  <a:srgbClr val="0432FF"/>
                </a:solidFill>
                <a:latin typeface="Comic Sans MS" panose="030F0902030302020204" pitchFamily="66" charset="0"/>
              </a:rPr>
              <a:t>Hadron calorimeter </a:t>
            </a:r>
            <a:r>
              <a:rPr lang="en-US" dirty="0">
                <a:latin typeface="Comic Sans MS" panose="030F0902030302020204" pitchFamily="66" charset="0"/>
                <a:cs typeface="Times New Roman" panose="02020603050405020304" pitchFamily="18" charset="0"/>
              </a:rPr>
              <a:t>→</a:t>
            </a:r>
            <a:r>
              <a:rPr lang="en-US" dirty="0">
                <a:latin typeface="Comic Sans MS" panose="030F0902030302020204" pitchFamily="66" charset="0"/>
              </a:rPr>
              <a:t> </a:t>
            </a:r>
            <a:r>
              <a:rPr lang="en-US" sz="1600" dirty="0">
                <a:latin typeface="Comic Sans MS" panose="030F0902030302020204" pitchFamily="66" charset="0"/>
              </a:rPr>
              <a:t>Measure charged hadrons, neutrons and K</a:t>
            </a:r>
            <a:r>
              <a:rPr lang="en-US" sz="1600" baseline="-25000" dirty="0">
                <a:latin typeface="Comic Sans MS" panose="030F0902030302020204" pitchFamily="66" charset="0"/>
              </a:rPr>
              <a:t>L</a:t>
            </a:r>
            <a:r>
              <a:rPr lang="en-US" sz="1600" baseline="30000" dirty="0">
                <a:latin typeface="Comic Sans MS" panose="030F0902030302020204" pitchFamily="66" charset="0"/>
              </a:rPr>
              <a:t>0</a:t>
            </a:r>
          </a:p>
          <a:p>
            <a:pPr lvl="1"/>
            <a:r>
              <a:rPr lang="en-US" sz="1600" dirty="0">
                <a:latin typeface="Comic Sans MS" panose="030F0902030302020204" pitchFamily="66" charset="0"/>
              </a:rPr>
              <a:t>challenge achieve ~50%/√E + 10% for low E hadrons (&lt;E&gt; ~ 20 GeV)</a:t>
            </a:r>
          </a:p>
          <a:p>
            <a:endParaRPr lang="en-US" sz="800" dirty="0">
              <a:latin typeface="Comic Sans MS" panose="030F0902030302020204" pitchFamily="66" charset="0"/>
            </a:endParaRPr>
          </a:p>
          <a:p>
            <a:r>
              <a:rPr lang="en-US" sz="1600" b="1" dirty="0">
                <a:solidFill>
                  <a:srgbClr val="0432FF"/>
                </a:solidFill>
                <a:latin typeface="Comic Sans MS" panose="030F0902030302020204" pitchFamily="66" charset="0"/>
              </a:rPr>
              <a:t>DAQ &amp; Readout Electronics: </a:t>
            </a:r>
            <a:r>
              <a:rPr lang="en-US" sz="1600" dirty="0">
                <a:latin typeface="Comic Sans MS" panose="030F0902030302020204" pitchFamily="66" charset="0"/>
              </a:rPr>
              <a:t>trigger-less / streaming DAQ</a:t>
            </a:r>
          </a:p>
          <a:p>
            <a:pPr lvl="1"/>
            <a:r>
              <a:rPr lang="en-US" sz="1600" dirty="0">
                <a:latin typeface="Comic Sans MS" panose="030F0902030302020204" pitchFamily="66" charset="0"/>
              </a:rPr>
              <a:t>Integrate AI into DAQ </a:t>
            </a:r>
            <a:r>
              <a:rPr lang="en-US" sz="1600" dirty="0">
                <a:latin typeface="Comic Sans MS" panose="030F0902030302020204" pitchFamily="66" charset="0"/>
                <a:sym typeface="Wingdings" pitchFamily="2" charset="2"/>
              </a:rPr>
              <a:t> cognizant Detector</a:t>
            </a:r>
            <a:endParaRPr lang="en-US" sz="1600" dirty="0">
              <a:latin typeface="Comic Sans MS" panose="030F0902030302020204" pitchFamily="66" charset="0"/>
            </a:endParaRPr>
          </a:p>
          <a:p>
            <a:endParaRPr lang="en-US" sz="800" dirty="0">
              <a:latin typeface="Comic Sans MS" panose="030F0902030302020204" pitchFamily="66" charset="0"/>
            </a:endParaRPr>
          </a:p>
          <a:p>
            <a:r>
              <a:rPr lang="en-US" dirty="0">
                <a:solidFill>
                  <a:srgbClr val="0432FF"/>
                </a:solidFill>
                <a:latin typeface="Comic Sans MS" panose="030F0902030302020204" pitchFamily="66" charset="0"/>
              </a:rPr>
              <a:t>+ Beam pipe and very forward and backward detectors</a:t>
            </a:r>
          </a:p>
        </p:txBody>
      </p:sp>
      <p:sp>
        <p:nvSpPr>
          <p:cNvPr id="9" name="AutoShape 19">
            <a:extLst>
              <a:ext uri="{FF2B5EF4-FFF2-40B4-BE49-F238E27FC236}">
                <a16:creationId xmlns:a16="http://schemas.microsoft.com/office/drawing/2014/main" id="{E879901B-642F-D14C-86C9-B7170D629A76}"/>
              </a:ext>
            </a:extLst>
          </p:cNvPr>
          <p:cNvSpPr>
            <a:spLocks/>
          </p:cNvSpPr>
          <p:nvPr/>
        </p:nvSpPr>
        <p:spPr bwMode="auto">
          <a:xfrm rot="5400000">
            <a:off x="5830661" y="3039013"/>
            <a:ext cx="5426110" cy="1176883"/>
          </a:xfrm>
          <a:prstGeom prst="rightArrow">
            <a:avLst>
              <a:gd name="adj1" fmla="val 32000"/>
              <a:gd name="adj2" fmla="val 63778"/>
            </a:avLst>
          </a:prstGeom>
          <a:gradFill rotWithShape="0">
            <a:gsLst>
              <a:gs pos="0">
                <a:srgbClr val="00FF00"/>
              </a:gs>
              <a:gs pos="100000">
                <a:srgbClr val="FF00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dirty="0">
              <a:latin typeface="Comic Sans MS"/>
              <a:cs typeface="Comic Sans MS"/>
            </a:endParaRPr>
          </a:p>
        </p:txBody>
      </p:sp>
      <p:sp>
        <p:nvSpPr>
          <p:cNvPr id="10" name="TextBox 9">
            <a:extLst>
              <a:ext uri="{FF2B5EF4-FFF2-40B4-BE49-F238E27FC236}">
                <a16:creationId xmlns:a16="http://schemas.microsoft.com/office/drawing/2014/main" id="{0019DD39-363A-3C42-9C9A-23913376B3B6}"/>
              </a:ext>
            </a:extLst>
          </p:cNvPr>
          <p:cNvSpPr txBox="1"/>
          <p:nvPr/>
        </p:nvSpPr>
        <p:spPr>
          <a:xfrm>
            <a:off x="8328278" y="1808968"/>
            <a:ext cx="430887" cy="2459969"/>
          </a:xfrm>
          <a:prstGeom prst="rect">
            <a:avLst/>
          </a:prstGeom>
          <a:noFill/>
        </p:spPr>
        <p:txBody>
          <a:bodyPr vert="vert" wrap="none" rtlCol="0">
            <a:spAutoFit/>
          </a:bodyPr>
          <a:lstStyle/>
          <a:p>
            <a:pPr algn="l"/>
            <a:r>
              <a:rPr lang="en-US" sz="1600" dirty="0">
                <a:latin typeface="Comic Sans MS" panose="030F0902030302020204" pitchFamily="66" charset="0"/>
              </a:rPr>
              <a:t>Radius/Distance from IP</a:t>
            </a:r>
          </a:p>
        </p:txBody>
      </p:sp>
    </p:spTree>
    <p:extLst>
      <p:ext uri="{BB962C8B-B14F-4D97-AF65-F5344CB8AC3E}">
        <p14:creationId xmlns:p14="http://schemas.microsoft.com/office/powerpoint/2010/main" val="397289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CD849A-DCFF-4A42-87B5-7B5D552A9051}"/>
              </a:ext>
            </a:extLst>
          </p:cNvPr>
          <p:cNvSpPr>
            <a:spLocks noGrp="1"/>
          </p:cNvSpPr>
          <p:nvPr>
            <p:ph type="sldNum" sz="quarter" idx="12"/>
          </p:nvPr>
        </p:nvSpPr>
        <p:spPr/>
        <p:txBody>
          <a:bodyPr/>
          <a:lstStyle/>
          <a:p>
            <a:fld id="{893C5830-40F3-F04E-B2E3-10E6672BA8FF}" type="slidenum">
              <a:rPr lang="en-US" smtClean="0"/>
              <a:t>39</a:t>
            </a:fld>
            <a:endParaRPr lang="en-US" dirty="0"/>
          </a:p>
        </p:txBody>
      </p:sp>
      <p:sp>
        <p:nvSpPr>
          <p:cNvPr id="2" name="Title 1">
            <a:extLst>
              <a:ext uri="{FF2B5EF4-FFF2-40B4-BE49-F238E27FC236}">
                <a16:creationId xmlns:a16="http://schemas.microsoft.com/office/drawing/2014/main" id="{F2515684-6BB4-8C4B-8E93-63A9BBC561E5}"/>
              </a:ext>
            </a:extLst>
          </p:cNvPr>
          <p:cNvSpPr>
            <a:spLocks noGrp="1"/>
          </p:cNvSpPr>
          <p:nvPr>
            <p:ph type="title"/>
          </p:nvPr>
        </p:nvSpPr>
        <p:spPr/>
        <p:txBody>
          <a:bodyPr>
            <a:normAutofit/>
          </a:bodyPr>
          <a:lstStyle/>
          <a:p>
            <a:r>
              <a:rPr lang="en-US" dirty="0"/>
              <a:t>Requirements</a:t>
            </a:r>
          </a:p>
        </p:txBody>
      </p:sp>
      <p:sp>
        <p:nvSpPr>
          <p:cNvPr id="4" name="TextBox 3">
            <a:extLst>
              <a:ext uri="{FF2B5EF4-FFF2-40B4-BE49-F238E27FC236}">
                <a16:creationId xmlns:a16="http://schemas.microsoft.com/office/drawing/2014/main" id="{068D8D81-826D-3141-9592-40717EF7C178}"/>
              </a:ext>
            </a:extLst>
          </p:cNvPr>
          <p:cNvSpPr txBox="1"/>
          <p:nvPr/>
        </p:nvSpPr>
        <p:spPr>
          <a:xfrm>
            <a:off x="-20549" y="484945"/>
            <a:ext cx="9164549" cy="1077218"/>
          </a:xfrm>
          <a:prstGeom prst="rect">
            <a:avLst/>
          </a:prstGeom>
          <a:noFill/>
        </p:spPr>
        <p:txBody>
          <a:bodyPr wrap="square" rtlCol="0">
            <a:spAutoFit/>
          </a:bodyPr>
          <a:lstStyle/>
          <a:p>
            <a:pPr>
              <a:buClr>
                <a:srgbClr val="0000DB"/>
              </a:buClr>
            </a:pPr>
            <a:r>
              <a:rPr lang="en-US" sz="1600" b="1" dirty="0">
                <a:solidFill>
                  <a:srgbClr val="0000DB"/>
                </a:solidFill>
                <a:latin typeface="Comic Sans MS" panose="030F0902030302020204" pitchFamily="66" charset="0"/>
                <a:cs typeface="Arial" panose="020B0604020202020204" pitchFamily="34" charset="0"/>
              </a:rPr>
              <a:t>EIC-UG Yellow Report results:</a:t>
            </a:r>
          </a:p>
          <a:p>
            <a:pPr marL="285750" indent="-285750">
              <a:buClr>
                <a:srgbClr val="0000DB"/>
              </a:buClr>
              <a:buFont typeface="Wingdings" pitchFamily="2" charset="2"/>
              <a:buChar char="q"/>
            </a:pPr>
            <a:r>
              <a:rPr lang="en-US" sz="1600" dirty="0">
                <a:latin typeface="Comic Sans MS" panose="030F0902030302020204" pitchFamily="66" charset="0"/>
                <a:cs typeface="Arial" panose="020B0604020202020204" pitchFamily="34" charset="0"/>
              </a:rPr>
              <a:t>Detailed subdetector simulations and technology performance evaluations tabulated</a:t>
            </a:r>
          </a:p>
          <a:p>
            <a:pPr marL="742950" lvl="1" indent="-285750">
              <a:buClr>
                <a:srgbClr val="0000DB"/>
              </a:buClr>
              <a:buFont typeface="Wingdings" pitchFamily="2" charset="2"/>
              <a:buChar char="Ø"/>
            </a:pPr>
            <a:r>
              <a:rPr lang="en-US" sz="1600" dirty="0">
                <a:latin typeface="Comic Sans MS" panose="030F0902030302020204" pitchFamily="66" charset="0"/>
                <a:cs typeface="Arial" panose="020B0604020202020204" pitchFamily="34" charset="0"/>
              </a:rPr>
              <a:t>Interactive version: </a:t>
            </a:r>
            <a:r>
              <a:rPr lang="en-US" sz="1600" dirty="0">
                <a:latin typeface="Comic Sans MS" panose="030F0902030302020204" pitchFamily="66" charset="0"/>
              </a:rPr>
              <a:t>https://</a:t>
            </a:r>
            <a:r>
              <a:rPr lang="en-US" sz="1600" dirty="0" err="1">
                <a:latin typeface="Comic Sans MS" panose="030F0902030302020204" pitchFamily="66" charset="0"/>
              </a:rPr>
              <a:t>physdiv.jlab.org</a:t>
            </a:r>
            <a:r>
              <a:rPr lang="en-US" sz="1600" dirty="0">
                <a:latin typeface="Comic Sans MS" panose="030F0902030302020204" pitchFamily="66" charset="0"/>
              </a:rPr>
              <a:t>/</a:t>
            </a:r>
            <a:r>
              <a:rPr lang="en-US" sz="1600" dirty="0" err="1">
                <a:latin typeface="Comic Sans MS" panose="030F0902030302020204" pitchFamily="66" charset="0"/>
              </a:rPr>
              <a:t>DetectorMatrix</a:t>
            </a:r>
            <a:endParaRPr lang="en-US" sz="1600" dirty="0">
              <a:latin typeface="Comic Sans MS" panose="030F0902030302020204" pitchFamily="66" charset="0"/>
              <a:cs typeface="Arial" panose="020B0604020202020204" pitchFamily="34" charset="0"/>
            </a:endParaRPr>
          </a:p>
          <a:p>
            <a:pPr marL="285750" indent="-285750">
              <a:buClr>
                <a:srgbClr val="0000DB"/>
              </a:buClr>
              <a:buFont typeface="Wingdings" pitchFamily="2" charset="2"/>
              <a:buChar char="q"/>
            </a:pPr>
            <a:r>
              <a:rPr lang="en-US" sz="1600" dirty="0">
                <a:latin typeface="Comic Sans MS" panose="030F0902030302020204" pitchFamily="66" charset="0"/>
                <a:cs typeface="Arial" panose="020B0604020202020204" pitchFamily="34" charset="0"/>
              </a:rPr>
              <a:t>performance difference for different magnetic fields (1.4 T vs. 3 T) were evaluated   </a:t>
            </a:r>
          </a:p>
        </p:txBody>
      </p:sp>
      <p:pic>
        <p:nvPicPr>
          <p:cNvPr id="5" name="Picture 4">
            <a:extLst>
              <a:ext uri="{FF2B5EF4-FFF2-40B4-BE49-F238E27FC236}">
                <a16:creationId xmlns:a16="http://schemas.microsoft.com/office/drawing/2014/main" id="{71280C85-9A30-DD41-84F1-4E2041A57EF5}"/>
              </a:ext>
            </a:extLst>
          </p:cNvPr>
          <p:cNvPicPr>
            <a:picLocks noChangeAspect="1"/>
          </p:cNvPicPr>
          <p:nvPr/>
        </p:nvPicPr>
        <p:blipFill>
          <a:blip r:embed="rId2"/>
          <a:srcRect/>
          <a:stretch/>
        </p:blipFill>
        <p:spPr>
          <a:xfrm>
            <a:off x="86251" y="1778829"/>
            <a:ext cx="8971498" cy="4974295"/>
          </a:xfrm>
          <a:prstGeom prst="rect">
            <a:avLst/>
          </a:prstGeom>
        </p:spPr>
      </p:pic>
      <p:sp>
        <p:nvSpPr>
          <p:cNvPr id="6" name="TextBox 5">
            <a:extLst>
              <a:ext uri="{FF2B5EF4-FFF2-40B4-BE49-F238E27FC236}">
                <a16:creationId xmlns:a16="http://schemas.microsoft.com/office/drawing/2014/main" id="{8F719FCC-8C4C-644F-AE09-04363FB036F1}"/>
              </a:ext>
            </a:extLst>
          </p:cNvPr>
          <p:cNvSpPr txBox="1"/>
          <p:nvPr/>
        </p:nvSpPr>
        <p:spPr>
          <a:xfrm>
            <a:off x="2416166" y="6140014"/>
            <a:ext cx="6453113" cy="307777"/>
          </a:xfrm>
          <a:prstGeom prst="rect">
            <a:avLst/>
          </a:prstGeom>
          <a:noFill/>
        </p:spPr>
        <p:txBody>
          <a:bodyPr wrap="none" rtlCol="0">
            <a:spAutoFit/>
          </a:bodyPr>
          <a:lstStyle/>
          <a:p>
            <a:r>
              <a:rPr lang="en-US" sz="1400" dirty="0"/>
              <a:t>Example of physics and detector technology requirement for IR/Roman Pots in backup</a:t>
            </a:r>
          </a:p>
        </p:txBody>
      </p:sp>
      <p:sp>
        <p:nvSpPr>
          <p:cNvPr id="7" name="TextBox 6">
            <a:extLst>
              <a:ext uri="{FF2B5EF4-FFF2-40B4-BE49-F238E27FC236}">
                <a16:creationId xmlns:a16="http://schemas.microsoft.com/office/drawing/2014/main" id="{71D22CD2-877E-E642-BC4E-F8FEBD100546}"/>
              </a:ext>
            </a:extLst>
          </p:cNvPr>
          <p:cNvSpPr txBox="1"/>
          <p:nvPr/>
        </p:nvSpPr>
        <p:spPr>
          <a:xfrm>
            <a:off x="28428" y="1778829"/>
            <a:ext cx="832279" cy="353943"/>
          </a:xfrm>
          <a:prstGeom prst="rect">
            <a:avLst/>
          </a:prstGeom>
          <a:noFill/>
        </p:spPr>
        <p:txBody>
          <a:bodyPr wrap="none" rtlCol="0">
            <a:spAutoFit/>
          </a:bodyPr>
          <a:lstStyle/>
          <a:p>
            <a:r>
              <a:rPr lang="en-US" sz="1700" b="1" dirty="0">
                <a:solidFill>
                  <a:srgbClr val="FF0000"/>
                </a:solidFill>
              </a:rPr>
              <a:t> B = 3 T</a:t>
            </a:r>
          </a:p>
        </p:txBody>
      </p:sp>
      <p:sp>
        <p:nvSpPr>
          <p:cNvPr id="8" name="Date Placeholder 7">
            <a:extLst>
              <a:ext uri="{FF2B5EF4-FFF2-40B4-BE49-F238E27FC236}">
                <a16:creationId xmlns:a16="http://schemas.microsoft.com/office/drawing/2014/main" id="{31E3896C-2A14-5C40-93B5-0DEA0E410D39}"/>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6065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5C960-2099-4EE9-95C6-8AD89BB7F694}"/>
              </a:ext>
            </a:extLst>
          </p:cNvPr>
          <p:cNvPicPr>
            <a:picLocks noChangeAspect="1"/>
          </p:cNvPicPr>
          <p:nvPr/>
        </p:nvPicPr>
        <p:blipFill>
          <a:blip r:embed="rId3"/>
          <a:stretch>
            <a:fillRect/>
          </a:stretch>
        </p:blipFill>
        <p:spPr>
          <a:xfrm>
            <a:off x="4447181" y="578615"/>
            <a:ext cx="4338704" cy="2390210"/>
          </a:xfrm>
          <a:prstGeom prst="rect">
            <a:avLst/>
          </a:prstGeom>
          <a:ln>
            <a:noFill/>
          </a:ln>
          <a:effectLst/>
        </p:spPr>
      </p:pic>
      <p:sp>
        <p:nvSpPr>
          <p:cNvPr id="5" name="Slide Number Placeholder 4">
            <a:extLst>
              <a:ext uri="{FF2B5EF4-FFF2-40B4-BE49-F238E27FC236}">
                <a16:creationId xmlns:a16="http://schemas.microsoft.com/office/drawing/2014/main" id="{D52E43C5-8DC9-4B15-A758-1B539F713192}"/>
              </a:ext>
            </a:extLst>
          </p:cNvPr>
          <p:cNvSpPr>
            <a:spLocks noGrp="1"/>
          </p:cNvSpPr>
          <p:nvPr>
            <p:ph type="sldNum" sz="quarter" idx="12"/>
          </p:nvPr>
        </p:nvSpPr>
        <p:spPr/>
        <p:txBody>
          <a:bodyPr/>
          <a:lstStyle/>
          <a:p>
            <a:fld id="{893C5830-40F3-F04E-B2E3-10E6672BA8FF}" type="slidenum">
              <a:rPr lang="en-US" smtClean="0"/>
              <a:pPr/>
              <a:t>4</a:t>
            </a:fld>
            <a:endParaRPr lang="en-US" dirty="0"/>
          </a:p>
        </p:txBody>
      </p:sp>
      <p:sp>
        <p:nvSpPr>
          <p:cNvPr id="10" name="Title 9">
            <a:extLst>
              <a:ext uri="{FF2B5EF4-FFF2-40B4-BE49-F238E27FC236}">
                <a16:creationId xmlns:a16="http://schemas.microsoft.com/office/drawing/2014/main" id="{6CF57A63-8535-8649-8E43-5057092D41E6}"/>
              </a:ext>
            </a:extLst>
          </p:cNvPr>
          <p:cNvSpPr>
            <a:spLocks noGrp="1"/>
          </p:cNvSpPr>
          <p:nvPr>
            <p:ph type="title"/>
          </p:nvPr>
        </p:nvSpPr>
        <p:spPr/>
        <p:txBody>
          <a:bodyPr>
            <a:normAutofit/>
          </a:bodyPr>
          <a:lstStyle/>
          <a:p>
            <a:r>
              <a:rPr lang="en-US" dirty="0"/>
              <a:t>EIC Machine Parameters</a:t>
            </a:r>
          </a:p>
        </p:txBody>
      </p:sp>
      <p:graphicFrame>
        <p:nvGraphicFramePr>
          <p:cNvPr id="9" name="Table 12">
            <a:extLst>
              <a:ext uri="{FF2B5EF4-FFF2-40B4-BE49-F238E27FC236}">
                <a16:creationId xmlns:a16="http://schemas.microsoft.com/office/drawing/2014/main" id="{7AD050B1-EFFD-DF41-B8FF-81B5E1B19C58}"/>
              </a:ext>
            </a:extLst>
          </p:cNvPr>
          <p:cNvGraphicFramePr>
            <a:graphicFrameLocks noGrp="1"/>
          </p:cNvGraphicFramePr>
          <p:nvPr>
            <p:extLst>
              <p:ext uri="{D42A27DB-BD31-4B8C-83A1-F6EECF244321}">
                <p14:modId xmlns:p14="http://schemas.microsoft.com/office/powerpoint/2010/main" val="2386760605"/>
              </p:ext>
            </p:extLst>
          </p:nvPr>
        </p:nvGraphicFramePr>
        <p:xfrm>
          <a:off x="468924" y="3239606"/>
          <a:ext cx="8206152" cy="3368040"/>
        </p:xfrm>
        <a:graphic>
          <a:graphicData uri="http://schemas.openxmlformats.org/drawingml/2006/table">
            <a:tbl>
              <a:tblPr firstRow="1" bandRow="1">
                <a:tableStyleId>{5C22544A-7EE6-4342-B048-85BDC9FD1C3A}</a:tableStyleId>
              </a:tblPr>
              <a:tblGrid>
                <a:gridCol w="4104474">
                  <a:extLst>
                    <a:ext uri="{9D8B030D-6E8A-4147-A177-3AD203B41FA5}">
                      <a16:colId xmlns:a16="http://schemas.microsoft.com/office/drawing/2014/main" val="593480347"/>
                    </a:ext>
                  </a:extLst>
                </a:gridCol>
                <a:gridCol w="4101678">
                  <a:extLst>
                    <a:ext uri="{9D8B030D-6E8A-4147-A177-3AD203B41FA5}">
                      <a16:colId xmlns:a16="http://schemas.microsoft.com/office/drawing/2014/main" val="3380033988"/>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omic Sans MS" panose="030F0902030302020204" pitchFamily="66" charset="0"/>
                          <a:cs typeface="Arial" panose="020B0604020202020204" pitchFamily="34" charset="0"/>
                        </a:rPr>
                        <a:t>Double Ring Design Based on Existing RHIC Facilities</a:t>
                      </a: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2486125154"/>
                  </a:ext>
                </a:extLst>
              </a:tr>
              <a:tr h="370840">
                <a:tc>
                  <a:txBody>
                    <a:bodyPr/>
                    <a:lstStyle/>
                    <a:p>
                      <a:r>
                        <a:rPr lang="en-US" sz="1600" b="1" dirty="0">
                          <a:latin typeface="Comic Sans MS" panose="030F0902030302020204" pitchFamily="66" charset="0"/>
                          <a:cs typeface="Arial" panose="020B0604020202020204" pitchFamily="34" charset="0"/>
                        </a:rPr>
                        <a:t>Hadron Storage Ring: </a:t>
                      </a:r>
                      <a:r>
                        <a:rPr lang="en-US" sz="1600" dirty="0">
                          <a:latin typeface="Comic Sans MS" panose="030F0902030302020204" pitchFamily="66" charset="0"/>
                          <a:cs typeface="Arial" panose="020B0604020202020204" pitchFamily="34" charset="0"/>
                        </a:rPr>
                        <a:t> </a:t>
                      </a:r>
                      <a:r>
                        <a:rPr lang="en-US" sz="1600" b="1" dirty="0">
                          <a:latin typeface="Comic Sans MS" panose="030F0902030302020204" pitchFamily="66" charset="0"/>
                          <a:cs typeface="Arial" panose="020B0604020202020204" pitchFamily="34" charset="0"/>
                        </a:rPr>
                        <a:t>40 - 275 GeV </a:t>
                      </a:r>
                      <a:endParaRPr lang="en-US" sz="1600" dirty="0">
                        <a:solidFill>
                          <a:schemeClr val="tx1"/>
                        </a:solidFill>
                        <a:latin typeface="Comic Sans MS" panose="030F0902030302020204" pitchFamily="66" charset="0"/>
                      </a:endParaRPr>
                    </a:p>
                  </a:txBody>
                  <a:tcPr>
                    <a:solidFill>
                      <a:schemeClr val="accent1">
                        <a:lumMod val="20000"/>
                        <a:lumOff val="80000"/>
                      </a:schemeClr>
                    </a:solidFill>
                  </a:tcPr>
                </a:tc>
                <a:tc>
                  <a:txBody>
                    <a:bodyPr/>
                    <a:lstStyle/>
                    <a:p>
                      <a:r>
                        <a:rPr lang="en-US" sz="1600" b="1" dirty="0">
                          <a:latin typeface="Comic Sans MS" panose="030F0902030302020204" pitchFamily="66" charset="0"/>
                          <a:cs typeface="Arial" panose="020B0604020202020204" pitchFamily="34" charset="0"/>
                        </a:rPr>
                        <a:t>Electron Storage Ring:  5 - 18 GeV </a:t>
                      </a:r>
                      <a:endParaRPr lang="en-US" sz="1600" dirty="0">
                        <a:solidFill>
                          <a:schemeClr val="tx1"/>
                        </a:solidFill>
                        <a:latin typeface="Comic Sans MS" panose="030F0902030302020204" pitchFamily="66" charset="0"/>
                      </a:endParaRPr>
                    </a:p>
                  </a:txBody>
                  <a:tcPr>
                    <a:solidFill>
                      <a:schemeClr val="accent1">
                        <a:lumMod val="20000"/>
                        <a:lumOff val="80000"/>
                      </a:schemeClr>
                    </a:solidFill>
                  </a:tcPr>
                </a:tc>
                <a:extLst>
                  <a:ext uri="{0D108BD9-81ED-4DB2-BD59-A6C34878D82A}">
                    <a16:rowId xmlns:a16="http://schemas.microsoft.com/office/drawing/2014/main" val="40197555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rPr>
                        <a:t>RHIC Ring and Injector Complex: p to Pb</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rPr>
                        <a:t>Many Bunches, Large Beam Current - 2.5 A</a:t>
                      </a:r>
                    </a:p>
                  </a:txBody>
                  <a:tcPr>
                    <a:solidFill>
                      <a:schemeClr val="accent1">
                        <a:lumMod val="20000"/>
                        <a:lumOff val="80000"/>
                      </a:schemeClr>
                    </a:solidFill>
                  </a:tcPr>
                </a:tc>
                <a:extLst>
                  <a:ext uri="{0D108BD9-81ED-4DB2-BD59-A6C34878D82A}">
                    <a16:rowId xmlns:a16="http://schemas.microsoft.com/office/drawing/2014/main" val="19381946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902030302020204" pitchFamily="66" charset="0"/>
                          <a:cs typeface="Arial" panose="020B0604020202020204" pitchFamily="34" charset="0"/>
                        </a:rPr>
                        <a:t>1160 bunces @ 1A Beam Current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902030302020204" pitchFamily="66" charset="0"/>
                          <a:cs typeface="Arial" panose="020B0604020202020204" pitchFamily="34" charset="0"/>
                        </a:rPr>
                        <a:t>9 ns bunch spacing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rPr>
                        <a:t>9 MW Synchrotron Radiation</a:t>
                      </a:r>
                    </a:p>
                  </a:txBody>
                  <a:tcPr>
                    <a:solidFill>
                      <a:schemeClr val="accent1">
                        <a:lumMod val="20000"/>
                        <a:lumOff val="80000"/>
                      </a:schemeClr>
                    </a:solidFill>
                  </a:tcPr>
                </a:tc>
                <a:extLst>
                  <a:ext uri="{0D108BD9-81ED-4DB2-BD59-A6C34878D82A}">
                    <a16:rowId xmlns:a16="http://schemas.microsoft.com/office/drawing/2014/main" val="30213649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rPr>
                        <a:t>Light ion beams (p, d, </a:t>
                      </a:r>
                      <a:r>
                        <a:rPr lang="en-US" sz="1400" baseline="30000" dirty="0">
                          <a:latin typeface="Comic Sans MS" panose="030F0902030302020204" pitchFamily="66" charset="0"/>
                          <a:cs typeface="Arial" panose="020B0604020202020204" pitchFamily="34" charset="0"/>
                        </a:rPr>
                        <a:t>3</a:t>
                      </a:r>
                      <a:r>
                        <a:rPr lang="en-US" sz="1400" dirty="0">
                          <a:latin typeface="Comic Sans MS" panose="030F0902030302020204" pitchFamily="66" charset="0"/>
                          <a:cs typeface="Arial" panose="020B0604020202020204" pitchFamily="34" charset="0"/>
                        </a:rPr>
                        <a:t>He) polarized (L,T)</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sym typeface="Wingdings" panose="05000000000000000000" pitchFamily="2" charset="2"/>
                        </a:rPr>
                        <a:t>Polarized electron beams</a:t>
                      </a:r>
                    </a:p>
                  </a:txBody>
                  <a:tcPr>
                    <a:solidFill>
                      <a:schemeClr val="accent1">
                        <a:lumMod val="20000"/>
                        <a:lumOff val="80000"/>
                      </a:schemeClr>
                    </a:solidFill>
                  </a:tcPr>
                </a:tc>
                <a:extLst>
                  <a:ext uri="{0D108BD9-81ED-4DB2-BD59-A6C34878D82A}">
                    <a16:rowId xmlns:a16="http://schemas.microsoft.com/office/drawing/2014/main" val="17855831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rPr>
                        <a:t>Nuclear beams: d to U</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omic Sans MS" panose="030F0902030302020204" pitchFamily="66" charset="0"/>
                          <a:cs typeface="Arial" panose="020B0604020202020204" pitchFamily="34" charset="0"/>
                        </a:rPr>
                        <a:t>Electron Rapid Cycling Synchrotron</a:t>
                      </a:r>
                      <a:endParaRPr lang="en-US" sz="1600" dirty="0">
                        <a:solidFill>
                          <a:schemeClr val="tx1"/>
                        </a:solidFill>
                        <a:latin typeface="Comic Sans MS" panose="030F0902030302020204" pitchFamily="66" charset="0"/>
                      </a:endParaRPr>
                    </a:p>
                  </a:txBody>
                  <a:tcPr>
                    <a:solidFill>
                      <a:schemeClr val="accent1">
                        <a:lumMod val="20000"/>
                        <a:lumOff val="80000"/>
                      </a:schemeClr>
                    </a:solidFill>
                  </a:tcPr>
                </a:tc>
                <a:extLst>
                  <a:ext uri="{0D108BD9-81ED-4DB2-BD59-A6C34878D82A}">
                    <a16:rowId xmlns:a16="http://schemas.microsoft.com/office/drawing/2014/main" val="41404107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902030302020204" pitchFamily="66" charset="0"/>
                          <a:cs typeface="Arial" panose="020B0604020202020204" pitchFamily="34" charset="0"/>
                        </a:rPr>
                        <a:t>Requires Strong Cooling: new concept </a:t>
                      </a:r>
                      <a:r>
                        <a:rPr lang="en-US" sz="1400" dirty="0">
                          <a:latin typeface="Comic Sans MS" panose="030F0902030302020204" pitchFamily="66" charset="0"/>
                          <a:cs typeface="Arial" panose="020B0604020202020204" pitchFamily="34" charset="0"/>
                          <a:sym typeface="Wingdings" pitchFamily="2" charset="2"/>
                        </a:rPr>
                        <a:t> CEC</a:t>
                      </a:r>
                      <a:endParaRPr lang="en-US" sz="1400" dirty="0">
                        <a:latin typeface="Comic Sans MS" panose="030F0902030302020204" pitchFamily="66" charset="0"/>
                        <a:cs typeface="Arial" panose="020B0604020202020204" pitchFamily="34" charset="0"/>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omic Sans MS" panose="030F0902030302020204" pitchFamily="66" charset="0"/>
                          <a:cs typeface="Arial" panose="020B0604020202020204" pitchFamily="34" charset="0"/>
                        </a:rPr>
                        <a:t>Spin Transparent Due to High Periodicity</a:t>
                      </a:r>
                    </a:p>
                  </a:txBody>
                  <a:tcPr>
                    <a:solidFill>
                      <a:schemeClr val="accent1">
                        <a:lumMod val="20000"/>
                        <a:lumOff val="80000"/>
                      </a:schemeClr>
                    </a:solidFill>
                  </a:tcPr>
                </a:tc>
                <a:extLst>
                  <a:ext uri="{0D108BD9-81ED-4DB2-BD59-A6C34878D82A}">
                    <a16:rowId xmlns:a16="http://schemas.microsoft.com/office/drawing/2014/main" val="1891984141"/>
                  </a:ext>
                </a:extLst>
              </a:tr>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latin typeface="Comic Sans MS" panose="030F0902030302020204" pitchFamily="66" charset="0"/>
                          <a:cs typeface="Arial" panose="020B0604020202020204" pitchFamily="34" charset="0"/>
                        </a:rPr>
                        <a:t>High Luminosity Interaction Region(s)</a:t>
                      </a:r>
                      <a:endParaRPr lang="en-US" sz="1500" dirty="0">
                        <a:solidFill>
                          <a:schemeClr val="tx1"/>
                        </a:solidFill>
                        <a:latin typeface="Comic Sans MS" panose="030F0902030302020204" pitchFamily="66" charset="0"/>
                      </a:endParaRPr>
                    </a:p>
                  </a:txBody>
                  <a:tcPr>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omic Sans MS" panose="030F0902030302020204" pitchFamily="66"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3951198062"/>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Comic Sans MS" panose="030F0902030302020204" pitchFamily="66" charset="0"/>
                          <a:cs typeface="Arial" panose="020B0604020202020204" pitchFamily="34" charset="0"/>
                        </a:rPr>
                        <a:t>25 mrad Crossing Angle with Crab Cavities</a:t>
                      </a:r>
                    </a:p>
                  </a:txBody>
                  <a:tcPr>
                    <a:solidFill>
                      <a:schemeClr val="accent1">
                        <a:lumMod val="20000"/>
                        <a:lumOff val="80000"/>
                      </a:schemeClr>
                    </a:solidFill>
                  </a:tcPr>
                </a:tc>
                <a:tc hMerge="1">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Comic Sans MS" panose="030F0902030302020204" pitchFamily="66"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2150533807"/>
                  </a:ext>
                </a:extLst>
              </a:tr>
            </a:tbl>
          </a:graphicData>
        </a:graphic>
      </p:graphicFrame>
      <p:pic>
        <p:nvPicPr>
          <p:cNvPr id="3" name="Picture 2" descr="Graphical user interface&#10;&#10;Description automatically generated">
            <a:extLst>
              <a:ext uri="{FF2B5EF4-FFF2-40B4-BE49-F238E27FC236}">
                <a16:creationId xmlns:a16="http://schemas.microsoft.com/office/drawing/2014/main" id="{F8424E2E-0752-EC43-BC78-B38CD11484D9}"/>
              </a:ext>
            </a:extLst>
          </p:cNvPr>
          <p:cNvPicPr>
            <a:picLocks noChangeAspect="1"/>
          </p:cNvPicPr>
          <p:nvPr/>
        </p:nvPicPr>
        <p:blipFill>
          <a:blip r:embed="rId4"/>
          <a:stretch>
            <a:fillRect/>
          </a:stretch>
        </p:blipFill>
        <p:spPr>
          <a:xfrm rot="1426100">
            <a:off x="7835289" y="1712245"/>
            <a:ext cx="1113502" cy="1440435"/>
          </a:xfrm>
          <a:prstGeom prst="rect">
            <a:avLst/>
          </a:prstGeom>
        </p:spPr>
      </p:pic>
      <p:sp>
        <p:nvSpPr>
          <p:cNvPr id="7" name="TextBox 6">
            <a:extLst>
              <a:ext uri="{FF2B5EF4-FFF2-40B4-BE49-F238E27FC236}">
                <a16:creationId xmlns:a16="http://schemas.microsoft.com/office/drawing/2014/main" id="{14CDFB9B-5E74-5B4B-A887-0835C991762A}"/>
              </a:ext>
            </a:extLst>
          </p:cNvPr>
          <p:cNvSpPr txBox="1"/>
          <p:nvPr/>
        </p:nvSpPr>
        <p:spPr>
          <a:xfrm>
            <a:off x="4520630" y="2855113"/>
            <a:ext cx="3379451" cy="307777"/>
          </a:xfrm>
          <a:prstGeom prst="rect">
            <a:avLst/>
          </a:prstGeom>
          <a:noFill/>
        </p:spPr>
        <p:txBody>
          <a:bodyPr wrap="none" rtlCol="0">
            <a:spAutoFit/>
          </a:bodyPr>
          <a:lstStyle/>
          <a:p>
            <a:r>
              <a:rPr lang="en-US" sz="1400" b="1" dirty="0">
                <a:solidFill>
                  <a:srgbClr val="0000FF"/>
                </a:solidFill>
                <a:latin typeface="Comic Sans MS" panose="030F0902030302020204" pitchFamily="66" charset="0"/>
                <a:cs typeface="Arial" panose="020B0604020202020204" pitchFamily="34" charset="0"/>
              </a:rPr>
              <a:t>CDR:</a:t>
            </a:r>
            <a:r>
              <a:rPr lang="en-US" sz="1400" b="1" dirty="0">
                <a:solidFill>
                  <a:srgbClr val="0000FF"/>
                </a:solidFill>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www.bnl.gov</a:t>
            </a: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ec</a:t>
            </a:r>
            <a:r>
              <a:rPr lang="en-US" sz="1000" dirty="0">
                <a:latin typeface="Arial" panose="020B0604020202020204" pitchFamily="34" charset="0"/>
                <a:cs typeface="Arial" panose="020B0604020202020204" pitchFamily="34" charset="0"/>
              </a:rPr>
              <a:t>/files/</a:t>
            </a:r>
            <a:r>
              <a:rPr lang="en-US" sz="1000" dirty="0" err="1">
                <a:latin typeface="Arial" panose="020B0604020202020204" pitchFamily="34" charset="0"/>
                <a:cs typeface="Arial" panose="020B0604020202020204" pitchFamily="34" charset="0"/>
              </a:rPr>
              <a:t>EIC_CDR_Final.pdf</a:t>
            </a:r>
            <a:endParaRPr lang="en-US" sz="10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D01AC414-2CD1-7B46-B896-9CF6AEF394F5}"/>
              </a:ext>
            </a:extLst>
          </p:cNvPr>
          <p:cNvSpPr>
            <a:spLocks noGrp="1"/>
          </p:cNvSpPr>
          <p:nvPr>
            <p:ph type="dt" sz="half" idx="10"/>
          </p:nvPr>
        </p:nvSpPr>
        <p:spPr/>
        <p:txBody>
          <a:bodyPr/>
          <a:lstStyle/>
          <a:p>
            <a:r>
              <a:rPr lang="en-US"/>
              <a:t>E.C. Aschenauer</a:t>
            </a:r>
            <a:endParaRPr lang="en-US" dirty="0"/>
          </a:p>
        </p:txBody>
      </p:sp>
      <p:pic>
        <p:nvPicPr>
          <p:cNvPr id="11" name="Picture 10" descr="Diagram&#10;&#10;Description automatically generated">
            <a:extLst>
              <a:ext uri="{FF2B5EF4-FFF2-40B4-BE49-F238E27FC236}">
                <a16:creationId xmlns:a16="http://schemas.microsoft.com/office/drawing/2014/main" id="{89ECD987-98EC-A14F-BCF5-7095C4261C02}"/>
              </a:ext>
            </a:extLst>
          </p:cNvPr>
          <p:cNvPicPr>
            <a:picLocks noChangeAspect="1"/>
          </p:cNvPicPr>
          <p:nvPr/>
        </p:nvPicPr>
        <p:blipFill rotWithShape="1">
          <a:blip r:embed="rId5"/>
          <a:srcRect l="1535" t="3665"/>
          <a:stretch/>
        </p:blipFill>
        <p:spPr>
          <a:xfrm>
            <a:off x="233" y="595144"/>
            <a:ext cx="4446948" cy="2497648"/>
          </a:xfrm>
          <a:prstGeom prst="rect">
            <a:avLst/>
          </a:prstGeom>
        </p:spPr>
      </p:pic>
    </p:spTree>
    <p:extLst>
      <p:ext uri="{BB962C8B-B14F-4D97-AF65-F5344CB8AC3E}">
        <p14:creationId xmlns:p14="http://schemas.microsoft.com/office/powerpoint/2010/main" val="768562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BCC47-A7D0-BA46-9D68-7F76D280D57C}"/>
              </a:ext>
            </a:extLst>
          </p:cNvPr>
          <p:cNvSpPr>
            <a:spLocks noGrp="1"/>
          </p:cNvSpPr>
          <p:nvPr>
            <p:ph type="dt" sz="half" idx="10"/>
          </p:nvPr>
        </p:nvSpPr>
        <p:spPr/>
        <p:txBody>
          <a:bodyPr/>
          <a:lstStyle/>
          <a:p>
            <a:r>
              <a:rPr lang="en-US"/>
              <a:t>E.C. Aschenauer</a:t>
            </a:r>
            <a:endParaRPr lang="en-US" dirty="0"/>
          </a:p>
        </p:txBody>
      </p:sp>
      <p:sp>
        <p:nvSpPr>
          <p:cNvPr id="4" name="Slide Number Placeholder 3">
            <a:extLst>
              <a:ext uri="{FF2B5EF4-FFF2-40B4-BE49-F238E27FC236}">
                <a16:creationId xmlns:a16="http://schemas.microsoft.com/office/drawing/2014/main" id="{EDCB63A2-B480-BF49-B7D9-4C3ADB01EC14}"/>
              </a:ext>
            </a:extLst>
          </p:cNvPr>
          <p:cNvSpPr>
            <a:spLocks noGrp="1"/>
          </p:cNvSpPr>
          <p:nvPr>
            <p:ph type="sldNum" sz="quarter" idx="12"/>
          </p:nvPr>
        </p:nvSpPr>
        <p:spPr/>
        <p:txBody>
          <a:bodyPr/>
          <a:lstStyle/>
          <a:p>
            <a:fld id="{893C5830-40F3-F04E-B2E3-10E6672BA8FF}" type="slidenum">
              <a:rPr lang="en-US" smtClean="0"/>
              <a:pPr/>
              <a:t>40</a:t>
            </a:fld>
            <a:endParaRPr lang="en-US"/>
          </a:p>
        </p:txBody>
      </p:sp>
      <p:sp>
        <p:nvSpPr>
          <p:cNvPr id="5" name="Title 4">
            <a:extLst>
              <a:ext uri="{FF2B5EF4-FFF2-40B4-BE49-F238E27FC236}">
                <a16:creationId xmlns:a16="http://schemas.microsoft.com/office/drawing/2014/main" id="{2459BD2D-A4AC-594E-9073-B012A231AF46}"/>
              </a:ext>
            </a:extLst>
          </p:cNvPr>
          <p:cNvSpPr>
            <a:spLocks noGrp="1"/>
          </p:cNvSpPr>
          <p:nvPr>
            <p:ph type="title"/>
          </p:nvPr>
        </p:nvSpPr>
        <p:spPr/>
        <p:txBody>
          <a:bodyPr/>
          <a:lstStyle/>
          <a:p>
            <a:r>
              <a:rPr lang="en-US" dirty="0"/>
              <a:t>Subdetector Technology Choices</a:t>
            </a:r>
          </a:p>
        </p:txBody>
      </p:sp>
      <p:sp>
        <p:nvSpPr>
          <p:cNvPr id="8" name="Curved Right Arrow 7">
            <a:extLst>
              <a:ext uri="{FF2B5EF4-FFF2-40B4-BE49-F238E27FC236}">
                <a16:creationId xmlns:a16="http://schemas.microsoft.com/office/drawing/2014/main" id="{DB53DA9C-8777-7E4F-A082-150273B0C59C}"/>
              </a:ext>
            </a:extLst>
          </p:cNvPr>
          <p:cNvSpPr/>
          <p:nvPr/>
        </p:nvSpPr>
        <p:spPr bwMode="auto">
          <a:xfrm>
            <a:off x="408166" y="5685939"/>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a:extLst>
              <a:ext uri="{FF2B5EF4-FFF2-40B4-BE49-F238E27FC236}">
                <a16:creationId xmlns:a16="http://schemas.microsoft.com/office/drawing/2014/main" id="{0D0236D2-FD68-A249-9E26-157C141B15F1}"/>
              </a:ext>
            </a:extLst>
          </p:cNvPr>
          <p:cNvSpPr txBox="1"/>
          <p:nvPr/>
        </p:nvSpPr>
        <p:spPr>
          <a:xfrm>
            <a:off x="864178" y="5564560"/>
            <a:ext cx="7858241" cy="1015663"/>
          </a:xfrm>
          <a:prstGeom prst="rect">
            <a:avLst/>
          </a:prstGeom>
          <a:noFill/>
        </p:spPr>
        <p:txBody>
          <a:bodyPr wrap="none" rtlCol="0">
            <a:spAutoFit/>
          </a:bodyPr>
          <a:lstStyle/>
          <a:p>
            <a:pPr algn="ctr"/>
            <a:r>
              <a:rPr lang="en-US" b="1" dirty="0">
                <a:solidFill>
                  <a:srgbClr val="0432FF"/>
                </a:solidFill>
                <a:latin typeface="Comic Sans MS" panose="030F0902030302020204" pitchFamily="66" charset="0"/>
                <a:cs typeface="Arial" panose="020B0604020202020204" pitchFamily="34" charset="0"/>
              </a:rPr>
              <a:t>Alternatives to primary technologies for the different subdetectors</a:t>
            </a:r>
          </a:p>
          <a:p>
            <a:pPr algn="ctr"/>
            <a:r>
              <a:rPr lang="en-US" b="1" dirty="0">
                <a:solidFill>
                  <a:srgbClr val="0432FF"/>
                </a:solidFill>
                <a:latin typeface="Comic Sans MS" panose="030F0902030302020204" pitchFamily="66" charset="0"/>
                <a:cs typeface="Arial" panose="020B0604020202020204" pitchFamily="34" charset="0"/>
              </a:rPr>
              <a:t>fulfilling the requirements </a:t>
            </a:r>
          </a:p>
          <a:p>
            <a:pPr algn="ctr"/>
            <a:r>
              <a:rPr lang="en-US" sz="2400" b="1" dirty="0">
                <a:solidFill>
                  <a:srgbClr val="0432FF"/>
                </a:solidFill>
                <a:latin typeface="Comic Sans MS" panose="030F0902030302020204" pitchFamily="66" charset="0"/>
                <a:cs typeface="Arial" panose="020B0604020202020204" pitchFamily="34" charset="0"/>
                <a:sym typeface="Wingdings" pitchFamily="2" charset="2"/>
              </a:rPr>
              <a:t> risk reduction and critical for complementarity</a:t>
            </a:r>
            <a:endParaRPr lang="en-US" sz="2400" b="1" dirty="0">
              <a:solidFill>
                <a:srgbClr val="0432FF"/>
              </a:solidFill>
              <a:latin typeface="Comic Sans MS" panose="030F0902030302020204" pitchFamily="66" charset="0"/>
              <a:cs typeface="Arial" panose="020B0604020202020204" pitchFamily="34" charset="0"/>
            </a:endParaRPr>
          </a:p>
        </p:txBody>
      </p:sp>
      <p:pic>
        <p:nvPicPr>
          <p:cNvPr id="10" name="Picture 9">
            <a:extLst>
              <a:ext uri="{FF2B5EF4-FFF2-40B4-BE49-F238E27FC236}">
                <a16:creationId xmlns:a16="http://schemas.microsoft.com/office/drawing/2014/main" id="{460DB9AC-29FD-CC47-888B-F6E3D9898CB2}"/>
              </a:ext>
            </a:extLst>
          </p:cNvPr>
          <p:cNvPicPr>
            <a:picLocks noChangeAspect="1"/>
          </p:cNvPicPr>
          <p:nvPr/>
        </p:nvPicPr>
        <p:blipFill>
          <a:blip r:embed="rId2"/>
          <a:srcRect/>
          <a:stretch/>
        </p:blipFill>
        <p:spPr>
          <a:xfrm>
            <a:off x="9136" y="661932"/>
            <a:ext cx="9134864" cy="4950177"/>
          </a:xfrm>
          <a:prstGeom prst="rect">
            <a:avLst/>
          </a:prstGeom>
        </p:spPr>
      </p:pic>
      <p:sp>
        <p:nvSpPr>
          <p:cNvPr id="11" name="Rectangle 10">
            <a:extLst>
              <a:ext uri="{FF2B5EF4-FFF2-40B4-BE49-F238E27FC236}">
                <a16:creationId xmlns:a16="http://schemas.microsoft.com/office/drawing/2014/main" id="{A9D6D72D-96D9-2D41-B608-21BB57EA745B}"/>
              </a:ext>
            </a:extLst>
          </p:cNvPr>
          <p:cNvSpPr/>
          <p:nvPr/>
        </p:nvSpPr>
        <p:spPr>
          <a:xfrm>
            <a:off x="2016191" y="769236"/>
            <a:ext cx="2404380" cy="3672114"/>
          </a:xfrm>
          <a:prstGeom prst="rect">
            <a:avLst/>
          </a:prstGeom>
          <a:solidFill>
            <a:srgbClr val="FFC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7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4C63-43AA-A04B-A2B5-EE89916D45C8}"/>
              </a:ext>
            </a:extLst>
          </p:cNvPr>
          <p:cNvSpPr>
            <a:spLocks noGrp="1"/>
          </p:cNvSpPr>
          <p:nvPr>
            <p:ph type="title"/>
          </p:nvPr>
        </p:nvSpPr>
        <p:spPr/>
        <p:txBody>
          <a:bodyPr/>
          <a:lstStyle/>
          <a:p>
            <a:r>
              <a:rPr lang="en-US" dirty="0"/>
              <a:t>EIC General Purpose Detector: Concept</a:t>
            </a:r>
          </a:p>
        </p:txBody>
      </p:sp>
      <p:sp>
        <p:nvSpPr>
          <p:cNvPr id="3" name="Date Placeholder 2">
            <a:extLst>
              <a:ext uri="{FF2B5EF4-FFF2-40B4-BE49-F238E27FC236}">
                <a16:creationId xmlns:a16="http://schemas.microsoft.com/office/drawing/2014/main" id="{5AA08B8E-42DD-C64E-A9ED-706CBC869BE9}"/>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09FA4E84-7BF5-8A47-9FF8-F238D4841A44}"/>
              </a:ext>
            </a:extLst>
          </p:cNvPr>
          <p:cNvSpPr>
            <a:spLocks noGrp="1"/>
          </p:cNvSpPr>
          <p:nvPr>
            <p:ph type="sldNum" sz="quarter" idx="12"/>
          </p:nvPr>
        </p:nvSpPr>
        <p:spPr/>
        <p:txBody>
          <a:bodyPr/>
          <a:lstStyle/>
          <a:p>
            <a:fld id="{893C5830-40F3-F04E-B2E3-10E6672BA8FF}" type="slidenum">
              <a:rPr lang="en-US" smtClean="0"/>
              <a:pPr/>
              <a:t>41</a:t>
            </a:fld>
            <a:endParaRPr lang="en-US"/>
          </a:p>
        </p:txBody>
      </p:sp>
      <p:sp>
        <p:nvSpPr>
          <p:cNvPr id="20" name="TextBox 19">
            <a:extLst>
              <a:ext uri="{FF2B5EF4-FFF2-40B4-BE49-F238E27FC236}">
                <a16:creationId xmlns:a16="http://schemas.microsoft.com/office/drawing/2014/main" id="{5D4C3391-09F1-B044-A41D-C0E88A03E9B1}"/>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mj-lt"/>
              </a:rPr>
              <a:t>Forward-</a:t>
            </a:r>
            <a:r>
              <a:rPr lang="en-US" sz="1600" dirty="0">
                <a:latin typeface="Symbol" pitchFamily="2" charset="2"/>
              </a:rPr>
              <a:t>h</a:t>
            </a:r>
          </a:p>
        </p:txBody>
      </p:sp>
      <p:sp>
        <p:nvSpPr>
          <p:cNvPr id="21" name="TextBox 20">
            <a:extLst>
              <a:ext uri="{FF2B5EF4-FFF2-40B4-BE49-F238E27FC236}">
                <a16:creationId xmlns:a16="http://schemas.microsoft.com/office/drawing/2014/main" id="{960FC9DB-FA17-AA49-B3AA-E189CD89E2B3}"/>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mj-lt"/>
              </a:rPr>
              <a:t>Backward-</a:t>
            </a:r>
            <a:r>
              <a:rPr lang="en-US" sz="1600" dirty="0">
                <a:latin typeface="Symbol" pitchFamily="2" charset="2"/>
              </a:rPr>
              <a:t>h</a:t>
            </a:r>
          </a:p>
        </p:txBody>
      </p:sp>
      <p:sp>
        <p:nvSpPr>
          <p:cNvPr id="48" name="TextBox 47">
            <a:extLst>
              <a:ext uri="{FF2B5EF4-FFF2-40B4-BE49-F238E27FC236}">
                <a16:creationId xmlns:a16="http://schemas.microsoft.com/office/drawing/2014/main" id="{2E400B77-0EAD-B24B-A617-D15253F861A5}"/>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mj-lt"/>
              </a:rPr>
              <a:t>very low Q</a:t>
            </a:r>
            <a:r>
              <a:rPr lang="en-US" sz="1100" baseline="30000" dirty="0">
                <a:latin typeface="+mj-lt"/>
              </a:rPr>
              <a:t>2</a:t>
            </a:r>
            <a:r>
              <a:rPr lang="en-US" sz="1100" dirty="0">
                <a:latin typeface="+mj-lt"/>
              </a:rPr>
              <a:t> </a:t>
            </a:r>
          </a:p>
          <a:p>
            <a:pPr algn="ctr"/>
            <a:r>
              <a:rPr lang="en-US" sz="1100" dirty="0">
                <a:latin typeface="+mj-lt"/>
              </a:rPr>
              <a:t>scattered lepton</a:t>
            </a:r>
          </a:p>
          <a:p>
            <a:pPr algn="ctr"/>
            <a:endParaRPr lang="en-US" sz="800" dirty="0">
              <a:latin typeface="+mj-lt"/>
            </a:endParaRPr>
          </a:p>
          <a:p>
            <a:pPr algn="ctr"/>
            <a:r>
              <a:rPr lang="en-US" sz="1100" dirty="0">
                <a:latin typeface="+mj-lt"/>
              </a:rPr>
              <a:t>Bethe-</a:t>
            </a:r>
            <a:r>
              <a:rPr lang="en-US" sz="1100" dirty="0" err="1">
                <a:latin typeface="+mj-lt"/>
              </a:rPr>
              <a:t>Heitler</a:t>
            </a:r>
            <a:r>
              <a:rPr lang="en-US" sz="1100" dirty="0">
                <a:latin typeface="+mj-lt"/>
              </a:rPr>
              <a:t> photons </a:t>
            </a:r>
          </a:p>
          <a:p>
            <a:pPr algn="ctr"/>
            <a:r>
              <a:rPr lang="en-US" sz="1100" dirty="0">
                <a:latin typeface="+mj-lt"/>
              </a:rPr>
              <a:t>for luminosity</a:t>
            </a:r>
          </a:p>
        </p:txBody>
      </p:sp>
      <p:sp>
        <p:nvSpPr>
          <p:cNvPr id="52" name="TextBox 51">
            <a:extLst>
              <a:ext uri="{FF2B5EF4-FFF2-40B4-BE49-F238E27FC236}">
                <a16:creationId xmlns:a16="http://schemas.microsoft.com/office/drawing/2014/main" id="{1DD01692-7F8C-CC4C-BD45-49EDA9C21F40}"/>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mj-lt"/>
              </a:rPr>
              <a:t>particles from nuclear</a:t>
            </a:r>
          </a:p>
          <a:p>
            <a:pPr algn="ctr"/>
            <a:r>
              <a:rPr lang="en-US" sz="1100" dirty="0">
                <a:latin typeface="+mj-lt"/>
              </a:rPr>
              <a:t>breakup and</a:t>
            </a:r>
          </a:p>
          <a:p>
            <a:pPr algn="ctr"/>
            <a:r>
              <a:rPr lang="en-US" sz="1100" dirty="0">
                <a:latin typeface="+mj-lt"/>
              </a:rPr>
              <a:t>from diffractive reactions</a:t>
            </a:r>
          </a:p>
        </p:txBody>
      </p:sp>
      <p:cxnSp>
        <p:nvCxnSpPr>
          <p:cNvPr id="74" name="Straight Arrow Connector 73">
            <a:extLst>
              <a:ext uri="{FF2B5EF4-FFF2-40B4-BE49-F238E27FC236}">
                <a16:creationId xmlns:a16="http://schemas.microsoft.com/office/drawing/2014/main" id="{8BBFC9FE-4B11-1149-B93A-54EEFB349975}"/>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7E2AD79-2859-9446-82AE-A812C90F51EC}"/>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2583C50-F27E-784B-AF43-CF5E1C891E7C}"/>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mj-lt"/>
              </a:rPr>
              <a:t>electron beam</a:t>
            </a:r>
          </a:p>
        </p:txBody>
      </p:sp>
      <p:sp>
        <p:nvSpPr>
          <p:cNvPr id="82" name="TextBox 81">
            <a:extLst>
              <a:ext uri="{FF2B5EF4-FFF2-40B4-BE49-F238E27FC236}">
                <a16:creationId xmlns:a16="http://schemas.microsoft.com/office/drawing/2014/main" id="{5D425BCF-9EC7-D941-B595-7C7FB2D61B38}"/>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mj-lt"/>
              </a:rPr>
              <a:t>p/A beam</a:t>
            </a:r>
          </a:p>
        </p:txBody>
      </p:sp>
      <p:pic>
        <p:nvPicPr>
          <p:cNvPr id="83" name="Picture 82">
            <a:extLst>
              <a:ext uri="{FF2B5EF4-FFF2-40B4-BE49-F238E27FC236}">
                <a16:creationId xmlns:a16="http://schemas.microsoft.com/office/drawing/2014/main" id="{96014F0D-659E-2645-BDC9-20B63D4015E1}"/>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8" name="Picture 7">
            <a:extLst>
              <a:ext uri="{FF2B5EF4-FFF2-40B4-BE49-F238E27FC236}">
                <a16:creationId xmlns:a16="http://schemas.microsoft.com/office/drawing/2014/main" id="{200D4939-81BA-A342-B1D8-9AB0553743F2}"/>
              </a:ext>
            </a:extLst>
          </p:cNvPr>
          <p:cNvPicPr>
            <a:picLocks noChangeAspect="1"/>
          </p:cNvPicPr>
          <p:nvPr/>
        </p:nvPicPr>
        <p:blipFill>
          <a:blip r:embed="rId3"/>
          <a:srcRect/>
          <a:stretch/>
        </p:blipFill>
        <p:spPr>
          <a:xfrm>
            <a:off x="1010349" y="1201124"/>
            <a:ext cx="7112327" cy="3999453"/>
          </a:xfrm>
          <a:prstGeom prst="rect">
            <a:avLst/>
          </a:prstGeom>
        </p:spPr>
      </p:pic>
      <p:pic>
        <p:nvPicPr>
          <p:cNvPr id="85" name="Picture 3">
            <a:extLst>
              <a:ext uri="{FF2B5EF4-FFF2-40B4-BE49-F238E27FC236}">
                <a16:creationId xmlns:a16="http://schemas.microsoft.com/office/drawing/2014/main" id="{21ADCCE9-5CE3-A04F-902D-0A200D869264}"/>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86" name="TextBox 85">
            <a:extLst>
              <a:ext uri="{FF2B5EF4-FFF2-40B4-BE49-F238E27FC236}">
                <a16:creationId xmlns:a16="http://schemas.microsoft.com/office/drawing/2014/main" id="{91B3ABDC-C7FE-074F-A537-24E56EC646C3}"/>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mj-lt"/>
              </a:rPr>
              <a:t>inclusive DIS:</a:t>
            </a:r>
          </a:p>
        </p:txBody>
      </p:sp>
      <p:sp>
        <p:nvSpPr>
          <p:cNvPr id="87" name="TextBox 86">
            <a:extLst>
              <a:ext uri="{FF2B5EF4-FFF2-40B4-BE49-F238E27FC236}">
                <a16:creationId xmlns:a16="http://schemas.microsoft.com/office/drawing/2014/main" id="{65EC051D-3B2D-C847-8A91-164F1EA8189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mj-lt"/>
              </a:rPr>
              <a:t>Low Q</a:t>
            </a:r>
            <a:r>
              <a:rPr lang="en-US" sz="1600" baseline="30000" dirty="0">
                <a:solidFill>
                  <a:srgbClr val="FF40FF"/>
                </a:solidFill>
                <a:latin typeface="+mj-lt"/>
              </a:rPr>
              <a:t>2</a:t>
            </a:r>
            <a:r>
              <a:rPr lang="en-US" sz="1600" dirty="0">
                <a:solidFill>
                  <a:srgbClr val="FF40FF"/>
                </a:solidFill>
                <a:latin typeface="+mj-lt"/>
              </a:rPr>
              <a:t>-Tagger</a:t>
            </a:r>
          </a:p>
        </p:txBody>
      </p:sp>
      <p:sp>
        <p:nvSpPr>
          <p:cNvPr id="88" name="TextBox 87">
            <a:extLst>
              <a:ext uri="{FF2B5EF4-FFF2-40B4-BE49-F238E27FC236}">
                <a16:creationId xmlns:a16="http://schemas.microsoft.com/office/drawing/2014/main" id="{00DB3884-5A1D-074C-920A-6FBC78EF0DBB}"/>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mj-lt"/>
              </a:rPr>
              <a:t>Luminosity Detector</a:t>
            </a:r>
          </a:p>
        </p:txBody>
      </p:sp>
      <p:sp>
        <p:nvSpPr>
          <p:cNvPr id="89" name="Rectangle 88">
            <a:extLst>
              <a:ext uri="{FF2B5EF4-FFF2-40B4-BE49-F238E27FC236}">
                <a16:creationId xmlns:a16="http://schemas.microsoft.com/office/drawing/2014/main" id="{E5ACEC41-D2DC-2941-A94E-84E50DE75DB7}"/>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4242786-17E7-DB4F-A1BC-53EAE6D0A05E}"/>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0136016E-E296-0946-82CE-388B209E33CC}"/>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mj-lt"/>
              </a:rPr>
              <a:t>Central</a:t>
            </a:r>
          </a:p>
          <a:p>
            <a:pPr algn="ctr"/>
            <a:r>
              <a:rPr lang="en-US" sz="1600" b="1" dirty="0">
                <a:latin typeface="+mj-lt"/>
              </a:rPr>
              <a:t>Detector</a:t>
            </a:r>
          </a:p>
        </p:txBody>
      </p:sp>
      <p:sp>
        <p:nvSpPr>
          <p:cNvPr id="96" name="TextBox 95">
            <a:extLst>
              <a:ext uri="{FF2B5EF4-FFF2-40B4-BE49-F238E27FC236}">
                <a16:creationId xmlns:a16="http://schemas.microsoft.com/office/drawing/2014/main" id="{8CE19368-5A79-2A4E-B368-4D78C1D2F970}"/>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mj-lt"/>
              </a:rPr>
              <a:t>Lepton</a:t>
            </a:r>
          </a:p>
          <a:p>
            <a:pPr algn="ctr"/>
            <a:r>
              <a:rPr lang="en-US" sz="1400" b="1" dirty="0">
                <a:latin typeface="+mj-lt"/>
              </a:rPr>
              <a:t>Endcap</a:t>
            </a:r>
          </a:p>
        </p:txBody>
      </p:sp>
      <p:grpSp>
        <p:nvGrpSpPr>
          <p:cNvPr id="97" name="Group 96">
            <a:extLst>
              <a:ext uri="{FF2B5EF4-FFF2-40B4-BE49-F238E27FC236}">
                <a16:creationId xmlns:a16="http://schemas.microsoft.com/office/drawing/2014/main" id="{3A316918-95CD-F246-8577-A8B898B2A149}"/>
              </a:ext>
            </a:extLst>
          </p:cNvPr>
          <p:cNvGrpSpPr/>
          <p:nvPr/>
        </p:nvGrpSpPr>
        <p:grpSpPr>
          <a:xfrm>
            <a:off x="2938404" y="3583093"/>
            <a:ext cx="338554" cy="1226638"/>
            <a:chOff x="2938404" y="3412965"/>
            <a:chExt cx="338554" cy="1226638"/>
          </a:xfrm>
        </p:grpSpPr>
        <p:sp>
          <p:nvSpPr>
            <p:cNvPr id="98" name="Rectangle 97">
              <a:extLst>
                <a:ext uri="{FF2B5EF4-FFF2-40B4-BE49-F238E27FC236}">
                  <a16:creationId xmlns:a16="http://schemas.microsoft.com/office/drawing/2014/main" id="{C8F08572-A47B-9543-8BA1-4B3D061F615D}"/>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D514C6A9-21D2-CE4A-BEE5-8647A4AEF1FA}"/>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mj-lt"/>
                </a:rPr>
                <a:t>ECAL</a:t>
              </a:r>
            </a:p>
          </p:txBody>
        </p:sp>
      </p:grpSp>
      <p:grpSp>
        <p:nvGrpSpPr>
          <p:cNvPr id="100" name="Group 99">
            <a:extLst>
              <a:ext uri="{FF2B5EF4-FFF2-40B4-BE49-F238E27FC236}">
                <a16:creationId xmlns:a16="http://schemas.microsoft.com/office/drawing/2014/main" id="{3414B932-D925-A346-AA95-01422EFF1499}"/>
              </a:ext>
            </a:extLst>
          </p:cNvPr>
          <p:cNvGrpSpPr/>
          <p:nvPr/>
        </p:nvGrpSpPr>
        <p:grpSpPr>
          <a:xfrm>
            <a:off x="2739930" y="3343973"/>
            <a:ext cx="338554" cy="1459839"/>
            <a:chOff x="2739930" y="3173845"/>
            <a:chExt cx="338554" cy="1459839"/>
          </a:xfrm>
        </p:grpSpPr>
        <p:sp>
          <p:nvSpPr>
            <p:cNvPr id="101" name="Rectangle 100">
              <a:extLst>
                <a:ext uri="{FF2B5EF4-FFF2-40B4-BE49-F238E27FC236}">
                  <a16:creationId xmlns:a16="http://schemas.microsoft.com/office/drawing/2014/main" id="{186FB4EA-ADB8-AC4B-8A76-5D6B6F18D44C}"/>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DD27318C-2E9F-2641-A7EE-8E7EEBE824F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mj-lt"/>
                </a:rPr>
                <a:t>HCAL</a:t>
              </a:r>
            </a:p>
          </p:txBody>
        </p:sp>
      </p:grpSp>
      <p:sp>
        <p:nvSpPr>
          <p:cNvPr id="106" name="Rectangle 105">
            <a:extLst>
              <a:ext uri="{FF2B5EF4-FFF2-40B4-BE49-F238E27FC236}">
                <a16:creationId xmlns:a16="http://schemas.microsoft.com/office/drawing/2014/main" id="{F300EF15-6FC8-A24A-A94C-409CEACF50FE}"/>
              </a:ext>
            </a:extLst>
          </p:cNvPr>
          <p:cNvSpPr/>
          <p:nvPr/>
        </p:nvSpPr>
        <p:spPr>
          <a:xfrm>
            <a:off x="4582274" y="3767116"/>
            <a:ext cx="1120391" cy="1085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D4DCC81D-9522-8C46-98A2-D77C4B12A780}"/>
              </a:ext>
            </a:extLst>
          </p:cNvPr>
          <p:cNvGrpSpPr/>
          <p:nvPr/>
        </p:nvGrpSpPr>
        <p:grpSpPr>
          <a:xfrm rot="16200000">
            <a:off x="3093794" y="4147643"/>
            <a:ext cx="976872" cy="370427"/>
            <a:chOff x="5895033" y="6114223"/>
            <a:chExt cx="1292576" cy="482961"/>
          </a:xfrm>
        </p:grpSpPr>
        <p:sp>
          <p:nvSpPr>
            <p:cNvPr id="104" name="Rectangle 103">
              <a:extLst>
                <a:ext uri="{FF2B5EF4-FFF2-40B4-BE49-F238E27FC236}">
                  <a16:creationId xmlns:a16="http://schemas.microsoft.com/office/drawing/2014/main" id="{760FFD7A-815E-3343-8E66-F6F682204952}"/>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1851FEB1-01E7-194E-B13C-005970E8BD36}"/>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mj-lt"/>
                </a:rPr>
                <a:t>Tracking</a:t>
              </a:r>
            </a:p>
          </p:txBody>
        </p:sp>
      </p:grpSp>
      <p:sp>
        <p:nvSpPr>
          <p:cNvPr id="91" name="TextBox 90">
            <a:extLst>
              <a:ext uri="{FF2B5EF4-FFF2-40B4-BE49-F238E27FC236}">
                <a16:creationId xmlns:a16="http://schemas.microsoft.com/office/drawing/2014/main" id="{793886EF-4991-AA4C-9E6B-AD603CFFBAC2}"/>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mj-lt"/>
              </a:rPr>
              <a:t>HCAL</a:t>
            </a:r>
          </a:p>
        </p:txBody>
      </p:sp>
      <p:sp>
        <p:nvSpPr>
          <p:cNvPr id="92" name="TextBox 91">
            <a:extLst>
              <a:ext uri="{FF2B5EF4-FFF2-40B4-BE49-F238E27FC236}">
                <a16:creationId xmlns:a16="http://schemas.microsoft.com/office/drawing/2014/main" id="{25BFABFC-45E2-544D-914B-727DA4CDC903}"/>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mj-lt"/>
              </a:rPr>
              <a:t>ECAL</a:t>
            </a:r>
          </a:p>
        </p:txBody>
      </p:sp>
      <p:sp>
        <p:nvSpPr>
          <p:cNvPr id="93" name="TextBox 92">
            <a:extLst>
              <a:ext uri="{FF2B5EF4-FFF2-40B4-BE49-F238E27FC236}">
                <a16:creationId xmlns:a16="http://schemas.microsoft.com/office/drawing/2014/main" id="{F5470DBA-C74E-EC41-BC6F-EAC4A607B3E9}"/>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mj-lt"/>
              </a:rPr>
              <a:t>Tracking</a:t>
            </a:r>
          </a:p>
        </p:txBody>
      </p:sp>
      <p:sp>
        <p:nvSpPr>
          <p:cNvPr id="94" name="TextBox 93">
            <a:extLst>
              <a:ext uri="{FF2B5EF4-FFF2-40B4-BE49-F238E27FC236}">
                <a16:creationId xmlns:a16="http://schemas.microsoft.com/office/drawing/2014/main" id="{1DC8795A-0C47-EA48-B9C4-1C69AF085845}"/>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mj-lt"/>
              </a:rPr>
              <a:t>Magnet</a:t>
            </a:r>
          </a:p>
        </p:txBody>
      </p:sp>
      <p:sp>
        <p:nvSpPr>
          <p:cNvPr id="107" name="TextBox 106">
            <a:extLst>
              <a:ext uri="{FF2B5EF4-FFF2-40B4-BE49-F238E27FC236}">
                <a16:creationId xmlns:a16="http://schemas.microsoft.com/office/drawing/2014/main" id="{C9A9F919-94FE-E04F-8C3D-C8FC61A24F8F}"/>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mj-lt"/>
              </a:rPr>
              <a:t>Hadron</a:t>
            </a:r>
          </a:p>
          <a:p>
            <a:pPr algn="ctr"/>
            <a:r>
              <a:rPr lang="en-US" sz="1400" b="1" dirty="0">
                <a:latin typeface="+mj-lt"/>
              </a:rPr>
              <a:t>Endcap</a:t>
            </a:r>
          </a:p>
        </p:txBody>
      </p:sp>
      <p:grpSp>
        <p:nvGrpSpPr>
          <p:cNvPr id="108" name="Group 107">
            <a:extLst>
              <a:ext uri="{FF2B5EF4-FFF2-40B4-BE49-F238E27FC236}">
                <a16:creationId xmlns:a16="http://schemas.microsoft.com/office/drawing/2014/main" id="{FF9788EA-C2CA-8044-B813-28C50818A3D5}"/>
              </a:ext>
            </a:extLst>
          </p:cNvPr>
          <p:cNvGrpSpPr/>
          <p:nvPr/>
        </p:nvGrpSpPr>
        <p:grpSpPr>
          <a:xfrm>
            <a:off x="5678060" y="3768503"/>
            <a:ext cx="338554" cy="1055405"/>
            <a:chOff x="5678060" y="3258119"/>
            <a:chExt cx="338554" cy="1055405"/>
          </a:xfrm>
        </p:grpSpPr>
        <p:sp>
          <p:nvSpPr>
            <p:cNvPr id="109" name="Rectangle 108">
              <a:extLst>
                <a:ext uri="{FF2B5EF4-FFF2-40B4-BE49-F238E27FC236}">
                  <a16:creationId xmlns:a16="http://schemas.microsoft.com/office/drawing/2014/main" id="{D3CF6F99-1BB5-C14B-9EB9-3C98689696F4}"/>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88B4BB6-8617-384E-B256-5ADD19146120}"/>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mj-lt"/>
                </a:rPr>
                <a:t>PID</a:t>
              </a:r>
            </a:p>
          </p:txBody>
        </p:sp>
      </p:grpSp>
      <p:grpSp>
        <p:nvGrpSpPr>
          <p:cNvPr id="111" name="Group 110">
            <a:extLst>
              <a:ext uri="{FF2B5EF4-FFF2-40B4-BE49-F238E27FC236}">
                <a16:creationId xmlns:a16="http://schemas.microsoft.com/office/drawing/2014/main" id="{6E1B61BA-08BD-464D-ADFE-6603186E8F77}"/>
              </a:ext>
            </a:extLst>
          </p:cNvPr>
          <p:cNvGrpSpPr/>
          <p:nvPr/>
        </p:nvGrpSpPr>
        <p:grpSpPr>
          <a:xfrm>
            <a:off x="3182951" y="3758044"/>
            <a:ext cx="338554" cy="1055405"/>
            <a:chOff x="3182951" y="3247660"/>
            <a:chExt cx="338554" cy="1055405"/>
          </a:xfrm>
        </p:grpSpPr>
        <p:sp>
          <p:nvSpPr>
            <p:cNvPr id="112" name="Rectangle 111">
              <a:extLst>
                <a:ext uri="{FF2B5EF4-FFF2-40B4-BE49-F238E27FC236}">
                  <a16:creationId xmlns:a16="http://schemas.microsoft.com/office/drawing/2014/main" id="{20968C89-8352-F142-8154-B7E8E73651D3}"/>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8BA732F1-2CB4-0143-9C1A-70D7ED9D9780}"/>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mj-lt"/>
                </a:rPr>
                <a:t>PID</a:t>
              </a:r>
            </a:p>
          </p:txBody>
        </p:sp>
      </p:grpSp>
      <p:grpSp>
        <p:nvGrpSpPr>
          <p:cNvPr id="114" name="Group 113">
            <a:extLst>
              <a:ext uri="{FF2B5EF4-FFF2-40B4-BE49-F238E27FC236}">
                <a16:creationId xmlns:a16="http://schemas.microsoft.com/office/drawing/2014/main" id="{2212C21E-92F1-2A46-8387-DD264BD4679B}"/>
              </a:ext>
            </a:extLst>
          </p:cNvPr>
          <p:cNvGrpSpPr/>
          <p:nvPr/>
        </p:nvGrpSpPr>
        <p:grpSpPr>
          <a:xfrm>
            <a:off x="5908435" y="3583093"/>
            <a:ext cx="338554" cy="1226638"/>
            <a:chOff x="5908435" y="3072709"/>
            <a:chExt cx="338554" cy="1226638"/>
          </a:xfrm>
        </p:grpSpPr>
        <p:sp>
          <p:nvSpPr>
            <p:cNvPr id="115" name="Rectangle 114">
              <a:extLst>
                <a:ext uri="{FF2B5EF4-FFF2-40B4-BE49-F238E27FC236}">
                  <a16:creationId xmlns:a16="http://schemas.microsoft.com/office/drawing/2014/main" id="{0C37997B-BFA4-5D4B-812E-1466904234C8}"/>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8E7A7783-E08B-8D4F-AE67-944C40FD18C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mj-lt"/>
                </a:rPr>
                <a:t>ECAL</a:t>
              </a:r>
            </a:p>
          </p:txBody>
        </p:sp>
      </p:grpSp>
      <p:grpSp>
        <p:nvGrpSpPr>
          <p:cNvPr id="117" name="Group 116">
            <a:extLst>
              <a:ext uri="{FF2B5EF4-FFF2-40B4-BE49-F238E27FC236}">
                <a16:creationId xmlns:a16="http://schemas.microsoft.com/office/drawing/2014/main" id="{3F432BD0-B567-C14D-A237-FD02553C5405}"/>
              </a:ext>
            </a:extLst>
          </p:cNvPr>
          <p:cNvGrpSpPr/>
          <p:nvPr/>
        </p:nvGrpSpPr>
        <p:grpSpPr>
          <a:xfrm>
            <a:off x="6156527" y="3339844"/>
            <a:ext cx="338554" cy="1459839"/>
            <a:chOff x="6156527" y="2829460"/>
            <a:chExt cx="338554" cy="1459839"/>
          </a:xfrm>
        </p:grpSpPr>
        <p:sp>
          <p:nvSpPr>
            <p:cNvPr id="118" name="Rectangle 117">
              <a:extLst>
                <a:ext uri="{FF2B5EF4-FFF2-40B4-BE49-F238E27FC236}">
                  <a16:creationId xmlns:a16="http://schemas.microsoft.com/office/drawing/2014/main" id="{F0D6ADA5-63A8-5B42-B322-2B8A30312A75}"/>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FE4C2553-6E5D-DF43-8392-3835A18F9EE7}"/>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mj-lt"/>
                </a:rPr>
                <a:t>HCAL</a:t>
              </a:r>
            </a:p>
          </p:txBody>
        </p:sp>
      </p:grpSp>
      <p:sp>
        <p:nvSpPr>
          <p:cNvPr id="120" name="TextBox 119">
            <a:extLst>
              <a:ext uri="{FF2B5EF4-FFF2-40B4-BE49-F238E27FC236}">
                <a16:creationId xmlns:a16="http://schemas.microsoft.com/office/drawing/2014/main" id="{6F507DF3-1439-2942-A8F2-3F9AFBA36CD9}"/>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mj-lt"/>
              </a:rPr>
              <a:t>PID</a:t>
            </a:r>
          </a:p>
        </p:txBody>
      </p:sp>
      <p:pic>
        <p:nvPicPr>
          <p:cNvPr id="121" name="Picture 30" descr="sidis-diagram.eps">
            <a:extLst>
              <a:ext uri="{FF2B5EF4-FFF2-40B4-BE49-F238E27FC236}">
                <a16:creationId xmlns:a16="http://schemas.microsoft.com/office/drawing/2014/main" id="{F1494F66-DF69-4243-B116-27B49A6B786E}"/>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122" name="TextBox 121">
            <a:extLst>
              <a:ext uri="{FF2B5EF4-FFF2-40B4-BE49-F238E27FC236}">
                <a16:creationId xmlns:a16="http://schemas.microsoft.com/office/drawing/2014/main" id="{71E43B83-63A9-D345-B7D2-B02A0BD3A49C}"/>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mj-lt"/>
              </a:rPr>
              <a:t>semi-inclusive DIS</a:t>
            </a:r>
          </a:p>
        </p:txBody>
      </p:sp>
      <p:grpSp>
        <p:nvGrpSpPr>
          <p:cNvPr id="123" name="Group 122">
            <a:extLst>
              <a:ext uri="{FF2B5EF4-FFF2-40B4-BE49-F238E27FC236}">
                <a16:creationId xmlns:a16="http://schemas.microsoft.com/office/drawing/2014/main" id="{FC65CB56-583A-A949-9EFA-480CE3D4CDB6}"/>
              </a:ext>
            </a:extLst>
          </p:cNvPr>
          <p:cNvGrpSpPr/>
          <p:nvPr/>
        </p:nvGrpSpPr>
        <p:grpSpPr>
          <a:xfrm rot="16200000">
            <a:off x="5013905" y="4177147"/>
            <a:ext cx="984302" cy="370428"/>
            <a:chOff x="5885202" y="6114222"/>
            <a:chExt cx="1302407" cy="482962"/>
          </a:xfrm>
        </p:grpSpPr>
        <p:sp>
          <p:nvSpPr>
            <p:cNvPr id="124" name="Rectangle 123">
              <a:extLst>
                <a:ext uri="{FF2B5EF4-FFF2-40B4-BE49-F238E27FC236}">
                  <a16:creationId xmlns:a16="http://schemas.microsoft.com/office/drawing/2014/main" id="{FDF4BB2D-6016-5C49-9955-EAFDB2B6119B}"/>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DBFE0AB-D39C-1244-986A-CBF0723A7AB2}"/>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mj-lt"/>
                </a:rPr>
                <a:t>Tracking</a:t>
              </a:r>
            </a:p>
          </p:txBody>
        </p:sp>
      </p:grpSp>
      <p:sp>
        <p:nvSpPr>
          <p:cNvPr id="126" name="TextBox 125">
            <a:extLst>
              <a:ext uri="{FF2B5EF4-FFF2-40B4-BE49-F238E27FC236}">
                <a16:creationId xmlns:a16="http://schemas.microsoft.com/office/drawing/2014/main" id="{E8805FFD-2304-1849-92D1-E26487E1FF3A}"/>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mj-lt"/>
              </a:rPr>
              <a:t>ZDC</a:t>
            </a:r>
          </a:p>
        </p:txBody>
      </p:sp>
      <p:sp>
        <p:nvSpPr>
          <p:cNvPr id="127" name="TextBox 126">
            <a:extLst>
              <a:ext uri="{FF2B5EF4-FFF2-40B4-BE49-F238E27FC236}">
                <a16:creationId xmlns:a16="http://schemas.microsoft.com/office/drawing/2014/main" id="{C0418D26-106D-DA45-9225-9DD4B130F88F}"/>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mj-lt"/>
              </a:rPr>
              <a:t>Forward Tracking</a:t>
            </a:r>
          </a:p>
        </p:txBody>
      </p:sp>
      <p:pic>
        <p:nvPicPr>
          <p:cNvPr id="128" name="Picture 127" descr="GPD.png">
            <a:extLst>
              <a:ext uri="{FF2B5EF4-FFF2-40B4-BE49-F238E27FC236}">
                <a16:creationId xmlns:a16="http://schemas.microsoft.com/office/drawing/2014/main" id="{C2C88161-3DCE-0B47-97C1-1A36B89E4B2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129" name="TextBox 128">
            <a:extLst>
              <a:ext uri="{FF2B5EF4-FFF2-40B4-BE49-F238E27FC236}">
                <a16:creationId xmlns:a16="http://schemas.microsoft.com/office/drawing/2014/main" id="{D6DD4211-CE19-1D49-A209-3E49392F2CF2}"/>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mj-lt"/>
              </a:rPr>
              <a:t>exclusive DIS</a:t>
            </a:r>
          </a:p>
        </p:txBody>
      </p:sp>
    </p:spTree>
    <p:extLst>
      <p:ext uri="{BB962C8B-B14F-4D97-AF65-F5344CB8AC3E}">
        <p14:creationId xmlns:p14="http://schemas.microsoft.com/office/powerpoint/2010/main" val="184204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childTnLst>
                                </p:cTn>
                              </p:par>
                              <p:par>
                                <p:cTn id="47" presetID="1" presetClass="exit" presetSubtype="0" fill="hold" grpId="3" nodeType="with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animBg="1"/>
      <p:bldP spid="88" grpId="0" animBg="1"/>
      <p:bldP spid="89" grpId="0" animBg="1"/>
      <p:bldP spid="90" grpId="0" animBg="1"/>
      <p:bldP spid="95" grpId="0"/>
      <p:bldP spid="96" grpId="0"/>
      <p:bldP spid="106" grpId="0" animBg="1"/>
      <p:bldP spid="106" grpId="1" animBg="1"/>
      <p:bldP spid="106" grpId="2" animBg="1"/>
      <p:bldP spid="106" grpId="3" animBg="1"/>
      <p:bldP spid="91" grpId="0"/>
      <p:bldP spid="92" grpId="0"/>
      <p:bldP spid="93" grpId="0"/>
      <p:bldP spid="94" grpId="0"/>
      <p:bldP spid="107" grpId="0"/>
      <p:bldP spid="120" grpId="0"/>
      <p:bldP spid="122" grpId="0"/>
      <p:bldP spid="126" grpId="0" animBg="1"/>
      <p:bldP spid="127" grpId="0" animBg="1"/>
      <p:bldP spid="1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8586"/>
          </a:xfrm>
        </p:spPr>
        <p:txBody>
          <a:bodyPr>
            <a:normAutofit/>
          </a:bodyPr>
          <a:lstStyle/>
          <a:p>
            <a:r>
              <a:rPr lang="en-US" dirty="0"/>
              <a:t>EIC General Purpose Detector</a:t>
            </a:r>
          </a:p>
        </p:txBody>
      </p:sp>
      <p:sp>
        <p:nvSpPr>
          <p:cNvPr id="4" name="Slide Number Placeholder 3"/>
          <p:cNvSpPr>
            <a:spLocks noGrp="1"/>
          </p:cNvSpPr>
          <p:nvPr>
            <p:ph type="sldNum" sz="quarter" idx="12"/>
          </p:nvPr>
        </p:nvSpPr>
        <p:spPr/>
        <p:txBody>
          <a:bodyPr/>
          <a:lstStyle/>
          <a:p>
            <a:fld id="{893C5830-40F3-F04E-B2E3-10E6672BA8FF}" type="slidenum">
              <a:rPr lang="en-US" smtClean="0"/>
              <a:pPr/>
              <a:t>42</a:t>
            </a:fld>
            <a:endParaRPr lang="en-US"/>
          </a:p>
        </p:txBody>
      </p:sp>
      <p:sp>
        <p:nvSpPr>
          <p:cNvPr id="6" name="Date Placeholder 5">
            <a:extLst>
              <a:ext uri="{FF2B5EF4-FFF2-40B4-BE49-F238E27FC236}">
                <a16:creationId xmlns:a16="http://schemas.microsoft.com/office/drawing/2014/main" id="{C4635F73-D207-A945-9DB4-E87AF777646A}"/>
              </a:ext>
            </a:extLst>
          </p:cNvPr>
          <p:cNvSpPr>
            <a:spLocks noGrp="1"/>
          </p:cNvSpPr>
          <p:nvPr>
            <p:ph type="dt" sz="half" idx="10"/>
          </p:nvPr>
        </p:nvSpPr>
        <p:spPr/>
        <p:txBody>
          <a:bodyPr/>
          <a:lstStyle/>
          <a:p>
            <a:r>
              <a:rPr lang="en-US"/>
              <a:t>E.C. Aschenauer</a:t>
            </a:r>
            <a:endParaRPr lang="en-US" dirty="0"/>
          </a:p>
        </p:txBody>
      </p:sp>
      <p:sp>
        <p:nvSpPr>
          <p:cNvPr id="29" name="TextBox 28">
            <a:extLst>
              <a:ext uri="{FF2B5EF4-FFF2-40B4-BE49-F238E27FC236}">
                <a16:creationId xmlns:a16="http://schemas.microsoft.com/office/drawing/2014/main" id="{F719281F-BF02-D94A-9ADB-3B3FE6822608}"/>
              </a:ext>
            </a:extLst>
          </p:cNvPr>
          <p:cNvSpPr txBox="1"/>
          <p:nvPr/>
        </p:nvSpPr>
        <p:spPr>
          <a:xfrm>
            <a:off x="0" y="567060"/>
            <a:ext cx="9144000" cy="369332"/>
          </a:xfrm>
          <a:prstGeom prst="rect">
            <a:avLst/>
          </a:prstGeom>
          <a:noFill/>
        </p:spPr>
        <p:txBody>
          <a:bodyPr wrap="square" rtlCol="0">
            <a:spAutoFit/>
          </a:bodyPr>
          <a:lstStyle/>
          <a:p>
            <a:r>
              <a:rPr lang="en-US" dirty="0">
                <a:solidFill>
                  <a:srgbClr val="0432FF"/>
                </a:solidFill>
                <a:latin typeface="Comic Sans MS" panose="030F0902030302020204" pitchFamily="66" charset="0"/>
                <a:cs typeface="Arial" panose="020B0604020202020204" pitchFamily="34" charset="0"/>
              </a:rPr>
              <a:t>EIC general purpose Detector around a new 3T Solenoid with hermetic coverage</a:t>
            </a:r>
          </a:p>
        </p:txBody>
      </p:sp>
      <p:pic>
        <p:nvPicPr>
          <p:cNvPr id="8" name="Picture 7">
            <a:extLst>
              <a:ext uri="{FF2B5EF4-FFF2-40B4-BE49-F238E27FC236}">
                <a16:creationId xmlns:a16="http://schemas.microsoft.com/office/drawing/2014/main" id="{8A43C00A-430C-BD45-87EA-638D33D94139}"/>
              </a:ext>
            </a:extLst>
          </p:cNvPr>
          <p:cNvPicPr>
            <a:picLocks noChangeAspect="1"/>
          </p:cNvPicPr>
          <p:nvPr/>
        </p:nvPicPr>
        <p:blipFill>
          <a:blip r:embed="rId2"/>
          <a:stretch>
            <a:fillRect/>
          </a:stretch>
        </p:blipFill>
        <p:spPr>
          <a:xfrm>
            <a:off x="76323" y="926118"/>
            <a:ext cx="9129324" cy="3912567"/>
          </a:xfrm>
          <a:prstGeom prst="rect">
            <a:avLst/>
          </a:prstGeom>
        </p:spPr>
      </p:pic>
      <p:sp>
        <p:nvSpPr>
          <p:cNvPr id="5" name="TextBox 4">
            <a:extLst>
              <a:ext uri="{FF2B5EF4-FFF2-40B4-BE49-F238E27FC236}">
                <a16:creationId xmlns:a16="http://schemas.microsoft.com/office/drawing/2014/main" id="{50314810-00F7-BB4B-82DC-02061CBD786F}"/>
              </a:ext>
            </a:extLst>
          </p:cNvPr>
          <p:cNvSpPr txBox="1"/>
          <p:nvPr/>
        </p:nvSpPr>
        <p:spPr>
          <a:xfrm>
            <a:off x="123291" y="4952144"/>
            <a:ext cx="8903292" cy="1754326"/>
          </a:xfrm>
          <a:prstGeom prst="rect">
            <a:avLst/>
          </a:prstGeom>
          <a:noFill/>
        </p:spPr>
        <p:txBody>
          <a:bodyPr wrap="square" rtlCol="0">
            <a:spAutoFit/>
          </a:bodyPr>
          <a:lstStyle/>
          <a:p>
            <a:pPr algn="l"/>
            <a:r>
              <a:rPr lang="en-US" b="1" dirty="0">
                <a:solidFill>
                  <a:srgbClr val="0432FF"/>
                </a:solidFill>
                <a:latin typeface="+mj-lt"/>
              </a:rPr>
              <a:t>Important to note:</a:t>
            </a:r>
          </a:p>
          <a:p>
            <a:pPr marL="285750" indent="-285750" algn="l">
              <a:buClr>
                <a:srgbClr val="0432FF"/>
              </a:buClr>
              <a:buFont typeface="Wingdings" pitchFamily="2" charset="2"/>
              <a:buChar char="Ø"/>
            </a:pPr>
            <a:r>
              <a:rPr lang="en-US" dirty="0">
                <a:latin typeface="+mj-lt"/>
              </a:rPr>
              <a:t>low multiplicity per event: &lt; 10 tracks</a:t>
            </a:r>
          </a:p>
          <a:p>
            <a:pPr marL="285750" indent="-285750" algn="l">
              <a:buClr>
                <a:srgbClr val="0432FF"/>
              </a:buClr>
              <a:buFont typeface="Wingdings" pitchFamily="2" charset="2"/>
              <a:buChar char="Ø"/>
            </a:pPr>
            <a:r>
              <a:rPr lang="en-US" dirty="0">
                <a:solidFill>
                  <a:srgbClr val="0432FF"/>
                </a:solidFill>
                <a:latin typeface="Symbol" pitchFamily="2" charset="2"/>
              </a:rPr>
              <a:t>h </a:t>
            </a:r>
            <a:r>
              <a:rPr lang="en-US" dirty="0">
                <a:solidFill>
                  <a:srgbClr val="0432FF"/>
                </a:solidFill>
                <a:latin typeface="+mj-lt"/>
              </a:rPr>
              <a:t>&gt; 2: </a:t>
            </a:r>
            <a:r>
              <a:rPr lang="en-US" dirty="0">
                <a:latin typeface="+mj-lt"/>
              </a:rPr>
              <a:t>avg. hadron track momenta @ 141 GeV: ~20 GeV</a:t>
            </a:r>
          </a:p>
          <a:p>
            <a:pPr marL="285750" indent="-285750">
              <a:buClr>
                <a:srgbClr val="0000FF"/>
              </a:buClr>
              <a:buFont typeface="Wingdings" pitchFamily="2" charset="2"/>
              <a:buChar char="Ø"/>
            </a:pPr>
            <a:r>
              <a:rPr lang="en-US" dirty="0">
                <a:latin typeface="+mj-lt"/>
                <a:cs typeface="Arial" panose="020B0604020202020204" pitchFamily="34" charset="0"/>
              </a:rPr>
              <a:t>No pileup from collisions 500 kHz @10</a:t>
            </a:r>
            <a:r>
              <a:rPr lang="en-US" baseline="30000" dirty="0">
                <a:latin typeface="+mj-lt"/>
                <a:cs typeface="Arial" panose="020B0604020202020204" pitchFamily="34" charset="0"/>
              </a:rPr>
              <a:t>34</a:t>
            </a:r>
            <a:r>
              <a:rPr lang="en-US" dirty="0">
                <a:latin typeface="+mj-lt"/>
                <a:cs typeface="Arial" panose="020B0604020202020204" pitchFamily="34" charset="0"/>
              </a:rPr>
              <a:t> cm</a:t>
            </a:r>
            <a:r>
              <a:rPr lang="en-US" baseline="30000" dirty="0">
                <a:latin typeface="+mj-lt"/>
                <a:cs typeface="Arial" panose="020B0604020202020204" pitchFamily="34" charset="0"/>
              </a:rPr>
              <a:t>-2</a:t>
            </a:r>
            <a:r>
              <a:rPr lang="en-US" dirty="0">
                <a:latin typeface="+mj-lt"/>
                <a:cs typeface="Arial" panose="020B0604020202020204" pitchFamily="34" charset="0"/>
              </a:rPr>
              <a:t>s</a:t>
            </a:r>
            <a:r>
              <a:rPr lang="en-US" baseline="30000" dirty="0">
                <a:latin typeface="+mj-lt"/>
                <a:cs typeface="Arial" panose="020B0604020202020204" pitchFamily="34" charset="0"/>
              </a:rPr>
              <a:t>-1 </a:t>
            </a:r>
            <a:r>
              <a:rPr lang="en-US" dirty="0">
                <a:solidFill>
                  <a:srgbClr val="0432FF"/>
                </a:solidFill>
                <a:latin typeface="+mj-lt"/>
                <a:cs typeface="Arial" panose="020B0604020202020204" pitchFamily="34" charset="0"/>
                <a:sym typeface="Wingdings" pitchFamily="2" charset="2"/>
              </a:rPr>
              <a:t></a:t>
            </a:r>
            <a:r>
              <a:rPr lang="en-US" dirty="0">
                <a:latin typeface="+mj-lt"/>
                <a:cs typeface="Arial" panose="020B0604020202020204" pitchFamily="34" charset="0"/>
                <a:sym typeface="Wingdings" pitchFamily="2" charset="2"/>
              </a:rPr>
              <a:t> coll. every 200 bunches</a:t>
            </a:r>
          </a:p>
          <a:p>
            <a:pPr marL="285750" indent="-285750">
              <a:buClr>
                <a:srgbClr val="0000FF"/>
              </a:buClr>
              <a:buFont typeface="Wingdings" pitchFamily="2" charset="2"/>
              <a:buChar char="Ø"/>
            </a:pPr>
            <a:r>
              <a:rPr lang="en-US" dirty="0">
                <a:latin typeface="+mj-lt"/>
                <a:cs typeface="Arial" panose="020B0604020202020204" pitchFamily="34" charset="0"/>
                <a:sym typeface="Wingdings" pitchFamily="2" charset="2"/>
              </a:rPr>
              <a:t>radiation environment much less harsh than LHC</a:t>
            </a:r>
            <a:endParaRPr lang="en-US" dirty="0">
              <a:latin typeface="+mj-lt"/>
              <a:cs typeface="Arial" panose="020B0604020202020204" pitchFamily="34" charset="0"/>
            </a:endParaRPr>
          </a:p>
          <a:p>
            <a:pPr algn="l"/>
            <a:endParaRPr lang="en-US" dirty="0">
              <a:latin typeface="+mj-lt"/>
            </a:endParaRPr>
          </a:p>
        </p:txBody>
      </p:sp>
      <p:cxnSp>
        <p:nvCxnSpPr>
          <p:cNvPr id="26" name="Straight Arrow Connector 25">
            <a:extLst>
              <a:ext uri="{FF2B5EF4-FFF2-40B4-BE49-F238E27FC236}">
                <a16:creationId xmlns:a16="http://schemas.microsoft.com/office/drawing/2014/main" id="{3F45D176-8529-4540-858D-5575289442A7}"/>
              </a:ext>
            </a:extLst>
          </p:cNvPr>
          <p:cNvCxnSpPr>
            <a:cxnSpLocks/>
          </p:cNvCxnSpPr>
          <p:nvPr/>
        </p:nvCxnSpPr>
        <p:spPr>
          <a:xfrm flipV="1">
            <a:off x="2789402" y="1926004"/>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25B10F1-1F03-264D-8CB9-5E10EFAA81B9}"/>
              </a:ext>
            </a:extLst>
          </p:cNvPr>
          <p:cNvCxnSpPr>
            <a:cxnSpLocks/>
          </p:cNvCxnSpPr>
          <p:nvPr/>
        </p:nvCxnSpPr>
        <p:spPr>
          <a:xfrm flipH="1">
            <a:off x="4649407" y="1909986"/>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8D9AE3-4558-EE4A-AE00-A89E97B232A8}"/>
              </a:ext>
            </a:extLst>
          </p:cNvPr>
          <p:cNvSpPr txBox="1"/>
          <p:nvPr/>
        </p:nvSpPr>
        <p:spPr>
          <a:xfrm>
            <a:off x="6514368" y="1725320"/>
            <a:ext cx="1005403" cy="369332"/>
          </a:xfrm>
          <a:prstGeom prst="rect">
            <a:avLst/>
          </a:prstGeom>
          <a:noFill/>
        </p:spPr>
        <p:txBody>
          <a:bodyPr wrap="none" rtlCol="0">
            <a:spAutoFit/>
          </a:bodyPr>
          <a:lstStyle/>
          <a:p>
            <a:pPr algn="l"/>
            <a:r>
              <a:rPr lang="en-US" dirty="0">
                <a:latin typeface="+mj-lt"/>
              </a:rPr>
              <a:t>electron</a:t>
            </a:r>
          </a:p>
        </p:txBody>
      </p:sp>
      <p:sp>
        <p:nvSpPr>
          <p:cNvPr id="37" name="TextBox 36">
            <a:extLst>
              <a:ext uri="{FF2B5EF4-FFF2-40B4-BE49-F238E27FC236}">
                <a16:creationId xmlns:a16="http://schemas.microsoft.com/office/drawing/2014/main" id="{4BB790BD-6F8C-2A40-8CE1-0866B2943423}"/>
              </a:ext>
            </a:extLst>
          </p:cNvPr>
          <p:cNvSpPr txBox="1"/>
          <p:nvPr/>
        </p:nvSpPr>
        <p:spPr>
          <a:xfrm>
            <a:off x="2245703" y="1755320"/>
            <a:ext cx="1231234" cy="369332"/>
          </a:xfrm>
          <a:prstGeom prst="rect">
            <a:avLst/>
          </a:prstGeom>
          <a:noFill/>
        </p:spPr>
        <p:txBody>
          <a:bodyPr wrap="square" rtlCol="0">
            <a:spAutoFit/>
          </a:bodyPr>
          <a:lstStyle/>
          <a:p>
            <a:pPr algn="l"/>
            <a:r>
              <a:rPr lang="en-US" dirty="0">
                <a:latin typeface="+mj-lt"/>
              </a:rPr>
              <a:t>p/A</a:t>
            </a:r>
          </a:p>
        </p:txBody>
      </p:sp>
    </p:spTree>
    <p:extLst>
      <p:ext uri="{BB962C8B-B14F-4D97-AF65-F5344CB8AC3E}">
        <p14:creationId xmlns:p14="http://schemas.microsoft.com/office/powerpoint/2010/main" val="1213806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43</a:t>
            </a:fld>
            <a:endParaRPr lang="en-US"/>
          </a:p>
        </p:txBody>
      </p:sp>
      <p:sp>
        <p:nvSpPr>
          <p:cNvPr id="2" name="Title 1"/>
          <p:cNvSpPr>
            <a:spLocks noGrp="1"/>
          </p:cNvSpPr>
          <p:nvPr>
            <p:ph type="title"/>
          </p:nvPr>
        </p:nvSpPr>
        <p:spPr>
          <a:xfrm>
            <a:off x="1767070" y="14446"/>
            <a:ext cx="5571160" cy="584669"/>
          </a:xfrm>
        </p:spPr>
        <p:txBody>
          <a:bodyPr>
            <a:noAutofit/>
          </a:bodyPr>
          <a:lstStyle/>
          <a:p>
            <a:pPr algn="ctr"/>
            <a:r>
              <a:rPr lang="en-US" dirty="0"/>
              <a:t>Barrel and </a:t>
            </a:r>
            <a:r>
              <a:rPr lang="en-US" dirty="0" err="1"/>
              <a:t>EndcapTracking</a:t>
            </a:r>
            <a:endParaRPr lang="en-US" dirty="0"/>
          </a:p>
        </p:txBody>
      </p:sp>
      <p:sp>
        <p:nvSpPr>
          <p:cNvPr id="9" name="Concept Detectors…">
            <a:extLst>
              <a:ext uri="{FF2B5EF4-FFF2-40B4-BE49-F238E27FC236}">
                <a16:creationId xmlns:a16="http://schemas.microsoft.com/office/drawing/2014/main" id="{CE5A0A25-49FC-F245-86EC-03E5A12C7725}"/>
              </a:ext>
            </a:extLst>
          </p:cNvPr>
          <p:cNvSpPr txBox="1">
            <a:spLocks/>
          </p:cNvSpPr>
          <p:nvPr/>
        </p:nvSpPr>
        <p:spPr>
          <a:xfrm>
            <a:off x="0" y="428353"/>
            <a:ext cx="4818580" cy="2589167"/>
          </a:xfrm>
          <a:prstGeom prst="rect">
            <a:avLst/>
          </a:prstGeom>
        </p:spPr>
        <p:txBody>
          <a:bodyPr vert="horz" lIns="50800" tIns="50800" rIns="50800" bIns="50800" rtlCol="0" anchor="t">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1275" lvl="0" indent="0" algn="l" defTabSz="912853" rtl="0" eaLnBrk="1" fontAlgn="auto" latinLnBrk="0" hangingPunct="1">
              <a:lnSpc>
                <a:spcPct val="100000"/>
              </a:lnSpc>
              <a:spcBef>
                <a:spcPct val="20000"/>
              </a:spcBef>
              <a:spcAft>
                <a:spcPts val="0"/>
              </a:spcAft>
              <a:buClr>
                <a:srgbClr val="0432FF"/>
              </a:buClr>
              <a:buSzPct val="100000"/>
              <a:buNone/>
              <a:tabLst/>
              <a:defRPr sz="2200">
                <a:solidFill>
                  <a:srgbClr val="000000"/>
                </a:solidFill>
                <a:uFill>
                  <a:solidFill>
                    <a:srgbClr val="000000"/>
                  </a:solidFill>
                </a:uFill>
                <a:latin typeface="+mn-lt"/>
                <a:ea typeface="+mn-ea"/>
                <a:cs typeface="+mn-cs"/>
                <a:sym typeface="Arial"/>
              </a:defRPr>
            </a:pPr>
            <a:r>
              <a:rPr lang="en-US" sz="1800" b="1" dirty="0">
                <a:solidFill>
                  <a:srgbClr val="0432FF"/>
                </a:solidFill>
                <a:uFill>
                  <a:solidFill>
                    <a:srgbClr val="000000"/>
                  </a:solidFill>
                </a:uFill>
                <a:latin typeface="Symbol" pitchFamily="2" charset="2"/>
                <a:sym typeface="Arial"/>
              </a:rPr>
              <a:t>m</a:t>
            </a:r>
            <a:r>
              <a:rPr lang="en-US" sz="1800" b="1" dirty="0">
                <a:solidFill>
                  <a:srgbClr val="0432FF"/>
                </a:solidFill>
                <a:uFill>
                  <a:solidFill>
                    <a:srgbClr val="000000"/>
                  </a:solidFill>
                </a:uFill>
                <a:latin typeface="Comic Sans MS" panose="030F0902030302020204" pitchFamily="66" charset="0"/>
                <a:sym typeface="Arial"/>
              </a:rPr>
              <a:t>-Vertex:</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For primary and secondary vertex reconstruction </a:t>
            </a:r>
          </a:p>
          <a:p>
            <a:pPr marR="41275" lvl="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Low material budget: 0.05% X/X</a:t>
            </a:r>
            <a:r>
              <a:rPr lang="en-US" sz="1600" baseline="-25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 per layer </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0" marR="41275" indent="0">
              <a:buClr>
                <a:srgbClr val="FF2600"/>
              </a:buClr>
              <a:buSzPct val="175000"/>
              <a:buNone/>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     High spatial resolution: 1</a:t>
            </a:r>
            <a:r>
              <a:rPr lang="en-US" sz="1600" dirty="0">
                <a:solidFill>
                  <a:srgbClr val="000000"/>
                </a:solidFill>
                <a:uFill>
                  <a:solidFill>
                    <a:srgbClr val="000000"/>
                  </a:solidFill>
                </a:uFill>
                <a:latin typeface="Comic Sans MS" panose="030F0902030302020204" pitchFamily="66" charset="0"/>
                <a:cs typeface="Symbol" charset="2"/>
                <a:sym typeface="Arial"/>
              </a:rPr>
              <a:t>0 </a:t>
            </a:r>
            <a:r>
              <a:rPr lang="en-US" sz="1600" dirty="0">
                <a:solidFill>
                  <a:srgbClr val="000000"/>
                </a:solidFill>
                <a:uFill>
                  <a:solidFill>
                    <a:srgbClr val="000000"/>
                  </a:solidFill>
                </a:uFill>
                <a:latin typeface="Symbol" pitchFamily="2" charset="2"/>
                <a:cs typeface="Symbol" charset="2"/>
                <a:sym typeface="Arial"/>
              </a:rPr>
              <a:t>m</a:t>
            </a:r>
            <a:r>
              <a:rPr lang="en-US" sz="1600" dirty="0">
                <a:solidFill>
                  <a:srgbClr val="000000"/>
                </a:solidFill>
                <a:uFill>
                  <a:solidFill>
                    <a:srgbClr val="000000"/>
                  </a:solidFill>
                </a:uFill>
                <a:latin typeface="Comic Sans MS" panose="030F0902030302020204" pitchFamily="66" charset="0"/>
                <a:cs typeface="Symbol" charset="2"/>
                <a:sym typeface="Arial"/>
              </a:rPr>
              <a:t>m pitch MAPS</a:t>
            </a:r>
          </a:p>
          <a:p>
            <a:pPr marL="0" marR="41275" lvl="0" indent="0" algn="l" defTabSz="912853" rtl="0" eaLnBrk="1" fontAlgn="auto" latinLnBrk="0" hangingPunct="1">
              <a:lnSpc>
                <a:spcPct val="100000"/>
              </a:lnSpc>
              <a:spcBef>
                <a:spcPct val="20000"/>
              </a:spcBef>
              <a:spcAft>
                <a:spcPts val="0"/>
              </a:spcAft>
              <a:buClr>
                <a:srgbClr val="FF2600"/>
              </a:buClr>
              <a:buSzPct val="175000"/>
              <a:buNone/>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     </a:t>
            </a: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Wingdings" pitchFamily="2" charset="2"/>
              </a:rPr>
              <a:t> ref. Alice ITS3</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Wingdings" pitchFamily="2" charset="2"/>
              </a:rPr>
              <a:t>Compromise:</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603250" marR="41275" lvl="1" indent="-28575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Symbol" charset="2"/>
                <a:sym typeface="Arial"/>
              </a:rPr>
              <a:t>20 mm pixels and </a:t>
            </a:r>
            <a:r>
              <a:rPr lang="en-US" sz="1600" dirty="0">
                <a:solidFill>
                  <a:srgbClr val="000000"/>
                </a:solidFill>
                <a:uFill>
                  <a:solidFill>
                    <a:srgbClr val="000000"/>
                  </a:solidFill>
                </a:uFill>
                <a:latin typeface="Comic Sans MS" panose="030F0902030302020204" pitchFamily="66" charset="0"/>
                <a:sym typeface="Arial"/>
              </a:rPr>
              <a:t>~0.3% X/X</a:t>
            </a:r>
            <a:r>
              <a:rPr lang="en-US" sz="1600" baseline="-25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 per layer </a:t>
            </a:r>
            <a:endParaRPr lang="en-US" sz="1600" dirty="0">
              <a:solidFill>
                <a:srgbClr val="000000"/>
              </a:solidFill>
              <a:uFill>
                <a:solidFill>
                  <a:srgbClr val="000000"/>
                </a:solidFill>
              </a:uFill>
              <a:latin typeface="Comic Sans MS" panose="030F0902030302020204" pitchFamily="66" charset="0"/>
              <a:cs typeface="Symbol" charset="2"/>
              <a:sym typeface="Arial"/>
            </a:endParaRPr>
          </a:p>
          <a:p>
            <a:pPr marL="260985" marR="41275" indent="-34290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Symbol" charset="2"/>
                <a:sym typeface="Arial"/>
              </a:rPr>
              <a:t>Barrel+ Disks for endcaps </a:t>
            </a:r>
            <a:endParaRPr lang="en-US" sz="1600" b="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cs typeface="Symbol" charset="2"/>
            </a:endParaRPr>
          </a:p>
        </p:txBody>
      </p:sp>
      <p:pic>
        <p:nvPicPr>
          <p:cNvPr id="5" name="Picture 4" descr="Chart&#10;&#10;Description automatically generated with medium confidence">
            <a:extLst>
              <a:ext uri="{FF2B5EF4-FFF2-40B4-BE49-F238E27FC236}">
                <a16:creationId xmlns:a16="http://schemas.microsoft.com/office/drawing/2014/main" id="{BD46374E-4EE1-9D40-A858-4F75337DBE7F}"/>
              </a:ext>
            </a:extLst>
          </p:cNvPr>
          <p:cNvPicPr>
            <a:picLocks noChangeAspect="1"/>
          </p:cNvPicPr>
          <p:nvPr/>
        </p:nvPicPr>
        <p:blipFill>
          <a:blip r:embed="rId2"/>
          <a:stretch>
            <a:fillRect/>
          </a:stretch>
        </p:blipFill>
        <p:spPr>
          <a:xfrm>
            <a:off x="1103911" y="4614167"/>
            <a:ext cx="3460750" cy="2241550"/>
          </a:xfrm>
          <a:prstGeom prst="rect">
            <a:avLst/>
          </a:prstGeom>
        </p:spPr>
      </p:pic>
      <p:sp>
        <p:nvSpPr>
          <p:cNvPr id="8" name="Date Placeholder 7">
            <a:extLst>
              <a:ext uri="{FF2B5EF4-FFF2-40B4-BE49-F238E27FC236}">
                <a16:creationId xmlns:a16="http://schemas.microsoft.com/office/drawing/2014/main" id="{D24BBB18-AB72-7E4D-B0AC-CC1F896D4B84}"/>
              </a:ext>
            </a:extLst>
          </p:cNvPr>
          <p:cNvSpPr>
            <a:spLocks noGrp="1"/>
          </p:cNvSpPr>
          <p:nvPr>
            <p:ph type="dt" sz="half" idx="10"/>
          </p:nvPr>
        </p:nvSpPr>
        <p:spPr/>
        <p:txBody>
          <a:bodyPr/>
          <a:lstStyle/>
          <a:p>
            <a:r>
              <a:rPr lang="en-US"/>
              <a:t>E.C. Aschenauer</a:t>
            </a:r>
            <a:endParaRPr lang="en-US" dirty="0"/>
          </a:p>
        </p:txBody>
      </p:sp>
      <p:sp>
        <p:nvSpPr>
          <p:cNvPr id="10" name="Concept Detectors…">
            <a:extLst>
              <a:ext uri="{FF2B5EF4-FFF2-40B4-BE49-F238E27FC236}">
                <a16:creationId xmlns:a16="http://schemas.microsoft.com/office/drawing/2014/main" id="{3B3BA674-1970-4A45-98BA-19F060488EA2}"/>
              </a:ext>
            </a:extLst>
          </p:cNvPr>
          <p:cNvSpPr txBox="1">
            <a:spLocks/>
          </p:cNvSpPr>
          <p:nvPr/>
        </p:nvSpPr>
        <p:spPr>
          <a:xfrm>
            <a:off x="4608340" y="450249"/>
            <a:ext cx="4579339" cy="180932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1275" lvl="0" indent="0" algn="l" defTabSz="912853" rtl="0" eaLnBrk="1" fontAlgn="auto" latinLnBrk="0" hangingPunct="1">
              <a:lnSpc>
                <a:spcPct val="100000"/>
              </a:lnSpc>
              <a:spcBef>
                <a:spcPct val="20000"/>
              </a:spcBef>
              <a:spcAft>
                <a:spcPts val="0"/>
              </a:spcAft>
              <a:buClr>
                <a:srgbClr val="0432FF"/>
              </a:buClr>
              <a:buSzPct val="100000"/>
              <a:buNone/>
              <a:tabLst/>
              <a:defRPr sz="2200">
                <a:solidFill>
                  <a:srgbClr val="000000"/>
                </a:solidFill>
                <a:uFill>
                  <a:solidFill>
                    <a:srgbClr val="000000"/>
                  </a:solidFill>
                </a:uFill>
                <a:latin typeface="+mn-lt"/>
                <a:ea typeface="+mn-ea"/>
                <a:cs typeface="+mn-cs"/>
                <a:sym typeface="Arial"/>
              </a:defRPr>
            </a:pPr>
            <a:r>
              <a:rPr kumimoji="0" lang="en-US" sz="1800" b="1" i="0" u="none" strike="noStrike" kern="1200" cap="none" spc="0" normalizeH="0" baseline="0" noProof="0" dirty="0">
                <a:ln>
                  <a:noFill/>
                </a:ln>
                <a:solidFill>
                  <a:srgbClr val="0432FF"/>
                </a:solidFill>
                <a:effectLst/>
                <a:uLnTx/>
                <a:uFill>
                  <a:solidFill>
                    <a:srgbClr val="000000"/>
                  </a:solidFill>
                </a:uFill>
                <a:latin typeface="Comic Sans MS" panose="030F0902030302020204" pitchFamily="66" charset="0"/>
                <a:sym typeface="Arial"/>
              </a:rPr>
              <a:t>Micro-Pattern Gas Detectors</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To improve momentum resolution at large </a:t>
            </a:r>
            <a:r>
              <a:rPr kumimoji="0" lang="en-US" sz="1600" i="0" u="none" strike="noStrike" kern="1200" cap="none" spc="0" normalizeH="0" baseline="0" noProof="0" dirty="0" err="1">
                <a:ln>
                  <a:noFill/>
                </a:ln>
                <a:solidFill>
                  <a:srgbClr val="000000"/>
                </a:solidFill>
                <a:effectLst/>
                <a:uLnTx/>
                <a:uFill>
                  <a:solidFill>
                    <a:srgbClr val="000000"/>
                  </a:solidFill>
                </a:uFill>
                <a:latin typeface="Comic Sans MS" panose="030F0902030302020204" pitchFamily="66" charset="0"/>
                <a:sym typeface="Arial"/>
              </a:rPr>
              <a:t>rapidities</a:t>
            </a:r>
            <a:r>
              <a:rPr lang="en-US" sz="1600" dirty="0">
                <a:solidFill>
                  <a:srgbClr val="000000"/>
                </a:solidFill>
                <a:uFill>
                  <a:solidFill>
                    <a:srgbClr val="000000"/>
                  </a:solidFill>
                </a:uFill>
                <a:latin typeface="Comic Sans MS" panose="030F0902030302020204" pitchFamily="66" charset="0"/>
                <a:sym typeface="Arial"/>
              </a:rPr>
              <a:t>. </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Spatial resolution</a:t>
            </a:r>
            <a:r>
              <a:rPr lang="en-US" sz="1600" dirty="0">
                <a:solidFill>
                  <a:srgbClr val="000000"/>
                </a:solidFill>
                <a:uFill>
                  <a:solidFill>
                    <a:srgbClr val="000000"/>
                  </a:solidFill>
                </a:uFill>
                <a:latin typeface="Comic Sans MS" panose="030F0902030302020204" pitchFamily="66" charset="0"/>
                <a:sym typeface="Arial"/>
              </a:rPr>
              <a:t> well below 100 </a:t>
            </a:r>
            <a:r>
              <a:rPr lang="en-US" sz="1600" dirty="0">
                <a:solidFill>
                  <a:srgbClr val="000000"/>
                </a:solidFill>
                <a:uFill>
                  <a:solidFill>
                    <a:srgbClr val="000000"/>
                  </a:solidFill>
                </a:uFill>
                <a:latin typeface="Symbol" pitchFamily="2" charset="2"/>
                <a:sym typeface="Arial"/>
              </a:rPr>
              <a:t>m</a:t>
            </a:r>
            <a:r>
              <a:rPr lang="en-US" sz="1600" dirty="0">
                <a:solidFill>
                  <a:srgbClr val="000000"/>
                </a:solidFill>
                <a:uFill>
                  <a:solidFill>
                    <a:srgbClr val="000000"/>
                  </a:solidFill>
                </a:uFill>
                <a:latin typeface="Comic Sans MS" panose="030F0902030302020204" pitchFamily="66" charset="0"/>
                <a:sym typeface="Arial"/>
              </a:rPr>
              <a:t>m</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Large</a:t>
            </a:r>
            <a:r>
              <a:rPr lang="en-US" sz="1600" dirty="0">
                <a:solidFill>
                  <a:srgbClr val="000000"/>
                </a:solidFill>
                <a:uFill>
                  <a:solidFill>
                    <a:srgbClr val="000000"/>
                  </a:solidFill>
                </a:uFill>
                <a:latin typeface="Comic Sans MS" panose="030F0902030302020204" pitchFamily="66" charset="0"/>
                <a:sym typeface="Arial"/>
              </a:rPr>
              <a:t>-</a:t>
            </a: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area detector</a:t>
            </a:r>
            <a:r>
              <a:rPr lang="en-US" sz="1600" dirty="0">
                <a:solidFill>
                  <a:srgbClr val="000000"/>
                </a:solidFill>
                <a:uFill>
                  <a:solidFill>
                    <a:srgbClr val="000000"/>
                  </a:solidFill>
                </a:uFill>
                <a:latin typeface="Comic Sans MS" panose="030F0902030302020204" pitchFamily="66" charset="0"/>
                <a:sym typeface="Arial"/>
              </a:rPr>
              <a:t>s possible</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Cost efficient compared to silicon</a:t>
            </a:r>
          </a:p>
        </p:txBody>
      </p:sp>
      <p:pic>
        <p:nvPicPr>
          <p:cNvPr id="11" name="Picture 10">
            <a:extLst>
              <a:ext uri="{FF2B5EF4-FFF2-40B4-BE49-F238E27FC236}">
                <a16:creationId xmlns:a16="http://schemas.microsoft.com/office/drawing/2014/main" id="{CD47D6E5-FB59-E243-B056-560F78617D20}"/>
              </a:ext>
            </a:extLst>
          </p:cNvPr>
          <p:cNvPicPr>
            <a:picLocks noChangeAspect="1"/>
          </p:cNvPicPr>
          <p:nvPr/>
        </p:nvPicPr>
        <p:blipFill>
          <a:blip r:embed="rId3"/>
          <a:stretch>
            <a:fillRect/>
          </a:stretch>
        </p:blipFill>
        <p:spPr>
          <a:xfrm>
            <a:off x="6323808" y="2384697"/>
            <a:ext cx="2765836" cy="1809322"/>
          </a:xfrm>
          <a:prstGeom prst="rect">
            <a:avLst/>
          </a:prstGeom>
          <a:solidFill>
            <a:schemeClr val="bg1"/>
          </a:solidFill>
          <a:ln>
            <a:solidFill>
              <a:schemeClr val="accent1">
                <a:shade val="50000"/>
              </a:schemeClr>
            </a:solidFill>
          </a:ln>
        </p:spPr>
      </p:pic>
      <p:pic>
        <p:nvPicPr>
          <p:cNvPr id="12" name="Picture 11" descr="Chart, scatter chart&#10;&#10;Description automatically generated">
            <a:extLst>
              <a:ext uri="{FF2B5EF4-FFF2-40B4-BE49-F238E27FC236}">
                <a16:creationId xmlns:a16="http://schemas.microsoft.com/office/drawing/2014/main" id="{A8DEF036-34CE-CF45-AA3D-FE0F9494CB27}"/>
              </a:ext>
            </a:extLst>
          </p:cNvPr>
          <p:cNvPicPr>
            <a:picLocks noChangeAspect="1"/>
          </p:cNvPicPr>
          <p:nvPr/>
        </p:nvPicPr>
        <p:blipFill>
          <a:blip r:embed="rId4"/>
          <a:stretch>
            <a:fillRect/>
          </a:stretch>
        </p:blipFill>
        <p:spPr>
          <a:xfrm>
            <a:off x="4955804" y="4685510"/>
            <a:ext cx="3884412" cy="2172490"/>
          </a:xfrm>
          <a:prstGeom prst="rect">
            <a:avLst/>
          </a:prstGeom>
          <a:ln>
            <a:solidFill>
              <a:schemeClr val="tx1"/>
            </a:solidFill>
          </a:ln>
        </p:spPr>
      </p:pic>
      <p:pic>
        <p:nvPicPr>
          <p:cNvPr id="13" name="Picture 12">
            <a:extLst>
              <a:ext uri="{FF2B5EF4-FFF2-40B4-BE49-F238E27FC236}">
                <a16:creationId xmlns:a16="http://schemas.microsoft.com/office/drawing/2014/main" id="{D63E0A23-1B32-6A43-9ED7-10D2F55BD642}"/>
              </a:ext>
            </a:extLst>
          </p:cNvPr>
          <p:cNvPicPr>
            <a:picLocks noChangeAspect="1"/>
          </p:cNvPicPr>
          <p:nvPr/>
        </p:nvPicPr>
        <p:blipFill>
          <a:blip r:embed="rId5"/>
          <a:stretch>
            <a:fillRect/>
          </a:stretch>
        </p:blipFill>
        <p:spPr>
          <a:xfrm>
            <a:off x="2792494" y="2864273"/>
            <a:ext cx="3273736" cy="1793735"/>
          </a:xfrm>
          <a:prstGeom prst="rect">
            <a:avLst/>
          </a:prstGeom>
          <a:ln>
            <a:solidFill>
              <a:srgbClr val="0000CC"/>
            </a:solidFill>
          </a:ln>
        </p:spPr>
      </p:pic>
    </p:spTree>
    <p:extLst>
      <p:ext uri="{BB962C8B-B14F-4D97-AF65-F5344CB8AC3E}">
        <p14:creationId xmlns:p14="http://schemas.microsoft.com/office/powerpoint/2010/main" val="1726091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44</a:t>
            </a:fld>
            <a:endParaRPr lang="en-US"/>
          </a:p>
        </p:txBody>
      </p:sp>
      <p:sp>
        <p:nvSpPr>
          <p:cNvPr id="2" name="Title 1"/>
          <p:cNvSpPr>
            <a:spLocks noGrp="1"/>
          </p:cNvSpPr>
          <p:nvPr>
            <p:ph type="title"/>
          </p:nvPr>
        </p:nvSpPr>
        <p:spPr/>
        <p:txBody>
          <a:bodyPr>
            <a:noAutofit/>
          </a:bodyPr>
          <a:lstStyle/>
          <a:p>
            <a:pPr algn="l"/>
            <a:r>
              <a:rPr lang="en-US"/>
              <a:t> Endcaps: MPGDs</a:t>
            </a:r>
          </a:p>
        </p:txBody>
      </p:sp>
      <p:sp>
        <p:nvSpPr>
          <p:cNvPr id="7" name="Concept Detectors…">
            <a:extLst>
              <a:ext uri="{FF2B5EF4-FFF2-40B4-BE49-F238E27FC236}">
                <a16:creationId xmlns:a16="http://schemas.microsoft.com/office/drawing/2014/main" id="{5F6DF9E0-EB66-BD4B-84EE-BF347B6AFE5D}"/>
              </a:ext>
            </a:extLst>
          </p:cNvPr>
          <p:cNvSpPr txBox="1">
            <a:spLocks/>
          </p:cNvSpPr>
          <p:nvPr/>
        </p:nvSpPr>
        <p:spPr>
          <a:xfrm>
            <a:off x="-1" y="768082"/>
            <a:ext cx="5325289" cy="1196176"/>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To improve momentum resolution at large </a:t>
            </a:r>
            <a:r>
              <a:rPr kumimoji="0" lang="en-US" sz="1800" i="0" u="none" strike="noStrike" kern="1200" cap="none" spc="0" normalizeH="0" baseline="0" noProof="0" dirty="0" err="1">
                <a:ln>
                  <a:noFill/>
                </a:ln>
                <a:solidFill>
                  <a:srgbClr val="000000"/>
                </a:solidFill>
                <a:effectLst/>
                <a:uLnTx/>
                <a:uFill>
                  <a:solidFill>
                    <a:srgbClr val="000000"/>
                  </a:solidFill>
                </a:uFill>
                <a:latin typeface="Arial"/>
                <a:ea typeface="+mn-ea"/>
                <a:cs typeface="+mn-cs"/>
                <a:sym typeface="Arial"/>
              </a:rPr>
              <a:t>rapidities</a:t>
            </a:r>
            <a:r>
              <a:rPr lang="en-US" sz="1800" dirty="0">
                <a:solidFill>
                  <a:srgbClr val="000000"/>
                </a:solidFill>
                <a:uFill>
                  <a:solidFill>
                    <a:srgbClr val="000000"/>
                  </a:solidFill>
                </a:uFill>
                <a:latin typeface="Arial"/>
                <a:sym typeface="Arial"/>
              </a:rPr>
              <a:t>. </a:t>
            </a: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Spatial resolution</a:t>
            </a:r>
            <a:r>
              <a:rPr lang="en-US" sz="1800" dirty="0">
                <a:solidFill>
                  <a:srgbClr val="000000"/>
                </a:solidFill>
                <a:uFill>
                  <a:solidFill>
                    <a:srgbClr val="000000"/>
                  </a:solidFill>
                </a:uFill>
                <a:latin typeface="Arial"/>
                <a:sym typeface="Arial"/>
              </a:rPr>
              <a:t> well below 100 </a:t>
            </a:r>
            <a:r>
              <a:rPr lang="en-US" sz="1800" dirty="0">
                <a:solidFill>
                  <a:srgbClr val="000000"/>
                </a:solidFill>
                <a:uFill>
                  <a:solidFill>
                    <a:srgbClr val="000000"/>
                  </a:solidFill>
                </a:uFill>
                <a:latin typeface="Symbol" pitchFamily="2" charset="2"/>
                <a:sym typeface="Arial"/>
              </a:rPr>
              <a:t>m</a:t>
            </a:r>
            <a:r>
              <a:rPr lang="en-US" sz="1800" dirty="0">
                <a:solidFill>
                  <a:srgbClr val="000000"/>
                </a:solidFill>
                <a:uFill>
                  <a:solidFill>
                    <a:srgbClr val="000000"/>
                  </a:solidFill>
                </a:uFill>
                <a:latin typeface="Arial"/>
                <a:sym typeface="Arial"/>
              </a:rPr>
              <a:t>m</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Large</a:t>
            </a:r>
            <a:r>
              <a:rPr lang="en-US" sz="1800" dirty="0">
                <a:solidFill>
                  <a:srgbClr val="000000"/>
                </a:solidFill>
                <a:uFill>
                  <a:solidFill>
                    <a:srgbClr val="000000"/>
                  </a:solidFill>
                </a:uFill>
                <a:latin typeface="Arial"/>
                <a:sym typeface="Arial"/>
              </a:rPr>
              <a:t>-</a:t>
            </a: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area detector</a:t>
            </a:r>
            <a:r>
              <a:rPr lang="en-US" sz="1800" dirty="0">
                <a:solidFill>
                  <a:srgbClr val="000000"/>
                </a:solidFill>
                <a:uFill>
                  <a:solidFill>
                    <a:srgbClr val="000000"/>
                  </a:solidFill>
                </a:uFill>
                <a:latin typeface="Arial"/>
                <a:sym typeface="Arial"/>
              </a:rPr>
              <a:t>s possible</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Cost efficient compared to </a:t>
            </a:r>
            <a:r>
              <a:rPr kumimoji="0" lang="en-US" sz="20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silicon</a:t>
            </a:r>
          </a:p>
        </p:txBody>
      </p:sp>
      <p:pic>
        <p:nvPicPr>
          <p:cNvPr id="10" name="Picture 9">
            <a:extLst>
              <a:ext uri="{FF2B5EF4-FFF2-40B4-BE49-F238E27FC236}">
                <a16:creationId xmlns:a16="http://schemas.microsoft.com/office/drawing/2014/main" id="{6885962D-410C-A74D-B5ED-6F27E9165829}"/>
              </a:ext>
            </a:extLst>
          </p:cNvPr>
          <p:cNvPicPr>
            <a:picLocks noChangeAspect="1"/>
          </p:cNvPicPr>
          <p:nvPr/>
        </p:nvPicPr>
        <p:blipFill>
          <a:blip r:embed="rId2"/>
          <a:stretch>
            <a:fillRect/>
          </a:stretch>
        </p:blipFill>
        <p:spPr>
          <a:xfrm>
            <a:off x="5242534" y="2119917"/>
            <a:ext cx="3509354" cy="2295708"/>
          </a:xfrm>
          <a:prstGeom prst="rect">
            <a:avLst/>
          </a:prstGeom>
          <a:solidFill>
            <a:schemeClr val="bg1"/>
          </a:solidFill>
          <a:ln>
            <a:solidFill>
              <a:schemeClr val="accent1">
                <a:shade val="50000"/>
              </a:schemeClr>
            </a:solidFill>
          </a:ln>
        </p:spPr>
      </p:pic>
      <p:sp>
        <p:nvSpPr>
          <p:cNvPr id="3" name="Rectangle 2">
            <a:extLst>
              <a:ext uri="{FF2B5EF4-FFF2-40B4-BE49-F238E27FC236}">
                <a16:creationId xmlns:a16="http://schemas.microsoft.com/office/drawing/2014/main" id="{C31B2D57-7AB0-4442-9E07-4EF544FCBD6A}"/>
              </a:ext>
            </a:extLst>
          </p:cNvPr>
          <p:cNvSpPr/>
          <p:nvPr/>
        </p:nvSpPr>
        <p:spPr>
          <a:xfrm>
            <a:off x="5433156" y="3521414"/>
            <a:ext cx="550728" cy="366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D74E76-EB6F-0D4C-9EE9-4EBBCFE01E0F}"/>
              </a:ext>
            </a:extLst>
          </p:cNvPr>
          <p:cNvSpPr/>
          <p:nvPr/>
        </p:nvSpPr>
        <p:spPr>
          <a:xfrm>
            <a:off x="5659790" y="4044169"/>
            <a:ext cx="324094" cy="224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8652AF1-9C89-F14A-A6C8-F3DB4270E4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7" t="17013" r="3284" b="13609"/>
          <a:stretch/>
        </p:blipFill>
        <p:spPr>
          <a:xfrm flipH="1">
            <a:off x="5325289" y="4591226"/>
            <a:ext cx="3343845" cy="1944723"/>
          </a:xfrm>
          <a:prstGeom prst="rect">
            <a:avLst/>
          </a:prstGeom>
        </p:spPr>
      </p:pic>
      <p:sp>
        <p:nvSpPr>
          <p:cNvPr id="13" name="TextBox 12">
            <a:extLst>
              <a:ext uri="{FF2B5EF4-FFF2-40B4-BE49-F238E27FC236}">
                <a16:creationId xmlns:a16="http://schemas.microsoft.com/office/drawing/2014/main" id="{5340250B-2A07-CE40-BF54-8F82AB381271}"/>
              </a:ext>
            </a:extLst>
          </p:cNvPr>
          <p:cNvSpPr txBox="1"/>
          <p:nvPr/>
        </p:nvSpPr>
        <p:spPr>
          <a:xfrm>
            <a:off x="5422670" y="6213214"/>
            <a:ext cx="2412840"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EIC R&amp;D: large 2D GEM module</a:t>
            </a:r>
          </a:p>
        </p:txBody>
      </p:sp>
      <p:pic>
        <p:nvPicPr>
          <p:cNvPr id="15" name="Picture 14" descr="A close up of a sign&#10;&#10;Description automatically generated">
            <a:extLst>
              <a:ext uri="{FF2B5EF4-FFF2-40B4-BE49-F238E27FC236}">
                <a16:creationId xmlns:a16="http://schemas.microsoft.com/office/drawing/2014/main" id="{56C3F1AD-06CE-4241-BC52-36333A338E9B}"/>
              </a:ext>
            </a:extLst>
          </p:cNvPr>
          <p:cNvPicPr>
            <a:picLocks noChangeAspect="1"/>
          </p:cNvPicPr>
          <p:nvPr/>
        </p:nvPicPr>
        <p:blipFill>
          <a:blip r:embed="rId4"/>
          <a:stretch>
            <a:fillRect/>
          </a:stretch>
        </p:blipFill>
        <p:spPr>
          <a:xfrm>
            <a:off x="5422669" y="4698643"/>
            <a:ext cx="808236" cy="655569"/>
          </a:xfrm>
          <a:prstGeom prst="rect">
            <a:avLst/>
          </a:prstGeom>
        </p:spPr>
      </p:pic>
      <p:sp>
        <p:nvSpPr>
          <p:cNvPr id="16" name="TextBox 15">
            <a:extLst>
              <a:ext uri="{FF2B5EF4-FFF2-40B4-BE49-F238E27FC236}">
                <a16:creationId xmlns:a16="http://schemas.microsoft.com/office/drawing/2014/main" id="{9164A7AE-7F2C-CE41-9BE3-7571119BF49F}"/>
              </a:ext>
            </a:extLst>
          </p:cNvPr>
          <p:cNvSpPr txBox="1"/>
          <p:nvPr/>
        </p:nvSpPr>
        <p:spPr>
          <a:xfrm>
            <a:off x="6358849" y="5467907"/>
            <a:ext cx="744114" cy="276999"/>
          </a:xfrm>
          <a:prstGeom prst="rect">
            <a:avLst/>
          </a:prstGeom>
          <a:noFill/>
        </p:spPr>
        <p:txBody>
          <a:bodyPr wrap="none" rtlCol="0">
            <a:spAutoFit/>
          </a:bodyPr>
          <a:lstStyle/>
          <a:p>
            <a:r>
              <a:rPr lang="en-US" sz="1200">
                <a:solidFill>
                  <a:schemeClr val="bg1"/>
                </a:solidFill>
              </a:rPr>
              <a:t>~900mm</a:t>
            </a:r>
          </a:p>
        </p:txBody>
      </p:sp>
      <p:cxnSp>
        <p:nvCxnSpPr>
          <p:cNvPr id="17" name="Straight Arrow Connector 16">
            <a:extLst>
              <a:ext uri="{FF2B5EF4-FFF2-40B4-BE49-F238E27FC236}">
                <a16:creationId xmlns:a16="http://schemas.microsoft.com/office/drawing/2014/main" id="{CA4944E7-69B3-FF4B-B828-D202F01E8BBC}"/>
              </a:ext>
            </a:extLst>
          </p:cNvPr>
          <p:cNvCxnSpPr>
            <a:cxnSpLocks/>
          </p:cNvCxnSpPr>
          <p:nvPr/>
        </p:nvCxnSpPr>
        <p:spPr>
          <a:xfrm>
            <a:off x="5433156" y="5480309"/>
            <a:ext cx="2186844" cy="0"/>
          </a:xfrm>
          <a:prstGeom prst="straightConnector1">
            <a:avLst/>
          </a:prstGeom>
          <a:ln>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Chart, pie chart&#10;&#10;Description automatically generated">
            <a:extLst>
              <a:ext uri="{FF2B5EF4-FFF2-40B4-BE49-F238E27FC236}">
                <a16:creationId xmlns:a16="http://schemas.microsoft.com/office/drawing/2014/main" id="{C92D993A-CE9C-C942-9B71-327B53564768}"/>
              </a:ext>
            </a:extLst>
          </p:cNvPr>
          <p:cNvPicPr>
            <a:picLocks noChangeAspect="1"/>
          </p:cNvPicPr>
          <p:nvPr/>
        </p:nvPicPr>
        <p:blipFill rotWithShape="1">
          <a:blip r:embed="rId5"/>
          <a:srcRect b="8756"/>
          <a:stretch/>
        </p:blipFill>
        <p:spPr>
          <a:xfrm>
            <a:off x="182671" y="2599342"/>
            <a:ext cx="3562754" cy="2179038"/>
          </a:xfrm>
          <a:prstGeom prst="rect">
            <a:avLst/>
          </a:prstGeom>
        </p:spPr>
      </p:pic>
      <p:pic>
        <p:nvPicPr>
          <p:cNvPr id="22" name="Picture 21" descr="Chart, scatter chart&#10;&#10;Description automatically generated">
            <a:extLst>
              <a:ext uri="{FF2B5EF4-FFF2-40B4-BE49-F238E27FC236}">
                <a16:creationId xmlns:a16="http://schemas.microsoft.com/office/drawing/2014/main" id="{F81622F0-126D-5F42-823B-C53191AB5C8D}"/>
              </a:ext>
            </a:extLst>
          </p:cNvPr>
          <p:cNvPicPr>
            <a:picLocks noChangeAspect="1"/>
          </p:cNvPicPr>
          <p:nvPr/>
        </p:nvPicPr>
        <p:blipFill>
          <a:blip r:embed="rId6"/>
          <a:stretch>
            <a:fillRect/>
          </a:stretch>
        </p:blipFill>
        <p:spPr>
          <a:xfrm>
            <a:off x="1277655" y="4860842"/>
            <a:ext cx="3319540" cy="1856566"/>
          </a:xfrm>
          <a:prstGeom prst="rect">
            <a:avLst/>
          </a:prstGeom>
          <a:ln>
            <a:solidFill>
              <a:schemeClr val="tx1"/>
            </a:solidFill>
          </a:ln>
        </p:spPr>
      </p:pic>
      <p:pic>
        <p:nvPicPr>
          <p:cNvPr id="8" name="Picture 7">
            <a:extLst>
              <a:ext uri="{FF2B5EF4-FFF2-40B4-BE49-F238E27FC236}">
                <a16:creationId xmlns:a16="http://schemas.microsoft.com/office/drawing/2014/main" id="{0CA67EEC-3A01-C741-92FB-119D3C6AF819}"/>
              </a:ext>
            </a:extLst>
          </p:cNvPr>
          <p:cNvPicPr>
            <a:picLocks noChangeAspect="1"/>
          </p:cNvPicPr>
          <p:nvPr/>
        </p:nvPicPr>
        <p:blipFill>
          <a:blip r:embed="rId7"/>
          <a:stretch>
            <a:fillRect/>
          </a:stretch>
        </p:blipFill>
        <p:spPr>
          <a:xfrm>
            <a:off x="5433156" y="171778"/>
            <a:ext cx="3639786" cy="1543415"/>
          </a:xfrm>
          <a:prstGeom prst="rect">
            <a:avLst/>
          </a:prstGeom>
        </p:spPr>
      </p:pic>
      <p:sp>
        <p:nvSpPr>
          <p:cNvPr id="5" name="Date Placeholder 4">
            <a:extLst>
              <a:ext uri="{FF2B5EF4-FFF2-40B4-BE49-F238E27FC236}">
                <a16:creationId xmlns:a16="http://schemas.microsoft.com/office/drawing/2014/main" id="{AA0B48C9-8ADC-A349-AE42-D1385AAEAAE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25858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45</a:t>
            </a:fld>
            <a:endParaRPr lang="en-US"/>
          </a:p>
        </p:txBody>
      </p:sp>
      <p:sp>
        <p:nvSpPr>
          <p:cNvPr id="2" name="Title 1"/>
          <p:cNvSpPr>
            <a:spLocks noGrp="1"/>
          </p:cNvSpPr>
          <p:nvPr>
            <p:ph type="title"/>
          </p:nvPr>
        </p:nvSpPr>
        <p:spPr/>
        <p:txBody>
          <a:bodyPr>
            <a:noAutofit/>
          </a:bodyPr>
          <a:lstStyle/>
          <a:p>
            <a:pPr algn="l"/>
            <a:r>
              <a:rPr lang="en-US" dirty="0"/>
              <a:t>Central tracker </a:t>
            </a:r>
          </a:p>
        </p:txBody>
      </p:sp>
      <p:pic>
        <p:nvPicPr>
          <p:cNvPr id="7" name="Picture 6" descr="A picture containing wheel&#10;&#10;Description automatically generated">
            <a:extLst>
              <a:ext uri="{FF2B5EF4-FFF2-40B4-BE49-F238E27FC236}">
                <a16:creationId xmlns:a16="http://schemas.microsoft.com/office/drawing/2014/main" id="{8DC2820D-5418-E949-ADC8-C96EA91C2B7B}"/>
              </a:ext>
            </a:extLst>
          </p:cNvPr>
          <p:cNvPicPr>
            <a:picLocks noChangeAspect="1"/>
          </p:cNvPicPr>
          <p:nvPr/>
        </p:nvPicPr>
        <p:blipFill>
          <a:blip r:embed="rId2"/>
          <a:stretch>
            <a:fillRect/>
          </a:stretch>
        </p:blipFill>
        <p:spPr>
          <a:xfrm>
            <a:off x="1672704" y="4920520"/>
            <a:ext cx="3631680" cy="1720005"/>
          </a:xfrm>
          <a:prstGeom prst="rect">
            <a:avLst/>
          </a:prstGeom>
          <a:ln>
            <a:solidFill>
              <a:srgbClr val="000000"/>
            </a:solidFill>
          </a:ln>
        </p:spPr>
      </p:pic>
      <p:pic>
        <p:nvPicPr>
          <p:cNvPr id="3" name="Picture 2">
            <a:extLst>
              <a:ext uri="{FF2B5EF4-FFF2-40B4-BE49-F238E27FC236}">
                <a16:creationId xmlns:a16="http://schemas.microsoft.com/office/drawing/2014/main" id="{6FB3CDEE-607D-4745-BA96-FAB412AC3022}"/>
              </a:ext>
            </a:extLst>
          </p:cNvPr>
          <p:cNvPicPr>
            <a:picLocks noChangeAspect="1"/>
          </p:cNvPicPr>
          <p:nvPr/>
        </p:nvPicPr>
        <p:blipFill rotWithShape="1">
          <a:blip r:embed="rId3"/>
          <a:srcRect l="7598" t="16063"/>
          <a:stretch/>
        </p:blipFill>
        <p:spPr>
          <a:xfrm>
            <a:off x="14930" y="2204454"/>
            <a:ext cx="4134408" cy="2716066"/>
          </a:xfrm>
          <a:prstGeom prst="rect">
            <a:avLst/>
          </a:prstGeom>
          <a:ln>
            <a:noFill/>
          </a:ln>
        </p:spPr>
      </p:pic>
      <p:sp>
        <p:nvSpPr>
          <p:cNvPr id="6" name="TextBox 5">
            <a:extLst>
              <a:ext uri="{FF2B5EF4-FFF2-40B4-BE49-F238E27FC236}">
                <a16:creationId xmlns:a16="http://schemas.microsoft.com/office/drawing/2014/main" id="{21DC7A4B-6968-0F4B-918B-2B2772B735AA}"/>
              </a:ext>
            </a:extLst>
          </p:cNvPr>
          <p:cNvSpPr txBox="1"/>
          <p:nvPr/>
        </p:nvSpPr>
        <p:spPr>
          <a:xfrm>
            <a:off x="2899796" y="4656496"/>
            <a:ext cx="2512547" cy="307777"/>
          </a:xfrm>
          <a:prstGeom prst="rect">
            <a:avLst/>
          </a:prstGeom>
          <a:noFill/>
        </p:spPr>
        <p:txBody>
          <a:bodyPr wrap="none" rtlCol="0">
            <a:spAutoFit/>
          </a:bodyPr>
          <a:lstStyle/>
          <a:p>
            <a:r>
              <a:rPr lang="en-US" sz="1400"/>
              <a:t>Possible endcap upgrade for EIC</a:t>
            </a:r>
          </a:p>
        </p:txBody>
      </p:sp>
      <p:sp>
        <p:nvSpPr>
          <p:cNvPr id="18" name="Concept Detectors…">
            <a:extLst>
              <a:ext uri="{FF2B5EF4-FFF2-40B4-BE49-F238E27FC236}">
                <a16:creationId xmlns:a16="http://schemas.microsoft.com/office/drawing/2014/main" id="{6C6E4782-7A5A-9847-BDD3-999AAF652A65}"/>
              </a:ext>
            </a:extLst>
          </p:cNvPr>
          <p:cNvSpPr txBox="1">
            <a:spLocks/>
          </p:cNvSpPr>
          <p:nvPr/>
        </p:nvSpPr>
        <p:spPr>
          <a:xfrm>
            <a:off x="139212" y="767218"/>
            <a:ext cx="5381090" cy="1352479"/>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For momentum reconstruction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TPC: low material budget tracker </a:t>
            </a:r>
          </a:p>
          <a:p>
            <a:pPr marL="0" marR="41275" lvl="0" indent="0" algn="l" defTabSz="912853" rtl="0" eaLnBrk="1" fontAlgn="auto" latinLnBrk="0" hangingPunct="1">
              <a:lnSpc>
                <a:spcPct val="100000"/>
              </a:lnSpc>
              <a:spcBef>
                <a:spcPct val="20000"/>
              </a:spcBef>
              <a:spcAft>
                <a:spcPts val="0"/>
              </a:spcAft>
              <a:buClr>
                <a:srgbClr val="FF2600"/>
              </a:buClr>
              <a:buSzPct val="175000"/>
              <a:buNone/>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     (similar to STAR, </a:t>
            </a:r>
            <a:r>
              <a:rPr lang="en-US" sz="1800" err="1">
                <a:solidFill>
                  <a:srgbClr val="000000"/>
                </a:solidFill>
                <a:uFill>
                  <a:solidFill>
                    <a:srgbClr val="000000"/>
                  </a:solidFill>
                </a:uFill>
                <a:latin typeface="Arial"/>
                <a:sym typeface="Arial"/>
              </a:rPr>
              <a:t>sPHENIX</a:t>
            </a:r>
            <a:r>
              <a:rPr lang="en-US" sz="1800">
                <a:solidFill>
                  <a:srgbClr val="000000"/>
                </a:solidFill>
                <a:uFill>
                  <a:solidFill>
                    <a:srgbClr val="000000"/>
                  </a:solidFill>
                </a:uFill>
                <a:latin typeface="Arial"/>
                <a:sym typeface="Arial"/>
              </a:rPr>
              <a:t>,  ALICE... )</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Sufficient </a:t>
            </a:r>
            <a:r>
              <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spatial resolution</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a:solidFill>
                  <a:srgbClr val="000000"/>
                </a:solidFill>
                <a:uFill>
                  <a:solidFill>
                    <a:srgbClr val="000000"/>
                  </a:solidFill>
                </a:uFill>
                <a:latin typeface="Arial"/>
                <a:sym typeface="Arial"/>
              </a:rPr>
              <a:t>dE/dx for low-momentum PID</a:t>
            </a:r>
            <a:endParaRPr kumimoji="0" lang="en-US" sz="18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p:txBody>
      </p:sp>
      <p:pic>
        <p:nvPicPr>
          <p:cNvPr id="29" name="Picture 28">
            <a:extLst>
              <a:ext uri="{FF2B5EF4-FFF2-40B4-BE49-F238E27FC236}">
                <a16:creationId xmlns:a16="http://schemas.microsoft.com/office/drawing/2014/main" id="{AABA7B19-8FC7-074A-AA0A-1F45C6871302}"/>
              </a:ext>
            </a:extLst>
          </p:cNvPr>
          <p:cNvPicPr>
            <a:picLocks noChangeAspect="1"/>
          </p:cNvPicPr>
          <p:nvPr/>
        </p:nvPicPr>
        <p:blipFill rotWithShape="1">
          <a:blip r:embed="rId4"/>
          <a:srcRect t="4303" r="8397"/>
          <a:stretch/>
        </p:blipFill>
        <p:spPr>
          <a:xfrm>
            <a:off x="5387996" y="1403791"/>
            <a:ext cx="3340539" cy="2510242"/>
          </a:xfrm>
          <a:prstGeom prst="rect">
            <a:avLst/>
          </a:prstGeom>
        </p:spPr>
      </p:pic>
      <p:sp>
        <p:nvSpPr>
          <p:cNvPr id="21" name="TextBox 20">
            <a:extLst>
              <a:ext uri="{FF2B5EF4-FFF2-40B4-BE49-F238E27FC236}">
                <a16:creationId xmlns:a16="http://schemas.microsoft.com/office/drawing/2014/main" id="{9A7F7197-7911-AF4C-8615-684C04E51B85}"/>
              </a:ext>
            </a:extLst>
          </p:cNvPr>
          <p:cNvSpPr txBox="1"/>
          <p:nvPr/>
        </p:nvSpPr>
        <p:spPr>
          <a:xfrm>
            <a:off x="7786138" y="1722583"/>
            <a:ext cx="870751" cy="307777"/>
          </a:xfrm>
          <a:prstGeom prst="rect">
            <a:avLst/>
          </a:prstGeom>
          <a:noFill/>
        </p:spPr>
        <p:txBody>
          <a:bodyPr wrap="none" rtlCol="0">
            <a:spAutoFit/>
          </a:bodyPr>
          <a:lstStyle/>
          <a:p>
            <a:r>
              <a:rPr lang="en-US" sz="1400"/>
              <a:t>-1 &lt; </a:t>
            </a:r>
            <a:r>
              <a:rPr lang="en-US" sz="1400">
                <a:latin typeface="Symbol" pitchFamily="2" charset="2"/>
              </a:rPr>
              <a:t>h</a:t>
            </a:r>
            <a:r>
              <a:rPr lang="en-US" sz="1400"/>
              <a:t> &lt; 1</a:t>
            </a:r>
          </a:p>
        </p:txBody>
      </p:sp>
      <p:pic>
        <p:nvPicPr>
          <p:cNvPr id="8" name="Picture 7">
            <a:extLst>
              <a:ext uri="{FF2B5EF4-FFF2-40B4-BE49-F238E27FC236}">
                <a16:creationId xmlns:a16="http://schemas.microsoft.com/office/drawing/2014/main" id="{0518FAFB-1B86-AF48-8A36-855D82E1B7FD}"/>
              </a:ext>
            </a:extLst>
          </p:cNvPr>
          <p:cNvPicPr>
            <a:picLocks noChangeAspect="1"/>
          </p:cNvPicPr>
          <p:nvPr/>
        </p:nvPicPr>
        <p:blipFill>
          <a:blip r:embed="rId5"/>
          <a:stretch>
            <a:fillRect/>
          </a:stretch>
        </p:blipFill>
        <p:spPr>
          <a:xfrm>
            <a:off x="5788239" y="30107"/>
            <a:ext cx="3039637" cy="1288928"/>
          </a:xfrm>
          <a:prstGeom prst="rect">
            <a:avLst/>
          </a:prstGeom>
        </p:spPr>
      </p:pic>
      <p:pic>
        <p:nvPicPr>
          <p:cNvPr id="13" name="Picture 12" descr="Diagram&#10;&#10;Description automatically generated">
            <a:extLst>
              <a:ext uri="{FF2B5EF4-FFF2-40B4-BE49-F238E27FC236}">
                <a16:creationId xmlns:a16="http://schemas.microsoft.com/office/drawing/2014/main" id="{45E00999-4F0D-1045-A35C-60DEBB0458BC}"/>
              </a:ext>
            </a:extLst>
          </p:cNvPr>
          <p:cNvPicPr>
            <a:picLocks noChangeAspect="1"/>
          </p:cNvPicPr>
          <p:nvPr/>
        </p:nvPicPr>
        <p:blipFill rotWithShape="1">
          <a:blip r:embed="rId6"/>
          <a:srcRect t="4627"/>
          <a:stretch/>
        </p:blipFill>
        <p:spPr>
          <a:xfrm>
            <a:off x="5520302" y="4136840"/>
            <a:ext cx="3383314" cy="2219511"/>
          </a:xfrm>
          <a:prstGeom prst="rect">
            <a:avLst/>
          </a:prstGeom>
        </p:spPr>
      </p:pic>
      <p:sp>
        <p:nvSpPr>
          <p:cNvPr id="14" name="Oval 13">
            <a:extLst>
              <a:ext uri="{FF2B5EF4-FFF2-40B4-BE49-F238E27FC236}">
                <a16:creationId xmlns:a16="http://schemas.microsoft.com/office/drawing/2014/main" id="{FB876E40-1A0A-9348-B873-31A3046D0003}"/>
              </a:ext>
            </a:extLst>
          </p:cNvPr>
          <p:cNvSpPr/>
          <p:nvPr/>
        </p:nvSpPr>
        <p:spPr>
          <a:xfrm>
            <a:off x="6086133" y="4694110"/>
            <a:ext cx="1832930" cy="5403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12891457-A56C-5849-B4F2-8BC25F5C259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15734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B2C2825B-25EC-4E49-8513-FD34B90F991E}"/>
              </a:ext>
            </a:extLst>
          </p:cNvPr>
          <p:cNvSpPr/>
          <p:nvPr/>
        </p:nvSpPr>
        <p:spPr>
          <a:xfrm>
            <a:off x="5331823" y="818207"/>
            <a:ext cx="3769497" cy="5641819"/>
          </a:xfrm>
          <a:prstGeom prst="roundRect">
            <a:avLst>
              <a:gd name="adj" fmla="val 2604"/>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38DDA77-A0BB-D541-B7C9-29B9F51A4DAD}"/>
              </a:ext>
            </a:extLst>
          </p:cNvPr>
          <p:cNvSpPr/>
          <p:nvPr/>
        </p:nvSpPr>
        <p:spPr>
          <a:xfrm>
            <a:off x="0" y="829636"/>
            <a:ext cx="5234174" cy="5630390"/>
          </a:xfrm>
          <a:prstGeom prst="roundRect">
            <a:avLst>
              <a:gd name="adj" fmla="val 2604"/>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46</a:t>
            </a:fld>
            <a:endParaRPr lang="en-US"/>
          </a:p>
        </p:txBody>
      </p:sp>
      <p:sp>
        <p:nvSpPr>
          <p:cNvPr id="2" name="Title 1"/>
          <p:cNvSpPr>
            <a:spLocks noGrp="1"/>
          </p:cNvSpPr>
          <p:nvPr>
            <p:ph type="title"/>
          </p:nvPr>
        </p:nvSpPr>
        <p:spPr/>
        <p:txBody>
          <a:bodyPr>
            <a:noAutofit/>
          </a:bodyPr>
          <a:lstStyle/>
          <a:p>
            <a:r>
              <a:rPr lang="en-US"/>
              <a:t>Tracking/Material Budget</a:t>
            </a:r>
          </a:p>
        </p:txBody>
      </p:sp>
      <p:pic>
        <p:nvPicPr>
          <p:cNvPr id="8" name="Content Placeholder 7">
            <a:extLst>
              <a:ext uri="{FF2B5EF4-FFF2-40B4-BE49-F238E27FC236}">
                <a16:creationId xmlns:a16="http://schemas.microsoft.com/office/drawing/2014/main" id="{F3AA7E63-6F62-D049-BDC6-66DAC2B00809}"/>
              </a:ext>
            </a:extLst>
          </p:cNvPr>
          <p:cNvPicPr>
            <a:picLocks noGrp="1" noChangeAspect="1"/>
          </p:cNvPicPr>
          <p:nvPr>
            <p:ph idx="4294967295"/>
          </p:nvPr>
        </p:nvPicPr>
        <p:blipFill rotWithShape="1">
          <a:blip r:embed="rId2"/>
          <a:srcRect b="50097"/>
          <a:stretch/>
        </p:blipFill>
        <p:spPr>
          <a:xfrm>
            <a:off x="0" y="4183063"/>
            <a:ext cx="6808788" cy="2513012"/>
          </a:xfrm>
        </p:spPr>
      </p:pic>
      <p:sp>
        <p:nvSpPr>
          <p:cNvPr id="7" name="Concept Detectors…">
            <a:extLst>
              <a:ext uri="{FF2B5EF4-FFF2-40B4-BE49-F238E27FC236}">
                <a16:creationId xmlns:a16="http://schemas.microsoft.com/office/drawing/2014/main" id="{282A414A-4EDD-694E-BA04-A752E05C5E1C}"/>
              </a:ext>
            </a:extLst>
          </p:cNvPr>
          <p:cNvSpPr txBox="1">
            <a:spLocks/>
          </p:cNvSpPr>
          <p:nvPr/>
        </p:nvSpPr>
        <p:spPr>
          <a:xfrm>
            <a:off x="139212" y="829636"/>
            <a:ext cx="5094962" cy="566163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Vertex + central + forward / backward tracker layout ( moderate momentum resolution, vertex resolution  ~20</a:t>
            </a:r>
            <a:r>
              <a:rPr lang="en-US" sz="1600">
                <a:solidFill>
                  <a:srgbClr val="000000"/>
                </a:solidFill>
                <a:uFill>
                  <a:solidFill>
                    <a:srgbClr val="000000"/>
                  </a:solidFill>
                </a:uFill>
                <a:latin typeface="Symbol" pitchFamily="2" charset="2"/>
                <a:cs typeface="Symbol" charset="2"/>
                <a:sym typeface="Arial"/>
              </a:rPr>
              <a:t> m</a:t>
            </a:r>
            <a:r>
              <a:rPr lang="en-US" sz="1600">
                <a:solidFill>
                  <a:srgbClr val="000000"/>
                </a:solidFill>
                <a:uFill>
                  <a:solidFill>
                    <a:srgbClr val="000000"/>
                  </a:solidFill>
                </a:uFill>
                <a:latin typeface="Arial"/>
                <a:cs typeface="Symbol" charset="2"/>
                <a:sym typeface="Arial"/>
              </a:rPr>
              <a:t>m)</a:t>
            </a:r>
            <a:endPar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At most 3T central solenoid field (maximize B*dl integral at high |</a:t>
            </a:r>
            <a:r>
              <a:rPr lang="en-US" sz="1600">
                <a:solidFill>
                  <a:srgbClr val="000000"/>
                </a:solidFill>
                <a:uFill>
                  <a:solidFill>
                    <a:srgbClr val="000000"/>
                  </a:solidFill>
                </a:uFill>
                <a:latin typeface="Symbol" pitchFamily="2" charset="2"/>
                <a:cs typeface="Symbol" charset="2"/>
                <a:sym typeface="Arial"/>
              </a:rPr>
              <a:t>h</a:t>
            </a:r>
            <a:r>
              <a:rPr lang="en-US" sz="1600">
                <a:solidFill>
                  <a:srgbClr val="000000"/>
                </a:solidFill>
                <a:uFill>
                  <a:solidFill>
                    <a:srgbClr val="000000"/>
                  </a:solidFill>
                </a:uFill>
                <a:latin typeface="Arial"/>
                <a:cs typeface="Symbol" charset="2"/>
                <a:sym typeface="Arial"/>
              </a:rPr>
              <a:t>|)</a:t>
            </a:r>
            <a:endParaRPr kumimoji="0" lang="en-US" sz="160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Low material budget</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Minimize bremsstrahlung and conversions for primary particles</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Improve tracking performance at large |</a:t>
            </a:r>
            <a:r>
              <a:rPr kumimoji="0" lang="en-US" sz="1600" b="0" i="0" u="none" strike="noStrike" kern="1200" cap="none" spc="0" normalizeH="0" baseline="0" noProof="0">
                <a:ln>
                  <a:noFill/>
                </a:ln>
                <a:solidFill>
                  <a:srgbClr val="000000"/>
                </a:solidFill>
                <a:effectLst/>
                <a:uLnTx/>
                <a:uFill>
                  <a:solidFill>
                    <a:srgbClr val="000000"/>
                  </a:solidFill>
                </a:uFill>
                <a:latin typeface="Symbol" pitchFamily="2" charset="2"/>
                <a:cs typeface="Symbol" charset="2"/>
                <a:sym typeface="Arial"/>
              </a:rPr>
              <a:t>h</a:t>
            </a: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 by minimizing multiple Coulomb scattering</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Minimize the dead material in front of the high resolution e/m calorimeters</a:t>
            </a: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1800">
              <a:solidFill>
                <a:srgbClr val="000000"/>
              </a:solidFill>
              <a:uFill>
                <a:solidFill>
                  <a:srgbClr val="000000"/>
                </a:solidFill>
              </a:uFill>
              <a:latin typeface="Arial"/>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1" indent="0" algn="l" defTabSz="912853" rtl="0" eaLnBrk="1" fontAlgn="auto" latinLnBrk="0" hangingPunct="1">
              <a:lnSpc>
                <a:spcPct val="100000"/>
              </a:lnSpc>
              <a:spcBef>
                <a:spcPct val="20000"/>
              </a:spcBef>
              <a:spcAft>
                <a:spcPts val="0"/>
              </a:spcAft>
              <a:buClr>
                <a:srgbClr val="021EAA"/>
              </a:buClr>
              <a:buSzPct val="110000"/>
              <a:buNone/>
              <a:tabLst/>
              <a:defRPr sz="2200">
                <a:solidFill>
                  <a:srgbClr val="000000"/>
                </a:solidFill>
                <a:uFill>
                  <a:solidFill>
                    <a:srgbClr val="000000"/>
                  </a:solidFill>
                </a:uFill>
                <a:latin typeface="+mn-lt"/>
                <a:ea typeface="+mn-ea"/>
                <a:cs typeface="+mn-cs"/>
                <a:sym typeface="Arial"/>
              </a:defRPr>
            </a:pPr>
            <a:endParaRPr kumimoji="0" lang="en-US" sz="18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sp>
        <p:nvSpPr>
          <p:cNvPr id="6" name="Rectangle 5">
            <a:extLst>
              <a:ext uri="{FF2B5EF4-FFF2-40B4-BE49-F238E27FC236}">
                <a16:creationId xmlns:a16="http://schemas.microsoft.com/office/drawing/2014/main" id="{3BE4C717-FC49-1D4B-8A53-B4090C0CF941}"/>
              </a:ext>
            </a:extLst>
          </p:cNvPr>
          <p:cNvSpPr/>
          <p:nvPr/>
        </p:nvSpPr>
        <p:spPr>
          <a:xfrm>
            <a:off x="5301518" y="1738723"/>
            <a:ext cx="3975433" cy="1569660"/>
          </a:xfrm>
          <a:prstGeom prst="rect">
            <a:avLst/>
          </a:prstGeom>
        </p:spPr>
        <p:txBody>
          <a:bodyPr wrap="square">
            <a:spAutoFit/>
          </a:bodyPr>
          <a:lstStyle/>
          <a:p>
            <a:pPr marL="285750" indent="-285750">
              <a:buFont typeface="Wingdings" pitchFamily="2" charset="2"/>
              <a:buChar char="q"/>
            </a:pPr>
            <a:r>
              <a:rPr lang="en-US" sz="1600">
                <a:latin typeface="Arial" panose="020B0604020202020204" pitchFamily="34" charset="0"/>
                <a:cs typeface="Arial" panose="020B0604020202020204" pitchFamily="34" charset="0"/>
              </a:rPr>
              <a:t>Central area of beampipe (around IP): </a:t>
            </a:r>
            <a:endParaRPr lang="en-US" sz="1600">
              <a:solidFill>
                <a:srgbClr val="00B050"/>
              </a:solidFill>
              <a:latin typeface="Arial" panose="020B0604020202020204" pitchFamily="34" charset="0"/>
              <a:cs typeface="Arial" panose="020B0604020202020204" pitchFamily="34" charset="0"/>
            </a:endParaRPr>
          </a:p>
          <a:p>
            <a:pPr lvl="1"/>
            <a:r>
              <a:rPr lang="en-US" sz="1600">
                <a:latin typeface="Arial" panose="020B0604020202020204" pitchFamily="34" charset="0"/>
                <a:cs typeface="Arial" panose="020B0604020202020204" pitchFamily="34" charset="0"/>
              </a:rPr>
              <a:t>~1.5m of beryllium to minimize multiple scattering for low Pt particles  </a:t>
            </a:r>
          </a:p>
          <a:p>
            <a:pPr marL="285750" indent="-285750">
              <a:buFont typeface="Wingdings" pitchFamily="2" charset="2"/>
              <a:buChar char="q"/>
            </a:pPr>
            <a:r>
              <a:rPr lang="en-US" sz="1600">
                <a:latin typeface="Arial" panose="020B0604020202020204" pitchFamily="34" charset="0"/>
                <a:cs typeface="Arial" panose="020B0604020202020204" pitchFamily="34" charset="0"/>
              </a:rPr>
              <a:t>Low-mass exit window for far-forward particles </a:t>
            </a:r>
          </a:p>
        </p:txBody>
      </p:sp>
      <p:pic>
        <p:nvPicPr>
          <p:cNvPr id="13" name="Picture 12">
            <a:extLst>
              <a:ext uri="{FF2B5EF4-FFF2-40B4-BE49-F238E27FC236}">
                <a16:creationId xmlns:a16="http://schemas.microsoft.com/office/drawing/2014/main" id="{4FD97CF9-10F7-3240-A724-8591F7C8E204}"/>
              </a:ext>
            </a:extLst>
          </p:cNvPr>
          <p:cNvPicPr>
            <a:picLocks noChangeAspect="1"/>
          </p:cNvPicPr>
          <p:nvPr/>
        </p:nvPicPr>
        <p:blipFill>
          <a:blip r:embed="rId3"/>
          <a:stretch>
            <a:fillRect/>
          </a:stretch>
        </p:blipFill>
        <p:spPr>
          <a:xfrm>
            <a:off x="5385528" y="882047"/>
            <a:ext cx="3712261" cy="856676"/>
          </a:xfrm>
          <a:prstGeom prst="rect">
            <a:avLst/>
          </a:prstGeom>
        </p:spPr>
      </p:pic>
      <p:pic>
        <p:nvPicPr>
          <p:cNvPr id="15" name="Picture 14">
            <a:extLst>
              <a:ext uri="{FF2B5EF4-FFF2-40B4-BE49-F238E27FC236}">
                <a16:creationId xmlns:a16="http://schemas.microsoft.com/office/drawing/2014/main" id="{8EAA3263-31CB-064B-B578-BB438AD47497}"/>
              </a:ext>
            </a:extLst>
          </p:cNvPr>
          <p:cNvPicPr>
            <a:picLocks noChangeAspect="1"/>
          </p:cNvPicPr>
          <p:nvPr/>
        </p:nvPicPr>
        <p:blipFill>
          <a:blip r:embed="rId4"/>
          <a:stretch>
            <a:fillRect/>
          </a:stretch>
        </p:blipFill>
        <p:spPr>
          <a:xfrm>
            <a:off x="7145449" y="4265312"/>
            <a:ext cx="1910063" cy="2202324"/>
          </a:xfrm>
          <a:prstGeom prst="rect">
            <a:avLst/>
          </a:prstGeom>
        </p:spPr>
      </p:pic>
      <p:sp>
        <p:nvSpPr>
          <p:cNvPr id="16" name="Rectangle 15">
            <a:extLst>
              <a:ext uri="{FF2B5EF4-FFF2-40B4-BE49-F238E27FC236}">
                <a16:creationId xmlns:a16="http://schemas.microsoft.com/office/drawing/2014/main" id="{0A246067-D09C-7347-A3C5-007D45752630}"/>
              </a:ext>
            </a:extLst>
          </p:cNvPr>
          <p:cNvSpPr/>
          <p:nvPr/>
        </p:nvSpPr>
        <p:spPr>
          <a:xfrm>
            <a:off x="5285115" y="3268377"/>
            <a:ext cx="3769497" cy="830997"/>
          </a:xfrm>
          <a:prstGeom prst="rect">
            <a:avLst/>
          </a:prstGeom>
        </p:spPr>
        <p:txBody>
          <a:bodyPr wrap="square">
            <a:spAutoFit/>
          </a:bodyPr>
          <a:lstStyle/>
          <a:p>
            <a:pPr marL="285750" indent="-285750">
              <a:buFont typeface="Wingdings" pitchFamily="2" charset="2"/>
              <a:buChar char="q"/>
            </a:pPr>
            <a:r>
              <a:rPr lang="en-US" sz="1600">
                <a:latin typeface="Arial" panose="020B0604020202020204" pitchFamily="34" charset="0"/>
                <a:cs typeface="Arial" panose="020B0604020202020204" pitchFamily="34" charset="0"/>
              </a:rPr>
              <a:t>Few % radiation length material thickness  for the required angular range (low angle)</a:t>
            </a:r>
          </a:p>
        </p:txBody>
      </p:sp>
      <p:sp>
        <p:nvSpPr>
          <p:cNvPr id="3" name="Date Placeholder 2">
            <a:extLst>
              <a:ext uri="{FF2B5EF4-FFF2-40B4-BE49-F238E27FC236}">
                <a16:creationId xmlns:a16="http://schemas.microsoft.com/office/drawing/2014/main" id="{C90FEAA5-02F3-EF46-B253-BD940D52BFD3}"/>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594284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47</a:t>
            </a:fld>
            <a:endParaRPr lang="en-US"/>
          </a:p>
        </p:txBody>
      </p:sp>
      <p:sp>
        <p:nvSpPr>
          <p:cNvPr id="2" name="Title 1"/>
          <p:cNvSpPr>
            <a:spLocks noGrp="1"/>
          </p:cNvSpPr>
          <p:nvPr>
            <p:ph type="title"/>
          </p:nvPr>
        </p:nvSpPr>
        <p:spPr/>
        <p:txBody>
          <a:bodyPr>
            <a:noAutofit/>
          </a:bodyPr>
          <a:lstStyle/>
          <a:p>
            <a:r>
              <a:rPr lang="en-US"/>
              <a:t>Electro-Magnetic Calorimeter </a:t>
            </a:r>
          </a:p>
        </p:txBody>
      </p:sp>
      <p:sp>
        <p:nvSpPr>
          <p:cNvPr id="5" name="Concept Detectors…">
            <a:extLst>
              <a:ext uri="{FF2B5EF4-FFF2-40B4-BE49-F238E27FC236}">
                <a16:creationId xmlns:a16="http://schemas.microsoft.com/office/drawing/2014/main" id="{BB635F70-7BF4-1444-91AB-B78114F706D4}"/>
              </a:ext>
            </a:extLst>
          </p:cNvPr>
          <p:cNvSpPr txBox="1">
            <a:spLocks/>
          </p:cNvSpPr>
          <p:nvPr/>
        </p:nvSpPr>
        <p:spPr>
          <a:xfrm>
            <a:off x="0" y="499875"/>
            <a:ext cx="8198778" cy="5547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Comic Sans MS" panose="030F0902030302020204" pitchFamily="66" charset="0"/>
                <a:sym typeface="Arial"/>
              </a:rPr>
              <a:t>Applications</a:t>
            </a:r>
            <a:endPar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Scattered electron kinematics measurement at large |h| in the e-endcap</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Photon detection and energy measurement</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e/h separation (via E/p &amp; cluster topology)</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Symbol" pitchFamily="2" charset="2"/>
                <a:sym typeface="Arial"/>
              </a:rPr>
              <a:t>p</a:t>
            </a:r>
            <a:r>
              <a:rPr lang="en-US" sz="1600" baseline="30000" dirty="0">
                <a:solidFill>
                  <a:srgbClr val="000000"/>
                </a:solidFill>
                <a:uFill>
                  <a:solidFill>
                    <a:srgbClr val="000000"/>
                  </a:solidFill>
                </a:uFill>
                <a:latin typeface="Comic Sans MS" panose="030F0902030302020204" pitchFamily="66" charset="0"/>
                <a:sym typeface="Arial"/>
              </a:rPr>
              <a:t>0</a:t>
            </a:r>
            <a:r>
              <a:rPr lang="en-US" sz="1600" dirty="0">
                <a:solidFill>
                  <a:srgbClr val="000000"/>
                </a:solidFill>
                <a:uFill>
                  <a:solidFill>
                    <a:srgbClr val="000000"/>
                  </a:solidFill>
                </a:uFill>
                <a:latin typeface="Comic Sans MS" panose="030F0902030302020204" pitchFamily="66" charset="0"/>
                <a:sym typeface="Arial"/>
              </a:rPr>
              <a:t>/</a:t>
            </a:r>
            <a:r>
              <a:rPr lang="en-US" sz="1600" dirty="0">
                <a:solidFill>
                  <a:srgbClr val="000000"/>
                </a:solidFill>
                <a:uFill>
                  <a:solidFill>
                    <a:srgbClr val="000000"/>
                  </a:solidFill>
                </a:uFill>
                <a:latin typeface="Symbol" pitchFamily="2" charset="2"/>
                <a:sym typeface="Arial"/>
              </a:rPr>
              <a:t>g</a:t>
            </a:r>
            <a:r>
              <a:rPr lang="en-US" sz="1600" dirty="0">
                <a:solidFill>
                  <a:srgbClr val="000000"/>
                </a:solidFill>
                <a:uFill>
                  <a:solidFill>
                    <a:srgbClr val="000000"/>
                  </a:solidFill>
                </a:uFill>
                <a:latin typeface="Comic Sans MS" panose="030F0902030302020204" pitchFamily="66" charset="0"/>
                <a:sym typeface="Arial"/>
              </a:rPr>
              <a:t> </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separation </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Wingdings" pitchFamily="2" charset="2"/>
              </a:rPr>
              <a:t> </a:t>
            </a:r>
            <a:r>
              <a:rPr lang="en-US" sz="1600" dirty="0">
                <a:solidFill>
                  <a:srgbClr val="00B050"/>
                </a:solidFill>
                <a:uFill>
                  <a:solidFill>
                    <a:srgbClr val="000000"/>
                  </a:solidFill>
                </a:uFill>
                <a:latin typeface="Comic Sans MS" panose="030F0902030302020204" pitchFamily="66" charset="0"/>
                <a:sym typeface="Arial"/>
              </a:rPr>
              <a:t>may also consider a highly segmented </a:t>
            </a:r>
            <a:r>
              <a:rPr lang="en-US" sz="1600" dirty="0" err="1">
                <a:solidFill>
                  <a:srgbClr val="00B050"/>
                </a:solidFill>
                <a:uFill>
                  <a:solidFill>
                    <a:srgbClr val="000000"/>
                  </a:solidFill>
                </a:uFill>
                <a:latin typeface="Comic Sans MS" panose="030F0902030302020204" pitchFamily="66" charset="0"/>
                <a:sym typeface="Arial"/>
              </a:rPr>
              <a:t>preshower</a:t>
            </a:r>
            <a:r>
              <a:rPr lang="en-US" sz="1600" dirty="0">
                <a:solidFill>
                  <a:srgbClr val="00B050"/>
                </a:solidFill>
                <a:uFill>
                  <a:solidFill>
                    <a:srgbClr val="000000"/>
                  </a:solidFill>
                </a:uFill>
                <a:latin typeface="Comic Sans MS" panose="030F0902030302020204" pitchFamily="66" charset="0"/>
                <a:sym typeface="Arial"/>
              </a:rPr>
              <a:t> combined with </a:t>
            </a:r>
            <a:r>
              <a:rPr lang="en-US" sz="1600" dirty="0" err="1">
                <a:solidFill>
                  <a:srgbClr val="00B050"/>
                </a:solidFill>
                <a:uFill>
                  <a:solidFill>
                    <a:srgbClr val="000000"/>
                  </a:solidFill>
                </a:uFill>
                <a:latin typeface="Comic Sans MS" panose="030F0902030302020204" pitchFamily="66" charset="0"/>
                <a:sym typeface="Arial"/>
              </a:rPr>
              <a:t>ToF</a:t>
            </a:r>
            <a:r>
              <a:rPr lang="en-US" sz="1600" dirty="0">
                <a:solidFill>
                  <a:srgbClr val="00B050"/>
                </a:solidFill>
                <a:uFill>
                  <a:solidFill>
                    <a:srgbClr val="000000"/>
                  </a:solidFill>
                </a:uFill>
                <a:latin typeface="Comic Sans MS" panose="030F0902030302020204" pitchFamily="66" charset="0"/>
                <a:sym typeface="Arial"/>
              </a:rPr>
              <a:t> and tracking </a:t>
            </a:r>
            <a:r>
              <a:rPr lang="en-US" sz="1600" dirty="0">
                <a:solidFill>
                  <a:srgbClr val="00B050"/>
                </a:solidFill>
                <a:uFill>
                  <a:solidFill>
                    <a:srgbClr val="000000"/>
                  </a:solidFill>
                </a:uFill>
                <a:latin typeface="Comic Sans MS" panose="030F0902030302020204" pitchFamily="66" charset="0"/>
                <a:sym typeface="Wingdings" pitchFamily="2" charset="2"/>
              </a:rPr>
              <a:t> three in one</a:t>
            </a:r>
            <a:endParaRPr kumimoji="0" lang="en-US" sz="2000" b="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cs typeface="Symbol" charset="2"/>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Anticipated stochastic term in energy resolution &amp; available space</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dirty="0">
              <a:solidFill>
                <a:srgbClr val="000000"/>
              </a:solidFill>
              <a:uFill>
                <a:solidFill>
                  <a:srgbClr val="000000"/>
                </a:solidFill>
              </a:uFill>
              <a:latin typeface="Comic Sans MS" panose="030F0902030302020204" pitchFamily="66" charset="0"/>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dirty="0">
              <a:solidFill>
                <a:srgbClr val="000000"/>
              </a:solidFill>
              <a:uFill>
                <a:solidFill>
                  <a:srgbClr val="000000"/>
                </a:solidFill>
              </a:uFill>
              <a:latin typeface="Comic Sans MS" panose="030F0902030302020204" pitchFamily="66" charset="0"/>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Other considerations</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Fast timing</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Compactness (small X</a:t>
            </a:r>
            <a:r>
              <a:rPr lang="en-US" sz="1600" baseline="-25000" dirty="0">
                <a:solidFill>
                  <a:srgbClr val="000000"/>
                </a:solidFill>
                <a:uFill>
                  <a:solidFill>
                    <a:srgbClr val="000000"/>
                  </a:solidFill>
                </a:uFill>
                <a:latin typeface="Comic Sans MS" panose="030F0902030302020204" pitchFamily="66" charset="0"/>
                <a:cs typeface="Arial" panose="020B0604020202020204" pitchFamily="34" charset="0"/>
                <a:sym typeface="Arial"/>
              </a:rPr>
              <a:t>0 </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and R</a:t>
            </a:r>
            <a:r>
              <a:rPr lang="en-US" sz="1600" baseline="-25000" dirty="0">
                <a:solidFill>
                  <a:srgbClr val="000000"/>
                </a:solidFill>
                <a:uFill>
                  <a:solidFill>
                    <a:srgbClr val="000000"/>
                  </a:solidFill>
                </a:uFill>
                <a:latin typeface="Comic Sans MS" panose="030F0902030302020204" pitchFamily="66" charset="0"/>
                <a:cs typeface="Arial" panose="020B0604020202020204" pitchFamily="34" charset="0"/>
                <a:sym typeface="Arial"/>
              </a:rPr>
              <a:t>M</a:t>
            </a: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Tower granularity</a:t>
            </a:r>
          </a:p>
          <a:p>
            <a:pPr marL="635000" marR="41275" lvl="1" indent="-317500">
              <a:buClr>
                <a:srgbClr val="021EAA"/>
              </a:buClr>
              <a:buSzPct val="100000"/>
              <a:buFont typeface="Wingdings" pitchFamily="2" charset="2"/>
              <a:buChar char="Ø"/>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cs typeface="Arial" panose="020B0604020202020204" pitchFamily="34" charset="0"/>
                <a:sym typeface="Arial"/>
              </a:rPr>
              <a:t>Readout immune to the magnetic field</a:t>
            </a:r>
            <a:endParaRPr lang="en-US" sz="1600" dirty="0">
              <a:solidFill>
                <a:srgbClr val="000000"/>
              </a:solidFill>
              <a:uFill>
                <a:solidFill>
                  <a:srgbClr val="000000"/>
                </a:solidFill>
              </a:uFill>
              <a:latin typeface="Comic Sans MS" panose="030F0902030302020204" pitchFamily="66" charset="0"/>
              <a:sym typeface="Arial"/>
            </a:endParaRPr>
          </a:p>
        </p:txBody>
      </p:sp>
      <p:graphicFrame>
        <p:nvGraphicFramePr>
          <p:cNvPr id="3" name="Table 5">
            <a:extLst>
              <a:ext uri="{FF2B5EF4-FFF2-40B4-BE49-F238E27FC236}">
                <a16:creationId xmlns:a16="http://schemas.microsoft.com/office/drawing/2014/main" id="{D8ACF588-F3D2-0E43-B0F3-0BED7ACB8D9A}"/>
              </a:ext>
            </a:extLst>
          </p:cNvPr>
          <p:cNvGraphicFramePr>
            <a:graphicFrameLocks noGrp="1"/>
          </p:cNvGraphicFramePr>
          <p:nvPr>
            <p:extLst>
              <p:ext uri="{D42A27DB-BD31-4B8C-83A1-F6EECF244321}">
                <p14:modId xmlns:p14="http://schemas.microsoft.com/office/powerpoint/2010/main" val="1617019107"/>
              </p:ext>
            </p:extLst>
          </p:nvPr>
        </p:nvGraphicFramePr>
        <p:xfrm>
          <a:off x="361741" y="2892089"/>
          <a:ext cx="6880260" cy="1112520"/>
        </p:xfrm>
        <a:graphic>
          <a:graphicData uri="http://schemas.openxmlformats.org/drawingml/2006/table">
            <a:tbl>
              <a:tblPr firstRow="1" bandRow="1">
                <a:tableStyleId>{5C22544A-7EE6-4342-B048-85BDC9FD1C3A}</a:tableStyleId>
              </a:tblPr>
              <a:tblGrid>
                <a:gridCol w="1376052">
                  <a:extLst>
                    <a:ext uri="{9D8B030D-6E8A-4147-A177-3AD203B41FA5}">
                      <a16:colId xmlns:a16="http://schemas.microsoft.com/office/drawing/2014/main" val="2278308600"/>
                    </a:ext>
                  </a:extLst>
                </a:gridCol>
                <a:gridCol w="1376052">
                  <a:extLst>
                    <a:ext uri="{9D8B030D-6E8A-4147-A177-3AD203B41FA5}">
                      <a16:colId xmlns:a16="http://schemas.microsoft.com/office/drawing/2014/main" val="3198842678"/>
                    </a:ext>
                  </a:extLst>
                </a:gridCol>
                <a:gridCol w="1376052">
                  <a:extLst>
                    <a:ext uri="{9D8B030D-6E8A-4147-A177-3AD203B41FA5}">
                      <a16:colId xmlns:a16="http://schemas.microsoft.com/office/drawing/2014/main" val="334453480"/>
                    </a:ext>
                  </a:extLst>
                </a:gridCol>
                <a:gridCol w="1376052">
                  <a:extLst>
                    <a:ext uri="{9D8B030D-6E8A-4147-A177-3AD203B41FA5}">
                      <a16:colId xmlns:a16="http://schemas.microsoft.com/office/drawing/2014/main" val="743097998"/>
                    </a:ext>
                  </a:extLst>
                </a:gridCol>
                <a:gridCol w="1376052">
                  <a:extLst>
                    <a:ext uri="{9D8B030D-6E8A-4147-A177-3AD203B41FA5}">
                      <a16:colId xmlns:a16="http://schemas.microsoft.com/office/drawing/2014/main" val="303003259"/>
                    </a:ext>
                  </a:extLst>
                </a:gridCol>
              </a:tblGrid>
              <a:tr h="370840">
                <a:tc>
                  <a:txBody>
                    <a:bodyPr/>
                    <a:lstStyle/>
                    <a:p>
                      <a:pPr algn="ctr"/>
                      <a:r>
                        <a:rPr lang="en-US" dirty="0">
                          <a:latin typeface="Symbol" pitchFamily="2" charset="2"/>
                        </a:rPr>
                        <a:t>h</a:t>
                      </a:r>
                      <a:endParaRPr lang="en-US" dirty="0"/>
                    </a:p>
                  </a:txBody>
                  <a:tcPr/>
                </a:tc>
                <a:tc>
                  <a:txBody>
                    <a:bodyPr/>
                    <a:lstStyle/>
                    <a:p>
                      <a:pPr algn="ctr"/>
                      <a:r>
                        <a:rPr lang="en-US"/>
                        <a:t>[-4 .. -2]</a:t>
                      </a:r>
                    </a:p>
                  </a:txBody>
                  <a:tcPr/>
                </a:tc>
                <a:tc>
                  <a:txBody>
                    <a:bodyPr/>
                    <a:lstStyle/>
                    <a:p>
                      <a:pPr algn="ctr"/>
                      <a:r>
                        <a:rPr lang="en-US"/>
                        <a:t>[-2 .. -1]</a:t>
                      </a:r>
                    </a:p>
                  </a:txBody>
                  <a:tcPr/>
                </a:tc>
                <a:tc>
                  <a:txBody>
                    <a:bodyPr/>
                    <a:lstStyle/>
                    <a:p>
                      <a:pPr algn="ctr"/>
                      <a:r>
                        <a:rPr lang="en-US"/>
                        <a:t>[-1 .. 1]</a:t>
                      </a:r>
                    </a:p>
                  </a:txBody>
                  <a:tcPr/>
                </a:tc>
                <a:tc>
                  <a:txBody>
                    <a:bodyPr/>
                    <a:lstStyle/>
                    <a:p>
                      <a:pPr algn="ctr"/>
                      <a:r>
                        <a:rPr lang="en-US"/>
                        <a:t>[1 .. 4]</a:t>
                      </a:r>
                    </a:p>
                  </a:txBody>
                  <a:tcPr/>
                </a:tc>
                <a:extLst>
                  <a:ext uri="{0D108BD9-81ED-4DB2-BD59-A6C34878D82A}">
                    <a16:rowId xmlns:a16="http://schemas.microsoft.com/office/drawing/2014/main" val="3183027899"/>
                  </a:ext>
                </a:extLst>
              </a:tr>
              <a:tr h="370840">
                <a:tc>
                  <a:txBody>
                    <a:bodyPr/>
                    <a:lstStyle/>
                    <a:p>
                      <a:pPr algn="ctr"/>
                      <a:r>
                        <a:rPr lang="en-US">
                          <a:latin typeface="Symbol" pitchFamily="2" charset="2"/>
                        </a:rPr>
                        <a:t>s</a:t>
                      </a:r>
                      <a:r>
                        <a:rPr lang="en-US" baseline="-25000"/>
                        <a:t>E</a:t>
                      </a:r>
                      <a:r>
                        <a:rPr lang="en-US" baseline="0"/>
                        <a:t>/E</a:t>
                      </a:r>
                      <a:endParaRPr lang="en-US"/>
                    </a:p>
                  </a:txBody>
                  <a:tcPr/>
                </a:tc>
                <a:tc>
                  <a:txBody>
                    <a:bodyPr/>
                    <a:lstStyle/>
                    <a:p>
                      <a:pPr algn="ctr"/>
                      <a:r>
                        <a:rPr lang="en-US"/>
                        <a:t>~2%/√E</a:t>
                      </a:r>
                    </a:p>
                  </a:txBody>
                  <a:tcPr/>
                </a:tc>
                <a:tc>
                  <a:txBody>
                    <a:bodyPr/>
                    <a:lstStyle/>
                    <a:p>
                      <a:pPr algn="ctr"/>
                      <a:r>
                        <a:rPr lang="en-US"/>
                        <a:t>~7%/√E</a:t>
                      </a:r>
                    </a:p>
                  </a:txBody>
                  <a:tcPr/>
                </a:tc>
                <a:tc>
                  <a:txBody>
                    <a:bodyPr/>
                    <a:lstStyle/>
                    <a:p>
                      <a:pPr algn="ctr"/>
                      <a:r>
                        <a:rPr lang="en-US"/>
                        <a:t>~10-12%/√E</a:t>
                      </a:r>
                    </a:p>
                  </a:txBody>
                  <a:tcPr/>
                </a:tc>
                <a:tc>
                  <a:txBody>
                    <a:bodyPr/>
                    <a:lstStyle/>
                    <a:p>
                      <a:pPr algn="ctr"/>
                      <a:r>
                        <a:rPr lang="en-US"/>
                        <a:t>~10-12%/√E</a:t>
                      </a:r>
                    </a:p>
                  </a:txBody>
                  <a:tcPr/>
                </a:tc>
                <a:extLst>
                  <a:ext uri="{0D108BD9-81ED-4DB2-BD59-A6C34878D82A}">
                    <a16:rowId xmlns:a16="http://schemas.microsoft.com/office/drawing/2014/main" val="2091495755"/>
                  </a:ext>
                </a:extLst>
              </a:tr>
              <a:tr h="370840">
                <a:tc>
                  <a:txBody>
                    <a:bodyPr/>
                    <a:lstStyle/>
                    <a:p>
                      <a:pPr algn="ctr"/>
                      <a:r>
                        <a:rPr lang="en-US"/>
                        <a:t>space</a:t>
                      </a:r>
                    </a:p>
                  </a:txBody>
                  <a:tcPr/>
                </a:tc>
                <a:tc>
                  <a:txBody>
                    <a:bodyPr/>
                    <a:lstStyle/>
                    <a:p>
                      <a:pPr algn="ctr"/>
                      <a:r>
                        <a:rPr lang="en-US"/>
                        <a:t>~50 cm</a:t>
                      </a:r>
                    </a:p>
                  </a:txBody>
                  <a:tcPr/>
                </a:tc>
                <a:tc>
                  <a:txBody>
                    <a:bodyPr/>
                    <a:lstStyle/>
                    <a:p>
                      <a:pPr algn="ctr"/>
                      <a:r>
                        <a:rPr lang="en-US"/>
                        <a:t>~50 cm</a:t>
                      </a:r>
                    </a:p>
                  </a:txBody>
                  <a:tcPr/>
                </a:tc>
                <a:tc>
                  <a:txBody>
                    <a:bodyPr/>
                    <a:lstStyle/>
                    <a:p>
                      <a:pPr algn="ctr"/>
                      <a:r>
                        <a:rPr lang="en-US"/>
                        <a:t>~30 cm</a:t>
                      </a:r>
                    </a:p>
                  </a:txBody>
                  <a:tcPr/>
                </a:tc>
                <a:tc>
                  <a:txBody>
                    <a:bodyPr/>
                    <a:lstStyle/>
                    <a:p>
                      <a:pPr algn="ctr"/>
                      <a:r>
                        <a:rPr lang="en-US" dirty="0"/>
                        <a:t>~40 cm</a:t>
                      </a:r>
                    </a:p>
                  </a:txBody>
                  <a:tcPr/>
                </a:tc>
                <a:extLst>
                  <a:ext uri="{0D108BD9-81ED-4DB2-BD59-A6C34878D82A}">
                    <a16:rowId xmlns:a16="http://schemas.microsoft.com/office/drawing/2014/main" val="2922044801"/>
                  </a:ext>
                </a:extLst>
              </a:tr>
            </a:tbl>
          </a:graphicData>
        </a:graphic>
      </p:graphicFrame>
      <p:pic>
        <p:nvPicPr>
          <p:cNvPr id="7" name="Picture 6" descr="Table&#10;&#10;Description automatically generated">
            <a:extLst>
              <a:ext uri="{FF2B5EF4-FFF2-40B4-BE49-F238E27FC236}">
                <a16:creationId xmlns:a16="http://schemas.microsoft.com/office/drawing/2014/main" id="{18A4CA1F-9858-6B49-9C3A-31361BBD0940}"/>
              </a:ext>
            </a:extLst>
          </p:cNvPr>
          <p:cNvPicPr>
            <a:picLocks noChangeAspect="1"/>
          </p:cNvPicPr>
          <p:nvPr/>
        </p:nvPicPr>
        <p:blipFill>
          <a:blip r:embed="rId2"/>
          <a:stretch>
            <a:fillRect/>
          </a:stretch>
        </p:blipFill>
        <p:spPr>
          <a:xfrm>
            <a:off x="4171740" y="4540182"/>
            <a:ext cx="4894787" cy="2264864"/>
          </a:xfrm>
          <a:prstGeom prst="rect">
            <a:avLst/>
          </a:prstGeom>
          <a:ln w="50800">
            <a:solidFill>
              <a:srgbClr val="FFC000"/>
            </a:solidFill>
          </a:ln>
        </p:spPr>
      </p:pic>
      <p:sp>
        <p:nvSpPr>
          <p:cNvPr id="8" name="TextBox 7">
            <a:extLst>
              <a:ext uri="{FF2B5EF4-FFF2-40B4-BE49-F238E27FC236}">
                <a16:creationId xmlns:a16="http://schemas.microsoft.com/office/drawing/2014/main" id="{F4E3CB73-66B1-EC4C-B348-427C92FBEC44}"/>
              </a:ext>
            </a:extLst>
          </p:cNvPr>
          <p:cNvSpPr txBox="1"/>
          <p:nvPr/>
        </p:nvSpPr>
        <p:spPr>
          <a:xfrm>
            <a:off x="7286829" y="4170850"/>
            <a:ext cx="1823897" cy="369332"/>
          </a:xfrm>
          <a:prstGeom prst="rect">
            <a:avLst/>
          </a:prstGeom>
          <a:noFill/>
        </p:spPr>
        <p:txBody>
          <a:bodyPr wrap="none" rtlCol="0">
            <a:spAutoFit/>
          </a:bodyPr>
          <a:lstStyle/>
          <a:p>
            <a:r>
              <a:rPr lang="en-US" dirty="0">
                <a:solidFill>
                  <a:srgbClr val="FFC000"/>
                </a:solidFill>
              </a:rPr>
              <a:t>EIC Yellow Report</a:t>
            </a:r>
          </a:p>
        </p:txBody>
      </p:sp>
      <p:sp>
        <p:nvSpPr>
          <p:cNvPr id="9" name="TextBox 8">
            <a:extLst>
              <a:ext uri="{FF2B5EF4-FFF2-40B4-BE49-F238E27FC236}">
                <a16:creationId xmlns:a16="http://schemas.microsoft.com/office/drawing/2014/main" id="{3D3AB502-2A38-CA4E-A84C-BE51AFCB3DE4}"/>
              </a:ext>
            </a:extLst>
          </p:cNvPr>
          <p:cNvSpPr txBox="1"/>
          <p:nvPr/>
        </p:nvSpPr>
        <p:spPr>
          <a:xfrm>
            <a:off x="1985010" y="1981549"/>
            <a:ext cx="184731" cy="369332"/>
          </a:xfrm>
          <a:prstGeom prst="rect">
            <a:avLst/>
          </a:prstGeom>
          <a:noFill/>
        </p:spPr>
        <p:txBody>
          <a:bodyPr wrap="none" rtlCol="0">
            <a:spAutoFit/>
          </a:bodyPr>
          <a:lstStyle/>
          <a:p>
            <a:endParaRPr lang="en-US" dirty="0">
              <a:solidFill>
                <a:srgbClr val="00B050"/>
              </a:solidFill>
            </a:endParaRPr>
          </a:p>
        </p:txBody>
      </p:sp>
      <p:sp>
        <p:nvSpPr>
          <p:cNvPr id="6" name="Date Placeholder 5">
            <a:extLst>
              <a:ext uri="{FF2B5EF4-FFF2-40B4-BE49-F238E27FC236}">
                <a16:creationId xmlns:a16="http://schemas.microsoft.com/office/drawing/2014/main" id="{878404D8-4228-F845-814F-2482E20E73A4}"/>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034161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48</a:t>
            </a:fld>
            <a:endParaRPr lang="en-US"/>
          </a:p>
        </p:txBody>
      </p:sp>
      <p:sp>
        <p:nvSpPr>
          <p:cNvPr id="2" name="Title 1"/>
          <p:cNvSpPr>
            <a:spLocks noGrp="1"/>
          </p:cNvSpPr>
          <p:nvPr>
            <p:ph type="title"/>
          </p:nvPr>
        </p:nvSpPr>
        <p:spPr/>
        <p:txBody>
          <a:bodyPr>
            <a:noAutofit/>
          </a:bodyPr>
          <a:lstStyle/>
          <a:p>
            <a:pPr algn="l"/>
            <a:r>
              <a:rPr lang="en-US"/>
              <a:t>Crystals</a:t>
            </a:r>
          </a:p>
        </p:txBody>
      </p:sp>
      <p:pic>
        <p:nvPicPr>
          <p:cNvPr id="3" name="Picture 2">
            <a:extLst>
              <a:ext uri="{FF2B5EF4-FFF2-40B4-BE49-F238E27FC236}">
                <a16:creationId xmlns:a16="http://schemas.microsoft.com/office/drawing/2014/main" id="{4E28C59A-2EF1-1F40-A6B4-285CCDEEC2A4}"/>
              </a:ext>
            </a:extLst>
          </p:cNvPr>
          <p:cNvPicPr>
            <a:picLocks noChangeAspect="1"/>
          </p:cNvPicPr>
          <p:nvPr/>
        </p:nvPicPr>
        <p:blipFill>
          <a:blip r:embed="rId2"/>
          <a:stretch>
            <a:fillRect/>
          </a:stretch>
        </p:blipFill>
        <p:spPr>
          <a:xfrm>
            <a:off x="278268" y="3155557"/>
            <a:ext cx="581876" cy="459870"/>
          </a:xfrm>
          <a:prstGeom prst="rect">
            <a:avLst/>
          </a:prstGeom>
        </p:spPr>
      </p:pic>
      <p:pic>
        <p:nvPicPr>
          <p:cNvPr id="8" name="Picture 7">
            <a:extLst>
              <a:ext uri="{FF2B5EF4-FFF2-40B4-BE49-F238E27FC236}">
                <a16:creationId xmlns:a16="http://schemas.microsoft.com/office/drawing/2014/main" id="{BABBF75A-21D5-D14A-8951-E3FD7123C0A7}"/>
              </a:ext>
            </a:extLst>
          </p:cNvPr>
          <p:cNvPicPr>
            <a:picLocks noChangeAspect="1"/>
          </p:cNvPicPr>
          <p:nvPr/>
        </p:nvPicPr>
        <p:blipFill rotWithShape="1">
          <a:blip r:embed="rId3"/>
          <a:srcRect t="42378"/>
          <a:stretch/>
        </p:blipFill>
        <p:spPr>
          <a:xfrm>
            <a:off x="72278" y="4142929"/>
            <a:ext cx="3090535" cy="1064312"/>
          </a:xfrm>
          <a:prstGeom prst="rect">
            <a:avLst/>
          </a:prstGeom>
        </p:spPr>
      </p:pic>
      <p:pic>
        <p:nvPicPr>
          <p:cNvPr id="12" name="Picture 11">
            <a:extLst>
              <a:ext uri="{FF2B5EF4-FFF2-40B4-BE49-F238E27FC236}">
                <a16:creationId xmlns:a16="http://schemas.microsoft.com/office/drawing/2014/main" id="{03FF502A-0E5E-9643-BE21-915463D50741}"/>
              </a:ext>
            </a:extLst>
          </p:cNvPr>
          <p:cNvPicPr>
            <a:picLocks noChangeAspect="1"/>
          </p:cNvPicPr>
          <p:nvPr/>
        </p:nvPicPr>
        <p:blipFill rotWithShape="1">
          <a:blip r:embed="rId4"/>
          <a:srcRect t="3742"/>
          <a:stretch/>
        </p:blipFill>
        <p:spPr>
          <a:xfrm>
            <a:off x="2010081" y="3034799"/>
            <a:ext cx="1406607" cy="801140"/>
          </a:xfrm>
          <a:prstGeom prst="rect">
            <a:avLst/>
          </a:prstGeom>
        </p:spPr>
      </p:pic>
      <p:sp>
        <p:nvSpPr>
          <p:cNvPr id="13" name="TextBox 12">
            <a:extLst>
              <a:ext uri="{FF2B5EF4-FFF2-40B4-BE49-F238E27FC236}">
                <a16:creationId xmlns:a16="http://schemas.microsoft.com/office/drawing/2014/main" id="{C2FB7E4A-88E7-0243-AEBB-AFAA519A9435}"/>
              </a:ext>
            </a:extLst>
          </p:cNvPr>
          <p:cNvSpPr txBox="1"/>
          <p:nvPr/>
        </p:nvSpPr>
        <p:spPr>
          <a:xfrm>
            <a:off x="2690545" y="4675085"/>
            <a:ext cx="2662908"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Feb 2020: 2cm x 2cm x 20cm (7 X0)</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0D51C63B-D1CC-9C4D-80CA-2BEC66497C75}"/>
              </a:ext>
            </a:extLst>
          </p:cNvPr>
          <p:cNvSpPr txBox="1"/>
          <p:nvPr/>
        </p:nvSpPr>
        <p:spPr>
          <a:xfrm>
            <a:off x="2230773" y="3854225"/>
            <a:ext cx="1851789"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2019: 2cm x 2cm x  4cm</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1F62A790-C6C7-C74B-B453-7BA0268CDF2A}"/>
              </a:ext>
            </a:extLst>
          </p:cNvPr>
          <p:cNvSpPr txBox="1"/>
          <p:nvPr/>
        </p:nvSpPr>
        <p:spPr>
          <a:xfrm>
            <a:off x="104566" y="3585591"/>
            <a:ext cx="1851789"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2018: 1cm x 1cm x  1cm</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B6E381E5-7072-6941-AC47-4E83D6501073}"/>
              </a:ext>
            </a:extLst>
          </p:cNvPr>
          <p:cNvSpPr txBox="1"/>
          <p:nvPr/>
        </p:nvSpPr>
        <p:spPr>
          <a:xfrm>
            <a:off x="278268" y="2757779"/>
            <a:ext cx="1974836" cy="369332"/>
          </a:xfrm>
          <a:prstGeom prst="rect">
            <a:avLst/>
          </a:prstGeom>
          <a:noFill/>
        </p:spPr>
        <p:txBody>
          <a:bodyPr wrap="none" rtlCol="0">
            <a:spAutoFit/>
          </a:bodyPr>
          <a:lstStyle/>
          <a:p>
            <a:r>
              <a:rPr lang="en-US" b="1"/>
              <a:t>Example: SC1 glass</a:t>
            </a:r>
          </a:p>
        </p:txBody>
      </p:sp>
      <p:grpSp>
        <p:nvGrpSpPr>
          <p:cNvPr id="39" name="Group 38">
            <a:extLst>
              <a:ext uri="{FF2B5EF4-FFF2-40B4-BE49-F238E27FC236}">
                <a16:creationId xmlns:a16="http://schemas.microsoft.com/office/drawing/2014/main" id="{814AFC4D-8FF9-6242-8E2F-CE2C4DC5BF99}"/>
              </a:ext>
            </a:extLst>
          </p:cNvPr>
          <p:cNvGrpSpPr/>
          <p:nvPr/>
        </p:nvGrpSpPr>
        <p:grpSpPr>
          <a:xfrm>
            <a:off x="5609297" y="3586642"/>
            <a:ext cx="3048976" cy="2862818"/>
            <a:chOff x="3317875" y="3517900"/>
            <a:chExt cx="3028950" cy="2914650"/>
          </a:xfrm>
        </p:grpSpPr>
        <p:pic>
          <p:nvPicPr>
            <p:cNvPr id="40" name="Picture 20">
              <a:extLst>
                <a:ext uri="{FF2B5EF4-FFF2-40B4-BE49-F238E27FC236}">
                  <a16:creationId xmlns:a16="http://schemas.microsoft.com/office/drawing/2014/main" id="{AC5105F2-4A49-4542-8272-8D031502AF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7875" y="3517900"/>
              <a:ext cx="3028950" cy="291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Rectangle 15">
              <a:extLst>
                <a:ext uri="{FF2B5EF4-FFF2-40B4-BE49-F238E27FC236}">
                  <a16:creationId xmlns:a16="http://schemas.microsoft.com/office/drawing/2014/main" id="{2408BE59-3B1C-1542-BAD6-E289479E9D49}"/>
                </a:ext>
              </a:extLst>
            </p:cNvPr>
            <p:cNvSpPr>
              <a:spLocks noChangeArrowheads="1"/>
            </p:cNvSpPr>
            <p:nvPr/>
          </p:nvSpPr>
          <p:spPr bwMode="auto">
            <a:xfrm>
              <a:off x="3749688" y="4419600"/>
              <a:ext cx="1203325" cy="2349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2853" rtl="0" eaLnBrk="1" fontAlgn="auto" latinLnBrk="0" hangingPunct="1">
                <a:lnSpc>
                  <a:spcPct val="100000"/>
                </a:lnSpc>
                <a:spcBef>
                  <a:spcPts val="750"/>
                </a:spcBef>
                <a:spcAft>
                  <a:spcPts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0000CC"/>
                </a:solidFill>
                <a:effectLst/>
                <a:uLnTx/>
                <a:uFillTx/>
                <a:latin typeface="Arial"/>
                <a:ea typeface="+mn-ea"/>
                <a:cs typeface="+mn-cs"/>
              </a:endParaRPr>
            </a:p>
          </p:txBody>
        </p:sp>
        <p:sp>
          <p:nvSpPr>
            <p:cNvPr id="43" name="Rectangle 16">
              <a:extLst>
                <a:ext uri="{FF2B5EF4-FFF2-40B4-BE49-F238E27FC236}">
                  <a16:creationId xmlns:a16="http://schemas.microsoft.com/office/drawing/2014/main" id="{26AB89A8-AF9F-C043-A5BD-CBB44F866FB2}"/>
                </a:ext>
              </a:extLst>
            </p:cNvPr>
            <p:cNvSpPr>
              <a:spLocks noChangeArrowheads="1"/>
            </p:cNvSpPr>
            <p:nvPr/>
          </p:nvSpPr>
          <p:spPr bwMode="auto">
            <a:xfrm>
              <a:off x="3881451" y="5853113"/>
              <a:ext cx="1203325" cy="2349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2853" rtl="0" eaLnBrk="1" fontAlgn="auto" latinLnBrk="0" hangingPunct="1">
                <a:lnSpc>
                  <a:spcPct val="100000"/>
                </a:lnSpc>
                <a:spcBef>
                  <a:spcPts val="750"/>
                </a:spcBef>
                <a:spcAft>
                  <a:spcPts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0000CC"/>
                </a:solidFill>
                <a:effectLst/>
                <a:uLnTx/>
                <a:uFillTx/>
                <a:latin typeface="Arial"/>
                <a:ea typeface="+mn-ea"/>
                <a:cs typeface="+mn-cs"/>
              </a:endParaRPr>
            </a:p>
          </p:txBody>
        </p:sp>
        <p:sp>
          <p:nvSpPr>
            <p:cNvPr id="44" name="TextBox 21">
              <a:extLst>
                <a:ext uri="{FF2B5EF4-FFF2-40B4-BE49-F238E27FC236}">
                  <a16:creationId xmlns:a16="http://schemas.microsoft.com/office/drawing/2014/main" id="{1C7138C2-D2DA-3F41-AC59-2F11E5C68459}"/>
                </a:ext>
              </a:extLst>
            </p:cNvPr>
            <p:cNvSpPr txBox="1">
              <a:spLocks noChangeArrowheads="1"/>
            </p:cNvSpPr>
            <p:nvPr/>
          </p:nvSpPr>
          <p:spPr bwMode="auto">
            <a:xfrm>
              <a:off x="3660775" y="3717928"/>
              <a:ext cx="9286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FF"/>
                  </a:solidFill>
                  <a:effectLst/>
                  <a:uLnTx/>
                  <a:uFillTx/>
                  <a:latin typeface="Arial"/>
                  <a:ea typeface="+mn-ea"/>
                  <a:cs typeface="+mn-cs"/>
                </a:rPr>
                <a:t>CRYTUR</a:t>
              </a:r>
            </a:p>
          </p:txBody>
        </p:sp>
        <p:sp>
          <p:nvSpPr>
            <p:cNvPr id="45" name="TextBox 22">
              <a:extLst>
                <a:ext uri="{FF2B5EF4-FFF2-40B4-BE49-F238E27FC236}">
                  <a16:creationId xmlns:a16="http://schemas.microsoft.com/office/drawing/2014/main" id="{A3D3E83E-10DD-5C4C-A00B-C1D2D02E58BC}"/>
                </a:ext>
              </a:extLst>
            </p:cNvPr>
            <p:cNvSpPr txBox="1">
              <a:spLocks noChangeArrowheads="1"/>
            </p:cNvSpPr>
            <p:nvPr/>
          </p:nvSpPr>
          <p:spPr bwMode="auto">
            <a:xfrm>
              <a:off x="3660775" y="5143513"/>
              <a:ext cx="9286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Arial"/>
                  <a:ea typeface="+mn-ea"/>
                  <a:cs typeface="+mn-cs"/>
                </a:rPr>
                <a:t>SICCAS</a:t>
              </a:r>
            </a:p>
          </p:txBody>
        </p:sp>
      </p:grpSp>
      <p:sp>
        <p:nvSpPr>
          <p:cNvPr id="46" name="TextBox 45">
            <a:extLst>
              <a:ext uri="{FF2B5EF4-FFF2-40B4-BE49-F238E27FC236}">
                <a16:creationId xmlns:a16="http://schemas.microsoft.com/office/drawing/2014/main" id="{703A8E53-0EC4-6A40-A40B-2800D55C7DAC}"/>
              </a:ext>
            </a:extLst>
          </p:cNvPr>
          <p:cNvSpPr txBox="1"/>
          <p:nvPr/>
        </p:nvSpPr>
        <p:spPr>
          <a:xfrm>
            <a:off x="5578475" y="3291155"/>
            <a:ext cx="3048976" cy="369332"/>
          </a:xfrm>
          <a:prstGeom prst="rect">
            <a:avLst/>
          </a:prstGeom>
          <a:noFill/>
        </p:spPr>
        <p:txBody>
          <a:bodyPr wrap="none" rtlCol="0">
            <a:spAutoFit/>
          </a:bodyPr>
          <a:lstStyle/>
          <a:p>
            <a:r>
              <a:rPr lang="en-US" b="1"/>
              <a:t>PWO: vendor characterization</a:t>
            </a:r>
          </a:p>
        </p:txBody>
      </p:sp>
      <p:pic>
        <p:nvPicPr>
          <p:cNvPr id="48" name="Picture 47">
            <a:extLst>
              <a:ext uri="{FF2B5EF4-FFF2-40B4-BE49-F238E27FC236}">
                <a16:creationId xmlns:a16="http://schemas.microsoft.com/office/drawing/2014/main" id="{2B3CEEF2-E00B-D440-9626-54E3E1B143AD}"/>
              </a:ext>
            </a:extLst>
          </p:cNvPr>
          <p:cNvPicPr>
            <a:picLocks noChangeAspect="1"/>
          </p:cNvPicPr>
          <p:nvPr/>
        </p:nvPicPr>
        <p:blipFill>
          <a:blip r:embed="rId6"/>
          <a:stretch>
            <a:fillRect/>
          </a:stretch>
        </p:blipFill>
        <p:spPr>
          <a:xfrm>
            <a:off x="6431089" y="1944834"/>
            <a:ext cx="2196242" cy="1379690"/>
          </a:xfrm>
          <a:prstGeom prst="rect">
            <a:avLst/>
          </a:prstGeom>
        </p:spPr>
      </p:pic>
      <p:pic>
        <p:nvPicPr>
          <p:cNvPr id="6" name="Picture 5">
            <a:extLst>
              <a:ext uri="{FF2B5EF4-FFF2-40B4-BE49-F238E27FC236}">
                <a16:creationId xmlns:a16="http://schemas.microsoft.com/office/drawing/2014/main" id="{39B57843-4460-2C49-8EEF-D1D99F2318A0}"/>
              </a:ext>
            </a:extLst>
          </p:cNvPr>
          <p:cNvPicPr>
            <a:picLocks noChangeAspect="1"/>
          </p:cNvPicPr>
          <p:nvPr/>
        </p:nvPicPr>
        <p:blipFill>
          <a:blip r:embed="rId7"/>
          <a:stretch>
            <a:fillRect/>
          </a:stretch>
        </p:blipFill>
        <p:spPr>
          <a:xfrm>
            <a:off x="5053475" y="93991"/>
            <a:ext cx="4062889" cy="1722828"/>
          </a:xfrm>
          <a:prstGeom prst="rect">
            <a:avLst/>
          </a:prstGeom>
        </p:spPr>
      </p:pic>
      <p:pic>
        <p:nvPicPr>
          <p:cNvPr id="10" name="Picture 9">
            <a:extLst>
              <a:ext uri="{FF2B5EF4-FFF2-40B4-BE49-F238E27FC236}">
                <a16:creationId xmlns:a16="http://schemas.microsoft.com/office/drawing/2014/main" id="{3E6D72B4-44EA-A647-BB12-A0E757AEC736}"/>
              </a:ext>
            </a:extLst>
          </p:cNvPr>
          <p:cNvPicPr>
            <a:picLocks noChangeAspect="1"/>
          </p:cNvPicPr>
          <p:nvPr/>
        </p:nvPicPr>
        <p:blipFill>
          <a:blip r:embed="rId8"/>
          <a:stretch>
            <a:fillRect/>
          </a:stretch>
        </p:blipFill>
        <p:spPr>
          <a:xfrm>
            <a:off x="46107" y="5316745"/>
            <a:ext cx="5513471" cy="1317558"/>
          </a:xfrm>
          <a:prstGeom prst="rect">
            <a:avLst/>
          </a:prstGeom>
        </p:spPr>
      </p:pic>
      <p:sp>
        <p:nvSpPr>
          <p:cNvPr id="25" name="TextBox 24">
            <a:extLst>
              <a:ext uri="{FF2B5EF4-FFF2-40B4-BE49-F238E27FC236}">
                <a16:creationId xmlns:a16="http://schemas.microsoft.com/office/drawing/2014/main" id="{37003253-501F-F84D-86F5-D3D5FCB2EB42}"/>
              </a:ext>
            </a:extLst>
          </p:cNvPr>
          <p:cNvSpPr txBox="1"/>
          <p:nvPr/>
        </p:nvSpPr>
        <p:spPr>
          <a:xfrm>
            <a:off x="1835884" y="5264125"/>
            <a:ext cx="3584574" cy="307777"/>
          </a:xfrm>
          <a:prstGeom prst="rect">
            <a:avLst/>
          </a:prstGeom>
          <a:solidFill>
            <a:schemeClr val="bg1"/>
          </a:solidFill>
          <a:ln>
            <a:solidFill>
              <a:srgbClr val="000000"/>
            </a:solidFill>
          </a:ln>
        </p:spPr>
        <p:txBody>
          <a:bodyPr wrap="squar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Dec 2020: 2cm x 2cm x 40cm ( 10-20 X0)</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a:extLst>
              <a:ext uri="{FF2B5EF4-FFF2-40B4-BE49-F238E27FC236}">
                <a16:creationId xmlns:a16="http://schemas.microsoft.com/office/drawing/2014/main" id="{66E7AF83-3B86-D843-989D-4A6C535F3AEB}"/>
              </a:ext>
            </a:extLst>
          </p:cNvPr>
          <p:cNvSpPr>
            <a:spLocks noGrp="1"/>
          </p:cNvSpPr>
          <p:nvPr>
            <p:ph type="dt" sz="half" idx="10"/>
          </p:nvPr>
        </p:nvSpPr>
        <p:spPr/>
        <p:txBody>
          <a:bodyPr/>
          <a:lstStyle/>
          <a:p>
            <a:r>
              <a:rPr lang="en-US"/>
              <a:t>E.C. Aschenauer</a:t>
            </a:r>
            <a:endParaRPr lang="en-US" dirty="0"/>
          </a:p>
        </p:txBody>
      </p:sp>
      <p:sp>
        <p:nvSpPr>
          <p:cNvPr id="11" name="Concept Detectors…">
            <a:extLst>
              <a:ext uri="{FF2B5EF4-FFF2-40B4-BE49-F238E27FC236}">
                <a16:creationId xmlns:a16="http://schemas.microsoft.com/office/drawing/2014/main" id="{DA1284B4-1EC5-A24F-A3CE-CCB2FF514D15}"/>
              </a:ext>
            </a:extLst>
          </p:cNvPr>
          <p:cNvSpPr txBox="1">
            <a:spLocks/>
          </p:cNvSpPr>
          <p:nvPr/>
        </p:nvSpPr>
        <p:spPr>
          <a:xfrm>
            <a:off x="0" y="717494"/>
            <a:ext cx="5381090" cy="205413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High resolution </a:t>
            </a:r>
            <a:r>
              <a:rPr lang="en-US" sz="1600" dirty="0" err="1">
                <a:solidFill>
                  <a:srgbClr val="000000"/>
                </a:solidFill>
                <a:uFill>
                  <a:solidFill>
                    <a:srgbClr val="000000"/>
                  </a:solidFill>
                </a:uFill>
                <a:latin typeface="Comic Sans MS" panose="030F0902030302020204" pitchFamily="66" charset="0"/>
                <a:sym typeface="Arial"/>
              </a:rPr>
              <a:t>EmCal</a:t>
            </a:r>
            <a:r>
              <a:rPr lang="en-US" sz="1600" dirty="0">
                <a:solidFill>
                  <a:srgbClr val="000000"/>
                </a:solidFill>
                <a:uFill>
                  <a:solidFill>
                    <a:srgbClr val="000000"/>
                  </a:solidFill>
                </a:uFill>
                <a:latin typeface="Comic Sans MS" panose="030F0902030302020204" pitchFamily="66" charset="0"/>
                <a:sym typeface="Arial"/>
              </a:rPr>
              <a:t>  in the electron-endcap for the scattering electron measurements </a:t>
            </a: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Comic Sans MS" panose="030F0902030302020204" pitchFamily="66" charset="0"/>
                <a:sym typeface="Arial"/>
              </a:rPr>
              <a:t>PWO where space is tight, and the highest possible energy resolution is required </a:t>
            </a:r>
            <a:endPar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endParaRPr>
          </a:p>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Scintillating glass (</a:t>
            </a:r>
            <a:r>
              <a:rPr kumimoji="0" lang="en-US" sz="1600" i="1"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EIC R&amp;D</a:t>
            </a:r>
            <a:r>
              <a:rPr kumimoji="0" lang="en-US" sz="160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sym typeface="Arial"/>
              </a:rPr>
              <a:t>) otherwise</a:t>
            </a:r>
          </a:p>
          <a:p>
            <a:pPr marL="635000" marR="41275" lvl="1" indent="-31750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sym typeface="Arial"/>
              </a:rPr>
              <a:t>More cost efficient, easier manufacturing</a:t>
            </a:r>
          </a:p>
          <a:p>
            <a:pPr marL="635000" marR="41275" lvl="1" indent="-317500">
              <a:buClr>
                <a:srgbClr val="0432FF"/>
              </a:buClr>
              <a:buSzPct val="100000"/>
              <a:buFont typeface="Wingdings" pitchFamily="2" charset="2"/>
              <a:buChar char="q"/>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sym typeface="Arial"/>
              </a:rPr>
              <a:t>Potentially better optical properties</a:t>
            </a:r>
            <a:endParaRPr kumimoji="0" lang="en-US" sz="1800" b="0" i="0" u="none" strike="noStrike" kern="1200" cap="none" spc="0" normalizeH="0" baseline="0" noProof="0" dirty="0">
              <a:ln>
                <a:noFill/>
              </a:ln>
              <a:solidFill>
                <a:srgbClr val="000000"/>
              </a:solidFill>
              <a:effectLst/>
              <a:uLnTx/>
              <a:uFill>
                <a:solidFill>
                  <a:srgbClr val="000000"/>
                </a:solidFill>
              </a:uFill>
              <a:latin typeface="Comic Sans MS" panose="030F0902030302020204" pitchFamily="66" charset="0"/>
              <a:cs typeface="Symbol" charset="2"/>
              <a:sym typeface="Arial"/>
            </a:endParaRPr>
          </a:p>
        </p:txBody>
      </p:sp>
    </p:spTree>
    <p:extLst>
      <p:ext uri="{BB962C8B-B14F-4D97-AF65-F5344CB8AC3E}">
        <p14:creationId xmlns:p14="http://schemas.microsoft.com/office/powerpoint/2010/main" val="3229342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3C600326-03F4-3A42-874E-146C6186E837}"/>
              </a:ext>
            </a:extLst>
          </p:cNvPr>
          <p:cNvSpPr/>
          <p:nvPr/>
        </p:nvSpPr>
        <p:spPr>
          <a:xfrm>
            <a:off x="0" y="1986198"/>
            <a:ext cx="4500595" cy="4817589"/>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83ACE9C4-D8FD-2740-895C-356D032FEFCE}"/>
              </a:ext>
            </a:extLst>
          </p:cNvPr>
          <p:cNvSpPr/>
          <p:nvPr/>
        </p:nvSpPr>
        <p:spPr>
          <a:xfrm>
            <a:off x="4580063" y="1960741"/>
            <a:ext cx="4500595" cy="4762198"/>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49</a:t>
            </a:fld>
            <a:endParaRPr lang="en-US"/>
          </a:p>
        </p:txBody>
      </p:sp>
      <p:sp>
        <p:nvSpPr>
          <p:cNvPr id="2" name="Title 1"/>
          <p:cNvSpPr>
            <a:spLocks noGrp="1"/>
          </p:cNvSpPr>
          <p:nvPr>
            <p:ph type="title"/>
          </p:nvPr>
        </p:nvSpPr>
        <p:spPr/>
        <p:txBody>
          <a:bodyPr>
            <a:noAutofit/>
          </a:bodyPr>
          <a:lstStyle/>
          <a:p>
            <a:pPr algn="l"/>
            <a:r>
              <a:rPr lang="en-US"/>
              <a:t>Sampling </a:t>
            </a:r>
            <a:r>
              <a:rPr lang="en-US" err="1"/>
              <a:t>EmCal</a:t>
            </a:r>
            <a:endParaRPr lang="en-US"/>
          </a:p>
        </p:txBody>
      </p:sp>
      <p:pic>
        <p:nvPicPr>
          <p:cNvPr id="17" name="Picture 16" descr="A picture containing graphical user interface, diagram&#10;&#10;Description automatically generated">
            <a:extLst>
              <a:ext uri="{FF2B5EF4-FFF2-40B4-BE49-F238E27FC236}">
                <a16:creationId xmlns:a16="http://schemas.microsoft.com/office/drawing/2014/main" id="{2588736B-BE3F-444E-A476-531DEB0D8CE8}"/>
              </a:ext>
            </a:extLst>
          </p:cNvPr>
          <p:cNvPicPr>
            <a:picLocks noChangeAspect="1"/>
          </p:cNvPicPr>
          <p:nvPr/>
        </p:nvPicPr>
        <p:blipFill>
          <a:blip r:embed="rId2"/>
          <a:stretch>
            <a:fillRect/>
          </a:stretch>
        </p:blipFill>
        <p:spPr>
          <a:xfrm>
            <a:off x="4965602" y="4296608"/>
            <a:ext cx="3803650" cy="2373103"/>
          </a:xfrm>
          <a:prstGeom prst="rect">
            <a:avLst/>
          </a:prstGeom>
        </p:spPr>
      </p:pic>
      <p:sp>
        <p:nvSpPr>
          <p:cNvPr id="18" name="TextBox 17">
            <a:extLst>
              <a:ext uri="{FF2B5EF4-FFF2-40B4-BE49-F238E27FC236}">
                <a16:creationId xmlns:a16="http://schemas.microsoft.com/office/drawing/2014/main" id="{7E2A4214-5D91-FA41-B3A7-25C50070A40B}"/>
              </a:ext>
            </a:extLst>
          </p:cNvPr>
          <p:cNvSpPr txBox="1"/>
          <p:nvPr/>
        </p:nvSpPr>
        <p:spPr>
          <a:xfrm>
            <a:off x="6867427" y="5822111"/>
            <a:ext cx="1508746"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~13.3%/√E + 3.5% </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42ED31FD-84CC-1349-A03B-820C0350E7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19" t="7895" r="6093" b="4678"/>
          <a:stretch/>
        </p:blipFill>
        <p:spPr>
          <a:xfrm>
            <a:off x="5246174" y="2446429"/>
            <a:ext cx="1700490" cy="1310429"/>
          </a:xfrm>
          <a:prstGeom prst="rect">
            <a:avLst/>
          </a:prstGeom>
        </p:spPr>
      </p:pic>
      <p:sp>
        <p:nvSpPr>
          <p:cNvPr id="28" name="TextBox 27">
            <a:extLst>
              <a:ext uri="{FF2B5EF4-FFF2-40B4-BE49-F238E27FC236}">
                <a16:creationId xmlns:a16="http://schemas.microsoft.com/office/drawing/2014/main" id="{73479E00-EE05-534A-B989-C9A0E4A948FC}"/>
              </a:ext>
            </a:extLst>
          </p:cNvPr>
          <p:cNvSpPr txBox="1"/>
          <p:nvPr/>
        </p:nvSpPr>
        <p:spPr>
          <a:xfrm>
            <a:off x="4282437" y="3977330"/>
            <a:ext cx="5169979" cy="369332"/>
          </a:xfrm>
          <a:prstGeom prst="rect">
            <a:avLst/>
          </a:prstGeom>
          <a:noFill/>
        </p:spPr>
        <p:txBody>
          <a:bodyPr wrap="square" rtlCol="0">
            <a:spAutoFit/>
          </a:bodyPr>
          <a:lstStyle/>
          <a:p>
            <a:pPr algn="ctr"/>
            <a:r>
              <a:rPr lang="en-US"/>
              <a:t>Light collection uniformity can yet be improved</a:t>
            </a:r>
          </a:p>
        </p:txBody>
      </p:sp>
      <p:pic>
        <p:nvPicPr>
          <p:cNvPr id="29" name="Picture 28">
            <a:extLst>
              <a:ext uri="{FF2B5EF4-FFF2-40B4-BE49-F238E27FC236}">
                <a16:creationId xmlns:a16="http://schemas.microsoft.com/office/drawing/2014/main" id="{80684F85-B9E2-3E42-A4AC-8989A910505D}"/>
              </a:ext>
            </a:extLst>
          </p:cNvPr>
          <p:cNvPicPr>
            <a:picLocks noChangeAspect="1"/>
          </p:cNvPicPr>
          <p:nvPr/>
        </p:nvPicPr>
        <p:blipFill>
          <a:blip r:embed="rId4"/>
          <a:stretch>
            <a:fillRect/>
          </a:stretch>
        </p:blipFill>
        <p:spPr>
          <a:xfrm>
            <a:off x="7187227" y="2062538"/>
            <a:ext cx="1752218" cy="1752218"/>
          </a:xfrm>
          <a:prstGeom prst="rect">
            <a:avLst/>
          </a:prstGeom>
        </p:spPr>
      </p:pic>
      <p:sp>
        <p:nvSpPr>
          <p:cNvPr id="30" name="TextBox 29">
            <a:extLst>
              <a:ext uri="{FF2B5EF4-FFF2-40B4-BE49-F238E27FC236}">
                <a16:creationId xmlns:a16="http://schemas.microsoft.com/office/drawing/2014/main" id="{2416461B-22C2-4643-90F5-08E28209DFA6}"/>
              </a:ext>
            </a:extLst>
          </p:cNvPr>
          <p:cNvSpPr txBox="1"/>
          <p:nvPr/>
        </p:nvSpPr>
        <p:spPr>
          <a:xfrm>
            <a:off x="4476163" y="3750999"/>
            <a:ext cx="4633769" cy="369332"/>
          </a:xfrm>
          <a:prstGeom prst="rect">
            <a:avLst/>
          </a:prstGeom>
          <a:noFill/>
        </p:spPr>
        <p:txBody>
          <a:bodyPr wrap="none" rtlCol="0">
            <a:spAutoFit/>
          </a:bodyPr>
          <a:lstStyle/>
          <a:p>
            <a:pPr algn="ctr"/>
            <a:r>
              <a:rPr lang="en-US">
                <a:solidFill>
                  <a:srgbClr val="00B0F0"/>
                </a:solidFill>
              </a:rPr>
              <a:t>Scintillating Fibers embedded in a W/epoxy mix</a:t>
            </a:r>
          </a:p>
        </p:txBody>
      </p:sp>
      <p:pic>
        <p:nvPicPr>
          <p:cNvPr id="31" name="图片 12" descr="20RadLength.png">
            <a:extLst>
              <a:ext uri="{FF2B5EF4-FFF2-40B4-BE49-F238E27FC236}">
                <a16:creationId xmlns:a16="http://schemas.microsoft.com/office/drawing/2014/main" id="{BBA7D198-99EE-9641-8D07-7C1D1F7B920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7861" y="4238107"/>
            <a:ext cx="3706358" cy="2483369"/>
          </a:xfrm>
          <a:prstGeom prst="rect">
            <a:avLst/>
          </a:prstGeom>
        </p:spPr>
      </p:pic>
      <p:pic>
        <p:nvPicPr>
          <p:cNvPr id="32" name="Picture 31">
            <a:extLst>
              <a:ext uri="{FF2B5EF4-FFF2-40B4-BE49-F238E27FC236}">
                <a16:creationId xmlns:a16="http://schemas.microsoft.com/office/drawing/2014/main" id="{B9D5CBD0-1013-5544-BAF1-0360397752DA}"/>
              </a:ext>
            </a:extLst>
          </p:cNvPr>
          <p:cNvPicPr/>
          <p:nvPr/>
        </p:nvPicPr>
        <p:blipFill rotWithShape="1">
          <a:blip r:embed="rId6" cstate="print">
            <a:extLst>
              <a:ext uri="{28A0092B-C50C-407E-A947-70E740481C1C}">
                <a14:useLocalDpi xmlns:a14="http://schemas.microsoft.com/office/drawing/2010/main" val="0"/>
              </a:ext>
            </a:extLst>
          </a:blip>
          <a:srcRect l="3612" t="15971" r="8493" b="1275"/>
          <a:stretch/>
        </p:blipFill>
        <p:spPr bwMode="auto">
          <a:xfrm>
            <a:off x="53832" y="2434143"/>
            <a:ext cx="2535096" cy="1671400"/>
          </a:xfrm>
          <a:prstGeom prst="rect">
            <a:avLst/>
          </a:prstGeom>
          <a:noFill/>
          <a:ln>
            <a:noFill/>
          </a:ln>
          <a:extLst>
            <a:ext uri="{53640926-AAD7-44d8-BBD7-CCE9431645EC}">
              <a14:shadowObscured xmlns="" xmlns:a14="http://schemas.microsoft.com/office/drawing/2010/main"/>
            </a:ext>
          </a:extLst>
        </p:spPr>
      </p:pic>
      <p:pic>
        <p:nvPicPr>
          <p:cNvPr id="33" name="Picture 32">
            <a:extLst>
              <a:ext uri="{FF2B5EF4-FFF2-40B4-BE49-F238E27FC236}">
                <a16:creationId xmlns:a16="http://schemas.microsoft.com/office/drawing/2014/main" id="{C3AF45EB-A4C7-784B-AB7B-17D6599919C7}"/>
              </a:ext>
            </a:extLst>
          </p:cNvPr>
          <p:cNvPicPr/>
          <p:nvPr/>
        </p:nvPicPr>
        <p:blipFill rotWithShape="1">
          <a:blip r:embed="rId7" cstate="print">
            <a:extLst>
              <a:ext uri="{28A0092B-C50C-407E-A947-70E740481C1C}">
                <a14:useLocalDpi xmlns:a14="http://schemas.microsoft.com/office/drawing/2010/main" val="0"/>
              </a:ext>
            </a:extLst>
          </a:blip>
          <a:srcRect b="16212"/>
          <a:stretch/>
        </p:blipFill>
        <p:spPr bwMode="auto">
          <a:xfrm>
            <a:off x="2110416" y="2416080"/>
            <a:ext cx="2069211" cy="1642634"/>
          </a:xfrm>
          <a:prstGeom prst="rect">
            <a:avLst/>
          </a:prstGeom>
          <a:noFill/>
          <a:ln>
            <a:noFill/>
          </a:ln>
        </p:spPr>
      </p:pic>
      <p:sp>
        <p:nvSpPr>
          <p:cNvPr id="3" name="Rectangle 2">
            <a:extLst>
              <a:ext uri="{FF2B5EF4-FFF2-40B4-BE49-F238E27FC236}">
                <a16:creationId xmlns:a16="http://schemas.microsoft.com/office/drawing/2014/main" id="{E2E7765A-631D-CB4A-84A3-119AD77EFE03}"/>
              </a:ext>
            </a:extLst>
          </p:cNvPr>
          <p:cNvSpPr/>
          <p:nvPr/>
        </p:nvSpPr>
        <p:spPr>
          <a:xfrm>
            <a:off x="4796806" y="1877411"/>
            <a:ext cx="2026324" cy="461665"/>
          </a:xfrm>
          <a:prstGeom prst="rect">
            <a:avLst/>
          </a:prstGeom>
        </p:spPr>
        <p:txBody>
          <a:bodyPr wrap="none">
            <a:spAutoFit/>
          </a:bodyPr>
          <a:lstStyle/>
          <a:p>
            <a:r>
              <a:rPr lang="en-US" sz="2400" b="1">
                <a:solidFill>
                  <a:srgbClr val="0070C0"/>
                </a:solidFill>
              </a:rPr>
              <a:t>W/</a:t>
            </a:r>
            <a:r>
              <a:rPr lang="en-US" sz="2400" b="1" err="1">
                <a:solidFill>
                  <a:srgbClr val="0070C0"/>
                </a:solidFill>
              </a:rPr>
              <a:t>SciFi</a:t>
            </a:r>
            <a:r>
              <a:rPr lang="en-US" sz="2400" b="1">
                <a:solidFill>
                  <a:srgbClr val="0070C0"/>
                </a:solidFill>
              </a:rPr>
              <a:t> </a:t>
            </a:r>
            <a:r>
              <a:rPr lang="en-US" sz="2400" b="1" err="1">
                <a:solidFill>
                  <a:srgbClr val="0070C0"/>
                </a:solidFill>
              </a:rPr>
              <a:t>spacal</a:t>
            </a:r>
            <a:endParaRPr lang="en-US" sz="2400" b="1">
              <a:solidFill>
                <a:srgbClr val="0070C0"/>
              </a:solidFill>
            </a:endParaRPr>
          </a:p>
        </p:txBody>
      </p:sp>
      <p:sp>
        <p:nvSpPr>
          <p:cNvPr id="5" name="Rectangle 4">
            <a:extLst>
              <a:ext uri="{FF2B5EF4-FFF2-40B4-BE49-F238E27FC236}">
                <a16:creationId xmlns:a16="http://schemas.microsoft.com/office/drawing/2014/main" id="{2EC5C8EA-2B8C-434B-9188-1E27E31C05DC}"/>
              </a:ext>
            </a:extLst>
          </p:cNvPr>
          <p:cNvSpPr/>
          <p:nvPr/>
        </p:nvSpPr>
        <p:spPr>
          <a:xfrm>
            <a:off x="263596" y="1986198"/>
            <a:ext cx="1771639" cy="400110"/>
          </a:xfrm>
          <a:prstGeom prst="rect">
            <a:avLst/>
          </a:prstGeom>
        </p:spPr>
        <p:txBody>
          <a:bodyPr wrap="none">
            <a:spAutoFit/>
          </a:bodyPr>
          <a:lstStyle/>
          <a:p>
            <a:r>
              <a:rPr lang="en-US" sz="2000" b="1" err="1">
                <a:solidFill>
                  <a:srgbClr val="0070C0"/>
                </a:solidFill>
              </a:rPr>
              <a:t>Pb</a:t>
            </a:r>
            <a:r>
              <a:rPr lang="en-US" sz="2000" b="1">
                <a:solidFill>
                  <a:srgbClr val="0070C0"/>
                </a:solidFill>
              </a:rPr>
              <a:t>/Sc </a:t>
            </a:r>
            <a:r>
              <a:rPr lang="en-US" sz="2000" b="1" err="1">
                <a:solidFill>
                  <a:srgbClr val="0070C0"/>
                </a:solidFill>
              </a:rPr>
              <a:t>shashlyk</a:t>
            </a:r>
            <a:endParaRPr lang="en-US" sz="2000" b="1">
              <a:solidFill>
                <a:srgbClr val="0070C0"/>
              </a:solidFill>
            </a:endParaRPr>
          </a:p>
        </p:txBody>
      </p:sp>
      <p:sp>
        <p:nvSpPr>
          <p:cNvPr id="6" name="Rectangle 5">
            <a:extLst>
              <a:ext uri="{FF2B5EF4-FFF2-40B4-BE49-F238E27FC236}">
                <a16:creationId xmlns:a16="http://schemas.microsoft.com/office/drawing/2014/main" id="{492913EC-F858-A545-A79D-D75D33096050}"/>
              </a:ext>
            </a:extLst>
          </p:cNvPr>
          <p:cNvSpPr/>
          <p:nvPr/>
        </p:nvSpPr>
        <p:spPr>
          <a:xfrm>
            <a:off x="0" y="370383"/>
            <a:ext cx="5379226" cy="1692771"/>
          </a:xfrm>
          <a:prstGeom prst="rect">
            <a:avLst/>
          </a:prstGeom>
        </p:spPr>
        <p:txBody>
          <a:bodyPr wrap="square">
            <a:spAutoFit/>
          </a:bodyPr>
          <a:lstStyle/>
          <a:p>
            <a:pPr marL="342900" marR="41275" lvl="0" indent="-342900">
              <a:buClr>
                <a:srgbClr val="FF2600"/>
              </a:buClr>
              <a:buSzPct val="175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endParaRPr lang="en-US" sz="1600" dirty="0">
              <a:solidFill>
                <a:srgbClr val="000000"/>
              </a:solidFill>
              <a:uFill>
                <a:solidFill>
                  <a:srgbClr val="000000"/>
                </a:solidFill>
              </a:uFill>
              <a:latin typeface="Arial"/>
              <a:sym typeface="Arial"/>
            </a:endParaRPr>
          </a:p>
          <a:p>
            <a:pPr marL="342900" marR="41275" lvl="0" indent="-342900">
              <a:buClr>
                <a:srgbClr val="FF2600"/>
              </a:buClr>
              <a:buSzPct val="175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Well established technology</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dirty="0">
                <a:solidFill>
                  <a:srgbClr val="000000"/>
                </a:solidFill>
                <a:uFill>
                  <a:solidFill>
                    <a:srgbClr val="000000"/>
                  </a:solidFill>
                </a:uFill>
                <a:latin typeface="Arial"/>
                <a:sym typeface="Arial"/>
              </a:rPr>
              <a:t>HERA-B, ALICE, PHENIX, PANDA, …</a:t>
            </a:r>
          </a:p>
          <a:p>
            <a:pPr marL="317500" marR="41275" lvl="0" indent="-317500" defTabSz="912853">
              <a:spcBef>
                <a:spcPct val="20000"/>
              </a:spcBef>
              <a:buClr>
                <a:srgbClr val="FF2600"/>
              </a:buClr>
              <a:buSzPct val="175000"/>
              <a:buFont typeface="Arial"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Medium energy resolution ~7..13%/√E</a:t>
            </a:r>
          </a:p>
          <a:p>
            <a:pPr marL="317500" marR="41275" lvl="0" indent="-317500" defTabSz="912853">
              <a:spcBef>
                <a:spcPct val="20000"/>
              </a:spcBef>
              <a:buClr>
                <a:srgbClr val="FF2600"/>
              </a:buClr>
              <a:buSzPct val="175000"/>
              <a:buFont typeface="Arial" pitchFamily="34" charset="0"/>
              <a:buChar char="•"/>
              <a:defRPr sz="2200">
                <a:solidFill>
                  <a:srgbClr val="000000"/>
                </a:solidFill>
                <a:uFill>
                  <a:solidFill>
                    <a:srgbClr val="000000"/>
                  </a:solidFill>
                </a:uFill>
                <a:latin typeface="+mn-lt"/>
                <a:ea typeface="+mn-ea"/>
                <a:cs typeface="+mn-cs"/>
                <a:sym typeface="Arial"/>
              </a:defRPr>
            </a:pPr>
            <a:r>
              <a:rPr lang="en-US" sz="2000" dirty="0">
                <a:solidFill>
                  <a:srgbClr val="000000"/>
                </a:solidFill>
                <a:uFill>
                  <a:solidFill>
                    <a:srgbClr val="000000"/>
                  </a:solidFill>
                </a:uFill>
                <a:latin typeface="Arial"/>
                <a:sym typeface="Arial"/>
              </a:rPr>
              <a:t>Compact (X</a:t>
            </a:r>
            <a:r>
              <a:rPr lang="en-US" sz="2000" baseline="-25000" dirty="0">
                <a:solidFill>
                  <a:srgbClr val="000000"/>
                </a:solidFill>
                <a:uFill>
                  <a:solidFill>
                    <a:srgbClr val="000000"/>
                  </a:solidFill>
                </a:uFill>
                <a:latin typeface="Arial"/>
                <a:sym typeface="Arial"/>
              </a:rPr>
              <a:t>0 </a:t>
            </a:r>
            <a:r>
              <a:rPr lang="en-US" sz="2000" dirty="0">
                <a:solidFill>
                  <a:srgbClr val="000000"/>
                </a:solidFill>
                <a:uFill>
                  <a:solidFill>
                    <a:srgbClr val="000000"/>
                  </a:solidFill>
                </a:uFill>
                <a:latin typeface="Arial"/>
                <a:sym typeface="Arial"/>
              </a:rPr>
              <a:t>~7mm or less), cost efficient</a:t>
            </a:r>
          </a:p>
        </p:txBody>
      </p:sp>
      <p:sp>
        <p:nvSpPr>
          <p:cNvPr id="7" name="Rectangle 6">
            <a:extLst>
              <a:ext uri="{FF2B5EF4-FFF2-40B4-BE49-F238E27FC236}">
                <a16:creationId xmlns:a16="http://schemas.microsoft.com/office/drawing/2014/main" id="{C8C2337D-ED01-D743-A867-F79DD2B4C2BD}"/>
              </a:ext>
            </a:extLst>
          </p:cNvPr>
          <p:cNvSpPr/>
          <p:nvPr/>
        </p:nvSpPr>
        <p:spPr>
          <a:xfrm>
            <a:off x="7045423" y="6111463"/>
            <a:ext cx="745766" cy="176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C31630-E3FC-934B-8292-5F7C7EC915CF}"/>
              </a:ext>
            </a:extLst>
          </p:cNvPr>
          <p:cNvPicPr>
            <a:picLocks noChangeAspect="1"/>
          </p:cNvPicPr>
          <p:nvPr/>
        </p:nvPicPr>
        <p:blipFill>
          <a:blip r:embed="rId8"/>
          <a:stretch>
            <a:fillRect/>
          </a:stretch>
        </p:blipFill>
        <p:spPr>
          <a:xfrm>
            <a:off x="5220128" y="122815"/>
            <a:ext cx="3834484" cy="1625975"/>
          </a:xfrm>
          <a:prstGeom prst="rect">
            <a:avLst/>
          </a:prstGeom>
        </p:spPr>
      </p:pic>
      <p:sp>
        <p:nvSpPr>
          <p:cNvPr id="8" name="Date Placeholder 7">
            <a:extLst>
              <a:ext uri="{FF2B5EF4-FFF2-40B4-BE49-F238E27FC236}">
                <a16:creationId xmlns:a16="http://schemas.microsoft.com/office/drawing/2014/main" id="{9ED65456-CB0F-FD43-B2E1-0A5F6B33EDCB}"/>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58912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CF89-AEA7-8145-9166-2221403FF55F}"/>
              </a:ext>
            </a:extLst>
          </p:cNvPr>
          <p:cNvSpPr>
            <a:spLocks noGrp="1"/>
          </p:cNvSpPr>
          <p:nvPr>
            <p:ph type="title"/>
          </p:nvPr>
        </p:nvSpPr>
        <p:spPr/>
        <p:txBody>
          <a:bodyPr/>
          <a:lstStyle/>
          <a:p>
            <a:r>
              <a:rPr lang="en-US" dirty="0"/>
              <a:t>Deep Inelastic Scattering</a:t>
            </a:r>
            <a:endParaRPr lang="en-US" i="0" dirty="0"/>
          </a:p>
        </p:txBody>
      </p:sp>
      <p:sp>
        <p:nvSpPr>
          <p:cNvPr id="3" name="Date Placeholder 2">
            <a:extLst>
              <a:ext uri="{FF2B5EF4-FFF2-40B4-BE49-F238E27FC236}">
                <a16:creationId xmlns:a16="http://schemas.microsoft.com/office/drawing/2014/main" id="{513FF701-CE03-CD45-A867-515D9C39D83E}"/>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92E2D290-83C6-D545-8294-12E5EA741743}"/>
              </a:ext>
            </a:extLst>
          </p:cNvPr>
          <p:cNvSpPr>
            <a:spLocks noGrp="1"/>
          </p:cNvSpPr>
          <p:nvPr>
            <p:ph type="sldNum" sz="quarter" idx="12"/>
          </p:nvPr>
        </p:nvSpPr>
        <p:spPr/>
        <p:txBody>
          <a:bodyPr/>
          <a:lstStyle/>
          <a:p>
            <a:fld id="{893C5830-40F3-F04E-B2E3-10E6672BA8FF}" type="slidenum">
              <a:rPr lang="en-US" smtClean="0"/>
              <a:pPr/>
              <a:t>5</a:t>
            </a:fld>
            <a:endParaRPr lang="en-US"/>
          </a:p>
        </p:txBody>
      </p:sp>
      <p:sp>
        <p:nvSpPr>
          <p:cNvPr id="24" name="TextBox 23">
            <a:extLst>
              <a:ext uri="{FF2B5EF4-FFF2-40B4-BE49-F238E27FC236}">
                <a16:creationId xmlns:a16="http://schemas.microsoft.com/office/drawing/2014/main" id="{ADF96CCE-72AB-4A46-926F-18BA2F2581BE}"/>
              </a:ext>
            </a:extLst>
          </p:cNvPr>
          <p:cNvSpPr txBox="1"/>
          <p:nvPr/>
        </p:nvSpPr>
        <p:spPr>
          <a:xfrm>
            <a:off x="2183601" y="2916000"/>
            <a:ext cx="4804520" cy="923330"/>
          </a:xfrm>
          <a:prstGeom prst="rect">
            <a:avLst/>
          </a:prstGeom>
          <a:noFill/>
        </p:spPr>
        <p:txBody>
          <a:bodyPr wrap="none" rtlCol="0">
            <a:spAutoFit/>
          </a:bodyPr>
          <a:lstStyle/>
          <a:p>
            <a:pPr algn="ctr"/>
            <a:r>
              <a:rPr lang="en-US" dirty="0">
                <a:solidFill>
                  <a:srgbClr val="0000FF"/>
                </a:solidFill>
                <a:latin typeface="Comic Sans MS" panose="030F0902030302020204" pitchFamily="66" charset="0"/>
                <a:cs typeface="Comic Sans MS"/>
              </a:rPr>
              <a:t>large kinematic coverage:</a:t>
            </a:r>
          </a:p>
          <a:p>
            <a:pPr marL="285750" indent="-285750">
              <a:buClr>
                <a:srgbClr val="0000FF"/>
              </a:buClr>
              <a:buFont typeface="Wingdings" pitchFamily="2" charset="2"/>
              <a:buChar char="à"/>
            </a:pPr>
            <a:r>
              <a:rPr lang="en-US" dirty="0">
                <a:solidFill>
                  <a:srgbClr val="0432FF"/>
                </a:solidFill>
                <a:latin typeface="Comic Sans MS" panose="030F0902030302020204" pitchFamily="66" charset="0"/>
                <a:cs typeface="Comic Sans MS"/>
                <a:sym typeface="Wingdings"/>
              </a:rPr>
              <a:t>center-of-mass energy </a:t>
            </a:r>
            <a:r>
              <a:rPr lang="en-US" dirty="0">
                <a:solidFill>
                  <a:srgbClr val="0000FF"/>
                </a:solidFill>
                <a:latin typeface="Comic Sans MS" panose="030F0902030302020204" pitchFamily="66" charset="0"/>
                <a:cs typeface="Comic Sans MS"/>
              </a:rPr>
              <a:t>√s: 28 – 140 GeV</a:t>
            </a:r>
          </a:p>
          <a:p>
            <a:pPr marL="285750" indent="-285750">
              <a:buClr>
                <a:srgbClr val="0000FF"/>
              </a:buClr>
              <a:buFont typeface="Wingdings" pitchFamily="2" charset="2"/>
              <a:buChar char="à"/>
            </a:pPr>
            <a:r>
              <a:rPr lang="en-US" dirty="0">
                <a:latin typeface="Comic Sans MS" panose="030F0902030302020204" pitchFamily="66" charset="0"/>
                <a:cs typeface="Comic Sans MS"/>
              </a:rPr>
              <a:t>access to </a:t>
            </a:r>
            <a:r>
              <a:rPr lang="en-US" i="1" dirty="0">
                <a:latin typeface="Comic Sans MS" panose="030F0902030302020204" pitchFamily="66" charset="0"/>
                <a:cs typeface="Comic Sans MS"/>
              </a:rPr>
              <a:t>x</a:t>
            </a:r>
            <a:r>
              <a:rPr lang="en-US" dirty="0">
                <a:latin typeface="Comic Sans MS" panose="030F0902030302020204" pitchFamily="66" charset="0"/>
                <a:cs typeface="Comic Sans MS"/>
              </a:rPr>
              <a:t> and </a:t>
            </a:r>
            <a:r>
              <a:rPr lang="en-US" i="1" dirty="0">
                <a:latin typeface="Comic Sans MS" panose="030F0902030302020204" pitchFamily="66" charset="0"/>
                <a:cs typeface="Comic Sans MS"/>
              </a:rPr>
              <a:t>Q</a:t>
            </a:r>
            <a:r>
              <a:rPr lang="en-US" i="1" baseline="30000" dirty="0">
                <a:latin typeface="Comic Sans MS" panose="030F0902030302020204" pitchFamily="66" charset="0"/>
                <a:cs typeface="Comic Sans MS"/>
              </a:rPr>
              <a:t>2</a:t>
            </a:r>
            <a:r>
              <a:rPr lang="en-US" dirty="0">
                <a:latin typeface="Comic Sans MS" panose="030F0902030302020204" pitchFamily="66" charset="0"/>
                <a:cs typeface="Comic Sans MS"/>
              </a:rPr>
              <a:t> over a wide range </a:t>
            </a:r>
          </a:p>
        </p:txBody>
      </p:sp>
      <p:pic>
        <p:nvPicPr>
          <p:cNvPr id="10" name="DIS-Kinematics_revised copy.pdf">
            <a:extLst>
              <a:ext uri="{FF2B5EF4-FFF2-40B4-BE49-F238E27FC236}">
                <a16:creationId xmlns:a16="http://schemas.microsoft.com/office/drawing/2014/main" id="{77D6E3B9-0E20-864D-B41C-F1A61A63F5E0}"/>
              </a:ext>
            </a:extLst>
          </p:cNvPr>
          <p:cNvPicPr>
            <a:picLocks noChangeAspect="1"/>
          </p:cNvPicPr>
          <p:nvPr/>
        </p:nvPicPr>
        <p:blipFill>
          <a:blip r:embed="rId3"/>
          <a:stretch>
            <a:fillRect/>
          </a:stretch>
        </p:blipFill>
        <p:spPr>
          <a:xfrm>
            <a:off x="3246121" y="537010"/>
            <a:ext cx="2717800" cy="2291080"/>
          </a:xfrm>
          <a:prstGeom prst="rect">
            <a:avLst/>
          </a:prstGeom>
          <a:ln w="12700">
            <a:round/>
          </a:ln>
        </p:spPr>
      </p:pic>
      <p:graphicFrame>
        <p:nvGraphicFramePr>
          <p:cNvPr id="18" name="Object 17">
            <a:extLst>
              <a:ext uri="{FF2B5EF4-FFF2-40B4-BE49-F238E27FC236}">
                <a16:creationId xmlns:a16="http://schemas.microsoft.com/office/drawing/2014/main" id="{0D4F942E-81B4-5847-927A-B24B2D9EEF63}"/>
              </a:ext>
            </a:extLst>
          </p:cNvPr>
          <p:cNvGraphicFramePr>
            <a:graphicFrameLocks noChangeAspect="1"/>
          </p:cNvGraphicFramePr>
          <p:nvPr>
            <p:extLst>
              <p:ext uri="{D42A27DB-BD31-4B8C-83A1-F6EECF244321}">
                <p14:modId xmlns:p14="http://schemas.microsoft.com/office/powerpoint/2010/main" val="2556651542"/>
              </p:ext>
            </p:extLst>
          </p:nvPr>
        </p:nvGraphicFramePr>
        <p:xfrm>
          <a:off x="6606997" y="814478"/>
          <a:ext cx="1927861" cy="535517"/>
        </p:xfrm>
        <a:graphic>
          <a:graphicData uri="http://schemas.openxmlformats.org/presentationml/2006/ole">
            <mc:AlternateContent xmlns:mc="http://schemas.openxmlformats.org/markup-compatibility/2006">
              <mc:Choice xmlns:v="urn:schemas-microsoft-com:vml" Requires="v">
                <p:oleObj spid="_x0000_s113790" name="Equation" r:id="rId4" imgW="1143000" imgH="317500" progId="Equation.DSMT4">
                  <p:embed/>
                </p:oleObj>
              </mc:Choice>
              <mc:Fallback>
                <p:oleObj name="Equation" r:id="rId4" imgW="1143000" imgH="317500" progId="Equation.DSMT4">
                  <p:embed/>
                  <p:pic>
                    <p:nvPicPr>
                      <p:cNvPr id="18" name="Object 17">
                        <a:extLst>
                          <a:ext uri="{FF2B5EF4-FFF2-40B4-BE49-F238E27FC236}">
                            <a16:creationId xmlns:a16="http://schemas.microsoft.com/office/drawing/2014/main" id="{0D4F942E-81B4-5847-927A-B24B2D9EEF63}"/>
                          </a:ext>
                        </a:extLst>
                      </p:cNvPr>
                      <p:cNvPicPr/>
                      <p:nvPr/>
                    </p:nvPicPr>
                    <p:blipFill>
                      <a:blip r:embed="rId5"/>
                      <a:stretch>
                        <a:fillRect/>
                      </a:stretch>
                    </p:blipFill>
                    <p:spPr>
                      <a:xfrm>
                        <a:off x="6606997" y="814478"/>
                        <a:ext cx="1927861" cy="535517"/>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4B49305D-1E2D-1640-B0F2-FE9FF390CFD0}"/>
              </a:ext>
            </a:extLst>
          </p:cNvPr>
          <p:cNvPicPr>
            <a:picLocks noChangeAspect="1"/>
          </p:cNvPicPr>
          <p:nvPr/>
        </p:nvPicPr>
        <p:blipFill rotWithShape="1">
          <a:blip r:embed="rId6"/>
          <a:srcRect l="3202" t="3222" r="2157" b="1000"/>
          <a:stretch/>
        </p:blipFill>
        <p:spPr>
          <a:xfrm>
            <a:off x="5099502" y="3912640"/>
            <a:ext cx="3769360" cy="2243915"/>
          </a:xfrm>
          <a:prstGeom prst="rect">
            <a:avLst/>
          </a:prstGeom>
        </p:spPr>
      </p:pic>
      <p:pic>
        <p:nvPicPr>
          <p:cNvPr id="21" name="Picture 20" descr="A screenshot of a cell phone&#13;&#10;&#13;&#10;Description automatically generated">
            <a:extLst>
              <a:ext uri="{FF2B5EF4-FFF2-40B4-BE49-F238E27FC236}">
                <a16:creationId xmlns:a16="http://schemas.microsoft.com/office/drawing/2014/main" id="{1A32F5A8-F2C6-1945-9497-5ADCC4F00FCC}"/>
              </a:ext>
            </a:extLst>
          </p:cNvPr>
          <p:cNvPicPr>
            <a:picLocks noChangeAspect="1"/>
          </p:cNvPicPr>
          <p:nvPr/>
        </p:nvPicPr>
        <p:blipFill>
          <a:blip r:embed="rId7"/>
          <a:stretch>
            <a:fillRect/>
          </a:stretch>
        </p:blipFill>
        <p:spPr>
          <a:xfrm>
            <a:off x="-5800" y="3913323"/>
            <a:ext cx="4990457" cy="2742381"/>
          </a:xfrm>
          <a:prstGeom prst="rect">
            <a:avLst/>
          </a:prstGeom>
        </p:spPr>
      </p:pic>
      <p:sp>
        <p:nvSpPr>
          <p:cNvPr id="22" name="TextBox 21">
            <a:extLst>
              <a:ext uri="{FF2B5EF4-FFF2-40B4-BE49-F238E27FC236}">
                <a16:creationId xmlns:a16="http://schemas.microsoft.com/office/drawing/2014/main" id="{C9ED3B28-FE4C-EB49-8B85-38AC1FA3B542}"/>
              </a:ext>
            </a:extLst>
          </p:cNvPr>
          <p:cNvSpPr txBox="1"/>
          <p:nvPr/>
        </p:nvSpPr>
        <p:spPr>
          <a:xfrm>
            <a:off x="-3348" y="672070"/>
            <a:ext cx="3744936" cy="2185214"/>
          </a:xfrm>
          <a:prstGeom prst="rect">
            <a:avLst/>
          </a:prstGeom>
          <a:noFill/>
        </p:spPr>
        <p:txBody>
          <a:bodyPr wrap="none" rtlCol="0">
            <a:spAutoFit/>
          </a:bodyPr>
          <a:lstStyle/>
          <a:p>
            <a:r>
              <a:rPr lang="en-US" dirty="0">
                <a:solidFill>
                  <a:srgbClr val="0000FF"/>
                </a:solidFill>
                <a:latin typeface="Comic Sans MS" panose="030F0902030302020204" pitchFamily="66" charset="0"/>
                <a:cs typeface="Comic Sans MS"/>
              </a:rPr>
              <a:t>Deep Inelastic Scattering (DIS):</a:t>
            </a:r>
          </a:p>
          <a:p>
            <a:pPr marL="285750" indent="-285750">
              <a:buClr>
                <a:srgbClr val="3366FF"/>
              </a:buClr>
              <a:buFont typeface="Wingdings" pitchFamily="2" charset="2"/>
              <a:buChar char="Ø"/>
            </a:pPr>
            <a:r>
              <a:rPr lang="en-US" sz="1600" dirty="0">
                <a:latin typeface="Comic Sans MS" panose="030F0902030302020204" pitchFamily="66" charset="0"/>
                <a:cs typeface="Comic Sans MS"/>
              </a:rPr>
              <a:t>As a probe, electron beams </a:t>
            </a:r>
          </a:p>
          <a:p>
            <a:pPr>
              <a:buClr>
                <a:srgbClr val="3366FF"/>
              </a:buClr>
            </a:pPr>
            <a:r>
              <a:rPr lang="en-US" sz="1600" dirty="0">
                <a:latin typeface="Comic Sans MS" panose="030F0902030302020204" pitchFamily="66" charset="0"/>
                <a:cs typeface="Comic Sans MS"/>
              </a:rPr>
              <a:t>  provide unmatched precision of</a:t>
            </a:r>
          </a:p>
          <a:p>
            <a:pPr>
              <a:buClr>
                <a:srgbClr val="3366FF"/>
              </a:buClr>
            </a:pPr>
            <a:r>
              <a:rPr lang="en-US" sz="1600" dirty="0">
                <a:latin typeface="Comic Sans MS" panose="030F0902030302020204" pitchFamily="66" charset="0"/>
                <a:cs typeface="Comic Sans MS"/>
              </a:rPr>
              <a:t>  the electromagnetic interaction</a:t>
            </a:r>
          </a:p>
          <a:p>
            <a:pPr>
              <a:buClr>
                <a:srgbClr val="3366FF"/>
              </a:buClr>
            </a:pPr>
            <a:endParaRPr lang="en-US" sz="600" dirty="0">
              <a:latin typeface="Comic Sans MS" panose="030F0902030302020204" pitchFamily="66" charset="0"/>
              <a:cs typeface="Comic Sans MS"/>
            </a:endParaRPr>
          </a:p>
          <a:p>
            <a:pPr marL="285750" indent="-285750">
              <a:buClr>
                <a:srgbClr val="3366FF"/>
              </a:buClr>
              <a:buFont typeface="Wingdings" pitchFamily="2" charset="2"/>
              <a:buChar char="Ø"/>
            </a:pPr>
            <a:r>
              <a:rPr lang="en-US" sz="1600" dirty="0">
                <a:latin typeface="Comic Sans MS" panose="030F0902030302020204" pitchFamily="66" charset="0"/>
                <a:cs typeface="Comic Sans MS"/>
              </a:rPr>
              <a:t>Direct, model independent</a:t>
            </a:r>
          </a:p>
          <a:p>
            <a:pPr>
              <a:buClr>
                <a:srgbClr val="3366FF"/>
              </a:buClr>
            </a:pPr>
            <a:r>
              <a:rPr lang="en-US" sz="1600" dirty="0">
                <a:latin typeface="Comic Sans MS" panose="030F0902030302020204" pitchFamily="66" charset="0"/>
                <a:cs typeface="Comic Sans MS"/>
              </a:rPr>
              <a:t>   determination of </a:t>
            </a:r>
            <a:r>
              <a:rPr lang="en-US" sz="1600" dirty="0" err="1">
                <a:latin typeface="Comic Sans MS" panose="030F0902030302020204" pitchFamily="66" charset="0"/>
                <a:cs typeface="Comic Sans MS"/>
              </a:rPr>
              <a:t>parton</a:t>
            </a:r>
            <a:endParaRPr lang="en-US" sz="1600" dirty="0">
              <a:latin typeface="Comic Sans MS" panose="030F0902030302020204" pitchFamily="66" charset="0"/>
              <a:cs typeface="Comic Sans MS"/>
            </a:endParaRPr>
          </a:p>
          <a:p>
            <a:pPr>
              <a:buClr>
                <a:srgbClr val="3366FF"/>
              </a:buClr>
            </a:pPr>
            <a:r>
              <a:rPr lang="en-US" sz="1600" dirty="0">
                <a:latin typeface="Comic Sans MS" panose="030F0902030302020204" pitchFamily="66" charset="0"/>
                <a:cs typeface="Comic Sans MS"/>
              </a:rPr>
              <a:t>   kinematics of physics</a:t>
            </a:r>
          </a:p>
          <a:p>
            <a:pPr>
              <a:buClr>
                <a:srgbClr val="3366FF"/>
              </a:buClr>
            </a:pPr>
            <a:r>
              <a:rPr lang="en-US" sz="1600" dirty="0">
                <a:latin typeface="Comic Sans MS" panose="030F0902030302020204" pitchFamily="66" charset="0"/>
                <a:cs typeface="Comic Sans MS"/>
              </a:rPr>
              <a:t>   processes  </a:t>
            </a:r>
          </a:p>
        </p:txBody>
      </p:sp>
      <p:sp>
        <p:nvSpPr>
          <p:cNvPr id="25" name="Shape 84">
            <a:extLst>
              <a:ext uri="{FF2B5EF4-FFF2-40B4-BE49-F238E27FC236}">
                <a16:creationId xmlns:a16="http://schemas.microsoft.com/office/drawing/2014/main" id="{D97511FF-30B9-7147-A351-B1010BA57E7F}"/>
              </a:ext>
            </a:extLst>
          </p:cNvPr>
          <p:cNvSpPr/>
          <p:nvPr/>
        </p:nvSpPr>
        <p:spPr>
          <a:xfrm>
            <a:off x="6025105" y="1302366"/>
            <a:ext cx="314605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008800"/>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s</a:t>
            </a:r>
            <a:r>
              <a:rPr lang="en-US" sz="1400" b="1" i="1"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center-of-mass energy squared</a:t>
            </a:r>
          </a:p>
        </p:txBody>
      </p:sp>
      <p:sp>
        <p:nvSpPr>
          <p:cNvPr id="26" name="Shape 85">
            <a:extLst>
              <a:ext uri="{FF2B5EF4-FFF2-40B4-BE49-F238E27FC236}">
                <a16:creationId xmlns:a16="http://schemas.microsoft.com/office/drawing/2014/main" id="{472963E8-44D9-CB4F-9C83-4E39684BA34E}"/>
              </a:ext>
            </a:extLst>
          </p:cNvPr>
          <p:cNvSpPr/>
          <p:nvPr/>
        </p:nvSpPr>
        <p:spPr>
          <a:xfrm>
            <a:off x="6025105" y="1559441"/>
            <a:ext cx="1918154"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FF2600"/>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Q</a:t>
            </a:r>
            <a:r>
              <a:rPr sz="1400" b="1" i="1" baseline="31999" dirty="0">
                <a:solidFill>
                  <a:srgbClr val="0000FF"/>
                </a:solidFill>
                <a:latin typeface="Comic Sans MS" panose="030F0902030302020204" pitchFamily="66" charset="0"/>
                <a:cs typeface="Comic Sans MS"/>
              </a:rPr>
              <a:t>2</a:t>
            </a:r>
            <a:r>
              <a:rPr sz="1400"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resolution power</a:t>
            </a:r>
          </a:p>
        </p:txBody>
      </p:sp>
      <p:sp>
        <p:nvSpPr>
          <p:cNvPr id="27" name="Shape 86">
            <a:extLst>
              <a:ext uri="{FF2B5EF4-FFF2-40B4-BE49-F238E27FC236}">
                <a16:creationId xmlns:a16="http://schemas.microsoft.com/office/drawing/2014/main" id="{86282C81-484E-3243-8809-30754044F63E}"/>
              </a:ext>
            </a:extLst>
          </p:cNvPr>
          <p:cNvSpPr/>
          <p:nvPr/>
        </p:nvSpPr>
        <p:spPr>
          <a:xfrm>
            <a:off x="6029049" y="1817482"/>
            <a:ext cx="3063562" cy="748923"/>
          </a:xfrm>
          <a:prstGeom prst="rect">
            <a:avLst/>
          </a:prstGeom>
          <a:ln w="12700">
            <a:miter lim="400000"/>
          </a:ln>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sz="1400" b="1" i="1" dirty="0">
                <a:solidFill>
                  <a:srgbClr val="0000DB"/>
                </a:solidFill>
                <a:latin typeface="Comic Sans MS" panose="030F0902030302020204" pitchFamily="66" charset="0"/>
                <a:cs typeface="Comic Sans MS"/>
              </a:rPr>
              <a:t>x</a:t>
            </a:r>
            <a:r>
              <a:rPr sz="1400" dirty="0">
                <a:solidFill>
                  <a:srgbClr val="0000DB"/>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the fraction of the nucleon’s </a:t>
            </a:r>
          </a:p>
          <a:p>
            <a:r>
              <a:rPr lang="en-US" sz="1400" dirty="0">
                <a:latin typeface="Comic Sans MS" panose="030F0902030302020204" pitchFamily="66" charset="0"/>
                <a:cs typeface="Comic Sans MS"/>
              </a:rPr>
              <a:t>       momentum carried by the    </a:t>
            </a:r>
          </a:p>
          <a:p>
            <a:r>
              <a:rPr lang="en-US" sz="1400" dirty="0">
                <a:latin typeface="Comic Sans MS" panose="030F0902030302020204" pitchFamily="66" charset="0"/>
                <a:cs typeface="Comic Sans MS"/>
              </a:rPr>
              <a:t>       struck quark (0&lt;x&lt;1)</a:t>
            </a:r>
          </a:p>
        </p:txBody>
      </p:sp>
      <p:sp>
        <p:nvSpPr>
          <p:cNvPr id="28" name="Shape 87">
            <a:extLst>
              <a:ext uri="{FF2B5EF4-FFF2-40B4-BE49-F238E27FC236}">
                <a16:creationId xmlns:a16="http://schemas.microsoft.com/office/drawing/2014/main" id="{13D9AEEC-63FC-1E4D-8C6F-F77625A039B0}"/>
              </a:ext>
            </a:extLst>
          </p:cNvPr>
          <p:cNvSpPr/>
          <p:nvPr/>
        </p:nvSpPr>
        <p:spPr>
          <a:xfrm>
            <a:off x="6025105" y="2468498"/>
            <a:ext cx="1459695"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R="40639" defTabSz="914400">
              <a:defRPr sz="2400">
                <a:uFill>
                  <a:solidFill>
                    <a:srgbClr val="021EAA"/>
                  </a:solidFill>
                </a:uFill>
                <a:latin typeface="+mn-lt"/>
                <a:ea typeface="+mn-ea"/>
                <a:cs typeface="+mn-cs"/>
                <a:sym typeface="Arial"/>
              </a:defRPr>
            </a:pPr>
            <a:r>
              <a:rPr sz="1400" b="1" i="1" dirty="0">
                <a:solidFill>
                  <a:srgbClr val="0000FF"/>
                </a:solidFill>
                <a:latin typeface="Comic Sans MS" panose="030F0902030302020204" pitchFamily="66" charset="0"/>
                <a:cs typeface="Comic Sans MS"/>
              </a:rPr>
              <a:t>y</a:t>
            </a:r>
            <a:r>
              <a:rPr lang="en-US" sz="1400" b="1" i="1" dirty="0">
                <a:solidFill>
                  <a:srgbClr val="0000FF"/>
                </a:solidFill>
                <a:latin typeface="Comic Sans MS" panose="030F0902030302020204" pitchFamily="66" charset="0"/>
                <a:cs typeface="Comic Sans MS"/>
              </a:rPr>
              <a:t>:</a:t>
            </a:r>
            <a:r>
              <a:rPr sz="1400" dirty="0">
                <a:latin typeface="Comic Sans MS" panose="030F0902030302020204" pitchFamily="66" charset="0"/>
                <a:cs typeface="Comic Sans MS"/>
              </a:rPr>
              <a:t>  </a:t>
            </a:r>
            <a:r>
              <a:rPr lang="en-US" sz="1400" dirty="0">
                <a:latin typeface="Comic Sans MS" panose="030F0902030302020204" pitchFamily="66" charset="0"/>
                <a:cs typeface="Comic Sans MS"/>
              </a:rPr>
              <a:t>  </a:t>
            </a:r>
            <a:r>
              <a:rPr sz="1400" dirty="0">
                <a:latin typeface="Comic Sans MS" panose="030F0902030302020204" pitchFamily="66" charset="0"/>
                <a:cs typeface="Comic Sans MS"/>
              </a:rPr>
              <a:t>inelasticity</a:t>
            </a:r>
          </a:p>
        </p:txBody>
      </p:sp>
    </p:spTree>
    <p:extLst>
      <p:ext uri="{BB962C8B-B14F-4D97-AF65-F5344CB8AC3E}">
        <p14:creationId xmlns:p14="http://schemas.microsoft.com/office/powerpoint/2010/main" val="5072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50</a:t>
            </a:fld>
            <a:endParaRPr lang="en-US"/>
          </a:p>
        </p:txBody>
      </p:sp>
      <p:sp>
        <p:nvSpPr>
          <p:cNvPr id="2" name="Title 1"/>
          <p:cNvSpPr>
            <a:spLocks noGrp="1"/>
          </p:cNvSpPr>
          <p:nvPr>
            <p:ph type="title"/>
          </p:nvPr>
        </p:nvSpPr>
        <p:spPr/>
        <p:txBody>
          <a:bodyPr>
            <a:noAutofit/>
          </a:bodyPr>
          <a:lstStyle/>
          <a:p>
            <a:r>
              <a:rPr lang="en-US" dirty="0"/>
              <a:t>Hadronic Calorimeter  </a:t>
            </a:r>
          </a:p>
        </p:txBody>
      </p:sp>
      <p:sp>
        <p:nvSpPr>
          <p:cNvPr id="5" name="Concept Detectors…">
            <a:extLst>
              <a:ext uri="{FF2B5EF4-FFF2-40B4-BE49-F238E27FC236}">
                <a16:creationId xmlns:a16="http://schemas.microsoft.com/office/drawing/2014/main" id="{69661376-7004-E04F-A048-88CF3B5DEFA1}"/>
              </a:ext>
            </a:extLst>
          </p:cNvPr>
          <p:cNvSpPr txBox="1">
            <a:spLocks/>
          </p:cNvSpPr>
          <p:nvPr/>
        </p:nvSpPr>
        <p:spPr>
          <a:xfrm>
            <a:off x="0" y="787449"/>
            <a:ext cx="9054612" cy="5547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Main purpose: jet energy measurement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Particle Flow Algorithm usage anticipated (where HCal role is identification and energy measurements of the neutral hadrons, namely neutrons and K</a:t>
            </a:r>
            <a:r>
              <a:rPr lang="en-US" sz="1600" baseline="-25000">
                <a:solidFill>
                  <a:srgbClr val="000000"/>
                </a:solidFill>
                <a:uFill>
                  <a:solidFill>
                    <a:srgbClr val="000000"/>
                  </a:solidFill>
                </a:uFill>
                <a:latin typeface="Arial"/>
                <a:sym typeface="Arial"/>
              </a:rPr>
              <a:t>L</a:t>
            </a:r>
            <a:r>
              <a:rPr lang="en-US" sz="1600">
                <a:solidFill>
                  <a:srgbClr val="000000"/>
                </a:solidFill>
                <a:uFill>
                  <a:solidFill>
                    <a:srgbClr val="000000"/>
                  </a:solidFill>
                </a:uFill>
                <a:latin typeface="Arial"/>
                <a:sym typeface="Arial"/>
              </a:rPr>
              <a: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16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In general the “conventional” hadronic calorimetry is </a:t>
            </a:r>
            <a:r>
              <a:rPr lang="en-US" sz="2000">
                <a:solidFill>
                  <a:srgbClr val="000000"/>
                </a:solidFill>
                <a:uFill>
                  <a:solidFill>
                    <a:srgbClr val="000000"/>
                  </a:solidFill>
                </a:uFill>
                <a:latin typeface="Arial"/>
                <a:sym typeface="Arial"/>
              </a:rPr>
              <a:t>considered per default</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Anticipated stochastic term in energy resolution &amp; depth</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2000">
              <a:solidFill>
                <a:srgbClr val="000000"/>
              </a:solidFill>
              <a:uFill>
                <a:solidFill>
                  <a:srgbClr val="000000"/>
                </a:solidFill>
              </a:uFill>
              <a:latin typeface="Arial"/>
              <a:sym typeface="Arial"/>
            </a:endParaRP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rPr>
              <a:t>Other considerations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Space!</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Interplay with EmCal in a “binary” EmCal+HCal configuration</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Tower granularity (~10 x 10 cm</a:t>
            </a:r>
            <a:r>
              <a:rPr lang="en-US" sz="1600" baseline="30000">
                <a:solidFill>
                  <a:srgbClr val="000000"/>
                </a:solidFill>
                <a:uFill>
                  <a:solidFill>
                    <a:srgbClr val="000000"/>
                  </a:solidFill>
                </a:uFill>
                <a:latin typeface="Arial" panose="020B0604020202020204" pitchFamily="34" charset="0"/>
                <a:cs typeface="Arial" panose="020B0604020202020204" pitchFamily="34" charset="0"/>
                <a:sym typeface="Arial"/>
              </a:rPr>
              <a:t>2</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suffices)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Readout immune to the magnetic field</a:t>
            </a:r>
            <a:endParaRPr lang="en-US" sz="1600">
              <a:solidFill>
                <a:srgbClr val="000000"/>
              </a:solidFill>
              <a:uFill>
                <a:solidFill>
                  <a:srgbClr val="000000"/>
                </a:solidFill>
              </a:uFill>
              <a:latin typeface="Symbol" pitchFamily="2" charset="2"/>
              <a:sym typeface="Arial"/>
            </a:endParaRPr>
          </a:p>
        </p:txBody>
      </p:sp>
      <p:graphicFrame>
        <p:nvGraphicFramePr>
          <p:cNvPr id="6" name="Table 5">
            <a:extLst>
              <a:ext uri="{FF2B5EF4-FFF2-40B4-BE49-F238E27FC236}">
                <a16:creationId xmlns:a16="http://schemas.microsoft.com/office/drawing/2014/main" id="{14D640A0-3546-C04A-AAAE-46C06E92E6AF}"/>
              </a:ext>
            </a:extLst>
          </p:cNvPr>
          <p:cNvGraphicFramePr>
            <a:graphicFrameLocks noGrp="1"/>
          </p:cNvGraphicFramePr>
          <p:nvPr/>
        </p:nvGraphicFramePr>
        <p:xfrm>
          <a:off x="519289" y="3155738"/>
          <a:ext cx="7710312" cy="1112520"/>
        </p:xfrm>
        <a:graphic>
          <a:graphicData uri="http://schemas.openxmlformats.org/drawingml/2006/table">
            <a:tbl>
              <a:tblPr firstRow="1" bandRow="1">
                <a:tableStyleId>{5C22544A-7EE6-4342-B048-85BDC9FD1C3A}</a:tableStyleId>
              </a:tblPr>
              <a:tblGrid>
                <a:gridCol w="1927578">
                  <a:extLst>
                    <a:ext uri="{9D8B030D-6E8A-4147-A177-3AD203B41FA5}">
                      <a16:colId xmlns:a16="http://schemas.microsoft.com/office/drawing/2014/main" val="2278308600"/>
                    </a:ext>
                  </a:extLst>
                </a:gridCol>
                <a:gridCol w="1927578">
                  <a:extLst>
                    <a:ext uri="{9D8B030D-6E8A-4147-A177-3AD203B41FA5}">
                      <a16:colId xmlns:a16="http://schemas.microsoft.com/office/drawing/2014/main" val="3198842678"/>
                    </a:ext>
                  </a:extLst>
                </a:gridCol>
                <a:gridCol w="1927578">
                  <a:extLst>
                    <a:ext uri="{9D8B030D-6E8A-4147-A177-3AD203B41FA5}">
                      <a16:colId xmlns:a16="http://schemas.microsoft.com/office/drawing/2014/main" val="743097998"/>
                    </a:ext>
                  </a:extLst>
                </a:gridCol>
                <a:gridCol w="1927578">
                  <a:extLst>
                    <a:ext uri="{9D8B030D-6E8A-4147-A177-3AD203B41FA5}">
                      <a16:colId xmlns:a16="http://schemas.microsoft.com/office/drawing/2014/main" val="303003259"/>
                    </a:ext>
                  </a:extLst>
                </a:gridCol>
              </a:tblGrid>
              <a:tr h="370840">
                <a:tc>
                  <a:txBody>
                    <a:bodyPr/>
                    <a:lstStyle/>
                    <a:p>
                      <a:pPr algn="ctr"/>
                      <a:r>
                        <a:rPr lang="en-US">
                          <a:latin typeface="Symbol" pitchFamily="2" charset="2"/>
                        </a:rPr>
                        <a:t>h</a:t>
                      </a:r>
                      <a:endParaRPr lang="en-US"/>
                    </a:p>
                  </a:txBody>
                  <a:tcPr/>
                </a:tc>
                <a:tc>
                  <a:txBody>
                    <a:bodyPr/>
                    <a:lstStyle/>
                    <a:p>
                      <a:pPr algn="ctr"/>
                      <a:r>
                        <a:rPr lang="en-US"/>
                        <a:t>[-4 .. -1]</a:t>
                      </a:r>
                    </a:p>
                  </a:txBody>
                  <a:tcPr/>
                </a:tc>
                <a:tc>
                  <a:txBody>
                    <a:bodyPr/>
                    <a:lstStyle/>
                    <a:p>
                      <a:pPr algn="ctr"/>
                      <a:r>
                        <a:rPr lang="en-US"/>
                        <a:t>[-1 .. 1]</a:t>
                      </a:r>
                    </a:p>
                  </a:txBody>
                  <a:tcPr/>
                </a:tc>
                <a:tc>
                  <a:txBody>
                    <a:bodyPr/>
                    <a:lstStyle/>
                    <a:p>
                      <a:pPr algn="ctr"/>
                      <a:r>
                        <a:rPr lang="en-US"/>
                        <a:t>[1 .. 4]</a:t>
                      </a:r>
                    </a:p>
                  </a:txBody>
                  <a:tcPr/>
                </a:tc>
                <a:extLst>
                  <a:ext uri="{0D108BD9-81ED-4DB2-BD59-A6C34878D82A}">
                    <a16:rowId xmlns:a16="http://schemas.microsoft.com/office/drawing/2014/main" val="3183027899"/>
                  </a:ext>
                </a:extLst>
              </a:tr>
              <a:tr h="370840">
                <a:tc>
                  <a:txBody>
                    <a:bodyPr/>
                    <a:lstStyle/>
                    <a:p>
                      <a:pPr algn="ctr"/>
                      <a:r>
                        <a:rPr lang="en-US">
                          <a:latin typeface="Symbol" pitchFamily="2" charset="2"/>
                        </a:rPr>
                        <a:t>s</a:t>
                      </a:r>
                      <a:r>
                        <a:rPr lang="en-US" baseline="-25000"/>
                        <a:t>E</a:t>
                      </a:r>
                      <a:r>
                        <a:rPr lang="en-US" baseline="0"/>
                        <a:t>/E</a:t>
                      </a:r>
                      <a:endParaRPr lang="en-US"/>
                    </a:p>
                  </a:txBody>
                  <a:tcPr/>
                </a:tc>
                <a:tc>
                  <a:txBody>
                    <a:bodyPr/>
                    <a:lstStyle/>
                    <a:p>
                      <a:pPr algn="ctr"/>
                      <a:r>
                        <a:rPr lang="en-US"/>
                        <a:t>~50%/√E + 10%</a:t>
                      </a:r>
                    </a:p>
                  </a:txBody>
                  <a:tcPr/>
                </a:tc>
                <a:tc>
                  <a:txBody>
                    <a:bodyPr/>
                    <a:lstStyle/>
                    <a:p>
                      <a:pPr algn="ctr"/>
                      <a:r>
                        <a:rPr lang="en-US"/>
                        <a:t>~100%/√E + 10%</a:t>
                      </a:r>
                    </a:p>
                  </a:txBody>
                  <a:tcPr/>
                </a:tc>
                <a:tc>
                  <a:txBody>
                    <a:bodyPr/>
                    <a:lstStyle/>
                    <a:p>
                      <a:pPr algn="ctr"/>
                      <a:r>
                        <a:rPr lang="en-US"/>
                        <a:t>~50%/√E + 10%</a:t>
                      </a:r>
                    </a:p>
                  </a:txBody>
                  <a:tcPr/>
                </a:tc>
                <a:extLst>
                  <a:ext uri="{0D108BD9-81ED-4DB2-BD59-A6C34878D82A}">
                    <a16:rowId xmlns:a16="http://schemas.microsoft.com/office/drawing/2014/main" val="2091495755"/>
                  </a:ext>
                </a:extLst>
              </a:tr>
              <a:tr h="370840">
                <a:tc>
                  <a:txBody>
                    <a:bodyPr/>
                    <a:lstStyle/>
                    <a:p>
                      <a:pPr algn="ctr"/>
                      <a:r>
                        <a:rPr lang="en-US"/>
                        <a:t>depth</a:t>
                      </a:r>
                    </a:p>
                  </a:txBody>
                  <a:tcPr/>
                </a:tc>
                <a:tc>
                  <a:txBody>
                    <a:bodyPr/>
                    <a:lstStyle/>
                    <a:p>
                      <a:pPr algn="ctr"/>
                      <a:r>
                        <a:rPr lang="en-US"/>
                        <a:t>~5 </a:t>
                      </a:r>
                      <a:r>
                        <a:rPr lang="en-US">
                          <a:latin typeface="Symbol" pitchFamily="2" charset="2"/>
                        </a:rPr>
                        <a:t>l</a:t>
                      </a:r>
                      <a:r>
                        <a:rPr lang="en-US" baseline="-25000"/>
                        <a:t>I</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~5 </a:t>
                      </a:r>
                      <a:r>
                        <a:rPr lang="en-US">
                          <a:latin typeface="Symbol" pitchFamily="2" charset="2"/>
                        </a:rPr>
                        <a:t>l</a:t>
                      </a:r>
                      <a:r>
                        <a:rPr lang="en-US" baseline="-25000"/>
                        <a:t>I</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~6-7 </a:t>
                      </a:r>
                      <a:r>
                        <a:rPr lang="en-US">
                          <a:latin typeface="Symbol" pitchFamily="2" charset="2"/>
                        </a:rPr>
                        <a:t>l</a:t>
                      </a:r>
                      <a:r>
                        <a:rPr lang="en-US" baseline="-25000"/>
                        <a:t>I</a:t>
                      </a:r>
                      <a:endParaRPr lang="en-US"/>
                    </a:p>
                  </a:txBody>
                  <a:tcPr/>
                </a:tc>
                <a:extLst>
                  <a:ext uri="{0D108BD9-81ED-4DB2-BD59-A6C34878D82A}">
                    <a16:rowId xmlns:a16="http://schemas.microsoft.com/office/drawing/2014/main" val="2922044801"/>
                  </a:ext>
                </a:extLst>
              </a:tr>
            </a:tbl>
          </a:graphicData>
        </a:graphic>
      </p:graphicFrame>
      <p:sp>
        <p:nvSpPr>
          <p:cNvPr id="3" name="Date Placeholder 2">
            <a:extLst>
              <a:ext uri="{FF2B5EF4-FFF2-40B4-BE49-F238E27FC236}">
                <a16:creationId xmlns:a16="http://schemas.microsoft.com/office/drawing/2014/main" id="{4531DE9B-067E-E94B-A5C4-9D23BAEC956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3943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51</a:t>
            </a:fld>
            <a:endParaRPr lang="en-US"/>
          </a:p>
        </p:txBody>
      </p:sp>
      <p:sp>
        <p:nvSpPr>
          <p:cNvPr id="2" name="Title 1"/>
          <p:cNvSpPr>
            <a:spLocks noGrp="1"/>
          </p:cNvSpPr>
          <p:nvPr>
            <p:ph type="title"/>
          </p:nvPr>
        </p:nvSpPr>
        <p:spPr/>
        <p:txBody>
          <a:bodyPr>
            <a:noAutofit/>
          </a:bodyPr>
          <a:lstStyle/>
          <a:p>
            <a:pPr algn="l"/>
            <a:r>
              <a:rPr lang="en-US"/>
              <a:t>Fe/Sc sandwich</a:t>
            </a:r>
          </a:p>
        </p:txBody>
      </p:sp>
      <p:pic>
        <p:nvPicPr>
          <p:cNvPr id="3" name="Picture 2">
            <a:extLst>
              <a:ext uri="{FF2B5EF4-FFF2-40B4-BE49-F238E27FC236}">
                <a16:creationId xmlns:a16="http://schemas.microsoft.com/office/drawing/2014/main" id="{C7D116D9-DCA8-C84B-99B9-2931DC25ED51}"/>
              </a:ext>
            </a:extLst>
          </p:cNvPr>
          <p:cNvPicPr>
            <a:picLocks noChangeAspect="1"/>
          </p:cNvPicPr>
          <p:nvPr/>
        </p:nvPicPr>
        <p:blipFill>
          <a:blip r:embed="rId2"/>
          <a:stretch>
            <a:fillRect/>
          </a:stretch>
        </p:blipFill>
        <p:spPr>
          <a:xfrm>
            <a:off x="139212" y="4343023"/>
            <a:ext cx="4491034" cy="2378452"/>
          </a:xfrm>
          <a:prstGeom prst="rect">
            <a:avLst/>
          </a:prstGeom>
        </p:spPr>
      </p:pic>
      <p:pic>
        <p:nvPicPr>
          <p:cNvPr id="7" name="Picture 6">
            <a:extLst>
              <a:ext uri="{FF2B5EF4-FFF2-40B4-BE49-F238E27FC236}">
                <a16:creationId xmlns:a16="http://schemas.microsoft.com/office/drawing/2014/main" id="{E00C499A-20AB-FF4F-BDF0-8A1C2C0C2C67}"/>
              </a:ext>
            </a:extLst>
          </p:cNvPr>
          <p:cNvPicPr>
            <a:picLocks noChangeAspect="1"/>
          </p:cNvPicPr>
          <p:nvPr/>
        </p:nvPicPr>
        <p:blipFill>
          <a:blip r:embed="rId3"/>
          <a:stretch>
            <a:fillRect/>
          </a:stretch>
        </p:blipFill>
        <p:spPr>
          <a:xfrm>
            <a:off x="134558" y="1686137"/>
            <a:ext cx="3948004" cy="2563227"/>
          </a:xfrm>
          <a:prstGeom prst="rect">
            <a:avLst/>
          </a:prstGeom>
        </p:spPr>
      </p:pic>
      <p:sp>
        <p:nvSpPr>
          <p:cNvPr id="8" name="Concept Detectors…">
            <a:extLst>
              <a:ext uri="{FF2B5EF4-FFF2-40B4-BE49-F238E27FC236}">
                <a16:creationId xmlns:a16="http://schemas.microsoft.com/office/drawing/2014/main" id="{F44BEAD5-3BF2-C241-8418-33F88607FA60}"/>
              </a:ext>
            </a:extLst>
          </p:cNvPr>
          <p:cNvSpPr txBox="1">
            <a:spLocks/>
          </p:cNvSpPr>
          <p:nvPr/>
        </p:nvSpPr>
        <p:spPr>
          <a:xfrm>
            <a:off x="4628" y="664555"/>
            <a:ext cx="4865511" cy="742642"/>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HCAL in endcap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Compact LEGO-style design</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Can be used with a mixed Fe/Pb absorber</a:t>
            </a:r>
          </a:p>
        </p:txBody>
      </p:sp>
      <p:sp>
        <p:nvSpPr>
          <p:cNvPr id="9" name="TextBox 8">
            <a:extLst>
              <a:ext uri="{FF2B5EF4-FFF2-40B4-BE49-F238E27FC236}">
                <a16:creationId xmlns:a16="http://schemas.microsoft.com/office/drawing/2014/main" id="{E8CDCCD5-E7AB-3D4B-A0E9-1BCC72381212}"/>
              </a:ext>
            </a:extLst>
          </p:cNvPr>
          <p:cNvSpPr txBox="1"/>
          <p:nvPr/>
        </p:nvSpPr>
        <p:spPr>
          <a:xfrm>
            <a:off x="244668" y="6356351"/>
            <a:ext cx="2192716"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STAR 2019 Fe/Sc design</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8F62B0D2-6F68-4C4A-B1C2-85DBE6B2A616}"/>
              </a:ext>
            </a:extLst>
          </p:cNvPr>
          <p:cNvSpPr txBox="1"/>
          <p:nvPr/>
        </p:nvSpPr>
        <p:spPr>
          <a:xfrm>
            <a:off x="575733" y="1842769"/>
            <a:ext cx="2033377" cy="369332"/>
          </a:xfrm>
          <a:prstGeom prst="rect">
            <a:avLst/>
          </a:prstGeom>
          <a:noFill/>
        </p:spPr>
        <p:txBody>
          <a:bodyPr wrap="none" rtlCol="0">
            <a:spAutoFit/>
          </a:bodyPr>
          <a:lstStyle/>
          <a:p>
            <a:r>
              <a:rPr lang="en-US">
                <a:solidFill>
                  <a:srgbClr val="00B050"/>
                </a:solidFill>
              </a:rPr>
              <a:t>~60%/√E expected  </a:t>
            </a:r>
          </a:p>
        </p:txBody>
      </p:sp>
      <p:sp>
        <p:nvSpPr>
          <p:cNvPr id="11" name="Rectangle 10">
            <a:extLst>
              <a:ext uri="{FF2B5EF4-FFF2-40B4-BE49-F238E27FC236}">
                <a16:creationId xmlns:a16="http://schemas.microsoft.com/office/drawing/2014/main" id="{CE238E68-1A58-D54D-9A47-DAD8B0D628E2}"/>
              </a:ext>
            </a:extLst>
          </p:cNvPr>
          <p:cNvSpPr/>
          <p:nvPr/>
        </p:nvSpPr>
        <p:spPr>
          <a:xfrm>
            <a:off x="3098238" y="3790497"/>
            <a:ext cx="600501" cy="23963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59AFEA1-8D12-954C-8734-C9599A84B0BE}"/>
              </a:ext>
            </a:extLst>
          </p:cNvPr>
          <p:cNvGrpSpPr/>
          <p:nvPr/>
        </p:nvGrpSpPr>
        <p:grpSpPr>
          <a:xfrm>
            <a:off x="5331125" y="4445814"/>
            <a:ext cx="3710299" cy="1981497"/>
            <a:chOff x="4364731" y="916028"/>
            <a:chExt cx="4483430" cy="2656848"/>
          </a:xfrm>
        </p:grpSpPr>
        <p:pic>
          <p:nvPicPr>
            <p:cNvPr id="13" name="Picture 12" descr="q.eps">
              <a:extLst>
                <a:ext uri="{FF2B5EF4-FFF2-40B4-BE49-F238E27FC236}">
                  <a16:creationId xmlns:a16="http://schemas.microsoft.com/office/drawing/2014/main" id="{6D317225-CC79-4D4B-A438-F99174AC1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731" y="916028"/>
              <a:ext cx="4483430" cy="2656848"/>
            </a:xfrm>
            <a:prstGeom prst="rect">
              <a:avLst/>
            </a:prstGeom>
          </p:spPr>
        </p:pic>
        <p:sp>
          <p:nvSpPr>
            <p:cNvPr id="14" name="Rounded Rectangle 13">
              <a:extLst>
                <a:ext uri="{FF2B5EF4-FFF2-40B4-BE49-F238E27FC236}">
                  <a16:creationId xmlns:a16="http://schemas.microsoft.com/office/drawing/2014/main" id="{34704E57-CBD1-8E41-B7B0-56DA6F24206E}"/>
                </a:ext>
              </a:extLst>
            </p:cNvPr>
            <p:cNvSpPr/>
            <p:nvPr/>
          </p:nvSpPr>
          <p:spPr>
            <a:xfrm>
              <a:off x="6503807" y="1975104"/>
              <a:ext cx="2151529" cy="490024"/>
            </a:xfrm>
            <a:prstGeom prst="roundRect">
              <a:avLst/>
            </a:prstGeom>
            <a:solidFill>
              <a:srgbClr val="CCFFCC">
                <a:alpha val="11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28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5" name="Picture 5" descr="HAD_EM_SiPM_crop.JPG">
            <a:extLst>
              <a:ext uri="{FF2B5EF4-FFF2-40B4-BE49-F238E27FC236}">
                <a16:creationId xmlns:a16="http://schemas.microsoft.com/office/drawing/2014/main" id="{27BD5476-679B-7642-90EC-7203FF16DA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7070" y="2068763"/>
            <a:ext cx="3801197" cy="2154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278758E2-6E08-EE4E-A0C5-055984A08F76}"/>
              </a:ext>
            </a:extLst>
          </p:cNvPr>
          <p:cNvSpPr txBox="1"/>
          <p:nvPr/>
        </p:nvSpPr>
        <p:spPr>
          <a:xfrm>
            <a:off x="6233498" y="3843872"/>
            <a:ext cx="2255746"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EIC 2014 Pb/Sc prototype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197F9DFA-5D12-0C42-AFE8-1A6724800332}"/>
              </a:ext>
            </a:extLst>
          </p:cNvPr>
          <p:cNvCxnSpPr>
            <a:cxnSpLocks/>
          </p:cNvCxnSpPr>
          <p:nvPr/>
        </p:nvCxnSpPr>
        <p:spPr>
          <a:xfrm>
            <a:off x="244668" y="5943154"/>
            <a:ext cx="4180576" cy="0"/>
          </a:xfrm>
          <a:prstGeom prst="straightConnector1">
            <a:avLst/>
          </a:prstGeom>
          <a:ln>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380F10-372A-EF4C-8DD5-77934D7B7273}"/>
              </a:ext>
            </a:extLst>
          </p:cNvPr>
          <p:cNvSpPr txBox="1"/>
          <p:nvPr/>
        </p:nvSpPr>
        <p:spPr>
          <a:xfrm>
            <a:off x="1962899" y="5666155"/>
            <a:ext cx="744114" cy="276999"/>
          </a:xfrm>
          <a:prstGeom prst="rect">
            <a:avLst/>
          </a:prstGeom>
          <a:noFill/>
        </p:spPr>
        <p:txBody>
          <a:bodyPr wrap="none" rtlCol="0">
            <a:spAutoFit/>
          </a:bodyPr>
          <a:lstStyle/>
          <a:p>
            <a:r>
              <a:rPr lang="en-US" sz="1200">
                <a:solidFill>
                  <a:schemeClr val="bg1"/>
                </a:solidFill>
              </a:rPr>
              <a:t>~890mm</a:t>
            </a:r>
          </a:p>
        </p:txBody>
      </p:sp>
      <p:pic>
        <p:nvPicPr>
          <p:cNvPr id="6" name="Picture 5">
            <a:extLst>
              <a:ext uri="{FF2B5EF4-FFF2-40B4-BE49-F238E27FC236}">
                <a16:creationId xmlns:a16="http://schemas.microsoft.com/office/drawing/2014/main" id="{2ACD2D54-8FF4-844B-81DC-0C6CA6F8B8A6}"/>
              </a:ext>
            </a:extLst>
          </p:cNvPr>
          <p:cNvPicPr>
            <a:picLocks noChangeAspect="1"/>
          </p:cNvPicPr>
          <p:nvPr/>
        </p:nvPicPr>
        <p:blipFill>
          <a:blip r:embed="rId6"/>
          <a:stretch>
            <a:fillRect/>
          </a:stretch>
        </p:blipFill>
        <p:spPr>
          <a:xfrm>
            <a:off x="5262808" y="78260"/>
            <a:ext cx="3791804" cy="1607877"/>
          </a:xfrm>
          <a:prstGeom prst="rect">
            <a:avLst/>
          </a:prstGeom>
        </p:spPr>
      </p:pic>
      <p:sp>
        <p:nvSpPr>
          <p:cNvPr id="5" name="Date Placeholder 4">
            <a:extLst>
              <a:ext uri="{FF2B5EF4-FFF2-40B4-BE49-F238E27FC236}">
                <a16:creationId xmlns:a16="http://schemas.microsoft.com/office/drawing/2014/main" id="{178D47BF-8C22-1E43-A5AA-D52A154B8FB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782830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52</a:t>
            </a:fld>
            <a:endParaRPr lang="en-US"/>
          </a:p>
        </p:txBody>
      </p:sp>
      <p:sp>
        <p:nvSpPr>
          <p:cNvPr id="2" name="Title 1"/>
          <p:cNvSpPr>
            <a:spLocks noGrp="1"/>
          </p:cNvSpPr>
          <p:nvPr>
            <p:ph type="title"/>
          </p:nvPr>
        </p:nvSpPr>
        <p:spPr/>
        <p:txBody>
          <a:bodyPr>
            <a:noAutofit/>
          </a:bodyPr>
          <a:lstStyle/>
          <a:p>
            <a:pPr algn="l"/>
            <a:r>
              <a:rPr lang="en-US"/>
              <a:t>Fe/Sc ( barrel) </a:t>
            </a:r>
          </a:p>
        </p:txBody>
      </p:sp>
      <p:pic>
        <p:nvPicPr>
          <p:cNvPr id="15" name="Picture 14" descr="calorimeter_schematic.pdf">
            <a:extLst>
              <a:ext uri="{FF2B5EF4-FFF2-40B4-BE49-F238E27FC236}">
                <a16:creationId xmlns:a16="http://schemas.microsoft.com/office/drawing/2014/main" id="{62C18A60-3440-4041-B67E-4CA17F8EE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162" y="3788347"/>
            <a:ext cx="2057400" cy="2662517"/>
          </a:xfrm>
          <a:prstGeom prst="rect">
            <a:avLst/>
          </a:prstGeom>
        </p:spPr>
      </p:pic>
      <p:sp>
        <p:nvSpPr>
          <p:cNvPr id="17" name="Concept Detectors…">
            <a:extLst>
              <a:ext uri="{FF2B5EF4-FFF2-40B4-BE49-F238E27FC236}">
                <a16:creationId xmlns:a16="http://schemas.microsoft.com/office/drawing/2014/main" id="{08DF6F69-2321-944A-B7BC-0B924638A90A}"/>
              </a:ext>
            </a:extLst>
          </p:cNvPr>
          <p:cNvSpPr txBox="1">
            <a:spLocks/>
          </p:cNvSpPr>
          <p:nvPr/>
        </p:nvSpPr>
        <p:spPr>
          <a:xfrm>
            <a:off x="0" y="857918"/>
            <a:ext cx="5381090" cy="985608"/>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a:solidFill>
                  <a:srgbClr val="000000"/>
                </a:solidFill>
                <a:uFill>
                  <a:solidFill>
                    <a:srgbClr val="000000"/>
                  </a:solidFill>
                </a:uFill>
                <a:latin typeface="Arial"/>
                <a:sym typeface="Arial"/>
              </a:rPr>
              <a:t>Similar as used in </a:t>
            </a:r>
            <a:r>
              <a:rPr lang="en-US" sz="2000" err="1">
                <a:solidFill>
                  <a:srgbClr val="000000"/>
                </a:solidFill>
                <a:uFill>
                  <a:solidFill>
                    <a:srgbClr val="000000"/>
                  </a:solidFill>
                </a:uFill>
                <a:latin typeface="Arial"/>
                <a:sym typeface="Arial"/>
              </a:rPr>
              <a:t>sPHENIX</a:t>
            </a:r>
            <a:endParaRPr kumimoji="0" lang="en-US" sz="2000" i="0" u="none" strike="noStrike" kern="1200" cap="none" spc="0" normalizeH="0" baseline="0" noProof="0">
              <a:ln>
                <a:noFill/>
              </a:ln>
              <a:solidFill>
                <a:srgbClr val="000000"/>
              </a:solidFill>
              <a:effectLst/>
              <a:uLnTx/>
              <a:uFill>
                <a:solidFill>
                  <a:srgbClr val="000000"/>
                </a:solidFill>
              </a:uFill>
              <a:latin typeface="Arial"/>
              <a:ea typeface="+mn-ea"/>
              <a:cs typeface="+mn-cs"/>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Solid 32-sector steel frame, but only ~3.5 </a:t>
            </a:r>
            <a:r>
              <a:rPr lang="en-US" sz="1600">
                <a:solidFill>
                  <a:srgbClr val="000000"/>
                </a:solidFill>
                <a:uFill>
                  <a:solidFill>
                    <a:srgbClr val="000000"/>
                  </a:solidFill>
                </a:uFill>
                <a:latin typeface="Symbol" pitchFamily="2" charset="2"/>
                <a:sym typeface="Arial"/>
              </a:rPr>
              <a:t>l</a:t>
            </a:r>
            <a:r>
              <a:rPr lang="en-US" sz="1600" baseline="-25000">
                <a:solidFill>
                  <a:srgbClr val="000000"/>
                </a:solidFill>
                <a:uFill>
                  <a:solidFill>
                    <a:srgbClr val="000000"/>
                  </a:solidFill>
                </a:uFill>
                <a:latin typeface="Symbol" pitchFamily="2" charset="2"/>
                <a:sym typeface="Arial"/>
              </a:rPr>
              <a:t>I </a:t>
            </a:r>
            <a:endParaRPr lang="en-US" sz="1600">
              <a:solidFill>
                <a:srgbClr val="000000"/>
              </a:solidFill>
              <a:uFill>
                <a:solidFill>
                  <a:srgbClr val="000000"/>
                </a:solidFill>
              </a:uFill>
              <a:latin typeface="Arial"/>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sym typeface="Arial"/>
              </a:rPr>
              <a:t>Moderate energy resolution </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9" name="Picture 18">
            <a:extLst>
              <a:ext uri="{FF2B5EF4-FFF2-40B4-BE49-F238E27FC236}">
                <a16:creationId xmlns:a16="http://schemas.microsoft.com/office/drawing/2014/main" id="{ED42E7F0-F96A-E84B-BB89-D8459160DAD4}"/>
              </a:ext>
            </a:extLst>
          </p:cNvPr>
          <p:cNvPicPr>
            <a:picLocks noChangeAspect="1"/>
          </p:cNvPicPr>
          <p:nvPr/>
        </p:nvPicPr>
        <p:blipFill rotWithShape="1">
          <a:blip r:embed="rId3"/>
          <a:srcRect l="2189" t="3740" r="3442" b="9233"/>
          <a:stretch/>
        </p:blipFill>
        <p:spPr>
          <a:xfrm rot="10800000" flipH="1" flipV="1">
            <a:off x="4756903" y="2454717"/>
            <a:ext cx="4203523" cy="1276747"/>
          </a:xfrm>
          <a:prstGeom prst="rect">
            <a:avLst/>
          </a:prstGeom>
        </p:spPr>
      </p:pic>
      <p:pic>
        <p:nvPicPr>
          <p:cNvPr id="21" name="Picture 20">
            <a:extLst>
              <a:ext uri="{FF2B5EF4-FFF2-40B4-BE49-F238E27FC236}">
                <a16:creationId xmlns:a16="http://schemas.microsoft.com/office/drawing/2014/main" id="{B05B85F5-D3B8-B447-9542-7E89A97C3E0D}"/>
              </a:ext>
            </a:extLst>
          </p:cNvPr>
          <p:cNvPicPr>
            <a:picLocks noChangeAspect="1"/>
          </p:cNvPicPr>
          <p:nvPr/>
        </p:nvPicPr>
        <p:blipFill>
          <a:blip r:embed="rId4"/>
          <a:stretch>
            <a:fillRect/>
          </a:stretch>
        </p:blipFill>
        <p:spPr>
          <a:xfrm>
            <a:off x="681784" y="4137750"/>
            <a:ext cx="3435503" cy="2583726"/>
          </a:xfrm>
          <a:prstGeom prst="rect">
            <a:avLst/>
          </a:prstGeom>
        </p:spPr>
      </p:pic>
      <p:sp>
        <p:nvSpPr>
          <p:cNvPr id="23" name="TextBox 22">
            <a:extLst>
              <a:ext uri="{FF2B5EF4-FFF2-40B4-BE49-F238E27FC236}">
                <a16:creationId xmlns:a16="http://schemas.microsoft.com/office/drawing/2014/main" id="{473A12ED-D88D-184A-A096-383956B1D0D9}"/>
              </a:ext>
            </a:extLst>
          </p:cNvPr>
          <p:cNvSpPr txBox="1"/>
          <p:nvPr/>
        </p:nvSpPr>
        <p:spPr>
          <a:xfrm>
            <a:off x="4801265" y="2045513"/>
            <a:ext cx="4203523" cy="369332"/>
          </a:xfrm>
          <a:prstGeom prst="rect">
            <a:avLst/>
          </a:prstGeom>
          <a:noFill/>
        </p:spPr>
        <p:txBody>
          <a:bodyPr wrap="none" rtlCol="0">
            <a:spAutoFit/>
          </a:bodyPr>
          <a:lstStyle/>
          <a:p>
            <a:r>
              <a:rPr lang="en-US" u="sng"/>
              <a:t>Scintillator plate with embedded WLS fiber</a:t>
            </a:r>
          </a:p>
        </p:txBody>
      </p:sp>
      <p:pic>
        <p:nvPicPr>
          <p:cNvPr id="3" name="Picture 2">
            <a:extLst>
              <a:ext uri="{FF2B5EF4-FFF2-40B4-BE49-F238E27FC236}">
                <a16:creationId xmlns:a16="http://schemas.microsoft.com/office/drawing/2014/main" id="{AFC6EC8F-11DF-AC49-97C2-9E72BD0B1702}"/>
              </a:ext>
            </a:extLst>
          </p:cNvPr>
          <p:cNvPicPr>
            <a:picLocks noChangeAspect="1"/>
          </p:cNvPicPr>
          <p:nvPr/>
        </p:nvPicPr>
        <p:blipFill rotWithShape="1">
          <a:blip r:embed="rId5"/>
          <a:srcRect t="7112" b="10351"/>
          <a:stretch/>
        </p:blipFill>
        <p:spPr>
          <a:xfrm>
            <a:off x="135075" y="1920816"/>
            <a:ext cx="4594258" cy="2130912"/>
          </a:xfrm>
          <a:prstGeom prst="rect">
            <a:avLst/>
          </a:prstGeom>
        </p:spPr>
      </p:pic>
      <p:sp>
        <p:nvSpPr>
          <p:cNvPr id="24" name="Rectangle 23">
            <a:extLst>
              <a:ext uri="{FF2B5EF4-FFF2-40B4-BE49-F238E27FC236}">
                <a16:creationId xmlns:a16="http://schemas.microsoft.com/office/drawing/2014/main" id="{78B709CE-94A4-1043-B1D4-45090FEB1F04}"/>
              </a:ext>
            </a:extLst>
          </p:cNvPr>
          <p:cNvSpPr/>
          <p:nvPr/>
        </p:nvSpPr>
        <p:spPr>
          <a:xfrm>
            <a:off x="2713883" y="4659420"/>
            <a:ext cx="1258967" cy="519137"/>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9830442-3E78-C34F-9A88-B64B08BBF0A9}"/>
              </a:ext>
            </a:extLst>
          </p:cNvPr>
          <p:cNvCxnSpPr>
            <a:cxnSpLocks/>
          </p:cNvCxnSpPr>
          <p:nvPr/>
        </p:nvCxnSpPr>
        <p:spPr>
          <a:xfrm flipV="1">
            <a:off x="583918" y="2379341"/>
            <a:ext cx="3533369" cy="30813"/>
          </a:xfrm>
          <a:prstGeom prst="straightConnector1">
            <a:avLst/>
          </a:prstGeom>
          <a:ln w="12700">
            <a:solidFill>
              <a:schemeClr val="bg1"/>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BDECBC-D8AD-3543-A362-B0CAAF3D8037}"/>
              </a:ext>
            </a:extLst>
          </p:cNvPr>
          <p:cNvSpPr txBox="1"/>
          <p:nvPr/>
        </p:nvSpPr>
        <p:spPr>
          <a:xfrm rot="21600000">
            <a:off x="2185217" y="2140262"/>
            <a:ext cx="498855" cy="276999"/>
          </a:xfrm>
          <a:prstGeom prst="rect">
            <a:avLst/>
          </a:prstGeom>
          <a:noFill/>
        </p:spPr>
        <p:txBody>
          <a:bodyPr wrap="none" rtlCol="0">
            <a:spAutoFit/>
          </a:bodyPr>
          <a:lstStyle/>
          <a:p>
            <a:r>
              <a:rPr lang="en-US" sz="1200">
                <a:solidFill>
                  <a:schemeClr val="bg1"/>
                </a:solidFill>
              </a:rPr>
              <a:t>~6 m</a:t>
            </a:r>
          </a:p>
        </p:txBody>
      </p:sp>
      <p:sp>
        <p:nvSpPr>
          <p:cNvPr id="29" name="Oval 28">
            <a:extLst>
              <a:ext uri="{FF2B5EF4-FFF2-40B4-BE49-F238E27FC236}">
                <a16:creationId xmlns:a16="http://schemas.microsoft.com/office/drawing/2014/main" id="{8306673F-3A41-4D4F-A621-B41AD3EC6866}"/>
              </a:ext>
            </a:extLst>
          </p:cNvPr>
          <p:cNvSpPr/>
          <p:nvPr/>
        </p:nvSpPr>
        <p:spPr>
          <a:xfrm>
            <a:off x="6514656" y="3887139"/>
            <a:ext cx="2077562" cy="1276747"/>
          </a:xfrm>
          <a:prstGeom prst="ellipse">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6D7D125-A0E2-CB41-87E2-A3AA4A529EB7}"/>
              </a:ext>
            </a:extLst>
          </p:cNvPr>
          <p:cNvSpPr txBox="1"/>
          <p:nvPr/>
        </p:nvSpPr>
        <p:spPr>
          <a:xfrm>
            <a:off x="1927290" y="5437452"/>
            <a:ext cx="1814920" cy="307777"/>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Arial"/>
              </a:rPr>
              <a:t>2017 test beam data</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63A11C5E-CDC7-914A-8CB4-11385B0D0EF7}"/>
              </a:ext>
            </a:extLst>
          </p:cNvPr>
          <p:cNvPicPr>
            <a:picLocks noChangeAspect="1"/>
          </p:cNvPicPr>
          <p:nvPr/>
        </p:nvPicPr>
        <p:blipFill>
          <a:blip r:embed="rId6"/>
          <a:stretch>
            <a:fillRect/>
          </a:stretch>
        </p:blipFill>
        <p:spPr>
          <a:xfrm>
            <a:off x="5098092" y="121177"/>
            <a:ext cx="3956519" cy="1677723"/>
          </a:xfrm>
          <a:prstGeom prst="rect">
            <a:avLst/>
          </a:prstGeom>
        </p:spPr>
      </p:pic>
      <p:sp>
        <p:nvSpPr>
          <p:cNvPr id="5" name="Date Placeholder 4">
            <a:extLst>
              <a:ext uri="{FF2B5EF4-FFF2-40B4-BE49-F238E27FC236}">
                <a16:creationId xmlns:a16="http://schemas.microsoft.com/office/drawing/2014/main" id="{D4F3BB93-9F19-4949-8897-9BE7684B8EF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190072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214972-E0E1-F046-B28A-D5D0799C24F6}"/>
              </a:ext>
            </a:extLst>
          </p:cNvPr>
          <p:cNvSpPr/>
          <p:nvPr/>
        </p:nvSpPr>
        <p:spPr>
          <a:xfrm>
            <a:off x="226975" y="5777227"/>
            <a:ext cx="4472990" cy="6191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53</a:t>
            </a:fld>
            <a:endParaRPr lang="en-US"/>
          </a:p>
        </p:txBody>
      </p:sp>
      <p:sp>
        <p:nvSpPr>
          <p:cNvPr id="2" name="Title 1"/>
          <p:cNvSpPr>
            <a:spLocks noGrp="1"/>
          </p:cNvSpPr>
          <p:nvPr>
            <p:ph type="title"/>
          </p:nvPr>
        </p:nvSpPr>
        <p:spPr/>
        <p:txBody>
          <a:bodyPr>
            <a:noAutofit/>
          </a:bodyPr>
          <a:lstStyle/>
          <a:p>
            <a:pPr algn="l"/>
            <a:r>
              <a:rPr lang="en-US" sz="4000" dirty="0"/>
              <a:t>Additional e</a:t>
            </a:r>
            <a:r>
              <a:rPr lang="en-US" sz="4000" baseline="30000" dirty="0"/>
              <a:t>- </a:t>
            </a:r>
            <a:r>
              <a:rPr lang="en-US" sz="4000" dirty="0"/>
              <a:t>ID </a:t>
            </a:r>
          </a:p>
        </p:txBody>
      </p:sp>
      <p:sp>
        <p:nvSpPr>
          <p:cNvPr id="10" name="Concept Detectors…">
            <a:extLst>
              <a:ext uri="{FF2B5EF4-FFF2-40B4-BE49-F238E27FC236}">
                <a16:creationId xmlns:a16="http://schemas.microsoft.com/office/drawing/2014/main" id="{F16210FB-5F55-9942-B7F0-9E3CFEE9C2FA}"/>
              </a:ext>
            </a:extLst>
          </p:cNvPr>
          <p:cNvSpPr txBox="1">
            <a:spLocks/>
          </p:cNvSpPr>
          <p:nvPr/>
        </p:nvSpPr>
        <p:spPr>
          <a:xfrm>
            <a:off x="-93483" y="5819210"/>
            <a:ext cx="4785409" cy="943435"/>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lgn="l" defTabSz="912853" rtl="0" eaLnBrk="1" fontAlgn="auto" latinLnBrk="0" hangingPunct="1">
              <a:lnSpc>
                <a:spcPct val="100000"/>
              </a:lnSpc>
              <a:spcBef>
                <a:spcPct val="20000"/>
              </a:spcBef>
              <a:spcAft>
                <a:spcPts val="0"/>
              </a:spcAft>
              <a:buClr>
                <a:srgbClr val="021EAA"/>
              </a:buClr>
              <a:buSzPct val="110000"/>
              <a:buFont typeface="Arial" pitchFamily="34" charset="0"/>
              <a:buChar char="‣"/>
              <a:tabLst/>
              <a:defRPr sz="2200">
                <a:solidFill>
                  <a:srgbClr val="000000"/>
                </a:solidFill>
                <a:uFill>
                  <a:solidFill>
                    <a:srgbClr val="000000"/>
                  </a:solidFill>
                </a:uFill>
                <a:latin typeface="+mn-lt"/>
                <a:ea typeface="+mn-ea"/>
                <a:cs typeface="+mn-cs"/>
                <a:sym typeface="Arial"/>
              </a:defRPr>
            </a:pPr>
            <a:endParaRPr lang="en-US" sz="1600">
              <a:solidFill>
                <a:srgbClr val="000000"/>
              </a:solidFill>
              <a:uFill>
                <a:solidFill>
                  <a:srgbClr val="000000"/>
                </a:solidFill>
              </a:uFill>
              <a:latin typeface="Symbol" pitchFamily="2" charset="2"/>
              <a:cs typeface="Symbol" charset="2"/>
              <a:sym typeface="Arial"/>
            </a:endParaRPr>
          </a:p>
        </p:txBody>
      </p:sp>
      <p:sp>
        <p:nvSpPr>
          <p:cNvPr id="19" name="Concept Detectors…">
            <a:extLst>
              <a:ext uri="{FF2B5EF4-FFF2-40B4-BE49-F238E27FC236}">
                <a16:creationId xmlns:a16="http://schemas.microsoft.com/office/drawing/2014/main" id="{4543ADB1-2630-5545-A3E2-5C6995158052}"/>
              </a:ext>
            </a:extLst>
          </p:cNvPr>
          <p:cNvSpPr txBox="1">
            <a:spLocks/>
          </p:cNvSpPr>
          <p:nvPr/>
        </p:nvSpPr>
        <p:spPr>
          <a:xfrm>
            <a:off x="58336" y="698773"/>
            <a:ext cx="4342562" cy="1873361"/>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To improve e-identification for leptonic/semi-leptonic  decays.</a:t>
            </a:r>
          </a:p>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In addition to Calorimeters and Cherenkov detectors in the hadron-endcap considering TRD. </a:t>
            </a:r>
          </a:p>
          <a:p>
            <a:pPr marR="41275">
              <a:buClr>
                <a:srgbClr val="FF2600"/>
              </a:buClr>
              <a:buSzPct val="175000"/>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GEM -TRD/Tracker :</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e/</a:t>
            </a:r>
            <a:r>
              <a:rPr lang="en-US" sz="1600">
                <a:solidFill>
                  <a:srgbClr val="000000"/>
                </a:solidFill>
                <a:uFill>
                  <a:solidFill>
                    <a:srgbClr val="000000"/>
                  </a:solidFill>
                </a:uFill>
                <a:latin typeface="Symbol" pitchFamily="2" charset="2"/>
                <a:cs typeface="Symbol" charset="2"/>
                <a:sym typeface="Arial"/>
              </a:rPr>
              <a:t>p</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rejection factor ~10 for momenta between 2-100 GeV/c from a single ~15cm thick module.</a:t>
            </a:r>
            <a:endPar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pic>
        <p:nvPicPr>
          <p:cNvPr id="13" name="Picture 12">
            <a:extLst>
              <a:ext uri="{FF2B5EF4-FFF2-40B4-BE49-F238E27FC236}">
                <a16:creationId xmlns:a16="http://schemas.microsoft.com/office/drawing/2014/main" id="{C5F56A4E-6AE9-C045-A734-E738C8610851}"/>
              </a:ext>
            </a:extLst>
          </p:cNvPr>
          <p:cNvPicPr>
            <a:picLocks noChangeAspect="1"/>
          </p:cNvPicPr>
          <p:nvPr/>
        </p:nvPicPr>
        <p:blipFill>
          <a:blip r:embed="rId2"/>
          <a:stretch>
            <a:fillRect/>
          </a:stretch>
        </p:blipFill>
        <p:spPr>
          <a:xfrm>
            <a:off x="5799551" y="1867320"/>
            <a:ext cx="2973362" cy="2256746"/>
          </a:xfrm>
          <a:prstGeom prst="rect">
            <a:avLst/>
          </a:prstGeom>
        </p:spPr>
      </p:pic>
      <p:pic>
        <p:nvPicPr>
          <p:cNvPr id="26" name="Picture 25">
            <a:extLst>
              <a:ext uri="{FF2B5EF4-FFF2-40B4-BE49-F238E27FC236}">
                <a16:creationId xmlns:a16="http://schemas.microsoft.com/office/drawing/2014/main" id="{6BAA605A-8950-B247-AE40-BCA7FD789B32}"/>
              </a:ext>
            </a:extLst>
          </p:cNvPr>
          <p:cNvPicPr>
            <a:picLocks noChangeAspect="1"/>
          </p:cNvPicPr>
          <p:nvPr/>
        </p:nvPicPr>
        <p:blipFill>
          <a:blip r:embed="rId3"/>
          <a:stretch>
            <a:fillRect/>
          </a:stretch>
        </p:blipFill>
        <p:spPr>
          <a:xfrm rot="5400000">
            <a:off x="5724433" y="3080554"/>
            <a:ext cx="2305711" cy="4354646"/>
          </a:xfrm>
          <a:prstGeom prst="rect">
            <a:avLst/>
          </a:prstGeom>
        </p:spPr>
      </p:pic>
      <p:sp>
        <p:nvSpPr>
          <p:cNvPr id="27" name="Oval 26">
            <a:extLst>
              <a:ext uri="{FF2B5EF4-FFF2-40B4-BE49-F238E27FC236}">
                <a16:creationId xmlns:a16="http://schemas.microsoft.com/office/drawing/2014/main" id="{9E23A301-5367-BD40-A202-BE9DABCF1EDD}"/>
              </a:ext>
            </a:extLst>
          </p:cNvPr>
          <p:cNvSpPr/>
          <p:nvPr/>
        </p:nvSpPr>
        <p:spPr>
          <a:xfrm>
            <a:off x="7259766" y="2963662"/>
            <a:ext cx="288099" cy="237994"/>
          </a:xfrm>
          <a:prstGeom prst="ellipse">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1EA9A89-E5EC-0145-B313-367C1B1C2434}"/>
              </a:ext>
            </a:extLst>
          </p:cNvPr>
          <p:cNvPicPr/>
          <p:nvPr/>
        </p:nvPicPr>
        <p:blipFill>
          <a:blip r:embed="rId4">
            <a:extLst>
              <a:ext uri="{28A0092B-C50C-407E-A947-70E740481C1C}">
                <a14:useLocalDpi xmlns:a14="http://schemas.microsoft.com/office/drawing/2010/main" val="0"/>
              </a:ext>
            </a:extLst>
          </a:blip>
          <a:stretch>
            <a:fillRect/>
          </a:stretch>
        </p:blipFill>
        <p:spPr>
          <a:xfrm>
            <a:off x="2768302" y="3469686"/>
            <a:ext cx="1507019" cy="1748543"/>
          </a:xfrm>
          <a:prstGeom prst="rect">
            <a:avLst/>
          </a:prstGeom>
        </p:spPr>
      </p:pic>
      <p:pic>
        <p:nvPicPr>
          <p:cNvPr id="30" name="Picture 29">
            <a:extLst>
              <a:ext uri="{FF2B5EF4-FFF2-40B4-BE49-F238E27FC236}">
                <a16:creationId xmlns:a16="http://schemas.microsoft.com/office/drawing/2014/main" id="{1CD9E7FD-5955-4845-BA2F-F11F6AE76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156" y="1629934"/>
            <a:ext cx="1555636" cy="2568625"/>
          </a:xfrm>
          <a:prstGeom prst="rect">
            <a:avLst/>
          </a:prstGeom>
        </p:spPr>
      </p:pic>
      <p:sp>
        <p:nvSpPr>
          <p:cNvPr id="3" name="Rectangle 2">
            <a:extLst>
              <a:ext uri="{FF2B5EF4-FFF2-40B4-BE49-F238E27FC236}">
                <a16:creationId xmlns:a16="http://schemas.microsoft.com/office/drawing/2014/main" id="{1AEF50E4-EDCC-7147-83B8-2B7C16588406}"/>
              </a:ext>
            </a:extLst>
          </p:cNvPr>
          <p:cNvSpPr/>
          <p:nvPr/>
        </p:nvSpPr>
        <p:spPr>
          <a:xfrm>
            <a:off x="-362560" y="5777227"/>
            <a:ext cx="5323562" cy="338554"/>
          </a:xfrm>
          <a:prstGeom prst="rect">
            <a:avLst/>
          </a:prstGeom>
        </p:spPr>
        <p:txBody>
          <a:bodyPr wrap="square">
            <a:spAutoFit/>
          </a:bodyPr>
          <a:lstStyle/>
          <a:p>
            <a:pPr marL="603250" marR="41275" lvl="1" indent="-285750">
              <a:buClr>
                <a:srgbClr val="FF0000"/>
              </a:buClr>
              <a:buSzPct val="170000"/>
              <a:buFont typeface="Arial" panose="020B0604020202020204"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Very precise Tracking segment  behind  </a:t>
            </a:r>
            <a:r>
              <a:rPr lang="en-US" sz="1600" err="1">
                <a:solidFill>
                  <a:srgbClr val="000000"/>
                </a:solidFill>
                <a:uFill>
                  <a:solidFill>
                    <a:srgbClr val="000000"/>
                  </a:solidFill>
                </a:uFill>
                <a:latin typeface="Arial" panose="020B0604020202020204" pitchFamily="34" charset="0"/>
                <a:cs typeface="Arial" panose="020B0604020202020204" pitchFamily="34" charset="0"/>
                <a:sym typeface="Arial"/>
              </a:rPr>
              <a:t>dRICH</a:t>
            </a:r>
            <a:r>
              <a:rPr lang="en-US" sz="1600">
                <a:solidFill>
                  <a:srgbClr val="000000"/>
                </a:solidFill>
                <a:uFill>
                  <a:solidFill>
                    <a:srgbClr val="000000"/>
                  </a:solidFill>
                </a:uFill>
                <a:latin typeface="Arial" panose="020B0604020202020204" pitchFamily="34" charset="0"/>
                <a:cs typeface="Arial" panose="020B0604020202020204" pitchFamily="34" charset="0"/>
                <a:sym typeface="Arial"/>
              </a:rPr>
              <a:t>:   </a:t>
            </a:r>
            <a:endParaRPr lang="en-US" sz="1600">
              <a:solidFill>
                <a:srgbClr val="000000"/>
              </a:solidFill>
              <a:uFill>
                <a:solidFill>
                  <a:srgbClr val="000000"/>
                </a:solidFill>
              </a:uFill>
              <a:latin typeface="Symbol" pitchFamily="2" charset="2"/>
              <a:cs typeface="Symbol" charset="2"/>
              <a:sym typeface="Arial"/>
            </a:endParaRPr>
          </a:p>
        </p:txBody>
      </p:sp>
      <p:sp>
        <p:nvSpPr>
          <p:cNvPr id="6" name="Rectangle 5">
            <a:extLst>
              <a:ext uri="{FF2B5EF4-FFF2-40B4-BE49-F238E27FC236}">
                <a16:creationId xmlns:a16="http://schemas.microsoft.com/office/drawing/2014/main" id="{5A7FDE7B-2551-1649-9686-4C60C1F1F258}"/>
              </a:ext>
            </a:extLst>
          </p:cNvPr>
          <p:cNvSpPr/>
          <p:nvPr/>
        </p:nvSpPr>
        <p:spPr>
          <a:xfrm>
            <a:off x="7864323" y="3977733"/>
            <a:ext cx="776614" cy="14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8C8FA9-6C4A-234F-8B8F-0EABBA29E2F6}"/>
              </a:ext>
            </a:extLst>
          </p:cNvPr>
          <p:cNvSpPr txBox="1"/>
          <p:nvPr/>
        </p:nvSpPr>
        <p:spPr>
          <a:xfrm>
            <a:off x="7756898" y="3939400"/>
            <a:ext cx="1297714" cy="276999"/>
          </a:xfrm>
          <a:prstGeom prst="rect">
            <a:avLst/>
          </a:prstGeom>
          <a:noFill/>
        </p:spPr>
        <p:txBody>
          <a:bodyPr wrap="square" rtlCol="0">
            <a:spAutoFit/>
          </a:bodyPr>
          <a:lstStyle/>
          <a:p>
            <a:r>
              <a:rPr lang="en-US" sz="1200"/>
              <a:t>Thickness [cm] </a:t>
            </a:r>
          </a:p>
        </p:txBody>
      </p:sp>
      <p:pic>
        <p:nvPicPr>
          <p:cNvPr id="31" name="Picture 30">
            <a:extLst>
              <a:ext uri="{FF2B5EF4-FFF2-40B4-BE49-F238E27FC236}">
                <a16:creationId xmlns:a16="http://schemas.microsoft.com/office/drawing/2014/main" id="{0DE9A5AC-C380-8D41-8FC9-A457F556508A}"/>
              </a:ext>
            </a:extLst>
          </p:cNvPr>
          <p:cNvPicPr>
            <a:picLocks noChangeAspect="1"/>
          </p:cNvPicPr>
          <p:nvPr/>
        </p:nvPicPr>
        <p:blipFill>
          <a:blip r:embed="rId6"/>
          <a:stretch>
            <a:fillRect/>
          </a:stretch>
        </p:blipFill>
        <p:spPr>
          <a:xfrm>
            <a:off x="226975" y="3191258"/>
            <a:ext cx="2346259" cy="2585969"/>
          </a:xfrm>
          <a:prstGeom prst="rect">
            <a:avLst/>
          </a:prstGeom>
        </p:spPr>
      </p:pic>
      <p:pic>
        <p:nvPicPr>
          <p:cNvPr id="8" name="Picture 7">
            <a:extLst>
              <a:ext uri="{FF2B5EF4-FFF2-40B4-BE49-F238E27FC236}">
                <a16:creationId xmlns:a16="http://schemas.microsoft.com/office/drawing/2014/main" id="{6720FDD9-787C-0D48-91B8-55D036F631E0}"/>
              </a:ext>
            </a:extLst>
          </p:cNvPr>
          <p:cNvPicPr>
            <a:picLocks noChangeAspect="1"/>
          </p:cNvPicPr>
          <p:nvPr/>
        </p:nvPicPr>
        <p:blipFill>
          <a:blip r:embed="rId7"/>
          <a:stretch>
            <a:fillRect/>
          </a:stretch>
        </p:blipFill>
        <p:spPr>
          <a:xfrm>
            <a:off x="5462237" y="130525"/>
            <a:ext cx="3592375" cy="1523311"/>
          </a:xfrm>
          <a:prstGeom prst="rect">
            <a:avLst/>
          </a:prstGeom>
        </p:spPr>
      </p:pic>
      <p:sp>
        <p:nvSpPr>
          <p:cNvPr id="5" name="Date Placeholder 4">
            <a:extLst>
              <a:ext uri="{FF2B5EF4-FFF2-40B4-BE49-F238E27FC236}">
                <a16:creationId xmlns:a16="http://schemas.microsoft.com/office/drawing/2014/main" id="{9AD645D1-297E-D144-B07B-3DD22283657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22785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8BA82B8-0DA3-A249-9AD1-65CD621F07B7}"/>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D786F98D-3E9E-DF41-BBA6-B9FBC533D987}"/>
              </a:ext>
            </a:extLst>
          </p:cNvPr>
          <p:cNvSpPr>
            <a:spLocks noGrp="1"/>
          </p:cNvSpPr>
          <p:nvPr>
            <p:ph type="sldNum" sz="quarter" idx="12"/>
          </p:nvPr>
        </p:nvSpPr>
        <p:spPr/>
        <p:txBody>
          <a:bodyPr/>
          <a:lstStyle/>
          <a:p>
            <a:fld id="{893C5830-40F3-F04E-B2E3-10E6672BA8FF}" type="slidenum">
              <a:rPr lang="en-US" smtClean="0"/>
              <a:pPr/>
              <a:t>54</a:t>
            </a:fld>
            <a:endParaRPr lang="en-US"/>
          </a:p>
        </p:txBody>
      </p:sp>
      <p:pic>
        <p:nvPicPr>
          <p:cNvPr id="8" name="Picture 7">
            <a:extLst>
              <a:ext uri="{FF2B5EF4-FFF2-40B4-BE49-F238E27FC236}">
                <a16:creationId xmlns:a16="http://schemas.microsoft.com/office/drawing/2014/main" id="{6A5ADA26-AE96-954A-AE55-98CE1B630EFD}"/>
              </a:ext>
            </a:extLst>
          </p:cNvPr>
          <p:cNvPicPr>
            <a:picLocks noChangeAspect="1"/>
          </p:cNvPicPr>
          <p:nvPr/>
        </p:nvPicPr>
        <p:blipFill>
          <a:blip r:embed="rId2"/>
          <a:stretch>
            <a:fillRect/>
          </a:stretch>
        </p:blipFill>
        <p:spPr>
          <a:xfrm>
            <a:off x="742039" y="254000"/>
            <a:ext cx="3874576" cy="6350000"/>
          </a:xfrm>
          <a:prstGeom prst="rect">
            <a:avLst/>
          </a:prstGeom>
        </p:spPr>
      </p:pic>
      <p:sp>
        <p:nvSpPr>
          <p:cNvPr id="10" name="TextBox 9">
            <a:extLst>
              <a:ext uri="{FF2B5EF4-FFF2-40B4-BE49-F238E27FC236}">
                <a16:creationId xmlns:a16="http://schemas.microsoft.com/office/drawing/2014/main" id="{21269994-7CB5-7849-9422-6A4FD8F162C1}"/>
              </a:ext>
            </a:extLst>
          </p:cNvPr>
          <p:cNvSpPr txBox="1"/>
          <p:nvPr/>
        </p:nvSpPr>
        <p:spPr>
          <a:xfrm>
            <a:off x="5054220" y="499726"/>
            <a:ext cx="3542958" cy="5632311"/>
          </a:xfrm>
          <a:prstGeom prst="rect">
            <a:avLst/>
          </a:prstGeom>
          <a:noFill/>
        </p:spPr>
        <p:txBody>
          <a:bodyPr wrap="none" rtlCol="0">
            <a:spAutoFit/>
          </a:bodyPr>
          <a:lstStyle/>
          <a:p>
            <a:pPr algn="ctr"/>
            <a:endParaRPr lang="en-US" sz="1200" dirty="0">
              <a:latin typeface="Comic Sans MS" panose="030F0902030302020204" pitchFamily="66" charset="0"/>
            </a:endParaRPr>
          </a:p>
          <a:p>
            <a:pPr algn="ctr"/>
            <a:r>
              <a:rPr lang="en-US" sz="3200" b="1" dirty="0">
                <a:solidFill>
                  <a:srgbClr val="FF0000"/>
                </a:solidFill>
                <a:latin typeface="Comic Sans MS" panose="030F0902030302020204" pitchFamily="66" charset="0"/>
              </a:rPr>
              <a:t>EIC PID </a:t>
            </a:r>
          </a:p>
          <a:p>
            <a:pPr algn="ctr"/>
            <a:r>
              <a:rPr lang="en-US" sz="2800" dirty="0">
                <a:latin typeface="Comic Sans MS" panose="030F0902030302020204" pitchFamily="66" charset="0"/>
              </a:rPr>
              <a:t>needs</a:t>
            </a:r>
          </a:p>
          <a:p>
            <a:pPr algn="ctr"/>
            <a:r>
              <a:rPr lang="en-US" sz="2800" dirty="0">
                <a:latin typeface="Comic Sans MS" panose="030F0902030302020204" pitchFamily="66" charset="0"/>
              </a:rPr>
              <a:t>are more demanding</a:t>
            </a:r>
          </a:p>
          <a:p>
            <a:pPr algn="ctr"/>
            <a:r>
              <a:rPr lang="en-US" sz="2800" dirty="0">
                <a:latin typeface="Comic Sans MS" panose="030F0902030302020204" pitchFamily="66" charset="0"/>
              </a:rPr>
              <a:t>then your</a:t>
            </a:r>
          </a:p>
          <a:p>
            <a:pPr algn="ctr"/>
            <a:r>
              <a:rPr lang="en-US" sz="2800" dirty="0">
                <a:latin typeface="Comic Sans MS" panose="030F0902030302020204" pitchFamily="66" charset="0"/>
              </a:rPr>
              <a:t>normal</a:t>
            </a:r>
          </a:p>
          <a:p>
            <a:pPr algn="ctr"/>
            <a:r>
              <a:rPr lang="en-US" sz="2800" dirty="0">
                <a:latin typeface="Comic Sans MS" panose="030F0902030302020204" pitchFamily="66" charset="0"/>
              </a:rPr>
              <a:t>collider detector</a:t>
            </a:r>
          </a:p>
          <a:p>
            <a:pPr algn="ctr"/>
            <a:endParaRPr lang="en-US" sz="1400" dirty="0">
              <a:latin typeface="Comic Sans MS" panose="030F0902030302020204" pitchFamily="66" charset="0"/>
            </a:endParaRPr>
          </a:p>
          <a:p>
            <a:pPr algn="ctr"/>
            <a:r>
              <a:rPr lang="en-US" sz="3600" b="1" dirty="0">
                <a:solidFill>
                  <a:srgbClr val="FF0000"/>
                </a:solidFill>
                <a:latin typeface="Comic Sans MS" panose="030F0902030302020204" pitchFamily="66" charset="0"/>
              </a:rPr>
              <a:t>EIC</a:t>
            </a:r>
          </a:p>
          <a:p>
            <a:pPr algn="ctr"/>
            <a:r>
              <a:rPr lang="en-US" sz="2800" dirty="0">
                <a:solidFill>
                  <a:srgbClr val="0432FF"/>
                </a:solidFill>
                <a:latin typeface="Comic Sans MS" panose="030F0902030302020204" pitchFamily="66" charset="0"/>
              </a:rPr>
              <a:t>needs absolute</a:t>
            </a:r>
          </a:p>
          <a:p>
            <a:pPr algn="ctr"/>
            <a:r>
              <a:rPr lang="en-US" sz="2800" dirty="0">
                <a:solidFill>
                  <a:srgbClr val="0432FF"/>
                </a:solidFill>
                <a:latin typeface="Comic Sans MS" panose="030F0902030302020204" pitchFamily="66" charset="0"/>
              </a:rPr>
              <a:t>particle numbers at</a:t>
            </a:r>
          </a:p>
          <a:p>
            <a:pPr algn="ctr"/>
            <a:r>
              <a:rPr lang="en-US" sz="2800" dirty="0">
                <a:solidFill>
                  <a:srgbClr val="0432FF"/>
                </a:solidFill>
                <a:latin typeface="Comic Sans MS" panose="030F0902030302020204" pitchFamily="66" charset="0"/>
              </a:rPr>
              <a:t>high purity and low</a:t>
            </a:r>
          </a:p>
          <a:p>
            <a:pPr algn="ctr"/>
            <a:r>
              <a:rPr lang="en-US" sz="2800" dirty="0">
                <a:solidFill>
                  <a:srgbClr val="0432FF"/>
                </a:solidFill>
                <a:latin typeface="Comic Sans MS" panose="030F0902030302020204" pitchFamily="66" charset="0"/>
              </a:rPr>
              <a:t>contamination</a:t>
            </a:r>
          </a:p>
        </p:txBody>
      </p:sp>
      <p:sp>
        <p:nvSpPr>
          <p:cNvPr id="6" name="Rectangle 5">
            <a:extLst>
              <a:ext uri="{FF2B5EF4-FFF2-40B4-BE49-F238E27FC236}">
                <a16:creationId xmlns:a16="http://schemas.microsoft.com/office/drawing/2014/main" id="{657C1758-98DF-E448-9EA6-4E571C7EB74F}"/>
              </a:ext>
            </a:extLst>
          </p:cNvPr>
          <p:cNvSpPr/>
          <p:nvPr/>
        </p:nvSpPr>
        <p:spPr>
          <a:xfrm>
            <a:off x="600892" y="3187337"/>
            <a:ext cx="1227709" cy="1569660"/>
          </a:xfrm>
          <a:prstGeom prst="rect">
            <a:avLst/>
          </a:prstGeom>
          <a:noFill/>
        </p:spPr>
        <p:txBody>
          <a:bodyPr wrap="square" lIns="91440" tIns="45720" rIns="91440" bIns="45720">
            <a:spAutoFit/>
          </a:bodyPr>
          <a:lstStyle/>
          <a:p>
            <a:pPr algn="ctr"/>
            <a:r>
              <a:rPr lang="en-US" sz="9600" b="1" cap="none" spc="50" dirty="0">
                <a:ln w="0"/>
                <a:solidFill>
                  <a:schemeClr val="bg2"/>
                </a:solidFill>
                <a:effectLst>
                  <a:innerShdw blurRad="63500" dist="50800" dir="13500000">
                    <a:srgbClr val="000000">
                      <a:alpha val="50000"/>
                    </a:srgbClr>
                  </a:innerShdw>
                </a:effectLst>
                <a:latin typeface="+mj-lt"/>
              </a:rPr>
              <a:t>E</a:t>
            </a:r>
          </a:p>
        </p:txBody>
      </p:sp>
    </p:spTree>
    <p:extLst>
      <p:ext uri="{BB962C8B-B14F-4D97-AF65-F5344CB8AC3E}">
        <p14:creationId xmlns:p14="http://schemas.microsoft.com/office/powerpoint/2010/main" val="2219784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55</a:t>
            </a:fld>
            <a:endParaRPr lang="en-US"/>
          </a:p>
        </p:txBody>
      </p:sp>
      <p:sp>
        <p:nvSpPr>
          <p:cNvPr id="2" name="Title 1"/>
          <p:cNvSpPr>
            <a:spLocks noGrp="1"/>
          </p:cNvSpPr>
          <p:nvPr>
            <p:ph type="title"/>
          </p:nvPr>
        </p:nvSpPr>
        <p:spPr/>
        <p:txBody>
          <a:bodyPr>
            <a:noAutofit/>
          </a:bodyPr>
          <a:lstStyle/>
          <a:p>
            <a:r>
              <a:rPr lang="en-US" dirty="0"/>
              <a:t>Particle ID </a:t>
            </a:r>
          </a:p>
        </p:txBody>
      </p:sp>
      <p:sp>
        <p:nvSpPr>
          <p:cNvPr id="8" name="Rectangle 3">
            <a:extLst>
              <a:ext uri="{FF2B5EF4-FFF2-40B4-BE49-F238E27FC236}">
                <a16:creationId xmlns:a16="http://schemas.microsoft.com/office/drawing/2014/main" id="{EA87A235-E666-1F40-A7BB-9DEE14752D2A}"/>
              </a:ext>
            </a:extLst>
          </p:cNvPr>
          <p:cNvSpPr txBox="1">
            <a:spLocks noChangeArrowheads="1"/>
          </p:cNvSpPr>
          <p:nvPr/>
        </p:nvSpPr>
        <p:spPr>
          <a:xfrm>
            <a:off x="-78437" y="488554"/>
            <a:ext cx="9222437" cy="1682045"/>
          </a:xfrm>
          <a:prstGeom prst="rect">
            <a:avLst/>
          </a:prstGeom>
        </p:spPr>
        <p:txBody>
          <a:bodyPr vert="horz" lIns="91283" tIns="45642" rIns="91283" bIns="45642" rtlCol="0">
            <a:normAutofit fontScale="92500" lnSpcReduction="10000"/>
          </a:bodyPr>
          <a:lstStyle/>
          <a:p>
            <a:pPr marL="34290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a:pPr>
            <a:r>
              <a:rPr kumimoji="0" lang="en-US" sz="240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In general, need to separate:</a:t>
            </a:r>
          </a:p>
          <a:p>
            <a:pPr marL="61322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Electrons from photons </a:t>
            </a:r>
            <a:r>
              <a:rPr kumimoji="0" lang="en-US"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sym typeface="Wingdings" pitchFamily="2" charset="2"/>
              </a:rPr>
              <a:t> 4p coverage in tracking</a:t>
            </a:r>
            <a:endParaRPr kumimoji="0" lang="en-US"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endParaRPr>
          </a:p>
          <a:p>
            <a:pPr marL="613220" indent="-342900" defTabSz="912853">
              <a:spcBef>
                <a:spcPct val="20000"/>
              </a:spcBef>
              <a:buClr>
                <a:srgbClr val="0432FF"/>
              </a:buClr>
              <a:buSzPct val="100000"/>
              <a:buFont typeface="Wingdings" pitchFamily="2" charset="2"/>
              <a:buChar char="Ø"/>
              <a:defRPr/>
            </a:pP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Electrons from charged hadrons </a:t>
            </a:r>
            <a:r>
              <a:rPr kumimoji="0" lang="en-US" sz="2000"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sym typeface="Wingdings" pitchFamily="2" charset="2"/>
              </a:rPr>
              <a:t> </a:t>
            </a:r>
            <a:r>
              <a:rPr lang="en-US" dirty="0">
                <a:solidFill>
                  <a:srgbClr val="00B050"/>
                </a:solidFill>
                <a:latin typeface="Comic Sans MS" panose="030F0902030302020204" pitchFamily="66" charset="0"/>
              </a:rPr>
              <a:t>mostly provided by calorimetry</a:t>
            </a:r>
            <a:endParaRPr kumimoji="0" lang="en-US"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endParaRPr>
          </a:p>
          <a:p>
            <a:pPr marL="61322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Charged </a:t>
            </a:r>
            <a:r>
              <a:rPr kumimoji="0" lang="en-US" sz="2000" b="0" i="0" u="none" strike="noStrike" kern="1200" cap="none" spc="0" normalizeH="0" baseline="0" noProof="0" dirty="0" err="1">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pions</a:t>
            </a: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 kaons and protons from each other </a:t>
            </a: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sym typeface="Wingdings" pitchFamily="2" charset="2"/>
              </a:rPr>
              <a:t></a:t>
            </a:r>
            <a:r>
              <a:rPr kumimoji="0" lang="en-US" sz="2000" b="0" i="0" u="none" strike="noStrike" kern="1200" cap="none" spc="0" normalizeH="0" baseline="0" noProof="0" dirty="0">
                <a:ln>
                  <a:noFill/>
                </a:ln>
                <a:solidFill>
                  <a:srgbClr val="000000"/>
                </a:solidFill>
                <a:effectLst/>
                <a:uLnTx/>
                <a:uFillTx/>
                <a:latin typeface="Comic Sans MS" panose="030F0902030302020204" pitchFamily="66" charset="0"/>
                <a:ea typeface="ＭＳ Ｐゴシック" pitchFamily="-84" charset="-128"/>
                <a:cs typeface="ＭＳ Ｐゴシック" pitchFamily="-84" charset="-128"/>
              </a:rPr>
              <a:t> </a:t>
            </a:r>
            <a:r>
              <a:rPr kumimoji="0" lang="en-US" b="0" i="0" u="none" strike="noStrike" kern="1200" cap="none" spc="0" normalizeH="0" baseline="0" noProof="0" dirty="0">
                <a:ln>
                  <a:noFill/>
                </a:ln>
                <a:solidFill>
                  <a:srgbClr val="00B050"/>
                </a:solidFill>
                <a:effectLst/>
                <a:uLnTx/>
                <a:uFillTx/>
                <a:latin typeface="Comic Sans MS" panose="030F0902030302020204" pitchFamily="66" charset="0"/>
                <a:ea typeface="ＭＳ Ｐゴシック" pitchFamily="-84" charset="-128"/>
                <a:cs typeface="ＭＳ Ｐゴシック" pitchFamily="-84" charset="-128"/>
              </a:rPr>
              <a:t>Cherenkov detectors</a:t>
            </a:r>
          </a:p>
          <a:p>
            <a:pPr marL="1070420" lvl="1" indent="-342900" defTabSz="912853">
              <a:spcBef>
                <a:spcPct val="20000"/>
              </a:spcBef>
              <a:buClr>
                <a:srgbClr val="0432FF"/>
              </a:buClr>
              <a:buSzPct val="100000"/>
              <a:buFont typeface="Wingdings" pitchFamily="2" charset="2"/>
              <a:buChar char="Ø"/>
              <a:defRPr/>
            </a:pPr>
            <a:r>
              <a:rPr lang="en-US" sz="1700" kern="0" dirty="0">
                <a:solidFill>
                  <a:srgbClr val="0432FF"/>
                </a:solidFill>
                <a:latin typeface="Comic Sans MS" panose="030F0902030302020204" pitchFamily="66" charset="0"/>
              </a:rPr>
              <a:t>Cherenkov detectors, complemented by other technologies at lower momenta</a:t>
            </a:r>
            <a:endParaRPr kumimoji="0" lang="en-US" sz="1700" b="0" i="0" u="none" strike="noStrike" kern="1200" cap="none" spc="0" normalizeH="0" baseline="0" noProof="0" dirty="0">
              <a:ln>
                <a:noFill/>
              </a:ln>
              <a:solidFill>
                <a:srgbClr val="0432FF"/>
              </a:solidFill>
              <a:effectLst/>
              <a:uLnTx/>
              <a:uFillTx/>
              <a:latin typeface="Comic Sans MS" panose="030F0902030302020204" pitchFamily="66" charset="0"/>
              <a:ea typeface="ＭＳ Ｐゴシック" pitchFamily="-84" charset="-128"/>
              <a:cs typeface="ＭＳ Ｐゴシック" pitchFamily="-84" charset="-128"/>
            </a:endParaRPr>
          </a:p>
          <a:p>
            <a:pPr marL="0" marR="0" lvl="0" indent="0" algn="l" defTabSz="912853" rtl="0" eaLnBrk="1" fontAlgn="auto" latinLnBrk="0" hangingPunct="1">
              <a:lnSpc>
                <a:spcPct val="100000"/>
              </a:lnSpc>
              <a:spcBef>
                <a:spcPct val="20000"/>
              </a:spcBef>
              <a:spcAft>
                <a:spcPts val="0"/>
              </a:spcAft>
              <a:buClr>
                <a:srgbClr val="80057A"/>
              </a:buClr>
              <a:buSzPct val="100000"/>
              <a:buFontTx/>
              <a:buNone/>
              <a:tabLst/>
              <a:defRPr/>
            </a:pPr>
            <a:endParaRPr kumimoji="0" lang="en-US" sz="2200" b="0" i="0" u="none" strike="noStrike" kern="1200" cap="none" spc="0" normalizeH="0" baseline="0" noProof="0" dirty="0">
              <a:ln>
                <a:noFill/>
              </a:ln>
              <a:solidFill>
                <a:srgbClr val="1F497D"/>
              </a:solidFill>
              <a:effectLst/>
              <a:uLnTx/>
              <a:uFillTx/>
              <a:latin typeface="Comic Sans MS" panose="030F0902030302020204" pitchFamily="66" charset="0"/>
              <a:ea typeface="ＭＳ Ｐゴシック" pitchFamily="-84" charset="-128"/>
              <a:cs typeface="ＭＳ Ｐゴシック" pitchFamily="-84" charset="-128"/>
            </a:endParaRPr>
          </a:p>
        </p:txBody>
      </p:sp>
      <p:cxnSp>
        <p:nvCxnSpPr>
          <p:cNvPr id="13" name="Straight Arrow Connector 12">
            <a:extLst>
              <a:ext uri="{FF2B5EF4-FFF2-40B4-BE49-F238E27FC236}">
                <a16:creationId xmlns:a16="http://schemas.microsoft.com/office/drawing/2014/main" id="{D7C23A8E-885C-094A-8CF2-2B8930E1CAEF}"/>
              </a:ext>
            </a:extLst>
          </p:cNvPr>
          <p:cNvCxnSpPr/>
          <p:nvPr/>
        </p:nvCxnSpPr>
        <p:spPr bwMode="auto">
          <a:xfrm>
            <a:off x="3482220" y="3912961"/>
            <a:ext cx="8030" cy="96386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7EA32AD-A445-E34E-97D5-1A10FB026C88}"/>
              </a:ext>
            </a:extLst>
          </p:cNvPr>
          <p:cNvCxnSpPr>
            <a:cxnSpLocks/>
          </p:cNvCxnSpPr>
          <p:nvPr/>
        </p:nvCxnSpPr>
        <p:spPr bwMode="auto">
          <a:xfrm>
            <a:off x="4497254" y="3529820"/>
            <a:ext cx="280318" cy="325255"/>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descr="Screen Shot 2016-07-03 at 6.17.25 PM.png">
            <a:extLst>
              <a:ext uri="{FF2B5EF4-FFF2-40B4-BE49-F238E27FC236}">
                <a16:creationId xmlns:a16="http://schemas.microsoft.com/office/drawing/2014/main" id="{22510B74-5A50-3844-B23C-57B24723F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699" y="2468309"/>
            <a:ext cx="4576301" cy="2638304"/>
          </a:xfrm>
          <a:prstGeom prst="rect">
            <a:avLst/>
          </a:prstGeom>
        </p:spPr>
      </p:pic>
      <p:sp>
        <p:nvSpPr>
          <p:cNvPr id="16" name="TextBox 15">
            <a:extLst>
              <a:ext uri="{FF2B5EF4-FFF2-40B4-BE49-F238E27FC236}">
                <a16:creationId xmlns:a16="http://schemas.microsoft.com/office/drawing/2014/main" id="{C8894502-08E9-FE4A-8E2E-20545BFBA1B5}"/>
              </a:ext>
            </a:extLst>
          </p:cNvPr>
          <p:cNvSpPr txBox="1"/>
          <p:nvPr/>
        </p:nvSpPr>
        <p:spPr>
          <a:xfrm rot="16200000">
            <a:off x="4037914" y="2942356"/>
            <a:ext cx="988660" cy="369332"/>
          </a:xfrm>
          <a:prstGeom prst="rect">
            <a:avLst/>
          </a:prstGeom>
          <a:noFill/>
        </p:spPr>
        <p:txBody>
          <a:bodyPr wrap="square" rtlCol="0">
            <a:spAutoFit/>
          </a:bodyPr>
          <a:lstStyle/>
          <a:p>
            <a:r>
              <a:rPr lang="en-US" dirty="0">
                <a:latin typeface="Comic Sans MS" charset="0"/>
                <a:ea typeface="Comic Sans MS" charset="0"/>
                <a:cs typeface="Comic Sans MS" charset="0"/>
              </a:rPr>
              <a:t>P [GeV]</a:t>
            </a:r>
            <a:endParaRPr lang="en-US" dirty="0">
              <a:solidFill>
                <a:schemeClr val="tx1"/>
              </a:solidFill>
              <a:latin typeface="Comic Sans MS" charset="0"/>
              <a:ea typeface="Comic Sans MS" charset="0"/>
              <a:cs typeface="Comic Sans MS"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73028A0-6EEB-4049-89A1-8E606D3CF0F5}"/>
                  </a:ext>
                </a:extLst>
              </p:cNvPr>
              <p:cNvSpPr txBox="1"/>
              <p:nvPr/>
            </p:nvSpPr>
            <p:spPr>
              <a:xfrm>
                <a:off x="7906358" y="4778685"/>
                <a:ext cx="1083131" cy="4341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𝜂</m:t>
                      </m:r>
                    </m:oMath>
                  </m:oMathPara>
                </a14:m>
                <a:endParaRPr lang="en-US" dirty="0">
                  <a:solidFill>
                    <a:schemeClr val="tx1"/>
                  </a:solidFill>
                </a:endParaRPr>
              </a:p>
            </p:txBody>
          </p:sp>
        </mc:Choice>
        <mc:Fallback xmlns="">
          <p:sp>
            <p:nvSpPr>
              <p:cNvPr id="17" name="TextBox 16">
                <a:extLst>
                  <a:ext uri="{FF2B5EF4-FFF2-40B4-BE49-F238E27FC236}">
                    <a16:creationId xmlns:a16="http://schemas.microsoft.com/office/drawing/2014/main" id="{F73028A0-6EEB-4049-89A1-8E606D3CF0F5}"/>
                  </a:ext>
                </a:extLst>
              </p:cNvPr>
              <p:cNvSpPr txBox="1">
                <a:spLocks noRot="1" noChangeAspect="1" noMove="1" noResize="1" noEditPoints="1" noAdjustHandles="1" noChangeArrowheads="1" noChangeShapeType="1" noTextEdit="1"/>
              </p:cNvSpPr>
              <p:nvPr/>
            </p:nvSpPr>
            <p:spPr>
              <a:xfrm>
                <a:off x="7906358" y="4778685"/>
                <a:ext cx="1083131" cy="434130"/>
              </a:xfrm>
              <a:prstGeom prst="rect">
                <a:avLst/>
              </a:prstGeom>
              <a:blipFill>
                <a:blip r:embed="rId3"/>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23E2FD4-E4F5-4C4E-A435-F3E8E706EDF0}"/>
              </a:ext>
            </a:extLst>
          </p:cNvPr>
          <p:cNvCxnSpPr>
            <a:cxnSpLocks/>
          </p:cNvCxnSpPr>
          <p:nvPr/>
        </p:nvCxnSpPr>
        <p:spPr bwMode="auto">
          <a:xfrm>
            <a:off x="5668735" y="3767319"/>
            <a:ext cx="739407"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58D8342B-4A68-BD49-BFB6-B6066D9008CF}"/>
              </a:ext>
            </a:extLst>
          </p:cNvPr>
          <p:cNvCxnSpPr>
            <a:cxnSpLocks/>
          </p:cNvCxnSpPr>
          <p:nvPr/>
        </p:nvCxnSpPr>
        <p:spPr bwMode="auto">
          <a:xfrm>
            <a:off x="6408142" y="3921775"/>
            <a:ext cx="585892"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A7AE73A6-67A1-774F-A058-009BB82C2ABE}"/>
              </a:ext>
            </a:extLst>
          </p:cNvPr>
          <p:cNvCxnSpPr>
            <a:cxnSpLocks/>
          </p:cNvCxnSpPr>
          <p:nvPr/>
        </p:nvCxnSpPr>
        <p:spPr bwMode="auto">
          <a:xfrm>
            <a:off x="7004952" y="2842935"/>
            <a:ext cx="797401" cy="0"/>
          </a:xfrm>
          <a:prstGeom prst="line">
            <a:avLst/>
          </a:prstGeom>
          <a:solidFill>
            <a:srgbClr val="00B8FF"/>
          </a:solid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5275C1BB-D9D3-1D47-B62B-C4880391A9FD}"/>
              </a:ext>
            </a:extLst>
          </p:cNvPr>
          <p:cNvCxnSpPr>
            <a:cxnSpLocks/>
          </p:cNvCxnSpPr>
          <p:nvPr/>
        </p:nvCxnSpPr>
        <p:spPr bwMode="auto">
          <a:xfrm flipH="1" flipV="1">
            <a:off x="6432034" y="3767319"/>
            <a:ext cx="25454" cy="1047058"/>
          </a:xfrm>
          <a:prstGeom prst="line">
            <a:avLst/>
          </a:prstGeom>
          <a:solidFill>
            <a:srgbClr val="00B8FF"/>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B130F9CE-D7CA-D342-BEA1-AC8ADCAFCB7E}"/>
              </a:ext>
            </a:extLst>
          </p:cNvPr>
          <p:cNvCxnSpPr>
            <a:cxnSpLocks/>
          </p:cNvCxnSpPr>
          <p:nvPr/>
        </p:nvCxnSpPr>
        <p:spPr bwMode="auto">
          <a:xfrm flipH="1" flipV="1">
            <a:off x="7029456" y="2842935"/>
            <a:ext cx="1" cy="1998721"/>
          </a:xfrm>
          <a:prstGeom prst="line">
            <a:avLst/>
          </a:prstGeom>
          <a:solidFill>
            <a:srgbClr val="00B8FF"/>
          </a:solidFill>
          <a:ln w="1905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Rectangle 4">
            <a:extLst>
              <a:ext uri="{FF2B5EF4-FFF2-40B4-BE49-F238E27FC236}">
                <a16:creationId xmlns:a16="http://schemas.microsoft.com/office/drawing/2014/main" id="{AF39AA1F-C087-E74A-8405-CB26026B0FA8}"/>
              </a:ext>
            </a:extLst>
          </p:cNvPr>
          <p:cNvSpPr/>
          <p:nvPr/>
        </p:nvSpPr>
        <p:spPr>
          <a:xfrm>
            <a:off x="7737285" y="2555014"/>
            <a:ext cx="898290" cy="2279085"/>
          </a:xfrm>
          <a:prstGeom prst="rect">
            <a:avLst/>
          </a:prstGeom>
          <a:pattFill prst="wdUpDiag">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134C6CC-7BEB-634A-B907-7AEB5F3B7FB3}"/>
              </a:ext>
            </a:extLst>
          </p:cNvPr>
          <p:cNvSpPr txBox="1"/>
          <p:nvPr/>
        </p:nvSpPr>
        <p:spPr>
          <a:xfrm>
            <a:off x="5733421" y="2543527"/>
            <a:ext cx="2902154" cy="398575"/>
          </a:xfrm>
          <a:prstGeom prst="rect">
            <a:avLst/>
          </a:prstGeom>
          <a:noFill/>
        </p:spPr>
        <p:txBody>
          <a:bodyPr wrap="square" rtlCol="0">
            <a:spAutoFit/>
          </a:bodyPr>
          <a:lstStyle/>
          <a:p>
            <a:r>
              <a:rPr lang="en-US" sz="1600">
                <a:solidFill>
                  <a:schemeClr val="tx1"/>
                </a:solidFill>
                <a:latin typeface="Comic Sans MS" charset="0"/>
                <a:ea typeface="Comic Sans MS" charset="0"/>
                <a:cs typeface="Comic Sans MS" charset="0"/>
              </a:rPr>
              <a:t>Pythia MC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FE8826-B11F-6247-805D-D44FB46BE9AD}"/>
                  </a:ext>
                </a:extLst>
              </p:cNvPr>
              <p:cNvSpPr txBox="1"/>
              <p:nvPr/>
            </p:nvSpPr>
            <p:spPr>
              <a:xfrm>
                <a:off x="5305225" y="2842935"/>
                <a:ext cx="1699727" cy="4581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charset="0"/>
                          <a:ea typeface="Cambria Math" charset="0"/>
                          <a:cs typeface="Cambria Math" charset="0"/>
                        </a:rPr>
                        <m:t>𝜋</m:t>
                      </m:r>
                      <m:r>
                        <a:rPr lang="en-US" b="0" i="1" dirty="0" smtClean="0">
                          <a:solidFill>
                            <a:schemeClr val="tx1"/>
                          </a:solidFill>
                          <a:latin typeface="Cambria Math" panose="02040503050406030204" pitchFamily="18" charset="0"/>
                          <a:ea typeface="Cambria Math" charset="0"/>
                          <a:cs typeface="Cambria Math" charset="0"/>
                        </a:rPr>
                        <m:t>/</m:t>
                      </m:r>
                      <m:r>
                        <a:rPr lang="en-US" b="0" i="1" dirty="0" smtClean="0">
                          <a:solidFill>
                            <a:schemeClr val="tx1"/>
                          </a:solidFill>
                          <a:latin typeface="Cambria Math" panose="02040503050406030204" pitchFamily="18" charset="0"/>
                          <a:ea typeface="Cambria Math" charset="0"/>
                          <a:cs typeface="Cambria Math" charset="0"/>
                        </a:rPr>
                        <m:t>𝐾</m:t>
                      </m:r>
                      <m:r>
                        <a:rPr lang="en-US" i="1" dirty="0" smtClean="0">
                          <a:solidFill>
                            <a:schemeClr val="tx1"/>
                          </a:solidFill>
                          <a:latin typeface="Cambria Math" charset="0"/>
                          <a:ea typeface="Cambria Math" charset="0"/>
                          <a:cs typeface="Cambria Math" charset="0"/>
                        </a:rPr>
                        <m:t>±</m:t>
                      </m:r>
                    </m:oMath>
                  </m:oMathPara>
                </a14:m>
                <a:endParaRPr lang="en-US" sz="1200">
                  <a:solidFill>
                    <a:schemeClr val="tx1"/>
                  </a:solidFill>
                </a:endParaRPr>
              </a:p>
            </p:txBody>
          </p:sp>
        </mc:Choice>
        <mc:Fallback xmlns="">
          <p:sp>
            <p:nvSpPr>
              <p:cNvPr id="15" name="TextBox 14">
                <a:extLst>
                  <a:ext uri="{FF2B5EF4-FFF2-40B4-BE49-F238E27FC236}">
                    <a16:creationId xmlns:a16="http://schemas.microsoft.com/office/drawing/2014/main" id="{3AFE8826-B11F-6247-805D-D44FB46BE9AD}"/>
                  </a:ext>
                </a:extLst>
              </p:cNvPr>
              <p:cNvSpPr txBox="1">
                <a:spLocks noRot="1" noChangeAspect="1" noMove="1" noResize="1" noEditPoints="1" noAdjustHandles="1" noChangeArrowheads="1" noChangeShapeType="1" noTextEdit="1"/>
              </p:cNvSpPr>
              <p:nvPr/>
            </p:nvSpPr>
            <p:spPr>
              <a:xfrm>
                <a:off x="5305225" y="2842935"/>
                <a:ext cx="1699727" cy="458151"/>
              </a:xfrm>
              <a:prstGeom prst="rect">
                <a:avLst/>
              </a:prstGeom>
              <a:blipFill>
                <a:blip r:embed="rId4"/>
                <a:stretch>
                  <a:fillRect/>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09A6651-4D85-F248-932B-F3F5A7A09717}"/>
              </a:ext>
            </a:extLst>
          </p:cNvPr>
          <p:cNvSpPr/>
          <p:nvPr/>
        </p:nvSpPr>
        <p:spPr>
          <a:xfrm>
            <a:off x="4776599" y="4237847"/>
            <a:ext cx="200834" cy="598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67C4B69-9A19-644F-BDEF-441C9B3DF163}"/>
              </a:ext>
            </a:extLst>
          </p:cNvPr>
          <p:cNvCxnSpPr>
            <a:cxnSpLocks/>
          </p:cNvCxnSpPr>
          <p:nvPr/>
        </p:nvCxnSpPr>
        <p:spPr>
          <a:xfrm>
            <a:off x="4777572" y="4834099"/>
            <a:ext cx="3858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61AA8C0-4081-914F-A07B-E55E4E78190B}"/>
              </a:ext>
            </a:extLst>
          </p:cNvPr>
          <p:cNvSpPr/>
          <p:nvPr/>
        </p:nvSpPr>
        <p:spPr>
          <a:xfrm>
            <a:off x="4870778" y="2569112"/>
            <a:ext cx="829536" cy="2245266"/>
          </a:xfrm>
          <a:prstGeom prst="rect">
            <a:avLst/>
          </a:prstGeom>
          <a:pattFill prst="wdUpDiag">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C4C5BF8-C757-4B40-B066-0556BF23DEDB}"/>
              </a:ext>
            </a:extLst>
          </p:cNvPr>
          <p:cNvCxnSpPr>
            <a:cxnSpLocks/>
            <a:stCxn id="25" idx="1"/>
          </p:cNvCxnSpPr>
          <p:nvPr/>
        </p:nvCxnSpPr>
        <p:spPr>
          <a:xfrm>
            <a:off x="4776599" y="4537028"/>
            <a:ext cx="82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95F16E-9FFB-8C41-8755-731A3D2232C2}"/>
              </a:ext>
            </a:extLst>
          </p:cNvPr>
          <p:cNvCxnSpPr>
            <a:cxnSpLocks/>
          </p:cNvCxnSpPr>
          <p:nvPr/>
        </p:nvCxnSpPr>
        <p:spPr>
          <a:xfrm flipV="1">
            <a:off x="4777572" y="4308546"/>
            <a:ext cx="60229" cy="6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5F625748-51EF-2E45-B1D4-06721CFD781B}"/>
              </a:ext>
            </a:extLst>
          </p:cNvPr>
          <p:cNvGraphicFramePr>
            <a:graphicFrameLocks noGrp="1"/>
          </p:cNvGraphicFramePr>
          <p:nvPr>
            <p:extLst>
              <p:ext uri="{D42A27DB-BD31-4B8C-83A1-F6EECF244321}">
                <p14:modId xmlns:p14="http://schemas.microsoft.com/office/powerpoint/2010/main" val="325182350"/>
              </p:ext>
            </p:extLst>
          </p:nvPr>
        </p:nvGraphicFramePr>
        <p:xfrm>
          <a:off x="4815999" y="5442144"/>
          <a:ext cx="3796837" cy="1291508"/>
        </p:xfrm>
        <a:graphic>
          <a:graphicData uri="http://schemas.openxmlformats.org/drawingml/2006/table">
            <a:tbl>
              <a:tblPr firstRow="1" bandRow="1">
                <a:tableStyleId>{5C22544A-7EE6-4342-B048-85BDC9FD1C3A}</a:tableStyleId>
              </a:tblPr>
              <a:tblGrid>
                <a:gridCol w="852464">
                  <a:extLst>
                    <a:ext uri="{9D8B030D-6E8A-4147-A177-3AD203B41FA5}">
                      <a16:colId xmlns:a16="http://schemas.microsoft.com/office/drawing/2014/main" val="20000"/>
                    </a:ext>
                  </a:extLst>
                </a:gridCol>
                <a:gridCol w="1215080">
                  <a:extLst>
                    <a:ext uri="{9D8B030D-6E8A-4147-A177-3AD203B41FA5}">
                      <a16:colId xmlns:a16="http://schemas.microsoft.com/office/drawing/2014/main" val="20001"/>
                    </a:ext>
                  </a:extLst>
                </a:gridCol>
                <a:gridCol w="780084">
                  <a:extLst>
                    <a:ext uri="{9D8B030D-6E8A-4147-A177-3AD203B41FA5}">
                      <a16:colId xmlns:a16="http://schemas.microsoft.com/office/drawing/2014/main" val="20002"/>
                    </a:ext>
                  </a:extLst>
                </a:gridCol>
                <a:gridCol w="949209">
                  <a:extLst>
                    <a:ext uri="{9D8B030D-6E8A-4147-A177-3AD203B41FA5}">
                      <a16:colId xmlns:a16="http://schemas.microsoft.com/office/drawing/2014/main" val="20003"/>
                    </a:ext>
                  </a:extLst>
                </a:gridCol>
              </a:tblGrid>
              <a:tr h="322877">
                <a:tc>
                  <a:txBody>
                    <a:bodyPr/>
                    <a:lstStyle/>
                    <a:p>
                      <a:r>
                        <a:rPr lang="en-US" sz="1200"/>
                        <a:t>Rapidity</a:t>
                      </a:r>
                    </a:p>
                  </a:txBody>
                  <a:tcPr/>
                </a:tc>
                <a:tc>
                  <a:txBody>
                    <a:bodyPr/>
                    <a:lstStyle/>
                    <a:p>
                      <a:r>
                        <a:rPr lang="en-US" sz="1200"/>
                        <a:t>π/K/p and π0/</a:t>
                      </a:r>
                      <a:r>
                        <a:rPr lang="en-US" sz="1200" err="1"/>
                        <a:t>γ</a:t>
                      </a:r>
                      <a:endParaRPr lang="en-US"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e/h</a:t>
                      </a:r>
                    </a:p>
                  </a:txBody>
                  <a:tcPr/>
                </a:tc>
                <a:tc>
                  <a:txBody>
                    <a:bodyPr/>
                    <a:lstStyle/>
                    <a:p>
                      <a:r>
                        <a:rPr lang="en-US" sz="1200"/>
                        <a:t>Min </a:t>
                      </a:r>
                      <a:r>
                        <a:rPr lang="en-US" sz="1200" err="1"/>
                        <a:t>pT</a:t>
                      </a:r>
                      <a:r>
                        <a:rPr lang="en-US" sz="1200" baseline="0"/>
                        <a:t> (</a:t>
                      </a:r>
                      <a:r>
                        <a:rPr lang="en-US" sz="1200"/>
                        <a:t>E)</a:t>
                      </a:r>
                    </a:p>
                  </a:txBody>
                  <a:tcPr/>
                </a:tc>
                <a:extLst>
                  <a:ext uri="{0D108BD9-81ED-4DB2-BD59-A6C34878D82A}">
                    <a16:rowId xmlns:a16="http://schemas.microsoft.com/office/drawing/2014/main" val="10000"/>
                  </a:ext>
                </a:extLst>
              </a:tr>
              <a:tr h="322877">
                <a:tc>
                  <a:txBody>
                    <a:bodyPr/>
                    <a:lstStyle/>
                    <a:p>
                      <a:r>
                        <a:rPr lang="en-US" sz="1200"/>
                        <a:t>-3.5 − -1.0 </a:t>
                      </a:r>
                    </a:p>
                  </a:txBody>
                  <a:tcPr/>
                </a:tc>
                <a:tc>
                  <a:txBody>
                    <a:bodyPr/>
                    <a:lstStyle/>
                    <a:p>
                      <a:r>
                        <a:rPr lang="en-US" sz="1200" dirty="0"/>
                        <a:t>7 GeV/c</a:t>
                      </a:r>
                    </a:p>
                  </a:txBody>
                  <a:tcPr/>
                </a:tc>
                <a:tc>
                  <a:txBody>
                    <a:bodyPr/>
                    <a:lstStyle/>
                    <a:p>
                      <a:r>
                        <a:rPr lang="en-US" sz="1200"/>
                        <a:t>18 GeV/c</a:t>
                      </a:r>
                    </a:p>
                  </a:txBody>
                  <a:tcPr/>
                </a:tc>
                <a:tc>
                  <a:txBody>
                    <a:bodyPr/>
                    <a:lstStyle/>
                    <a:p>
                      <a:r>
                        <a:rPr lang="en-US" sz="1200"/>
                        <a:t>100 MeV/c</a:t>
                      </a:r>
                    </a:p>
                  </a:txBody>
                  <a:tcPr/>
                </a:tc>
                <a:extLst>
                  <a:ext uri="{0D108BD9-81ED-4DB2-BD59-A6C34878D82A}">
                    <a16:rowId xmlns:a16="http://schemas.microsoft.com/office/drawing/2014/main" val="10001"/>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-1.0 − 1.0 </a:t>
                      </a:r>
                    </a:p>
                  </a:txBody>
                  <a:tcPr/>
                </a:tc>
                <a:tc>
                  <a:txBody>
                    <a:bodyPr/>
                    <a:lstStyle/>
                    <a:p>
                      <a:r>
                        <a:rPr lang="en-US" sz="1200"/>
                        <a:t>8-10 GeV/c</a:t>
                      </a:r>
                    </a:p>
                  </a:txBody>
                  <a:tcPr/>
                </a:tc>
                <a:tc>
                  <a:txBody>
                    <a:bodyPr/>
                    <a:lstStyle/>
                    <a:p>
                      <a:r>
                        <a:rPr lang="en-US" sz="1200"/>
                        <a:t>8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100 MeV/c</a:t>
                      </a:r>
                    </a:p>
                  </a:txBody>
                  <a:tcPr/>
                </a:tc>
                <a:extLst>
                  <a:ext uri="{0D108BD9-81ED-4DB2-BD59-A6C34878D82A}">
                    <a16:rowId xmlns:a16="http://schemas.microsoft.com/office/drawing/2014/main" val="10002"/>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 1.0 − 3.5 </a:t>
                      </a:r>
                    </a:p>
                  </a:txBody>
                  <a:tcPr/>
                </a:tc>
                <a:tc>
                  <a:txBody>
                    <a:bodyPr/>
                    <a:lstStyle/>
                    <a:p>
                      <a:r>
                        <a:rPr lang="en-US" sz="1200"/>
                        <a:t>50 GeV/c</a:t>
                      </a:r>
                    </a:p>
                  </a:txBody>
                  <a:tcPr/>
                </a:tc>
                <a:tc>
                  <a:txBody>
                    <a:bodyPr/>
                    <a:lstStyle/>
                    <a:p>
                      <a:r>
                        <a:rPr lang="en-US" sz="1200"/>
                        <a:t>20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 MeV/c</a:t>
                      </a:r>
                    </a:p>
                  </a:txBody>
                  <a:tcPr/>
                </a:tc>
                <a:extLst>
                  <a:ext uri="{0D108BD9-81ED-4DB2-BD59-A6C34878D82A}">
                    <a16:rowId xmlns:a16="http://schemas.microsoft.com/office/drawing/2014/main" val="10003"/>
                  </a:ext>
                </a:extLst>
              </a:tr>
            </a:tbl>
          </a:graphicData>
        </a:graphic>
      </p:graphicFrame>
      <p:sp>
        <p:nvSpPr>
          <p:cNvPr id="38" name="TextBox 37">
            <a:extLst>
              <a:ext uri="{FF2B5EF4-FFF2-40B4-BE49-F238E27FC236}">
                <a16:creationId xmlns:a16="http://schemas.microsoft.com/office/drawing/2014/main" id="{A64DA8D4-E4CD-C344-A550-3E73DFCCB826}"/>
              </a:ext>
            </a:extLst>
          </p:cNvPr>
          <p:cNvSpPr txBox="1"/>
          <p:nvPr/>
        </p:nvSpPr>
        <p:spPr>
          <a:xfrm>
            <a:off x="4768123" y="5104518"/>
            <a:ext cx="3147684" cy="369332"/>
          </a:xfrm>
          <a:prstGeom prst="rect">
            <a:avLst/>
          </a:prstGeom>
          <a:noFill/>
        </p:spPr>
        <p:txBody>
          <a:bodyPr wrap="square" rtlCol="0">
            <a:spAutoFit/>
          </a:bodyPr>
          <a:lstStyle/>
          <a:p>
            <a:r>
              <a:rPr lang="en-US" dirty="0">
                <a:solidFill>
                  <a:srgbClr val="0432FF"/>
                </a:solidFill>
                <a:latin typeface="Comic Sans MS" panose="030F0902030302020204" pitchFamily="66" charset="0"/>
              </a:rPr>
              <a:t>Physics requirements:  </a:t>
            </a:r>
          </a:p>
        </p:txBody>
      </p:sp>
      <p:sp>
        <p:nvSpPr>
          <p:cNvPr id="39" name="TextBox 38">
            <a:extLst>
              <a:ext uri="{FF2B5EF4-FFF2-40B4-BE49-F238E27FC236}">
                <a16:creationId xmlns:a16="http://schemas.microsoft.com/office/drawing/2014/main" id="{3B54C3A4-2963-C846-9E8A-DFED9C6B5416}"/>
              </a:ext>
            </a:extLst>
          </p:cNvPr>
          <p:cNvSpPr txBox="1"/>
          <p:nvPr/>
        </p:nvSpPr>
        <p:spPr>
          <a:xfrm>
            <a:off x="4578580" y="2170599"/>
            <a:ext cx="4566019" cy="338554"/>
          </a:xfrm>
          <a:prstGeom prst="rect">
            <a:avLst/>
          </a:prstGeom>
          <a:noFill/>
        </p:spPr>
        <p:txBody>
          <a:bodyPr wrap="square" rtlCol="0">
            <a:spAutoFit/>
          </a:bodyPr>
          <a:lstStyle/>
          <a:p>
            <a:r>
              <a:rPr lang="en-US" sz="1600" dirty="0">
                <a:latin typeface="Comic Sans MS" panose="030F0902030302020204" pitchFamily="66" charset="0"/>
              </a:rPr>
              <a:t>Illustration of  PID detectors achievements: </a:t>
            </a:r>
          </a:p>
        </p:txBody>
      </p:sp>
      <p:pic>
        <p:nvPicPr>
          <p:cNvPr id="36" name="Picture 35">
            <a:extLst>
              <a:ext uri="{FF2B5EF4-FFF2-40B4-BE49-F238E27FC236}">
                <a16:creationId xmlns:a16="http://schemas.microsoft.com/office/drawing/2014/main" id="{A4951627-846C-5549-AC0D-BCEDBB0BFE55}"/>
              </a:ext>
            </a:extLst>
          </p:cNvPr>
          <p:cNvPicPr>
            <a:picLocks noChangeAspect="1"/>
          </p:cNvPicPr>
          <p:nvPr/>
        </p:nvPicPr>
        <p:blipFill>
          <a:blip r:embed="rId5"/>
          <a:stretch>
            <a:fillRect/>
          </a:stretch>
        </p:blipFill>
        <p:spPr>
          <a:xfrm>
            <a:off x="101652" y="2520363"/>
            <a:ext cx="4155986" cy="2814636"/>
          </a:xfrm>
          <a:prstGeom prst="rect">
            <a:avLst/>
          </a:prstGeom>
        </p:spPr>
      </p:pic>
      <p:sp>
        <p:nvSpPr>
          <p:cNvPr id="37" name="Curved Right Arrow 36">
            <a:extLst>
              <a:ext uri="{FF2B5EF4-FFF2-40B4-BE49-F238E27FC236}">
                <a16:creationId xmlns:a16="http://schemas.microsoft.com/office/drawing/2014/main" id="{2868348F-633D-1A47-8925-AECB4B9D11B3}"/>
              </a:ext>
            </a:extLst>
          </p:cNvPr>
          <p:cNvSpPr/>
          <p:nvPr/>
        </p:nvSpPr>
        <p:spPr bwMode="auto">
          <a:xfrm>
            <a:off x="287907" y="5565949"/>
            <a:ext cx="374941"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TextBox 39">
            <a:extLst>
              <a:ext uri="{FF2B5EF4-FFF2-40B4-BE49-F238E27FC236}">
                <a16:creationId xmlns:a16="http://schemas.microsoft.com/office/drawing/2014/main" id="{ECB9D188-24FB-E045-B757-9EC6DD08389F}"/>
              </a:ext>
            </a:extLst>
          </p:cNvPr>
          <p:cNvSpPr txBox="1"/>
          <p:nvPr/>
        </p:nvSpPr>
        <p:spPr>
          <a:xfrm>
            <a:off x="525335" y="5473512"/>
            <a:ext cx="3609897" cy="830997"/>
          </a:xfrm>
          <a:prstGeom prst="rect">
            <a:avLst/>
          </a:prstGeom>
          <a:noFill/>
        </p:spPr>
        <p:txBody>
          <a:bodyPr wrap="square" rtlCol="0">
            <a:spAutoFit/>
          </a:bodyPr>
          <a:lstStyle/>
          <a:p>
            <a:pPr algn="ctr"/>
            <a:r>
              <a:rPr lang="en-US" sz="1600" dirty="0">
                <a:solidFill>
                  <a:srgbClr val="0432FF"/>
                </a:solidFill>
                <a:latin typeface="Comic Sans MS" panose="030F0902030302020204" pitchFamily="66" charset="0"/>
              </a:rPr>
              <a:t>Need more than one technology to cover the entire momentum ranges at different </a:t>
            </a:r>
            <a:r>
              <a:rPr lang="en-US" sz="1600" dirty="0" err="1">
                <a:solidFill>
                  <a:srgbClr val="0432FF"/>
                </a:solidFill>
                <a:latin typeface="Comic Sans MS" panose="030F0902030302020204" pitchFamily="66" charset="0"/>
              </a:rPr>
              <a:t>rapidities</a:t>
            </a:r>
            <a:r>
              <a:rPr lang="en-US" sz="1600" dirty="0">
                <a:solidFill>
                  <a:srgbClr val="0432FF"/>
                </a:solidFill>
                <a:latin typeface="Comic Sans MS" panose="030F0902030302020204" pitchFamily="66" charset="0"/>
              </a:rPr>
              <a:t> </a:t>
            </a:r>
          </a:p>
        </p:txBody>
      </p:sp>
      <p:sp>
        <p:nvSpPr>
          <p:cNvPr id="3" name="Date Placeholder 2">
            <a:extLst>
              <a:ext uri="{FF2B5EF4-FFF2-40B4-BE49-F238E27FC236}">
                <a16:creationId xmlns:a16="http://schemas.microsoft.com/office/drawing/2014/main" id="{D732B822-5ECB-8A48-9770-5AFF88DFFE75}"/>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133378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B9CF98F-FE5D-7545-93DA-88F2801428AB}"/>
              </a:ext>
            </a:extLst>
          </p:cNvPr>
          <p:cNvPicPr>
            <a:picLocks noChangeAspect="1"/>
          </p:cNvPicPr>
          <p:nvPr/>
        </p:nvPicPr>
        <p:blipFill>
          <a:blip r:embed="rId2"/>
          <a:stretch>
            <a:fillRect/>
          </a:stretch>
        </p:blipFill>
        <p:spPr>
          <a:xfrm>
            <a:off x="5682926" y="2083619"/>
            <a:ext cx="3308931" cy="1038182"/>
          </a:xfrm>
          <a:prstGeom prst="rect">
            <a:avLst/>
          </a:prstGeom>
        </p:spPr>
      </p:pic>
      <p:pic>
        <p:nvPicPr>
          <p:cNvPr id="14" name="Picture 13">
            <a:extLst>
              <a:ext uri="{FF2B5EF4-FFF2-40B4-BE49-F238E27FC236}">
                <a16:creationId xmlns:a16="http://schemas.microsoft.com/office/drawing/2014/main" id="{638DEC6F-977A-4C60-9C8F-401D16892AA2}"/>
              </a:ext>
            </a:extLst>
          </p:cNvPr>
          <p:cNvPicPr>
            <a:picLocks noChangeAspect="1"/>
          </p:cNvPicPr>
          <p:nvPr/>
        </p:nvPicPr>
        <p:blipFill rotWithShape="1">
          <a:blip r:embed="rId3"/>
          <a:srcRect r="52149"/>
          <a:stretch/>
        </p:blipFill>
        <p:spPr>
          <a:xfrm>
            <a:off x="7248702" y="3093835"/>
            <a:ext cx="1862752" cy="837645"/>
          </a:xfrm>
          <a:prstGeom prst="rect">
            <a:avLst/>
          </a:prstGeom>
          <a:ln>
            <a:solidFill>
              <a:srgbClr val="0000CC"/>
            </a:solidFill>
          </a:ln>
        </p:spPr>
      </p:pic>
      <p:sp>
        <p:nvSpPr>
          <p:cNvPr id="11" name="TextBox 10">
            <a:extLst>
              <a:ext uri="{FF2B5EF4-FFF2-40B4-BE49-F238E27FC236}">
                <a16:creationId xmlns:a16="http://schemas.microsoft.com/office/drawing/2014/main" id="{553FB1B3-F9EF-4D22-9AF0-C0D3B38AB671}"/>
              </a:ext>
            </a:extLst>
          </p:cNvPr>
          <p:cNvSpPr txBox="1"/>
          <p:nvPr/>
        </p:nvSpPr>
        <p:spPr>
          <a:xfrm>
            <a:off x="6851137" y="982778"/>
            <a:ext cx="2280482" cy="1107996"/>
          </a:xfrm>
          <a:prstGeom prst="rect">
            <a:avLst/>
          </a:prstGeom>
          <a:noFill/>
        </p:spPr>
        <p:txBody>
          <a:bodyPr wrap="square" rtlCol="0">
            <a:spAutoFit/>
          </a:bodyPr>
          <a:lstStyle/>
          <a:p>
            <a:pPr defTabSz="685800">
              <a:buClr>
                <a:srgbClr val="0432FF"/>
              </a:buClr>
              <a:defRPr/>
            </a:pPr>
            <a:r>
              <a:rPr lang="en-US" sz="1200" b="1" dirty="0">
                <a:solidFill>
                  <a:srgbClr val="0000CC"/>
                </a:solidFill>
                <a:latin typeface="Arial" panose="020B0604020202020204" pitchFamily="34" charset="0"/>
                <a:cs typeface="Arial" panose="020B0604020202020204" pitchFamily="34" charset="0"/>
              </a:rPr>
              <a:t>REFERENCE</a:t>
            </a:r>
          </a:p>
          <a:p>
            <a:pPr defTabSz="685800">
              <a:buClr>
                <a:srgbClr val="0432FF"/>
              </a:buClr>
              <a:defRPr/>
            </a:pPr>
            <a:r>
              <a:rPr lang="en-US" sz="1200" dirty="0">
                <a:solidFill>
                  <a:srgbClr val="0432FF"/>
                </a:solidFill>
                <a:latin typeface="Arial" panose="020B0604020202020204" pitchFamily="34" charset="0"/>
                <a:cs typeface="Arial" panose="020B0604020202020204" pitchFamily="34" charset="0"/>
              </a:rPr>
              <a:t>dRICH</a:t>
            </a:r>
            <a:r>
              <a:rPr lang="en-US" sz="1200" dirty="0">
                <a:solidFill>
                  <a:srgbClr val="000000"/>
                </a:solidFill>
                <a:latin typeface="Arial" panose="020B0604020202020204" pitchFamily="34" charset="0"/>
                <a:cs typeface="Arial" panose="020B0604020202020204" pitchFamily="34" charset="0"/>
              </a:rPr>
              <a:t> (dual RICH)</a:t>
            </a:r>
          </a:p>
          <a:p>
            <a:pPr marL="100013" indent="-214313" defTabSz="685800">
              <a:buClr>
                <a:srgbClr val="0432FF"/>
              </a:buClr>
              <a:buFont typeface="Wingdings" pitchFamily="2" charset="2"/>
              <a:buChar char="§"/>
              <a:defRPr/>
            </a:pPr>
            <a:r>
              <a:rPr lang="en-US" sz="1050" dirty="0">
                <a:solidFill>
                  <a:srgbClr val="000000"/>
                </a:solidFill>
                <a:latin typeface="Arial" panose="020B0604020202020204" pitchFamily="34" charset="0"/>
                <a:cs typeface="Arial" panose="020B0604020202020204" pitchFamily="34" charset="0"/>
              </a:rPr>
              <a:t>Aerogel and C-F gas radiators</a:t>
            </a:r>
          </a:p>
          <a:p>
            <a:pPr marL="100013" indent="-214313" defTabSz="685800">
              <a:buClr>
                <a:srgbClr val="0432FF"/>
              </a:buClr>
              <a:buFont typeface="Wingdings" pitchFamily="2" charset="2"/>
              <a:buChar char="§"/>
              <a:defRPr/>
            </a:pPr>
            <a:r>
              <a:rPr lang="en-US" sz="1050" dirty="0">
                <a:solidFill>
                  <a:srgbClr val="000000"/>
                </a:solidFill>
                <a:latin typeface="Arial" panose="020B0604020202020204" pitchFamily="34" charset="0"/>
                <a:cs typeface="Arial" panose="020B0604020202020204" pitchFamily="34" charset="0"/>
              </a:rPr>
              <a:t>Full momentum range</a:t>
            </a:r>
          </a:p>
          <a:p>
            <a:pPr marL="100013" indent="-214313" defTabSz="685800">
              <a:buClr>
                <a:srgbClr val="0432FF"/>
              </a:buClr>
              <a:buFont typeface="Wingdings" pitchFamily="2" charset="2"/>
              <a:buChar char="§"/>
              <a:defRPr/>
            </a:pPr>
            <a:r>
              <a:rPr lang="en-US" sz="1050" dirty="0">
                <a:solidFill>
                  <a:srgbClr val="000000"/>
                </a:solidFill>
                <a:latin typeface="Arial" panose="020B0604020202020204" pitchFamily="34" charset="0"/>
                <a:cs typeface="Arial" panose="020B0604020202020204" pitchFamily="34" charset="0"/>
              </a:rPr>
              <a:t>Sensor: Si PMs(TBC)</a:t>
            </a:r>
          </a:p>
          <a:p>
            <a:pPr marL="100013" indent="-214313">
              <a:buClr>
                <a:srgbClr val="0432FF"/>
              </a:buClr>
              <a:buFont typeface="Wingdings" pitchFamily="2" charset="2"/>
              <a:buChar char="§"/>
              <a:defRPr/>
            </a:pPr>
            <a:r>
              <a:rPr lang="en-US" sz="1050" dirty="0">
                <a:solidFill>
                  <a:srgbClr val="0000CC"/>
                </a:solidFill>
                <a:latin typeface="Arial" panose="020B0604020202020204" pitchFamily="34" charset="0"/>
                <a:cs typeface="Arial" panose="020B0604020202020204" pitchFamily="34" charset="0"/>
              </a:rPr>
              <a:t>p/K 3</a:t>
            </a:r>
            <a:r>
              <a:rPr lang="en-US" sz="1050" dirty="0">
                <a:solidFill>
                  <a:srgbClr val="0000CC"/>
                </a:solidFill>
                <a:latin typeface="Symbol" pitchFamily="2" charset="2"/>
                <a:cs typeface="Arial" panose="020B0604020202020204" pitchFamily="34" charset="0"/>
              </a:rPr>
              <a:t>s</a:t>
            </a:r>
            <a:r>
              <a:rPr lang="en-US" sz="1050" dirty="0">
                <a:solidFill>
                  <a:srgbClr val="0000CC"/>
                </a:solidFill>
                <a:latin typeface="Arial" panose="020B0604020202020204" pitchFamily="34" charset="0"/>
                <a:cs typeface="Arial" panose="020B0604020202020204" pitchFamily="34" charset="0"/>
              </a:rPr>
              <a:t> </a:t>
            </a:r>
            <a:r>
              <a:rPr lang="en-US" sz="1050" dirty="0" err="1">
                <a:solidFill>
                  <a:srgbClr val="0000CC"/>
                </a:solidFill>
                <a:latin typeface="Arial" panose="020B0604020202020204" pitchFamily="34" charset="0"/>
                <a:cs typeface="Arial" panose="020B0604020202020204" pitchFamily="34" charset="0"/>
              </a:rPr>
              <a:t>sep.</a:t>
            </a:r>
            <a:r>
              <a:rPr lang="en-US" sz="1050" dirty="0">
                <a:solidFill>
                  <a:srgbClr val="0000CC"/>
                </a:solidFill>
                <a:latin typeface="Arial" panose="020B0604020202020204" pitchFamily="34" charset="0"/>
                <a:cs typeface="Arial" panose="020B0604020202020204" pitchFamily="34" charset="0"/>
              </a:rPr>
              <a:t> at 50 GeV/c</a:t>
            </a:r>
          </a:p>
        </p:txBody>
      </p:sp>
      <p:sp>
        <p:nvSpPr>
          <p:cNvPr id="5" name="Slide Number Placeholder 7">
            <a:extLst>
              <a:ext uri="{FF2B5EF4-FFF2-40B4-BE49-F238E27FC236}">
                <a16:creationId xmlns:a16="http://schemas.microsoft.com/office/drawing/2014/main" id="{B5B54E23-16EB-40C1-B6C5-D165E3253AE1}"/>
              </a:ext>
            </a:extLst>
          </p:cNvPr>
          <p:cNvSpPr>
            <a:spLocks noGrp="1"/>
          </p:cNvSpPr>
          <p:nvPr>
            <p:ph type="sldNum" sz="quarter" idx="12"/>
          </p:nvPr>
        </p:nvSpPr>
        <p:spPr/>
        <p:txBody>
          <a:bodyPr/>
          <a:lstStyle/>
          <a:p>
            <a:fld id="{D2BD4517-AF49-43FD-AE06-87D6A0986C1A}" type="slidenum">
              <a:rPr lang="en-US" smtClean="0"/>
              <a:t>56</a:t>
            </a:fld>
            <a:endParaRPr lang="en-US" dirty="0"/>
          </a:p>
        </p:txBody>
      </p:sp>
      <p:sp>
        <p:nvSpPr>
          <p:cNvPr id="27" name="Title 26">
            <a:extLst>
              <a:ext uri="{FF2B5EF4-FFF2-40B4-BE49-F238E27FC236}">
                <a16:creationId xmlns:a16="http://schemas.microsoft.com/office/drawing/2014/main" id="{C4DC0877-2CAB-C84A-BBAC-0A2BE477DCC6}"/>
              </a:ext>
            </a:extLst>
          </p:cNvPr>
          <p:cNvSpPr>
            <a:spLocks noGrp="1"/>
          </p:cNvSpPr>
          <p:nvPr>
            <p:ph type="title"/>
          </p:nvPr>
        </p:nvSpPr>
        <p:spPr/>
        <p:txBody>
          <a:bodyPr>
            <a:normAutofit/>
          </a:bodyPr>
          <a:lstStyle/>
          <a:p>
            <a:r>
              <a:rPr lang="en-US" dirty="0"/>
              <a:t>Hadron PID</a:t>
            </a:r>
          </a:p>
        </p:txBody>
      </p:sp>
      <p:sp>
        <p:nvSpPr>
          <p:cNvPr id="16" name="TextBox 15">
            <a:extLst>
              <a:ext uri="{FF2B5EF4-FFF2-40B4-BE49-F238E27FC236}">
                <a16:creationId xmlns:a16="http://schemas.microsoft.com/office/drawing/2014/main" id="{875FF9BE-8EE6-4161-87FD-59C26C30BA79}"/>
              </a:ext>
            </a:extLst>
          </p:cNvPr>
          <p:cNvSpPr txBox="1"/>
          <p:nvPr/>
        </p:nvSpPr>
        <p:spPr>
          <a:xfrm>
            <a:off x="1224870" y="4185724"/>
            <a:ext cx="2288152" cy="1569660"/>
          </a:xfrm>
          <a:prstGeom prst="rect">
            <a:avLst/>
          </a:prstGeom>
          <a:noFill/>
        </p:spPr>
        <p:txBody>
          <a:bodyPr wrap="square" rtlCol="0">
            <a:spAutoFit/>
          </a:bodyPr>
          <a:lstStyle/>
          <a:p>
            <a:r>
              <a:rPr lang="en-US" sz="1200" b="1" dirty="0">
                <a:solidFill>
                  <a:srgbClr val="0000CC"/>
                </a:solidFill>
              </a:rPr>
              <a:t>REFERENCE</a:t>
            </a:r>
          </a:p>
          <a:p>
            <a:r>
              <a:rPr lang="en-US" sz="1200" dirty="0" err="1">
                <a:solidFill>
                  <a:srgbClr val="0432FF"/>
                </a:solidFill>
              </a:rPr>
              <a:t>mRICH</a:t>
            </a:r>
            <a:r>
              <a:rPr lang="en-US" sz="1200" dirty="0"/>
              <a:t> (Modular RICH)</a:t>
            </a:r>
          </a:p>
          <a:p>
            <a:pPr marL="214313" indent="-214313">
              <a:buClr>
                <a:srgbClr val="0432FF"/>
              </a:buClr>
              <a:buFont typeface="Wingdings" pitchFamily="2" charset="2"/>
              <a:buChar char="§"/>
            </a:pPr>
            <a:r>
              <a:rPr lang="en-US" sz="1200" u="sng" dirty="0"/>
              <a:t>Aerogel</a:t>
            </a:r>
            <a:r>
              <a:rPr lang="en-US" sz="1200" dirty="0"/>
              <a:t> Cherenkov Det.</a:t>
            </a:r>
          </a:p>
          <a:p>
            <a:pPr marL="214313" indent="-214313">
              <a:buClr>
                <a:srgbClr val="0432FF"/>
              </a:buClr>
              <a:buFont typeface="Wingdings" pitchFamily="2" charset="2"/>
              <a:buChar char="§"/>
            </a:pPr>
            <a:r>
              <a:rPr lang="en-US" sz="1200" dirty="0"/>
              <a:t>Focused by Fresnel lens</a:t>
            </a:r>
          </a:p>
          <a:p>
            <a:pPr marL="214313" indent="-214313">
              <a:buClr>
                <a:srgbClr val="0432FF"/>
              </a:buClr>
              <a:buFont typeface="Wingdings" pitchFamily="2" charset="2"/>
              <a:buChar char="§"/>
            </a:pPr>
            <a:r>
              <a:rPr lang="en-US" sz="1200" dirty="0"/>
              <a:t>e, pi, K, p</a:t>
            </a:r>
          </a:p>
          <a:p>
            <a:pPr marL="214313" indent="-214313">
              <a:buClr>
                <a:srgbClr val="0432FF"/>
              </a:buClr>
              <a:buFont typeface="Wingdings" pitchFamily="2" charset="2"/>
              <a:buChar char="§"/>
            </a:pPr>
            <a:r>
              <a:rPr lang="en-US" sz="1200" dirty="0"/>
              <a:t>Sensor: </a:t>
            </a:r>
            <a:r>
              <a:rPr lang="en-US" sz="1200" u="sng" dirty="0" err="1"/>
              <a:t>SiPMs</a:t>
            </a:r>
            <a:r>
              <a:rPr lang="en-US" sz="1200" u="sng" dirty="0"/>
              <a:t>/ LAPPDs</a:t>
            </a:r>
          </a:p>
          <a:p>
            <a:pPr marL="214313" indent="-214313">
              <a:buClr>
                <a:srgbClr val="0432FF"/>
              </a:buClr>
              <a:buFont typeface="Wingdings" pitchFamily="2" charset="2"/>
              <a:buChar char="§"/>
            </a:pPr>
            <a:r>
              <a:rPr lang="en-US" sz="1200" dirty="0"/>
              <a:t>Adaptable to </a:t>
            </a:r>
            <a:r>
              <a:rPr lang="en-US" sz="1200" dirty="0" err="1"/>
              <a:t>includeTOF</a:t>
            </a:r>
            <a:endParaRPr lang="en-US" sz="1200" dirty="0"/>
          </a:p>
          <a:p>
            <a:pPr marL="214313" indent="-214313">
              <a:buClr>
                <a:srgbClr val="0432FF"/>
              </a:buClr>
              <a:buFont typeface="Wingdings" pitchFamily="2" charset="2"/>
              <a:buChar char="§"/>
            </a:pPr>
            <a:r>
              <a:rPr lang="en-US" sz="1200" dirty="0">
                <a:solidFill>
                  <a:srgbClr val="0000CC"/>
                </a:solidFill>
                <a:latin typeface="Symbol" panose="05050102010706020507" pitchFamily="18" charset="2"/>
              </a:rPr>
              <a:t>p</a:t>
            </a:r>
            <a:r>
              <a:rPr lang="en-US" sz="1200" dirty="0">
                <a:solidFill>
                  <a:srgbClr val="0000CC"/>
                </a:solidFill>
              </a:rPr>
              <a:t>/K 3</a:t>
            </a:r>
            <a:r>
              <a:rPr lang="en-US" sz="1200" dirty="0">
                <a:solidFill>
                  <a:srgbClr val="0000CC"/>
                </a:solidFill>
                <a:latin typeface="Symbol" panose="05050102010706020507" pitchFamily="18" charset="2"/>
              </a:rPr>
              <a:t>s</a:t>
            </a:r>
            <a:r>
              <a:rPr lang="en-US" sz="1200" dirty="0">
                <a:solidFill>
                  <a:srgbClr val="0000CC"/>
                </a:solidFill>
              </a:rPr>
              <a:t> </a:t>
            </a:r>
            <a:r>
              <a:rPr lang="en-US" sz="1200" dirty="0" err="1">
                <a:solidFill>
                  <a:srgbClr val="0000CC"/>
                </a:solidFill>
              </a:rPr>
              <a:t>sep.</a:t>
            </a:r>
            <a:r>
              <a:rPr lang="en-US" sz="1200" dirty="0">
                <a:solidFill>
                  <a:srgbClr val="0000CC"/>
                </a:solidFill>
              </a:rPr>
              <a:t> at 10 GeV/c</a:t>
            </a:r>
          </a:p>
        </p:txBody>
      </p:sp>
      <p:pic>
        <p:nvPicPr>
          <p:cNvPr id="23" name="Picture 22">
            <a:extLst>
              <a:ext uri="{FF2B5EF4-FFF2-40B4-BE49-F238E27FC236}">
                <a16:creationId xmlns:a16="http://schemas.microsoft.com/office/drawing/2014/main" id="{AEB4D235-5A89-45EA-BD27-8D2CBA2B44E2}"/>
              </a:ext>
            </a:extLst>
          </p:cNvPr>
          <p:cNvPicPr>
            <a:picLocks noChangeAspect="1"/>
          </p:cNvPicPr>
          <p:nvPr/>
        </p:nvPicPr>
        <p:blipFill rotWithShape="1">
          <a:blip r:embed="rId4"/>
          <a:srcRect l="54647"/>
          <a:stretch/>
        </p:blipFill>
        <p:spPr>
          <a:xfrm>
            <a:off x="21354" y="4241419"/>
            <a:ext cx="1186031" cy="1313680"/>
          </a:xfrm>
          <a:prstGeom prst="rect">
            <a:avLst/>
          </a:prstGeom>
        </p:spPr>
      </p:pic>
      <p:sp>
        <p:nvSpPr>
          <p:cNvPr id="24" name="Title 1">
            <a:extLst>
              <a:ext uri="{FF2B5EF4-FFF2-40B4-BE49-F238E27FC236}">
                <a16:creationId xmlns:a16="http://schemas.microsoft.com/office/drawing/2014/main" id="{900CD816-39AB-43A4-A2AE-1DAB8C0A9A3D}"/>
              </a:ext>
            </a:extLst>
          </p:cNvPr>
          <p:cNvSpPr txBox="1">
            <a:spLocks/>
          </p:cNvSpPr>
          <p:nvPr/>
        </p:nvSpPr>
        <p:spPr>
          <a:xfrm>
            <a:off x="5396" y="3922932"/>
            <a:ext cx="1380476" cy="281664"/>
          </a:xfrm>
          <a:prstGeom prst="rect">
            <a:avLst/>
          </a:prstGeom>
          <a:solidFill>
            <a:schemeClr val="accent1">
              <a:lumMod val="20000"/>
              <a:lumOff val="80000"/>
            </a:schemeClr>
          </a:solidFill>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432FF"/>
                </a:solidFill>
              </a:rPr>
              <a:t>Backward arm</a:t>
            </a:r>
          </a:p>
        </p:txBody>
      </p:sp>
      <p:sp>
        <p:nvSpPr>
          <p:cNvPr id="34" name="TextBox 33">
            <a:extLst>
              <a:ext uri="{FF2B5EF4-FFF2-40B4-BE49-F238E27FC236}">
                <a16:creationId xmlns:a16="http://schemas.microsoft.com/office/drawing/2014/main" id="{6E8F7B04-8980-4C36-920D-222C24706BD4}"/>
              </a:ext>
            </a:extLst>
          </p:cNvPr>
          <p:cNvSpPr txBox="1"/>
          <p:nvPr/>
        </p:nvSpPr>
        <p:spPr>
          <a:xfrm>
            <a:off x="3248004" y="4878051"/>
            <a:ext cx="2750762" cy="1269578"/>
          </a:xfrm>
          <a:prstGeom prst="rect">
            <a:avLst/>
          </a:prstGeom>
          <a:noFill/>
        </p:spPr>
        <p:txBody>
          <a:bodyPr wrap="square" rtlCol="0">
            <a:spAutoFit/>
          </a:bodyPr>
          <a:lstStyle/>
          <a:p>
            <a:r>
              <a:rPr lang="en-US" sz="1200" dirty="0">
                <a:solidFill>
                  <a:srgbClr val="0432FF"/>
                </a:solidFill>
              </a:rPr>
              <a:t>TOF on ~ 2m lever arm, </a:t>
            </a:r>
            <a:r>
              <a:rPr lang="en-US" sz="1200" dirty="0"/>
              <a:t>2 options </a:t>
            </a:r>
          </a:p>
          <a:p>
            <a:pPr defTabSz="685800">
              <a:defRPr/>
            </a:pPr>
            <a:r>
              <a:rPr lang="en-US" sz="1200" dirty="0">
                <a:solidFill>
                  <a:srgbClr val="0432FF"/>
                </a:solidFill>
                <a:latin typeface="Calibri"/>
              </a:rPr>
              <a:t>LAPPD</a:t>
            </a:r>
            <a:r>
              <a:rPr lang="en-US" sz="1200" dirty="0">
                <a:solidFill>
                  <a:srgbClr val="000000"/>
                </a:solidFill>
                <a:latin typeface="Calibri"/>
              </a:rPr>
              <a:t> (Large Area </a:t>
            </a:r>
            <a:r>
              <a:rPr lang="en-US" sz="1200" dirty="0" err="1">
                <a:solidFill>
                  <a:srgbClr val="000000"/>
                </a:solidFill>
                <a:latin typeface="Calibri"/>
              </a:rPr>
              <a:t>psec</a:t>
            </a:r>
            <a:r>
              <a:rPr lang="en-US" sz="1200" dirty="0">
                <a:solidFill>
                  <a:srgbClr val="000000"/>
                </a:solidFill>
                <a:latin typeface="Calibri"/>
              </a:rPr>
              <a:t> Photon Detector)</a:t>
            </a:r>
          </a:p>
          <a:p>
            <a:pPr marL="100013" indent="-214313" defTabSz="685800">
              <a:buClr>
                <a:srgbClr val="0432FF"/>
              </a:buClr>
              <a:buFont typeface="Wingdings" pitchFamily="2" charset="2"/>
              <a:buChar char="§"/>
              <a:defRPr/>
            </a:pPr>
            <a:r>
              <a:rPr lang="en-US" sz="1050" dirty="0">
                <a:solidFill>
                  <a:srgbClr val="000000"/>
                </a:solidFill>
                <a:latin typeface="Calibri"/>
              </a:rPr>
              <a:t>MCP, Cherenkov in window</a:t>
            </a:r>
          </a:p>
          <a:p>
            <a:pPr marL="100013" indent="-214313" defTabSz="685800">
              <a:buClr>
                <a:srgbClr val="0432FF"/>
              </a:buClr>
              <a:buFont typeface="Wingdings" pitchFamily="2" charset="2"/>
              <a:buChar char="§"/>
              <a:defRPr/>
            </a:pPr>
            <a:r>
              <a:rPr lang="en-US" sz="1050" dirty="0">
                <a:solidFill>
                  <a:srgbClr val="000000"/>
                </a:solidFill>
                <a:latin typeface="Calibri"/>
              </a:rPr>
              <a:t>5-10 </a:t>
            </a:r>
            <a:r>
              <a:rPr lang="en-US" sz="1050" dirty="0" err="1">
                <a:solidFill>
                  <a:srgbClr val="000000"/>
                </a:solidFill>
                <a:latin typeface="Calibri"/>
              </a:rPr>
              <a:t>psec</a:t>
            </a:r>
            <a:endParaRPr lang="en-US" sz="1050" dirty="0">
              <a:solidFill>
                <a:srgbClr val="000000"/>
              </a:solidFill>
              <a:latin typeface="Calibri"/>
            </a:endParaRPr>
          </a:p>
          <a:p>
            <a:pPr marL="557213" lvl="1" indent="-214313" defTabSz="685800">
              <a:buFont typeface="Arial" panose="020B0604020202020204" pitchFamily="34" charset="0"/>
              <a:buChar char="•"/>
              <a:defRPr/>
            </a:pPr>
            <a:endParaRPr lang="en-US" sz="1050" dirty="0">
              <a:solidFill>
                <a:srgbClr val="000000"/>
              </a:solidFill>
              <a:latin typeface="Calibri"/>
            </a:endParaRPr>
          </a:p>
          <a:p>
            <a:pPr marL="557213" lvl="1" indent="-214313" defTabSz="685800">
              <a:buFont typeface="Arial" panose="020B0604020202020204" pitchFamily="34" charset="0"/>
              <a:buChar char="•"/>
              <a:defRPr/>
            </a:pPr>
            <a:endParaRPr lang="en-US" sz="1050" dirty="0">
              <a:solidFill>
                <a:srgbClr val="000000"/>
              </a:solidFill>
              <a:latin typeface="Calibri"/>
            </a:endParaRPr>
          </a:p>
          <a:p>
            <a:pPr marL="342900" lvl="1" defTabSz="685800">
              <a:defRPr/>
            </a:pPr>
            <a:endParaRPr lang="en-US" sz="1050" dirty="0">
              <a:solidFill>
                <a:srgbClr val="0000CC"/>
              </a:solidFill>
              <a:latin typeface="Calibri"/>
            </a:endParaRPr>
          </a:p>
        </p:txBody>
      </p:sp>
      <p:pic>
        <p:nvPicPr>
          <p:cNvPr id="36" name="Picture 35">
            <a:extLst>
              <a:ext uri="{FF2B5EF4-FFF2-40B4-BE49-F238E27FC236}">
                <a16:creationId xmlns:a16="http://schemas.microsoft.com/office/drawing/2014/main" id="{F1EAE9A6-D056-4F3E-9CBE-FDE2D861028B}"/>
              </a:ext>
            </a:extLst>
          </p:cNvPr>
          <p:cNvPicPr>
            <a:picLocks noChangeAspect="1"/>
          </p:cNvPicPr>
          <p:nvPr/>
        </p:nvPicPr>
        <p:blipFill>
          <a:blip r:embed="rId5"/>
          <a:stretch>
            <a:fillRect/>
          </a:stretch>
        </p:blipFill>
        <p:spPr>
          <a:xfrm>
            <a:off x="4201185" y="5596116"/>
            <a:ext cx="1765290" cy="746435"/>
          </a:xfrm>
          <a:prstGeom prst="rect">
            <a:avLst/>
          </a:prstGeom>
        </p:spPr>
      </p:pic>
      <p:pic>
        <p:nvPicPr>
          <p:cNvPr id="38" name="Picture 37">
            <a:extLst>
              <a:ext uri="{FF2B5EF4-FFF2-40B4-BE49-F238E27FC236}">
                <a16:creationId xmlns:a16="http://schemas.microsoft.com/office/drawing/2014/main" id="{E2AD556B-BCDE-4572-954A-97183B3774C8}"/>
              </a:ext>
            </a:extLst>
          </p:cNvPr>
          <p:cNvPicPr>
            <a:picLocks noChangeAspect="1"/>
          </p:cNvPicPr>
          <p:nvPr/>
        </p:nvPicPr>
        <p:blipFill>
          <a:blip r:embed="rId6"/>
          <a:stretch>
            <a:fillRect/>
          </a:stretch>
        </p:blipFill>
        <p:spPr>
          <a:xfrm>
            <a:off x="6893693" y="6170745"/>
            <a:ext cx="2250679" cy="653075"/>
          </a:xfrm>
          <a:prstGeom prst="rect">
            <a:avLst/>
          </a:prstGeom>
        </p:spPr>
      </p:pic>
      <p:sp>
        <p:nvSpPr>
          <p:cNvPr id="40" name="Title 1">
            <a:extLst>
              <a:ext uri="{FF2B5EF4-FFF2-40B4-BE49-F238E27FC236}">
                <a16:creationId xmlns:a16="http://schemas.microsoft.com/office/drawing/2014/main" id="{4BB35ABB-9BEC-4F68-8C6C-CDED0BC1D234}"/>
              </a:ext>
            </a:extLst>
          </p:cNvPr>
          <p:cNvSpPr txBox="1">
            <a:spLocks/>
          </p:cNvSpPr>
          <p:nvPr/>
        </p:nvSpPr>
        <p:spPr>
          <a:xfrm>
            <a:off x="0" y="366036"/>
            <a:ext cx="863648" cy="281664"/>
          </a:xfrm>
          <a:prstGeom prst="rect">
            <a:avLst/>
          </a:prstGeom>
          <a:solidFill>
            <a:schemeClr val="accent1">
              <a:lumMod val="20000"/>
              <a:lumOff val="80000"/>
            </a:schemeClr>
          </a:solidFill>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432FF"/>
                </a:solidFill>
              </a:rPr>
              <a:t>Barrel</a:t>
            </a:r>
          </a:p>
        </p:txBody>
      </p:sp>
      <p:sp>
        <p:nvSpPr>
          <p:cNvPr id="42" name="Title 1">
            <a:extLst>
              <a:ext uri="{FF2B5EF4-FFF2-40B4-BE49-F238E27FC236}">
                <a16:creationId xmlns:a16="http://schemas.microsoft.com/office/drawing/2014/main" id="{CDA91E09-82D3-442D-A7A4-91BB23F8C7DD}"/>
              </a:ext>
            </a:extLst>
          </p:cNvPr>
          <p:cNvSpPr txBox="1">
            <a:spLocks/>
          </p:cNvSpPr>
          <p:nvPr/>
        </p:nvSpPr>
        <p:spPr>
          <a:xfrm>
            <a:off x="4643690" y="691634"/>
            <a:ext cx="1380476" cy="281664"/>
          </a:xfrm>
          <a:prstGeom prst="rect">
            <a:avLst/>
          </a:prstGeom>
          <a:solidFill>
            <a:schemeClr val="accent1">
              <a:lumMod val="20000"/>
              <a:lumOff val="80000"/>
            </a:schemeClr>
          </a:solidFill>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0432FF"/>
                </a:solidFill>
              </a:rPr>
              <a:t>Forward arm</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35692CE-29F3-4710-AFC1-5E1C3892748C}"/>
                  </a:ext>
                </a:extLst>
              </p:cNvPr>
              <p:cNvSpPr txBox="1"/>
              <p:nvPr/>
            </p:nvSpPr>
            <p:spPr>
              <a:xfrm>
                <a:off x="1136373" y="659498"/>
                <a:ext cx="3435627" cy="1431161"/>
              </a:xfrm>
              <a:prstGeom prst="rect">
                <a:avLst/>
              </a:prstGeom>
              <a:noFill/>
              <a:ln>
                <a:noFill/>
              </a:ln>
            </p:spPr>
            <p:txBody>
              <a:bodyPr wrap="square" rtlCol="0">
                <a:spAutoFit/>
              </a:bodyPr>
              <a:lstStyle/>
              <a:p>
                <a:pPr defTabSz="685800">
                  <a:defRPr/>
                </a:pPr>
                <a:r>
                  <a:rPr lang="en-US" sz="1200" b="1" dirty="0">
                    <a:solidFill>
                      <a:srgbClr val="0000CC"/>
                    </a:solidFill>
                    <a:latin typeface="+mj-lt"/>
                  </a:rPr>
                  <a:t>REFERENCE</a:t>
                </a:r>
              </a:p>
              <a:p>
                <a:pPr defTabSz="685800">
                  <a:defRPr/>
                </a:pPr>
                <a:r>
                  <a:rPr lang="en-US" sz="1200" dirty="0" err="1">
                    <a:solidFill>
                      <a:srgbClr val="0432FF"/>
                    </a:solidFill>
                    <a:latin typeface="+mj-lt"/>
                  </a:rPr>
                  <a:t>hpDIRC</a:t>
                </a:r>
                <a:r>
                  <a:rPr lang="en-US" sz="1200" dirty="0">
                    <a:solidFill>
                      <a:srgbClr val="C00000"/>
                    </a:solidFill>
                    <a:latin typeface="+mj-lt"/>
                  </a:rPr>
                  <a:t> </a:t>
                </a:r>
                <a:r>
                  <a:rPr lang="en-US" sz="1200" dirty="0">
                    <a:latin typeface="+mj-lt"/>
                  </a:rPr>
                  <a:t>(</a:t>
                </a:r>
                <a:r>
                  <a:rPr lang="en-US" sz="1200" dirty="0">
                    <a:solidFill>
                      <a:srgbClr val="000000"/>
                    </a:solidFill>
                    <a:latin typeface="+mj-lt"/>
                  </a:rPr>
                  <a:t>High Performance DIRC)</a:t>
                </a:r>
                <a:endParaRPr lang="en-US" sz="1200" dirty="0">
                  <a:solidFill>
                    <a:srgbClr val="C00000"/>
                  </a:solidFill>
                  <a:latin typeface="+mj-lt"/>
                </a:endParaRPr>
              </a:p>
              <a:p>
                <a:pPr marL="100013" indent="-214313">
                  <a:buClr>
                    <a:srgbClr val="0432FF"/>
                  </a:buClr>
                  <a:buFont typeface="Wingdings" pitchFamily="2" charset="2"/>
                  <a:buChar char="§"/>
                  <a:defRPr/>
                </a:pPr>
                <a:r>
                  <a:rPr lang="en-US" sz="1050" dirty="0">
                    <a:solidFill>
                      <a:srgbClr val="000000"/>
                    </a:solidFill>
                    <a:latin typeface="+mj-lt"/>
                  </a:rPr>
                  <a:t>Quartz bar radiator, light detection with MCP-PMTs</a:t>
                </a:r>
              </a:p>
              <a:p>
                <a:pPr marL="100013" indent="-214313" defTabSz="685800">
                  <a:buClr>
                    <a:srgbClr val="0432FF"/>
                  </a:buClr>
                  <a:buFont typeface="Wingdings" pitchFamily="2" charset="2"/>
                  <a:buChar char="§"/>
                  <a:defRPr/>
                </a:pPr>
                <a:r>
                  <a:rPr lang="en-US" sz="1050" dirty="0">
                    <a:solidFill>
                      <a:srgbClr val="000000"/>
                    </a:solidFill>
                    <a:latin typeface="+mj-lt"/>
                  </a:rPr>
                  <a:t>Fully focused</a:t>
                </a:r>
              </a:p>
              <a:p>
                <a:pPr marL="100013" indent="-214313">
                  <a:buClr>
                    <a:srgbClr val="0432FF"/>
                  </a:buClr>
                  <a:buFont typeface="Wingdings" pitchFamily="2" charset="2"/>
                  <a:buChar char="§"/>
                  <a:defRPr/>
                </a:pPr>
                <a:r>
                  <a:rPr lang="en-US" sz="1050" dirty="0">
                    <a:solidFill>
                      <a:srgbClr val="0000CC"/>
                    </a:solidFill>
                    <a:latin typeface="+mj-lt"/>
                  </a:rPr>
                  <a:t>p/K 3s </a:t>
                </a:r>
                <a:r>
                  <a:rPr lang="en-US" sz="1050" dirty="0" err="1">
                    <a:solidFill>
                      <a:srgbClr val="0000CC"/>
                    </a:solidFill>
                    <a:latin typeface="+mj-lt"/>
                  </a:rPr>
                  <a:t>sep.</a:t>
                </a:r>
                <a:r>
                  <a:rPr lang="en-US" sz="1050" dirty="0">
                    <a:solidFill>
                      <a:srgbClr val="0000CC"/>
                    </a:solidFill>
                    <a:latin typeface="+mj-lt"/>
                  </a:rPr>
                  <a:t> at 6 GeV/c</a:t>
                </a:r>
              </a:p>
              <a:p>
                <a:pPr marL="100013" indent="-214313">
                  <a:buClr>
                    <a:srgbClr val="0432FF"/>
                  </a:buClr>
                  <a:buFont typeface="Wingdings" pitchFamily="2" charset="2"/>
                  <a:buChar char="§"/>
                  <a:defRPr/>
                </a:pPr>
                <a:r>
                  <a:rPr lang="en-US" sz="1050" dirty="0">
                    <a:solidFill>
                      <a:srgbClr val="000000"/>
                    </a:solidFill>
                    <a:latin typeface="+mj-lt"/>
                  </a:rPr>
                  <a:t>Reuse of BABAR DIRC as </a:t>
                </a:r>
                <a:r>
                  <a:rPr lang="en-US" sz="1050" dirty="0">
                    <a:solidFill>
                      <a:srgbClr val="0000CC"/>
                    </a:solidFill>
                    <a:latin typeface="+mj-lt"/>
                  </a:rPr>
                  <a:t>alternative</a:t>
                </a:r>
              </a:p>
              <a:p>
                <a:pPr marL="100013" indent="-214313">
                  <a:buClr>
                    <a:srgbClr val="0432FF"/>
                  </a:buClr>
                  <a:buFont typeface="Wingdings" pitchFamily="2" charset="2"/>
                  <a:buChar char="§"/>
                  <a:defRPr/>
                </a:pPr>
                <a:r>
                  <a:rPr lang="en-US" sz="1050" kern="0" dirty="0">
                    <a:latin typeface="Arial" panose="020B0604020202020204" pitchFamily="34" charset="0"/>
                    <a:cs typeface="Arial" panose="020B0604020202020204" pitchFamily="34" charset="0"/>
                  </a:rPr>
                  <a:t>Integration into a 4</a:t>
                </a:r>
                <a14:m>
                  <m:oMath xmlns:m="http://schemas.openxmlformats.org/officeDocument/2006/math">
                    <m:r>
                      <a:rPr lang="en-US" sz="1050" i="1" kern="0">
                        <a:latin typeface="Cambria Math" panose="02040503050406030204" pitchFamily="18" charset="0"/>
                        <a:ea typeface="Cambria Math" panose="02040503050406030204" pitchFamily="18" charset="0"/>
                        <a:cs typeface="Arial" panose="020B0604020202020204" pitchFamily="34" charset="0"/>
                      </a:rPr>
                      <m:t>𝜋</m:t>
                    </m:r>
                  </m:oMath>
                </a14:m>
                <a:r>
                  <a:rPr lang="en-US" sz="1050" kern="0" dirty="0">
                    <a:latin typeface="Arial" panose="020B0604020202020204" pitchFamily="34" charset="0"/>
                    <a:cs typeface="Arial" panose="020B0604020202020204" pitchFamily="34" charset="0"/>
                  </a:rPr>
                  <a:t> detector can be challenging</a:t>
                </a:r>
              </a:p>
              <a:p>
                <a:pPr marL="100013" indent="-214313">
                  <a:buFont typeface="Arial" panose="020B0604020202020204" pitchFamily="34" charset="0"/>
                  <a:buChar char="•"/>
                  <a:defRPr/>
                </a:pPr>
                <a:endParaRPr lang="en-US" sz="1050" dirty="0">
                  <a:solidFill>
                    <a:srgbClr val="0000CC"/>
                  </a:solidFill>
                  <a:latin typeface="+mj-lt"/>
                </a:endParaRPr>
              </a:p>
            </p:txBody>
          </p:sp>
        </mc:Choice>
        <mc:Fallback xmlns="">
          <p:sp>
            <p:nvSpPr>
              <p:cNvPr id="46" name="TextBox 45">
                <a:extLst>
                  <a:ext uri="{FF2B5EF4-FFF2-40B4-BE49-F238E27FC236}">
                    <a16:creationId xmlns:a16="http://schemas.microsoft.com/office/drawing/2014/main" id="{B35692CE-29F3-4710-AFC1-5E1C3892748C}"/>
                  </a:ext>
                </a:extLst>
              </p:cNvPr>
              <p:cNvSpPr txBox="1">
                <a:spLocks noRot="1" noChangeAspect="1" noMove="1" noResize="1" noEditPoints="1" noAdjustHandles="1" noChangeArrowheads="1" noChangeShapeType="1" noTextEdit="1"/>
              </p:cNvSpPr>
              <p:nvPr/>
            </p:nvSpPr>
            <p:spPr>
              <a:xfrm>
                <a:off x="1136373" y="659498"/>
                <a:ext cx="3435627" cy="1431161"/>
              </a:xfrm>
              <a:prstGeom prst="rect">
                <a:avLst/>
              </a:prstGeom>
              <a:blipFill>
                <a:blip r:embed="rId7"/>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9F554FCF-DC40-40B0-B6DE-C5AA34C875F5}"/>
              </a:ext>
            </a:extLst>
          </p:cNvPr>
          <p:cNvSpPr txBox="1"/>
          <p:nvPr/>
        </p:nvSpPr>
        <p:spPr>
          <a:xfrm>
            <a:off x="2793408" y="2067497"/>
            <a:ext cx="1709699" cy="600164"/>
          </a:xfrm>
          <a:prstGeom prst="rect">
            <a:avLst/>
          </a:prstGeom>
          <a:noFill/>
        </p:spPr>
        <p:txBody>
          <a:bodyPr wrap="square" rtlCol="0">
            <a:spAutoFit/>
          </a:bodyPr>
          <a:lstStyle/>
          <a:p>
            <a:r>
              <a:rPr lang="en-US" sz="1200" dirty="0">
                <a:solidFill>
                  <a:srgbClr val="0432FF"/>
                </a:solidFill>
              </a:rPr>
              <a:t>TOF on ~ 1m lever arm </a:t>
            </a:r>
            <a:endParaRPr lang="en-US" sz="1050" dirty="0">
              <a:solidFill>
                <a:srgbClr val="0432FF"/>
              </a:solidFill>
              <a:latin typeface="Calibri"/>
            </a:endParaRPr>
          </a:p>
          <a:p>
            <a:pPr marL="214313" indent="-214313" defTabSz="685800">
              <a:buFont typeface="Arial" panose="020B0604020202020204" pitchFamily="34" charset="0"/>
              <a:buChar char="•"/>
              <a:defRPr/>
            </a:pPr>
            <a:r>
              <a:rPr lang="en-US" sz="1050" dirty="0">
                <a:solidFill>
                  <a:srgbClr val="0432FF"/>
                </a:solidFill>
                <a:latin typeface="Calibri"/>
              </a:rPr>
              <a:t>LGAD</a:t>
            </a:r>
            <a:r>
              <a:rPr lang="en-US" sz="1050" dirty="0">
                <a:solidFill>
                  <a:srgbClr val="C00000"/>
                </a:solidFill>
                <a:latin typeface="Calibri"/>
              </a:rPr>
              <a:t> </a:t>
            </a:r>
            <a:r>
              <a:rPr lang="en-US" sz="1050" dirty="0">
                <a:solidFill>
                  <a:srgbClr val="000000"/>
                </a:solidFill>
                <a:latin typeface="Calibri"/>
              </a:rPr>
              <a:t>(Low Gain Avalanche Detector)</a:t>
            </a:r>
          </a:p>
        </p:txBody>
      </p:sp>
      <p:pic>
        <p:nvPicPr>
          <p:cNvPr id="9" name="Picture 8">
            <a:extLst>
              <a:ext uri="{FF2B5EF4-FFF2-40B4-BE49-F238E27FC236}">
                <a16:creationId xmlns:a16="http://schemas.microsoft.com/office/drawing/2014/main" id="{402DF9F8-16E8-4A4E-8275-1D3FC27A38EF}"/>
              </a:ext>
            </a:extLst>
          </p:cNvPr>
          <p:cNvPicPr>
            <a:picLocks noChangeAspect="1"/>
          </p:cNvPicPr>
          <p:nvPr/>
        </p:nvPicPr>
        <p:blipFill>
          <a:blip r:embed="rId8"/>
          <a:stretch>
            <a:fillRect/>
          </a:stretch>
        </p:blipFill>
        <p:spPr>
          <a:xfrm>
            <a:off x="4642328" y="995162"/>
            <a:ext cx="1864943" cy="1122960"/>
          </a:xfrm>
          <a:prstGeom prst="rect">
            <a:avLst/>
          </a:prstGeom>
          <a:ln>
            <a:solidFill>
              <a:schemeClr val="accent1"/>
            </a:solidFill>
          </a:ln>
        </p:spPr>
      </p:pic>
      <p:sp>
        <p:nvSpPr>
          <p:cNvPr id="13" name="TextBox 12">
            <a:extLst>
              <a:ext uri="{FF2B5EF4-FFF2-40B4-BE49-F238E27FC236}">
                <a16:creationId xmlns:a16="http://schemas.microsoft.com/office/drawing/2014/main" id="{0D91A37C-A0D1-4FB4-B68A-009DF3F60EB3}"/>
              </a:ext>
            </a:extLst>
          </p:cNvPr>
          <p:cNvSpPr txBox="1"/>
          <p:nvPr/>
        </p:nvSpPr>
        <p:spPr>
          <a:xfrm>
            <a:off x="4573611" y="3095832"/>
            <a:ext cx="3493902" cy="923330"/>
          </a:xfrm>
          <a:prstGeom prst="rect">
            <a:avLst/>
          </a:prstGeom>
          <a:noFill/>
        </p:spPr>
        <p:txBody>
          <a:bodyPr wrap="square" rtlCol="0">
            <a:spAutoFit/>
          </a:bodyPr>
          <a:lstStyle/>
          <a:p>
            <a:pPr defTabSz="685800">
              <a:defRPr/>
            </a:pPr>
            <a:r>
              <a:rPr lang="en-US" sz="1200" dirty="0">
                <a:solidFill>
                  <a:srgbClr val="0432FF"/>
                </a:solidFill>
                <a:latin typeface="Arial" panose="020B0604020202020204" pitchFamily="34" charset="0"/>
                <a:cs typeface="Arial" panose="020B0604020202020204" pitchFamily="34" charset="0"/>
              </a:rPr>
              <a:t>windowless RICH</a:t>
            </a:r>
          </a:p>
          <a:p>
            <a:pPr marL="100013" indent="-214313">
              <a:buClr>
                <a:srgbClr val="0432FF"/>
              </a:buClr>
              <a:buFont typeface="Wingdings" pitchFamily="2" charset="2"/>
              <a:buChar char="§"/>
              <a:defRPr/>
            </a:pPr>
            <a:r>
              <a:rPr lang="en-US" sz="1050" dirty="0">
                <a:latin typeface="Arial" panose="020B0604020202020204" pitchFamily="34" charset="0"/>
                <a:cs typeface="Arial" panose="020B0604020202020204" pitchFamily="34" charset="0"/>
              </a:rPr>
              <a:t>Gaseous sensors (MPGDs)</a:t>
            </a:r>
          </a:p>
          <a:p>
            <a:pPr marL="100013" indent="-214313" defTabSz="685800">
              <a:buClr>
                <a:srgbClr val="0432FF"/>
              </a:buClr>
              <a:buFont typeface="Wingdings" pitchFamily="2" charset="2"/>
              <a:buChar char="§"/>
              <a:defRPr/>
            </a:pPr>
            <a:r>
              <a:rPr lang="en-US" sz="1050" dirty="0">
                <a:latin typeface="Arial" panose="020B0604020202020204" pitchFamily="34" charset="0"/>
                <a:cs typeface="Arial" panose="020B0604020202020204" pitchFamily="34" charset="0"/>
              </a:rPr>
              <a:t>CF</a:t>
            </a:r>
            <a:r>
              <a:rPr lang="en-US" sz="1050" baseline="-25000" dirty="0">
                <a:latin typeface="Arial" panose="020B0604020202020204" pitchFamily="34" charset="0"/>
                <a:cs typeface="Arial" panose="020B0604020202020204" pitchFamily="34" charset="0"/>
              </a:rPr>
              <a:t>4</a:t>
            </a:r>
            <a:r>
              <a:rPr lang="en-US" sz="1050" dirty="0">
                <a:solidFill>
                  <a:srgbClr val="000000"/>
                </a:solidFill>
                <a:latin typeface="Arial" panose="020B0604020202020204" pitchFamily="34" charset="0"/>
                <a:cs typeface="Arial" panose="020B0604020202020204" pitchFamily="34" charset="0"/>
              </a:rPr>
              <a:t> as radiator and sensor gas</a:t>
            </a:r>
          </a:p>
          <a:p>
            <a:pPr defTabSz="685800">
              <a:buClr>
                <a:srgbClr val="0432FF"/>
              </a:buClr>
              <a:defRPr/>
            </a:pPr>
            <a:r>
              <a:rPr lang="en-US" sz="1050" u="sng" dirty="0">
                <a:solidFill>
                  <a:srgbClr val="000000"/>
                </a:solidFill>
                <a:latin typeface="Arial" panose="020B0604020202020204" pitchFamily="34" charset="0"/>
                <a:cs typeface="Arial" panose="020B0604020202020204" pitchFamily="34" charset="0"/>
              </a:rPr>
              <a:t>Low p complements required</a:t>
            </a:r>
            <a:r>
              <a:rPr lang="en-US" sz="1050" dirty="0">
                <a:solidFill>
                  <a:srgbClr val="000000"/>
                </a:solidFill>
                <a:latin typeface="Arial" panose="020B0604020202020204" pitchFamily="34" charset="0"/>
                <a:cs typeface="Arial" panose="020B0604020202020204" pitchFamily="34" charset="0"/>
              </a:rPr>
              <a:t>:</a:t>
            </a:r>
          </a:p>
          <a:p>
            <a:pPr indent="-228600">
              <a:buClr>
                <a:srgbClr val="0432FF"/>
              </a:buClr>
              <a:buFont typeface="Wingdings" pitchFamily="2" charset="2"/>
              <a:buChar char="§"/>
              <a:defRPr/>
            </a:pPr>
            <a:r>
              <a:rPr lang="en-US" sz="1050" dirty="0">
                <a:solidFill>
                  <a:srgbClr val="0000CC"/>
                </a:solidFill>
                <a:latin typeface="Arial" panose="020B0604020202020204" pitchFamily="34" charset="0"/>
                <a:cs typeface="Arial" panose="020B0604020202020204" pitchFamily="34" charset="0"/>
              </a:rPr>
              <a:t>TOF ~ 2.5m lever arm /  Aerogel (</a:t>
            </a:r>
            <a:r>
              <a:rPr lang="en-US" sz="1050" dirty="0" err="1">
                <a:solidFill>
                  <a:srgbClr val="0000CC"/>
                </a:solidFill>
                <a:latin typeface="Arial" panose="020B0604020202020204" pitchFamily="34" charset="0"/>
                <a:cs typeface="Arial" panose="020B0604020202020204" pitchFamily="34" charset="0"/>
              </a:rPr>
              <a:t>mRICH</a:t>
            </a:r>
            <a:r>
              <a:rPr lang="en-US" sz="1050" dirty="0">
                <a:solidFill>
                  <a:srgbClr val="0000CC"/>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03C2595D-0DEC-4E16-ACE3-B814012C2E3C}"/>
              </a:ext>
            </a:extLst>
          </p:cNvPr>
          <p:cNvSpPr txBox="1"/>
          <p:nvPr/>
        </p:nvSpPr>
        <p:spPr>
          <a:xfrm>
            <a:off x="4586306" y="4021864"/>
            <a:ext cx="3667261" cy="761747"/>
          </a:xfrm>
          <a:prstGeom prst="rect">
            <a:avLst/>
          </a:prstGeom>
          <a:noFill/>
        </p:spPr>
        <p:txBody>
          <a:bodyPr wrap="square" rtlCol="0">
            <a:spAutoFit/>
          </a:bodyPr>
          <a:lstStyle/>
          <a:p>
            <a:r>
              <a:rPr lang="en-US" sz="1200" dirty="0">
                <a:solidFill>
                  <a:srgbClr val="0432FF"/>
                </a:solidFill>
                <a:latin typeface="Arial" panose="020B0604020202020204" pitchFamily="34" charset="0"/>
                <a:cs typeface="Arial" panose="020B0604020202020204" pitchFamily="34" charset="0"/>
              </a:rPr>
              <a:t>HP-RICH</a:t>
            </a:r>
            <a:r>
              <a:rPr lang="en-US" sz="1200" dirty="0">
                <a:solidFill>
                  <a:srgbClr val="C0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(high pressure RICH)</a:t>
            </a:r>
          </a:p>
          <a:p>
            <a:pPr marL="100013" indent="-214313">
              <a:buClr>
                <a:srgbClr val="0432FF"/>
              </a:buClr>
              <a:buFont typeface="Wingdings" pitchFamily="2" charset="2"/>
              <a:buChar char="§"/>
            </a:pPr>
            <a:r>
              <a:rPr lang="en-US" sz="1050" u="sng" dirty="0">
                <a:latin typeface="Arial" panose="020B0604020202020204" pitchFamily="34" charset="0"/>
                <a:cs typeface="Arial" panose="020B0604020202020204" pitchFamily="34" charset="0"/>
              </a:rPr>
              <a:t>Eco-friendly</a:t>
            </a:r>
            <a:r>
              <a:rPr lang="en-US" sz="1050" dirty="0">
                <a:latin typeface="Arial" panose="020B0604020202020204" pitchFamily="34" charset="0"/>
                <a:cs typeface="Arial" panose="020B0604020202020204" pitchFamily="34" charset="0"/>
              </a:rPr>
              <a:t> </a:t>
            </a:r>
            <a:r>
              <a:rPr lang="en-US" sz="1050" dirty="0">
                <a:solidFill>
                  <a:srgbClr val="0000CC"/>
                </a:solidFill>
                <a:latin typeface="Arial" panose="020B0604020202020204" pitchFamily="34" charset="0"/>
                <a:cs typeface="Arial" panose="020B0604020202020204" pitchFamily="34" charset="0"/>
              </a:rPr>
              <a:t>alternative</a:t>
            </a:r>
            <a:r>
              <a:rPr lang="en-US" sz="1050" dirty="0">
                <a:latin typeface="Arial" panose="020B0604020202020204" pitchFamily="34" charset="0"/>
                <a:cs typeface="Arial" panose="020B0604020202020204" pitchFamily="34" charset="0"/>
              </a:rPr>
              <a:t> for </a:t>
            </a:r>
            <a:r>
              <a:rPr lang="en-US" sz="1050" dirty="0" err="1">
                <a:latin typeface="Arial" panose="020B0604020202020204" pitchFamily="34" charset="0"/>
                <a:cs typeface="Arial" panose="020B0604020202020204" pitchFamily="34" charset="0"/>
              </a:rPr>
              <a:t>dRICH</a:t>
            </a:r>
            <a:r>
              <a:rPr lang="en-US" sz="1050" dirty="0">
                <a:latin typeface="Arial" panose="020B0604020202020204" pitchFamily="34" charset="0"/>
                <a:cs typeface="Arial" panose="020B0604020202020204" pitchFamily="34" charset="0"/>
              </a:rPr>
              <a:t>/windowless RICH</a:t>
            </a:r>
          </a:p>
          <a:p>
            <a:pPr marL="100013" indent="-214313">
              <a:buClr>
                <a:srgbClr val="0432FF"/>
              </a:buClr>
              <a:buFont typeface="Wingdings" pitchFamily="2" charset="2"/>
              <a:buChar char="§"/>
            </a:pPr>
            <a:r>
              <a:rPr lang="en-US" sz="1050" dirty="0">
                <a:latin typeface="Arial" panose="020B0604020202020204" pitchFamily="34" charset="0"/>
                <a:cs typeface="Arial" panose="020B0604020202020204" pitchFamily="34" charset="0"/>
              </a:rPr>
              <a:t>Ar @ 3. 5 bar ↔ C</a:t>
            </a:r>
            <a:r>
              <a:rPr lang="en-US" sz="1050" baseline="-25000" dirty="0">
                <a:latin typeface="Arial" panose="020B0604020202020204" pitchFamily="34" charset="0"/>
                <a:cs typeface="Arial" panose="020B0604020202020204" pitchFamily="34" charset="0"/>
              </a:rPr>
              <a:t>4 </a:t>
            </a:r>
            <a:r>
              <a:rPr lang="en-US" sz="1050" dirty="0">
                <a:latin typeface="Arial" panose="020B0604020202020204" pitchFamily="34" charset="0"/>
                <a:cs typeface="Arial" panose="020B0604020202020204" pitchFamily="34" charset="0"/>
              </a:rPr>
              <a:t>F</a:t>
            </a:r>
            <a:r>
              <a:rPr lang="en-US" sz="1050" baseline="-25000" dirty="0">
                <a:latin typeface="Arial" panose="020B0604020202020204" pitchFamily="34" charset="0"/>
                <a:cs typeface="Arial" panose="020B0604020202020204" pitchFamily="34" charset="0"/>
              </a:rPr>
              <a:t>10 </a:t>
            </a:r>
            <a:r>
              <a:rPr lang="en-US" sz="1050" dirty="0">
                <a:latin typeface="Arial" panose="020B0604020202020204" pitchFamily="34" charset="0"/>
                <a:cs typeface="Arial" panose="020B0604020202020204" pitchFamily="34" charset="0"/>
              </a:rPr>
              <a:t>@ 1 bar</a:t>
            </a:r>
          </a:p>
          <a:p>
            <a:pPr marL="100013" indent="-214313">
              <a:buClr>
                <a:srgbClr val="0432FF"/>
              </a:buClr>
              <a:buFont typeface="Wingdings" pitchFamily="2" charset="2"/>
              <a:buChar char="§"/>
            </a:pPr>
            <a:r>
              <a:rPr lang="en-US" sz="1050" dirty="0">
                <a:latin typeface="Arial" panose="020B0604020202020204" pitchFamily="34" charset="0"/>
                <a:cs typeface="Arial" panose="020B0604020202020204" pitchFamily="34" charset="0"/>
              </a:rPr>
              <a:t>Ar @  2     bar ↔ C</a:t>
            </a:r>
            <a:r>
              <a:rPr lang="en-US" sz="1050" baseline="-25000"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F</a:t>
            </a:r>
            <a:r>
              <a:rPr lang="en-US" sz="1050" baseline="-25000" dirty="0">
                <a:latin typeface="Arial" panose="020B0604020202020204" pitchFamily="34" charset="0"/>
                <a:cs typeface="Arial" panose="020B0604020202020204" pitchFamily="34" charset="0"/>
              </a:rPr>
              <a:t>4      </a:t>
            </a:r>
            <a:r>
              <a:rPr lang="en-US" sz="1050" dirty="0">
                <a:latin typeface="Arial" panose="020B0604020202020204" pitchFamily="34" charset="0"/>
                <a:cs typeface="Arial" panose="020B0604020202020204" pitchFamily="34" charset="0"/>
              </a:rPr>
              <a:t>@ 1 bar</a:t>
            </a:r>
          </a:p>
        </p:txBody>
      </p:sp>
      <p:pic>
        <p:nvPicPr>
          <p:cNvPr id="15" name="Picture 14">
            <a:extLst>
              <a:ext uri="{FF2B5EF4-FFF2-40B4-BE49-F238E27FC236}">
                <a16:creationId xmlns:a16="http://schemas.microsoft.com/office/drawing/2014/main" id="{41ED1857-7A27-4E1E-88A6-46976CFC4B76}"/>
              </a:ext>
            </a:extLst>
          </p:cNvPr>
          <p:cNvPicPr>
            <a:picLocks noChangeAspect="1"/>
          </p:cNvPicPr>
          <p:nvPr/>
        </p:nvPicPr>
        <p:blipFill rotWithShape="1">
          <a:blip r:embed="rId9"/>
          <a:srcRect r="50000" b="21811"/>
          <a:stretch/>
        </p:blipFill>
        <p:spPr>
          <a:xfrm>
            <a:off x="1312894" y="2030684"/>
            <a:ext cx="1480514" cy="998024"/>
          </a:xfrm>
          <a:prstGeom prst="rect">
            <a:avLst/>
          </a:prstGeom>
          <a:solidFill>
            <a:srgbClr val="0000CC"/>
          </a:solidFill>
          <a:ln>
            <a:noFill/>
          </a:ln>
        </p:spPr>
      </p:pic>
      <p:sp>
        <p:nvSpPr>
          <p:cNvPr id="22" name="TextBox 21">
            <a:extLst>
              <a:ext uri="{FF2B5EF4-FFF2-40B4-BE49-F238E27FC236}">
                <a16:creationId xmlns:a16="http://schemas.microsoft.com/office/drawing/2014/main" id="{34C453AE-7F7B-4C03-8B02-9C2638EB6918}"/>
              </a:ext>
            </a:extLst>
          </p:cNvPr>
          <p:cNvSpPr txBox="1"/>
          <p:nvPr/>
        </p:nvSpPr>
        <p:spPr>
          <a:xfrm>
            <a:off x="-6146" y="2488452"/>
            <a:ext cx="1231427" cy="415498"/>
          </a:xfrm>
          <a:prstGeom prst="rect">
            <a:avLst/>
          </a:prstGeom>
          <a:noFill/>
        </p:spPr>
        <p:txBody>
          <a:bodyPr wrap="none" rtlCol="0">
            <a:spAutoFit/>
          </a:bodyPr>
          <a:lstStyle/>
          <a:p>
            <a:r>
              <a:rPr lang="en-US" sz="1050" dirty="0"/>
              <a:t>STAR: ~ similar </a:t>
            </a:r>
          </a:p>
          <a:p>
            <a:r>
              <a:rPr lang="en-US" sz="1050" dirty="0"/>
              <a:t>resolution expected</a:t>
            </a:r>
          </a:p>
        </p:txBody>
      </p:sp>
      <p:sp>
        <p:nvSpPr>
          <p:cNvPr id="6" name="TextBox 5">
            <a:extLst>
              <a:ext uri="{FF2B5EF4-FFF2-40B4-BE49-F238E27FC236}">
                <a16:creationId xmlns:a16="http://schemas.microsoft.com/office/drawing/2014/main" id="{E9E70C25-6B1B-4518-8FF1-8A8D80E01925}"/>
              </a:ext>
            </a:extLst>
          </p:cNvPr>
          <p:cNvSpPr txBox="1"/>
          <p:nvPr/>
        </p:nvSpPr>
        <p:spPr>
          <a:xfrm>
            <a:off x="0" y="1967400"/>
            <a:ext cx="1546964" cy="623248"/>
          </a:xfrm>
          <a:prstGeom prst="rect">
            <a:avLst/>
          </a:prstGeom>
          <a:noFill/>
        </p:spPr>
        <p:txBody>
          <a:bodyPr wrap="square" rtlCol="0">
            <a:spAutoFit/>
          </a:bodyPr>
          <a:lstStyle/>
          <a:p>
            <a:r>
              <a:rPr lang="en-US" sz="1200" dirty="0" err="1">
                <a:solidFill>
                  <a:srgbClr val="0432FF"/>
                </a:solidFill>
              </a:rPr>
              <a:t>dE</a:t>
            </a:r>
            <a:r>
              <a:rPr lang="en-US" sz="1200" dirty="0">
                <a:solidFill>
                  <a:srgbClr val="0432FF"/>
                </a:solidFill>
              </a:rPr>
              <a:t>/dx from gaseous tracker, i.e. TPC </a:t>
            </a:r>
          </a:p>
          <a:p>
            <a:r>
              <a:rPr lang="en-US" sz="1050" dirty="0">
                <a:solidFill>
                  <a:srgbClr val="0000CC"/>
                </a:solidFill>
              </a:rPr>
              <a:t>complementary</a:t>
            </a:r>
            <a:endParaRPr lang="en-US" sz="1050" dirty="0">
              <a:solidFill>
                <a:srgbClr val="0000CC"/>
              </a:solidFill>
              <a:latin typeface="Calibri"/>
            </a:endParaRPr>
          </a:p>
        </p:txBody>
      </p:sp>
      <p:sp>
        <p:nvSpPr>
          <p:cNvPr id="35" name="Title 3">
            <a:extLst>
              <a:ext uri="{FF2B5EF4-FFF2-40B4-BE49-F238E27FC236}">
                <a16:creationId xmlns:a16="http://schemas.microsoft.com/office/drawing/2014/main" id="{E8A6CF4C-32C9-1345-A65E-55C60E9FD040}"/>
              </a:ext>
            </a:extLst>
          </p:cNvPr>
          <p:cNvSpPr txBox="1">
            <a:spLocks/>
          </p:cNvSpPr>
          <p:nvPr/>
        </p:nvSpPr>
        <p:spPr>
          <a:xfrm>
            <a:off x="400832" y="959391"/>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endParaRPr lang="en-US" dirty="0"/>
          </a:p>
        </p:txBody>
      </p:sp>
      <p:pic>
        <p:nvPicPr>
          <p:cNvPr id="37" name="Picture 36">
            <a:extLst>
              <a:ext uri="{FF2B5EF4-FFF2-40B4-BE49-F238E27FC236}">
                <a16:creationId xmlns:a16="http://schemas.microsoft.com/office/drawing/2014/main" id="{D474E497-D476-394B-BECD-9FCC98AB97EB}"/>
              </a:ext>
            </a:extLst>
          </p:cNvPr>
          <p:cNvPicPr>
            <a:picLocks noChangeAspect="1"/>
          </p:cNvPicPr>
          <p:nvPr/>
        </p:nvPicPr>
        <p:blipFill>
          <a:blip r:embed="rId10"/>
          <a:stretch>
            <a:fillRect/>
          </a:stretch>
        </p:blipFill>
        <p:spPr>
          <a:xfrm>
            <a:off x="15700" y="748103"/>
            <a:ext cx="1172896" cy="924450"/>
          </a:xfrm>
          <a:prstGeom prst="rect">
            <a:avLst/>
          </a:prstGeom>
          <a:ln w="12700">
            <a:solidFill>
              <a:schemeClr val="tx1"/>
            </a:solidFill>
          </a:ln>
        </p:spPr>
      </p:pic>
      <p:sp>
        <p:nvSpPr>
          <p:cNvPr id="41" name="TextBox 40">
            <a:extLst>
              <a:ext uri="{FF2B5EF4-FFF2-40B4-BE49-F238E27FC236}">
                <a16:creationId xmlns:a16="http://schemas.microsoft.com/office/drawing/2014/main" id="{7D05B50D-833C-FC41-89E0-899C4742EB7C}"/>
              </a:ext>
            </a:extLst>
          </p:cNvPr>
          <p:cNvSpPr txBox="1"/>
          <p:nvPr/>
        </p:nvSpPr>
        <p:spPr>
          <a:xfrm>
            <a:off x="6112127" y="5243248"/>
            <a:ext cx="2886593" cy="1408078"/>
          </a:xfrm>
          <a:prstGeom prst="rect">
            <a:avLst/>
          </a:prstGeom>
          <a:noFill/>
        </p:spPr>
        <p:txBody>
          <a:bodyPr wrap="square" rtlCol="0">
            <a:spAutoFit/>
          </a:bodyPr>
          <a:lstStyle/>
          <a:p>
            <a:pPr defTabSz="685800">
              <a:defRPr/>
            </a:pPr>
            <a:r>
              <a:rPr lang="en-US" sz="1200" dirty="0">
                <a:solidFill>
                  <a:srgbClr val="0432FF"/>
                </a:solidFill>
                <a:latin typeface="Calibri"/>
              </a:rPr>
              <a:t>LGAD</a:t>
            </a:r>
            <a:r>
              <a:rPr lang="en-US" sz="1200" dirty="0">
                <a:solidFill>
                  <a:srgbClr val="C00000"/>
                </a:solidFill>
                <a:latin typeface="Calibri"/>
              </a:rPr>
              <a:t> </a:t>
            </a:r>
            <a:r>
              <a:rPr lang="en-US" sz="1200" dirty="0">
                <a:solidFill>
                  <a:srgbClr val="000000"/>
                </a:solidFill>
                <a:latin typeface="Calibri"/>
              </a:rPr>
              <a:t>(Low Gain Avalanche Detector)</a:t>
            </a:r>
          </a:p>
          <a:p>
            <a:pPr marL="100013" indent="-214313" defTabSz="685800">
              <a:buClr>
                <a:srgbClr val="0432FF"/>
              </a:buClr>
              <a:buFont typeface="Wingdings" pitchFamily="2" charset="2"/>
              <a:buChar char="§"/>
              <a:defRPr/>
            </a:pPr>
            <a:r>
              <a:rPr lang="en-US" sz="1050" dirty="0">
                <a:solidFill>
                  <a:srgbClr val="000000"/>
                </a:solidFill>
                <a:latin typeface="Calibri"/>
              </a:rPr>
              <a:t>Silicon Avalanche</a:t>
            </a:r>
          </a:p>
          <a:p>
            <a:pPr marL="100013" indent="-214313" defTabSz="685800">
              <a:buClr>
                <a:srgbClr val="0432FF"/>
              </a:buClr>
              <a:buFont typeface="Wingdings" pitchFamily="2" charset="2"/>
              <a:buChar char="§"/>
              <a:defRPr/>
            </a:pPr>
            <a:r>
              <a:rPr lang="en-US" sz="1050" dirty="0">
                <a:solidFill>
                  <a:srgbClr val="000000"/>
                </a:solidFill>
                <a:latin typeface="Calibri"/>
              </a:rPr>
              <a:t>20-35 </a:t>
            </a:r>
            <a:r>
              <a:rPr lang="en-US" sz="1050" dirty="0" err="1">
                <a:solidFill>
                  <a:srgbClr val="000000"/>
                </a:solidFill>
                <a:latin typeface="Calibri"/>
              </a:rPr>
              <a:t>psec</a:t>
            </a:r>
            <a:endParaRPr lang="en-US" sz="1050" dirty="0">
              <a:solidFill>
                <a:srgbClr val="000000"/>
              </a:solidFill>
              <a:latin typeface="Calibri"/>
            </a:endParaRPr>
          </a:p>
          <a:p>
            <a:pPr marL="100013" indent="-214313" defTabSz="685800">
              <a:buClr>
                <a:srgbClr val="0432FF"/>
              </a:buClr>
              <a:buFont typeface="Wingdings" pitchFamily="2" charset="2"/>
              <a:buChar char="§"/>
              <a:defRPr/>
            </a:pPr>
            <a:r>
              <a:rPr lang="en-US" sz="1050" dirty="0">
                <a:solidFill>
                  <a:srgbClr val="0000CC"/>
                </a:solidFill>
                <a:latin typeface="Calibri"/>
              </a:rPr>
              <a:t>Accurate space point for tracking</a:t>
            </a:r>
          </a:p>
          <a:p>
            <a:pPr marL="100013" indent="-214313" defTabSz="685800">
              <a:buClr>
                <a:srgbClr val="0432FF"/>
              </a:buClr>
              <a:buFont typeface="Wingdings" pitchFamily="2" charset="2"/>
              <a:buChar char="§"/>
              <a:defRPr/>
            </a:pPr>
            <a:r>
              <a:rPr lang="en-US" sz="1050" dirty="0">
                <a:solidFill>
                  <a:srgbClr val="0000CC"/>
                </a:solidFill>
                <a:latin typeface="Calibri"/>
              </a:rPr>
              <a:t>Relevant also to central barrel</a:t>
            </a:r>
          </a:p>
          <a:p>
            <a:pPr marL="557213" lvl="1" indent="-214313" defTabSz="685800">
              <a:buFont typeface="Arial" panose="020B0604020202020204" pitchFamily="34" charset="0"/>
              <a:buChar char="•"/>
              <a:defRPr/>
            </a:pPr>
            <a:endParaRPr lang="en-US" sz="1050" dirty="0">
              <a:solidFill>
                <a:srgbClr val="0000CC"/>
              </a:solidFill>
              <a:latin typeface="Calibri"/>
            </a:endParaRPr>
          </a:p>
          <a:p>
            <a:pPr marL="557213" lvl="1" indent="-214313" defTabSz="685800">
              <a:buFont typeface="Arial" panose="020B0604020202020204" pitchFamily="34" charset="0"/>
              <a:buChar char="•"/>
              <a:defRPr/>
            </a:pPr>
            <a:endParaRPr lang="en-US" sz="1050" dirty="0">
              <a:solidFill>
                <a:srgbClr val="0000CC"/>
              </a:solidFill>
              <a:latin typeface="Calibri"/>
            </a:endParaRPr>
          </a:p>
          <a:p>
            <a:pPr marL="557213" lvl="1" indent="-214313" defTabSz="685800">
              <a:buFont typeface="Arial" panose="020B0604020202020204" pitchFamily="34" charset="0"/>
              <a:buChar char="•"/>
              <a:defRPr/>
            </a:pPr>
            <a:endParaRPr lang="en-US" sz="1050" dirty="0">
              <a:solidFill>
                <a:srgbClr val="0000CC"/>
              </a:solidFill>
              <a:latin typeface="Calibri"/>
            </a:endParaRPr>
          </a:p>
        </p:txBody>
      </p:sp>
      <p:sp>
        <p:nvSpPr>
          <p:cNvPr id="29" name="Date Placeholder 28">
            <a:extLst>
              <a:ext uri="{FF2B5EF4-FFF2-40B4-BE49-F238E27FC236}">
                <a16:creationId xmlns:a16="http://schemas.microsoft.com/office/drawing/2014/main" id="{083CC415-E048-A748-B753-B9912FAA91C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068381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57</a:t>
            </a:fld>
            <a:endParaRPr lang="en-US"/>
          </a:p>
        </p:txBody>
      </p:sp>
      <p:sp>
        <p:nvSpPr>
          <p:cNvPr id="2" name="Title 1"/>
          <p:cNvSpPr>
            <a:spLocks noGrp="1"/>
          </p:cNvSpPr>
          <p:nvPr>
            <p:ph type="title"/>
          </p:nvPr>
        </p:nvSpPr>
        <p:spPr/>
        <p:txBody>
          <a:bodyPr>
            <a:noAutofit/>
          </a:bodyPr>
          <a:lstStyle/>
          <a:p>
            <a:pPr algn="l"/>
            <a:r>
              <a:rPr lang="en-US"/>
              <a:t>DIRC </a:t>
            </a:r>
          </a:p>
        </p:txBody>
      </p:sp>
      <p:pic>
        <p:nvPicPr>
          <p:cNvPr id="3" name="Picture 2">
            <a:extLst>
              <a:ext uri="{FF2B5EF4-FFF2-40B4-BE49-F238E27FC236}">
                <a16:creationId xmlns:a16="http://schemas.microsoft.com/office/drawing/2014/main" id="{DDA0ECD5-969A-EF48-8B72-AC582572BA42}"/>
              </a:ext>
            </a:extLst>
          </p:cNvPr>
          <p:cNvPicPr>
            <a:picLocks noChangeAspect="1"/>
          </p:cNvPicPr>
          <p:nvPr/>
        </p:nvPicPr>
        <p:blipFill>
          <a:blip r:embed="rId2"/>
          <a:stretch>
            <a:fillRect/>
          </a:stretch>
        </p:blipFill>
        <p:spPr>
          <a:xfrm>
            <a:off x="66212" y="3705419"/>
            <a:ext cx="3449810" cy="2719062"/>
          </a:xfrm>
          <a:prstGeom prst="rect">
            <a:avLst/>
          </a:prstGeom>
          <a:ln w="12700">
            <a:solidFill>
              <a:schemeClr val="tx1"/>
            </a:solidFill>
          </a:ln>
        </p:spPr>
      </p:pic>
      <p:pic>
        <p:nvPicPr>
          <p:cNvPr id="20" name="Picture 19" descr="Chart, line chart&#10;&#10;Description automatically generated">
            <a:extLst>
              <a:ext uri="{FF2B5EF4-FFF2-40B4-BE49-F238E27FC236}">
                <a16:creationId xmlns:a16="http://schemas.microsoft.com/office/drawing/2014/main" id="{636D83A7-519B-A64E-AE75-BBF25E6FC63C}"/>
              </a:ext>
            </a:extLst>
          </p:cNvPr>
          <p:cNvPicPr>
            <a:picLocks noChangeAspect="1"/>
          </p:cNvPicPr>
          <p:nvPr/>
        </p:nvPicPr>
        <p:blipFill>
          <a:blip r:embed="rId3"/>
          <a:stretch>
            <a:fillRect/>
          </a:stretch>
        </p:blipFill>
        <p:spPr>
          <a:xfrm>
            <a:off x="5259226" y="1760635"/>
            <a:ext cx="3795386" cy="2582107"/>
          </a:xfrm>
          <a:prstGeom prst="rect">
            <a:avLst/>
          </a:prstGeom>
        </p:spPr>
      </p:pic>
      <p:pic>
        <p:nvPicPr>
          <p:cNvPr id="22" name="Picture 21" descr="Chart&#10;&#10;Description automatically generated">
            <a:extLst>
              <a:ext uri="{FF2B5EF4-FFF2-40B4-BE49-F238E27FC236}">
                <a16:creationId xmlns:a16="http://schemas.microsoft.com/office/drawing/2014/main" id="{B233AFCD-F88B-084F-8621-9957E799D3E3}"/>
              </a:ext>
            </a:extLst>
          </p:cNvPr>
          <p:cNvPicPr>
            <a:picLocks noChangeAspect="1"/>
          </p:cNvPicPr>
          <p:nvPr/>
        </p:nvPicPr>
        <p:blipFill>
          <a:blip r:embed="rId4"/>
          <a:stretch>
            <a:fillRect/>
          </a:stretch>
        </p:blipFill>
        <p:spPr>
          <a:xfrm>
            <a:off x="3821116" y="4148054"/>
            <a:ext cx="3462593" cy="2437355"/>
          </a:xfrm>
          <a:prstGeom prst="rect">
            <a:avLst/>
          </a:prstGeom>
        </p:spPr>
      </p:pic>
      <mc:AlternateContent xmlns:mc="http://schemas.openxmlformats.org/markup-compatibility/2006" xmlns:a14="http://schemas.microsoft.com/office/drawing/2010/main">
        <mc:Choice Requires="a14">
          <p:sp>
            <p:nvSpPr>
              <p:cNvPr id="23" name="Concept Detectors…">
                <a:extLst>
                  <a:ext uri="{FF2B5EF4-FFF2-40B4-BE49-F238E27FC236}">
                    <a16:creationId xmlns:a16="http://schemas.microsoft.com/office/drawing/2014/main" id="{23FD7872-6071-A946-8578-C95D09543CE8}"/>
                  </a:ext>
                </a:extLst>
              </p:cNvPr>
              <p:cNvSpPr txBox="1">
                <a:spLocks/>
              </p:cNvSpPr>
              <p:nvPr/>
            </p:nvSpPr>
            <p:spPr>
              <a:xfrm>
                <a:off x="66212" y="1321919"/>
                <a:ext cx="4966903" cy="23835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dirty="0">
                    <a:uFill>
                      <a:solidFill>
                        <a:srgbClr val="000000"/>
                      </a:solidFill>
                    </a:uFill>
                    <a:latin typeface="Arial" panose="020B0604020202020204" pitchFamily="34" charset="0"/>
                    <a:cs typeface="Arial" panose="020B0604020202020204" pitchFamily="34" charset="0"/>
                    <a:sym typeface="Arial"/>
                  </a:rPr>
                  <a:t>Radially compact ( ~ 5cm)</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2000" dirty="0">
                    <a:uFill>
                      <a:solidFill>
                        <a:srgbClr val="000000"/>
                      </a:solidFill>
                    </a:uFill>
                    <a:latin typeface="Arial" panose="020B0604020202020204" pitchFamily="34" charset="0"/>
                    <a:cs typeface="Arial" panose="020B0604020202020204" pitchFamily="34" charset="0"/>
                    <a:sym typeface="Arial"/>
                  </a:rPr>
                  <a:t>high</a:t>
                </a:r>
                <a:r>
                  <a:rPr kumimoji="0" lang="en-US" sz="2000" b="0" i="0" u="none" strike="noStrike" kern="1200" cap="none" spc="0" normalizeH="0" baseline="0" noProof="0" dirty="0">
                    <a:ln>
                      <a:noFill/>
                    </a:ln>
                    <a:effectLst/>
                    <a:uLnTx/>
                    <a:uFill>
                      <a:solidFill>
                        <a:srgbClr val="000000"/>
                      </a:solidFill>
                    </a:uFill>
                    <a:latin typeface="Arial" panose="020B0604020202020204" pitchFamily="34" charset="0"/>
                    <a:cs typeface="Arial" panose="020B0604020202020204" pitchFamily="34" charset="0"/>
                    <a:sym typeface="Arial"/>
                  </a:rPr>
                  <a:t>-performance DIRC with better optics and &lt;100 </a:t>
                </a:r>
                <a:r>
                  <a:rPr kumimoji="0" lang="en-US" sz="2000" b="0" i="0" u="none" strike="noStrike" kern="1200" cap="none" spc="0" normalizeH="0" baseline="0" noProof="0" dirty="0" err="1">
                    <a:ln>
                      <a:noFill/>
                    </a:ln>
                    <a:effectLst/>
                    <a:uLnTx/>
                    <a:uFill>
                      <a:solidFill>
                        <a:srgbClr val="000000"/>
                      </a:solidFill>
                    </a:uFill>
                    <a:latin typeface="Arial" panose="020B0604020202020204" pitchFamily="34" charset="0"/>
                    <a:cs typeface="Arial" panose="020B0604020202020204" pitchFamily="34" charset="0"/>
                    <a:sym typeface="Arial"/>
                  </a:rPr>
                  <a:t>ps</a:t>
                </a:r>
                <a:r>
                  <a:rPr kumimoji="0" lang="en-US" sz="2000" b="0" i="0" u="none" strike="noStrike" kern="1200" cap="none" spc="0" normalizeH="0" baseline="0" noProof="0" dirty="0">
                    <a:ln>
                      <a:noFill/>
                    </a:ln>
                    <a:effectLst/>
                    <a:uLnTx/>
                    <a:uFill>
                      <a:solidFill>
                        <a:srgbClr val="000000"/>
                      </a:solidFill>
                    </a:uFill>
                    <a:latin typeface="Arial" panose="020B0604020202020204" pitchFamily="34" charset="0"/>
                    <a:cs typeface="Arial" panose="020B0604020202020204" pitchFamily="34" charset="0"/>
                    <a:sym typeface="Arial"/>
                  </a:rPr>
                  <a:t> timing (</a:t>
                </a:r>
                <a14:m>
                  <m:oMath xmlns:m="http://schemas.openxmlformats.org/officeDocument/2006/math">
                    <m:r>
                      <a:rPr kumimoji="0" lang="en-US" sz="2000" b="0" i="1" u="none" strike="noStrike" kern="1200" cap="none" spc="0" normalizeH="0" baseline="0" noProof="0" smtClean="0">
                        <a:ln>
                          <a:noFill/>
                        </a:ln>
                        <a:solidFill>
                          <a:srgbClr val="0070C0"/>
                        </a:solidFill>
                        <a:effectLst/>
                        <a:uLnTx/>
                        <a:uFill>
                          <a:solidFill>
                            <a:srgbClr val="000000"/>
                          </a:solidFill>
                        </a:u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kumimoji="0" lang="en-US" sz="2000" b="0" i="0" u="none" strike="noStrike" kern="1200" cap="none" spc="0" normalizeH="0" baseline="0" noProof="0" dirty="0">
                    <a:ln>
                      <a:noFill/>
                    </a:ln>
                    <a:solidFill>
                      <a:srgbClr val="0070C0"/>
                    </a:solidFill>
                    <a:effectLst/>
                    <a:uLnTx/>
                    <a:uFill>
                      <a:solidFill>
                        <a:srgbClr val="000000"/>
                      </a:solidFill>
                    </a:uFill>
                    <a:latin typeface="Arial" panose="020B0604020202020204" pitchFamily="34" charset="0"/>
                    <a:cs typeface="Arial" panose="020B0604020202020204" pitchFamily="34" charset="0"/>
                    <a:sym typeface="Arial"/>
                  </a:rPr>
                  <a:t>/K up to ~6 GeV/c)</a:t>
                </a:r>
              </a:p>
              <a:p>
                <a:pPr marL="317500" marR="41275" lvl="0"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000" dirty="0">
                    <a:uFill>
                      <a:solidFill>
                        <a:srgbClr val="000000"/>
                      </a:solidFill>
                    </a:uFill>
                    <a:latin typeface="Arial" panose="020B0604020202020204" pitchFamily="34" charset="0"/>
                    <a:cs typeface="Arial" panose="020B0604020202020204" pitchFamily="34" charset="0"/>
                    <a:sym typeface="Arial"/>
                  </a:rPr>
                  <a:t>Re-use </a:t>
                </a:r>
                <a:r>
                  <a:rPr lang="en-US" sz="2000" dirty="0" err="1">
                    <a:uFill>
                      <a:solidFill>
                        <a:srgbClr val="000000"/>
                      </a:solidFill>
                    </a:uFill>
                    <a:latin typeface="Arial" panose="020B0604020202020204" pitchFamily="34" charset="0"/>
                    <a:cs typeface="Arial" panose="020B0604020202020204" pitchFamily="34" charset="0"/>
                    <a:sym typeface="Arial"/>
                  </a:rPr>
                  <a:t>BaBar</a:t>
                </a:r>
                <a:r>
                  <a:rPr lang="en-US" sz="2000" dirty="0">
                    <a:uFill>
                      <a:solidFill>
                        <a:srgbClr val="000000"/>
                      </a:solidFill>
                    </a:uFill>
                    <a:latin typeface="Arial" panose="020B0604020202020204" pitchFamily="34" charset="0"/>
                    <a:cs typeface="Arial" panose="020B0604020202020204" pitchFamily="34" charset="0"/>
                    <a:sym typeface="Arial"/>
                  </a:rPr>
                  <a:t> quartz bars ? </a:t>
                </a:r>
                <a:endParaRPr kumimoji="0" lang="en-US" sz="2000" b="1" i="0" u="none" strike="noStrike" kern="1200" cap="none" spc="0" normalizeH="0" baseline="0" noProof="0" dirty="0">
                  <a:ln>
                    <a:noFill/>
                  </a:ln>
                  <a:effectLst/>
                  <a:uLnTx/>
                  <a:uFill>
                    <a:solidFill>
                      <a:srgbClr val="000000"/>
                    </a:solidFill>
                  </a:uFill>
                  <a:latin typeface="Arial" panose="020B0604020202020204" pitchFamily="34" charset="0"/>
                  <a:cs typeface="Arial" panose="020B0604020202020204" pitchFamily="34" charset="0"/>
                  <a:sym typeface="Arial"/>
                </a:endParaRPr>
              </a:p>
              <a:p>
                <a:pPr marL="261032" marR="41275" indent="-342900">
                  <a:buClr>
                    <a:srgbClr val="FF0000"/>
                  </a:buClr>
                  <a:buSzPct val="170000"/>
                  <a:defRPr sz="2200">
                    <a:solidFill>
                      <a:srgbClr val="000000"/>
                    </a:solidFill>
                    <a:uFill>
                      <a:solidFill>
                        <a:srgbClr val="000000"/>
                      </a:solidFill>
                    </a:uFill>
                    <a:latin typeface="+mn-lt"/>
                    <a:ea typeface="+mn-ea"/>
                    <a:cs typeface="+mn-cs"/>
                    <a:sym typeface="Arial"/>
                  </a:defRPr>
                </a:pPr>
                <a:r>
                  <a:rPr lang="en-US" sz="2000" kern="0" dirty="0">
                    <a:latin typeface="Arial" panose="020B0604020202020204" pitchFamily="34" charset="0"/>
                    <a:cs typeface="Arial" panose="020B0604020202020204" pitchFamily="34" charset="0"/>
                  </a:rPr>
                  <a:t>Integration into a 4</a:t>
                </a:r>
                <a14:m>
                  <m:oMath xmlns:m="http://schemas.openxmlformats.org/officeDocument/2006/math">
                    <m:r>
                      <a:rPr lang="en-US" sz="2000" i="1" kern="0" smtClean="0">
                        <a:latin typeface="Cambria Math" panose="02040503050406030204" pitchFamily="18" charset="0"/>
                        <a:ea typeface="Cambria Math" panose="02040503050406030204" pitchFamily="18" charset="0"/>
                        <a:cs typeface="Arial" panose="020B0604020202020204" pitchFamily="34" charset="0"/>
                      </a:rPr>
                      <m:t>𝜋</m:t>
                    </m:r>
                  </m:oMath>
                </a14:m>
                <a:r>
                  <a:rPr lang="en-US" sz="2000" kern="0" dirty="0">
                    <a:latin typeface="Arial" panose="020B0604020202020204" pitchFamily="34" charset="0"/>
                    <a:cs typeface="Arial" panose="020B0604020202020204" pitchFamily="34" charset="0"/>
                  </a:rPr>
                  <a:t> detector can be challenging</a:t>
                </a:r>
              </a:p>
              <a:p>
                <a:pPr marL="261032" marR="41275" indent="-342900">
                  <a:buClr>
                    <a:srgbClr val="FF0000"/>
                  </a:buClr>
                  <a:buSzPct val="110000"/>
                  <a:defRPr sz="2200">
                    <a:solidFill>
                      <a:srgbClr val="000000"/>
                    </a:solidFill>
                    <a:uFill>
                      <a:solidFill>
                        <a:srgbClr val="000000"/>
                      </a:solidFill>
                    </a:uFill>
                    <a:latin typeface="+mn-lt"/>
                    <a:ea typeface="+mn-ea"/>
                    <a:cs typeface="+mn-cs"/>
                    <a:sym typeface="Arial"/>
                  </a:defRPr>
                </a:pPr>
                <a:endParaRPr kumimoji="0" lang="en-US" sz="2400" b="0" i="0" u="none" strike="noStrike" kern="1200" cap="none" spc="0" normalizeH="0" baseline="0" noProof="0" dirty="0">
                  <a:ln>
                    <a:noFill/>
                  </a:ln>
                  <a:solidFill>
                    <a:srgbClr val="000000"/>
                  </a:solidFill>
                  <a:effectLst/>
                  <a:uLnTx/>
                  <a:uFill>
                    <a:solidFill>
                      <a:srgbClr val="000000"/>
                    </a:solidFill>
                  </a:uFill>
                  <a:latin typeface="Arial"/>
                  <a:ea typeface="+mn-ea"/>
                  <a:cs typeface="Symbol" charset="2"/>
                  <a:sym typeface="Arial"/>
                </a:endParaRPr>
              </a:p>
            </p:txBody>
          </p:sp>
        </mc:Choice>
        <mc:Fallback xmlns="">
          <p:sp>
            <p:nvSpPr>
              <p:cNvPr id="23" name="Concept Detectors…">
                <a:extLst>
                  <a:ext uri="{FF2B5EF4-FFF2-40B4-BE49-F238E27FC236}">
                    <a16:creationId xmlns:a16="http://schemas.microsoft.com/office/drawing/2014/main" id="{23FD7872-6071-A946-8578-C95D09543CE8}"/>
                  </a:ext>
                </a:extLst>
              </p:cNvPr>
              <p:cNvSpPr txBox="1">
                <a:spLocks noRot="1" noChangeAspect="1" noMove="1" noResize="1" noEditPoints="1" noAdjustHandles="1" noChangeArrowheads="1" noChangeShapeType="1" noTextEdit="1"/>
              </p:cNvSpPr>
              <p:nvPr/>
            </p:nvSpPr>
            <p:spPr>
              <a:xfrm>
                <a:off x="66212" y="1321919"/>
                <a:ext cx="4966903" cy="2383500"/>
              </a:xfrm>
              <a:prstGeom prst="rect">
                <a:avLst/>
              </a:prstGeom>
              <a:blipFill>
                <a:blip r:embed="rId5"/>
                <a:stretch>
                  <a:fillRect l="-4049" t="-9719" r="-1104" b="-613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69FE9B08-834D-4543-ADCE-83FFCD0020C5}"/>
              </a:ext>
            </a:extLst>
          </p:cNvPr>
          <p:cNvSpPr txBox="1"/>
          <p:nvPr/>
        </p:nvSpPr>
        <p:spPr>
          <a:xfrm>
            <a:off x="2421158" y="6079352"/>
            <a:ext cx="729687" cy="276999"/>
          </a:xfrm>
          <a:prstGeom prst="rect">
            <a:avLst/>
          </a:prstGeom>
          <a:solidFill>
            <a:schemeClr val="bg1"/>
          </a:solidFill>
          <a:ln>
            <a:solidFill>
              <a:srgbClr val="000000"/>
            </a:solidFill>
          </a:ln>
        </p:spPr>
        <p:txBody>
          <a:bodyPr wrap="none" rtlCol="0">
            <a:spAutoFit/>
          </a:bodyPr>
          <a:lstStyle/>
          <a:p>
            <a:pPr marL="0" marR="0" lvl="0" indent="0" algn="l" defTabSz="9128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hpDIRC</a:t>
            </a:r>
          </a:p>
        </p:txBody>
      </p:sp>
      <p:grpSp>
        <p:nvGrpSpPr>
          <p:cNvPr id="56" name="Group 55">
            <a:extLst>
              <a:ext uri="{FF2B5EF4-FFF2-40B4-BE49-F238E27FC236}">
                <a16:creationId xmlns:a16="http://schemas.microsoft.com/office/drawing/2014/main" id="{618EDA61-690B-B44D-8B00-84D268F50799}"/>
              </a:ext>
            </a:extLst>
          </p:cNvPr>
          <p:cNvGrpSpPr/>
          <p:nvPr/>
        </p:nvGrpSpPr>
        <p:grpSpPr>
          <a:xfrm>
            <a:off x="2078213" y="34886"/>
            <a:ext cx="2903007" cy="1287033"/>
            <a:chOff x="5077190" y="1178871"/>
            <a:chExt cx="3950518" cy="2060680"/>
          </a:xfrm>
        </p:grpSpPr>
        <p:sp>
          <p:nvSpPr>
            <p:cNvPr id="57" name="Rectangle 56">
              <a:extLst>
                <a:ext uri="{FF2B5EF4-FFF2-40B4-BE49-F238E27FC236}">
                  <a16:creationId xmlns:a16="http://schemas.microsoft.com/office/drawing/2014/main" id="{C86592DD-3FBB-EE46-81D3-06B65CED4E8A}"/>
                </a:ext>
              </a:extLst>
            </p:cNvPr>
            <p:cNvSpPr/>
            <p:nvPr/>
          </p:nvSpPr>
          <p:spPr bwMode="auto">
            <a:xfrm>
              <a:off x="7715250" y="1982564"/>
              <a:ext cx="142875" cy="57150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Line 72">
              <a:extLst>
                <a:ext uri="{FF2B5EF4-FFF2-40B4-BE49-F238E27FC236}">
                  <a16:creationId xmlns:a16="http://schemas.microsoft.com/office/drawing/2014/main" id="{6A15C26A-5CD5-7A47-8FE4-9F58B9CBDF5F}"/>
                </a:ext>
              </a:extLst>
            </p:cNvPr>
            <p:cNvSpPr>
              <a:spLocks noChangeAspect="1" noChangeShapeType="1"/>
            </p:cNvSpPr>
            <p:nvPr/>
          </p:nvSpPr>
          <p:spPr bwMode="auto">
            <a:xfrm>
              <a:off x="7613181" y="2166862"/>
              <a:ext cx="58376" cy="36476"/>
            </a:xfrm>
            <a:prstGeom prst="line">
              <a:avLst/>
            </a:prstGeom>
            <a:noFill/>
            <a:ln w="9525">
              <a:solidFill>
                <a:srgbClr val="0000FF"/>
              </a:solidFill>
              <a:round/>
              <a:headEnd/>
              <a:tailEnd/>
            </a:ln>
          </p:spPr>
          <p:txBody>
            <a:bodyPr/>
            <a:lstStyle/>
            <a:p>
              <a:endParaRPr lang="en-US"/>
            </a:p>
          </p:txBody>
        </p:sp>
        <p:sp>
          <p:nvSpPr>
            <p:cNvPr id="59" name="Line 73">
              <a:extLst>
                <a:ext uri="{FF2B5EF4-FFF2-40B4-BE49-F238E27FC236}">
                  <a16:creationId xmlns:a16="http://schemas.microsoft.com/office/drawing/2014/main" id="{2FCCA6D5-0EC4-B64F-8A91-8BB5BD762451}"/>
                </a:ext>
              </a:extLst>
            </p:cNvPr>
            <p:cNvSpPr>
              <a:spLocks noChangeAspect="1" noChangeShapeType="1"/>
            </p:cNvSpPr>
            <p:nvPr/>
          </p:nvSpPr>
          <p:spPr bwMode="auto">
            <a:xfrm flipV="1">
              <a:off x="6137353" y="1758330"/>
              <a:ext cx="899361" cy="1165410"/>
            </a:xfrm>
            <a:prstGeom prst="line">
              <a:avLst/>
            </a:prstGeom>
            <a:noFill/>
            <a:ln w="28575">
              <a:solidFill>
                <a:srgbClr val="FF0000"/>
              </a:solidFill>
              <a:round/>
              <a:headEnd/>
              <a:tailEnd type="triangle" w="med" len="med"/>
            </a:ln>
          </p:spPr>
          <p:txBody>
            <a:bodyPr/>
            <a:lstStyle/>
            <a:p>
              <a:endParaRPr lang="en-US"/>
            </a:p>
          </p:txBody>
        </p:sp>
        <p:sp>
          <p:nvSpPr>
            <p:cNvPr id="60" name="Line 74">
              <a:extLst>
                <a:ext uri="{FF2B5EF4-FFF2-40B4-BE49-F238E27FC236}">
                  <a16:creationId xmlns:a16="http://schemas.microsoft.com/office/drawing/2014/main" id="{DBA6D33C-06DD-854F-9898-5B3711B64E9B}"/>
                </a:ext>
              </a:extLst>
            </p:cNvPr>
            <p:cNvSpPr>
              <a:spLocks noChangeAspect="1" noChangeShapeType="1"/>
            </p:cNvSpPr>
            <p:nvPr/>
          </p:nvSpPr>
          <p:spPr bwMode="auto">
            <a:xfrm flipV="1">
              <a:off x="6540515" y="2161391"/>
              <a:ext cx="492551" cy="240742"/>
            </a:xfrm>
            <a:prstGeom prst="line">
              <a:avLst/>
            </a:prstGeom>
            <a:noFill/>
            <a:ln w="9525">
              <a:solidFill>
                <a:srgbClr val="0000FF"/>
              </a:solidFill>
              <a:round/>
              <a:headEnd/>
              <a:tailEnd/>
            </a:ln>
          </p:spPr>
          <p:txBody>
            <a:bodyPr/>
            <a:lstStyle/>
            <a:p>
              <a:endParaRPr lang="en-US"/>
            </a:p>
          </p:txBody>
        </p:sp>
        <p:sp>
          <p:nvSpPr>
            <p:cNvPr id="61" name="Line 75">
              <a:extLst>
                <a:ext uri="{FF2B5EF4-FFF2-40B4-BE49-F238E27FC236}">
                  <a16:creationId xmlns:a16="http://schemas.microsoft.com/office/drawing/2014/main" id="{93EF79DF-7840-BB4A-B766-CE8EEA4C0B28}"/>
                </a:ext>
              </a:extLst>
            </p:cNvPr>
            <p:cNvSpPr>
              <a:spLocks noChangeAspect="1" noChangeShapeType="1"/>
            </p:cNvSpPr>
            <p:nvPr/>
          </p:nvSpPr>
          <p:spPr bwMode="auto">
            <a:xfrm>
              <a:off x="7040363" y="2157743"/>
              <a:ext cx="408635" cy="258980"/>
            </a:xfrm>
            <a:prstGeom prst="line">
              <a:avLst/>
            </a:prstGeom>
            <a:noFill/>
            <a:ln w="9525">
              <a:solidFill>
                <a:srgbClr val="0000FF"/>
              </a:solidFill>
              <a:round/>
              <a:headEnd/>
              <a:tailEnd/>
            </a:ln>
          </p:spPr>
          <p:txBody>
            <a:bodyPr/>
            <a:lstStyle/>
            <a:p>
              <a:endParaRPr lang="en-US"/>
            </a:p>
          </p:txBody>
        </p:sp>
        <p:sp>
          <p:nvSpPr>
            <p:cNvPr id="62" name="Line 77">
              <a:extLst>
                <a:ext uri="{FF2B5EF4-FFF2-40B4-BE49-F238E27FC236}">
                  <a16:creationId xmlns:a16="http://schemas.microsoft.com/office/drawing/2014/main" id="{6B0F05B8-97FB-6549-B14A-A00265BF3BB8}"/>
                </a:ext>
              </a:extLst>
            </p:cNvPr>
            <p:cNvSpPr>
              <a:spLocks noChangeAspect="1" noChangeShapeType="1"/>
            </p:cNvSpPr>
            <p:nvPr/>
          </p:nvSpPr>
          <p:spPr bwMode="auto">
            <a:xfrm flipV="1">
              <a:off x="7692869" y="1656061"/>
              <a:ext cx="605655" cy="590912"/>
            </a:xfrm>
            <a:prstGeom prst="line">
              <a:avLst/>
            </a:prstGeom>
            <a:noFill/>
            <a:ln w="9525">
              <a:solidFill>
                <a:srgbClr val="0000FF"/>
              </a:solidFill>
              <a:round/>
              <a:headEnd/>
              <a:tailEnd type="triangle" w="med" len="med"/>
            </a:ln>
          </p:spPr>
          <p:txBody>
            <a:bodyPr/>
            <a:lstStyle/>
            <a:p>
              <a:endParaRPr lang="en-US"/>
            </a:p>
          </p:txBody>
        </p:sp>
        <p:sp>
          <p:nvSpPr>
            <p:cNvPr id="63" name="Line 78">
              <a:extLst>
                <a:ext uri="{FF2B5EF4-FFF2-40B4-BE49-F238E27FC236}">
                  <a16:creationId xmlns:a16="http://schemas.microsoft.com/office/drawing/2014/main" id="{9CA6F974-8DE6-174A-8ACA-8A268FA91AE2}"/>
                </a:ext>
              </a:extLst>
            </p:cNvPr>
            <p:cNvSpPr>
              <a:spLocks noChangeAspect="1" noChangeShapeType="1"/>
            </p:cNvSpPr>
            <p:nvPr/>
          </p:nvSpPr>
          <p:spPr bwMode="auto">
            <a:xfrm flipV="1">
              <a:off x="6682807" y="2161391"/>
              <a:ext cx="138644" cy="62009"/>
            </a:xfrm>
            <a:prstGeom prst="line">
              <a:avLst/>
            </a:prstGeom>
            <a:noFill/>
            <a:ln w="9525">
              <a:solidFill>
                <a:srgbClr val="0000FF"/>
              </a:solidFill>
              <a:round/>
              <a:headEnd/>
              <a:tailEnd/>
            </a:ln>
          </p:spPr>
          <p:txBody>
            <a:bodyPr/>
            <a:lstStyle/>
            <a:p>
              <a:endParaRPr lang="en-US"/>
            </a:p>
          </p:txBody>
        </p:sp>
        <p:sp>
          <p:nvSpPr>
            <p:cNvPr id="64" name="Line 79">
              <a:extLst>
                <a:ext uri="{FF2B5EF4-FFF2-40B4-BE49-F238E27FC236}">
                  <a16:creationId xmlns:a16="http://schemas.microsoft.com/office/drawing/2014/main" id="{401C4E16-F468-5B47-AF90-00A214F32640}"/>
                </a:ext>
              </a:extLst>
            </p:cNvPr>
            <p:cNvSpPr>
              <a:spLocks noChangeAspect="1" noChangeShapeType="1"/>
            </p:cNvSpPr>
            <p:nvPr/>
          </p:nvSpPr>
          <p:spPr bwMode="auto">
            <a:xfrm>
              <a:off x="6821451" y="2165038"/>
              <a:ext cx="404986" cy="255333"/>
            </a:xfrm>
            <a:prstGeom prst="line">
              <a:avLst/>
            </a:prstGeom>
            <a:noFill/>
            <a:ln w="9525">
              <a:solidFill>
                <a:srgbClr val="0000FF"/>
              </a:solidFill>
              <a:round/>
              <a:headEnd/>
              <a:tailEnd/>
            </a:ln>
          </p:spPr>
          <p:txBody>
            <a:bodyPr/>
            <a:lstStyle/>
            <a:p>
              <a:endParaRPr lang="en-US"/>
            </a:p>
          </p:txBody>
        </p:sp>
        <p:sp>
          <p:nvSpPr>
            <p:cNvPr id="65" name="Line 80">
              <a:extLst>
                <a:ext uri="{FF2B5EF4-FFF2-40B4-BE49-F238E27FC236}">
                  <a16:creationId xmlns:a16="http://schemas.microsoft.com/office/drawing/2014/main" id="{2EF2405E-21D7-1D42-93F5-D8C28CAB9DAC}"/>
                </a:ext>
              </a:extLst>
            </p:cNvPr>
            <p:cNvSpPr>
              <a:spLocks noChangeAspect="1" noChangeShapeType="1"/>
            </p:cNvSpPr>
            <p:nvPr/>
          </p:nvSpPr>
          <p:spPr bwMode="auto">
            <a:xfrm flipV="1">
              <a:off x="7222789" y="2161391"/>
              <a:ext cx="397689" cy="255333"/>
            </a:xfrm>
            <a:prstGeom prst="line">
              <a:avLst/>
            </a:prstGeom>
            <a:noFill/>
            <a:ln w="9525">
              <a:solidFill>
                <a:srgbClr val="0000FF"/>
              </a:solidFill>
              <a:round/>
              <a:headEnd/>
              <a:tailEnd/>
            </a:ln>
          </p:spPr>
          <p:txBody>
            <a:bodyPr/>
            <a:lstStyle/>
            <a:p>
              <a:endParaRPr lang="en-US"/>
            </a:p>
          </p:txBody>
        </p:sp>
        <p:sp>
          <p:nvSpPr>
            <p:cNvPr id="66" name="Line 81">
              <a:extLst>
                <a:ext uri="{FF2B5EF4-FFF2-40B4-BE49-F238E27FC236}">
                  <a16:creationId xmlns:a16="http://schemas.microsoft.com/office/drawing/2014/main" id="{ABE07C3F-28C9-5E49-B781-78E19BC989BA}"/>
                </a:ext>
              </a:extLst>
            </p:cNvPr>
            <p:cNvSpPr>
              <a:spLocks noChangeAspect="1" noChangeShapeType="1"/>
            </p:cNvSpPr>
            <p:nvPr/>
          </p:nvSpPr>
          <p:spPr bwMode="auto">
            <a:xfrm>
              <a:off x="7682503" y="2216105"/>
              <a:ext cx="612952" cy="765998"/>
            </a:xfrm>
            <a:prstGeom prst="line">
              <a:avLst/>
            </a:prstGeom>
            <a:noFill/>
            <a:ln w="9525">
              <a:solidFill>
                <a:srgbClr val="0000FF"/>
              </a:solidFill>
              <a:round/>
              <a:headEnd/>
              <a:tailEnd type="triangle" w="med" len="med"/>
            </a:ln>
          </p:spPr>
          <p:txBody>
            <a:bodyPr/>
            <a:lstStyle/>
            <a:p>
              <a:endParaRPr lang="en-US"/>
            </a:p>
          </p:txBody>
        </p:sp>
        <p:sp>
          <p:nvSpPr>
            <p:cNvPr id="67" name="Line 82">
              <a:extLst>
                <a:ext uri="{FF2B5EF4-FFF2-40B4-BE49-F238E27FC236}">
                  <a16:creationId xmlns:a16="http://schemas.microsoft.com/office/drawing/2014/main" id="{DA8994CB-D66B-7E47-89C3-3BACEB2E18A8}"/>
                </a:ext>
              </a:extLst>
            </p:cNvPr>
            <p:cNvSpPr>
              <a:spLocks noChangeAspect="1" noChangeShapeType="1"/>
            </p:cNvSpPr>
            <p:nvPr/>
          </p:nvSpPr>
          <p:spPr bwMode="auto">
            <a:xfrm flipH="1" flipV="1">
              <a:off x="6434708" y="2161391"/>
              <a:ext cx="102159" cy="229799"/>
            </a:xfrm>
            <a:prstGeom prst="line">
              <a:avLst/>
            </a:prstGeom>
            <a:noFill/>
            <a:ln w="9525">
              <a:solidFill>
                <a:srgbClr val="0000FF"/>
              </a:solidFill>
              <a:round/>
              <a:headEnd/>
              <a:tailEnd/>
            </a:ln>
          </p:spPr>
          <p:txBody>
            <a:bodyPr/>
            <a:lstStyle/>
            <a:p>
              <a:endParaRPr lang="en-US"/>
            </a:p>
          </p:txBody>
        </p:sp>
        <p:sp>
          <p:nvSpPr>
            <p:cNvPr id="68" name="Line 83">
              <a:extLst>
                <a:ext uri="{FF2B5EF4-FFF2-40B4-BE49-F238E27FC236}">
                  <a16:creationId xmlns:a16="http://schemas.microsoft.com/office/drawing/2014/main" id="{240FB6AD-5BE8-3447-9D71-2152FBAEADC0}"/>
                </a:ext>
              </a:extLst>
            </p:cNvPr>
            <p:cNvSpPr>
              <a:spLocks noChangeAspect="1" noChangeShapeType="1"/>
            </p:cNvSpPr>
            <p:nvPr/>
          </p:nvSpPr>
          <p:spPr bwMode="auto">
            <a:xfrm flipH="1" flipV="1">
              <a:off x="6157420" y="1844049"/>
              <a:ext cx="280936" cy="324637"/>
            </a:xfrm>
            <a:prstGeom prst="line">
              <a:avLst/>
            </a:prstGeom>
            <a:noFill/>
            <a:ln w="9525">
              <a:solidFill>
                <a:srgbClr val="0000FF"/>
              </a:solidFill>
              <a:round/>
              <a:headEnd/>
              <a:tailEnd type="triangle" w="med" len="med"/>
            </a:ln>
          </p:spPr>
          <p:txBody>
            <a:bodyPr/>
            <a:lstStyle/>
            <a:p>
              <a:endParaRPr lang="en-US"/>
            </a:p>
          </p:txBody>
        </p:sp>
        <p:sp>
          <p:nvSpPr>
            <p:cNvPr id="69" name="Line 84">
              <a:extLst>
                <a:ext uri="{FF2B5EF4-FFF2-40B4-BE49-F238E27FC236}">
                  <a16:creationId xmlns:a16="http://schemas.microsoft.com/office/drawing/2014/main" id="{E84CDC0E-0C16-EC42-9914-7E88FD702B7A}"/>
                </a:ext>
              </a:extLst>
            </p:cNvPr>
            <p:cNvSpPr>
              <a:spLocks noChangeAspect="1" noChangeShapeType="1"/>
            </p:cNvSpPr>
            <p:nvPr/>
          </p:nvSpPr>
          <p:spPr bwMode="auto">
            <a:xfrm flipH="1" flipV="1">
              <a:off x="6646322" y="2165038"/>
              <a:ext cx="29188" cy="62009"/>
            </a:xfrm>
            <a:prstGeom prst="line">
              <a:avLst/>
            </a:prstGeom>
            <a:noFill/>
            <a:ln w="9525">
              <a:solidFill>
                <a:srgbClr val="0000FF"/>
              </a:solidFill>
              <a:round/>
              <a:headEnd/>
              <a:tailEnd/>
            </a:ln>
          </p:spPr>
          <p:txBody>
            <a:bodyPr/>
            <a:lstStyle/>
            <a:p>
              <a:endParaRPr lang="en-US"/>
            </a:p>
          </p:txBody>
        </p:sp>
        <p:sp>
          <p:nvSpPr>
            <p:cNvPr id="70" name="Line 85">
              <a:extLst>
                <a:ext uri="{FF2B5EF4-FFF2-40B4-BE49-F238E27FC236}">
                  <a16:creationId xmlns:a16="http://schemas.microsoft.com/office/drawing/2014/main" id="{91CE1B2C-FB70-1B43-BC7D-365FA239502F}"/>
                </a:ext>
              </a:extLst>
            </p:cNvPr>
            <p:cNvSpPr>
              <a:spLocks noChangeAspect="1" noChangeShapeType="1"/>
            </p:cNvSpPr>
            <p:nvPr/>
          </p:nvSpPr>
          <p:spPr bwMode="auto">
            <a:xfrm flipH="1" flipV="1">
              <a:off x="6332549" y="1807573"/>
              <a:ext cx="306476" cy="350170"/>
            </a:xfrm>
            <a:prstGeom prst="line">
              <a:avLst/>
            </a:prstGeom>
            <a:noFill/>
            <a:ln w="9525">
              <a:solidFill>
                <a:srgbClr val="0000FF"/>
              </a:solidFill>
              <a:round/>
              <a:headEnd/>
              <a:tailEnd type="triangle" w="med" len="med"/>
            </a:ln>
          </p:spPr>
          <p:txBody>
            <a:bodyPr/>
            <a:lstStyle/>
            <a:p>
              <a:endParaRPr lang="en-US"/>
            </a:p>
          </p:txBody>
        </p:sp>
        <p:sp>
          <p:nvSpPr>
            <p:cNvPr id="71" name="Line 86">
              <a:extLst>
                <a:ext uri="{FF2B5EF4-FFF2-40B4-BE49-F238E27FC236}">
                  <a16:creationId xmlns:a16="http://schemas.microsoft.com/office/drawing/2014/main" id="{7F412C43-DE18-024F-8F80-0BD0B9B04D64}"/>
                </a:ext>
              </a:extLst>
            </p:cNvPr>
            <p:cNvSpPr>
              <a:spLocks noChangeAspect="1" noChangeShapeType="1"/>
            </p:cNvSpPr>
            <p:nvPr/>
          </p:nvSpPr>
          <p:spPr bwMode="auto">
            <a:xfrm>
              <a:off x="5515280" y="2163214"/>
              <a:ext cx="2167223" cy="0"/>
            </a:xfrm>
            <a:prstGeom prst="line">
              <a:avLst/>
            </a:prstGeom>
            <a:noFill/>
            <a:ln w="19050">
              <a:solidFill>
                <a:srgbClr val="4B7B2B"/>
              </a:solidFill>
              <a:round/>
              <a:headEnd/>
              <a:tailEnd/>
            </a:ln>
          </p:spPr>
          <p:txBody>
            <a:bodyPr/>
            <a:lstStyle/>
            <a:p>
              <a:endParaRPr lang="en-US"/>
            </a:p>
          </p:txBody>
        </p:sp>
        <p:sp>
          <p:nvSpPr>
            <p:cNvPr id="72" name="Line 87">
              <a:extLst>
                <a:ext uri="{FF2B5EF4-FFF2-40B4-BE49-F238E27FC236}">
                  <a16:creationId xmlns:a16="http://schemas.microsoft.com/office/drawing/2014/main" id="{A5B2125E-C40A-6346-8147-2EB4FFC2F8F2}"/>
                </a:ext>
              </a:extLst>
            </p:cNvPr>
            <p:cNvSpPr>
              <a:spLocks noChangeAspect="1" noChangeShapeType="1"/>
            </p:cNvSpPr>
            <p:nvPr/>
          </p:nvSpPr>
          <p:spPr bwMode="auto">
            <a:xfrm>
              <a:off x="5522577" y="2411252"/>
              <a:ext cx="2167223" cy="0"/>
            </a:xfrm>
            <a:prstGeom prst="line">
              <a:avLst/>
            </a:prstGeom>
            <a:noFill/>
            <a:ln w="19050">
              <a:solidFill>
                <a:srgbClr val="4B7B2B"/>
              </a:solidFill>
              <a:round/>
              <a:headEnd/>
              <a:tailEnd/>
            </a:ln>
          </p:spPr>
          <p:txBody>
            <a:bodyPr/>
            <a:lstStyle/>
            <a:p>
              <a:endParaRPr lang="en-US"/>
            </a:p>
          </p:txBody>
        </p:sp>
        <p:sp>
          <p:nvSpPr>
            <p:cNvPr id="73" name="Line 88">
              <a:extLst>
                <a:ext uri="{FF2B5EF4-FFF2-40B4-BE49-F238E27FC236}">
                  <a16:creationId xmlns:a16="http://schemas.microsoft.com/office/drawing/2014/main" id="{5192547F-8E6B-C040-BEC7-779C1F093D4B}"/>
                </a:ext>
              </a:extLst>
            </p:cNvPr>
            <p:cNvSpPr>
              <a:spLocks noChangeAspect="1" noChangeShapeType="1"/>
            </p:cNvSpPr>
            <p:nvPr/>
          </p:nvSpPr>
          <p:spPr bwMode="auto">
            <a:xfrm>
              <a:off x="5522577" y="2163214"/>
              <a:ext cx="0" cy="248037"/>
            </a:xfrm>
            <a:prstGeom prst="line">
              <a:avLst/>
            </a:prstGeom>
            <a:noFill/>
            <a:ln w="19050">
              <a:solidFill>
                <a:srgbClr val="4B7B2B"/>
              </a:solidFill>
              <a:round/>
              <a:headEnd/>
              <a:tailEnd/>
            </a:ln>
          </p:spPr>
          <p:txBody>
            <a:bodyPr/>
            <a:lstStyle/>
            <a:p>
              <a:endParaRPr lang="en-US"/>
            </a:p>
          </p:txBody>
        </p:sp>
        <p:sp>
          <p:nvSpPr>
            <p:cNvPr id="74" name="Line 89">
              <a:extLst>
                <a:ext uri="{FF2B5EF4-FFF2-40B4-BE49-F238E27FC236}">
                  <a16:creationId xmlns:a16="http://schemas.microsoft.com/office/drawing/2014/main" id="{6648BB0D-A5DA-834E-9BBD-8FD3BF8D7A06}"/>
                </a:ext>
              </a:extLst>
            </p:cNvPr>
            <p:cNvSpPr>
              <a:spLocks noChangeAspect="1" noChangeShapeType="1"/>
            </p:cNvSpPr>
            <p:nvPr/>
          </p:nvSpPr>
          <p:spPr bwMode="auto">
            <a:xfrm>
              <a:off x="8295454" y="1468346"/>
              <a:ext cx="0" cy="1654189"/>
            </a:xfrm>
            <a:prstGeom prst="line">
              <a:avLst/>
            </a:prstGeom>
            <a:noFill/>
            <a:ln w="19050">
              <a:solidFill>
                <a:schemeClr val="accent1"/>
              </a:solidFill>
              <a:round/>
              <a:headEnd/>
              <a:tailEnd/>
            </a:ln>
          </p:spPr>
          <p:txBody>
            <a:bodyPr/>
            <a:lstStyle/>
            <a:p>
              <a:endParaRPr lang="en-US"/>
            </a:p>
          </p:txBody>
        </p:sp>
        <p:sp>
          <p:nvSpPr>
            <p:cNvPr id="75" name="Line 90">
              <a:extLst>
                <a:ext uri="{FF2B5EF4-FFF2-40B4-BE49-F238E27FC236}">
                  <a16:creationId xmlns:a16="http://schemas.microsoft.com/office/drawing/2014/main" id="{380C4C98-77D4-204E-98C2-66871B34F954}"/>
                </a:ext>
              </a:extLst>
            </p:cNvPr>
            <p:cNvSpPr>
              <a:spLocks noChangeAspect="1" noChangeShapeType="1"/>
            </p:cNvSpPr>
            <p:nvPr/>
          </p:nvSpPr>
          <p:spPr bwMode="auto">
            <a:xfrm>
              <a:off x="7686151" y="2152271"/>
              <a:ext cx="0" cy="260804"/>
            </a:xfrm>
            <a:prstGeom prst="line">
              <a:avLst/>
            </a:prstGeom>
            <a:noFill/>
            <a:ln w="19050">
              <a:solidFill>
                <a:srgbClr val="4B7B2B"/>
              </a:solidFill>
              <a:round/>
              <a:headEnd/>
              <a:tailEnd/>
            </a:ln>
          </p:spPr>
          <p:txBody>
            <a:bodyPr/>
            <a:lstStyle/>
            <a:p>
              <a:endParaRPr lang="en-US"/>
            </a:p>
          </p:txBody>
        </p:sp>
        <p:sp>
          <p:nvSpPr>
            <p:cNvPr id="76" name="Text Box 91">
              <a:extLst>
                <a:ext uri="{FF2B5EF4-FFF2-40B4-BE49-F238E27FC236}">
                  <a16:creationId xmlns:a16="http://schemas.microsoft.com/office/drawing/2014/main" id="{9308F9FD-8176-254F-9A55-C26E32D7CD60}"/>
                </a:ext>
              </a:extLst>
            </p:cNvPr>
            <p:cNvSpPr txBox="1">
              <a:spLocks noChangeAspect="1" noChangeArrowheads="1"/>
            </p:cNvSpPr>
            <p:nvPr/>
          </p:nvSpPr>
          <p:spPr bwMode="auto">
            <a:xfrm>
              <a:off x="8230506" y="2027458"/>
              <a:ext cx="797202" cy="517960"/>
            </a:xfrm>
            <a:prstGeom prst="rect">
              <a:avLst/>
            </a:prstGeom>
            <a:noFill/>
            <a:ln w="9525">
              <a:noFill/>
              <a:miter lim="800000"/>
              <a:headEnd/>
              <a:tailEnd/>
            </a:ln>
          </p:spPr>
          <p:txBody>
            <a:bodyPr wrap="none">
              <a:spAutoFit/>
            </a:bodyPr>
            <a:lstStyle/>
            <a:p>
              <a:r>
                <a:rPr lang="en-US" sz="1400">
                  <a:solidFill>
                    <a:schemeClr val="accent1"/>
                  </a:solidFill>
                </a:rPr>
                <a:t>Detector</a:t>
              </a:r>
              <a:br>
                <a:rPr lang="en-US" sz="1400">
                  <a:solidFill>
                    <a:schemeClr val="accent1"/>
                  </a:solidFill>
                </a:rPr>
              </a:br>
              <a:r>
                <a:rPr lang="en-US" sz="1400">
                  <a:solidFill>
                    <a:schemeClr val="accent1"/>
                  </a:solidFill>
                </a:rPr>
                <a:t>Surface</a:t>
              </a:r>
              <a:endParaRPr lang="de-DE" sz="1400">
                <a:solidFill>
                  <a:schemeClr val="accent1"/>
                </a:solidFill>
              </a:endParaRPr>
            </a:p>
          </p:txBody>
        </p:sp>
        <p:sp>
          <p:nvSpPr>
            <p:cNvPr id="77" name="Text Box 92">
              <a:extLst>
                <a:ext uri="{FF2B5EF4-FFF2-40B4-BE49-F238E27FC236}">
                  <a16:creationId xmlns:a16="http://schemas.microsoft.com/office/drawing/2014/main" id="{53FBAC4A-5C16-9543-B5DD-484D65FFC462}"/>
                </a:ext>
              </a:extLst>
            </p:cNvPr>
            <p:cNvSpPr txBox="1">
              <a:spLocks noChangeAspect="1" noChangeArrowheads="1"/>
            </p:cNvSpPr>
            <p:nvPr/>
          </p:nvSpPr>
          <p:spPr bwMode="auto">
            <a:xfrm>
              <a:off x="5077190" y="1431841"/>
              <a:ext cx="864339" cy="523220"/>
            </a:xfrm>
            <a:prstGeom prst="rect">
              <a:avLst/>
            </a:prstGeom>
            <a:noFill/>
            <a:ln w="9525">
              <a:noFill/>
              <a:miter lim="800000"/>
              <a:headEnd/>
              <a:tailEnd/>
            </a:ln>
          </p:spPr>
          <p:txBody>
            <a:bodyPr wrap="none">
              <a:spAutoFit/>
            </a:bodyPr>
            <a:lstStyle/>
            <a:p>
              <a:r>
                <a:rPr lang="en-US" sz="1400" dirty="0">
                  <a:solidFill>
                    <a:srgbClr val="008000"/>
                  </a:solidFill>
                </a:rPr>
                <a:t>Solid</a:t>
              </a:r>
              <a:br>
                <a:rPr lang="en-US" sz="1400" dirty="0">
                  <a:solidFill>
                    <a:srgbClr val="008000"/>
                  </a:solidFill>
                </a:rPr>
              </a:br>
              <a:r>
                <a:rPr lang="en-US" sz="1400" dirty="0">
                  <a:solidFill>
                    <a:srgbClr val="008000"/>
                  </a:solidFill>
                </a:rPr>
                <a:t>Radiator</a:t>
              </a:r>
              <a:endParaRPr lang="de-DE" sz="1400" dirty="0">
                <a:solidFill>
                  <a:srgbClr val="008000"/>
                </a:solidFill>
              </a:endParaRPr>
            </a:p>
          </p:txBody>
        </p:sp>
        <p:sp>
          <p:nvSpPr>
            <p:cNvPr id="78" name="Text Box 93">
              <a:extLst>
                <a:ext uri="{FF2B5EF4-FFF2-40B4-BE49-F238E27FC236}">
                  <a16:creationId xmlns:a16="http://schemas.microsoft.com/office/drawing/2014/main" id="{6C23ACDB-D6F3-A940-8915-3658F733FCC6}"/>
                </a:ext>
              </a:extLst>
            </p:cNvPr>
            <p:cNvSpPr txBox="1">
              <a:spLocks noChangeAspect="1" noChangeArrowheads="1"/>
            </p:cNvSpPr>
            <p:nvPr/>
          </p:nvSpPr>
          <p:spPr bwMode="auto">
            <a:xfrm>
              <a:off x="6201165" y="1178871"/>
              <a:ext cx="783325" cy="523218"/>
            </a:xfrm>
            <a:prstGeom prst="rect">
              <a:avLst/>
            </a:prstGeom>
            <a:noFill/>
            <a:ln w="9525">
              <a:noFill/>
              <a:miter lim="800000"/>
              <a:headEnd/>
              <a:tailEnd/>
            </a:ln>
          </p:spPr>
          <p:txBody>
            <a:bodyPr wrap="none">
              <a:spAutoFit/>
            </a:bodyPr>
            <a:lstStyle/>
            <a:p>
              <a:pPr algn="ctr"/>
              <a:r>
                <a:rPr lang="en-US" sz="1400">
                  <a:solidFill>
                    <a:srgbClr val="FF0000"/>
                  </a:solidFill>
                </a:rPr>
                <a:t>Particle</a:t>
              </a:r>
            </a:p>
            <a:p>
              <a:pPr algn="ctr"/>
              <a:r>
                <a:rPr lang="en-US" sz="1400">
                  <a:solidFill>
                    <a:srgbClr val="FF0000"/>
                  </a:solidFill>
                </a:rPr>
                <a:t>Track</a:t>
              </a:r>
              <a:endParaRPr lang="de-DE" sz="1400">
                <a:solidFill>
                  <a:srgbClr val="FF0000"/>
                </a:solidFill>
              </a:endParaRPr>
            </a:p>
          </p:txBody>
        </p:sp>
        <p:sp>
          <p:nvSpPr>
            <p:cNvPr id="79" name="Text Box 94">
              <a:extLst>
                <a:ext uri="{FF2B5EF4-FFF2-40B4-BE49-F238E27FC236}">
                  <a16:creationId xmlns:a16="http://schemas.microsoft.com/office/drawing/2014/main" id="{0036CE6A-ADF6-674A-AD32-A243A5E7EAE4}"/>
                </a:ext>
              </a:extLst>
            </p:cNvPr>
            <p:cNvSpPr txBox="1">
              <a:spLocks noChangeAspect="1" noChangeArrowheads="1"/>
            </p:cNvSpPr>
            <p:nvPr/>
          </p:nvSpPr>
          <p:spPr bwMode="auto">
            <a:xfrm>
              <a:off x="5731284" y="2520602"/>
              <a:ext cx="2599956" cy="718949"/>
            </a:xfrm>
            <a:prstGeom prst="rect">
              <a:avLst/>
            </a:prstGeom>
            <a:noFill/>
            <a:ln w="9525">
              <a:noFill/>
              <a:miter lim="800000"/>
              <a:headEnd/>
              <a:tailEnd/>
            </a:ln>
          </p:spPr>
          <p:txBody>
            <a:bodyPr wrap="none">
              <a:spAutoFit/>
            </a:bodyPr>
            <a:lstStyle/>
            <a:p>
              <a:pPr algn="ctr"/>
              <a:r>
                <a:rPr lang="en-US" sz="1400">
                  <a:solidFill>
                    <a:srgbClr val="0000FF"/>
                  </a:solidFill>
                </a:rPr>
                <a:t>Cherenkov </a:t>
              </a:r>
              <a:br>
                <a:rPr lang="en-US" sz="1400">
                  <a:solidFill>
                    <a:srgbClr val="0000FF"/>
                  </a:solidFill>
                </a:rPr>
              </a:br>
              <a:r>
                <a:rPr lang="en-US" sz="1400">
                  <a:solidFill>
                    <a:srgbClr val="0000FF"/>
                  </a:solidFill>
                </a:rPr>
                <a:t>Photon Trajectories</a:t>
              </a:r>
              <a:endParaRPr lang="de-DE" sz="1400">
                <a:solidFill>
                  <a:srgbClr val="0000FF"/>
                </a:solidFill>
              </a:endParaRPr>
            </a:p>
          </p:txBody>
        </p:sp>
        <p:sp>
          <p:nvSpPr>
            <p:cNvPr id="80" name="Rectangle 95">
              <a:extLst>
                <a:ext uri="{FF2B5EF4-FFF2-40B4-BE49-F238E27FC236}">
                  <a16:creationId xmlns:a16="http://schemas.microsoft.com/office/drawing/2014/main" id="{D4950A72-5E85-DF4E-B96E-867C688A0E08}"/>
                </a:ext>
              </a:extLst>
            </p:cNvPr>
            <p:cNvSpPr>
              <a:spLocks noChangeAspect="1" noChangeArrowheads="1"/>
            </p:cNvSpPr>
            <p:nvPr/>
          </p:nvSpPr>
          <p:spPr bwMode="auto">
            <a:xfrm>
              <a:off x="5644803" y="2128562"/>
              <a:ext cx="82092" cy="82071"/>
            </a:xfrm>
            <a:prstGeom prst="rect">
              <a:avLst/>
            </a:prstGeom>
            <a:solidFill>
              <a:schemeClr val="bg1"/>
            </a:solidFill>
            <a:ln w="9525">
              <a:noFill/>
              <a:miter lim="800000"/>
              <a:headEnd/>
              <a:tailEnd/>
            </a:ln>
          </p:spPr>
          <p:txBody>
            <a:bodyPr wrap="none" anchor="ctr"/>
            <a:lstStyle/>
            <a:p>
              <a:endParaRPr lang="en-US" sz="1200">
                <a:solidFill>
                  <a:srgbClr val="008000"/>
                </a:solidFill>
              </a:endParaRPr>
            </a:p>
          </p:txBody>
        </p:sp>
        <p:sp>
          <p:nvSpPr>
            <p:cNvPr id="81" name="Rectangle 96">
              <a:extLst>
                <a:ext uri="{FF2B5EF4-FFF2-40B4-BE49-F238E27FC236}">
                  <a16:creationId xmlns:a16="http://schemas.microsoft.com/office/drawing/2014/main" id="{24A5C8C7-68B5-4147-A6A3-78BB0537F222}"/>
                </a:ext>
              </a:extLst>
            </p:cNvPr>
            <p:cNvSpPr>
              <a:spLocks noChangeAspect="1" noChangeArrowheads="1"/>
            </p:cNvSpPr>
            <p:nvPr/>
          </p:nvSpPr>
          <p:spPr bwMode="auto">
            <a:xfrm>
              <a:off x="5644803" y="2376599"/>
              <a:ext cx="82092" cy="82071"/>
            </a:xfrm>
            <a:prstGeom prst="rect">
              <a:avLst/>
            </a:prstGeom>
            <a:solidFill>
              <a:schemeClr val="bg1"/>
            </a:solidFill>
            <a:ln w="9525">
              <a:noFill/>
              <a:miter lim="800000"/>
              <a:headEnd/>
              <a:tailEnd/>
            </a:ln>
          </p:spPr>
          <p:txBody>
            <a:bodyPr wrap="none" anchor="ctr"/>
            <a:lstStyle/>
            <a:p>
              <a:endParaRPr lang="en-US" sz="1200"/>
            </a:p>
          </p:txBody>
        </p:sp>
        <p:sp>
          <p:nvSpPr>
            <p:cNvPr id="82" name="Freeform 97">
              <a:extLst>
                <a:ext uri="{FF2B5EF4-FFF2-40B4-BE49-F238E27FC236}">
                  <a16:creationId xmlns:a16="http://schemas.microsoft.com/office/drawing/2014/main" id="{6CEB02D1-D4BC-7140-877A-78B8B3295BE1}"/>
                </a:ext>
              </a:extLst>
            </p:cNvPr>
            <p:cNvSpPr>
              <a:spLocks noChangeAspect="1"/>
            </p:cNvSpPr>
            <p:nvPr/>
          </p:nvSpPr>
          <p:spPr bwMode="auto">
            <a:xfrm>
              <a:off x="5624736" y="2110325"/>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3" name="Freeform 98">
              <a:extLst>
                <a:ext uri="{FF2B5EF4-FFF2-40B4-BE49-F238E27FC236}">
                  <a16:creationId xmlns:a16="http://schemas.microsoft.com/office/drawing/2014/main" id="{8DCD8F3A-6953-B241-B380-3F7F376DBB47}"/>
                </a:ext>
              </a:extLst>
            </p:cNvPr>
            <p:cNvSpPr>
              <a:spLocks noChangeAspect="1"/>
            </p:cNvSpPr>
            <p:nvPr/>
          </p:nvSpPr>
          <p:spPr bwMode="auto">
            <a:xfrm>
              <a:off x="5683112" y="2110325"/>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4" name="Freeform 99">
              <a:extLst>
                <a:ext uri="{FF2B5EF4-FFF2-40B4-BE49-F238E27FC236}">
                  <a16:creationId xmlns:a16="http://schemas.microsoft.com/office/drawing/2014/main" id="{E864CDE5-7E13-324F-B224-032E57719F30}"/>
                </a:ext>
              </a:extLst>
            </p:cNvPr>
            <p:cNvSpPr>
              <a:spLocks noChangeAspect="1"/>
            </p:cNvSpPr>
            <p:nvPr/>
          </p:nvSpPr>
          <p:spPr bwMode="auto">
            <a:xfrm>
              <a:off x="5628384" y="2358361"/>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5" name="Freeform 100">
              <a:extLst>
                <a:ext uri="{FF2B5EF4-FFF2-40B4-BE49-F238E27FC236}">
                  <a16:creationId xmlns:a16="http://schemas.microsoft.com/office/drawing/2014/main" id="{5991E422-F0F8-7D43-8E11-E29CDE8C0A8D}"/>
                </a:ext>
              </a:extLst>
            </p:cNvPr>
            <p:cNvSpPr>
              <a:spLocks noChangeAspect="1"/>
            </p:cNvSpPr>
            <p:nvPr/>
          </p:nvSpPr>
          <p:spPr bwMode="auto">
            <a:xfrm>
              <a:off x="5686761" y="2358361"/>
              <a:ext cx="51079" cy="98485"/>
            </a:xfrm>
            <a:custGeom>
              <a:avLst/>
              <a:gdLst>
                <a:gd name="T0" fmla="*/ 1161 w 44"/>
                <a:gd name="T1" fmla="*/ 0 h 60"/>
                <a:gd name="T2" fmla="*/ 1161 w 44"/>
                <a:gd name="T3" fmla="*/ 8207 h 60"/>
                <a:gd name="T4" fmla="*/ 0 w 44"/>
                <a:gd name="T5" fmla="*/ 8207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44" y="0"/>
                  </a:moveTo>
                  <a:cubicBezTo>
                    <a:pt x="12" y="4"/>
                    <a:pt x="29" y="10"/>
                    <a:pt x="22" y="46"/>
                  </a:cubicBezTo>
                  <a:cubicBezTo>
                    <a:pt x="20" y="54"/>
                    <a:pt x="6" y="54"/>
                    <a:pt x="0" y="60"/>
                  </a:cubicBezTo>
                </a:path>
              </a:pathLst>
            </a:custGeom>
            <a:noFill/>
            <a:ln w="9525">
              <a:solidFill>
                <a:schemeClr val="hlink"/>
              </a:solidFill>
              <a:round/>
              <a:headEnd/>
              <a:tailEnd/>
            </a:ln>
          </p:spPr>
          <p:txBody>
            <a:bodyPr/>
            <a:lstStyle/>
            <a:p>
              <a:endParaRPr lang="en-US"/>
            </a:p>
          </p:txBody>
        </p:sp>
        <p:sp>
          <p:nvSpPr>
            <p:cNvPr id="86" name="Line 80">
              <a:extLst>
                <a:ext uri="{FF2B5EF4-FFF2-40B4-BE49-F238E27FC236}">
                  <a16:creationId xmlns:a16="http://schemas.microsoft.com/office/drawing/2014/main" id="{E717D712-FCCB-4941-9C41-29E4A308334B}"/>
                </a:ext>
              </a:extLst>
            </p:cNvPr>
            <p:cNvSpPr>
              <a:spLocks noChangeAspect="1" noChangeShapeType="1"/>
            </p:cNvSpPr>
            <p:nvPr/>
          </p:nvSpPr>
          <p:spPr bwMode="auto">
            <a:xfrm flipV="1">
              <a:off x="7427908" y="2251636"/>
              <a:ext cx="244644" cy="157072"/>
            </a:xfrm>
            <a:prstGeom prst="line">
              <a:avLst/>
            </a:prstGeom>
            <a:noFill/>
            <a:ln w="9525">
              <a:solidFill>
                <a:srgbClr val="0000FF"/>
              </a:solidFill>
              <a:round/>
              <a:headEnd/>
              <a:tailEnd/>
            </a:ln>
          </p:spPr>
          <p:txBody>
            <a:bodyPr/>
            <a:lstStyle/>
            <a:p>
              <a:endParaRPr lang="en-US"/>
            </a:p>
          </p:txBody>
        </p:sp>
        <p:sp>
          <p:nvSpPr>
            <p:cNvPr id="87" name="Text Box 92">
              <a:extLst>
                <a:ext uri="{FF2B5EF4-FFF2-40B4-BE49-F238E27FC236}">
                  <a16:creationId xmlns:a16="http://schemas.microsoft.com/office/drawing/2014/main" id="{2F76DF3F-2B23-2C4C-A20F-E1014B90809F}"/>
                </a:ext>
              </a:extLst>
            </p:cNvPr>
            <p:cNvSpPr txBox="1">
              <a:spLocks noChangeAspect="1" noChangeArrowheads="1"/>
            </p:cNvSpPr>
            <p:nvPr/>
          </p:nvSpPr>
          <p:spPr bwMode="auto">
            <a:xfrm>
              <a:off x="7185947" y="1269382"/>
              <a:ext cx="843501" cy="523216"/>
            </a:xfrm>
            <a:prstGeom prst="rect">
              <a:avLst/>
            </a:prstGeom>
            <a:noFill/>
            <a:ln w="9525">
              <a:noFill/>
              <a:miter lim="800000"/>
              <a:headEnd/>
              <a:tailEnd/>
            </a:ln>
          </p:spPr>
          <p:txBody>
            <a:bodyPr wrap="none">
              <a:spAutoFit/>
            </a:bodyPr>
            <a:lstStyle/>
            <a:p>
              <a:r>
                <a:rPr lang="en-US" sz="1400">
                  <a:solidFill>
                    <a:srgbClr val="7030A0"/>
                  </a:solidFill>
                </a:rPr>
                <a:t>Focusing</a:t>
              </a:r>
              <a:br>
                <a:rPr lang="en-US" sz="1400">
                  <a:solidFill>
                    <a:srgbClr val="7030A0"/>
                  </a:solidFill>
                </a:rPr>
              </a:br>
              <a:r>
                <a:rPr lang="en-US" sz="1400">
                  <a:solidFill>
                    <a:srgbClr val="7030A0"/>
                  </a:solidFill>
                </a:rPr>
                <a:t>Optics</a:t>
              </a:r>
              <a:endParaRPr lang="de-DE" sz="1400">
                <a:solidFill>
                  <a:srgbClr val="7030A0"/>
                </a:solidFill>
              </a:endParaRPr>
            </a:p>
          </p:txBody>
        </p:sp>
        <p:sp>
          <p:nvSpPr>
            <p:cNvPr id="88" name="Rectangle 87">
              <a:extLst>
                <a:ext uri="{FF2B5EF4-FFF2-40B4-BE49-F238E27FC236}">
                  <a16:creationId xmlns:a16="http://schemas.microsoft.com/office/drawing/2014/main" id="{BE718981-4A0E-9A44-8A10-E4F199B71193}"/>
                </a:ext>
              </a:extLst>
            </p:cNvPr>
            <p:cNvSpPr/>
            <p:nvPr/>
          </p:nvSpPr>
          <p:spPr>
            <a:xfrm>
              <a:off x="5414954" y="2138142"/>
              <a:ext cx="72008" cy="28803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Box 93">
              <a:extLst>
                <a:ext uri="{FF2B5EF4-FFF2-40B4-BE49-F238E27FC236}">
                  <a16:creationId xmlns:a16="http://schemas.microsoft.com/office/drawing/2014/main" id="{4CF86989-C5FE-6246-9A23-70FD7B5A4D58}"/>
                </a:ext>
              </a:extLst>
            </p:cNvPr>
            <p:cNvSpPr txBox="1">
              <a:spLocks noChangeAspect="1" noChangeArrowheads="1"/>
            </p:cNvSpPr>
            <p:nvPr/>
          </p:nvSpPr>
          <p:spPr bwMode="auto">
            <a:xfrm>
              <a:off x="5133774" y="2401143"/>
              <a:ext cx="662362" cy="307777"/>
            </a:xfrm>
            <a:prstGeom prst="rect">
              <a:avLst/>
            </a:prstGeom>
            <a:noFill/>
            <a:ln w="9525">
              <a:noFill/>
              <a:miter lim="800000"/>
              <a:headEnd/>
              <a:tailEnd/>
            </a:ln>
          </p:spPr>
          <p:txBody>
            <a:bodyPr wrap="none">
              <a:spAutoFit/>
            </a:bodyPr>
            <a:lstStyle/>
            <a:p>
              <a:pPr algn="ctr"/>
              <a:r>
                <a:rPr lang="en-US" sz="1400">
                  <a:solidFill>
                    <a:srgbClr val="7030A0"/>
                  </a:solidFill>
                </a:rPr>
                <a:t>Mirror</a:t>
              </a:r>
              <a:endParaRPr lang="de-DE" sz="1400">
                <a:solidFill>
                  <a:srgbClr val="7030A0"/>
                </a:solidFill>
              </a:endParaRPr>
            </a:p>
          </p:txBody>
        </p:sp>
      </p:grpSp>
      <p:grpSp>
        <p:nvGrpSpPr>
          <p:cNvPr id="9" name="Group 8">
            <a:extLst>
              <a:ext uri="{FF2B5EF4-FFF2-40B4-BE49-F238E27FC236}">
                <a16:creationId xmlns:a16="http://schemas.microsoft.com/office/drawing/2014/main" id="{CCDD5466-097C-F049-A96B-6C276E3D3DE8}"/>
              </a:ext>
            </a:extLst>
          </p:cNvPr>
          <p:cNvGrpSpPr/>
          <p:nvPr/>
        </p:nvGrpSpPr>
        <p:grpSpPr>
          <a:xfrm>
            <a:off x="5273696" y="78910"/>
            <a:ext cx="3780915" cy="1603259"/>
            <a:chOff x="5273696" y="78910"/>
            <a:chExt cx="3780915" cy="1603259"/>
          </a:xfrm>
        </p:grpSpPr>
        <p:pic>
          <p:nvPicPr>
            <p:cNvPr id="6" name="Picture 5">
              <a:extLst>
                <a:ext uri="{FF2B5EF4-FFF2-40B4-BE49-F238E27FC236}">
                  <a16:creationId xmlns:a16="http://schemas.microsoft.com/office/drawing/2014/main" id="{F590097F-B8A5-1641-80F3-10E990133BBC}"/>
                </a:ext>
              </a:extLst>
            </p:cNvPr>
            <p:cNvPicPr>
              <a:picLocks noChangeAspect="1"/>
            </p:cNvPicPr>
            <p:nvPr/>
          </p:nvPicPr>
          <p:blipFill>
            <a:blip r:embed="rId6"/>
            <a:stretch>
              <a:fillRect/>
            </a:stretch>
          </p:blipFill>
          <p:spPr>
            <a:xfrm>
              <a:off x="5273696" y="78910"/>
              <a:ext cx="3780915" cy="1603259"/>
            </a:xfrm>
            <a:prstGeom prst="rect">
              <a:avLst/>
            </a:prstGeom>
          </p:spPr>
        </p:pic>
        <p:sp>
          <p:nvSpPr>
            <p:cNvPr id="7" name="Right Triangle 6">
              <a:extLst>
                <a:ext uri="{FF2B5EF4-FFF2-40B4-BE49-F238E27FC236}">
                  <a16:creationId xmlns:a16="http://schemas.microsoft.com/office/drawing/2014/main" id="{39025A4E-98FF-FE42-8BEC-32A9D19401D6}"/>
                </a:ext>
              </a:extLst>
            </p:cNvPr>
            <p:cNvSpPr/>
            <p:nvPr/>
          </p:nvSpPr>
          <p:spPr>
            <a:xfrm>
              <a:off x="6313118" y="1124674"/>
              <a:ext cx="187890" cy="124161"/>
            </a:xfrm>
            <a:prstGeom prst="rtTriangle">
              <a:avLst/>
            </a:prstGeom>
            <a:solidFill>
              <a:srgbClr val="9531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DE0FBB52-C311-B343-84F3-224C86709A57}"/>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55710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58</a:t>
            </a:fld>
            <a:endParaRPr lang="en-US"/>
          </a:p>
        </p:txBody>
      </p:sp>
      <p:sp>
        <p:nvSpPr>
          <p:cNvPr id="2" name="Title 1"/>
          <p:cNvSpPr>
            <a:spLocks noGrp="1"/>
          </p:cNvSpPr>
          <p:nvPr>
            <p:ph type="title"/>
          </p:nvPr>
        </p:nvSpPr>
        <p:spPr/>
        <p:txBody>
          <a:bodyPr>
            <a:noAutofit/>
          </a:bodyPr>
          <a:lstStyle/>
          <a:p>
            <a:pPr algn="l"/>
            <a:r>
              <a:rPr lang="en-US"/>
              <a:t>Dual radiator RICH </a:t>
            </a:r>
          </a:p>
        </p:txBody>
      </p:sp>
      <p:pic>
        <p:nvPicPr>
          <p:cNvPr id="8" name="Picture 7">
            <a:extLst>
              <a:ext uri="{FF2B5EF4-FFF2-40B4-BE49-F238E27FC236}">
                <a16:creationId xmlns:a16="http://schemas.microsoft.com/office/drawing/2014/main" id="{97D1E21F-2608-4E4B-B9CD-B3A3A4A646A1}"/>
              </a:ext>
            </a:extLst>
          </p:cNvPr>
          <p:cNvPicPr>
            <a:picLocks noChangeAspect="1"/>
          </p:cNvPicPr>
          <p:nvPr/>
        </p:nvPicPr>
        <p:blipFill>
          <a:blip r:embed="rId2"/>
          <a:stretch>
            <a:fillRect/>
          </a:stretch>
        </p:blipFill>
        <p:spPr>
          <a:xfrm>
            <a:off x="1732795" y="4401518"/>
            <a:ext cx="6946021" cy="2179325"/>
          </a:xfrm>
          <a:prstGeom prst="rect">
            <a:avLst/>
          </a:prstGeom>
        </p:spPr>
      </p:pic>
      <p:pic>
        <p:nvPicPr>
          <p:cNvPr id="3" name="Picture 2">
            <a:extLst>
              <a:ext uri="{FF2B5EF4-FFF2-40B4-BE49-F238E27FC236}">
                <a16:creationId xmlns:a16="http://schemas.microsoft.com/office/drawing/2014/main" id="{F5FA3361-534D-FD48-96D2-165943F27576}"/>
              </a:ext>
            </a:extLst>
          </p:cNvPr>
          <p:cNvPicPr>
            <a:picLocks noChangeAspect="1"/>
          </p:cNvPicPr>
          <p:nvPr/>
        </p:nvPicPr>
        <p:blipFill>
          <a:blip r:embed="rId3"/>
          <a:stretch>
            <a:fillRect/>
          </a:stretch>
        </p:blipFill>
        <p:spPr>
          <a:xfrm>
            <a:off x="33517" y="2233735"/>
            <a:ext cx="5188572" cy="2565005"/>
          </a:xfrm>
          <a:prstGeom prst="rect">
            <a:avLst/>
          </a:prstGeom>
        </p:spPr>
      </p:pic>
      <p:sp>
        <p:nvSpPr>
          <p:cNvPr id="11" name="Concept Detectors…">
            <a:extLst>
              <a:ext uri="{FF2B5EF4-FFF2-40B4-BE49-F238E27FC236}">
                <a16:creationId xmlns:a16="http://schemas.microsoft.com/office/drawing/2014/main" id="{61C60003-E528-0940-AEC3-5FA50870A91E}"/>
              </a:ext>
            </a:extLst>
          </p:cNvPr>
          <p:cNvSpPr txBox="1">
            <a:spLocks/>
          </p:cNvSpPr>
          <p:nvPr/>
        </p:nvSpPr>
        <p:spPr>
          <a:xfrm>
            <a:off x="49824" y="735047"/>
            <a:ext cx="5188572" cy="1084921"/>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Hadron PID in the forward/hadron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Use a combination of aerogel and </a:t>
            </a:r>
            <a:r>
              <a:rPr lang="en-US" sz="1800" dirty="0" err="1">
                <a:solidFill>
                  <a:srgbClr val="000000"/>
                </a:solidFill>
                <a:uFill>
                  <a:solidFill>
                    <a:srgbClr val="000000"/>
                  </a:solidFill>
                </a:uFill>
                <a:latin typeface="Arial"/>
                <a:sym typeface="Arial"/>
              </a:rPr>
              <a:t>C</a:t>
            </a:r>
            <a:r>
              <a:rPr lang="en-US" sz="1800" baseline="-25000" dirty="0" err="1">
                <a:solidFill>
                  <a:srgbClr val="000000"/>
                </a:solidFill>
                <a:uFill>
                  <a:solidFill>
                    <a:srgbClr val="000000"/>
                  </a:solidFill>
                </a:uFill>
                <a:latin typeface="Arial"/>
                <a:sym typeface="Arial"/>
              </a:rPr>
              <a:t>m</a:t>
            </a:r>
            <a:r>
              <a:rPr lang="en-US" sz="1800" dirty="0" err="1">
                <a:solidFill>
                  <a:srgbClr val="000000"/>
                </a:solidFill>
                <a:uFill>
                  <a:solidFill>
                    <a:srgbClr val="000000"/>
                  </a:solidFill>
                </a:uFill>
                <a:latin typeface="Arial"/>
                <a:sym typeface="Arial"/>
              </a:rPr>
              <a:t>F</a:t>
            </a:r>
            <a:r>
              <a:rPr lang="en-US" sz="1800" baseline="-25000" dirty="0" err="1">
                <a:solidFill>
                  <a:srgbClr val="000000"/>
                </a:solidFill>
                <a:uFill>
                  <a:solidFill>
                    <a:srgbClr val="000000"/>
                  </a:solidFill>
                </a:uFill>
                <a:latin typeface="Arial"/>
                <a:sym typeface="Arial"/>
              </a:rPr>
              <a:t>n</a:t>
            </a:r>
            <a:r>
              <a:rPr lang="en-US" sz="1800" baseline="-25000" dirty="0">
                <a:solidFill>
                  <a:srgbClr val="000000"/>
                </a:solidFill>
                <a:uFill>
                  <a:solidFill>
                    <a:srgbClr val="000000"/>
                  </a:solidFill>
                </a:uFill>
                <a:latin typeface="Arial"/>
                <a:sym typeface="Arial"/>
              </a:rPr>
              <a:t> </a:t>
            </a:r>
            <a:r>
              <a:rPr lang="en-US" sz="1800" dirty="0">
                <a:solidFill>
                  <a:srgbClr val="000000"/>
                </a:solidFill>
                <a:uFill>
                  <a:solidFill>
                    <a:srgbClr val="000000"/>
                  </a:solidFill>
                </a:uFill>
                <a:latin typeface="Arial"/>
                <a:sym typeface="Arial"/>
              </a:rPr>
              <a:t>with indices of refraction matching EIC momentum range in the forward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Arial"/>
                <a:sym typeface="Arial"/>
              </a:rPr>
              <a:t>Similar to LHC-b, HERMES, JLAB/Hall-B, … </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p:txBody>
      </p:sp>
      <p:pic>
        <p:nvPicPr>
          <p:cNvPr id="10" name="Picture 9" descr="Text&#10;&#10;Description automatically generated">
            <a:extLst>
              <a:ext uri="{FF2B5EF4-FFF2-40B4-BE49-F238E27FC236}">
                <a16:creationId xmlns:a16="http://schemas.microsoft.com/office/drawing/2014/main" id="{ED3D51BC-1396-984F-A5BC-BE1DD6660BD2}"/>
              </a:ext>
            </a:extLst>
          </p:cNvPr>
          <p:cNvPicPr>
            <a:picLocks noChangeAspect="1"/>
          </p:cNvPicPr>
          <p:nvPr/>
        </p:nvPicPr>
        <p:blipFill rotWithShape="1">
          <a:blip r:embed="rId4"/>
          <a:srcRect t="24850" r="8469" b="18912"/>
          <a:stretch/>
        </p:blipFill>
        <p:spPr>
          <a:xfrm>
            <a:off x="4531749" y="2328136"/>
            <a:ext cx="4578734" cy="1085709"/>
          </a:xfrm>
          <a:prstGeom prst="rect">
            <a:avLst/>
          </a:prstGeom>
        </p:spPr>
      </p:pic>
      <p:sp>
        <p:nvSpPr>
          <p:cNvPr id="13" name="Concept Detectors…">
            <a:extLst>
              <a:ext uri="{FF2B5EF4-FFF2-40B4-BE49-F238E27FC236}">
                <a16:creationId xmlns:a16="http://schemas.microsoft.com/office/drawing/2014/main" id="{D82AF1E5-0345-054F-93B5-BA99AF25F39C}"/>
              </a:ext>
            </a:extLst>
          </p:cNvPr>
          <p:cNvSpPr txBox="1">
            <a:spLocks/>
          </p:cNvSpPr>
          <p:nvPr/>
        </p:nvSpPr>
        <p:spPr>
          <a:xfrm>
            <a:off x="4086578" y="3511880"/>
            <a:ext cx="5057422" cy="915663"/>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Continuous </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&gt;3</a:t>
            </a:r>
            <a:r>
              <a:rPr kumimoji="0" lang="en-US" sz="1600" b="1" i="0" u="none" strike="noStrike" kern="1200" cap="none" spc="0" normalizeH="0" baseline="0" noProof="0">
                <a:ln>
                  <a:noFill/>
                </a:ln>
                <a:solidFill>
                  <a:srgbClr val="0070C0"/>
                </a:solidFill>
                <a:effectLst/>
                <a:uLnTx/>
                <a:uFill>
                  <a:solidFill>
                    <a:srgbClr val="000000"/>
                  </a:solidFill>
                </a:uFill>
                <a:latin typeface="Symbol" pitchFamily="2" charset="2"/>
                <a:cs typeface="Symbol" charset="2"/>
                <a:sym typeface="Arial"/>
              </a:rPr>
              <a:t>s</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 </a:t>
            </a:r>
            <a:r>
              <a:rPr kumimoji="0" lang="en-US" sz="1600" b="1" i="0" u="none" strike="noStrike" kern="1200" cap="none" spc="0" normalizeH="0" baseline="0" noProof="0">
                <a:ln>
                  <a:noFill/>
                </a:ln>
                <a:solidFill>
                  <a:srgbClr val="0070C0"/>
                </a:solidFill>
                <a:effectLst/>
                <a:uLnTx/>
                <a:uFill>
                  <a:solidFill>
                    <a:srgbClr val="000000"/>
                  </a:solidFill>
                </a:uFill>
                <a:latin typeface="Symbol" pitchFamily="2" charset="2"/>
                <a:cs typeface="Symbol" charset="2"/>
                <a:sym typeface="Arial"/>
              </a:rPr>
              <a:t>p</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/K separation </a:t>
            </a:r>
            <a:r>
              <a:rPr lang="en-US" sz="1600" b="1">
                <a:solidFill>
                  <a:srgbClr val="0070C0"/>
                </a:solidFill>
                <a:uFill>
                  <a:solidFill>
                    <a:srgbClr val="000000"/>
                  </a:solidFill>
                </a:uFill>
                <a:latin typeface="Arial"/>
                <a:cs typeface="Symbol" charset="2"/>
                <a:sym typeface="Arial"/>
              </a:rPr>
              <a:t>up to </a:t>
            </a:r>
            <a:r>
              <a:rPr kumimoji="0" lang="en-US" sz="1600" b="1" i="0" u="none" strike="noStrike" kern="1200" cap="none" spc="0" normalizeH="0" baseline="0" noProof="0">
                <a:ln>
                  <a:noFill/>
                </a:ln>
                <a:solidFill>
                  <a:srgbClr val="0070C0"/>
                </a:solidFill>
                <a:effectLst/>
                <a:uLnTx/>
                <a:uFill>
                  <a:solidFill>
                    <a:srgbClr val="000000"/>
                  </a:solidFill>
                </a:uFill>
                <a:latin typeface="Arial"/>
                <a:ea typeface="+mn-ea"/>
                <a:cs typeface="Symbol" charset="2"/>
                <a:sym typeface="Arial"/>
              </a:rPr>
              <a:t>60 GeV/c </a:t>
            </a: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and K/p separation to higher momenta</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uFill>
                  <a:solidFill>
                    <a:srgbClr val="000000"/>
                  </a:solidFill>
                </a:uFill>
                <a:latin typeface="Arial"/>
                <a:cs typeface="Symbol" charset="2"/>
                <a:sym typeface="Arial"/>
              </a:rPr>
              <a:t>&gt;3</a:t>
            </a:r>
            <a:r>
              <a:rPr lang="en-US" sz="1600">
                <a:uFill>
                  <a:solidFill>
                    <a:srgbClr val="000000"/>
                  </a:solidFill>
                </a:uFill>
                <a:latin typeface="Symbol" pitchFamily="2" charset="2"/>
                <a:cs typeface="Symbol" charset="2"/>
                <a:sym typeface="Arial"/>
              </a:rPr>
              <a:t>s</a:t>
            </a:r>
            <a:r>
              <a:rPr lang="en-US" sz="1600">
                <a:uFill>
                  <a:solidFill>
                    <a:srgbClr val="000000"/>
                  </a:solidFill>
                </a:uFill>
                <a:latin typeface="Arial"/>
                <a:cs typeface="Symbol" charset="2"/>
                <a:sym typeface="Arial"/>
              </a:rPr>
              <a:t> e/</a:t>
            </a:r>
            <a:r>
              <a:rPr lang="en-US" sz="1600">
                <a:uFill>
                  <a:solidFill>
                    <a:srgbClr val="000000"/>
                  </a:solidFill>
                </a:uFill>
                <a:latin typeface="Symbol" pitchFamily="2" charset="2"/>
                <a:cs typeface="Symbol" charset="2"/>
                <a:sym typeface="Arial"/>
              </a:rPr>
              <a:t>p</a:t>
            </a:r>
            <a:r>
              <a:rPr kumimoji="0" lang="en-US" sz="1600" b="0" i="0" u="none" strike="noStrike" kern="1200" cap="none" spc="0" normalizeH="0" baseline="0" noProof="0">
                <a:ln>
                  <a:noFill/>
                </a:ln>
                <a:effectLst/>
                <a:uLnTx/>
                <a:uFill>
                  <a:solidFill>
                    <a:srgbClr val="000000"/>
                  </a:solidFill>
                </a:uFill>
                <a:latin typeface="Arial"/>
                <a:ea typeface="+mn-ea"/>
                <a:cs typeface="Symbol" charset="2"/>
                <a:sym typeface="Arial"/>
              </a:rPr>
              <a:t> separation up to ~15 GeV/c</a:t>
            </a:r>
            <a:endParaRPr kumimoji="0" lang="en-US" sz="2000" b="0" i="0" u="none" strike="noStrike" kern="1200" cap="none" spc="0" normalizeH="0" baseline="0" noProof="0">
              <a:ln>
                <a:noFill/>
              </a:ln>
              <a:effectLst/>
              <a:uLnTx/>
              <a:uFill>
                <a:solidFill>
                  <a:srgbClr val="000000"/>
                </a:solidFill>
              </a:uFill>
              <a:latin typeface="Arial"/>
              <a:ea typeface="+mn-ea"/>
              <a:cs typeface="Symbol" charset="2"/>
              <a:sym typeface="Arial"/>
            </a:endParaRPr>
          </a:p>
        </p:txBody>
      </p:sp>
      <p:sp>
        <p:nvSpPr>
          <p:cNvPr id="5" name="TextBox 4">
            <a:extLst>
              <a:ext uri="{FF2B5EF4-FFF2-40B4-BE49-F238E27FC236}">
                <a16:creationId xmlns:a16="http://schemas.microsoft.com/office/drawing/2014/main" id="{1A26A4C7-AB92-E042-8641-9C486B6DA42B}"/>
              </a:ext>
            </a:extLst>
          </p:cNvPr>
          <p:cNvSpPr txBox="1"/>
          <p:nvPr/>
        </p:nvSpPr>
        <p:spPr>
          <a:xfrm>
            <a:off x="3082247" y="4805289"/>
            <a:ext cx="511679" cy="369332"/>
          </a:xfrm>
          <a:prstGeom prst="rect">
            <a:avLst/>
          </a:prstGeom>
          <a:noFill/>
        </p:spPr>
        <p:txBody>
          <a:bodyPr wrap="none" rtlCol="0">
            <a:spAutoFit/>
          </a:bodyPr>
          <a:lstStyle/>
          <a:p>
            <a:r>
              <a:rPr lang="en-US">
                <a:solidFill>
                  <a:srgbClr val="00B050"/>
                </a:solidFill>
              </a:rPr>
              <a:t>e/</a:t>
            </a:r>
            <a:r>
              <a:rPr lang="en-US">
                <a:solidFill>
                  <a:srgbClr val="00B050"/>
                </a:solidFill>
                <a:latin typeface="Symbol" pitchFamily="2" charset="2"/>
              </a:rPr>
              <a:t>p</a:t>
            </a:r>
          </a:p>
        </p:txBody>
      </p:sp>
      <p:sp>
        <p:nvSpPr>
          <p:cNvPr id="12" name="TextBox 11">
            <a:extLst>
              <a:ext uri="{FF2B5EF4-FFF2-40B4-BE49-F238E27FC236}">
                <a16:creationId xmlns:a16="http://schemas.microsoft.com/office/drawing/2014/main" id="{14DDCDA8-A048-3B49-9EB3-2944DA0697B3}"/>
              </a:ext>
            </a:extLst>
          </p:cNvPr>
          <p:cNvSpPr txBox="1"/>
          <p:nvPr/>
        </p:nvSpPr>
        <p:spPr>
          <a:xfrm>
            <a:off x="5366518" y="4805289"/>
            <a:ext cx="516488" cy="369332"/>
          </a:xfrm>
          <a:prstGeom prst="rect">
            <a:avLst/>
          </a:prstGeom>
          <a:noFill/>
        </p:spPr>
        <p:txBody>
          <a:bodyPr wrap="none" rtlCol="0">
            <a:spAutoFit/>
          </a:bodyPr>
          <a:lstStyle/>
          <a:p>
            <a:r>
              <a:rPr lang="en-US">
                <a:solidFill>
                  <a:srgbClr val="0070C0"/>
                </a:solidFill>
                <a:latin typeface="Symbol" pitchFamily="2" charset="2"/>
              </a:rPr>
              <a:t>p</a:t>
            </a:r>
            <a:r>
              <a:rPr lang="en-US">
                <a:solidFill>
                  <a:srgbClr val="0070C0"/>
                </a:solidFill>
              </a:rPr>
              <a:t>/K</a:t>
            </a:r>
            <a:endParaRPr lang="en-US">
              <a:solidFill>
                <a:srgbClr val="0070C0"/>
              </a:solidFill>
              <a:latin typeface="Symbol" pitchFamily="2" charset="2"/>
            </a:endParaRPr>
          </a:p>
        </p:txBody>
      </p:sp>
      <p:sp>
        <p:nvSpPr>
          <p:cNvPr id="14" name="TextBox 13">
            <a:extLst>
              <a:ext uri="{FF2B5EF4-FFF2-40B4-BE49-F238E27FC236}">
                <a16:creationId xmlns:a16="http://schemas.microsoft.com/office/drawing/2014/main" id="{959390D6-7917-7C41-B313-95778AB6EF5F}"/>
              </a:ext>
            </a:extLst>
          </p:cNvPr>
          <p:cNvSpPr txBox="1"/>
          <p:nvPr/>
        </p:nvSpPr>
        <p:spPr>
          <a:xfrm>
            <a:off x="7892249" y="4805289"/>
            <a:ext cx="516488" cy="369332"/>
          </a:xfrm>
          <a:prstGeom prst="rect">
            <a:avLst/>
          </a:prstGeom>
          <a:noFill/>
        </p:spPr>
        <p:txBody>
          <a:bodyPr wrap="none" rtlCol="0">
            <a:spAutoFit/>
          </a:bodyPr>
          <a:lstStyle/>
          <a:p>
            <a:r>
              <a:rPr lang="en-US">
                <a:solidFill>
                  <a:srgbClr val="C00000"/>
                </a:solidFill>
              </a:rPr>
              <a:t>K/p</a:t>
            </a:r>
            <a:endParaRPr lang="en-US">
              <a:solidFill>
                <a:srgbClr val="C00000"/>
              </a:solidFill>
              <a:latin typeface="Symbol" pitchFamily="2" charset="2"/>
            </a:endParaRPr>
          </a:p>
        </p:txBody>
      </p:sp>
      <p:pic>
        <p:nvPicPr>
          <p:cNvPr id="7" name="Picture 6">
            <a:extLst>
              <a:ext uri="{FF2B5EF4-FFF2-40B4-BE49-F238E27FC236}">
                <a16:creationId xmlns:a16="http://schemas.microsoft.com/office/drawing/2014/main" id="{B253901F-71AF-3C42-8FBF-BD30DD74032B}"/>
              </a:ext>
            </a:extLst>
          </p:cNvPr>
          <p:cNvPicPr>
            <a:picLocks noChangeAspect="1"/>
          </p:cNvPicPr>
          <p:nvPr/>
        </p:nvPicPr>
        <p:blipFill>
          <a:blip r:embed="rId5"/>
          <a:stretch>
            <a:fillRect/>
          </a:stretch>
        </p:blipFill>
        <p:spPr>
          <a:xfrm>
            <a:off x="5117611" y="193092"/>
            <a:ext cx="3937001" cy="1669446"/>
          </a:xfrm>
          <a:prstGeom prst="rect">
            <a:avLst/>
          </a:prstGeom>
        </p:spPr>
      </p:pic>
      <p:sp>
        <p:nvSpPr>
          <p:cNvPr id="6" name="Date Placeholder 5">
            <a:extLst>
              <a:ext uri="{FF2B5EF4-FFF2-40B4-BE49-F238E27FC236}">
                <a16:creationId xmlns:a16="http://schemas.microsoft.com/office/drawing/2014/main" id="{58F67C87-36E5-FA4E-BB05-E4D5CC4AADCA}"/>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1627534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59</a:t>
            </a:fld>
            <a:endParaRPr lang="en-US"/>
          </a:p>
        </p:txBody>
      </p:sp>
      <p:sp>
        <p:nvSpPr>
          <p:cNvPr id="2" name="Title 1"/>
          <p:cNvSpPr>
            <a:spLocks noGrp="1"/>
          </p:cNvSpPr>
          <p:nvPr>
            <p:ph type="title"/>
          </p:nvPr>
        </p:nvSpPr>
        <p:spPr/>
        <p:txBody>
          <a:bodyPr>
            <a:noAutofit/>
          </a:bodyPr>
          <a:lstStyle/>
          <a:p>
            <a:r>
              <a:rPr lang="en-US" dirty="0"/>
              <a:t>Modular-RICH (</a:t>
            </a:r>
            <a:r>
              <a:rPr lang="en-US" dirty="0" err="1"/>
              <a:t>mRICH</a:t>
            </a:r>
            <a:r>
              <a:rPr lang="en-US" dirty="0"/>
              <a:t>) </a:t>
            </a:r>
          </a:p>
        </p:txBody>
      </p:sp>
      <p:pic>
        <p:nvPicPr>
          <p:cNvPr id="14" name="Picture 13" descr="Diagram&#10;&#10;Description automatically generated">
            <a:extLst>
              <a:ext uri="{FF2B5EF4-FFF2-40B4-BE49-F238E27FC236}">
                <a16:creationId xmlns:a16="http://schemas.microsoft.com/office/drawing/2014/main" id="{8811A0A0-C3FA-F14B-8B7B-B81831AEE79A}"/>
              </a:ext>
            </a:extLst>
          </p:cNvPr>
          <p:cNvPicPr>
            <a:picLocks noChangeAspect="1"/>
          </p:cNvPicPr>
          <p:nvPr/>
        </p:nvPicPr>
        <p:blipFill>
          <a:blip r:embed="rId2"/>
          <a:stretch>
            <a:fillRect/>
          </a:stretch>
        </p:blipFill>
        <p:spPr>
          <a:xfrm>
            <a:off x="38069" y="1644078"/>
            <a:ext cx="4978682" cy="5118707"/>
          </a:xfrm>
          <a:prstGeom prst="rect">
            <a:avLst/>
          </a:prstGeom>
        </p:spPr>
      </p:pic>
      <p:sp>
        <p:nvSpPr>
          <p:cNvPr id="15" name="Concept Detectors…">
            <a:extLst>
              <a:ext uri="{FF2B5EF4-FFF2-40B4-BE49-F238E27FC236}">
                <a16:creationId xmlns:a16="http://schemas.microsoft.com/office/drawing/2014/main" id="{34ED3C7B-BFEB-8546-9C62-7BD9D70653E6}"/>
              </a:ext>
            </a:extLst>
          </p:cNvPr>
          <p:cNvSpPr txBox="1">
            <a:spLocks/>
          </p:cNvSpPr>
          <p:nvPr/>
        </p:nvSpPr>
        <p:spPr>
          <a:xfrm>
            <a:off x="89389" y="648622"/>
            <a:ext cx="4777605" cy="693113"/>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dirty="0">
                <a:solidFill>
                  <a:srgbClr val="000000"/>
                </a:solidFill>
                <a:uFill>
                  <a:solidFill>
                    <a:srgbClr val="000000"/>
                  </a:solidFill>
                </a:uFill>
                <a:latin typeface="Arial"/>
                <a:sym typeface="Arial"/>
              </a:rPr>
              <a:t>For hadron PID in the electron end-cap</a:t>
            </a:r>
          </a:p>
          <a:p>
            <a:pPr marL="317500" marR="41275" lvl="0" indent="-317500" algn="l" defTabSz="912853" rtl="0" eaLnBrk="1" fontAlgn="auto" latinLnBrk="0" hangingPunct="1">
              <a:lnSpc>
                <a:spcPct val="100000"/>
              </a:lnSpc>
              <a:spcBef>
                <a:spcPct val="20000"/>
              </a:spcBef>
              <a:spcAft>
                <a:spcPts val="0"/>
              </a:spcAft>
              <a:buClr>
                <a:srgbClr val="FF2600"/>
              </a:buClr>
              <a:buSzPct val="175000"/>
              <a:buFont typeface="Arial" pitchFamily="34" charset="0"/>
              <a:buChar char="•"/>
              <a:tabLst/>
              <a:defRPr sz="2200">
                <a:solidFill>
                  <a:srgbClr val="000000"/>
                </a:solidFill>
                <a:uFill>
                  <a:solidFill>
                    <a:srgbClr val="000000"/>
                  </a:solidFill>
                </a:uFill>
                <a:latin typeface="+mn-lt"/>
                <a:ea typeface="+mn-ea"/>
                <a:cs typeface="+mn-cs"/>
                <a:sym typeface="Arial"/>
              </a:defRPr>
            </a:pPr>
            <a:r>
              <a:rPr lang="en-US" sz="1800" i="1" dirty="0">
                <a:solidFill>
                  <a:srgbClr val="000000"/>
                </a:solidFill>
                <a:uFill>
                  <a:solidFill>
                    <a:srgbClr val="000000"/>
                  </a:solidFill>
                </a:uFill>
                <a:latin typeface="Arial"/>
                <a:sym typeface="Arial"/>
              </a:rPr>
              <a:t>Compact </a:t>
            </a:r>
            <a:r>
              <a:rPr lang="en-US" sz="1800" dirty="0">
                <a:solidFill>
                  <a:srgbClr val="000000"/>
                </a:solidFill>
                <a:uFill>
                  <a:solidFill>
                    <a:srgbClr val="000000"/>
                  </a:solidFill>
                </a:uFill>
                <a:latin typeface="Arial"/>
                <a:sym typeface="Arial"/>
              </a:rPr>
              <a:t>version</a:t>
            </a:r>
            <a:r>
              <a:rPr lang="en-US" sz="1800" i="1" dirty="0">
                <a:solidFill>
                  <a:srgbClr val="000000"/>
                </a:solidFill>
                <a:uFill>
                  <a:solidFill>
                    <a:srgbClr val="000000"/>
                  </a:solidFill>
                </a:uFill>
                <a:latin typeface="Arial"/>
                <a:sym typeface="Arial"/>
              </a:rPr>
              <a:t> </a:t>
            </a:r>
            <a:r>
              <a:rPr lang="en-US" sz="1800" dirty="0">
                <a:solidFill>
                  <a:srgbClr val="000000"/>
                </a:solidFill>
                <a:uFill>
                  <a:solidFill>
                    <a:srgbClr val="000000"/>
                  </a:solidFill>
                </a:uFill>
                <a:latin typeface="Arial"/>
                <a:sym typeface="Arial"/>
              </a:rPr>
              <a:t>of a conventional aerogel-based proximity focusing RICH </a:t>
            </a:r>
            <a:endParaRPr kumimoji="0" lang="en-US" sz="1800" i="0" u="none"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endParaRPr>
          </a:p>
        </p:txBody>
      </p:sp>
      <p:pic>
        <p:nvPicPr>
          <p:cNvPr id="17" name="Picture 16">
            <a:extLst>
              <a:ext uri="{FF2B5EF4-FFF2-40B4-BE49-F238E27FC236}">
                <a16:creationId xmlns:a16="http://schemas.microsoft.com/office/drawing/2014/main" id="{E53A6435-20CB-7D48-B2F9-3CE8B8EEAE79}"/>
              </a:ext>
            </a:extLst>
          </p:cNvPr>
          <p:cNvPicPr>
            <a:picLocks noChangeAspect="1"/>
          </p:cNvPicPr>
          <p:nvPr/>
        </p:nvPicPr>
        <p:blipFill rotWithShape="1">
          <a:blip r:embed="rId3"/>
          <a:srcRect l="2818" r="7937"/>
          <a:stretch/>
        </p:blipFill>
        <p:spPr>
          <a:xfrm>
            <a:off x="5495023" y="2539381"/>
            <a:ext cx="3488587" cy="2945792"/>
          </a:xfrm>
          <a:prstGeom prst="rect">
            <a:avLst/>
          </a:prstGeom>
        </p:spPr>
      </p:pic>
      <p:sp>
        <p:nvSpPr>
          <p:cNvPr id="18" name="Rectangle 17">
            <a:extLst>
              <a:ext uri="{FF2B5EF4-FFF2-40B4-BE49-F238E27FC236}">
                <a16:creationId xmlns:a16="http://schemas.microsoft.com/office/drawing/2014/main" id="{B105DD2E-9AC4-884F-B74F-27AD095D0D2A}"/>
              </a:ext>
            </a:extLst>
          </p:cNvPr>
          <p:cNvSpPr/>
          <p:nvPr/>
        </p:nvSpPr>
        <p:spPr>
          <a:xfrm>
            <a:off x="7101446" y="3256942"/>
            <a:ext cx="1882164" cy="255034"/>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9695676-3E14-3847-9E21-281BD7F63E9B}"/>
              </a:ext>
            </a:extLst>
          </p:cNvPr>
          <p:cNvSpPr txBox="1"/>
          <p:nvPr/>
        </p:nvSpPr>
        <p:spPr>
          <a:xfrm>
            <a:off x="4974675" y="5461918"/>
            <a:ext cx="4298421" cy="369332"/>
          </a:xfrm>
          <a:prstGeom prst="rect">
            <a:avLst/>
          </a:prstGeom>
          <a:noFill/>
        </p:spPr>
        <p:txBody>
          <a:bodyPr wrap="none" rtlCol="0">
            <a:spAutoFit/>
          </a:bodyPr>
          <a:lstStyle/>
          <a:p>
            <a:r>
              <a:rPr lang="en-US"/>
              <a:t>Expect </a:t>
            </a:r>
            <a:r>
              <a:rPr lang="en-US">
                <a:solidFill>
                  <a:srgbClr val="0070C0"/>
                </a:solidFill>
                <a:latin typeface="Symbol" pitchFamily="2" charset="2"/>
              </a:rPr>
              <a:t>p</a:t>
            </a:r>
            <a:r>
              <a:rPr lang="en-US">
                <a:solidFill>
                  <a:srgbClr val="0070C0"/>
                </a:solidFill>
              </a:rPr>
              <a:t>/K 3</a:t>
            </a:r>
            <a:r>
              <a:rPr lang="en-US">
                <a:solidFill>
                  <a:srgbClr val="0070C0"/>
                </a:solidFill>
                <a:latin typeface="Symbol" pitchFamily="2" charset="2"/>
              </a:rPr>
              <a:t>s</a:t>
            </a:r>
            <a:r>
              <a:rPr lang="en-US">
                <a:solidFill>
                  <a:srgbClr val="0070C0"/>
                </a:solidFill>
              </a:rPr>
              <a:t> separation up to 8-10 GeV/c  </a:t>
            </a:r>
          </a:p>
        </p:txBody>
      </p:sp>
      <p:sp>
        <p:nvSpPr>
          <p:cNvPr id="20" name="Concept Detectors…">
            <a:extLst>
              <a:ext uri="{FF2B5EF4-FFF2-40B4-BE49-F238E27FC236}">
                <a16:creationId xmlns:a16="http://schemas.microsoft.com/office/drawing/2014/main" id="{BD3920EF-ABD5-AD41-AF39-CBB5F4826749}"/>
              </a:ext>
            </a:extLst>
          </p:cNvPr>
          <p:cNvSpPr txBox="1">
            <a:spLocks/>
          </p:cNvSpPr>
          <p:nvPr/>
        </p:nvSpPr>
        <p:spPr>
          <a:xfrm>
            <a:off x="5086565" y="5791540"/>
            <a:ext cx="4057435" cy="78981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600">
                <a:solidFill>
                  <a:srgbClr val="000000"/>
                </a:solidFill>
                <a:uFill>
                  <a:solidFill>
                    <a:srgbClr val="000000"/>
                  </a:solidFill>
                </a:uFill>
                <a:latin typeface="Arial"/>
                <a:cs typeface="Symbol" charset="2"/>
                <a:sym typeface="Arial"/>
              </a:rPr>
              <a:t>Was also tested with SiPM readout</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kumimoji="0" lang="en-US" sz="16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rPr>
              <a:t>LAPPD readout – spring 2021</a:t>
            </a:r>
            <a:endParaRPr kumimoji="0" lang="en-US" sz="2000" b="0" i="0" u="none" strike="noStrike" kern="1200" cap="none" spc="0" normalizeH="0" baseline="0" noProof="0">
              <a:ln>
                <a:noFill/>
              </a:ln>
              <a:solidFill>
                <a:srgbClr val="000000"/>
              </a:solidFill>
              <a:effectLst/>
              <a:uLnTx/>
              <a:uFill>
                <a:solidFill>
                  <a:srgbClr val="000000"/>
                </a:solidFill>
              </a:uFill>
              <a:latin typeface="Arial"/>
              <a:ea typeface="+mn-ea"/>
              <a:cs typeface="Symbol" charset="2"/>
              <a:sym typeface="Arial"/>
            </a:endParaRPr>
          </a:p>
        </p:txBody>
      </p:sp>
      <p:cxnSp>
        <p:nvCxnSpPr>
          <p:cNvPr id="5" name="Straight Arrow Connector 4">
            <a:extLst>
              <a:ext uri="{FF2B5EF4-FFF2-40B4-BE49-F238E27FC236}">
                <a16:creationId xmlns:a16="http://schemas.microsoft.com/office/drawing/2014/main" id="{6D30AE06-A781-2743-B6D3-44BD0D832507}"/>
              </a:ext>
            </a:extLst>
          </p:cNvPr>
          <p:cNvCxnSpPr>
            <a:cxnSpLocks/>
          </p:cNvCxnSpPr>
          <p:nvPr/>
        </p:nvCxnSpPr>
        <p:spPr>
          <a:xfrm flipV="1">
            <a:off x="3564806" y="3415992"/>
            <a:ext cx="1387010" cy="444606"/>
          </a:xfrm>
          <a:prstGeom prst="straightConnector1">
            <a:avLst/>
          </a:prstGeom>
          <a:ln>
            <a:prstDash val="lg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BBED5E-B2E8-E14A-BFA7-95D1B89C191E}"/>
              </a:ext>
            </a:extLst>
          </p:cNvPr>
          <p:cNvSpPr txBox="1"/>
          <p:nvPr/>
        </p:nvSpPr>
        <p:spPr>
          <a:xfrm rot="20595019">
            <a:off x="3503155" y="3522527"/>
            <a:ext cx="643125" cy="276999"/>
          </a:xfrm>
          <a:prstGeom prst="rect">
            <a:avLst/>
          </a:prstGeom>
          <a:noFill/>
        </p:spPr>
        <p:txBody>
          <a:bodyPr wrap="none" rtlCol="0">
            <a:spAutoFit/>
          </a:bodyPr>
          <a:lstStyle/>
          <a:p>
            <a:r>
              <a:rPr lang="en-US" sz="1200">
                <a:solidFill>
                  <a:srgbClr val="0070C0"/>
                </a:solidFill>
              </a:rPr>
              <a:t>~20 cm</a:t>
            </a:r>
          </a:p>
        </p:txBody>
      </p:sp>
      <p:grpSp>
        <p:nvGrpSpPr>
          <p:cNvPr id="13" name="Group 12">
            <a:extLst>
              <a:ext uri="{FF2B5EF4-FFF2-40B4-BE49-F238E27FC236}">
                <a16:creationId xmlns:a16="http://schemas.microsoft.com/office/drawing/2014/main" id="{D3B9F3B8-25A5-A340-BE73-E45544830D98}"/>
              </a:ext>
            </a:extLst>
          </p:cNvPr>
          <p:cNvGrpSpPr/>
          <p:nvPr/>
        </p:nvGrpSpPr>
        <p:grpSpPr>
          <a:xfrm>
            <a:off x="5107041" y="4822098"/>
            <a:ext cx="619965" cy="369332"/>
            <a:chOff x="5068071" y="4248569"/>
            <a:chExt cx="619965" cy="369332"/>
          </a:xfrm>
        </p:grpSpPr>
        <p:sp>
          <p:nvSpPr>
            <p:cNvPr id="16" name="TextBox 15">
              <a:extLst>
                <a:ext uri="{FF2B5EF4-FFF2-40B4-BE49-F238E27FC236}">
                  <a16:creationId xmlns:a16="http://schemas.microsoft.com/office/drawing/2014/main" id="{6F9BAEF8-B803-E145-B2FA-C8D3C86502EB}"/>
                </a:ext>
              </a:extLst>
            </p:cNvPr>
            <p:cNvSpPr txBox="1"/>
            <p:nvPr/>
          </p:nvSpPr>
          <p:spPr>
            <a:xfrm>
              <a:off x="5068071" y="4248569"/>
              <a:ext cx="441146" cy="369332"/>
            </a:xfrm>
            <a:prstGeom prst="rect">
              <a:avLst/>
            </a:prstGeom>
            <a:noFill/>
          </p:spPr>
          <p:txBody>
            <a:bodyPr wrap="none" rtlCol="0">
              <a:spAutoFit/>
            </a:bodyPr>
            <a:lstStyle/>
            <a:p>
              <a:r>
                <a:rPr lang="en-US">
                  <a:solidFill>
                    <a:srgbClr val="00B050"/>
                  </a:solidFill>
                </a:rPr>
                <a:t>3</a:t>
              </a:r>
              <a:r>
                <a:rPr lang="en-US">
                  <a:solidFill>
                    <a:srgbClr val="00B050"/>
                  </a:solidFill>
                  <a:latin typeface="Symbol" pitchFamily="2" charset="2"/>
                </a:rPr>
                <a:t>s</a:t>
              </a:r>
            </a:p>
          </p:txBody>
        </p:sp>
        <p:cxnSp>
          <p:nvCxnSpPr>
            <p:cNvPr id="11" name="Straight Arrow Connector 10">
              <a:extLst>
                <a:ext uri="{FF2B5EF4-FFF2-40B4-BE49-F238E27FC236}">
                  <a16:creationId xmlns:a16="http://schemas.microsoft.com/office/drawing/2014/main" id="{A7720E2B-033D-9F45-8495-8FCC8F9343AF}"/>
                </a:ext>
              </a:extLst>
            </p:cNvPr>
            <p:cNvCxnSpPr>
              <a:cxnSpLocks/>
            </p:cNvCxnSpPr>
            <p:nvPr/>
          </p:nvCxnSpPr>
          <p:spPr>
            <a:xfrm>
              <a:off x="5472605" y="4453978"/>
              <a:ext cx="215431" cy="0"/>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A90EE511-DCA1-FF45-B4AA-5ECE4F40E479}"/>
              </a:ext>
            </a:extLst>
          </p:cNvPr>
          <p:cNvPicPr>
            <a:picLocks noChangeAspect="1"/>
          </p:cNvPicPr>
          <p:nvPr/>
        </p:nvPicPr>
        <p:blipFill>
          <a:blip r:embed="rId4"/>
          <a:stretch>
            <a:fillRect/>
          </a:stretch>
        </p:blipFill>
        <p:spPr>
          <a:xfrm>
            <a:off x="5166507" y="738052"/>
            <a:ext cx="3897549" cy="1652717"/>
          </a:xfrm>
          <a:prstGeom prst="rect">
            <a:avLst/>
          </a:prstGeom>
        </p:spPr>
      </p:pic>
      <p:sp>
        <p:nvSpPr>
          <p:cNvPr id="3" name="Date Placeholder 2">
            <a:extLst>
              <a:ext uri="{FF2B5EF4-FFF2-40B4-BE49-F238E27FC236}">
                <a16:creationId xmlns:a16="http://schemas.microsoft.com/office/drawing/2014/main" id="{215F6185-7DFA-BE41-ABB6-56FDF7A4213C}"/>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79344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E.C. Aschenauer</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6</a:t>
            </a:fld>
            <a:endParaRPr lang="en-US"/>
          </a:p>
        </p:txBody>
      </p:sp>
      <p:sp>
        <p:nvSpPr>
          <p:cNvPr id="6" name="TextBox 5"/>
          <p:cNvSpPr txBox="1"/>
          <p:nvPr/>
        </p:nvSpPr>
        <p:spPr>
          <a:xfrm>
            <a:off x="247128" y="603818"/>
            <a:ext cx="5266185" cy="707886"/>
          </a:xfrm>
          <a:prstGeom prst="rect">
            <a:avLst/>
          </a:prstGeom>
          <a:noFill/>
        </p:spPr>
        <p:txBody>
          <a:bodyPr wrap="none" rtlCol="0">
            <a:spAutoFit/>
          </a:bodyPr>
          <a:lstStyle/>
          <a:p>
            <a:r>
              <a:rPr lang="en-US" sz="4000" dirty="0">
                <a:solidFill>
                  <a:srgbClr val="0432FF"/>
                </a:solidFill>
                <a:latin typeface="Comic Sans MS" charset="0"/>
                <a:ea typeface="Comic Sans MS" charset="0"/>
                <a:cs typeface="Comic Sans MS" charset="0"/>
              </a:rPr>
              <a:t>Science with the EIC</a:t>
            </a:r>
          </a:p>
        </p:txBody>
      </p:sp>
      <p:pic>
        <p:nvPicPr>
          <p:cNvPr id="9" name="Picture 8">
            <a:extLst>
              <a:ext uri="{FF2B5EF4-FFF2-40B4-BE49-F238E27FC236}">
                <a16:creationId xmlns:a16="http://schemas.microsoft.com/office/drawing/2014/main" id="{E578E1F7-7EC3-6C42-A8A3-F74401154209}"/>
              </a:ext>
            </a:extLst>
          </p:cNvPr>
          <p:cNvPicPr>
            <a:picLocks noChangeAspect="1"/>
          </p:cNvPicPr>
          <p:nvPr/>
        </p:nvPicPr>
        <p:blipFill>
          <a:blip r:embed="rId2"/>
          <a:stretch>
            <a:fillRect/>
          </a:stretch>
        </p:blipFill>
        <p:spPr>
          <a:xfrm>
            <a:off x="2863193" y="1635149"/>
            <a:ext cx="5933609" cy="4615029"/>
          </a:xfrm>
          <a:prstGeom prst="rect">
            <a:avLst/>
          </a:prstGeom>
        </p:spPr>
      </p:pic>
    </p:spTree>
    <p:extLst>
      <p:ext uri="{BB962C8B-B14F-4D97-AF65-F5344CB8AC3E}">
        <p14:creationId xmlns:p14="http://schemas.microsoft.com/office/powerpoint/2010/main" val="4073602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60</a:t>
            </a:fld>
            <a:endParaRPr lang="en-US"/>
          </a:p>
        </p:txBody>
      </p:sp>
      <p:sp>
        <p:nvSpPr>
          <p:cNvPr id="2" name="Title 1"/>
          <p:cNvSpPr>
            <a:spLocks noGrp="1"/>
          </p:cNvSpPr>
          <p:nvPr>
            <p:ph type="title"/>
          </p:nvPr>
        </p:nvSpPr>
        <p:spPr/>
        <p:txBody>
          <a:bodyPr>
            <a:noAutofit/>
          </a:bodyPr>
          <a:lstStyle/>
          <a:p>
            <a:r>
              <a:rPr lang="en-US"/>
              <a:t>High resolution timing technologies </a:t>
            </a:r>
          </a:p>
        </p:txBody>
      </p:sp>
      <p:sp>
        <p:nvSpPr>
          <p:cNvPr id="9" name="Rounded Rectangle 8">
            <a:extLst>
              <a:ext uri="{FF2B5EF4-FFF2-40B4-BE49-F238E27FC236}">
                <a16:creationId xmlns:a16="http://schemas.microsoft.com/office/drawing/2014/main" id="{A3560F74-186C-654A-AECA-F6A8A6D7F095}"/>
              </a:ext>
            </a:extLst>
          </p:cNvPr>
          <p:cNvSpPr/>
          <p:nvPr/>
        </p:nvSpPr>
        <p:spPr>
          <a:xfrm>
            <a:off x="69606" y="935934"/>
            <a:ext cx="4432789" cy="5778502"/>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UV-enhanced version</a:t>
            </a:r>
          </a:p>
        </p:txBody>
      </p:sp>
      <p:sp>
        <p:nvSpPr>
          <p:cNvPr id="10" name="Concept Detectors…">
            <a:extLst>
              <a:ext uri="{FF2B5EF4-FFF2-40B4-BE49-F238E27FC236}">
                <a16:creationId xmlns:a16="http://schemas.microsoft.com/office/drawing/2014/main" id="{A20CE864-16C6-E24E-97A7-F93D8E45D093}"/>
              </a:ext>
            </a:extLst>
          </p:cNvPr>
          <p:cNvSpPr txBox="1">
            <a:spLocks/>
          </p:cNvSpPr>
          <p:nvPr/>
        </p:nvSpPr>
        <p:spPr>
          <a:xfrm>
            <a:off x="432145" y="1066586"/>
            <a:ext cx="3742884" cy="392344"/>
          </a:xfrm>
          <a:prstGeom prst="rect">
            <a:avLst/>
          </a:prstGeom>
        </p:spPr>
        <p:txBody>
          <a:bodyPr vert="horz" lIns="50800" tIns="50800" rIns="50800" bIns="50800" rtlCol="0" anchor="t">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kumimoji="0" lang="en-US" sz="1800" i="1"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MCP-PMT / LAPPD </a:t>
            </a:r>
            <a:endParaRPr lang="en-US" sz="1800" i="1" strike="noStrike" kern="1200" cap="none" spc="0" normalizeH="0" baseline="0" noProof="0" dirty="0">
              <a:ln>
                <a:noFill/>
              </a:ln>
              <a:solidFill>
                <a:srgbClr val="000000"/>
              </a:solidFill>
              <a:effectLst/>
              <a:uLnTx/>
              <a:uFill>
                <a:solidFill>
                  <a:srgbClr val="000000"/>
                </a:solidFill>
              </a:uFill>
              <a:latin typeface="Arial"/>
              <a:cs typeface="Symbol" charset="2"/>
            </a:endParaRPr>
          </a:p>
        </p:txBody>
      </p:sp>
      <p:sp>
        <p:nvSpPr>
          <p:cNvPr id="11" name="Concept Detectors…">
            <a:extLst>
              <a:ext uri="{FF2B5EF4-FFF2-40B4-BE49-F238E27FC236}">
                <a16:creationId xmlns:a16="http://schemas.microsoft.com/office/drawing/2014/main" id="{0EF2DD86-F5AA-5B43-91B8-0799454967D1}"/>
              </a:ext>
            </a:extLst>
          </p:cNvPr>
          <p:cNvSpPr txBox="1">
            <a:spLocks/>
          </p:cNvSpPr>
          <p:nvPr/>
        </p:nvSpPr>
        <p:spPr>
          <a:xfrm>
            <a:off x="191999" y="3102032"/>
            <a:ext cx="2833037" cy="1505599"/>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500" dirty="0">
                <a:solidFill>
                  <a:srgbClr val="000000"/>
                </a:solidFill>
                <a:uFill>
                  <a:solidFill>
                    <a:srgbClr val="000000"/>
                  </a:solidFill>
                </a:uFill>
                <a:latin typeface="Comic Sans MS" panose="030F0902030302020204" pitchFamily="66" charset="0"/>
                <a:cs typeface="Symbol" charset="2"/>
                <a:sym typeface="Arial"/>
              </a:rPr>
              <a:t> </a:t>
            </a:r>
            <a:r>
              <a:rPr lang="en-US" sz="1400" dirty="0">
                <a:solidFill>
                  <a:srgbClr val="000000"/>
                </a:solidFill>
                <a:uFill>
                  <a:solidFill>
                    <a:srgbClr val="000000"/>
                  </a:solidFill>
                </a:uFill>
                <a:latin typeface="Comic Sans MS" panose="030F0902030302020204" pitchFamily="66" charset="0"/>
                <a:cs typeface="Symbol" charset="2"/>
                <a:sym typeface="Arial"/>
              </a:rPr>
              <a:t>QE routinely &gt;20%</a:t>
            </a:r>
          </a:p>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cs typeface="Symbol" charset="2"/>
                <a:sym typeface="Arial"/>
              </a:rPr>
              <a:t> &gt;90% gain uniformity</a:t>
            </a:r>
          </a:p>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400" dirty="0">
                <a:solidFill>
                  <a:srgbClr val="000000"/>
                </a:solidFill>
                <a:uFill>
                  <a:solidFill>
                    <a:srgbClr val="000000"/>
                  </a:solidFill>
                </a:uFill>
                <a:latin typeface="Comic Sans MS" panose="030F0902030302020204" pitchFamily="66" charset="0"/>
                <a:cs typeface="Symbol" charset="2"/>
                <a:sym typeface="Arial"/>
              </a:rPr>
              <a:t> Single photon TTS &lt;50 </a:t>
            </a:r>
            <a:r>
              <a:rPr lang="en-US" sz="1400" dirty="0" err="1">
                <a:solidFill>
                  <a:srgbClr val="000000"/>
                </a:solidFill>
                <a:uFill>
                  <a:solidFill>
                    <a:srgbClr val="000000"/>
                  </a:solidFill>
                </a:uFill>
                <a:latin typeface="Comic Sans MS" panose="030F0902030302020204" pitchFamily="66" charset="0"/>
                <a:cs typeface="Symbol" charset="2"/>
                <a:sym typeface="Arial"/>
              </a:rPr>
              <a:t>ps</a:t>
            </a:r>
            <a:r>
              <a:rPr lang="en-US" sz="1400" dirty="0">
                <a:solidFill>
                  <a:srgbClr val="000000"/>
                </a:solidFill>
                <a:uFill>
                  <a:solidFill>
                    <a:srgbClr val="000000"/>
                  </a:solidFill>
                </a:uFill>
                <a:latin typeface="Comic Sans MS" panose="030F0902030302020204" pitchFamily="66" charset="0"/>
                <a:cs typeface="Symbol" charset="2"/>
                <a:sym typeface="Arial"/>
              </a:rPr>
              <a:t> </a:t>
            </a:r>
          </a:p>
          <a:p>
            <a:pPr marL="0" marR="41275" lvl="1" indent="0" defTabSz="912853" rtl="0" eaLnBrk="1" fontAlgn="auto" latinLnBrk="0" hangingPunct="1">
              <a:lnSpc>
                <a:spcPct val="100000"/>
              </a:lnSpc>
              <a:spcBef>
                <a:spcPts val="0"/>
              </a:spcBef>
              <a:spcAft>
                <a:spcPts val="0"/>
              </a:spcAft>
              <a:buClr>
                <a:srgbClr val="0432FF"/>
              </a:buClr>
              <a:buSzPct val="10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400" dirty="0">
                <a:solidFill>
                  <a:srgbClr val="FF0000"/>
                </a:solidFill>
                <a:uFill>
                  <a:solidFill>
                    <a:srgbClr val="000000"/>
                  </a:solidFill>
                </a:uFill>
                <a:latin typeface="Comic Sans MS" panose="030F0902030302020204" pitchFamily="66" charset="0"/>
                <a:cs typeface="Symbol" charset="2"/>
                <a:sym typeface="Arial"/>
              </a:rPr>
              <a:t> </a:t>
            </a:r>
            <a:r>
              <a:rPr lang="en-US" sz="1400" dirty="0">
                <a:solidFill>
                  <a:srgbClr val="0432FF"/>
                </a:solidFill>
                <a:uFill>
                  <a:solidFill>
                    <a:srgbClr val="000000"/>
                  </a:solidFill>
                </a:uFill>
                <a:latin typeface="Comic Sans MS" panose="030F0902030302020204" pitchFamily="66" charset="0"/>
                <a:cs typeface="Symbol" charset="2"/>
                <a:sym typeface="Arial"/>
              </a:rPr>
              <a:t>Performance in high B field </a:t>
            </a:r>
          </a:p>
          <a:p>
            <a:pPr marL="0" marR="41275" lvl="1" indent="0" defTabSz="912853" rtl="0" eaLnBrk="1" fontAlgn="auto" latinLnBrk="0" hangingPunct="1">
              <a:lnSpc>
                <a:spcPct val="100000"/>
              </a:lnSpc>
              <a:spcBef>
                <a:spcPts val="0"/>
              </a:spcBef>
              <a:spcAft>
                <a:spcPts val="0"/>
              </a:spcAft>
              <a:buClr>
                <a:srgbClr val="0432FF"/>
              </a:buClr>
              <a:buSzPct val="100000"/>
              <a:buNone/>
              <a:tabLst/>
              <a:defRPr sz="2200">
                <a:solidFill>
                  <a:srgbClr val="000000"/>
                </a:solidFill>
                <a:uFill>
                  <a:solidFill>
                    <a:srgbClr val="000000"/>
                  </a:solidFill>
                </a:uFill>
                <a:latin typeface="+mn-lt"/>
                <a:ea typeface="+mn-ea"/>
                <a:cs typeface="+mn-cs"/>
                <a:sym typeface="Arial"/>
              </a:defRPr>
            </a:pPr>
            <a:r>
              <a:rPr lang="en-US" sz="1400" dirty="0">
                <a:solidFill>
                  <a:srgbClr val="0432FF"/>
                </a:solidFill>
                <a:uFill>
                  <a:solidFill>
                    <a:srgbClr val="000000"/>
                  </a:solidFill>
                </a:uFill>
                <a:latin typeface="Comic Sans MS" panose="030F0902030302020204" pitchFamily="66" charset="0"/>
                <a:cs typeface="Symbol" charset="2"/>
                <a:sym typeface="Arial"/>
              </a:rPr>
              <a:t>    </a:t>
            </a:r>
            <a:r>
              <a:rPr lang="en-US" sz="1500" dirty="0">
                <a:solidFill>
                  <a:srgbClr val="0432FF"/>
                </a:solidFill>
                <a:uFill>
                  <a:solidFill>
                    <a:srgbClr val="000000"/>
                  </a:solidFill>
                </a:uFill>
                <a:latin typeface="Comic Sans MS" panose="030F0902030302020204" pitchFamily="66" charset="0"/>
                <a:cs typeface="Symbol" charset="2"/>
                <a:sym typeface="Arial"/>
              </a:rPr>
              <a:t>is still of a concern </a:t>
            </a:r>
          </a:p>
        </p:txBody>
      </p:sp>
      <p:sp>
        <p:nvSpPr>
          <p:cNvPr id="14" name="Rounded Rectangle 13">
            <a:extLst>
              <a:ext uri="{FF2B5EF4-FFF2-40B4-BE49-F238E27FC236}">
                <a16:creationId xmlns:a16="http://schemas.microsoft.com/office/drawing/2014/main" id="{4C727928-697E-9540-9C6A-0FA86BADF4A5}"/>
              </a:ext>
            </a:extLst>
          </p:cNvPr>
          <p:cNvSpPr/>
          <p:nvPr/>
        </p:nvSpPr>
        <p:spPr>
          <a:xfrm>
            <a:off x="4641606" y="935934"/>
            <a:ext cx="4432789" cy="5557333"/>
          </a:xfrm>
          <a:prstGeom prst="roundRect">
            <a:avLst/>
          </a:prstGeom>
          <a:solidFill>
            <a:schemeClr val="bg1"/>
          </a:solidFill>
          <a:ln w="381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UV</a:t>
            </a:r>
          </a:p>
        </p:txBody>
      </p:sp>
      <p:sp>
        <p:nvSpPr>
          <p:cNvPr id="15" name="Concept Detectors…">
            <a:extLst>
              <a:ext uri="{FF2B5EF4-FFF2-40B4-BE49-F238E27FC236}">
                <a16:creationId xmlns:a16="http://schemas.microsoft.com/office/drawing/2014/main" id="{1BEFF942-E995-7747-9B7A-417E8EA93814}"/>
              </a:ext>
            </a:extLst>
          </p:cNvPr>
          <p:cNvSpPr txBox="1">
            <a:spLocks/>
          </p:cNvSpPr>
          <p:nvPr/>
        </p:nvSpPr>
        <p:spPr>
          <a:xfrm>
            <a:off x="4986558" y="1066586"/>
            <a:ext cx="3742884" cy="392344"/>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41275" lvl="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sz="2200">
                <a:solidFill>
                  <a:srgbClr val="000000"/>
                </a:solidFill>
                <a:uFill>
                  <a:solidFill>
                    <a:srgbClr val="000000"/>
                  </a:solidFill>
                </a:uFill>
                <a:latin typeface="+mn-lt"/>
                <a:ea typeface="+mn-ea"/>
                <a:cs typeface="+mn-cs"/>
                <a:sym typeface="Arial"/>
              </a:defRPr>
            </a:pPr>
            <a:r>
              <a:rPr lang="en-US" sz="1800" i="1" dirty="0">
                <a:solidFill>
                  <a:srgbClr val="000000"/>
                </a:solidFill>
                <a:uFill>
                  <a:solidFill>
                    <a:srgbClr val="000000"/>
                  </a:solidFill>
                </a:uFill>
                <a:latin typeface="Arial"/>
                <a:sym typeface="Arial"/>
              </a:rPr>
              <a:t>(AC)-LGAD</a:t>
            </a:r>
            <a:r>
              <a:rPr kumimoji="0" lang="en-US" sz="1800" i="1" strike="noStrike" kern="1200" cap="none" spc="0" normalizeH="0" baseline="0" noProof="0" dirty="0">
                <a:ln>
                  <a:noFill/>
                </a:ln>
                <a:solidFill>
                  <a:srgbClr val="000000"/>
                </a:solidFill>
                <a:effectLst/>
                <a:uLnTx/>
                <a:uFill>
                  <a:solidFill>
                    <a:srgbClr val="000000"/>
                  </a:solidFill>
                </a:uFill>
                <a:latin typeface="Arial"/>
                <a:ea typeface="+mn-ea"/>
                <a:cs typeface="+mn-cs"/>
                <a:sym typeface="Arial"/>
              </a:rPr>
              <a:t> </a:t>
            </a:r>
            <a:endParaRPr kumimoji="0" lang="en-US" sz="1800" i="1" strike="noStrike" kern="1200" cap="none" spc="0" normalizeH="0" baseline="0" noProof="0" dirty="0">
              <a:ln>
                <a:noFill/>
              </a:ln>
              <a:solidFill>
                <a:srgbClr val="000000"/>
              </a:solidFill>
              <a:effectLst/>
              <a:uLnTx/>
              <a:uFill>
                <a:solidFill>
                  <a:srgbClr val="000000"/>
                </a:solidFill>
              </a:uFill>
              <a:latin typeface="Arial"/>
              <a:ea typeface="+mn-ea"/>
              <a:cs typeface="Symbol" charset="2"/>
              <a:sym typeface="Arial"/>
            </a:endParaRPr>
          </a:p>
        </p:txBody>
      </p:sp>
      <p:pic>
        <p:nvPicPr>
          <p:cNvPr id="16" name="Picture 15">
            <a:extLst>
              <a:ext uri="{FF2B5EF4-FFF2-40B4-BE49-F238E27FC236}">
                <a16:creationId xmlns:a16="http://schemas.microsoft.com/office/drawing/2014/main" id="{1952ED3B-31F6-1B4A-8073-F9747606CB53}"/>
              </a:ext>
            </a:extLst>
          </p:cNvPr>
          <p:cNvPicPr>
            <a:picLocks noChangeAspect="1"/>
          </p:cNvPicPr>
          <p:nvPr/>
        </p:nvPicPr>
        <p:blipFill rotWithShape="1">
          <a:blip r:embed="rId2"/>
          <a:srcRect r="7386"/>
          <a:stretch/>
        </p:blipFill>
        <p:spPr>
          <a:xfrm>
            <a:off x="2158549" y="1399123"/>
            <a:ext cx="2231577" cy="1807152"/>
          </a:xfrm>
          <a:prstGeom prst="rect">
            <a:avLst/>
          </a:prstGeom>
        </p:spPr>
      </p:pic>
      <p:pic>
        <p:nvPicPr>
          <p:cNvPr id="17" name="Picture 16">
            <a:extLst>
              <a:ext uri="{FF2B5EF4-FFF2-40B4-BE49-F238E27FC236}">
                <a16:creationId xmlns:a16="http://schemas.microsoft.com/office/drawing/2014/main" id="{035C5E8C-75ED-9848-BDEF-BC13C94548D0}"/>
              </a:ext>
            </a:extLst>
          </p:cNvPr>
          <p:cNvPicPr>
            <a:picLocks noChangeAspect="1"/>
          </p:cNvPicPr>
          <p:nvPr/>
        </p:nvPicPr>
        <p:blipFill>
          <a:blip r:embed="rId3"/>
          <a:stretch>
            <a:fillRect/>
          </a:stretch>
        </p:blipFill>
        <p:spPr>
          <a:xfrm>
            <a:off x="241026" y="1458930"/>
            <a:ext cx="1837117" cy="1523137"/>
          </a:xfrm>
          <a:prstGeom prst="rect">
            <a:avLst/>
          </a:prstGeom>
        </p:spPr>
      </p:pic>
      <p:pic>
        <p:nvPicPr>
          <p:cNvPr id="18" name="Picture 17">
            <a:extLst>
              <a:ext uri="{FF2B5EF4-FFF2-40B4-BE49-F238E27FC236}">
                <a16:creationId xmlns:a16="http://schemas.microsoft.com/office/drawing/2014/main" id="{52B70456-951B-2D4E-BB38-EF0914B3059E}"/>
              </a:ext>
            </a:extLst>
          </p:cNvPr>
          <p:cNvPicPr>
            <a:picLocks noChangeAspect="1"/>
          </p:cNvPicPr>
          <p:nvPr/>
        </p:nvPicPr>
        <p:blipFill rotWithShape="1">
          <a:blip r:embed="rId4"/>
          <a:srcRect l="3752" t="976" r="3210" b="4134"/>
          <a:stretch/>
        </p:blipFill>
        <p:spPr>
          <a:xfrm>
            <a:off x="175374" y="4464702"/>
            <a:ext cx="2576680" cy="1567688"/>
          </a:xfrm>
          <a:prstGeom prst="rect">
            <a:avLst/>
          </a:prstGeom>
        </p:spPr>
      </p:pic>
      <p:sp>
        <p:nvSpPr>
          <p:cNvPr id="20" name="TextBox 19">
            <a:extLst>
              <a:ext uri="{FF2B5EF4-FFF2-40B4-BE49-F238E27FC236}">
                <a16:creationId xmlns:a16="http://schemas.microsoft.com/office/drawing/2014/main" id="{6E626637-467E-2B4D-B75C-FA97EFA2972B}"/>
              </a:ext>
            </a:extLst>
          </p:cNvPr>
          <p:cNvSpPr txBox="1"/>
          <p:nvPr/>
        </p:nvSpPr>
        <p:spPr>
          <a:xfrm>
            <a:off x="647045" y="5458877"/>
            <a:ext cx="1999265" cy="276999"/>
          </a:xfrm>
          <a:prstGeom prst="rect">
            <a:avLst/>
          </a:prstGeom>
          <a:noFill/>
        </p:spPr>
        <p:txBody>
          <a:bodyPr wrap="none" rtlCol="0">
            <a:spAutoFit/>
          </a:bodyPr>
          <a:lstStyle/>
          <a:p>
            <a:r>
              <a:rPr lang="en-US" sz="1200"/>
              <a:t>UV-enhanced version -&gt; TOF!</a:t>
            </a:r>
          </a:p>
        </p:txBody>
      </p:sp>
      <p:grpSp>
        <p:nvGrpSpPr>
          <p:cNvPr id="24" name="Group 23">
            <a:extLst>
              <a:ext uri="{FF2B5EF4-FFF2-40B4-BE49-F238E27FC236}">
                <a16:creationId xmlns:a16="http://schemas.microsoft.com/office/drawing/2014/main" id="{E4257D11-78C6-E045-8948-54A877957BED}"/>
              </a:ext>
            </a:extLst>
          </p:cNvPr>
          <p:cNvGrpSpPr/>
          <p:nvPr/>
        </p:nvGrpSpPr>
        <p:grpSpPr>
          <a:xfrm>
            <a:off x="2797709" y="3291072"/>
            <a:ext cx="1659031" cy="2155996"/>
            <a:chOff x="2908065" y="3348496"/>
            <a:chExt cx="1567721" cy="1933271"/>
          </a:xfrm>
        </p:grpSpPr>
        <p:pic>
          <p:nvPicPr>
            <p:cNvPr id="21" name="Picture 20">
              <a:extLst>
                <a:ext uri="{FF2B5EF4-FFF2-40B4-BE49-F238E27FC236}">
                  <a16:creationId xmlns:a16="http://schemas.microsoft.com/office/drawing/2014/main" id="{EBD7607D-68F8-DB41-9F64-2A5C4AB91996}"/>
                </a:ext>
              </a:extLst>
            </p:cNvPr>
            <p:cNvPicPr>
              <a:picLocks noChangeAspect="1"/>
            </p:cNvPicPr>
            <p:nvPr/>
          </p:nvPicPr>
          <p:blipFill rotWithShape="1">
            <a:blip r:embed="rId5"/>
            <a:srcRect l="4283" r="5086"/>
            <a:stretch/>
          </p:blipFill>
          <p:spPr>
            <a:xfrm>
              <a:off x="2908065" y="3348496"/>
              <a:ext cx="1567721" cy="1933271"/>
            </a:xfrm>
            <a:prstGeom prst="rect">
              <a:avLst/>
            </a:prstGeom>
          </p:spPr>
        </p:pic>
        <p:sp>
          <p:nvSpPr>
            <p:cNvPr id="22" name="TextBox 21">
              <a:extLst>
                <a:ext uri="{FF2B5EF4-FFF2-40B4-BE49-F238E27FC236}">
                  <a16:creationId xmlns:a16="http://schemas.microsoft.com/office/drawing/2014/main" id="{8A9EE892-E201-2142-BFF3-6C40BBF2B1CA}"/>
                </a:ext>
              </a:extLst>
            </p:cNvPr>
            <p:cNvSpPr txBox="1"/>
            <p:nvPr/>
          </p:nvSpPr>
          <p:spPr>
            <a:xfrm>
              <a:off x="3366215" y="4605085"/>
              <a:ext cx="1024639" cy="400110"/>
            </a:xfrm>
            <a:prstGeom prst="rect">
              <a:avLst/>
            </a:prstGeom>
            <a:noFill/>
          </p:spPr>
          <p:txBody>
            <a:bodyPr wrap="none" rtlCol="0">
              <a:spAutoFit/>
            </a:bodyPr>
            <a:lstStyle/>
            <a:p>
              <a:r>
                <a:rPr lang="en-US" sz="1000"/>
                <a:t>Argonne 10 </a:t>
              </a:r>
              <a:r>
                <a:rPr lang="en-US" sz="1000">
                  <a:latin typeface="Symbol" pitchFamily="2" charset="2"/>
                </a:rPr>
                <a:t>m</a:t>
              </a:r>
              <a:r>
                <a:rPr lang="en-US" sz="1000"/>
                <a:t>m </a:t>
              </a:r>
            </a:p>
            <a:p>
              <a:r>
                <a:rPr lang="en-US" sz="1000"/>
                <a:t>pore prototype</a:t>
              </a:r>
            </a:p>
          </p:txBody>
        </p:sp>
      </p:grpSp>
      <p:pic>
        <p:nvPicPr>
          <p:cNvPr id="39" name="Picture 38" descr="Chart, line chart&#10;&#10;Description automatically generated">
            <a:extLst>
              <a:ext uri="{FF2B5EF4-FFF2-40B4-BE49-F238E27FC236}">
                <a16:creationId xmlns:a16="http://schemas.microsoft.com/office/drawing/2014/main" id="{2A76DB0A-3281-0A46-9094-461DF3C8ED84}"/>
              </a:ext>
            </a:extLst>
          </p:cNvPr>
          <p:cNvPicPr>
            <a:picLocks noChangeAspect="1"/>
          </p:cNvPicPr>
          <p:nvPr/>
        </p:nvPicPr>
        <p:blipFill>
          <a:blip r:embed="rId6"/>
          <a:stretch>
            <a:fillRect/>
          </a:stretch>
        </p:blipFill>
        <p:spPr>
          <a:xfrm>
            <a:off x="4788523" y="3156155"/>
            <a:ext cx="4204497" cy="2033508"/>
          </a:xfrm>
          <a:prstGeom prst="rect">
            <a:avLst/>
          </a:prstGeom>
        </p:spPr>
      </p:pic>
      <p:sp>
        <p:nvSpPr>
          <p:cNvPr id="23" name="TextBox 22">
            <a:extLst>
              <a:ext uri="{FF2B5EF4-FFF2-40B4-BE49-F238E27FC236}">
                <a16:creationId xmlns:a16="http://schemas.microsoft.com/office/drawing/2014/main" id="{075CCE10-4AE2-6D40-B549-8B2F1C8A4158}"/>
              </a:ext>
            </a:extLst>
          </p:cNvPr>
          <p:cNvSpPr txBox="1"/>
          <p:nvPr/>
        </p:nvSpPr>
        <p:spPr>
          <a:xfrm>
            <a:off x="375060" y="6023630"/>
            <a:ext cx="3821880" cy="523220"/>
          </a:xfrm>
          <a:prstGeom prst="rect">
            <a:avLst/>
          </a:prstGeom>
          <a:solidFill>
            <a:srgbClr val="FFC000"/>
          </a:solidFill>
          <a:ln>
            <a:solidFill>
              <a:srgbClr val="4F81BD">
                <a:shade val="50000"/>
              </a:srgbClr>
            </a:solidFill>
          </a:ln>
        </p:spPr>
        <p:txBody>
          <a:bodyPr wrap="none" rtlCol="0">
            <a:spAutoFit/>
          </a:bodyPr>
          <a:lstStyle/>
          <a:p>
            <a:pPr marL="0" marR="0" lvl="0" indent="0" algn="ctr" defTabSz="91285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CC"/>
                </a:solidFill>
                <a:effectLst/>
                <a:uLnTx/>
                <a:uFillTx/>
                <a:latin typeface="Comic Sans MS" panose="030F0902030302020204" pitchFamily="66" charset="0"/>
              </a:rPr>
              <a:t>Expecting affordable detectors with &lt;10ps </a:t>
            </a:r>
          </a:p>
          <a:p>
            <a:pPr marL="0" marR="0" lvl="0" indent="0" algn="ctr" defTabSz="91285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CC"/>
                </a:solidFill>
                <a:effectLst/>
                <a:uLnTx/>
                <a:uFillTx/>
                <a:latin typeface="Comic Sans MS" panose="030F0902030302020204" pitchFamily="66" charset="0"/>
              </a:rPr>
              <a:t>timing </a:t>
            </a:r>
            <a:r>
              <a:rPr lang="en-US" sz="1400" kern="0">
                <a:solidFill>
                  <a:srgbClr val="0000CC"/>
                </a:solidFill>
                <a:latin typeface="Comic Sans MS" panose="030F0902030302020204" pitchFamily="66" charset="0"/>
              </a:rPr>
              <a:t>on the EIC CD-2 time scale</a:t>
            </a:r>
            <a:r>
              <a:rPr kumimoji="0" lang="en-US" sz="1400" b="0" i="0" u="none" strike="noStrike" kern="0" cap="none" spc="0" normalizeH="0" baseline="0" noProof="0">
                <a:ln>
                  <a:noFill/>
                </a:ln>
                <a:solidFill>
                  <a:srgbClr val="0000CC"/>
                </a:solidFill>
                <a:effectLst/>
                <a:uLnTx/>
                <a:uFillTx/>
                <a:latin typeface="Comic Sans MS" panose="030F0902030302020204" pitchFamily="66" charset="0"/>
              </a:rPr>
              <a:t> </a:t>
            </a:r>
          </a:p>
        </p:txBody>
      </p:sp>
      <p:sp>
        <p:nvSpPr>
          <p:cNvPr id="29" name="Concept Detectors…">
            <a:extLst>
              <a:ext uri="{FF2B5EF4-FFF2-40B4-BE49-F238E27FC236}">
                <a16:creationId xmlns:a16="http://schemas.microsoft.com/office/drawing/2014/main" id="{5F54E124-532F-B143-9A41-56B04BA58B57}"/>
              </a:ext>
            </a:extLst>
          </p:cNvPr>
          <p:cNvSpPr txBox="1">
            <a:spLocks/>
          </p:cNvSpPr>
          <p:nvPr/>
        </p:nvSpPr>
        <p:spPr>
          <a:xfrm>
            <a:off x="4067309" y="5126623"/>
            <a:ext cx="4901317" cy="1093575"/>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20750" marR="41275" lvl="1" indent="-285750" algn="l" defTabSz="912853" rtl="0" eaLnBrk="1" fontAlgn="auto" latinLnBrk="0" hangingPunct="1">
              <a:lnSpc>
                <a:spcPct val="100000"/>
              </a:lnSpc>
              <a:spcBef>
                <a:spcPct val="20000"/>
              </a:spcBef>
              <a:spcAft>
                <a:spcPts val="0"/>
              </a:spcAft>
              <a:buClr>
                <a:srgbClr val="0432FF"/>
              </a:buClr>
              <a:buSzPct val="11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500" dirty="0">
                <a:solidFill>
                  <a:srgbClr val="00B050"/>
                </a:solidFill>
                <a:uFill>
                  <a:solidFill>
                    <a:srgbClr val="000000"/>
                  </a:solidFill>
                </a:uFill>
                <a:latin typeface="Comic Sans MS" panose="030F0902030302020204" pitchFamily="66" charset="0"/>
                <a:cs typeface="Symbol" charset="2"/>
                <a:sym typeface="Arial"/>
              </a:rPr>
              <a:t>Detectors can provide &lt;20ps / layer</a:t>
            </a:r>
          </a:p>
          <a:p>
            <a:pPr marL="920750" marR="41275" lvl="1" indent="-285750" algn="l" defTabSz="912853" rtl="0" eaLnBrk="1" fontAlgn="auto" latinLnBrk="0" hangingPunct="1">
              <a:lnSpc>
                <a:spcPct val="100000"/>
              </a:lnSpc>
              <a:spcBef>
                <a:spcPct val="20000"/>
              </a:spcBef>
              <a:spcAft>
                <a:spcPts val="0"/>
              </a:spcAft>
              <a:buClr>
                <a:srgbClr val="0432FF"/>
              </a:buClr>
              <a:buSzPct val="110000"/>
              <a:buFont typeface="Wingdings" pitchFamily="2" charset="2"/>
              <a:buChar char="Ø"/>
              <a:tabLst/>
              <a:defRPr sz="2200">
                <a:solidFill>
                  <a:srgbClr val="000000"/>
                </a:solidFill>
                <a:uFill>
                  <a:solidFill>
                    <a:srgbClr val="000000"/>
                  </a:solidFill>
                </a:uFill>
                <a:latin typeface="+mn-lt"/>
                <a:ea typeface="+mn-ea"/>
                <a:cs typeface="+mn-cs"/>
                <a:sym typeface="Arial"/>
              </a:defRPr>
            </a:pPr>
            <a:r>
              <a:rPr lang="en-US" sz="1500" dirty="0">
                <a:solidFill>
                  <a:srgbClr val="000000"/>
                </a:solidFill>
                <a:uFill>
                  <a:solidFill>
                    <a:srgbClr val="000000"/>
                  </a:solidFill>
                </a:uFill>
                <a:latin typeface="Comic Sans MS" panose="030F0902030302020204" pitchFamily="66" charset="0"/>
                <a:cs typeface="Symbol" charset="2"/>
                <a:sym typeface="Arial"/>
              </a:rPr>
              <a:t>AC-coupled variety gives 100% fill factor and potentially a high spatial resolution (dozens of microns) with &gt;1mm large pixels</a:t>
            </a:r>
          </a:p>
        </p:txBody>
      </p:sp>
      <p:sp>
        <p:nvSpPr>
          <p:cNvPr id="36" name="Rectangle 35">
            <a:extLst>
              <a:ext uri="{FF2B5EF4-FFF2-40B4-BE49-F238E27FC236}">
                <a16:creationId xmlns:a16="http://schemas.microsoft.com/office/drawing/2014/main" id="{0604F0BE-A680-5241-A6C1-51CA7824FB1B}"/>
              </a:ext>
            </a:extLst>
          </p:cNvPr>
          <p:cNvSpPr/>
          <p:nvPr/>
        </p:nvSpPr>
        <p:spPr>
          <a:xfrm>
            <a:off x="6125704" y="3541814"/>
            <a:ext cx="575736" cy="19375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835866A-1624-474D-9A6D-4E421DD5BEB4}"/>
              </a:ext>
            </a:extLst>
          </p:cNvPr>
          <p:cNvPicPr>
            <a:picLocks noChangeAspect="1"/>
          </p:cNvPicPr>
          <p:nvPr/>
        </p:nvPicPr>
        <p:blipFill>
          <a:blip r:embed="rId7"/>
          <a:stretch>
            <a:fillRect/>
          </a:stretch>
        </p:blipFill>
        <p:spPr>
          <a:xfrm>
            <a:off x="5057849" y="1656592"/>
            <a:ext cx="3845125" cy="1292214"/>
          </a:xfrm>
          <a:prstGeom prst="rect">
            <a:avLst/>
          </a:prstGeom>
        </p:spPr>
      </p:pic>
      <p:sp>
        <p:nvSpPr>
          <p:cNvPr id="40" name="Rectangle 39">
            <a:extLst>
              <a:ext uri="{FF2B5EF4-FFF2-40B4-BE49-F238E27FC236}">
                <a16:creationId xmlns:a16="http://schemas.microsoft.com/office/drawing/2014/main" id="{60DEB222-4BEF-8047-8633-BA6BA6331D09}"/>
              </a:ext>
            </a:extLst>
          </p:cNvPr>
          <p:cNvSpPr/>
          <p:nvPr/>
        </p:nvSpPr>
        <p:spPr>
          <a:xfrm>
            <a:off x="8226307" y="3540905"/>
            <a:ext cx="575736" cy="193756"/>
          </a:xfrm>
          <a:prstGeom prst="rect">
            <a:avLst/>
          </a:prstGeom>
          <a:solidFill>
            <a:srgbClr val="00E100">
              <a:alpha val="10000"/>
            </a:srgbClr>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0B712F4-988B-194C-AFC2-BABB26A17BC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883645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6B0E3-C2FA-DF47-9396-31DFBF46191B}"/>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8501CBF2-E5B8-9A40-B936-3BA614E7DAB8}"/>
              </a:ext>
            </a:extLst>
          </p:cNvPr>
          <p:cNvSpPr>
            <a:spLocks noGrp="1"/>
          </p:cNvSpPr>
          <p:nvPr>
            <p:ph type="sldNum" sz="quarter" idx="12"/>
          </p:nvPr>
        </p:nvSpPr>
        <p:spPr/>
        <p:txBody>
          <a:bodyPr/>
          <a:lstStyle/>
          <a:p>
            <a:fld id="{893C5830-40F3-F04E-B2E3-10E6672BA8FF}" type="slidenum">
              <a:rPr lang="en-US" smtClean="0"/>
              <a:pPr/>
              <a:t>61</a:t>
            </a:fld>
            <a:endParaRPr lang="en-US"/>
          </a:p>
        </p:txBody>
      </p:sp>
      <p:sp>
        <p:nvSpPr>
          <p:cNvPr id="4" name="Title 3">
            <a:extLst>
              <a:ext uri="{FF2B5EF4-FFF2-40B4-BE49-F238E27FC236}">
                <a16:creationId xmlns:a16="http://schemas.microsoft.com/office/drawing/2014/main" id="{9B32D3E5-CD14-C448-BA33-2B19A99A9C58}"/>
              </a:ext>
            </a:extLst>
          </p:cNvPr>
          <p:cNvSpPr>
            <a:spLocks noGrp="1"/>
          </p:cNvSpPr>
          <p:nvPr>
            <p:ph type="title"/>
          </p:nvPr>
        </p:nvSpPr>
        <p:spPr/>
        <p:txBody>
          <a:bodyPr/>
          <a:lstStyle/>
          <a:p>
            <a:r>
              <a:rPr lang="en-US" dirty="0"/>
              <a:t>2</a:t>
            </a:r>
            <a:r>
              <a:rPr lang="en-US" baseline="30000" dirty="0"/>
              <a:t>nd</a:t>
            </a:r>
            <a:r>
              <a:rPr lang="en-US" dirty="0"/>
              <a:t>Detector: Complementary is Key </a:t>
            </a:r>
          </a:p>
        </p:txBody>
      </p:sp>
      <p:sp>
        <p:nvSpPr>
          <p:cNvPr id="5" name="TextBox 4">
            <a:extLst>
              <a:ext uri="{FF2B5EF4-FFF2-40B4-BE49-F238E27FC236}">
                <a16:creationId xmlns:a16="http://schemas.microsoft.com/office/drawing/2014/main" id="{F535D5A1-38FD-CA4D-8F3C-515BE46E8BF1}"/>
              </a:ext>
            </a:extLst>
          </p:cNvPr>
          <p:cNvSpPr txBox="1"/>
          <p:nvPr/>
        </p:nvSpPr>
        <p:spPr>
          <a:xfrm>
            <a:off x="-1" y="670142"/>
            <a:ext cx="9129323" cy="5786199"/>
          </a:xfrm>
          <a:prstGeom prst="rect">
            <a:avLst/>
          </a:prstGeom>
          <a:noFill/>
        </p:spPr>
        <p:txBody>
          <a:bodyPr wrap="square" rtlCol="0">
            <a:spAutoFit/>
          </a:bodyPr>
          <a:lstStyle/>
          <a:p>
            <a:pPr algn="l"/>
            <a:r>
              <a:rPr lang="en-US" dirty="0">
                <a:solidFill>
                  <a:srgbClr val="0432FF"/>
                </a:solidFill>
                <a:latin typeface="Comic Sans MS" panose="030F0902030302020204" pitchFamily="66" charset="0"/>
              </a:rPr>
              <a:t>What do we want from “Complementary”</a:t>
            </a:r>
          </a:p>
          <a:p>
            <a:pPr algn="l"/>
            <a:endParaRPr lang="en-US" sz="1000" dirty="0">
              <a:solidFill>
                <a:srgbClr val="0432FF"/>
              </a:solidFill>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Cross-checking important results (obvious!) </a:t>
            </a:r>
            <a:endParaRPr lang="en-US" sz="1600" dirty="0">
              <a:latin typeface="Comic Sans MS" panose="030F0902030302020204" pitchFamily="66" charset="0"/>
            </a:endParaRPr>
          </a:p>
          <a:p>
            <a:pPr marL="742950" lvl="1" indent="-285750">
              <a:buClr>
                <a:srgbClr val="0432FF"/>
              </a:buClr>
              <a:buFont typeface="Wingdings" pitchFamily="2" charset="2"/>
              <a:buChar char="Ø"/>
            </a:pPr>
            <a:r>
              <a:rPr lang="en-US" sz="1400" dirty="0">
                <a:latin typeface="Comic Sans MS" panose="030F0902030302020204" pitchFamily="66" charset="0"/>
              </a:rPr>
              <a:t>Many examples of wrong turns in history of nuclear and particle physics. </a:t>
            </a:r>
          </a:p>
          <a:p>
            <a:pPr marL="742950" lvl="1" indent="-285750">
              <a:buClr>
                <a:srgbClr val="0432FF"/>
              </a:buClr>
              <a:buFont typeface="Wingdings" pitchFamily="2" charset="2"/>
              <a:buChar char="Ø"/>
            </a:pPr>
            <a:r>
              <a:rPr lang="en-US" sz="1400" dirty="0">
                <a:latin typeface="Comic Sans MS" panose="030F0902030302020204" pitchFamily="66" charset="0"/>
              </a:rPr>
              <a:t>Independent cross checks (detector, community, analysis tools) are essential for timely verifications and corrections </a:t>
            </a:r>
          </a:p>
          <a:p>
            <a:pPr lvl="1">
              <a:buClr>
                <a:srgbClr val="0432FF"/>
              </a:buClr>
            </a:pPr>
            <a:endParaRPr lang="en-US" sz="1400" dirty="0">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Cross Calibration</a:t>
            </a:r>
          </a:p>
          <a:p>
            <a:pPr marL="800100" lvl="1" indent="-342900">
              <a:buClr>
                <a:srgbClr val="0432FF"/>
              </a:buClr>
              <a:buFont typeface="Wingdings" pitchFamily="2" charset="2"/>
              <a:buChar char="Ø"/>
            </a:pPr>
            <a:r>
              <a:rPr lang="en-US" sz="1400" dirty="0">
                <a:solidFill>
                  <a:schemeClr val="tx2"/>
                </a:solidFill>
                <a:latin typeface="Comic Sans MS" panose="030F0902030302020204" pitchFamily="66" charset="0"/>
              </a:rPr>
              <a:t>Combining data gave well beyond the √2 </a:t>
            </a:r>
            <a:r>
              <a:rPr lang="en-US" sz="1400" dirty="0">
                <a:solidFill>
                  <a:schemeClr val="tx2"/>
                </a:solidFill>
                <a:latin typeface="Comic Sans MS" panose="030F0902030302020204" pitchFamily="66" charset="0"/>
                <a:sym typeface="Symbol" pitchFamily="-102" charset="2"/>
              </a:rPr>
              <a:t>statistical </a:t>
            </a:r>
          </a:p>
          <a:p>
            <a:pPr lvl="1">
              <a:buClr>
                <a:srgbClr val="0432FF"/>
              </a:buClr>
            </a:pPr>
            <a:r>
              <a:rPr lang="en-US" sz="1400" dirty="0">
                <a:solidFill>
                  <a:schemeClr val="tx2"/>
                </a:solidFill>
                <a:latin typeface="Comic Sans MS" panose="030F0902030302020204" pitchFamily="66" charset="0"/>
                <a:sym typeface="Symbol" pitchFamily="-102" charset="2"/>
              </a:rPr>
              <a:t>       improvement … </a:t>
            </a:r>
          </a:p>
          <a:p>
            <a:pPr marL="800100" lvl="1" indent="-342900">
              <a:buClr>
                <a:srgbClr val="0432FF"/>
              </a:buClr>
              <a:buFont typeface="Wingdings" pitchFamily="2" charset="2"/>
              <a:buChar char="Ø"/>
            </a:pPr>
            <a:r>
              <a:rPr lang="en-US" sz="1400" dirty="0">
                <a:solidFill>
                  <a:schemeClr val="tx2"/>
                </a:solidFill>
                <a:latin typeface="Comic Sans MS" panose="030F0902030302020204" pitchFamily="66" charset="0"/>
                <a:sym typeface="Symbol" pitchFamily="-102" charset="2"/>
              </a:rPr>
              <a:t>Different dominating H1, ZEUS systematics…</a:t>
            </a:r>
            <a:r>
              <a:rPr lang="en-US" sz="1400" dirty="0">
                <a:solidFill>
                  <a:schemeClr val="accent2"/>
                </a:solidFill>
                <a:latin typeface="Comic Sans MS" panose="030F0902030302020204" pitchFamily="66" charset="0"/>
                <a:sym typeface="Symbol" pitchFamily="-102" charset="2"/>
              </a:rPr>
              <a:t> </a:t>
            </a:r>
          </a:p>
          <a:p>
            <a:pPr marL="800100" lvl="1" indent="-342900">
              <a:buClr>
                <a:srgbClr val="0432FF"/>
              </a:buClr>
              <a:buFont typeface="Wingdings" pitchFamily="2" charset="2"/>
              <a:buChar char="Ø"/>
            </a:pPr>
            <a:r>
              <a:rPr lang="en-US" sz="1400" dirty="0">
                <a:latin typeface="Comic Sans MS" panose="030F0902030302020204" pitchFamily="66" charset="0"/>
                <a:sym typeface="Symbol" pitchFamily="-102" charset="2"/>
              </a:rPr>
              <a:t>Effectively use H1 electrons with ZEUS hadrons</a:t>
            </a:r>
          </a:p>
          <a:p>
            <a:pPr lvl="1"/>
            <a:r>
              <a:rPr lang="en-US" sz="1400" dirty="0">
                <a:solidFill>
                  <a:srgbClr val="0432FF"/>
                </a:solidFill>
                <a:latin typeface="Comic Sans MS" panose="030F0902030302020204" pitchFamily="66" charset="0"/>
                <a:sym typeface="Symbol" pitchFamily="-102" charset="2"/>
              </a:rPr>
              <a:t>       … not all optimal solutions have to be in one detector… </a:t>
            </a:r>
          </a:p>
          <a:p>
            <a:pPr lvl="1"/>
            <a:endParaRPr lang="en-US" sz="1400" b="1" dirty="0">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Technology Redundancy</a:t>
            </a:r>
          </a:p>
          <a:p>
            <a:pPr>
              <a:buClr>
                <a:srgbClr val="0432FF"/>
              </a:buClr>
            </a:pPr>
            <a:r>
              <a:rPr lang="en-US" sz="1400" b="1" dirty="0">
                <a:solidFill>
                  <a:srgbClr val="0432FF"/>
                </a:solidFill>
                <a:latin typeface="Comic Sans MS" panose="030F0902030302020204" pitchFamily="66" charset="0"/>
              </a:rPr>
              <a:t>     </a:t>
            </a:r>
            <a:r>
              <a:rPr lang="en-US" sz="1400" dirty="0">
                <a:latin typeface="Comic Sans MS" panose="030F0902030302020204" pitchFamily="66" charset="0"/>
              </a:rPr>
              <a:t>... by applying different detector technologies and philosophies </a:t>
            </a:r>
          </a:p>
          <a:p>
            <a:pPr>
              <a:buClr>
                <a:srgbClr val="0432FF"/>
              </a:buClr>
            </a:pPr>
            <a:r>
              <a:rPr lang="en-US" sz="1400" dirty="0">
                <a:latin typeface="Comic Sans MS" panose="030F0902030302020204" pitchFamily="66" charset="0"/>
              </a:rPr>
              <a:t>        to similar physics aims</a:t>
            </a:r>
          </a:p>
          <a:p>
            <a:pPr marL="742950" lvl="1" indent="-285750">
              <a:buClr>
                <a:srgbClr val="0432FF"/>
              </a:buClr>
              <a:buFont typeface="Wingdings" pitchFamily="2" charset="2"/>
              <a:buChar char="Ø"/>
            </a:pPr>
            <a:r>
              <a:rPr lang="en-US" sz="1400" dirty="0">
                <a:latin typeface="Comic Sans MS" panose="030F0902030302020204" pitchFamily="66" charset="0"/>
              </a:rPr>
              <a:t>mitigates technology risk vs. unforeseen backgrounds</a:t>
            </a:r>
          </a:p>
          <a:p>
            <a:pPr marL="742950" lvl="1" indent="-285750">
              <a:buClr>
                <a:srgbClr val="0432FF"/>
              </a:buClr>
              <a:buFont typeface="Wingdings" pitchFamily="2" charset="2"/>
              <a:buChar char="Ø"/>
            </a:pPr>
            <a:r>
              <a:rPr lang="en-US" sz="1400" dirty="0">
                <a:latin typeface="Comic Sans MS" panose="030F0902030302020204" pitchFamily="66" charset="0"/>
              </a:rPr>
              <a:t>differently </a:t>
            </a:r>
            <a:r>
              <a:rPr lang="en-US" sz="1400" dirty="0" err="1">
                <a:latin typeface="Comic Sans MS" panose="030F0902030302020204" pitchFamily="66" charset="0"/>
              </a:rPr>
              <a:t>optimises</a:t>
            </a:r>
            <a:r>
              <a:rPr lang="en-US" sz="1400" dirty="0">
                <a:latin typeface="Comic Sans MS" panose="030F0902030302020204" pitchFamily="66" charset="0"/>
              </a:rPr>
              <a:t> precision and systematics</a:t>
            </a:r>
          </a:p>
          <a:p>
            <a:pPr marL="742950" lvl="1" indent="-285750">
              <a:buClr>
                <a:srgbClr val="0432FF"/>
              </a:buClr>
              <a:buFont typeface="Wingdings" pitchFamily="2" charset="2"/>
              <a:buChar char="Ø"/>
            </a:pPr>
            <a:endParaRPr lang="en-US" sz="1400" dirty="0">
              <a:latin typeface="Comic Sans MS" panose="030F0902030302020204" pitchFamily="66" charset="0"/>
            </a:endParaRPr>
          </a:p>
          <a:p>
            <a:pPr marL="285750" indent="-285750">
              <a:buClr>
                <a:srgbClr val="0432FF"/>
              </a:buClr>
              <a:buFont typeface="Wingdings" pitchFamily="2" charset="2"/>
              <a:buChar char="q"/>
            </a:pPr>
            <a:r>
              <a:rPr lang="en-US" sz="1600" b="1" dirty="0">
                <a:latin typeface="Comic Sans MS" panose="030F0902030302020204" pitchFamily="66" charset="0"/>
              </a:rPr>
              <a:t>Different primary physics focuses</a:t>
            </a:r>
          </a:p>
          <a:p>
            <a:pPr>
              <a:buClr>
                <a:srgbClr val="0432FF"/>
              </a:buClr>
            </a:pPr>
            <a:r>
              <a:rPr lang="en-US" dirty="0">
                <a:latin typeface="Comic Sans MS" panose="030F0902030302020204" pitchFamily="66" charset="0"/>
              </a:rPr>
              <a:t>     </a:t>
            </a:r>
            <a:r>
              <a:rPr lang="en-US" sz="1400" dirty="0">
                <a:latin typeface="Comic Sans MS" panose="030F0902030302020204" pitchFamily="66" charset="0"/>
              </a:rPr>
              <a:t>... EIC has unusually broad physics program</a:t>
            </a:r>
            <a:br>
              <a:rPr lang="en-US" sz="1400" dirty="0">
                <a:latin typeface="Comic Sans MS" panose="030F0902030302020204" pitchFamily="66" charset="0"/>
              </a:rPr>
            </a:br>
            <a:r>
              <a:rPr lang="en-US" sz="1400" dirty="0">
                <a:latin typeface="Comic Sans MS" panose="030F0902030302020204" pitchFamily="66" charset="0"/>
              </a:rPr>
              <a:t>     (from exclusive single particle production to high multiplicity </a:t>
            </a:r>
          </a:p>
          <a:p>
            <a:pPr>
              <a:buClr>
                <a:srgbClr val="0432FF"/>
              </a:buClr>
            </a:pPr>
            <a:r>
              <a:rPr lang="en-US" sz="1400" dirty="0">
                <a:latin typeface="Comic Sans MS" panose="030F0902030302020204" pitchFamily="66" charset="0"/>
              </a:rPr>
              <a:t>      </a:t>
            </a:r>
            <a:r>
              <a:rPr lang="en-US" sz="1400" dirty="0" err="1">
                <a:latin typeface="Comic Sans MS" panose="030F0902030302020204" pitchFamily="66" charset="0"/>
              </a:rPr>
              <a:t>eA</a:t>
            </a:r>
            <a:r>
              <a:rPr lang="en-US" sz="1400" dirty="0">
                <a:latin typeface="Comic Sans MS" panose="030F0902030302020204" pitchFamily="66" charset="0"/>
              </a:rPr>
              <a:t> or </a:t>
            </a:r>
            <a:r>
              <a:rPr lang="en-US" sz="1400" dirty="0" err="1">
                <a:latin typeface="Comic Sans MS" panose="030F0902030302020204" pitchFamily="66" charset="0"/>
              </a:rPr>
              <a:t>gA</a:t>
            </a:r>
            <a:r>
              <a:rPr lang="en-US" sz="1400" dirty="0">
                <a:latin typeface="Comic Sans MS" panose="030F0902030302020204" pitchFamily="66" charset="0"/>
              </a:rPr>
              <a:t> with complex nuclear fragmentation)</a:t>
            </a:r>
            <a:br>
              <a:rPr lang="en-US" sz="1400" dirty="0">
                <a:latin typeface="Comic Sans MS" panose="030F0902030302020204" pitchFamily="66" charset="0"/>
              </a:rPr>
            </a:br>
            <a:r>
              <a:rPr lang="en-US" sz="1400" dirty="0">
                <a:latin typeface="Comic Sans MS" panose="030F0902030302020204" pitchFamily="66" charset="0"/>
              </a:rPr>
              <a:t>      </a:t>
            </a:r>
            <a:r>
              <a:rPr lang="en-US" sz="1400" dirty="0">
                <a:solidFill>
                  <a:srgbClr val="0432FF"/>
                </a:solidFill>
                <a:latin typeface="Comic Sans MS" panose="030F0902030302020204" pitchFamily="66" charset="0"/>
                <a:sym typeface="Wingdings" pitchFamily="2" charset="2"/>
              </a:rPr>
              <a:t></a:t>
            </a:r>
            <a:r>
              <a:rPr lang="en-US" sz="1400" dirty="0">
                <a:latin typeface="Comic Sans MS" panose="030F0902030302020204" pitchFamily="66" charset="0"/>
                <a:sym typeface="Wingdings" pitchFamily="2" charset="2"/>
              </a:rPr>
              <a:t> </a:t>
            </a:r>
            <a:r>
              <a:rPr lang="en-US" sz="1400" dirty="0">
                <a:latin typeface="Comic Sans MS" panose="030F0902030302020204" pitchFamily="66" charset="0"/>
              </a:rPr>
              <a:t>Impossible to optimize for the full program in a single detector. </a:t>
            </a:r>
          </a:p>
        </p:txBody>
      </p:sp>
      <p:pic>
        <p:nvPicPr>
          <p:cNvPr id="6" name="Picture 5">
            <a:extLst>
              <a:ext uri="{FF2B5EF4-FFF2-40B4-BE49-F238E27FC236}">
                <a16:creationId xmlns:a16="http://schemas.microsoft.com/office/drawing/2014/main" id="{2AFE55D0-C115-DF42-814C-7728A4EE6B8F}"/>
              </a:ext>
            </a:extLst>
          </p:cNvPr>
          <p:cNvPicPr>
            <a:picLocks noChangeAspect="1"/>
          </p:cNvPicPr>
          <p:nvPr/>
        </p:nvPicPr>
        <p:blipFill>
          <a:blip r:embed="rId2"/>
          <a:stretch>
            <a:fillRect/>
          </a:stretch>
        </p:blipFill>
        <p:spPr>
          <a:xfrm>
            <a:off x="5600441" y="1913272"/>
            <a:ext cx="2004627" cy="1906134"/>
          </a:xfrm>
          <a:prstGeom prst="rect">
            <a:avLst/>
          </a:prstGeom>
        </p:spPr>
      </p:pic>
      <p:grpSp>
        <p:nvGrpSpPr>
          <p:cNvPr id="7" name="Group 6">
            <a:extLst>
              <a:ext uri="{FF2B5EF4-FFF2-40B4-BE49-F238E27FC236}">
                <a16:creationId xmlns:a16="http://schemas.microsoft.com/office/drawing/2014/main" id="{39B98BD4-CEA1-3340-888B-1FBE3252418F}"/>
              </a:ext>
            </a:extLst>
          </p:cNvPr>
          <p:cNvGrpSpPr/>
          <p:nvPr/>
        </p:nvGrpSpPr>
        <p:grpSpPr>
          <a:xfrm>
            <a:off x="7716238" y="1925981"/>
            <a:ext cx="1375300" cy="717009"/>
            <a:chOff x="5257800" y="1752600"/>
            <a:chExt cx="3733800" cy="2133600"/>
          </a:xfrm>
        </p:grpSpPr>
        <p:pic>
          <p:nvPicPr>
            <p:cNvPr id="8" name="Picture 7">
              <a:extLst>
                <a:ext uri="{FF2B5EF4-FFF2-40B4-BE49-F238E27FC236}">
                  <a16:creationId xmlns:a16="http://schemas.microsoft.com/office/drawing/2014/main" id="{9C43BEC0-59C4-C84D-9717-7BF0A75AD606}"/>
                </a:ext>
              </a:extLst>
            </p:cNvPr>
            <p:cNvPicPr>
              <a:picLocks noChangeAspect="1"/>
            </p:cNvPicPr>
            <p:nvPr/>
          </p:nvPicPr>
          <p:blipFill>
            <a:blip r:embed="rId3"/>
            <a:stretch>
              <a:fillRect/>
            </a:stretch>
          </p:blipFill>
          <p:spPr>
            <a:xfrm>
              <a:off x="5410200" y="1752600"/>
              <a:ext cx="3312010" cy="1769311"/>
            </a:xfrm>
            <a:prstGeom prst="rect">
              <a:avLst/>
            </a:prstGeom>
          </p:spPr>
        </p:pic>
        <p:sp>
          <p:nvSpPr>
            <p:cNvPr id="9" name="Oval 19">
              <a:extLst>
                <a:ext uri="{FF2B5EF4-FFF2-40B4-BE49-F238E27FC236}">
                  <a16:creationId xmlns:a16="http://schemas.microsoft.com/office/drawing/2014/main" id="{C5745422-3FB2-0648-A0B5-6540EAED6AC4}"/>
                </a:ext>
              </a:extLst>
            </p:cNvPr>
            <p:cNvSpPr>
              <a:spLocks noChangeArrowheads="1"/>
            </p:cNvSpPr>
            <p:nvPr/>
          </p:nvSpPr>
          <p:spPr bwMode="auto">
            <a:xfrm>
              <a:off x="5257800" y="1752600"/>
              <a:ext cx="3733800" cy="2133600"/>
            </a:xfrm>
            <a:prstGeom prst="ellipse">
              <a:avLst/>
            </a:prstGeom>
            <a:noFill/>
            <a:ln w="31750">
              <a:solidFill>
                <a:srgbClr val="FF0000"/>
              </a:solidFill>
              <a:round/>
              <a:headEnd/>
              <a:tailEnd/>
            </a:ln>
          </p:spPr>
          <p:txBody>
            <a:bodyPr wrap="none" anchor="ctr">
              <a:prstTxWarp prst="textNoShape">
                <a:avLst/>
              </a:prstTxWarp>
            </a:bodyPr>
            <a:lstStyle/>
            <a:p>
              <a:endParaRPr lang="en-US" dirty="0">
                <a:latin typeface="Trebuchet MS"/>
              </a:endParaRPr>
            </a:p>
          </p:txBody>
        </p:sp>
      </p:grpSp>
      <p:sp>
        <p:nvSpPr>
          <p:cNvPr id="10" name="Line 22">
            <a:extLst>
              <a:ext uri="{FF2B5EF4-FFF2-40B4-BE49-F238E27FC236}">
                <a16:creationId xmlns:a16="http://schemas.microsoft.com/office/drawing/2014/main" id="{B4AB3AFC-FC6D-D94A-AE6F-4750D06AE69B}"/>
              </a:ext>
            </a:extLst>
          </p:cNvPr>
          <p:cNvSpPr>
            <a:spLocks noChangeShapeType="1"/>
          </p:cNvSpPr>
          <p:nvPr/>
        </p:nvSpPr>
        <p:spPr bwMode="auto">
          <a:xfrm flipV="1">
            <a:off x="6894178" y="2476279"/>
            <a:ext cx="934235" cy="508359"/>
          </a:xfrm>
          <a:prstGeom prst="line">
            <a:avLst/>
          </a:prstGeom>
          <a:noFill/>
          <a:ln w="31750">
            <a:solidFill>
              <a:srgbClr val="FF0000"/>
            </a:solidFill>
            <a:round/>
            <a:headEnd/>
            <a:tailEnd type="triangle" w="med" len="med"/>
          </a:ln>
        </p:spPr>
        <p:txBody>
          <a:bodyPr>
            <a:prstTxWarp prst="textNoShape">
              <a:avLst/>
            </a:prstTxWarp>
          </a:bodyPr>
          <a:lstStyle/>
          <a:p>
            <a:endParaRPr lang="en-US" dirty="0">
              <a:latin typeface="Trebuchet MS"/>
            </a:endParaRPr>
          </a:p>
        </p:txBody>
      </p:sp>
      <p:pic>
        <p:nvPicPr>
          <p:cNvPr id="11" name="Picture 10" descr="A close up of a sign&#10;&#10;Description automatically generated">
            <a:extLst>
              <a:ext uri="{FF2B5EF4-FFF2-40B4-BE49-F238E27FC236}">
                <a16:creationId xmlns:a16="http://schemas.microsoft.com/office/drawing/2014/main" id="{303E95C3-354C-3543-B7F1-5B3D6072C74B}"/>
              </a:ext>
            </a:extLst>
          </p:cNvPr>
          <p:cNvPicPr>
            <a:picLocks noChangeAspect="1"/>
          </p:cNvPicPr>
          <p:nvPr/>
        </p:nvPicPr>
        <p:blipFill rotWithShape="1">
          <a:blip r:embed="rId4"/>
          <a:srcRect l="6777"/>
          <a:stretch/>
        </p:blipFill>
        <p:spPr>
          <a:xfrm>
            <a:off x="5413575" y="3831932"/>
            <a:ext cx="3578737" cy="2214749"/>
          </a:xfrm>
          <a:prstGeom prst="rect">
            <a:avLst/>
          </a:prstGeom>
        </p:spPr>
      </p:pic>
      <p:sp>
        <p:nvSpPr>
          <p:cNvPr id="12" name="TextBox 11">
            <a:extLst>
              <a:ext uri="{FF2B5EF4-FFF2-40B4-BE49-F238E27FC236}">
                <a16:creationId xmlns:a16="http://schemas.microsoft.com/office/drawing/2014/main" id="{EDC03D2C-6CCC-3945-B30F-D4D746FDC982}"/>
              </a:ext>
            </a:extLst>
          </p:cNvPr>
          <p:cNvSpPr txBox="1"/>
          <p:nvPr/>
        </p:nvSpPr>
        <p:spPr>
          <a:xfrm>
            <a:off x="6567910" y="4718632"/>
            <a:ext cx="1008026" cy="369332"/>
          </a:xfrm>
          <a:prstGeom prst="rect">
            <a:avLst/>
          </a:prstGeom>
          <a:noFill/>
        </p:spPr>
        <p:txBody>
          <a:bodyPr wrap="square" rtlCol="0">
            <a:spAutoFit/>
          </a:bodyPr>
          <a:lstStyle/>
          <a:p>
            <a:r>
              <a:rPr lang="en-US" dirty="0">
                <a:latin typeface="Trebuchet MS" panose="020B0703020202090204" pitchFamily="34" charset="0"/>
              </a:rPr>
              <a:t>ATLAS</a:t>
            </a:r>
          </a:p>
        </p:txBody>
      </p:sp>
      <p:sp>
        <p:nvSpPr>
          <p:cNvPr id="14" name="TextBox 13">
            <a:extLst>
              <a:ext uri="{FF2B5EF4-FFF2-40B4-BE49-F238E27FC236}">
                <a16:creationId xmlns:a16="http://schemas.microsoft.com/office/drawing/2014/main" id="{113C67CC-BD5A-7747-A31C-129CCBCA110F}"/>
              </a:ext>
            </a:extLst>
          </p:cNvPr>
          <p:cNvSpPr txBox="1"/>
          <p:nvPr/>
        </p:nvSpPr>
        <p:spPr>
          <a:xfrm>
            <a:off x="8088644" y="4953771"/>
            <a:ext cx="734496" cy="461665"/>
          </a:xfrm>
          <a:prstGeom prst="rect">
            <a:avLst/>
          </a:prstGeom>
          <a:noFill/>
        </p:spPr>
        <p:txBody>
          <a:bodyPr wrap="none" rtlCol="0">
            <a:spAutoFit/>
          </a:bodyPr>
          <a:lstStyle/>
          <a:p>
            <a:r>
              <a:rPr lang="en-US" dirty="0">
                <a:latin typeface="Trebuchet MS" panose="020B0703020202090204" pitchFamily="34" charset="0"/>
              </a:rPr>
              <a:t>CMS</a:t>
            </a:r>
          </a:p>
        </p:txBody>
      </p:sp>
    </p:spTree>
    <p:extLst>
      <p:ext uri="{BB962C8B-B14F-4D97-AF65-F5344CB8AC3E}">
        <p14:creationId xmlns:p14="http://schemas.microsoft.com/office/powerpoint/2010/main" val="8879280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94AC6F-5AD3-3B40-9550-D785552EC2D2}"/>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E31BCB78-C92A-9944-B0DA-D5AF185A9960}"/>
              </a:ext>
            </a:extLst>
          </p:cNvPr>
          <p:cNvSpPr>
            <a:spLocks noGrp="1"/>
          </p:cNvSpPr>
          <p:nvPr>
            <p:ph type="sldNum" sz="quarter" idx="12"/>
          </p:nvPr>
        </p:nvSpPr>
        <p:spPr/>
        <p:txBody>
          <a:bodyPr/>
          <a:lstStyle/>
          <a:p>
            <a:fld id="{893C5830-40F3-F04E-B2E3-10E6672BA8FF}" type="slidenum">
              <a:rPr lang="en-US" smtClean="0"/>
              <a:pPr/>
              <a:t>62</a:t>
            </a:fld>
            <a:endParaRPr lang="en-US"/>
          </a:p>
        </p:txBody>
      </p:sp>
      <p:sp>
        <p:nvSpPr>
          <p:cNvPr id="2" name="Title 1">
            <a:extLst>
              <a:ext uri="{FF2B5EF4-FFF2-40B4-BE49-F238E27FC236}">
                <a16:creationId xmlns:a16="http://schemas.microsoft.com/office/drawing/2014/main" id="{C529030D-E2E7-9E45-818C-0C5175EEB5DE}"/>
              </a:ext>
            </a:extLst>
          </p:cNvPr>
          <p:cNvSpPr>
            <a:spLocks noGrp="1"/>
          </p:cNvSpPr>
          <p:nvPr>
            <p:ph type="title"/>
          </p:nvPr>
        </p:nvSpPr>
        <p:spPr/>
        <p:txBody>
          <a:bodyPr/>
          <a:lstStyle/>
          <a:p>
            <a:r>
              <a:rPr lang="en-US" dirty="0"/>
              <a:t>Detector integrated in EIC Project</a:t>
            </a:r>
          </a:p>
        </p:txBody>
      </p:sp>
      <p:sp>
        <p:nvSpPr>
          <p:cNvPr id="6" name="TextBox 5">
            <a:extLst>
              <a:ext uri="{FF2B5EF4-FFF2-40B4-BE49-F238E27FC236}">
                <a16:creationId xmlns:a16="http://schemas.microsoft.com/office/drawing/2014/main" id="{9767A362-BC80-834C-A3CC-4DD1DE2A1809}"/>
              </a:ext>
            </a:extLst>
          </p:cNvPr>
          <p:cNvSpPr txBox="1"/>
          <p:nvPr/>
        </p:nvSpPr>
        <p:spPr>
          <a:xfrm>
            <a:off x="75304" y="570155"/>
            <a:ext cx="4445448" cy="338554"/>
          </a:xfrm>
          <a:prstGeom prst="rect">
            <a:avLst/>
          </a:prstGeom>
          <a:noFill/>
        </p:spPr>
        <p:txBody>
          <a:bodyPr wrap="none" rtlCol="0">
            <a:spAutoFit/>
          </a:bodyPr>
          <a:lstStyle/>
          <a:p>
            <a:pPr marL="285750" indent="-285750" algn="l">
              <a:buClr>
                <a:srgbClr val="0432FF"/>
              </a:buClr>
              <a:buFont typeface="Wingdings" pitchFamily="2" charset="2"/>
              <a:buChar char="q"/>
            </a:pPr>
            <a:r>
              <a:rPr lang="en-US" sz="1600" dirty="0">
                <a:latin typeface="Comic Sans MS" panose="030F0902030302020204" pitchFamily="66" charset="0"/>
              </a:rPr>
              <a:t>Space considerations versus </a:t>
            </a:r>
            <a:r>
              <a:rPr lang="en-US" sz="1600" dirty="0">
                <a:latin typeface="Comic Sans MS" panose="030F0902030302020204" pitchFamily="66" charset="0"/>
                <a:sym typeface="Wingdings" pitchFamily="2" charset="2"/>
              </a:rPr>
              <a:t>Magnet size:</a:t>
            </a:r>
            <a:endParaRPr lang="en-US" sz="1600" dirty="0">
              <a:latin typeface="Comic Sans MS" panose="030F0902030302020204" pitchFamily="66" charset="0"/>
            </a:endParaRPr>
          </a:p>
        </p:txBody>
      </p:sp>
      <p:pic>
        <p:nvPicPr>
          <p:cNvPr id="8" name="Picture 7" descr="Table&#10;&#10;Description automatically generated">
            <a:extLst>
              <a:ext uri="{FF2B5EF4-FFF2-40B4-BE49-F238E27FC236}">
                <a16:creationId xmlns:a16="http://schemas.microsoft.com/office/drawing/2014/main" id="{4D98745E-7C6B-9F41-A46C-A4F80413B85C}"/>
              </a:ext>
            </a:extLst>
          </p:cNvPr>
          <p:cNvPicPr>
            <a:picLocks noChangeAspect="1"/>
          </p:cNvPicPr>
          <p:nvPr/>
        </p:nvPicPr>
        <p:blipFill>
          <a:blip r:embed="rId2"/>
          <a:stretch>
            <a:fillRect/>
          </a:stretch>
        </p:blipFill>
        <p:spPr>
          <a:xfrm>
            <a:off x="0" y="914398"/>
            <a:ext cx="6085731" cy="3342491"/>
          </a:xfrm>
          <a:prstGeom prst="rect">
            <a:avLst/>
          </a:prstGeom>
        </p:spPr>
      </p:pic>
      <p:pic>
        <p:nvPicPr>
          <p:cNvPr id="12" name="Picture 11" descr="Table&#10;&#10;Description automatically generated">
            <a:extLst>
              <a:ext uri="{FF2B5EF4-FFF2-40B4-BE49-F238E27FC236}">
                <a16:creationId xmlns:a16="http://schemas.microsoft.com/office/drawing/2014/main" id="{42C23DD4-3F86-4B4B-B305-1235015A83B2}"/>
              </a:ext>
            </a:extLst>
          </p:cNvPr>
          <p:cNvPicPr>
            <a:picLocks noChangeAspect="1"/>
          </p:cNvPicPr>
          <p:nvPr/>
        </p:nvPicPr>
        <p:blipFill>
          <a:blip r:embed="rId3"/>
          <a:stretch>
            <a:fillRect/>
          </a:stretch>
        </p:blipFill>
        <p:spPr>
          <a:xfrm>
            <a:off x="1582603" y="4194246"/>
            <a:ext cx="7561397" cy="2663754"/>
          </a:xfrm>
          <a:prstGeom prst="rect">
            <a:avLst/>
          </a:prstGeom>
        </p:spPr>
      </p:pic>
      <p:sp>
        <p:nvSpPr>
          <p:cNvPr id="13" name="Rectangle 12">
            <a:extLst>
              <a:ext uri="{FF2B5EF4-FFF2-40B4-BE49-F238E27FC236}">
                <a16:creationId xmlns:a16="http://schemas.microsoft.com/office/drawing/2014/main" id="{A2FA23F5-F9A2-3640-AF75-22AEB37030B2}"/>
              </a:ext>
            </a:extLst>
          </p:cNvPr>
          <p:cNvSpPr/>
          <p:nvPr/>
        </p:nvSpPr>
        <p:spPr>
          <a:xfrm>
            <a:off x="4550484" y="4324574"/>
            <a:ext cx="1850315" cy="2420471"/>
          </a:xfrm>
          <a:prstGeom prst="rect">
            <a:avLst/>
          </a:prstGeom>
          <a:solidFill>
            <a:srgbClr val="0432FF">
              <a:alpha val="29000"/>
            </a:srgbClr>
          </a:solidFill>
          <a:ln w="254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B9FBA1-2FEA-1449-8CAA-E832A6ADA35A}"/>
              </a:ext>
            </a:extLst>
          </p:cNvPr>
          <p:cNvSpPr txBox="1"/>
          <p:nvPr/>
        </p:nvSpPr>
        <p:spPr>
          <a:xfrm>
            <a:off x="6130721" y="1113326"/>
            <a:ext cx="2968288" cy="2554545"/>
          </a:xfrm>
          <a:prstGeom prst="rect">
            <a:avLst/>
          </a:prstGeom>
          <a:noFill/>
        </p:spPr>
        <p:txBody>
          <a:bodyPr wrap="square" rtlCol="0">
            <a:spAutoFit/>
          </a:bodyPr>
          <a:lstStyle/>
          <a:p>
            <a:r>
              <a:rPr lang="en-US" sz="1600" b="1" dirty="0">
                <a:solidFill>
                  <a:srgbClr val="0432FF"/>
                </a:solidFill>
                <a:effectLst/>
                <a:latin typeface="Comic Sans MS" panose="030F0902030302020204" pitchFamily="66" charset="0"/>
                <a:ea typeface="Calibri" panose="020F0502020204030204" pitchFamily="34" charset="0"/>
                <a:cs typeface="Times New Roman" panose="02020603050405020304" pitchFamily="18" charset="0"/>
              </a:rPr>
              <a:t>Conclusion: </a:t>
            </a:r>
          </a:p>
          <a:p>
            <a:r>
              <a:rPr lang="en-US" sz="1600" dirty="0">
                <a:effectLst/>
                <a:latin typeface="Comic Sans MS" panose="030F0902030302020204" pitchFamily="66" charset="0"/>
                <a:ea typeface="Calibri" panose="020F0502020204030204" pitchFamily="34" charset="0"/>
                <a:cs typeface="Times New Roman" panose="02020603050405020304" pitchFamily="18" charset="0"/>
              </a:rPr>
              <a:t>to fit all detectors in the existing magnet with bore 2.8 meter will be challenging and it is possible some functionality has to give. For a new magnet, a bore of 3.2 meter is a safer option. Only in one of these four cases, we needed 5 cm more. </a:t>
            </a:r>
          </a:p>
        </p:txBody>
      </p:sp>
    </p:spTree>
    <p:extLst>
      <p:ext uri="{BB962C8B-B14F-4D97-AF65-F5344CB8AC3E}">
        <p14:creationId xmlns:p14="http://schemas.microsoft.com/office/powerpoint/2010/main" val="3271937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8C3E3C13-C332-3E4D-9B45-B6CEC1763E6E}"/>
                  </a:ext>
                </a:extLst>
              </p:cNvPr>
              <p:cNvGraphicFramePr>
                <a:graphicFrameLocks noGrp="1"/>
              </p:cNvGraphicFramePr>
              <p:nvPr/>
            </p:nvGraphicFramePr>
            <p:xfrm>
              <a:off x="239172" y="744075"/>
              <a:ext cx="8665656" cy="5212108"/>
            </p:xfrm>
            <a:graphic>
              <a:graphicData uri="http://schemas.openxmlformats.org/drawingml/2006/table">
                <a:tbl>
                  <a:tblPr firstRow="1" firstCol="1" bandRow="1">
                    <a:tableStyleId>{5940675A-B579-460E-94D1-54222C63F5DA}</a:tableStyleId>
                  </a:tblPr>
                  <a:tblGrid>
                    <a:gridCol w="2888552">
                      <a:extLst>
                        <a:ext uri="{9D8B030D-6E8A-4147-A177-3AD203B41FA5}">
                          <a16:colId xmlns:a16="http://schemas.microsoft.com/office/drawing/2014/main" val="2636019879"/>
                        </a:ext>
                      </a:extLst>
                    </a:gridCol>
                    <a:gridCol w="2888552">
                      <a:extLst>
                        <a:ext uri="{9D8B030D-6E8A-4147-A177-3AD203B41FA5}">
                          <a16:colId xmlns:a16="http://schemas.microsoft.com/office/drawing/2014/main" val="3677928028"/>
                        </a:ext>
                      </a:extLst>
                    </a:gridCol>
                    <a:gridCol w="2888552">
                      <a:extLst>
                        <a:ext uri="{9D8B030D-6E8A-4147-A177-3AD203B41FA5}">
                          <a16:colId xmlns:a16="http://schemas.microsoft.com/office/drawing/2014/main" val="3622685537"/>
                        </a:ext>
                      </a:extLst>
                    </a:gridCol>
                  </a:tblGrid>
                  <a:tr h="359200">
                    <a:tc>
                      <a:txBody>
                        <a:bodyPr/>
                        <a:lstStyle/>
                        <a:p>
                          <a:pPr marL="0" marR="0" indent="0" algn="l">
                            <a:spcBef>
                              <a:spcPts val="0"/>
                            </a:spcBef>
                            <a:spcAft>
                              <a:spcPts val="0"/>
                            </a:spcAft>
                          </a:pPr>
                          <a:r>
                            <a:rPr lang="en-US"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Hadron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Lepton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0844206"/>
                      </a:ext>
                    </a:extLst>
                  </a:tr>
                  <a:tr h="750107">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Machine</a:t>
                          </a:r>
                          <a:r>
                            <a:rPr lang="en-US" sz="1400" b="0" dirty="0">
                              <a:effectLst/>
                              <a:latin typeface="Arial" panose="020B0604020202020204" pitchFamily="34" charset="0"/>
                              <a:cs typeface="Arial" panose="020B0604020202020204" pitchFamily="34" charset="0"/>
                            </a:rPr>
                            <a:t> </a:t>
                          </a:r>
                          <a:r>
                            <a:rPr lang="en-US" sz="1400" b="0" dirty="0">
                              <a:solidFill>
                                <a:srgbClr val="FF40FF"/>
                              </a:solidFill>
                              <a:effectLst/>
                              <a:latin typeface="Arial" panose="020B0604020202020204" pitchFamily="34" charset="0"/>
                              <a:cs typeface="Arial" panose="020B0604020202020204" pitchFamily="34" charset="0"/>
                            </a:rPr>
                            <a:t>element</a:t>
                          </a:r>
                          <a:r>
                            <a:rPr lang="en-US" sz="1400" b="0" dirty="0">
                              <a:effectLst/>
                              <a:latin typeface="Arial" panose="020B0604020202020204" pitchFamily="34" charset="0"/>
                              <a:cs typeface="Arial" panose="020B0604020202020204" pitchFamily="34" charset="0"/>
                            </a:rPr>
                            <a:t> </a:t>
                          </a:r>
                          <a:r>
                            <a:rPr lang="en-US" sz="1400" b="0" dirty="0">
                              <a:solidFill>
                                <a:srgbClr val="0432FF"/>
                              </a:solidFill>
                              <a:effectLst/>
                              <a:latin typeface="Arial" panose="020B0604020202020204" pitchFamily="34" charset="0"/>
                              <a:cs typeface="Arial" panose="020B0604020202020204" pitchFamily="34" charset="0"/>
                            </a:rPr>
                            <a:t>free region</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High Luminosity </a:t>
                          </a:r>
                          <a:r>
                            <a:rPr lang="en-US" sz="1400" b="0" dirty="0">
                              <a:effectLst/>
                              <a:latin typeface="Arial" panose="020B0604020202020204" pitchFamily="34" charset="0"/>
                              <a:cs typeface="Arial" panose="020B0604020202020204" pitchFamily="34" charset="0"/>
                              <a:sym typeface="Wingdings" pitchFamily="2" charset="2"/>
                            </a:rPr>
                            <a:t> beam elements need to be close to IP</a:t>
                          </a:r>
                          <a:endParaRPr lang="en-US" sz="1400" b="0" dirty="0">
                            <a:effectLst/>
                            <a:latin typeface="Arial" panose="020B0604020202020204" pitchFamily="34" charset="0"/>
                            <a:cs typeface="Arial" panose="020B0604020202020204" pitchFamily="34" charset="0"/>
                          </a:endParaRPr>
                        </a:p>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EIC: +/- 4.5 m for main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beam elements &lt; 1.5</a:t>
                          </a:r>
                          <a:r>
                            <a:rPr lang="en-US" sz="1400" kern="1200" baseline="30000" dirty="0">
                              <a:solidFill>
                                <a:schemeClr val="tx1"/>
                              </a:solidFill>
                              <a:effectLst/>
                              <a:latin typeface="Arial" panose="020B0604020202020204" pitchFamily="34" charset="0"/>
                              <a:ea typeface="+mn-ea"/>
                              <a:cs typeface="Arial" panose="020B0604020202020204" pitchFamily="34" charset="0"/>
                            </a:rPr>
                            <a:t>o</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in main detector volume</a:t>
                          </a:r>
                          <a:endParaRPr lang="en-US" sz="140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81952216"/>
                      </a:ext>
                    </a:extLst>
                  </a:tr>
                  <a:tr h="307886">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Beam pipe</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Low mass material i.e. Beryllium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5071617"/>
                      </a:ext>
                    </a:extLst>
                  </a:tr>
                  <a:tr h="500071">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Integration of Detectors</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Local Polarimeter</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Low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-tagger</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Acceptance: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 &lt; ~0.1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559420973"/>
                      </a:ext>
                    </a:extLst>
                  </a:tr>
                  <a:tr h="307886">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Zero Degree Calorimeter</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60cm x 60cm x 2m @ ~30 m</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993020095"/>
                      </a:ext>
                    </a:extLst>
                  </a:tr>
                  <a:tr h="1022393">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ep</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0.18 GeV &lt; </a:t>
                          </a:r>
                          <a:r>
                            <a:rPr lang="en-US" sz="1400" b="0" dirty="0" err="1">
                              <a:effectLst/>
                              <a:latin typeface="Arial" panose="020B0604020202020204" pitchFamily="34" charset="0"/>
                              <a:cs typeface="Arial" panose="020B0604020202020204" pitchFamily="34" charset="0"/>
                            </a:rPr>
                            <a:t>p</a:t>
                          </a:r>
                          <a:r>
                            <a:rPr lang="en-US" sz="1400" b="0" baseline="-25000" dirty="0" err="1">
                              <a:effectLst/>
                              <a:latin typeface="Arial" panose="020B0604020202020204" pitchFamily="34" charset="0"/>
                              <a:cs typeface="Arial" panose="020B0604020202020204" pitchFamily="34" charset="0"/>
                            </a:rPr>
                            <a:t>t</a:t>
                          </a:r>
                          <a:r>
                            <a:rPr lang="en-US" sz="1400" b="0" dirty="0">
                              <a:effectLst/>
                              <a:latin typeface="Arial" panose="020B0604020202020204" pitchFamily="34" charset="0"/>
                              <a:cs typeface="Arial" panose="020B0604020202020204" pitchFamily="34" charset="0"/>
                            </a:rPr>
                            <a:t> &lt; 1.3 GeV</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0.5 &lt; </a:t>
                          </a:r>
                          <a:r>
                            <a:rPr lang="en-US" sz="1400" b="0" dirty="0" err="1">
                              <a:effectLst/>
                              <a:latin typeface="Arial" panose="020B0604020202020204" pitchFamily="34" charset="0"/>
                              <a:cs typeface="Arial" panose="020B0604020202020204" pitchFamily="34" charset="0"/>
                            </a:rPr>
                            <a:t>x</a:t>
                          </a:r>
                          <a:r>
                            <a:rPr lang="en-US" sz="1400" b="0" baseline="-2500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&lt; 1 (</a:t>
                          </a:r>
                          <a:r>
                            <a:rPr lang="en-US" sz="1400" b="0" dirty="0" err="1">
                              <a:effectLst/>
                              <a:latin typeface="Arial" panose="020B0604020202020204" pitchFamily="34" charset="0"/>
                              <a:cs typeface="Arial" panose="020B0604020202020204" pitchFamily="34" charset="0"/>
                            </a:rPr>
                            <a:t>x</a:t>
                          </a:r>
                          <a:r>
                            <a:rPr lang="en-US" sz="1400" b="0" baseline="-2500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 = </a:t>
                          </a:r>
                          <a14:m>
                            <m:oMath xmlns:m="http://schemas.openxmlformats.org/officeDocument/2006/math">
                              <m:sSubSup>
                                <m:sSubSupPr>
                                  <m:ctrlPr>
                                    <a:rPr lang="en-US" sz="1400" b="0" i="1" smtClean="0">
                                      <a:effectLst/>
                                      <a:latin typeface="Cambria Math" panose="02040503050406030204" pitchFamily="18" charset="0"/>
                                    </a:rPr>
                                  </m:ctrlPr>
                                </m:sSubSupPr>
                                <m:e>
                                  <m:r>
                                    <m:rPr>
                                      <m:sty m:val="p"/>
                                    </m:rPr>
                                    <a:rPr lang="en-US" sz="1400" b="0" i="0" smtClean="0">
                                      <a:effectLst/>
                                      <a:latin typeface="Cambria Math" panose="02040503050406030204" pitchFamily="18" charset="0"/>
                                    </a:rPr>
                                    <m:t>E</m:t>
                                  </m:r>
                                </m:e>
                                <m:sub>
                                  <m:r>
                                    <m:rPr>
                                      <m:sty m:val="p"/>
                                    </m:rPr>
                                    <a:rPr lang="en-US" sz="1400" b="0" i="0" smtClean="0">
                                      <a:effectLst/>
                                      <a:latin typeface="Cambria Math" panose="02040503050406030204" pitchFamily="18" charset="0"/>
                                    </a:rPr>
                                    <m:t>p</m:t>
                                  </m:r>
                                </m:sub>
                                <m:sup>
                                  <m:r>
                                    <a:rPr lang="en-US" sz="1400" b="0" i="0" smtClean="0">
                                      <a:effectLst/>
                                      <a:latin typeface="Cambria Math" panose="02040503050406030204" pitchFamily="18" charset="0"/>
                                    </a:rPr>
                                    <m:t>′</m:t>
                                  </m:r>
                                </m:sup>
                              </m:sSubSup>
                            </m:oMath>
                          </a14:m>
                          <a:r>
                            <a:rPr lang="en-US" sz="1400" b="0" dirty="0">
                              <a:effectLst/>
                              <a:latin typeface="Arial" panose="020B0604020202020204" pitchFamily="34" charset="0"/>
                              <a:cs typeface="Arial" panose="020B0604020202020204" pitchFamily="34" charset="0"/>
                            </a:rPr>
                            <a:t>/</a:t>
                          </a:r>
                          <a:r>
                            <a:rPr lang="en-US" sz="1400" b="0" dirty="0" err="1">
                              <a:effectLst/>
                              <a:latin typeface="Arial" panose="020B0604020202020204" pitchFamily="34" charset="0"/>
                              <a:cs typeface="Arial" panose="020B0604020202020204" pitchFamily="34" charset="0"/>
                            </a:rPr>
                            <a:t>E</a:t>
                          </a:r>
                          <a:r>
                            <a:rPr lang="en-US" sz="1400" b="0" baseline="-25000" dirty="0" err="1">
                              <a:effectLst/>
                              <a:latin typeface="Arial" panose="020B0604020202020204" pitchFamily="34" charset="0"/>
                              <a:cs typeface="Arial" panose="020B0604020202020204" pitchFamily="34" charset="0"/>
                            </a:rPr>
                            <a:t>Beam</a:t>
                          </a:r>
                          <a:r>
                            <a:rPr lang="en-US" sz="1400" b="0" baseline="0" dirty="0">
                              <a:effectLst/>
                              <a:latin typeface="Arial" panose="020B0604020202020204" pitchFamily="34" charset="0"/>
                              <a:cs typeface="Arial" panose="020B0604020202020204" pitchFamily="34" charset="0"/>
                            </a:rPr>
                            <a:t>)</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Neutron: </a:t>
                          </a:r>
                          <a:r>
                            <a:rPr lang="en-US" sz="1400" b="0" dirty="0" err="1">
                              <a:effectLst/>
                              <a:latin typeface="Arial" panose="020B0604020202020204" pitchFamily="34" charset="0"/>
                              <a:cs typeface="Arial" panose="020B0604020202020204" pitchFamily="34" charset="0"/>
                            </a:rPr>
                            <a:t>p</a:t>
                          </a:r>
                          <a:r>
                            <a:rPr lang="en-US" sz="1400" b="0" baseline="-25000" dirty="0" err="1">
                              <a:effectLst/>
                              <a:latin typeface="Arial" panose="020B0604020202020204" pitchFamily="34" charset="0"/>
                              <a:cs typeface="Arial" panose="020B0604020202020204" pitchFamily="34" charset="0"/>
                            </a:rPr>
                            <a:t>t</a:t>
                          </a:r>
                          <a:r>
                            <a:rPr lang="en-US" sz="1400" b="0" dirty="0">
                              <a:effectLst/>
                              <a:latin typeface="Arial" panose="020B0604020202020204" pitchFamily="34" charset="0"/>
                              <a:cs typeface="Arial" panose="020B0604020202020204" pitchFamily="34" charset="0"/>
                            </a:rPr>
                            <a:t> &lt; 1.3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43177836"/>
                      </a:ext>
                    </a:extLst>
                  </a:tr>
                  <a:tr h="750107">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a:t>
                          </a:r>
                          <a:r>
                            <a:rPr lang="en-US" sz="1400" b="0" dirty="0" err="1">
                              <a:solidFill>
                                <a:srgbClr val="0432FF"/>
                              </a:solidFill>
                              <a:effectLst/>
                              <a:latin typeface="Arial" panose="020B0604020202020204" pitchFamily="34" charset="0"/>
                              <a:cs typeface="Arial" panose="020B0604020202020204" pitchFamily="34" charset="0"/>
                            </a:rPr>
                            <a:t>eA</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and Neutron: </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6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(√s=50 GeV)</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4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(√s=100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54391512"/>
                      </a:ext>
                    </a:extLst>
                  </a:tr>
                  <a:tr h="714387">
                    <a:tc rowSpan="2">
                      <a:txBody>
                        <a:bodyPr/>
                        <a:lstStyle/>
                        <a:p>
                          <a:pPr marL="0" marR="0" indent="457200" algn="l">
                            <a:spcBef>
                              <a:spcPts val="0"/>
                            </a:spcBef>
                            <a:spcAft>
                              <a:spcPts val="0"/>
                            </a:spcAft>
                          </a:pPr>
                          <a:endParaRPr lang="en-US" sz="1400" b="0" dirty="0">
                            <a:effectLst/>
                            <a:latin typeface="Arial" panose="020B0604020202020204" pitchFamily="34" charset="0"/>
                            <a:cs typeface="Arial" panose="020B0604020202020204" pitchFamily="34" charset="0"/>
                          </a:endParaRPr>
                        </a:p>
                        <a:p>
                          <a:pPr marL="0" marR="0" indent="457200" algn="l">
                            <a:spcBef>
                              <a:spcPts val="0"/>
                            </a:spcBef>
                            <a:spcAft>
                              <a:spcPts val="0"/>
                            </a:spcAft>
                          </a:pPr>
                          <a:r>
                            <a:rPr lang="en-US" sz="1400" b="0" dirty="0">
                              <a:effectLst/>
                              <a:latin typeface="Arial" panose="020B0604020202020204" pitchFamily="34" charset="0"/>
                              <a:cs typeface="Arial" panose="020B0604020202020204" pitchFamily="34" charset="0"/>
                            </a:rPr>
                            <a:t>Luminosity</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Relative Luminosity: R = 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&lt; 10</a:t>
                          </a:r>
                          <a:r>
                            <a:rPr lang="en-US" sz="1400" b="0" baseline="30000" dirty="0">
                              <a:effectLst/>
                              <a:latin typeface="Arial" panose="020B0604020202020204" pitchFamily="34" charset="0"/>
                              <a:cs typeface="Arial" panose="020B0604020202020204" pitchFamily="34" charset="0"/>
                            </a:rPr>
                            <a:t>-4</a:t>
                          </a:r>
                        </a:p>
                        <a:p>
                          <a:pPr marL="285750" marR="0" indent="-285750" algn="ctr">
                            <a:spcBef>
                              <a:spcPts val="0"/>
                            </a:spcBef>
                            <a:spcAft>
                              <a:spcPts val="0"/>
                            </a:spcAft>
                            <a:buClr>
                              <a:srgbClr val="0432FF"/>
                            </a:buClr>
                            <a:buFont typeface="Wingdings" pitchFamily="2" charset="2"/>
                            <a:buChar char="à"/>
                          </a:pPr>
                          <a:r>
                            <a:rPr lang="en-US" sz="1400" b="0" baseline="0" dirty="0">
                              <a:effectLst/>
                              <a:latin typeface="Arial" panose="020B0604020202020204" pitchFamily="34" charset="0"/>
                              <a:ea typeface="MS Mincho" panose="02020609040205080304" pitchFamily="49" charset="-128"/>
                              <a:cs typeface="Arial" panose="020B0604020202020204" pitchFamily="34" charset="0"/>
                              <a:sym typeface="Wingdings" pitchFamily="2" charset="2"/>
                            </a:rPr>
                            <a:t>Flexible spin patters for both beams</a:t>
                          </a:r>
                        </a:p>
                        <a:p>
                          <a:pPr marL="0" marR="0" indent="0" algn="ctr">
                            <a:spcBef>
                              <a:spcPts val="0"/>
                            </a:spcBef>
                            <a:spcAft>
                              <a:spcPts val="0"/>
                            </a:spcAft>
                            <a:buFont typeface="Wingdings" pitchFamily="2" charset="2"/>
                            <a:buNone/>
                          </a:pPr>
                          <a:r>
                            <a:rPr lang="en-US" sz="1200" dirty="0">
                              <a:solidFill>
                                <a:srgbClr val="0000FF"/>
                              </a:solidFill>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a:t>
                          </a:r>
                        </a:p>
                      </a:txBody>
                      <a:tcPr marL="68580" marR="68580" marT="0" marB="0"/>
                    </a:tc>
                    <a:tc hMerge="1">
                      <a:txBody>
                        <a:bodyPr/>
                        <a:lstStyle/>
                        <a:p>
                          <a:endParaRPr lang="en-US"/>
                        </a:p>
                      </a:txBody>
                      <a:tcPr/>
                    </a:tc>
                    <a:extLst>
                      <a:ext uri="{0D108BD9-81ED-4DB2-BD59-A6C34878D82A}">
                        <a16:rowId xmlns:a16="http://schemas.microsoft.com/office/drawing/2014/main" val="2567770490"/>
                      </a:ext>
                    </a:extLst>
                  </a:tr>
                  <a:tr h="500071">
                    <a:tc vMerge="1">
                      <a:txBody>
                        <a:bodyPr/>
                        <a:lstStyle/>
                        <a:p>
                          <a:endParaRPr lang="en-US"/>
                        </a:p>
                      </a:txBody>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Symbol" pitchFamily="2" charset="2"/>
                              <a:cs typeface="Arial" panose="020B0604020202020204" pitchFamily="34" charset="0"/>
                            </a:rPr>
                            <a:t>g</a:t>
                          </a:r>
                          <a:r>
                            <a:rPr lang="en-US" sz="1400" b="0" dirty="0">
                              <a:effectLst/>
                              <a:latin typeface="Arial" panose="020B0604020202020204" pitchFamily="34" charset="0"/>
                              <a:cs typeface="Arial" panose="020B0604020202020204" pitchFamily="34" charset="0"/>
                            </a:rPr>
                            <a:t> acceptance: +/- 1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sym typeface="Wingdings" pitchFamily="2" charset="2"/>
                            </a:rPr>
                            <a:t></a:t>
                          </a:r>
                          <a:r>
                            <a:rPr lang="en-US" sz="1400" b="0" dirty="0">
                              <a:effectLst/>
                              <a:latin typeface="Arial" panose="020B0604020202020204" pitchFamily="34" charset="0"/>
                              <a:cs typeface="Arial" panose="020B0604020202020204" pitchFamily="34" charset="0"/>
                            </a:rPr>
                            <a:t> </a:t>
                          </a:r>
                          <a:r>
                            <a:rPr lang="en-US" sz="1400" b="0" dirty="0" err="1">
                              <a:effectLst/>
                              <a:latin typeface="Symbol" pitchFamily="2" charset="2"/>
                              <a:cs typeface="Arial" panose="020B0604020202020204" pitchFamily="34" charset="0"/>
                            </a:rPr>
                            <a:t>d</a:t>
                          </a:r>
                          <a:r>
                            <a:rPr lang="en-US" sz="1400" b="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 &lt; 1%</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9902970"/>
                      </a:ext>
                    </a:extLst>
                  </a:tr>
                </a:tbl>
              </a:graphicData>
            </a:graphic>
          </p:graphicFrame>
        </mc:Choice>
        <mc:Fallback xmlns="">
          <p:graphicFrame>
            <p:nvGraphicFramePr>
              <p:cNvPr id="6" name="Table 5">
                <a:extLst>
                  <a:ext uri="{FF2B5EF4-FFF2-40B4-BE49-F238E27FC236}">
                    <a16:creationId xmlns:a16="http://schemas.microsoft.com/office/drawing/2014/main" id="{8C3E3C13-C332-3E4D-9B45-B6CEC1763E6E}"/>
                  </a:ext>
                </a:extLst>
              </p:cNvPr>
              <p:cNvGraphicFramePr>
                <a:graphicFrameLocks noGrp="1"/>
              </p:cNvGraphicFramePr>
              <p:nvPr>
                <p:extLst>
                  <p:ext uri="{D42A27DB-BD31-4B8C-83A1-F6EECF244321}">
                    <p14:modId xmlns:p14="http://schemas.microsoft.com/office/powerpoint/2010/main" val="3128052836"/>
                  </p:ext>
                </p:extLst>
              </p:nvPr>
            </p:nvGraphicFramePr>
            <p:xfrm>
              <a:off x="239172" y="744075"/>
              <a:ext cx="8665656" cy="5212108"/>
            </p:xfrm>
            <a:graphic>
              <a:graphicData uri="http://schemas.openxmlformats.org/drawingml/2006/table">
                <a:tbl>
                  <a:tblPr firstRow="1" firstCol="1" bandRow="1">
                    <a:tableStyleId>{5940675A-B579-460E-94D1-54222C63F5DA}</a:tableStyleId>
                  </a:tblPr>
                  <a:tblGrid>
                    <a:gridCol w="2888552">
                      <a:extLst>
                        <a:ext uri="{9D8B030D-6E8A-4147-A177-3AD203B41FA5}">
                          <a16:colId xmlns:a16="http://schemas.microsoft.com/office/drawing/2014/main" val="2636019879"/>
                        </a:ext>
                      </a:extLst>
                    </a:gridCol>
                    <a:gridCol w="2888552">
                      <a:extLst>
                        <a:ext uri="{9D8B030D-6E8A-4147-A177-3AD203B41FA5}">
                          <a16:colId xmlns:a16="http://schemas.microsoft.com/office/drawing/2014/main" val="3677928028"/>
                        </a:ext>
                      </a:extLst>
                    </a:gridCol>
                    <a:gridCol w="2888552">
                      <a:extLst>
                        <a:ext uri="{9D8B030D-6E8A-4147-A177-3AD203B41FA5}">
                          <a16:colId xmlns:a16="http://schemas.microsoft.com/office/drawing/2014/main" val="3622685537"/>
                        </a:ext>
                      </a:extLst>
                    </a:gridCol>
                  </a:tblGrid>
                  <a:tr h="359200">
                    <a:tc>
                      <a:txBody>
                        <a:bodyPr/>
                        <a:lstStyle/>
                        <a:p>
                          <a:pPr marL="0" marR="0" indent="0" algn="l">
                            <a:spcBef>
                              <a:spcPts val="0"/>
                            </a:spcBef>
                            <a:spcAft>
                              <a:spcPts val="0"/>
                            </a:spcAft>
                          </a:pPr>
                          <a:r>
                            <a:rPr lang="en-US" sz="1100" b="0" dirty="0">
                              <a:effectLst/>
                              <a:latin typeface="Arial" panose="020B0604020202020204" pitchFamily="34" charset="0"/>
                              <a:cs typeface="Arial" panose="020B0604020202020204" pitchFamily="34" charset="0"/>
                            </a:rPr>
                            <a:t> </a:t>
                          </a:r>
                          <a:endParaRPr lang="en-US" sz="11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Hadron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ctr">
                            <a:spcBef>
                              <a:spcPts val="0"/>
                            </a:spcBef>
                            <a:spcAft>
                              <a:spcPts val="0"/>
                            </a:spcAft>
                          </a:pPr>
                          <a:r>
                            <a:rPr lang="en-US" sz="1600" b="0" dirty="0">
                              <a:solidFill>
                                <a:srgbClr val="0432FF"/>
                              </a:solidFill>
                              <a:effectLst/>
                              <a:latin typeface="Arial" panose="020B0604020202020204" pitchFamily="34" charset="0"/>
                              <a:cs typeface="Arial" panose="020B0604020202020204" pitchFamily="34" charset="0"/>
                            </a:rPr>
                            <a:t>Lepton</a:t>
                          </a:r>
                          <a:endParaRPr lang="en-US" sz="16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820844206"/>
                      </a:ext>
                    </a:extLst>
                  </a:tr>
                  <a:tr h="750107">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Machine</a:t>
                          </a:r>
                          <a:r>
                            <a:rPr lang="en-US" sz="1400" b="0" dirty="0">
                              <a:effectLst/>
                              <a:latin typeface="Arial" panose="020B0604020202020204" pitchFamily="34" charset="0"/>
                              <a:cs typeface="Arial" panose="020B0604020202020204" pitchFamily="34" charset="0"/>
                            </a:rPr>
                            <a:t> </a:t>
                          </a:r>
                          <a:r>
                            <a:rPr lang="en-US" sz="1400" b="0" dirty="0">
                              <a:solidFill>
                                <a:srgbClr val="FF40FF"/>
                              </a:solidFill>
                              <a:effectLst/>
                              <a:latin typeface="Arial" panose="020B0604020202020204" pitchFamily="34" charset="0"/>
                              <a:cs typeface="Arial" panose="020B0604020202020204" pitchFamily="34" charset="0"/>
                            </a:rPr>
                            <a:t>element</a:t>
                          </a:r>
                          <a:r>
                            <a:rPr lang="en-US" sz="1400" b="0" dirty="0">
                              <a:effectLst/>
                              <a:latin typeface="Arial" panose="020B0604020202020204" pitchFamily="34" charset="0"/>
                              <a:cs typeface="Arial" panose="020B0604020202020204" pitchFamily="34" charset="0"/>
                            </a:rPr>
                            <a:t> </a:t>
                          </a:r>
                          <a:r>
                            <a:rPr lang="en-US" sz="1400" b="0" dirty="0">
                              <a:solidFill>
                                <a:srgbClr val="0432FF"/>
                              </a:solidFill>
                              <a:effectLst/>
                              <a:latin typeface="Arial" panose="020B0604020202020204" pitchFamily="34" charset="0"/>
                              <a:cs typeface="Arial" panose="020B0604020202020204" pitchFamily="34" charset="0"/>
                            </a:rPr>
                            <a:t>free region</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High Luminosity </a:t>
                          </a:r>
                          <a:r>
                            <a:rPr lang="en-US" sz="1400" b="0" dirty="0">
                              <a:effectLst/>
                              <a:latin typeface="Arial" panose="020B0604020202020204" pitchFamily="34" charset="0"/>
                              <a:cs typeface="Arial" panose="020B0604020202020204" pitchFamily="34" charset="0"/>
                              <a:sym typeface="Wingdings" pitchFamily="2" charset="2"/>
                            </a:rPr>
                            <a:t> beam elements need to be close to IP</a:t>
                          </a:r>
                          <a:endParaRPr lang="en-US" sz="1400" b="0" dirty="0">
                            <a:effectLst/>
                            <a:latin typeface="Arial" panose="020B0604020202020204" pitchFamily="34" charset="0"/>
                            <a:cs typeface="Arial" panose="020B0604020202020204" pitchFamily="34" charset="0"/>
                          </a:endParaRPr>
                        </a:p>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EIC: +/- 4.5 m for main detector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beam elements &lt; 1.5</a:t>
                          </a:r>
                          <a:r>
                            <a:rPr lang="en-US" sz="1400" kern="1200" baseline="30000" dirty="0">
                              <a:solidFill>
                                <a:schemeClr val="tx1"/>
                              </a:solidFill>
                              <a:effectLst/>
                              <a:latin typeface="Arial" panose="020B0604020202020204" pitchFamily="34" charset="0"/>
                              <a:ea typeface="+mn-ea"/>
                              <a:cs typeface="Arial" panose="020B0604020202020204" pitchFamily="34" charset="0"/>
                            </a:rPr>
                            <a:t>o</a:t>
                          </a:r>
                          <a:r>
                            <a:rPr lang="en-US" sz="1400" kern="1200" baseline="0" dirty="0">
                              <a:solidFill>
                                <a:schemeClr val="tx1"/>
                              </a:solidFill>
                              <a:effectLst/>
                              <a:latin typeface="Arial" panose="020B0604020202020204" pitchFamily="34" charset="0"/>
                              <a:ea typeface="+mn-ea"/>
                              <a:cs typeface="Arial" panose="020B0604020202020204" pitchFamily="34" charset="0"/>
                            </a:rPr>
                            <a:t> </a:t>
                          </a:r>
                          <a:r>
                            <a:rPr lang="en-US" sz="1400" kern="1200" dirty="0">
                              <a:solidFill>
                                <a:schemeClr val="tx1"/>
                              </a:solidFill>
                              <a:effectLst/>
                              <a:latin typeface="Arial" panose="020B0604020202020204" pitchFamily="34" charset="0"/>
                              <a:ea typeface="+mn-ea"/>
                              <a:cs typeface="Arial" panose="020B0604020202020204" pitchFamily="34" charset="0"/>
                            </a:rPr>
                            <a:t>in main detector volume</a:t>
                          </a:r>
                          <a:endParaRPr lang="en-US" sz="1400"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781952216"/>
                      </a:ext>
                    </a:extLst>
                  </a:tr>
                  <a:tr h="307886">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Beam pipe</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Low mass material i.e. Beryllium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85071617"/>
                      </a:ext>
                    </a:extLst>
                  </a:tr>
                  <a:tr h="500071">
                    <a:tc>
                      <a:txBody>
                        <a:bodyPr/>
                        <a:lstStyle/>
                        <a:p>
                          <a:pPr marL="0" marR="0" indent="0" algn="l">
                            <a:spcBef>
                              <a:spcPts val="0"/>
                            </a:spcBef>
                            <a:spcAft>
                              <a:spcPts val="0"/>
                            </a:spcAft>
                          </a:pPr>
                          <a:r>
                            <a:rPr lang="en-US" sz="1400" b="0" dirty="0">
                              <a:solidFill>
                                <a:srgbClr val="00B050"/>
                              </a:solidFill>
                              <a:effectLst/>
                              <a:latin typeface="Arial" panose="020B0604020202020204" pitchFamily="34" charset="0"/>
                              <a:cs typeface="Arial" panose="020B0604020202020204" pitchFamily="34" charset="0"/>
                            </a:rPr>
                            <a:t>Integration of Detectors</a:t>
                          </a:r>
                          <a:endParaRPr lang="en-US" sz="1400" b="0" dirty="0">
                            <a:solidFill>
                              <a:srgbClr val="00B05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Local Polarimeter</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Low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-tagger</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Acceptance: Q</a:t>
                          </a:r>
                          <a:r>
                            <a:rPr lang="en-US" sz="1400" b="0" baseline="30000" dirty="0">
                              <a:effectLst/>
                              <a:latin typeface="Arial" panose="020B0604020202020204" pitchFamily="34" charset="0"/>
                              <a:cs typeface="Arial" panose="020B0604020202020204" pitchFamily="34" charset="0"/>
                            </a:rPr>
                            <a:t>2</a:t>
                          </a:r>
                          <a:r>
                            <a:rPr lang="en-US" sz="1400" b="0" dirty="0">
                              <a:effectLst/>
                              <a:latin typeface="Arial" panose="020B0604020202020204" pitchFamily="34" charset="0"/>
                              <a:cs typeface="Arial" panose="020B0604020202020204" pitchFamily="34" charset="0"/>
                            </a:rPr>
                            <a:t> &lt; ~0.1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559420973"/>
                      </a:ext>
                    </a:extLst>
                  </a:tr>
                  <a:tr h="307886">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Zero Degree Calorimeter</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60cm x 60cm x 2m @ ~30 m</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1993020095"/>
                      </a:ext>
                    </a:extLst>
                  </a:tr>
                  <a:tr h="1022393">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ep</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endParaRPr lang="en-US"/>
                        </a:p>
                      </a:txBody>
                      <a:tcPr marL="68580" marR="68580" marT="0" marB="0">
                        <a:blipFill>
                          <a:blip r:embed="rId2"/>
                          <a:stretch>
                            <a:fillRect l="-100000" t="-222222" r="-100000" b="-193827"/>
                          </a:stretch>
                        </a:blipFill>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2443177836"/>
                      </a:ext>
                    </a:extLst>
                  </a:tr>
                  <a:tr h="750107">
                    <a:tc>
                      <a:txBody>
                        <a:bodyPr/>
                        <a:lstStyle/>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scattered proton/neutron acc.</a:t>
                          </a:r>
                        </a:p>
                        <a:p>
                          <a:pPr marL="0" marR="0" indent="0" algn="l">
                            <a:spcBef>
                              <a:spcPts val="0"/>
                            </a:spcBef>
                            <a:spcAft>
                              <a:spcPts val="0"/>
                            </a:spcAft>
                          </a:pPr>
                          <a:r>
                            <a:rPr lang="en-US" sz="1400" b="0" dirty="0">
                              <a:solidFill>
                                <a:srgbClr val="0432FF"/>
                              </a:solidFill>
                              <a:effectLst/>
                              <a:latin typeface="Arial" panose="020B0604020202020204" pitchFamily="34" charset="0"/>
                              <a:cs typeface="Arial" panose="020B0604020202020204" pitchFamily="34" charset="0"/>
                            </a:rPr>
                            <a:t>all energies for </a:t>
                          </a:r>
                          <a:r>
                            <a:rPr lang="en-US" sz="1400" b="0" dirty="0" err="1">
                              <a:solidFill>
                                <a:srgbClr val="0432FF"/>
                              </a:solidFill>
                              <a:effectLst/>
                              <a:latin typeface="Arial" panose="020B0604020202020204" pitchFamily="34" charset="0"/>
                              <a:cs typeface="Arial" panose="020B0604020202020204" pitchFamily="34" charset="0"/>
                            </a:rPr>
                            <a:t>eA</a:t>
                          </a:r>
                          <a:endParaRPr lang="en-US" sz="1400" b="0" dirty="0">
                            <a:solidFill>
                              <a:srgbClr val="0432FF"/>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Proton and Neutron: </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6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(√s=50 GeV)</a:t>
                          </a:r>
                        </a:p>
                        <a:p>
                          <a:pPr marL="0" marR="0" indent="0" algn="just">
                            <a:spcBef>
                              <a:spcPts val="0"/>
                            </a:spcBef>
                            <a:spcAft>
                              <a:spcPts val="0"/>
                            </a:spcAft>
                          </a:pPr>
                          <a:r>
                            <a:rPr lang="en-US" sz="1400" b="0" dirty="0">
                              <a:effectLst/>
                              <a:latin typeface="Symbol" pitchFamily="2" charset="2"/>
                              <a:cs typeface="Arial" panose="020B0604020202020204" pitchFamily="34" charset="0"/>
                            </a:rPr>
                            <a:t>Q</a:t>
                          </a:r>
                          <a:r>
                            <a:rPr lang="en-US" sz="1400" b="0" dirty="0">
                              <a:effectLst/>
                              <a:latin typeface="Arial" panose="020B0604020202020204" pitchFamily="34" charset="0"/>
                              <a:cs typeface="Arial" panose="020B0604020202020204" pitchFamily="34" charset="0"/>
                            </a:rPr>
                            <a:t> &lt; 4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(√s=100 GeV)</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954391512"/>
                      </a:ext>
                    </a:extLst>
                  </a:tr>
                  <a:tr h="714387">
                    <a:tc rowSpan="2">
                      <a:txBody>
                        <a:bodyPr/>
                        <a:lstStyle/>
                        <a:p>
                          <a:pPr marL="0" marR="0" indent="457200" algn="l">
                            <a:spcBef>
                              <a:spcPts val="0"/>
                            </a:spcBef>
                            <a:spcAft>
                              <a:spcPts val="0"/>
                            </a:spcAft>
                          </a:pPr>
                          <a:endParaRPr lang="en-US" sz="1400" b="0" dirty="0">
                            <a:effectLst/>
                            <a:latin typeface="Arial" panose="020B0604020202020204" pitchFamily="34" charset="0"/>
                            <a:cs typeface="Arial" panose="020B0604020202020204" pitchFamily="34" charset="0"/>
                          </a:endParaRPr>
                        </a:p>
                        <a:p>
                          <a:pPr marL="0" marR="0" indent="457200" algn="l">
                            <a:spcBef>
                              <a:spcPts val="0"/>
                            </a:spcBef>
                            <a:spcAft>
                              <a:spcPts val="0"/>
                            </a:spcAft>
                          </a:pPr>
                          <a:r>
                            <a:rPr lang="en-US" sz="1400" b="0" dirty="0">
                              <a:effectLst/>
                              <a:latin typeface="Arial" panose="020B0604020202020204" pitchFamily="34" charset="0"/>
                              <a:cs typeface="Arial" panose="020B0604020202020204" pitchFamily="34" charset="0"/>
                            </a:rPr>
                            <a:t>Luminosity</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gridSpan="2">
                      <a:txBody>
                        <a:bodyPr/>
                        <a:lstStyle/>
                        <a:p>
                          <a:pPr marL="0" marR="0" indent="0" algn="ctr">
                            <a:spcBef>
                              <a:spcPts val="0"/>
                            </a:spcBef>
                            <a:spcAft>
                              <a:spcPts val="0"/>
                            </a:spcAft>
                          </a:pPr>
                          <a:r>
                            <a:rPr lang="en-US" sz="1400" b="0" dirty="0">
                              <a:effectLst/>
                              <a:latin typeface="Arial" panose="020B0604020202020204" pitchFamily="34" charset="0"/>
                              <a:cs typeface="Arial" panose="020B0604020202020204" pitchFamily="34" charset="0"/>
                            </a:rPr>
                            <a:t>Relative Luminosity: R = 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/L</a:t>
                          </a:r>
                          <a:r>
                            <a:rPr lang="en-US" sz="1400" b="0" baseline="3000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&lt; 10</a:t>
                          </a:r>
                          <a:r>
                            <a:rPr lang="en-US" sz="1400" b="0" baseline="30000" dirty="0">
                              <a:effectLst/>
                              <a:latin typeface="Arial" panose="020B0604020202020204" pitchFamily="34" charset="0"/>
                              <a:cs typeface="Arial" panose="020B0604020202020204" pitchFamily="34" charset="0"/>
                            </a:rPr>
                            <a:t>-4</a:t>
                          </a:r>
                        </a:p>
                        <a:p>
                          <a:pPr marL="285750" marR="0" indent="-285750" algn="ctr">
                            <a:spcBef>
                              <a:spcPts val="0"/>
                            </a:spcBef>
                            <a:spcAft>
                              <a:spcPts val="0"/>
                            </a:spcAft>
                            <a:buClr>
                              <a:srgbClr val="0432FF"/>
                            </a:buClr>
                            <a:buFont typeface="Wingdings" pitchFamily="2" charset="2"/>
                            <a:buChar char="à"/>
                          </a:pPr>
                          <a:r>
                            <a:rPr lang="en-US" sz="1400" b="0" baseline="0" dirty="0">
                              <a:effectLst/>
                              <a:latin typeface="Arial" panose="020B0604020202020204" pitchFamily="34" charset="0"/>
                              <a:ea typeface="MS Mincho" panose="02020609040205080304" pitchFamily="49" charset="-128"/>
                              <a:cs typeface="Arial" panose="020B0604020202020204" pitchFamily="34" charset="0"/>
                              <a:sym typeface="Wingdings" pitchFamily="2" charset="2"/>
                            </a:rPr>
                            <a:t>Flexible spin patters for both beams</a:t>
                          </a:r>
                        </a:p>
                        <a:p>
                          <a:pPr marL="0" marR="0" indent="0" algn="ctr">
                            <a:spcBef>
                              <a:spcPts val="0"/>
                            </a:spcBef>
                            <a:spcAft>
                              <a:spcPts val="0"/>
                            </a:spcAft>
                            <a:buFont typeface="Wingdings" pitchFamily="2" charset="2"/>
                            <a:buNone/>
                          </a:pPr>
                          <a:r>
                            <a:rPr lang="en-US" sz="1200" dirty="0">
                              <a:solidFill>
                                <a:srgbClr val="0000FF"/>
                              </a:solidFill>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3:</a:t>
                          </a:r>
                          <a:r>
                            <a:rPr lang="en-US" sz="1200" dirty="0">
                              <a:latin typeface="Arial" panose="020B0604020202020204" pitchFamily="34" charset="0"/>
                              <a:cs typeface="Arial" panose="020B0604020202020204" pitchFamily="34" charset="0"/>
                            </a:rPr>
                            <a:t> ++--++--++--   </a:t>
                          </a:r>
                          <a:r>
                            <a:rPr lang="en-US" sz="1200" dirty="0">
                              <a:solidFill>
                                <a:srgbClr val="0000FF"/>
                              </a:solidFill>
                              <a:latin typeface="Arial" panose="020B0604020202020204" pitchFamily="34" charset="0"/>
                              <a:cs typeface="Arial" panose="020B0604020202020204" pitchFamily="34" charset="0"/>
                            </a:rPr>
                            <a:t>4:</a:t>
                          </a:r>
                          <a:r>
                            <a:rPr lang="en-US" sz="1200" dirty="0">
                              <a:latin typeface="Arial" panose="020B0604020202020204" pitchFamily="34" charset="0"/>
                              <a:cs typeface="Arial" panose="020B0604020202020204" pitchFamily="34" charset="0"/>
                            </a:rPr>
                            <a:t> --++--++--++</a:t>
                          </a:r>
                        </a:p>
                      </a:txBody>
                      <a:tcPr marL="68580" marR="68580" marT="0" marB="0"/>
                    </a:tc>
                    <a:tc hMerge="1">
                      <a:txBody>
                        <a:bodyPr/>
                        <a:lstStyle/>
                        <a:p>
                          <a:endParaRPr lang="en-US"/>
                        </a:p>
                      </a:txBody>
                      <a:tcPr/>
                    </a:tc>
                    <a:extLst>
                      <a:ext uri="{0D108BD9-81ED-4DB2-BD59-A6C34878D82A}">
                        <a16:rowId xmlns:a16="http://schemas.microsoft.com/office/drawing/2014/main" val="2567770490"/>
                      </a:ext>
                    </a:extLst>
                  </a:tr>
                  <a:tr h="500071">
                    <a:tc vMerge="1">
                      <a:txBody>
                        <a:bodyPr/>
                        <a:lstStyle/>
                        <a:p>
                          <a:endParaRPr lang="en-US"/>
                        </a:p>
                      </a:txBody>
                      <a:tcPr/>
                    </a:tc>
                    <a:tc>
                      <a:txBody>
                        <a:bodyPr/>
                        <a:lstStyle/>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rPr>
                            <a:t> </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tc>
                      <a:txBody>
                        <a:bodyPr/>
                        <a:lstStyle/>
                        <a:p>
                          <a:pPr marL="0" marR="0" indent="0" algn="just">
                            <a:spcBef>
                              <a:spcPts val="0"/>
                            </a:spcBef>
                            <a:spcAft>
                              <a:spcPts val="0"/>
                            </a:spcAft>
                          </a:pPr>
                          <a:r>
                            <a:rPr lang="en-US" sz="1400" b="0" dirty="0">
                              <a:effectLst/>
                              <a:latin typeface="Symbol" pitchFamily="2" charset="2"/>
                              <a:cs typeface="Arial" panose="020B0604020202020204" pitchFamily="34" charset="0"/>
                            </a:rPr>
                            <a:t>g</a:t>
                          </a:r>
                          <a:r>
                            <a:rPr lang="en-US" sz="1400" b="0" dirty="0">
                              <a:effectLst/>
                              <a:latin typeface="Arial" panose="020B0604020202020204" pitchFamily="34" charset="0"/>
                              <a:cs typeface="Arial" panose="020B0604020202020204" pitchFamily="34" charset="0"/>
                            </a:rPr>
                            <a:t> acceptance: +/- 1 </a:t>
                          </a:r>
                          <a:r>
                            <a:rPr lang="en-US" sz="1400" b="0" dirty="0" err="1">
                              <a:effectLst/>
                              <a:latin typeface="Arial" panose="020B0604020202020204" pitchFamily="34" charset="0"/>
                              <a:cs typeface="Arial" panose="020B0604020202020204" pitchFamily="34" charset="0"/>
                            </a:rPr>
                            <a:t>mrad</a:t>
                          </a:r>
                          <a:r>
                            <a:rPr lang="en-US" sz="1400" b="0" dirty="0">
                              <a:effectLst/>
                              <a:latin typeface="Arial" panose="020B0604020202020204" pitchFamily="34" charset="0"/>
                              <a:cs typeface="Arial" panose="020B0604020202020204" pitchFamily="34" charset="0"/>
                            </a:rPr>
                            <a:t> </a:t>
                          </a:r>
                        </a:p>
                        <a:p>
                          <a:pPr marL="0" marR="0" indent="0" algn="just">
                            <a:spcBef>
                              <a:spcPts val="0"/>
                            </a:spcBef>
                            <a:spcAft>
                              <a:spcPts val="0"/>
                            </a:spcAft>
                          </a:pPr>
                          <a:r>
                            <a:rPr lang="en-US" sz="1400" b="0" dirty="0">
                              <a:effectLst/>
                              <a:latin typeface="Arial" panose="020B0604020202020204" pitchFamily="34" charset="0"/>
                              <a:cs typeface="Arial" panose="020B0604020202020204" pitchFamily="34" charset="0"/>
                              <a:sym typeface="Wingdings" pitchFamily="2" charset="2"/>
                            </a:rPr>
                            <a:t></a:t>
                          </a:r>
                          <a:r>
                            <a:rPr lang="en-US" sz="1400" b="0" dirty="0">
                              <a:effectLst/>
                              <a:latin typeface="Arial" panose="020B0604020202020204" pitchFamily="34" charset="0"/>
                              <a:cs typeface="Arial" panose="020B0604020202020204" pitchFamily="34" charset="0"/>
                            </a:rPr>
                            <a:t> </a:t>
                          </a:r>
                          <a:r>
                            <a:rPr lang="en-US" sz="1400" b="0" dirty="0" err="1">
                              <a:effectLst/>
                              <a:latin typeface="Symbol" pitchFamily="2" charset="2"/>
                              <a:cs typeface="Arial" panose="020B0604020202020204" pitchFamily="34" charset="0"/>
                            </a:rPr>
                            <a:t>d</a:t>
                          </a:r>
                          <a:r>
                            <a:rPr lang="en-US" sz="1400" b="0" dirty="0" err="1">
                              <a:effectLst/>
                              <a:latin typeface="Arial" panose="020B0604020202020204" pitchFamily="34" charset="0"/>
                              <a:cs typeface="Arial" panose="020B0604020202020204" pitchFamily="34" charset="0"/>
                            </a:rPr>
                            <a:t>L</a:t>
                          </a:r>
                          <a:r>
                            <a:rPr lang="en-US" sz="1400" b="0" dirty="0">
                              <a:effectLst/>
                              <a:latin typeface="Arial" panose="020B0604020202020204" pitchFamily="34" charset="0"/>
                              <a:cs typeface="Arial" panose="020B0604020202020204" pitchFamily="34" charset="0"/>
                            </a:rPr>
                            <a:t>/L &lt; 1%</a:t>
                          </a:r>
                          <a:endParaRPr lang="en-US" sz="1400" b="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tc>
                    <a:extLst>
                      <a:ext uri="{0D108BD9-81ED-4DB2-BD59-A6C34878D82A}">
                        <a16:rowId xmlns:a16="http://schemas.microsoft.com/office/drawing/2014/main" val="3309902970"/>
                      </a:ext>
                    </a:extLst>
                  </a:tr>
                </a:tbl>
              </a:graphicData>
            </a:graphic>
          </p:graphicFrame>
        </mc:Fallback>
      </mc:AlternateContent>
      <p:sp>
        <p:nvSpPr>
          <p:cNvPr id="4" name="Slide Number Placeholder 3">
            <a:extLst>
              <a:ext uri="{FF2B5EF4-FFF2-40B4-BE49-F238E27FC236}">
                <a16:creationId xmlns:a16="http://schemas.microsoft.com/office/drawing/2014/main" id="{70746DDD-3ED7-0748-842B-BCCF67C159EB}"/>
              </a:ext>
            </a:extLst>
          </p:cNvPr>
          <p:cNvSpPr>
            <a:spLocks noGrp="1"/>
          </p:cNvSpPr>
          <p:nvPr>
            <p:ph type="sldNum" sz="quarter" idx="12"/>
          </p:nvPr>
        </p:nvSpPr>
        <p:spPr/>
        <p:txBody>
          <a:bodyPr/>
          <a:lstStyle/>
          <a:p>
            <a:fld id="{893C5830-40F3-F04E-B2E3-10E6672BA8FF}" type="slidenum">
              <a:rPr lang="en-US" smtClean="0"/>
              <a:pPr/>
              <a:t>63</a:t>
            </a:fld>
            <a:endParaRPr lang="en-US"/>
          </a:p>
        </p:txBody>
      </p:sp>
      <p:sp>
        <p:nvSpPr>
          <p:cNvPr id="5" name="Title 4">
            <a:extLst>
              <a:ext uri="{FF2B5EF4-FFF2-40B4-BE49-F238E27FC236}">
                <a16:creationId xmlns:a16="http://schemas.microsoft.com/office/drawing/2014/main" id="{52B70781-9DC1-4D4D-B0D5-2791A6A04087}"/>
              </a:ext>
            </a:extLst>
          </p:cNvPr>
          <p:cNvSpPr>
            <a:spLocks noGrp="1"/>
          </p:cNvSpPr>
          <p:nvPr>
            <p:ph type="title"/>
          </p:nvPr>
        </p:nvSpPr>
        <p:spPr/>
        <p:txBody>
          <a:bodyPr/>
          <a:lstStyle/>
          <a:p>
            <a:r>
              <a:rPr lang="en-US" i="0" dirty="0"/>
              <a:t>IR Requirements from Physics</a:t>
            </a:r>
          </a:p>
        </p:txBody>
      </p:sp>
      <p:sp>
        <p:nvSpPr>
          <p:cNvPr id="7" name="Rectangle 6">
            <a:extLst>
              <a:ext uri="{FF2B5EF4-FFF2-40B4-BE49-F238E27FC236}">
                <a16:creationId xmlns:a16="http://schemas.microsoft.com/office/drawing/2014/main" id="{08545261-3B16-FC4D-A47C-03B0E0A8E23A}"/>
              </a:ext>
            </a:extLst>
          </p:cNvPr>
          <p:cNvSpPr/>
          <p:nvPr/>
        </p:nvSpPr>
        <p:spPr>
          <a:xfrm>
            <a:off x="3136984" y="1113995"/>
            <a:ext cx="5767844" cy="748671"/>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144113-85ED-064C-8549-59015434A4C7}"/>
              </a:ext>
            </a:extLst>
          </p:cNvPr>
          <p:cNvSpPr/>
          <p:nvPr/>
        </p:nvSpPr>
        <p:spPr>
          <a:xfrm>
            <a:off x="3136984" y="2967755"/>
            <a:ext cx="2879994" cy="1017223"/>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764B87-8979-AD4A-89BF-6703ED8237EB}"/>
              </a:ext>
            </a:extLst>
          </p:cNvPr>
          <p:cNvSpPr/>
          <p:nvPr/>
        </p:nvSpPr>
        <p:spPr>
          <a:xfrm>
            <a:off x="365453" y="6024302"/>
            <a:ext cx="427431" cy="260515"/>
          </a:xfrm>
          <a:prstGeom prst="rect">
            <a:avLst/>
          </a:prstGeom>
          <a:gradFill flip="none" rotWithShape="1">
            <a:gsLst>
              <a:gs pos="0">
                <a:srgbClr val="0432FF">
                  <a:alpha val="25000"/>
                </a:srgbClr>
              </a:gs>
              <a:gs pos="99000">
                <a:srgbClr val="0432FF">
                  <a:alpha val="2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6F29D7-3D36-1044-ACB2-EA69D18B3BEB}"/>
              </a:ext>
            </a:extLst>
          </p:cNvPr>
          <p:cNvSpPr txBox="1"/>
          <p:nvPr/>
        </p:nvSpPr>
        <p:spPr>
          <a:xfrm>
            <a:off x="792884" y="6024302"/>
            <a:ext cx="1705916" cy="338554"/>
          </a:xfrm>
          <a:prstGeom prst="rect">
            <a:avLst/>
          </a:prstGeom>
          <a:noFill/>
        </p:spPr>
        <p:txBody>
          <a:bodyPr wrap="none" rtlCol="0">
            <a:spAutoFit/>
          </a:bodyPr>
          <a:lstStyle/>
          <a:p>
            <a:pPr algn="l"/>
            <a:r>
              <a:rPr lang="en-US" sz="1600" dirty="0">
                <a:latin typeface="+mj-lt"/>
              </a:rPr>
              <a:t>most demanding</a:t>
            </a:r>
          </a:p>
        </p:txBody>
      </p:sp>
      <p:sp>
        <p:nvSpPr>
          <p:cNvPr id="2" name="Date Placeholder 1">
            <a:extLst>
              <a:ext uri="{FF2B5EF4-FFF2-40B4-BE49-F238E27FC236}">
                <a16:creationId xmlns:a16="http://schemas.microsoft.com/office/drawing/2014/main" id="{D4D5BC46-4DFA-2E41-9D18-D93BEEE5B3D6}"/>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361570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DB7F-095D-CF4C-9442-C706DCEBE5AB}"/>
              </a:ext>
            </a:extLst>
          </p:cNvPr>
          <p:cNvSpPr>
            <a:spLocks noGrp="1"/>
          </p:cNvSpPr>
          <p:nvPr>
            <p:ph type="title"/>
          </p:nvPr>
        </p:nvSpPr>
        <p:spPr>
          <a:xfrm>
            <a:off x="0" y="1"/>
            <a:ext cx="9115572" cy="570605"/>
          </a:xfrm>
        </p:spPr>
        <p:txBody>
          <a:bodyPr/>
          <a:lstStyle/>
          <a:p>
            <a:r>
              <a:rPr lang="en-US" dirty="0"/>
              <a:t>Complementarity for 1</a:t>
            </a:r>
            <a:r>
              <a:rPr lang="en-US" baseline="30000" dirty="0"/>
              <a:t>st</a:t>
            </a:r>
            <a:r>
              <a:rPr lang="en-US" dirty="0"/>
              <a:t>-IR &amp; 2</a:t>
            </a:r>
            <a:r>
              <a:rPr lang="en-US" baseline="30000" dirty="0"/>
              <a:t>nd</a:t>
            </a:r>
            <a:r>
              <a:rPr lang="en-US" dirty="0"/>
              <a:t>-IR</a:t>
            </a:r>
          </a:p>
        </p:txBody>
      </p:sp>
      <p:sp>
        <p:nvSpPr>
          <p:cNvPr id="3" name="Slide Number Placeholder 2">
            <a:extLst>
              <a:ext uri="{FF2B5EF4-FFF2-40B4-BE49-F238E27FC236}">
                <a16:creationId xmlns:a16="http://schemas.microsoft.com/office/drawing/2014/main" id="{A3DAC166-6516-2245-9A8C-48FA8AFE1E6F}"/>
              </a:ext>
            </a:extLst>
          </p:cNvPr>
          <p:cNvSpPr>
            <a:spLocks noGrp="1"/>
          </p:cNvSpPr>
          <p:nvPr>
            <p:ph type="sldNum" sz="quarter" idx="12"/>
          </p:nvPr>
        </p:nvSpPr>
        <p:spPr/>
        <p:txBody>
          <a:bodyPr/>
          <a:lstStyle/>
          <a:p>
            <a:fld id="{893C5830-40F3-F04E-B2E3-10E6672BA8FF}" type="slidenum">
              <a:rPr lang="en-US" smtClean="0"/>
              <a:t>64</a:t>
            </a:fld>
            <a:endParaRPr lang="en-US" dirty="0"/>
          </a:p>
        </p:txBody>
      </p:sp>
      <p:sp>
        <p:nvSpPr>
          <p:cNvPr id="4" name="TextBox 3">
            <a:extLst>
              <a:ext uri="{FF2B5EF4-FFF2-40B4-BE49-F238E27FC236}">
                <a16:creationId xmlns:a16="http://schemas.microsoft.com/office/drawing/2014/main" id="{602FD899-F261-9547-BB85-0D6E64F2B6AB}"/>
              </a:ext>
            </a:extLst>
          </p:cNvPr>
          <p:cNvSpPr txBox="1"/>
          <p:nvPr/>
        </p:nvSpPr>
        <p:spPr>
          <a:xfrm>
            <a:off x="10274" y="707633"/>
            <a:ext cx="9115572" cy="707886"/>
          </a:xfrm>
          <a:prstGeom prst="rect">
            <a:avLst/>
          </a:prstGeom>
          <a:noFill/>
        </p:spPr>
        <p:txBody>
          <a:bodyPr wrap="square" rtlCol="0">
            <a:spAutoFit/>
          </a:bodyPr>
          <a:lstStyle/>
          <a:p>
            <a:r>
              <a:rPr lang="en-US" sz="2000" dirty="0">
                <a:latin typeface="Comic Sans MS" panose="030F0902030302020204" pitchFamily="66" charset="0"/>
                <a:cs typeface="Arial" panose="020B0604020202020204" pitchFamily="34" charset="0"/>
              </a:rPr>
              <a:t>Since CD-1 we made significant progress in the preliminary design for the 2</a:t>
            </a:r>
            <a:r>
              <a:rPr lang="en-US" sz="2000" baseline="30000" dirty="0">
                <a:latin typeface="Comic Sans MS" panose="030F0902030302020204" pitchFamily="66" charset="0"/>
                <a:cs typeface="Arial" panose="020B0604020202020204" pitchFamily="34" charset="0"/>
              </a:rPr>
              <a:t>nd</a:t>
            </a:r>
            <a:r>
              <a:rPr lang="en-US" sz="2000" dirty="0">
                <a:latin typeface="Comic Sans MS" panose="030F0902030302020204" pitchFamily="66" charset="0"/>
                <a:cs typeface="Arial" panose="020B0604020202020204" pitchFamily="34" charset="0"/>
              </a:rPr>
              <a:t> IR with a focus on complementarity</a:t>
            </a:r>
          </a:p>
        </p:txBody>
      </p:sp>
      <p:cxnSp>
        <p:nvCxnSpPr>
          <p:cNvPr id="6" name="Straight Connector 5">
            <a:extLst>
              <a:ext uri="{FF2B5EF4-FFF2-40B4-BE49-F238E27FC236}">
                <a16:creationId xmlns:a16="http://schemas.microsoft.com/office/drawing/2014/main" id="{68BE3EA3-F832-6447-8211-61FC887F85C5}"/>
              </a:ext>
            </a:extLst>
          </p:cNvPr>
          <p:cNvCxnSpPr/>
          <p:nvPr/>
        </p:nvCxnSpPr>
        <p:spPr>
          <a:xfrm>
            <a:off x="10274" y="1818526"/>
            <a:ext cx="9115572"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1126EA-5205-2247-96DC-63BFB2840E0F}"/>
              </a:ext>
            </a:extLst>
          </p:cNvPr>
          <p:cNvCxnSpPr/>
          <p:nvPr/>
        </p:nvCxnSpPr>
        <p:spPr>
          <a:xfrm>
            <a:off x="5763796" y="1388628"/>
            <a:ext cx="0" cy="5356357"/>
          </a:xfrm>
          <a:prstGeom prst="line">
            <a:avLst/>
          </a:prstGeom>
          <a:ln w="19050">
            <a:solidFill>
              <a:srgbClr val="0432FF"/>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73D047-5999-104D-BB33-0C589E1237B1}"/>
              </a:ext>
            </a:extLst>
          </p:cNvPr>
          <p:cNvCxnSpPr/>
          <p:nvPr/>
        </p:nvCxnSpPr>
        <p:spPr>
          <a:xfrm>
            <a:off x="2289422" y="1388628"/>
            <a:ext cx="0" cy="5356357"/>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169E77-B75D-0A47-8E0E-106B1EE8F7EF}"/>
              </a:ext>
            </a:extLst>
          </p:cNvPr>
          <p:cNvSpPr txBox="1"/>
          <p:nvPr/>
        </p:nvSpPr>
        <p:spPr>
          <a:xfrm>
            <a:off x="6811596" y="1343601"/>
            <a:ext cx="2162772" cy="461665"/>
          </a:xfrm>
          <a:prstGeom prst="rect">
            <a:avLst/>
          </a:prstGeom>
          <a:noFill/>
        </p:spPr>
        <p:txBody>
          <a:bodyPr wrap="none" rtlCol="0">
            <a:spAutoFit/>
          </a:bodyPr>
          <a:lstStyle/>
          <a:p>
            <a:r>
              <a:rPr lang="en-US" sz="2400" b="1" dirty="0">
                <a:solidFill>
                  <a:srgbClr val="0432FF"/>
                </a:solidFill>
                <a:latin typeface="Comic Sans MS" panose="030F0902030302020204" pitchFamily="66" charset="0"/>
              </a:rPr>
              <a:t>2</a:t>
            </a:r>
            <a:r>
              <a:rPr lang="en-US" sz="2400" b="1" baseline="30000" dirty="0">
                <a:solidFill>
                  <a:srgbClr val="0432FF"/>
                </a:solidFill>
                <a:latin typeface="Comic Sans MS" panose="030F0902030302020204" pitchFamily="66" charset="0"/>
              </a:rPr>
              <a:t>nd</a:t>
            </a:r>
            <a:r>
              <a:rPr lang="en-US" sz="2400" b="1" dirty="0">
                <a:solidFill>
                  <a:srgbClr val="0432FF"/>
                </a:solidFill>
                <a:latin typeface="Comic Sans MS" panose="030F0902030302020204" pitchFamily="66" charset="0"/>
              </a:rPr>
              <a:t> IR (IP-8)</a:t>
            </a:r>
          </a:p>
        </p:txBody>
      </p:sp>
      <p:sp>
        <p:nvSpPr>
          <p:cNvPr id="12" name="TextBox 11">
            <a:extLst>
              <a:ext uri="{FF2B5EF4-FFF2-40B4-BE49-F238E27FC236}">
                <a16:creationId xmlns:a16="http://schemas.microsoft.com/office/drawing/2014/main" id="{0616C1A5-90BC-F241-99E2-9E31CAA02815}"/>
              </a:ext>
            </a:extLst>
          </p:cNvPr>
          <p:cNvSpPr txBox="1"/>
          <p:nvPr/>
        </p:nvSpPr>
        <p:spPr>
          <a:xfrm>
            <a:off x="3414158" y="1343601"/>
            <a:ext cx="2130711" cy="461665"/>
          </a:xfrm>
          <a:prstGeom prst="rect">
            <a:avLst/>
          </a:prstGeom>
          <a:noFill/>
        </p:spPr>
        <p:txBody>
          <a:bodyPr wrap="none" rtlCol="0">
            <a:spAutoFit/>
          </a:bodyPr>
          <a:lstStyle/>
          <a:p>
            <a:r>
              <a:rPr lang="en-US" sz="2400" b="1" dirty="0">
                <a:solidFill>
                  <a:srgbClr val="0432FF"/>
                </a:solidFill>
                <a:latin typeface="Comic Sans MS" panose="030F0902030302020204" pitchFamily="66" charset="0"/>
              </a:rPr>
              <a:t>1</a:t>
            </a:r>
            <a:r>
              <a:rPr lang="en-US" sz="2400" b="1" baseline="30000" dirty="0">
                <a:solidFill>
                  <a:srgbClr val="0432FF"/>
                </a:solidFill>
                <a:latin typeface="Comic Sans MS" panose="030F0902030302020204" pitchFamily="66" charset="0"/>
              </a:rPr>
              <a:t>st</a:t>
            </a:r>
            <a:r>
              <a:rPr lang="en-US" sz="2400" b="1" dirty="0">
                <a:solidFill>
                  <a:srgbClr val="0432FF"/>
                </a:solidFill>
                <a:latin typeface="Comic Sans MS" panose="030F0902030302020204" pitchFamily="66" charset="0"/>
              </a:rPr>
              <a:t> IR (IP-6)</a:t>
            </a:r>
          </a:p>
        </p:txBody>
      </p:sp>
      <p:sp>
        <p:nvSpPr>
          <p:cNvPr id="13" name="TextBox 12">
            <a:extLst>
              <a:ext uri="{FF2B5EF4-FFF2-40B4-BE49-F238E27FC236}">
                <a16:creationId xmlns:a16="http://schemas.microsoft.com/office/drawing/2014/main" id="{8A5F6677-BF51-A941-AD21-E1040E1AAE2D}"/>
              </a:ext>
            </a:extLst>
          </p:cNvPr>
          <p:cNvSpPr txBox="1"/>
          <p:nvPr/>
        </p:nvSpPr>
        <p:spPr>
          <a:xfrm>
            <a:off x="92466" y="1831654"/>
            <a:ext cx="1305165"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Geometry:</a:t>
            </a:r>
          </a:p>
        </p:txBody>
      </p:sp>
      <p:sp>
        <p:nvSpPr>
          <p:cNvPr id="14" name="TextBox 13">
            <a:extLst>
              <a:ext uri="{FF2B5EF4-FFF2-40B4-BE49-F238E27FC236}">
                <a16:creationId xmlns:a16="http://schemas.microsoft.com/office/drawing/2014/main" id="{99D8F1A3-D1F7-B44A-8929-02E50788B60C}"/>
              </a:ext>
            </a:extLst>
          </p:cNvPr>
          <p:cNvSpPr txBox="1"/>
          <p:nvPr/>
        </p:nvSpPr>
        <p:spPr>
          <a:xfrm>
            <a:off x="2289422" y="1831654"/>
            <a:ext cx="2452916"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ring inside to outside</a:t>
            </a:r>
          </a:p>
        </p:txBody>
      </p:sp>
      <p:sp>
        <p:nvSpPr>
          <p:cNvPr id="15" name="TextBox 14">
            <a:extLst>
              <a:ext uri="{FF2B5EF4-FFF2-40B4-BE49-F238E27FC236}">
                <a16:creationId xmlns:a16="http://schemas.microsoft.com/office/drawing/2014/main" id="{9B33A09B-7257-5C43-A2C5-DD5CF49F7550}"/>
              </a:ext>
            </a:extLst>
          </p:cNvPr>
          <p:cNvSpPr txBox="1"/>
          <p:nvPr/>
        </p:nvSpPr>
        <p:spPr>
          <a:xfrm>
            <a:off x="6767235" y="1828667"/>
            <a:ext cx="2452916"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ring outside to inside</a:t>
            </a:r>
          </a:p>
        </p:txBody>
      </p:sp>
      <p:pic>
        <p:nvPicPr>
          <p:cNvPr id="16" name="Picture 15">
            <a:extLst>
              <a:ext uri="{FF2B5EF4-FFF2-40B4-BE49-F238E27FC236}">
                <a16:creationId xmlns:a16="http://schemas.microsoft.com/office/drawing/2014/main" id="{CE2212C3-C07E-9744-9A94-FA8F565332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4057"/>
          <a:stretch/>
        </p:blipFill>
        <p:spPr>
          <a:xfrm>
            <a:off x="5003438" y="1858952"/>
            <a:ext cx="1499323" cy="1061059"/>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7E05E9B-6809-2A45-8D0F-56DB98555C91}"/>
              </a:ext>
            </a:extLst>
          </p:cNvPr>
          <p:cNvSpPr txBox="1"/>
          <p:nvPr/>
        </p:nvSpPr>
        <p:spPr>
          <a:xfrm>
            <a:off x="2322629" y="2343988"/>
            <a:ext cx="2770310" cy="923330"/>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tunnel and assembly hall</a:t>
            </a:r>
          </a:p>
          <a:p>
            <a:r>
              <a:rPr lang="en-US" dirty="0">
                <a:latin typeface="Comic Sans MS" panose="030F0902030302020204" pitchFamily="66" charset="0"/>
                <a:cs typeface="Arial" panose="020B0604020202020204" pitchFamily="34" charset="0"/>
              </a:rPr>
              <a:t>are larger</a:t>
            </a:r>
          </a:p>
          <a:p>
            <a:r>
              <a:rPr lang="en-US" dirty="0">
                <a:latin typeface="Comic Sans MS" panose="030F0902030302020204" pitchFamily="66" charset="0"/>
                <a:cs typeface="Arial" panose="020B0604020202020204" pitchFamily="34" charset="0"/>
              </a:rPr>
              <a:t>Tunnel: ⦰ </a:t>
            </a:r>
            <a:r>
              <a:rPr lang="en-US" dirty="0">
                <a:latin typeface="Comic Sans MS" panose="030F0902030302020204" pitchFamily="66" charset="0"/>
              </a:rPr>
              <a:t>7m +/- 140m</a:t>
            </a:r>
            <a:endParaRPr lang="en-US" dirty="0">
              <a:latin typeface="Comic Sans MS" panose="030F0902030302020204" pitchFamily="66" charset="0"/>
              <a:cs typeface="Arial" panose="020B0604020202020204" pitchFamily="34" charset="0"/>
            </a:endParaRPr>
          </a:p>
        </p:txBody>
      </p:sp>
      <p:sp>
        <p:nvSpPr>
          <p:cNvPr id="18" name="TextBox 17">
            <a:extLst>
              <a:ext uri="{FF2B5EF4-FFF2-40B4-BE49-F238E27FC236}">
                <a16:creationId xmlns:a16="http://schemas.microsoft.com/office/drawing/2014/main" id="{6E0739D7-6422-9E40-B3DF-2B88D3B191B3}"/>
              </a:ext>
            </a:extLst>
          </p:cNvPr>
          <p:cNvSpPr txBox="1"/>
          <p:nvPr/>
        </p:nvSpPr>
        <p:spPr>
          <a:xfrm>
            <a:off x="6493995" y="2335025"/>
            <a:ext cx="2631852" cy="1200329"/>
          </a:xfrm>
          <a:prstGeom prst="rect">
            <a:avLst/>
          </a:prstGeom>
          <a:noFill/>
        </p:spPr>
        <p:txBody>
          <a:bodyPr wrap="square" rtlCol="0">
            <a:spAutoFit/>
          </a:bodyPr>
          <a:lstStyle/>
          <a:p>
            <a:r>
              <a:rPr lang="en-US" dirty="0">
                <a:latin typeface="Comic Sans MS" panose="030F0902030302020204" pitchFamily="66" charset="0"/>
                <a:cs typeface="Arial" panose="020B0604020202020204" pitchFamily="34" charset="0"/>
              </a:rPr>
              <a:t>tunnel and assembly hall are smaller</a:t>
            </a:r>
          </a:p>
          <a:p>
            <a:r>
              <a:rPr lang="en-US" dirty="0">
                <a:latin typeface="Comic Sans MS" panose="030F0902030302020204" pitchFamily="66" charset="0"/>
                <a:cs typeface="Arial" panose="020B0604020202020204" pitchFamily="34" charset="0"/>
              </a:rPr>
              <a:t>Tunnel: ⦰ 6.3m to 60m then 5.3m</a:t>
            </a:r>
          </a:p>
        </p:txBody>
      </p:sp>
      <p:sp>
        <p:nvSpPr>
          <p:cNvPr id="19" name="TextBox 18">
            <a:extLst>
              <a:ext uri="{FF2B5EF4-FFF2-40B4-BE49-F238E27FC236}">
                <a16:creationId xmlns:a16="http://schemas.microsoft.com/office/drawing/2014/main" id="{24B343EF-6E4C-7942-9360-421095C31C1D}"/>
              </a:ext>
            </a:extLst>
          </p:cNvPr>
          <p:cNvSpPr txBox="1"/>
          <p:nvPr/>
        </p:nvSpPr>
        <p:spPr>
          <a:xfrm>
            <a:off x="101953" y="3509682"/>
            <a:ext cx="1824538"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Crossing Angle:</a:t>
            </a:r>
          </a:p>
        </p:txBody>
      </p:sp>
      <p:sp>
        <p:nvSpPr>
          <p:cNvPr id="20" name="TextBox 19">
            <a:extLst>
              <a:ext uri="{FF2B5EF4-FFF2-40B4-BE49-F238E27FC236}">
                <a16:creationId xmlns:a16="http://schemas.microsoft.com/office/drawing/2014/main" id="{0E8F7F6F-50F9-214E-BE09-EE513521A57E}"/>
              </a:ext>
            </a:extLst>
          </p:cNvPr>
          <p:cNvSpPr txBox="1"/>
          <p:nvPr/>
        </p:nvSpPr>
        <p:spPr>
          <a:xfrm>
            <a:off x="3534975" y="3511833"/>
            <a:ext cx="1080745"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25 </a:t>
            </a:r>
            <a:r>
              <a:rPr lang="en-US" dirty="0" err="1">
                <a:latin typeface="Comic Sans MS" panose="030F0902030302020204" pitchFamily="66" charset="0"/>
                <a:cs typeface="Arial" panose="020B0604020202020204" pitchFamily="34" charset="0"/>
              </a:rPr>
              <a:t>mrad</a:t>
            </a:r>
            <a:endParaRPr lang="en-US" dirty="0">
              <a:latin typeface="Comic Sans MS" panose="030F0902030302020204" pitchFamily="66" charset="0"/>
              <a:cs typeface="Arial" panose="020B0604020202020204" pitchFamily="34" charset="0"/>
            </a:endParaRPr>
          </a:p>
        </p:txBody>
      </p:sp>
      <p:sp>
        <p:nvSpPr>
          <p:cNvPr id="21" name="TextBox 20">
            <a:extLst>
              <a:ext uri="{FF2B5EF4-FFF2-40B4-BE49-F238E27FC236}">
                <a16:creationId xmlns:a16="http://schemas.microsoft.com/office/drawing/2014/main" id="{9AD8569E-CCC6-BE44-B402-F2A77327FF01}"/>
              </a:ext>
            </a:extLst>
          </p:cNvPr>
          <p:cNvSpPr txBox="1"/>
          <p:nvPr/>
        </p:nvSpPr>
        <p:spPr>
          <a:xfrm>
            <a:off x="6727100" y="3517119"/>
            <a:ext cx="1928733" cy="646331"/>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35 </a:t>
            </a:r>
            <a:r>
              <a:rPr lang="en-US" dirty="0" err="1">
                <a:latin typeface="Comic Sans MS" panose="030F0902030302020204" pitchFamily="66" charset="0"/>
                <a:cs typeface="Arial" panose="020B0604020202020204" pitchFamily="34" charset="0"/>
              </a:rPr>
              <a:t>mrad</a:t>
            </a:r>
            <a:endParaRPr lang="en-US" dirty="0">
              <a:latin typeface="Comic Sans MS" panose="030F0902030302020204" pitchFamily="66" charset="0"/>
              <a:cs typeface="Arial" panose="020B0604020202020204" pitchFamily="34" charset="0"/>
            </a:endParaRPr>
          </a:p>
          <a:p>
            <a:pPr algn="ctr"/>
            <a:r>
              <a:rPr lang="en-US" dirty="0">
                <a:latin typeface="Comic Sans MS" panose="030F0902030302020204" pitchFamily="66" charset="0"/>
                <a:cs typeface="Arial" panose="020B0604020202020204" pitchFamily="34" charset="0"/>
              </a:rPr>
              <a:t>secondary focus</a:t>
            </a:r>
          </a:p>
        </p:txBody>
      </p:sp>
      <p:sp>
        <p:nvSpPr>
          <p:cNvPr id="22" name="TextBox 21">
            <a:extLst>
              <a:ext uri="{FF2B5EF4-FFF2-40B4-BE49-F238E27FC236}">
                <a16:creationId xmlns:a16="http://schemas.microsoft.com/office/drawing/2014/main" id="{A8F8DCF9-B46A-114D-BC47-766866F33BE9}"/>
              </a:ext>
            </a:extLst>
          </p:cNvPr>
          <p:cNvSpPr txBox="1"/>
          <p:nvPr/>
        </p:nvSpPr>
        <p:spPr>
          <a:xfrm>
            <a:off x="3195866" y="4002451"/>
            <a:ext cx="5118709" cy="923330"/>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different blind spots</a:t>
            </a:r>
          </a:p>
          <a:p>
            <a:pPr algn="ctr"/>
            <a:r>
              <a:rPr lang="en-US" dirty="0">
                <a:latin typeface="Comic Sans MS" panose="030F0902030302020204" pitchFamily="66" charset="0"/>
                <a:cs typeface="Arial" panose="020B0604020202020204" pitchFamily="34" charset="0"/>
              </a:rPr>
              <a:t>different forward detectors and acceptances</a:t>
            </a:r>
          </a:p>
          <a:p>
            <a:pPr algn="ctr"/>
            <a:r>
              <a:rPr lang="en-US" dirty="0">
                <a:latin typeface="Comic Sans MS" panose="030F0902030302020204" pitchFamily="66" charset="0"/>
                <a:cs typeface="Arial" panose="020B0604020202020204" pitchFamily="34" charset="0"/>
              </a:rPr>
              <a:t>different acceptance of central detector</a:t>
            </a:r>
          </a:p>
        </p:txBody>
      </p:sp>
      <p:sp>
        <p:nvSpPr>
          <p:cNvPr id="23" name="TextBox 22">
            <a:extLst>
              <a:ext uri="{FF2B5EF4-FFF2-40B4-BE49-F238E27FC236}">
                <a16:creationId xmlns:a16="http://schemas.microsoft.com/office/drawing/2014/main" id="{7A990448-A164-284E-BF80-75BE77863C67}"/>
              </a:ext>
            </a:extLst>
          </p:cNvPr>
          <p:cNvSpPr txBox="1"/>
          <p:nvPr/>
        </p:nvSpPr>
        <p:spPr>
          <a:xfrm>
            <a:off x="3523729" y="4950554"/>
            <a:ext cx="4491935" cy="923330"/>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more luminosity at lower E</a:t>
            </a:r>
            <a:r>
              <a:rPr lang="en-US" baseline="-25000" dirty="0">
                <a:latin typeface="Comic Sans MS" panose="030F0902030302020204" pitchFamily="66" charset="0"/>
                <a:cs typeface="Arial" panose="020B0604020202020204" pitchFamily="34" charset="0"/>
              </a:rPr>
              <a:t>CM</a:t>
            </a:r>
            <a:endParaRPr lang="en-US" dirty="0">
              <a:latin typeface="Comic Sans MS" panose="030F0902030302020204" pitchFamily="66" charset="0"/>
              <a:cs typeface="Arial" panose="020B0604020202020204" pitchFamily="34" charset="0"/>
            </a:endParaRPr>
          </a:p>
          <a:p>
            <a:pPr algn="ctr"/>
            <a:r>
              <a:rPr lang="en-US" dirty="0">
                <a:latin typeface="Comic Sans MS" panose="030F0902030302020204" pitchFamily="66" charset="0"/>
                <a:cs typeface="Arial" panose="020B0604020202020204" pitchFamily="34" charset="0"/>
              </a:rPr>
              <a:t>optimize Doublet focusing FDD vs. FDF</a:t>
            </a:r>
          </a:p>
          <a:p>
            <a:pPr algn="ctr"/>
            <a:r>
              <a:rPr lang="en-US" dirty="0">
                <a:solidFill>
                  <a:srgbClr val="0432FF"/>
                </a:solidFill>
                <a:latin typeface="Comic Sans MS" panose="030F0902030302020204" pitchFamily="66" charset="0"/>
                <a:sym typeface="Wingdings" pitchFamily="2" charset="2"/>
              </a:rPr>
              <a:t></a:t>
            </a:r>
            <a:r>
              <a:rPr lang="en-US" dirty="0">
                <a:latin typeface="Comic Sans MS" panose="030F0902030302020204" pitchFamily="66" charset="0"/>
                <a:sym typeface="Wingdings" pitchFamily="2" charset="2"/>
              </a:rPr>
              <a:t> </a:t>
            </a:r>
            <a:r>
              <a:rPr lang="en-US" dirty="0">
                <a:latin typeface="Comic Sans MS" panose="030F0902030302020204" pitchFamily="66" charset="0"/>
                <a:cs typeface="Arial" panose="020B0604020202020204" pitchFamily="34" charset="0"/>
                <a:sym typeface="Wingdings" pitchFamily="2" charset="2"/>
              </a:rPr>
              <a:t>impact of far forward </a:t>
            </a:r>
            <a:r>
              <a:rPr lang="en-US" dirty="0" err="1">
                <a:latin typeface="Comic Sans MS" panose="030F0902030302020204" pitchFamily="66" charset="0"/>
                <a:cs typeface="Arial" panose="020B0604020202020204" pitchFamily="34" charset="0"/>
                <a:sym typeface="Wingdings" pitchFamily="2" charset="2"/>
              </a:rPr>
              <a:t>p</a:t>
            </a:r>
            <a:r>
              <a:rPr lang="en-US" baseline="-25000" dirty="0" err="1">
                <a:latin typeface="Comic Sans MS" panose="030F0902030302020204" pitchFamily="66" charset="0"/>
                <a:cs typeface="Arial" panose="020B0604020202020204" pitchFamily="34" charset="0"/>
                <a:sym typeface="Wingdings" pitchFamily="2" charset="2"/>
              </a:rPr>
              <a:t>T</a:t>
            </a:r>
            <a:r>
              <a:rPr lang="en-US" dirty="0">
                <a:latin typeface="Comic Sans MS" panose="030F0902030302020204" pitchFamily="66" charset="0"/>
                <a:cs typeface="Arial" panose="020B0604020202020204" pitchFamily="34" charset="0"/>
                <a:sym typeface="Wingdings" pitchFamily="2" charset="2"/>
              </a:rPr>
              <a:t> acceptance</a:t>
            </a:r>
            <a:r>
              <a:rPr lang="en-US" dirty="0">
                <a:latin typeface="Comic Sans MS" panose="030F0902030302020204" pitchFamily="66" charset="0"/>
                <a:cs typeface="Arial" panose="020B0604020202020204" pitchFamily="34" charset="0"/>
              </a:rPr>
              <a:t> </a:t>
            </a:r>
          </a:p>
        </p:txBody>
      </p:sp>
      <p:sp>
        <p:nvSpPr>
          <p:cNvPr id="24" name="TextBox 23">
            <a:extLst>
              <a:ext uri="{FF2B5EF4-FFF2-40B4-BE49-F238E27FC236}">
                <a16:creationId xmlns:a16="http://schemas.microsoft.com/office/drawing/2014/main" id="{7BAFA659-1565-184B-9012-9727C76D2D44}"/>
              </a:ext>
            </a:extLst>
          </p:cNvPr>
          <p:cNvSpPr txBox="1"/>
          <p:nvPr/>
        </p:nvSpPr>
        <p:spPr>
          <a:xfrm>
            <a:off x="113680" y="5014707"/>
            <a:ext cx="1391728"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Luminosity:</a:t>
            </a:r>
          </a:p>
        </p:txBody>
      </p:sp>
      <p:sp>
        <p:nvSpPr>
          <p:cNvPr id="25" name="TextBox 24">
            <a:extLst>
              <a:ext uri="{FF2B5EF4-FFF2-40B4-BE49-F238E27FC236}">
                <a16:creationId xmlns:a16="http://schemas.microsoft.com/office/drawing/2014/main" id="{B51D4FE0-1C69-F94E-A601-EC4ECF18F142}"/>
              </a:ext>
            </a:extLst>
          </p:cNvPr>
          <p:cNvSpPr txBox="1"/>
          <p:nvPr/>
        </p:nvSpPr>
        <p:spPr>
          <a:xfrm>
            <a:off x="92466" y="5924366"/>
            <a:ext cx="1494320" cy="369332"/>
          </a:xfrm>
          <a:prstGeom prst="rect">
            <a:avLst/>
          </a:prstGeom>
          <a:noFill/>
        </p:spPr>
        <p:txBody>
          <a:bodyPr wrap="none" rtlCol="0">
            <a:spAutoFit/>
          </a:bodyPr>
          <a:lstStyle/>
          <a:p>
            <a:r>
              <a:rPr lang="en-US" dirty="0">
                <a:solidFill>
                  <a:srgbClr val="0432FF"/>
                </a:solidFill>
                <a:latin typeface="Comic Sans MS" panose="030F0902030302020204" pitchFamily="66" charset="0"/>
                <a:cs typeface="Arial" panose="020B0604020202020204" pitchFamily="34" charset="0"/>
              </a:rPr>
              <a:t>Experiment:</a:t>
            </a:r>
          </a:p>
        </p:txBody>
      </p:sp>
      <p:sp>
        <p:nvSpPr>
          <p:cNvPr id="26" name="TextBox 25">
            <a:extLst>
              <a:ext uri="{FF2B5EF4-FFF2-40B4-BE49-F238E27FC236}">
                <a16:creationId xmlns:a16="http://schemas.microsoft.com/office/drawing/2014/main" id="{EF193F74-334B-F843-AB48-F2965AEAF2EF}"/>
              </a:ext>
            </a:extLst>
          </p:cNvPr>
          <p:cNvSpPr txBox="1"/>
          <p:nvPr/>
        </p:nvSpPr>
        <p:spPr>
          <a:xfrm>
            <a:off x="4681074" y="5862722"/>
            <a:ext cx="2291012" cy="369332"/>
          </a:xfrm>
          <a:prstGeom prst="rect">
            <a:avLst/>
          </a:prstGeom>
          <a:noFill/>
        </p:spPr>
        <p:txBody>
          <a:bodyPr wrap="none" rtlCol="0">
            <a:spAutoFit/>
          </a:bodyPr>
          <a:lstStyle/>
          <a:p>
            <a:r>
              <a:rPr lang="en-US" dirty="0">
                <a:latin typeface="Comic Sans MS" panose="030F0902030302020204" pitchFamily="66" charset="0"/>
                <a:cs typeface="Arial" panose="020B0604020202020204" pitchFamily="34" charset="0"/>
              </a:rPr>
              <a:t>1.5 Tesla or 3 Tesla</a:t>
            </a:r>
          </a:p>
        </p:txBody>
      </p:sp>
      <p:sp>
        <p:nvSpPr>
          <p:cNvPr id="28" name="TextBox 27">
            <a:extLst>
              <a:ext uri="{FF2B5EF4-FFF2-40B4-BE49-F238E27FC236}">
                <a16:creationId xmlns:a16="http://schemas.microsoft.com/office/drawing/2014/main" id="{27F93FA5-56E7-0D47-9F32-A3DE25ED34BB}"/>
              </a:ext>
            </a:extLst>
          </p:cNvPr>
          <p:cNvSpPr txBox="1"/>
          <p:nvPr/>
        </p:nvSpPr>
        <p:spPr>
          <a:xfrm>
            <a:off x="3746622" y="6165785"/>
            <a:ext cx="4015844" cy="369332"/>
          </a:xfrm>
          <a:prstGeom prst="rect">
            <a:avLst/>
          </a:prstGeom>
          <a:noFill/>
        </p:spPr>
        <p:txBody>
          <a:bodyPr wrap="none" rtlCol="0">
            <a:spAutoFit/>
          </a:bodyPr>
          <a:lstStyle/>
          <a:p>
            <a:pPr algn="ctr"/>
            <a:r>
              <a:rPr lang="en-US" dirty="0">
                <a:latin typeface="Comic Sans MS" panose="030F0902030302020204" pitchFamily="66" charset="0"/>
                <a:cs typeface="Arial" panose="020B0604020202020204" pitchFamily="34" charset="0"/>
              </a:rPr>
              <a:t>different subdetector technologies</a:t>
            </a:r>
          </a:p>
        </p:txBody>
      </p:sp>
      <p:sp>
        <p:nvSpPr>
          <p:cNvPr id="5" name="Date Placeholder 4">
            <a:extLst>
              <a:ext uri="{FF2B5EF4-FFF2-40B4-BE49-F238E27FC236}">
                <a16:creationId xmlns:a16="http://schemas.microsoft.com/office/drawing/2014/main" id="{6C8589CC-AFEA-CB45-894D-B4C3F833EB62}"/>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2493396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1BB5FE-FCA9-6249-A071-4BC00CAB05E6}"/>
              </a:ext>
            </a:extLst>
          </p:cNvPr>
          <p:cNvPicPr>
            <a:picLocks noChangeAspect="1"/>
          </p:cNvPicPr>
          <p:nvPr/>
        </p:nvPicPr>
        <p:blipFill>
          <a:blip r:embed="rId2"/>
          <a:stretch>
            <a:fillRect/>
          </a:stretch>
        </p:blipFill>
        <p:spPr>
          <a:xfrm>
            <a:off x="38720" y="1042847"/>
            <a:ext cx="8839220" cy="3965851"/>
          </a:xfrm>
          <a:prstGeom prst="rect">
            <a:avLst/>
          </a:prstGeom>
        </p:spPr>
      </p:pic>
      <p:sp>
        <p:nvSpPr>
          <p:cNvPr id="3" name="Slide Number Placeholder 2">
            <a:extLst>
              <a:ext uri="{FF2B5EF4-FFF2-40B4-BE49-F238E27FC236}">
                <a16:creationId xmlns:a16="http://schemas.microsoft.com/office/drawing/2014/main" id="{9427B74D-5B52-EA40-907D-F0AC7699D720}"/>
              </a:ext>
            </a:extLst>
          </p:cNvPr>
          <p:cNvSpPr>
            <a:spLocks noGrp="1"/>
          </p:cNvSpPr>
          <p:nvPr>
            <p:ph type="sldNum" sz="quarter" idx="12"/>
          </p:nvPr>
        </p:nvSpPr>
        <p:spPr/>
        <p:txBody>
          <a:bodyPr/>
          <a:lstStyle/>
          <a:p>
            <a:fld id="{893C5830-40F3-F04E-B2E3-10E6672BA8FF}" type="slidenum">
              <a:rPr lang="en-US" smtClean="0"/>
              <a:t>65</a:t>
            </a:fld>
            <a:endParaRPr lang="en-US"/>
          </a:p>
        </p:txBody>
      </p:sp>
      <p:sp>
        <p:nvSpPr>
          <p:cNvPr id="2" name="Title 1"/>
          <p:cNvSpPr>
            <a:spLocks noGrp="1"/>
          </p:cNvSpPr>
          <p:nvPr>
            <p:ph type="title"/>
          </p:nvPr>
        </p:nvSpPr>
        <p:spPr/>
        <p:txBody>
          <a:bodyPr>
            <a:normAutofit/>
          </a:bodyPr>
          <a:lstStyle/>
          <a:p>
            <a:r>
              <a:rPr lang="en-US"/>
              <a:t>Far forward (hadron going) region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130E1B-2DF9-4C41-A366-EF826EB7A266}"/>
                  </a:ext>
                </a:extLst>
              </p:cNvPr>
              <p:cNvSpPr txBox="1"/>
              <p:nvPr/>
            </p:nvSpPr>
            <p:spPr>
              <a:xfrm>
                <a:off x="109828" y="3527323"/>
                <a:ext cx="1505027" cy="542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𝐿</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𝑛𝑢𝑐𝑙𝑒𝑜𝑛</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𝑧</m:t>
                              </m:r>
                              <m:r>
                                <a:rPr lang="en-US" b="0" i="1" smtClean="0">
                                  <a:latin typeface="Cambria Math" panose="02040503050406030204" pitchFamily="18" charset="0"/>
                                </a:rPr>
                                <m:t>, </m:t>
                              </m:r>
                              <m:r>
                                <a:rPr lang="en-US" b="0" i="1" smtClean="0">
                                  <a:latin typeface="Cambria Math" panose="02040503050406030204" pitchFamily="18" charset="0"/>
                                </a:rPr>
                                <m:t>𝑏𝑒𝑎𝑚</m:t>
                              </m:r>
                            </m:sub>
                          </m:sSub>
                        </m:den>
                      </m:f>
                    </m:oMath>
                  </m:oMathPara>
                </a14:m>
                <a:endParaRPr lang="en-US"/>
              </a:p>
            </p:txBody>
          </p:sp>
        </mc:Choice>
        <mc:Fallback xmlns="">
          <p:sp>
            <p:nvSpPr>
              <p:cNvPr id="8" name="TextBox 7">
                <a:extLst>
                  <a:ext uri="{FF2B5EF4-FFF2-40B4-BE49-F238E27FC236}">
                    <a16:creationId xmlns:a16="http://schemas.microsoft.com/office/drawing/2014/main" id="{A1130E1B-2DF9-4C41-A366-EF826EB7A266}"/>
                  </a:ext>
                </a:extLst>
              </p:cNvPr>
              <p:cNvSpPr txBox="1">
                <a:spLocks noRot="1" noChangeAspect="1" noMove="1" noResize="1" noEditPoints="1" noAdjustHandles="1" noChangeArrowheads="1" noChangeShapeType="1" noTextEdit="1"/>
              </p:cNvSpPr>
              <p:nvPr/>
            </p:nvSpPr>
            <p:spPr>
              <a:xfrm>
                <a:off x="109828" y="3527323"/>
                <a:ext cx="1505027" cy="542393"/>
              </a:xfrm>
              <a:prstGeom prst="rect">
                <a:avLst/>
              </a:prstGeom>
              <a:blipFill>
                <a:blip r:embed="rId3"/>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8F9E2B7-E858-4042-A079-B16C26EBADF0}"/>
              </a:ext>
            </a:extLst>
          </p:cNvPr>
          <p:cNvCxnSpPr/>
          <p:nvPr/>
        </p:nvCxnSpPr>
        <p:spPr>
          <a:xfrm flipH="1" flipV="1">
            <a:off x="8284366" y="4490588"/>
            <a:ext cx="737330" cy="338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5-Point Star 8">
            <a:extLst>
              <a:ext uri="{FF2B5EF4-FFF2-40B4-BE49-F238E27FC236}">
                <a16:creationId xmlns:a16="http://schemas.microsoft.com/office/drawing/2014/main" id="{F289B0B9-B21D-A845-BBE5-9BA57DC7947D}"/>
              </a:ext>
            </a:extLst>
          </p:cNvPr>
          <p:cNvSpPr/>
          <p:nvPr/>
        </p:nvSpPr>
        <p:spPr>
          <a:xfrm>
            <a:off x="8922341" y="4660825"/>
            <a:ext cx="198711" cy="33820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10685C-C478-4B44-8D01-A049DDCE6F92}"/>
              </a:ext>
            </a:extLst>
          </p:cNvPr>
          <p:cNvSpPr txBox="1"/>
          <p:nvPr/>
        </p:nvSpPr>
        <p:spPr>
          <a:xfrm>
            <a:off x="8805796" y="5114775"/>
            <a:ext cx="431800" cy="369332"/>
          </a:xfrm>
          <a:prstGeom prst="rect">
            <a:avLst/>
          </a:prstGeom>
          <a:noFill/>
        </p:spPr>
        <p:txBody>
          <a:bodyPr wrap="square" rtlCol="0">
            <a:spAutoFit/>
          </a:bodyPr>
          <a:lstStyle/>
          <a:p>
            <a:r>
              <a:rPr lang="en-US"/>
              <a:t>IP</a:t>
            </a:r>
          </a:p>
        </p:txBody>
      </p:sp>
      <p:sp>
        <p:nvSpPr>
          <p:cNvPr id="11" name="TextBox 10">
            <a:extLst>
              <a:ext uri="{FF2B5EF4-FFF2-40B4-BE49-F238E27FC236}">
                <a16:creationId xmlns:a16="http://schemas.microsoft.com/office/drawing/2014/main" id="{9B838F78-787C-E146-A7E3-59F41C6CF0B0}"/>
              </a:ext>
            </a:extLst>
          </p:cNvPr>
          <p:cNvSpPr txBox="1"/>
          <p:nvPr/>
        </p:nvSpPr>
        <p:spPr>
          <a:xfrm rot="1255364">
            <a:off x="8694703" y="4269059"/>
            <a:ext cx="898592" cy="369332"/>
          </a:xfrm>
          <a:prstGeom prst="rect">
            <a:avLst/>
          </a:prstGeom>
          <a:noFill/>
        </p:spPr>
        <p:txBody>
          <a:bodyPr wrap="square" rtlCol="0">
            <a:spAutoFit/>
          </a:bodyPr>
          <a:lstStyle/>
          <a:p>
            <a:r>
              <a:rPr lang="en-US"/>
              <a:t>p/A </a:t>
            </a:r>
          </a:p>
        </p:txBody>
      </p:sp>
      <p:pic>
        <p:nvPicPr>
          <p:cNvPr id="12" name="Picture 11">
            <a:extLst>
              <a:ext uri="{FF2B5EF4-FFF2-40B4-BE49-F238E27FC236}">
                <a16:creationId xmlns:a16="http://schemas.microsoft.com/office/drawing/2014/main" id="{CD5774DC-7211-0841-A122-91CF2921D3D2}"/>
              </a:ext>
            </a:extLst>
          </p:cNvPr>
          <p:cNvPicPr>
            <a:picLocks noChangeAspect="1"/>
          </p:cNvPicPr>
          <p:nvPr/>
        </p:nvPicPr>
        <p:blipFill>
          <a:blip r:embed="rId4"/>
          <a:stretch>
            <a:fillRect/>
          </a:stretch>
        </p:blipFill>
        <p:spPr>
          <a:xfrm>
            <a:off x="5231894" y="898757"/>
            <a:ext cx="3889158" cy="1908457"/>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B1F476EB-E2A0-0548-84D0-9AB77D14BFAC}"/>
                  </a:ext>
                </a:extLst>
              </p:cNvPr>
              <p:cNvGraphicFramePr>
                <a:graphicFrameLocks noGrp="1"/>
              </p:cNvGraphicFramePr>
              <p:nvPr/>
            </p:nvGraphicFramePr>
            <p:xfrm>
              <a:off x="38720" y="4315386"/>
              <a:ext cx="5550849" cy="2443480"/>
            </p:xfrm>
            <a:graphic>
              <a:graphicData uri="http://schemas.openxmlformats.org/drawingml/2006/table">
                <a:tbl>
                  <a:tblPr firstRow="1" bandRow="1">
                    <a:tableStyleId>{5C22544A-7EE6-4342-B048-85BDC9FD1C3A}</a:tableStyleId>
                  </a:tblPr>
                  <a:tblGrid>
                    <a:gridCol w="1850283">
                      <a:extLst>
                        <a:ext uri="{9D8B030D-6E8A-4147-A177-3AD203B41FA5}">
                          <a16:colId xmlns:a16="http://schemas.microsoft.com/office/drawing/2014/main" val="693560367"/>
                        </a:ext>
                      </a:extLst>
                    </a:gridCol>
                    <a:gridCol w="1850283">
                      <a:extLst>
                        <a:ext uri="{9D8B030D-6E8A-4147-A177-3AD203B41FA5}">
                          <a16:colId xmlns:a16="http://schemas.microsoft.com/office/drawing/2014/main" val="3844769298"/>
                        </a:ext>
                      </a:extLst>
                    </a:gridCol>
                    <a:gridCol w="1850283">
                      <a:extLst>
                        <a:ext uri="{9D8B030D-6E8A-4147-A177-3AD203B41FA5}">
                          <a16:colId xmlns:a16="http://schemas.microsoft.com/office/drawing/2014/main" val="3101872643"/>
                        </a:ext>
                      </a:extLst>
                    </a:gridCol>
                  </a:tblGrid>
                  <a:tr h="370840">
                    <a:tc>
                      <a:txBody>
                        <a:bodyPr/>
                        <a:lstStyle/>
                        <a:p>
                          <a:r>
                            <a:rPr lang="en-US" sz="1400"/>
                            <a:t>Detector</a:t>
                          </a:r>
                        </a:p>
                      </a:txBody>
                      <a:tcPr/>
                    </a:tc>
                    <a:tc>
                      <a:txBody>
                        <a:bodyPr/>
                        <a:lstStyle/>
                        <a:p>
                          <a:r>
                            <a:rPr lang="en-US" sz="1400"/>
                            <a:t>Angular accept. [</a:t>
                          </a:r>
                          <a:r>
                            <a:rPr lang="en-US" sz="1400" err="1"/>
                            <a:t>mrad</a:t>
                          </a:r>
                          <a:r>
                            <a:rPr lang="en-US" sz="1400"/>
                            <a:t>]</a:t>
                          </a:r>
                        </a:p>
                      </a:txBody>
                      <a:tcPr/>
                    </a:tc>
                    <a:tc>
                      <a:txBody>
                        <a:bodyPr/>
                        <a:lstStyle/>
                        <a:p>
                          <a:r>
                            <a:rPr lang="en-US" sz="1400"/>
                            <a:t>Pt coverage</a:t>
                          </a:r>
                        </a:p>
                      </a:txBody>
                      <a:tcPr/>
                    </a:tc>
                    <a:extLst>
                      <a:ext uri="{0D108BD9-81ED-4DB2-BD59-A6C34878D82A}">
                        <a16:rowId xmlns:a16="http://schemas.microsoft.com/office/drawing/2014/main" val="2095864356"/>
                      </a:ext>
                    </a:extLst>
                  </a:tr>
                  <a:tr h="370840">
                    <a:tc>
                      <a:txBody>
                        <a:bodyPr/>
                        <a:lstStyle/>
                        <a:p>
                          <a:r>
                            <a:rPr lang="en-US" sz="1400"/>
                            <a:t>ZDC @ ~30m</a:t>
                          </a:r>
                        </a:p>
                      </a:txBody>
                      <a:tcPr/>
                    </a:tc>
                    <a:tc>
                      <a:txBody>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&lt;5.5 (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err="1"/>
                            <a:t>pT</a:t>
                          </a:r>
                          <a:r>
                            <a:rPr lang="en-US" sz="1400"/>
                            <a:t>&lt;1.3 GeV </a:t>
                          </a:r>
                        </a:p>
                      </a:txBody>
                      <a:tcPr/>
                    </a:tc>
                    <a:extLst>
                      <a:ext uri="{0D108BD9-81ED-4DB2-BD59-A6C34878D82A}">
                        <a16:rowId xmlns:a16="http://schemas.microsoft.com/office/drawing/2014/main" val="2670846356"/>
                      </a:ext>
                    </a:extLst>
                  </a:tr>
                  <a:tr h="370840">
                    <a:tc>
                      <a:txBody>
                        <a:bodyPr/>
                        <a:lstStyle/>
                        <a:p>
                          <a:r>
                            <a:rPr lang="en-US" sz="1400"/>
                            <a:t>Roman Pots </a:t>
                          </a:r>
                        </a:p>
                      </a:txBody>
                      <a:tcPr/>
                    </a:tc>
                    <a:tc>
                      <a:txBody>
                        <a:bodyPr/>
                        <a:lstStyle/>
                        <a:p>
                          <a:r>
                            <a:rPr lang="en-US" sz="1400"/>
                            <a:t>0*&lt;</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&lt;5.0 (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a:t>*Low </a:t>
                          </a:r>
                          <a:r>
                            <a:rPr lang="en-US" sz="1400" err="1"/>
                            <a:t>pT</a:t>
                          </a:r>
                          <a:r>
                            <a:rPr lang="en-US" sz="1400"/>
                            <a:t>(t) cutoff (beam optics) </a:t>
                          </a:r>
                        </a:p>
                      </a:txBody>
                      <a:tcPr/>
                    </a:tc>
                    <a:extLst>
                      <a:ext uri="{0D108BD9-81ED-4DB2-BD59-A6C34878D82A}">
                        <a16:rowId xmlns:a16="http://schemas.microsoft.com/office/drawing/2014/main" val="4117168202"/>
                      </a:ext>
                    </a:extLst>
                  </a:tr>
                  <a:tr h="370840">
                    <a:tc>
                      <a:txBody>
                        <a:bodyPr/>
                        <a:lstStyle/>
                        <a:p>
                          <a:r>
                            <a:rPr lang="en-US" sz="1400"/>
                            <a:t>Off-Momentum Detectors</a:t>
                          </a:r>
                        </a:p>
                      </a:txBody>
                      <a:tcPr/>
                    </a:tc>
                    <a:tc>
                      <a:txBody>
                        <a:bodyPr/>
                        <a:lstStyle/>
                        <a:p>
                          <a:r>
                            <a:rPr lang="en-US" sz="1400">
                              <a:ea typeface="Cambria Math" panose="02040503050406030204" pitchFamily="18" charset="0"/>
                            </a:rPr>
                            <a:t>0.0&lt; </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r>
                            <a:rPr lang="en-US" sz="1400"/>
                            <a:t> &lt; 5.0</a:t>
                          </a:r>
                          <a:r>
                            <a:rPr lang="en-US" sz="1400" baseline="0"/>
                            <a:t> </a:t>
                          </a:r>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&gt;6)</m:t>
                              </m:r>
                            </m:oMath>
                          </a14:m>
                          <a:endParaRPr lang="en-US" sz="1400"/>
                        </a:p>
                      </a:txBody>
                      <a:tcPr/>
                    </a:tc>
                    <a:tc>
                      <a:txBody>
                        <a:bodyPr/>
                        <a:lstStyle/>
                        <a:p>
                          <a:r>
                            <a:rPr lang="en-US" sz="1400"/>
                            <a:t>Low-rigidity particles from nuclear breakups</a:t>
                          </a:r>
                        </a:p>
                      </a:txBody>
                      <a:tcPr/>
                    </a:tc>
                    <a:extLst>
                      <a:ext uri="{0D108BD9-81ED-4DB2-BD59-A6C34878D82A}">
                        <a16:rowId xmlns:a16="http://schemas.microsoft.com/office/drawing/2014/main" val="4279399168"/>
                      </a:ext>
                    </a:extLst>
                  </a:tr>
                  <a:tr h="370840">
                    <a:tc>
                      <a:txBody>
                        <a:bodyPr/>
                        <a:lstStyle/>
                        <a:p>
                          <a:r>
                            <a:rPr lang="en-US" sz="1400"/>
                            <a:t>B0 forward spectrometer</a:t>
                          </a:r>
                        </a:p>
                      </a:txBody>
                      <a:tcPr/>
                    </a:tc>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5.5&lt;</m:t>
                                </m:r>
                                <m:r>
                                  <a:rPr lang="en-US" sz="1400" i="1" smtClean="0">
                                    <a:latin typeface="Cambria Math" panose="02040503050406030204" pitchFamily="18" charset="0"/>
                                    <a:ea typeface="Cambria Math" panose="02040503050406030204" pitchFamily="18" charset="0"/>
                                  </a:rPr>
                                  <m:t>𝜃</m:t>
                                </m:r>
                                <m:r>
                                  <a:rPr lang="en-US" sz="1400" b="0" i="1" smtClean="0">
                                    <a:latin typeface="Cambria Math" panose="02040503050406030204" pitchFamily="18" charset="0"/>
                                    <a:ea typeface="Cambria Math" panose="02040503050406030204" pitchFamily="18" charset="0"/>
                                  </a:rPr>
                                  <m:t>&lt;20.0 </m:t>
                                </m:r>
                              </m:oMath>
                            </m:oMathPara>
                          </a14:m>
                          <a:endParaRPr lang="en-US" sz="1400"/>
                        </a:p>
                        <a:p>
                          <a:r>
                            <a:rPr lang="en-US" sz="1400"/>
                            <a:t>(4.6&lt; </a:t>
                          </a:r>
                          <a14:m>
                            <m:oMath xmlns:m="http://schemas.openxmlformats.org/officeDocument/2006/math">
                              <m:r>
                                <a:rPr lang="en-US" sz="1400" i="1" smtClean="0">
                                  <a:latin typeface="Cambria Math" panose="02040503050406030204" pitchFamily="18" charset="0"/>
                                  <a:ea typeface="Cambria Math" panose="02040503050406030204" pitchFamily="18" charset="0"/>
                                </a:rPr>
                                <m:t>𝜂</m:t>
                              </m:r>
                              <m:r>
                                <a:rPr lang="en-US" sz="1400" b="0" i="1" smtClean="0">
                                  <a:latin typeface="Cambria Math" panose="02040503050406030204" pitchFamily="18" charset="0"/>
                                  <a:ea typeface="Cambria Math" panose="02040503050406030204" pitchFamily="18" charset="0"/>
                                </a:rPr>
                                <m:t>&lt;5.9)</m:t>
                              </m:r>
                            </m:oMath>
                          </a14:m>
                          <a:endParaRPr lang="en-US" sz="1400"/>
                        </a:p>
                      </a:txBody>
                      <a:tcPr/>
                    </a:tc>
                    <a:tc>
                      <a:txBody>
                        <a:bodyPr/>
                        <a:lstStyle/>
                        <a:p>
                          <a:r>
                            <a:rPr lang="en-US" sz="1400"/>
                            <a:t>High </a:t>
                          </a:r>
                          <a:r>
                            <a:rPr lang="en-US" sz="1400" err="1"/>
                            <a:t>pT</a:t>
                          </a:r>
                          <a:r>
                            <a:rPr lang="en-US" sz="1400"/>
                            <a:t>(t)</a:t>
                          </a:r>
                        </a:p>
                      </a:txBody>
                      <a:tcPr/>
                    </a:tc>
                    <a:extLst>
                      <a:ext uri="{0D108BD9-81ED-4DB2-BD59-A6C34878D82A}">
                        <a16:rowId xmlns:a16="http://schemas.microsoft.com/office/drawing/2014/main" val="4079487156"/>
                      </a:ext>
                    </a:extLst>
                  </a:tr>
                </a:tbl>
              </a:graphicData>
            </a:graphic>
          </p:graphicFrame>
        </mc:Choice>
        <mc:Fallback xmlns="">
          <p:graphicFrame>
            <p:nvGraphicFramePr>
              <p:cNvPr id="4" name="Table 3">
                <a:extLst>
                  <a:ext uri="{FF2B5EF4-FFF2-40B4-BE49-F238E27FC236}">
                    <a16:creationId xmlns:a16="http://schemas.microsoft.com/office/drawing/2014/main" id="{B1F476EB-E2A0-0548-84D0-9AB77D14BFAC}"/>
                  </a:ext>
                </a:extLst>
              </p:cNvPr>
              <p:cNvGraphicFramePr>
                <a:graphicFrameLocks noGrp="1"/>
              </p:cNvGraphicFramePr>
              <p:nvPr>
                <p:extLst>
                  <p:ext uri="{D42A27DB-BD31-4B8C-83A1-F6EECF244321}">
                    <p14:modId xmlns:p14="http://schemas.microsoft.com/office/powerpoint/2010/main" val="3520577905"/>
                  </p:ext>
                </p:extLst>
              </p:nvPr>
            </p:nvGraphicFramePr>
            <p:xfrm>
              <a:off x="38720" y="4315386"/>
              <a:ext cx="5550849" cy="2443480"/>
            </p:xfrm>
            <a:graphic>
              <a:graphicData uri="http://schemas.openxmlformats.org/drawingml/2006/table">
                <a:tbl>
                  <a:tblPr firstRow="1" bandRow="1">
                    <a:tableStyleId>{5C22544A-7EE6-4342-B048-85BDC9FD1C3A}</a:tableStyleId>
                  </a:tblPr>
                  <a:tblGrid>
                    <a:gridCol w="1850283">
                      <a:extLst>
                        <a:ext uri="{9D8B030D-6E8A-4147-A177-3AD203B41FA5}">
                          <a16:colId xmlns:a16="http://schemas.microsoft.com/office/drawing/2014/main" val="693560367"/>
                        </a:ext>
                      </a:extLst>
                    </a:gridCol>
                    <a:gridCol w="1850283">
                      <a:extLst>
                        <a:ext uri="{9D8B030D-6E8A-4147-A177-3AD203B41FA5}">
                          <a16:colId xmlns:a16="http://schemas.microsoft.com/office/drawing/2014/main" val="3844769298"/>
                        </a:ext>
                      </a:extLst>
                    </a:gridCol>
                    <a:gridCol w="1850283">
                      <a:extLst>
                        <a:ext uri="{9D8B030D-6E8A-4147-A177-3AD203B41FA5}">
                          <a16:colId xmlns:a16="http://schemas.microsoft.com/office/drawing/2014/main" val="3101872643"/>
                        </a:ext>
                      </a:extLst>
                    </a:gridCol>
                  </a:tblGrid>
                  <a:tr h="518160">
                    <a:tc>
                      <a:txBody>
                        <a:bodyPr/>
                        <a:lstStyle/>
                        <a:p>
                          <a:r>
                            <a:rPr lang="en-US" sz="1400"/>
                            <a:t>Detector</a:t>
                          </a:r>
                        </a:p>
                      </a:txBody>
                      <a:tcPr/>
                    </a:tc>
                    <a:tc>
                      <a:txBody>
                        <a:bodyPr/>
                        <a:lstStyle/>
                        <a:p>
                          <a:r>
                            <a:rPr lang="en-US" sz="1400"/>
                            <a:t>Angular accept. [</a:t>
                          </a:r>
                          <a:r>
                            <a:rPr lang="en-US" sz="1400" err="1"/>
                            <a:t>mrad</a:t>
                          </a:r>
                          <a:r>
                            <a:rPr lang="en-US" sz="1400"/>
                            <a:t>]</a:t>
                          </a:r>
                        </a:p>
                      </a:txBody>
                      <a:tcPr/>
                    </a:tc>
                    <a:tc>
                      <a:txBody>
                        <a:bodyPr/>
                        <a:lstStyle/>
                        <a:p>
                          <a:r>
                            <a:rPr lang="en-US" sz="1400"/>
                            <a:t>Pt coverage</a:t>
                          </a:r>
                        </a:p>
                      </a:txBody>
                      <a:tcPr/>
                    </a:tc>
                    <a:extLst>
                      <a:ext uri="{0D108BD9-81ED-4DB2-BD59-A6C34878D82A}">
                        <a16:rowId xmlns:a16="http://schemas.microsoft.com/office/drawing/2014/main" val="2095864356"/>
                      </a:ext>
                    </a:extLst>
                  </a:tr>
                  <a:tr h="370840">
                    <a:tc>
                      <a:txBody>
                        <a:bodyPr/>
                        <a:lstStyle/>
                        <a:p>
                          <a:r>
                            <a:rPr lang="en-US" sz="1400"/>
                            <a:t>ZDC @ ~30m</a:t>
                          </a:r>
                        </a:p>
                      </a:txBody>
                      <a:tcPr/>
                    </a:tc>
                    <a:tc>
                      <a:txBody>
                        <a:bodyPr/>
                        <a:lstStyle/>
                        <a:p>
                          <a:endParaRPr lang="en-US"/>
                        </a:p>
                      </a:txBody>
                      <a:tcPr>
                        <a:blipFill>
                          <a:blip r:embed="rId5"/>
                          <a:stretch>
                            <a:fillRect l="-100660" t="-140984" r="-101980" b="-436066"/>
                          </a:stretch>
                        </a:blipFill>
                      </a:tcPr>
                    </a:tc>
                    <a:tc>
                      <a:txBody>
                        <a:bodyPr/>
                        <a:lstStyle/>
                        <a:p>
                          <a:r>
                            <a:rPr lang="en-US" sz="1400" err="1"/>
                            <a:t>pT</a:t>
                          </a:r>
                          <a:r>
                            <a:rPr lang="en-US" sz="1400"/>
                            <a:t>&lt;1.3 GeV </a:t>
                          </a:r>
                        </a:p>
                      </a:txBody>
                      <a:tcPr/>
                    </a:tc>
                    <a:extLst>
                      <a:ext uri="{0D108BD9-81ED-4DB2-BD59-A6C34878D82A}">
                        <a16:rowId xmlns:a16="http://schemas.microsoft.com/office/drawing/2014/main" val="2670846356"/>
                      </a:ext>
                    </a:extLst>
                  </a:tr>
                  <a:tr h="518160">
                    <a:tc>
                      <a:txBody>
                        <a:bodyPr/>
                        <a:lstStyle/>
                        <a:p>
                          <a:r>
                            <a:rPr lang="en-US" sz="1400"/>
                            <a:t>Roman Pots </a:t>
                          </a:r>
                        </a:p>
                      </a:txBody>
                      <a:tcPr/>
                    </a:tc>
                    <a:tc>
                      <a:txBody>
                        <a:bodyPr/>
                        <a:lstStyle/>
                        <a:p>
                          <a:endParaRPr lang="en-US"/>
                        </a:p>
                      </a:txBody>
                      <a:tcPr>
                        <a:blipFill>
                          <a:blip r:embed="rId5"/>
                          <a:stretch>
                            <a:fillRect l="-100660" t="-170930" r="-101980" b="-209302"/>
                          </a:stretch>
                        </a:blipFill>
                      </a:tcPr>
                    </a:tc>
                    <a:tc>
                      <a:txBody>
                        <a:bodyPr/>
                        <a:lstStyle/>
                        <a:p>
                          <a:r>
                            <a:rPr lang="en-US" sz="1400"/>
                            <a:t>*Low </a:t>
                          </a:r>
                          <a:r>
                            <a:rPr lang="en-US" sz="1400" err="1"/>
                            <a:t>pT</a:t>
                          </a:r>
                          <a:r>
                            <a:rPr lang="en-US" sz="1400"/>
                            <a:t>(t) cutoff (beam optics) </a:t>
                          </a:r>
                        </a:p>
                      </a:txBody>
                      <a:tcPr/>
                    </a:tc>
                    <a:extLst>
                      <a:ext uri="{0D108BD9-81ED-4DB2-BD59-A6C34878D82A}">
                        <a16:rowId xmlns:a16="http://schemas.microsoft.com/office/drawing/2014/main" val="4117168202"/>
                      </a:ext>
                    </a:extLst>
                  </a:tr>
                  <a:tr h="518160">
                    <a:tc>
                      <a:txBody>
                        <a:bodyPr/>
                        <a:lstStyle/>
                        <a:p>
                          <a:r>
                            <a:rPr lang="en-US" sz="1400"/>
                            <a:t>Off-Momentum Detectors</a:t>
                          </a:r>
                        </a:p>
                      </a:txBody>
                      <a:tcPr/>
                    </a:tc>
                    <a:tc>
                      <a:txBody>
                        <a:bodyPr/>
                        <a:lstStyle/>
                        <a:p>
                          <a:endParaRPr lang="en-US"/>
                        </a:p>
                      </a:txBody>
                      <a:tcPr>
                        <a:blipFill>
                          <a:blip r:embed="rId5"/>
                          <a:stretch>
                            <a:fillRect l="-100660" t="-274118" r="-101980" b="-111765"/>
                          </a:stretch>
                        </a:blipFill>
                      </a:tcPr>
                    </a:tc>
                    <a:tc>
                      <a:txBody>
                        <a:bodyPr/>
                        <a:lstStyle/>
                        <a:p>
                          <a:r>
                            <a:rPr lang="en-US" sz="1400"/>
                            <a:t>Low-rigidity particles from nuclear breakups</a:t>
                          </a:r>
                        </a:p>
                      </a:txBody>
                      <a:tcPr/>
                    </a:tc>
                    <a:extLst>
                      <a:ext uri="{0D108BD9-81ED-4DB2-BD59-A6C34878D82A}">
                        <a16:rowId xmlns:a16="http://schemas.microsoft.com/office/drawing/2014/main" val="4279399168"/>
                      </a:ext>
                    </a:extLst>
                  </a:tr>
                  <a:tr h="518160">
                    <a:tc>
                      <a:txBody>
                        <a:bodyPr/>
                        <a:lstStyle/>
                        <a:p>
                          <a:r>
                            <a:rPr lang="en-US" sz="1400"/>
                            <a:t>B0 forward spectrometer</a:t>
                          </a:r>
                        </a:p>
                      </a:txBody>
                      <a:tcPr/>
                    </a:tc>
                    <a:tc>
                      <a:txBody>
                        <a:bodyPr/>
                        <a:lstStyle/>
                        <a:p>
                          <a:endParaRPr lang="en-US"/>
                        </a:p>
                      </a:txBody>
                      <a:tcPr>
                        <a:blipFill>
                          <a:blip r:embed="rId5"/>
                          <a:stretch>
                            <a:fillRect l="-100660" t="-374118" r="-101980" b="-11765"/>
                          </a:stretch>
                        </a:blipFill>
                      </a:tcPr>
                    </a:tc>
                    <a:tc>
                      <a:txBody>
                        <a:bodyPr/>
                        <a:lstStyle/>
                        <a:p>
                          <a:r>
                            <a:rPr lang="en-US" sz="1400"/>
                            <a:t>High </a:t>
                          </a:r>
                          <a:r>
                            <a:rPr lang="en-US" sz="1400" err="1"/>
                            <a:t>pT</a:t>
                          </a:r>
                          <a:r>
                            <a:rPr lang="en-US" sz="1400"/>
                            <a:t>(t)</a:t>
                          </a:r>
                        </a:p>
                      </a:txBody>
                      <a:tcPr/>
                    </a:tc>
                    <a:extLst>
                      <a:ext uri="{0D108BD9-81ED-4DB2-BD59-A6C34878D82A}">
                        <a16:rowId xmlns:a16="http://schemas.microsoft.com/office/drawing/2014/main" val="4079487156"/>
                      </a:ext>
                    </a:extLst>
                  </a:tr>
                </a:tbl>
              </a:graphicData>
            </a:graphic>
          </p:graphicFrame>
        </mc:Fallback>
      </mc:AlternateContent>
      <p:sp>
        <p:nvSpPr>
          <p:cNvPr id="6" name="Date Placeholder 5">
            <a:extLst>
              <a:ext uri="{FF2B5EF4-FFF2-40B4-BE49-F238E27FC236}">
                <a16:creationId xmlns:a16="http://schemas.microsoft.com/office/drawing/2014/main" id="{F78DC96E-7D68-6546-ADBC-A7C5A80FDB9F}"/>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4147809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6639C9FB-A7D2-0D4D-98FD-F2695447C36E}"/>
              </a:ext>
            </a:extLst>
          </p:cNvPr>
          <p:cNvSpPr/>
          <p:nvPr/>
        </p:nvSpPr>
        <p:spPr>
          <a:xfrm>
            <a:off x="4507249" y="744618"/>
            <a:ext cx="4474779" cy="5976858"/>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B5ABE83-53D3-F443-88B8-137BA2EAE52F}"/>
              </a:ext>
            </a:extLst>
          </p:cNvPr>
          <p:cNvPicPr>
            <a:picLocks noChangeAspect="1"/>
          </p:cNvPicPr>
          <p:nvPr/>
        </p:nvPicPr>
        <p:blipFill>
          <a:blip r:embed="rId2"/>
          <a:stretch>
            <a:fillRect/>
          </a:stretch>
        </p:blipFill>
        <p:spPr>
          <a:xfrm>
            <a:off x="4867702" y="1330442"/>
            <a:ext cx="3762731" cy="1640669"/>
          </a:xfrm>
          <a:prstGeom prst="rect">
            <a:avLst/>
          </a:prstGeom>
        </p:spPr>
      </p:pic>
      <p:sp>
        <p:nvSpPr>
          <p:cNvPr id="3" name="Rounded Rectangle 2">
            <a:extLst>
              <a:ext uri="{FF2B5EF4-FFF2-40B4-BE49-F238E27FC236}">
                <a16:creationId xmlns:a16="http://schemas.microsoft.com/office/drawing/2014/main" id="{47B6D5B6-0EA6-D44A-9E03-98713F992D76}"/>
              </a:ext>
            </a:extLst>
          </p:cNvPr>
          <p:cNvSpPr/>
          <p:nvPr/>
        </p:nvSpPr>
        <p:spPr>
          <a:xfrm>
            <a:off x="61680" y="744617"/>
            <a:ext cx="4391528" cy="5622179"/>
          </a:xfrm>
          <a:prstGeom prst="roundRect">
            <a:avLst>
              <a:gd name="adj" fmla="val 6568"/>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B65DE16-8766-C24D-BB52-981C43D26289}"/>
              </a:ext>
            </a:extLst>
          </p:cNvPr>
          <p:cNvSpPr>
            <a:spLocks noGrp="1"/>
          </p:cNvSpPr>
          <p:nvPr>
            <p:ph type="sldNum" sz="quarter" idx="12"/>
          </p:nvPr>
        </p:nvSpPr>
        <p:spPr/>
        <p:txBody>
          <a:bodyPr/>
          <a:lstStyle/>
          <a:p>
            <a:fld id="{893C5830-40F3-F04E-B2E3-10E6672BA8FF}" type="slidenum">
              <a:rPr lang="en-US" smtClean="0"/>
              <a:t>66</a:t>
            </a:fld>
            <a:endParaRPr lang="en-US"/>
          </a:p>
        </p:txBody>
      </p:sp>
      <p:sp>
        <p:nvSpPr>
          <p:cNvPr id="2" name="Title 1">
            <a:extLst>
              <a:ext uri="{FF2B5EF4-FFF2-40B4-BE49-F238E27FC236}">
                <a16:creationId xmlns:a16="http://schemas.microsoft.com/office/drawing/2014/main" id="{A677631F-7E8C-744D-8107-11CAB0DB0DFB}"/>
              </a:ext>
            </a:extLst>
          </p:cNvPr>
          <p:cNvSpPr>
            <a:spLocks noGrp="1"/>
          </p:cNvSpPr>
          <p:nvPr>
            <p:ph type="title"/>
          </p:nvPr>
        </p:nvSpPr>
        <p:spPr/>
        <p:txBody>
          <a:bodyPr/>
          <a:lstStyle/>
          <a:p>
            <a:r>
              <a:rPr lang="en-US" dirty="0"/>
              <a:t>Far-forward detectors</a:t>
            </a:r>
          </a:p>
        </p:txBody>
      </p:sp>
      <p:sp>
        <p:nvSpPr>
          <p:cNvPr id="38" name="Rectangle 37">
            <a:extLst>
              <a:ext uri="{FF2B5EF4-FFF2-40B4-BE49-F238E27FC236}">
                <a16:creationId xmlns:a16="http://schemas.microsoft.com/office/drawing/2014/main" id="{4306BD4A-17E2-F44B-8FAB-17959294128A}"/>
              </a:ext>
            </a:extLst>
          </p:cNvPr>
          <p:cNvSpPr/>
          <p:nvPr/>
        </p:nvSpPr>
        <p:spPr>
          <a:xfrm>
            <a:off x="2150880" y="1009699"/>
            <a:ext cx="2263825" cy="369332"/>
          </a:xfrm>
          <a:prstGeom prst="rect">
            <a:avLst/>
          </a:prstGeom>
        </p:spPr>
        <p:txBody>
          <a:bodyPr wrap="none">
            <a:spAutoFit/>
          </a:bodyPr>
          <a:lstStyle/>
          <a:p>
            <a:pPr lvl="0" algn="ctr" eaLnBrk="1" fontAlgn="auto" hangingPunct="1">
              <a:spcBef>
                <a:spcPts val="0"/>
              </a:spcBef>
              <a:spcAft>
                <a:spcPts val="0"/>
              </a:spcAft>
              <a:defRPr/>
            </a:pPr>
            <a:r>
              <a:rPr lang="en-US"/>
              <a:t>(5.5 &lt; 𝜽 &lt; 20.0 </a:t>
            </a:r>
            <a:r>
              <a:rPr lang="en-US" err="1"/>
              <a:t>mrad</a:t>
            </a:r>
            <a:r>
              <a:rPr lang="en-US"/>
              <a:t>)  </a:t>
            </a:r>
          </a:p>
        </p:txBody>
      </p:sp>
      <p:sp>
        <p:nvSpPr>
          <p:cNvPr id="40" name="Rectangle 39">
            <a:extLst>
              <a:ext uri="{FF2B5EF4-FFF2-40B4-BE49-F238E27FC236}">
                <a16:creationId xmlns:a16="http://schemas.microsoft.com/office/drawing/2014/main" id="{68658DEE-C6E6-2E43-9EE1-876B85599BC5}"/>
              </a:ext>
            </a:extLst>
          </p:cNvPr>
          <p:cNvSpPr/>
          <p:nvPr/>
        </p:nvSpPr>
        <p:spPr>
          <a:xfrm>
            <a:off x="61680" y="1526827"/>
            <a:ext cx="4304067" cy="3483005"/>
          </a:xfrm>
          <a:prstGeom prst="rect">
            <a:avLst/>
          </a:prstGeom>
        </p:spPr>
        <p:txBody>
          <a:bodyPr wrap="square">
            <a:spAutoFit/>
          </a:bodyPr>
          <a:lstStyle/>
          <a:p>
            <a:pPr marL="285750" indent="-285750">
              <a:lnSpc>
                <a:spcPct val="90000"/>
              </a:lnSpc>
              <a:spcAft>
                <a:spcPts val="800"/>
              </a:spcAft>
              <a:buFont typeface="Wingdings" pitchFamily="2" charset="2"/>
              <a:buChar char="Ø"/>
            </a:pPr>
            <a:r>
              <a:rPr lang="en-US">
                <a:latin typeface="Arial" panose="020B0604020202020204" pitchFamily="34" charset="0"/>
                <a:cs typeface="Arial" panose="020B0604020202020204" pitchFamily="34" charset="0"/>
              </a:rPr>
              <a:t>Warm space for detector package insert located inside a vacuum vessel to isolate from insulating vacuum</a:t>
            </a:r>
            <a:r>
              <a:rPr lang="en-US"/>
              <a:t>.</a:t>
            </a:r>
            <a:endParaRPr lang="en-US">
              <a:latin typeface="Helvetica" pitchFamily="2" charset="0"/>
            </a:endParaRPr>
          </a:p>
          <a:p>
            <a:pPr marL="285750" indent="-285750">
              <a:buFont typeface="Wingdings" pitchFamily="2" charset="2"/>
              <a:buChar char="Ø"/>
            </a:pPr>
            <a:r>
              <a:rPr lang="en-US">
                <a:latin typeface="Arial" panose="020B0604020202020204" pitchFamily="34" charset="0"/>
                <a:cs typeface="Arial" panose="020B0604020202020204" pitchFamily="34" charset="0"/>
              </a:rPr>
              <a:t>Higher granularity detectors needed in this area ( </a:t>
            </a:r>
            <a:r>
              <a:rPr lang="en-US" b="1">
                <a:latin typeface="Arial" panose="020B0604020202020204" pitchFamily="34" charset="0"/>
                <a:cs typeface="Arial" panose="020B0604020202020204" pitchFamily="34" charset="0"/>
              </a:rPr>
              <a:t>MAPS</a:t>
            </a:r>
            <a:r>
              <a:rPr lang="en-US">
                <a:latin typeface="Arial" panose="020B0604020202020204" pitchFamily="34" charset="0"/>
                <a:cs typeface="Arial" panose="020B0604020202020204" pitchFamily="34" charset="0"/>
              </a:rPr>
              <a:t>) with layers of fast-timing detectors (</a:t>
            </a:r>
            <a:r>
              <a:rPr lang="en-US" b="1">
                <a:latin typeface="Arial" panose="020B0604020202020204" pitchFamily="34" charset="0"/>
                <a:cs typeface="Arial" panose="020B0604020202020204" pitchFamily="34" charset="0"/>
              </a:rPr>
              <a:t>LGADs</a:t>
            </a:r>
            <a:r>
              <a:rPr lang="en-US">
                <a:latin typeface="Arial" panose="020B0604020202020204" pitchFamily="34" charset="0"/>
                <a:cs typeface="Arial" panose="020B0604020202020204" pitchFamily="34" charset="0"/>
              </a:rPr>
              <a:t>)</a:t>
            </a:r>
          </a:p>
          <a:p>
            <a:pPr marL="285750" indent="-285750">
              <a:buFont typeface="Wingdings" pitchFamily="2" charset="2"/>
              <a:buChar char="Ø"/>
            </a:pPr>
            <a:r>
              <a:rPr lang="en-US">
                <a:latin typeface="Arial" panose="020B0604020202020204" pitchFamily="34" charset="0"/>
                <a:cs typeface="Arial" panose="020B0604020202020204" pitchFamily="34" charset="0"/>
              </a:rPr>
              <a:t>Shape and coverage  of  B0 tracker needs to be further evaluated </a:t>
            </a:r>
          </a:p>
          <a:p>
            <a:pPr marL="285750" indent="-285750">
              <a:buFont typeface="Wingdings" pitchFamily="2" charset="2"/>
              <a:buChar char="Ø"/>
            </a:pPr>
            <a:endParaRPr lang="en-US">
              <a:latin typeface="Helvetica" pitchFamily="2" charset="0"/>
            </a:endParaRPr>
          </a:p>
          <a:p>
            <a:endParaRPr lang="en-US">
              <a:latin typeface="Helvetica" pitchFamily="2" charset="0"/>
            </a:endParaRPr>
          </a:p>
          <a:p>
            <a:pPr marL="137160" indent="-137160">
              <a:lnSpc>
                <a:spcPct val="90000"/>
              </a:lnSpc>
              <a:spcAft>
                <a:spcPts val="800"/>
              </a:spcAft>
              <a:buFont typeface="Arial" panose="020B0604020202020204" pitchFamily="34" charset="0"/>
              <a:buChar char="•"/>
            </a:pPr>
            <a:endParaRPr lang="en-US"/>
          </a:p>
          <a:p>
            <a:pPr>
              <a:lnSpc>
                <a:spcPct val="90000"/>
              </a:lnSpc>
              <a:spcAft>
                <a:spcPts val="800"/>
              </a:spcAft>
            </a:pPr>
            <a:endParaRPr lang="en-US"/>
          </a:p>
        </p:txBody>
      </p:sp>
      <p:pic>
        <p:nvPicPr>
          <p:cNvPr id="5" name="Picture 4">
            <a:extLst>
              <a:ext uri="{FF2B5EF4-FFF2-40B4-BE49-F238E27FC236}">
                <a16:creationId xmlns:a16="http://schemas.microsoft.com/office/drawing/2014/main" id="{FC5B7593-1D13-3E42-9F65-64B9CC315C60}"/>
              </a:ext>
            </a:extLst>
          </p:cNvPr>
          <p:cNvPicPr>
            <a:picLocks noChangeAspect="1"/>
          </p:cNvPicPr>
          <p:nvPr/>
        </p:nvPicPr>
        <p:blipFill>
          <a:blip r:embed="rId3"/>
          <a:stretch>
            <a:fillRect/>
          </a:stretch>
        </p:blipFill>
        <p:spPr>
          <a:xfrm>
            <a:off x="115721" y="3999040"/>
            <a:ext cx="4323731" cy="2539873"/>
          </a:xfrm>
          <a:prstGeom prst="rect">
            <a:avLst/>
          </a:prstGeom>
        </p:spPr>
      </p:pic>
      <p:cxnSp>
        <p:nvCxnSpPr>
          <p:cNvPr id="7" name="Straight Arrow Connector 6">
            <a:extLst>
              <a:ext uri="{FF2B5EF4-FFF2-40B4-BE49-F238E27FC236}">
                <a16:creationId xmlns:a16="http://schemas.microsoft.com/office/drawing/2014/main" id="{2182679F-A4B9-E748-8762-CBAF7C7EB49B}"/>
              </a:ext>
            </a:extLst>
          </p:cNvPr>
          <p:cNvCxnSpPr>
            <a:cxnSpLocks/>
          </p:cNvCxnSpPr>
          <p:nvPr/>
        </p:nvCxnSpPr>
        <p:spPr>
          <a:xfrm>
            <a:off x="1177447" y="4127044"/>
            <a:ext cx="1051236" cy="7989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247E16D-D613-D849-A2D9-2C057E9D8C3F}"/>
              </a:ext>
            </a:extLst>
          </p:cNvPr>
          <p:cNvSpPr txBox="1"/>
          <p:nvPr/>
        </p:nvSpPr>
        <p:spPr>
          <a:xfrm>
            <a:off x="115721" y="3703448"/>
            <a:ext cx="1603331" cy="646331"/>
          </a:xfrm>
          <a:prstGeom prst="rect">
            <a:avLst/>
          </a:prstGeom>
          <a:noFill/>
        </p:spPr>
        <p:txBody>
          <a:bodyPr wrap="square" rtlCol="0">
            <a:spAutoFit/>
          </a:bodyPr>
          <a:lstStyle/>
          <a:p>
            <a:r>
              <a:rPr lang="en-US">
                <a:solidFill>
                  <a:srgbClr val="FF0000"/>
                </a:solidFill>
              </a:rPr>
              <a:t>Space for detectors </a:t>
            </a:r>
          </a:p>
        </p:txBody>
      </p:sp>
      <p:sp>
        <p:nvSpPr>
          <p:cNvPr id="6" name="TextBox 5">
            <a:extLst>
              <a:ext uri="{FF2B5EF4-FFF2-40B4-BE49-F238E27FC236}">
                <a16:creationId xmlns:a16="http://schemas.microsoft.com/office/drawing/2014/main" id="{0077A067-6D08-6748-8EE7-DCA4DB3C8293}"/>
              </a:ext>
            </a:extLst>
          </p:cNvPr>
          <p:cNvSpPr txBox="1"/>
          <p:nvPr/>
        </p:nvSpPr>
        <p:spPr>
          <a:xfrm>
            <a:off x="115721" y="891796"/>
            <a:ext cx="3059749" cy="523220"/>
          </a:xfrm>
          <a:prstGeom prst="rect">
            <a:avLst/>
          </a:prstGeom>
          <a:noFill/>
        </p:spPr>
        <p:txBody>
          <a:bodyPr wrap="square" rtlCol="0">
            <a:spAutoFit/>
          </a:bodyPr>
          <a:lstStyle/>
          <a:p>
            <a:r>
              <a:rPr lang="en-US" sz="2000" b="1"/>
              <a:t>B0-spectrometer</a:t>
            </a:r>
            <a:r>
              <a:rPr lang="en-US" sz="2800" b="1"/>
              <a:t> </a:t>
            </a:r>
          </a:p>
        </p:txBody>
      </p:sp>
      <p:sp>
        <p:nvSpPr>
          <p:cNvPr id="15" name="TextBox 14">
            <a:extLst>
              <a:ext uri="{FF2B5EF4-FFF2-40B4-BE49-F238E27FC236}">
                <a16:creationId xmlns:a16="http://schemas.microsoft.com/office/drawing/2014/main" id="{7CC9435A-8A6D-1147-8D68-A540EBD4BE7F}"/>
              </a:ext>
            </a:extLst>
          </p:cNvPr>
          <p:cNvSpPr txBox="1"/>
          <p:nvPr/>
        </p:nvSpPr>
        <p:spPr>
          <a:xfrm>
            <a:off x="4643327" y="714179"/>
            <a:ext cx="3938096" cy="707886"/>
          </a:xfrm>
          <a:prstGeom prst="rect">
            <a:avLst/>
          </a:prstGeom>
          <a:noFill/>
        </p:spPr>
        <p:txBody>
          <a:bodyPr wrap="square" rtlCol="0">
            <a:spAutoFit/>
          </a:bodyPr>
          <a:lstStyle/>
          <a:p>
            <a:r>
              <a:rPr lang="en-US" sz="2000" b="1"/>
              <a:t>Roman-Pots and Off-momentum detectors   </a:t>
            </a: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FC6FEADD-2927-534D-9A89-6285A3DD78C3}"/>
                  </a:ext>
                </a:extLst>
              </p:cNvPr>
              <p:cNvSpPr/>
              <p:nvPr/>
            </p:nvSpPr>
            <p:spPr>
              <a:xfrm>
                <a:off x="4523598" y="3015121"/>
                <a:ext cx="4304067" cy="1754326"/>
              </a:xfrm>
              <a:prstGeom prst="rect">
                <a:avLst/>
              </a:prstGeom>
            </p:spPr>
            <p:txBody>
              <a:bodyPr wrap="square">
                <a:spAutoFit/>
              </a:bodyPr>
              <a:lstStyle/>
              <a:p>
                <a:pPr marL="285750" indent="-285750">
                  <a:buFont typeface="Wingdings" pitchFamily="2" charset="2"/>
                  <a:buChar char="Ø"/>
                </a:pPr>
                <a:r>
                  <a:rPr lang="en-US">
                    <a:latin typeface="Arial" panose="020B0604020202020204" pitchFamily="34" charset="0"/>
                    <a:cs typeface="Arial" panose="020B0604020202020204" pitchFamily="34" charset="0"/>
                  </a:rPr>
                  <a:t>Low Pt particles Pt &lt; 1.3 GeV</a:t>
                </a:r>
              </a:p>
              <a:p>
                <a:pPr marL="285750" indent="-285750">
                  <a:buFont typeface="Wingdings" pitchFamily="2" charset="2"/>
                  <a:buChar char="Ø"/>
                </a:pPr>
                <a:r>
                  <a:rPr lang="en-US">
                    <a:latin typeface="Arial" panose="020B0604020202020204" pitchFamily="34" charset="0"/>
                    <a:cs typeface="Arial" panose="020B0604020202020204" pitchFamily="34" charset="0"/>
                  </a:rPr>
                  <a:t>RPs: movable, integrated into the vacuum system </a:t>
                </a:r>
              </a:p>
              <a:p>
                <a:pPr marL="285750" indent="-285750">
                  <a:buFont typeface="Wingdings" pitchFamily="2" charset="2"/>
                  <a:buChar char="Ø"/>
                </a:pPr>
                <a:r>
                  <a:rPr lang="en-US">
                    <a:latin typeface="Arial" panose="020B0604020202020204" pitchFamily="34" charset="0"/>
                    <a:cs typeface="Arial" panose="020B0604020202020204" pitchFamily="34" charset="0"/>
                  </a:rPr>
                  <a:t>Fast Timing and moderate granularity </a:t>
                </a:r>
              </a:p>
              <a:p>
                <a:r>
                  <a:rPr lang="en-US">
                    <a:latin typeface="Arial" panose="020B0604020202020204" pitchFamily="34" charset="0"/>
                    <a:cs typeface="Arial" panose="020B0604020202020204" pitchFamily="34" charset="0"/>
                  </a:rPr>
                  <a:t> (500x500</a:t>
                </a:r>
                <a14:m>
                  <m:oMath xmlns:m="http://schemas.openxmlformats.org/officeDocument/2006/math">
                    <m:r>
                      <a:rPr lang="en-US" i="1" smtClean="0">
                        <a:latin typeface="Cambria Math" panose="02040503050406030204" pitchFamily="18" charset="0"/>
                        <a:ea typeface="Cambria Math" panose="02040503050406030204" pitchFamily="18" charset="0"/>
                        <a:cs typeface="Arial" panose="020B0604020202020204" pitchFamily="34" charset="0"/>
                      </a:rPr>
                      <m:t>𝜇</m:t>
                    </m:r>
                    <m:r>
                      <a:rPr lang="en-US" b="0" i="1" smtClean="0">
                        <a:latin typeface="Cambria Math" panose="02040503050406030204" pitchFamily="18" charset="0"/>
                        <a:ea typeface="Cambria Math" panose="02040503050406030204" pitchFamily="18" charset="0"/>
                        <a:cs typeface="Arial" panose="020B0604020202020204" pitchFamily="34" charset="0"/>
                      </a:rPr>
                      <m:t>𝑚</m:t>
                    </m:r>
                    <m:r>
                      <a:rPr lang="en-US" b="0" i="1" baseline="30000" smtClean="0">
                        <a:latin typeface="Cambria Math" panose="02040503050406030204" pitchFamily="18" charset="0"/>
                        <a:ea typeface="Cambria Math" panose="02040503050406030204" pitchFamily="18" charset="0"/>
                        <a:cs typeface="Arial" panose="020B0604020202020204" pitchFamily="34" charset="0"/>
                      </a:rPr>
                      <m:t>2</m:t>
                    </m:r>
                    <m:r>
                      <a:rPr lang="en-US"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a:latin typeface="Arial" panose="020B0604020202020204" pitchFamily="34" charset="0"/>
                  <a:cs typeface="Arial" panose="020B0604020202020204" pitchFamily="34" charset="0"/>
                </a:endParaRPr>
              </a:p>
              <a:p>
                <a:pPr marL="285750" indent="-285750">
                  <a:buFont typeface="Wingdings" pitchFamily="2" charset="2"/>
                  <a:buChar char="Ø"/>
                </a:pPr>
                <a:r>
                  <a:rPr lang="en-US" b="1">
                    <a:latin typeface="Arial" panose="020B0604020202020204" pitchFamily="34" charset="0"/>
                    <a:cs typeface="Arial" panose="020B0604020202020204" pitchFamily="34" charset="0"/>
                  </a:rPr>
                  <a:t>AC-LGADs</a:t>
                </a:r>
                <a:endParaRPr lang="en-US"/>
              </a:p>
            </p:txBody>
          </p:sp>
        </mc:Choice>
        <mc:Fallback xmlns="">
          <p:sp>
            <p:nvSpPr>
              <p:cNvPr id="50" name="Rectangle 49">
                <a:extLst>
                  <a:ext uri="{FF2B5EF4-FFF2-40B4-BE49-F238E27FC236}">
                    <a16:creationId xmlns:a16="http://schemas.microsoft.com/office/drawing/2014/main" id="{FC6FEADD-2927-534D-9A89-6285A3DD78C3}"/>
                  </a:ext>
                </a:extLst>
              </p:cNvPr>
              <p:cNvSpPr>
                <a:spLocks noRot="1" noChangeAspect="1" noMove="1" noResize="1" noEditPoints="1" noAdjustHandles="1" noChangeArrowheads="1" noChangeShapeType="1" noTextEdit="1"/>
              </p:cNvSpPr>
              <p:nvPr/>
            </p:nvSpPr>
            <p:spPr>
              <a:xfrm>
                <a:off x="4523598" y="3015121"/>
                <a:ext cx="4304067" cy="1754326"/>
              </a:xfrm>
              <a:prstGeom prst="rect">
                <a:avLst/>
              </a:prstGeom>
              <a:blipFill>
                <a:blip r:embed="rId4"/>
                <a:stretch>
                  <a:fillRect l="-850" t="-2091" r="-1558" b="-453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86643E59-B8AE-3C41-9042-D016D1D54F64}"/>
              </a:ext>
            </a:extLst>
          </p:cNvPr>
          <p:cNvSpPr/>
          <p:nvPr/>
        </p:nvSpPr>
        <p:spPr>
          <a:xfrm>
            <a:off x="5788743" y="1043146"/>
            <a:ext cx="3185487" cy="369332"/>
          </a:xfrm>
          <a:prstGeom prst="rect">
            <a:avLst/>
          </a:prstGeom>
        </p:spPr>
        <p:txBody>
          <a:bodyPr wrap="none">
            <a:spAutoFit/>
          </a:bodyPr>
          <a:lstStyle/>
          <a:p>
            <a:r>
              <a:rPr lang="el-GR">
                <a:latin typeface="Helvetica" pitchFamily="2" charset="0"/>
              </a:rPr>
              <a:t>0.0* (10σ 𝑐𝑢𝑡) &lt; 𝜽 &lt; 5.0 </a:t>
            </a:r>
            <a:r>
              <a:rPr lang="en-US" err="1">
                <a:latin typeface="Helvetica" pitchFamily="2" charset="0"/>
              </a:rPr>
              <a:t>mrad</a:t>
            </a:r>
            <a:endParaRPr lang="en-US">
              <a:effectLst/>
              <a:latin typeface="Helvetica" pitchFamily="2" charset="0"/>
            </a:endParaRPr>
          </a:p>
        </p:txBody>
      </p:sp>
      <p:grpSp>
        <p:nvGrpSpPr>
          <p:cNvPr id="75" name="Group 74">
            <a:extLst>
              <a:ext uri="{FF2B5EF4-FFF2-40B4-BE49-F238E27FC236}">
                <a16:creationId xmlns:a16="http://schemas.microsoft.com/office/drawing/2014/main" id="{94805DE2-2A4F-3441-BFF8-7D54FCACA862}"/>
              </a:ext>
            </a:extLst>
          </p:cNvPr>
          <p:cNvGrpSpPr/>
          <p:nvPr/>
        </p:nvGrpSpPr>
        <p:grpSpPr>
          <a:xfrm>
            <a:off x="5874707" y="4558015"/>
            <a:ext cx="2612284" cy="1985870"/>
            <a:chOff x="53939" y="3699147"/>
            <a:chExt cx="3484707" cy="2604542"/>
          </a:xfrm>
        </p:grpSpPr>
        <p:sp>
          <p:nvSpPr>
            <p:cNvPr id="76" name="Oval 75">
              <a:extLst>
                <a:ext uri="{FF2B5EF4-FFF2-40B4-BE49-F238E27FC236}">
                  <a16:creationId xmlns:a16="http://schemas.microsoft.com/office/drawing/2014/main" id="{D05A1DF6-FC9D-524E-AC17-3B2F3F169463}"/>
                </a:ext>
              </a:extLst>
            </p:cNvPr>
            <p:cNvSpPr/>
            <p:nvPr/>
          </p:nvSpPr>
          <p:spPr>
            <a:xfrm>
              <a:off x="53939" y="4521521"/>
              <a:ext cx="1594440" cy="1531437"/>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AE9170E-C703-C048-9D40-6C5164166CE0}"/>
                </a:ext>
              </a:extLst>
            </p:cNvPr>
            <p:cNvGrpSpPr/>
            <p:nvPr/>
          </p:nvGrpSpPr>
          <p:grpSpPr>
            <a:xfrm rot="10800000">
              <a:off x="198772" y="5802226"/>
              <a:ext cx="1356896" cy="501463"/>
              <a:chOff x="3007790" y="1315844"/>
              <a:chExt cx="2199827" cy="1059365"/>
            </a:xfrm>
          </p:grpSpPr>
          <p:sp>
            <p:nvSpPr>
              <p:cNvPr id="97" name="Rectangle 96">
                <a:extLst>
                  <a:ext uri="{FF2B5EF4-FFF2-40B4-BE49-F238E27FC236}">
                    <a16:creationId xmlns:a16="http://schemas.microsoft.com/office/drawing/2014/main" id="{889C8448-D9D4-604A-A2CC-BC65A43940DD}"/>
                  </a:ext>
                </a:extLst>
              </p:cNvPr>
              <p:cNvSpPr/>
              <p:nvPr/>
            </p:nvSpPr>
            <p:spPr>
              <a:xfrm>
                <a:off x="3007790" y="1315846"/>
                <a:ext cx="2199827" cy="4906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A154E9C-468B-4249-BCC0-DC0ECDC282E3}"/>
                  </a:ext>
                </a:extLst>
              </p:cNvPr>
              <p:cNvSpPr/>
              <p:nvPr/>
            </p:nvSpPr>
            <p:spPr>
              <a:xfrm rot="5400000">
                <a:off x="4371276" y="1538869"/>
                <a:ext cx="1059365" cy="6133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B6CC56C0-46B7-2A48-9F45-DC2871453161}"/>
                </a:ext>
              </a:extLst>
            </p:cNvPr>
            <p:cNvSpPr/>
            <p:nvPr/>
          </p:nvSpPr>
          <p:spPr>
            <a:xfrm>
              <a:off x="595665" y="5248120"/>
              <a:ext cx="474017" cy="66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C918C073-071E-8845-9F0E-FA9DB82C3E64}"/>
                </a:ext>
              </a:extLst>
            </p:cNvPr>
            <p:cNvGrpSpPr/>
            <p:nvPr/>
          </p:nvGrpSpPr>
          <p:grpSpPr>
            <a:xfrm rot="10800000">
              <a:off x="164806" y="4369820"/>
              <a:ext cx="1356897" cy="501463"/>
              <a:chOff x="3276760" y="5802516"/>
              <a:chExt cx="1356897" cy="501463"/>
            </a:xfrm>
          </p:grpSpPr>
          <p:sp>
            <p:nvSpPr>
              <p:cNvPr id="95" name="Rectangle 94">
                <a:extLst>
                  <a:ext uri="{FF2B5EF4-FFF2-40B4-BE49-F238E27FC236}">
                    <a16:creationId xmlns:a16="http://schemas.microsoft.com/office/drawing/2014/main" id="{1C53ADDB-C86E-C944-8FD5-839F2D9F0967}"/>
                  </a:ext>
                </a:extLst>
              </p:cNvPr>
              <p:cNvSpPr/>
              <p:nvPr/>
            </p:nvSpPr>
            <p:spPr>
              <a:xfrm rot="10800000">
                <a:off x="3276760" y="6071721"/>
                <a:ext cx="1356897" cy="23225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DDEC606-D975-E449-8B47-A582D7C3A426}"/>
                  </a:ext>
                </a:extLst>
              </p:cNvPr>
              <p:cNvSpPr/>
              <p:nvPr/>
            </p:nvSpPr>
            <p:spPr>
              <a:xfrm rot="16200000">
                <a:off x="3215181" y="5864095"/>
                <a:ext cx="501463" cy="3783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F0E6E8E3-4D11-6346-B9D7-4354FF76CF07}"/>
                </a:ext>
              </a:extLst>
            </p:cNvPr>
            <p:cNvSpPr/>
            <p:nvPr/>
          </p:nvSpPr>
          <p:spPr>
            <a:xfrm>
              <a:off x="1919106" y="4539994"/>
              <a:ext cx="1619540" cy="1585705"/>
            </a:xfrm>
            <a:prstGeom prst="ellipse">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29A8BFC5-EDA7-0048-9BCC-C2C65049A447}"/>
                </a:ext>
              </a:extLst>
            </p:cNvPr>
            <p:cNvGrpSpPr/>
            <p:nvPr/>
          </p:nvGrpSpPr>
          <p:grpSpPr>
            <a:xfrm rot="10800000">
              <a:off x="2063939" y="5204257"/>
              <a:ext cx="1356896" cy="501463"/>
              <a:chOff x="3007790" y="1315844"/>
              <a:chExt cx="2199827" cy="1059365"/>
            </a:xfrm>
          </p:grpSpPr>
          <p:sp>
            <p:nvSpPr>
              <p:cNvPr id="93" name="Rectangle 92">
                <a:extLst>
                  <a:ext uri="{FF2B5EF4-FFF2-40B4-BE49-F238E27FC236}">
                    <a16:creationId xmlns:a16="http://schemas.microsoft.com/office/drawing/2014/main" id="{12C7AF12-CE2C-9B4B-8CCD-39FB18857EC2}"/>
                  </a:ext>
                </a:extLst>
              </p:cNvPr>
              <p:cNvSpPr/>
              <p:nvPr/>
            </p:nvSpPr>
            <p:spPr>
              <a:xfrm>
                <a:off x="3007790" y="1315846"/>
                <a:ext cx="2199827" cy="49065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C9C86D4-E13E-AF46-9D17-60905FD552CC}"/>
                  </a:ext>
                </a:extLst>
              </p:cNvPr>
              <p:cNvSpPr/>
              <p:nvPr/>
            </p:nvSpPr>
            <p:spPr>
              <a:xfrm rot="5400000">
                <a:off x="4371276" y="1538869"/>
                <a:ext cx="1059365" cy="6133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81">
              <a:extLst>
                <a:ext uri="{FF2B5EF4-FFF2-40B4-BE49-F238E27FC236}">
                  <a16:creationId xmlns:a16="http://schemas.microsoft.com/office/drawing/2014/main" id="{434EF0D5-2AC7-C749-8CBB-1F7953636C72}"/>
                </a:ext>
              </a:extLst>
            </p:cNvPr>
            <p:cNvSpPr/>
            <p:nvPr/>
          </p:nvSpPr>
          <p:spPr>
            <a:xfrm>
              <a:off x="2516391" y="5279948"/>
              <a:ext cx="474017" cy="667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4A2E1436-D79B-9543-B276-DEFA73A336A3}"/>
                </a:ext>
              </a:extLst>
            </p:cNvPr>
            <p:cNvGrpSpPr/>
            <p:nvPr/>
          </p:nvGrpSpPr>
          <p:grpSpPr>
            <a:xfrm rot="10800000">
              <a:off x="2063938" y="4946438"/>
              <a:ext cx="1356897" cy="501463"/>
              <a:chOff x="3276760" y="5802516"/>
              <a:chExt cx="1356897" cy="501463"/>
            </a:xfrm>
          </p:grpSpPr>
          <p:sp>
            <p:nvSpPr>
              <p:cNvPr id="91" name="Rectangle 90">
                <a:extLst>
                  <a:ext uri="{FF2B5EF4-FFF2-40B4-BE49-F238E27FC236}">
                    <a16:creationId xmlns:a16="http://schemas.microsoft.com/office/drawing/2014/main" id="{3B504366-B38A-8846-B5C4-9C1B21C17FC2}"/>
                  </a:ext>
                </a:extLst>
              </p:cNvPr>
              <p:cNvSpPr/>
              <p:nvPr/>
            </p:nvSpPr>
            <p:spPr>
              <a:xfrm rot="10800000">
                <a:off x="3276760" y="6071721"/>
                <a:ext cx="1356897" cy="23225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9F6ECDBA-ECB0-3140-8E21-1CDE70F46905}"/>
                  </a:ext>
                </a:extLst>
              </p:cNvPr>
              <p:cNvSpPr/>
              <p:nvPr/>
            </p:nvSpPr>
            <p:spPr>
              <a:xfrm rot="16200000">
                <a:off x="3215181" y="5864095"/>
                <a:ext cx="501463" cy="37830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Arrow Connector 83">
              <a:extLst>
                <a:ext uri="{FF2B5EF4-FFF2-40B4-BE49-F238E27FC236}">
                  <a16:creationId xmlns:a16="http://schemas.microsoft.com/office/drawing/2014/main" id="{E7FA1EA0-A332-5842-A9BF-CD14B831BA83}"/>
                </a:ext>
              </a:extLst>
            </p:cNvPr>
            <p:cNvCxnSpPr/>
            <p:nvPr/>
          </p:nvCxnSpPr>
          <p:spPr>
            <a:xfrm>
              <a:off x="387924" y="4431862"/>
              <a:ext cx="0" cy="1316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1C83888-FA2E-1245-B19A-329C9045F0FE}"/>
                </a:ext>
              </a:extLst>
            </p:cNvPr>
            <p:cNvCxnSpPr>
              <a:cxnSpLocks/>
            </p:cNvCxnSpPr>
            <p:nvPr/>
          </p:nvCxnSpPr>
          <p:spPr>
            <a:xfrm flipV="1">
              <a:off x="1332550" y="4961083"/>
              <a:ext cx="0" cy="12104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72AE4438-0891-214A-8445-BD2AF09230B8}"/>
                </a:ext>
              </a:extLst>
            </p:cNvPr>
            <p:cNvSpPr/>
            <p:nvPr/>
          </p:nvSpPr>
          <p:spPr>
            <a:xfrm flipV="1">
              <a:off x="2439939" y="5153159"/>
              <a:ext cx="592620" cy="667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5C1E849-F9B8-5140-8C0E-AF5424509226}"/>
                </a:ext>
              </a:extLst>
            </p:cNvPr>
            <p:cNvSpPr/>
            <p:nvPr/>
          </p:nvSpPr>
          <p:spPr>
            <a:xfrm rot="10800000" flipV="1">
              <a:off x="2449721" y="5409056"/>
              <a:ext cx="592620" cy="66725"/>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48E8CBD-CCFB-644C-95D6-DB881D165107}"/>
                </a:ext>
              </a:extLst>
            </p:cNvPr>
            <p:cNvSpPr/>
            <p:nvPr/>
          </p:nvSpPr>
          <p:spPr>
            <a:xfrm rot="5400000" flipV="1">
              <a:off x="2310790" y="5264776"/>
              <a:ext cx="297567" cy="82858"/>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63C7240-9AE3-C14E-A14E-E70CF110DA7B}"/>
                </a:ext>
              </a:extLst>
            </p:cNvPr>
            <p:cNvSpPr/>
            <p:nvPr/>
          </p:nvSpPr>
          <p:spPr>
            <a:xfrm rot="5400000" flipV="1">
              <a:off x="2862963" y="5273986"/>
              <a:ext cx="331671" cy="76223"/>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6154EDF-FDF3-EA4E-AE63-F577C68D9193}"/>
                    </a:ext>
                  </a:extLst>
                </p:cNvPr>
                <p:cNvSpPr txBox="1"/>
                <p:nvPr/>
              </p:nvSpPr>
              <p:spPr>
                <a:xfrm>
                  <a:off x="1037965" y="3699147"/>
                  <a:ext cx="2430252" cy="5091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borderBox>
                          <m:borderBoxPr>
                            <m:ctrlPr>
                              <a:rPr lang="en-US" sz="2000" i="1" dirty="0" smtClean="0">
                                <a:latin typeface="Cambria Math" panose="02040503050406030204" pitchFamily="18" charset="0"/>
                                <a:ea typeface="Cambria Math" panose="02040503050406030204" pitchFamily="18" charset="0"/>
                              </a:rPr>
                            </m:ctrlPr>
                          </m:borderBoxPr>
                          <m:e>
                            <m:r>
                              <a:rPr lang="en-US" sz="2000" i="1" dirty="0">
                                <a:latin typeface="Cambria Math" panose="02040503050406030204" pitchFamily="18" charset="0"/>
                                <a:ea typeface="Cambria Math" panose="02040503050406030204" pitchFamily="18" charset="0"/>
                              </a:rPr>
                              <m:t>𝜎</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𝑧</m:t>
                            </m:r>
                            <m:r>
                              <a:rPr lang="en-US" sz="2000" i="1" dirty="0">
                                <a:latin typeface="Cambria Math" panose="02040503050406030204" pitchFamily="18" charset="0"/>
                                <a:ea typeface="Cambria Math" panose="02040503050406030204" pitchFamily="18" charset="0"/>
                              </a:rPr>
                              <m:t>)=</m:t>
                            </m:r>
                            <m:rad>
                              <m:radPr>
                                <m:degHide m:val="on"/>
                                <m:ctrlPr>
                                  <a:rPr lang="en-US" sz="2000" i="1" dirty="0" smtClean="0">
                                    <a:latin typeface="Cambria Math" panose="02040503050406030204" pitchFamily="18" charset="0"/>
                                    <a:ea typeface="Cambria Math" panose="02040503050406030204" pitchFamily="18" charset="0"/>
                                  </a:rPr>
                                </m:ctrlPr>
                              </m:radPr>
                              <m:deg/>
                              <m:e>
                                <m:r>
                                  <a:rPr lang="en-US" sz="2000" i="1" dirty="0" err="1">
                                    <a:latin typeface="Cambria Math" panose="02040503050406030204" pitchFamily="18" charset="0"/>
                                    <a:ea typeface="Cambria Math" panose="02040503050406030204" pitchFamily="18" charset="0"/>
                                  </a:rPr>
                                  <m:t>𝜀</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𝛽</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𝑧</m:t>
                                </m:r>
                                <m:r>
                                  <a:rPr lang="en-US" sz="2000" i="1" dirty="0">
                                    <a:latin typeface="Cambria Math" panose="02040503050406030204" pitchFamily="18" charset="0"/>
                                    <a:ea typeface="Cambria Math" panose="02040503050406030204" pitchFamily="18" charset="0"/>
                                  </a:rPr>
                                  <m:t>))</m:t>
                                </m:r>
                              </m:e>
                            </m:rad>
                          </m:e>
                        </m:borderBox>
                      </m:oMath>
                    </m:oMathPara>
                  </a14:m>
                  <a:endParaRPr lang="en-US" sz="2000"/>
                </a:p>
              </p:txBody>
            </p:sp>
          </mc:Choice>
          <mc:Fallback xmlns="">
            <p:sp>
              <p:nvSpPr>
                <p:cNvPr id="90" name="TextBox 89">
                  <a:extLst>
                    <a:ext uri="{FF2B5EF4-FFF2-40B4-BE49-F238E27FC236}">
                      <a16:creationId xmlns:a16="http://schemas.microsoft.com/office/drawing/2014/main" id="{56154EDF-FDF3-EA4E-AE63-F577C68D9193}"/>
                    </a:ext>
                  </a:extLst>
                </p:cNvPr>
                <p:cNvSpPr txBox="1">
                  <a:spLocks noRot="1" noChangeAspect="1" noMove="1" noResize="1" noEditPoints="1" noAdjustHandles="1" noChangeArrowheads="1" noChangeShapeType="1" noTextEdit="1"/>
                </p:cNvSpPr>
                <p:nvPr/>
              </p:nvSpPr>
              <p:spPr>
                <a:xfrm>
                  <a:off x="1037965" y="3699147"/>
                  <a:ext cx="2430252" cy="509178"/>
                </a:xfrm>
                <a:prstGeom prst="rect">
                  <a:avLst/>
                </a:prstGeom>
                <a:blipFill>
                  <a:blip r:embed="rId5"/>
                  <a:stretch>
                    <a:fillRect l="-334" r="-12040" b="-28571"/>
                  </a:stretch>
                </a:blipFill>
              </p:spPr>
              <p:txBody>
                <a:bodyPr/>
                <a:lstStyle/>
                <a:p>
                  <a:r>
                    <a:rPr lang="en-US">
                      <a:noFill/>
                    </a:rPr>
                    <a:t> </a:t>
                  </a:r>
                </a:p>
              </p:txBody>
            </p:sp>
          </mc:Fallback>
        </mc:AlternateContent>
      </p:grpSp>
      <p:sp>
        <p:nvSpPr>
          <p:cNvPr id="9" name="Date Placeholder 8">
            <a:extLst>
              <a:ext uri="{FF2B5EF4-FFF2-40B4-BE49-F238E27FC236}">
                <a16:creationId xmlns:a16="http://schemas.microsoft.com/office/drawing/2014/main" id="{44BC3418-683F-BA41-8577-219E6599ADDD}"/>
              </a:ext>
            </a:extLst>
          </p:cNvPr>
          <p:cNvSpPr>
            <a:spLocks noGrp="1"/>
          </p:cNvSpPr>
          <p:nvPr>
            <p:ph type="dt" sz="half" idx="10"/>
          </p:nvPr>
        </p:nvSpPr>
        <p:spPr/>
        <p:txBody>
          <a:bodyPr/>
          <a:lstStyle/>
          <a:p>
            <a:r>
              <a:rPr lang="en-US"/>
              <a:t>E.C. Aschenauer</a:t>
            </a:r>
            <a:endParaRPr lang="en-US" dirty="0"/>
          </a:p>
        </p:txBody>
      </p:sp>
    </p:spTree>
    <p:extLst>
      <p:ext uri="{BB962C8B-B14F-4D97-AF65-F5344CB8AC3E}">
        <p14:creationId xmlns:p14="http://schemas.microsoft.com/office/powerpoint/2010/main" val="505928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Inclusive Cross-Sections in </a:t>
            </a:r>
            <a:r>
              <a:rPr lang="en-US" cap="none" dirty="0" err="1"/>
              <a:t>e</a:t>
            </a:r>
            <a:r>
              <a:rPr lang="en-US" dirty="0" err="1"/>
              <a:t>A</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67</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458" r="8556" b="2710"/>
          <a:stretch/>
        </p:blipFill>
        <p:spPr>
          <a:xfrm>
            <a:off x="-8467" y="1105958"/>
            <a:ext cx="4766680" cy="4803775"/>
          </a:xfrm>
          <a:prstGeom prst="rect">
            <a:avLst/>
          </a:prstGeom>
        </p:spPr>
      </p:pic>
      <p:sp>
        <p:nvSpPr>
          <p:cNvPr id="7" name="Curved Right Arrow 6"/>
          <p:cNvSpPr/>
          <p:nvPr/>
        </p:nvSpPr>
        <p:spPr bwMode="auto">
          <a:xfrm>
            <a:off x="181116" y="5824334"/>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a:off x="636589" y="5974523"/>
            <a:ext cx="4028667" cy="369332"/>
          </a:xfrm>
          <a:prstGeom prst="rect">
            <a:avLst/>
          </a:prstGeom>
          <a:noFill/>
        </p:spPr>
        <p:txBody>
          <a:bodyPr wrap="none" rtlCol="0">
            <a:spAutoFit/>
          </a:bodyPr>
          <a:lstStyle/>
          <a:p>
            <a:pPr algn="ctr"/>
            <a:r>
              <a:rPr lang="en-US" dirty="0">
                <a:latin typeface="Comic Sans MS" charset="0"/>
                <a:ea typeface="Comic Sans MS" charset="0"/>
                <a:cs typeface="Comic Sans MS" charset="0"/>
              </a:rPr>
              <a:t>Gluon distribution ~ </a:t>
            </a:r>
            <a:r>
              <a:rPr lang="en-US" dirty="0">
                <a:solidFill>
                  <a:srgbClr val="0000FF"/>
                </a:solidFill>
                <a:uFill>
                  <a:solidFill>
                    <a:srgbClr val="032CE2"/>
                  </a:solidFill>
                </a:uFill>
                <a:latin typeface="Comic Sans MS" charset="0"/>
                <a:ea typeface="Comic Sans MS" charset="0"/>
                <a:cs typeface="Comic Sans MS" charset="0"/>
              </a:rPr>
              <a:t>d</a:t>
            </a:r>
            <a:r>
              <a:rPr lang="en-US" dirty="0">
                <a:solidFill>
                  <a:srgbClr val="0000FF"/>
                </a:solidFill>
                <a:latin typeface="Symbol" charset="2"/>
                <a:ea typeface="Symbol" charset="2"/>
                <a:cs typeface="Symbol" charset="2"/>
              </a:rPr>
              <a:t>s</a:t>
            </a:r>
            <a:r>
              <a:rPr lang="en-US" dirty="0">
                <a:solidFill>
                  <a:srgbClr val="0000FF"/>
                </a:solidFill>
                <a:latin typeface="Comic Sans MS" charset="0"/>
                <a:ea typeface="Comic Sans MS" charset="0"/>
                <a:cs typeface="Comic Sans MS" charset="0"/>
              </a:rPr>
              <a:t>(x,Q</a:t>
            </a:r>
            <a:r>
              <a:rPr lang="en-US" baseline="31999" dirty="0">
                <a:solidFill>
                  <a:srgbClr val="0000FF"/>
                </a:solidFill>
                <a:latin typeface="Comic Sans MS" charset="0"/>
                <a:ea typeface="Comic Sans MS" charset="0"/>
                <a:cs typeface="Comic Sans MS" charset="0"/>
              </a:rPr>
              <a:t>2</a:t>
            </a:r>
            <a:r>
              <a:rPr lang="en-US" dirty="0">
                <a:solidFill>
                  <a:srgbClr val="0000FF"/>
                </a:solidFill>
                <a:latin typeface="Comic Sans MS" charset="0"/>
                <a:ea typeface="Comic Sans MS" charset="0"/>
                <a:cs typeface="Comic Sans MS" charset="0"/>
              </a:rPr>
              <a:t>)/dlnQ</a:t>
            </a:r>
            <a:r>
              <a:rPr lang="en-US" baseline="31999" dirty="0">
                <a:solidFill>
                  <a:srgbClr val="0000FF"/>
                </a:solidFill>
                <a:latin typeface="Comic Sans MS" charset="0"/>
                <a:ea typeface="Comic Sans MS" charset="0"/>
                <a:cs typeface="Comic Sans MS" charset="0"/>
              </a:rPr>
              <a:t>2</a:t>
            </a:r>
            <a:endParaRPr lang="en-US" dirty="0">
              <a:latin typeface="Comic Sans MS" charset="0"/>
              <a:ea typeface="Comic Sans MS" charset="0"/>
              <a:cs typeface="Comic Sans MS" charset="0"/>
            </a:endParaRPr>
          </a:p>
        </p:txBody>
      </p:sp>
      <p:sp>
        <p:nvSpPr>
          <p:cNvPr id="3" name="Date Placeholder 2"/>
          <p:cNvSpPr>
            <a:spLocks noGrp="1"/>
          </p:cNvSpPr>
          <p:nvPr>
            <p:ph type="dt" sz="half" idx="10"/>
          </p:nvPr>
        </p:nvSpPr>
        <p:spPr/>
        <p:txBody>
          <a:bodyPr/>
          <a:lstStyle/>
          <a:p>
            <a:r>
              <a:rPr lang="en-US"/>
              <a:t>E.C. Aschenauer</a:t>
            </a:r>
          </a:p>
        </p:txBody>
      </p:sp>
      <p:pic>
        <p:nvPicPr>
          <p:cNvPr id="14" name="Picture 13"/>
          <p:cNvPicPr>
            <a:picLocks noChangeAspect="1"/>
          </p:cNvPicPr>
          <p:nvPr/>
        </p:nvPicPr>
        <p:blipFill rotWithShape="1">
          <a:blip r:embed="rId3"/>
          <a:srcRect t="1725" r="6274" b="3188"/>
          <a:stretch/>
        </p:blipFill>
        <p:spPr>
          <a:xfrm>
            <a:off x="4826662" y="1020814"/>
            <a:ext cx="4256686" cy="4196576"/>
          </a:xfrm>
          <a:prstGeom prst="rect">
            <a:avLst/>
          </a:prstGeom>
        </p:spPr>
      </p:pic>
      <p:pic>
        <p:nvPicPr>
          <p:cNvPr id="15" name="Picture 14" descr="charm-pro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2348" y="5316780"/>
            <a:ext cx="1234351" cy="829580"/>
          </a:xfrm>
          <a:prstGeom prst="rect">
            <a:avLst/>
          </a:prstGeom>
        </p:spPr>
      </p:pic>
      <p:sp>
        <p:nvSpPr>
          <p:cNvPr id="16" name="Curved Right Arrow 15"/>
          <p:cNvSpPr/>
          <p:nvPr/>
        </p:nvSpPr>
        <p:spPr bwMode="auto">
          <a:xfrm>
            <a:off x="4820797" y="4993862"/>
            <a:ext cx="558800"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TextBox 16"/>
          <p:cNvSpPr txBox="1"/>
          <p:nvPr/>
        </p:nvSpPr>
        <p:spPr>
          <a:xfrm>
            <a:off x="4960170" y="5298642"/>
            <a:ext cx="3257623" cy="1200329"/>
          </a:xfrm>
          <a:prstGeom prst="rect">
            <a:avLst/>
          </a:prstGeom>
          <a:noFill/>
        </p:spPr>
        <p:txBody>
          <a:bodyPr wrap="none" rtlCol="0">
            <a:spAutoFit/>
          </a:bodyPr>
          <a:lstStyle/>
          <a:p>
            <a:r>
              <a:rPr lang="en-US" dirty="0">
                <a:latin typeface="Comic Sans MS" charset="0"/>
                <a:ea typeface="Comic Sans MS" charset="0"/>
                <a:cs typeface="Comic Sans MS" charset="0"/>
              </a:rPr>
              <a:t>Direct Access to gluons at </a:t>
            </a:r>
          </a:p>
          <a:p>
            <a:pPr algn="ctr"/>
            <a:r>
              <a:rPr lang="en-US" dirty="0">
                <a:latin typeface="Comic Sans MS" charset="0"/>
                <a:ea typeface="Comic Sans MS" charset="0"/>
                <a:cs typeface="Comic Sans MS" charset="0"/>
              </a:rPr>
              <a:t>medium to high x by tagging </a:t>
            </a:r>
          </a:p>
          <a:p>
            <a:pPr algn="ctr"/>
            <a:r>
              <a:rPr lang="en-US" dirty="0">
                <a:latin typeface="Comic Sans MS" charset="0"/>
                <a:ea typeface="Comic Sans MS" charset="0"/>
                <a:cs typeface="Comic Sans MS" charset="0"/>
              </a:rPr>
              <a:t>photon-gluon fusion through</a:t>
            </a:r>
          </a:p>
          <a:p>
            <a:pPr algn="ctr"/>
            <a:r>
              <a:rPr lang="en-US" dirty="0">
                <a:latin typeface="Comic Sans MS" charset="0"/>
                <a:ea typeface="Comic Sans MS" charset="0"/>
                <a:cs typeface="Comic Sans MS" charset="0"/>
              </a:rPr>
              <a:t>charm events</a:t>
            </a:r>
          </a:p>
        </p:txBody>
      </p:sp>
      <p:sp>
        <p:nvSpPr>
          <p:cNvPr id="5" name="TextBox 4"/>
          <p:cNvSpPr txBox="1"/>
          <p:nvPr/>
        </p:nvSpPr>
        <p:spPr>
          <a:xfrm>
            <a:off x="0" y="662608"/>
            <a:ext cx="1678665" cy="307777"/>
          </a:xfrm>
          <a:prstGeom prst="rect">
            <a:avLst/>
          </a:prstGeom>
          <a:noFill/>
        </p:spPr>
        <p:txBody>
          <a:bodyPr wrap="none" rtlCol="0">
            <a:spAutoFit/>
          </a:bodyPr>
          <a:lstStyle/>
          <a:p>
            <a:r>
              <a:rPr lang="en-US" sz="1400" dirty="0">
                <a:latin typeface="Comic Sans MS" charset="0"/>
                <a:ea typeface="Comic Sans MS" charset="0"/>
                <a:cs typeface="Comic Sans MS" charset="0"/>
              </a:rPr>
              <a:t>arXiv:1708.05654</a:t>
            </a:r>
          </a:p>
        </p:txBody>
      </p:sp>
    </p:spTree>
    <p:extLst>
      <p:ext uri="{BB962C8B-B14F-4D97-AF65-F5344CB8AC3E}">
        <p14:creationId xmlns:p14="http://schemas.microsoft.com/office/powerpoint/2010/main" val="23629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2" name="Date Placeholder 1"/>
          <p:cNvSpPr>
            <a:spLocks noGrp="1"/>
          </p:cNvSpPr>
          <p:nvPr>
            <p:ph type="dt" sz="half" idx="10"/>
          </p:nvPr>
        </p:nvSpPr>
        <p:spPr/>
        <p:txBody>
          <a:bodyPr/>
          <a:lstStyle/>
          <a:p>
            <a:r>
              <a:rPr lang="en-US"/>
              <a:t>E.C. Aschenauer</a:t>
            </a:r>
          </a:p>
        </p:txBody>
      </p:sp>
      <p:sp>
        <p:nvSpPr>
          <p:cNvPr id="18" name="Slide Number Placeholder 3"/>
          <p:cNvSpPr>
            <a:spLocks noGrp="1"/>
          </p:cNvSpPr>
          <p:nvPr>
            <p:ph type="sldNum" sz="quarter" idx="12"/>
          </p:nvPr>
        </p:nvSpPr>
        <p:spPr/>
        <p:txBody>
          <a:bodyPr/>
          <a:lstStyle/>
          <a:p>
            <a:fld id="{56DB75B8-C7AE-C242-A9FA-1D54CCE3519D}" type="slidenum">
              <a:rPr lang="en-US"/>
              <a:pPr/>
              <a:t>68</a:t>
            </a:fld>
            <a:endParaRPr lang="en-US"/>
          </a:p>
        </p:txBody>
      </p:sp>
      <p:sp>
        <p:nvSpPr>
          <p:cNvPr id="59394" name="Rectangle 2"/>
          <p:cNvSpPr>
            <a:spLocks noGrp="1" noChangeArrowheads="1"/>
          </p:cNvSpPr>
          <p:nvPr>
            <p:ph type="title"/>
          </p:nvPr>
        </p:nvSpPr>
        <p:spPr>
          <a:ln/>
        </p:spPr>
        <p:txBody>
          <a:bodyPr rIns="133350"/>
          <a:lstStyle/>
          <a:p>
            <a:r>
              <a:rPr lang="en-US" dirty="0"/>
              <a:t>Diffraction in DIS at Small </a:t>
            </a:r>
            <a:r>
              <a:rPr lang="en-US" dirty="0">
                <a:latin typeface="Arial Italic" charset="0"/>
                <a:cs typeface="Arial Italic" charset="0"/>
                <a:sym typeface="Arial Italic" charset="0"/>
              </a:rPr>
              <a:t>x</a:t>
            </a:r>
            <a:endParaRPr lang="en-US" dirty="0">
              <a:latin typeface="Arial Italic" charset="0"/>
              <a:sym typeface="Arial Italic" charset="0"/>
            </a:endParaRPr>
          </a:p>
        </p:txBody>
      </p:sp>
      <p:sp>
        <p:nvSpPr>
          <p:cNvPr id="59396" name="Rectangle 4"/>
          <p:cNvSpPr>
            <a:spLocks/>
          </p:cNvSpPr>
          <p:nvPr/>
        </p:nvSpPr>
        <p:spPr bwMode="auto">
          <a:xfrm>
            <a:off x="204470" y="4958080"/>
            <a:ext cx="39497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indent="-203200">
              <a:spcBef>
                <a:spcPts val="450"/>
              </a:spcBef>
              <a:buClr>
                <a:srgbClr val="FF0000"/>
              </a:buClr>
              <a:buSzPct val="150000"/>
            </a:pPr>
            <a:r>
              <a:rPr lang="en-US" b="0" dirty="0">
                <a:solidFill>
                  <a:srgbClr val="0432FF"/>
                </a:solidFill>
                <a:latin typeface="Comic Sans MS"/>
                <a:ea typeface="ＭＳ Ｐゴシック" charset="0"/>
                <a:cs typeface="Comic Sans MS"/>
                <a:sym typeface="Arial" charset="0"/>
              </a:rPr>
              <a:t>Diffraction in </a:t>
            </a:r>
            <a:r>
              <a:rPr lang="en-US" b="0" dirty="0" err="1">
                <a:solidFill>
                  <a:srgbClr val="0432FF"/>
                </a:solidFill>
                <a:latin typeface="Comic Sans MS"/>
                <a:ea typeface="ＭＳ Ｐゴシック" charset="0"/>
                <a:cs typeface="Comic Sans MS"/>
                <a:sym typeface="Arial" charset="0"/>
              </a:rPr>
              <a:t>e+p</a:t>
            </a:r>
            <a:r>
              <a:rPr lang="en-US" b="0" dirty="0">
                <a:solidFill>
                  <a:schemeClr val="tx1"/>
                </a:solidFill>
                <a:latin typeface="Comic Sans MS"/>
                <a:ea typeface="ＭＳ Ｐゴシック" charset="0"/>
                <a:cs typeface="Comic Sans MS"/>
                <a:sym typeface="Arial" charset="0"/>
              </a:rPr>
              <a:t>:</a:t>
            </a:r>
            <a:endParaRPr lang="en-US" sz="2600" b="0" dirty="0">
              <a:solidFill>
                <a:schemeClr val="tx1"/>
              </a:solidFill>
              <a:latin typeface="Comic Sans MS"/>
              <a:ea typeface="ＭＳ Ｐゴシック" charset="0"/>
              <a:cs typeface="Comic Sans MS"/>
              <a:sym typeface="Arial" charset="0"/>
            </a:endParaRPr>
          </a:p>
          <a:p>
            <a:pPr marL="400050" lvl="1" indent="-285750">
              <a:spcBef>
                <a:spcPts val="4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coherent </a:t>
            </a:r>
            <a:r>
              <a:rPr lang="en-US" b="0" dirty="0">
                <a:solidFill>
                  <a:schemeClr val="tx1"/>
                </a:solidFill>
                <a:latin typeface="Comic Sans MS"/>
                <a:ea typeface="ＭＳ Ｐゴシック" charset="0"/>
                <a:cs typeface="Comic Sans MS"/>
                <a:sym typeface="Symbol" charset="0"/>
              </a:rPr>
              <a:t>⇔</a:t>
            </a:r>
            <a:r>
              <a:rPr lang="en-US" b="0" dirty="0">
                <a:solidFill>
                  <a:schemeClr val="tx1"/>
                </a:solidFill>
                <a:latin typeface="Comic Sans MS"/>
                <a:ea typeface="ＭＳ Ｐゴシック" charset="0"/>
                <a:cs typeface="Comic Sans MS"/>
                <a:sym typeface="Arial" charset="0"/>
              </a:rPr>
              <a:t> p intact</a:t>
            </a:r>
          </a:p>
          <a:p>
            <a:pPr marL="400050" lvl="1"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incoherent </a:t>
            </a:r>
            <a:r>
              <a:rPr lang="en-US" b="0" dirty="0">
                <a:solidFill>
                  <a:schemeClr val="tx1"/>
                </a:solidFill>
                <a:latin typeface="Comic Sans MS"/>
                <a:ea typeface="ＭＳ Ｐゴシック" charset="0"/>
                <a:cs typeface="Comic Sans MS"/>
                <a:sym typeface="Symbol" charset="0"/>
              </a:rPr>
              <a:t>⇔ </a:t>
            </a:r>
            <a:r>
              <a:rPr lang="en-US" b="0" dirty="0">
                <a:solidFill>
                  <a:schemeClr val="tx1"/>
                </a:solidFill>
                <a:latin typeface="Comic Sans MS"/>
                <a:ea typeface="ＭＳ Ｐゴシック" charset="0"/>
                <a:cs typeface="Comic Sans MS"/>
                <a:sym typeface="Arial" charset="0"/>
              </a:rPr>
              <a:t>breakup of p</a:t>
            </a:r>
          </a:p>
          <a:p>
            <a:pPr marL="400050" lvl="1"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4659313" y="817034"/>
            <a:ext cx="34417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b="0" dirty="0">
                <a:solidFill>
                  <a:schemeClr val="tx1"/>
                </a:solidFill>
                <a:latin typeface="Comic Sans MS"/>
                <a:ea typeface="ＭＳ Ｐゴシック" charset="0"/>
                <a:cs typeface="Comic Sans MS"/>
                <a:sym typeface="Arial" charset="0"/>
              </a:rPr>
              <a:t>t = (</a:t>
            </a:r>
            <a:r>
              <a:rPr lang="en-US" sz="1800" b="0" dirty="0">
                <a:solidFill>
                  <a:schemeClr val="tx1"/>
                </a:solidFill>
                <a:latin typeface="Comic Sans MS"/>
                <a:ea typeface="ＭＳ Ｐゴシック" charset="0"/>
                <a:cs typeface="Comic Sans MS"/>
                <a:sym typeface="Arial Bold" charset="0"/>
              </a:rPr>
              <a:t>p</a:t>
            </a:r>
            <a:r>
              <a:rPr lang="en-US" sz="1800" b="0" dirty="0">
                <a:solidFill>
                  <a:schemeClr val="tx1"/>
                </a:solidFill>
                <a:latin typeface="Comic Sans MS"/>
                <a:ea typeface="ＭＳ Ｐゴシック" charset="0"/>
                <a:cs typeface="Comic Sans MS"/>
                <a:sym typeface="Arial" charset="0"/>
              </a:rPr>
              <a:t>-</a:t>
            </a:r>
            <a:r>
              <a:rPr lang="en-US" sz="1800" b="0" dirty="0">
                <a:solidFill>
                  <a:schemeClr val="tx1"/>
                </a:solidFill>
                <a:latin typeface="Comic Sans MS"/>
                <a:ea typeface="ＭＳ Ｐゴシック" charset="0"/>
                <a:cs typeface="Comic Sans MS"/>
                <a:sym typeface="Arial Bold" charset="0"/>
              </a:rPr>
              <a:t>p</a:t>
            </a:r>
            <a:r>
              <a:rPr lang="ja-JP" altLang="en-US" sz="1800" b="0" dirty="0">
                <a:solidFill>
                  <a:schemeClr val="tx1"/>
                </a:solidFill>
                <a:latin typeface="Comic Sans MS"/>
                <a:ea typeface="ＭＳ Ｐゴシック" charset="0"/>
                <a:cs typeface="Comic Sans MS"/>
                <a:sym typeface="Arial" charset="0"/>
              </a:rPr>
              <a:t>’</a:t>
            </a:r>
            <a:r>
              <a:rPr lang="en-US" sz="1800" b="0" dirty="0">
                <a:solidFill>
                  <a:schemeClr val="tx1"/>
                </a:solidFill>
                <a:latin typeface="Comic Sans MS"/>
                <a:ea typeface="ＭＳ Ｐゴシック" charset="0"/>
                <a:cs typeface="Comic Sans MS"/>
                <a:sym typeface="Arial" charset="0"/>
              </a:rPr>
              <a:t>)</a:t>
            </a:r>
            <a:r>
              <a:rPr lang="en-US" sz="1800" b="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b="0" dirty="0">
                <a:solidFill>
                  <a:schemeClr val="tx1"/>
                </a:solidFill>
                <a:latin typeface="Comic Sans MS"/>
                <a:ea typeface="ＭＳ Ｐゴシック" charset="0"/>
                <a:cs typeface="Comic Sans MS"/>
                <a:sym typeface="Arial" charset="0"/>
              </a:rPr>
              <a:t>β is the momentum fraction of the struck </a:t>
            </a:r>
            <a:r>
              <a:rPr lang="en-US" sz="1800" b="0" dirty="0" err="1">
                <a:solidFill>
                  <a:schemeClr val="tx1"/>
                </a:solidFill>
                <a:latin typeface="Comic Sans MS"/>
                <a:ea typeface="ＭＳ Ｐゴシック" charset="0"/>
                <a:cs typeface="Comic Sans MS"/>
                <a:sym typeface="Arial" charset="0"/>
              </a:rPr>
              <a:t>parton</a:t>
            </a:r>
            <a:r>
              <a:rPr lang="en-US" sz="1800" b="0" dirty="0">
                <a:solidFill>
                  <a:schemeClr val="tx1"/>
                </a:solidFill>
                <a:latin typeface="Comic Sans MS"/>
                <a:ea typeface="ＭＳ Ｐゴシック" charset="0"/>
                <a:cs typeface="Comic Sans MS"/>
                <a:sym typeface="Arial" charset="0"/>
              </a:rPr>
              <a:t> </a:t>
            </a:r>
            <a:r>
              <a:rPr lang="en-US" sz="1800" b="0" dirty="0" err="1">
                <a:solidFill>
                  <a:schemeClr val="tx1"/>
                </a:solidFill>
                <a:latin typeface="Comic Sans MS"/>
                <a:ea typeface="ＭＳ Ｐゴシック" charset="0"/>
                <a:cs typeface="Comic Sans MS"/>
                <a:sym typeface="Arial" charset="0"/>
              </a:rPr>
              <a:t>w.r.t</a:t>
            </a:r>
            <a:r>
              <a:rPr lang="en-US" sz="1800" b="0" dirty="0">
                <a:solidFill>
                  <a:schemeClr val="tx1"/>
                </a:solidFill>
                <a:latin typeface="Comic Sans MS"/>
                <a:ea typeface="ＭＳ Ｐゴシック" charset="0"/>
                <a:cs typeface="Comic Sans MS"/>
                <a:sym typeface="Arial" charset="0"/>
              </a:rPr>
              <a:t>. the </a:t>
            </a:r>
            <a:r>
              <a:rPr lang="en-US" sz="1800" b="0" dirty="0" err="1">
                <a:solidFill>
                  <a:schemeClr val="tx1"/>
                </a:solidFill>
                <a:latin typeface="Comic Sans MS"/>
                <a:ea typeface="ＭＳ Ｐゴシック" charset="0"/>
                <a:cs typeface="Comic Sans MS"/>
                <a:sym typeface="Arial" charset="0"/>
              </a:rPr>
              <a:t>Pomeron</a:t>
            </a:r>
            <a:endParaRPr lang="en-US" sz="1800" b="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b="0" dirty="0" err="1">
                <a:solidFill>
                  <a:schemeClr val="tx1"/>
                </a:solidFill>
                <a:latin typeface="Comic Sans MS"/>
                <a:ea typeface="ＭＳ Ｐゴシック" charset="0"/>
                <a:cs typeface="Comic Sans MS"/>
                <a:sym typeface="Arial" charset="0"/>
              </a:rPr>
              <a:t>x</a:t>
            </a:r>
            <a:r>
              <a:rPr lang="en-US" sz="1800" b="0" baseline="-25000" dirty="0" err="1">
                <a:solidFill>
                  <a:schemeClr val="tx1"/>
                </a:solidFill>
                <a:latin typeface="Comic Sans MS"/>
                <a:ea typeface="ＭＳ Ｐゴシック" charset="0"/>
                <a:cs typeface="Comic Sans MS"/>
                <a:sym typeface="Arial" charset="0"/>
              </a:rPr>
              <a:t>IP</a:t>
            </a:r>
            <a:r>
              <a:rPr lang="en-US" sz="1800" b="0" dirty="0">
                <a:solidFill>
                  <a:schemeClr val="tx1"/>
                </a:solidFill>
                <a:latin typeface="Comic Sans MS"/>
                <a:ea typeface="ＭＳ Ｐゴシック" charset="0"/>
                <a:cs typeface="Comic Sans MS"/>
                <a:sym typeface="Arial" charset="0"/>
              </a:rPr>
              <a:t> = x/β: momentum fraction of the exchanged object (</a:t>
            </a:r>
            <a:r>
              <a:rPr lang="en-US" sz="1800" b="0" dirty="0" err="1">
                <a:solidFill>
                  <a:schemeClr val="tx1"/>
                </a:solidFill>
                <a:latin typeface="Comic Sans MS"/>
                <a:ea typeface="ＭＳ Ｐゴシック" charset="0"/>
                <a:cs typeface="Comic Sans MS"/>
                <a:sym typeface="Arial" charset="0"/>
              </a:rPr>
              <a:t>Pomeron</a:t>
            </a:r>
            <a:r>
              <a:rPr lang="en-US" sz="1800" b="0" dirty="0">
                <a:solidFill>
                  <a:schemeClr val="tx1"/>
                </a:solidFill>
                <a:latin typeface="Comic Sans MS"/>
                <a:ea typeface="ＭＳ Ｐゴシック" charset="0"/>
                <a:cs typeface="Comic Sans MS"/>
                <a:sym typeface="Arial" charset="0"/>
              </a:rPr>
              <a:t>) </a:t>
            </a:r>
            <a:r>
              <a:rPr lang="en-US" sz="1800" b="0" dirty="0" err="1">
                <a:solidFill>
                  <a:schemeClr val="tx1"/>
                </a:solidFill>
                <a:latin typeface="Comic Sans MS"/>
                <a:ea typeface="ＭＳ Ｐゴシック" charset="0"/>
                <a:cs typeface="Comic Sans MS"/>
                <a:sym typeface="Arial" charset="0"/>
              </a:rPr>
              <a:t>w.r.t</a:t>
            </a:r>
            <a:r>
              <a:rPr lang="en-US" sz="1800" b="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59399" name="Rectangle 7"/>
          <p:cNvSpPr>
            <a:spLocks/>
          </p:cNvSpPr>
          <p:nvPr/>
        </p:nvSpPr>
        <p:spPr bwMode="auto">
          <a:xfrm>
            <a:off x="4400825" y="5033963"/>
            <a:ext cx="4766035" cy="161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41275" bIns="0"/>
          <a:lstStyle/>
          <a:p>
            <a:pPr>
              <a:spcBef>
                <a:spcPts val="450"/>
              </a:spcBef>
              <a:buClr>
                <a:srgbClr val="FF0000"/>
              </a:buClr>
              <a:buSzPct val="150000"/>
            </a:pPr>
            <a:r>
              <a:rPr lang="en-US" b="0" dirty="0">
                <a:solidFill>
                  <a:srgbClr val="0432FF"/>
                </a:solidFill>
                <a:latin typeface="Comic Sans MS"/>
                <a:ea typeface="ＭＳ Ｐゴシック" charset="0"/>
                <a:cs typeface="Comic Sans MS"/>
                <a:sym typeface="Arial" charset="0"/>
              </a:rPr>
              <a:t>Diffraction in </a:t>
            </a:r>
            <a:r>
              <a:rPr lang="en-US" b="0" dirty="0" err="1">
                <a:solidFill>
                  <a:srgbClr val="0432FF"/>
                </a:solidFill>
                <a:latin typeface="Comic Sans MS"/>
                <a:ea typeface="ＭＳ Ｐゴシック" charset="0"/>
                <a:cs typeface="Comic Sans MS"/>
                <a:sym typeface="Arial" charset="0"/>
              </a:rPr>
              <a:t>e+A</a:t>
            </a:r>
            <a:r>
              <a:rPr lang="en-US" b="0" dirty="0">
                <a:solidFill>
                  <a:srgbClr val="0432FF"/>
                </a:solidFill>
                <a:latin typeface="Comic Sans MS"/>
                <a:ea typeface="ＭＳ Ｐゴシック" charset="0"/>
                <a:cs typeface="Comic Sans MS"/>
                <a:sym typeface="Arial" charset="0"/>
              </a:rPr>
              <a:t>:</a:t>
            </a:r>
          </a:p>
          <a:p>
            <a:pPr marL="82550" indent="-285750">
              <a:spcBef>
                <a:spcPts val="4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coherent diffraction (nuclei intact)</a:t>
            </a:r>
          </a:p>
          <a:p>
            <a:pPr marL="82550"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breakup into nucleons (nucleons intact)</a:t>
            </a:r>
          </a:p>
          <a:p>
            <a:pPr marL="82550"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incoherent diffraction</a:t>
            </a:r>
          </a:p>
          <a:p>
            <a:pPr marL="82550" indent="-285750">
              <a:spcBef>
                <a:spcPts val="213"/>
              </a:spcBef>
              <a:buClr>
                <a:srgbClr val="3333CC"/>
              </a:buClr>
              <a:buSzPct val="114000"/>
              <a:buFont typeface="Wingdings" pitchFamily="2" charset="2"/>
              <a:buChar char="Ø"/>
            </a:pPr>
            <a:r>
              <a:rPr lang="en-US" b="0" dirty="0">
                <a:solidFill>
                  <a:schemeClr val="tx1"/>
                </a:solidFill>
                <a:latin typeface="Comic Sans MS"/>
                <a:ea typeface="ＭＳ Ｐゴシック" charset="0"/>
                <a:cs typeface="Comic Sans MS"/>
                <a:sym typeface="Arial" charset="0"/>
              </a:rPr>
              <a:t>Predictions: </a:t>
            </a:r>
            <a:r>
              <a:rPr lang="en-US" b="0" dirty="0" err="1">
                <a:solidFill>
                  <a:schemeClr val="tx1"/>
                </a:solidFill>
                <a:latin typeface="Comic Sans MS"/>
                <a:ea typeface="ＭＳ Ｐゴシック" charset="0"/>
                <a:cs typeface="Comic Sans MS"/>
                <a:sym typeface="Arial" charset="0"/>
              </a:rPr>
              <a:t>σ</a:t>
            </a:r>
            <a:r>
              <a:rPr lang="en-US" b="0" baseline="-6000" dirty="0" err="1">
                <a:solidFill>
                  <a:schemeClr val="tx1"/>
                </a:solidFill>
                <a:latin typeface="Comic Sans MS"/>
                <a:ea typeface="ＭＳ Ｐゴシック" charset="0"/>
                <a:cs typeface="Comic Sans MS"/>
                <a:sym typeface="Arial" charset="0"/>
              </a:rPr>
              <a:t>diff</a:t>
            </a:r>
            <a:r>
              <a:rPr lang="en-US" b="0" dirty="0">
                <a:solidFill>
                  <a:schemeClr val="tx1"/>
                </a:solidFill>
                <a:latin typeface="Comic Sans MS"/>
                <a:ea typeface="ＭＳ Ｐゴシック" charset="0"/>
                <a:cs typeface="Comic Sans MS"/>
                <a:sym typeface="Arial" charset="0"/>
              </a:rPr>
              <a:t>/</a:t>
            </a:r>
            <a:r>
              <a:rPr lang="en-US" b="0" dirty="0" err="1">
                <a:solidFill>
                  <a:schemeClr val="tx1"/>
                </a:solidFill>
                <a:latin typeface="Comic Sans MS"/>
                <a:ea typeface="ＭＳ Ｐゴシック" charset="0"/>
                <a:cs typeface="Comic Sans MS"/>
                <a:sym typeface="Arial" charset="0"/>
              </a:rPr>
              <a:t>σ</a:t>
            </a:r>
            <a:r>
              <a:rPr lang="en-US" b="0" baseline="-6000" dirty="0" err="1">
                <a:solidFill>
                  <a:schemeClr val="tx1"/>
                </a:solidFill>
                <a:latin typeface="Comic Sans MS"/>
                <a:ea typeface="ＭＳ Ｐゴシック" charset="0"/>
                <a:cs typeface="Comic Sans MS"/>
                <a:sym typeface="Arial" charset="0"/>
              </a:rPr>
              <a:t>tot</a:t>
            </a:r>
            <a:r>
              <a:rPr lang="en-US" b="0" dirty="0">
                <a:solidFill>
                  <a:schemeClr val="tx1"/>
                </a:solidFill>
                <a:latin typeface="Comic Sans MS"/>
                <a:ea typeface="ＭＳ Ｐゴシック" charset="0"/>
                <a:cs typeface="Comic Sans MS"/>
                <a:sym typeface="Arial" charset="0"/>
              </a:rPr>
              <a:t> in </a:t>
            </a:r>
            <a:r>
              <a:rPr lang="en-US" b="0" dirty="0" err="1">
                <a:solidFill>
                  <a:schemeClr val="tx1"/>
                </a:solidFill>
                <a:latin typeface="Comic Sans MS"/>
                <a:ea typeface="ＭＳ Ｐゴシック" charset="0"/>
                <a:cs typeface="Comic Sans MS"/>
                <a:sym typeface="Arial" charset="0"/>
              </a:rPr>
              <a:t>e+A</a:t>
            </a:r>
            <a:r>
              <a:rPr lang="en-US" b="0" dirty="0">
                <a:solidFill>
                  <a:schemeClr val="tx1"/>
                </a:solidFill>
                <a:latin typeface="Comic Sans MS"/>
                <a:ea typeface="ＭＳ Ｐゴシック" charset="0"/>
                <a:cs typeface="Comic Sans MS"/>
                <a:sym typeface="Arial" charset="0"/>
              </a:rPr>
              <a:t> ~25-40% </a:t>
            </a:r>
            <a:endParaRPr lang="en-US" b="0" dirty="0">
              <a:solidFill>
                <a:schemeClr val="tx1"/>
              </a:solidFill>
              <a:latin typeface="Comic Sans MS"/>
              <a:ea typeface="ヒラギノ角ゴ ProN W3" charset="0"/>
              <a:cs typeface="Comic Sans MS"/>
              <a:sym typeface="Arial" charset="0"/>
            </a:endParaRPr>
          </a:p>
        </p:txBody>
      </p:sp>
      <p:grpSp>
        <p:nvGrpSpPr>
          <p:cNvPr id="4" name="Group 3"/>
          <p:cNvGrpSpPr/>
          <p:nvPr/>
        </p:nvGrpSpPr>
        <p:grpSpPr>
          <a:xfrm>
            <a:off x="927100" y="744538"/>
            <a:ext cx="2438400" cy="4232275"/>
            <a:chOff x="927100" y="744538"/>
            <a:chExt cx="2438400" cy="4232275"/>
          </a:xfrm>
        </p:grpSpPr>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round/>
                  <a:headEnd/>
                  <a:tailEnd/>
                </a14:hiddenLine>
              </a:ext>
            </a:extLst>
          </p:spPr>
        </p:pic>
        <p:sp>
          <p:nvSpPr>
            <p:cNvPr id="59401" name="Rectangle 9"/>
            <p:cNvSpPr>
              <a:spLocks/>
            </p:cNvSpPr>
            <p:nvPr/>
          </p:nvSpPr>
          <p:spPr bwMode="auto">
            <a:xfrm>
              <a:off x="2616200" y="850900"/>
              <a:ext cx="5158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0" dirty="0" err="1">
                  <a:solidFill>
                    <a:schemeClr val="tx1"/>
                  </a:solidFill>
                  <a:latin typeface="Arial" charset="0"/>
                  <a:ea typeface="ＭＳ Ｐゴシック" charset="0"/>
                  <a:cs typeface="Arial" charset="0"/>
                  <a:sym typeface="Arial" charset="0"/>
                </a:rPr>
                <a:t>e+p</a:t>
              </a:r>
              <a:endParaRPr lang="en-US" sz="2000" b="0" dirty="0">
                <a:solidFill>
                  <a:schemeClr val="tx1"/>
                </a:solidFill>
                <a:latin typeface="Arial" charset="0"/>
                <a:ea typeface="ＭＳ Ｐゴシック" charset="0"/>
                <a:cs typeface="Arial" charset="0"/>
                <a:sym typeface="Arial" charset="0"/>
              </a:endParaRPr>
            </a:p>
          </p:txBody>
        </p:sp>
      </p:grpSp>
    </p:spTree>
    <p:extLst>
      <p:ext uri="{BB962C8B-B14F-4D97-AF65-F5344CB8AC3E}">
        <p14:creationId xmlns:p14="http://schemas.microsoft.com/office/powerpoint/2010/main" val="1435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939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939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499"/>
                                          </p:stCondLst>
                                        </p:cTn>
                                        <p:tgtEl>
                                          <p:spTgt spid="593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9"/>
                                        </p:tgtEl>
                                        <p:attrNameLst>
                                          <p:attrName>style.visibility</p:attrName>
                                        </p:attrNameLst>
                                      </p:cBhvr>
                                      <p:to>
                                        <p:strVal val="visible"/>
                                      </p:to>
                                    </p:set>
                                  </p:childTnLst>
                                </p:cTn>
                              </p:par>
                              <p:par>
                                <p:cTn id="15" presetID="16" presetClass="entr" presetSubtype="37"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par>
                                <p:cTn id="18" presetID="16" presetClass="entr" presetSubtype="37" fill="hold" nodeType="withEffect">
                                  <p:stCondLst>
                                    <p:cond delay="0"/>
                                  </p:stCondLst>
                                  <p:childTnLst>
                                    <p:set>
                                      <p:cBhvr>
                                        <p:cTn id="19" dur="1" fill="hold">
                                          <p:stCondLst>
                                            <p:cond delay="0"/>
                                          </p:stCondLst>
                                        </p:cTn>
                                        <p:tgtEl>
                                          <p:spTgt spid="59400"/>
                                        </p:tgtEl>
                                        <p:attrNameLst>
                                          <p:attrName>style.visibility</p:attrName>
                                        </p:attrNameLst>
                                      </p:cBhvr>
                                      <p:to>
                                        <p:strVal val="visible"/>
                                      </p:to>
                                    </p:set>
                                    <p:animEffect transition="in" filter="barn(outVertical)">
                                      <p:cBhvr>
                                        <p:cTn id="20"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p:bldP spid="5939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F0DEAD-2F6B-5E4D-8BAA-1805CFC119DA}"/>
              </a:ext>
            </a:extLst>
          </p:cNvPr>
          <p:cNvSpPr>
            <a:spLocks noGrp="1"/>
          </p:cNvSpPr>
          <p:nvPr>
            <p:ph type="title"/>
          </p:nvPr>
        </p:nvSpPr>
        <p:spPr>
          <a:xfrm>
            <a:off x="0" y="15550"/>
            <a:ext cx="9144000" cy="584669"/>
          </a:xfrm>
        </p:spPr>
        <p:txBody>
          <a:bodyPr/>
          <a:lstStyle/>
          <a:p>
            <a:r>
              <a:rPr lang="en-US" dirty="0"/>
              <a:t>The EIC Physics</a:t>
            </a:r>
          </a:p>
        </p:txBody>
      </p:sp>
      <p:sp>
        <p:nvSpPr>
          <p:cNvPr id="3" name="Date Placeholder 2">
            <a:extLst>
              <a:ext uri="{FF2B5EF4-FFF2-40B4-BE49-F238E27FC236}">
                <a16:creationId xmlns:a16="http://schemas.microsoft.com/office/drawing/2014/main" id="{FFE1F02E-CF12-CA4A-841B-25D906AC9817}"/>
              </a:ext>
            </a:extLst>
          </p:cNvPr>
          <p:cNvSpPr>
            <a:spLocks noGrp="1"/>
          </p:cNvSpPr>
          <p:nvPr>
            <p:ph type="dt" sz="half" idx="10"/>
          </p:nvPr>
        </p:nvSpPr>
        <p:spPr/>
        <p:txBody>
          <a:bodyPr/>
          <a:lstStyle/>
          <a:p>
            <a:r>
              <a:rPr lang="en-US"/>
              <a:t>E.C. Aschenauer</a:t>
            </a:r>
            <a:endParaRPr lang="en-US" dirty="0"/>
          </a:p>
        </p:txBody>
      </p:sp>
      <p:sp>
        <p:nvSpPr>
          <p:cNvPr id="5" name="Slide Number Placeholder 4">
            <a:extLst>
              <a:ext uri="{FF2B5EF4-FFF2-40B4-BE49-F238E27FC236}">
                <a16:creationId xmlns:a16="http://schemas.microsoft.com/office/drawing/2014/main" id="{BA4FAF3C-AAE5-6545-BA1F-D680183DB717}"/>
              </a:ext>
            </a:extLst>
          </p:cNvPr>
          <p:cNvSpPr>
            <a:spLocks noGrp="1"/>
          </p:cNvSpPr>
          <p:nvPr>
            <p:ph type="sldNum" sz="quarter" idx="12"/>
          </p:nvPr>
        </p:nvSpPr>
        <p:spPr/>
        <p:txBody>
          <a:bodyPr/>
          <a:lstStyle/>
          <a:p>
            <a:fld id="{893C5830-40F3-F04E-B2E3-10E6672BA8FF}" type="slidenum">
              <a:rPr lang="en-US" smtClean="0"/>
              <a:pPr/>
              <a:t>7</a:t>
            </a:fld>
            <a:endParaRPr lang="en-US"/>
          </a:p>
        </p:txBody>
      </p:sp>
      <p:grpSp>
        <p:nvGrpSpPr>
          <p:cNvPr id="10" name="Group 9">
            <a:extLst>
              <a:ext uri="{FF2B5EF4-FFF2-40B4-BE49-F238E27FC236}">
                <a16:creationId xmlns:a16="http://schemas.microsoft.com/office/drawing/2014/main" id="{9230F286-ACC4-EE40-BFAD-A265F93E3DE1}"/>
              </a:ext>
            </a:extLst>
          </p:cNvPr>
          <p:cNvGrpSpPr/>
          <p:nvPr/>
        </p:nvGrpSpPr>
        <p:grpSpPr>
          <a:xfrm>
            <a:off x="1762738" y="2728917"/>
            <a:ext cx="7202178" cy="1883124"/>
            <a:chOff x="1613165" y="4992849"/>
            <a:chExt cx="7202178" cy="1995702"/>
          </a:xfrm>
        </p:grpSpPr>
        <p:sp>
          <p:nvSpPr>
            <p:cNvPr id="11" name="TextBox 10">
              <a:extLst>
                <a:ext uri="{FF2B5EF4-FFF2-40B4-BE49-F238E27FC236}">
                  <a16:creationId xmlns:a16="http://schemas.microsoft.com/office/drawing/2014/main" id="{8622109C-83C5-4149-BD84-EE1AC6593539}"/>
                </a:ext>
              </a:extLst>
            </p:cNvPr>
            <p:cNvSpPr txBox="1"/>
            <p:nvPr/>
          </p:nvSpPr>
          <p:spPr>
            <a:xfrm>
              <a:off x="3669830" y="4992849"/>
              <a:ext cx="5145513" cy="1772225"/>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 color-charged quarks and gluons, and colorless jets, </a:t>
              </a:r>
              <a:r>
                <a:rPr lang="en-US" sz="1600" b="0" dirty="0">
                  <a:solidFill>
                    <a:srgbClr val="0000FF"/>
                  </a:solidFill>
                  <a:latin typeface="Comic Sans MS" panose="030F0702030302020204" pitchFamily="66" charset="0"/>
                  <a:cs typeface="Comic Sans MS"/>
                </a:rPr>
                <a:t>interact with a nuclear medium</a:t>
              </a:r>
              <a:r>
                <a:rPr lang="en-US" sz="1600" b="0" dirty="0">
                  <a:solidFill>
                    <a:srgbClr val="292934"/>
                  </a:solidFill>
                  <a:latin typeface="Comic Sans MS" panose="030F0702030302020204" pitchFamily="66" charset="0"/>
                  <a:cs typeface="Comic Sans MS"/>
                </a:rPr>
                <a:t>?</a:t>
              </a:r>
            </a:p>
            <a:p>
              <a:pPr>
                <a:spcBef>
                  <a:spcPts val="400"/>
                </a:spcBef>
              </a:pPr>
              <a:r>
                <a:rPr lang="en-US" sz="1600" b="0" dirty="0">
                  <a:solidFill>
                    <a:srgbClr val="292934"/>
                  </a:solidFill>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confined hadronic states emerge </a:t>
              </a:r>
              <a:r>
                <a:rPr lang="en-US" sz="1600" b="0" dirty="0">
                  <a:solidFill>
                    <a:srgbClr val="292934"/>
                  </a:solidFill>
                  <a:latin typeface="Comic Sans MS" panose="030F0702030302020204" pitchFamily="66" charset="0"/>
                  <a:cs typeface="Comic Sans MS"/>
                </a:rPr>
                <a:t>from these quarks and gluons? </a:t>
              </a:r>
            </a:p>
            <a:p>
              <a:pPr>
                <a:spcBef>
                  <a:spcPts val="400"/>
                </a:spcBef>
              </a:pPr>
              <a:r>
                <a:rPr lang="en-US" sz="1600" b="0" dirty="0">
                  <a:solidFill>
                    <a:srgbClr val="292934"/>
                  </a:solidFill>
                  <a:latin typeface="Comic Sans MS" panose="030F0702030302020204" pitchFamily="66" charset="0"/>
                  <a:cs typeface="Comic Sans MS"/>
                </a:rPr>
                <a:t>How do the quark-gluon </a:t>
              </a:r>
              <a:r>
                <a:rPr lang="en-US" sz="1600" b="0" dirty="0">
                  <a:solidFill>
                    <a:srgbClr val="0000FF"/>
                  </a:solidFill>
                  <a:latin typeface="Comic Sans MS" panose="030F0702030302020204" pitchFamily="66" charset="0"/>
                  <a:cs typeface="Comic Sans MS"/>
                </a:rPr>
                <a:t>interactions create nuclear binding?</a:t>
              </a:r>
            </a:p>
          </p:txBody>
        </p:sp>
        <p:pic>
          <p:nvPicPr>
            <p:cNvPr id="12" name="Picture 2">
              <a:extLst>
                <a:ext uri="{FF2B5EF4-FFF2-40B4-BE49-F238E27FC236}">
                  <a16:creationId xmlns:a16="http://schemas.microsoft.com/office/drawing/2014/main" id="{4E2A1E4F-650A-5F43-A752-D163DDC653CC}"/>
                </a:ext>
              </a:extLst>
            </p:cNvPr>
            <p:cNvPicPr>
              <a:picLocks noChangeAspect="1"/>
            </p:cNvPicPr>
            <p:nvPr/>
          </p:nvPicPr>
          <p:blipFill rotWithShape="1">
            <a:blip r:embed="rId2"/>
            <a:srcRect l="28823" t="22493" b="29532"/>
            <a:stretch/>
          </p:blipFill>
          <p:spPr bwMode="auto">
            <a:xfrm>
              <a:off x="1613165" y="5009749"/>
              <a:ext cx="1899598" cy="1978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EC81CC61-F2C4-E143-B2A3-6130BB9E7B58}"/>
              </a:ext>
            </a:extLst>
          </p:cNvPr>
          <p:cNvGrpSpPr/>
          <p:nvPr/>
        </p:nvGrpSpPr>
        <p:grpSpPr>
          <a:xfrm>
            <a:off x="32558" y="4612041"/>
            <a:ext cx="8576364" cy="2176996"/>
            <a:chOff x="21801" y="4100490"/>
            <a:chExt cx="8576364" cy="2176996"/>
          </a:xfrm>
        </p:grpSpPr>
        <p:pic>
          <p:nvPicPr>
            <p:cNvPr id="14" name="Picture 13">
              <a:extLst>
                <a:ext uri="{FF2B5EF4-FFF2-40B4-BE49-F238E27FC236}">
                  <a16:creationId xmlns:a16="http://schemas.microsoft.com/office/drawing/2014/main" id="{0C712257-156B-5F4C-ADB3-F0C810F52FF8}"/>
                </a:ext>
              </a:extLst>
            </p:cNvPr>
            <p:cNvPicPr>
              <a:picLocks noChangeAspect="1"/>
            </p:cNvPicPr>
            <p:nvPr/>
          </p:nvPicPr>
          <p:blipFill>
            <a:blip r:embed="rId3"/>
            <a:stretch>
              <a:fillRect/>
            </a:stretch>
          </p:blipFill>
          <p:spPr>
            <a:xfrm>
              <a:off x="4975141" y="5471041"/>
              <a:ext cx="1325228" cy="800100"/>
            </a:xfrm>
            <a:prstGeom prst="rect">
              <a:avLst/>
            </a:prstGeom>
          </p:spPr>
        </p:pic>
        <p:pic>
          <p:nvPicPr>
            <p:cNvPr id="15" name="Picture 14">
              <a:extLst>
                <a:ext uri="{FF2B5EF4-FFF2-40B4-BE49-F238E27FC236}">
                  <a16:creationId xmlns:a16="http://schemas.microsoft.com/office/drawing/2014/main" id="{21CA57F3-AE21-364A-94C6-015EC5CE38CB}"/>
                </a:ext>
              </a:extLst>
            </p:cNvPr>
            <p:cNvPicPr>
              <a:picLocks noChangeAspect="1"/>
            </p:cNvPicPr>
            <p:nvPr/>
          </p:nvPicPr>
          <p:blipFill>
            <a:blip r:embed="rId4"/>
            <a:stretch>
              <a:fillRect/>
            </a:stretch>
          </p:blipFill>
          <p:spPr>
            <a:xfrm>
              <a:off x="6917749" y="5471041"/>
              <a:ext cx="1372981" cy="806445"/>
            </a:xfrm>
            <a:prstGeom prst="rect">
              <a:avLst/>
            </a:prstGeom>
          </p:spPr>
        </p:pic>
        <p:sp>
          <p:nvSpPr>
            <p:cNvPr id="16" name="TextBox 15">
              <a:extLst>
                <a:ext uri="{FF2B5EF4-FFF2-40B4-BE49-F238E27FC236}">
                  <a16:creationId xmlns:a16="http://schemas.microsoft.com/office/drawing/2014/main" id="{EF406B57-415C-E94E-B9E5-90801C2A2994}"/>
                </a:ext>
              </a:extLst>
            </p:cNvPr>
            <p:cNvSpPr txBox="1"/>
            <p:nvPr/>
          </p:nvSpPr>
          <p:spPr>
            <a:xfrm>
              <a:off x="4926396" y="5146666"/>
              <a:ext cx="984565" cy="584775"/>
            </a:xfrm>
            <a:prstGeom prst="rect">
              <a:avLst/>
            </a:prstGeom>
            <a:noFill/>
          </p:spPr>
          <p:txBody>
            <a:bodyPr wrap="none" rtlCol="0">
              <a:spAutoFit/>
            </a:bodyPr>
            <a:lstStyle/>
            <a:p>
              <a:r>
                <a:rPr lang="en-US" sz="1600" dirty="0">
                  <a:latin typeface="Comic Sans MS" panose="030F0702030302020204" pitchFamily="66" charset="0"/>
                  <a:cs typeface="Comic Sans MS"/>
                </a:rPr>
                <a:t>gluon </a:t>
              </a:r>
            </a:p>
            <a:p>
              <a:r>
                <a:rPr lang="en-US" sz="1600" dirty="0">
                  <a:latin typeface="Comic Sans MS" panose="030F0702030302020204" pitchFamily="66" charset="0"/>
                  <a:cs typeface="Comic Sans MS"/>
                </a:rPr>
                <a:t>emission</a:t>
              </a:r>
            </a:p>
          </p:txBody>
        </p:sp>
        <p:sp>
          <p:nvSpPr>
            <p:cNvPr id="17" name="TextBox 16">
              <a:extLst>
                <a:ext uri="{FF2B5EF4-FFF2-40B4-BE49-F238E27FC236}">
                  <a16:creationId xmlns:a16="http://schemas.microsoft.com/office/drawing/2014/main" id="{87FD2204-C91C-9D4B-BF54-B5B41E5A402C}"/>
                </a:ext>
              </a:extLst>
            </p:cNvPr>
            <p:cNvSpPr txBox="1"/>
            <p:nvPr/>
          </p:nvSpPr>
          <p:spPr>
            <a:xfrm>
              <a:off x="6595009" y="5113529"/>
              <a:ext cx="2003156" cy="584775"/>
            </a:xfrm>
            <a:prstGeom prst="rect">
              <a:avLst/>
            </a:prstGeom>
            <a:noFill/>
          </p:spPr>
          <p:txBody>
            <a:bodyPr wrap="square" rtlCol="0">
              <a:spAutoFit/>
            </a:bodyPr>
            <a:lstStyle/>
            <a:p>
              <a:pPr algn="ctr"/>
              <a:r>
                <a:rPr lang="en-US" sz="1600" dirty="0">
                  <a:latin typeface="Comic Sans MS" panose="030F0702030302020204" pitchFamily="66" charset="0"/>
                  <a:cs typeface="Comic Sans MS"/>
                </a:rPr>
                <a:t>gluon recombination</a:t>
              </a:r>
            </a:p>
          </p:txBody>
        </p:sp>
        <p:sp>
          <p:nvSpPr>
            <p:cNvPr id="18" name="TextBox 17">
              <a:extLst>
                <a:ext uri="{FF2B5EF4-FFF2-40B4-BE49-F238E27FC236}">
                  <a16:creationId xmlns:a16="http://schemas.microsoft.com/office/drawing/2014/main" id="{34097ABC-6729-6C40-9E43-B7BE257D49AC}"/>
                </a:ext>
              </a:extLst>
            </p:cNvPr>
            <p:cNvSpPr txBox="1"/>
            <p:nvPr/>
          </p:nvSpPr>
          <p:spPr>
            <a:xfrm>
              <a:off x="6410257" y="5509141"/>
              <a:ext cx="359394"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sp>
          <p:nvSpPr>
            <p:cNvPr id="19" name="TextBox 18">
              <a:extLst>
                <a:ext uri="{FF2B5EF4-FFF2-40B4-BE49-F238E27FC236}">
                  <a16:creationId xmlns:a16="http://schemas.microsoft.com/office/drawing/2014/main" id="{549FD4DE-A78C-AD43-8941-07289B54427B}"/>
                </a:ext>
              </a:extLst>
            </p:cNvPr>
            <p:cNvSpPr txBox="1"/>
            <p:nvPr/>
          </p:nvSpPr>
          <p:spPr>
            <a:xfrm>
              <a:off x="21801" y="4181574"/>
              <a:ext cx="4914385" cy="1867178"/>
            </a:xfrm>
            <a:prstGeom prst="rect">
              <a:avLst/>
            </a:prstGeom>
            <a:noFill/>
          </p:spPr>
          <p:txBody>
            <a:bodyPr wrap="square" rtlCol="0">
              <a:spAutoFit/>
            </a:bodyPr>
            <a:lstStyle/>
            <a:p>
              <a:pPr>
                <a:spcBef>
                  <a:spcPts val="400"/>
                </a:spcBef>
              </a:pPr>
              <a:r>
                <a:rPr lang="en-US" sz="1600" b="0" dirty="0">
                  <a:solidFill>
                    <a:srgbClr val="292934"/>
                  </a:solidFill>
                  <a:latin typeface="Comic Sans MS" panose="030F0702030302020204" pitchFamily="66" charset="0"/>
                  <a:cs typeface="Comic Sans MS"/>
                </a:rPr>
                <a:t>How does a </a:t>
              </a:r>
              <a:r>
                <a:rPr lang="en-US" sz="1600" b="0" dirty="0">
                  <a:solidFill>
                    <a:srgbClr val="0000FF"/>
                  </a:solidFill>
                  <a:latin typeface="Comic Sans MS" panose="030F0702030302020204" pitchFamily="66" charset="0"/>
                  <a:cs typeface="Comic Sans MS"/>
                </a:rPr>
                <a:t>dense nuclear environment affect </a:t>
              </a:r>
              <a:r>
                <a:rPr lang="en-US" sz="1600" b="0" dirty="0">
                  <a:solidFill>
                    <a:srgbClr val="292934"/>
                  </a:solidFill>
                  <a:latin typeface="Comic Sans MS" panose="030F0702030302020204" pitchFamily="66" charset="0"/>
                  <a:cs typeface="Comic Sans MS"/>
                </a:rPr>
                <a:t>the quarks and gluons, their correlations, and their interactions?</a:t>
              </a:r>
            </a:p>
            <a:p>
              <a:pPr>
                <a:spcBef>
                  <a:spcPts val="400"/>
                </a:spcBef>
              </a:pPr>
              <a:r>
                <a:rPr lang="en-US" sz="1600" b="0" dirty="0">
                  <a:solidFill>
                    <a:srgbClr val="292934"/>
                  </a:solidFill>
                  <a:latin typeface="Comic Sans MS" panose="030F0702030302020204" pitchFamily="66" charset="0"/>
                  <a:cs typeface="Comic Sans MS"/>
                </a:rPr>
                <a:t>What happens to the </a:t>
              </a:r>
              <a:r>
                <a:rPr lang="en-US" sz="1600" b="0" dirty="0">
                  <a:solidFill>
                    <a:srgbClr val="0000FF"/>
                  </a:solidFill>
                  <a:latin typeface="Comic Sans MS" panose="030F0702030302020204" pitchFamily="66" charset="0"/>
                  <a:cs typeface="Comic Sans MS"/>
                </a:rPr>
                <a:t>gluon density in nuclei</a:t>
              </a:r>
              <a:r>
                <a:rPr lang="en-US" sz="1600" b="0" dirty="0">
                  <a:solidFill>
                    <a:srgbClr val="292934"/>
                  </a:solidFill>
                  <a:latin typeface="Comic Sans MS" panose="030F0702030302020204" pitchFamily="66" charset="0"/>
                  <a:cs typeface="Comic Sans MS"/>
                </a:rPr>
                <a:t>? Does it </a:t>
              </a:r>
              <a:r>
                <a:rPr lang="en-US" sz="1600" b="0" dirty="0">
                  <a:solidFill>
                    <a:srgbClr val="0000FF"/>
                  </a:solidFill>
                  <a:latin typeface="Comic Sans MS" panose="030F0702030302020204" pitchFamily="66" charset="0"/>
                  <a:cs typeface="Comic Sans MS"/>
                </a:rPr>
                <a:t>saturate at high energy</a:t>
              </a:r>
              <a:r>
                <a:rPr lang="en-US" sz="1600" b="0" dirty="0">
                  <a:solidFill>
                    <a:srgbClr val="292934"/>
                  </a:solidFill>
                  <a:latin typeface="Comic Sans MS" panose="030F0702030302020204" pitchFamily="66" charset="0"/>
                  <a:cs typeface="Comic Sans MS"/>
                </a:rPr>
                <a:t>, giving rise to a </a:t>
              </a:r>
              <a:r>
                <a:rPr lang="en-US" sz="1600" b="0" dirty="0">
                  <a:solidFill>
                    <a:srgbClr val="0000FF"/>
                  </a:solidFill>
                  <a:latin typeface="Comic Sans MS" panose="030F0702030302020204" pitchFamily="66" charset="0"/>
                  <a:cs typeface="Comic Sans MS"/>
                </a:rPr>
                <a:t>gluonic matter with universal properties </a:t>
              </a:r>
              <a:r>
                <a:rPr lang="en-US" sz="1600" b="0" dirty="0">
                  <a:solidFill>
                    <a:srgbClr val="292934"/>
                  </a:solidFill>
                  <a:latin typeface="Comic Sans MS" panose="030F0702030302020204" pitchFamily="66" charset="0"/>
                  <a:cs typeface="Comic Sans MS"/>
                </a:rPr>
                <a:t>in all nuclei, even the proton?</a:t>
              </a:r>
            </a:p>
          </p:txBody>
        </p:sp>
        <p:pic>
          <p:nvPicPr>
            <p:cNvPr id="20" name="Picture 19">
              <a:extLst>
                <a:ext uri="{FF2B5EF4-FFF2-40B4-BE49-F238E27FC236}">
                  <a16:creationId xmlns:a16="http://schemas.microsoft.com/office/drawing/2014/main" id="{93F5B957-3A35-3E4B-B631-DCD804CB2C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8612" y="4100490"/>
              <a:ext cx="1325228" cy="1345097"/>
            </a:xfrm>
            <a:prstGeom prst="rect">
              <a:avLst/>
            </a:prstGeom>
          </p:spPr>
        </p:pic>
        <p:sp>
          <p:nvSpPr>
            <p:cNvPr id="21" name="TextBox 20">
              <a:extLst>
                <a:ext uri="{FF2B5EF4-FFF2-40B4-BE49-F238E27FC236}">
                  <a16:creationId xmlns:a16="http://schemas.microsoft.com/office/drawing/2014/main" id="{70642292-A04D-114D-9605-6C98C7FFA067}"/>
                </a:ext>
              </a:extLst>
            </p:cNvPr>
            <p:cNvSpPr txBox="1"/>
            <p:nvPr/>
          </p:nvSpPr>
          <p:spPr>
            <a:xfrm>
              <a:off x="6423939" y="5752266"/>
              <a:ext cx="341760" cy="461665"/>
            </a:xfrm>
            <a:prstGeom prst="rect">
              <a:avLst/>
            </a:prstGeom>
            <a:noFill/>
          </p:spPr>
          <p:txBody>
            <a:bodyPr wrap="none" rtlCol="0">
              <a:spAutoFit/>
            </a:bodyPr>
            <a:lstStyle/>
            <a:p>
              <a:r>
                <a:rPr lang="en-US" sz="2400" dirty="0">
                  <a:solidFill>
                    <a:srgbClr val="FF0080"/>
                  </a:solidFill>
                  <a:latin typeface="Comic Sans MS" panose="030F0702030302020204" pitchFamily="66" charset="0"/>
                  <a:cs typeface="Comic Sans MS"/>
                </a:rPr>
                <a:t>=</a:t>
              </a:r>
            </a:p>
          </p:txBody>
        </p:sp>
      </p:grpSp>
      <p:grpSp>
        <p:nvGrpSpPr>
          <p:cNvPr id="2" name="Group 1">
            <a:extLst>
              <a:ext uri="{FF2B5EF4-FFF2-40B4-BE49-F238E27FC236}">
                <a16:creationId xmlns:a16="http://schemas.microsoft.com/office/drawing/2014/main" id="{C680B74A-3943-3E41-8EAE-EEEB4A551F3B}"/>
              </a:ext>
            </a:extLst>
          </p:cNvPr>
          <p:cNvGrpSpPr/>
          <p:nvPr/>
        </p:nvGrpSpPr>
        <p:grpSpPr>
          <a:xfrm>
            <a:off x="61183" y="497290"/>
            <a:ext cx="9021634" cy="2195910"/>
            <a:chOff x="61183" y="559282"/>
            <a:chExt cx="9021634" cy="2195910"/>
          </a:xfrm>
        </p:grpSpPr>
        <p:pic>
          <p:nvPicPr>
            <p:cNvPr id="9" name="Picture 2">
              <a:extLst>
                <a:ext uri="{FF2B5EF4-FFF2-40B4-BE49-F238E27FC236}">
                  <a16:creationId xmlns:a16="http://schemas.microsoft.com/office/drawing/2014/main" id="{46280FC2-AD2F-B345-9895-7605C131E8C3}"/>
                </a:ext>
              </a:extLst>
            </p:cNvPr>
            <p:cNvPicPr>
              <a:picLocks noChangeAspect="1" noChangeArrowheads="1"/>
            </p:cNvPicPr>
            <p:nvPr/>
          </p:nvPicPr>
          <p:blipFill rotWithShape="1">
            <a:blip r:embed="rId6"/>
            <a:srcRect l="8203" t="-295" r="9445"/>
            <a:stretch/>
          </p:blipFill>
          <p:spPr bwMode="auto">
            <a:xfrm>
              <a:off x="7818363" y="1215245"/>
              <a:ext cx="1264454" cy="1539947"/>
            </a:xfrm>
            <a:prstGeom prst="rect">
              <a:avLst/>
            </a:prstGeom>
            <a:noFill/>
            <a:ln w="9525">
              <a:noFill/>
              <a:miter lim="800000"/>
              <a:headEnd/>
              <a:tailEnd/>
            </a:ln>
          </p:spPr>
        </p:pic>
        <p:pic>
          <p:nvPicPr>
            <p:cNvPr id="22" name="Picture 21">
              <a:extLst>
                <a:ext uri="{FF2B5EF4-FFF2-40B4-BE49-F238E27FC236}">
                  <a16:creationId xmlns:a16="http://schemas.microsoft.com/office/drawing/2014/main" id="{20C9D027-D784-0A4C-BFAA-406B8B3F1456}"/>
                </a:ext>
              </a:extLst>
            </p:cNvPr>
            <p:cNvPicPr>
              <a:picLocks noChangeAspect="1"/>
            </p:cNvPicPr>
            <p:nvPr/>
          </p:nvPicPr>
          <p:blipFill>
            <a:blip r:embed="rId7"/>
            <a:stretch>
              <a:fillRect/>
            </a:stretch>
          </p:blipFill>
          <p:spPr>
            <a:xfrm>
              <a:off x="5265800" y="559282"/>
              <a:ext cx="2772071" cy="1086387"/>
            </a:xfrm>
            <a:prstGeom prst="rect">
              <a:avLst/>
            </a:prstGeom>
          </p:spPr>
        </p:pic>
        <p:sp>
          <p:nvSpPr>
            <p:cNvPr id="8" name="Content Placeholder 6">
              <a:extLst>
                <a:ext uri="{FF2B5EF4-FFF2-40B4-BE49-F238E27FC236}">
                  <a16:creationId xmlns:a16="http://schemas.microsoft.com/office/drawing/2014/main" id="{9A8CC49B-BCBF-9444-8EF5-72810F524BC2}"/>
                </a:ext>
              </a:extLst>
            </p:cNvPr>
            <p:cNvSpPr txBox="1">
              <a:spLocks/>
            </p:cNvSpPr>
            <p:nvPr/>
          </p:nvSpPr>
          <p:spPr>
            <a:xfrm>
              <a:off x="61183" y="711705"/>
              <a:ext cx="5608098" cy="11984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are the sea quarks and gluons, and their spins, </a:t>
              </a:r>
              <a:r>
                <a:rPr lang="en-US" sz="1600" b="0" dirty="0">
                  <a:solidFill>
                    <a:srgbClr val="0000FF"/>
                  </a:solidFill>
                  <a:latin typeface="Comic Sans MS" panose="030F0702030302020204" pitchFamily="66" charset="0"/>
                  <a:cs typeface="Comic Sans MS"/>
                </a:rPr>
                <a:t>distributed in space and momentum </a:t>
              </a:r>
              <a:r>
                <a:rPr lang="en-US" sz="1600" b="0" dirty="0">
                  <a:latin typeface="Comic Sans MS" panose="030F0702030302020204" pitchFamily="66" charset="0"/>
                  <a:cs typeface="Comic Sans MS"/>
                </a:rPr>
                <a:t>inside the nucleon?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How do the </a:t>
              </a:r>
              <a:r>
                <a:rPr lang="en-US" sz="1600" b="0" dirty="0">
                  <a:solidFill>
                    <a:srgbClr val="0000FF"/>
                  </a:solidFill>
                  <a:latin typeface="Comic Sans MS" panose="030F0702030302020204" pitchFamily="66" charset="0"/>
                  <a:cs typeface="Comic Sans MS"/>
                </a:rPr>
                <a:t>nucleon properties emerge </a:t>
              </a:r>
              <a:r>
                <a:rPr lang="en-US" sz="1600" b="0" dirty="0">
                  <a:latin typeface="Comic Sans MS" panose="030F0702030302020204" pitchFamily="66" charset="0"/>
                  <a:cs typeface="Comic Sans MS"/>
                </a:rPr>
                <a:t>from them and </a:t>
              </a:r>
            </a:p>
            <a:p>
              <a:pPr marL="0" indent="0">
                <a:spcBef>
                  <a:spcPts val="400"/>
                </a:spcBef>
                <a:buFont typeface="Arial" panose="020B0604020202020204" pitchFamily="34" charset="0"/>
                <a:buNone/>
              </a:pPr>
              <a:r>
                <a:rPr lang="en-US" sz="1600" b="0" dirty="0">
                  <a:latin typeface="Comic Sans MS" panose="030F0702030302020204" pitchFamily="66" charset="0"/>
                  <a:cs typeface="Comic Sans MS"/>
                </a:rPr>
                <a:t>their interactions?</a:t>
              </a:r>
            </a:p>
          </p:txBody>
        </p:sp>
        <p:pic>
          <p:nvPicPr>
            <p:cNvPr id="24" name="Picture 23">
              <a:extLst>
                <a:ext uri="{FF2B5EF4-FFF2-40B4-BE49-F238E27FC236}">
                  <a16:creationId xmlns:a16="http://schemas.microsoft.com/office/drawing/2014/main" id="{403EAE87-068E-3942-97C4-A132DF2739A5}"/>
                </a:ext>
              </a:extLst>
            </p:cNvPr>
            <p:cNvPicPr>
              <a:picLocks noChangeAspect="1"/>
            </p:cNvPicPr>
            <p:nvPr/>
          </p:nvPicPr>
          <p:blipFill rotWithShape="1">
            <a:blip r:embed="rId8"/>
            <a:srcRect r="32619"/>
            <a:stretch/>
          </p:blipFill>
          <p:spPr>
            <a:xfrm>
              <a:off x="4743721" y="1555065"/>
              <a:ext cx="1386279" cy="1130975"/>
            </a:xfrm>
            <a:prstGeom prst="rect">
              <a:avLst/>
            </a:prstGeom>
          </p:spPr>
        </p:pic>
      </p:grpSp>
    </p:spTree>
    <p:extLst>
      <p:ext uri="{BB962C8B-B14F-4D97-AF65-F5344CB8AC3E}">
        <p14:creationId xmlns:p14="http://schemas.microsoft.com/office/powerpoint/2010/main" val="37808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needed experimentally?</a:t>
            </a:r>
          </a:p>
        </p:txBody>
      </p:sp>
      <p:sp>
        <p:nvSpPr>
          <p:cNvPr id="3" name="Date Placeholder 2"/>
          <p:cNvSpPr>
            <a:spLocks noGrp="1"/>
          </p:cNvSpPr>
          <p:nvPr>
            <p:ph type="dt" sz="half" idx="10"/>
          </p:nvPr>
        </p:nvSpPr>
        <p:spPr/>
        <p:txBody>
          <a:bodyPr/>
          <a:lstStyle/>
          <a:p>
            <a:r>
              <a:rPr lang="en-US"/>
              <a:t>E.C. Aschenauer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8</a:t>
            </a:fld>
            <a:endParaRPr lang="en-US"/>
          </a:p>
        </p:txBody>
      </p:sp>
      <p:pic>
        <p:nvPicPr>
          <p:cNvPr id="6" name="Picture 5" descr="lum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5" y="1478256"/>
            <a:ext cx="4582217" cy="3134250"/>
          </a:xfrm>
          <a:prstGeom prst="rect">
            <a:avLst/>
          </a:prstGeom>
        </p:spPr>
      </p:pic>
      <p:sp>
        <p:nvSpPr>
          <p:cNvPr id="95" name="TextBox 94">
            <a:extLst>
              <a:ext uri="{FF2B5EF4-FFF2-40B4-BE49-F238E27FC236}">
                <a16:creationId xmlns:a16="http://schemas.microsoft.com/office/drawing/2014/main" id="{1C318201-944D-B349-AE0A-FAD65513B931}"/>
              </a:ext>
            </a:extLst>
          </p:cNvPr>
          <p:cNvSpPr txBox="1"/>
          <p:nvPr/>
        </p:nvSpPr>
        <p:spPr>
          <a:xfrm>
            <a:off x="5044076" y="5000656"/>
            <a:ext cx="3435858" cy="1169551"/>
          </a:xfrm>
          <a:prstGeom prst="rect">
            <a:avLst/>
          </a:prstGeom>
          <a:noFill/>
          <a:ln>
            <a:solidFill>
              <a:srgbClr val="FF9300"/>
            </a:solidFill>
          </a:ln>
        </p:spPr>
        <p:txBody>
          <a:bodyPr wrap="square" rtlCol="0">
            <a:spAutoFit/>
          </a:bodyPr>
          <a:lstStyle/>
          <a:p>
            <a:pPr algn="ctr"/>
            <a:r>
              <a:rPr lang="en-US" sz="1400" b="1" dirty="0">
                <a:solidFill>
                  <a:srgbClr val="FF8000"/>
                </a:solidFill>
                <a:latin typeface="Comic Sans MS" panose="030F0902030302020204" pitchFamily="66" charset="0"/>
              </a:rPr>
              <a:t>US-EIC:</a:t>
            </a:r>
          </a:p>
          <a:p>
            <a:r>
              <a:rPr lang="en-US" sz="1400" dirty="0">
                <a:latin typeface="Comic Sans MS" panose="030F0902030302020204" pitchFamily="66" charset="0"/>
              </a:rPr>
              <a:t>polarization, ion species together with</a:t>
            </a:r>
          </a:p>
          <a:p>
            <a:r>
              <a:rPr lang="en-US" sz="1400" dirty="0">
                <a:latin typeface="Comic Sans MS" panose="030F0902030302020204" pitchFamily="66" charset="0"/>
              </a:rPr>
              <a:t>its luminosity and √s coverage makes </a:t>
            </a:r>
          </a:p>
          <a:p>
            <a:r>
              <a:rPr lang="en-US" sz="1400" dirty="0">
                <a:latin typeface="Comic Sans MS" panose="030F0902030302020204" pitchFamily="66" charset="0"/>
              </a:rPr>
              <a:t>it a completely unique machine world-wide.</a:t>
            </a:r>
          </a:p>
        </p:txBody>
      </p:sp>
      <p:sp>
        <p:nvSpPr>
          <p:cNvPr id="96" name="TextBox 95">
            <a:extLst>
              <a:ext uri="{FF2B5EF4-FFF2-40B4-BE49-F238E27FC236}">
                <a16:creationId xmlns:a16="http://schemas.microsoft.com/office/drawing/2014/main" id="{8EBA0F39-8CD1-4740-AE33-BECA7EC804D4}"/>
              </a:ext>
            </a:extLst>
          </p:cNvPr>
          <p:cNvSpPr txBox="1"/>
          <p:nvPr/>
        </p:nvSpPr>
        <p:spPr>
          <a:xfrm>
            <a:off x="220202" y="1113375"/>
            <a:ext cx="3939072" cy="307777"/>
          </a:xfrm>
          <a:prstGeom prst="rect">
            <a:avLst/>
          </a:prstGeom>
          <a:noFill/>
          <a:ln>
            <a:solidFill>
              <a:srgbClr val="0432FF"/>
            </a:solidFill>
          </a:ln>
        </p:spPr>
        <p:txBody>
          <a:bodyPr wrap="square" rtlCol="0">
            <a:spAutoFit/>
          </a:bodyPr>
          <a:lstStyle/>
          <a:p>
            <a:pPr algn="ctr"/>
            <a:r>
              <a:rPr lang="en-US" sz="1400" b="1" dirty="0">
                <a:solidFill>
                  <a:srgbClr val="0432FF"/>
                </a:solidFill>
                <a:latin typeface="Comic Sans MS" panose="030F0902030302020204" pitchFamily="66" charset="0"/>
              </a:rPr>
              <a:t>Luminosity - √s Energy and EIC Physics:</a:t>
            </a:r>
          </a:p>
        </p:txBody>
      </p:sp>
      <p:pic>
        <p:nvPicPr>
          <p:cNvPr id="10" name="Picture 9">
            <a:extLst>
              <a:ext uri="{FF2B5EF4-FFF2-40B4-BE49-F238E27FC236}">
                <a16:creationId xmlns:a16="http://schemas.microsoft.com/office/drawing/2014/main" id="{3C8EBA48-5E46-3B44-92AF-C5C3AEE780A6}"/>
              </a:ext>
            </a:extLst>
          </p:cNvPr>
          <p:cNvPicPr>
            <a:picLocks noChangeAspect="1"/>
          </p:cNvPicPr>
          <p:nvPr/>
        </p:nvPicPr>
        <p:blipFill>
          <a:blip r:embed="rId3"/>
          <a:stretch>
            <a:fillRect/>
          </a:stretch>
        </p:blipFill>
        <p:spPr>
          <a:xfrm>
            <a:off x="4576788" y="1192156"/>
            <a:ext cx="3939072" cy="3706449"/>
          </a:xfrm>
          <a:prstGeom prst="rect">
            <a:avLst/>
          </a:prstGeom>
        </p:spPr>
      </p:pic>
      <p:sp>
        <p:nvSpPr>
          <p:cNvPr id="4" name="Rectangle 3">
            <a:extLst>
              <a:ext uri="{FF2B5EF4-FFF2-40B4-BE49-F238E27FC236}">
                <a16:creationId xmlns:a16="http://schemas.microsoft.com/office/drawing/2014/main" id="{347E2301-AA30-DF48-B6BE-37F0927E9BA1}"/>
              </a:ext>
            </a:extLst>
          </p:cNvPr>
          <p:cNvSpPr/>
          <p:nvPr/>
        </p:nvSpPr>
        <p:spPr>
          <a:xfrm>
            <a:off x="5168430" y="1305301"/>
            <a:ext cx="1469437" cy="952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085AE3-58FB-2D4D-946B-FBB2C986D7BC}"/>
              </a:ext>
            </a:extLst>
          </p:cNvPr>
          <p:cNvSpPr/>
          <p:nvPr/>
        </p:nvSpPr>
        <p:spPr>
          <a:xfrm>
            <a:off x="5477434" y="3914775"/>
            <a:ext cx="2337829" cy="51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DA70AE-0416-CB4B-A94A-0C4DF3C66547}"/>
              </a:ext>
            </a:extLst>
          </p:cNvPr>
          <p:cNvSpPr/>
          <p:nvPr/>
        </p:nvSpPr>
        <p:spPr>
          <a:xfrm>
            <a:off x="5821775" y="3400424"/>
            <a:ext cx="880004" cy="51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BA1E6D-3643-0A43-9942-F1CACD59EEAA}"/>
              </a:ext>
            </a:extLst>
          </p:cNvPr>
          <p:cNvSpPr/>
          <p:nvPr/>
        </p:nvSpPr>
        <p:spPr>
          <a:xfrm>
            <a:off x="7470364" y="2871785"/>
            <a:ext cx="880004" cy="63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05560C-DD0E-6145-B948-640BD2548EF1}"/>
              </a:ext>
            </a:extLst>
          </p:cNvPr>
          <p:cNvSpPr/>
          <p:nvPr/>
        </p:nvSpPr>
        <p:spPr>
          <a:xfrm>
            <a:off x="6622877" y="3132944"/>
            <a:ext cx="594887" cy="386250"/>
          </a:xfrm>
          <a:prstGeom prst="rect">
            <a:avLst/>
          </a:prstGeom>
          <a:solidFill>
            <a:srgbClr val="FF9300"/>
          </a:solidFill>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58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4" grpId="0" animBg="1"/>
      <p:bldP spid="12" grpId="0" animBg="1"/>
      <p:bldP spid="13" grpId="0" animBg="1"/>
      <p:bldP spid="1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9</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14122"/>
            <a:ext cx="9144000" cy="584669"/>
          </a:xfrm>
        </p:spPr>
        <p:txBody>
          <a:bodyPr/>
          <a:lstStyle/>
          <a:p>
            <a:r>
              <a:rPr lang="en-US" dirty="0">
                <a:latin typeface="Comic Sans MS" panose="030F0902030302020204" pitchFamily="66" charset="0"/>
                <a:cs typeface="Arial" panose="020B0604020202020204" pitchFamily="34" charset="0"/>
              </a:rPr>
              <a:t>What do we know: Mass of the Proton, Pion, Kaon</a:t>
            </a:r>
            <a:endParaRPr lang="en-US" dirty="0">
              <a:latin typeface="Comic Sans MS" panose="030F0902030302020204" pitchFamily="66" charset="0"/>
            </a:endParaRPr>
          </a:p>
        </p:txBody>
      </p:sp>
      <p:sp>
        <p:nvSpPr>
          <p:cNvPr id="11" name="TextBox 10">
            <a:extLst>
              <a:ext uri="{FF2B5EF4-FFF2-40B4-BE49-F238E27FC236}">
                <a16:creationId xmlns:a16="http://schemas.microsoft.com/office/drawing/2014/main" id="{6975BFB0-4B02-4CAE-8A17-77C56032014B}"/>
              </a:ext>
            </a:extLst>
          </p:cNvPr>
          <p:cNvSpPr txBox="1"/>
          <p:nvPr/>
        </p:nvSpPr>
        <p:spPr>
          <a:xfrm>
            <a:off x="1218961" y="584715"/>
            <a:ext cx="4707669" cy="584775"/>
          </a:xfrm>
          <a:prstGeom prst="rect">
            <a:avLst/>
          </a:prstGeom>
          <a:noFill/>
        </p:spPr>
        <p:txBody>
          <a:bodyPr wrap="square" rtlCol="0">
            <a:spAutoFit/>
          </a:bodyPr>
          <a:lstStyle/>
          <a:p>
            <a:r>
              <a:rPr lang="en-US" sz="1600" b="1" i="1" dirty="0">
                <a:solidFill>
                  <a:srgbClr val="0432FF"/>
                </a:solidFill>
                <a:latin typeface="Comic Sans MS" panose="030F0902030302020204" pitchFamily="66" charset="0"/>
              </a:rPr>
              <a:t>Visible world: </a:t>
            </a:r>
            <a:r>
              <a:rPr lang="en-US" sz="1600" i="1" dirty="0">
                <a:latin typeface="Comic Sans MS" panose="030F0902030302020204" pitchFamily="66" charset="0"/>
              </a:rPr>
              <a:t>mainly made of light quarks – its mass emerges from quark-gluon interactions.</a:t>
            </a:r>
          </a:p>
        </p:txBody>
      </p:sp>
      <p:sp>
        <p:nvSpPr>
          <p:cNvPr id="24" name="Rectangle 23">
            <a:extLst>
              <a:ext uri="{FF2B5EF4-FFF2-40B4-BE49-F238E27FC236}">
                <a16:creationId xmlns:a16="http://schemas.microsoft.com/office/drawing/2014/main" id="{5B0C65C3-15FB-4CFF-8847-7623292972F1}"/>
              </a:ext>
            </a:extLst>
          </p:cNvPr>
          <p:cNvSpPr/>
          <p:nvPr/>
        </p:nvSpPr>
        <p:spPr>
          <a:xfrm>
            <a:off x="2204228" y="5402574"/>
            <a:ext cx="6830009" cy="1154162"/>
          </a:xfrm>
          <a:prstGeom prst="rect">
            <a:avLst/>
          </a:prstGeom>
          <a:noFill/>
        </p:spPr>
        <p:txBody>
          <a:bodyPr wrap="square">
            <a:spAutoFit/>
          </a:bodyPr>
          <a:lstStyle/>
          <a:p>
            <a:pPr>
              <a:spcAft>
                <a:spcPts val="600"/>
              </a:spcAft>
            </a:pPr>
            <a:r>
              <a:rPr lang="en-US" sz="1600" i="1" dirty="0">
                <a:latin typeface="Comic Sans MS" panose="030F0902030302020204" pitchFamily="66" charset="0"/>
                <a:cs typeface="Arial" panose="020B0604020202020204" pitchFamily="34" charset="0"/>
              </a:rPr>
              <a:t>For the </a:t>
            </a:r>
            <a:r>
              <a:rPr lang="en-US" sz="1600" i="1" dirty="0">
                <a:solidFill>
                  <a:srgbClr val="0432FF"/>
                </a:solidFill>
                <a:latin typeface="Comic Sans MS" panose="030F0902030302020204" pitchFamily="66" charset="0"/>
                <a:cs typeface="Arial" panose="020B0604020202020204" pitchFamily="34" charset="0"/>
              </a:rPr>
              <a:t>proton</a:t>
            </a:r>
            <a:r>
              <a:rPr lang="en-US" sz="1600" i="1" dirty="0">
                <a:latin typeface="Comic Sans MS" panose="030F0902030302020204" pitchFamily="66" charset="0"/>
                <a:cs typeface="Arial" panose="020B0604020202020204" pitchFamily="34" charset="0"/>
              </a:rPr>
              <a:t> the EIC will allow determination of an important term contributing to the proton mass, the so-called “QCD trace anomaly”</a:t>
            </a:r>
          </a:p>
          <a:p>
            <a:pPr>
              <a:spcAft>
                <a:spcPts val="600"/>
              </a:spcAft>
            </a:pPr>
            <a:r>
              <a:rPr lang="en-US" sz="1600" i="1" dirty="0">
                <a:latin typeface="Comic Sans MS" panose="030F0902030302020204" pitchFamily="66" charset="0"/>
                <a:cs typeface="Arial" panose="020B0604020202020204" pitchFamily="34" charset="0"/>
              </a:rPr>
              <a:t>For the </a:t>
            </a:r>
            <a:r>
              <a:rPr lang="en-US" sz="1600" i="1" dirty="0">
                <a:solidFill>
                  <a:srgbClr val="0432FF"/>
                </a:solidFill>
                <a:latin typeface="Comic Sans MS" panose="030F0902030302020204" pitchFamily="66" charset="0"/>
                <a:cs typeface="Arial" panose="020B0604020202020204" pitchFamily="34" charset="0"/>
              </a:rPr>
              <a:t>pion and the kaon </a:t>
            </a:r>
            <a:r>
              <a:rPr lang="en-US" sz="1600" i="1" dirty="0">
                <a:latin typeface="Comic Sans MS" panose="030F0902030302020204" pitchFamily="66" charset="0"/>
                <a:cs typeface="Arial" panose="020B0604020202020204" pitchFamily="34" charset="0"/>
              </a:rPr>
              <a:t>the EIC will allow determination of the quark and gluon contributions to mass with the Sullivan process.</a:t>
            </a:r>
          </a:p>
        </p:txBody>
      </p:sp>
      <p:pic>
        <p:nvPicPr>
          <p:cNvPr id="25" name="Picture 24" descr="Screen Shot 2017-04-11 at 12.48.51 PM.png">
            <a:extLst>
              <a:ext uri="{FF2B5EF4-FFF2-40B4-BE49-F238E27FC236}">
                <a16:creationId xmlns:a16="http://schemas.microsoft.com/office/drawing/2014/main" id="{FECEF901-FA16-454C-95B6-B41A8A5B41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814" y="5281290"/>
            <a:ext cx="1588296" cy="1315392"/>
          </a:xfrm>
          <a:prstGeom prst="rect">
            <a:avLst/>
          </a:prstGeom>
        </p:spPr>
      </p:pic>
      <p:grpSp>
        <p:nvGrpSpPr>
          <p:cNvPr id="6" name="Group 5">
            <a:extLst>
              <a:ext uri="{FF2B5EF4-FFF2-40B4-BE49-F238E27FC236}">
                <a16:creationId xmlns:a16="http://schemas.microsoft.com/office/drawing/2014/main" id="{23BAD4DF-8747-443B-A01F-10A5A5EEDC8B}"/>
              </a:ext>
            </a:extLst>
          </p:cNvPr>
          <p:cNvGrpSpPr/>
          <p:nvPr/>
        </p:nvGrpSpPr>
        <p:grpSpPr>
          <a:xfrm>
            <a:off x="2696301" y="1349019"/>
            <a:ext cx="3316898" cy="1522018"/>
            <a:chOff x="2676525" y="1281782"/>
            <a:chExt cx="3316898" cy="1522018"/>
          </a:xfrm>
        </p:grpSpPr>
        <p:sp>
          <p:nvSpPr>
            <p:cNvPr id="12" name="TextBox 11">
              <a:extLst>
                <a:ext uri="{FF2B5EF4-FFF2-40B4-BE49-F238E27FC236}">
                  <a16:creationId xmlns:a16="http://schemas.microsoft.com/office/drawing/2014/main" id="{D6A744B4-6639-4F27-A717-08DFB6F2A236}"/>
                </a:ext>
              </a:extLst>
            </p:cNvPr>
            <p:cNvSpPr txBox="1"/>
            <p:nvPr/>
          </p:nvSpPr>
          <p:spPr>
            <a:xfrm>
              <a:off x="2676525" y="1634249"/>
              <a:ext cx="3316898" cy="1169551"/>
            </a:xfrm>
            <a:prstGeom prst="rect">
              <a:avLst/>
            </a:prstGeom>
            <a:noFill/>
            <a:ln>
              <a:solidFill>
                <a:schemeClr val="tx1"/>
              </a:solidFill>
            </a:ln>
          </p:spPr>
          <p:txBody>
            <a:bodyPr wrap="square" rtlCol="0">
              <a:spAutoFit/>
            </a:bodyPr>
            <a:lstStyle/>
            <a:p>
              <a:r>
                <a:rPr lang="en-US" sz="1400" dirty="0">
                  <a:latin typeface="Comic Sans MS" panose="030F0902030302020204" pitchFamily="66" charset="0"/>
                  <a:cs typeface="Arial" panose="020B0604020202020204" pitchFamily="34" charset="0"/>
                </a:rPr>
                <a:t>Quark structure: </a:t>
              </a:r>
              <a:r>
                <a:rPr lang="en-US" sz="1400" dirty="0" err="1">
                  <a:latin typeface="Comic Sans MS" panose="030F0902030302020204" pitchFamily="66" charset="0"/>
                  <a:cs typeface="Arial" panose="020B0604020202020204" pitchFamily="34" charset="0"/>
                </a:rPr>
                <a:t>uud</a:t>
              </a:r>
              <a:endParaRPr lang="en-US" sz="1400" dirty="0">
                <a:latin typeface="Comic Sans MS" panose="030F0902030302020204" pitchFamily="66" charset="0"/>
                <a:cs typeface="Arial" panose="020B0604020202020204" pitchFamily="34" charset="0"/>
              </a:endParaRPr>
            </a:p>
            <a:p>
              <a:r>
                <a:rPr lang="en-US" sz="1400" dirty="0">
                  <a:solidFill>
                    <a:srgbClr val="0000FF"/>
                  </a:solidFill>
                  <a:latin typeface="Comic Sans MS" panose="030F0902030302020204" pitchFamily="66" charset="0"/>
                  <a:cs typeface="Arial" panose="020B0604020202020204" pitchFamily="34" charset="0"/>
                </a:rPr>
                <a:t>Mass ~ 940 MeV (~1 GeV)</a:t>
              </a:r>
            </a:p>
            <a:p>
              <a:r>
                <a:rPr lang="en-US" sz="1400" dirty="0">
                  <a:latin typeface="Comic Sans MS" panose="030F0902030302020204" pitchFamily="66" charset="0"/>
                  <a:cs typeface="Arial" panose="020B0604020202020204" pitchFamily="34" charset="0"/>
                </a:rPr>
                <a:t>Most of mass generated by dynamics.</a:t>
              </a:r>
            </a:p>
            <a:p>
              <a:endParaRPr lang="en-US" sz="1400" dirty="0">
                <a:latin typeface="Comic Sans MS" panose="030F0902030302020204" pitchFamily="66" charset="0"/>
                <a:cs typeface="Arial" panose="020B0604020202020204" pitchFamily="34" charset="0"/>
              </a:endParaRPr>
            </a:p>
            <a:p>
              <a:r>
                <a:rPr lang="en-US" sz="1400" dirty="0">
                  <a:solidFill>
                    <a:srgbClr val="0432FF"/>
                  </a:solidFill>
                  <a:latin typeface="Comic Sans MS" panose="030F0902030302020204" pitchFamily="66" charset="0"/>
                  <a:cs typeface="Arial" panose="020B0604020202020204" pitchFamily="34" charset="0"/>
                </a:rPr>
                <a:t>Gluon rise discovered by HERA e-p</a:t>
              </a:r>
            </a:p>
          </p:txBody>
        </p:sp>
        <p:sp>
          <p:nvSpPr>
            <p:cNvPr id="5" name="TextBox 4">
              <a:extLst>
                <a:ext uri="{FF2B5EF4-FFF2-40B4-BE49-F238E27FC236}">
                  <a16:creationId xmlns:a16="http://schemas.microsoft.com/office/drawing/2014/main" id="{FBE33F86-B80E-42D5-BDA8-890B1335B5CE}"/>
                </a:ext>
              </a:extLst>
            </p:cNvPr>
            <p:cNvSpPr txBox="1"/>
            <p:nvPr/>
          </p:nvSpPr>
          <p:spPr>
            <a:xfrm>
              <a:off x="2676525" y="1281782"/>
              <a:ext cx="809837" cy="338554"/>
            </a:xfrm>
            <a:prstGeom prst="rect">
              <a:avLst/>
            </a:prstGeom>
            <a:solidFill>
              <a:srgbClr val="0000FF"/>
            </a:solidFill>
          </p:spPr>
          <p:txBody>
            <a:bodyPr wrap="none" rtlCol="0">
              <a:spAutoFit/>
            </a:bodyPr>
            <a:lstStyle/>
            <a:p>
              <a:pPr algn="l"/>
              <a:r>
                <a:rPr lang="en-US" sz="1600" dirty="0">
                  <a:solidFill>
                    <a:schemeClr val="bg1"/>
                  </a:solidFill>
                  <a:latin typeface="Comic Sans MS" panose="030F0902030302020204" pitchFamily="66" charset="0"/>
                </a:rPr>
                <a:t>Proton</a:t>
              </a:r>
            </a:p>
          </p:txBody>
        </p:sp>
      </p:grpSp>
      <p:grpSp>
        <p:nvGrpSpPr>
          <p:cNvPr id="7" name="Group 6">
            <a:extLst>
              <a:ext uri="{FF2B5EF4-FFF2-40B4-BE49-F238E27FC236}">
                <a16:creationId xmlns:a16="http://schemas.microsoft.com/office/drawing/2014/main" id="{11CE5BA8-E0B2-4D9B-837A-6E52C8E70F6C}"/>
              </a:ext>
            </a:extLst>
          </p:cNvPr>
          <p:cNvGrpSpPr/>
          <p:nvPr/>
        </p:nvGrpSpPr>
        <p:grpSpPr>
          <a:xfrm>
            <a:off x="424813" y="3516088"/>
            <a:ext cx="4226713" cy="1632296"/>
            <a:chOff x="424813" y="3084196"/>
            <a:chExt cx="4226713" cy="1632296"/>
          </a:xfrm>
        </p:grpSpPr>
        <p:sp>
          <p:nvSpPr>
            <p:cNvPr id="15" name="TextBox 14">
              <a:extLst>
                <a:ext uri="{FF2B5EF4-FFF2-40B4-BE49-F238E27FC236}">
                  <a16:creationId xmlns:a16="http://schemas.microsoft.com/office/drawing/2014/main" id="{C791D816-BEC9-4137-98F2-1CA9B13DD16C}"/>
                </a:ext>
              </a:extLst>
            </p:cNvPr>
            <p:cNvSpPr txBox="1"/>
            <p:nvPr/>
          </p:nvSpPr>
          <p:spPr>
            <a:xfrm>
              <a:off x="424813" y="3441800"/>
              <a:ext cx="2940837" cy="1169551"/>
            </a:xfrm>
            <a:prstGeom prst="rect">
              <a:avLst/>
            </a:prstGeom>
            <a:noFill/>
            <a:ln>
              <a:solidFill>
                <a:schemeClr val="tx1"/>
              </a:solidFill>
            </a:ln>
          </p:spPr>
          <p:txBody>
            <a:bodyPr wrap="square" rtlCol="0">
              <a:spAutoFit/>
            </a:bodyPr>
            <a:lstStyle/>
            <a:p>
              <a:r>
                <a:rPr lang="en-US" sz="1400" dirty="0">
                  <a:latin typeface="Comic Sans MS" panose="030F0902030302020204" pitchFamily="66" charset="0"/>
                  <a:cs typeface="Arial" panose="020B0604020202020204" pitchFamily="34" charset="0"/>
                </a:rPr>
                <a:t>Quark structure: </a:t>
              </a:r>
              <a:r>
                <a:rPr lang="en-US" sz="1400" dirty="0" err="1">
                  <a:latin typeface="Comic Sans MS" panose="030F0902030302020204" pitchFamily="66" charset="0"/>
                  <a:cs typeface="Arial" panose="020B0604020202020204" pitchFamily="34" charset="0"/>
                </a:rPr>
                <a:t>ud</a:t>
              </a:r>
              <a:endParaRPr lang="en-US" sz="1400" dirty="0">
                <a:latin typeface="Comic Sans MS" panose="030F0902030302020204" pitchFamily="66" charset="0"/>
                <a:cs typeface="Arial" panose="020B0604020202020204" pitchFamily="34" charset="0"/>
              </a:endParaRPr>
            </a:p>
            <a:p>
              <a:r>
                <a:rPr lang="en-US" sz="1400" dirty="0">
                  <a:solidFill>
                    <a:srgbClr val="0000FF"/>
                  </a:solidFill>
                  <a:latin typeface="Comic Sans MS" panose="030F0902030302020204" pitchFamily="66" charset="0"/>
                  <a:cs typeface="Arial" panose="020B0604020202020204" pitchFamily="34" charset="0"/>
                </a:rPr>
                <a:t>Mass ~ 140 MeV</a:t>
              </a:r>
            </a:p>
            <a:p>
              <a:r>
                <a:rPr lang="en-US" sz="1400" dirty="0">
                  <a:latin typeface="Comic Sans MS" panose="030F0902030302020204" pitchFamily="66" charset="0"/>
                  <a:cs typeface="Arial" panose="020B0604020202020204" pitchFamily="34" charset="0"/>
                </a:rPr>
                <a:t>Exists only if mass is dynamically</a:t>
              </a:r>
            </a:p>
            <a:p>
              <a:r>
                <a:rPr lang="en-US" sz="1400" dirty="0">
                  <a:latin typeface="Comic Sans MS" panose="030F0902030302020204" pitchFamily="66" charset="0"/>
                  <a:cs typeface="Arial" panose="020B0604020202020204" pitchFamily="34" charset="0"/>
                </a:rPr>
                <a:t>	                  generated.</a:t>
              </a:r>
            </a:p>
            <a:p>
              <a:r>
                <a:rPr lang="en-US" sz="1400" dirty="0">
                  <a:solidFill>
                    <a:srgbClr val="0000FF"/>
                  </a:solidFill>
                  <a:latin typeface="Comic Sans MS" panose="030F0902030302020204" pitchFamily="66" charset="0"/>
                  <a:cs typeface="Arial" panose="020B0604020202020204" pitchFamily="34" charset="0"/>
                </a:rPr>
                <a:t>Empty or full of gluons?</a:t>
              </a:r>
            </a:p>
          </p:txBody>
        </p:sp>
        <p:pic>
          <p:nvPicPr>
            <p:cNvPr id="1026" name="Picture 2" descr="Pion - Wikipedia">
              <a:extLst>
                <a:ext uri="{FF2B5EF4-FFF2-40B4-BE49-F238E27FC236}">
                  <a16:creationId xmlns:a16="http://schemas.microsoft.com/office/drawing/2014/main" id="{415D733A-C701-4575-9652-DC3E7AFCD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65651" y="3430617"/>
              <a:ext cx="1285875" cy="1285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F0C41CA-DADD-4DC3-BF39-10FA28284FFF}"/>
                </a:ext>
              </a:extLst>
            </p:cNvPr>
            <p:cNvSpPr txBox="1"/>
            <p:nvPr/>
          </p:nvSpPr>
          <p:spPr>
            <a:xfrm>
              <a:off x="428174" y="3084196"/>
              <a:ext cx="564578" cy="338554"/>
            </a:xfrm>
            <a:prstGeom prst="rect">
              <a:avLst/>
            </a:prstGeom>
            <a:solidFill>
              <a:srgbClr val="0000FF"/>
            </a:solidFill>
          </p:spPr>
          <p:txBody>
            <a:bodyPr wrap="none" rtlCol="0">
              <a:spAutoFit/>
            </a:bodyPr>
            <a:lstStyle/>
            <a:p>
              <a:pPr algn="l"/>
              <a:r>
                <a:rPr lang="en-US" sz="1600" dirty="0">
                  <a:solidFill>
                    <a:schemeClr val="bg1"/>
                  </a:solidFill>
                  <a:latin typeface="Comic Sans MS" panose="030F0902030302020204" pitchFamily="66" charset="0"/>
                </a:rPr>
                <a:t>Pion</a:t>
              </a:r>
            </a:p>
          </p:txBody>
        </p:sp>
      </p:grpSp>
      <p:grpSp>
        <p:nvGrpSpPr>
          <p:cNvPr id="8" name="Group 7">
            <a:extLst>
              <a:ext uri="{FF2B5EF4-FFF2-40B4-BE49-F238E27FC236}">
                <a16:creationId xmlns:a16="http://schemas.microsoft.com/office/drawing/2014/main" id="{211F075B-F7D0-4C0B-A64F-98BD974727E2}"/>
              </a:ext>
            </a:extLst>
          </p:cNvPr>
          <p:cNvGrpSpPr/>
          <p:nvPr/>
        </p:nvGrpSpPr>
        <p:grpSpPr>
          <a:xfrm>
            <a:off x="4857862" y="3517899"/>
            <a:ext cx="4227535" cy="1641668"/>
            <a:chOff x="4857862" y="3086007"/>
            <a:chExt cx="4227535" cy="1641668"/>
          </a:xfrm>
        </p:grpSpPr>
        <p:sp>
          <p:nvSpPr>
            <p:cNvPr id="17" name="TextBox 16">
              <a:extLst>
                <a:ext uri="{FF2B5EF4-FFF2-40B4-BE49-F238E27FC236}">
                  <a16:creationId xmlns:a16="http://schemas.microsoft.com/office/drawing/2014/main" id="{2FA352CE-F1F7-41C6-A1E9-3FBB28316975}"/>
                </a:ext>
              </a:extLst>
            </p:cNvPr>
            <p:cNvSpPr txBox="1"/>
            <p:nvPr/>
          </p:nvSpPr>
          <p:spPr>
            <a:xfrm>
              <a:off x="4857862" y="3441800"/>
              <a:ext cx="2882404" cy="1169551"/>
            </a:xfrm>
            <a:prstGeom prst="rect">
              <a:avLst/>
            </a:prstGeom>
            <a:noFill/>
            <a:ln>
              <a:solidFill>
                <a:schemeClr val="tx1"/>
              </a:solidFill>
            </a:ln>
          </p:spPr>
          <p:txBody>
            <a:bodyPr wrap="square" rtlCol="0">
              <a:spAutoFit/>
            </a:bodyPr>
            <a:lstStyle/>
            <a:p>
              <a:r>
                <a:rPr lang="en-US" sz="1400" dirty="0">
                  <a:latin typeface="Comic Sans MS" panose="030F0902030302020204" pitchFamily="66" charset="0"/>
                  <a:cs typeface="Arial" panose="020B0604020202020204" pitchFamily="34" charset="0"/>
                </a:rPr>
                <a:t>Quark structure: us</a:t>
              </a:r>
            </a:p>
            <a:p>
              <a:r>
                <a:rPr lang="en-US" sz="1400" dirty="0">
                  <a:solidFill>
                    <a:srgbClr val="0000FF"/>
                  </a:solidFill>
                  <a:latin typeface="Comic Sans MS" panose="030F0902030302020204" pitchFamily="66" charset="0"/>
                  <a:cs typeface="Arial" panose="020B0604020202020204" pitchFamily="34" charset="0"/>
                </a:rPr>
                <a:t>Mass ~ 490 MeV</a:t>
              </a:r>
            </a:p>
            <a:p>
              <a:r>
                <a:rPr lang="en-US" sz="1400" dirty="0">
                  <a:latin typeface="Comic Sans MS" panose="030F0902030302020204" pitchFamily="66" charset="0"/>
                  <a:cs typeface="Arial" panose="020B0604020202020204" pitchFamily="34" charset="0"/>
                </a:rPr>
                <a:t>Boundary between emergent- </a:t>
              </a:r>
            </a:p>
            <a:p>
              <a:r>
                <a:rPr lang="en-US" sz="1400" dirty="0">
                  <a:latin typeface="Comic Sans MS" panose="030F0902030302020204" pitchFamily="66" charset="0"/>
                  <a:cs typeface="Arial" panose="020B0604020202020204" pitchFamily="34" charset="0"/>
                </a:rPr>
                <a:t>     and Higgs-mass mechanisms.</a:t>
              </a:r>
            </a:p>
            <a:p>
              <a:r>
                <a:rPr lang="en-US" sz="1400" dirty="0">
                  <a:solidFill>
                    <a:srgbClr val="0000FF"/>
                  </a:solidFill>
                  <a:latin typeface="Comic Sans MS" panose="030F0902030302020204" pitchFamily="66" charset="0"/>
                  <a:cs typeface="Arial" panose="020B0604020202020204" pitchFamily="34" charset="0"/>
                </a:rPr>
                <a:t>More or less gluons than in pion?</a:t>
              </a:r>
            </a:p>
          </p:txBody>
        </p:sp>
        <p:pic>
          <p:nvPicPr>
            <p:cNvPr id="1028" name="Picture 4" descr="Kaon - Simple English Wikipedia, the free encyclopedia">
              <a:extLst>
                <a:ext uri="{FF2B5EF4-FFF2-40B4-BE49-F238E27FC236}">
                  <a16:creationId xmlns:a16="http://schemas.microsoft.com/office/drawing/2014/main" id="{83A7F495-4CA5-47D7-A72F-3655E9B685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99522" y="3441800"/>
              <a:ext cx="1285875" cy="12858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32CA1DD-8954-4D58-8285-6301B1898A17}"/>
                </a:ext>
              </a:extLst>
            </p:cNvPr>
            <p:cNvSpPr txBox="1"/>
            <p:nvPr/>
          </p:nvSpPr>
          <p:spPr>
            <a:xfrm>
              <a:off x="4857862" y="3086007"/>
              <a:ext cx="630301" cy="338554"/>
            </a:xfrm>
            <a:prstGeom prst="rect">
              <a:avLst/>
            </a:prstGeom>
            <a:solidFill>
              <a:srgbClr val="0000FF"/>
            </a:solidFill>
          </p:spPr>
          <p:txBody>
            <a:bodyPr wrap="none" rtlCol="0">
              <a:spAutoFit/>
            </a:bodyPr>
            <a:lstStyle/>
            <a:p>
              <a:pPr algn="l"/>
              <a:r>
                <a:rPr lang="en-US" sz="1600" dirty="0">
                  <a:solidFill>
                    <a:schemeClr val="bg1"/>
                  </a:solidFill>
                  <a:latin typeface="Comic Sans MS" panose="030F0902030302020204" pitchFamily="66" charset="0"/>
                </a:rPr>
                <a:t>Kaon</a:t>
              </a:r>
            </a:p>
          </p:txBody>
        </p:sp>
      </p:grpSp>
      <p:sp>
        <p:nvSpPr>
          <p:cNvPr id="29" name="TextBox 28">
            <a:extLst>
              <a:ext uri="{FF2B5EF4-FFF2-40B4-BE49-F238E27FC236}">
                <a16:creationId xmlns:a16="http://schemas.microsoft.com/office/drawing/2014/main" id="{459FDC6F-0AD3-3241-B0DC-514DA70B178F}"/>
              </a:ext>
            </a:extLst>
          </p:cNvPr>
          <p:cNvSpPr txBox="1"/>
          <p:nvPr/>
        </p:nvSpPr>
        <p:spPr>
          <a:xfrm>
            <a:off x="5418655" y="795228"/>
            <a:ext cx="4419600" cy="461665"/>
          </a:xfrm>
          <a:prstGeom prst="rect">
            <a:avLst/>
          </a:prstGeom>
          <a:noFill/>
        </p:spPr>
        <p:txBody>
          <a:bodyPr wrap="square" rtlCol="0">
            <a:spAutoFit/>
          </a:bodyPr>
          <a:lstStyle/>
          <a:p>
            <a:pPr algn="ctr"/>
            <a:r>
              <a:rPr lang="en-US" sz="1200" dirty="0">
                <a:latin typeface="Comic Sans MS" panose="030F0902030302020204" pitchFamily="66" charset="0"/>
              </a:rPr>
              <a:t>Density of quarks or gluons </a:t>
            </a:r>
          </a:p>
          <a:p>
            <a:pPr algn="ctr"/>
            <a:r>
              <a:rPr lang="en-US" sz="1200" dirty="0">
                <a:latin typeface="Comic Sans MS" panose="030F0902030302020204" pitchFamily="66" charset="0"/>
              </a:rPr>
              <a:t>inside the proton  </a:t>
            </a:r>
          </a:p>
        </p:txBody>
      </p:sp>
      <p:grpSp>
        <p:nvGrpSpPr>
          <p:cNvPr id="36" name="Group 35">
            <a:extLst>
              <a:ext uri="{FF2B5EF4-FFF2-40B4-BE49-F238E27FC236}">
                <a16:creationId xmlns:a16="http://schemas.microsoft.com/office/drawing/2014/main" id="{E8D760B6-4FF8-4544-B18E-EC7E62178143}"/>
              </a:ext>
            </a:extLst>
          </p:cNvPr>
          <p:cNvGrpSpPr/>
          <p:nvPr/>
        </p:nvGrpSpPr>
        <p:grpSpPr>
          <a:xfrm>
            <a:off x="6188706" y="1191997"/>
            <a:ext cx="2955294" cy="2324355"/>
            <a:chOff x="6059675" y="1982638"/>
            <a:chExt cx="2955294" cy="2324355"/>
          </a:xfrm>
        </p:grpSpPr>
        <p:grpSp>
          <p:nvGrpSpPr>
            <p:cNvPr id="37" name="Group 36">
              <a:extLst>
                <a:ext uri="{FF2B5EF4-FFF2-40B4-BE49-F238E27FC236}">
                  <a16:creationId xmlns:a16="http://schemas.microsoft.com/office/drawing/2014/main" id="{3049A72A-B15E-D240-B2AA-0735CF48E041}"/>
                </a:ext>
              </a:extLst>
            </p:cNvPr>
            <p:cNvGrpSpPr/>
            <p:nvPr/>
          </p:nvGrpSpPr>
          <p:grpSpPr>
            <a:xfrm>
              <a:off x="6264540" y="1982638"/>
              <a:ext cx="2385351" cy="2141190"/>
              <a:chOff x="6264540" y="1040751"/>
              <a:chExt cx="2385351" cy="2141190"/>
            </a:xfrm>
          </p:grpSpPr>
          <p:pic>
            <p:nvPicPr>
              <p:cNvPr id="40" name="Picture 7">
                <a:extLst>
                  <a:ext uri="{FF2B5EF4-FFF2-40B4-BE49-F238E27FC236}">
                    <a16:creationId xmlns:a16="http://schemas.microsoft.com/office/drawing/2014/main" id="{B044098E-69BB-724D-807E-1974413B00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66" t="6880" r="5273" b="4040"/>
              <a:stretch/>
            </p:blipFill>
            <p:spPr bwMode="auto">
              <a:xfrm>
                <a:off x="6264540" y="1040751"/>
                <a:ext cx="2385351" cy="2141190"/>
              </a:xfrm>
              <a:prstGeom prst="rect">
                <a:avLst/>
              </a:prstGeom>
              <a:noFill/>
              <a:ln w="12700" cap="flat">
                <a:noFill/>
                <a:miter lim="800000"/>
                <a:headEnd/>
                <a:tailEnd/>
              </a:ln>
            </p:spPr>
          </p:pic>
          <p:pic>
            <p:nvPicPr>
              <p:cNvPr id="41" name="Picture 1">
                <a:extLst>
                  <a:ext uri="{FF2B5EF4-FFF2-40B4-BE49-F238E27FC236}">
                    <a16:creationId xmlns:a16="http://schemas.microsoft.com/office/drawing/2014/main" id="{74B2A0D0-8989-2B46-867E-36A227615D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345" y="1524554"/>
                <a:ext cx="235782" cy="235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42" name="Picture 14">
                <a:extLst>
                  <a:ext uri="{FF2B5EF4-FFF2-40B4-BE49-F238E27FC236}">
                    <a16:creationId xmlns:a16="http://schemas.microsoft.com/office/drawing/2014/main" id="{5643357D-E059-9B43-A999-CA2675CCB3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1605" y="1474071"/>
                <a:ext cx="323700" cy="32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cxnSp>
            <p:nvCxnSpPr>
              <p:cNvPr id="43" name="Straight Arrow Connector 42">
                <a:extLst>
                  <a:ext uri="{FF2B5EF4-FFF2-40B4-BE49-F238E27FC236}">
                    <a16:creationId xmlns:a16="http://schemas.microsoft.com/office/drawing/2014/main" id="{B6675F23-E241-E248-B543-B2E2408F423C}"/>
                  </a:ext>
                </a:extLst>
              </p:cNvPr>
              <p:cNvCxnSpPr>
                <a:cxnSpLocks/>
                <a:stCxn id="41" idx="1"/>
              </p:cNvCxnSpPr>
              <p:nvPr/>
            </p:nvCxnSpPr>
            <p:spPr bwMode="auto">
              <a:xfrm flipH="1" flipV="1">
                <a:off x="7129404" y="1626923"/>
                <a:ext cx="1170941" cy="15522"/>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sp>
            <p:nvSpPr>
              <p:cNvPr id="44" name="TextBox 43">
                <a:extLst>
                  <a:ext uri="{FF2B5EF4-FFF2-40B4-BE49-F238E27FC236}">
                    <a16:creationId xmlns:a16="http://schemas.microsoft.com/office/drawing/2014/main" id="{443C337F-1A6B-8041-8255-B299B54EB7A4}"/>
                  </a:ext>
                </a:extLst>
              </p:cNvPr>
              <p:cNvSpPr txBox="1"/>
              <p:nvPr/>
            </p:nvSpPr>
            <p:spPr>
              <a:xfrm rot="660000">
                <a:off x="6832881" y="1099056"/>
                <a:ext cx="1169486" cy="307777"/>
              </a:xfrm>
              <a:prstGeom prst="rect">
                <a:avLst/>
              </a:prstGeom>
              <a:noFill/>
            </p:spPr>
            <p:txBody>
              <a:bodyPr wrap="none" rtlCol="0">
                <a:spAutoFit/>
              </a:bodyPr>
              <a:lstStyle/>
              <a:p>
                <a:r>
                  <a:rPr lang="en-US" sz="1400" dirty="0">
                    <a:solidFill>
                      <a:srgbClr val="0000FF"/>
                    </a:solidFill>
                  </a:rPr>
                  <a:t>gluon ocean</a:t>
                </a:r>
              </a:p>
            </p:txBody>
          </p:sp>
          <p:sp>
            <p:nvSpPr>
              <p:cNvPr id="45" name="TextBox 44">
                <a:extLst>
                  <a:ext uri="{FF2B5EF4-FFF2-40B4-BE49-F238E27FC236}">
                    <a16:creationId xmlns:a16="http://schemas.microsoft.com/office/drawing/2014/main" id="{26C78F8F-E1CE-F34F-9D83-973D9DE31E88}"/>
                  </a:ext>
                </a:extLst>
              </p:cNvPr>
              <p:cNvSpPr txBox="1"/>
              <p:nvPr/>
            </p:nvSpPr>
            <p:spPr>
              <a:xfrm rot="660000">
                <a:off x="6880222" y="1273641"/>
                <a:ext cx="1019755" cy="307777"/>
              </a:xfrm>
              <a:prstGeom prst="rect">
                <a:avLst/>
              </a:prstGeom>
              <a:noFill/>
            </p:spPr>
            <p:txBody>
              <a:bodyPr wrap="none" rtlCol="0">
                <a:spAutoFit/>
              </a:bodyPr>
              <a:lstStyle/>
              <a:p>
                <a:r>
                  <a:rPr lang="en-US" sz="1400" dirty="0">
                    <a:solidFill>
                      <a:srgbClr val="FF00FF"/>
                    </a:solidFill>
                  </a:rPr>
                  <a:t>quark sea</a:t>
                </a:r>
              </a:p>
            </p:txBody>
          </p:sp>
        </p:grpSp>
        <p:sp>
          <p:nvSpPr>
            <p:cNvPr id="38" name="TextBox 37">
              <a:extLst>
                <a:ext uri="{FF2B5EF4-FFF2-40B4-BE49-F238E27FC236}">
                  <a16:creationId xmlns:a16="http://schemas.microsoft.com/office/drawing/2014/main" id="{148E772E-EA08-6E41-9CAB-87FA09A82245}"/>
                </a:ext>
              </a:extLst>
            </p:cNvPr>
            <p:cNvSpPr txBox="1"/>
            <p:nvPr/>
          </p:nvSpPr>
          <p:spPr>
            <a:xfrm rot="16200000">
              <a:off x="5742893" y="2394326"/>
              <a:ext cx="1013419" cy="307777"/>
            </a:xfrm>
            <a:prstGeom prst="rect">
              <a:avLst/>
            </a:prstGeom>
            <a:solidFill>
              <a:srgbClr val="D7FFF9"/>
            </a:solidFill>
          </p:spPr>
          <p:txBody>
            <a:bodyPr wrap="none" rtlCol="0">
              <a:spAutoFit/>
            </a:bodyPr>
            <a:lstStyle/>
            <a:p>
              <a:r>
                <a:rPr lang="en-US" sz="1400" dirty="0" err="1"/>
                <a:t>q,g</a:t>
              </a:r>
              <a:r>
                <a:rPr lang="en-US" sz="1400" dirty="0"/>
                <a:t> Density</a:t>
              </a:r>
            </a:p>
          </p:txBody>
        </p:sp>
        <p:sp>
          <p:nvSpPr>
            <p:cNvPr id="39" name="TextBox 38">
              <a:extLst>
                <a:ext uri="{FF2B5EF4-FFF2-40B4-BE49-F238E27FC236}">
                  <a16:creationId xmlns:a16="http://schemas.microsoft.com/office/drawing/2014/main" id="{F7324751-32DA-1849-BC15-B9B0DFBCD168}"/>
                </a:ext>
              </a:extLst>
            </p:cNvPr>
            <p:cNvSpPr txBox="1"/>
            <p:nvPr/>
          </p:nvSpPr>
          <p:spPr>
            <a:xfrm>
              <a:off x="6059675" y="4060772"/>
              <a:ext cx="2955294" cy="246221"/>
            </a:xfrm>
            <a:prstGeom prst="rect">
              <a:avLst/>
            </a:prstGeom>
            <a:solidFill>
              <a:schemeClr val="bg1"/>
            </a:solidFill>
          </p:spPr>
          <p:txBody>
            <a:bodyPr wrap="square" rtlCol="0">
              <a:spAutoFit/>
            </a:bodyPr>
            <a:lstStyle/>
            <a:p>
              <a:r>
                <a:rPr lang="en-US" sz="1000" dirty="0"/>
                <a:t>Fraction of overall proton momentum carried by </a:t>
              </a:r>
              <a:r>
                <a:rPr lang="en-US" sz="1000" dirty="0" err="1"/>
                <a:t>q,g</a:t>
              </a:r>
              <a:endParaRPr lang="en-US" sz="1000" dirty="0"/>
            </a:p>
          </p:txBody>
        </p:sp>
      </p:grpSp>
      <p:sp>
        <p:nvSpPr>
          <p:cNvPr id="13" name="Date Placeholder 12">
            <a:extLst>
              <a:ext uri="{FF2B5EF4-FFF2-40B4-BE49-F238E27FC236}">
                <a16:creationId xmlns:a16="http://schemas.microsoft.com/office/drawing/2014/main" id="{F9C65544-396A-854F-9F5A-3FD8C8BAECD8}"/>
              </a:ext>
            </a:extLst>
          </p:cNvPr>
          <p:cNvSpPr>
            <a:spLocks noGrp="1"/>
          </p:cNvSpPr>
          <p:nvPr>
            <p:ph type="dt" sz="half" idx="10"/>
          </p:nvPr>
        </p:nvSpPr>
        <p:spPr/>
        <p:txBody>
          <a:bodyPr/>
          <a:lstStyle/>
          <a:p>
            <a:r>
              <a:rPr lang="en-US"/>
              <a:t>E.C. Aschenauer</a:t>
            </a:r>
            <a:endParaRPr lang="en-US" dirty="0"/>
          </a:p>
        </p:txBody>
      </p:sp>
      <p:grpSp>
        <p:nvGrpSpPr>
          <p:cNvPr id="16" name="Group 15">
            <a:extLst>
              <a:ext uri="{FF2B5EF4-FFF2-40B4-BE49-F238E27FC236}">
                <a16:creationId xmlns:a16="http://schemas.microsoft.com/office/drawing/2014/main" id="{B6BB839E-36A5-0141-8111-6150EBEDAC0C}"/>
              </a:ext>
            </a:extLst>
          </p:cNvPr>
          <p:cNvGrpSpPr/>
          <p:nvPr/>
        </p:nvGrpSpPr>
        <p:grpSpPr>
          <a:xfrm>
            <a:off x="8421" y="1330425"/>
            <a:ext cx="2657153" cy="1169632"/>
            <a:chOff x="8421" y="1330425"/>
            <a:chExt cx="2657153" cy="1169632"/>
          </a:xfrm>
        </p:grpSpPr>
        <p:pic>
          <p:nvPicPr>
            <p:cNvPr id="48" name="Picture 47">
              <a:extLst>
                <a:ext uri="{FF2B5EF4-FFF2-40B4-BE49-F238E27FC236}">
                  <a16:creationId xmlns:a16="http://schemas.microsoft.com/office/drawing/2014/main" id="{287F00F4-1845-0441-A11E-9B4E63440219}"/>
                </a:ext>
              </a:extLst>
            </p:cNvPr>
            <p:cNvPicPr>
              <a:picLocks noChangeAspect="1"/>
            </p:cNvPicPr>
            <p:nvPr/>
          </p:nvPicPr>
          <p:blipFill rotWithShape="1">
            <a:blip r:embed="rId8"/>
            <a:srcRect l="14445" t="34773" r="11101" b="5280"/>
            <a:stretch/>
          </p:blipFill>
          <p:spPr>
            <a:xfrm flipH="1">
              <a:off x="8421" y="1330425"/>
              <a:ext cx="2657153" cy="1169632"/>
            </a:xfrm>
            <a:prstGeom prst="rect">
              <a:avLst/>
            </a:prstGeom>
          </p:spPr>
        </p:pic>
        <p:sp>
          <p:nvSpPr>
            <p:cNvPr id="27" name="TextBox 26">
              <a:extLst>
                <a:ext uri="{FF2B5EF4-FFF2-40B4-BE49-F238E27FC236}">
                  <a16:creationId xmlns:a16="http://schemas.microsoft.com/office/drawing/2014/main" id="{A0D681A4-FAD2-634D-8DF3-C22F77F840AE}"/>
                </a:ext>
              </a:extLst>
            </p:cNvPr>
            <p:cNvSpPr txBox="1"/>
            <p:nvPr/>
          </p:nvSpPr>
          <p:spPr>
            <a:xfrm>
              <a:off x="551257" y="1517227"/>
              <a:ext cx="598714" cy="276999"/>
            </a:xfrm>
            <a:prstGeom prst="rect">
              <a:avLst/>
            </a:prstGeom>
            <a:noFill/>
          </p:spPr>
          <p:txBody>
            <a:bodyPr wrap="square" rtlCol="0">
              <a:spAutoFit/>
            </a:bodyPr>
            <a:lstStyle/>
            <a:p>
              <a:r>
                <a:rPr lang="en-US" sz="1200" b="1" i="1" dirty="0">
                  <a:latin typeface="+mj-lt"/>
                </a:rPr>
                <a:t>GeV</a:t>
              </a:r>
            </a:p>
          </p:txBody>
        </p:sp>
        <p:sp>
          <p:nvSpPr>
            <p:cNvPr id="28" name="TextBox 27">
              <a:extLst>
                <a:ext uri="{FF2B5EF4-FFF2-40B4-BE49-F238E27FC236}">
                  <a16:creationId xmlns:a16="http://schemas.microsoft.com/office/drawing/2014/main" id="{8DF57CEA-EDB5-B94E-8491-D869335D6018}"/>
                </a:ext>
              </a:extLst>
            </p:cNvPr>
            <p:cNvSpPr txBox="1"/>
            <p:nvPr/>
          </p:nvSpPr>
          <p:spPr>
            <a:xfrm>
              <a:off x="1606709" y="1524238"/>
              <a:ext cx="626180" cy="276999"/>
            </a:xfrm>
            <a:prstGeom prst="rect">
              <a:avLst/>
            </a:prstGeom>
            <a:noFill/>
          </p:spPr>
          <p:txBody>
            <a:bodyPr wrap="square" rtlCol="0">
              <a:spAutoFit/>
            </a:bodyPr>
            <a:lstStyle/>
            <a:p>
              <a:r>
                <a:rPr lang="en-US" sz="1200" b="1" i="1" dirty="0">
                  <a:latin typeface="+mj-lt"/>
                </a:rPr>
                <a:t>MeV</a:t>
              </a:r>
            </a:p>
          </p:txBody>
        </p:sp>
        <p:sp>
          <p:nvSpPr>
            <p:cNvPr id="46" name="TextBox 45">
              <a:extLst>
                <a:ext uri="{FF2B5EF4-FFF2-40B4-BE49-F238E27FC236}">
                  <a16:creationId xmlns:a16="http://schemas.microsoft.com/office/drawing/2014/main" id="{9033B325-9C66-CD48-81BB-D310B796282F}"/>
                </a:ext>
              </a:extLst>
            </p:cNvPr>
            <p:cNvSpPr txBox="1"/>
            <p:nvPr/>
          </p:nvSpPr>
          <p:spPr>
            <a:xfrm>
              <a:off x="48563" y="1724386"/>
              <a:ext cx="809837" cy="276999"/>
            </a:xfrm>
            <a:prstGeom prst="rect">
              <a:avLst/>
            </a:prstGeom>
            <a:noFill/>
          </p:spPr>
          <p:txBody>
            <a:bodyPr wrap="square" rtlCol="0">
              <a:spAutoFit/>
            </a:bodyPr>
            <a:lstStyle/>
            <a:p>
              <a:r>
                <a:rPr lang="en-US" sz="1200" b="1" i="1" dirty="0">
                  <a:solidFill>
                    <a:srgbClr val="FF0000"/>
                  </a:solidFill>
                  <a:latin typeface="+mj-lt"/>
                </a:rPr>
                <a:t>nucleon</a:t>
              </a:r>
            </a:p>
          </p:txBody>
        </p:sp>
        <p:sp>
          <p:nvSpPr>
            <p:cNvPr id="47" name="TextBox 46">
              <a:extLst>
                <a:ext uri="{FF2B5EF4-FFF2-40B4-BE49-F238E27FC236}">
                  <a16:creationId xmlns:a16="http://schemas.microsoft.com/office/drawing/2014/main" id="{BC1467AD-A24D-8F40-BBC6-D395DEE79A2D}"/>
                </a:ext>
              </a:extLst>
            </p:cNvPr>
            <p:cNvSpPr txBox="1"/>
            <p:nvPr/>
          </p:nvSpPr>
          <p:spPr>
            <a:xfrm>
              <a:off x="1947562" y="1608720"/>
              <a:ext cx="626181" cy="276999"/>
            </a:xfrm>
            <a:prstGeom prst="rect">
              <a:avLst/>
            </a:prstGeom>
            <a:noFill/>
          </p:spPr>
          <p:txBody>
            <a:bodyPr wrap="square" rtlCol="0">
              <a:spAutoFit/>
            </a:bodyPr>
            <a:lstStyle/>
            <a:p>
              <a:r>
                <a:rPr lang="en-US" sz="1200" b="1" i="1" dirty="0">
                  <a:solidFill>
                    <a:srgbClr val="FF0000"/>
                  </a:solidFill>
                  <a:latin typeface="+mj-lt"/>
                </a:rPr>
                <a:t>quark</a:t>
              </a:r>
            </a:p>
          </p:txBody>
        </p:sp>
      </p:grpSp>
    </p:spTree>
    <p:extLst>
      <p:ext uri="{BB962C8B-B14F-4D97-AF65-F5344CB8AC3E}">
        <p14:creationId xmlns:p14="http://schemas.microsoft.com/office/powerpoint/2010/main" val="224785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5808</TotalTime>
  <Words>6682</Words>
  <Application>Microsoft Macintosh PowerPoint</Application>
  <PresentationFormat>On-screen Show (4:3)</PresentationFormat>
  <Paragraphs>1249</Paragraphs>
  <Slides>68</Slides>
  <Notes>4</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4" baseType="lpstr">
      <vt:lpstr>黑体</vt:lpstr>
      <vt:lpstr>Arial</vt:lpstr>
      <vt:lpstr>Arial Italic</vt:lpstr>
      <vt:lpstr>Bookman Old Style</vt:lpstr>
      <vt:lpstr>Calibri</vt:lpstr>
      <vt:lpstr>Cambria Math</vt:lpstr>
      <vt:lpstr>Comic Sans MS</vt:lpstr>
      <vt:lpstr>Corbel</vt:lpstr>
      <vt:lpstr>Courier New</vt:lpstr>
      <vt:lpstr>Helvetica</vt:lpstr>
      <vt:lpstr>Symbol</vt:lpstr>
      <vt:lpstr>Times New Roman</vt:lpstr>
      <vt:lpstr>Trebuchet MS</vt:lpstr>
      <vt:lpstr>Wingdings</vt:lpstr>
      <vt:lpstr>Office Theme</vt:lpstr>
      <vt:lpstr>Equation</vt:lpstr>
      <vt:lpstr>The Electron-Ion Collider:    A Collider to Unravel    the Mysteries of Hadron Structure   </vt:lpstr>
      <vt:lpstr>The EIC Accelerator</vt:lpstr>
      <vt:lpstr>Facts about the EIC</vt:lpstr>
      <vt:lpstr>EIC Machine Parameters</vt:lpstr>
      <vt:lpstr>Deep Inelastic Scattering</vt:lpstr>
      <vt:lpstr>PowerPoint Presentation</vt:lpstr>
      <vt:lpstr>The EIC Physics</vt:lpstr>
      <vt:lpstr>What is needed experimentally?</vt:lpstr>
      <vt:lpstr>What do we know: Mass of the Proton, Pion, Kaon</vt:lpstr>
      <vt:lpstr>The Spin of the Proton</vt:lpstr>
      <vt:lpstr>How to decompose the Spin of the Proton</vt:lpstr>
      <vt:lpstr>2+1 dimensional Imaging of Quarks &amp; Gluons</vt:lpstr>
      <vt:lpstr>Proton structure important for QGP in small systems</vt:lpstr>
      <vt:lpstr>2+1d-Imaging in coordinate space </vt:lpstr>
      <vt:lpstr>What about the gluon: J/ψ</vt:lpstr>
      <vt:lpstr>What about Nuclei?</vt:lpstr>
      <vt:lpstr>nPDFs before and after EIC</vt:lpstr>
      <vt:lpstr>EIC: Impact on the Knowledge of 1D Nuclear PDFs</vt:lpstr>
      <vt:lpstr>can EIC discover a new state of matter</vt:lpstr>
      <vt:lpstr>Studying non-linear effects</vt:lpstr>
      <vt:lpstr>can EIC discover a new state of matter</vt:lpstr>
      <vt:lpstr>EIC: Spatial Gluon Distribution from dσ/dt</vt:lpstr>
      <vt:lpstr>EIC Detector Concept</vt:lpstr>
      <vt:lpstr>What is needed experimentally?         </vt:lpstr>
      <vt:lpstr>EIC General Purpose Detector</vt:lpstr>
      <vt:lpstr>EIC General Purpose Detector</vt:lpstr>
      <vt:lpstr>Streaming Readout Architecture</vt:lpstr>
      <vt:lpstr>EIC Project Status </vt:lpstr>
      <vt:lpstr>Experimental Program Preparation</vt:lpstr>
      <vt:lpstr>Worldwide Interest in EIC Physics</vt:lpstr>
      <vt:lpstr>EICUG Activities towards Collaboration Formation </vt:lpstr>
      <vt:lpstr>Take Away Message</vt:lpstr>
      <vt:lpstr>PowerPoint Presentation</vt:lpstr>
      <vt:lpstr>PowerPoint Presentation</vt:lpstr>
      <vt:lpstr>The EIC: A Unique Collider</vt:lpstr>
      <vt:lpstr>Why a Crossing Angle</vt:lpstr>
      <vt:lpstr>EICUG: Yellow Report (YR) Initiative </vt:lpstr>
      <vt:lpstr>What is new/special for a EIC GPD</vt:lpstr>
      <vt:lpstr>Requirements</vt:lpstr>
      <vt:lpstr>Subdetector Technology Choices</vt:lpstr>
      <vt:lpstr>EIC General Purpose Detector: Concept</vt:lpstr>
      <vt:lpstr>EIC General Purpose Detector</vt:lpstr>
      <vt:lpstr>Barrel and EndcapTracking</vt:lpstr>
      <vt:lpstr> Endcaps: MPGDs</vt:lpstr>
      <vt:lpstr>Central tracker </vt:lpstr>
      <vt:lpstr>Tracking/Material Budget</vt:lpstr>
      <vt:lpstr>Electro-Magnetic Calorimeter </vt:lpstr>
      <vt:lpstr>Crystals</vt:lpstr>
      <vt:lpstr>Sampling EmCal</vt:lpstr>
      <vt:lpstr>Hadronic Calorimeter  </vt:lpstr>
      <vt:lpstr>Fe/Sc sandwich</vt:lpstr>
      <vt:lpstr>Fe/Sc ( barrel) </vt:lpstr>
      <vt:lpstr>Additional e- ID </vt:lpstr>
      <vt:lpstr>PowerPoint Presentation</vt:lpstr>
      <vt:lpstr>Particle ID </vt:lpstr>
      <vt:lpstr>Hadron PID</vt:lpstr>
      <vt:lpstr>DIRC </vt:lpstr>
      <vt:lpstr>Dual radiator RICH </vt:lpstr>
      <vt:lpstr>Modular-RICH (mRICH) </vt:lpstr>
      <vt:lpstr>High resolution timing technologies </vt:lpstr>
      <vt:lpstr>2ndDetector: Complementary is Key </vt:lpstr>
      <vt:lpstr>Detector integrated in EIC Project</vt:lpstr>
      <vt:lpstr>IR Requirements from Physics</vt:lpstr>
      <vt:lpstr>Complementarity for 1st-IR &amp; 2nd-IR</vt:lpstr>
      <vt:lpstr>Far forward (hadron going) region </vt:lpstr>
      <vt:lpstr>Far-forward detectors</vt:lpstr>
      <vt:lpstr>Inclusive Cross-Sections in eA</vt:lpstr>
      <vt:lpstr>Diffraction in DIS at Small 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Elke-Caroline Aschenauer</cp:lastModifiedBy>
  <cp:revision>541</cp:revision>
  <dcterms:created xsi:type="dcterms:W3CDTF">2019-04-29T20:50:32Z</dcterms:created>
  <dcterms:modified xsi:type="dcterms:W3CDTF">2021-07-27T13:46:59Z</dcterms:modified>
</cp:coreProperties>
</file>