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71" r:id="rId4"/>
    <p:sldId id="272" r:id="rId5"/>
    <p:sldId id="273" r:id="rId6"/>
    <p:sldId id="258" r:id="rId7"/>
    <p:sldId id="274" r:id="rId8"/>
    <p:sldId id="259" r:id="rId9"/>
    <p:sldId id="275" r:id="rId10"/>
    <p:sldId id="260" r:id="rId11"/>
    <p:sldId id="261" r:id="rId12"/>
    <p:sldId id="262" r:id="rId13"/>
    <p:sldId id="263" r:id="rId14"/>
    <p:sldId id="276" r:id="rId15"/>
    <p:sldId id="264" r:id="rId16"/>
    <p:sldId id="277" r:id="rId17"/>
    <p:sldId id="281" r:id="rId18"/>
    <p:sldId id="265" r:id="rId19"/>
    <p:sldId id="267" r:id="rId20"/>
    <p:sldId id="278" r:id="rId21"/>
    <p:sldId id="268" r:id="rId22"/>
    <p:sldId id="269" r:id="rId23"/>
    <p:sldId id="270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F100431-FEF5-40CF-A5DD-9E58A40BDD5B}">
          <p14:sldIdLst>
            <p14:sldId id="256"/>
            <p14:sldId id="257"/>
            <p14:sldId id="271"/>
            <p14:sldId id="272"/>
            <p14:sldId id="273"/>
            <p14:sldId id="258"/>
            <p14:sldId id="274"/>
            <p14:sldId id="259"/>
            <p14:sldId id="275"/>
            <p14:sldId id="260"/>
            <p14:sldId id="261"/>
            <p14:sldId id="262"/>
            <p14:sldId id="263"/>
            <p14:sldId id="276"/>
            <p14:sldId id="264"/>
            <p14:sldId id="277"/>
            <p14:sldId id="281"/>
            <p14:sldId id="265"/>
            <p14:sldId id="267"/>
            <p14:sldId id="278"/>
            <p14:sldId id="268"/>
            <p14:sldId id="269"/>
            <p14:sldId id="270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ven Martinez" initials="SM" lastIdx="4" clrIdx="0">
    <p:extLst>
      <p:ext uri="{19B8F6BF-5375-455C-9EA6-DF929625EA0E}">
        <p15:presenceInfo xmlns:p15="http://schemas.microsoft.com/office/powerpoint/2012/main" userId="0cc4f2e82bc344c7" providerId="Windows Live"/>
      </p:ext>
    </p:extLst>
  </p:cmAuthor>
  <p:cmAuthor id="2" name="Microsoft Office User" initials="MOU" lastIdx="4" clrIdx="1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1FAAB8-ABF8-4A2C-A181-E7D60626A073}" v="151" dt="2021-07-28T04:33:09.4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4" autoAdjust="0"/>
    <p:restoredTop sz="94628"/>
  </p:normalViewPr>
  <p:slideViewPr>
    <p:cSldViewPr snapToGrid="0">
      <p:cViewPr varScale="1">
        <p:scale>
          <a:sx n="91" d="100"/>
          <a:sy n="91" d="100"/>
        </p:scale>
        <p:origin x="63" y="4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n Martinez" userId="0cc4f2e82bc344c7" providerId="LiveId" clId="{801FAAB8-ABF8-4A2C-A181-E7D60626A073}"/>
    <pc:docChg chg="undo redo custSel delSld modSld modSection">
      <pc:chgData name="Steven Martinez" userId="0cc4f2e82bc344c7" providerId="LiveId" clId="{801FAAB8-ABF8-4A2C-A181-E7D60626A073}" dt="2021-07-28T04:33:46.854" v="240" actId="1592"/>
      <pc:docMkLst>
        <pc:docMk/>
      </pc:docMkLst>
      <pc:sldChg chg="addSp delSp modSp mod setBg addAnim delAnim">
        <pc:chgData name="Steven Martinez" userId="0cc4f2e82bc344c7" providerId="LiveId" clId="{801FAAB8-ABF8-4A2C-A181-E7D60626A073}" dt="2021-07-28T04:26:36.140" v="155" actId="207"/>
        <pc:sldMkLst>
          <pc:docMk/>
          <pc:sldMk cId="1348707812" sldId="256"/>
        </pc:sldMkLst>
        <pc:spChg chg="mod ord">
          <ac:chgData name="Steven Martinez" userId="0cc4f2e82bc344c7" providerId="LiveId" clId="{801FAAB8-ABF8-4A2C-A181-E7D60626A073}" dt="2021-07-28T04:26:26.694" v="153" actId="26606"/>
          <ac:spMkLst>
            <pc:docMk/>
            <pc:sldMk cId="1348707812" sldId="256"/>
            <ac:spMk id="2" creationId="{D3705E92-ECEB-4B8D-90D7-1B048D310C0D}"/>
          </ac:spMkLst>
        </pc:spChg>
        <pc:spChg chg="mod ord">
          <ac:chgData name="Steven Martinez" userId="0cc4f2e82bc344c7" providerId="LiveId" clId="{801FAAB8-ABF8-4A2C-A181-E7D60626A073}" dt="2021-07-28T04:26:36.140" v="155" actId="207"/>
          <ac:spMkLst>
            <pc:docMk/>
            <pc:sldMk cId="1348707812" sldId="256"/>
            <ac:spMk id="3" creationId="{A0E3C1F8-8B12-4F6F-9937-63C58B973F6D}"/>
          </ac:spMkLst>
        </pc:spChg>
        <pc:spChg chg="add del">
          <ac:chgData name="Steven Martinez" userId="0cc4f2e82bc344c7" providerId="LiveId" clId="{801FAAB8-ABF8-4A2C-A181-E7D60626A073}" dt="2021-07-28T04:25:38.693" v="142" actId="26606"/>
          <ac:spMkLst>
            <pc:docMk/>
            <pc:sldMk cId="1348707812" sldId="256"/>
            <ac:spMk id="12" creationId="{913A8AF1-1365-4A41-80E0-69255FA3AA92}"/>
          </ac:spMkLst>
        </pc:spChg>
        <pc:spChg chg="add del">
          <ac:chgData name="Steven Martinez" userId="0cc4f2e82bc344c7" providerId="LiveId" clId="{801FAAB8-ABF8-4A2C-A181-E7D60626A073}" dt="2021-07-28T04:25:42.897" v="144" actId="26606"/>
          <ac:spMkLst>
            <pc:docMk/>
            <pc:sldMk cId="1348707812" sldId="256"/>
            <ac:spMk id="14" creationId="{FB8DBC8E-FBA7-466C-8D97-75B15FBE9048}"/>
          </ac:spMkLst>
        </pc:spChg>
        <pc:spChg chg="add del">
          <ac:chgData name="Steven Martinez" userId="0cc4f2e82bc344c7" providerId="LiveId" clId="{801FAAB8-ABF8-4A2C-A181-E7D60626A073}" dt="2021-07-28T04:25:42.897" v="144" actId="26606"/>
          <ac:spMkLst>
            <pc:docMk/>
            <pc:sldMk cId="1348707812" sldId="256"/>
            <ac:spMk id="15" creationId="{1B9CC3E5-EA42-4393-A2C0-5192B91BD745}"/>
          </ac:spMkLst>
        </pc:spChg>
        <pc:spChg chg="add del">
          <ac:chgData name="Steven Martinez" userId="0cc4f2e82bc344c7" providerId="LiveId" clId="{801FAAB8-ABF8-4A2C-A181-E7D60626A073}" dt="2021-07-28T04:25:42.897" v="144" actId="26606"/>
          <ac:spMkLst>
            <pc:docMk/>
            <pc:sldMk cId="1348707812" sldId="256"/>
            <ac:spMk id="16" creationId="{E6FFF64E-1FE4-4AE0-9D62-567AA183C128}"/>
          </ac:spMkLst>
        </pc:spChg>
        <pc:spChg chg="add del">
          <ac:chgData name="Steven Martinez" userId="0cc4f2e82bc344c7" providerId="LiveId" clId="{801FAAB8-ABF8-4A2C-A181-E7D60626A073}" dt="2021-07-28T04:25:42.897" v="144" actId="26606"/>
          <ac:spMkLst>
            <pc:docMk/>
            <pc:sldMk cId="1348707812" sldId="256"/>
            <ac:spMk id="18" creationId="{9C80E52D-DE5C-4267-9C99-8741F2E42E36}"/>
          </ac:spMkLst>
        </pc:spChg>
        <pc:spChg chg="add del">
          <ac:chgData name="Steven Martinez" userId="0cc4f2e82bc344c7" providerId="LiveId" clId="{801FAAB8-ABF8-4A2C-A181-E7D60626A073}" dt="2021-07-28T04:25:57.098" v="146" actId="26606"/>
          <ac:spMkLst>
            <pc:docMk/>
            <pc:sldMk cId="1348707812" sldId="256"/>
            <ac:spMk id="20" creationId="{913A8AF1-1365-4A41-80E0-69255FA3AA92}"/>
          </ac:spMkLst>
        </pc:spChg>
        <pc:spChg chg="add del">
          <ac:chgData name="Steven Martinez" userId="0cc4f2e82bc344c7" providerId="LiveId" clId="{801FAAB8-ABF8-4A2C-A181-E7D60626A073}" dt="2021-07-28T04:26:02.585" v="150" actId="26606"/>
          <ac:spMkLst>
            <pc:docMk/>
            <pc:sldMk cId="1348707812" sldId="256"/>
            <ac:spMk id="22" creationId="{2668F1A4-6DBB-4F0B-A679-6EE5483638F8}"/>
          </ac:spMkLst>
        </pc:spChg>
        <pc:spChg chg="add del">
          <ac:chgData name="Steven Martinez" userId="0cc4f2e82bc344c7" providerId="LiveId" clId="{801FAAB8-ABF8-4A2C-A181-E7D60626A073}" dt="2021-07-28T04:26:02.585" v="150" actId="26606"/>
          <ac:spMkLst>
            <pc:docMk/>
            <pc:sldMk cId="1348707812" sldId="256"/>
            <ac:spMk id="23" creationId="{B8DBF1C0-B8F1-4AAC-8704-256BA0E9D63B}"/>
          </ac:spMkLst>
        </pc:spChg>
        <pc:spChg chg="add del">
          <ac:chgData name="Steven Martinez" userId="0cc4f2e82bc344c7" providerId="LiveId" clId="{801FAAB8-ABF8-4A2C-A181-E7D60626A073}" dt="2021-07-28T04:26:02.585" v="150" actId="26606"/>
          <ac:spMkLst>
            <pc:docMk/>
            <pc:sldMk cId="1348707812" sldId="256"/>
            <ac:spMk id="24" creationId="{B70F7E59-C971-4F55-8E3A-1E583B65FCB9}"/>
          </ac:spMkLst>
        </pc:spChg>
        <pc:spChg chg="add del">
          <ac:chgData name="Steven Martinez" userId="0cc4f2e82bc344c7" providerId="LiveId" clId="{801FAAB8-ABF8-4A2C-A181-E7D60626A073}" dt="2021-07-28T04:26:26.694" v="153" actId="26606"/>
          <ac:spMkLst>
            <pc:docMk/>
            <pc:sldMk cId="1348707812" sldId="256"/>
            <ac:spMk id="26" creationId="{913A8AF1-1365-4A41-80E0-69255FA3AA92}"/>
          </ac:spMkLst>
        </pc:spChg>
        <pc:picChg chg="add mod ord">
          <ac:chgData name="Steven Martinez" userId="0cc4f2e82bc344c7" providerId="LiveId" clId="{801FAAB8-ABF8-4A2C-A181-E7D60626A073}" dt="2021-07-28T04:26:26.694" v="153" actId="26606"/>
          <ac:picMkLst>
            <pc:docMk/>
            <pc:sldMk cId="1348707812" sldId="256"/>
            <ac:picMk id="5" creationId="{E17F87F9-4420-4DA4-BFA9-298FEEA9673E}"/>
          </ac:picMkLst>
        </pc:picChg>
        <pc:picChg chg="add mod ord">
          <ac:chgData name="Steven Martinez" userId="0cc4f2e82bc344c7" providerId="LiveId" clId="{801FAAB8-ABF8-4A2C-A181-E7D60626A073}" dt="2021-07-28T04:26:26.694" v="153" actId="26606"/>
          <ac:picMkLst>
            <pc:docMk/>
            <pc:sldMk cId="1348707812" sldId="256"/>
            <ac:picMk id="7" creationId="{8EA035F2-A782-4E9F-A27B-1754B771DDDA}"/>
          </ac:picMkLst>
        </pc:picChg>
      </pc:sldChg>
      <pc:sldChg chg="modSp mod">
        <pc:chgData name="Steven Martinez" userId="0cc4f2e82bc344c7" providerId="LiveId" clId="{801FAAB8-ABF8-4A2C-A181-E7D60626A073}" dt="2021-07-28T04:30:23.934" v="188" actId="20577"/>
        <pc:sldMkLst>
          <pc:docMk/>
          <pc:sldMk cId="3104004939" sldId="261"/>
        </pc:sldMkLst>
        <pc:spChg chg="mod">
          <ac:chgData name="Steven Martinez" userId="0cc4f2e82bc344c7" providerId="LiveId" clId="{801FAAB8-ABF8-4A2C-A181-E7D60626A073}" dt="2021-07-28T04:30:23.934" v="188" actId="20577"/>
          <ac:spMkLst>
            <pc:docMk/>
            <pc:sldMk cId="3104004939" sldId="261"/>
            <ac:spMk id="3" creationId="{56681223-C6A3-4037-A193-0CA9CE995D6C}"/>
          </ac:spMkLst>
        </pc:spChg>
      </pc:sldChg>
      <pc:sldChg chg="modSp">
        <pc:chgData name="Steven Martinez" userId="0cc4f2e82bc344c7" providerId="LiveId" clId="{801FAAB8-ABF8-4A2C-A181-E7D60626A073}" dt="2021-07-21T20:01:07.669" v="120" actId="20577"/>
        <pc:sldMkLst>
          <pc:docMk/>
          <pc:sldMk cId="2430236161" sldId="265"/>
        </pc:sldMkLst>
        <pc:spChg chg="mod">
          <ac:chgData name="Steven Martinez" userId="0cc4f2e82bc344c7" providerId="LiveId" clId="{801FAAB8-ABF8-4A2C-A181-E7D60626A073}" dt="2021-07-21T20:01:07.669" v="120" actId="20577"/>
          <ac:spMkLst>
            <pc:docMk/>
            <pc:sldMk cId="2430236161" sldId="265"/>
            <ac:spMk id="3" creationId="{10968C0D-99A4-40BB-B1F9-B5E16EB67A7E}"/>
          </ac:spMkLst>
        </pc:spChg>
      </pc:sldChg>
      <pc:sldChg chg="modSp mod">
        <pc:chgData name="Steven Martinez" userId="0cc4f2e82bc344c7" providerId="LiveId" clId="{801FAAB8-ABF8-4A2C-A181-E7D60626A073}" dt="2021-07-28T04:28:56.045" v="177" actId="20577"/>
        <pc:sldMkLst>
          <pc:docMk/>
          <pc:sldMk cId="2555206943" sldId="279"/>
        </pc:sldMkLst>
        <pc:spChg chg="mod">
          <ac:chgData name="Steven Martinez" userId="0cc4f2e82bc344c7" providerId="LiveId" clId="{801FAAB8-ABF8-4A2C-A181-E7D60626A073}" dt="2021-07-28T04:28:56.045" v="177" actId="20577"/>
          <ac:spMkLst>
            <pc:docMk/>
            <pc:sldMk cId="2555206943" sldId="279"/>
            <ac:spMk id="3" creationId="{12F7ACFC-19DF-43D2-B505-7F69639B8EA2}"/>
          </ac:spMkLst>
        </pc:spChg>
      </pc:sldChg>
      <pc:sldChg chg="del">
        <pc:chgData name="Steven Martinez" userId="0cc4f2e82bc344c7" providerId="LiveId" clId="{801FAAB8-ABF8-4A2C-A181-E7D60626A073}" dt="2021-07-18T09:26:49.782" v="0" actId="2696"/>
        <pc:sldMkLst>
          <pc:docMk/>
          <pc:sldMk cId="3501612691" sldId="280"/>
        </pc:sldMkLst>
      </pc:sldChg>
      <pc:sldChg chg="modSp mod addCm delCm modCm">
        <pc:chgData name="Steven Martinez" userId="0cc4f2e82bc344c7" providerId="LiveId" clId="{801FAAB8-ABF8-4A2C-A181-E7D60626A073}" dt="2021-07-28T04:33:46.854" v="240" actId="1592"/>
        <pc:sldMkLst>
          <pc:docMk/>
          <pc:sldMk cId="3784565019" sldId="281"/>
        </pc:sldMkLst>
        <pc:spChg chg="mod">
          <ac:chgData name="Steven Martinez" userId="0cc4f2e82bc344c7" providerId="LiveId" clId="{801FAAB8-ABF8-4A2C-A181-E7D60626A073}" dt="2021-07-28T04:33:10.627" v="238" actId="20577"/>
          <ac:spMkLst>
            <pc:docMk/>
            <pc:sldMk cId="3784565019" sldId="281"/>
            <ac:spMk id="3" creationId="{AF9E171A-0A60-4EA7-89F0-9E966B91E7D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7FF8B-984B-4326-8C5C-683173B576C0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8BDCA-690B-4917-8153-8089F2D1A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14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8BDCA-690B-4917-8153-8089F2D1A3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155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8BDCA-690B-4917-8153-8089F2D1A32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14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8BDCA-690B-4917-8153-8089F2D1A3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2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8BDCA-690B-4917-8153-8089F2D1A32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44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8BDCA-690B-4917-8153-8089F2D1A32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290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8BDCA-690B-4917-8153-8089F2D1A32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431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8BDCA-690B-4917-8153-8089F2D1A32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577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8BDCA-690B-4917-8153-8089F2D1A32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5724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8BDCA-690B-4917-8153-8089F2D1A32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57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8BDCA-690B-4917-8153-8089F2D1A3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92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8BDCA-690B-4917-8153-8089F2D1A3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11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8BDCA-690B-4917-8153-8089F2D1A3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38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8BDCA-690B-4917-8153-8089F2D1A3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83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8BDCA-690B-4917-8153-8089F2D1A3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66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8BDCA-690B-4917-8153-8089F2D1A3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665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8BDCA-690B-4917-8153-8089F2D1A3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90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8BDCA-690B-4917-8153-8089F2D1A32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53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5F4F206-E10E-4F76-8E8D-7D6D6E37FEDB}" type="datetime1">
              <a:rPr lang="en-US" smtClean="0"/>
              <a:t>7/27/2021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/>
              <a:t>7/28/21 - HADRON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207EE-BD63-422E-9D16-A9B027DAA228}" type="datetime1">
              <a:rPr lang="en-US" smtClean="0"/>
              <a:t>7/27/2021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7/28/21 - HADRON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4B3F-26C5-41F0-9FD4-97AF7A51512A}" type="datetime1">
              <a:rPr lang="en-US" smtClean="0"/>
              <a:t>7/27/2021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7/28/21 - HADRON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DF9FA-9397-4510-8F17-715DF98066CC}" type="datetime1">
              <a:rPr lang="en-US" smtClean="0"/>
              <a:t>7/27/2021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7/28/21 - HADRON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958A2-87DF-4E00-BCDC-876B19F4383D}" type="datetime1">
              <a:rPr lang="en-US" smtClean="0"/>
              <a:t>7/27/2021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7/28/21 - HADRON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C669-2B5F-4CFB-8925-DE4DAF01340B}" type="datetime1">
              <a:rPr lang="en-US" smtClean="0"/>
              <a:t>7/27/2021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7/28/21 - HADRON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1E242-0C67-4E51-ADA0-A6980241460A}" type="datetime1">
              <a:rPr lang="en-US" smtClean="0"/>
              <a:t>7/27/2021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/>
              <a:t>7/28/21 - HADRON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EF691A7-04A8-400F-90BC-8EDA98FEF9E7}" type="datetime1">
              <a:rPr lang="en-US" smtClean="0"/>
              <a:t>7/27/2021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7/28/21 - HADRON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1C1E126-1442-4425-AE33-22395A5193E8}" type="datetime1">
              <a:rPr lang="en-US" smtClean="0"/>
              <a:t>7/27/2021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7/28/21 - HADRON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51695-FE3E-483A-81B3-950D0CD25940}" type="datetime1">
              <a:rPr lang="en-US" smtClean="0"/>
              <a:t>7/27/2021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7/28/21 - HADRON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A62D-85B1-4A80-A8B2-528BAF98A6EF}" type="datetime1">
              <a:rPr lang="en-US" smtClean="0"/>
              <a:t>7/27/2021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7/28/21 - HADRON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8FE3-19F2-4B74-B515-2B3DC953FD80}" type="datetime1">
              <a:rPr lang="en-US" smtClean="0"/>
              <a:t>7/27/2021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7/28/21 - HADRON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BD55-10CB-4821-B8D9-4839E281F18A}" type="datetime1">
              <a:rPr lang="en-US" smtClean="0"/>
              <a:t>7/27/2021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7/28/21 - HADRON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5230-558A-4A7C-A3F7-3DD3E0EB2D47}" type="datetime1">
              <a:rPr lang="en-US" smtClean="0"/>
              <a:t>7/27/2021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7/28/21 - HADRON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F184C-9A67-4F04-8891-D2CE869676B7}" type="datetime1">
              <a:rPr lang="en-US" smtClean="0"/>
              <a:t>7/27/2021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7/28/21 - HADRON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A9EBE-1C21-4A79-8BB1-BE6FA4C81431}" type="datetime1">
              <a:rPr lang="en-US" smtClean="0"/>
              <a:t>7/27/2021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7/28/21 - HADRON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4859F-CFFA-4425-9637-B948A57BCA1A}" type="datetime1">
              <a:rPr lang="en-US" smtClean="0"/>
              <a:t>7/27/2021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7/28/21 - HADRON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9E380D1-B773-497B-A7DF-1BD983A87269}" type="datetime1">
              <a:rPr lang="en-US" smtClean="0"/>
              <a:t>7/27/2021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7/28/21 - HADRON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1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05E92-ECEB-4B8D-90D7-1B048D310C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4825" y="1143000"/>
            <a:ext cx="5906082" cy="31340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600"/>
              <a:t> Past, Present, and Future of the Dynamical Diquark Model for Exotics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E3C1F8-8B12-4F6F-9937-63C58B973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4825" y="4473677"/>
            <a:ext cx="5906082" cy="1268144"/>
          </a:xfrm>
        </p:spPr>
        <p:txBody>
          <a:bodyPr>
            <a:normAutofit/>
          </a:bodyPr>
          <a:lstStyle/>
          <a:p>
            <a:r>
              <a:rPr lang="en-US" sz="2000" dirty="0"/>
              <a:t>Authors: </a:t>
            </a:r>
            <a:r>
              <a:rPr lang="en-US" sz="2000" dirty="0">
                <a:solidFill>
                  <a:srgbClr val="FFFF00"/>
                </a:solidFill>
              </a:rPr>
              <a:t>Jesse f. Giron, Richard f. </a:t>
            </a:r>
            <a:r>
              <a:rPr lang="en-US" sz="2000" dirty="0" err="1">
                <a:solidFill>
                  <a:srgbClr val="FFFF00"/>
                </a:solidFill>
              </a:rPr>
              <a:t>lebed</a:t>
            </a:r>
            <a:r>
              <a:rPr lang="en-US" sz="2000" dirty="0">
                <a:solidFill>
                  <a:srgbClr val="FFFF00"/>
                </a:solidFill>
              </a:rPr>
              <a:t>, steven r. Martinez</a:t>
            </a:r>
          </a:p>
          <a:p>
            <a:r>
              <a:rPr lang="en-US" sz="2000" dirty="0"/>
              <a:t>Presented by: </a:t>
            </a:r>
            <a:r>
              <a:rPr lang="en-US" sz="2000" dirty="0">
                <a:solidFill>
                  <a:srgbClr val="FFFF00"/>
                </a:solidFill>
              </a:rPr>
              <a:t>steven r. Martinez</a:t>
            </a:r>
          </a:p>
        </p:txBody>
      </p:sp>
      <p:sp>
        <p:nvSpPr>
          <p:cNvPr id="26" name="Rectangle 11">
            <a:extLst>
              <a:ext uri="{FF2B5EF4-FFF2-40B4-BE49-F238E27FC236}">
                <a16:creationId xmlns:a16="http://schemas.microsoft.com/office/drawing/2014/main" id="{913A8AF1-1365-4A41-80E0-69255FA3A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9764" y="1143000"/>
            <a:ext cx="3531062" cy="4598822"/>
          </a:xfrm>
          <a:prstGeom prst="rect">
            <a:avLst/>
          </a:prstGeom>
          <a:solidFill>
            <a:srgbClr val="FFFFFE"/>
          </a:solidFill>
          <a:ln w="15875">
            <a:solidFill>
              <a:schemeClr val="tx2">
                <a:lumMod val="75000"/>
              </a:schemeClr>
            </a:solidFill>
          </a:ln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EA035F2-A782-4E9F-A27B-1754B771D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594" y="1307590"/>
            <a:ext cx="2043401" cy="2052524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17F87F9-4420-4DA4-BFA9-298FEEA96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490" y="3609906"/>
            <a:ext cx="3203610" cy="1882123"/>
          </a:xfrm>
          <a:prstGeom prst="roundRect">
            <a:avLst>
              <a:gd name="adj" fmla="val 1858"/>
            </a:avLst>
          </a:prstGeom>
          <a:effectLst/>
        </p:spPr>
      </p:pic>
    </p:spTree>
    <p:extLst>
      <p:ext uri="{BB962C8B-B14F-4D97-AF65-F5344CB8AC3E}">
        <p14:creationId xmlns:p14="http://schemas.microsoft.com/office/powerpoint/2010/main" val="1348707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953D4-8475-4537-BB35-14C1DC027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Successful Accommodations by Sector and Subsequent Results [3]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089AAD-3266-41B7-A2F8-BE8B95D4A7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Hamiltonian is fit to the most well-characterized states </a:t>
                </a:r>
              </a:p>
              <a:p>
                <a:r>
                  <a:rPr lang="en-US" i="1" dirty="0"/>
                  <a:t>e.g.</a:t>
                </a:r>
                <a:r>
                  <a:rPr lang="en-US" dirty="0"/>
                  <a:t>,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dirty="0"/>
                  <a:t> spectrum and Hamiltonian parameters listed </a:t>
                </a:r>
              </a:p>
              <a:p>
                <a:r>
                  <a:rPr lang="en-US" dirty="0"/>
                  <a:t>The Hamiltonian for this sector reduces to: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𝑞𝑄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sub>
                          </m:sSub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sub>
                      </m:sSub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089AAD-3266-41B7-A2F8-BE8B95D4A7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8" t="-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32962B-0A17-4547-B2A8-4835397A7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7/28/21 - HADRON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0061F-3239-43ED-BF4C-F7505ED01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2227A9D9-BC0A-473F-B0CA-9228A12B6F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62" t="7370" r="3964" b="3758"/>
          <a:stretch/>
        </p:blipFill>
        <p:spPr>
          <a:xfrm>
            <a:off x="987971" y="4114800"/>
            <a:ext cx="4572329" cy="1487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3ACF83-9F5B-404A-86D7-A2542BBA01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916" y="5884332"/>
            <a:ext cx="4252944" cy="3381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B9DEA9A-B62C-484A-8FFD-3BD6F8460FBA}"/>
              </a:ext>
            </a:extLst>
          </p:cNvPr>
          <p:cNvSpPr txBox="1"/>
          <p:nvPr/>
        </p:nvSpPr>
        <p:spPr>
          <a:xfrm>
            <a:off x="5793662" y="4221921"/>
            <a:ext cx="4543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values in the table given in MeV [3]</a:t>
            </a:r>
            <a:r>
              <a:rPr lang="en-US" i="1" dirty="0"/>
              <a:t>. </a:t>
            </a:r>
            <a:r>
              <a:rPr lang="en-US" dirty="0"/>
              <a:t>Boldface denotes mass inputs:</a:t>
            </a:r>
          </a:p>
        </p:txBody>
      </p: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8F136BD5-A6F1-41A6-8343-50B1E3C709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7474" y="5241665"/>
            <a:ext cx="3398553" cy="109650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960FC5B-634E-4DE2-B682-AEBE1C527016}"/>
              </a:ext>
            </a:extLst>
          </p:cNvPr>
          <p:cNvCxnSpPr/>
          <p:nvPr/>
        </p:nvCxnSpPr>
        <p:spPr>
          <a:xfrm>
            <a:off x="5688887" y="3987077"/>
            <a:ext cx="0" cy="25910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229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6C0E162-1B94-4E40-9FF5-46293BAFBF8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54954" y="973668"/>
                <a:ext cx="9250287" cy="706964"/>
              </a:xfrm>
            </p:spPr>
            <p:txBody>
              <a:bodyPr/>
              <a:lstStyle/>
              <a:p>
                <a:r>
                  <a:rPr lang="en-US" dirty="0"/>
                  <a:t>The Hidden-Charm, Open-Strange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dirty="0"/>
                  <a:t>) Sector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6C0E162-1B94-4E40-9FF5-46293BAFBF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54954" y="973668"/>
                <a:ext cx="9250287" cy="706964"/>
              </a:xfrm>
              <a:blipFill>
                <a:blip r:embed="rId3"/>
                <a:stretch>
                  <a:fillRect l="-1976" t="-47414" r="-2503" b="-66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681223-C6A3-4037-A193-0CA9CE995D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recent BESIII [4] and </a:t>
                </a:r>
                <a:r>
                  <a:rPr lang="en-US" dirty="0" err="1"/>
                  <a:t>LHCb</a:t>
                </a:r>
                <a:r>
                  <a:rPr lang="en-US" dirty="0"/>
                  <a:t> [5] observations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3985),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𝒄𝒔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𝟒𝟎𝟎𝟎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𝒄𝒔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𝟒𝟐𝟐𝟎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dirty="0"/>
                  <a:t> states) provide an interesting test for this model</a:t>
                </a:r>
              </a:p>
              <a:p>
                <a:r>
                  <a:rPr lang="en-US" dirty="0"/>
                  <a:t>All previously developed tools and results can be applied without addition</a:t>
                </a:r>
              </a:p>
              <a:p>
                <a:pPr lvl="1"/>
                <a:r>
                  <a:rPr lang="en-US" b="0" dirty="0"/>
                  <a:t>Naïve Hamiltonian: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𝑞𝑄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𝒔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𝑄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e>
                              <m:sub>
                                <m:acc>
                                  <m:accPr>
                                    <m:chr m:val="̅"/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acc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𝒔</m:t>
                                </m:r>
                              </m:e>
                              <m:sub>
                                <m:acc>
                                  <m:accPr>
                                    <m:chr m:val="̅"/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</m:acc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Spin operator coefficients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𝑞𝑄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dirty="0"/>
                  <a:t> should be same as those in other sectors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should be obtainable outright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𝑠𝑐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dirty="0"/>
                  <a:t> and the computed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Γ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681223-C6A3-4037-A193-0CA9CE995D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38" t="-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9239DD-E872-4E66-8042-2DCB8DC65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7/28/21 - HADRON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F5EEA1-BFC0-411F-8BE3-7777DCE41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004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3639B-3974-4C3A-918F-06339F257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Need for an Additional Hamiltonian Term?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83B72C-095A-4804-AA88-DF3A39E701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But the measured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𝑐𝑠</m:t>
                        </m:r>
                      </m:sub>
                    </m:sSub>
                  </m:oMath>
                </a14:m>
                <a:r>
                  <a:rPr lang="en-US" dirty="0"/>
                  <a:t> masses put an untenable strain on the parameters determined from other sectors</a:t>
                </a:r>
              </a:p>
              <a:p>
                <a:r>
                  <a:rPr lang="en-US" dirty="0"/>
                  <a:t>Can it be resolved by adding a term to the most minimal Hamiltonian?</a:t>
                </a:r>
              </a:p>
              <a:p>
                <a:r>
                  <a:rPr lang="en-US" dirty="0"/>
                  <a:t>Natural extension from the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-like exchange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-like exchange term: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b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b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Thus, the Hamiltonian reads: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+2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𝑞𝑄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acc>
                                    <m:accPr>
                                      <m:chr m:val="̅"/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acc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acc>
                                    <m:accPr>
                                      <m:chr m:val="̅"/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</m:acc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b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b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strength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dirty="0"/>
                  <a:t> is initially unknown,</a:t>
                </a:r>
                <a:br>
                  <a:rPr lang="en-US" dirty="0"/>
                </a:br>
                <a:r>
                  <a:rPr lang="en-US" dirty="0"/>
                  <a:t>so its effect on all sectors must be analyzed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83B72C-095A-4804-AA88-DF3A39E701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8" t="-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4ADD24-BC3A-427C-B3B7-8918F86D9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7/28/21 - HADRON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BE0EEF-0DD3-4B37-B555-491FBCB54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978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4712C84-774C-435A-B172-3CE03166333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dirty="0"/>
                  <a:t> Redux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4712C84-774C-435A-B172-3CE0316633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8621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8E76BD-D7B8-4A4E-B2E8-E6E3187591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New Hamiltonian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sector: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  <m:acc>
                            <m:accPr>
                              <m:chr m:val="̅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𝑞</m:t>
                          </m:r>
                          <m:acc>
                            <m:accPr>
                              <m:chr m:val="̅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sup>
                      </m:sSup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𝑞𝑄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sub>
                          </m:sSub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sub>
                          </m:sSub>
                        </m:e>
                      </m:d>
                      <m:r>
                        <a:rPr lang="en-US" sz="18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sz="1800" b="1" i="1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sub>
                      </m:sSub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sz="1800" b="1" i="1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sub>
                      </m:sSub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bSup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bSup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  <a:p>
                <a:r>
                  <a:rPr lang="en-US" dirty="0"/>
                  <a:t>With only </a:t>
                </a:r>
                <a:r>
                  <a:rPr lang="en-US" b="1" dirty="0"/>
                  <a:t>three</a:t>
                </a:r>
                <a:r>
                  <a:rPr lang="en-US" dirty="0"/>
                  <a:t> mass inputs and </a:t>
                </a:r>
                <a:r>
                  <a:rPr lang="en-US" b="1" dirty="0"/>
                  <a:t>four</a:t>
                </a:r>
                <a:r>
                  <a:rPr lang="en-US" dirty="0"/>
                  <a:t> parameters,</a:t>
                </a:r>
                <a:br>
                  <a:rPr lang="en-US" dirty="0"/>
                </a:br>
                <a:r>
                  <a:rPr lang="en-US" dirty="0"/>
                  <a:t>an additional constraint is necessary</a:t>
                </a:r>
              </a:p>
              <a:p>
                <a:r>
                  <a:rPr lang="en-US" dirty="0"/>
                  <a:t>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dirty="0"/>
                  <a:t> can be determined from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dirty="0"/>
                  <a:t> sector [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(3915)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(4140)</m:t>
                    </m:r>
                  </m:oMath>
                </a14:m>
                <a:r>
                  <a:rPr lang="en-US" dirty="0"/>
                  <a:t>]</a:t>
                </a:r>
              </a:p>
              <a:p>
                <a:r>
                  <a:rPr lang="en-US" dirty="0"/>
                  <a:t>Using only the equations obtained from this sector</a:t>
                </a:r>
                <a:br>
                  <a:rPr lang="en-US" dirty="0"/>
                </a:br>
                <a:r>
                  <a:rPr lang="en-US" dirty="0"/>
                  <a:t>(and known</a:t>
                </a:r>
                <a:r>
                  <a:rPr lang="en-US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dirty="0"/>
                  <a:t> phenomenology),</a:t>
                </a:r>
                <a:br>
                  <a:rPr lang="en-US" dirty="0"/>
                </a:br>
                <a:r>
                  <a:rPr lang="en-US" dirty="0"/>
                  <a:t>a </a:t>
                </a:r>
                <a:r>
                  <a:rPr lang="en-US" b="1" dirty="0"/>
                  <a:t>maximum</a:t>
                </a:r>
                <a:r>
                  <a:rPr lang="en-US" dirty="0"/>
                  <a:t> allowed value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can be obtained:</a:t>
                </a:r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=8.6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±2.3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MeV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8E76BD-D7B8-4A4E-B2E8-E6E3187591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38" t="-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71BB7-19C1-4240-9993-ACEAB96B2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7/28/21 - HADRON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59E1B6-9C8F-46BC-98F7-597C5CA0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566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EED2E2BB-3846-41EB-9F1E-92C33C4A8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73D5773-5AC9-444A-A47A-EB6656ACD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81EB4475-C020-4325-AF59-31FCBFB7C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F7689D68-C339-4D5B-9DAA-E13F6BD4D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ED1EF3C-7887-4A33-A651-A1DA83E1B9D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007145" y="1241266"/>
                <a:ext cx="4535926" cy="3153753"/>
              </a:xfrm>
            </p:spPr>
            <p:txBody>
              <a:bodyPr vert="horz" lIns="91440" tIns="45720" rIns="91440" bIns="45720" rtlCol="0" anchor="b"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b="0" i="0" kern="1200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sz="5400" b="0" i="1" kern="120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accPr>
                      <m:e>
                        <m:r>
                          <a:rPr lang="en-US" sz="5400" b="0" i="0" kern="120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𝑐</m:t>
                        </m:r>
                      </m:e>
                    </m:acc>
                    <m:r>
                      <a:rPr lang="en-US" sz="5400" b="0" i="0" kern="1200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sz="5400" b="0" i="1" kern="120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accPr>
                      <m:e>
                        <m:r>
                          <a:rPr lang="en-US" sz="5400" b="0" i="0" kern="120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sz="5400" b="0" i="0" kern="1200" dirty="0">
                    <a:solidFill>
                      <a:schemeClr val="bg2"/>
                    </a:solidFill>
                    <a:latin typeface="+mj-lt"/>
                    <a:ea typeface="+mj-ea"/>
                    <a:cs typeface="+mj-cs"/>
                  </a:rPr>
                  <a:t> Redux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ED1EF3C-7887-4A33-A651-A1DA83E1B9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007145" y="1241266"/>
                <a:ext cx="4535926" cy="3153753"/>
              </a:xfrm>
              <a:blipFill>
                <a:blip r:embed="rId3"/>
                <a:stretch>
                  <a:fillRect b="-11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9B75EC-5E3B-4F3A-BBC3-7D18B7767D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07145" y="4591665"/>
                <a:ext cx="4535926" cy="1113804"/>
              </a:xfrm>
            </p:spPr>
            <p:txBody>
              <a:bodyPr vert="horz" lIns="91440" tIns="45720" rIns="91440" bIns="45720" rtlCol="0" anchor="t">
                <a:normAutofit/>
              </a:bodyPr>
              <a:lstStyle/>
              <a:p>
                <a:pPr marL="0" indent="0">
                  <a:buNone/>
                </a:pPr>
                <a:r>
                  <a:rPr lang="en-US" b="0" i="0" kern="1200" cap="all" dirty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rPr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kern="1200" cap="all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b="0" i="0" kern="1200" cap="all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𝑉</m:t>
                        </m:r>
                      </m:e>
                      <m:sub>
                        <m:r>
                          <a:rPr lang="en-US" b="0" i="0" kern="1200" cap="all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b="0" i="0" kern="1200" cap="all" dirty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rPr>
                  <a:t> obtained from the </a:t>
                </a:r>
                <a14:m>
                  <m:oMath xmlns:m="http://schemas.openxmlformats.org/officeDocument/2006/math">
                    <m:r>
                      <a:rPr lang="en-US" b="0" i="0" kern="1200" cap="all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b="0" i="1" kern="1200" cap="all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en-US" b="0" i="0" kern="1200" cap="all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</m:t>
                        </m:r>
                      </m:e>
                    </m:acc>
                    <m:r>
                      <a:rPr lang="en-US" b="0" i="0" kern="1200" cap="all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𝑠</m:t>
                    </m:r>
                    <m:acc>
                      <m:accPr>
                        <m:chr m:val="̅"/>
                        <m:ctrlPr>
                          <a:rPr lang="en-US" b="0" i="1" kern="1200" cap="all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en-US" b="0" i="0" kern="1200" cap="all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b="0" i="0" kern="1200" cap="all" dirty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rPr>
                  <a:t> sector, </a:t>
                </a:r>
                <a:r>
                  <a:rPr lang="en-US" b="0" i="0" kern="1200" cap="all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rPr>
                  <a:t>the new results (In MeV) are: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9B75EC-5E3B-4F3A-BBC3-7D18B7767D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07145" y="4591665"/>
                <a:ext cx="4535926" cy="1113804"/>
              </a:xfrm>
              <a:blipFill>
                <a:blip r:embed="rId4"/>
                <a:stretch>
                  <a:fillRect l="-1074" t="-2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28F798B8-1C3B-4B89-8B9A-3F9613CD0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3" y="396837"/>
            <a:ext cx="6451503" cy="6058999"/>
            <a:chOff x="423333" y="396837"/>
            <a:chExt cx="6451503" cy="6058999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6FBC0DC-E9D1-4FE7-A92D-8C0C21E6C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3" y="402165"/>
              <a:ext cx="522933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C5B8AD05-BFBB-476E-A552-5125E1F1F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3161515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44" name="Freeform 5">
              <a:extLst>
                <a:ext uri="{FF2B5EF4-FFF2-40B4-BE49-F238E27FC236}">
                  <a16:creationId xmlns:a16="http://schemas.microsoft.com/office/drawing/2014/main" id="{55960B2F-90D8-4D62-B831-C33669F8D2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5004670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D0F177-C4BB-43E6-BABA-46E970F2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2708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mtClean="0"/>
              <a:pPr defTabSz="914400">
                <a:spcAft>
                  <a:spcPts val="600"/>
                </a:spcAft>
              </a:pPr>
              <a:t>14</a:t>
            </a:fld>
            <a:endParaRPr lang="en-US"/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0F655174-AA74-49EC-B89E-C59D8F2AE6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763" y="1200251"/>
            <a:ext cx="4983737" cy="2155467"/>
          </a:xfrm>
          <a:prstGeom prst="rect">
            <a:avLst/>
          </a:prstGeom>
        </p:spPr>
      </p:pic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FEA6F995-D408-49A5-935E-C812730F81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8392" y="3574618"/>
            <a:ext cx="4766478" cy="226407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F2C877-3A8E-4276-A956-72CEEEA7C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b="0" i="0" kern="1200">
                <a:latin typeface="+mn-lt"/>
                <a:ea typeface="+mn-ea"/>
                <a:cs typeface="+mn-cs"/>
              </a:rPr>
              <a:t>7/28/21 - HADRON </a:t>
            </a:r>
          </a:p>
        </p:txBody>
      </p:sp>
    </p:spTree>
    <p:extLst>
      <p:ext uri="{BB962C8B-B14F-4D97-AF65-F5344CB8AC3E}">
        <p14:creationId xmlns:p14="http://schemas.microsoft.com/office/powerpoint/2010/main" val="2434284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28904F7-7B5B-4A59-9CEC-437ED33041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dirty="0"/>
                  <a:t> Redux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28904F7-7B5B-4A59-9CEC-437ED33041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8621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102C27-B146-4ED8-95EC-A7EEC28DBC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603500"/>
                <a:ext cx="8877567" cy="3416300"/>
              </a:xfrm>
            </p:spPr>
            <p:txBody>
              <a:bodyPr/>
              <a:lstStyle/>
              <a:p>
                <a:r>
                  <a:rPr lang="en-US" dirty="0"/>
                  <a:t>New Hamiltonian: </a:t>
                </a:r>
                <a:endParaRPr lang="en-US" sz="1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sup>
                      </m:sSup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sub>
                          </m:sSub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sub>
                          </m:sSub>
                        </m:e>
                      </m:d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b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b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Inputs for this sector: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(3915)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=3921.7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±1.8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MeV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(4140)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=4146.7±2.7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MeV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(4350)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=4351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MeV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(4350)</m:t>
                    </m:r>
                  </m:oMath>
                </a14:m>
                <a:r>
                  <a:rPr lang="en-US" dirty="0"/>
                  <a:t> may be taken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++</m:t>
                        </m:r>
                      </m:sup>
                    </m:sSup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++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Taking the latter produces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dirty="0"/>
                  <a:t> value slightly larger than its allowed maximum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102C27-B146-4ED8-95EC-A7EEC28DBC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603500"/>
                <a:ext cx="8877567" cy="3416300"/>
              </a:xfrm>
              <a:blipFill>
                <a:blip r:embed="rId4"/>
                <a:stretch>
                  <a:fillRect l="-137" t="-891" r="-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7449C7-A383-442B-A86C-21F37627C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7/28/21 - HADRON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937990-F464-476D-AE4D-1F0B7A72F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805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33">
            <a:extLst>
              <a:ext uri="{FF2B5EF4-FFF2-40B4-BE49-F238E27FC236}">
                <a16:creationId xmlns:a16="http://schemas.microsoft.com/office/drawing/2014/main" id="{EED2E2BB-3846-41EB-9F1E-92C33C4A8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73D5773-5AC9-444A-A47A-EB6656ACD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0" name="Freeform 5">
              <a:extLst>
                <a:ext uri="{FF2B5EF4-FFF2-40B4-BE49-F238E27FC236}">
                  <a16:creationId xmlns:a16="http://schemas.microsoft.com/office/drawing/2014/main" id="{81EB4475-C020-4325-AF59-31FCBFB7C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71" name="Rectangle 37">
            <a:extLst>
              <a:ext uri="{FF2B5EF4-FFF2-40B4-BE49-F238E27FC236}">
                <a16:creationId xmlns:a16="http://schemas.microsoft.com/office/drawing/2014/main" id="{F7689D68-C339-4D5B-9DAA-E13F6BD4D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28904F7-7B5B-4A59-9CEC-437ED33041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007145" y="1241266"/>
                <a:ext cx="4535926" cy="3153753"/>
              </a:xfrm>
            </p:spPr>
            <p:txBody>
              <a:bodyPr vert="horz" lIns="91440" tIns="45720" rIns="91440" bIns="45720" rtlCol="0" anchor="b"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b="0" i="0" kern="1200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sz="5400" b="0" i="1" kern="120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accPr>
                      <m:e>
                        <m:r>
                          <a:rPr lang="en-US" sz="5400" b="0" i="0" kern="120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𝑐</m:t>
                        </m:r>
                      </m:e>
                    </m:acc>
                    <m:r>
                      <a:rPr lang="en-US" sz="5400" b="0" i="0" kern="1200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𝑠</m:t>
                    </m:r>
                    <m:acc>
                      <m:accPr>
                        <m:chr m:val="̅"/>
                        <m:ctrlPr>
                          <a:rPr lang="en-US" sz="5400" b="0" i="1" kern="120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accPr>
                      <m:e>
                        <m:r>
                          <a:rPr lang="en-US" sz="5400" b="0" i="0" kern="120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sz="5400" b="0" i="0" kern="1200" dirty="0">
                    <a:solidFill>
                      <a:schemeClr val="bg2"/>
                    </a:solidFill>
                    <a:latin typeface="+mj-lt"/>
                    <a:ea typeface="+mj-ea"/>
                    <a:cs typeface="+mj-cs"/>
                  </a:rPr>
                  <a:t> Redux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28904F7-7B5B-4A59-9CEC-437ED33041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007145" y="1241266"/>
                <a:ext cx="4535926" cy="3153753"/>
              </a:xfrm>
              <a:blipFill>
                <a:blip r:embed="rId4"/>
                <a:stretch>
                  <a:fillRect b="-11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02C27-B146-4ED8-95EC-A7EEC28DB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7145" y="4591665"/>
            <a:ext cx="4535926" cy="11138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0" i="0" kern="1200" cap="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Using the inputs discussed, the results (in </a:t>
            </a:r>
            <a:r>
              <a:rPr lang="en-US" b="0" i="0" kern="1200" cap="all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Mev</a:t>
            </a:r>
            <a:r>
              <a:rPr lang="en-US" b="0" i="0" kern="1200" cap="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) for this sector are:</a:t>
            </a:r>
          </a:p>
        </p:txBody>
      </p:sp>
      <p:grpSp>
        <p:nvGrpSpPr>
          <p:cNvPr id="72" name="Group 39">
            <a:extLst>
              <a:ext uri="{FF2B5EF4-FFF2-40B4-BE49-F238E27FC236}">
                <a16:creationId xmlns:a16="http://schemas.microsoft.com/office/drawing/2014/main" id="{28F798B8-1C3B-4B89-8B9A-3F9613CD0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3" y="396837"/>
            <a:ext cx="6451503" cy="6058999"/>
            <a:chOff x="423333" y="396837"/>
            <a:chExt cx="6451503" cy="6058999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6FBC0DC-E9D1-4FE7-A92D-8C0C21E6C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3" y="402165"/>
              <a:ext cx="522933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3" name="Freeform 5">
              <a:extLst>
                <a:ext uri="{FF2B5EF4-FFF2-40B4-BE49-F238E27FC236}">
                  <a16:creationId xmlns:a16="http://schemas.microsoft.com/office/drawing/2014/main" id="{C5B8AD05-BFBB-476E-A552-5125E1F1F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3161515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55960B2F-90D8-4D62-B831-C33669F8D2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5004670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937990-F464-476D-AE4D-1F0B7A72F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2708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mtClean="0"/>
              <a:pPr defTabSz="914400">
                <a:spcAft>
                  <a:spcPts val="600"/>
                </a:spcAft>
              </a:pPr>
              <a:t>16</a:t>
            </a:fld>
            <a:endParaRPr lang="en-US"/>
          </a:p>
        </p:txBody>
      </p: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C307322E-BB20-4123-A6D3-EF9A577487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99" r="41642"/>
          <a:stretch/>
        </p:blipFill>
        <p:spPr>
          <a:xfrm>
            <a:off x="2171300" y="3994454"/>
            <a:ext cx="3122865" cy="1194421"/>
          </a:xfrm>
          <a:prstGeom prst="rect">
            <a:avLst/>
          </a:prstGeom>
        </p:spPr>
      </p:pic>
      <p:pic>
        <p:nvPicPr>
          <p:cNvPr id="22" name="Picture 21" descr="Table&#10;&#10;Description automatically generated">
            <a:extLst>
              <a:ext uri="{FF2B5EF4-FFF2-40B4-BE49-F238E27FC236}">
                <a16:creationId xmlns:a16="http://schemas.microsoft.com/office/drawing/2014/main" id="{EE758C4A-123D-4165-A677-9BB82A27A4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3659" y="727651"/>
            <a:ext cx="3698148" cy="268115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7449C7-A383-442B-A86C-21F37627C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b="0" i="0" kern="1200">
                <a:latin typeface="+mn-lt"/>
                <a:ea typeface="+mn-ea"/>
                <a:cs typeface="+mn-cs"/>
              </a:rPr>
              <a:t>7/28/21 - HADRON </a:t>
            </a:r>
          </a:p>
        </p:txBody>
      </p:sp>
    </p:spTree>
    <p:extLst>
      <p:ext uri="{BB962C8B-B14F-4D97-AF65-F5344CB8AC3E}">
        <p14:creationId xmlns:p14="http://schemas.microsoft.com/office/powerpoint/2010/main" val="1290648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8C97306-F9AD-4DEF-BFE0-8F0D7408131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dirty="0"/>
                  <a:t> Sector –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𝑃𝐶</m:t>
                        </m:r>
                      </m:sup>
                    </m:sSup>
                  </m:oMath>
                </a14:m>
                <a:r>
                  <a:rPr lang="en-US" dirty="0"/>
                  <a:t> multiplet mixing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8C97306-F9AD-4DEF-BFE0-8F0D740813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86" t="-7759" b="-28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9E171A-0A60-4EA7-89F0-9E966B91E7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dirty="0"/>
                  <a:t> term </a:t>
                </a:r>
                <a:r>
                  <a:rPr lang="en-US" b="1" dirty="0"/>
                  <a:t>alone </a:t>
                </a:r>
                <a:r>
                  <a:rPr lang="en-US" dirty="0"/>
                  <a:t>cannot fix the description of this sector</a:t>
                </a:r>
              </a:p>
              <a:p>
                <a:r>
                  <a:rPr lang="en-US" dirty="0"/>
                  <a:t>Specifically, in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dirty="0"/>
                  <a:t> basis;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𝑃𝐶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𝑚𝑢𝑙𝑡𝑖𝑝𝑙𝑒𝑡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mixes with</a:t>
                </a:r>
              </a:p>
              <a:p>
                <a:pPr marL="0" indent="0" algn="ctr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Z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′≡|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𝑃𝐶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𝑚𝑢𝑙𝑡𝑖𝑝𝑙𝑒𝑡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This is a direct consequence of the open-strange content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9E171A-0A60-4EA7-89F0-9E966B91E7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8" t="-1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8D172E-DCFA-4F3E-B606-11D934658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7/28/21 - HADRON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A7F8D4-FCA2-426C-B500-7867D7710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565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9C3CE36-5E46-43B8-B671-9FC57C675A4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dirty="0"/>
                  <a:t> Sector – Octet-Singlet Mixing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9C3CE36-5E46-43B8-B671-9FC57C675A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086" t="-8621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968C0D-99A4-40BB-B1F9-B5E16EB67A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However</a:t>
                </a:r>
                <a:r>
                  <a:rPr lang="en-US" dirty="0"/>
                  <a:t>,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dirty="0"/>
                  <a:t> addition is </a:t>
                </a:r>
                <a:r>
                  <a:rPr lang="en-US" b="1" i="1" dirty="0"/>
                  <a:t>too small </a:t>
                </a:r>
                <a:r>
                  <a:rPr lang="en-US" dirty="0"/>
                  <a:t>to explain observed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dirty="0"/>
                  <a:t> states </a:t>
                </a:r>
              </a:p>
              <a:p>
                <a:r>
                  <a:rPr lang="en-US" dirty="0"/>
                  <a:t>Note that substantial octet-singlet flavor-mixing is needed to describe the spectrum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−−</m:t>
                        </m:r>
                      </m:sup>
                    </m:sSup>
                  </m:oMath>
                </a14:m>
                <a:r>
                  <a:rPr lang="en-US" dirty="0"/>
                  <a:t> conventional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mesons (</a:t>
                </a:r>
                <a:r>
                  <a:rPr lang="en-US" i="1" dirty="0"/>
                  <a:t>e.g.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The analogous states in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dirty="0"/>
                  <a:t> potential behave similarly;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𝑝𝑢𝑟𝑒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𝑜𝑐𝑡𝑒𝑡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𝑖𝑑𝑒𝑎𝑙𝑙𝑦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𝑚𝑖𝑥𝑒𝑑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and,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(3900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𝑝𝑢𝑟𝑒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𝑜𝑐𝑡𝑒𝑡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3872</m:t>
                              </m:r>
                            </m:e>
                          </m:d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>
                    <a:ea typeface="Cambria Math" panose="02040503050406030204" pitchFamily="18" charset="0"/>
                  </a:rPr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’s (and thus diquark masses) obtained from other sectors</a:t>
                </a:r>
                <a:br>
                  <a:rPr lang="en-US" b="0" dirty="0">
                    <a:ea typeface="Cambria Math" panose="02040503050406030204" pitchFamily="18" charset="0"/>
                  </a:rPr>
                </a:br>
                <a:r>
                  <a:rPr lang="en-US" dirty="0">
                    <a:ea typeface="Cambria Math" panose="02040503050406030204" pitchFamily="18" charset="0"/>
                  </a:rPr>
                  <a:t>must incorporate ideal octet-singlet flavor-mixing ansatz</a:t>
                </a:r>
              </a:p>
              <a:p>
                <a:endParaRPr lang="en-US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968C0D-99A4-40BB-B1F9-B5E16EB67A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38" t="-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568C9D-3789-430A-9B77-61B5B521C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7/28/21 - HADRON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B8A6EE-52A4-4BE1-8031-2665F367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236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66DD60E-0492-4F62-9B9A-DA85BA74C15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dirty="0"/>
                  <a:t> Sector – The Mass Shift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66DD60E-0492-4F62-9B9A-DA85BA74C1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086" t="-8621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770D31-CB16-4D22-92FB-71D4E21FC9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603500"/>
                <a:ext cx="8825659" cy="4039038"/>
              </a:xfrm>
            </p:spPr>
            <p:txBody>
              <a:bodyPr>
                <a:normAutofit fontScale="55000" lnSpcReduction="20000"/>
              </a:bodyPr>
              <a:lstStyle/>
              <a:p>
                <a:r>
                  <a:rPr lang="en-US" sz="3100" dirty="0"/>
                  <a:t>But the true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100" dirty="0"/>
                  <a:t> for the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sz="3100" i="1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sz="3100" dirty="0"/>
                  <a:t> sector refers to </a:t>
                </a:r>
                <a:r>
                  <a:rPr lang="en-US" sz="3100" i="1" dirty="0"/>
                  <a:t>unmixed</a:t>
                </a:r>
                <a:r>
                  <a:rPr lang="en-US" sz="3100" dirty="0"/>
                  <a:t> (</a:t>
                </a:r>
                <a:r>
                  <a:rPr lang="en-US" sz="3100" i="1" dirty="0"/>
                  <a:t>pure</a:t>
                </a:r>
                <a:r>
                  <a:rPr lang="en-US" sz="3100" dirty="0"/>
                  <a:t>) </a:t>
                </a:r>
                <a:r>
                  <a:rPr lang="en-US" sz="3100" i="1" dirty="0"/>
                  <a:t>octet</a:t>
                </a:r>
                <a:r>
                  <a:rPr lang="en-US" sz="3100" dirty="0"/>
                  <a:t> states</a:t>
                </a:r>
              </a:p>
              <a:p>
                <a:r>
                  <a:rPr lang="en-US" sz="3100" dirty="0"/>
                  <a:t>Therefore, it will be greater than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100" dirty="0"/>
                  <a:t> value obtained from using the</a:t>
                </a:r>
                <a:br>
                  <a:rPr lang="en-US" sz="3100" dirty="0"/>
                </a:br>
                <a:r>
                  <a:rPr lang="en-US" sz="3100" dirty="0"/>
                  <a:t>(mixed octet-singlet, hence lower)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𝑐</m:t>
                        </m:r>
                        <m:acc>
                          <m:accPr>
                            <m:chr m:val="̅"/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𝑞</m:t>
                        </m:r>
                        <m:acc>
                          <m:accPr>
                            <m:chr m:val="̅"/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sup>
                    </m:sSubSup>
                  </m:oMath>
                </a14:m>
                <a:r>
                  <a:rPr lang="en-US" sz="310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𝑐</m:t>
                        </m:r>
                        <m:acc>
                          <m:accPr>
                            <m:chr m:val="̅"/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𝑠</m:t>
                        </m:r>
                        <m:acc>
                          <m:accPr>
                            <m:chr m:val="̅"/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sup>
                    </m:sSubSup>
                  </m:oMath>
                </a14:m>
                <a:r>
                  <a:rPr lang="en-US" sz="3100" dirty="0"/>
                  <a:t> (pure </a:t>
                </a:r>
                <a14:m>
                  <m:oMath xmlns:m="http://schemas.openxmlformats.org/officeDocument/2006/math">
                    <m:r>
                      <a:rPr lang="en-US" sz="31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𝑠</m:t>
                    </m:r>
                    <m:acc>
                      <m:accPr>
                        <m:chr m:val="̅"/>
                        <m:ctrlPr>
                          <a:rPr lang="en-US" sz="31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1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sz="3100" dirty="0"/>
                  <a:t>) values</a:t>
                </a:r>
              </a:p>
              <a:p>
                <a:r>
                  <a:rPr lang="en-US" sz="3100" dirty="0"/>
                  <a:t>Add an offset to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𝑐</m:t>
                        </m:r>
                        <m:acc>
                          <m:accPr>
                            <m:chr m:val="̅"/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𝑞</m:t>
                        </m:r>
                        <m:acc>
                          <m:accPr>
                            <m:chr m:val="̅"/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sup>
                    </m:sSubSup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=4119.7±1.7 </m:t>
                    </m:r>
                    <m:r>
                      <m:rPr>
                        <m:sty m:val="p"/>
                      </m:rPr>
                      <a:rPr lang="en-US" sz="3100" b="0" i="0" smtClean="0"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r>
                  <a:rPr lang="en-US" sz="3100" dirty="0"/>
                  <a:t> obtained via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𝑐</m:t>
                        </m:r>
                        <m:acc>
                          <m:accPr>
                            <m:chr m:val="̅"/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𝑞</m:t>
                        </m:r>
                        <m:acc>
                          <m:accPr>
                            <m:chr m:val="̅"/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sup>
                    </m:sSubSup>
                  </m:oMath>
                </a14:m>
                <a:r>
                  <a:rPr lang="en-US" sz="310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𝑐</m:t>
                        </m:r>
                        <m:acc>
                          <m:accPr>
                            <m:chr m:val="̅"/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𝑠</m:t>
                        </m:r>
                        <m:acc>
                          <m:accPr>
                            <m:chr m:val="̅"/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sup>
                    </m:sSubSup>
                    <m:r>
                      <a:rPr lang="en-US" sz="3100" b="0" i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3100" dirty="0"/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100" i="1" dirty="0" smtClean="0">
                        <a:latin typeface="Cambria Math" panose="02040503050406030204" pitchFamily="18" charset="0"/>
                      </a:rPr>
                      <m:t>Δ</m:t>
                    </m:r>
                    <m:sSubSup>
                      <m:sSubSup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𝑐</m:t>
                        </m:r>
                        <m:acc>
                          <m:accPr>
                            <m:chr m:val="̅"/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𝑞</m:t>
                        </m:r>
                        <m:acc>
                          <m:accPr>
                            <m:chr m:val="̅"/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sup>
                    </m:sSubSup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=35.3±6.9 </m:t>
                    </m:r>
                    <m:r>
                      <m:rPr>
                        <m:sty m:val="p"/>
                      </m:rPr>
                      <a:rPr lang="en-US" sz="3100" b="0" i="0" smtClean="0"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r>
                  <a:rPr lang="en-US" sz="3100" dirty="0"/>
                  <a:t> </a:t>
                </a:r>
              </a:p>
              <a:p>
                <a:r>
                  <a:rPr lang="en-US" sz="3100" dirty="0"/>
                  <a:t>Produces predicted values of: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3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b>
                          <m:sSubPr>
                            <m:ctrlPr>
                              <a:rPr lang="en-US" sz="31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3100" b="0" i="1" smtClean="0">
                                <a:latin typeface="Cambria Math" panose="02040503050406030204" pitchFamily="18" charset="0"/>
                              </a:rPr>
                              <m:t>𝑐𝑠</m:t>
                            </m:r>
                          </m:sub>
                        </m:sSub>
                      </m:sub>
                      <m:sup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=4003.0±7.6 </m:t>
                    </m:r>
                    <m:r>
                      <m:rPr>
                        <m:sty m:val="p"/>
                      </m:rPr>
                      <a:rPr lang="en-US" sz="3100" b="0" i="0" smtClean="0"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r>
                  <a:rPr lang="en-US" sz="3100" b="0" dirty="0"/>
                  <a:t>,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b>
                          <m:sSub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𝑐𝑠</m:t>
                            </m:r>
                          </m:sub>
                        </m:sSub>
                      </m:sub>
                      <m:sup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sz="3100" i="1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171.3</m:t>
                    </m:r>
                    <m:r>
                      <a:rPr lang="en-US" sz="3100" i="1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10.3</m:t>
                    </m:r>
                    <m:r>
                      <a:rPr lang="en-US" sz="31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100" i="0"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r>
                  <a:rPr lang="en-US" sz="3100" dirty="0"/>
                  <a:t>,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b>
                          <m:sSub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𝑐𝑠</m:t>
                            </m:r>
                          </m:sub>
                        </m:sSub>
                      </m:sub>
                      <m:sup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sz="31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4225.6</m:t>
                    </m:r>
                    <m:r>
                      <a:rPr lang="en-US" sz="3100" i="1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7.5</m:t>
                    </m:r>
                    <m:r>
                      <a:rPr lang="en-US" sz="31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100" i="0"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r>
                  <a:rPr lang="en-US" sz="3100" dirty="0"/>
                  <a:t>.</a:t>
                </a:r>
              </a:p>
              <a:p>
                <a:pPr marL="0" indent="0">
                  <a:buNone/>
                </a:pPr>
                <a:r>
                  <a:rPr lang="en-US" sz="31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b>
                          <m:sSub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𝑐𝑠</m:t>
                            </m:r>
                          </m:sub>
                        </m:sSub>
                      </m:sub>
                      <m:sup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  <m:r>
                      <a:rPr lang="en-US" sz="31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100" dirty="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1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1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b>
                          <m:sSubPr>
                            <m:ctrlPr>
                              <a:rPr lang="en-US" sz="31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31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𝑐𝑠</m:t>
                            </m:r>
                          </m:sub>
                        </m:sSub>
                      </m:sub>
                      <m:sup>
                        <m:r>
                          <a:rPr lang="en-US" sz="31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(3)</m:t>
                        </m:r>
                      </m:sup>
                    </m:sSubSup>
                    <m:r>
                      <a:rPr lang="en-US" sz="31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100" dirty="0"/>
                  <a:t>, respectively, match the reported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bSup>
                          <m:sSubSupPr>
                            <m:ctrlPr>
                              <a:rPr lang="en-US" sz="31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1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3100" b="0" i="1" smtClean="0">
                                <a:latin typeface="Cambria Math" panose="02040503050406030204" pitchFamily="18" charset="0"/>
                              </a:rPr>
                              <m:t>𝑐𝑠</m:t>
                            </m:r>
                          </m:sub>
                          <m:sup>
                            <m:r>
                              <a:rPr lang="en-US" sz="31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(4000)</m:t>
                        </m:r>
                      </m:sub>
                    </m:sSub>
                  </m:oMath>
                </a14:m>
                <a:r>
                  <a:rPr lang="en-US" sz="31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bSup>
                          <m:sSubSup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𝑐𝑠</m:t>
                            </m:r>
                          </m:sub>
                          <m:sup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(4</m:t>
                        </m:r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22</m:t>
                        </m:r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0)</m:t>
                        </m:r>
                      </m:sub>
                    </m:sSub>
                  </m:oMath>
                </a14:m>
                <a:r>
                  <a:rPr lang="en-US" sz="3100" dirty="0"/>
                  <a:t> well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770D31-CB16-4D22-92FB-71D4E21FC9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603500"/>
                <a:ext cx="8825659" cy="4039038"/>
              </a:xfrm>
              <a:blipFill>
                <a:blip r:embed="rId4"/>
                <a:stretch>
                  <a:fillRect l="-69" t="-1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5020A4-6C63-4DA9-9555-F539E3B8C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7/28/21 - HADRON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80F23C-30DA-4349-B30C-6A272ECB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52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BDC0B-A1CA-4353-A364-AAF55D2BE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5FBAD1F-7C35-4BE5-9DE6-35825E113722}"/>
                  </a:ext>
                </a:extLst>
              </p:cNvPr>
              <p:cNvSpPr txBox="1"/>
              <p:nvPr/>
            </p:nvSpPr>
            <p:spPr>
              <a:xfrm>
                <a:off x="561110" y="2506718"/>
                <a:ext cx="11209282" cy="3643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Past:</a:t>
                </a:r>
                <a:r>
                  <a:rPr lang="en-US" sz="2800" dirty="0"/>
                  <a:t> Fundamental elements of the dynamical diquark model; 			its successes to date</a:t>
                </a:r>
              </a:p>
              <a:p>
                <a:endParaRPr lang="en-US" sz="2800" b="1" dirty="0"/>
              </a:p>
              <a:p>
                <a:r>
                  <a:rPr lang="en-US" sz="2800" b="1" dirty="0"/>
                  <a:t>Present:</a:t>
                </a:r>
                <a:r>
                  <a:rPr lang="en-US" sz="2800" dirty="0"/>
                  <a:t> Generation of hidden-charm, open-strange spectrum 		         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𝑃𝐶</m:t>
                        </m:r>
                      </m:sup>
                    </m:sSup>
                  </m:oMath>
                </a14:m>
                <a:r>
                  <a:rPr lang="en-US" sz="2800" dirty="0"/>
                  <a:t> multiplet mixing and octet-singlet mixing</a:t>
                </a:r>
              </a:p>
              <a:p>
                <a:endParaRPr lang="en-US" sz="2800" b="1" dirty="0"/>
              </a:p>
              <a:p>
                <a:r>
                  <a:rPr lang="en-US" sz="2800" b="1" dirty="0"/>
                  <a:t>Future: </a:t>
                </a:r>
                <a:r>
                  <a:rPr lang="en-US" sz="2800" dirty="0"/>
                  <a:t>Accommodating new states;</a:t>
                </a:r>
                <a:br>
                  <a:rPr lang="en-US" sz="2800" dirty="0"/>
                </a:br>
                <a:r>
                  <a:rPr lang="en-US" sz="2800" dirty="0"/>
                  <a:t>		    inclusion of threshold effects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5FBAD1F-7C35-4BE5-9DE6-35825E113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10" y="2506718"/>
                <a:ext cx="11209282" cy="3643433"/>
              </a:xfrm>
              <a:prstGeom prst="rect">
                <a:avLst/>
              </a:prstGeom>
              <a:blipFill>
                <a:blip r:embed="rId3"/>
                <a:stretch>
                  <a:fillRect l="-1088" t="-1672" b="-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94EAA-FB13-41A5-B066-13556939C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7/28/21 - HADRON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2D5345-32F5-4E5A-8561-8EF81E30E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456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F70C2B8F-6B1B-46D5-86E6-40F36C695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Freeform 5">
            <a:extLst>
              <a:ext uri="{FF2B5EF4-FFF2-40B4-BE49-F238E27FC236}">
                <a16:creationId xmlns:a16="http://schemas.microsoft.com/office/drawing/2014/main" id="{DB521824-592C-476A-AB0A-CA0C6D1F3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469835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A2749EFA-8EE4-4EB8-9424-8E593B932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50898" y="638067"/>
            <a:ext cx="6053670" cy="5581866"/>
          </a:xfrm>
          <a:custGeom>
            <a:avLst/>
            <a:gdLst>
              <a:gd name="connsiteX0" fmla="*/ 6053670 w 6053670"/>
              <a:gd name="connsiteY0" fmla="*/ 1098 h 5581866"/>
              <a:gd name="connsiteX1" fmla="*/ 6053670 w 6053670"/>
              <a:gd name="connsiteY1" fmla="*/ 514028 h 5581866"/>
              <a:gd name="connsiteX2" fmla="*/ 6053670 w 6053670"/>
              <a:gd name="connsiteY2" fmla="*/ 1254558 h 5581866"/>
              <a:gd name="connsiteX3" fmla="*/ 6053670 w 6053670"/>
              <a:gd name="connsiteY3" fmla="*/ 5581866 h 5581866"/>
              <a:gd name="connsiteX4" fmla="*/ 0 w 6053670"/>
              <a:gd name="connsiteY4" fmla="*/ 5581866 h 5581866"/>
              <a:gd name="connsiteX5" fmla="*/ 0 w 6053670"/>
              <a:gd name="connsiteY5" fmla="*/ 1249853 h 5581866"/>
              <a:gd name="connsiteX6" fmla="*/ 0 w 6053670"/>
              <a:gd name="connsiteY6" fmla="*/ 514028 h 5581866"/>
              <a:gd name="connsiteX7" fmla="*/ 0 w 6053670"/>
              <a:gd name="connsiteY7" fmla="*/ 0 h 5581866"/>
              <a:gd name="connsiteX8" fmla="*/ 35717 w 6053670"/>
              <a:gd name="connsiteY8" fmla="*/ 5488 h 5581866"/>
              <a:gd name="connsiteX9" fmla="*/ 140445 w 6053670"/>
              <a:gd name="connsiteY9" fmla="*/ 21641 h 5581866"/>
              <a:gd name="connsiteX10" fmla="*/ 216722 w 6053670"/>
              <a:gd name="connsiteY10" fmla="*/ 32932 h 5581866"/>
              <a:gd name="connsiteX11" fmla="*/ 307527 w 6053670"/>
              <a:gd name="connsiteY11" fmla="*/ 44850 h 5581866"/>
              <a:gd name="connsiteX12" fmla="*/ 415282 w 6053670"/>
              <a:gd name="connsiteY12" fmla="*/ 59121 h 5581866"/>
              <a:gd name="connsiteX13" fmla="*/ 534539 w 6053670"/>
              <a:gd name="connsiteY13" fmla="*/ 74175 h 5581866"/>
              <a:gd name="connsiteX14" fmla="*/ 668931 w 6053670"/>
              <a:gd name="connsiteY14" fmla="*/ 90014 h 5581866"/>
              <a:gd name="connsiteX15" fmla="*/ 815430 w 6053670"/>
              <a:gd name="connsiteY15" fmla="*/ 106794 h 5581866"/>
              <a:gd name="connsiteX16" fmla="*/ 974641 w 6053670"/>
              <a:gd name="connsiteY16" fmla="*/ 123574 h 5581866"/>
              <a:gd name="connsiteX17" fmla="*/ 1144144 w 6053670"/>
              <a:gd name="connsiteY17" fmla="*/ 140667 h 5581866"/>
              <a:gd name="connsiteX18" fmla="*/ 1326965 w 6053670"/>
              <a:gd name="connsiteY18" fmla="*/ 156506 h 5581866"/>
              <a:gd name="connsiteX19" fmla="*/ 1518261 w 6053670"/>
              <a:gd name="connsiteY19" fmla="*/ 171717 h 5581866"/>
              <a:gd name="connsiteX20" fmla="*/ 1720453 w 6053670"/>
              <a:gd name="connsiteY20" fmla="*/ 185518 h 5581866"/>
              <a:gd name="connsiteX21" fmla="*/ 1931121 w 6053670"/>
              <a:gd name="connsiteY21" fmla="*/ 198690 h 5581866"/>
              <a:gd name="connsiteX22" fmla="*/ 2150869 w 6053670"/>
              <a:gd name="connsiteY22" fmla="*/ 211079 h 5581866"/>
              <a:gd name="connsiteX23" fmla="*/ 2263467 w 6053670"/>
              <a:gd name="connsiteY23" fmla="*/ 215470 h 5581866"/>
              <a:gd name="connsiteX24" fmla="*/ 2378487 w 6053670"/>
              <a:gd name="connsiteY24" fmla="*/ 220332 h 5581866"/>
              <a:gd name="connsiteX25" fmla="*/ 2495323 w 6053670"/>
              <a:gd name="connsiteY25" fmla="*/ 224879 h 5581866"/>
              <a:gd name="connsiteX26" fmla="*/ 2612764 w 6053670"/>
              <a:gd name="connsiteY26" fmla="*/ 227859 h 5581866"/>
              <a:gd name="connsiteX27" fmla="*/ 2732627 w 6053670"/>
              <a:gd name="connsiteY27" fmla="*/ 230525 h 5581866"/>
              <a:gd name="connsiteX28" fmla="*/ 2853700 w 6053670"/>
              <a:gd name="connsiteY28" fmla="*/ 233348 h 5581866"/>
              <a:gd name="connsiteX29" fmla="*/ 2977195 w 6053670"/>
              <a:gd name="connsiteY29" fmla="*/ 235229 h 5581866"/>
              <a:gd name="connsiteX30" fmla="*/ 3101900 w 6053670"/>
              <a:gd name="connsiteY30" fmla="*/ 235229 h 5581866"/>
              <a:gd name="connsiteX31" fmla="*/ 3227817 w 6053670"/>
              <a:gd name="connsiteY31" fmla="*/ 236170 h 5581866"/>
              <a:gd name="connsiteX32" fmla="*/ 3354944 w 6053670"/>
              <a:gd name="connsiteY32" fmla="*/ 235229 h 5581866"/>
              <a:gd name="connsiteX33" fmla="*/ 3483887 w 6053670"/>
              <a:gd name="connsiteY33" fmla="*/ 233348 h 5581866"/>
              <a:gd name="connsiteX34" fmla="*/ 3612830 w 6053670"/>
              <a:gd name="connsiteY34" fmla="*/ 231623 h 5581866"/>
              <a:gd name="connsiteX35" fmla="*/ 3743589 w 6053670"/>
              <a:gd name="connsiteY35" fmla="*/ 227859 h 5581866"/>
              <a:gd name="connsiteX36" fmla="*/ 3875559 w 6053670"/>
              <a:gd name="connsiteY36" fmla="*/ 223938 h 5581866"/>
              <a:gd name="connsiteX37" fmla="*/ 4007529 w 6053670"/>
              <a:gd name="connsiteY37" fmla="*/ 219391 h 5581866"/>
              <a:gd name="connsiteX38" fmla="*/ 4140710 w 6053670"/>
              <a:gd name="connsiteY38" fmla="*/ 212961 h 5581866"/>
              <a:gd name="connsiteX39" fmla="*/ 4275102 w 6053670"/>
              <a:gd name="connsiteY39" fmla="*/ 205277 h 5581866"/>
              <a:gd name="connsiteX40" fmla="*/ 4410098 w 6053670"/>
              <a:gd name="connsiteY40" fmla="*/ 197907 h 5581866"/>
              <a:gd name="connsiteX41" fmla="*/ 4545096 w 6053670"/>
              <a:gd name="connsiteY41" fmla="*/ 188498 h 5581866"/>
              <a:gd name="connsiteX42" fmla="*/ 4681909 w 6053670"/>
              <a:gd name="connsiteY42" fmla="*/ 177207 h 5581866"/>
              <a:gd name="connsiteX43" fmla="*/ 4816905 w 6053670"/>
              <a:gd name="connsiteY43" fmla="*/ 165916 h 5581866"/>
              <a:gd name="connsiteX44" fmla="*/ 4954323 w 6053670"/>
              <a:gd name="connsiteY44" fmla="*/ 152899 h 5581866"/>
              <a:gd name="connsiteX45" fmla="*/ 5092347 w 6053670"/>
              <a:gd name="connsiteY45" fmla="*/ 138629 h 5581866"/>
              <a:gd name="connsiteX46" fmla="*/ 5228555 w 6053670"/>
              <a:gd name="connsiteY46" fmla="*/ 123574 h 5581866"/>
              <a:gd name="connsiteX47" fmla="*/ 5366578 w 6053670"/>
              <a:gd name="connsiteY47" fmla="*/ 106010 h 5581866"/>
              <a:gd name="connsiteX48" fmla="*/ 5503997 w 6053670"/>
              <a:gd name="connsiteY48" fmla="*/ 87192 h 5581866"/>
              <a:gd name="connsiteX49" fmla="*/ 5642020 w 6053670"/>
              <a:gd name="connsiteY49" fmla="*/ 68530 h 5581866"/>
              <a:gd name="connsiteX50" fmla="*/ 5779438 w 6053670"/>
              <a:gd name="connsiteY50" fmla="*/ 46733 h 5581866"/>
              <a:gd name="connsiteX51" fmla="*/ 5916251 w 6053670"/>
              <a:gd name="connsiteY51" fmla="*/ 24464 h 5581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5581866">
                <a:moveTo>
                  <a:pt x="6053670" y="1098"/>
                </a:moveTo>
                <a:lnTo>
                  <a:pt x="6053670" y="514028"/>
                </a:lnTo>
                <a:lnTo>
                  <a:pt x="6053670" y="1254558"/>
                </a:lnTo>
                <a:lnTo>
                  <a:pt x="6053670" y="5581866"/>
                </a:lnTo>
                <a:lnTo>
                  <a:pt x="0" y="5581866"/>
                </a:lnTo>
                <a:lnTo>
                  <a:pt x="0" y="1249853"/>
                </a:lnTo>
                <a:lnTo>
                  <a:pt x="0" y="514028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55" name="Freeform 5">
            <a:extLst>
              <a:ext uri="{FF2B5EF4-FFF2-40B4-BE49-F238E27FC236}">
                <a16:creationId xmlns:a16="http://schemas.microsoft.com/office/drawing/2014/main" id="{B5C860C9-D4F9-4350-80DA-0D1CD36C7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F05EED5-E96E-41CA-90FE-60632571609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39098" y="629265"/>
                <a:ext cx="5132438" cy="1622322"/>
              </a:xfrm>
            </p:spPr>
            <p:txBody>
              <a:bodyPr>
                <a:normAutofit/>
              </a:bodyPr>
              <a:lstStyle/>
              <a:p>
                <a:r>
                  <a:rPr lang="en-US">
                    <a:solidFill>
                      <a:srgbClr val="EBEBEB"/>
                    </a:solidFill>
                  </a:rPr>
                  <a:t>The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EBEBEB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b="0" i="1">
                            <a:solidFill>
                              <a:srgbClr val="EBEBEB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>
                            <a:solidFill>
                              <a:srgbClr val="EBEBEB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b="0" i="1">
                        <a:solidFill>
                          <a:srgbClr val="EBEBEB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b="0" i="1">
                            <a:solidFill>
                              <a:srgbClr val="EBEBEB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>
                            <a:solidFill>
                              <a:srgbClr val="EBEBEB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>
                    <a:solidFill>
                      <a:srgbClr val="EBEBEB"/>
                    </a:solidFill>
                  </a:rPr>
                  <a:t> Sector – Results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F05EED5-E96E-41CA-90FE-6063257160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39098" y="629265"/>
                <a:ext cx="5132438" cy="1622322"/>
              </a:xfrm>
              <a:blipFill>
                <a:blip r:embed="rId2"/>
                <a:stretch>
                  <a:fillRect l="-3682" b="-1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2FEF57EA-01D5-4B2D-BAFE-3F61F7B44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836" y="1390950"/>
            <a:ext cx="4828707" cy="4093680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538A90C8-AE0E-4EBA-9AF8-EEDB20602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5D4BA7-7ED2-40CC-A55D-C210DE7BC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20</a:t>
            </a:fld>
            <a:endParaRPr lang="en-US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56F8F1-DC0C-4628-94DF-9324B670A8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9098" y="2418735"/>
                <a:ext cx="5132439" cy="3811742"/>
              </a:xfrm>
            </p:spPr>
            <p:txBody>
              <a:bodyPr anchor="ctr">
                <a:normAutofit/>
              </a:bodyPr>
              <a:lstStyle/>
              <a:p>
                <a:r>
                  <a:rPr lang="en-US" dirty="0">
                    <a:solidFill>
                      <a:srgbClr val="FFFFFF"/>
                    </a:solidFill>
                  </a:rPr>
                  <a:t>Applying perturbation theory</a:t>
                </a:r>
                <a:br>
                  <a:rPr lang="en-US" dirty="0">
                    <a:solidFill>
                      <a:srgbClr val="FFFFFF"/>
                    </a:solidFill>
                  </a:rPr>
                </a:br>
                <a:r>
                  <a:rPr lang="en-US" dirty="0">
                    <a:solidFill>
                      <a:srgbClr val="FFFFFF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en-US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𝑞𝑄</m:t>
                        </m:r>
                      </m:sub>
                    </m:sSub>
                    <m:r>
                      <a:rPr lang="en-US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en-US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𝑠𝑄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FFFF"/>
                    </a:solidFill>
                  </a:rPr>
                  <a:t>) to obtain the</a:t>
                </a:r>
                <a:br>
                  <a:rPr lang="en-US" dirty="0">
                    <a:solidFill>
                      <a:srgbClr val="FFFFFF"/>
                    </a:solidFill>
                  </a:rPr>
                </a:br>
                <a:r>
                  <a:rPr lang="en-US" dirty="0">
                    <a:solidFill>
                      <a:srgbClr val="FFFFFF"/>
                    </a:solidFill>
                  </a:rPr>
                  <a:t>mass eigenvalues, the resulting spectrum (in MeV) is: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56F8F1-DC0C-4628-94DF-9324B670A8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9098" y="2418735"/>
                <a:ext cx="5132439" cy="3811742"/>
              </a:xfrm>
              <a:blipFill>
                <a:blip r:embed="rId4"/>
                <a:stretch>
                  <a:fillRect l="-356" r="-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FC7A0E-59F8-49A5-BF89-8649FFAB0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7/28/21 - HADRON </a:t>
            </a:r>
          </a:p>
        </p:txBody>
      </p:sp>
    </p:spTree>
    <p:extLst>
      <p:ext uri="{BB962C8B-B14F-4D97-AF65-F5344CB8AC3E}">
        <p14:creationId xmlns:p14="http://schemas.microsoft.com/office/powerpoint/2010/main" val="2859819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6BA77D-942E-4E65-BE88-A0092320A0C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</m:oMath>
                </a14:m>
                <a:r>
                  <a:rPr lang="en-US" dirty="0"/>
                  <a:t> state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6BA77D-942E-4E65-BE88-A0092320A0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086" t="-2586" b="-3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2E0437-577B-45D9-9D0F-56FDC628FD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 why no LHCb observation of an intermediate-mass state? </a:t>
                </a:r>
              </a:p>
              <a:p>
                <a:r>
                  <a:rPr lang="en-US" dirty="0"/>
                  <a:t>The reported mass uncertainty and width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(4220)</m:t>
                    </m:r>
                  </m:oMath>
                </a14:m>
                <a:r>
                  <a:rPr lang="en-US" dirty="0"/>
                  <a:t> are rather large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It is possible that further analysis may resolve the peak as two states</a:t>
                </a:r>
              </a:p>
              <a:p>
                <a:r>
                  <a:rPr lang="en-US" dirty="0"/>
                  <a:t>The relatively small difference between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𝑐𝑠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𝑐𝑠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(3)</m:t>
                        </m:r>
                      </m:sup>
                    </m:sSubSup>
                  </m:oMath>
                </a14:m>
                <a:r>
                  <a:rPr lang="en-US" dirty="0"/>
                  <a:t> is a direct consequence of the prediction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𝑞𝑄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𝑠𝑄</m:t>
                        </m:r>
                      </m:sub>
                    </m:sSub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dirty="0"/>
                  <a:t> &amp;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dirty="0"/>
                  <a:t> sectors</a:t>
                </a:r>
              </a:p>
              <a:p>
                <a:r>
                  <a:rPr lang="en-US" dirty="0"/>
                  <a:t>A possible method of untangling the two states: </a:t>
                </a:r>
                <a:br>
                  <a:rPr lang="en-US" dirty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</m:oMath>
                </a14:m>
                <a:r>
                  <a:rPr lang="en-US" dirty="0"/>
                  <a:t> should couple strongly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, since approximately half of its decays should be to states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2E0437-577B-45D9-9D0F-56FDC628FD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38" t="-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A60129-5D5F-4866-A904-1239E07D3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7/28/21 - HADRON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5C432C-0727-41C9-99CC-922432CF0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434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0F05B-0BD0-41C2-AE91-BD8492970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Pentaquark Treatments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DBD1A8-733D-403F-8BC1-BAEDC42C1E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603500"/>
                <a:ext cx="9075974" cy="34163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Each pentaquark sector is treated in the same way. </a:t>
                </a:r>
              </a:p>
              <a:p>
                <a:r>
                  <a:rPr lang="en-US" dirty="0"/>
                  <a:t>The Hamiltonian parameters are obtained from fitting to the most</a:t>
                </a:r>
                <a:br>
                  <a:rPr lang="en-US" dirty="0"/>
                </a:br>
                <a:r>
                  <a:rPr lang="en-US" dirty="0"/>
                  <a:t>well-characterized states, and the full spectrum is then derived </a:t>
                </a:r>
              </a:p>
              <a:p>
                <a:r>
                  <a:rPr lang="en-US" dirty="0"/>
                  <a:t>However, this treatment is much more approximate (not much fine structure)</a:t>
                </a:r>
              </a:p>
              <a:p>
                <a:r>
                  <a:rPr lang="en-US" dirty="0"/>
                  <a:t>Nevertheless, one can compute the multiplet-average mass</a:t>
                </a:r>
                <a:br>
                  <a:rPr lang="en-US" dirty="0"/>
                </a:br>
                <a:r>
                  <a:rPr lang="en-US" dirty="0"/>
                  <a:t>for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band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pentaquarks: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=4441.8±7.0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br>
                  <a:rPr lang="en-US" b="0" dirty="0"/>
                </a:br>
                <a:r>
                  <a:rPr lang="en-US" b="0" dirty="0"/>
                  <a:t>Compare with LHCb result:</a:t>
                </a:r>
                <a:br>
                  <a:rPr lang="en-US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𝑐𝑠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4459</m:t>
                              </m:r>
                            </m:e>
                          </m:d>
                        </m:sub>
                        <m:sup/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=44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58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.8±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5.5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DBD1A8-733D-403F-8BC1-BAEDC42C1E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603500"/>
                <a:ext cx="9075974" cy="3416300"/>
              </a:xfrm>
              <a:blipFill>
                <a:blip r:embed="rId2"/>
                <a:stretch>
                  <a:fillRect l="-134" t="-891" r="-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9CBCFC-FDB3-48BA-8CB5-F5F052628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7/28/21 - HADRON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B1D771-11F0-46A1-855D-A71099A5F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758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F7CB3-593A-479F-9F78-F048B6298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Future of the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60FDFB-0616-4847-9F04-555266FC69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603500"/>
                <a:ext cx="9101854" cy="3416300"/>
              </a:xfrm>
            </p:spPr>
            <p:txBody>
              <a:bodyPr/>
              <a:lstStyle/>
              <a:p>
                <a:r>
                  <a:rPr lang="en-US" dirty="0"/>
                  <a:t>Promising future developments include:</a:t>
                </a:r>
              </a:p>
              <a:p>
                <a:pPr lvl="1"/>
                <a:r>
                  <a:rPr lang="en-US" dirty="0"/>
                  <a:t>Further refinement and inclusion of new states as they are discovered</a:t>
                </a:r>
              </a:p>
              <a:p>
                <a:pPr lvl="1"/>
                <a:r>
                  <a:rPr lang="en-US" dirty="0"/>
                  <a:t>Incorporation of threshold effects into the model to describe states such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(3872)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 diquark-based spectrum may ultimately be combined with a hadron-molecular approach to gain a more complete picture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60FDFB-0616-4847-9F04-555266FC69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603500"/>
                <a:ext cx="9101854" cy="3416300"/>
              </a:xfrm>
              <a:blipFill>
                <a:blip r:embed="rId2"/>
                <a:stretch>
                  <a:fillRect l="-134" t="-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7FB2D7-8DBB-46B6-B834-18C2D8C57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7/28/21 - HADRON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E6C75-2CC9-4B72-8806-770DD1474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4572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314C310-850D-4491-AA52-C75BEA68B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AABDC15-00D1-4DDA-8D28-03C704978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247" y="1085549"/>
            <a:ext cx="3430947" cy="4686903"/>
          </a:xfrm>
        </p:spPr>
        <p:txBody>
          <a:bodyPr anchor="ctr">
            <a:normAutofit/>
          </a:bodyPr>
          <a:lstStyle/>
          <a:p>
            <a:pPr algn="r"/>
            <a:r>
              <a:rPr lang="en-US">
                <a:solidFill>
                  <a:schemeClr val="tx1"/>
                </a:solidFill>
              </a:rPr>
              <a:t>Thank you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7ACFC-19DF-43D2-B505-7F69639B8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1399" y="1085549"/>
            <a:ext cx="5579707" cy="468690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Citations: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[1] </a:t>
            </a:r>
            <a:r>
              <a:rPr lang="en-US" dirty="0"/>
              <a:t>S. J. Brodsky, D. S. Hwang, and R. F. Lebed, Dynamical Picture for the Formation and Decay of the Exotic XYZ Mesons, Phys. Rev. Lett. </a:t>
            </a:r>
            <a:r>
              <a:rPr lang="en-US" b="1" dirty="0"/>
              <a:t>113</a:t>
            </a:r>
            <a:r>
              <a:rPr lang="en-US" dirty="0"/>
              <a:t>, 112001 (2014), arXiv:1406.7281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[2] </a:t>
            </a:r>
            <a:r>
              <a:rPr lang="en-US" dirty="0"/>
              <a:t>R.F. Lebed, Spectroscopy of Exotic Hadrons Formed from Dynamical Diquarks, Phys. Rev. D </a:t>
            </a:r>
            <a:r>
              <a:rPr lang="en-US" b="1" dirty="0"/>
              <a:t>96</a:t>
            </a:r>
            <a:r>
              <a:rPr lang="en-US" dirty="0"/>
              <a:t> (2017) 116003, arXiv:1709.06097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[3] </a:t>
            </a:r>
            <a:r>
              <a:rPr lang="en-US" dirty="0"/>
              <a:t>J.F. Giron, R.F. Lebed, and C.T. Peterson, The Dynamical Diquark Model: Fine Structure and Isospin, JHEP </a:t>
            </a:r>
            <a:r>
              <a:rPr lang="en-US" b="1" dirty="0"/>
              <a:t>01</a:t>
            </a:r>
            <a:r>
              <a:rPr lang="en-US" dirty="0"/>
              <a:t>, 124 (2020), arXiv:1907.08546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[4] BESIII - </a:t>
            </a:r>
            <a:r>
              <a:rPr lang="en-US" dirty="0" err="1">
                <a:solidFill>
                  <a:schemeClr val="tx1"/>
                </a:solidFill>
              </a:rPr>
              <a:t>arXiv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2011.07855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[5] </a:t>
            </a:r>
            <a:r>
              <a:rPr lang="en-US" dirty="0" err="1">
                <a:solidFill>
                  <a:schemeClr val="tx1"/>
                </a:solidFill>
              </a:rPr>
              <a:t>LHCb</a:t>
            </a:r>
            <a:r>
              <a:rPr lang="en-US" dirty="0">
                <a:solidFill>
                  <a:schemeClr val="tx1"/>
                </a:solidFill>
              </a:rPr>
              <a:t> - </a:t>
            </a:r>
            <a:r>
              <a:rPr lang="en-US" dirty="0" err="1">
                <a:solidFill>
                  <a:schemeClr val="tx1"/>
                </a:solidFill>
              </a:rPr>
              <a:t>arXiv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/>
              <a:t>2103.01803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B94BC6-A583-442E-A745-CDE804A8C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5504" y="317862"/>
            <a:ext cx="838199" cy="767687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D57F1E4F-1CFF-5643-939E-217C01CDF565}" type="slidenum">
              <a:rPr lang="en-US">
                <a:solidFill>
                  <a:schemeClr val="tx1"/>
                </a:solidFill>
              </a:rPr>
              <a:pPr algn="l">
                <a:spcAft>
                  <a:spcPts val="600"/>
                </a:spcAft>
              </a:pPr>
              <a:t>24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DB7E5E-ADF4-4773-B1BE-5DA5D9DF9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>
                    <a:lumMod val="85000"/>
                    <a:lumOff val="15000"/>
                  </a:schemeClr>
                </a:solidFill>
              </a:rPr>
              <a:t>7/28/21 - HADRON </a:t>
            </a:r>
          </a:p>
        </p:txBody>
      </p:sp>
    </p:spTree>
    <p:extLst>
      <p:ext uri="{BB962C8B-B14F-4D97-AF65-F5344CB8AC3E}">
        <p14:creationId xmlns:p14="http://schemas.microsoft.com/office/powerpoint/2010/main" val="2555206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BDC0B-A1CA-4353-A364-AAF55D2BE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Dynamical Diquark </a:t>
            </a:r>
            <a:r>
              <a:rPr lang="en-US" i="1" dirty="0"/>
              <a:t>Picture </a:t>
            </a:r>
            <a:r>
              <a:rPr lang="en-US" dirty="0"/>
              <a:t>[1]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95C5951-AA55-4F2E-BC51-889C037C03CF}"/>
              </a:ext>
            </a:extLst>
          </p:cNvPr>
          <p:cNvSpPr/>
          <p:nvPr/>
        </p:nvSpPr>
        <p:spPr>
          <a:xfrm>
            <a:off x="5281447" y="3755800"/>
            <a:ext cx="1292773" cy="11957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F0EA098-B6BB-4635-9ED5-0BFDCF49626E}"/>
              </a:ext>
            </a:extLst>
          </p:cNvPr>
          <p:cNvCxnSpPr>
            <a:cxnSpLocks/>
          </p:cNvCxnSpPr>
          <p:nvPr/>
        </p:nvCxnSpPr>
        <p:spPr>
          <a:xfrm flipH="1" flipV="1">
            <a:off x="5076497" y="3342290"/>
            <a:ext cx="378372" cy="3100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FCBC67B-6C9B-4C5A-BDE1-1D0AD5A1341F}"/>
              </a:ext>
            </a:extLst>
          </p:cNvPr>
          <p:cNvCxnSpPr>
            <a:cxnSpLocks/>
          </p:cNvCxnSpPr>
          <p:nvPr/>
        </p:nvCxnSpPr>
        <p:spPr>
          <a:xfrm flipV="1">
            <a:off x="5927834" y="3095296"/>
            <a:ext cx="0" cy="402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4BA1346-0185-4062-A3DE-040E0F44841B}"/>
              </a:ext>
            </a:extLst>
          </p:cNvPr>
          <p:cNvCxnSpPr>
            <a:cxnSpLocks/>
          </p:cNvCxnSpPr>
          <p:nvPr/>
        </p:nvCxnSpPr>
        <p:spPr>
          <a:xfrm flipV="1">
            <a:off x="6400800" y="3258862"/>
            <a:ext cx="252247" cy="340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E74FF29-2EED-4DC7-A1E5-E5B5DAA17DEA}"/>
              </a:ext>
            </a:extLst>
          </p:cNvPr>
          <p:cNvCxnSpPr>
            <a:cxnSpLocks/>
          </p:cNvCxnSpPr>
          <p:nvPr/>
        </p:nvCxnSpPr>
        <p:spPr>
          <a:xfrm flipH="1" flipV="1">
            <a:off x="6306206" y="5076152"/>
            <a:ext cx="378372" cy="3100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1E7D49-DC4A-4556-BE79-77A1179722FE}"/>
              </a:ext>
            </a:extLst>
          </p:cNvPr>
          <p:cNvCxnSpPr>
            <a:cxnSpLocks/>
          </p:cNvCxnSpPr>
          <p:nvPr/>
        </p:nvCxnSpPr>
        <p:spPr>
          <a:xfrm flipV="1">
            <a:off x="6022427" y="5076152"/>
            <a:ext cx="0" cy="3692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B50DFCE-7E73-4851-81DB-D5D0A6380B0E}"/>
              </a:ext>
            </a:extLst>
          </p:cNvPr>
          <p:cNvCxnSpPr>
            <a:cxnSpLocks/>
          </p:cNvCxnSpPr>
          <p:nvPr/>
        </p:nvCxnSpPr>
        <p:spPr>
          <a:xfrm flipH="1">
            <a:off x="5360275" y="5097281"/>
            <a:ext cx="241738" cy="348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C20839C-6D8E-4CB4-BE51-C75F91331A2A}"/>
                  </a:ext>
                </a:extLst>
              </p:cNvPr>
              <p:cNvSpPr txBox="1"/>
              <p:nvPr/>
            </p:nvSpPr>
            <p:spPr>
              <a:xfrm>
                <a:off x="3846784" y="5868618"/>
                <a:ext cx="41620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𝑒𝑡𝑐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C20839C-6D8E-4CB4-BE51-C75F91331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784" y="5868618"/>
                <a:ext cx="416209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D277040B-2A89-436B-A8C4-6BC92226EEEE}"/>
              </a:ext>
            </a:extLst>
          </p:cNvPr>
          <p:cNvSpPr txBox="1"/>
          <p:nvPr/>
        </p:nvSpPr>
        <p:spPr>
          <a:xfrm>
            <a:off x="10100441" y="2490952"/>
            <a:ext cx="1818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*CM Frame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EF49E1-0021-41F9-B5B9-BB3869658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7/28/21 - HADRON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4E3CF4-43E8-441F-A3F7-C5D986BCC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878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3FDCA03A-393B-4DE1-A4D3-AC6BEB4A932F}"/>
              </a:ext>
            </a:extLst>
          </p:cNvPr>
          <p:cNvSpPr/>
          <p:nvPr/>
        </p:nvSpPr>
        <p:spPr>
          <a:xfrm rot="936166">
            <a:off x="7329499" y="3382638"/>
            <a:ext cx="1789172" cy="22723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AB8AFCF-3978-4B10-9A9E-1BD0B01061AA}"/>
              </a:ext>
            </a:extLst>
          </p:cNvPr>
          <p:cNvSpPr/>
          <p:nvPr/>
        </p:nvSpPr>
        <p:spPr>
          <a:xfrm rot="21132797">
            <a:off x="3564624" y="3515062"/>
            <a:ext cx="1460938" cy="20074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1BDC0B-A1CA-4353-A364-AAF55D2BE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Dynamical Diquark </a:t>
            </a:r>
            <a:r>
              <a:rPr lang="en-US" i="1" dirty="0"/>
              <a:t>Picture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02CDD37-186C-4E1F-B045-BB6314BCAA34}"/>
              </a:ext>
            </a:extLst>
          </p:cNvPr>
          <p:cNvSpPr/>
          <p:nvPr/>
        </p:nvSpPr>
        <p:spPr>
          <a:xfrm>
            <a:off x="3815255" y="3610303"/>
            <a:ext cx="762000" cy="7069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9B2CBA2-EF2E-4CC8-A4FE-C523CEC32E50}"/>
              </a:ext>
            </a:extLst>
          </p:cNvPr>
          <p:cNvSpPr/>
          <p:nvPr/>
        </p:nvSpPr>
        <p:spPr>
          <a:xfrm>
            <a:off x="4056992" y="4645573"/>
            <a:ext cx="762000" cy="7069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785477F-1C99-4A76-93DC-4F1944EBCCD0}"/>
              </a:ext>
            </a:extLst>
          </p:cNvPr>
          <p:cNvSpPr/>
          <p:nvPr/>
        </p:nvSpPr>
        <p:spPr>
          <a:xfrm>
            <a:off x="7995486" y="3614243"/>
            <a:ext cx="762000" cy="7069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052C30F-651A-469F-8786-6279B6B20FEC}"/>
              </a:ext>
            </a:extLst>
          </p:cNvPr>
          <p:cNvSpPr/>
          <p:nvPr/>
        </p:nvSpPr>
        <p:spPr>
          <a:xfrm>
            <a:off x="7614486" y="4587993"/>
            <a:ext cx="762000" cy="7069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686D0A1-64A5-4408-8AA2-53D0C3EF9EB3}"/>
                  </a:ext>
                </a:extLst>
              </p:cNvPr>
              <p:cNvSpPr txBox="1"/>
              <p:nvPr/>
            </p:nvSpPr>
            <p:spPr>
              <a:xfrm>
                <a:off x="4223843" y="4814389"/>
                <a:ext cx="428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686D0A1-64A5-4408-8AA2-53D0C3EF9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843" y="4814389"/>
                <a:ext cx="428298" cy="369332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71AB9C9-580E-4B93-801F-F0DDCBCCBA87}"/>
                  </a:ext>
                </a:extLst>
              </p:cNvPr>
              <p:cNvSpPr txBox="1"/>
              <p:nvPr/>
            </p:nvSpPr>
            <p:spPr>
              <a:xfrm>
                <a:off x="8224085" y="3779119"/>
                <a:ext cx="304801" cy="369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71AB9C9-580E-4B93-801F-F0DDCBCCB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4085" y="3779119"/>
                <a:ext cx="304801" cy="369909"/>
              </a:xfrm>
              <a:prstGeom prst="rect">
                <a:avLst/>
              </a:prstGeom>
              <a:blipFill>
                <a:blip r:embed="rId4"/>
                <a:stretch>
                  <a:fillRect l="-4000" r="-16000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2897155-0D5D-4CDB-BBA2-24103FED260E}"/>
                  </a:ext>
                </a:extLst>
              </p:cNvPr>
              <p:cNvSpPr txBox="1"/>
              <p:nvPr/>
            </p:nvSpPr>
            <p:spPr>
              <a:xfrm>
                <a:off x="7843085" y="4756809"/>
                <a:ext cx="3048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2897155-0D5D-4CDB-BBA2-24103FED26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3085" y="4756809"/>
                <a:ext cx="304801" cy="369332"/>
              </a:xfrm>
              <a:prstGeom prst="rect">
                <a:avLst/>
              </a:prstGeom>
              <a:blipFill>
                <a:blip r:embed="rId5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B687FA7-40DB-4541-A10F-A6EA0AC80629}"/>
                  </a:ext>
                </a:extLst>
              </p:cNvPr>
              <p:cNvSpPr txBox="1"/>
              <p:nvPr/>
            </p:nvSpPr>
            <p:spPr>
              <a:xfrm>
                <a:off x="4043854" y="3779119"/>
                <a:ext cx="3048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B687FA7-40DB-4541-A10F-A6EA0AC806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854" y="3779119"/>
                <a:ext cx="304801" cy="369332"/>
              </a:xfrm>
              <a:prstGeom prst="rect">
                <a:avLst/>
              </a:prstGeom>
              <a:blipFill>
                <a:blip r:embed="rId6"/>
                <a:stretch>
                  <a:fillRect l="-4000" r="-16000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B2168F23-7371-4FF7-A470-66EB8308AA8F}"/>
              </a:ext>
            </a:extLst>
          </p:cNvPr>
          <p:cNvSpPr txBox="1"/>
          <p:nvPr/>
        </p:nvSpPr>
        <p:spPr>
          <a:xfrm>
            <a:off x="10100441" y="2490952"/>
            <a:ext cx="1818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*CM Frame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813A1F83-7364-4C90-A58E-963F9C3D256B}"/>
              </a:ext>
            </a:extLst>
          </p:cNvPr>
          <p:cNvSpPr/>
          <p:nvPr/>
        </p:nvSpPr>
        <p:spPr>
          <a:xfrm rot="10800000">
            <a:off x="1292572" y="4290198"/>
            <a:ext cx="2028496" cy="45720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F6A886BD-9A08-4C02-973A-BE237AD7D294}"/>
              </a:ext>
            </a:extLst>
          </p:cNvPr>
          <p:cNvSpPr/>
          <p:nvPr/>
        </p:nvSpPr>
        <p:spPr>
          <a:xfrm>
            <a:off x="9391295" y="4290197"/>
            <a:ext cx="2028496" cy="45720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8E2F108-235C-4F03-B3B0-7CA3DDE87F7B}"/>
                  </a:ext>
                </a:extLst>
              </p:cNvPr>
              <p:cNvSpPr txBox="1"/>
              <p:nvPr/>
            </p:nvSpPr>
            <p:spPr>
              <a:xfrm>
                <a:off x="3973567" y="2914412"/>
                <a:ext cx="445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8E2F108-235C-4F03-B3B0-7CA3DDE87F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3567" y="2914412"/>
                <a:ext cx="44537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DF2A997-6DE2-4882-A498-9A132CD6FC9C}"/>
                  </a:ext>
                </a:extLst>
              </p:cNvPr>
              <p:cNvSpPr txBox="1"/>
              <p:nvPr/>
            </p:nvSpPr>
            <p:spPr>
              <a:xfrm>
                <a:off x="8153798" y="2835986"/>
                <a:ext cx="445374" cy="533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</m:ac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DF2A997-6DE2-4882-A498-9A132CD6F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798" y="2835986"/>
                <a:ext cx="445374" cy="5338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098F3A2-A08F-4711-92F0-1A28105D8E22}"/>
                  </a:ext>
                </a:extLst>
              </p:cNvPr>
              <p:cNvSpPr txBox="1"/>
              <p:nvPr/>
            </p:nvSpPr>
            <p:spPr>
              <a:xfrm>
                <a:off x="2269686" y="3852041"/>
                <a:ext cx="2738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098F3A2-A08F-4711-92F0-1A28105D8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9686" y="3852041"/>
                <a:ext cx="273817" cy="369332"/>
              </a:xfrm>
              <a:prstGeom prst="rect">
                <a:avLst/>
              </a:prstGeom>
              <a:blipFill>
                <a:blip r:embed="rId9"/>
                <a:stretch>
                  <a:fillRect r="-400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F276D4B-D4FB-412D-A1AB-997DDC7E88B4}"/>
                  </a:ext>
                </a:extLst>
              </p:cNvPr>
              <p:cNvSpPr txBox="1"/>
              <p:nvPr/>
            </p:nvSpPr>
            <p:spPr>
              <a:xfrm>
                <a:off x="10123185" y="3819775"/>
                <a:ext cx="273817" cy="384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F276D4B-D4FB-412D-A1AB-997DDC7E88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3185" y="3819775"/>
                <a:ext cx="273817" cy="384208"/>
              </a:xfrm>
              <a:prstGeom prst="rect">
                <a:avLst/>
              </a:prstGeom>
              <a:blipFill>
                <a:blip r:embed="rId10"/>
                <a:stretch>
                  <a:fillRect r="-37778" b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6DEBBED-55DE-4913-984E-182E87F86753}"/>
                  </a:ext>
                </a:extLst>
              </p:cNvPr>
              <p:cNvSpPr txBox="1"/>
              <p:nvPr/>
            </p:nvSpPr>
            <p:spPr>
              <a:xfrm>
                <a:off x="5220862" y="3779119"/>
                <a:ext cx="12926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𝐶𝑜𝑙𝑜𝑟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𝐹𝑙𝑢𝑥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𝑇𝑢𝑏𝑒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6DEBBED-55DE-4913-984E-182E87F86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862" y="3779119"/>
                <a:ext cx="1292615" cy="369332"/>
              </a:xfrm>
              <a:prstGeom prst="rect">
                <a:avLst/>
              </a:prstGeom>
              <a:blipFill>
                <a:blip r:embed="rId11"/>
                <a:stretch>
                  <a:fillRect r="-4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row: Right 34">
            <a:extLst>
              <a:ext uri="{FF2B5EF4-FFF2-40B4-BE49-F238E27FC236}">
                <a16:creationId xmlns:a16="http://schemas.microsoft.com/office/drawing/2014/main" id="{4F0AB3A5-FAF7-4EF6-AB2C-20711B7AD1AA}"/>
              </a:ext>
            </a:extLst>
          </p:cNvPr>
          <p:cNvSpPr/>
          <p:nvPr/>
        </p:nvSpPr>
        <p:spPr>
          <a:xfrm>
            <a:off x="6299805" y="4290197"/>
            <a:ext cx="880331" cy="32830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48F25E49-83EB-4A80-B727-D313F326E44B}"/>
              </a:ext>
            </a:extLst>
          </p:cNvPr>
          <p:cNvSpPr/>
          <p:nvPr/>
        </p:nvSpPr>
        <p:spPr>
          <a:xfrm rot="10800000">
            <a:off x="5258051" y="4290197"/>
            <a:ext cx="880331" cy="32830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ADD9F7-F8DC-495E-8D48-7B48F7602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7/28/21 - HADRON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749487-2304-43FB-8A3D-5109BDBD0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071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3FDCA03A-393B-4DE1-A4D3-AC6BEB4A932F}"/>
              </a:ext>
            </a:extLst>
          </p:cNvPr>
          <p:cNvSpPr/>
          <p:nvPr/>
        </p:nvSpPr>
        <p:spPr>
          <a:xfrm rot="936166">
            <a:off x="9250380" y="3224983"/>
            <a:ext cx="1789172" cy="22723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AB8AFCF-3978-4B10-9A9E-1BD0B01061AA}"/>
              </a:ext>
            </a:extLst>
          </p:cNvPr>
          <p:cNvSpPr/>
          <p:nvPr/>
        </p:nvSpPr>
        <p:spPr>
          <a:xfrm rot="21132797">
            <a:off x="1284211" y="3388938"/>
            <a:ext cx="1460938" cy="20074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1BDC0B-A1CA-4353-A364-AAF55D2BE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Dynamical Diquark </a:t>
            </a:r>
            <a:r>
              <a:rPr lang="en-US" i="1" dirty="0"/>
              <a:t>Picture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02CDD37-186C-4E1F-B045-BB6314BCAA34}"/>
              </a:ext>
            </a:extLst>
          </p:cNvPr>
          <p:cNvSpPr/>
          <p:nvPr/>
        </p:nvSpPr>
        <p:spPr>
          <a:xfrm>
            <a:off x="1534842" y="3484179"/>
            <a:ext cx="762000" cy="7069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9B2CBA2-EF2E-4CC8-A4FE-C523CEC32E50}"/>
              </a:ext>
            </a:extLst>
          </p:cNvPr>
          <p:cNvSpPr/>
          <p:nvPr/>
        </p:nvSpPr>
        <p:spPr>
          <a:xfrm>
            <a:off x="1776579" y="4519449"/>
            <a:ext cx="762000" cy="7069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785477F-1C99-4A76-93DC-4F1944EBCCD0}"/>
              </a:ext>
            </a:extLst>
          </p:cNvPr>
          <p:cNvSpPr/>
          <p:nvPr/>
        </p:nvSpPr>
        <p:spPr>
          <a:xfrm>
            <a:off x="9916367" y="3456588"/>
            <a:ext cx="762000" cy="7069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052C30F-651A-469F-8786-6279B6B20FEC}"/>
              </a:ext>
            </a:extLst>
          </p:cNvPr>
          <p:cNvSpPr/>
          <p:nvPr/>
        </p:nvSpPr>
        <p:spPr>
          <a:xfrm>
            <a:off x="9535367" y="4430338"/>
            <a:ext cx="762000" cy="7069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686D0A1-64A5-4408-8AA2-53D0C3EF9EB3}"/>
                  </a:ext>
                </a:extLst>
              </p:cNvPr>
              <p:cNvSpPr txBox="1"/>
              <p:nvPr/>
            </p:nvSpPr>
            <p:spPr>
              <a:xfrm>
                <a:off x="1943430" y="4688265"/>
                <a:ext cx="428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686D0A1-64A5-4408-8AA2-53D0C3EF9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430" y="4688265"/>
                <a:ext cx="428298" cy="369332"/>
              </a:xfrm>
              <a:prstGeom prst="rect">
                <a:avLst/>
              </a:prstGeom>
              <a:blipFill>
                <a:blip r:embed="rId3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71AB9C9-580E-4B93-801F-F0DDCBCCBA87}"/>
                  </a:ext>
                </a:extLst>
              </p:cNvPr>
              <p:cNvSpPr txBox="1"/>
              <p:nvPr/>
            </p:nvSpPr>
            <p:spPr>
              <a:xfrm>
                <a:off x="10144966" y="3621464"/>
                <a:ext cx="304801" cy="369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71AB9C9-580E-4B93-801F-F0DDCBCCB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4966" y="3621464"/>
                <a:ext cx="304801" cy="369909"/>
              </a:xfrm>
              <a:prstGeom prst="rect">
                <a:avLst/>
              </a:prstGeom>
              <a:blipFill>
                <a:blip r:embed="rId4"/>
                <a:stretch>
                  <a:fillRect l="-4000" r="-16000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2897155-0D5D-4CDB-BBA2-24103FED260E}"/>
                  </a:ext>
                </a:extLst>
              </p:cNvPr>
              <p:cNvSpPr txBox="1"/>
              <p:nvPr/>
            </p:nvSpPr>
            <p:spPr>
              <a:xfrm>
                <a:off x="9763966" y="4599154"/>
                <a:ext cx="3048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2897155-0D5D-4CDB-BBA2-24103FED26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3966" y="4599154"/>
                <a:ext cx="304801" cy="369332"/>
              </a:xfrm>
              <a:prstGeom prst="rect">
                <a:avLst/>
              </a:prstGeom>
              <a:blipFill>
                <a:blip r:embed="rId5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B687FA7-40DB-4541-A10F-A6EA0AC80629}"/>
                  </a:ext>
                </a:extLst>
              </p:cNvPr>
              <p:cNvSpPr txBox="1"/>
              <p:nvPr/>
            </p:nvSpPr>
            <p:spPr>
              <a:xfrm>
                <a:off x="1763441" y="3652995"/>
                <a:ext cx="3048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B687FA7-40DB-4541-A10F-A6EA0AC806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441" y="3652995"/>
                <a:ext cx="304801" cy="369332"/>
              </a:xfrm>
              <a:prstGeom prst="rect">
                <a:avLst/>
              </a:prstGeom>
              <a:blipFill>
                <a:blip r:embed="rId6"/>
                <a:stretch>
                  <a:fillRect l="-4000" r="-16000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B2168F23-7371-4FF7-A470-66EB8308AA8F}"/>
              </a:ext>
            </a:extLst>
          </p:cNvPr>
          <p:cNvSpPr txBox="1"/>
          <p:nvPr/>
        </p:nvSpPr>
        <p:spPr>
          <a:xfrm>
            <a:off x="10100441" y="2490952"/>
            <a:ext cx="1818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*CM Frame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A97184E-D2F2-433F-BC8C-FD79E339C5AD}"/>
                  </a:ext>
                </a:extLst>
              </p:cNvPr>
              <p:cNvSpPr txBox="1"/>
              <p:nvPr/>
            </p:nvSpPr>
            <p:spPr>
              <a:xfrm>
                <a:off x="1693154" y="2776004"/>
                <a:ext cx="445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A97184E-D2F2-433F-BC8C-FD79E339C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154" y="2776004"/>
                <a:ext cx="44537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319035A-FBF2-4604-BFEE-AC3A4F0C950D}"/>
                  </a:ext>
                </a:extLst>
              </p:cNvPr>
              <p:cNvSpPr txBox="1"/>
              <p:nvPr/>
            </p:nvSpPr>
            <p:spPr>
              <a:xfrm>
                <a:off x="9623393" y="2789395"/>
                <a:ext cx="445374" cy="533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</m:ac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319035A-FBF2-4604-BFEE-AC3A4F0C95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3393" y="2789395"/>
                <a:ext cx="445374" cy="5338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row: Right 29">
            <a:extLst>
              <a:ext uri="{FF2B5EF4-FFF2-40B4-BE49-F238E27FC236}">
                <a16:creationId xmlns:a16="http://schemas.microsoft.com/office/drawing/2014/main" id="{C3E0CE1C-D5AB-4250-A45E-DDBD42262DBE}"/>
              </a:ext>
            </a:extLst>
          </p:cNvPr>
          <p:cNvSpPr/>
          <p:nvPr/>
        </p:nvSpPr>
        <p:spPr>
          <a:xfrm>
            <a:off x="6235934" y="4061135"/>
            <a:ext cx="2601753" cy="62713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9875A619-0CEF-4D68-AA08-88211435A327}"/>
              </a:ext>
            </a:extLst>
          </p:cNvPr>
          <p:cNvSpPr/>
          <p:nvPr/>
        </p:nvSpPr>
        <p:spPr>
          <a:xfrm rot="10800000">
            <a:off x="3254294" y="4047579"/>
            <a:ext cx="2601753" cy="62713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413540-02D7-4C18-A19F-3869C9E7F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7/28/21 - HADRON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A3BCDF-85A2-480B-A97C-2E08D6053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920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854E2-1A17-4FE8-8317-443399948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i="1" dirty="0"/>
              <a:t>Picture </a:t>
            </a:r>
            <a:r>
              <a:rPr lang="en-US" dirty="0"/>
              <a:t>to </a:t>
            </a:r>
            <a:r>
              <a:rPr lang="en-US" i="1" dirty="0"/>
              <a:t>Model </a:t>
            </a:r>
            <a:r>
              <a:rPr lang="en-US" dirty="0"/>
              <a:t>[2]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AA17C8-A46E-412F-9149-BAB78BCFED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603500"/>
                <a:ext cx="8912072" cy="3416300"/>
              </a:xfrm>
            </p:spPr>
            <p:txBody>
              <a:bodyPr/>
              <a:lstStyle/>
              <a:p>
                <a:r>
                  <a:rPr lang="en-US" dirty="0"/>
                  <a:t>This picture transitions into a </a:t>
                </a:r>
                <a:r>
                  <a:rPr lang="en-US" b="1" i="1" dirty="0"/>
                  <a:t>model</a:t>
                </a:r>
                <a:r>
                  <a:rPr lang="en-US" i="1" dirty="0"/>
                  <a:t> </a:t>
                </a:r>
                <a:r>
                  <a:rPr lang="en-US" dirty="0"/>
                  <a:t>through the use of the</a:t>
                </a:r>
                <a:br>
                  <a:rPr lang="en-US" dirty="0"/>
                </a:br>
                <a:r>
                  <a:rPr lang="en-US" b="1" dirty="0"/>
                  <a:t>Born-Oppenheimer</a:t>
                </a:r>
                <a:r>
                  <a:rPr lang="en-US" dirty="0"/>
                  <a:t> (BO) approximation</a:t>
                </a:r>
              </a:p>
              <a:p>
                <a:pPr lvl="1"/>
                <a:r>
                  <a:rPr lang="en-US" dirty="0"/>
                  <a:t>A scale separation between heavy, static degrees of freedom</a:t>
                </a:r>
                <a:br>
                  <a:rPr lang="en-US" dirty="0"/>
                </a:br>
                <a:r>
                  <a:rPr lang="en-US" dirty="0"/>
                  <a:t>and light, rapidly changing degrees of freedom</a:t>
                </a:r>
              </a:p>
              <a:p>
                <a:r>
                  <a:rPr lang="en-US" dirty="0"/>
                  <a:t>By appealing to the WKB approximation, we may take the structure of the exotic system to be well described by its classical turning point</a:t>
                </a:r>
                <a:br>
                  <a:rPr lang="en-US" dirty="0"/>
                </a:br>
                <a:r>
                  <a:rPr lang="en-US" dirty="0"/>
                  <a:t>(as pictured previously)</a:t>
                </a:r>
              </a:p>
              <a:p>
                <a:r>
                  <a:rPr lang="en-US" dirty="0"/>
                  <a:t>‘Static’ configuration of heavy color sources (the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acc>
                  </m:oMath>
                </a14:m>
                <a:r>
                  <a:rPr lang="en-US" dirty="0"/>
                  <a:t> pair)</a:t>
                </a:r>
              </a:p>
              <a:p>
                <a:r>
                  <a:rPr lang="en-US" dirty="0"/>
                  <a:t>Held together by the glue between them (the light, rapidly changing </a:t>
                </a:r>
                <a:r>
                  <a:rPr lang="en-US" dirty="0" err="1"/>
                  <a:t>d.o.f</a:t>
                </a:r>
                <a:r>
                  <a:rPr lang="en-US" dirty="0"/>
                  <a:t>.)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AA17C8-A46E-412F-9149-BAB78BCFED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603500"/>
                <a:ext cx="8912072" cy="3416300"/>
              </a:xfrm>
              <a:blipFill>
                <a:blip r:embed="rId3"/>
                <a:stretch>
                  <a:fillRect l="-137" t="-891" r="-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24F18D-78A3-4AF5-AB52-5E6804C18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7/28/21 - HADRON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84F2D5-EA57-4ED9-8481-58FE878F9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0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854E2-1A17-4FE8-8317-443399948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i="1" dirty="0"/>
              <a:t>Picture </a:t>
            </a:r>
            <a:r>
              <a:rPr lang="en-US" dirty="0"/>
              <a:t>to </a:t>
            </a:r>
            <a:r>
              <a:rPr lang="en-US" i="1" dirty="0"/>
              <a:t>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AA17C8-A46E-412F-9149-BAB78BCFED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Potential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Γ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between the static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acc>
                  </m:oMath>
                </a14:m>
                <a:r>
                  <a:rPr lang="en-US" dirty="0"/>
                  <a:t> pair is calculated on the lattice</a:t>
                </a:r>
              </a:p>
              <a:p>
                <a:r>
                  <a:rPr lang="en-US" dirty="0"/>
                  <a:t>In general, these BO potentials depend upon three quantum numbers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sub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 associated with a specific set of symmetries</a:t>
                </a:r>
              </a:p>
              <a:p>
                <a:r>
                  <a:rPr lang="en-US" dirty="0"/>
                  <a:t>However, all exotics in each sector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𝑒𝑡𝑐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.)</m:t>
                    </m:r>
                  </m:oMath>
                </a14:m>
                <a:r>
                  <a:rPr lang="en-US" dirty="0"/>
                  <a:t> seen to date</a:t>
                </a:r>
                <a:br>
                  <a:rPr lang="en-US" dirty="0"/>
                </a:br>
                <a:r>
                  <a:rPr lang="en-US" dirty="0"/>
                  <a:t>found to be accommodated within lowest BO potential,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endParaRPr lang="en-US" dirty="0"/>
              </a:p>
              <a:p>
                <a:r>
                  <a:rPr lang="en-US" dirty="0"/>
                  <a:t>Solving the Schrödinger equation with lattice-calculated potential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Γ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generates the mass average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) for each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𝑛𝐿</m:t>
                        </m:r>
                      </m:e>
                    </m:d>
                  </m:oMath>
                </a14:m>
                <a:r>
                  <a:rPr lang="en-US" dirty="0"/>
                  <a:t> multiplet,</a:t>
                </a:r>
                <a:br>
                  <a:rPr lang="en-US" dirty="0"/>
                </a:br>
                <a:r>
                  <a:rPr lang="en-US" dirty="0"/>
                  <a:t>as well as the diquark masses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AA17C8-A46E-412F-9149-BAB78BCFED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8" t="-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A61F88-752E-4851-AE5D-AA9318A5C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7/28/21 - HADRON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CD758B-C56E-4650-BB7F-C589245A0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50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74D1B-1C02-4FB3-BE25-CF627757D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Fine Structure of the</a:t>
            </a:r>
            <a:br>
              <a:rPr lang="en-US" dirty="0"/>
            </a:br>
            <a:r>
              <a:rPr lang="en-US" dirty="0"/>
              <a:t>Dynamical Diquark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61AF74-5EBA-437E-87EC-6148E75027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𝑃𝐶</m:t>
                        </m:r>
                      </m:sup>
                    </m:sSup>
                  </m:oMath>
                </a14:m>
                <a:r>
                  <a:rPr lang="en-US" dirty="0"/>
                  <a:t> spectrum: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band has </a:t>
                </a:r>
                <a:r>
                  <a:rPr lang="en-US" b="1" dirty="0"/>
                  <a:t>12</a:t>
                </a:r>
                <a:r>
                  <a:rPr lang="en-US" dirty="0"/>
                  <a:t> states (6 each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),</a:t>
                </a:r>
                <a:br>
                  <a:rPr lang="en-US" dirty="0"/>
                </a:b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has </a:t>
                </a:r>
                <a:r>
                  <a:rPr lang="en-US" b="1" dirty="0"/>
                  <a:t>28</a:t>
                </a:r>
                <a:r>
                  <a:rPr lang="en-US" dirty="0"/>
                  <a:t>.  Since these states are not completely degenerate in mass, one requires additional fine-structure effects</a:t>
                </a:r>
              </a:p>
              <a:p>
                <a:r>
                  <a:rPr lang="en-US" dirty="0"/>
                  <a:t>With the eigenvalue of the original Hamiltonian being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</a:t>
                </a:r>
                <a:br>
                  <a:rPr lang="en-US" dirty="0"/>
                </a:br>
                <a:r>
                  <a:rPr lang="en-US" dirty="0"/>
                  <a:t>our full Hamiltonian reads:</a:t>
                </a:r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𝑞𝑄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sub>
                          </m:sSub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sub>
                      </m:sSub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𝐿𝑆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61AF74-5EBA-437E-87EC-6148E75027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8" t="-891" r="-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A25FC-94EB-47B4-A5B9-8098DED78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7/28/21 - HADRON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0F05CB-B37C-438B-B0E5-B4352BB21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781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74D1B-1C02-4FB3-BE25-CF627757D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Fine Structure of the</a:t>
            </a:r>
            <a:br>
              <a:rPr lang="en-US" dirty="0"/>
            </a:br>
            <a:r>
              <a:rPr lang="en-US" dirty="0"/>
              <a:t>Dynamical Diquark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61AF74-5EBA-437E-87EC-6148E75027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2966" y="2603500"/>
                <a:ext cx="11235558" cy="341630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𝑞𝑄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sub>
                          </m:s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sub>
                          </m:sSub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sub>
                      </m:sSub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𝐿𝑆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sub>
                      </m:sSub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61AF74-5EBA-437E-87EC-6148E75027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2966" y="2603500"/>
                <a:ext cx="11235558" cy="34163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1CB657-2D3C-4D39-A3DA-F8657951CAFE}"/>
                  </a:ext>
                </a:extLst>
              </p:cNvPr>
              <p:cNvSpPr txBox="1"/>
              <p:nvPr/>
            </p:nvSpPr>
            <p:spPr>
              <a:xfrm>
                <a:off x="683173" y="4629807"/>
                <a:ext cx="108151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Many of the observed exotics (discussed in this talk) are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waves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) states,</a:t>
                </a:r>
                <a:br>
                  <a:rPr lang="en-US" dirty="0"/>
                </a:br>
                <a:r>
                  <a:rPr lang="en-US" dirty="0"/>
                  <a:t>for which the last two terms vanish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1CB657-2D3C-4D39-A3DA-F8657951C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73" y="4629807"/>
                <a:ext cx="10815144" cy="646331"/>
              </a:xfrm>
              <a:prstGeom prst="rect">
                <a:avLst/>
              </a:prstGeom>
              <a:blipFill>
                <a:blip r:embed="rId4"/>
                <a:stretch>
                  <a:fillRect l="-451" t="-4673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2DF4C-D97B-4193-AA72-9E24DDC0A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7/28/21 - HADRON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04F9C-37C3-4739-B7F7-481CC8232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2753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3779</TotalTime>
  <Words>1853</Words>
  <Application>Microsoft Office PowerPoint</Application>
  <PresentationFormat>Widescreen</PresentationFormat>
  <Paragraphs>208</Paragraphs>
  <Slides>24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Cambria Math</vt:lpstr>
      <vt:lpstr>Century Gothic</vt:lpstr>
      <vt:lpstr>Wingdings 3</vt:lpstr>
      <vt:lpstr>Ion Boardroom</vt:lpstr>
      <vt:lpstr> Past, Present, and Future of the Dynamical Diquark Model for Exotics</vt:lpstr>
      <vt:lpstr>Table of Contents</vt:lpstr>
      <vt:lpstr>The Dynamical Diquark Picture [1]</vt:lpstr>
      <vt:lpstr>The Dynamical Diquark Picture</vt:lpstr>
      <vt:lpstr>The Dynamical Diquark Picture</vt:lpstr>
      <vt:lpstr>From Picture to Model [2]</vt:lpstr>
      <vt:lpstr>From Picture to Model</vt:lpstr>
      <vt:lpstr>The Fine Structure of the Dynamical Diquark Model</vt:lpstr>
      <vt:lpstr>The Fine Structure of the Dynamical Diquark Model</vt:lpstr>
      <vt:lpstr>Successful Accommodations by Sector and Subsequent Results [3]</vt:lpstr>
      <vt:lpstr>The Hidden-Charm, Open-Strange (cc ̅qs ̅) Sector</vt:lpstr>
      <vt:lpstr>The Need for an Additional Hamiltonian Term?</vt:lpstr>
      <vt:lpstr>cc ̅qq ̅ Redux</vt:lpstr>
      <vt:lpstr>cc ̅qq ̅ Redux</vt:lpstr>
      <vt:lpstr>cc ̅ss ̅ Redux</vt:lpstr>
      <vt:lpstr>cc ̅ss ̅ Redux</vt:lpstr>
      <vt:lpstr>The cc ̅qs ̅ Sector – J^PC multiplet mixing </vt:lpstr>
      <vt:lpstr>The cc ̅qs ̅ Sector – Octet-Singlet Mixing</vt:lpstr>
      <vt:lpstr>The cc ̅qs ̅ Sector – The Mass Shift</vt:lpstr>
      <vt:lpstr>The cc ̅qs ̅ Sector – Results</vt:lpstr>
      <vt:lpstr>The Z_cs^((2)) state</vt:lpstr>
      <vt:lpstr>Pentaquark Treatments</vt:lpstr>
      <vt:lpstr>The Future of the Model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Past, Present, and Future of the Dynamical Diquark Model for Exotics</dc:title>
  <dc:creator>Steven Martinez</dc:creator>
  <cp:lastModifiedBy>Steven Martinez</cp:lastModifiedBy>
  <cp:revision>30</cp:revision>
  <dcterms:created xsi:type="dcterms:W3CDTF">2021-06-17T03:51:27Z</dcterms:created>
  <dcterms:modified xsi:type="dcterms:W3CDTF">2021-07-28T04:34:11Z</dcterms:modified>
</cp:coreProperties>
</file>