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340" r:id="rId2"/>
    <p:sldId id="560" r:id="rId3"/>
    <p:sldId id="561" r:id="rId4"/>
    <p:sldId id="562" r:id="rId5"/>
    <p:sldId id="563" r:id="rId6"/>
    <p:sldId id="565" r:id="rId7"/>
    <p:sldId id="567" r:id="rId8"/>
    <p:sldId id="568" r:id="rId9"/>
    <p:sldId id="572" r:id="rId10"/>
    <p:sldId id="573" r:id="rId11"/>
    <p:sldId id="575" r:id="rId12"/>
    <p:sldId id="517" r:id="rId13"/>
    <p:sldId id="518" r:id="rId14"/>
    <p:sldId id="519" r:id="rId15"/>
    <p:sldId id="569" r:id="rId16"/>
    <p:sldId id="570" r:id="rId17"/>
    <p:sldId id="576" r:id="rId18"/>
    <p:sldId id="571" r:id="rId19"/>
    <p:sldId id="577" r:id="rId20"/>
  </p:sldIdLst>
  <p:sldSz cx="9144000" cy="6858000" type="screen4x3"/>
  <p:notesSz cx="6807200" cy="9939338"/>
  <p:embeddedFontLst>
    <p:embeddedFont>
      <p:font typeface="ＤＦ平成ゴシック体W5" panose="02010609000101010101" pitchFamily="1" charset="-128"/>
      <p:regular r:id="rId23"/>
    </p:embeddedFont>
    <p:embeddedFont>
      <p:font typeface="A-OTF 見出ゴMB31 Pro MB31" panose="020B0600000000000000" pitchFamily="34" charset="-128"/>
      <p:bold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Impact" panose="020B0806030902050204" pitchFamily="34" charset="0"/>
      <p:regular r:id="rId29"/>
    </p:embeddedFont>
    <p:embeddedFont>
      <p:font typeface="cmti9" panose="020B0500000000000000" pitchFamily="34" charset="0"/>
      <p:regular r:id="rId30"/>
    </p:embeddedFont>
    <p:embeddedFont>
      <p:font typeface="Cambria Math" panose="02040503050406030204" pitchFamily="18" charset="0"/>
      <p:regular r:id="rId31"/>
    </p:embeddedFont>
    <p:embeddedFont>
      <p:font typeface="游ゴシック" panose="020B0400000000000000" pitchFamily="50" charset="-128"/>
      <p:regular r:id="rId32"/>
      <p:bold r:id="rId33"/>
    </p:embeddedFont>
    <p:embeddedFont>
      <p:font typeface="ＤＦ特太ゴシック体" panose="02010609000101010101" pitchFamily="1" charset="-128"/>
      <p:regular r:id="rId34"/>
    </p:embeddedFont>
    <p:embeddedFont>
      <p:font typeface="Arial Black" panose="020B0A04020102020204" pitchFamily="34" charset="0"/>
      <p:bold r:id="rId35"/>
    </p:embeddedFont>
    <p:embeddedFont>
      <p:font typeface="ＤＨＰ平成ゴシックW5" panose="02010601000101010101" pitchFamily="2" charset="-128"/>
      <p:regular r:id="rId3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39FF"/>
    <a:srgbClr val="00FF00"/>
    <a:srgbClr val="FF00FF"/>
    <a:srgbClr val="00FFFF"/>
    <a:srgbClr val="FF62FF"/>
    <a:srgbClr val="FFF4FF"/>
    <a:srgbClr val="9F4219"/>
    <a:srgbClr val="599959"/>
    <a:srgbClr val="D8E7D8"/>
    <a:srgbClr val="A5A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34" autoAdjust="0"/>
    <p:restoredTop sz="78958" autoAdjust="0"/>
  </p:normalViewPr>
  <p:slideViewPr>
    <p:cSldViewPr snapToGrid="0">
      <p:cViewPr varScale="1">
        <p:scale>
          <a:sx n="129" d="100"/>
          <a:sy n="129" d="100"/>
        </p:scale>
        <p:origin x="2640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173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theme" Target="theme/theme1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6D4401-0A01-401B-B1D6-C9EB4626F488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7143024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04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4D807A-AED0-454E-AA34-CD8B5CF4BE41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4129485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 smtClean="0"/>
          </a:p>
        </p:txBody>
      </p:sp>
    </p:spTree>
    <p:extLst>
      <p:ext uri="{BB962C8B-B14F-4D97-AF65-F5344CB8AC3E}">
        <p14:creationId xmlns:p14="http://schemas.microsoft.com/office/powerpoint/2010/main" val="3408255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525074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31854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081158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059790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882575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547191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435339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420261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833044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84396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98519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380316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34805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244054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021956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701210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891365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75224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1"/>
          <p:cNvSpPr txBox="1">
            <a:spLocks/>
          </p:cNvSpPr>
          <p:nvPr userDrawn="1"/>
        </p:nvSpPr>
        <p:spPr>
          <a:xfrm>
            <a:off x="0" y="10594"/>
            <a:ext cx="9144000" cy="725120"/>
          </a:xfrm>
          <a:prstGeom prst="rect">
            <a:avLst/>
          </a:prstGeom>
          <a:gradFill>
            <a:gsLst>
              <a:gs pos="0">
                <a:schemeClr val="bg1"/>
              </a:gs>
              <a:gs pos="74000">
                <a:schemeClr val="accent4">
                  <a:lumMod val="40000"/>
                  <a:lumOff val="60000"/>
                </a:schemeClr>
              </a:gs>
              <a:gs pos="83000">
                <a:schemeClr val="accent2">
                  <a:lumMod val="75000"/>
                </a:schemeClr>
              </a:gs>
              <a:gs pos="100000">
                <a:srgbClr val="FF0000"/>
              </a:gs>
            </a:gsLst>
            <a:lin ang="5400000" scaled="1"/>
          </a:gra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 sz="3800" dirty="0">
              <a:latin typeface="A-OTF 見出ゴMB31 Pro MB31" panose="020B0600000000000000" pitchFamily="34" charset="-128"/>
              <a:ea typeface="ＤＦ平成ゴシック体W5" panose="02010609000101010101" pitchFamily="1" charset="-128"/>
              <a:cs typeface="A-OTF 見出ゴMB31 Pro MB31" panose="020B0600000000000000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719" y="0"/>
            <a:ext cx="7886700" cy="603575"/>
          </a:xfrm>
          <a:prstGeom prst="rect">
            <a:avLst/>
          </a:prstGeom>
        </p:spPr>
        <p:txBody>
          <a:bodyPr/>
          <a:lstStyle>
            <a:lvl1pPr>
              <a:defRPr>
                <a:latin typeface="A-OTF 見出ゴMB31 Pro MB31" panose="020B0600000000000000" pitchFamily="34" charset="-128"/>
                <a:ea typeface="ＤＦ平成ゴシック体W5" panose="02010609000101010101" pitchFamily="1" charset="-128"/>
                <a:cs typeface="A-OTF 見出ゴMB31 Pro MB31" panose="020B0600000000000000" pitchFamily="34" charset="-128"/>
              </a:defRPr>
            </a:lvl1pPr>
          </a:lstStyle>
          <a:p>
            <a:r>
              <a:rPr lang="ja-JP" altLang="en-US" dirty="0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815" y="798052"/>
            <a:ext cx="8876370" cy="5378911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" panose="020B0604020202020204" pitchFamily="34" charset="0"/>
                <a:ea typeface="ＤＨＰ平成ゴシックW5" panose="02010601000101010101" pitchFamily="2" charset="-128"/>
                <a:cs typeface="Arial" panose="020B0604020202020204" pitchFamily="34" charset="0"/>
              </a:defRPr>
            </a:lvl1pPr>
            <a:lvl2pPr>
              <a:defRPr sz="3200">
                <a:latin typeface="Arial" panose="020B0604020202020204" pitchFamily="34" charset="0"/>
                <a:ea typeface="ＤＨＰ平成ゴシックW5" panose="02010601000101010101" pitchFamily="2" charset="-128"/>
                <a:cs typeface="Arial" panose="020B0604020202020204" pitchFamily="34" charset="0"/>
              </a:defRPr>
            </a:lvl2pPr>
            <a:lvl3pPr>
              <a:defRPr sz="2800">
                <a:latin typeface="Arial" panose="020B0604020202020204" pitchFamily="34" charset="0"/>
                <a:ea typeface="ＤＨＰ平成ゴシックW5" panose="02010601000101010101" pitchFamily="2" charset="-128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ea typeface="ＤＨＰ平成ゴシックW5" panose="02010601000101010101" pitchFamily="2" charset="-128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ea typeface="ＤＨＰ平成ゴシックW5" panose="02010601000101010101" pitchFamily="2" charset="-128"/>
                <a:cs typeface="Arial" panose="020B0604020202020204" pitchFamily="34" charset="0"/>
              </a:defRPr>
            </a:lvl5pPr>
          </a:lstStyle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C2D45-F9DD-42C6-8814-FF7158BA9BDB}" type="datetime1">
              <a:rPr kumimoji="1" lang="ja-JP" altLang="en-US" smtClean="0"/>
              <a:t>2021/7/28</a:t>
            </a:fld>
            <a:endParaRPr kumimoji="1" lang="ja-JP" altLang="en-US" dirty="0"/>
          </a:p>
        </p:txBody>
      </p:sp>
      <p:sp>
        <p:nvSpPr>
          <p:cNvPr id="7" name="フッター プレースホルダー 6"/>
          <p:cNvSpPr>
            <a:spLocks noGrp="1"/>
          </p:cNvSpPr>
          <p:nvPr>
            <p:ph type="ftr" sz="quarter" idx="11"/>
          </p:nvPr>
        </p:nvSpPr>
        <p:spPr>
          <a:xfrm>
            <a:off x="7002967" y="6489739"/>
            <a:ext cx="1512383" cy="221810"/>
          </a:xfrm>
          <a:prstGeom prst="rect">
            <a:avLst/>
          </a:prstGeom>
        </p:spPr>
        <p:txBody>
          <a:bodyPr/>
          <a:lstStyle/>
          <a:p>
            <a:r>
              <a:rPr kumimoji="1" lang="en-US" altLang="ja-JP" dirty="0" smtClean="0"/>
              <a:t>Jul. 28, 2021</a:t>
            </a:r>
            <a:endParaRPr kumimoji="1" lang="ja-JP" altLang="en-US" dirty="0"/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>
          <a:xfrm>
            <a:off x="8515350" y="6489739"/>
            <a:ext cx="628650" cy="365125"/>
          </a:xfrm>
          <a:prstGeom prst="rect">
            <a:avLst/>
          </a:prstGeom>
        </p:spPr>
        <p:txBody>
          <a:bodyPr/>
          <a:lstStyle/>
          <a:p>
            <a:fld id="{C075BCCA-4C42-44A4-A55B-AF41469C7B5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pic>
        <p:nvPicPr>
          <p:cNvPr id="10" name="図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94"/>
            <a:ext cx="840719" cy="72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475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1"/>
          <p:cNvSpPr txBox="1">
            <a:spLocks/>
          </p:cNvSpPr>
          <p:nvPr userDrawn="1"/>
        </p:nvSpPr>
        <p:spPr>
          <a:xfrm>
            <a:off x="0" y="10594"/>
            <a:ext cx="9144000" cy="725120"/>
          </a:xfrm>
          <a:prstGeom prst="rect">
            <a:avLst/>
          </a:prstGeom>
          <a:gradFill>
            <a:gsLst>
              <a:gs pos="0">
                <a:schemeClr val="bg1"/>
              </a:gs>
              <a:gs pos="74000">
                <a:schemeClr val="accent4">
                  <a:lumMod val="40000"/>
                  <a:lumOff val="60000"/>
                </a:schemeClr>
              </a:gs>
              <a:gs pos="83000">
                <a:schemeClr val="accent2">
                  <a:lumMod val="75000"/>
                </a:schemeClr>
              </a:gs>
              <a:gs pos="100000">
                <a:srgbClr val="FF0000"/>
              </a:gs>
            </a:gsLst>
            <a:lin ang="5400000" scaled="1"/>
          </a:gra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 sz="3800" dirty="0">
              <a:latin typeface="A-OTF 見出ゴMB31 Pro MB31" panose="020B0600000000000000" pitchFamily="34" charset="-128"/>
              <a:ea typeface="ＤＦ平成ゴシック体W5" panose="02010609000101010101" pitchFamily="1" charset="-128"/>
              <a:cs typeface="A-OTF 見出ゴMB31 Pro MB31" panose="020B0600000000000000" pitchFamily="34" charset="-128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0B809-1C97-454E-BC85-F5B48A766964}" type="datetime1">
              <a:rPr kumimoji="1" lang="ja-JP" altLang="en-US" smtClean="0"/>
              <a:t>2021/7/28</a:t>
            </a:fld>
            <a:endParaRPr kumimoji="1" lang="ja-JP" altLang="en-US" dirty="0"/>
          </a:p>
        </p:txBody>
      </p:sp>
      <p:sp>
        <p:nvSpPr>
          <p:cNvPr id="10" name="タイトル 1"/>
          <p:cNvSpPr txBox="1">
            <a:spLocks/>
          </p:cNvSpPr>
          <p:nvPr userDrawn="1"/>
        </p:nvSpPr>
        <p:spPr>
          <a:xfrm>
            <a:off x="0" y="10594"/>
            <a:ext cx="9144000" cy="725120"/>
          </a:xfrm>
          <a:prstGeom prst="rect">
            <a:avLst/>
          </a:prstGeom>
          <a:gradFill>
            <a:gsLst>
              <a:gs pos="0">
                <a:schemeClr val="bg1"/>
              </a:gs>
              <a:gs pos="74000">
                <a:schemeClr val="accent4">
                  <a:lumMod val="40000"/>
                  <a:lumOff val="60000"/>
                </a:schemeClr>
              </a:gs>
              <a:gs pos="83000">
                <a:schemeClr val="accent2">
                  <a:lumMod val="75000"/>
                </a:schemeClr>
              </a:gs>
              <a:gs pos="100000">
                <a:srgbClr val="FF0000"/>
              </a:gs>
            </a:gsLst>
            <a:lin ang="5400000" scaled="1"/>
          </a:gra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 sz="3800" dirty="0">
              <a:latin typeface="A-OTF 見出ゴMB31 Pro MB31" panose="020B0600000000000000" pitchFamily="34" charset="-128"/>
              <a:ea typeface="ＤＦ平成ゴシック体W5" panose="02010609000101010101" pitchFamily="1" charset="-128"/>
              <a:cs typeface="A-OTF 見出ゴMB31 Pro MB31" panose="020B0600000000000000" pitchFamily="34" charset="-128"/>
            </a:endParaRPr>
          </a:p>
        </p:txBody>
      </p:sp>
      <p:sp>
        <p:nvSpPr>
          <p:cNvPr id="11" name="Content Placeholder 2"/>
          <p:cNvSpPr txBox="1">
            <a:spLocks/>
          </p:cNvSpPr>
          <p:nvPr userDrawn="1"/>
        </p:nvSpPr>
        <p:spPr>
          <a:xfrm>
            <a:off x="133815" y="798052"/>
            <a:ext cx="8876370" cy="537891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Arial" panose="020B0604020202020204" pitchFamily="34" charset="0"/>
                <a:ea typeface="A-OTF 太ゴB101 Pro Bold" panose="020B0500000000000000" pitchFamily="34" charset="-128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Arial" panose="020B0604020202020204" pitchFamily="34" charset="0"/>
                <a:ea typeface="A-OTF 太ゴB101 Pro Bold" panose="020B0500000000000000" pitchFamily="34" charset="-128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A-OTF 太ゴB101 Pro Bold" panose="020B0500000000000000" pitchFamily="34" charset="-128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A-OTF 太ゴB101 Pro Bold" panose="020B0500000000000000" pitchFamily="34" charset="-128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A-OTF 太ゴB101 Pro Bold" panose="020B0500000000000000" pitchFamily="34" charset="-128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ea typeface="ＤＨＰ平成ゴシックW5" panose="02010601000101010101" pitchFamily="2" charset="-128"/>
            </a:endParaRPr>
          </a:p>
        </p:txBody>
      </p:sp>
      <p:sp>
        <p:nvSpPr>
          <p:cNvPr id="12" name="フッター プレースホルダー 6"/>
          <p:cNvSpPr>
            <a:spLocks noGrp="1"/>
          </p:cNvSpPr>
          <p:nvPr>
            <p:ph type="ftr" sz="quarter" idx="3"/>
          </p:nvPr>
        </p:nvSpPr>
        <p:spPr>
          <a:xfrm>
            <a:off x="7002967" y="6489739"/>
            <a:ext cx="1512383" cy="22181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00000"/>
                </a:solidFill>
                <a:latin typeface="Impact" panose="020B0806030902050204" pitchFamily="34" charset="0"/>
              </a:defRPr>
            </a:lvl1pPr>
          </a:lstStyle>
          <a:p>
            <a:r>
              <a:rPr kumimoji="1" lang="en-US" altLang="ja-JP" dirty="0" smtClean="0"/>
              <a:t>Jul. 28, 2021</a:t>
            </a:r>
            <a:endParaRPr kumimoji="1" lang="ja-JP" altLang="en-US" dirty="0"/>
          </a:p>
        </p:txBody>
      </p:sp>
      <p:sp>
        <p:nvSpPr>
          <p:cNvPr id="13" name="スライド番号プレースホルダー 7"/>
          <p:cNvSpPr>
            <a:spLocks noGrp="1"/>
          </p:cNvSpPr>
          <p:nvPr>
            <p:ph type="sldNum" sz="quarter" idx="4"/>
          </p:nvPr>
        </p:nvSpPr>
        <p:spPr>
          <a:xfrm>
            <a:off x="8529750" y="6489739"/>
            <a:ext cx="62865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00000"/>
                </a:solidFill>
                <a:latin typeface="Impact" panose="020B0806030902050204" pitchFamily="34" charset="0"/>
              </a:defRPr>
            </a:lvl1pPr>
          </a:lstStyle>
          <a:p>
            <a:fld id="{C075BCCA-4C42-44A4-A55B-AF41469C7B5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14" name="Title 1"/>
          <p:cNvSpPr txBox="1">
            <a:spLocks/>
          </p:cNvSpPr>
          <p:nvPr userDrawn="1"/>
        </p:nvSpPr>
        <p:spPr>
          <a:xfrm>
            <a:off x="840719" y="0"/>
            <a:ext cx="7886700" cy="6035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A-OTF 見出ゴMB31 Pro MB31" panose="020B0600000000000000" pitchFamily="34" charset="-128"/>
                <a:ea typeface="A-OTF 見出ゴMB31 Pro MB31" panose="020B0600000000000000" pitchFamily="34" charset="-128"/>
                <a:cs typeface="A-OTF 見出ゴMB31 Pro MB31" panose="020B0600000000000000" pitchFamily="34" charset="-128"/>
              </a:defRPr>
            </a:lvl1pPr>
          </a:lstStyle>
          <a:p>
            <a:r>
              <a:rPr lang="ja-JP" altLang="en-US" dirty="0" smtClean="0">
                <a:ea typeface="ＤＦ平成ゴシック体W5" panose="02010609000101010101" pitchFamily="1" charset="-128"/>
              </a:rPr>
              <a:t>マスター タイトルの書式設定</a:t>
            </a:r>
            <a:endParaRPr lang="en-US" dirty="0">
              <a:ea typeface="ＤＦ平成ゴシック体W5" panose="02010609000101010101" pitchFamily="1" charset="-128"/>
            </a:endParaRPr>
          </a:p>
        </p:txBody>
      </p:sp>
      <p:pic>
        <p:nvPicPr>
          <p:cNvPr id="16" name="図 1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94"/>
            <a:ext cx="840719" cy="72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840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24.png"/><Relationship Id="rId4" Type="http://schemas.openxmlformats.org/officeDocument/2006/relationships/image" Target="../media/image25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60.png"/><Relationship Id="rId7" Type="http://schemas.openxmlformats.org/officeDocument/2006/relationships/image" Target="../media/image28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50.png"/><Relationship Id="rId9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8.jpe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34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8.jpe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9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8.jpe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241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" t="-1723" r="-97" b="-1601"/>
          <a:stretch/>
        </p:blipFill>
        <p:spPr>
          <a:xfrm>
            <a:off x="-45203" y="603575"/>
            <a:ext cx="9260227" cy="6374273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4" name="正方形/長方形 3"/>
          <p:cNvSpPr/>
          <p:nvPr/>
        </p:nvSpPr>
        <p:spPr>
          <a:xfrm>
            <a:off x="-45204" y="691376"/>
            <a:ext cx="9260227" cy="6286472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40719" y="0"/>
            <a:ext cx="7886700" cy="603575"/>
          </a:xfrm>
        </p:spPr>
        <p:txBody>
          <a:bodyPr/>
          <a:lstStyle/>
          <a:p>
            <a:endParaRPr kumimoji="1" lang="ja-JP" altLang="en-US" sz="2400" dirty="0"/>
          </a:p>
        </p:txBody>
      </p:sp>
      <p:sp>
        <p:nvSpPr>
          <p:cNvPr id="8" name="サブタイトル 2"/>
          <p:cNvSpPr txBox="1">
            <a:spLocks/>
          </p:cNvSpPr>
          <p:nvPr/>
        </p:nvSpPr>
        <p:spPr>
          <a:xfrm>
            <a:off x="-45204" y="5933061"/>
            <a:ext cx="9260227" cy="924939"/>
          </a:xfrm>
          <a:prstGeom prst="rect">
            <a:avLst/>
          </a:prstGeom>
          <a:solidFill>
            <a:srgbClr val="9F4219">
              <a:alpha val="7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lt1"/>
                </a:solidFill>
                <a:latin typeface="Arial" panose="020B0604020202020204" pitchFamily="34" charset="0"/>
                <a:ea typeface="A-OTF 太ゴB101 Pro Bold" panose="020B0500000000000000" pitchFamily="34" charset="-128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lt1"/>
                </a:solidFill>
                <a:latin typeface="Arial" panose="020B0604020202020204" pitchFamily="34" charset="0"/>
                <a:ea typeface="A-OTF 太ゴB101 Pro Bold" panose="020B0500000000000000" pitchFamily="34" charset="-128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lt1"/>
                </a:solidFill>
                <a:latin typeface="Arial" panose="020B0604020202020204" pitchFamily="34" charset="0"/>
                <a:ea typeface="A-OTF 太ゴB101 Pro Bold" panose="020B0500000000000000" pitchFamily="34" charset="-128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lt1"/>
                </a:solidFill>
                <a:latin typeface="Arial" panose="020B0604020202020204" pitchFamily="34" charset="0"/>
                <a:ea typeface="A-OTF 太ゴB101 Pro Bold" panose="020B0500000000000000" pitchFamily="34" charset="-128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lt1"/>
                </a:solidFill>
                <a:latin typeface="Arial" panose="020B0604020202020204" pitchFamily="34" charset="0"/>
                <a:ea typeface="A-OTF 太ゴB101 Pro Bold" panose="020B0500000000000000" pitchFamily="34" charset="-128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6400" dirty="0" smtClean="0">
                <a:latin typeface="Arial Black" panose="020B0A04020102020204" pitchFamily="34" charset="0"/>
                <a:ea typeface="ＤＨＰ平成ゴシックW5" panose="02010601000101010101" pitchFamily="2" charset="-128"/>
              </a:rPr>
              <a:t>Takatsugu Ishikawa (ishikawa@lns.tohoku.ac.jp)</a:t>
            </a:r>
          </a:p>
          <a:p>
            <a:r>
              <a:rPr lang="en-US" altLang="ja-JP" sz="6400" dirty="0" smtClean="0">
                <a:latin typeface="Arial Black" panose="020B0A04020102020204" pitchFamily="34" charset="0"/>
                <a:ea typeface="ＤＨＰ平成ゴシックW5" panose="02010601000101010101" pitchFamily="2" charset="-128"/>
              </a:rPr>
              <a:t>Research Center for Electron Photon Science (ELPH), </a:t>
            </a:r>
            <a:br>
              <a:rPr lang="en-US" altLang="ja-JP" sz="6400" dirty="0" smtClean="0">
                <a:latin typeface="Arial Black" panose="020B0A04020102020204" pitchFamily="34" charset="0"/>
                <a:ea typeface="ＤＨＰ平成ゴシックW5" panose="02010601000101010101" pitchFamily="2" charset="-128"/>
              </a:rPr>
            </a:br>
            <a:r>
              <a:rPr lang="en-US" altLang="ja-JP" sz="6400" dirty="0" smtClean="0">
                <a:latin typeface="Arial Black" panose="020B0A04020102020204" pitchFamily="34" charset="0"/>
                <a:ea typeface="ＤＨＰ平成ゴシックW5" panose="02010601000101010101" pitchFamily="2" charset="-128"/>
              </a:rPr>
              <a:t>Tohoku University, Japan</a:t>
            </a:r>
          </a:p>
        </p:txBody>
      </p:sp>
      <p:sp>
        <p:nvSpPr>
          <p:cNvPr id="9" name="サブタイトル 2"/>
          <p:cNvSpPr txBox="1">
            <a:spLocks/>
          </p:cNvSpPr>
          <p:nvPr/>
        </p:nvSpPr>
        <p:spPr>
          <a:xfrm>
            <a:off x="762477" y="1"/>
            <a:ext cx="8381523" cy="795527"/>
          </a:xfrm>
          <a:prstGeom prst="rect">
            <a:avLst/>
          </a:prstGeom>
          <a:solidFill>
            <a:srgbClr val="9F4219">
              <a:alpha val="7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lt1"/>
                </a:solidFill>
                <a:latin typeface="Arial" panose="020B0604020202020204" pitchFamily="34" charset="0"/>
                <a:ea typeface="A-OTF 太ゴB101 Pro Bold" panose="020B0500000000000000" pitchFamily="34" charset="-128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lt1"/>
                </a:solidFill>
                <a:latin typeface="Arial" panose="020B0604020202020204" pitchFamily="34" charset="0"/>
                <a:ea typeface="A-OTF 太ゴB101 Pro Bold" panose="020B0500000000000000" pitchFamily="34" charset="-128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lt1"/>
                </a:solidFill>
                <a:latin typeface="Arial" panose="020B0604020202020204" pitchFamily="34" charset="0"/>
                <a:ea typeface="A-OTF 太ゴB101 Pro Bold" panose="020B0500000000000000" pitchFamily="34" charset="-128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lt1"/>
                </a:solidFill>
                <a:latin typeface="Arial" panose="020B0604020202020204" pitchFamily="34" charset="0"/>
                <a:ea typeface="A-OTF 太ゴB101 Pro Bold" panose="020B0500000000000000" pitchFamily="34" charset="-128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lt1"/>
                </a:solidFill>
                <a:latin typeface="Arial" panose="020B0604020202020204" pitchFamily="34" charset="0"/>
                <a:ea typeface="A-OTF 太ゴB101 Pro Bold" panose="020B0500000000000000" pitchFamily="34" charset="-128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ja-JP" sz="3100" dirty="0">
                <a:ln>
                  <a:solidFill>
                    <a:srgbClr val="FF0000"/>
                  </a:solidFill>
                </a:ln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ＤＨＰ平成ゴシックW5" panose="02010601000101010101" pitchFamily="2" charset="-128"/>
              </a:rPr>
              <a:t>Coherent neutral pion and eta meson photoproduction on the </a:t>
            </a:r>
            <a:r>
              <a:rPr lang="en-US" altLang="ja-JP" sz="3100" dirty="0" smtClean="0">
                <a:ln>
                  <a:solidFill>
                    <a:srgbClr val="FF0000"/>
                  </a:solidFill>
                </a:ln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ＤＨＰ平成ゴシックW5" panose="02010601000101010101" pitchFamily="2" charset="-128"/>
              </a:rPr>
              <a:t>deuteron</a:t>
            </a:r>
            <a:endParaRPr lang="en-US" altLang="ja-JP" sz="3100" b="1" dirty="0" smtClean="0">
              <a:ln>
                <a:solidFill>
                  <a:srgbClr val="FF0000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cmti9" panose="020B0500000000000000" pitchFamily="34" charset="0"/>
              <a:ea typeface="ＤＨＰ平成ゴシックW5" panose="02010601000101010101" pitchFamily="2" charset="-128"/>
              <a:cs typeface="Courier New" panose="02070309020205020404" pitchFamily="49" charset="0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0" y="914400"/>
            <a:ext cx="9144000" cy="5139869"/>
          </a:xfrm>
          <a:prstGeom prst="rect">
            <a:avLst/>
          </a:prstGeom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altLang="ja-JP" sz="3200" b="1" dirty="0" smtClean="0">
                <a:ln>
                  <a:solidFill>
                    <a:srgbClr val="3939FF"/>
                  </a:solidFill>
                </a:ln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19</a:t>
            </a:r>
            <a:r>
              <a:rPr lang="en-US" altLang="ja-JP" sz="3200" b="1" baseline="30000" dirty="0" smtClean="0">
                <a:ln>
                  <a:solidFill>
                    <a:srgbClr val="3939FF"/>
                  </a:solidFill>
                </a:ln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altLang="ja-JP" sz="3200" b="1" dirty="0" smtClean="0">
                <a:ln>
                  <a:solidFill>
                    <a:srgbClr val="3939FF"/>
                  </a:solidFill>
                </a:ln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International Conference on Hadron Spectroscopy and Structure in memoriam Simon Eidelman (HADRON2021), </a:t>
            </a:r>
            <a:br>
              <a:rPr lang="en-US" altLang="ja-JP" sz="3200" b="1" dirty="0" smtClean="0">
                <a:ln>
                  <a:solidFill>
                    <a:srgbClr val="3939FF"/>
                  </a:solidFill>
                </a:ln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ja-JP" sz="3200" b="1" dirty="0" smtClean="0">
                <a:ln>
                  <a:solidFill>
                    <a:srgbClr val="3939FF"/>
                  </a:solidFill>
                </a:ln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Mexico City, Mexico, July 26~31, 2021</a:t>
            </a:r>
          </a:p>
          <a:p>
            <a:r>
              <a:rPr lang="en-US" altLang="ja-JP" sz="3200" b="1" dirty="0" smtClean="0">
                <a:ln>
                  <a:solidFill>
                    <a:srgbClr val="3939FF"/>
                  </a:solidFill>
                </a:ln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Contents</a:t>
            </a:r>
          </a:p>
          <a:p>
            <a:pPr marL="457200" indent="-457200">
              <a:buFontTx/>
              <a:buAutoNum type="arabicPeriod"/>
            </a:pPr>
            <a:r>
              <a:rPr lang="en-US" altLang="ja-JP" sz="2400" b="1" dirty="0" smtClean="0">
                <a:ln>
                  <a:solidFill>
                    <a:srgbClr val="3939FF"/>
                  </a:solidFill>
                </a:ln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br>
              <a:rPr lang="en-US" altLang="ja-JP" sz="2400" b="1" dirty="0" smtClean="0">
                <a:ln>
                  <a:solidFill>
                    <a:srgbClr val="3939FF"/>
                  </a:solidFill>
                </a:ln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ja-JP" sz="2400" b="1" dirty="0" smtClean="0">
                <a:ln>
                  <a:solidFill>
                    <a:srgbClr val="3939FF"/>
                  </a:solidFill>
                </a:ln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coherent </a:t>
            </a:r>
            <a:r>
              <a:rPr lang="en-US" altLang="ja-JP" sz="2400" b="1" dirty="0">
                <a:ln>
                  <a:solidFill>
                    <a:srgbClr val="3939FF"/>
                  </a:solidFill>
                </a:ln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double neutral-meson photoproduction on the </a:t>
            </a:r>
            <a:r>
              <a:rPr lang="en-US" altLang="ja-JP" sz="2400" b="1" dirty="0" smtClean="0">
                <a:ln>
                  <a:solidFill>
                    <a:srgbClr val="3939FF"/>
                  </a:solidFill>
                </a:ln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deuteron</a:t>
            </a:r>
          </a:p>
          <a:p>
            <a:pPr marL="457200" indent="-457200">
              <a:buAutoNum type="arabicPeriod"/>
            </a:pPr>
            <a:r>
              <a:rPr lang="en-US" altLang="ja-JP" sz="2400" b="1" dirty="0" smtClean="0">
                <a:ln>
                  <a:solidFill>
                    <a:srgbClr val="3939FF"/>
                  </a:solidFill>
                </a:ln>
                <a:solidFill>
                  <a:schemeClr val="accent4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Experiment</a:t>
            </a:r>
          </a:p>
          <a:p>
            <a:pPr marL="457200" indent="-457200">
              <a:buAutoNum type="arabicPeriod"/>
            </a:pPr>
            <a:r>
              <a:rPr lang="en-US" altLang="ja-JP" sz="2400" b="1" dirty="0" smtClean="0">
                <a:ln>
                  <a:solidFill>
                    <a:srgbClr val="3939FF"/>
                  </a:solidFill>
                </a:ln>
                <a:solidFill>
                  <a:schemeClr val="accent4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Event Selection </a:t>
            </a:r>
          </a:p>
          <a:p>
            <a:pPr marL="457200" indent="-457200">
              <a:buAutoNum type="arabicPeriod"/>
            </a:pPr>
            <a:r>
              <a:rPr lang="en-US" altLang="ja-JP" sz="2400" b="1" dirty="0" smtClean="0">
                <a:ln>
                  <a:solidFill>
                    <a:srgbClr val="3939FF"/>
                  </a:solidFill>
                </a:ln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Total and differential cross sections, and observed states,</a:t>
            </a:r>
          </a:p>
          <a:p>
            <a:pPr marL="457200" indent="-457200">
              <a:buAutoNum type="arabicPeriod"/>
            </a:pPr>
            <a:r>
              <a:rPr lang="en-US" altLang="ja-JP" sz="2400" b="1" dirty="0" smtClean="0">
                <a:ln>
                  <a:solidFill>
                    <a:srgbClr val="3939FF"/>
                  </a:solidFill>
                </a:ln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  <a:endParaRPr lang="ja-JP" altLang="en-US" sz="2400" b="1" dirty="0">
              <a:ln>
                <a:solidFill>
                  <a:srgbClr val="3939FF"/>
                </a:solidFill>
              </a:ln>
              <a:solidFill>
                <a:srgbClr val="FFFF0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ＤＦ特太ゴシック体" panose="02010609000101010101" pitchFamily="1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938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-2" y="713434"/>
                <a:ext cx="9010187" cy="546353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ja-JP" sz="3200" b="1" u="sng" dirty="0" smtClean="0"/>
                  <a:t>Further event selection</a:t>
                </a:r>
                <a:br>
                  <a:rPr lang="en-US" altLang="ja-JP" sz="3200" b="1" u="sng" dirty="0" smtClean="0"/>
                </a:br>
                <a:r>
                  <a:rPr lang="en-US" altLang="ja-JP" sz="2800" b="1" dirty="0" smtClean="0"/>
                  <a:t>a </a:t>
                </a:r>
                <a:r>
                  <a:rPr lang="en-US" altLang="ja-JP" sz="2800" b="1" dirty="0"/>
                  <a:t>kinematic fit </a:t>
                </a:r>
                <a:r>
                  <a:rPr lang="en-US" altLang="ja-JP" sz="2800" b="1" dirty="0" smtClean="0"/>
                  <a:t>(KF) with </a:t>
                </a:r>
                <a:r>
                  <a:rPr lang="en-US" altLang="ja-JP" sz="2800" b="1" dirty="0"/>
                  <a:t>6 constraints is </a:t>
                </a:r>
                <a:r>
                  <a:rPr lang="en-US" altLang="ja-JP" sz="2800" b="1" dirty="0" smtClean="0"/>
                  <a:t>applied</a:t>
                </a:r>
                <a:br>
                  <a:rPr lang="en-US" altLang="ja-JP" sz="2800" b="1" dirty="0" smtClean="0"/>
                </a:br>
                <a:r>
                  <a:rPr lang="en-US" altLang="ja-JP" sz="2800" b="1" dirty="0" smtClean="0"/>
                  <a:t>	energy </a:t>
                </a:r>
                <a:r>
                  <a:rPr lang="en-US" altLang="ja-JP" sz="2800" b="1" dirty="0"/>
                  <a:t>and momentum conservation (4</a:t>
                </a:r>
                <a:r>
                  <a:rPr lang="en-US" altLang="ja-JP" sz="2800" b="1" dirty="0" smtClean="0"/>
                  <a:t>)</a:t>
                </a:r>
                <a:br>
                  <a:rPr lang="en-US" altLang="ja-JP" sz="2800" b="1" dirty="0" smtClean="0"/>
                </a:br>
                <a:r>
                  <a:rPr lang="en-US" altLang="ja-JP" sz="2800" b="1" dirty="0"/>
                  <a:t>	</a:t>
                </a:r>
                <a14:m>
                  <m:oMath xmlns:m="http://schemas.openxmlformats.org/officeDocument/2006/math">
                    <m:r>
                      <a:rPr lang="en-US" altLang="ja-JP" sz="2800" b="1" i="1" dirty="0">
                        <a:latin typeface="Cambria Math" panose="02040503050406030204" pitchFamily="18" charset="0"/>
                      </a:rPr>
                      <m:t>𝜸𝜸</m:t>
                    </m:r>
                  </m:oMath>
                </a14:m>
                <a:r>
                  <a:rPr lang="en-US" altLang="ja-JP" sz="2800" b="1" dirty="0"/>
                  <a:t> invariant </a:t>
                </a:r>
                <a:r>
                  <a:rPr lang="en-US" altLang="ja-JP" sz="2800" b="1" dirty="0" smtClean="0"/>
                  <a:t>masses are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800" b="1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800" b="1" i="1" dirty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sSup>
                          <m:sSupPr>
                            <m:ctrlPr>
                              <a:rPr lang="en-US" altLang="ja-JP" sz="2800" b="1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ja-JP" sz="2800" b="1" i="1" dirty="0">
                                <a:latin typeface="Cambria Math" panose="02040503050406030204" pitchFamily="18" charset="0"/>
                              </a:rPr>
                              <m:t>𝝅</m:t>
                            </m:r>
                          </m:e>
                          <m:sup>
                            <m:r>
                              <a:rPr lang="en-US" altLang="ja-JP" sz="2800" b="1" i="1" dirty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altLang="ja-JP" sz="2800" b="1" dirty="0"/>
                  <a:t> </a:t>
                </a:r>
                <a:r>
                  <a:rPr lang="en-US" altLang="ja-JP" sz="2800" b="1" dirty="0" smtClean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800" b="1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800" b="1" i="1" dirty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altLang="ja-JP" sz="2800" b="1" i="1" dirty="0" smtClean="0">
                            <a:latin typeface="Cambria Math" panose="02040503050406030204" pitchFamily="18" charset="0"/>
                          </a:rPr>
                          <m:t>𝜼</m:t>
                        </m:r>
                      </m:sub>
                    </m:sSub>
                  </m:oMath>
                </a14:m>
                <a:r>
                  <a:rPr lang="en-US" altLang="ja-JP" sz="2800" b="1" dirty="0"/>
                  <a:t> </a:t>
                </a:r>
                <a:r>
                  <a:rPr lang="en-US" altLang="ja-JP" sz="2800" b="1" dirty="0" smtClean="0"/>
                  <a:t>(2)</a:t>
                </a:r>
                <a:br>
                  <a:rPr lang="en-US" altLang="ja-JP" sz="2800" b="1" dirty="0" smtClean="0"/>
                </a:br>
                <a:r>
                  <a:rPr lang="en-US" altLang="ja-JP" sz="2800" b="1" dirty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sz="28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800" b="1" i="1" dirty="0" smtClean="0"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en-US" altLang="ja-JP" sz="28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ja-JP" sz="2800" b="1" dirty="0" smtClean="0"/>
                  <a:t> probability </a:t>
                </a:r>
                <a:r>
                  <a:rPr lang="en-US" altLang="ja-JP" sz="2800" b="1" dirty="0"/>
                  <a:t>is higher than </a:t>
                </a:r>
                <a:r>
                  <a:rPr lang="en-US" altLang="ja-JP" sz="2800" b="1" dirty="0" smtClean="0">
                    <a:solidFill>
                      <a:srgbClr val="FF0000"/>
                    </a:solidFill>
                  </a:rPr>
                  <a:t>0.2</a:t>
                </a:r>
                <a:br>
                  <a:rPr lang="en-US" altLang="ja-JP" sz="2800" b="1" dirty="0" smtClean="0">
                    <a:solidFill>
                      <a:srgbClr val="FF0000"/>
                    </a:solidFill>
                  </a:rPr>
                </a:br>
                <a:r>
                  <a:rPr lang="en-US" altLang="ja-JP" sz="2800" b="1" dirty="0" smtClean="0">
                    <a:solidFill>
                      <a:schemeClr val="tx1"/>
                    </a:solidFill>
                  </a:rPr>
                  <a:t>QF </a:t>
                </a:r>
                <a14:m>
                  <m:oMath xmlns:m="http://schemas.openxmlformats.org/officeDocument/2006/math">
                    <m:r>
                      <a:rPr lang="en-US" altLang="ja-JP" sz="2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𝜸</m:t>
                    </m:r>
                    <m:sSup>
                      <m:sSupPr>
                        <m:ctrlPr>
                          <a:rPr lang="en-US" altLang="ja-JP" sz="2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p>
                        <m:r>
                          <a:rPr lang="en-US" altLang="ja-JP" sz="2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ja-JP" sz="2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ja-JP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ja-JP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r>
                      <a:rPr lang="en-US" altLang="ja-JP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𝜼</m:t>
                    </m:r>
                    <m:r>
                      <a:rPr lang="en-US" altLang="ja-JP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𝒑</m:t>
                    </m:r>
                    <m:r>
                      <a:rPr lang="en-US" altLang="ja-JP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ja-JP" sz="2800" b="1" dirty="0" smtClean="0">
                    <a:solidFill>
                      <a:schemeClr val="tx1"/>
                    </a:solidFill>
                  </a:rPr>
                  <a:t>is rejected using another KF </a:t>
                </a:r>
              </a:p>
            </p:txBody>
          </p:sp>
        </mc:Choice>
        <mc:Fallback xmlns=""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2" y="713434"/>
                <a:ext cx="9010187" cy="5463530"/>
              </a:xfrm>
              <a:blipFill>
                <a:blip r:embed="rId3"/>
                <a:stretch>
                  <a:fillRect l="-1691" t="-234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 smtClean="0"/>
              <a:t>Jul. 28, 2021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BCCA-4C42-44A4-A55B-AF41469C7B59}" type="slidenum">
              <a:rPr kumimoji="1" lang="ja-JP" altLang="en-US" smtClean="0"/>
              <a:pPr/>
              <a:t>10</a:t>
            </a:fld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タイトル 1"/>
              <p:cNvSpPr txBox="1">
                <a:spLocks/>
              </p:cNvSpPr>
              <p:nvPr/>
            </p:nvSpPr>
            <p:spPr>
              <a:xfrm>
                <a:off x="802618" y="0"/>
                <a:ext cx="8341381" cy="603576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kumimoji="1" sz="4400" kern="1200">
                    <a:solidFill>
                      <a:schemeClr val="tx1"/>
                    </a:solidFill>
                    <a:latin typeface="A-OTF 見出ゴMB31 Pro MB31" panose="020B0600000000000000" pitchFamily="34" charset="-128"/>
                    <a:ea typeface="A-OTF 見出ゴMB31 Pro MB31" panose="020B0600000000000000" pitchFamily="34" charset="-128"/>
                    <a:cs typeface="A-OTF 見出ゴMB31 Pro MB31" panose="020B0600000000000000" pitchFamily="34" charset="-128"/>
                  </a:defRPr>
                </a:lvl1pPr>
              </a:lstStyle>
              <a:p>
                <a:r>
                  <a:rPr lang="en-US" altLang="ja-JP" sz="4200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Event selection (</a:t>
                </a:r>
                <a14:m>
                  <m:oMath xmlns:m="http://schemas.openxmlformats.org/officeDocument/2006/math">
                    <m:r>
                      <a:rPr lang="en-US" altLang="ja-JP" sz="4200" b="1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𝜸</m:t>
                    </m:r>
                    <m:r>
                      <a:rPr lang="en-US" altLang="ja-JP" sz="4200" b="1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altLang="ja-JP" sz="4200" b="1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ja-JP" sz="42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42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ja-JP" sz="42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r>
                      <a:rPr lang="en-US" altLang="ja-JP" sz="4200" b="1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𝜼</m:t>
                    </m:r>
                    <m:r>
                      <a:rPr lang="en-US" altLang="ja-JP" sz="4200" b="1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altLang="ja-JP" sz="4200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)</a:t>
                </a:r>
                <a:endParaRPr lang="ja-JP" altLang="en-US" sz="4200" dirty="0">
                  <a:latin typeface="Arial Black" panose="020B0A04020102020204" pitchFamily="34" charset="0"/>
                  <a:ea typeface="ＤＨＰ平成ゴシックW5" panose="02010601000101010101" pitchFamily="2" charset="-128"/>
                </a:endParaRPr>
              </a:p>
            </p:txBody>
          </p:sp>
        </mc:Choice>
        <mc:Fallback xmlns="">
          <p:sp>
            <p:nvSpPr>
              <p:cNvPr id="7" name="タイトル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618" y="0"/>
                <a:ext cx="8341381" cy="603576"/>
              </a:xfrm>
              <a:prstGeom prst="rect">
                <a:avLst/>
              </a:prstGeom>
              <a:blipFill>
                <a:blip r:embed="rId4"/>
                <a:stretch>
                  <a:fillRect l="-2851" t="-28283" b="-5959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図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634" y="3034185"/>
            <a:ext cx="4981156" cy="3677364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874" y="6485984"/>
            <a:ext cx="1253354" cy="37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2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-2" y="713434"/>
                <a:ext cx="9010187" cy="5463530"/>
              </a:xfrm>
            </p:spPr>
            <p:txBody>
              <a:bodyPr/>
              <a:lstStyle/>
              <a:p>
                <a:pPr marL="0" indent="0">
                  <a:lnSpc>
                    <a:spcPct val="85000"/>
                  </a:lnSpc>
                  <a:buNone/>
                </a:pPr>
                <a:r>
                  <a:rPr lang="en-US" altLang="ja-JP" sz="3200" b="1" u="sng" dirty="0" smtClean="0"/>
                  <a:t>Further event selection</a:t>
                </a:r>
                <a:br>
                  <a:rPr lang="en-US" altLang="ja-JP" sz="3200" b="1" u="sng" dirty="0" smtClean="0"/>
                </a:br>
                <a:r>
                  <a:rPr lang="en-US" altLang="ja-JP" sz="2800" b="1" dirty="0" smtClean="0"/>
                  <a:t>a </a:t>
                </a:r>
                <a:r>
                  <a:rPr lang="en-US" altLang="ja-JP" sz="2800" b="1" dirty="0"/>
                  <a:t>kinematic fit </a:t>
                </a:r>
                <a:r>
                  <a:rPr lang="en-US" altLang="ja-JP" sz="2800" b="1" dirty="0" smtClean="0"/>
                  <a:t>(KF) with </a:t>
                </a:r>
                <a:r>
                  <a:rPr lang="en-US" altLang="ja-JP" sz="2800" b="1" dirty="0"/>
                  <a:t>6 constraints is </a:t>
                </a:r>
                <a:r>
                  <a:rPr lang="en-US" altLang="ja-JP" sz="2800" b="1" dirty="0" smtClean="0"/>
                  <a:t>applied</a:t>
                </a:r>
                <a:br>
                  <a:rPr lang="en-US" altLang="ja-JP" sz="2800" b="1" dirty="0" smtClean="0"/>
                </a:br>
                <a:r>
                  <a:rPr lang="en-US" altLang="ja-JP" sz="2800" b="1" dirty="0" smtClean="0"/>
                  <a:t>	energy </a:t>
                </a:r>
                <a:r>
                  <a:rPr lang="en-US" altLang="ja-JP" sz="2800" b="1" dirty="0"/>
                  <a:t>and momentum conservation (4</a:t>
                </a:r>
                <a:r>
                  <a:rPr lang="en-US" altLang="ja-JP" sz="2800" b="1" dirty="0" smtClean="0"/>
                  <a:t>)</a:t>
                </a:r>
                <a:br>
                  <a:rPr lang="en-US" altLang="ja-JP" sz="2800" b="1" dirty="0" smtClean="0"/>
                </a:br>
                <a:r>
                  <a:rPr lang="en-US" altLang="ja-JP" sz="2800" b="1" dirty="0"/>
                  <a:t>	</a:t>
                </a:r>
                <a14:m>
                  <m:oMath xmlns:m="http://schemas.openxmlformats.org/officeDocument/2006/math">
                    <m:r>
                      <a:rPr lang="en-US" altLang="ja-JP" sz="2800" b="1" i="1" dirty="0">
                        <a:latin typeface="Cambria Math" panose="02040503050406030204" pitchFamily="18" charset="0"/>
                      </a:rPr>
                      <m:t>𝜸𝜸</m:t>
                    </m:r>
                  </m:oMath>
                </a14:m>
                <a:r>
                  <a:rPr lang="en-US" altLang="ja-JP" sz="2800" b="1" dirty="0"/>
                  <a:t> invariant </a:t>
                </a:r>
                <a:r>
                  <a:rPr lang="en-US" altLang="ja-JP" sz="2800" b="1" dirty="0" smtClean="0"/>
                  <a:t>masses are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800" b="1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800" b="1" i="1" dirty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sSup>
                          <m:sSupPr>
                            <m:ctrlPr>
                              <a:rPr lang="en-US" altLang="ja-JP" sz="2800" b="1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ja-JP" sz="2800" b="1" i="1" dirty="0">
                                <a:latin typeface="Cambria Math" panose="02040503050406030204" pitchFamily="18" charset="0"/>
                              </a:rPr>
                              <m:t>𝝅</m:t>
                            </m:r>
                          </m:e>
                          <m:sup>
                            <m:r>
                              <a:rPr lang="en-US" altLang="ja-JP" sz="2800" b="1" i="1" dirty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altLang="ja-JP" sz="2800" b="1" dirty="0"/>
                  <a:t> </a:t>
                </a:r>
                <a:r>
                  <a:rPr lang="en-US" altLang="ja-JP" sz="2800" b="1" dirty="0" smtClean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800" b="1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800" b="1" i="1" dirty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altLang="ja-JP" sz="2800" b="1" i="1" dirty="0" smtClean="0">
                            <a:latin typeface="Cambria Math" panose="02040503050406030204" pitchFamily="18" charset="0"/>
                          </a:rPr>
                          <m:t>𝜼</m:t>
                        </m:r>
                      </m:sub>
                    </m:sSub>
                  </m:oMath>
                </a14:m>
                <a:r>
                  <a:rPr lang="en-US" altLang="ja-JP" sz="2800" b="1" dirty="0"/>
                  <a:t> </a:t>
                </a:r>
                <a:r>
                  <a:rPr lang="en-US" altLang="ja-JP" sz="2800" b="1" dirty="0" smtClean="0"/>
                  <a:t>(2)</a:t>
                </a:r>
                <a:br>
                  <a:rPr lang="en-US" altLang="ja-JP" sz="2800" b="1" dirty="0" smtClean="0"/>
                </a:br>
                <a:r>
                  <a:rPr lang="en-US" altLang="ja-JP" sz="2800" b="1" dirty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sz="28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800" b="1" i="1" dirty="0" smtClean="0"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en-US" altLang="ja-JP" sz="28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ja-JP" sz="2800" b="1" dirty="0" smtClean="0"/>
                  <a:t> probability </a:t>
                </a:r>
                <a:r>
                  <a:rPr lang="en-US" altLang="ja-JP" sz="2800" b="1" dirty="0"/>
                  <a:t>is higher than </a:t>
                </a:r>
                <a:r>
                  <a:rPr lang="en-US" altLang="ja-JP" sz="2800" b="1" dirty="0" smtClean="0">
                    <a:solidFill>
                      <a:srgbClr val="FF0000"/>
                    </a:solidFill>
                  </a:rPr>
                  <a:t>0.2</a:t>
                </a:r>
                <a:br>
                  <a:rPr lang="en-US" altLang="ja-JP" sz="2800" b="1" dirty="0" smtClean="0">
                    <a:solidFill>
                      <a:srgbClr val="FF0000"/>
                    </a:solidFill>
                  </a:rPr>
                </a:br>
                <a:r>
                  <a:rPr lang="en-US" altLang="ja-JP" sz="2800" b="1" dirty="0" smtClean="0">
                    <a:solidFill>
                      <a:schemeClr val="tx1"/>
                    </a:solidFill>
                  </a:rPr>
                  <a:t>QF </a:t>
                </a:r>
                <a14:m>
                  <m:oMath xmlns:m="http://schemas.openxmlformats.org/officeDocument/2006/math">
                    <m:r>
                      <a:rPr lang="en-US" altLang="ja-JP" sz="2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𝜸</m:t>
                    </m:r>
                    <m:sSup>
                      <m:sSupPr>
                        <m:ctrlPr>
                          <a:rPr lang="en-US" altLang="ja-JP" sz="2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p>
                        <m:r>
                          <a:rPr lang="en-US" altLang="ja-JP" sz="2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ja-JP" sz="2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ja-JP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ja-JP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r>
                      <a:rPr lang="en-US" altLang="ja-JP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𝜼</m:t>
                    </m:r>
                    <m:r>
                      <a:rPr lang="en-US" altLang="ja-JP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𝒑</m:t>
                    </m:r>
                    <m:r>
                      <a:rPr lang="en-US" altLang="ja-JP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ja-JP" sz="2800" b="1" dirty="0" smtClean="0">
                    <a:solidFill>
                      <a:schemeClr val="tx1"/>
                    </a:solidFill>
                  </a:rPr>
                  <a:t>is rejected using another KF </a:t>
                </a:r>
                <a:br>
                  <a:rPr lang="en-US" altLang="ja-JP" sz="2800" b="1" dirty="0" smtClean="0">
                    <a:solidFill>
                      <a:schemeClr val="tx1"/>
                    </a:solidFill>
                  </a:rPr>
                </a:br>
                <a:endParaRPr lang="en-US" altLang="ja-JP" sz="2800" b="1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en-US" altLang="ja-JP" sz="2800" b="1" dirty="0" smtClean="0">
                    <a:solidFill>
                      <a:srgbClr val="FF0000"/>
                    </a:solidFill>
                  </a:rPr>
                  <a:t/>
                </a:r>
                <a:br>
                  <a:rPr lang="en-US" altLang="ja-JP" sz="2800" b="1" dirty="0" smtClean="0">
                    <a:solidFill>
                      <a:srgbClr val="FF0000"/>
                    </a:solidFill>
                  </a:rPr>
                </a:br>
                <a:r>
                  <a:rPr lang="en-US" altLang="ja-JP" sz="2800" b="1" dirty="0" smtClean="0">
                    <a:solidFill>
                      <a:srgbClr val="FF0000"/>
                    </a:solidFill>
                  </a:rPr>
                  <a:t/>
                </a:r>
                <a:br>
                  <a:rPr lang="en-US" altLang="ja-JP" sz="2800" b="1" dirty="0" smtClean="0">
                    <a:solidFill>
                      <a:srgbClr val="FF0000"/>
                    </a:solidFill>
                  </a:rPr>
                </a:br>
                <a:r>
                  <a:rPr lang="en-US" altLang="ja-JP" sz="2800" b="1" dirty="0" smtClean="0">
                    <a:solidFill>
                      <a:srgbClr val="FF0000"/>
                    </a:solidFill>
                  </a:rPr>
                  <a:t/>
                </a:r>
                <a:br>
                  <a:rPr lang="en-US" altLang="ja-JP" sz="2800" b="1" dirty="0" smtClean="0">
                    <a:solidFill>
                      <a:srgbClr val="FF0000"/>
                    </a:solidFill>
                  </a:rPr>
                </a:br>
                <a:r>
                  <a:rPr lang="en-US" altLang="ja-JP" sz="2800" b="1" dirty="0" smtClean="0">
                    <a:solidFill>
                      <a:srgbClr val="FF0000"/>
                    </a:solidFill>
                  </a:rPr>
                  <a:t/>
                </a:r>
                <a:br>
                  <a:rPr lang="en-US" altLang="ja-JP" sz="2800" b="1" dirty="0" smtClean="0">
                    <a:solidFill>
                      <a:srgbClr val="FF0000"/>
                    </a:solidFill>
                  </a:rPr>
                </a:br>
                <a:r>
                  <a:rPr lang="en-US" altLang="ja-JP" sz="2800" b="1" dirty="0" smtClean="0">
                    <a:solidFill>
                      <a:srgbClr val="FF0000"/>
                    </a:solidFill>
                  </a:rPr>
                  <a:t/>
                </a:r>
                <a:br>
                  <a:rPr lang="en-US" altLang="ja-JP" sz="2800" b="1" dirty="0" smtClean="0">
                    <a:solidFill>
                      <a:srgbClr val="FF0000"/>
                    </a:solidFill>
                  </a:rPr>
                </a:br>
                <a:r>
                  <a:rPr lang="en-US" altLang="ja-JP" sz="2800" b="1" dirty="0" smtClean="0">
                    <a:solidFill>
                      <a:srgbClr val="FF0000"/>
                    </a:solidFill>
                  </a:rPr>
                  <a:t/>
                </a:r>
                <a:br>
                  <a:rPr lang="en-US" altLang="ja-JP" sz="2800" b="1" dirty="0" smtClean="0">
                    <a:solidFill>
                      <a:srgbClr val="FF0000"/>
                    </a:solidFill>
                  </a:rPr>
                </a:br>
                <a:r>
                  <a:rPr lang="en-US" altLang="ja-JP" sz="2800" b="1" dirty="0" smtClean="0">
                    <a:solidFill>
                      <a:srgbClr val="FF0000"/>
                    </a:solidFill>
                  </a:rPr>
                  <a:t/>
                </a:r>
                <a:br>
                  <a:rPr lang="en-US" altLang="ja-JP" sz="2800" b="1" dirty="0" smtClean="0">
                    <a:solidFill>
                      <a:srgbClr val="FF0000"/>
                    </a:solidFill>
                  </a:rPr>
                </a:br>
                <a:r>
                  <a:rPr lang="en-US" altLang="ja-JP" sz="2800" b="1" dirty="0" smtClean="0">
                    <a:solidFill>
                      <a:srgbClr val="FF0000"/>
                    </a:solidFill>
                  </a:rPr>
                  <a:t>      </a:t>
                </a:r>
                <a:r>
                  <a:rPr lang="en-US" altLang="ja-JP" sz="2300" b="1" dirty="0" smtClean="0"/>
                  <a:t>missing </a:t>
                </a:r>
                <a:r>
                  <a:rPr lang="en-US" altLang="ja-JP" sz="2300" b="1" dirty="0"/>
                  <a:t>momentum is given for the </a:t>
                </a:r>
                <a:r>
                  <a:rPr lang="en-US" altLang="ja-JP" sz="2300" b="1" dirty="0" smtClean="0"/>
                  <a:t>deuteron in </a:t>
                </a:r>
                <a:r>
                  <a:rPr lang="en-US" altLang="ja-JP" sz="2300" b="1" dirty="0"/>
                  <a:t>these plots</a:t>
                </a:r>
                <a:endParaRPr lang="en-US" altLang="ja-JP" sz="2300" b="1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altLang="ja-JP" sz="2800" b="1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2" y="713434"/>
                <a:ext cx="9010187" cy="5463530"/>
              </a:xfrm>
              <a:blipFill>
                <a:blip r:embed="rId3"/>
                <a:stretch>
                  <a:fillRect l="-1691" t="-2790" r="-474" b="-1082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 smtClean="0"/>
              <a:t>Jul. 28, 2021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BCCA-4C42-44A4-A55B-AF41469C7B59}" type="slidenum">
              <a:rPr kumimoji="1" lang="ja-JP" altLang="en-US" smtClean="0"/>
              <a:pPr/>
              <a:t>11</a:t>
            </a:fld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タイトル 1"/>
              <p:cNvSpPr txBox="1">
                <a:spLocks/>
              </p:cNvSpPr>
              <p:nvPr/>
            </p:nvSpPr>
            <p:spPr>
              <a:xfrm>
                <a:off x="802618" y="0"/>
                <a:ext cx="8341381" cy="603576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kumimoji="1" sz="4400" kern="1200">
                    <a:solidFill>
                      <a:schemeClr val="tx1"/>
                    </a:solidFill>
                    <a:latin typeface="A-OTF 見出ゴMB31 Pro MB31" panose="020B0600000000000000" pitchFamily="34" charset="-128"/>
                    <a:ea typeface="A-OTF 見出ゴMB31 Pro MB31" panose="020B0600000000000000" pitchFamily="34" charset="-128"/>
                    <a:cs typeface="A-OTF 見出ゴMB31 Pro MB31" panose="020B0600000000000000" pitchFamily="34" charset="-128"/>
                  </a:defRPr>
                </a:lvl1pPr>
              </a:lstStyle>
              <a:p>
                <a:r>
                  <a:rPr lang="en-US" altLang="ja-JP" sz="4200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Event selection (</a:t>
                </a:r>
                <a14:m>
                  <m:oMath xmlns:m="http://schemas.openxmlformats.org/officeDocument/2006/math">
                    <m:r>
                      <a:rPr lang="en-US" altLang="ja-JP" sz="4200" b="1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𝜸</m:t>
                    </m:r>
                    <m:r>
                      <a:rPr lang="en-US" altLang="ja-JP" sz="4200" b="1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altLang="ja-JP" sz="4200" b="1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ja-JP" sz="42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42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ja-JP" sz="42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r>
                      <a:rPr lang="en-US" altLang="ja-JP" sz="4200" b="1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𝜼</m:t>
                    </m:r>
                    <m:r>
                      <a:rPr lang="en-US" altLang="ja-JP" sz="4200" b="1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altLang="ja-JP" sz="4200" dirty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)</a:t>
                </a:r>
                <a:endParaRPr lang="ja-JP" altLang="en-US" sz="4200" dirty="0">
                  <a:latin typeface="Arial Black" panose="020B0A04020102020204" pitchFamily="34" charset="0"/>
                  <a:ea typeface="ＤＨＰ平成ゴシックW5" panose="02010601000101010101" pitchFamily="2" charset="-128"/>
                </a:endParaRPr>
              </a:p>
            </p:txBody>
          </p:sp>
        </mc:Choice>
        <mc:Fallback xmlns="">
          <p:sp>
            <p:nvSpPr>
              <p:cNvPr id="7" name="タイトル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618" y="0"/>
                <a:ext cx="8341381" cy="603576"/>
              </a:xfrm>
              <a:prstGeom prst="rect">
                <a:avLst/>
              </a:prstGeom>
              <a:blipFill>
                <a:blip r:embed="rId4"/>
                <a:stretch>
                  <a:fillRect l="-2851" t="-28283" b="-5959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図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99" y="3055590"/>
            <a:ext cx="8587784" cy="32707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正方形/長方形 5"/>
              <p:cNvSpPr/>
              <p:nvPr/>
            </p:nvSpPr>
            <p:spPr>
              <a:xfrm>
                <a:off x="1879887" y="3317711"/>
                <a:ext cx="1726627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ja-JP" b="1" dirty="0" smtClean="0">
                    <a:solidFill>
                      <a:schemeClr val="bg1"/>
                    </a:solidFill>
                  </a:rPr>
                  <a:t>QF </a:t>
                </a:r>
                <a14:m>
                  <m:oMath xmlns:m="http://schemas.openxmlformats.org/officeDocument/2006/math">
                    <m:r>
                      <a:rPr lang="en-US" altLang="ja-JP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𝜸</m:t>
                    </m:r>
                    <m:sSup>
                      <m:sSupPr>
                        <m:ctrlPr>
                          <a:rPr lang="en-US" altLang="ja-JP" b="1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b="1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p>
                        <m:r>
                          <a:rPr lang="en-US" altLang="ja-JP" b="1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ja-JP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ja-JP" b="1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b="1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ja-JP" b="1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r>
                      <a:rPr lang="en-US" altLang="ja-JP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𝜼</m:t>
                    </m:r>
                    <m:r>
                      <a:rPr lang="en-US" altLang="ja-JP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𝒑</m:t>
                    </m:r>
                  </m:oMath>
                </a14:m>
                <a:endParaRPr lang="ja-JP" alt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正方形/長方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9887" y="3317711"/>
                <a:ext cx="1726627" cy="375552"/>
              </a:xfrm>
              <a:prstGeom prst="rect">
                <a:avLst/>
              </a:prstGeom>
              <a:blipFill>
                <a:blip r:embed="rId7"/>
                <a:stretch>
                  <a:fillRect l="-2817" t="-6452" b="-2419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正方形/長方形 8"/>
              <p:cNvSpPr/>
              <p:nvPr/>
            </p:nvSpPr>
            <p:spPr>
              <a:xfrm>
                <a:off x="6646241" y="3307663"/>
                <a:ext cx="1399678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𝜸</m:t>
                      </m:r>
                      <m:r>
                        <a:rPr lang="en-US" altLang="ja-JP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altLang="ja-JP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altLang="ja-JP" b="1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b="1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altLang="ja-JP" b="1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altLang="ja-JP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𝜼</m:t>
                      </m:r>
                      <m:r>
                        <a:rPr lang="en-US" altLang="ja-JP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ja-JP" alt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正方形/長方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6241" y="3307663"/>
                <a:ext cx="1399678" cy="375552"/>
              </a:xfrm>
              <a:prstGeom prst="rect">
                <a:avLst/>
              </a:prstGeom>
              <a:blipFill>
                <a:blip r:embed="rId8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図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874" y="6485984"/>
            <a:ext cx="1253354" cy="37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0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 smtClean="0"/>
              <a:t>Jul. 28, 2021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BCCA-4C42-44A4-A55B-AF41469C7B59}" type="slidenum">
              <a:rPr kumimoji="1" lang="ja-JP" altLang="en-US" smtClean="0"/>
              <a:pPr/>
              <a:t>12</a:t>
            </a:fld>
            <a:endParaRPr kumimoji="1" lang="ja-JP" altLang="en-US" dirty="0"/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802618" y="0"/>
            <a:ext cx="8341381" cy="60357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A-OTF 見出ゴMB31 Pro MB31" panose="020B0600000000000000" pitchFamily="34" charset="-128"/>
                <a:ea typeface="A-OTF 見出ゴMB31 Pro MB31" panose="020B0600000000000000" pitchFamily="34" charset="-128"/>
                <a:cs typeface="A-OTF 見出ゴMB31 Pro MB31" panose="020B0600000000000000" pitchFamily="34" charset="-128"/>
              </a:defRPr>
            </a:lvl1pPr>
          </a:lstStyle>
          <a:p>
            <a:r>
              <a:rPr lang="en-US" altLang="ja-JP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Total cross section</a:t>
            </a:r>
            <a:endParaRPr lang="ja-JP" altLang="en-US" b="1" dirty="0">
              <a:latin typeface="Arial Black" panose="020B0A04020102020204" pitchFamily="34" charset="0"/>
              <a:ea typeface="ＤＨＰ平成ゴシックW5" panose="02010601000101010101" pitchFamily="2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0" y="724900"/>
                <a:ext cx="9010185" cy="430312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ja-JP" sz="3200" b="1" u="sng" dirty="0" smtClean="0">
                    <a:solidFill>
                      <a:schemeClr val="tx1"/>
                    </a:solidFill>
                  </a:rPr>
                  <a:t>excitation function</a:t>
                </a:r>
              </a:p>
              <a:p>
                <a:pPr marL="0" indent="0">
                  <a:buNone/>
                </a:pPr>
                <a:r>
                  <a:rPr lang="en-US" altLang="ja-JP" sz="2400" b="1" dirty="0" smtClean="0"/>
                  <a:t>dashed curves</a:t>
                </a:r>
                <a:br>
                  <a:rPr lang="en-US" altLang="ja-JP" sz="2400" b="1" dirty="0" smtClean="0"/>
                </a:br>
                <a:r>
                  <a:rPr lang="en-US" altLang="ja-JP" sz="2400" b="1" dirty="0" smtClean="0"/>
                  <a:t>    impulse</a:t>
                </a:r>
                <a:br>
                  <a:rPr lang="en-US" altLang="ja-JP" sz="2400" b="1" dirty="0" smtClean="0"/>
                </a:br>
                <a:r>
                  <a:rPr lang="en-US" altLang="ja-JP" sz="2400" b="1" dirty="0" smtClean="0"/>
                  <a:t>solid curves</a:t>
                </a:r>
                <a:r>
                  <a:rPr lang="en-US" altLang="ja-JP" sz="2400" b="1" dirty="0"/>
                  <a:t/>
                </a:r>
                <a:br>
                  <a:rPr lang="en-US" altLang="ja-JP" sz="2400" b="1" dirty="0"/>
                </a:br>
                <a:r>
                  <a:rPr lang="en-US" altLang="ja-JP" sz="2400" b="1" dirty="0" smtClean="0"/>
                  <a:t>    </a:t>
                </a:r>
                <a:r>
                  <a:rPr lang="en-US" altLang="ja-JP" sz="2400" b="1" dirty="0" smtClean="0">
                    <a:solidFill>
                      <a:schemeClr val="tx1"/>
                    </a:solidFill>
                  </a:rPr>
                  <a:t>including </a:t>
                </a:r>
                <a14:m>
                  <m:oMath xmlns:m="http://schemas.openxmlformats.org/officeDocument/2006/math">
                    <m:r>
                      <a:rPr lang="en-US" altLang="ja-JP" sz="2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𝜼</m:t>
                    </m:r>
                    <m:r>
                      <a:rPr lang="en-US" altLang="ja-JP" sz="2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altLang="ja-JP" sz="2400" b="1" dirty="0" smtClean="0">
                    <a:solidFill>
                      <a:schemeClr val="tx1"/>
                    </a:solidFill>
                  </a:rPr>
                  <a:t> final-</a:t>
                </a:r>
                <a:br>
                  <a:rPr lang="en-US" altLang="ja-JP" sz="2400" b="1" dirty="0" smtClean="0">
                    <a:solidFill>
                      <a:schemeClr val="tx1"/>
                    </a:solidFill>
                  </a:rPr>
                </a:br>
                <a:r>
                  <a:rPr lang="en-US" altLang="ja-JP" sz="2400" b="1" dirty="0" smtClean="0">
                    <a:solidFill>
                      <a:schemeClr val="tx1"/>
                    </a:solidFill>
                  </a:rPr>
                  <a:t>    state interaction </a:t>
                </a:r>
              </a:p>
              <a:p>
                <a:pPr marL="0" indent="0">
                  <a:buNone/>
                </a:pPr>
                <a:r>
                  <a:rPr lang="en-US" altLang="ja-JP" sz="2000" b="1" dirty="0" smtClean="0"/>
                  <a:t>two models </a:t>
                </a:r>
                <a:br>
                  <a:rPr lang="en-US" altLang="ja-JP" sz="2000" b="1" dirty="0" smtClean="0"/>
                </a:br>
                <a:r>
                  <a:rPr lang="en-US" altLang="ja-JP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anose="020B0A04020102020204" pitchFamily="34" charset="0"/>
                  </a:rPr>
                  <a:t>M. Egorov, </a:t>
                </a:r>
                <a:r>
                  <a:rPr lang="en-US" altLang="ja-JP" sz="2000" b="1" u="sng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anose="020B0A04020102020204" pitchFamily="34" charset="0"/>
                  </a:rPr>
                  <a:t>A. Fix</a:t>
                </a:r>
                <a:r>
                  <a:rPr lang="en-US" altLang="ja-JP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anose="020B0A04020102020204" pitchFamily="34" charset="0"/>
                  </a:rPr>
                  <a:t>,</a:t>
                </a:r>
                <a:br>
                  <a:rPr lang="en-US" altLang="ja-JP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anose="020B0A04020102020204" pitchFamily="34" charset="0"/>
                  </a:rPr>
                </a:br>
                <a:r>
                  <a:rPr lang="en-US" altLang="ja-JP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anose="020B0A04020102020204" pitchFamily="34" charset="0"/>
                  </a:rPr>
                  <a:t>PRC88, 054611 (2013). </a:t>
                </a:r>
                <a:r>
                  <a:rPr lang="en-US" altLang="ja-JP" sz="2000" b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anose="020B0A04020102020204" pitchFamily="34" charset="0"/>
                  </a:rPr>
                  <a:t/>
                </a:r>
                <a:br>
                  <a:rPr lang="en-US" altLang="ja-JP" sz="2000" b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anose="020B0A04020102020204" pitchFamily="34" charset="0"/>
                  </a:rPr>
                </a:br>
                <a:r>
                  <a:rPr lang="en-US" altLang="ja-JP" sz="2000" b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anose="020B0A04020102020204" pitchFamily="34" charset="0"/>
                  </a:rPr>
                  <a:t/>
                </a:r>
                <a:br>
                  <a:rPr lang="en-US" altLang="ja-JP" sz="2000" b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anose="020B0A04020102020204" pitchFamily="34" charset="0"/>
                  </a:rPr>
                </a:br>
                <a:r>
                  <a:rPr lang="en-US" altLang="ja-JP" sz="2000" b="1" u="sng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anose="020B0A04020102020204" pitchFamily="34" charset="0"/>
                  </a:rPr>
                  <a:t>M. Egorov</a:t>
                </a:r>
                <a:r>
                  <a:rPr lang="en-US" altLang="ja-JP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anose="020B0A04020102020204" pitchFamily="34" charset="0"/>
                  </a:rPr>
                  <a:t>, PRC101, </a:t>
                </a:r>
                <a:br>
                  <a:rPr lang="en-US" altLang="ja-JP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anose="020B0A04020102020204" pitchFamily="34" charset="0"/>
                  </a:rPr>
                </a:br>
                <a:r>
                  <a:rPr lang="en-US" altLang="ja-JP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anose="020B0A04020102020204" pitchFamily="34" charset="0"/>
                  </a:rPr>
                  <a:t>065205 (2020).</a:t>
                </a:r>
                <a:br>
                  <a:rPr lang="en-US" altLang="ja-JP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anose="020B0A04020102020204" pitchFamily="34" charset="0"/>
                  </a:rPr>
                </a:br>
                <a:r>
                  <a:rPr lang="en-US" altLang="ja-JP" sz="2000" b="1" dirty="0" smtClean="0"/>
                  <a:t>unified microscopic approach</a:t>
                </a:r>
              </a:p>
              <a:p>
                <a:pPr marL="0" indent="0">
                  <a:buNone/>
                </a:pPr>
                <a:endParaRPr lang="en-US" altLang="ja-JP" sz="2400" b="1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ja-JP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anose="020B0A04020102020204" pitchFamily="34" charset="0"/>
                </a:endParaRPr>
              </a:p>
            </p:txBody>
          </p:sp>
        </mc:Choice>
        <mc:Fallback xmlns="">
          <p:sp>
            <p:nvSpPr>
              <p:cNvPr id="6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724900"/>
                <a:ext cx="9010185" cy="4303129"/>
              </a:xfrm>
              <a:blipFill>
                <a:blip r:embed="rId3"/>
                <a:stretch>
                  <a:fillRect l="-1691" t="-2975" b="-368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図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208" y="1136606"/>
            <a:ext cx="8432876" cy="4175615"/>
          </a:xfrm>
          <a:prstGeom prst="rect">
            <a:avLst/>
          </a:prstGeom>
        </p:spPr>
      </p:pic>
      <p:sp>
        <p:nvSpPr>
          <p:cNvPr id="9" name="正方形/長方形 8"/>
          <p:cNvSpPr/>
          <p:nvPr/>
        </p:nvSpPr>
        <p:spPr>
          <a:xfrm>
            <a:off x="6634549" y="1792475"/>
            <a:ext cx="992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400" b="1" dirty="0">
                <a:solidFill>
                  <a:srgbClr val="3939FF"/>
                </a:solidFill>
              </a:rPr>
              <a:t>ELPH</a:t>
            </a:r>
            <a:endParaRPr lang="ja-JP" altLang="en-US" sz="2400" dirty="0">
              <a:solidFill>
                <a:srgbClr val="3939FF"/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7820946" y="1240957"/>
            <a:ext cx="9685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400" b="1" dirty="0" smtClean="0">
                <a:solidFill>
                  <a:srgbClr val="FF00FF"/>
                </a:solidFill>
              </a:rPr>
              <a:t>Mainz</a:t>
            </a:r>
            <a:endParaRPr lang="ja-JP" altLang="en-US" sz="2400" dirty="0">
              <a:solidFill>
                <a:srgbClr val="FF00FF"/>
              </a:solidFill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5126869" y="798052"/>
            <a:ext cx="587326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A. Käser </a:t>
            </a:r>
            <a:r>
              <a:rPr lang="en-US" altLang="ja-JP" sz="1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et al.</a:t>
            </a:r>
            <a:r>
              <a:rPr lang="en-US" altLang="ja-JP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, PLB748, 244(2015).</a:t>
            </a:r>
            <a:endParaRPr lang="ja-JP" altLang="en-US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874" y="6485984"/>
            <a:ext cx="1253354" cy="3720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正方形/長方形 1"/>
              <p:cNvSpPr/>
              <p:nvPr/>
            </p:nvSpPr>
            <p:spPr>
              <a:xfrm>
                <a:off x="0" y="5127376"/>
                <a:ext cx="9144000" cy="13947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ja-JP" sz="2800" b="1" dirty="0"/>
                  <a:t>Both models are based on QF</a:t>
                </a:r>
                <a14:m>
                  <m:oMath xmlns:m="http://schemas.openxmlformats.org/officeDocument/2006/math">
                    <m:r>
                      <a:rPr lang="en-US" altLang="ja-JP" sz="2800" b="1" dirty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ja-JP" sz="28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800" b="1" i="1" dirty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ja-JP" sz="2800" b="1" i="1" dirty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r>
                      <a:rPr lang="en-US" altLang="ja-JP" sz="2800" b="1" i="1" dirty="0">
                        <a:latin typeface="Cambria Math" panose="02040503050406030204" pitchFamily="18" charset="0"/>
                      </a:rPr>
                      <m:t>𝜼</m:t>
                    </m:r>
                  </m:oMath>
                </a14:m>
                <a:r>
                  <a:rPr lang="en-US" altLang="ja-JP" sz="2800" b="1" dirty="0"/>
                  <a:t> production with deuteron coalescence but different approaches are adopted </a:t>
                </a:r>
                <a:r>
                  <a:rPr lang="en-US" altLang="ja-JP" sz="2800" b="1" dirty="0" smtClean="0"/>
                  <a:t>to 	incorporate </a:t>
                </a:r>
                <a:r>
                  <a:rPr lang="en-US" altLang="ja-JP" sz="2800" b="1" dirty="0"/>
                  <a:t>the meson-deuteron final-state </a:t>
                </a:r>
                <a:r>
                  <a:rPr lang="en-US" altLang="ja-JP" sz="2800" b="1" dirty="0" smtClean="0"/>
                  <a:t>interaction</a:t>
                </a:r>
                <a:endParaRPr lang="en-US" altLang="ja-JP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anose="020B0A04020102020204" pitchFamily="34" charset="0"/>
                </a:endParaRPr>
              </a:p>
            </p:txBody>
          </p:sp>
        </mc:Choice>
        <mc:Fallback xmlns="">
          <p:sp>
            <p:nvSpPr>
              <p:cNvPr id="2" name="正方形/長方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127376"/>
                <a:ext cx="9144000" cy="1394741"/>
              </a:xfrm>
              <a:prstGeom prst="rect">
                <a:avLst/>
              </a:prstGeom>
              <a:blipFill>
                <a:blip r:embed="rId6"/>
                <a:stretch>
                  <a:fillRect l="-1333" t="-3057" r="-2000" b="-1135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5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 smtClean="0"/>
              <a:t>Jul. 28, 2021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BCCA-4C42-44A4-A55B-AF41469C7B59}" type="slidenum">
              <a:rPr kumimoji="1" lang="ja-JP" altLang="en-US" smtClean="0"/>
              <a:pPr/>
              <a:t>13</a:t>
            </a:fld>
            <a:endParaRPr kumimoji="1" lang="ja-JP" altLang="en-US" dirty="0"/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802618" y="0"/>
            <a:ext cx="8341381" cy="60357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A-OTF 見出ゴMB31 Pro MB31" panose="020B0600000000000000" pitchFamily="34" charset="-128"/>
                <a:ea typeface="A-OTF 見出ゴMB31 Pro MB31" panose="020B0600000000000000" pitchFamily="34" charset="-128"/>
                <a:cs typeface="A-OTF 見出ゴMB31 Pro MB31" panose="020B0600000000000000" pitchFamily="34" charset="-128"/>
              </a:defRPr>
            </a:lvl1pPr>
          </a:lstStyle>
          <a:p>
            <a:r>
              <a:rPr lang="en-US" altLang="ja-JP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Differential cross sections</a:t>
            </a:r>
            <a:endParaRPr lang="ja-JP" altLang="en-US" b="1" dirty="0">
              <a:latin typeface="Arial Black" panose="020B0A04020102020204" pitchFamily="34" charset="0"/>
              <a:ea typeface="ＤＨＰ平成ゴシックW5" panose="02010601000101010101" pitchFamily="2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133814" y="798052"/>
                <a:ext cx="9010185" cy="430312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ja-JP" sz="3200" b="1" u="sng" dirty="0" smtClean="0">
                    <a:solidFill>
                      <a:schemeClr val="tx1"/>
                    </a:solidFill>
                  </a:rPr>
                  <a:t>angular distributions </a:t>
                </a:r>
                <a14:m>
                  <m:oMath xmlns:m="http://schemas.openxmlformats.org/officeDocument/2006/math">
                    <m:r>
                      <a:rPr lang="en-US" altLang="ja-JP" sz="3200" b="1" i="1" u="sng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altLang="ja-JP" sz="3200" b="1" i="1" u="sng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𝝈</m:t>
                    </m:r>
                    <m:r>
                      <a:rPr lang="en-US" altLang="ja-JP" sz="3200" b="1" i="1" u="sng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ja-JP" sz="3200" b="1" i="1" u="sng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sSub>
                      <m:sSubPr>
                        <m:ctrlPr>
                          <a:rPr lang="en-US" altLang="ja-JP" sz="3200" b="1" i="1" u="sng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3200" b="1" i="0" u="sng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𝛀</m:t>
                        </m:r>
                      </m:e>
                      <m:sub>
                        <m:r>
                          <a:rPr lang="en-US" altLang="ja-JP" sz="3200" b="1" i="1" u="sng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</m:sub>
                    </m:sSub>
                  </m:oMath>
                </a14:m>
                <a:endParaRPr lang="en-US" altLang="ja-JP" sz="3200" b="1" u="sng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ja-JP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anose="020B0A04020102020204" pitchFamily="34" charset="0"/>
                </a:endParaRPr>
              </a:p>
            </p:txBody>
          </p:sp>
        </mc:Choice>
        <mc:Fallback xmlns="">
          <p:sp>
            <p:nvSpPr>
              <p:cNvPr id="6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3814" y="798052"/>
                <a:ext cx="9010185" cy="4303129"/>
              </a:xfrm>
              <a:blipFill>
                <a:blip r:embed="rId3"/>
                <a:stretch>
                  <a:fillRect l="-1759" t="-297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正方形/長方形 19"/>
          <p:cNvSpPr/>
          <p:nvPr/>
        </p:nvSpPr>
        <p:spPr>
          <a:xfrm>
            <a:off x="5849179" y="982301"/>
            <a:ext cx="2980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3200" b="1" dirty="0" smtClean="0">
                <a:solidFill>
                  <a:srgbClr val="FF0000"/>
                </a:solidFill>
              </a:rPr>
              <a:t>for the first time</a:t>
            </a:r>
            <a:endParaRPr lang="ja-JP" altLang="en-US" sz="3200" dirty="0">
              <a:solidFill>
                <a:srgbClr val="FF0000"/>
              </a:solidFill>
            </a:endParaRPr>
          </a:p>
        </p:txBody>
      </p:sp>
      <p:pic>
        <p:nvPicPr>
          <p:cNvPr id="21" name="図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4164"/>
            <a:ext cx="4381500" cy="56007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正方形/長方形 21"/>
              <p:cNvSpPr/>
              <p:nvPr/>
            </p:nvSpPr>
            <p:spPr>
              <a:xfrm>
                <a:off x="4272504" y="1469165"/>
                <a:ext cx="5005309" cy="28069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altLang="ja-JP" sz="2800" b="1" dirty="0" smtClean="0"/>
                  <a:t>angular distribution of deuteron emission in the </a:t>
                </a:r>
                <a14:m>
                  <m:oMath xmlns:m="http://schemas.openxmlformats.org/officeDocument/2006/math">
                    <m:r>
                      <a:rPr lang="en-US" altLang="ja-JP" sz="2800" b="1" i="1" dirty="0" smtClean="0">
                        <a:latin typeface="Cambria Math" panose="02040503050406030204" pitchFamily="18" charset="0"/>
                      </a:rPr>
                      <m:t>𝜸</m:t>
                    </m:r>
                    <m:r>
                      <a:rPr lang="en-US" altLang="ja-JP" sz="2800" b="1" i="1" dirty="0" smtClean="0"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altLang="ja-JP" sz="2800" b="1" dirty="0" smtClean="0"/>
                  <a:t> CM frame</a:t>
                </a:r>
              </a:p>
              <a:p>
                <a:pPr>
                  <a:lnSpc>
                    <a:spcPct val="90000"/>
                  </a:lnSpc>
                </a:pPr>
                <a:endParaRPr lang="en-US" altLang="ja-JP" sz="2800" b="1" dirty="0" smtClean="0"/>
              </a:p>
              <a:p>
                <a:pPr>
                  <a:lnSpc>
                    <a:spcPct val="90000"/>
                  </a:lnSpc>
                </a:pPr>
                <a:r>
                  <a:rPr lang="en-US" altLang="ja-JP" sz="2800" b="1" dirty="0" smtClean="0"/>
                  <a:t>does not show a strongly</a:t>
                </a:r>
                <a:br>
                  <a:rPr lang="en-US" altLang="ja-JP" sz="2800" b="1" dirty="0" smtClean="0"/>
                </a:br>
                <a:r>
                  <a:rPr lang="en-US" altLang="ja-JP" sz="2800" b="1" dirty="0" smtClean="0"/>
                  <a:t>backward-peaking behavior but shows a rather flat distribution,</a:t>
                </a:r>
                <a:br>
                  <a:rPr lang="en-US" altLang="ja-JP" sz="2800" b="1" dirty="0" smtClean="0"/>
                </a:br>
                <a:r>
                  <a:rPr lang="en-US" altLang="ja-JP" sz="2800" b="1" dirty="0" smtClean="0"/>
                  <a:t>suggesting a sequential process </a:t>
                </a:r>
                <a:endParaRPr lang="ja-JP" altLang="en-US" sz="2800" dirty="0"/>
              </a:p>
            </p:txBody>
          </p:sp>
        </mc:Choice>
        <mc:Fallback xmlns="">
          <p:sp>
            <p:nvSpPr>
              <p:cNvPr id="22" name="正方形/長方形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2504" y="1469165"/>
                <a:ext cx="5005309" cy="2806922"/>
              </a:xfrm>
              <a:prstGeom prst="rect">
                <a:avLst/>
              </a:prstGeom>
              <a:blipFill>
                <a:blip r:embed="rId5"/>
                <a:stretch>
                  <a:fillRect l="-2558" t="-3478" r="-2680" b="-543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正方形/長方形 11"/>
          <p:cNvSpPr/>
          <p:nvPr/>
        </p:nvSpPr>
        <p:spPr>
          <a:xfrm>
            <a:off x="2383837" y="1912480"/>
            <a:ext cx="19976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800" b="1" dirty="0" smtClean="0">
                <a:solidFill>
                  <a:srgbClr val="00FF00"/>
                </a:solidFill>
              </a:rPr>
              <a:t>phase space</a:t>
            </a:r>
            <a:endParaRPr lang="ja-JP" altLang="en-US" sz="2800" dirty="0">
              <a:solidFill>
                <a:srgbClr val="00FF00"/>
              </a:solidFill>
            </a:endParaRP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874" y="6485984"/>
            <a:ext cx="1253354" cy="37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79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52" y="1513173"/>
            <a:ext cx="7493144" cy="4972811"/>
          </a:xfrm>
          <a:prstGeom prst="rect">
            <a:avLst/>
          </a:prstGeom>
        </p:spPr>
      </p:pic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 smtClean="0"/>
              <a:t>Jul. 28, 2021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BCCA-4C42-44A4-A55B-AF41469C7B59}" type="slidenum">
              <a:rPr kumimoji="1" lang="ja-JP" altLang="en-US" smtClean="0"/>
              <a:pPr/>
              <a:t>14</a:t>
            </a:fld>
            <a:endParaRPr kumimoji="1" lang="ja-JP" altLang="en-US" dirty="0"/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802618" y="0"/>
            <a:ext cx="8341381" cy="60357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A-OTF 見出ゴMB31 Pro MB31" panose="020B0600000000000000" pitchFamily="34" charset="-128"/>
                <a:ea typeface="A-OTF 見出ゴMB31 Pro MB31" panose="020B0600000000000000" pitchFamily="34" charset="-128"/>
                <a:cs typeface="A-OTF 見出ゴMB31 Pro MB31" panose="020B0600000000000000" pitchFamily="34" charset="-128"/>
              </a:defRPr>
            </a:lvl1pPr>
          </a:lstStyle>
          <a:p>
            <a:r>
              <a:rPr lang="en-US" altLang="ja-JP" dirty="0">
                <a:solidFill>
                  <a:srgbClr val="C00000"/>
                </a:solidFill>
                <a:latin typeface="Arial Black" panose="020B0A04020102020204" pitchFamily="34" charset="0"/>
              </a:rPr>
              <a:t>Differential cross sections</a:t>
            </a:r>
            <a:endParaRPr lang="ja-JP" altLang="en-US" b="1" dirty="0">
              <a:latin typeface="Arial Black" panose="020B0A04020102020204" pitchFamily="34" charset="0"/>
              <a:ea typeface="ＤＨＰ平成ゴシックW5" panose="02010601000101010101" pitchFamily="2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0" y="753664"/>
                <a:ext cx="9121849" cy="430312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ja-JP" sz="3200" b="1" u="sng" dirty="0" smtClean="0">
                    <a:solidFill>
                      <a:schemeClr val="tx1"/>
                    </a:solidFill>
                  </a:rPr>
                  <a:t>mass distributions </a:t>
                </a:r>
                <a14:m>
                  <m:oMath xmlns:m="http://schemas.openxmlformats.org/officeDocument/2006/math">
                    <m:r>
                      <a:rPr lang="en-US" altLang="ja-JP" sz="3200" b="1" i="1" u="sng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altLang="ja-JP" sz="3200" b="1" i="1" u="sng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𝝈</m:t>
                    </m:r>
                    <m:r>
                      <a:rPr lang="en-US" altLang="ja-JP" sz="3200" b="1" i="1" u="sng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ja-JP" sz="3200" b="1" i="1" u="sng" dirty="0" err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sSub>
                      <m:sSubPr>
                        <m:ctrlPr>
                          <a:rPr lang="en-US" altLang="ja-JP" sz="3200" b="1" i="1" u="sng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3200" b="1" i="1" u="sng" dirty="0" err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altLang="ja-JP" sz="3200" b="1" i="1" u="sng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𝜼</m:t>
                        </m:r>
                        <m:r>
                          <a:rPr lang="en-US" altLang="ja-JP" sz="3200" b="1" i="1" u="sng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</m:sub>
                    </m:sSub>
                  </m:oMath>
                </a14:m>
                <a:r>
                  <a:rPr lang="en-US" altLang="ja-JP" sz="3200" b="1" u="sng" dirty="0"/>
                  <a:t> </a:t>
                </a:r>
                <a:r>
                  <a:rPr lang="en-US" altLang="ja-JP" sz="3200" b="1" u="sng" dirty="0" smtClean="0"/>
                  <a:t>and</a:t>
                </a:r>
                <a:r>
                  <a:rPr lang="en-US" altLang="ja-JP" sz="3200" b="1" u="sng" dirty="0"/>
                  <a:t> </a:t>
                </a:r>
                <a14:m>
                  <m:oMath xmlns:m="http://schemas.openxmlformats.org/officeDocument/2006/math">
                    <m:r>
                      <a:rPr lang="en-US" altLang="ja-JP" sz="3200" b="1" i="1" u="sng" dirty="0"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altLang="ja-JP" sz="3200" b="1" i="1" u="sng" dirty="0">
                        <a:latin typeface="Cambria Math" panose="02040503050406030204" pitchFamily="18" charset="0"/>
                      </a:rPr>
                      <m:t>𝝈</m:t>
                    </m:r>
                    <m:r>
                      <a:rPr lang="en-US" altLang="ja-JP" sz="3200" b="1" i="1" u="sng" dirty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ja-JP" sz="3200" b="1" i="1" u="sng" dirty="0" err="1">
                        <a:latin typeface="Cambria Math" panose="02040503050406030204" pitchFamily="18" charset="0"/>
                      </a:rPr>
                      <m:t>𝒅</m:t>
                    </m:r>
                    <m:sSub>
                      <m:sSubPr>
                        <m:ctrlPr>
                          <a:rPr lang="en-US" altLang="ja-JP" sz="3200" b="1" i="1" u="sng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3200" b="1" i="1" u="sng" dirty="0" err="1"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altLang="ja-JP" sz="3200" b="1" i="1" u="sng" dirty="0" smtClean="0">
                            <a:latin typeface="Cambria Math" panose="02040503050406030204" pitchFamily="18" charset="0"/>
                          </a:rPr>
                          <m:t>𝝅</m:t>
                        </m:r>
                        <m:r>
                          <a:rPr lang="en-US" altLang="ja-JP" sz="3200" b="1" i="1" u="sng" dirty="0">
                            <a:latin typeface="Cambria Math" panose="02040503050406030204" pitchFamily="18" charset="0"/>
                          </a:rPr>
                          <m:t>𝒅</m:t>
                        </m:r>
                      </m:sub>
                    </m:sSub>
                  </m:oMath>
                </a14:m>
                <a:r>
                  <a:rPr lang="en-US" altLang="ja-JP" sz="1800" b="1" u="sng" dirty="0"/>
                  <a:t> </a:t>
                </a:r>
                <a:endParaRPr lang="ja-JP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anose="020B0A04020102020204" pitchFamily="34" charset="0"/>
                </a:endParaRPr>
              </a:p>
            </p:txBody>
          </p:sp>
        </mc:Choice>
        <mc:Fallback xmlns="">
          <p:sp>
            <p:nvSpPr>
              <p:cNvPr id="6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753664"/>
                <a:ext cx="9121849" cy="4303129"/>
              </a:xfrm>
              <a:blipFill>
                <a:blip r:embed="rId4"/>
                <a:stretch>
                  <a:fillRect l="-1671" t="-297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正方形/長方形 1"/>
          <p:cNvSpPr/>
          <p:nvPr/>
        </p:nvSpPr>
        <p:spPr>
          <a:xfrm>
            <a:off x="6163503" y="1077470"/>
            <a:ext cx="2980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3200" b="1" dirty="0" smtClean="0">
                <a:solidFill>
                  <a:srgbClr val="FF0000"/>
                </a:solidFill>
              </a:rPr>
              <a:t>for the first time</a:t>
            </a:r>
            <a:endParaRPr lang="ja-JP" altLang="en-US" sz="3200" dirty="0">
              <a:solidFill>
                <a:srgbClr val="FF0000"/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874" y="6485984"/>
            <a:ext cx="1253354" cy="37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71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Observes states</a:t>
            </a:r>
            <a:endParaRPr lang="ja-JP" altLang="en-US" sz="4000" b="1" dirty="0">
              <a:latin typeface="Arial Black" panose="020B0A04020102020204" pitchFamily="34" charset="0"/>
              <a:ea typeface="ＤＨＰ平成ゴシックW5" panose="02010601000101010101" pitchFamily="2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1" y="727714"/>
                <a:ext cx="9143999" cy="5378911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ja-JP" b="1" i="1" u="sng" dirty="0" smtClean="0">
                          <a:latin typeface="Cambria Math" panose="02040503050406030204" pitchFamily="18" charset="0"/>
                        </a:rPr>
                        <m:t>𝜸</m:t>
                      </m:r>
                      <m:r>
                        <a:rPr lang="en-US" altLang="ja-JP" b="1" i="1" u="sng" dirty="0" smtClean="0"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altLang="ja-JP" b="1" i="1" u="sng" dirty="0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altLang="ja-JP" b="1" i="1" u="sng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b="1" i="1" u="sng" dirty="0" smtClean="0"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altLang="ja-JP" b="1" i="1" u="sng" dirty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altLang="ja-JP" b="1" i="1" u="sng" dirty="0" smtClean="0">
                          <a:latin typeface="Cambria Math" panose="02040503050406030204" pitchFamily="18" charset="0"/>
                        </a:rPr>
                        <m:t>𝜼</m:t>
                      </m:r>
                      <m:r>
                        <a:rPr lang="en-US" altLang="ja-JP" b="1" i="1" u="sng" dirty="0" smtClean="0"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en-US" altLang="ja-JP" b="1" u="sng" dirty="0" smtClean="0"/>
              </a:p>
              <a:p>
                <a:pPr marL="0" indent="0">
                  <a:buNone/>
                </a:pPr>
                <a:r>
                  <a:rPr lang="en-US" altLang="ja-JP" sz="2800" b="1" dirty="0" smtClean="0"/>
                  <a:t>two sequential processes:</a:t>
                </a:r>
                <a:br>
                  <a:rPr lang="en-US" altLang="ja-JP" sz="2800" b="1" dirty="0" smtClean="0"/>
                </a:br>
                <a:r>
                  <a:rPr lang="en-US" altLang="ja-JP" sz="4800" b="1" dirty="0"/>
                  <a:t> </a:t>
                </a:r>
                <a:r>
                  <a:rPr lang="en-US" altLang="ja-JP" sz="4800" b="1" dirty="0" smtClean="0"/>
                  <a:t> </a:t>
                </a:r>
                <a14:m>
                  <m:oMath xmlns:m="http://schemas.openxmlformats.org/officeDocument/2006/math">
                    <m:r>
                      <a:rPr lang="en-US" altLang="ja-JP" sz="4800" b="1" i="1">
                        <a:latin typeface="Cambria Math" panose="02040503050406030204" pitchFamily="18" charset="0"/>
                      </a:rPr>
                      <m:t>𝜸</m:t>
                    </m:r>
                    <m:r>
                      <a:rPr lang="en-US" altLang="ja-JP" sz="4800" b="1" i="1"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altLang="ja-JP" sz="4800" b="1" i="1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altLang="ja-JP" sz="4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ja-JP" altLang="en-US" sz="4800" b="1" i="1">
                            <a:latin typeface="Cambria Math" panose="02040503050406030204" pitchFamily="18" charset="0"/>
                          </a:rPr>
                          <m:t>𝓓</m:t>
                        </m:r>
                      </m:e>
                      <m:sub>
                        <m:r>
                          <a:rPr lang="en-US" altLang="ja-JP" sz="4800" b="1">
                            <a:latin typeface="Cambria Math" panose="02040503050406030204" pitchFamily="18" charset="0"/>
                          </a:rPr>
                          <m:t>𝐈</m:t>
                        </m:r>
                        <m:r>
                          <a:rPr lang="en-US" altLang="ja-JP" sz="4800" b="1" i="0" smtClean="0">
                            <a:latin typeface="Cambria Math" panose="02040503050406030204" pitchFamily="18" charset="0"/>
                          </a:rPr>
                          <m:t>𝐕</m:t>
                        </m:r>
                      </m:sub>
                    </m:sSub>
                    <m:r>
                      <a:rPr lang="en-US" altLang="ja-JP" sz="4800" b="1" i="1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ja-JP" sz="4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4800" b="1" i="1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ja-JP" sz="4800" b="1" i="1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sSub>
                      <m:sSubPr>
                        <m:ctrlPr>
                          <a:rPr lang="en-US" altLang="ja-JP" sz="4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ja-JP" altLang="en-US" sz="4800" b="1" i="1">
                            <a:latin typeface="Cambria Math" panose="02040503050406030204" pitchFamily="18" charset="0"/>
                          </a:rPr>
                          <m:t>𝓓</m:t>
                        </m:r>
                      </m:e>
                      <m:sub>
                        <m:r>
                          <a:rPr lang="en-US" altLang="ja-JP" sz="4800" b="1" i="1" smtClean="0">
                            <a:latin typeface="Cambria Math" panose="02040503050406030204" pitchFamily="18" charset="0"/>
                          </a:rPr>
                          <m:t>𝜼</m:t>
                        </m:r>
                        <m:r>
                          <a:rPr lang="en-US" altLang="ja-JP" sz="4800" b="1" i="1" smtClean="0">
                            <a:latin typeface="Cambria Math" panose="02040503050406030204" pitchFamily="18" charset="0"/>
                          </a:rPr>
                          <m:t>𝒅</m:t>
                        </m:r>
                      </m:sub>
                    </m:sSub>
                    <m:r>
                      <a:rPr lang="en-US" altLang="ja-JP" sz="4800" b="1" i="1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ja-JP" sz="48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4800" b="1" i="1" dirty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ja-JP" sz="4800" b="1" i="1" dirty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r>
                      <a:rPr lang="en-US" altLang="ja-JP" sz="4800" b="1" i="1">
                        <a:latin typeface="Cambria Math" panose="02040503050406030204" pitchFamily="18" charset="0"/>
                      </a:rPr>
                      <m:t>𝜼</m:t>
                    </m:r>
                    <m:r>
                      <a:rPr lang="en-US" altLang="ja-JP" sz="4800" b="1" i="1" dirty="0"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altLang="ja-JP" sz="4800" b="1" dirty="0"/>
                  <a:t/>
                </a:r>
                <a:br>
                  <a:rPr lang="en-US" altLang="ja-JP" sz="4800" b="1" dirty="0"/>
                </a:br>
                <a:r>
                  <a:rPr lang="en-US" altLang="ja-JP" sz="4800" b="1" dirty="0" smtClean="0"/>
                  <a:t>  </a:t>
                </a:r>
                <a14:m>
                  <m:oMath xmlns:m="http://schemas.openxmlformats.org/officeDocument/2006/math">
                    <m:r>
                      <a:rPr lang="en-US" altLang="ja-JP" sz="4800" b="1" i="1">
                        <a:latin typeface="Cambria Math" panose="02040503050406030204" pitchFamily="18" charset="0"/>
                      </a:rPr>
                      <m:t>𝜸</m:t>
                    </m:r>
                    <m:r>
                      <a:rPr lang="en-US" altLang="ja-JP" sz="4800" b="1" i="1"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altLang="ja-JP" sz="4800" b="1" i="1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altLang="ja-JP" sz="4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ja-JP" altLang="en-US" sz="4800" b="1" i="1">
                            <a:latin typeface="Cambria Math" panose="02040503050406030204" pitchFamily="18" charset="0"/>
                          </a:rPr>
                          <m:t>𝓓</m:t>
                        </m:r>
                      </m:e>
                      <m:sub>
                        <m:r>
                          <a:rPr lang="en-US" altLang="ja-JP" sz="4800" b="1">
                            <a:latin typeface="Cambria Math" panose="02040503050406030204" pitchFamily="18" charset="0"/>
                          </a:rPr>
                          <m:t>𝐈</m:t>
                        </m:r>
                        <m:r>
                          <a:rPr lang="en-US" altLang="ja-JP" sz="4800" b="1" i="0" smtClean="0">
                            <a:latin typeface="Cambria Math" panose="02040503050406030204" pitchFamily="18" charset="0"/>
                          </a:rPr>
                          <m:t>𝐕</m:t>
                        </m:r>
                      </m:sub>
                    </m:sSub>
                    <m:r>
                      <a:rPr lang="en-US" altLang="ja-JP" sz="4800" b="1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ja-JP" sz="4800" b="1" i="1" smtClean="0">
                        <a:latin typeface="Cambria Math" panose="02040503050406030204" pitchFamily="18" charset="0"/>
                      </a:rPr>
                      <m:t>𝜼</m:t>
                    </m:r>
                    <m:sSub>
                      <m:sSubPr>
                        <m:ctrlPr>
                          <a:rPr lang="en-US" altLang="ja-JP" sz="4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ja-JP" altLang="en-US" sz="4800" b="1" i="1">
                            <a:latin typeface="Cambria Math" panose="02040503050406030204" pitchFamily="18" charset="0"/>
                          </a:rPr>
                          <m:t>𝓓</m:t>
                        </m:r>
                      </m:e>
                      <m:sub>
                        <m:r>
                          <a:rPr lang="en-US" altLang="ja-JP" sz="4800" b="1" i="0" smtClean="0">
                            <a:latin typeface="Cambria Math" panose="02040503050406030204" pitchFamily="18" charset="0"/>
                          </a:rPr>
                          <m:t>𝟏𝟐</m:t>
                        </m:r>
                      </m:sub>
                    </m:sSub>
                    <m:r>
                      <a:rPr lang="en-US" altLang="ja-JP" sz="4800" b="1" i="1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ja-JP" sz="48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4800" b="1" i="1" dirty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ja-JP" sz="4800" b="1" i="1" dirty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r>
                      <a:rPr lang="en-US" altLang="ja-JP" sz="4800" b="1" i="1">
                        <a:latin typeface="Cambria Math" panose="02040503050406030204" pitchFamily="18" charset="0"/>
                      </a:rPr>
                      <m:t>𝜼</m:t>
                    </m:r>
                    <m:r>
                      <a:rPr lang="en-US" altLang="ja-JP" sz="4800" b="1" i="1" dirty="0"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altLang="ja-JP" sz="4800" b="1" dirty="0"/>
                  <a:t/>
                </a:r>
                <a:br>
                  <a:rPr lang="en-US" altLang="ja-JP" sz="4800" b="1" dirty="0"/>
                </a:br>
                <a:endParaRPr lang="en-US" altLang="ja-JP" sz="2800" b="1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ja-JP" altLang="en-US" sz="2800" b="1" i="1">
                            <a:latin typeface="Cambria Math" panose="02040503050406030204" pitchFamily="18" charset="0"/>
                          </a:rPr>
                          <m:t>𝓓</m:t>
                        </m:r>
                      </m:e>
                      <m:sub>
                        <m:r>
                          <a:rPr lang="en-US" altLang="ja-JP" sz="2800" b="1" i="1" smtClean="0">
                            <a:latin typeface="Cambria Math" panose="02040503050406030204" pitchFamily="18" charset="0"/>
                          </a:rPr>
                          <m:t>𝜼</m:t>
                        </m:r>
                        <m:r>
                          <a:rPr lang="en-US" altLang="ja-JP" sz="2800" b="1" i="1" smtClean="0">
                            <a:latin typeface="Cambria Math" panose="02040503050406030204" pitchFamily="18" charset="0"/>
                          </a:rPr>
                          <m:t>𝒅</m:t>
                        </m:r>
                      </m:sub>
                    </m:sSub>
                  </m:oMath>
                </a14:m>
                <a:r>
                  <a:rPr lang="en-US" altLang="ja-JP" sz="2800" b="1" dirty="0"/>
                  <a:t>: </a:t>
                </a:r>
                <a:r>
                  <a:rPr lang="en-US" altLang="ja-JP" sz="2800" b="1" i="1" dirty="0" smtClean="0"/>
                  <a:t>S</a:t>
                </a:r>
                <a:r>
                  <a:rPr lang="en-US" altLang="ja-JP" sz="2800" b="1" dirty="0" smtClean="0"/>
                  <a:t>-wave </a:t>
                </a:r>
                <a14:m>
                  <m:oMath xmlns:m="http://schemas.openxmlformats.org/officeDocument/2006/math">
                    <m:r>
                      <a:rPr lang="en-US" altLang="ja-JP" sz="2800" b="1" i="1" smtClean="0">
                        <a:latin typeface="Cambria Math" panose="02040503050406030204" pitchFamily="18" charset="0"/>
                      </a:rPr>
                      <m:t>𝜼</m:t>
                    </m:r>
                    <m:r>
                      <a:rPr lang="en-US" altLang="ja-JP" sz="2800" b="1" i="1" dirty="0"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altLang="ja-JP" sz="2800" b="1" dirty="0"/>
                  <a:t> </a:t>
                </a:r>
                <a:r>
                  <a:rPr lang="en-US" altLang="ja-JP" sz="2800" b="1" dirty="0" smtClean="0"/>
                  <a:t>system with </a:t>
                </a:r>
                <a14:m>
                  <m:oMath xmlns:m="http://schemas.openxmlformats.org/officeDocument/2006/math">
                    <m:r>
                      <a:rPr lang="en-US" altLang="ja-JP" sz="2800" b="1" i="1" dirty="0">
                        <a:latin typeface="Cambria Math" panose="02040503050406030204" pitchFamily="18" charset="0"/>
                      </a:rPr>
                      <m:t>𝑰</m:t>
                    </m:r>
                    <m:r>
                      <a:rPr lang="en-US" altLang="ja-JP" sz="2800" b="1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ja-JP" sz="2800" b="1" i="1" dirty="0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altLang="ja-JP" sz="2800" b="1" i="1" dirty="0">
                        <a:latin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en-US" altLang="ja-JP" sz="2800" b="1" i="1" dirty="0" err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800" b="1" i="1" dirty="0" err="1">
                            <a:latin typeface="Cambria Math" panose="02040503050406030204" pitchFamily="18" charset="0"/>
                          </a:rPr>
                          <m:t>𝑱</m:t>
                        </m:r>
                      </m:e>
                      <m:sup>
                        <m:r>
                          <a:rPr lang="en-US" altLang="ja-JP" sz="2800" b="1" i="1" dirty="0">
                            <a:latin typeface="Cambria Math" panose="02040503050406030204" pitchFamily="18" charset="0"/>
                          </a:rPr>
                          <m:t>𝝅</m:t>
                        </m:r>
                      </m:sup>
                    </m:sSup>
                    <m:r>
                      <a:rPr lang="en-US" altLang="ja-JP" sz="2800" b="1" i="1" dirty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ja-JP" sz="28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800" b="1" i="1" dirty="0" smtClean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  <m:sup>
                        <m:r>
                          <a:rPr lang="en-US" altLang="ja-JP" sz="2800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altLang="ja-JP" sz="2800" b="1" u="sng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ja-JP" altLang="en-US" sz="2800" b="1" i="1">
                            <a:latin typeface="Cambria Math" panose="02040503050406030204" pitchFamily="18" charset="0"/>
                          </a:rPr>
                          <m:t>𝓓</m:t>
                        </m:r>
                      </m:e>
                      <m:sub>
                        <m:r>
                          <a:rPr lang="en-US" altLang="ja-JP" sz="2800" b="1">
                            <a:latin typeface="Cambria Math" panose="02040503050406030204" pitchFamily="18" charset="0"/>
                          </a:rPr>
                          <m:t>𝟏𝟐</m:t>
                        </m:r>
                      </m:sub>
                    </m:sSub>
                  </m:oMath>
                </a14:m>
                <a:r>
                  <a:rPr lang="en-US" altLang="ja-JP" sz="2800" b="1" dirty="0" smtClean="0"/>
                  <a:t>: well-known </a:t>
                </a:r>
                <a14:m>
                  <m:oMath xmlns:m="http://schemas.openxmlformats.org/officeDocument/2006/math">
                    <m:r>
                      <a:rPr lang="en-US" altLang="ja-JP" sz="2800" b="1" i="1" smtClean="0">
                        <a:latin typeface="Cambria Math" panose="02040503050406030204" pitchFamily="18" charset="0"/>
                      </a:rPr>
                      <m:t>𝝅</m:t>
                    </m:r>
                    <m:r>
                      <a:rPr lang="en-US" altLang="ja-JP" sz="2800" b="1" i="1" dirty="0"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altLang="ja-JP" sz="2800" b="1" dirty="0" smtClean="0"/>
                  <a:t> resonance with </a:t>
                </a:r>
                <a14:m>
                  <m:oMath xmlns:m="http://schemas.openxmlformats.org/officeDocument/2006/math">
                    <m:r>
                      <a:rPr lang="en-US" altLang="ja-JP" sz="2800" b="1" i="1" dirty="0" smtClean="0">
                        <a:latin typeface="Cambria Math" panose="02040503050406030204" pitchFamily="18" charset="0"/>
                      </a:rPr>
                      <m:t>𝑰</m:t>
                    </m:r>
                    <m:r>
                      <a:rPr lang="en-US" altLang="ja-JP" sz="2800" b="1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ja-JP" sz="2800" b="1" i="1" dirty="0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altLang="ja-JP" sz="2800" b="1" i="1" dirty="0" smtClean="0">
                        <a:latin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en-US" altLang="ja-JP" sz="2800" b="1" i="1" dirty="0" err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800" b="1" i="1" dirty="0" err="1" smtClean="0">
                            <a:latin typeface="Cambria Math" panose="02040503050406030204" pitchFamily="18" charset="0"/>
                          </a:rPr>
                          <m:t>𝑱</m:t>
                        </m:r>
                      </m:e>
                      <m:sup>
                        <m:r>
                          <a:rPr lang="en-US" altLang="ja-JP" sz="2800" b="1" i="1" dirty="0" smtClean="0">
                            <a:latin typeface="Cambria Math" panose="02040503050406030204" pitchFamily="18" charset="0"/>
                          </a:rPr>
                          <m:t>𝝅</m:t>
                        </m:r>
                      </m:sup>
                    </m:sSup>
                    <m:r>
                      <a:rPr lang="en-US" altLang="ja-JP" sz="2800" b="1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ja-JP" sz="28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8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altLang="ja-JP" sz="2800" b="1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ja-JP" sz="2800" b="1" dirty="0" smtClean="0"/>
                  <a:t/>
                </a:r>
                <a:br>
                  <a:rPr lang="en-US" altLang="ja-JP" sz="2800" b="1" dirty="0" smtClean="0"/>
                </a:br>
                <a:r>
                  <a:rPr lang="en-US" altLang="ja-JP" sz="2800" b="1" dirty="0" smtClean="0"/>
                  <a:t>	mass ~2.14 GeV</a:t>
                </a:r>
                <a:br>
                  <a:rPr lang="en-US" altLang="ja-JP" sz="2800" b="1" dirty="0" smtClean="0"/>
                </a:br>
                <a:r>
                  <a:rPr lang="en-US" altLang="ja-JP" sz="2800" b="1" dirty="0" smtClean="0"/>
                  <a:t>	width ~0.09 GeV</a:t>
                </a:r>
                <a:endParaRPr lang="en-US" altLang="ja-JP" b="1" u="sng" dirty="0" smtClean="0"/>
              </a:p>
              <a:p>
                <a:pPr marL="0" indent="0">
                  <a:buNone/>
                </a:pPr>
                <a:endParaRPr lang="en-US" altLang="ja-JP" sz="2800" b="1" dirty="0" smtClean="0"/>
              </a:p>
              <a:p>
                <a:pPr marL="0" indent="0">
                  <a:buNone/>
                </a:pPr>
                <a:r>
                  <a:rPr lang="en-US" altLang="ja-JP" sz="2800" b="1" dirty="0"/>
                  <a:t/>
                </a:r>
                <a:br>
                  <a:rPr lang="en-US" altLang="ja-JP" sz="2800" b="1" dirty="0"/>
                </a:br>
                <a:r>
                  <a:rPr lang="en-US" altLang="ja-JP" sz="2800" b="1" dirty="0" smtClean="0"/>
                  <a:t/>
                </a:r>
                <a:br>
                  <a:rPr lang="en-US" altLang="ja-JP" sz="2800" b="1" dirty="0" smtClean="0"/>
                </a:br>
                <a:r>
                  <a:rPr lang="en-US" altLang="ja-JP" sz="2800" b="1" dirty="0" smtClean="0"/>
                  <a:t/>
                </a:r>
                <a:br>
                  <a:rPr lang="en-US" altLang="ja-JP" sz="2800" b="1" dirty="0" smtClean="0"/>
                </a:br>
                <a:endParaRPr lang="en-US" altLang="ja-JP" b="1" u="sng" dirty="0" smtClean="0"/>
              </a:p>
              <a:p>
                <a:pPr marL="0" indent="0">
                  <a:buNone/>
                </a:pPr>
                <a:endParaRPr lang="en-US" altLang="ja-JP" sz="2800" b="1" dirty="0"/>
              </a:p>
              <a:p>
                <a:pPr marL="0" indent="0">
                  <a:buNone/>
                </a:pPr>
                <a:endParaRPr lang="en-US" altLang="ja-JP" sz="2800" b="1" dirty="0" smtClean="0"/>
              </a:p>
              <a:p>
                <a:pPr marL="0" indent="0">
                  <a:buNone/>
                </a:pPr>
                <a:endParaRPr lang="en-US" altLang="ja-JP" sz="2800" b="1" dirty="0"/>
              </a:p>
              <a:p>
                <a:pPr marL="0" indent="0">
                  <a:buNone/>
                </a:pPr>
                <a:endParaRPr lang="en-US" altLang="ja-JP" sz="2800" b="1" dirty="0" smtClean="0"/>
              </a:p>
              <a:p>
                <a:pPr marL="0" indent="0">
                  <a:buNone/>
                </a:pPr>
                <a:endParaRPr lang="en-US" altLang="ja-JP" sz="2800" b="1" dirty="0"/>
              </a:p>
              <a:p>
                <a:pPr marL="0" indent="0">
                  <a:buNone/>
                </a:pPr>
                <a:endParaRPr lang="en-US" altLang="ja-JP" sz="2800" b="1" dirty="0" smtClean="0"/>
              </a:p>
              <a:p>
                <a:pPr marL="0" indent="0">
                  <a:buNone/>
                </a:pPr>
                <a:endParaRPr lang="en-US" altLang="ja-JP" sz="2800" b="1" dirty="0" smtClean="0"/>
              </a:p>
              <a:p>
                <a:pPr marL="0" indent="0">
                  <a:buNone/>
                </a:pPr>
                <a:endParaRPr lang="en-US" altLang="ja-JP" sz="2800" b="1" dirty="0"/>
              </a:p>
              <a:p>
                <a:pPr marL="0" indent="0">
                  <a:buNone/>
                </a:pPr>
                <a:endParaRPr lang="en-US" altLang="ja-JP" sz="2800" b="1" dirty="0" smtClean="0"/>
              </a:p>
              <a:p>
                <a:pPr marL="0" indent="0">
                  <a:buNone/>
                </a:pPr>
                <a:endParaRPr lang="en-US" altLang="ja-JP" sz="2800" b="1" dirty="0"/>
              </a:p>
              <a:p>
                <a:pPr marL="0" indent="0">
                  <a:buNone/>
                </a:pPr>
                <a:endParaRPr lang="en-US" altLang="ja-JP" sz="2800" b="1" dirty="0" smtClean="0"/>
              </a:p>
              <a:p>
                <a:pPr marL="0" indent="0">
                  <a:buNone/>
                </a:pPr>
                <a:endParaRPr lang="en-US" altLang="ja-JP" sz="2800" b="1" dirty="0"/>
              </a:p>
              <a:p>
                <a:pPr marL="0" indent="0">
                  <a:buNone/>
                </a:pPr>
                <a:endParaRPr lang="en-US" altLang="ja-JP" b="1" u="sng" dirty="0" smtClean="0"/>
              </a:p>
              <a:p>
                <a:pPr marL="0" indent="0">
                  <a:buNone/>
                </a:pPr>
                <a:endParaRPr lang="en-US" altLang="ja-JP" b="1" u="sng" dirty="0"/>
              </a:p>
              <a:p>
                <a:pPr marL="0" indent="0">
                  <a:buNone/>
                </a:pPr>
                <a:endParaRPr lang="en-US" altLang="ja-JP" b="1" u="sng" dirty="0" smtClean="0"/>
              </a:p>
              <a:p>
                <a:pPr marL="0" indent="0">
                  <a:buNone/>
                </a:pPr>
                <a:endParaRPr lang="en-US" altLang="ja-JP" b="1" u="sng" dirty="0" smtClean="0"/>
              </a:p>
              <a:p>
                <a:pPr marL="0" indent="0">
                  <a:buNone/>
                </a:pPr>
                <a:endParaRPr lang="en-US" altLang="ja-JP" b="1" dirty="0" smtClean="0"/>
              </a:p>
            </p:txBody>
          </p:sp>
        </mc:Choice>
        <mc:Fallback xmlns=""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" y="727714"/>
                <a:ext cx="9143999" cy="5378911"/>
              </a:xfrm>
              <a:blipFill>
                <a:blip r:embed="rId3"/>
                <a:stretch>
                  <a:fillRect l="-133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 smtClean="0"/>
              <a:t>Jul. 28, 2021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BCCA-4C42-44A4-A55B-AF41469C7B59}" type="slidenum">
              <a:rPr kumimoji="1" lang="ja-JP" altLang="en-US" smtClean="0"/>
              <a:pPr/>
              <a:t>15</a:t>
            </a:fld>
            <a:endParaRPr kumimoji="1" lang="ja-JP" altLang="en-US" dirty="0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874" y="6485984"/>
            <a:ext cx="1253354" cy="37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41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93" y="1246374"/>
            <a:ext cx="7008993" cy="4651505"/>
          </a:xfrm>
          <a:prstGeom prst="rect">
            <a:avLst/>
          </a:prstGeom>
        </p:spPr>
      </p:pic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 smtClean="0"/>
              <a:t>Jul. 28, 2021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BCCA-4C42-44A4-A55B-AF41469C7B59}" type="slidenum">
              <a:rPr kumimoji="1" lang="ja-JP" altLang="en-US" smtClean="0"/>
              <a:pPr/>
              <a:t>16</a:t>
            </a:fld>
            <a:endParaRPr kumimoji="1" lang="ja-JP" altLang="en-US" dirty="0"/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802618" y="0"/>
            <a:ext cx="8341381" cy="60357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A-OTF 見出ゴMB31 Pro MB31" panose="020B0600000000000000" pitchFamily="34" charset="-128"/>
                <a:ea typeface="A-OTF 見出ゴMB31 Pro MB31" panose="020B0600000000000000" pitchFamily="34" charset="-128"/>
                <a:cs typeface="A-OTF 見出ゴMB31 Pro MB31" panose="020B0600000000000000" pitchFamily="34" charset="-128"/>
              </a:defRPr>
            </a:lvl1pPr>
          </a:lstStyle>
          <a:p>
            <a:r>
              <a:rPr lang="en-US" altLang="ja-JP" dirty="0">
                <a:solidFill>
                  <a:srgbClr val="C00000"/>
                </a:solidFill>
                <a:latin typeface="Arial Black" panose="020B0A04020102020204" pitchFamily="34" charset="0"/>
              </a:rPr>
              <a:t>Observes </a:t>
            </a:r>
            <a:r>
              <a:rPr lang="en-US" altLang="ja-JP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states</a:t>
            </a:r>
            <a:endParaRPr lang="ja-JP" altLang="en-US" b="1" dirty="0">
              <a:latin typeface="Arial Black" panose="020B0A04020102020204" pitchFamily="34" charset="0"/>
              <a:ea typeface="ＤＨＰ平成ゴシックW5" panose="02010601000101010101" pitchFamily="2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正方形/長方形 8"/>
              <p:cNvSpPr/>
              <p:nvPr/>
            </p:nvSpPr>
            <p:spPr>
              <a:xfrm>
                <a:off x="3426780" y="5781737"/>
                <a:ext cx="7936229" cy="7998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200" b="1" i="1" dirty="0" smtClean="0">
                            <a:solidFill>
                              <a:srgbClr val="3939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ja-JP" altLang="en-US" sz="2200" b="1" i="1" dirty="0">
                            <a:solidFill>
                              <a:srgbClr val="3939FF"/>
                            </a:solidFill>
                            <a:latin typeface="Cambria Math" panose="02040503050406030204" pitchFamily="18" charset="0"/>
                          </a:rPr>
                          <m:t>𝓓</m:t>
                        </m:r>
                      </m:e>
                      <m:sub>
                        <m:r>
                          <a:rPr lang="en-US" altLang="ja-JP" sz="2200" b="1" i="1" dirty="0" smtClean="0">
                            <a:solidFill>
                              <a:srgbClr val="3939FF"/>
                            </a:solidFill>
                            <a:latin typeface="Cambria Math" panose="02040503050406030204" pitchFamily="18" charset="0"/>
                          </a:rPr>
                          <m:t>𝜼</m:t>
                        </m:r>
                        <m:r>
                          <a:rPr lang="en-US" altLang="ja-JP" sz="2200" b="1" i="1" dirty="0" smtClean="0">
                            <a:solidFill>
                              <a:srgbClr val="3939FF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</m:sub>
                    </m:sSub>
                  </m:oMath>
                </a14:m>
                <a:r>
                  <a:rPr lang="en-US" altLang="ja-JP" sz="2200" b="1" dirty="0" smtClean="0">
                    <a:solidFill>
                      <a:srgbClr val="3939FF"/>
                    </a:solidFill>
                  </a:rPr>
                  <a:t> (</a:t>
                </a:r>
                <a14:m>
                  <m:oMath xmlns:m="http://schemas.openxmlformats.org/officeDocument/2006/math">
                    <m:r>
                      <a:rPr lang="en-US" altLang="ja-JP" sz="2200" b="1" i="1" dirty="0" smtClean="0">
                        <a:solidFill>
                          <a:srgbClr val="3939FF"/>
                        </a:solidFill>
                        <a:latin typeface="Cambria Math" panose="02040503050406030204" pitchFamily="18" charset="0"/>
                      </a:rPr>
                      <m:t>𝑴</m:t>
                    </m:r>
                    <m:r>
                      <a:rPr lang="en-US" altLang="ja-JP" sz="2200" b="1" i="1" dirty="0" smtClean="0">
                        <a:solidFill>
                          <a:srgbClr val="3939FF"/>
                        </a:solidFill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altLang="ja-JP" sz="2200" b="1" i="1" dirty="0" smtClean="0">
                        <a:solidFill>
                          <a:srgbClr val="3939FF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altLang="ja-JP" sz="2200" b="1" i="1" dirty="0" smtClean="0">
                        <a:solidFill>
                          <a:srgbClr val="3939FF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ja-JP" sz="2200" b="1" i="1" dirty="0" smtClean="0">
                        <a:solidFill>
                          <a:srgbClr val="3939FF"/>
                        </a:solidFill>
                        <a:latin typeface="Cambria Math" panose="02040503050406030204" pitchFamily="18" charset="0"/>
                      </a:rPr>
                      <m:t>𝟒𝟐</m:t>
                    </m:r>
                    <m:r>
                      <a:rPr lang="en-US" altLang="ja-JP" sz="2200" b="1" i="1" dirty="0" smtClean="0">
                        <a:solidFill>
                          <a:srgbClr val="3939FF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ja-JP" sz="2200" b="1" i="0" dirty="0" smtClean="0">
                        <a:solidFill>
                          <a:srgbClr val="3939FF"/>
                        </a:solidFill>
                        <a:latin typeface="Cambria Math" panose="02040503050406030204" pitchFamily="18" charset="0"/>
                      </a:rPr>
                      <m:t>𝐆𝐞𝐕</m:t>
                    </m:r>
                    <m:r>
                      <a:rPr lang="en-US" altLang="ja-JP" sz="2200" b="1" i="1" dirty="0" smtClean="0">
                        <a:solidFill>
                          <a:srgbClr val="3939FF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ja-JP" sz="2200" b="1" i="0" dirty="0" smtClean="0">
                        <a:solidFill>
                          <a:srgbClr val="3939FF"/>
                        </a:solidFill>
                        <a:latin typeface="Cambria Math" panose="02040503050406030204" pitchFamily="18" charset="0"/>
                      </a:rPr>
                      <m:t>𝚪</m:t>
                    </m:r>
                    <m:r>
                      <a:rPr lang="en-US" altLang="ja-JP" sz="2200" b="1" i="1" dirty="0">
                        <a:solidFill>
                          <a:srgbClr val="3939FF"/>
                        </a:solidFill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altLang="ja-JP" sz="2200" b="1" i="1" dirty="0" smtClean="0">
                        <a:solidFill>
                          <a:srgbClr val="3939FF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altLang="ja-JP" sz="2200" b="1" i="1" dirty="0" smtClean="0">
                        <a:solidFill>
                          <a:srgbClr val="3939FF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ja-JP" sz="2200" b="1" i="1" dirty="0" smtClean="0">
                        <a:solidFill>
                          <a:srgbClr val="3939FF"/>
                        </a:solidFill>
                        <a:latin typeface="Cambria Math" panose="02040503050406030204" pitchFamily="18" charset="0"/>
                      </a:rPr>
                      <m:t>𝟎𝟑</m:t>
                    </m:r>
                    <m:r>
                      <a:rPr lang="en-US" altLang="ja-JP" sz="2200" b="1" i="1" dirty="0" smtClean="0">
                        <a:solidFill>
                          <a:srgbClr val="3939FF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ja-JP" sz="2200" b="1" i="0" dirty="0" smtClean="0">
                        <a:solidFill>
                          <a:srgbClr val="3939FF"/>
                        </a:solidFill>
                        <a:latin typeface="Cambria Math" panose="02040503050406030204" pitchFamily="18" charset="0"/>
                      </a:rPr>
                      <m:t>𝐆𝐞𝐕</m:t>
                    </m:r>
                  </m:oMath>
                </a14:m>
                <a:r>
                  <a:rPr lang="en-US" altLang="ja-JP" sz="2200" b="1" dirty="0" smtClean="0">
                    <a:solidFill>
                      <a:srgbClr val="3939FF"/>
                    </a:solidFill>
                  </a:rPr>
                  <a:t>) </a:t>
                </a:r>
                <a:r>
                  <a:rPr lang="en-US" altLang="ja-JP" sz="2200" b="1" dirty="0" smtClean="0"/>
                  <a:t>&amp;</a:t>
                </a:r>
                <a:r>
                  <a:rPr lang="en-US" altLang="ja-JP" sz="2200" b="1" dirty="0" smtClean="0">
                    <a:solidFill>
                      <a:srgbClr val="FF62FF"/>
                    </a:solidFill>
                  </a:rPr>
                  <a:t> </a:t>
                </a:r>
                <a:br>
                  <a:rPr lang="en-US" altLang="ja-JP" sz="2200" b="1" dirty="0" smtClean="0">
                    <a:solidFill>
                      <a:srgbClr val="FF62FF"/>
                    </a:solidFill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ja-JP" altLang="en-US" sz="22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𝓓</m:t>
                        </m:r>
                      </m:e>
                      <m:sub>
                        <m:r>
                          <a:rPr lang="en-US" altLang="ja-JP" sz="2200" b="1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sub>
                    </m:sSub>
                    <m:r>
                      <m:rPr>
                        <m:nor/>
                      </m:rPr>
                      <a:rPr lang="en-US" altLang="ja-JP" sz="2200" b="1" dirty="0">
                        <a:solidFill>
                          <a:srgbClr val="FF0000"/>
                        </a:solidFill>
                      </a:rPr>
                      <m:t>(</m:t>
                    </m:r>
                    <m:r>
                      <a:rPr lang="en-US" altLang="ja-JP" sz="22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  <m:r>
                      <a:rPr lang="en-US" altLang="ja-JP" sz="22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altLang="ja-JP" sz="22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altLang="ja-JP" sz="22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ja-JP" sz="22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𝟏𝟓</m:t>
                    </m:r>
                    <m:r>
                      <a:rPr lang="en-US" altLang="ja-JP" sz="22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ja-JP" sz="2200" b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𝐆𝐞𝐕</m:t>
                    </m:r>
                    <m:r>
                      <a:rPr lang="en-US" altLang="ja-JP" sz="22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ja-JP" sz="2200" b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𝚪</m:t>
                    </m:r>
                    <m:r>
                      <a:rPr lang="en-US" altLang="ja-JP" sz="22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altLang="ja-JP" sz="22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altLang="ja-JP" sz="22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ja-JP" sz="22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𝟏𝟏</m:t>
                    </m:r>
                    <m:r>
                      <a:rPr lang="en-US" altLang="ja-JP" sz="22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ja-JP" sz="2200" b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𝐆𝐞𝐕</m:t>
                    </m:r>
                    <m:r>
                      <m:rPr>
                        <m:nor/>
                      </m:rPr>
                      <a:rPr lang="en-US" altLang="ja-JP" sz="2200" b="1" dirty="0">
                        <a:solidFill>
                          <a:srgbClr val="FF0000"/>
                        </a:solidFill>
                      </a:rPr>
                      <m:t>)</m:t>
                    </m:r>
                  </m:oMath>
                </a14:m>
                <a:r>
                  <a:rPr lang="ja-JP" altLang="en-US" sz="2200" dirty="0" smtClean="0">
                    <a:solidFill>
                      <a:srgbClr val="FF0000"/>
                    </a:solidFill>
                  </a:rPr>
                  <a:t> </a:t>
                </a:r>
                <a:endParaRPr lang="ja-JP" altLang="en-US" sz="2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正方形/長方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6780" y="5781737"/>
                <a:ext cx="7936229" cy="799899"/>
              </a:xfrm>
              <a:prstGeom prst="rect">
                <a:avLst/>
              </a:prstGeom>
              <a:blipFill>
                <a:blip r:embed="rId4"/>
                <a:stretch>
                  <a:fillRect l="-77" t="-3788" b="-530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0" y="722080"/>
                <a:ext cx="9010185" cy="430312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ja-JP" sz="3200" b="1" u="sng" dirty="0" smtClean="0">
                    <a:solidFill>
                      <a:schemeClr val="tx1"/>
                    </a:solidFill>
                  </a:rPr>
                  <a:t>mass distributions </a:t>
                </a:r>
                <a14:m>
                  <m:oMath xmlns:m="http://schemas.openxmlformats.org/officeDocument/2006/math">
                    <m:r>
                      <a:rPr lang="en-US" altLang="ja-JP" sz="3200" b="1" i="1" u="sng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altLang="ja-JP" sz="3200" b="1" i="1" u="sng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𝝈</m:t>
                    </m:r>
                    <m:r>
                      <a:rPr lang="en-US" altLang="ja-JP" sz="3200" b="1" i="1" u="sng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ja-JP" sz="3200" b="1" i="1" u="sng" dirty="0" err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sSub>
                      <m:sSubPr>
                        <m:ctrlPr>
                          <a:rPr lang="en-US" altLang="ja-JP" sz="3200" b="1" i="1" u="sng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3200" b="1" i="1" u="sng" dirty="0" err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altLang="ja-JP" sz="3200" b="1" i="1" u="sng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𝜼</m:t>
                        </m:r>
                        <m:r>
                          <a:rPr lang="en-US" altLang="ja-JP" sz="3200" b="1" i="1" u="sng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</m:sub>
                    </m:sSub>
                  </m:oMath>
                </a14:m>
                <a:r>
                  <a:rPr lang="en-US" altLang="ja-JP" sz="3200" b="1" u="sng" dirty="0"/>
                  <a:t> </a:t>
                </a:r>
                <a:r>
                  <a:rPr lang="en-US" altLang="ja-JP" sz="3200" b="1" u="sng" dirty="0" smtClean="0"/>
                  <a:t>and</a:t>
                </a:r>
                <a:r>
                  <a:rPr lang="en-US" altLang="ja-JP" sz="3200" b="1" u="sng" dirty="0"/>
                  <a:t> </a:t>
                </a:r>
                <a14:m>
                  <m:oMath xmlns:m="http://schemas.openxmlformats.org/officeDocument/2006/math">
                    <m:r>
                      <a:rPr lang="en-US" altLang="ja-JP" sz="3200" b="1" i="1" u="sng" dirty="0"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altLang="ja-JP" sz="3200" b="1" i="1" u="sng" dirty="0">
                        <a:latin typeface="Cambria Math" panose="02040503050406030204" pitchFamily="18" charset="0"/>
                      </a:rPr>
                      <m:t>𝝈</m:t>
                    </m:r>
                    <m:r>
                      <a:rPr lang="en-US" altLang="ja-JP" sz="3200" b="1" i="1" u="sng" dirty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ja-JP" sz="3200" b="1" i="1" u="sng" dirty="0" err="1">
                        <a:latin typeface="Cambria Math" panose="02040503050406030204" pitchFamily="18" charset="0"/>
                      </a:rPr>
                      <m:t>𝒅</m:t>
                    </m:r>
                    <m:sSub>
                      <m:sSubPr>
                        <m:ctrlPr>
                          <a:rPr lang="en-US" altLang="ja-JP" sz="3200" b="1" i="1" u="sng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3200" b="1" i="1" u="sng" dirty="0" err="1"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altLang="ja-JP" sz="3200" b="1" i="1" u="sng" dirty="0" smtClean="0">
                            <a:latin typeface="Cambria Math" panose="02040503050406030204" pitchFamily="18" charset="0"/>
                          </a:rPr>
                          <m:t>𝝅</m:t>
                        </m:r>
                        <m:r>
                          <a:rPr lang="en-US" altLang="ja-JP" sz="3200" b="1" i="1" u="sng" dirty="0">
                            <a:latin typeface="Cambria Math" panose="02040503050406030204" pitchFamily="18" charset="0"/>
                          </a:rPr>
                          <m:t>𝒅</m:t>
                        </m:r>
                      </m:sub>
                    </m:sSub>
                  </m:oMath>
                </a14:m>
                <a:r>
                  <a:rPr lang="en-US" altLang="ja-JP" sz="1800" b="1" u="sng" dirty="0"/>
                  <a:t> </a:t>
                </a:r>
                <a:endParaRPr lang="ja-JP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anose="020B0A04020102020204" pitchFamily="34" charset="0"/>
                </a:endParaRPr>
              </a:p>
            </p:txBody>
          </p:sp>
        </mc:Choice>
        <mc:Fallback xmlns="">
          <p:sp>
            <p:nvSpPr>
              <p:cNvPr id="11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722080"/>
                <a:ext cx="9010185" cy="4303129"/>
              </a:xfrm>
              <a:blipFill>
                <a:blip r:embed="rId5"/>
                <a:stretch>
                  <a:fillRect l="-1691" t="-297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図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874" y="6485984"/>
            <a:ext cx="1253354" cy="37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34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 smtClean="0"/>
              <a:t>Jul. 28, 2021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BCCA-4C42-44A4-A55B-AF41469C7B59}" type="slidenum">
              <a:rPr kumimoji="1" lang="ja-JP" altLang="en-US" smtClean="0"/>
              <a:pPr/>
              <a:t>17</a:t>
            </a:fld>
            <a:endParaRPr kumimoji="1" lang="ja-JP" altLang="en-US" dirty="0"/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802618" y="0"/>
            <a:ext cx="8341381" cy="60357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A-OTF 見出ゴMB31 Pro MB31" panose="020B0600000000000000" pitchFamily="34" charset="-128"/>
                <a:ea typeface="A-OTF 見出ゴMB31 Pro MB31" panose="020B0600000000000000" pitchFamily="34" charset="-128"/>
                <a:cs typeface="A-OTF 見出ゴMB31 Pro MB31" panose="020B0600000000000000" pitchFamily="34" charset="-128"/>
              </a:defRPr>
            </a:lvl1pPr>
          </a:lstStyle>
          <a:p>
            <a:r>
              <a:rPr lang="en-US" altLang="ja-JP" dirty="0">
                <a:solidFill>
                  <a:srgbClr val="C00000"/>
                </a:solidFill>
                <a:latin typeface="Arial Black" panose="020B0A04020102020204" pitchFamily="34" charset="0"/>
              </a:rPr>
              <a:t>Observes states</a:t>
            </a:r>
            <a:endParaRPr lang="ja-JP" altLang="en-US" b="1" dirty="0">
              <a:latin typeface="Arial Black" panose="020B0A04020102020204" pitchFamily="34" charset="0"/>
              <a:ea typeface="ＤＨＰ平成ゴシックW5" panose="02010601000101010101" pitchFamily="2" charset="-128"/>
            </a:endParaRPr>
          </a:p>
        </p:txBody>
      </p:sp>
      <p:sp>
        <p:nvSpPr>
          <p:cNvPr id="6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33814" y="798052"/>
            <a:ext cx="9010185" cy="4303129"/>
          </a:xfrm>
        </p:spPr>
        <p:txBody>
          <a:bodyPr/>
          <a:lstStyle/>
          <a:p>
            <a:pPr marL="0" indent="0">
              <a:buNone/>
            </a:pPr>
            <a:r>
              <a:rPr lang="en-US" altLang="ja-JP" sz="3200" b="1" u="sng" dirty="0" smtClean="0">
                <a:solidFill>
                  <a:schemeClr val="tx1"/>
                </a:solidFill>
              </a:rPr>
              <a:t>angular distribution </a:t>
            </a:r>
            <a:r>
              <a:rPr lang="en-US" altLang="ja-JP" sz="3200" b="1" u="sng" dirty="0" smtClean="0"/>
              <a:t>&amp; </a:t>
            </a:r>
            <a:r>
              <a:rPr lang="en-US" altLang="ja-JP" sz="3200" b="1" u="sng" dirty="0" smtClean="0">
                <a:solidFill>
                  <a:schemeClr val="tx1"/>
                </a:solidFill>
              </a:rPr>
              <a:t>correlation</a:t>
            </a:r>
          </a:p>
          <a:p>
            <a:pPr marL="0" indent="0">
              <a:buNone/>
            </a:pPr>
            <a:endParaRPr lang="ja-JP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874" y="6485984"/>
            <a:ext cx="1253354" cy="372047"/>
          </a:xfrm>
          <a:prstGeom prst="rect">
            <a:avLst/>
          </a:prstGeom>
        </p:spPr>
      </p:pic>
      <p:grpSp>
        <p:nvGrpSpPr>
          <p:cNvPr id="22" name="グループ化 21"/>
          <p:cNvGrpSpPr/>
          <p:nvPr/>
        </p:nvGrpSpPr>
        <p:grpSpPr>
          <a:xfrm>
            <a:off x="0" y="1349386"/>
            <a:ext cx="6943493" cy="3936309"/>
            <a:chOff x="-7688" y="1349386"/>
            <a:chExt cx="8816481" cy="499811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正方形/長方形 2"/>
                <p:cNvSpPr/>
                <p:nvPr/>
              </p:nvSpPr>
              <p:spPr>
                <a:xfrm>
                  <a:off x="-7688" y="5434169"/>
                  <a:ext cx="3543484" cy="50803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ja-JP" sz="2000" b="1" i="1" dirty="0" smtClean="0">
                          <a:latin typeface="Cambria Math" panose="02040503050406030204" pitchFamily="18" charset="0"/>
                        </a:rPr>
                        <m:t>𝜸</m:t>
                      </m:r>
                      <m:r>
                        <m:rPr>
                          <m:nor/>
                        </m:rPr>
                        <a:rPr lang="en-US" altLang="ja-JP" sz="2000" dirty="0"/>
                        <m:t>−</m:t>
                      </m:r>
                      <m:r>
                        <a:rPr lang="en-US" altLang="ja-JP" sz="2000" b="1" i="1" dirty="0" smtClean="0">
                          <a:latin typeface="Cambria Math" panose="02040503050406030204" pitchFamily="18" charset="0"/>
                        </a:rPr>
                        <m:t>𝝅</m:t>
                      </m:r>
                    </m:oMath>
                  </a14:m>
                  <a:r>
                    <a:rPr lang="ja-JP" altLang="en-US" sz="2000" dirty="0" smtClean="0"/>
                    <a:t> </a:t>
                  </a:r>
                  <a:r>
                    <a:rPr lang="en-US" altLang="ja-JP" sz="2000" dirty="0" smtClean="0"/>
                    <a:t>in the </a:t>
                  </a:r>
                  <a14:m>
                    <m:oMath xmlns:m="http://schemas.openxmlformats.org/officeDocument/2006/math">
                      <m:r>
                        <a:rPr lang="en-US" altLang="ja-JP" sz="2000" b="1" i="1" dirty="0">
                          <a:latin typeface="Cambria Math" panose="02040503050406030204" pitchFamily="18" charset="0"/>
                        </a:rPr>
                        <m:t>𝜸</m:t>
                      </m:r>
                      <m:r>
                        <a:rPr lang="en-US" altLang="ja-JP" sz="2000" b="1" i="1" dirty="0" smtClean="0">
                          <a:latin typeface="Cambria Math" panose="02040503050406030204" pitchFamily="18" charset="0"/>
                        </a:rPr>
                        <m:t>𝒅</m:t>
                      </m:r>
                    </m:oMath>
                  </a14:m>
                  <a:r>
                    <a:rPr lang="en-US" altLang="ja-JP" sz="2000" dirty="0" smtClean="0"/>
                    <a:t>-CM frame</a:t>
                  </a:r>
                  <a:endParaRPr lang="ja-JP" altLang="en-US" sz="2000" dirty="0"/>
                </a:p>
              </p:txBody>
            </p:sp>
          </mc:Choice>
          <mc:Fallback xmlns="">
            <p:sp>
              <p:nvSpPr>
                <p:cNvPr id="3" name="正方形/長方形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7688" y="5434169"/>
                  <a:ext cx="3543484" cy="508039"/>
                </a:xfrm>
                <a:prstGeom prst="rect">
                  <a:avLst/>
                </a:prstGeom>
                <a:blipFill>
                  <a:blip r:embed="rId4"/>
                  <a:stretch>
                    <a:fillRect t="-7576" r="-1310" b="-25758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正方形/長方形 7"/>
                <p:cNvSpPr/>
                <p:nvPr/>
              </p:nvSpPr>
              <p:spPr>
                <a:xfrm>
                  <a:off x="3680941" y="5448668"/>
                  <a:ext cx="3572143" cy="8988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ja-JP" sz="2000" b="1" i="1" dirty="0" smtClean="0">
                          <a:latin typeface="Cambria Math" panose="02040503050406030204" pitchFamily="18" charset="0"/>
                        </a:rPr>
                        <m:t>𝝅</m:t>
                      </m:r>
                      <m:r>
                        <m:rPr>
                          <m:nor/>
                        </m:rPr>
                        <a:rPr lang="en-US" altLang="ja-JP" sz="2000" b="0" i="0" dirty="0" smtClean="0"/>
                        <m:t>−</m:t>
                      </m:r>
                      <m:r>
                        <a:rPr lang="en-US" altLang="ja-JP" sz="2000" b="1" i="1" dirty="0" smtClean="0">
                          <a:latin typeface="Cambria Math" panose="02040503050406030204" pitchFamily="18" charset="0"/>
                        </a:rPr>
                        <m:t>𝜼</m:t>
                      </m:r>
                    </m:oMath>
                  </a14:m>
                  <a:r>
                    <a:rPr lang="ja-JP" altLang="en-US" sz="2000" dirty="0" smtClean="0"/>
                    <a:t> </a:t>
                  </a:r>
                  <a:r>
                    <a:rPr lang="en-US" altLang="ja-JP" sz="2000" dirty="0" smtClean="0"/>
                    <a:t>in the </a:t>
                  </a:r>
                  <a14:m>
                    <m:oMath xmlns:m="http://schemas.openxmlformats.org/officeDocument/2006/math">
                      <m:r>
                        <a:rPr lang="en-US" altLang="ja-JP" sz="2000" b="1" i="1" dirty="0" smtClean="0">
                          <a:latin typeface="Cambria Math" panose="02040503050406030204" pitchFamily="18" charset="0"/>
                        </a:rPr>
                        <m:t>𝜼</m:t>
                      </m:r>
                      <m:r>
                        <a:rPr lang="en-US" altLang="ja-JP" sz="2000" b="1" i="1" dirty="0" smtClean="0">
                          <a:latin typeface="Cambria Math" panose="02040503050406030204" pitchFamily="18" charset="0"/>
                        </a:rPr>
                        <m:t>𝒅</m:t>
                      </m:r>
                    </m:oMath>
                  </a14:m>
                  <a:r>
                    <a:rPr lang="en-US" altLang="ja-JP" sz="2000" dirty="0" smtClean="0"/>
                    <a:t> rest frame</a:t>
                  </a:r>
                </a:p>
                <a:p>
                  <a:r>
                    <a:rPr lang="en-US" altLang="ja-JP" sz="2000" dirty="0" smtClean="0"/>
                    <a:t>(opposite sign)</a:t>
                  </a:r>
                </a:p>
              </p:txBody>
            </p:sp>
          </mc:Choice>
          <mc:Fallback xmlns="">
            <p:sp>
              <p:nvSpPr>
                <p:cNvPr id="8" name="正方形/長方形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80941" y="5448668"/>
                  <a:ext cx="3572143" cy="898837"/>
                </a:xfrm>
                <a:prstGeom prst="rect">
                  <a:avLst/>
                </a:prstGeom>
                <a:blipFill>
                  <a:blip r:embed="rId5"/>
                  <a:stretch>
                    <a:fillRect l="-2386" t="-5172" r="-1518" b="-14655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正方形/長方形 8"/>
                <p:cNvSpPr/>
                <p:nvPr/>
              </p:nvSpPr>
              <p:spPr>
                <a:xfrm>
                  <a:off x="6231485" y="1349386"/>
                  <a:ext cx="2577308" cy="49500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ja-JP" sz="24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24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𝑴</m:t>
                            </m:r>
                          </m:e>
                          <m:sub>
                            <m:r>
                              <a:rPr lang="en-US" altLang="ja-JP" sz="24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𝜼</m:t>
                            </m:r>
                            <m:r>
                              <a:rPr lang="en-US" altLang="ja-JP" sz="24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</m:sub>
                        </m:sSub>
                        <m:r>
                          <a:rPr lang="en-US" altLang="ja-JP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&lt;</m:t>
                        </m:r>
                        <m:r>
                          <a:rPr lang="en-US" altLang="ja-JP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altLang="ja-JP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altLang="ja-JP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𝟒𝟕</m:t>
                        </m:r>
                        <m:r>
                          <a:rPr lang="en-US" altLang="ja-JP" sz="2400" b="1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ja-JP" sz="2400" b="1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𝐆𝐞𝐕</m:t>
                        </m:r>
                        <m:r>
                          <a:rPr lang="en-US" altLang="ja-JP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ja-JP" altLang="en-US" sz="2400" baseline="-25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正方形/長方形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31485" y="1349386"/>
                  <a:ext cx="2577308" cy="495007"/>
                </a:xfrm>
                <a:prstGeom prst="rect">
                  <a:avLst/>
                </a:prstGeom>
                <a:blipFill>
                  <a:blip r:embed="rId6"/>
                  <a:stretch>
                    <a:fillRect l="-601" r="-21021" b="-42188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1" name="図 1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383" y="1412499"/>
              <a:ext cx="5939102" cy="4140808"/>
            </a:xfrm>
            <a:prstGeom prst="rect">
              <a:avLst/>
            </a:prstGeom>
          </p:spPr>
        </p:pic>
      </p:grpSp>
      <p:grpSp>
        <p:nvGrpSpPr>
          <p:cNvPr id="21" name="グループ化 20"/>
          <p:cNvGrpSpPr/>
          <p:nvPr/>
        </p:nvGrpSpPr>
        <p:grpSpPr>
          <a:xfrm>
            <a:off x="3790740" y="5225747"/>
            <a:ext cx="5353260" cy="1629117"/>
            <a:chOff x="953862" y="1333522"/>
            <a:chExt cx="5353260" cy="162911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正方形/長方形 11"/>
                <p:cNvSpPr/>
                <p:nvPr/>
              </p:nvSpPr>
              <p:spPr>
                <a:xfrm>
                  <a:off x="953862" y="1600471"/>
                  <a:ext cx="5353260" cy="136216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ja-JP" sz="2000" b="1" dirty="0" smtClean="0"/>
                    <a:t> </a:t>
                  </a:r>
                  <a14:m>
                    <m:oMath xmlns:m="http://schemas.openxmlformats.org/officeDocument/2006/math">
                      <m:r>
                        <a:rPr lang="en-US" altLang="ja-JP" sz="2000" b="1" i="1" dirty="0" smtClean="0">
                          <a:solidFill>
                            <a:srgbClr val="3939FF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d>
                        <m:dPr>
                          <m:ctrlPr>
                            <a:rPr lang="en-US" altLang="ja-JP" sz="2000" b="1" i="1" dirty="0">
                              <a:solidFill>
                                <a:srgbClr val="3939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ja-JP" sz="2000" b="1" i="1" dirty="0">
                                  <a:solidFill>
                                    <a:srgbClr val="3939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ja-JP" sz="2000" b="1" i="1" dirty="0">
                                  <a:solidFill>
                                    <a:srgbClr val="3939FF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US" altLang="ja-JP" sz="2000" b="1" i="1" dirty="0">
                                  <a:solidFill>
                                    <a:srgbClr val="3939FF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  <m:r>
                        <a:rPr lang="en-US" altLang="ja-JP" sz="2000" b="1" i="1" dirty="0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altLang="ja-JP" sz="2000" b="1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ja-JP" altLang="en-US" sz="2000" b="1" i="1" dirty="0">
                              <a:latin typeface="Cambria Math" panose="02040503050406030204" pitchFamily="18" charset="0"/>
                            </a:rPr>
                            <m:t>𝓓</m:t>
                          </m:r>
                        </m:e>
                        <m:sub>
                          <m:r>
                            <a:rPr lang="en-US" altLang="ja-JP" sz="2000" b="1" dirty="0">
                              <a:latin typeface="Cambria Math" panose="02040503050406030204" pitchFamily="18" charset="0"/>
                            </a:rPr>
                            <m:t>𝐈𝐕</m:t>
                          </m:r>
                        </m:sub>
                      </m:sSub>
                      <m:d>
                        <m:dPr>
                          <m:ctrlPr>
                            <a:rPr lang="en-US" altLang="ja-JP" sz="20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ja-JP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ja-JP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e>
                            <m:sup>
                              <m:r>
                                <a:rPr lang="en-US" altLang="ja-JP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en-US" altLang="ja-JP" sz="2000" b="1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sSup>
                            <m:sSupPr>
                              <m:ctrlPr>
                                <a:rPr lang="en-US" altLang="ja-JP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ja-JP" sz="2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US" altLang="ja-JP" sz="2000" b="1" i="1" smtClean="0">
                                  <a:latin typeface="Cambria Math" panose="02040503050406030204" pitchFamily="18" charset="0"/>
                                </a:rPr>
                                <m:t>±</m:t>
                              </m:r>
                            </m:sup>
                          </m:sSup>
                          <m:r>
                            <a:rPr lang="en-US" altLang="ja-JP" sz="2000" b="1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sSup>
                            <m:sSupPr>
                              <m:ctrlPr>
                                <a:rPr lang="en-US" altLang="ja-JP" sz="2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ja-JP" sz="2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altLang="ja-JP" sz="2000" b="1" i="1">
                                  <a:latin typeface="Cambria Math" panose="02040503050406030204" pitchFamily="18" charset="0"/>
                                </a:rPr>
                                <m:t>±</m:t>
                              </m:r>
                            </m:sup>
                          </m:sSup>
                        </m:e>
                      </m:d>
                      <m:r>
                        <a:rPr lang="en-US" altLang="ja-JP" sz="2000" b="1" i="1" dirty="0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altLang="ja-JP" sz="2000" b="1" i="1" dirty="0" smtClean="0">
                              <a:solidFill>
                                <a:srgbClr val="3939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ja-JP" altLang="en-US" sz="2000" b="1" i="1" dirty="0">
                              <a:solidFill>
                                <a:srgbClr val="3939FF"/>
                              </a:solidFill>
                              <a:latin typeface="Cambria Math" panose="02040503050406030204" pitchFamily="18" charset="0"/>
                            </a:rPr>
                            <m:t>𝓓</m:t>
                          </m:r>
                        </m:e>
                        <m:sub>
                          <m:r>
                            <a:rPr lang="en-US" altLang="ja-JP" sz="2000" b="1" i="1" dirty="0" smtClean="0">
                              <a:solidFill>
                                <a:srgbClr val="3939FF"/>
                              </a:solidFill>
                              <a:latin typeface="Cambria Math" panose="02040503050406030204" pitchFamily="18" charset="0"/>
                            </a:rPr>
                            <m:t>𝜼</m:t>
                          </m:r>
                          <m:r>
                            <a:rPr lang="en-US" altLang="ja-JP" sz="2000" b="1" i="1" dirty="0" smtClean="0">
                              <a:solidFill>
                                <a:srgbClr val="3939FF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sub>
                      </m:sSub>
                      <m:d>
                        <m:dPr>
                          <m:ctrlPr>
                            <a:rPr lang="en-US" altLang="ja-JP" sz="2000" b="1" i="1" dirty="0">
                              <a:solidFill>
                                <a:srgbClr val="3939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ja-JP" sz="2000" b="1" i="1">
                                  <a:solidFill>
                                    <a:srgbClr val="3939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ja-JP" sz="2000" b="1" i="1" smtClean="0">
                                  <a:solidFill>
                                    <a:srgbClr val="3939FF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US" altLang="ja-JP" sz="2000" b="1" i="1">
                                  <a:solidFill>
                                    <a:srgbClr val="3939FF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</m:e>
                      </m:d>
                      <m:r>
                        <a:rPr lang="en-US" altLang="ja-JP" sz="2000" b="1" i="1" dirty="0">
                          <a:solidFill>
                            <a:srgbClr val="3939FF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altLang="ja-JP" sz="2000" b="1" i="1" dirty="0">
                          <a:solidFill>
                            <a:srgbClr val="3939FF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d>
                        <m:dPr>
                          <m:ctrlPr>
                            <a:rPr lang="en-US" altLang="ja-JP" sz="2000" b="1" i="1" dirty="0">
                              <a:solidFill>
                                <a:srgbClr val="3939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ja-JP" sz="2000" b="1" i="1" dirty="0">
                                  <a:solidFill>
                                    <a:srgbClr val="3939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ja-JP" sz="2000" b="1" i="1" dirty="0">
                                  <a:solidFill>
                                    <a:srgbClr val="3939FF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US" altLang="ja-JP" sz="2000" b="1" i="1" dirty="0">
                                  <a:solidFill>
                                    <a:srgbClr val="3939FF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</m:oMath>
                  </a14:m>
                  <a:endParaRPr lang="en-US" altLang="ja-JP" sz="2000" b="1" dirty="0" smtClean="0"/>
                </a:p>
                <a:p>
                  <a:endParaRPr lang="en-US" altLang="ja-JP" sz="2000" b="1" i="1" dirty="0" smtClean="0">
                    <a:latin typeface="Cambria Math" panose="02040503050406030204" pitchFamily="18" charset="0"/>
                  </a:endParaRPr>
                </a:p>
                <a:p>
                  <a:r>
                    <a:rPr lang="en-US" altLang="ja-JP" sz="2000" b="1" dirty="0" smtClean="0">
                      <a:solidFill>
                        <a:srgbClr val="3939FF"/>
                      </a:solidFill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altLang="ja-JP" sz="2000" b="1" i="1" dirty="0">
                          <a:solidFill>
                            <a:srgbClr val="3939FF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altLang="ja-JP" sz="2000" b="1" i="1" dirty="0">
                          <a:solidFill>
                            <a:srgbClr val="3939FF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ja-JP" sz="2000" b="1" i="1" dirty="0">
                              <a:solidFill>
                                <a:srgbClr val="3939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sz="2000" b="1" i="1" dirty="0">
                              <a:solidFill>
                                <a:srgbClr val="3939FF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  <m:sup>
                          <m:r>
                            <a:rPr lang="en-US" altLang="ja-JP" sz="2000" b="1" i="1" dirty="0">
                              <a:solidFill>
                                <a:srgbClr val="3939F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ja-JP" sz="2000" b="1" i="1" dirty="0">
                          <a:solidFill>
                            <a:srgbClr val="3939FF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ja-JP" sz="2000" b="1" i="1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altLang="ja-JP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ja-JP" altLang="en-US" sz="2000" b="1" i="1" dirty="0">
                              <a:latin typeface="Cambria Math" panose="02040503050406030204" pitchFamily="18" charset="0"/>
                            </a:rPr>
                            <m:t>𝓓</m:t>
                          </m:r>
                        </m:e>
                        <m:sub>
                          <m:r>
                            <a:rPr lang="en-US" altLang="ja-JP" sz="2000" b="1">
                              <a:latin typeface="Cambria Math" panose="02040503050406030204" pitchFamily="18" charset="0"/>
                            </a:rPr>
                            <m:t>𝐈𝐕</m:t>
                          </m:r>
                        </m:sub>
                      </m:sSub>
                      <m:r>
                        <a:rPr lang="en-US" altLang="ja-JP" sz="2000" b="1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ja-JP" sz="2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altLang="ja-JP" sz="2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ja-JP" sz="2000" b="1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ja-JP" sz="2000" b="1" i="1" dirty="0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altLang="ja-JP" sz="2000" b="1" i="1" dirty="0" smtClean="0">
                              <a:solidFill>
                                <a:srgbClr val="3939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ja-JP" altLang="en-US" sz="2000" b="1" i="1" dirty="0">
                              <a:solidFill>
                                <a:srgbClr val="3939FF"/>
                              </a:solidFill>
                              <a:latin typeface="Cambria Math" panose="02040503050406030204" pitchFamily="18" charset="0"/>
                            </a:rPr>
                            <m:t>𝓓</m:t>
                          </m:r>
                        </m:e>
                        <m:sub>
                          <m:r>
                            <a:rPr lang="en-US" altLang="ja-JP" sz="2000" b="1" dirty="0">
                              <a:solidFill>
                                <a:srgbClr val="3939FF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sub>
                      </m:sSub>
                      <m:r>
                        <a:rPr lang="en-US" altLang="ja-JP" sz="2000" b="1" i="1" dirty="0" smtClean="0">
                          <a:solidFill>
                            <a:srgbClr val="3939FF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ja-JP" sz="2000" b="1" i="1" dirty="0" smtClean="0">
                              <a:solidFill>
                                <a:srgbClr val="3939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sz="2000" b="1" i="1" dirty="0" smtClean="0">
                              <a:solidFill>
                                <a:srgbClr val="3939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altLang="ja-JP" sz="2000" b="1" i="1" dirty="0" smtClean="0">
                              <a:solidFill>
                                <a:srgbClr val="3939F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ja-JP" sz="2000" b="1" i="1" dirty="0" smtClean="0">
                          <a:solidFill>
                            <a:srgbClr val="3939FF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ja-JP" sz="2000" b="1" i="1" dirty="0">
                          <a:solidFill>
                            <a:srgbClr val="3939FF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altLang="ja-JP" sz="2000" b="1" i="1" dirty="0">
                          <a:solidFill>
                            <a:srgbClr val="3939FF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altLang="ja-JP" sz="2000" b="1" i="1" dirty="0" smtClean="0">
                          <a:solidFill>
                            <a:srgbClr val="3939FF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ja-JP" sz="2000" b="1" i="1" dirty="0" smtClean="0">
                              <a:solidFill>
                                <a:srgbClr val="3939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sz="2000" b="1" i="1" dirty="0" smtClean="0">
                              <a:solidFill>
                                <a:srgbClr val="3939FF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  <m:sup>
                          <m:r>
                            <a:rPr lang="en-US" altLang="ja-JP" sz="2000" b="1" i="1" dirty="0" smtClean="0">
                              <a:solidFill>
                                <a:srgbClr val="3939F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ja-JP" sz="2000" b="1" i="1" dirty="0" smtClean="0">
                          <a:solidFill>
                            <a:srgbClr val="3939FF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altLang="ja-JP" sz="2000" b="1" i="1" dirty="0" smtClean="0">
                    <a:solidFill>
                      <a:srgbClr val="3939FF"/>
                    </a:solidFill>
                    <a:latin typeface="Cambria Math" panose="02040503050406030204" pitchFamily="18" charset="0"/>
                  </a:endParaRPr>
                </a:p>
                <a:p>
                  <a:endParaRPr lang="en-US" altLang="ja-JP" sz="2000" b="1" i="1" dirty="0"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2" name="正方形/長方形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3862" y="1600471"/>
                  <a:ext cx="5353260" cy="1362168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正方形/長方形 12"/>
                <p:cNvSpPr/>
                <p:nvPr/>
              </p:nvSpPr>
              <p:spPr>
                <a:xfrm>
                  <a:off x="4009671" y="2014530"/>
                  <a:ext cx="876971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ja-JP" sz="2000" b="1" i="1" dirty="0" smtClean="0">
                            <a:solidFill>
                              <a:srgbClr val="3939FF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  <m:r>
                          <a:rPr lang="en-US" altLang="ja-JP" sz="2000" b="1" i="1" dirty="0" smtClean="0">
                            <a:solidFill>
                              <a:srgbClr val="3939FF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ja-JP" sz="2000" b="1" i="1" dirty="0" smtClean="0">
                            <a:solidFill>
                              <a:srgbClr val="3939FF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oMath>
                    </m:oMathPara>
                  </a14:m>
                  <a:endParaRPr lang="ja-JP" altLang="en-US" sz="2000" dirty="0">
                    <a:solidFill>
                      <a:srgbClr val="3939FF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正方形/長方形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09671" y="2014530"/>
                  <a:ext cx="876971" cy="40011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正方形/長方形 13"/>
                <p:cNvSpPr/>
                <p:nvPr/>
              </p:nvSpPr>
              <p:spPr>
                <a:xfrm>
                  <a:off x="2753521" y="2014530"/>
                  <a:ext cx="876971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ja-JP" sz="2000" b="1" i="1" dirty="0" smtClean="0">
                            <a:latin typeface="Cambria Math" panose="02040503050406030204" pitchFamily="18" charset="0"/>
                          </a:rPr>
                          <m:t>𝑳</m:t>
                        </m:r>
                        <m:r>
                          <a:rPr lang="en-US" altLang="ja-JP" sz="2000" b="1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ja-JP" sz="2000" b="1" i="1" dirty="0" smtClean="0">
                            <a:latin typeface="Cambria Math" panose="02040503050406030204" pitchFamily="18" charset="0"/>
                          </a:rPr>
                          <m:t>𝟏</m:t>
                        </m:r>
                      </m:oMath>
                    </m:oMathPara>
                  </a14:m>
                  <a:endParaRPr lang="ja-JP" altLang="en-US" sz="2000" dirty="0"/>
                </a:p>
              </p:txBody>
            </p:sp>
          </mc:Choice>
          <mc:Fallback xmlns="">
            <p:sp>
              <p:nvSpPr>
                <p:cNvPr id="14" name="正方形/長方形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53521" y="2014530"/>
                  <a:ext cx="876971" cy="40011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正方形/長方形 14"/>
                <p:cNvSpPr/>
                <p:nvPr/>
              </p:nvSpPr>
              <p:spPr>
                <a:xfrm>
                  <a:off x="4878653" y="1333522"/>
                  <a:ext cx="1126527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ja-JP" sz="2000" b="1" i="1" dirty="0" smtClean="0">
                            <a:solidFill>
                              <a:srgbClr val="3939FF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  <m:r>
                          <a:rPr lang="en-US" altLang="ja-JP" sz="2000" b="1" i="1" dirty="0" smtClean="0">
                            <a:solidFill>
                              <a:srgbClr val="3939FF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ja-JP" sz="2000" b="1" i="1" dirty="0" smtClean="0">
                            <a:solidFill>
                              <a:srgbClr val="3939FF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altLang="ja-JP" sz="2000" b="1" i="1" dirty="0" smtClean="0">
                            <a:solidFill>
                              <a:srgbClr val="3939FF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ja-JP" sz="2000" b="1" i="1" dirty="0" smtClean="0">
                            <a:solidFill>
                              <a:srgbClr val="3939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oMath>
                    </m:oMathPara>
                  </a14:m>
                  <a:endParaRPr lang="ja-JP" altLang="en-US" sz="2000" dirty="0">
                    <a:solidFill>
                      <a:srgbClr val="3939FF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正方形/長方形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78653" y="1333522"/>
                  <a:ext cx="1126527" cy="400110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正方形/長方形 15"/>
                <p:cNvSpPr/>
                <p:nvPr/>
              </p:nvSpPr>
              <p:spPr>
                <a:xfrm>
                  <a:off x="3321630" y="1333522"/>
                  <a:ext cx="1376082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ja-JP" sz="2000" b="1" i="1" dirty="0" smtClean="0">
                            <a:latin typeface="Cambria Math" panose="02040503050406030204" pitchFamily="18" charset="0"/>
                          </a:rPr>
                          <m:t>𝑳</m:t>
                        </m:r>
                        <m:r>
                          <a:rPr lang="en-US" altLang="ja-JP" sz="2000" b="1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ja-JP" sz="2000" b="1" i="1" dirty="0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altLang="ja-JP" sz="2000" b="1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ja-JP" sz="2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altLang="ja-JP" sz="2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ja-JP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oMath>
                    </m:oMathPara>
                  </a14:m>
                  <a:endParaRPr lang="ja-JP" altLang="en-US" sz="2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正方形/長方形 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21630" y="1333522"/>
                  <a:ext cx="1376082" cy="400110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正方形/長方形 16"/>
                <p:cNvSpPr/>
                <p:nvPr/>
              </p:nvSpPr>
              <p:spPr>
                <a:xfrm>
                  <a:off x="1390533" y="2011139"/>
                  <a:ext cx="1126527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ja-JP" sz="2000" b="1" i="1" dirty="0" smtClean="0">
                            <a:latin typeface="Cambria Math" panose="02040503050406030204" pitchFamily="18" charset="0"/>
                          </a:rPr>
                          <m:t>𝑳</m:t>
                        </m:r>
                        <m:r>
                          <a:rPr lang="en-US" altLang="ja-JP" sz="2000" b="1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ja-JP" sz="2000" b="1" i="1" dirty="0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altLang="ja-JP" sz="2000" b="1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ja-JP" sz="20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oMath>
                    </m:oMathPara>
                  </a14:m>
                  <a:endParaRPr lang="ja-JP" altLang="en-US" sz="2000" dirty="0"/>
                </a:p>
              </p:txBody>
            </p:sp>
          </mc:Choice>
          <mc:Fallback xmlns="">
            <p:sp>
              <p:nvSpPr>
                <p:cNvPr id="17" name="正方形/長方形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90533" y="2011139"/>
                  <a:ext cx="1126527" cy="400110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正方形/長方形 17"/>
                <p:cNvSpPr/>
                <p:nvPr/>
              </p:nvSpPr>
              <p:spPr>
                <a:xfrm>
                  <a:off x="1390534" y="1333522"/>
                  <a:ext cx="1126527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ja-JP" sz="2000" b="1" i="1" dirty="0" smtClean="0">
                            <a:latin typeface="Cambria Math" panose="02040503050406030204" pitchFamily="18" charset="0"/>
                          </a:rPr>
                          <m:t>𝑳</m:t>
                        </m:r>
                        <m:r>
                          <a:rPr lang="en-US" altLang="ja-JP" sz="2000" b="1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ja-JP" sz="2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altLang="ja-JP" sz="2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ja-JP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oMath>
                    </m:oMathPara>
                  </a14:m>
                  <a:endParaRPr lang="ja-JP" altLang="en-US" sz="2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正方形/長方形 1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90534" y="1333522"/>
                  <a:ext cx="1126527" cy="400110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2" name="テキスト ボックス 31"/>
          <p:cNvSpPr txBox="1"/>
          <p:nvPr/>
        </p:nvSpPr>
        <p:spPr>
          <a:xfrm>
            <a:off x="5396271" y="5256525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solidFill>
                  <a:srgbClr val="FF0000"/>
                </a:solidFill>
              </a:rPr>
              <a:t>57%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正方形/長方形 33"/>
              <p:cNvSpPr/>
              <p:nvPr/>
            </p:nvSpPr>
            <p:spPr>
              <a:xfrm>
                <a:off x="5059664" y="2812340"/>
                <a:ext cx="4108241" cy="1569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kumimoji="1" lang="en-US" altLang="ja-JP" sz="2400" b="1" dirty="0" smtClean="0">
                    <a:solidFill>
                      <a:srgbClr val="FF0000"/>
                    </a:solidFill>
                  </a:rPr>
                  <a:t>inconsistent with the fact that </a:t>
                </a:r>
                <a:br>
                  <a:rPr kumimoji="1" lang="en-US" altLang="ja-JP" sz="2400" b="1" dirty="0" smtClean="0">
                    <a:solidFill>
                      <a:srgbClr val="FF0000"/>
                    </a:solidFill>
                  </a:rPr>
                </a:br>
                <a:r>
                  <a:rPr kumimoji="1" lang="en-US" altLang="ja-JP" sz="2400" b="1" dirty="0" smtClean="0">
                    <a:solidFill>
                      <a:srgbClr val="FF0000"/>
                    </a:solidFill>
                  </a:rPr>
                  <a:t>the</a:t>
                </a:r>
                <a14:m>
                  <m:oMath xmlns:m="http://schemas.openxmlformats.org/officeDocument/2006/math">
                    <m:r>
                      <a:rPr kumimoji="1" lang="en-US" altLang="ja-JP" sz="2400" b="1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ja-JP" sz="2400" b="1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𝚫</m:t>
                    </m:r>
                    <m:r>
                      <a:rPr kumimoji="1" lang="en-US" altLang="ja-JP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ja-JP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𝟏𝟕𝟎𝟎</m:t>
                    </m:r>
                    <m:r>
                      <a:rPr kumimoji="1" lang="en-US" altLang="ja-JP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kumimoji="1" lang="en-US" altLang="ja-JP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kumimoji="1" lang="en-US" altLang="ja-JP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kumimoji="1" lang="en-US" altLang="ja-JP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ja-JP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kumimoji="1" lang="en-US" altLang="ja-JP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kumimoji="1" lang="en-US" altLang="ja-JP" sz="2400" b="1" dirty="0" smtClean="0">
                    <a:solidFill>
                      <a:srgbClr val="FF0000"/>
                    </a:solidFill>
                  </a:rPr>
                  <a:t> is the main</a:t>
                </a:r>
              </a:p>
              <a:p>
                <a:r>
                  <a:rPr kumimoji="1" lang="en-US" altLang="ja-JP" sz="2400" b="1" dirty="0" smtClean="0">
                    <a:solidFill>
                      <a:srgbClr val="FF0000"/>
                    </a:solidFill>
                  </a:rPr>
                  <a:t>contributor for the elementary</a:t>
                </a:r>
              </a:p>
              <a:p>
                <a14:m>
                  <m:oMath xmlns:m="http://schemas.openxmlformats.org/officeDocument/2006/math">
                    <m:r>
                      <a:rPr kumimoji="1" lang="en-US" altLang="ja-JP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𝝅𝜼</m:t>
                    </m:r>
                  </m:oMath>
                </a14:m>
                <a:r>
                  <a:rPr kumimoji="1" lang="en-US" altLang="ja-JP" sz="2400" b="1" dirty="0" smtClean="0">
                    <a:solidFill>
                      <a:srgbClr val="FF0000"/>
                    </a:solidFill>
                  </a:rPr>
                  <a:t> photoproduction</a:t>
                </a:r>
              </a:p>
            </p:txBody>
          </p:sp>
        </mc:Choice>
        <mc:Fallback xmlns="">
          <p:sp>
            <p:nvSpPr>
              <p:cNvPr id="34" name="正方形/長方形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9664" y="2812340"/>
                <a:ext cx="4108241" cy="1569660"/>
              </a:xfrm>
              <a:prstGeom prst="rect">
                <a:avLst/>
              </a:prstGeom>
              <a:blipFill>
                <a:blip r:embed="rId15"/>
                <a:stretch>
                  <a:fillRect l="-2374" t="-3101" r="-1335" b="-775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正方形/長方形 34"/>
          <p:cNvSpPr/>
          <p:nvPr/>
        </p:nvSpPr>
        <p:spPr>
          <a:xfrm>
            <a:off x="5590399" y="429182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ja-JP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M. </a:t>
            </a:r>
            <a:r>
              <a:rPr lang="en-US" altLang="ja-JP" sz="1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Döring</a:t>
            </a:r>
            <a:r>
              <a:rPr lang="en-US" altLang="ja-JP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et al., PRC73, 045209 (2006).</a:t>
            </a:r>
            <a:endParaRPr lang="en-US" altLang="ja-JP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r>
              <a:rPr lang="en-US" altLang="ja-JP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J. </a:t>
            </a:r>
            <a:r>
              <a:rPr lang="en-US" altLang="ja-JP" sz="1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Ajaka</a:t>
            </a:r>
            <a:r>
              <a:rPr lang="en-US" altLang="ja-JP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et </a:t>
            </a:r>
            <a:r>
              <a:rPr lang="en-US" altLang="ja-JP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al</a:t>
            </a:r>
            <a:r>
              <a:rPr lang="en-US" altLang="ja-JP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., PRL100, 052003 (2008).</a:t>
            </a:r>
          </a:p>
          <a:p>
            <a:pPr marL="228600" indent="-228600">
              <a:buAutoNum type="alphaUcPeriod"/>
            </a:pPr>
            <a:r>
              <a:rPr lang="en-US" altLang="ja-JP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Fix et al., PRC82, 035207 (2010).</a:t>
            </a:r>
          </a:p>
          <a:p>
            <a:r>
              <a:rPr lang="en-US" altLang="ja-JP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E. </a:t>
            </a:r>
            <a:r>
              <a:rPr lang="en-US" altLang="ja-JP" sz="1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Gutz</a:t>
            </a:r>
            <a:r>
              <a:rPr lang="en-US" altLang="ja-JP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et al., EPJA50, 74 (2014</a:t>
            </a:r>
            <a:r>
              <a:rPr lang="en-US" altLang="ja-JP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).</a:t>
            </a:r>
          </a:p>
          <a:p>
            <a:r>
              <a:rPr lang="en-US" altLang="ja-JP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V. </a:t>
            </a:r>
            <a:r>
              <a:rPr lang="en-US" altLang="ja-JP" sz="1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Sokhoyan</a:t>
            </a:r>
            <a:r>
              <a:rPr lang="en-US" altLang="ja-JP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et </a:t>
            </a:r>
            <a:r>
              <a:rPr lang="en-US" altLang="ja-JP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al</a:t>
            </a:r>
            <a:r>
              <a:rPr lang="en-US" altLang="ja-JP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., PRC97, 055212 (2018).</a:t>
            </a:r>
            <a:endParaRPr lang="en-US" altLang="ja-JP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12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 smtClean="0"/>
              <a:t>Jul. 28, 2021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BCCA-4C42-44A4-A55B-AF41469C7B59}" type="slidenum">
              <a:rPr kumimoji="1" lang="ja-JP" altLang="en-US" smtClean="0"/>
              <a:pPr/>
              <a:t>18</a:t>
            </a:fld>
            <a:endParaRPr kumimoji="1" lang="ja-JP" altLang="en-US" dirty="0"/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802618" y="0"/>
            <a:ext cx="8341381" cy="60357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A-OTF 見出ゴMB31 Pro MB31" panose="020B0600000000000000" pitchFamily="34" charset="-128"/>
                <a:ea typeface="A-OTF 見出ゴMB31 Pro MB31" panose="020B0600000000000000" pitchFamily="34" charset="-128"/>
                <a:cs typeface="A-OTF 見出ゴMB31 Pro MB31" panose="020B0600000000000000" pitchFamily="34" charset="-128"/>
              </a:defRPr>
            </a:lvl1pPr>
          </a:lstStyle>
          <a:p>
            <a:r>
              <a:rPr lang="en-US" altLang="ja-JP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Summary</a:t>
            </a:r>
            <a:endParaRPr lang="ja-JP" altLang="en-US" b="1" dirty="0">
              <a:latin typeface="Arial Black" panose="020B0A04020102020204" pitchFamily="34" charset="0"/>
              <a:ea typeface="ＤＨＰ平成ゴシックW5" panose="02010601000101010101" pitchFamily="2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0" y="746891"/>
                <a:ext cx="9143999" cy="4426478"/>
              </a:xfrm>
            </p:spPr>
            <p:txBody>
              <a:bodyPr/>
              <a:lstStyle/>
              <a:p>
                <a:pPr marL="514350" indent="-514350">
                  <a:buAutoNum type="arabicPeriod"/>
                </a:pPr>
                <a:r>
                  <a:rPr lang="en-US" altLang="ja-JP" sz="2400" b="1" dirty="0" smtClean="0">
                    <a:solidFill>
                      <a:schemeClr val="tx1"/>
                    </a:solidFill>
                  </a:rPr>
                  <a:t>neither </a:t>
                </a:r>
                <a14:m>
                  <m:oMath xmlns:m="http://schemas.openxmlformats.org/officeDocument/2006/math">
                    <m:r>
                      <a:rPr lang="en-US" altLang="ja-JP" sz="2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𝜸</m:t>
                    </m:r>
                    <m:r>
                      <a:rPr lang="en-US" altLang="ja-JP" sz="2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altLang="ja-JP" sz="2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ja-JP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ja-JP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en-US" altLang="ja-JP" sz="24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400" b="1" i="1" dirty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ja-JP" sz="2400" b="1" i="1" dirty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r>
                      <a:rPr lang="en-US" altLang="ja-JP" sz="2400" b="1" i="1" dirty="0" smtClean="0"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altLang="ja-JP" sz="2400" b="1" dirty="0" smtClean="0">
                    <a:solidFill>
                      <a:schemeClr val="tx1"/>
                    </a:solidFill>
                  </a:rPr>
                  <a:t> nor </a:t>
                </a:r>
                <a14:m>
                  <m:oMath xmlns:m="http://schemas.openxmlformats.org/officeDocument/2006/math"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𝜸</m:t>
                    </m:r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ja-JP" sz="24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400" b="1" i="1" dirty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ja-JP" sz="2400" b="1" i="1" dirty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r>
                      <a:rPr lang="en-US" altLang="ja-JP" sz="2400" b="1" i="1" dirty="0" smtClean="0">
                        <a:latin typeface="Cambria Math" panose="02040503050406030204" pitchFamily="18" charset="0"/>
                      </a:rPr>
                      <m:t>𝜼</m:t>
                    </m:r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altLang="ja-JP" sz="2400" b="1" dirty="0" smtClean="0">
                    <a:solidFill>
                      <a:schemeClr val="tx1"/>
                    </a:solidFill>
                  </a:rPr>
                  <a:t> is described by a coherent sum of the elementary amplitudes with deuteron coalescence</a:t>
                </a:r>
              </a:p>
              <a:p>
                <a:pPr marL="514350" indent="-514350">
                  <a:buAutoNum type="arabicPeriod"/>
                </a:pPr>
                <a:r>
                  <a:rPr lang="en-US" altLang="ja-JP" sz="2400" b="1" dirty="0" smtClean="0"/>
                  <a:t>a sequential process in </a:t>
                </a:r>
                <a14:m>
                  <m:oMath xmlns:m="http://schemas.openxmlformats.org/officeDocument/2006/math"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𝜸</m:t>
                    </m:r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ja-JP" sz="24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400" b="1" i="1" dirty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ja-JP" sz="2400" b="1" i="1" dirty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en-US" altLang="ja-JP" sz="24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400" b="1" i="1" dirty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ja-JP" sz="2400" b="1" i="1" dirty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altLang="ja-JP" sz="2400" b="1" dirty="0"/>
                  <a:t> </a:t>
                </a:r>
                <a:r>
                  <a:rPr lang="en-US" altLang="ja-JP" sz="2400" b="1" dirty="0" smtClean="0"/>
                  <a:t/>
                </a:r>
                <a:br>
                  <a:rPr lang="en-US" altLang="ja-JP" sz="2400" b="1" dirty="0" smtClean="0"/>
                </a:br>
                <a:r>
                  <a:rPr lang="ja-JP" altLang="en-US" sz="2400" b="1" dirty="0"/>
                  <a:t>　</a:t>
                </a:r>
                <a14:m>
                  <m:oMath xmlns:m="http://schemas.openxmlformats.org/officeDocument/2006/math">
                    <m:r>
                      <a:rPr lang="en-US" altLang="ja-JP" sz="2400" b="1" i="1">
                        <a:latin typeface="Cambria Math" panose="02040503050406030204" pitchFamily="18" charset="0"/>
                      </a:rPr>
                      <m:t>𝜸</m:t>
                    </m:r>
                    <m:r>
                      <a:rPr lang="en-US" altLang="ja-JP" sz="2400" b="1" i="1"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altLang="ja-JP" sz="2400" b="1" i="1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altLang="ja-JP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ja-JP" altLang="en-US" sz="2400" b="1" i="1">
                            <a:latin typeface="Cambria Math" panose="02040503050406030204" pitchFamily="18" charset="0"/>
                          </a:rPr>
                          <m:t>𝓓</m:t>
                        </m:r>
                      </m:e>
                      <m:sub>
                        <m:r>
                          <a:rPr lang="en-US" altLang="ja-JP" sz="2400" b="1">
                            <a:latin typeface="Cambria Math" panose="02040503050406030204" pitchFamily="18" charset="0"/>
                          </a:rPr>
                          <m:t>𝐈</m:t>
                        </m:r>
                        <m:r>
                          <a:rPr lang="en-US" altLang="ja-JP" sz="2400" b="1" i="0" smtClean="0">
                            <a:latin typeface="Cambria Math" panose="02040503050406030204" pitchFamily="18" charset="0"/>
                          </a:rPr>
                          <m:t>𝐒</m:t>
                        </m:r>
                      </m:sub>
                    </m:sSub>
                    <m:r>
                      <a:rPr lang="en-US" altLang="ja-JP" sz="2400" b="1" i="1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ja-JP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400" b="1" i="1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ja-JP" sz="2400" b="1" i="1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sSub>
                      <m:sSubPr>
                        <m:ctrlPr>
                          <a:rPr lang="en-US" altLang="ja-JP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ja-JP" altLang="en-US" sz="2400" b="1" i="1">
                            <a:latin typeface="Cambria Math" panose="02040503050406030204" pitchFamily="18" charset="0"/>
                          </a:rPr>
                          <m:t>𝓓</m:t>
                        </m:r>
                      </m:e>
                      <m:sub>
                        <m:r>
                          <a:rPr lang="en-US" altLang="ja-JP" sz="2400" b="1" i="0" smtClean="0">
                            <a:latin typeface="Cambria Math" panose="02040503050406030204" pitchFamily="18" charset="0"/>
                          </a:rPr>
                          <m:t>𝟏𝟐</m:t>
                        </m:r>
                      </m:sub>
                    </m:sSub>
                    <m:r>
                      <a:rPr lang="en-US" altLang="ja-JP" sz="2400" b="1" i="1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ja-JP" sz="24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400" b="1" i="1" dirty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ja-JP" sz="2400" b="1" i="1" dirty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en-US" altLang="ja-JP" sz="24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400" b="1" i="1" dirty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ja-JP" sz="2400" b="1" i="1" dirty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altLang="ja-JP" sz="2400" b="1" dirty="0"/>
                  <a:t> </a:t>
                </a:r>
                <a:br>
                  <a:rPr lang="en-US" altLang="ja-JP" sz="2400" b="1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ja-JP" altLang="en-US" sz="2400" b="1" i="1">
                            <a:latin typeface="Cambria Math" panose="02040503050406030204" pitchFamily="18" charset="0"/>
                          </a:rPr>
                          <m:t>𝓓</m:t>
                        </m:r>
                      </m:e>
                      <m:sub>
                        <m:r>
                          <a:rPr lang="en-US" altLang="ja-JP" sz="2400" b="1">
                            <a:latin typeface="Cambria Math" panose="02040503050406030204" pitchFamily="18" charset="0"/>
                          </a:rPr>
                          <m:t>𝟏𝟐</m:t>
                        </m:r>
                      </m:sub>
                    </m:sSub>
                  </m:oMath>
                </a14:m>
                <a:r>
                  <a:rPr lang="en-US" altLang="ja-JP" sz="2400" b="1" dirty="0" smtClean="0"/>
                  <a:t>: </a:t>
                </a:r>
                <a14:m>
                  <m:oMath xmlns:m="http://schemas.openxmlformats.org/officeDocument/2006/math"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𝑰</m:t>
                    </m:r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en-US" altLang="ja-JP" sz="2400" b="1" i="1" dirty="0" err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400" b="1" i="1" dirty="0" err="1">
                            <a:latin typeface="Cambria Math" panose="02040503050406030204" pitchFamily="18" charset="0"/>
                          </a:rPr>
                          <m:t>𝑱</m:t>
                        </m:r>
                      </m:e>
                      <m:sup>
                        <m:r>
                          <a:rPr lang="en-US" altLang="ja-JP" sz="2400" b="1" i="1" dirty="0">
                            <a:latin typeface="Cambria Math" panose="02040503050406030204" pitchFamily="18" charset="0"/>
                          </a:rPr>
                          <m:t>𝝅</m:t>
                        </m:r>
                      </m:sup>
                    </m:sSup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ja-JP" sz="24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400" b="1" i="1" dirty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altLang="ja-JP" sz="2400" b="1" i="1" dirty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ja-JP" sz="2400" b="1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ja-JP" sz="2400" b="1" i="1" dirty="0" smtClean="0">
                        <a:latin typeface="Cambria Math" panose="02040503050406030204" pitchFamily="18" charset="0"/>
                      </a:rPr>
                      <m:t>𝑴</m:t>
                    </m:r>
                    <m:r>
                      <a:rPr lang="en-US" altLang="ja-JP" sz="2400" b="1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ja-JP" sz="2400" b="1" i="1" dirty="0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altLang="ja-JP" sz="2400" b="1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ja-JP" sz="2400" b="1" i="1" dirty="0" smtClean="0">
                        <a:latin typeface="Cambria Math" panose="02040503050406030204" pitchFamily="18" charset="0"/>
                      </a:rPr>
                      <m:t>𝟏𝟒</m:t>
                    </m:r>
                    <m:r>
                      <a:rPr lang="en-US" altLang="ja-JP" sz="2400" b="1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ja-JP" sz="2400" b="1" i="0" dirty="0" smtClean="0">
                        <a:latin typeface="Cambria Math" panose="02040503050406030204" pitchFamily="18" charset="0"/>
                      </a:rPr>
                      <m:t>𝐆𝐞𝐕</m:t>
                    </m:r>
                    <m:r>
                      <a:rPr lang="en-US" altLang="ja-JP" sz="2400" b="1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ja-JP" sz="2400" b="1" i="0" dirty="0" smtClean="0">
                        <a:latin typeface="Cambria Math" panose="02040503050406030204" pitchFamily="18" charset="0"/>
                      </a:rPr>
                      <m:t>𝚪</m:t>
                    </m:r>
                    <m:r>
                      <a:rPr lang="en-US" altLang="ja-JP" sz="2400" b="1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ja-JP" sz="2400" b="1" i="1" dirty="0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altLang="ja-JP" sz="2400" b="1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ja-JP" sz="2400" b="1" i="1" dirty="0" smtClean="0">
                        <a:latin typeface="Cambria Math" panose="02040503050406030204" pitchFamily="18" charset="0"/>
                      </a:rPr>
                      <m:t>𝟎𝟗</m:t>
                    </m:r>
                    <m:r>
                      <a:rPr lang="en-US" altLang="ja-JP" sz="2400" b="1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ja-JP" sz="2400" b="1" i="0" dirty="0" smtClean="0">
                        <a:latin typeface="Cambria Math" panose="02040503050406030204" pitchFamily="18" charset="0"/>
                      </a:rPr>
                      <m:t>𝐆𝐞𝐕</m:t>
                    </m:r>
                  </m:oMath>
                </a14:m>
                <a:endParaRPr lang="en-US" altLang="ja-JP" sz="2400" b="1" dirty="0" smtClean="0"/>
              </a:p>
              <a:p>
                <a:pPr marL="514350" indent="-514350">
                  <a:buAutoNum type="arabicPeriod"/>
                </a:pPr>
                <a:r>
                  <a:rPr lang="en-US" altLang="ja-JP" sz="2400" b="1" dirty="0" smtClean="0"/>
                  <a:t>two sequential processes in </a:t>
                </a:r>
                <a14:m>
                  <m:oMath xmlns:m="http://schemas.openxmlformats.org/officeDocument/2006/math"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𝜸</m:t>
                    </m:r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ja-JP" sz="24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400" b="1" i="1" dirty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ja-JP" sz="2400" b="1" i="1" dirty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𝜼</m:t>
                    </m:r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altLang="ja-JP" sz="2400" b="1" dirty="0"/>
                  <a:t> </a:t>
                </a:r>
                <a:r>
                  <a:rPr lang="en-US" altLang="ja-JP" sz="2400" b="1" dirty="0" smtClean="0"/>
                  <a:t/>
                </a:r>
                <a:br>
                  <a:rPr lang="en-US" altLang="ja-JP" sz="2400" b="1" dirty="0" smtClean="0"/>
                </a:br>
                <a:r>
                  <a:rPr lang="ja-JP" altLang="en-US" sz="2400" b="1" dirty="0" smtClean="0"/>
                  <a:t>　</a:t>
                </a:r>
                <a14:m>
                  <m:oMath xmlns:m="http://schemas.openxmlformats.org/officeDocument/2006/math">
                    <m:r>
                      <a:rPr lang="en-US" altLang="ja-JP" sz="2400" b="1" i="1">
                        <a:latin typeface="Cambria Math" panose="02040503050406030204" pitchFamily="18" charset="0"/>
                      </a:rPr>
                      <m:t>𝜸</m:t>
                    </m:r>
                    <m:r>
                      <a:rPr lang="en-US" altLang="ja-JP" sz="2400" b="1" i="1"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altLang="ja-JP" sz="2400" b="1" i="1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altLang="ja-JP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ja-JP" altLang="en-US" sz="2400" b="1" i="1">
                            <a:latin typeface="Cambria Math" panose="02040503050406030204" pitchFamily="18" charset="0"/>
                          </a:rPr>
                          <m:t>𝓓</m:t>
                        </m:r>
                      </m:e>
                      <m:sub>
                        <m:r>
                          <a:rPr lang="en-US" altLang="ja-JP" sz="2400" b="1">
                            <a:latin typeface="Cambria Math" panose="02040503050406030204" pitchFamily="18" charset="0"/>
                          </a:rPr>
                          <m:t>𝐈𝐕</m:t>
                        </m:r>
                      </m:sub>
                    </m:sSub>
                    <m:r>
                      <a:rPr lang="en-US" altLang="ja-JP" sz="2400" b="1" i="1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ja-JP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400" b="1" i="1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ja-JP" sz="2400" b="1" i="1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sSub>
                      <m:sSubPr>
                        <m:ctrlPr>
                          <a:rPr lang="en-US" altLang="ja-JP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ja-JP" altLang="en-US" sz="2400" b="1" i="1">
                            <a:latin typeface="Cambria Math" panose="02040503050406030204" pitchFamily="18" charset="0"/>
                          </a:rPr>
                          <m:t>𝓓</m:t>
                        </m:r>
                      </m:e>
                      <m:sub>
                        <m:r>
                          <a:rPr lang="en-US" altLang="ja-JP" sz="2400" b="1" i="1">
                            <a:latin typeface="Cambria Math" panose="02040503050406030204" pitchFamily="18" charset="0"/>
                          </a:rPr>
                          <m:t>𝜼</m:t>
                        </m:r>
                        <m:r>
                          <a:rPr lang="en-US" altLang="ja-JP" sz="2400" b="1" i="1">
                            <a:latin typeface="Cambria Math" panose="02040503050406030204" pitchFamily="18" charset="0"/>
                          </a:rPr>
                          <m:t>𝒅</m:t>
                        </m:r>
                      </m:sub>
                    </m:sSub>
                    <m:r>
                      <a:rPr lang="en-US" altLang="ja-JP" sz="2400" b="1" i="1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ja-JP" sz="24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400" b="1" i="1" dirty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ja-JP" sz="2400" b="1" i="1" dirty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r>
                      <a:rPr lang="en-US" altLang="ja-JP" sz="2400" b="1" i="1">
                        <a:latin typeface="Cambria Math" panose="02040503050406030204" pitchFamily="18" charset="0"/>
                      </a:rPr>
                      <m:t>𝜼</m:t>
                    </m:r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altLang="ja-JP" sz="2400" b="1" dirty="0" smtClean="0"/>
                  <a:t> </a:t>
                </a:r>
                <a:br>
                  <a:rPr lang="en-US" altLang="ja-JP" sz="2400" b="1" dirty="0" smtClean="0"/>
                </a:br>
                <a:r>
                  <a:rPr lang="ja-JP" altLang="en-US" sz="2400" b="1" dirty="0" smtClean="0"/>
                  <a:t>　</a:t>
                </a:r>
                <a14:m>
                  <m:oMath xmlns:m="http://schemas.openxmlformats.org/officeDocument/2006/math">
                    <m:r>
                      <a:rPr lang="en-US" altLang="ja-JP" sz="2400" b="1" i="1">
                        <a:latin typeface="Cambria Math" panose="02040503050406030204" pitchFamily="18" charset="0"/>
                      </a:rPr>
                      <m:t>𝜸</m:t>
                    </m:r>
                    <m:r>
                      <a:rPr lang="en-US" altLang="ja-JP" sz="2400" b="1" i="1"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altLang="ja-JP" sz="2400" b="1" i="1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altLang="ja-JP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ja-JP" altLang="en-US" sz="2400" b="1" i="1">
                            <a:latin typeface="Cambria Math" panose="02040503050406030204" pitchFamily="18" charset="0"/>
                          </a:rPr>
                          <m:t>𝓓</m:t>
                        </m:r>
                      </m:e>
                      <m:sub>
                        <m:r>
                          <a:rPr lang="en-US" altLang="ja-JP" sz="2400" b="1">
                            <a:latin typeface="Cambria Math" panose="02040503050406030204" pitchFamily="18" charset="0"/>
                          </a:rPr>
                          <m:t>𝐈𝐕</m:t>
                        </m:r>
                      </m:sub>
                    </m:sSub>
                    <m:r>
                      <a:rPr lang="en-US" altLang="ja-JP" sz="2400" b="1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ja-JP" sz="2400" b="1" i="1">
                        <a:latin typeface="Cambria Math" panose="02040503050406030204" pitchFamily="18" charset="0"/>
                      </a:rPr>
                      <m:t>𝜼</m:t>
                    </m:r>
                    <m:sSub>
                      <m:sSubPr>
                        <m:ctrlPr>
                          <a:rPr lang="en-US" altLang="ja-JP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ja-JP" altLang="en-US" sz="2400" b="1" i="1">
                            <a:latin typeface="Cambria Math" panose="02040503050406030204" pitchFamily="18" charset="0"/>
                          </a:rPr>
                          <m:t>𝓓</m:t>
                        </m:r>
                      </m:e>
                      <m:sub>
                        <m:r>
                          <a:rPr lang="en-US" altLang="ja-JP" sz="2400" b="1">
                            <a:latin typeface="Cambria Math" panose="02040503050406030204" pitchFamily="18" charset="0"/>
                          </a:rPr>
                          <m:t>𝟏𝟐</m:t>
                        </m:r>
                      </m:sub>
                    </m:sSub>
                    <m:r>
                      <a:rPr lang="en-US" altLang="ja-JP" sz="2400" b="1" i="1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ja-JP" sz="24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400" b="1" i="1" dirty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ja-JP" sz="2400" b="1" i="1" dirty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r>
                      <a:rPr lang="en-US" altLang="ja-JP" sz="2400" b="1" i="1">
                        <a:latin typeface="Cambria Math" panose="02040503050406030204" pitchFamily="18" charset="0"/>
                      </a:rPr>
                      <m:t>𝜼</m:t>
                    </m:r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altLang="ja-JP" sz="2400" b="1" dirty="0" smtClean="0"/>
                  <a:t> </a:t>
                </a:r>
                <a:br>
                  <a:rPr lang="en-US" altLang="ja-JP" sz="2400" b="1" dirty="0" smtClean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ja-JP" altLang="en-US" sz="2400" b="1" i="1">
                            <a:latin typeface="Cambria Math" panose="02040503050406030204" pitchFamily="18" charset="0"/>
                          </a:rPr>
                          <m:t>𝓓</m:t>
                        </m:r>
                      </m:e>
                      <m:sub>
                        <m:r>
                          <a:rPr lang="en-US" altLang="ja-JP" sz="2400" b="1" i="1" smtClean="0">
                            <a:latin typeface="Cambria Math" panose="02040503050406030204" pitchFamily="18" charset="0"/>
                          </a:rPr>
                          <m:t>𝜼</m:t>
                        </m:r>
                        <m:r>
                          <a:rPr lang="en-US" altLang="ja-JP" sz="2400" b="1" i="1" smtClean="0">
                            <a:latin typeface="Cambria Math" panose="02040503050406030204" pitchFamily="18" charset="0"/>
                          </a:rPr>
                          <m:t>𝒅</m:t>
                        </m:r>
                      </m:sub>
                    </m:sSub>
                  </m:oMath>
                </a14:m>
                <a:r>
                  <a:rPr lang="en-US" altLang="ja-JP" sz="2400" b="1" dirty="0"/>
                  <a:t>: </a:t>
                </a:r>
                <a14:m>
                  <m:oMath xmlns:m="http://schemas.openxmlformats.org/officeDocument/2006/math"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𝑰</m:t>
                    </m:r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ja-JP" sz="2400" b="1" i="1" dirty="0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en-US" altLang="ja-JP" sz="2400" b="1" i="1" dirty="0" err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400" b="1" i="1" dirty="0" err="1">
                            <a:latin typeface="Cambria Math" panose="02040503050406030204" pitchFamily="18" charset="0"/>
                          </a:rPr>
                          <m:t>𝑱</m:t>
                        </m:r>
                      </m:e>
                      <m:sup>
                        <m:r>
                          <a:rPr lang="en-US" altLang="ja-JP" sz="2400" b="1" i="1" dirty="0">
                            <a:latin typeface="Cambria Math" panose="02040503050406030204" pitchFamily="18" charset="0"/>
                          </a:rPr>
                          <m:t>𝝅</m:t>
                        </m:r>
                      </m:sup>
                    </m:sSup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ja-JP" sz="24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400" b="1" i="1" dirty="0" smtClean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  <m:sup>
                        <m:r>
                          <a:rPr lang="en-US" altLang="ja-JP" sz="2400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𝑴</m:t>
                    </m:r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altLang="ja-JP" sz="2400" b="1" i="1" dirty="0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altLang="ja-JP" sz="2400" b="1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ja-JP" sz="2400" b="1" i="1" dirty="0" smtClean="0">
                        <a:latin typeface="Cambria Math" panose="02040503050406030204" pitchFamily="18" charset="0"/>
                      </a:rPr>
                      <m:t>𝟒𝟐</m:t>
                    </m:r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ja-JP" sz="2400" b="1" dirty="0">
                        <a:latin typeface="Cambria Math" panose="02040503050406030204" pitchFamily="18" charset="0"/>
                      </a:rPr>
                      <m:t>𝐆𝐞𝐕</m:t>
                    </m:r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ja-JP" sz="2400" b="1" dirty="0">
                        <a:latin typeface="Cambria Math" panose="02040503050406030204" pitchFamily="18" charset="0"/>
                      </a:rPr>
                      <m:t>𝚪</m:t>
                    </m:r>
                    <m:r>
                      <a:rPr lang="en-US" altLang="ja-JP" sz="2400" b="1" i="1" dirty="0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𝟎𝟑</m:t>
                    </m:r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ja-JP" sz="2400" b="1" dirty="0">
                        <a:latin typeface="Cambria Math" panose="02040503050406030204" pitchFamily="18" charset="0"/>
                      </a:rPr>
                      <m:t>𝐆𝐞𝐕</m:t>
                    </m:r>
                  </m:oMath>
                </a14:m>
                <a:r>
                  <a:rPr lang="en-US" altLang="ja-JP" sz="2400" b="1" dirty="0" smtClean="0"/>
                  <a:t> consistent with </a:t>
                </a:r>
                <a:r>
                  <a:rPr lang="en-US" altLang="ja-JP" sz="2400" b="1" dirty="0"/>
                  <a:t>a</a:t>
                </a:r>
                <a:r>
                  <a:rPr lang="en-US" altLang="ja-JP" sz="2400" b="1" dirty="0" smtClean="0"/>
                  <a:t> theoretical prediction:</a:t>
                </a:r>
                <a:br>
                  <a:rPr lang="en-US" altLang="ja-JP" sz="2400" b="1" dirty="0" smtClean="0"/>
                </a:br>
                <a:r>
                  <a:rPr lang="en-US" altLang="ja-JP" sz="2000" b="1" dirty="0" smtClean="0"/>
                  <a:t>	three-body </a:t>
                </a:r>
                <a:r>
                  <a:rPr lang="en-US" altLang="ja-JP" sz="2000" b="1" dirty="0"/>
                  <a:t>calculation for the </a:t>
                </a:r>
                <a14:m>
                  <m:oMath xmlns:m="http://schemas.openxmlformats.org/officeDocument/2006/math">
                    <m:r>
                      <a:rPr lang="en-US" altLang="ja-JP" sz="2000" b="1" i="1" dirty="0">
                        <a:latin typeface="Cambria Math" panose="02040503050406030204" pitchFamily="18" charset="0"/>
                      </a:rPr>
                      <m:t>𝜼</m:t>
                    </m:r>
                    <m:r>
                      <a:rPr lang="en-US" altLang="ja-JP" sz="2000" b="1" i="1" dirty="0">
                        <a:latin typeface="Cambria Math" panose="02040503050406030204" pitchFamily="18" charset="0"/>
                      </a:rPr>
                      <m:t>𝑵𝑵</m:t>
                    </m:r>
                    <m:r>
                      <m:rPr>
                        <m:nor/>
                      </m:rPr>
                      <a:rPr lang="en-US" altLang="ja-JP" sz="2000" b="1" dirty="0"/>
                      <m:t>−</m:t>
                    </m:r>
                    <m:r>
                      <a:rPr lang="en-US" altLang="ja-JP" sz="2000" b="1" i="1" dirty="0">
                        <a:latin typeface="Cambria Math" panose="02040503050406030204" pitchFamily="18" charset="0"/>
                      </a:rPr>
                      <m:t>𝝅</m:t>
                    </m:r>
                    <m:r>
                      <a:rPr lang="en-US" altLang="ja-JP" sz="2000" b="1" i="1" dirty="0">
                        <a:latin typeface="Cambria Math" panose="02040503050406030204" pitchFamily="18" charset="0"/>
                      </a:rPr>
                      <m:t>𝑵𝑵</m:t>
                    </m:r>
                  </m:oMath>
                </a14:m>
                <a:r>
                  <a:rPr lang="en-US" altLang="ja-JP" sz="2000" b="1" dirty="0"/>
                  <a:t> coupled channels</a:t>
                </a:r>
                <a:br>
                  <a:rPr lang="en-US" altLang="ja-JP" sz="2000" b="1" dirty="0"/>
                </a:br>
                <a:r>
                  <a:rPr lang="en-US" altLang="ja-JP" sz="2000" b="1" dirty="0"/>
                  <a:t>	</a:t>
                </a:r>
                <a14:m>
                  <m:oMath xmlns:m="http://schemas.openxmlformats.org/officeDocument/2006/math">
                    <m:r>
                      <a:rPr lang="en-US" altLang="ja-JP" sz="2000" b="1" i="1" dirty="0">
                        <a:latin typeface="Cambria Math" panose="02040503050406030204" pitchFamily="18" charset="0"/>
                      </a:rPr>
                      <m:t>𝑴</m:t>
                    </m:r>
                    <m:r>
                      <a:rPr lang="en-US" altLang="ja-JP" sz="2000" b="1" i="1" dirty="0">
                        <a:latin typeface="Cambria Math" panose="02040503050406030204" pitchFamily="18" charset="0"/>
                      </a:rPr>
                      <m:t>≃</m:t>
                    </m:r>
                    <m:sSub>
                      <m:sSubPr>
                        <m:ctrlPr>
                          <a:rPr lang="en-US" altLang="ja-JP" sz="2000" b="1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000" b="1" i="1" dirty="0"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altLang="ja-JP" sz="2000" b="1" i="1" dirty="0">
                            <a:latin typeface="Cambria Math" panose="02040503050406030204" pitchFamily="18" charset="0"/>
                          </a:rPr>
                          <m:t>𝜼</m:t>
                        </m:r>
                      </m:sub>
                    </m:sSub>
                    <m:r>
                      <a:rPr lang="en-US" altLang="ja-JP" sz="2000" b="1" i="1" dirty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ja-JP" sz="2000" b="1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000" b="1" i="1" dirty="0"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altLang="ja-JP" sz="2000" b="1" i="1" dirty="0">
                            <a:latin typeface="Cambria Math" panose="02040503050406030204" pitchFamily="18" charset="0"/>
                          </a:rPr>
                          <m:t>𝒅</m:t>
                        </m:r>
                      </m:sub>
                    </m:sSub>
                    <m:r>
                      <a:rPr lang="en-US" altLang="ja-JP" sz="2000" b="1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ja-JP" sz="2000" b="1" dirty="0">
                        <a:latin typeface="Cambria Math" panose="02040503050406030204" pitchFamily="18" charset="0"/>
                      </a:rPr>
                      <m:t>𝚪</m:t>
                    </m:r>
                    <m:r>
                      <a:rPr lang="en-US" altLang="ja-JP" sz="2000" b="1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ja-JP" sz="2000" b="1" i="1" dirty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altLang="ja-JP" sz="2000" b="1" i="1" dirty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ja-JP" sz="2000" b="1" i="1" dirty="0">
                        <a:latin typeface="Cambria Math" panose="02040503050406030204" pitchFamily="18" charset="0"/>
                      </a:rPr>
                      <m:t>𝟎𝟏</m:t>
                    </m:r>
                    <m:r>
                      <a:rPr lang="en-US" altLang="ja-JP" sz="2000" b="1" i="1" dirty="0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altLang="ja-JP" sz="2000" b="1" i="1" dirty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altLang="ja-JP" sz="2000" b="1" i="1" dirty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ja-JP" sz="2000" b="1" i="1" dirty="0">
                        <a:latin typeface="Cambria Math" panose="02040503050406030204" pitchFamily="18" charset="0"/>
                      </a:rPr>
                      <m:t>𝟎𝟐</m:t>
                    </m:r>
                    <m:r>
                      <a:rPr lang="en-US" altLang="ja-JP" sz="2000" b="1" i="1" dirty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altLang="ja-JP" sz="2000" b="1" dirty="0">
                        <a:latin typeface="Cambria Math" panose="02040503050406030204" pitchFamily="18" charset="0"/>
                      </a:rPr>
                      <m:t>𝐆𝐞𝐕</m:t>
                    </m:r>
                  </m:oMath>
                </a14:m>
                <a:r>
                  <a:rPr lang="en-US" altLang="ja-JP" sz="2000" b="1" dirty="0"/>
                  <a:t/>
                </a:r>
                <a:br>
                  <a:rPr lang="en-US" altLang="ja-JP" sz="2000" b="1" dirty="0"/>
                </a:br>
                <a:r>
                  <a:rPr lang="en-US" altLang="ja-JP" sz="2400" b="1" dirty="0" smtClean="0"/>
                  <a:t>also interpreted as an </a:t>
                </a:r>
                <a14:m>
                  <m:oMath xmlns:m="http://schemas.openxmlformats.org/officeDocument/2006/math">
                    <m:r>
                      <a:rPr lang="en-US" altLang="ja-JP" sz="2400" b="1" i="1" dirty="0">
                        <a:latin typeface="Cambria Math" panose="02040503050406030204" pitchFamily="18" charset="0"/>
                      </a:rPr>
                      <m:t>𝜼</m:t>
                    </m:r>
                    <m:r>
                      <a:rPr lang="en-US" altLang="ja-JP" sz="2400" b="1" i="1" dirty="0" smtClean="0"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altLang="ja-JP" sz="2400" b="1" dirty="0"/>
                  <a:t> </a:t>
                </a:r>
                <a:r>
                  <a:rPr lang="en-US" altLang="ja-JP" sz="2400" b="1" dirty="0" smtClean="0"/>
                  <a:t>virtual state</a:t>
                </a:r>
                <a:br>
                  <a:rPr lang="en-US" altLang="ja-JP" sz="2400" b="1" dirty="0" smtClean="0"/>
                </a:br>
                <a:r>
                  <a:rPr lang="en-US" altLang="ja-JP" sz="2400" b="1" dirty="0" smtClean="0"/>
                  <a:t/>
                </a:r>
                <a:br>
                  <a:rPr lang="en-US" altLang="ja-JP" sz="2400" b="1" dirty="0" smtClean="0"/>
                </a:br>
                <a:r>
                  <a:rPr lang="en-US" altLang="ja-JP" sz="2400" b="1" dirty="0" smtClean="0"/>
                  <a:t>Detailed discussion can be found in </a:t>
                </a:r>
                <a:r>
                  <a:rPr lang="en-US" altLang="ja-JP" sz="2400" b="1" dirty="0" err="1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anose="020B0A04020102020204" pitchFamily="34" charset="0"/>
                  </a:rPr>
                  <a:t>arXiv</a:t>
                </a:r>
                <a:r>
                  <a:rPr lang="en-US" altLang="ja-JP" sz="2400" b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anose="020B0A04020102020204" pitchFamily="34" charset="0"/>
                  </a:rPr>
                  <a:t>: 2105.10887</a:t>
                </a:r>
                <a:endParaRPr lang="en-US" altLang="ja-JP" sz="2800" b="1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746891"/>
                <a:ext cx="9143999" cy="4426478"/>
              </a:xfrm>
              <a:blipFill>
                <a:blip r:embed="rId3"/>
                <a:stretch>
                  <a:fillRect l="-867" t="-1653" r="-1133" b="-3126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正方形/長方形 7"/>
          <p:cNvSpPr/>
          <p:nvPr/>
        </p:nvSpPr>
        <p:spPr>
          <a:xfrm>
            <a:off x="5560788" y="5024296"/>
            <a:ext cx="55718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T. Ueda, PRL66, 297 (1991).</a:t>
            </a:r>
            <a:r>
              <a:rPr lang="en-US" altLang="ja-JP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en-US" altLang="ja-JP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endParaRPr lang="ja-JP" altLang="en-US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874" y="6485984"/>
            <a:ext cx="1253354" cy="37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82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 smtClean="0"/>
              <a:t>Jul. 28, 2021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BCCA-4C42-44A4-A55B-AF41469C7B59}" type="slidenum">
              <a:rPr kumimoji="1" lang="ja-JP" altLang="en-US" smtClean="0"/>
              <a:pPr/>
              <a:t>19</a:t>
            </a:fld>
            <a:endParaRPr kumimoji="1" lang="ja-JP" altLang="en-US" dirty="0"/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802618" y="0"/>
            <a:ext cx="8341381" cy="60357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A-OTF 見出ゴMB31 Pro MB31" panose="020B0600000000000000" pitchFamily="34" charset="-128"/>
                <a:ea typeface="A-OTF 見出ゴMB31 Pro MB31" panose="020B0600000000000000" pitchFamily="34" charset="-128"/>
                <a:cs typeface="A-OTF 見出ゴMB31 Pro MB31" panose="020B0600000000000000" pitchFamily="34" charset="-128"/>
              </a:defRPr>
            </a:lvl1pPr>
          </a:lstStyle>
          <a:p>
            <a:r>
              <a:rPr lang="en-US" altLang="ja-JP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Backup slides</a:t>
            </a:r>
            <a:endParaRPr lang="ja-JP" altLang="en-US" b="1" dirty="0">
              <a:latin typeface="Arial Black" panose="020B0A04020102020204" pitchFamily="34" charset="0"/>
              <a:ea typeface="ＤＨＰ平成ゴシックW5" panose="02010601000101010101" pitchFamily="2" charset="-128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874" y="6485984"/>
            <a:ext cx="1253354" cy="372047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56" y="941994"/>
            <a:ext cx="7715250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43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4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Introduction</a:t>
            </a:r>
            <a:endParaRPr kumimoji="1" lang="ja-JP" altLang="en-US" sz="4200" dirty="0">
              <a:latin typeface="Arial Black" panose="020B0A04020102020204" pitchFamily="34" charset="0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" y="727714"/>
            <a:ext cx="9143999" cy="5378911"/>
          </a:xfrm>
        </p:spPr>
        <p:txBody>
          <a:bodyPr/>
          <a:lstStyle/>
          <a:p>
            <a:pPr marL="0" indent="0">
              <a:buNone/>
            </a:pPr>
            <a:r>
              <a:rPr lang="en-US" altLang="ja-JP" b="1" u="sng" dirty="0" smtClean="0"/>
              <a:t>meson photoproduction</a:t>
            </a:r>
          </a:p>
          <a:p>
            <a:pPr marL="0" indent="0">
              <a:buNone/>
            </a:pPr>
            <a:r>
              <a:rPr lang="en-US" altLang="ja-JP" sz="2800" b="1" dirty="0" smtClean="0"/>
              <a:t>a GeV photon beam </a:t>
            </a:r>
            <a:r>
              <a:rPr lang="en-US" altLang="ja-JP" sz="2800" b="1" dirty="0"/>
              <a:t>has </a:t>
            </a:r>
            <a:r>
              <a:rPr lang="en-US" altLang="ja-JP" sz="2800" b="1" dirty="0" smtClean="0"/>
              <a:t>a function </a:t>
            </a:r>
            <a:r>
              <a:rPr lang="en-US" altLang="ja-JP" sz="2800" b="1" dirty="0"/>
              <a:t>to </a:t>
            </a:r>
            <a:r>
              <a:rPr lang="en-US" altLang="ja-JP" sz="2800" b="1" dirty="0" smtClean="0">
                <a:solidFill>
                  <a:srgbClr val="FF0000"/>
                </a:solidFill>
              </a:rPr>
              <a:t>produce baryon resonances</a:t>
            </a:r>
            <a:r>
              <a:rPr lang="en-US" altLang="ja-JP" sz="2800" b="1" dirty="0" smtClean="0"/>
              <a:t> from the nucleon</a:t>
            </a:r>
          </a:p>
          <a:p>
            <a:pPr marL="0" indent="0">
              <a:buNone/>
            </a:pPr>
            <a:r>
              <a:rPr lang="en-US" altLang="ja-JP" sz="2800" b="1" dirty="0" smtClean="0"/>
              <a:t>their excitation spectra are important testing ground for understanding the non-perturbative domain of QCD </a:t>
            </a:r>
          </a:p>
          <a:p>
            <a:pPr marL="0" indent="0">
              <a:buNone/>
            </a:pPr>
            <a:endParaRPr lang="en-US" altLang="ja-JP" sz="2800" b="1" dirty="0"/>
          </a:p>
          <a:p>
            <a:pPr marL="0" indent="0">
              <a:buNone/>
            </a:pPr>
            <a:endParaRPr lang="en-US" altLang="ja-JP" sz="2800" b="1" dirty="0" smtClean="0"/>
          </a:p>
          <a:p>
            <a:pPr marL="0" indent="0">
              <a:buNone/>
            </a:pPr>
            <a:endParaRPr lang="en-US" altLang="ja-JP" sz="2800" b="1" dirty="0"/>
          </a:p>
          <a:p>
            <a:pPr marL="0" indent="0">
              <a:buNone/>
            </a:pPr>
            <a:endParaRPr lang="en-US" altLang="ja-JP" sz="2800" b="1" dirty="0" smtClean="0"/>
          </a:p>
          <a:p>
            <a:pPr marL="0" indent="0">
              <a:buNone/>
            </a:pPr>
            <a:endParaRPr lang="en-US" altLang="ja-JP" sz="2800" b="1" dirty="0"/>
          </a:p>
          <a:p>
            <a:pPr marL="0" indent="0">
              <a:buNone/>
            </a:pPr>
            <a:endParaRPr lang="en-US" altLang="ja-JP" sz="2800" b="1" dirty="0" smtClean="0"/>
          </a:p>
          <a:p>
            <a:pPr marL="0" indent="0">
              <a:buNone/>
            </a:pPr>
            <a:endParaRPr lang="en-US" altLang="ja-JP" sz="2800" b="1" dirty="0" smtClean="0"/>
          </a:p>
          <a:p>
            <a:pPr marL="0" indent="0">
              <a:buNone/>
            </a:pPr>
            <a:endParaRPr lang="en-US" altLang="ja-JP" sz="2800" b="1" dirty="0"/>
          </a:p>
          <a:p>
            <a:pPr marL="0" indent="0">
              <a:buNone/>
            </a:pPr>
            <a:endParaRPr lang="en-US" altLang="ja-JP" sz="2800" b="1" dirty="0" smtClean="0"/>
          </a:p>
          <a:p>
            <a:pPr marL="0" indent="0">
              <a:buNone/>
            </a:pPr>
            <a:endParaRPr lang="en-US" altLang="ja-JP" sz="2800" b="1" dirty="0"/>
          </a:p>
          <a:p>
            <a:pPr marL="0" indent="0">
              <a:buNone/>
            </a:pPr>
            <a:endParaRPr lang="en-US" altLang="ja-JP" sz="2800" b="1" dirty="0" smtClean="0"/>
          </a:p>
          <a:p>
            <a:pPr marL="0" indent="0">
              <a:buNone/>
            </a:pPr>
            <a:endParaRPr lang="en-US" altLang="ja-JP" sz="2800" b="1" dirty="0"/>
          </a:p>
          <a:p>
            <a:pPr marL="0" indent="0">
              <a:buNone/>
            </a:pPr>
            <a:endParaRPr lang="en-US" altLang="ja-JP" b="1" u="sng" dirty="0" smtClean="0"/>
          </a:p>
          <a:p>
            <a:pPr marL="0" indent="0">
              <a:buNone/>
            </a:pPr>
            <a:endParaRPr lang="en-US" altLang="ja-JP" b="1" u="sng" dirty="0"/>
          </a:p>
          <a:p>
            <a:pPr marL="0" indent="0">
              <a:buNone/>
            </a:pPr>
            <a:endParaRPr lang="en-US" altLang="ja-JP" b="1" u="sng" dirty="0" smtClean="0"/>
          </a:p>
          <a:p>
            <a:pPr marL="0" indent="0">
              <a:buNone/>
            </a:pPr>
            <a:endParaRPr lang="en-US" altLang="ja-JP" b="1" u="sng" dirty="0" smtClean="0"/>
          </a:p>
          <a:p>
            <a:pPr marL="0" indent="0">
              <a:buNone/>
            </a:pPr>
            <a:endParaRPr lang="en-US" altLang="ja-JP" b="1" dirty="0" smtClean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 smtClean="0"/>
              <a:t>Jul. 28, 2021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BCCA-4C42-44A4-A55B-AF41469C7B59}" type="slidenum">
              <a:rPr kumimoji="1" lang="ja-JP" altLang="en-US" smtClean="0"/>
              <a:pPr/>
              <a:t>2</a:t>
            </a:fld>
            <a:endParaRPr kumimoji="1" lang="ja-JP" altLang="en-US" dirty="0"/>
          </a:p>
        </p:txBody>
      </p:sp>
      <p:grpSp>
        <p:nvGrpSpPr>
          <p:cNvPr id="33" name="グループ化 32"/>
          <p:cNvGrpSpPr/>
          <p:nvPr/>
        </p:nvGrpSpPr>
        <p:grpSpPr>
          <a:xfrm>
            <a:off x="0" y="3091583"/>
            <a:ext cx="9276827" cy="3509061"/>
            <a:chOff x="-1892917" y="1232084"/>
            <a:chExt cx="11293122" cy="4271748"/>
          </a:xfrm>
        </p:grpSpPr>
        <p:pic>
          <p:nvPicPr>
            <p:cNvPr id="21" name="図 2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348" y="2229509"/>
              <a:ext cx="1733550" cy="1790700"/>
            </a:xfrm>
            <a:prstGeom prst="rect">
              <a:avLst/>
            </a:prstGeom>
          </p:spPr>
        </p:pic>
        <p:pic>
          <p:nvPicPr>
            <p:cNvPr id="22" name="図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960" y="2794308"/>
              <a:ext cx="1733550" cy="1790700"/>
            </a:xfrm>
            <a:prstGeom prst="rect">
              <a:avLst/>
            </a:prstGeom>
          </p:spPr>
        </p:pic>
        <p:pic>
          <p:nvPicPr>
            <p:cNvPr id="23" name="図 2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8517" y="1426561"/>
              <a:ext cx="2071688" cy="1757363"/>
            </a:xfrm>
            <a:prstGeom prst="rect">
              <a:avLst/>
            </a:prstGeom>
          </p:spPr>
        </p:pic>
        <p:pic>
          <p:nvPicPr>
            <p:cNvPr id="24" name="図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95628" y="1900374"/>
              <a:ext cx="2695574" cy="2428875"/>
            </a:xfrm>
            <a:prstGeom prst="rect">
              <a:avLst/>
            </a:prstGeom>
          </p:spPr>
        </p:pic>
        <p:cxnSp>
          <p:nvCxnSpPr>
            <p:cNvPr id="25" name="直線矢印コネクタ 24"/>
            <p:cNvCxnSpPr/>
            <p:nvPr/>
          </p:nvCxnSpPr>
          <p:spPr>
            <a:xfrm>
              <a:off x="2325202" y="3104762"/>
              <a:ext cx="791931" cy="10049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6" name="直線矢印コネクタ 25"/>
            <p:cNvCxnSpPr/>
            <p:nvPr/>
          </p:nvCxnSpPr>
          <p:spPr>
            <a:xfrm>
              <a:off x="5759122" y="3088045"/>
              <a:ext cx="791931" cy="10049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27" name="正方形/長方形 26"/>
            <p:cNvSpPr/>
            <p:nvPr/>
          </p:nvSpPr>
          <p:spPr>
            <a:xfrm>
              <a:off x="553297" y="1742644"/>
              <a:ext cx="1672750" cy="6369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sz="2800" b="1" dirty="0" smtClean="0"/>
                <a:t>nucleon</a:t>
              </a:r>
              <a:endParaRPr lang="ja-JP" altLang="en-US" sz="2800" dirty="0"/>
            </a:p>
          </p:txBody>
        </p:sp>
        <p:sp>
          <p:nvSpPr>
            <p:cNvPr id="28" name="正方形/長方形 27"/>
            <p:cNvSpPr/>
            <p:nvPr/>
          </p:nvSpPr>
          <p:spPr>
            <a:xfrm>
              <a:off x="2809317" y="4020210"/>
              <a:ext cx="3565683" cy="119966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sz="2800" b="1" dirty="0" smtClean="0"/>
                <a:t>baryon resonance</a:t>
              </a:r>
            </a:p>
            <a:p>
              <a:r>
                <a:rPr lang="en-US" altLang="ja-JP" sz="2800" b="1" dirty="0" smtClean="0"/>
                <a:t>(excited baryon)</a:t>
              </a:r>
              <a:endParaRPr lang="ja-JP" altLang="en-US" sz="2800" dirty="0"/>
            </a:p>
          </p:txBody>
        </p:sp>
        <p:sp>
          <p:nvSpPr>
            <p:cNvPr id="29" name="正方形/長方形 28"/>
            <p:cNvSpPr/>
            <p:nvPr/>
          </p:nvSpPr>
          <p:spPr>
            <a:xfrm>
              <a:off x="7759159" y="1232084"/>
              <a:ext cx="1442484" cy="6369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sz="2800" b="1" dirty="0" smtClean="0"/>
                <a:t>meson</a:t>
              </a:r>
              <a:endParaRPr lang="ja-JP" altLang="en-US" sz="2800" dirty="0"/>
            </a:p>
          </p:txBody>
        </p:sp>
        <p:sp>
          <p:nvSpPr>
            <p:cNvPr id="30" name="正方形/長方形 29"/>
            <p:cNvSpPr/>
            <p:nvPr/>
          </p:nvSpPr>
          <p:spPr>
            <a:xfrm>
              <a:off x="7241115" y="4519254"/>
              <a:ext cx="1504148" cy="6369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sz="2800" b="1" dirty="0" smtClean="0"/>
                <a:t>baryon</a:t>
              </a:r>
              <a:endParaRPr lang="ja-JP" altLang="en-US" sz="2800" dirty="0"/>
            </a:p>
          </p:txBody>
        </p:sp>
        <p:pic>
          <p:nvPicPr>
            <p:cNvPr id="31" name="図 30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483"/>
            <a:stretch/>
          </p:blipFill>
          <p:spPr>
            <a:xfrm>
              <a:off x="-1892917" y="2794309"/>
              <a:ext cx="3639027" cy="2541822"/>
            </a:xfrm>
            <a:prstGeom prst="rect">
              <a:avLst/>
            </a:prstGeom>
          </p:spPr>
        </p:pic>
        <p:sp>
          <p:nvSpPr>
            <p:cNvPr id="32" name="正方形/長方形 31"/>
            <p:cNvSpPr/>
            <p:nvPr/>
          </p:nvSpPr>
          <p:spPr>
            <a:xfrm>
              <a:off x="133814" y="4866891"/>
              <a:ext cx="1543567" cy="6369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sz="2800" b="1" dirty="0" smtClean="0"/>
                <a:t>photon</a:t>
              </a:r>
              <a:endParaRPr lang="ja-JP" altLang="en-US" sz="2800" dirty="0"/>
            </a:p>
          </p:txBody>
        </p:sp>
      </p:grpSp>
      <p:pic>
        <p:nvPicPr>
          <p:cNvPr id="19" name="図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874" y="6485984"/>
            <a:ext cx="1253354" cy="37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41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4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Introduction</a:t>
            </a:r>
            <a:endParaRPr kumimoji="1" lang="ja-JP" altLang="en-US" sz="4200" dirty="0">
              <a:latin typeface="Arial Black" panose="020B0A04020102020204" pitchFamily="34" charset="0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" y="727714"/>
            <a:ext cx="9143999" cy="5378911"/>
          </a:xfrm>
        </p:spPr>
        <p:txBody>
          <a:bodyPr/>
          <a:lstStyle/>
          <a:p>
            <a:pPr marL="0" indent="0">
              <a:buNone/>
            </a:pPr>
            <a:r>
              <a:rPr lang="en-US" altLang="ja-JP" b="1" u="sng" dirty="0" smtClean="0"/>
              <a:t>meson photoproduction from a nucleus</a:t>
            </a:r>
          </a:p>
          <a:p>
            <a:pPr marL="0" indent="0">
              <a:buNone/>
            </a:pPr>
            <a:r>
              <a:rPr lang="en-US" altLang="ja-JP" sz="2800" b="1" dirty="0"/>
              <a:t>baryon resonances </a:t>
            </a:r>
            <a:r>
              <a:rPr lang="en-US" altLang="ja-JP" sz="2800" b="1" dirty="0" smtClean="0"/>
              <a:t>are produced </a:t>
            </a:r>
            <a:r>
              <a:rPr lang="en-US" altLang="ja-JP" sz="2800" b="1" dirty="0" smtClean="0">
                <a:solidFill>
                  <a:srgbClr val="FF0000"/>
                </a:solidFill>
              </a:rPr>
              <a:t>from </a:t>
            </a:r>
            <a:r>
              <a:rPr lang="en-US" altLang="ja-JP" sz="2800" b="1" dirty="0">
                <a:solidFill>
                  <a:srgbClr val="FF0000"/>
                </a:solidFill>
              </a:rPr>
              <a:t>the </a:t>
            </a:r>
            <a:r>
              <a:rPr lang="en-US" altLang="ja-JP" sz="2800" b="1" dirty="0" smtClean="0">
                <a:solidFill>
                  <a:srgbClr val="FF0000"/>
                </a:solidFill>
              </a:rPr>
              <a:t>quasi-free (QF) nucleon</a:t>
            </a:r>
            <a:r>
              <a:rPr lang="en-US" altLang="ja-JP" sz="2800" b="1" dirty="0" smtClean="0"/>
              <a:t> even when a nuclear target is irradiated with a GeV photon beam.</a:t>
            </a:r>
            <a:br>
              <a:rPr lang="en-US" altLang="ja-JP" sz="2800" b="1" dirty="0" smtClean="0"/>
            </a:br>
            <a:r>
              <a:rPr lang="en-US" altLang="ja-JP" sz="2800" b="1" dirty="0" smtClean="0"/>
              <a:t/>
            </a:r>
            <a:br>
              <a:rPr lang="en-US" altLang="ja-JP" sz="2800" b="1" dirty="0" smtClean="0"/>
            </a:br>
            <a:r>
              <a:rPr lang="en-US" altLang="ja-JP" sz="2800" b="1" dirty="0" smtClean="0"/>
              <a:t>the QF nucleon is a participant, and </a:t>
            </a:r>
            <a:br>
              <a:rPr lang="en-US" altLang="ja-JP" sz="2800" b="1" dirty="0" smtClean="0"/>
            </a:br>
            <a:r>
              <a:rPr lang="en-US" altLang="ja-JP" sz="2800" b="1" dirty="0" smtClean="0"/>
              <a:t>the residual nucleus is a spectator</a:t>
            </a:r>
            <a:br>
              <a:rPr lang="en-US" altLang="ja-JP" sz="2800" b="1" dirty="0" smtClean="0"/>
            </a:br>
            <a:r>
              <a:rPr lang="en-US" altLang="ja-JP" sz="2800" b="1" dirty="0" smtClean="0"/>
              <a:t/>
            </a:r>
            <a:br>
              <a:rPr lang="en-US" altLang="ja-JP" sz="2800" b="1" dirty="0" smtClean="0"/>
            </a:br>
            <a:r>
              <a:rPr lang="en-US" altLang="ja-JP" b="1" u="sng" dirty="0"/>
              <a:t>coherent meson </a:t>
            </a:r>
            <a:r>
              <a:rPr lang="en-US" altLang="ja-JP" b="1" u="sng" dirty="0" smtClean="0"/>
              <a:t>photoproduction</a:t>
            </a:r>
          </a:p>
          <a:p>
            <a:pPr marL="0" indent="0">
              <a:buNone/>
            </a:pPr>
            <a:r>
              <a:rPr lang="en-US" altLang="ja-JP" sz="2800" b="1" dirty="0" smtClean="0"/>
              <a:t>the </a:t>
            </a:r>
            <a:r>
              <a:rPr lang="en-US" altLang="ja-JP" sz="2800" b="1" dirty="0"/>
              <a:t>same nucleus appears in the final </a:t>
            </a:r>
            <a:r>
              <a:rPr lang="en-US" altLang="ja-JP" sz="2800" b="1" dirty="0" smtClean="0"/>
              <a:t>state</a:t>
            </a:r>
            <a:br>
              <a:rPr lang="en-US" altLang="ja-JP" sz="2800" b="1" dirty="0" smtClean="0"/>
            </a:br>
            <a:r>
              <a:rPr lang="en-US" altLang="ja-JP" sz="2800" b="1" dirty="0" smtClean="0"/>
              <a:t>expected mechanism</a:t>
            </a:r>
            <a:br>
              <a:rPr lang="en-US" altLang="ja-JP" sz="2800" b="1" dirty="0" smtClean="0"/>
            </a:br>
            <a:r>
              <a:rPr lang="en-US" altLang="ja-JP" sz="2800" b="1" dirty="0" smtClean="0"/>
              <a:t>	coherent sum of the elementary amplitudes</a:t>
            </a:r>
            <a:br>
              <a:rPr lang="en-US" altLang="ja-JP" sz="2800" b="1" dirty="0" smtClean="0"/>
            </a:br>
            <a:r>
              <a:rPr lang="en-US" altLang="ja-JP" sz="2800" b="1" dirty="0" smtClean="0"/>
              <a:t>	coalescence of the final-state nucleus</a:t>
            </a:r>
            <a:br>
              <a:rPr lang="en-US" altLang="ja-JP" sz="2800" b="1" dirty="0" smtClean="0"/>
            </a:br>
            <a:r>
              <a:rPr lang="en-US" altLang="ja-JP" sz="2800" b="1" dirty="0" smtClean="0"/>
              <a:t>	final-state interactions </a:t>
            </a:r>
            <a:endParaRPr lang="en-US" altLang="ja-JP" sz="2800" b="1" dirty="0"/>
          </a:p>
          <a:p>
            <a:pPr marL="0" indent="0">
              <a:buNone/>
            </a:pPr>
            <a:endParaRPr lang="en-US" altLang="ja-JP" sz="2800" b="1" dirty="0"/>
          </a:p>
          <a:p>
            <a:pPr marL="0" indent="0">
              <a:buNone/>
            </a:pPr>
            <a:endParaRPr lang="en-US" altLang="ja-JP" sz="2800" b="1" dirty="0" smtClean="0"/>
          </a:p>
          <a:p>
            <a:pPr marL="0" indent="0">
              <a:buNone/>
            </a:pPr>
            <a:endParaRPr lang="en-US" altLang="ja-JP" sz="2800" b="1" dirty="0"/>
          </a:p>
          <a:p>
            <a:pPr marL="0" indent="0">
              <a:buNone/>
            </a:pPr>
            <a:endParaRPr lang="en-US" altLang="ja-JP" sz="2800" b="1" dirty="0" smtClean="0"/>
          </a:p>
          <a:p>
            <a:pPr marL="0" indent="0">
              <a:buNone/>
            </a:pPr>
            <a:endParaRPr lang="en-US" altLang="ja-JP" sz="2800" b="1" dirty="0"/>
          </a:p>
          <a:p>
            <a:pPr marL="0" indent="0">
              <a:buNone/>
            </a:pPr>
            <a:endParaRPr lang="en-US" altLang="ja-JP" sz="2800" b="1" dirty="0" smtClean="0"/>
          </a:p>
          <a:p>
            <a:pPr marL="0" indent="0">
              <a:buNone/>
            </a:pPr>
            <a:endParaRPr lang="en-US" altLang="ja-JP" sz="2800" b="1" dirty="0" smtClean="0"/>
          </a:p>
          <a:p>
            <a:pPr marL="0" indent="0">
              <a:buNone/>
            </a:pPr>
            <a:endParaRPr lang="en-US" altLang="ja-JP" sz="2800" b="1" dirty="0"/>
          </a:p>
          <a:p>
            <a:pPr marL="0" indent="0">
              <a:buNone/>
            </a:pPr>
            <a:endParaRPr lang="en-US" altLang="ja-JP" sz="2800" b="1" dirty="0" smtClean="0"/>
          </a:p>
          <a:p>
            <a:pPr marL="0" indent="0">
              <a:buNone/>
            </a:pPr>
            <a:endParaRPr lang="en-US" altLang="ja-JP" sz="2800" b="1" dirty="0"/>
          </a:p>
          <a:p>
            <a:pPr marL="0" indent="0">
              <a:buNone/>
            </a:pPr>
            <a:endParaRPr lang="en-US" altLang="ja-JP" sz="2800" b="1" dirty="0" smtClean="0"/>
          </a:p>
          <a:p>
            <a:pPr marL="0" indent="0">
              <a:buNone/>
            </a:pPr>
            <a:endParaRPr lang="en-US" altLang="ja-JP" sz="2800" b="1" dirty="0"/>
          </a:p>
          <a:p>
            <a:pPr marL="0" indent="0">
              <a:buNone/>
            </a:pPr>
            <a:endParaRPr lang="en-US" altLang="ja-JP" b="1" u="sng" dirty="0" smtClean="0"/>
          </a:p>
          <a:p>
            <a:pPr marL="0" indent="0">
              <a:buNone/>
            </a:pPr>
            <a:endParaRPr lang="en-US" altLang="ja-JP" b="1" u="sng" dirty="0"/>
          </a:p>
          <a:p>
            <a:pPr marL="0" indent="0">
              <a:buNone/>
            </a:pPr>
            <a:endParaRPr lang="en-US" altLang="ja-JP" b="1" u="sng" dirty="0" smtClean="0"/>
          </a:p>
          <a:p>
            <a:pPr marL="0" indent="0">
              <a:buNone/>
            </a:pPr>
            <a:endParaRPr lang="en-US" altLang="ja-JP" b="1" u="sng" dirty="0" smtClean="0"/>
          </a:p>
          <a:p>
            <a:pPr marL="0" indent="0">
              <a:buNone/>
            </a:pPr>
            <a:endParaRPr lang="en-US" altLang="ja-JP" b="1" dirty="0" smtClean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 smtClean="0"/>
              <a:t>Jul. 28, 2021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BCCA-4C42-44A4-A55B-AF41469C7B59}" type="slidenum">
              <a:rPr kumimoji="1" lang="ja-JP" altLang="en-US" smtClean="0"/>
              <a:pPr/>
              <a:t>3</a:t>
            </a:fld>
            <a:endParaRPr kumimoji="1" lang="ja-JP" altLang="en-US" dirty="0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00"/>
          <a:stretch/>
        </p:blipFill>
        <p:spPr>
          <a:xfrm>
            <a:off x="6029012" y="1708785"/>
            <a:ext cx="3011679" cy="229809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正方形/長方形 6"/>
              <p:cNvSpPr/>
              <p:nvPr/>
            </p:nvSpPr>
            <p:spPr>
              <a:xfrm>
                <a:off x="7178515" y="4987950"/>
                <a:ext cx="186217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28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𝜸</m:t>
                      </m:r>
                      <m:r>
                        <a:rPr lang="en-US" altLang="ja-JP" sz="28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𝑵</m:t>
                      </m:r>
                      <m:r>
                        <a:rPr lang="en-US" altLang="ja-JP" sz="28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altLang="ja-JP" sz="28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𝒎𝑵</m:t>
                      </m:r>
                    </m:oMath>
                  </m:oMathPara>
                </a14:m>
                <a:endParaRPr lang="ja-JP" alt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正方形/長方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8515" y="4987950"/>
                <a:ext cx="1862176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図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874" y="6485984"/>
            <a:ext cx="1253354" cy="37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789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4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Introduction</a:t>
            </a:r>
            <a:endParaRPr kumimoji="1" lang="ja-JP" altLang="en-US" sz="4200" dirty="0"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1" y="727714"/>
                <a:ext cx="9143999" cy="5378911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ja-JP" b="1" i="1" u="sng" dirty="0" smtClean="0">
                          <a:latin typeface="Cambria Math" panose="02040503050406030204" pitchFamily="18" charset="0"/>
                        </a:rPr>
                        <m:t>𝜸</m:t>
                      </m:r>
                      <m:r>
                        <a:rPr lang="en-US" altLang="ja-JP" b="1" i="1" u="sng" dirty="0" smtClean="0"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altLang="ja-JP" b="1" i="1" u="sng" dirty="0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altLang="ja-JP" b="1" i="1" u="sng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b="1" i="1" u="sng" dirty="0" smtClean="0"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altLang="ja-JP" b="1" i="1" u="sng" dirty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sSup>
                        <m:sSupPr>
                          <m:ctrlPr>
                            <a:rPr lang="en-US" altLang="ja-JP" b="1" i="1" u="sng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b="1" i="1" u="sng" dirty="0" smtClean="0"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altLang="ja-JP" b="1" i="1" u="sng" dirty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altLang="ja-JP" b="1" i="1" u="sng" dirty="0" smtClean="0"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en-US" altLang="ja-JP" b="1" u="sng" dirty="0" smtClean="0"/>
              </a:p>
              <a:p>
                <a:pPr marL="0" indent="0">
                  <a:buNone/>
                </a:pPr>
                <a:r>
                  <a:rPr lang="en-US" altLang="ja-JP" sz="2800" b="1" dirty="0" smtClean="0"/>
                  <a:t>total </a:t>
                </a:r>
                <a:r>
                  <a:rPr lang="en-US" altLang="ja-JP" sz="2800" b="1" dirty="0"/>
                  <a:t>cross </a:t>
                </a:r>
                <a:r>
                  <a:rPr lang="en-US" altLang="ja-JP" sz="2800" b="1" dirty="0" smtClean="0"/>
                  <a:t>section as a function of the </a:t>
                </a:r>
                <a14:m>
                  <m:oMath xmlns:m="http://schemas.openxmlformats.org/officeDocument/2006/math">
                    <m:r>
                      <a:rPr lang="en-US" altLang="ja-JP" sz="2800" b="1" i="1" dirty="0">
                        <a:latin typeface="Cambria Math" panose="02040503050406030204" pitchFamily="18" charset="0"/>
                      </a:rPr>
                      <m:t>𝜸</m:t>
                    </m:r>
                    <m:r>
                      <a:rPr lang="en-US" altLang="ja-JP" sz="2800" b="1" i="1" dirty="0"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altLang="ja-JP" sz="2800" b="1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ja-JP" sz="2800" b="1" dirty="0" smtClean="0"/>
                  <a:t>CM frame (</a:t>
                </a:r>
                <a:r>
                  <a:rPr lang="en-US" altLang="ja-JP" sz="2800" b="1" dirty="0"/>
                  <a:t>excitation </a:t>
                </a:r>
                <a:r>
                  <a:rPr lang="en-US" altLang="ja-JP" sz="2800" b="1" dirty="0" smtClean="0"/>
                  <a:t>function)</a:t>
                </a:r>
                <a:endParaRPr lang="en-US" altLang="ja-JP" sz="2800" b="1" dirty="0"/>
              </a:p>
              <a:p>
                <a:pPr marL="0" indent="0">
                  <a:buNone/>
                </a:pPr>
                <a:r>
                  <a:rPr lang="en-US" altLang="ja-JP" sz="2800" b="1" dirty="0" smtClean="0"/>
                  <a:t>resonance-like behavior peaked at around 2.47 and 2.63 GeV</a:t>
                </a:r>
              </a:p>
              <a:p>
                <a:pPr marL="0" indent="0">
                  <a:buNone/>
                </a:pPr>
                <a:r>
                  <a:rPr lang="en-US" altLang="ja-JP" sz="2800" b="1" dirty="0" smtClean="0"/>
                  <a:t>similar to the excitation</a:t>
                </a:r>
                <a:br>
                  <a:rPr lang="en-US" altLang="ja-JP" sz="2800" b="1" dirty="0" smtClean="0"/>
                </a:br>
                <a:r>
                  <a:rPr lang="en-US" altLang="ja-JP" sz="2800" b="1" dirty="0" smtClean="0"/>
                  <a:t>function of </a:t>
                </a:r>
                <a14:m>
                  <m:oMath xmlns:m="http://schemas.openxmlformats.org/officeDocument/2006/math">
                    <m:r>
                      <a:rPr lang="en-US" altLang="ja-JP" sz="2800" b="1" i="1" dirty="0">
                        <a:latin typeface="Cambria Math" panose="02040503050406030204" pitchFamily="18" charset="0"/>
                      </a:rPr>
                      <m:t>𝜸</m:t>
                    </m:r>
                    <m:r>
                      <a:rPr lang="en-US" altLang="ja-JP" sz="2800" b="1" i="1" dirty="0" smtClean="0">
                        <a:latin typeface="Cambria Math" panose="02040503050406030204" pitchFamily="18" charset="0"/>
                      </a:rPr>
                      <m:t>𝑵</m:t>
                    </m:r>
                    <m:r>
                      <a:rPr lang="en-US" altLang="ja-JP" sz="2800" b="1" i="1" dirty="0" smtClean="0">
                        <a:latin typeface="Cambria Math" panose="02040503050406030204" pitchFamily="18" charset="0"/>
                      </a:rPr>
                      <m:t>′→</m:t>
                    </m:r>
                    <m:sSup>
                      <m:sSupPr>
                        <m:ctrlPr>
                          <a:rPr lang="en-US" altLang="ja-JP" sz="28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800" b="1" i="1" dirty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ja-JP" sz="2800" b="1" i="1" dirty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en-US" altLang="ja-JP" sz="28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800" b="1" i="1" dirty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ja-JP" sz="2800" b="1" i="1" dirty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r>
                      <a:rPr lang="en-US" altLang="ja-JP" sz="2800" b="1" i="1" dirty="0" smtClean="0">
                        <a:latin typeface="Cambria Math" panose="02040503050406030204" pitchFamily="18" charset="0"/>
                      </a:rPr>
                      <m:t>𝑵</m:t>
                    </m:r>
                  </m:oMath>
                </a14:m>
                <a:endParaRPr lang="en-US" altLang="ja-JP" sz="2800" b="1" dirty="0" smtClean="0"/>
              </a:p>
              <a:p>
                <a:pPr marL="0" indent="0">
                  <a:buNone/>
                </a:pPr>
                <a:r>
                  <a:rPr lang="en-US" altLang="ja-JP" sz="2800" b="1" dirty="0" smtClean="0">
                    <a:solidFill>
                      <a:srgbClr val="FF0000"/>
                    </a:solidFill>
                  </a:rPr>
                  <a:t>naïve interpretation is </a:t>
                </a:r>
                <a:br>
                  <a:rPr lang="en-US" altLang="ja-JP" sz="2800" b="1" dirty="0" smtClean="0">
                    <a:solidFill>
                      <a:srgbClr val="FF0000"/>
                    </a:solidFill>
                  </a:rPr>
                </a:br>
                <a:r>
                  <a:rPr lang="en-US" altLang="ja-JP" sz="2800" b="1" dirty="0" smtClean="0">
                    <a:solidFill>
                      <a:srgbClr val="FF0000"/>
                    </a:solidFill>
                  </a:rPr>
                  <a:t>QF excitation of the </a:t>
                </a:r>
                <a:br>
                  <a:rPr lang="en-US" altLang="ja-JP" sz="2800" b="1" dirty="0" smtClean="0">
                    <a:solidFill>
                      <a:srgbClr val="FF0000"/>
                    </a:solidFill>
                  </a:rPr>
                </a:br>
                <a:r>
                  <a:rPr lang="en-US" altLang="ja-JP" sz="2800" b="1" dirty="0" smtClean="0">
                    <a:solidFill>
                      <a:srgbClr val="FF0000"/>
                    </a:solidFill>
                  </a:rPr>
                  <a:t>nucleon in the deuteron</a:t>
                </a:r>
                <a:endParaRPr lang="en-US" altLang="ja-JP" sz="2800" b="1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altLang="ja-JP" sz="2800" b="1" dirty="0" smtClean="0"/>
              </a:p>
              <a:p>
                <a:pPr marL="0" indent="0">
                  <a:buNone/>
                </a:pPr>
                <a:endParaRPr lang="en-US" altLang="ja-JP" b="1" u="sng" dirty="0" smtClean="0"/>
              </a:p>
              <a:p>
                <a:pPr marL="0" indent="0">
                  <a:buNone/>
                </a:pPr>
                <a:endParaRPr lang="en-US" altLang="ja-JP" sz="2800" b="1" dirty="0" smtClean="0"/>
              </a:p>
              <a:p>
                <a:pPr marL="0" indent="0">
                  <a:buNone/>
                </a:pPr>
                <a:r>
                  <a:rPr lang="en-US" altLang="ja-JP" sz="2800" b="1" dirty="0"/>
                  <a:t/>
                </a:r>
                <a:br>
                  <a:rPr lang="en-US" altLang="ja-JP" sz="2800" b="1" dirty="0"/>
                </a:br>
                <a:r>
                  <a:rPr lang="en-US" altLang="ja-JP" sz="2800" b="1" dirty="0" smtClean="0"/>
                  <a:t/>
                </a:r>
                <a:br>
                  <a:rPr lang="en-US" altLang="ja-JP" sz="2800" b="1" dirty="0" smtClean="0"/>
                </a:br>
                <a:r>
                  <a:rPr lang="en-US" altLang="ja-JP" sz="2800" b="1" dirty="0" smtClean="0"/>
                  <a:t/>
                </a:r>
                <a:br>
                  <a:rPr lang="en-US" altLang="ja-JP" sz="2800" b="1" dirty="0" smtClean="0"/>
                </a:br>
                <a:endParaRPr lang="en-US" altLang="ja-JP" b="1" u="sng" dirty="0" smtClean="0"/>
              </a:p>
              <a:p>
                <a:pPr marL="0" indent="0">
                  <a:buNone/>
                </a:pPr>
                <a:endParaRPr lang="en-US" altLang="ja-JP" sz="2800" b="1" dirty="0"/>
              </a:p>
              <a:p>
                <a:pPr marL="0" indent="0">
                  <a:buNone/>
                </a:pPr>
                <a:endParaRPr lang="en-US" altLang="ja-JP" sz="2800" b="1" dirty="0" smtClean="0"/>
              </a:p>
              <a:p>
                <a:pPr marL="0" indent="0">
                  <a:buNone/>
                </a:pPr>
                <a:endParaRPr lang="en-US" altLang="ja-JP" sz="2800" b="1" dirty="0"/>
              </a:p>
              <a:p>
                <a:pPr marL="0" indent="0">
                  <a:buNone/>
                </a:pPr>
                <a:endParaRPr lang="en-US" altLang="ja-JP" sz="2800" b="1" dirty="0" smtClean="0"/>
              </a:p>
              <a:p>
                <a:pPr marL="0" indent="0">
                  <a:buNone/>
                </a:pPr>
                <a:endParaRPr lang="en-US" altLang="ja-JP" sz="2800" b="1" dirty="0"/>
              </a:p>
              <a:p>
                <a:pPr marL="0" indent="0">
                  <a:buNone/>
                </a:pPr>
                <a:endParaRPr lang="en-US" altLang="ja-JP" sz="2800" b="1" dirty="0" smtClean="0"/>
              </a:p>
              <a:p>
                <a:pPr marL="0" indent="0">
                  <a:buNone/>
                </a:pPr>
                <a:endParaRPr lang="en-US" altLang="ja-JP" sz="2800" b="1" dirty="0" smtClean="0"/>
              </a:p>
              <a:p>
                <a:pPr marL="0" indent="0">
                  <a:buNone/>
                </a:pPr>
                <a:endParaRPr lang="en-US" altLang="ja-JP" sz="2800" b="1" dirty="0"/>
              </a:p>
              <a:p>
                <a:pPr marL="0" indent="0">
                  <a:buNone/>
                </a:pPr>
                <a:endParaRPr lang="en-US" altLang="ja-JP" sz="2800" b="1" dirty="0" smtClean="0"/>
              </a:p>
              <a:p>
                <a:pPr marL="0" indent="0">
                  <a:buNone/>
                </a:pPr>
                <a:endParaRPr lang="en-US" altLang="ja-JP" sz="2800" b="1" dirty="0"/>
              </a:p>
              <a:p>
                <a:pPr marL="0" indent="0">
                  <a:buNone/>
                </a:pPr>
                <a:endParaRPr lang="en-US" altLang="ja-JP" sz="2800" b="1" dirty="0" smtClean="0"/>
              </a:p>
              <a:p>
                <a:pPr marL="0" indent="0">
                  <a:buNone/>
                </a:pPr>
                <a:endParaRPr lang="en-US" altLang="ja-JP" sz="2800" b="1" dirty="0"/>
              </a:p>
              <a:p>
                <a:pPr marL="0" indent="0">
                  <a:buNone/>
                </a:pPr>
                <a:endParaRPr lang="en-US" altLang="ja-JP" b="1" u="sng" dirty="0" smtClean="0"/>
              </a:p>
              <a:p>
                <a:pPr marL="0" indent="0">
                  <a:buNone/>
                </a:pPr>
                <a:endParaRPr lang="en-US" altLang="ja-JP" b="1" u="sng" dirty="0"/>
              </a:p>
              <a:p>
                <a:pPr marL="0" indent="0">
                  <a:buNone/>
                </a:pPr>
                <a:endParaRPr lang="en-US" altLang="ja-JP" b="1" u="sng" dirty="0" smtClean="0"/>
              </a:p>
              <a:p>
                <a:pPr marL="0" indent="0">
                  <a:buNone/>
                </a:pPr>
                <a:endParaRPr lang="en-US" altLang="ja-JP" b="1" u="sng" dirty="0" smtClean="0"/>
              </a:p>
              <a:p>
                <a:pPr marL="0" indent="0">
                  <a:buNone/>
                </a:pPr>
                <a:endParaRPr lang="en-US" altLang="ja-JP" b="1" dirty="0" smtClean="0"/>
              </a:p>
            </p:txBody>
          </p:sp>
        </mc:Choice>
        <mc:Fallback xmlns=""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" y="727714"/>
                <a:ext cx="9143999" cy="5378911"/>
              </a:xfrm>
              <a:blipFill>
                <a:blip r:embed="rId3"/>
                <a:stretch>
                  <a:fillRect l="-1333" r="-13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 smtClean="0"/>
              <a:t>Jul. 28, 2021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BCCA-4C42-44A4-A55B-AF41469C7B59}" type="slidenum">
              <a:rPr kumimoji="1" lang="ja-JP" altLang="en-US" smtClean="0"/>
              <a:pPr/>
              <a:t>4</a:t>
            </a:fld>
            <a:endParaRPr kumimoji="1" lang="ja-JP" altLang="en-US" dirty="0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175" y="2682910"/>
            <a:ext cx="4926485" cy="3806829"/>
          </a:xfrm>
          <a:prstGeom prst="rect">
            <a:avLst/>
          </a:prstGeom>
        </p:spPr>
      </p:pic>
      <p:sp>
        <p:nvSpPr>
          <p:cNvPr id="8" name="テキスト ボックス 7"/>
          <p:cNvSpPr txBox="1"/>
          <p:nvPr/>
        </p:nvSpPr>
        <p:spPr>
          <a:xfrm>
            <a:off x="5060472" y="2785891"/>
            <a:ext cx="2487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 smtClean="0">
                <a:latin typeface="Arial Black" panose="020B0A04020102020204" pitchFamily="34" charset="0"/>
              </a:rPr>
              <a:t>PLB789, 413 (2019).</a:t>
            </a:r>
            <a:endParaRPr kumimoji="1" lang="ja-JP" altLang="en-US" sz="1400" dirty="0"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正方形/長方形 5"/>
              <p:cNvSpPr/>
              <p:nvPr/>
            </p:nvSpPr>
            <p:spPr>
              <a:xfrm>
                <a:off x="4141661" y="1783688"/>
                <a:ext cx="2755883" cy="5581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ja-JP" sz="2800" b="1" dirty="0" smtClean="0">
                    <a:solidFill>
                      <a:srgbClr val="FF0000"/>
                    </a:solidFill>
                  </a:rPr>
                  <a:t>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altLang="ja-JP" sz="2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𝜸</m:t>
                        </m:r>
                      </m:sub>
                    </m:sSub>
                    <m:r>
                      <a:rPr lang="en-US" altLang="ja-JP" sz="2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altLang="ja-JP" sz="2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altLang="ja-JP" sz="2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ja-JP" sz="2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altLang="ja-JP" sz="2800" b="1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ja-JP" sz="2800" b="1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𝐆𝐞𝐕</m:t>
                    </m:r>
                  </m:oMath>
                </a14:m>
                <a:endParaRPr lang="ja-JP" alt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正方形/長方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1661" y="1783688"/>
                <a:ext cx="2755883" cy="558102"/>
              </a:xfrm>
              <a:prstGeom prst="rect">
                <a:avLst/>
              </a:prstGeom>
              <a:blipFill>
                <a:blip r:embed="rId5"/>
                <a:stretch>
                  <a:fillRect l="-4425" t="-10989" b="-2527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図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874" y="6485984"/>
            <a:ext cx="1253354" cy="37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19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4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Introduction</a:t>
            </a:r>
            <a:endParaRPr kumimoji="1" lang="ja-JP" altLang="en-US" sz="4200" dirty="0"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1" y="727714"/>
                <a:ext cx="9143999" cy="5378911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ja-JP" b="1" i="1" u="sng" dirty="0" smtClean="0">
                          <a:latin typeface="Cambria Math" panose="02040503050406030204" pitchFamily="18" charset="0"/>
                        </a:rPr>
                        <m:t>𝜸</m:t>
                      </m:r>
                      <m:r>
                        <a:rPr lang="en-US" altLang="ja-JP" b="1" i="1" u="sng" dirty="0" smtClean="0"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altLang="ja-JP" b="1" i="1" u="sng" dirty="0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altLang="ja-JP" b="1" i="1" u="sng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b="1" i="1" u="sng" dirty="0" smtClean="0"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altLang="ja-JP" b="1" i="1" u="sng" dirty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sSup>
                        <m:sSupPr>
                          <m:ctrlPr>
                            <a:rPr lang="en-US" altLang="ja-JP" b="1" i="1" u="sng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b="1" i="1" u="sng" dirty="0" smtClean="0"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altLang="ja-JP" b="1" i="1" u="sng" dirty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altLang="ja-JP" b="1" i="1" u="sng" dirty="0" smtClean="0"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en-US" altLang="ja-JP" b="1" u="sng" dirty="0" smtClean="0"/>
              </a:p>
              <a:p>
                <a:pPr marL="0" indent="0">
                  <a:buNone/>
                </a:pPr>
                <a:r>
                  <a:rPr lang="en-US" altLang="ja-JP" sz="2800" b="1" dirty="0" smtClean="0"/>
                  <a:t>the </a:t>
                </a:r>
                <a:r>
                  <a:rPr lang="en-US" altLang="ja-JP" sz="2800" b="1" dirty="0"/>
                  <a:t>kinematic </a:t>
                </a:r>
                <a:r>
                  <a:rPr lang="en-US" altLang="ja-JP" sz="2800" b="1" dirty="0" smtClean="0"/>
                  <a:t>condition </a:t>
                </a:r>
                <a:r>
                  <a:rPr lang="en-US" altLang="ja-JP" sz="2800" b="1" dirty="0"/>
                  <a:t>completely differs from </a:t>
                </a:r>
                <a:r>
                  <a:rPr lang="en-US" altLang="ja-JP" sz="2800" b="1" dirty="0" smtClean="0"/>
                  <a:t>QF process</a:t>
                </a:r>
              </a:p>
              <a:p>
                <a:pPr marL="0" indent="0">
                  <a:buNone/>
                </a:pPr>
                <a:r>
                  <a:rPr lang="en-US" altLang="ja-JP" sz="2800" b="1" dirty="0" smtClean="0"/>
                  <a:t>angular distribution of deuteron emission</a:t>
                </a:r>
              </a:p>
              <a:p>
                <a:pPr marL="0" indent="0">
                  <a:buNone/>
                </a:pPr>
                <a:endParaRPr lang="en-US" altLang="ja-JP" sz="2800" b="1" dirty="0" smtClean="0"/>
              </a:p>
              <a:p>
                <a:pPr marL="0" indent="0">
                  <a:buNone/>
                </a:pPr>
                <a:endParaRPr lang="en-US" altLang="ja-JP" b="1" u="sng" dirty="0" smtClean="0"/>
              </a:p>
              <a:p>
                <a:pPr marL="0" indent="0">
                  <a:buNone/>
                </a:pPr>
                <a:endParaRPr lang="en-US" altLang="ja-JP" sz="2800" b="1" dirty="0" smtClean="0"/>
              </a:p>
              <a:p>
                <a:pPr marL="0" indent="0">
                  <a:buNone/>
                </a:pPr>
                <a:r>
                  <a:rPr lang="en-US" altLang="ja-JP" sz="2800" b="1" dirty="0"/>
                  <a:t/>
                </a:r>
                <a:br>
                  <a:rPr lang="en-US" altLang="ja-JP" sz="2800" b="1" dirty="0"/>
                </a:br>
                <a:r>
                  <a:rPr lang="en-US" altLang="ja-JP" sz="2800" b="1" dirty="0" smtClean="0"/>
                  <a:t/>
                </a:r>
                <a:br>
                  <a:rPr lang="en-US" altLang="ja-JP" sz="2800" b="1" dirty="0" smtClean="0"/>
                </a:br>
                <a:r>
                  <a:rPr lang="en-US" altLang="ja-JP" sz="2800" b="1" dirty="0" smtClean="0"/>
                  <a:t/>
                </a:r>
                <a:br>
                  <a:rPr lang="en-US" altLang="ja-JP" sz="2800" b="1" dirty="0" smtClean="0"/>
                </a:br>
                <a:endParaRPr lang="en-US" altLang="ja-JP" b="1" u="sng" dirty="0" smtClean="0"/>
              </a:p>
              <a:p>
                <a:pPr marL="0" indent="0">
                  <a:buNone/>
                </a:pPr>
                <a:endParaRPr lang="en-US" altLang="ja-JP" sz="2800" b="1" dirty="0"/>
              </a:p>
              <a:p>
                <a:pPr marL="0" indent="0">
                  <a:buNone/>
                </a:pPr>
                <a:endParaRPr lang="en-US" altLang="ja-JP" sz="2800" b="1" dirty="0" smtClean="0"/>
              </a:p>
              <a:p>
                <a:pPr marL="0" indent="0">
                  <a:buNone/>
                </a:pPr>
                <a:endParaRPr lang="en-US" altLang="ja-JP" sz="2800" b="1" dirty="0"/>
              </a:p>
              <a:p>
                <a:pPr marL="0" indent="0">
                  <a:buNone/>
                </a:pPr>
                <a:endParaRPr lang="en-US" altLang="ja-JP" sz="2800" b="1" dirty="0" smtClean="0"/>
              </a:p>
              <a:p>
                <a:pPr marL="0" indent="0">
                  <a:buNone/>
                </a:pPr>
                <a:endParaRPr lang="en-US" altLang="ja-JP" sz="2800" b="1" dirty="0"/>
              </a:p>
              <a:p>
                <a:pPr marL="0" indent="0">
                  <a:buNone/>
                </a:pPr>
                <a:endParaRPr lang="en-US" altLang="ja-JP" sz="2800" b="1" dirty="0" smtClean="0"/>
              </a:p>
              <a:p>
                <a:pPr marL="0" indent="0">
                  <a:buNone/>
                </a:pPr>
                <a:endParaRPr lang="en-US" altLang="ja-JP" sz="2800" b="1" dirty="0" smtClean="0"/>
              </a:p>
              <a:p>
                <a:pPr marL="0" indent="0">
                  <a:buNone/>
                </a:pPr>
                <a:endParaRPr lang="en-US" altLang="ja-JP" sz="2800" b="1" dirty="0"/>
              </a:p>
              <a:p>
                <a:pPr marL="0" indent="0">
                  <a:buNone/>
                </a:pPr>
                <a:endParaRPr lang="en-US" altLang="ja-JP" sz="2800" b="1" dirty="0" smtClean="0"/>
              </a:p>
              <a:p>
                <a:pPr marL="0" indent="0">
                  <a:buNone/>
                </a:pPr>
                <a:endParaRPr lang="en-US" altLang="ja-JP" sz="2800" b="1" dirty="0"/>
              </a:p>
              <a:p>
                <a:pPr marL="0" indent="0">
                  <a:buNone/>
                </a:pPr>
                <a:endParaRPr lang="en-US" altLang="ja-JP" sz="2800" b="1" dirty="0" smtClean="0"/>
              </a:p>
              <a:p>
                <a:pPr marL="0" indent="0">
                  <a:buNone/>
                </a:pPr>
                <a:endParaRPr lang="en-US" altLang="ja-JP" sz="2800" b="1" dirty="0"/>
              </a:p>
              <a:p>
                <a:pPr marL="0" indent="0">
                  <a:buNone/>
                </a:pPr>
                <a:endParaRPr lang="en-US" altLang="ja-JP" b="1" u="sng" dirty="0" smtClean="0"/>
              </a:p>
              <a:p>
                <a:pPr marL="0" indent="0">
                  <a:buNone/>
                </a:pPr>
                <a:endParaRPr lang="en-US" altLang="ja-JP" b="1" u="sng" dirty="0"/>
              </a:p>
              <a:p>
                <a:pPr marL="0" indent="0">
                  <a:buNone/>
                </a:pPr>
                <a:endParaRPr lang="en-US" altLang="ja-JP" b="1" u="sng" dirty="0" smtClean="0"/>
              </a:p>
              <a:p>
                <a:pPr marL="0" indent="0">
                  <a:buNone/>
                </a:pPr>
                <a:endParaRPr lang="en-US" altLang="ja-JP" b="1" u="sng" dirty="0" smtClean="0"/>
              </a:p>
              <a:p>
                <a:pPr marL="0" indent="0">
                  <a:buNone/>
                </a:pPr>
                <a:endParaRPr lang="en-US" altLang="ja-JP" b="1" dirty="0" smtClean="0"/>
              </a:p>
            </p:txBody>
          </p:sp>
        </mc:Choice>
        <mc:Fallback xmlns=""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" y="727714"/>
                <a:ext cx="9143999" cy="5378911"/>
              </a:xfrm>
              <a:blipFill>
                <a:blip r:embed="rId3"/>
                <a:stretch>
                  <a:fillRect l="-133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 smtClean="0"/>
              <a:t>Jul. 28, 2021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BCCA-4C42-44A4-A55B-AF41469C7B59}" type="slidenum">
              <a:rPr kumimoji="1" lang="ja-JP" altLang="en-US" smtClean="0"/>
              <a:pPr/>
              <a:t>5</a:t>
            </a:fld>
            <a:endParaRPr kumimoji="1" lang="ja-JP" altLang="en-US" dirty="0"/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72" y="2678798"/>
            <a:ext cx="4884420" cy="40843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正方形/長方形 5"/>
              <p:cNvSpPr/>
              <p:nvPr/>
            </p:nvSpPr>
            <p:spPr>
              <a:xfrm>
                <a:off x="4863365" y="2678798"/>
                <a:ext cx="289579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ja-JP" sz="2800" b="1" dirty="0" smtClean="0">
                    <a:solidFill>
                      <a:srgbClr val="00FF00"/>
                    </a:solidFill>
                  </a:rPr>
                  <a:t>QF </a:t>
                </a:r>
                <a14:m>
                  <m:oMath xmlns:m="http://schemas.openxmlformats.org/officeDocument/2006/math">
                    <m:r>
                      <a:rPr lang="en-US" altLang="ja-JP" sz="2800" b="1" i="1" dirty="0" smtClean="0">
                        <a:solidFill>
                          <a:srgbClr val="00FF00"/>
                        </a:solidFill>
                        <a:latin typeface="Cambria Math" panose="02040503050406030204" pitchFamily="18" charset="0"/>
                      </a:rPr>
                      <m:t>𝝅𝝅</m:t>
                    </m:r>
                  </m:oMath>
                </a14:m>
                <a:r>
                  <a:rPr lang="en-US" altLang="ja-JP" sz="2800" b="1" dirty="0" smtClean="0">
                    <a:solidFill>
                      <a:srgbClr val="00FF00"/>
                    </a:solidFill>
                  </a:rPr>
                  <a:t> production</a:t>
                </a:r>
                <a:endParaRPr lang="ja-JP" altLang="en-US" sz="2800" dirty="0">
                  <a:solidFill>
                    <a:srgbClr val="00FF00"/>
                  </a:solidFill>
                </a:endParaRPr>
              </a:p>
            </p:txBody>
          </p:sp>
        </mc:Choice>
        <mc:Fallback xmlns="">
          <p:sp>
            <p:nvSpPr>
              <p:cNvPr id="6" name="正方形/長方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3365" y="2678798"/>
                <a:ext cx="2895793" cy="523220"/>
              </a:xfrm>
              <a:prstGeom prst="rect">
                <a:avLst/>
              </a:prstGeom>
              <a:blipFill>
                <a:blip r:embed="rId5"/>
                <a:stretch>
                  <a:fillRect l="-4421" t="-10465" r="-2526" b="-3255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正方形/長方形 7"/>
              <p:cNvSpPr/>
              <p:nvPr/>
            </p:nvSpPr>
            <p:spPr>
              <a:xfrm>
                <a:off x="4863365" y="4350393"/>
                <a:ext cx="264893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ja-JP" sz="2800" b="1" dirty="0" smtClean="0">
                    <a:solidFill>
                      <a:srgbClr val="FF00FF"/>
                    </a:solidFill>
                  </a:rPr>
                  <a:t>QF </a:t>
                </a:r>
                <a14:m>
                  <m:oMath xmlns:m="http://schemas.openxmlformats.org/officeDocument/2006/math">
                    <m:r>
                      <a:rPr lang="en-US" altLang="ja-JP" sz="2800" b="1" i="1" dirty="0" smtClean="0">
                        <a:solidFill>
                          <a:srgbClr val="FF00FF"/>
                        </a:solidFill>
                        <a:latin typeface="Cambria Math" panose="02040503050406030204" pitchFamily="18" charset="0"/>
                      </a:rPr>
                      <m:t>𝝅</m:t>
                    </m:r>
                  </m:oMath>
                </a14:m>
                <a:r>
                  <a:rPr lang="en-US" altLang="ja-JP" sz="2800" b="1" dirty="0" smtClean="0">
                    <a:solidFill>
                      <a:srgbClr val="FF00FF"/>
                    </a:solidFill>
                  </a:rPr>
                  <a:t> production</a:t>
                </a:r>
                <a:endParaRPr lang="ja-JP" altLang="en-US" sz="2800" dirty="0">
                  <a:solidFill>
                    <a:srgbClr val="FF00FF"/>
                  </a:solidFill>
                </a:endParaRPr>
              </a:p>
            </p:txBody>
          </p:sp>
        </mc:Choice>
        <mc:Fallback xmlns="">
          <p:sp>
            <p:nvSpPr>
              <p:cNvPr id="8" name="正方形/長方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3365" y="4350393"/>
                <a:ext cx="2648930" cy="523220"/>
              </a:xfrm>
              <a:prstGeom prst="rect">
                <a:avLst/>
              </a:prstGeom>
              <a:blipFill>
                <a:blip r:embed="rId6"/>
                <a:stretch>
                  <a:fillRect l="-4839" t="-11765" r="-2995" b="-3411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図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955" y="3119145"/>
            <a:ext cx="3947160" cy="1188720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956" y="4816379"/>
            <a:ext cx="4076700" cy="1280160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874" y="6485984"/>
            <a:ext cx="1253354" cy="37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10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4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Introduction</a:t>
            </a:r>
            <a:endParaRPr kumimoji="1" lang="ja-JP" altLang="en-US" sz="4200" dirty="0"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1" y="727714"/>
                <a:ext cx="9143999" cy="5378911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ja-JP" b="1" i="1" u="sng" dirty="0" smtClean="0">
                          <a:latin typeface="Cambria Math" panose="02040503050406030204" pitchFamily="18" charset="0"/>
                        </a:rPr>
                        <m:t>𝜸</m:t>
                      </m:r>
                      <m:r>
                        <a:rPr lang="en-US" altLang="ja-JP" b="1" i="1" u="sng" dirty="0" smtClean="0"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altLang="ja-JP" b="1" i="1" u="sng" dirty="0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altLang="ja-JP" b="1" i="1" u="sng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b="1" i="1" u="sng" dirty="0" smtClean="0"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altLang="ja-JP" b="1" i="1" u="sng" dirty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sSup>
                        <m:sSupPr>
                          <m:ctrlPr>
                            <a:rPr lang="en-US" altLang="ja-JP" b="1" i="1" u="sng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b="1" i="1" u="sng" dirty="0" smtClean="0"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altLang="ja-JP" b="1" i="1" u="sng" dirty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altLang="ja-JP" b="1" i="1" u="sng" dirty="0" smtClean="0"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en-US" altLang="ja-JP" b="1" u="sng" dirty="0" smtClean="0"/>
              </a:p>
              <a:p>
                <a:pPr marL="0" indent="0">
                  <a:buNone/>
                </a:pPr>
                <a:r>
                  <a:rPr lang="en-US" altLang="ja-JP" sz="2800" b="1" dirty="0" smtClean="0"/>
                  <a:t>sequential process:</a:t>
                </a:r>
                <a:br>
                  <a:rPr lang="en-US" altLang="ja-JP" sz="2800" b="1" dirty="0" smtClean="0"/>
                </a:br>
                <a:r>
                  <a:rPr lang="en-US" altLang="ja-JP" sz="4800" b="1" dirty="0" smtClean="0"/>
                  <a:t>  </a:t>
                </a:r>
                <a14:m>
                  <m:oMath xmlns:m="http://schemas.openxmlformats.org/officeDocument/2006/math">
                    <m:r>
                      <a:rPr lang="en-US" altLang="ja-JP" sz="4800" b="1" i="1" smtClean="0">
                        <a:latin typeface="Cambria Math" panose="02040503050406030204" pitchFamily="18" charset="0"/>
                      </a:rPr>
                      <m:t>𝜸</m:t>
                    </m:r>
                    <m:r>
                      <a:rPr lang="en-US" altLang="ja-JP" sz="4800" b="1" i="1" smtClean="0"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altLang="ja-JP" sz="4800" b="1" i="1" smtClean="0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altLang="ja-JP" sz="4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ja-JP" altLang="en-US" sz="4800" b="1" i="1" smtClean="0">
                            <a:latin typeface="Cambria Math" panose="02040503050406030204" pitchFamily="18" charset="0"/>
                          </a:rPr>
                          <m:t>𝓓</m:t>
                        </m:r>
                      </m:e>
                      <m:sub>
                        <m:r>
                          <a:rPr lang="en-US" altLang="ja-JP" sz="4800" b="1" i="0" smtClean="0">
                            <a:latin typeface="Cambria Math" panose="02040503050406030204" pitchFamily="18" charset="0"/>
                          </a:rPr>
                          <m:t>𝐈𝐒</m:t>
                        </m:r>
                      </m:sub>
                    </m:sSub>
                    <m:r>
                      <a:rPr lang="en-US" altLang="ja-JP" sz="4800" b="1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ja-JP" sz="4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4800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ja-JP" sz="48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sSub>
                      <m:sSubPr>
                        <m:ctrlPr>
                          <a:rPr lang="en-US" altLang="ja-JP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ja-JP" alt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𝓓</m:t>
                        </m:r>
                      </m:e>
                      <m:sub>
                        <m:r>
                          <a:rPr lang="en-US" altLang="ja-JP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𝐈𝐕</m:t>
                        </m:r>
                      </m:sub>
                    </m:sSub>
                    <m:r>
                      <a:rPr lang="en-US" altLang="ja-JP" sz="4800" b="1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ja-JP" sz="48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4800" b="1" i="1" dirty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ja-JP" sz="4800" b="1" i="1" dirty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en-US" altLang="ja-JP" sz="48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4800" b="1" i="1" dirty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ja-JP" sz="4800" b="1" i="1" dirty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r>
                      <a:rPr lang="en-US" altLang="ja-JP" sz="4800" b="1" i="1" dirty="0"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altLang="ja-JP" sz="4800" b="1" dirty="0" smtClean="0"/>
                  <a:t/>
                </a:r>
                <a:br>
                  <a:rPr lang="en-US" altLang="ja-JP" sz="4800" b="1" dirty="0" smtClean="0"/>
                </a:br>
                <a:r>
                  <a:rPr lang="en-US" altLang="ja-JP" sz="2800" b="1" dirty="0" smtClean="0"/>
                  <a:t>with an </a:t>
                </a:r>
                <a14:m>
                  <m:oMath xmlns:m="http://schemas.openxmlformats.org/officeDocument/2006/math">
                    <m:r>
                      <a:rPr lang="en-US" altLang="ja-JP" sz="2800" b="1" i="1" smtClean="0">
                        <a:latin typeface="Cambria Math" panose="02040503050406030204" pitchFamily="18" charset="0"/>
                      </a:rPr>
                      <m:t>𝑰</m:t>
                    </m:r>
                    <m:r>
                      <a:rPr lang="en-US" altLang="ja-JP" sz="2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ja-JP" sz="28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altLang="ja-JP" sz="2800" b="1" dirty="0" smtClean="0"/>
                  <a:t> dibaryon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ja-JP" altLang="en-US" sz="2800" b="1" i="1">
                            <a:latin typeface="Cambria Math" panose="02040503050406030204" pitchFamily="18" charset="0"/>
                          </a:rPr>
                          <m:t>𝓓</m:t>
                        </m:r>
                      </m:e>
                      <m:sub>
                        <m:r>
                          <a:rPr lang="en-US" altLang="ja-JP" sz="2800" b="1">
                            <a:latin typeface="Cambria Math" panose="02040503050406030204" pitchFamily="18" charset="0"/>
                          </a:rPr>
                          <m:t>𝐈𝐒</m:t>
                        </m:r>
                      </m:sub>
                    </m:sSub>
                  </m:oMath>
                </a14:m>
                <a:r>
                  <a:rPr lang="en-US" altLang="ja-JP" sz="2800" b="1" dirty="0"/>
                  <a:t/>
                </a:r>
                <a:br>
                  <a:rPr lang="en-US" altLang="ja-JP" sz="2800" b="1" dirty="0"/>
                </a:br>
                <a:r>
                  <a:rPr lang="en-US" altLang="ja-JP" sz="2800" b="1" dirty="0" smtClean="0"/>
                  <a:t>and </a:t>
                </a:r>
                <a:r>
                  <a:rPr lang="en-US" altLang="ja-JP" sz="2800" b="1" dirty="0"/>
                  <a:t>an </a:t>
                </a:r>
                <a14:m>
                  <m:oMath xmlns:m="http://schemas.openxmlformats.org/officeDocument/2006/math">
                    <m:r>
                      <a:rPr lang="en-US" altLang="ja-JP" sz="2800" b="1" i="1">
                        <a:latin typeface="Cambria Math" panose="02040503050406030204" pitchFamily="18" charset="0"/>
                      </a:rPr>
                      <m:t>𝑰</m:t>
                    </m:r>
                    <m:r>
                      <a:rPr lang="en-US" altLang="ja-JP" sz="28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ja-JP" sz="28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altLang="ja-JP" sz="2800" b="1" dirty="0"/>
                  <a:t> </a:t>
                </a:r>
                <a:r>
                  <a:rPr lang="en-US" altLang="ja-JP" sz="2800" b="1" dirty="0" smtClean="0"/>
                  <a:t>dibaryon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ja-JP" altLang="en-US" sz="2800" b="1" i="1">
                            <a:latin typeface="Cambria Math" panose="02040503050406030204" pitchFamily="18" charset="0"/>
                          </a:rPr>
                          <m:t>𝓓</m:t>
                        </m:r>
                      </m:e>
                      <m:sub>
                        <m:r>
                          <a:rPr lang="en-US" altLang="ja-JP" sz="2800" b="1">
                            <a:latin typeface="Cambria Math" panose="02040503050406030204" pitchFamily="18" charset="0"/>
                          </a:rPr>
                          <m:t>𝐈</m:t>
                        </m:r>
                        <m:r>
                          <a:rPr lang="en-US" altLang="ja-JP" sz="2800" b="1" i="0" smtClean="0">
                            <a:latin typeface="Cambria Math" panose="02040503050406030204" pitchFamily="18" charset="0"/>
                          </a:rPr>
                          <m:t>𝐕</m:t>
                        </m:r>
                      </m:sub>
                    </m:sSub>
                  </m:oMath>
                </a14:m>
                <a:endParaRPr lang="en-US" altLang="ja-JP" sz="2800" b="1" dirty="0" smtClean="0"/>
              </a:p>
              <a:p>
                <a:pPr marL="0" indent="0">
                  <a:buNone/>
                </a:pPr>
                <a:r>
                  <a:rPr lang="en-US" altLang="ja-JP" sz="2800" b="1" dirty="0" smtClean="0"/>
                  <a:t>dibaryon: </a:t>
                </a:r>
                <a14:m>
                  <m:oMath xmlns:m="http://schemas.openxmlformats.org/officeDocument/2006/math">
                    <m:r>
                      <a:rPr lang="en-US" altLang="ja-JP" sz="2800" b="1" i="1" dirty="0" smtClean="0">
                        <a:latin typeface="Cambria Math" panose="02040503050406030204" pitchFamily="18" charset="0"/>
                      </a:rPr>
                      <m:t>𝑩</m:t>
                    </m:r>
                    <m:r>
                      <a:rPr lang="en-US" altLang="ja-JP" sz="2800" b="1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ja-JP" sz="2800" b="1" i="1" dirty="0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altLang="ja-JP" sz="2800" b="1" dirty="0"/>
                  <a:t> </a:t>
                </a:r>
                <a:r>
                  <a:rPr lang="en-US" altLang="ja-JP" sz="2800" b="1" dirty="0" smtClean="0"/>
                  <a:t>resonance</a:t>
                </a:r>
                <a:endParaRPr lang="en-US" altLang="ja-JP" sz="2800" b="1" dirty="0"/>
              </a:p>
              <a:p>
                <a:pPr marL="0" indent="0">
                  <a:buNone/>
                </a:pPr>
                <a:r>
                  <a:rPr lang="en-US" altLang="ja-JP" sz="2800" b="1" dirty="0" smtClean="0"/>
                  <a:t>two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ja-JP" altLang="en-US" sz="2800" b="1" i="1">
                            <a:latin typeface="Cambria Math" panose="02040503050406030204" pitchFamily="18" charset="0"/>
                          </a:rPr>
                          <m:t>𝓓</m:t>
                        </m:r>
                      </m:e>
                      <m:sub>
                        <m:r>
                          <a:rPr lang="en-US" altLang="ja-JP" sz="2800" b="1">
                            <a:latin typeface="Cambria Math" panose="02040503050406030204" pitchFamily="18" charset="0"/>
                          </a:rPr>
                          <m:t>𝐈𝐒</m:t>
                        </m:r>
                      </m:sub>
                    </m:sSub>
                  </m:oMath>
                </a14:m>
                <a:r>
                  <a:rPr lang="en-US" altLang="ja-JP" sz="2800" b="1" dirty="0" smtClean="0"/>
                  <a:t>s are observed </a:t>
                </a:r>
                <a:br>
                  <a:rPr lang="en-US" altLang="ja-JP" sz="2800" b="1" dirty="0" smtClean="0"/>
                </a:br>
                <a:r>
                  <a:rPr lang="en-US" altLang="ja-JP" sz="2800" b="1" dirty="0" smtClean="0"/>
                  <a:t>in the excitation function</a:t>
                </a:r>
              </a:p>
              <a:p>
                <a:pPr marL="0" indent="0">
                  <a:buNone/>
                </a:pPr>
                <a:endParaRPr lang="en-US" altLang="ja-JP" sz="2800" b="1" dirty="0" smtClean="0"/>
              </a:p>
              <a:p>
                <a:pPr marL="0" indent="0">
                  <a:buNone/>
                </a:pPr>
                <a:r>
                  <a:rPr lang="en-US" altLang="ja-JP" sz="2800" b="1" dirty="0" smtClean="0"/>
                  <a:t>How is </a:t>
                </a:r>
                <a14:m>
                  <m:oMath xmlns:m="http://schemas.openxmlformats.org/officeDocument/2006/math">
                    <m:r>
                      <a:rPr lang="en-US" altLang="ja-JP" sz="2800" b="1" i="1" dirty="0">
                        <a:latin typeface="Cambria Math" panose="02040503050406030204" pitchFamily="18" charset="0"/>
                      </a:rPr>
                      <m:t>𝜸</m:t>
                    </m:r>
                    <m:r>
                      <a:rPr lang="en-US" altLang="ja-JP" sz="2800" b="1" i="1" dirty="0"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altLang="ja-JP" sz="2800" b="1" i="1" dirty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ja-JP" sz="28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800" b="1" i="1" dirty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ja-JP" sz="2800" b="1" i="1" dirty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r>
                      <a:rPr lang="en-US" altLang="ja-JP" sz="2800" b="1" i="1" dirty="0" smtClean="0">
                        <a:latin typeface="Cambria Math" panose="02040503050406030204" pitchFamily="18" charset="0"/>
                      </a:rPr>
                      <m:t>𝜼</m:t>
                    </m:r>
                    <m:r>
                      <a:rPr lang="en-US" altLang="ja-JP" sz="2800" b="1" i="1" dirty="0">
                        <a:latin typeface="Cambria Math" panose="02040503050406030204" pitchFamily="18" charset="0"/>
                      </a:rPr>
                      <m:t>𝒅</m:t>
                    </m:r>
                    <m:r>
                      <m:rPr>
                        <m:nor/>
                      </m:rPr>
                      <a:rPr lang="en-US" altLang="ja-JP" sz="2800" b="1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ja-JP" sz="2800" b="1" i="0" dirty="0" smtClean="0"/>
                      <m:t>?</m:t>
                    </m:r>
                  </m:oMath>
                </a14:m>
                <a:endParaRPr lang="en-US" altLang="ja-JP" sz="2800" b="1" dirty="0"/>
              </a:p>
              <a:p>
                <a:pPr marL="0" indent="0">
                  <a:buNone/>
                </a:pPr>
                <a:r>
                  <a:rPr lang="en-US" altLang="ja-JP" sz="2800" b="1" dirty="0" smtClean="0"/>
                  <a:t> </a:t>
                </a:r>
              </a:p>
              <a:p>
                <a:pPr marL="0" indent="0">
                  <a:buNone/>
                </a:pPr>
                <a:endParaRPr lang="en-US" altLang="ja-JP" b="1" u="sng" dirty="0" smtClean="0"/>
              </a:p>
              <a:p>
                <a:pPr marL="0" indent="0">
                  <a:buNone/>
                </a:pPr>
                <a:endParaRPr lang="en-US" altLang="ja-JP" sz="2800" b="1" dirty="0" smtClean="0"/>
              </a:p>
              <a:p>
                <a:pPr marL="0" indent="0">
                  <a:buNone/>
                </a:pPr>
                <a:r>
                  <a:rPr lang="en-US" altLang="ja-JP" sz="2800" b="1" dirty="0"/>
                  <a:t/>
                </a:r>
                <a:br>
                  <a:rPr lang="en-US" altLang="ja-JP" sz="2800" b="1" dirty="0"/>
                </a:br>
                <a:r>
                  <a:rPr lang="en-US" altLang="ja-JP" sz="2800" b="1" dirty="0" smtClean="0"/>
                  <a:t/>
                </a:r>
                <a:br>
                  <a:rPr lang="en-US" altLang="ja-JP" sz="2800" b="1" dirty="0" smtClean="0"/>
                </a:br>
                <a:r>
                  <a:rPr lang="en-US" altLang="ja-JP" sz="2800" b="1" dirty="0" smtClean="0"/>
                  <a:t/>
                </a:r>
                <a:br>
                  <a:rPr lang="en-US" altLang="ja-JP" sz="2800" b="1" dirty="0" smtClean="0"/>
                </a:br>
                <a:endParaRPr lang="en-US" altLang="ja-JP" b="1" u="sng" dirty="0" smtClean="0"/>
              </a:p>
              <a:p>
                <a:pPr marL="0" indent="0">
                  <a:buNone/>
                </a:pPr>
                <a:endParaRPr lang="en-US" altLang="ja-JP" sz="2800" b="1" dirty="0"/>
              </a:p>
              <a:p>
                <a:pPr marL="0" indent="0">
                  <a:buNone/>
                </a:pPr>
                <a:endParaRPr lang="en-US" altLang="ja-JP" sz="2800" b="1" dirty="0" smtClean="0"/>
              </a:p>
              <a:p>
                <a:pPr marL="0" indent="0">
                  <a:buNone/>
                </a:pPr>
                <a:endParaRPr lang="en-US" altLang="ja-JP" sz="2800" b="1" dirty="0"/>
              </a:p>
              <a:p>
                <a:pPr marL="0" indent="0">
                  <a:buNone/>
                </a:pPr>
                <a:endParaRPr lang="en-US" altLang="ja-JP" sz="2800" b="1" dirty="0" smtClean="0"/>
              </a:p>
              <a:p>
                <a:pPr marL="0" indent="0">
                  <a:buNone/>
                </a:pPr>
                <a:endParaRPr lang="en-US" altLang="ja-JP" sz="2800" b="1" dirty="0"/>
              </a:p>
              <a:p>
                <a:pPr marL="0" indent="0">
                  <a:buNone/>
                </a:pPr>
                <a:endParaRPr lang="en-US" altLang="ja-JP" sz="2800" b="1" dirty="0" smtClean="0"/>
              </a:p>
              <a:p>
                <a:pPr marL="0" indent="0">
                  <a:buNone/>
                </a:pPr>
                <a:endParaRPr lang="en-US" altLang="ja-JP" sz="2800" b="1" dirty="0" smtClean="0"/>
              </a:p>
              <a:p>
                <a:pPr marL="0" indent="0">
                  <a:buNone/>
                </a:pPr>
                <a:endParaRPr lang="en-US" altLang="ja-JP" sz="2800" b="1" dirty="0"/>
              </a:p>
              <a:p>
                <a:pPr marL="0" indent="0">
                  <a:buNone/>
                </a:pPr>
                <a:endParaRPr lang="en-US" altLang="ja-JP" sz="2800" b="1" dirty="0" smtClean="0"/>
              </a:p>
              <a:p>
                <a:pPr marL="0" indent="0">
                  <a:buNone/>
                </a:pPr>
                <a:endParaRPr lang="en-US" altLang="ja-JP" sz="2800" b="1" dirty="0"/>
              </a:p>
              <a:p>
                <a:pPr marL="0" indent="0">
                  <a:buNone/>
                </a:pPr>
                <a:endParaRPr lang="en-US" altLang="ja-JP" sz="2800" b="1" dirty="0" smtClean="0"/>
              </a:p>
              <a:p>
                <a:pPr marL="0" indent="0">
                  <a:buNone/>
                </a:pPr>
                <a:endParaRPr lang="en-US" altLang="ja-JP" sz="2800" b="1" dirty="0"/>
              </a:p>
              <a:p>
                <a:pPr marL="0" indent="0">
                  <a:buNone/>
                </a:pPr>
                <a:endParaRPr lang="en-US" altLang="ja-JP" b="1" u="sng" dirty="0" smtClean="0"/>
              </a:p>
              <a:p>
                <a:pPr marL="0" indent="0">
                  <a:buNone/>
                </a:pPr>
                <a:endParaRPr lang="en-US" altLang="ja-JP" b="1" u="sng" dirty="0"/>
              </a:p>
              <a:p>
                <a:pPr marL="0" indent="0">
                  <a:buNone/>
                </a:pPr>
                <a:endParaRPr lang="en-US" altLang="ja-JP" b="1" u="sng" dirty="0" smtClean="0"/>
              </a:p>
              <a:p>
                <a:pPr marL="0" indent="0">
                  <a:buNone/>
                </a:pPr>
                <a:endParaRPr lang="en-US" altLang="ja-JP" b="1" u="sng" dirty="0" smtClean="0"/>
              </a:p>
              <a:p>
                <a:pPr marL="0" indent="0">
                  <a:buNone/>
                </a:pPr>
                <a:endParaRPr lang="en-US" altLang="ja-JP" b="1" dirty="0" smtClean="0"/>
              </a:p>
            </p:txBody>
          </p:sp>
        </mc:Choice>
        <mc:Fallback xmlns=""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" y="727714"/>
                <a:ext cx="9143999" cy="5378911"/>
              </a:xfrm>
              <a:blipFill>
                <a:blip r:embed="rId3"/>
                <a:stretch>
                  <a:fillRect l="-133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 smtClean="0"/>
              <a:t>Jul. 28, 2021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BCCA-4C42-44A4-A55B-AF41469C7B59}" type="slidenum">
              <a:rPr kumimoji="1" lang="ja-JP" altLang="en-US" smtClean="0"/>
              <a:pPr/>
              <a:t>6</a:t>
            </a:fld>
            <a:endParaRPr kumimoji="1" lang="ja-JP" altLang="en-US" dirty="0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175" y="2682910"/>
            <a:ext cx="4926485" cy="3806829"/>
          </a:xfrm>
          <a:prstGeom prst="rect">
            <a:avLst/>
          </a:prstGeom>
        </p:spPr>
      </p:pic>
      <p:sp>
        <p:nvSpPr>
          <p:cNvPr id="8" name="テキスト ボックス 7"/>
          <p:cNvSpPr txBox="1"/>
          <p:nvPr/>
        </p:nvSpPr>
        <p:spPr>
          <a:xfrm>
            <a:off x="5060472" y="2785891"/>
            <a:ext cx="2487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 smtClean="0">
                <a:latin typeface="Arial Black" panose="020B0A04020102020204" pitchFamily="34" charset="0"/>
              </a:rPr>
              <a:t>PLB789, 413 (2019).</a:t>
            </a:r>
            <a:endParaRPr kumimoji="1" lang="ja-JP" altLang="en-US" sz="1400" dirty="0">
              <a:latin typeface="Arial Black" panose="020B0A04020102020204" pitchFamily="34" charset="0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874" y="6485984"/>
            <a:ext cx="1253354" cy="3720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正方形/長方形 5"/>
              <p:cNvSpPr/>
              <p:nvPr/>
            </p:nvSpPr>
            <p:spPr>
              <a:xfrm>
                <a:off x="3606007" y="801526"/>
                <a:ext cx="5467653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3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𝑰</m:t>
                      </m:r>
                      <m:r>
                        <a:rPr lang="en-US" altLang="ja-JP" sz="3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ja-JP" sz="3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altLang="ja-JP" sz="3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sSup>
                        <m:sSupPr>
                          <m:ctrlPr>
                            <a:rPr lang="en-US" altLang="ja-JP" sz="3200" b="1" i="1" dirty="0" err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sz="3200" b="1" i="1" dirty="0" err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𝑱</m:t>
                          </m:r>
                        </m:e>
                        <m:sup>
                          <m:r>
                            <a:rPr lang="en-US" altLang="ja-JP" sz="32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sup>
                      </m:sSup>
                      <m:r>
                        <a:rPr lang="en-US" altLang="ja-JP" sz="32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ja-JP" sz="32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sz="32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altLang="ja-JP" sz="32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ja-JP" sz="32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</m:oMath>
                    <m:oMath xmlns:m="http://schemas.openxmlformats.org/officeDocument/2006/math">
                      <m:r>
                        <a:rPr lang="en-US" altLang="ja-JP" sz="32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𝑴</m:t>
                      </m:r>
                      <m:r>
                        <a:rPr lang="en-US" altLang="ja-JP" sz="32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ja-JP" sz="32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altLang="ja-JP" sz="32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ja-JP" sz="32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𝟏𝟒</m:t>
                      </m:r>
                      <m:r>
                        <a:rPr lang="en-US" altLang="ja-JP" sz="32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ja-JP" sz="3200" b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𝐆𝐞𝐕</m:t>
                      </m:r>
                      <m:r>
                        <a:rPr lang="en-US" altLang="ja-JP" sz="32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ja-JP" sz="3200" b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𝚪</m:t>
                      </m:r>
                      <m:r>
                        <a:rPr lang="en-US" altLang="ja-JP" sz="32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ja-JP" sz="32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altLang="ja-JP" sz="32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ja-JP" sz="32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𝟎𝟗</m:t>
                      </m:r>
                      <m:r>
                        <a:rPr lang="en-US" altLang="ja-JP" sz="32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ja-JP" sz="3200" b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𝐆𝐞𝐕</m:t>
                      </m:r>
                    </m:oMath>
                  </m:oMathPara>
                </a14:m>
                <a:endParaRPr lang="en-US" altLang="ja-JP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正方形/長方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6007" y="801526"/>
                <a:ext cx="5467653" cy="107721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535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40718" y="0"/>
            <a:ext cx="8303281" cy="603575"/>
          </a:xfrm>
        </p:spPr>
        <p:txBody>
          <a:bodyPr/>
          <a:lstStyle/>
          <a:p>
            <a:r>
              <a:rPr lang="en-US" altLang="ja-JP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Accelerator</a:t>
            </a:r>
            <a:endParaRPr kumimoji="1" lang="ja-JP" altLang="en-US" baseline="-25000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011845" y="6489739"/>
            <a:ext cx="1512383" cy="221810"/>
          </a:xfrm>
        </p:spPr>
        <p:txBody>
          <a:bodyPr/>
          <a:lstStyle/>
          <a:p>
            <a:r>
              <a:rPr kumimoji="1" lang="en-US" altLang="ja-JP" dirty="0" smtClean="0"/>
              <a:t>Jul. 28, 2021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8524228" y="6489739"/>
            <a:ext cx="628650" cy="365125"/>
          </a:xfrm>
        </p:spPr>
        <p:txBody>
          <a:bodyPr/>
          <a:lstStyle/>
          <a:p>
            <a:fld id="{C075BCCA-4C42-44A4-A55B-AF41469C7B59}" type="slidenum">
              <a:rPr kumimoji="1" lang="ja-JP" altLang="en-US" smtClean="0"/>
              <a:pPr/>
              <a:t>7</a:t>
            </a:fld>
            <a:endParaRPr kumimoji="1" lang="ja-JP" altLang="en-US" dirty="0"/>
          </a:p>
        </p:txBody>
      </p:sp>
      <p:pic>
        <p:nvPicPr>
          <p:cNvPr id="14" name="コンテンツ プレースホルダー 1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57" y="470295"/>
            <a:ext cx="8891621" cy="6293658"/>
          </a:xfrm>
        </p:spPr>
      </p:pic>
      <p:sp>
        <p:nvSpPr>
          <p:cNvPr id="3" name="角丸四角形 2"/>
          <p:cNvSpPr/>
          <p:nvPr/>
        </p:nvSpPr>
        <p:spPr>
          <a:xfrm>
            <a:off x="4879910" y="4077478"/>
            <a:ext cx="3760237" cy="849085"/>
          </a:xfrm>
          <a:prstGeom prst="roundRect">
            <a:avLst/>
          </a:prstGeom>
          <a:noFill/>
          <a:ln w="15875">
            <a:gradFill>
              <a:gsLst>
                <a:gs pos="0">
                  <a:srgbClr val="FF0000"/>
                </a:gs>
                <a:gs pos="74000">
                  <a:schemeClr val="accent4"/>
                </a:gs>
                <a:gs pos="83000">
                  <a:srgbClr val="FFC000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874" y="6485984"/>
            <a:ext cx="1253354" cy="37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63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40718" y="0"/>
            <a:ext cx="8303281" cy="603575"/>
          </a:xfrm>
        </p:spPr>
        <p:txBody>
          <a:bodyPr/>
          <a:lstStyle/>
          <a:p>
            <a:r>
              <a:rPr lang="en-US" altLang="ja-JP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EM calorimeter</a:t>
            </a:r>
            <a:endParaRPr kumimoji="1" lang="ja-JP" altLang="en-US" baseline="-25000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011845" y="6489739"/>
            <a:ext cx="1512383" cy="221810"/>
          </a:xfrm>
        </p:spPr>
        <p:txBody>
          <a:bodyPr/>
          <a:lstStyle/>
          <a:p>
            <a:r>
              <a:rPr kumimoji="1" lang="en-US" altLang="ja-JP" dirty="0" smtClean="0"/>
              <a:t>Jul. 28, 2021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8524228" y="6489739"/>
            <a:ext cx="628650" cy="365125"/>
          </a:xfrm>
        </p:spPr>
        <p:txBody>
          <a:bodyPr/>
          <a:lstStyle/>
          <a:p>
            <a:fld id="{C075BCCA-4C42-44A4-A55B-AF41469C7B59}" type="slidenum">
              <a:rPr kumimoji="1" lang="ja-JP" altLang="en-US" smtClean="0"/>
              <a:pPr/>
              <a:t>8</a:t>
            </a:fld>
            <a:endParaRPr kumimoji="1" lang="ja-JP" altLang="en-US" dirty="0"/>
          </a:p>
        </p:txBody>
      </p:sp>
      <p:pic>
        <p:nvPicPr>
          <p:cNvPr id="3" name="コンテンツ プレースホルダー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9" y="242005"/>
            <a:ext cx="8812404" cy="6609304"/>
          </a:xfr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874" y="6485984"/>
            <a:ext cx="1253354" cy="37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7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145" y="3300644"/>
            <a:ext cx="6265304" cy="44347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14350" indent="-514350">
                  <a:buAutoNum type="arabicPeriod"/>
                </a:pPr>
                <a:r>
                  <a:rPr lang="en-US" altLang="ja-JP" sz="2600" b="1" dirty="0" smtClean="0"/>
                  <a:t>4 </a:t>
                </a:r>
                <a:r>
                  <a:rPr lang="en-US" altLang="ja-JP" sz="2600" b="1" dirty="0"/>
                  <a:t>neutral particles and 1 charged </a:t>
                </a:r>
                <a:r>
                  <a:rPr lang="en-US" altLang="ja-JP" sz="2600" b="1" dirty="0" smtClean="0"/>
                  <a:t>particle</a:t>
                </a:r>
              </a:p>
              <a:p>
                <a:pPr marL="514350" indent="-514350">
                  <a:buAutoNum type="arabicPeriod"/>
                </a:pPr>
                <a:r>
                  <a:rPr lang="en-US" altLang="ja-JP" sz="2600" b="1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sz="26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600" b="1" i="1" dirty="0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ja-JP" sz="2600" b="1" i="1" dirty="0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altLang="ja-JP" sz="2600" b="1" dirty="0" smtClean="0"/>
                  <a:t> and </a:t>
                </a:r>
                <a14:m>
                  <m:oMath xmlns:m="http://schemas.openxmlformats.org/officeDocument/2006/math">
                    <m:r>
                      <a:rPr lang="en-US" altLang="ja-JP" sz="2600" b="1" i="1" dirty="0" smtClean="0">
                        <a:latin typeface="Cambria Math" panose="02040503050406030204" pitchFamily="18" charset="0"/>
                      </a:rPr>
                      <m:t>𝜼</m:t>
                    </m:r>
                  </m:oMath>
                </a14:m>
                <a:r>
                  <a:rPr lang="en-US" altLang="ja-JP" sz="2600" b="1" dirty="0" smtClean="0"/>
                  <a:t>: </a:t>
                </a:r>
                <a14:m>
                  <m:oMath xmlns:m="http://schemas.openxmlformats.org/officeDocument/2006/math">
                    <m:r>
                      <a:rPr lang="en-US" altLang="ja-JP" sz="2600" b="1" i="1" dirty="0">
                        <a:latin typeface="Cambria Math" panose="02040503050406030204" pitchFamily="18" charset="0"/>
                      </a:rPr>
                      <m:t>𝜸𝜸</m:t>
                    </m:r>
                    <m:r>
                      <a:rPr lang="en-US" altLang="ja-JP" sz="2600" b="1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ja-JP" sz="2600" b="1" dirty="0" smtClean="0"/>
                  <a:t>decay</a:t>
                </a:r>
                <a:br>
                  <a:rPr lang="en-US" altLang="ja-JP" sz="2600" b="1" dirty="0" smtClean="0"/>
                </a:br>
                <a:r>
                  <a:rPr lang="en-US" altLang="ja-JP" sz="2600" b="1" dirty="0"/>
                  <a:t>	time difference is less than </a:t>
                </a:r>
                <a14:m>
                  <m:oMath xmlns:m="http://schemas.openxmlformats.org/officeDocument/2006/math">
                    <m:r>
                      <a:rPr lang="en-US" altLang="ja-JP" sz="2600" b="1" i="1" dirty="0" smtClean="0">
                        <a:latin typeface="Cambria Math" panose="02040503050406030204" pitchFamily="18" charset="0"/>
                      </a:rPr>
                      <m:t>𝟑</m:t>
                    </m:r>
                    <m:sSub>
                      <m:sSubPr>
                        <m:ctrlPr>
                          <a:rPr lang="en-US" altLang="ja-JP" sz="2600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600" b="1" i="1" dirty="0" smtClean="0"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en-US" altLang="ja-JP" sz="2600" b="1" i="1" dirty="0" smtClean="0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en-US" altLang="ja-JP" sz="2600" b="1" dirty="0" smtClean="0"/>
                  <a:t/>
                </a:r>
                <a:br>
                  <a:rPr lang="en-US" altLang="ja-JP" sz="2600" b="1" dirty="0" smtClean="0"/>
                </a:br>
                <a:r>
                  <a:rPr lang="en-US" altLang="ja-JP" sz="2600" b="1" dirty="0"/>
                  <a:t>	between every 2 neutral clusters out of  </a:t>
                </a:r>
                <a:r>
                  <a:rPr lang="en-US" altLang="ja-JP" sz="2600" b="1" dirty="0" smtClean="0"/>
                  <a:t>4</a:t>
                </a:r>
              </a:p>
              <a:p>
                <a:pPr marL="514350" indent="-514350">
                  <a:buAutoNum type="arabicPeriod"/>
                </a:pPr>
                <a:r>
                  <a:rPr lang="en-US" altLang="ja-JP" sz="2600" b="1" dirty="0"/>
                  <a:t> </a:t>
                </a:r>
                <a14:m>
                  <m:oMath xmlns:m="http://schemas.openxmlformats.org/officeDocument/2006/math">
                    <m:r>
                      <a:rPr lang="en-US" altLang="ja-JP" sz="2600" b="1" i="1" dirty="0" smtClean="0"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altLang="ja-JP" sz="2600" b="1" dirty="0" smtClean="0"/>
                  <a:t> </a:t>
                </a:r>
                <a:r>
                  <a:rPr lang="en-US" altLang="ja-JP" sz="2600" b="1" dirty="0"/>
                  <a:t>is detected with </a:t>
                </a:r>
                <a:r>
                  <a:rPr lang="en-US" altLang="ja-JP" sz="2600" b="1" dirty="0" smtClean="0"/>
                  <a:t>SPIDER</a:t>
                </a:r>
                <a:br>
                  <a:rPr lang="en-US" altLang="ja-JP" sz="2600" b="1" dirty="0" smtClean="0"/>
                </a:br>
                <a:r>
                  <a:rPr lang="en-US" altLang="ja-JP" sz="2600" b="1" dirty="0" smtClean="0"/>
                  <a:t>(</a:t>
                </a:r>
                <a:r>
                  <a:rPr lang="en-US" altLang="ja-JP" sz="2600" b="1" dirty="0"/>
                  <a:t>response of SCISSORS III is not required</a:t>
                </a:r>
                <a:r>
                  <a:rPr lang="en-US" altLang="ja-JP" sz="2600" b="1" dirty="0" smtClean="0"/>
                  <a:t>)</a:t>
                </a:r>
                <a:br>
                  <a:rPr lang="en-US" altLang="ja-JP" sz="2600" b="1" dirty="0" smtClean="0"/>
                </a:br>
                <a:r>
                  <a:rPr lang="en-US" altLang="ja-JP" sz="2600" b="1" dirty="0" smtClean="0"/>
                  <a:t>time </a:t>
                </a:r>
                <a:r>
                  <a:rPr lang="en-US" altLang="ja-JP" sz="2600" b="1" dirty="0"/>
                  <a:t>delay is larger than 1 ns wrt </a:t>
                </a:r>
                <a:r>
                  <a:rPr lang="en-US" altLang="ja-JP" sz="2600" b="1" dirty="0" smtClean="0"/>
                  <a:t>average </a:t>
                </a:r>
                <a14:m>
                  <m:oMath xmlns:m="http://schemas.openxmlformats.org/officeDocument/2006/math">
                    <m:r>
                      <a:rPr lang="en-US" altLang="ja-JP" sz="2600" b="1" i="1" dirty="0">
                        <a:latin typeface="Cambria Math" panose="02040503050406030204" pitchFamily="18" charset="0"/>
                      </a:rPr>
                      <m:t>𝜸𝜸𝜸𝜸</m:t>
                    </m:r>
                  </m:oMath>
                </a14:m>
                <a:r>
                  <a:rPr lang="en-US" altLang="ja-JP" sz="2600" b="1" dirty="0" smtClean="0"/>
                  <a:t> time</a:t>
                </a:r>
                <a:br>
                  <a:rPr lang="en-US" altLang="ja-JP" sz="2600" b="1" dirty="0" smtClean="0"/>
                </a:br>
                <a:r>
                  <a:rPr lang="en-US" altLang="ja-JP" sz="2600" b="1" dirty="0" smtClean="0"/>
                  <a:t>energy </a:t>
                </a:r>
                <a:r>
                  <a:rPr lang="en-US" altLang="ja-JP" sz="2600" b="1" dirty="0"/>
                  <a:t>deposit is higher than </a:t>
                </a:r>
                <a14:m>
                  <m:oMath xmlns:m="http://schemas.openxmlformats.org/officeDocument/2006/math">
                    <m:r>
                      <a:rPr lang="en-US" altLang="ja-JP" sz="2600" b="1" i="1" dirty="0" smtClean="0">
                        <a:latin typeface="Cambria Math" panose="02040503050406030204" pitchFamily="18" charset="0"/>
                      </a:rPr>
                      <m:t>𝟐</m:t>
                    </m:r>
                    <m:sSub>
                      <m:sSubPr>
                        <m:ctrlPr>
                          <a:rPr lang="en-US" altLang="ja-JP" sz="2600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600" b="1" i="1" dirty="0" smtClean="0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altLang="ja-JP" sz="2600" b="1" i="0" dirty="0" smtClean="0">
                            <a:latin typeface="Cambria Math" panose="02040503050406030204" pitchFamily="18" charset="0"/>
                          </a:rPr>
                          <m:t>𝐦𝐢𝐩</m:t>
                        </m:r>
                      </m:sub>
                    </m:sSub>
                  </m:oMath>
                </a14:m>
                <a:r>
                  <a:rPr lang="en-US" altLang="ja-JP" sz="2600" b="1" dirty="0" smtClean="0"/>
                  <a:t> </a:t>
                </a:r>
              </a:p>
              <a:p>
                <a:pPr marL="514350" indent="-514350">
                  <a:buAutoNum type="arabicPeriod"/>
                </a:pPr>
                <a:r>
                  <a:rPr lang="en-US" altLang="ja-JP" sz="2600" b="1" dirty="0" smtClean="0"/>
                  <a:t>sideband </a:t>
                </a:r>
                <a:r>
                  <a:rPr lang="en-US" altLang="ja-JP" sz="2600" b="1" dirty="0"/>
                  <a:t>background </a:t>
                </a:r>
                <a:r>
                  <a:rPr lang="en-US" altLang="ja-JP" sz="2600" b="1" dirty="0" smtClean="0"/>
                  <a:t>subtraction</a:t>
                </a:r>
                <a:br>
                  <a:rPr lang="en-US" altLang="ja-JP" sz="2600" b="1" dirty="0" smtClean="0"/>
                </a:br>
                <a:r>
                  <a:rPr lang="en-US" altLang="ja-JP" sz="2600" b="1" dirty="0" smtClean="0"/>
                  <a:t>to </a:t>
                </a:r>
                <a:r>
                  <a:rPr lang="en-US" altLang="ja-JP" sz="2600" b="1" dirty="0"/>
                  <a:t>remove accidental </a:t>
                </a:r>
                <a:r>
                  <a:rPr lang="en-US" altLang="ja-JP" sz="2600" b="1" dirty="0" smtClean="0"/>
                  <a:t>coincidence</a:t>
                </a:r>
                <a:br>
                  <a:rPr lang="en-US" altLang="ja-JP" sz="2600" b="1" dirty="0" smtClean="0"/>
                </a:br>
                <a:r>
                  <a:rPr lang="en-US" altLang="ja-JP" sz="2600" b="1" dirty="0" smtClean="0"/>
                  <a:t>between </a:t>
                </a:r>
                <a:r>
                  <a:rPr lang="en-US" altLang="ja-JP" sz="2600" b="1" dirty="0"/>
                  <a:t>STB-Tagger II and FOREST </a:t>
                </a:r>
                <a:endParaRPr lang="en-US" altLang="ja-JP" sz="2600" b="1" dirty="0" smtClean="0"/>
              </a:p>
            </p:txBody>
          </p:sp>
        </mc:Choice>
        <mc:Fallback xmlns=""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1099" t="-1814" r="-54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 smtClean="0"/>
              <a:t>Jul. 28, 2021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5BCCA-4C42-44A4-A55B-AF41469C7B59}" type="slidenum">
              <a:rPr kumimoji="1" lang="ja-JP" altLang="en-US" smtClean="0"/>
              <a:pPr/>
              <a:t>9</a:t>
            </a:fld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タイトル 1"/>
              <p:cNvSpPr txBox="1">
                <a:spLocks/>
              </p:cNvSpPr>
              <p:nvPr/>
            </p:nvSpPr>
            <p:spPr>
              <a:xfrm>
                <a:off x="802618" y="0"/>
                <a:ext cx="8341381" cy="603576"/>
              </a:xfrm>
              <a:prstGeom prst="rect">
                <a:avLst/>
              </a:prstGeom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kumimoji="1" sz="4400" kern="1200">
                    <a:solidFill>
                      <a:schemeClr val="tx1"/>
                    </a:solidFill>
                    <a:latin typeface="A-OTF 見出ゴMB31 Pro MB31" panose="020B0600000000000000" pitchFamily="34" charset="-128"/>
                    <a:ea typeface="A-OTF 見出ゴMB31 Pro MB31" panose="020B0600000000000000" pitchFamily="34" charset="-128"/>
                    <a:cs typeface="A-OTF 見出ゴMB31 Pro MB31" panose="020B0600000000000000" pitchFamily="34" charset="-128"/>
                  </a:defRPr>
                </a:lvl1pPr>
              </a:lstStyle>
              <a:p>
                <a:r>
                  <a:rPr lang="en-US" altLang="ja-JP" sz="4200" dirty="0" smtClean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Event selection (</a:t>
                </a:r>
                <a14:m>
                  <m:oMath xmlns:m="http://schemas.openxmlformats.org/officeDocument/2006/math">
                    <m:r>
                      <a:rPr lang="en-US" altLang="ja-JP" sz="4200" b="1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𝜸</m:t>
                    </m:r>
                    <m:r>
                      <a:rPr lang="en-US" altLang="ja-JP" sz="4200" b="1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altLang="ja-JP" sz="4200" b="1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ja-JP" sz="42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42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ja-JP" sz="42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r>
                      <a:rPr lang="en-US" altLang="ja-JP" sz="4200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𝜼</m:t>
                    </m:r>
                    <m:r>
                      <a:rPr lang="en-US" altLang="ja-JP" sz="4200" b="1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altLang="ja-JP" sz="4200" dirty="0" smtClean="0">
                    <a:solidFill>
                      <a:srgbClr val="C00000"/>
                    </a:solidFill>
                    <a:latin typeface="Arial Black" panose="020B0A04020102020204" pitchFamily="34" charset="0"/>
                  </a:rPr>
                  <a:t>)</a:t>
                </a:r>
                <a:endParaRPr lang="ja-JP" altLang="en-US" sz="4200" dirty="0">
                  <a:latin typeface="Arial Black" panose="020B0A04020102020204" pitchFamily="34" charset="0"/>
                  <a:ea typeface="ＤＨＰ平成ゴシックW5" panose="02010601000101010101" pitchFamily="2" charset="-128"/>
                </a:endParaRPr>
              </a:p>
            </p:txBody>
          </p:sp>
        </mc:Choice>
        <mc:Fallback xmlns="">
          <p:sp>
            <p:nvSpPr>
              <p:cNvPr id="7" name="タイトル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618" y="0"/>
                <a:ext cx="8341381" cy="603576"/>
              </a:xfrm>
              <a:prstGeom prst="rect">
                <a:avLst/>
              </a:prstGeom>
              <a:blipFill>
                <a:blip r:embed="rId5"/>
                <a:stretch>
                  <a:fillRect l="-2851" t="-28283" b="-5959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図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874" y="6485984"/>
            <a:ext cx="1253354" cy="37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83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光沢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22841</TotalTime>
  <Words>1761</Words>
  <Application>Microsoft Office PowerPoint</Application>
  <PresentationFormat>画面に合わせる (4:3)</PresentationFormat>
  <Paragraphs>258</Paragraphs>
  <Slides>19</Slides>
  <Notes>19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19</vt:i4>
      </vt:variant>
    </vt:vector>
  </HeadingPairs>
  <TitlesOfParts>
    <vt:vector size="32" baseType="lpstr">
      <vt:lpstr>ＤＦ平成ゴシック体W5</vt:lpstr>
      <vt:lpstr>A-OTF 見出ゴMB31 Pro MB31</vt:lpstr>
      <vt:lpstr>Calibri</vt:lpstr>
      <vt:lpstr>Arial</vt:lpstr>
      <vt:lpstr>Impact</vt:lpstr>
      <vt:lpstr>cmti9</vt:lpstr>
      <vt:lpstr>Cambria Math</vt:lpstr>
      <vt:lpstr>游ゴシック</vt:lpstr>
      <vt:lpstr>ＤＦ特太ゴシック体</vt:lpstr>
      <vt:lpstr>Courier New</vt:lpstr>
      <vt:lpstr>Arial Black</vt:lpstr>
      <vt:lpstr>ＤＨＰ平成ゴシックW5</vt:lpstr>
      <vt:lpstr>Office テーマ</vt:lpstr>
      <vt:lpstr>PowerPoint プレゼンテーション</vt:lpstr>
      <vt:lpstr>Introduction</vt:lpstr>
      <vt:lpstr>Introduction</vt:lpstr>
      <vt:lpstr>Introduction</vt:lpstr>
      <vt:lpstr>Introduction</vt:lpstr>
      <vt:lpstr>Introduction</vt:lpstr>
      <vt:lpstr>Accelerator</vt:lpstr>
      <vt:lpstr>EM calorimeter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Observes states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UNITCOM PC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eta N scattering length from coherent pi0eta photoproduction on the deuteron</dc:title>
  <dc:creator>ishikawa</dc:creator>
  <cp:lastModifiedBy>Takatsugu Ishikawa</cp:lastModifiedBy>
  <cp:revision>558</cp:revision>
  <cp:lastPrinted>2021-02-21T08:00:08Z</cp:lastPrinted>
  <dcterms:created xsi:type="dcterms:W3CDTF">2019-11-04T22:40:22Z</dcterms:created>
  <dcterms:modified xsi:type="dcterms:W3CDTF">2021-07-28T13:05:03Z</dcterms:modified>
</cp:coreProperties>
</file>