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0" r:id="rId2"/>
    <p:sldId id="560" r:id="rId3"/>
    <p:sldId id="561" r:id="rId4"/>
    <p:sldId id="562" r:id="rId5"/>
    <p:sldId id="563" r:id="rId6"/>
    <p:sldId id="565" r:id="rId7"/>
    <p:sldId id="567" r:id="rId8"/>
    <p:sldId id="568" r:id="rId9"/>
    <p:sldId id="572" r:id="rId10"/>
    <p:sldId id="573" r:id="rId11"/>
    <p:sldId id="575" r:id="rId12"/>
    <p:sldId id="517" r:id="rId13"/>
    <p:sldId id="518" r:id="rId14"/>
    <p:sldId id="519" r:id="rId15"/>
    <p:sldId id="569" r:id="rId16"/>
    <p:sldId id="570" r:id="rId17"/>
    <p:sldId id="576" r:id="rId18"/>
    <p:sldId id="571" r:id="rId19"/>
    <p:sldId id="577" r:id="rId20"/>
  </p:sldIdLst>
  <p:sldSz cx="9144000" cy="6858000" type="screen4x3"/>
  <p:notesSz cx="6807200" cy="9939338"/>
  <p:embeddedFontLst>
    <p:embeddedFont>
      <p:font typeface="ＤＦ平成ゴシック体W5" panose="02010609000101010101" pitchFamily="1" charset="-128"/>
      <p:regular r:id="rId23"/>
    </p:embeddedFont>
    <p:embeddedFont>
      <p:font typeface="A-OTF 見出ゴMB31 Pro MB31" panose="020B0600000000000000" pitchFamily="34" charset="-128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mti9" panose="020B0500000000000000" pitchFamily="3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游ゴシック" panose="020B0400000000000000" pitchFamily="50" charset="-128"/>
      <p:regular r:id="rId32"/>
      <p:bold r:id="rId33"/>
    </p:embeddedFont>
    <p:embeddedFont>
      <p:font typeface="ＤＦ特太ゴシック体" panose="02010609000101010101" pitchFamily="1" charset="-128"/>
      <p:regular r:id="rId34"/>
    </p:embeddedFont>
    <p:embeddedFont>
      <p:font typeface="Arial Black" panose="020B0A04020102020204" pitchFamily="34" charset="0"/>
      <p:bold r:id="rId35"/>
    </p:embeddedFont>
    <p:embeddedFont>
      <p:font typeface="ＤＨＰ平成ゴシックW5" panose="02010601000101010101" pitchFamily="2" charset="-128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FF"/>
    <a:srgbClr val="00FF00"/>
    <a:srgbClr val="FF00FF"/>
    <a:srgbClr val="00FFFF"/>
    <a:srgbClr val="FF62FF"/>
    <a:srgbClr val="FFF4FF"/>
    <a:srgbClr val="9F4219"/>
    <a:srgbClr val="599959"/>
    <a:srgbClr val="D8E7D8"/>
    <a:srgbClr val="A5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78958" autoAdjust="0"/>
  </p:normalViewPr>
  <p:slideViewPr>
    <p:cSldViewPr snapToGrid="0">
      <p:cViewPr varScale="1">
        <p:scale>
          <a:sx n="129" d="100"/>
          <a:sy n="129" d="100"/>
        </p:scale>
        <p:origin x="264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7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D4401-0A01-401B-B1D6-C9EB4626F4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1430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807A-AED0-454E-AA34-CD8B5CF4BE4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294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082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50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8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1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5979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25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719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533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02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3304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39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5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803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8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440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19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12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13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2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719" y="0"/>
            <a:ext cx="7886700" cy="603575"/>
          </a:xfrm>
          <a:prstGeom prst="rect">
            <a:avLst/>
          </a:prstGeom>
        </p:spPr>
        <p:txBody>
          <a:bodyPr/>
          <a:lstStyle>
            <a:lvl1pPr>
              <a:defRPr>
                <a:latin typeface="A-OTF 見出ゴMB31 Pro MB31" panose="020B0600000000000000" pitchFamily="34" charset="-128"/>
                <a:ea typeface="ＤＦ平成ゴシック体W5" panose="02010609000101010101" pitchFamily="1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798052"/>
            <a:ext cx="8876370" cy="537891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ea typeface="ＤＨＰ平成ゴシックW5" panose="02010601000101010101" pitchFamily="2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D45-F9DD-42C6-8814-FF7158BA9BDB}" type="datetime1">
              <a:rPr kumimoji="1" lang="ja-JP" altLang="en-US" smtClean="0"/>
              <a:t>2021/7/28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7002967" y="6489739"/>
            <a:ext cx="1512383" cy="22181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515350" y="6489739"/>
            <a:ext cx="628650" cy="365125"/>
          </a:xfrm>
          <a:prstGeom prst="rect">
            <a:avLst/>
          </a:prstGeo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"/>
            <a:ext cx="840719" cy="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B809-1C97-454E-BC85-F5B48A766964}" type="datetime1">
              <a:rPr kumimoji="1" lang="ja-JP" altLang="en-US" smtClean="0"/>
              <a:t>2021/7/28</a:t>
            </a:fld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 userDrawn="1"/>
        </p:nvSpPr>
        <p:spPr>
          <a:xfrm>
            <a:off x="0" y="10594"/>
            <a:ext cx="9144000" cy="72512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800" dirty="0">
              <a:latin typeface="A-OTF 見出ゴMB31 Pro MB31" panose="020B0600000000000000" pitchFamily="34" charset="-128"/>
              <a:ea typeface="ＤＦ平成ゴシック体W5" panose="02010609000101010101" pitchFamily="1" charset="-128"/>
              <a:cs typeface="A-OTF 見出ゴMB31 Pro MB31" panose="020B0600000000000000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133815" y="798052"/>
            <a:ext cx="8876370" cy="5378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ＤＨＰ平成ゴシックW5" panose="02010601000101010101" pitchFamily="2" charset="-128"/>
            </a:endParaRPr>
          </a:p>
        </p:txBody>
      </p:sp>
      <p:sp>
        <p:nvSpPr>
          <p:cNvPr id="12" name="フッター プレースホルダー 6"/>
          <p:cNvSpPr>
            <a:spLocks noGrp="1"/>
          </p:cNvSpPr>
          <p:nvPr>
            <p:ph type="ftr" sz="quarter" idx="3"/>
          </p:nvPr>
        </p:nvSpPr>
        <p:spPr>
          <a:xfrm>
            <a:off x="7002967" y="6489739"/>
            <a:ext cx="1512383" cy="2218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13" name="スライド番号プレースホルダー 7"/>
          <p:cNvSpPr>
            <a:spLocks noGrp="1"/>
          </p:cNvSpPr>
          <p:nvPr>
            <p:ph type="sldNum" sz="quarter" idx="4"/>
          </p:nvPr>
        </p:nvSpPr>
        <p:spPr>
          <a:xfrm>
            <a:off x="8529750" y="6489739"/>
            <a:ext cx="6286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Impact" panose="020B0806030902050204" pitchFamily="34" charset="0"/>
              </a:defRPr>
            </a:lvl1pPr>
          </a:lstStyle>
          <a:p>
            <a:fld id="{C075BCCA-4C42-44A4-A55B-AF41469C7B5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840719" y="0"/>
            <a:ext cx="7886700" cy="60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ja-JP" altLang="en-US" dirty="0" smtClean="0">
                <a:ea typeface="ＤＦ平成ゴシック体W5" panose="02010609000101010101" pitchFamily="1" charset="-128"/>
              </a:rPr>
              <a:t>マスター タイトルの書式設定</a:t>
            </a:r>
            <a:endParaRPr lang="en-US" dirty="0">
              <a:ea typeface="ＤＦ平成ゴシック体W5" panose="02010609000101010101" pitchFamily="1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"/>
            <a:ext cx="840719" cy="7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png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50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8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-1723" r="-97" b="-1601"/>
          <a:stretch/>
        </p:blipFill>
        <p:spPr>
          <a:xfrm>
            <a:off x="-45203" y="603575"/>
            <a:ext cx="9260227" cy="637427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-45204" y="691376"/>
            <a:ext cx="9260227" cy="628647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9" y="0"/>
            <a:ext cx="7886700" cy="603575"/>
          </a:xfrm>
        </p:spPr>
        <p:txBody>
          <a:bodyPr/>
          <a:lstStyle/>
          <a:p>
            <a:endParaRPr kumimoji="1" lang="ja-JP" altLang="en-US" sz="2400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-45204" y="5933061"/>
            <a:ext cx="9260227" cy="924939"/>
          </a:xfrm>
          <a:prstGeom prst="rect">
            <a:avLst/>
          </a:prstGeom>
          <a:solidFill>
            <a:srgbClr val="9F4219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Takatsugu Ishikawa (ishikawa@lns.tohoku.ac.jp)</a:t>
            </a:r>
          </a:p>
          <a:p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Research Center for Electron Photon Science (ELPH), </a:t>
            </a:r>
            <a:b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</a:br>
            <a:r>
              <a:rPr lang="en-US" altLang="ja-JP" sz="6400" dirty="0" smtClean="0">
                <a:latin typeface="Arial Black" panose="020B0A04020102020204" pitchFamily="34" charset="0"/>
                <a:ea typeface="ＤＨＰ平成ゴシックW5" panose="02010601000101010101" pitchFamily="2" charset="-128"/>
              </a:rPr>
              <a:t>Tohoku University, Japan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762477" y="1"/>
            <a:ext cx="8381523" cy="795527"/>
          </a:xfrm>
          <a:prstGeom prst="rect">
            <a:avLst/>
          </a:prstGeom>
          <a:solidFill>
            <a:srgbClr val="9F4219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Arial" panose="020B0604020202020204" pitchFamily="34" charset="0"/>
                <a:ea typeface="A-OTF 太ゴB101 Pro Bold" panose="020B05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ja-JP" sz="3100" dirty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ＤＨＰ平成ゴシックW5" panose="02010601000101010101" pitchFamily="2" charset="-128"/>
              </a:rPr>
              <a:t>Coherent neutral pion and eta meson photoproduction on the </a:t>
            </a:r>
            <a:r>
              <a:rPr lang="en-US" altLang="ja-JP" sz="31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ＤＨＰ平成ゴシックW5" panose="02010601000101010101" pitchFamily="2" charset="-128"/>
              </a:rPr>
              <a:t>deuteron</a:t>
            </a:r>
            <a:endParaRPr lang="en-US" altLang="ja-JP" sz="3100" b="1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mti9" panose="020B0500000000000000" pitchFamily="34" charset="0"/>
              <a:ea typeface="ＤＨＰ平成ゴシックW5" panose="02010601000101010101" pitchFamily="2" charset="-128"/>
              <a:cs typeface="Courier New" panose="02070309020205020404" pitchFamily="49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914400"/>
            <a:ext cx="9144000" cy="5139869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19</a:t>
            </a:r>
            <a:r>
              <a:rPr lang="en-US" altLang="ja-JP" sz="3200" b="1" baseline="30000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32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International Conference on Hadron Spectroscopy and Structure in memoriam Simon Eidelman (HADRON2021), </a:t>
            </a:r>
            <a:br>
              <a:rPr lang="en-US" altLang="ja-JP" sz="32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200" b="1" dirty="0" smtClean="0">
                <a:ln>
                  <a:solidFill>
                    <a:srgbClr val="3939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Mexico City, Mexico, July 26~31, 2021</a:t>
            </a:r>
          </a:p>
          <a:p>
            <a:r>
              <a:rPr lang="en-US" altLang="ja-JP" sz="32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457200" indent="-457200">
              <a:buFontTx/>
              <a:buAutoNum type="arabicPeriod"/>
            </a:pP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coherent </a:t>
            </a:r>
            <a:r>
              <a:rPr lang="en-US" altLang="ja-JP" sz="2400" b="1" dirty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double neutral-meson photoproduction on the </a:t>
            </a: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</a:p>
          <a:p>
            <a:pPr marL="457200" indent="-457200">
              <a:buAutoNum type="arabicPeriod"/>
            </a:pP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  <a:p>
            <a:pPr marL="457200" indent="-457200">
              <a:buAutoNum type="arabicPeriod"/>
            </a:pP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chemeClr val="accent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 Selection </a:t>
            </a:r>
          </a:p>
          <a:p>
            <a:pPr marL="457200" indent="-457200">
              <a:buAutoNum type="arabicPeriod"/>
            </a:pP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and differential cross sections, and observed states,</a:t>
            </a:r>
          </a:p>
          <a:p>
            <a:pPr marL="457200" indent="-457200">
              <a:buAutoNum type="arabicPeriod"/>
            </a:pPr>
            <a:r>
              <a:rPr lang="en-US" altLang="ja-JP" sz="2400" b="1" dirty="0" smtClean="0">
                <a:ln>
                  <a:solidFill>
                    <a:srgbClr val="3939FF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ja-JP" altLang="en-US" sz="2400" b="1" dirty="0">
              <a:ln>
                <a:solidFill>
                  <a:srgbClr val="3939FF"/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ＤＦ特太ゴシック体" panose="02010609000101010101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/>
                  <a:t>Further event selection</a:t>
                </a:r>
                <a:br>
                  <a:rPr lang="en-US" altLang="ja-JP" sz="3200" b="1" u="sng" dirty="0" smtClean="0"/>
                </a:br>
                <a:r>
                  <a:rPr lang="en-US" altLang="ja-JP" sz="2800" b="1" dirty="0" smtClean="0"/>
                  <a:t>a </a:t>
                </a:r>
                <a:r>
                  <a:rPr lang="en-US" altLang="ja-JP" sz="2800" b="1" dirty="0"/>
                  <a:t>kinematic fit </a:t>
                </a:r>
                <a:r>
                  <a:rPr lang="en-US" altLang="ja-JP" sz="2800" b="1" dirty="0" smtClean="0"/>
                  <a:t>(KF) with </a:t>
                </a:r>
                <a:r>
                  <a:rPr lang="en-US" altLang="ja-JP" sz="2800" b="1" dirty="0"/>
                  <a:t>6 constraints is </a:t>
                </a:r>
                <a:r>
                  <a:rPr lang="en-US" altLang="ja-JP" sz="2800" b="1" dirty="0" smtClean="0"/>
                  <a:t>applied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energy </a:t>
                </a:r>
                <a:r>
                  <a:rPr lang="en-US" altLang="ja-JP" sz="2800" b="1" dirty="0"/>
                  <a:t>and momentum conservation (4</a:t>
                </a:r>
                <a:r>
                  <a:rPr lang="en-US" altLang="ja-JP" sz="2800" b="1" dirty="0" smtClean="0"/>
                  <a:t>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altLang="ja-JP" sz="2800" b="1" dirty="0"/>
                  <a:t> invariant </a:t>
                </a:r>
                <a:r>
                  <a:rPr lang="en-US" altLang="ja-JP" sz="2800" b="1" dirty="0" smtClean="0"/>
                  <a:t>masses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(2)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probability </a:t>
                </a:r>
                <a:r>
                  <a:rPr lang="en-US" altLang="ja-JP" sz="2800" b="1" dirty="0"/>
                  <a:t>is higher than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0.2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is rejected using another KF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  <a:blipFill>
                <a:blip r:embed="rId3"/>
                <a:stretch>
                  <a:fillRect l="-1691" t="-2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4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4" y="3034185"/>
            <a:ext cx="4981156" cy="36773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</p:spPr>
            <p:txBody>
              <a:bodyPr/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ja-JP" sz="3200" b="1" u="sng" dirty="0" smtClean="0"/>
                  <a:t>Further event selection</a:t>
                </a:r>
                <a:br>
                  <a:rPr lang="en-US" altLang="ja-JP" sz="3200" b="1" u="sng" dirty="0" smtClean="0"/>
                </a:br>
                <a:r>
                  <a:rPr lang="en-US" altLang="ja-JP" sz="2800" b="1" dirty="0" smtClean="0"/>
                  <a:t>a </a:t>
                </a:r>
                <a:r>
                  <a:rPr lang="en-US" altLang="ja-JP" sz="2800" b="1" dirty="0"/>
                  <a:t>kinematic fit </a:t>
                </a:r>
                <a:r>
                  <a:rPr lang="en-US" altLang="ja-JP" sz="2800" b="1" dirty="0" smtClean="0"/>
                  <a:t>(KF) with </a:t>
                </a:r>
                <a:r>
                  <a:rPr lang="en-US" altLang="ja-JP" sz="2800" b="1" dirty="0"/>
                  <a:t>6 constraints is </a:t>
                </a:r>
                <a:r>
                  <a:rPr lang="en-US" altLang="ja-JP" sz="2800" b="1" dirty="0" smtClean="0"/>
                  <a:t>applied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energy </a:t>
                </a:r>
                <a:r>
                  <a:rPr lang="en-US" altLang="ja-JP" sz="2800" b="1" dirty="0"/>
                  <a:t>and momentum conservation (4</a:t>
                </a:r>
                <a:r>
                  <a:rPr lang="en-US" altLang="ja-JP" sz="2800" b="1" dirty="0" smtClean="0"/>
                  <a:t>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altLang="ja-JP" sz="2800" b="1" dirty="0"/>
                  <a:t> invariant </a:t>
                </a:r>
                <a:r>
                  <a:rPr lang="en-US" altLang="ja-JP" sz="2800" b="1" dirty="0" smtClean="0"/>
                  <a:t>masses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ja-JP" sz="2800" b="1" i="1" dirty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(2)</a:t>
                </a:r>
                <a:br>
                  <a:rPr lang="en-US" altLang="ja-JP" sz="2800" b="1" dirty="0" smtClean="0"/>
                </a:br>
                <a:r>
                  <a:rPr lang="en-US" altLang="ja-JP" sz="28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> probability </a:t>
                </a:r>
                <a:r>
                  <a:rPr lang="en-US" altLang="ja-JP" sz="2800" b="1" dirty="0"/>
                  <a:t>is higher than </a:t>
                </a: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0.2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>
                    <a:solidFill>
                      <a:schemeClr val="tx1"/>
                    </a:solidFill>
                  </a:rPr>
                  <a:t>is rejected using another KF </a:t>
                </a:r>
                <a:br>
                  <a:rPr lang="en-US" altLang="ja-JP" sz="2800" b="1" dirty="0" smtClean="0">
                    <a:solidFill>
                      <a:schemeClr val="tx1"/>
                    </a:solidFill>
                  </a:rPr>
                </a:br>
                <a:endParaRPr lang="en-US" altLang="ja-JP" sz="2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      </a:t>
                </a:r>
                <a:r>
                  <a:rPr lang="en-US" altLang="ja-JP" sz="2300" b="1" dirty="0" smtClean="0"/>
                  <a:t>missing </a:t>
                </a:r>
                <a:r>
                  <a:rPr lang="en-US" altLang="ja-JP" sz="2300" b="1" dirty="0"/>
                  <a:t>momentum is given for the </a:t>
                </a:r>
                <a:r>
                  <a:rPr lang="en-US" altLang="ja-JP" sz="2300" b="1" dirty="0" smtClean="0"/>
                  <a:t>deuteron in </a:t>
                </a:r>
                <a:r>
                  <a:rPr lang="en-US" altLang="ja-JP" sz="2300" b="1" dirty="0"/>
                  <a:t>these plots</a:t>
                </a:r>
                <a:endParaRPr lang="en-US" altLang="ja-JP" sz="23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713434"/>
                <a:ext cx="9010187" cy="5463530"/>
              </a:xfrm>
              <a:blipFill>
                <a:blip r:embed="rId3"/>
                <a:stretch>
                  <a:fillRect l="-1691" t="-2790" r="-474" b="-10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4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" y="3055590"/>
            <a:ext cx="8587784" cy="327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79887" y="3317711"/>
                <a:ext cx="172662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solidFill>
                      <a:schemeClr val="bg1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87" y="3317711"/>
                <a:ext cx="1726627" cy="375552"/>
              </a:xfrm>
              <a:prstGeom prst="rect">
                <a:avLst/>
              </a:prstGeom>
              <a:blipFill>
                <a:blip r:embed="rId7"/>
                <a:stretch>
                  <a:fillRect l="-2817"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646241" y="3307663"/>
                <a:ext cx="139967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41" y="3307663"/>
                <a:ext cx="1399678" cy="37555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Total cross section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24900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excitation function</a:t>
                </a:r>
              </a:p>
              <a:p>
                <a:pPr marL="0" indent="0">
                  <a:buNone/>
                </a:pPr>
                <a:r>
                  <a:rPr lang="en-US" altLang="ja-JP" sz="2400" b="1" dirty="0" smtClean="0"/>
                  <a:t>dashed curves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    impulse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solid curves</a:t>
                </a:r>
                <a:r>
                  <a:rPr lang="en-US" altLang="ja-JP" sz="2400" b="1" dirty="0"/>
                  <a:t/>
                </a:r>
                <a:br>
                  <a:rPr lang="en-US" altLang="ja-JP" sz="2400" b="1" dirty="0"/>
                </a:br>
                <a:r>
                  <a:rPr lang="en-US" altLang="ja-JP" sz="2400" b="1" dirty="0" smtClean="0"/>
                  <a:t>   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including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final-</a:t>
                </a:r>
                <a:br>
                  <a:rPr lang="en-US" altLang="ja-JP" sz="2400" b="1" dirty="0" smtClean="0">
                    <a:solidFill>
                      <a:schemeClr val="tx1"/>
                    </a:solidFill>
                  </a:rPr>
                </a:b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   state interaction </a:t>
                </a:r>
              </a:p>
              <a:p>
                <a:pPr marL="0" indent="0">
                  <a:buNone/>
                </a:pPr>
                <a:r>
                  <a:rPr lang="en-US" altLang="ja-JP" sz="2000" b="1" dirty="0" smtClean="0"/>
                  <a:t>two models </a:t>
                </a:r>
                <a:br>
                  <a:rPr lang="en-US" altLang="ja-JP" sz="2000" b="1" dirty="0" smtClean="0"/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Egorov, </a:t>
                </a:r>
                <a:r>
                  <a:rPr lang="en-US" altLang="ja-JP" sz="20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A. Fix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</a:t>
                </a:r>
                <a:b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PRC88, 054611 (2013). </a:t>
                </a: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/>
                </a:r>
                <a:br>
                  <a:rPr lang="en-US" altLang="ja-JP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M. Egorov</a:t>
                </a: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, PRC101, 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065205 (2020).</a:t>
                </a:r>
                <a:br>
                  <a:rPr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</a:br>
                <a:r>
                  <a:rPr lang="en-US" altLang="ja-JP" sz="2000" b="1" dirty="0" smtClean="0"/>
                  <a:t>unified microscopic approach</a:t>
                </a:r>
              </a:p>
              <a:p>
                <a:pPr marL="0" indent="0">
                  <a:buNone/>
                </a:pPr>
                <a:endParaRPr lang="en-US" altLang="ja-JP" sz="24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24900"/>
                <a:ext cx="9010185" cy="4303129"/>
              </a:xfrm>
              <a:blipFill>
                <a:blip r:embed="rId3"/>
                <a:stretch>
                  <a:fillRect l="-1691" t="-2975" b="-3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136606"/>
            <a:ext cx="8432876" cy="41756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634549" y="1792475"/>
            <a:ext cx="99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3939FF"/>
                </a:solidFill>
              </a:rPr>
              <a:t>ELPH</a:t>
            </a:r>
            <a:endParaRPr lang="ja-JP" altLang="en-US" sz="2400" dirty="0">
              <a:solidFill>
                <a:srgbClr val="3939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820946" y="1240957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FF"/>
                </a:solidFill>
              </a:rPr>
              <a:t>Mainz</a:t>
            </a:r>
            <a:endParaRPr lang="ja-JP" altLang="en-US" sz="2400" dirty="0">
              <a:solidFill>
                <a:srgbClr val="FF00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26869" y="798052"/>
            <a:ext cx="5873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A. Käser </a:t>
            </a:r>
            <a:r>
              <a:rPr lang="en-US" altLang="ja-JP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 al.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PLB748, 244(2015).</a:t>
            </a: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0" y="5127376"/>
                <a:ext cx="9144000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/>
                  <a:t>Both models are based on QF</a:t>
                </a:r>
                <a14:m>
                  <m:oMath xmlns:m="http://schemas.openxmlformats.org/officeDocument/2006/math">
                    <m:r>
                      <a:rPr lang="en-US" altLang="ja-JP" sz="2800" b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800" b="1" dirty="0"/>
                  <a:t> production with deuteron coalescence but different approaches are adopted </a:t>
                </a:r>
                <a:r>
                  <a:rPr lang="en-US" altLang="ja-JP" sz="2800" b="1" dirty="0" smtClean="0"/>
                  <a:t>to 	incorporate </a:t>
                </a:r>
                <a:r>
                  <a:rPr lang="en-US" altLang="ja-JP" sz="2800" b="1" dirty="0"/>
                  <a:t>the meson-deuteron final-state </a:t>
                </a:r>
                <a:r>
                  <a:rPr lang="en-US" altLang="ja-JP" sz="2800" b="1" dirty="0" smtClean="0"/>
                  <a:t>interaction</a:t>
                </a:r>
                <a:endPara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7376"/>
                <a:ext cx="9144000" cy="1394741"/>
              </a:xfrm>
              <a:prstGeom prst="rect">
                <a:avLst/>
              </a:prstGeom>
              <a:blipFill>
                <a:blip r:embed="rId6"/>
                <a:stretch>
                  <a:fillRect l="-1333" t="-3057" r="-2000" b="-113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Differential cross sections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angular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0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altLang="ja-JP" sz="3200" b="1" u="sng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814" y="798052"/>
                <a:ext cx="9010185" cy="4303129"/>
              </a:xfrm>
              <a:blipFill>
                <a:blip r:embed="rId3"/>
                <a:stretch>
                  <a:fillRect l="-1759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5849179" y="982301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for the first time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64"/>
            <a:ext cx="4381500" cy="560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4272504" y="1469165"/>
                <a:ext cx="5005309" cy="2806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ja-JP" sz="2800" b="1" dirty="0" smtClean="0"/>
                  <a:t>angular distribution of deuteron emission in the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CM frame</a:t>
                </a:r>
              </a:p>
              <a:p>
                <a:pPr>
                  <a:lnSpc>
                    <a:spcPct val="90000"/>
                  </a:lnSpc>
                </a:pPr>
                <a:endParaRPr lang="en-US" altLang="ja-JP" sz="2800" b="1" dirty="0" smtClean="0"/>
              </a:p>
              <a:p>
                <a:pPr>
                  <a:lnSpc>
                    <a:spcPct val="90000"/>
                  </a:lnSpc>
                </a:pPr>
                <a:r>
                  <a:rPr lang="en-US" altLang="ja-JP" sz="2800" b="1" dirty="0" smtClean="0"/>
                  <a:t>does not show a strongly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backward-peaking behavior but shows a rather flat distribution,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suggesting a sequential process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04" y="1469165"/>
                <a:ext cx="5005309" cy="2806922"/>
              </a:xfrm>
              <a:prstGeom prst="rect">
                <a:avLst/>
              </a:prstGeom>
              <a:blipFill>
                <a:blip r:embed="rId5"/>
                <a:stretch>
                  <a:fillRect l="-2558" t="-3478" r="-2680" b="-5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383837" y="1912480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FF00"/>
                </a:solidFill>
              </a:rPr>
              <a:t>phase space</a:t>
            </a:r>
            <a:endParaRPr lang="ja-JP" altLang="en-US" sz="2800" dirty="0">
              <a:solidFill>
                <a:srgbClr val="00FF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2" y="1513173"/>
            <a:ext cx="7493144" cy="4972811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Differential cross sections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53664"/>
                <a:ext cx="9121849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mass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3200" b="1" u="sng" dirty="0"/>
                  <a:t> </a:t>
                </a:r>
                <a:r>
                  <a:rPr lang="en-US" altLang="ja-JP" sz="3200" b="1" u="sng" dirty="0" smtClean="0"/>
                  <a:t>and</a:t>
                </a:r>
                <a:r>
                  <a:rPr lang="en-US" altLang="ja-JP" sz="3200" b="1" u="sng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1800" b="1" u="sng" dirty="0"/>
                  <a:t> </a:t>
                </a: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3664"/>
                <a:ext cx="9121849" cy="4303129"/>
              </a:xfrm>
              <a:blipFill>
                <a:blip r:embed="rId4"/>
                <a:stretch>
                  <a:fillRect l="-1671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6163503" y="1077470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for the first time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Observes states</a:t>
            </a:r>
            <a:endParaRPr lang="ja-JP" altLang="en-US" sz="4000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altLang="ja-JP" b="1" u="sng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two sequential processes:</a:t>
                </a:r>
                <a:br>
                  <a:rPr lang="en-US" altLang="ja-JP" sz="2800" b="1" dirty="0" smtClean="0"/>
                </a:br>
                <a:r>
                  <a:rPr lang="en-US" altLang="ja-JP" sz="4800" b="1" dirty="0"/>
                  <a:t> </a:t>
                </a:r>
                <a:r>
                  <a:rPr lang="en-US" altLang="ja-JP" sz="4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800" b="1" dirty="0"/>
                  <a:t/>
                </a:r>
                <a:br>
                  <a:rPr lang="en-US" altLang="ja-JP" sz="4800" b="1" dirty="0"/>
                </a:br>
                <a:r>
                  <a:rPr lang="en-US" altLang="ja-JP" sz="4800" b="1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8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800" b="1" dirty="0"/>
                  <a:t/>
                </a:r>
                <a:br>
                  <a:rPr lang="en-US" altLang="ja-JP" sz="4800" b="1" dirty="0"/>
                </a:br>
                <a:endParaRPr lang="en-US" altLang="ja-JP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: </a:t>
                </a:r>
                <a:r>
                  <a:rPr lang="en-US" altLang="ja-JP" sz="2800" b="1" i="1" dirty="0" smtClean="0"/>
                  <a:t>S</a:t>
                </a:r>
                <a:r>
                  <a:rPr lang="en-US" altLang="ja-JP" sz="2800" b="1" dirty="0" smtClean="0"/>
                  <a:t>-wave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system with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sz="2800" b="1" u="sng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: well-known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800" b="1" dirty="0" smtClean="0"/>
                  <a:t> resonance with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800" b="1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err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mass ~2.14 GeV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	width ~0.09 GeV</a:t>
                </a: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3" y="1246374"/>
            <a:ext cx="7008993" cy="465150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Observes </a:t>
            </a:r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states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426780" y="5781737"/>
                <a:ext cx="7936229" cy="79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 dirty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2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2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200" b="1" dirty="0" smtClean="0">
                    <a:solidFill>
                      <a:srgbClr val="3939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1" i="0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200" b="1" i="0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200" b="1" i="1" dirty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US" altLang="ja-JP" sz="2200" b="1" i="1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1" i="0" dirty="0" smtClean="0">
                        <a:solidFill>
                          <a:srgbClr val="3939FF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200" b="1" dirty="0" smtClean="0">
                    <a:solidFill>
                      <a:srgbClr val="3939FF"/>
                    </a:solidFill>
                  </a:rPr>
                  <a:t>) </a:t>
                </a:r>
                <a:r>
                  <a:rPr lang="en-US" altLang="ja-JP" sz="2200" b="1" dirty="0" smtClean="0"/>
                  <a:t>&amp;</a:t>
                </a:r>
                <a:r>
                  <a:rPr lang="en-US" altLang="ja-JP" sz="2200" b="1" dirty="0" smtClean="0">
                    <a:solidFill>
                      <a:srgbClr val="FF62FF"/>
                    </a:solidFill>
                  </a:rPr>
                  <a:t> </a:t>
                </a:r>
                <a:br>
                  <a:rPr lang="en-US" altLang="ja-JP" sz="2200" b="1" dirty="0" smtClean="0">
                    <a:solidFill>
                      <a:srgbClr val="FF62FF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2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200" b="1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ja-JP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altLang="ja-JP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m:rPr>
                        <m:nor/>
                      </m:rPr>
                      <a:rPr lang="en-US" altLang="ja-JP" sz="2200" b="1" dirty="0">
                        <a:solidFill>
                          <a:srgbClr val="FF0000"/>
                        </a:solidFill>
                      </a:rPr>
                      <m:t>)</m:t>
                    </m:r>
                  </m:oMath>
                </a14:m>
                <a:r>
                  <a:rPr lang="ja-JP" alt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ja-JP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780" y="5781737"/>
                <a:ext cx="7936229" cy="799899"/>
              </a:xfrm>
              <a:prstGeom prst="rect">
                <a:avLst/>
              </a:prstGeom>
              <a:blipFill>
                <a:blip r:embed="rId4"/>
                <a:stretch>
                  <a:fillRect l="-77" t="-3788" b="-53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22080"/>
                <a:ext cx="9010185" cy="43031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1" u="sng" dirty="0" smtClean="0">
                    <a:solidFill>
                      <a:schemeClr val="tx1"/>
                    </a:solidFill>
                  </a:rPr>
                  <a:t>mass distributions </a:t>
                </a:r>
                <a14:m>
                  <m:oMath xmlns:m="http://schemas.openxmlformats.org/officeDocument/2006/math"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3200" b="1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3200" b="1" u="sng" dirty="0"/>
                  <a:t> </a:t>
                </a:r>
                <a:r>
                  <a:rPr lang="en-US" altLang="ja-JP" sz="3200" b="1" u="sng" dirty="0" smtClean="0"/>
                  <a:t>and</a:t>
                </a:r>
                <a:r>
                  <a:rPr lang="en-US" altLang="ja-JP" sz="3200" b="1" u="sng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ja-JP" sz="3200" b="1" i="1" u="sng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3200" b="1" i="1" u="sng" dirty="0" err="1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 u="sng" dirty="0" err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3200" b="1" i="1" u="sng" dirty="0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ja-JP" sz="3200" b="1" i="1" u="sng" dirty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1800" b="1" u="sng" dirty="0"/>
                  <a:t> </a:t>
                </a:r>
                <a:endPara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1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22080"/>
                <a:ext cx="9010185" cy="4303129"/>
              </a:xfrm>
              <a:blipFill>
                <a:blip r:embed="rId5"/>
                <a:stretch>
                  <a:fillRect l="-1691" t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>
                <a:solidFill>
                  <a:srgbClr val="C00000"/>
                </a:solidFill>
                <a:latin typeface="Arial Black" panose="020B0A04020102020204" pitchFamily="34" charset="0"/>
              </a:rPr>
              <a:t>Observes states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814" y="798052"/>
            <a:ext cx="9010185" cy="43031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b="1" u="sng" dirty="0" smtClean="0">
                <a:solidFill>
                  <a:schemeClr val="tx1"/>
                </a:solidFill>
              </a:rPr>
              <a:t>angular distribution </a:t>
            </a:r>
            <a:r>
              <a:rPr lang="en-US" altLang="ja-JP" sz="3200" b="1" u="sng" dirty="0" smtClean="0"/>
              <a:t>&amp; </a:t>
            </a:r>
            <a:r>
              <a:rPr lang="en-US" altLang="ja-JP" sz="3200" b="1" u="sng" dirty="0" smtClean="0">
                <a:solidFill>
                  <a:schemeClr val="tx1"/>
                </a:solidFill>
              </a:rPr>
              <a:t>correlation</a:t>
            </a:r>
          </a:p>
          <a:p>
            <a:pPr marL="0" indent="0">
              <a:buNone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0" y="1349386"/>
            <a:ext cx="6943493" cy="3936309"/>
            <a:chOff x="-7688" y="1349386"/>
            <a:chExt cx="8816481" cy="4998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-7688" y="5434169"/>
                  <a:ext cx="3543484" cy="508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m:rPr>
                          <m:nor/>
                        </m:rPr>
                        <a:rPr lang="en-US" altLang="ja-JP" sz="2000" dirty="0"/>
                        <m:t>−</m:t>
                      </m:r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ja-JP" altLang="en-US" sz="2000" dirty="0" smtClean="0"/>
                    <a:t> </a:t>
                  </a:r>
                  <a:r>
                    <a:rPr lang="en-US" altLang="ja-JP" sz="2000" dirty="0" smtClean="0"/>
                    <a:t>in the </a:t>
                  </a:r>
                  <a14:m>
                    <m:oMath xmlns:m="http://schemas.openxmlformats.org/officeDocument/2006/math">
                      <m:r>
                        <a:rPr lang="en-US" altLang="ja-JP" sz="2000" b="1" i="1" dirty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US" altLang="ja-JP" sz="2000" dirty="0" smtClean="0"/>
                    <a:t>-CM frame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88" y="5434169"/>
                  <a:ext cx="3543484" cy="508039"/>
                </a:xfrm>
                <a:prstGeom prst="rect">
                  <a:avLst/>
                </a:prstGeom>
                <a:blipFill>
                  <a:blip r:embed="rId4"/>
                  <a:stretch>
                    <a:fillRect t="-7576" r="-1310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3680941" y="5448668"/>
                  <a:ext cx="3572143" cy="8988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altLang="ja-JP" sz="2000" b="0" i="0" dirty="0" smtClean="0"/>
                        <m:t>−</m:t>
                      </m:r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a14:m>
                  <a:r>
                    <a:rPr lang="ja-JP" altLang="en-US" sz="2000" dirty="0" smtClean="0"/>
                    <a:t> </a:t>
                  </a:r>
                  <a:r>
                    <a:rPr lang="en-US" altLang="ja-JP" sz="2000" dirty="0" smtClean="0"/>
                    <a:t>in the </a:t>
                  </a:r>
                  <a14:m>
                    <m:oMath xmlns:m="http://schemas.openxmlformats.org/officeDocument/2006/math"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ja-JP" sz="2000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US" altLang="ja-JP" sz="2000" dirty="0" smtClean="0"/>
                    <a:t> rest frame</a:t>
                  </a:r>
                </a:p>
                <a:p>
                  <a:r>
                    <a:rPr lang="en-US" altLang="ja-JP" sz="2000" dirty="0" smtClean="0"/>
                    <a:t>(opposite sign)</a:t>
                  </a:r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941" y="5448668"/>
                  <a:ext cx="3572143" cy="898837"/>
                </a:xfrm>
                <a:prstGeom prst="rect">
                  <a:avLst/>
                </a:prstGeom>
                <a:blipFill>
                  <a:blip r:embed="rId5"/>
                  <a:stretch>
                    <a:fillRect l="-2386" t="-5172" r="-1518" b="-146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/>
                <p:cNvSpPr/>
                <p:nvPr/>
              </p:nvSpPr>
              <p:spPr>
                <a:xfrm>
                  <a:off x="6231485" y="1349386"/>
                  <a:ext cx="2577308" cy="4950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  <m:r>
                          <a:rPr lang="en-US" altLang="ja-JP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𝐆𝐞𝐕</m:t>
                        </m:r>
                        <m: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sz="24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正方形/長方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485" y="1349386"/>
                  <a:ext cx="2577308" cy="495007"/>
                </a:xfrm>
                <a:prstGeom prst="rect">
                  <a:avLst/>
                </a:prstGeom>
                <a:blipFill>
                  <a:blip r:embed="rId6"/>
                  <a:stretch>
                    <a:fillRect l="-601" r="-21021" b="-4218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83" y="1412499"/>
              <a:ext cx="5939102" cy="4140808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/>
          <p:nvPr/>
        </p:nvGrpSpPr>
        <p:grpSpPr>
          <a:xfrm>
            <a:off x="3790740" y="5225747"/>
            <a:ext cx="5353260" cy="1629117"/>
            <a:chOff x="953862" y="1333522"/>
            <a:chExt cx="5353260" cy="1629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953862" y="1600471"/>
                  <a:ext cx="5353260" cy="13621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000" b="1" i="1" dirty="0" smtClean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ja-JP" sz="2000" b="1" i="1" dirty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b="1" i="1" dirty="0">
                              <a:latin typeface="Cambria Math" panose="02040503050406030204" pitchFamily="18" charset="0"/>
                            </a:rPr>
                            <m:t>𝓓</m:t>
                          </m:r>
                        </m:e>
                        <m:sub>
                          <m:r>
                            <a:rPr lang="en-US" altLang="ja-JP" sz="2000" b="1" dirty="0">
                              <a:latin typeface="Cambria Math" panose="02040503050406030204" pitchFamily="18" charset="0"/>
                            </a:rPr>
                            <m:t>𝐈𝐕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  <m:r>
                        <a:rPr lang="en-US" altLang="ja-JP" sz="2000" b="1" i="1" dirty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𝓓</m:t>
                          </m:r>
                        </m:e>
                        <m:sub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d>
                        <m:dPr>
                          <m:ctrlP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ja-JP" sz="2000" b="1" i="1" dirty="0">
                                  <a:solidFill>
                                    <a:srgbClr val="3939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ja-JP" sz="2000" b="1" dirty="0" smtClean="0"/>
                </a:p>
                <a:p>
                  <a:endParaRPr lang="en-US" altLang="ja-JP" sz="2000" b="1" i="1" dirty="0" smtClean="0">
                    <a:latin typeface="Cambria Math" panose="02040503050406030204" pitchFamily="18" charset="0"/>
                  </a:endParaRPr>
                </a:p>
                <a:p>
                  <a:r>
                    <a:rPr lang="en-US" altLang="ja-JP" sz="2000" b="1" dirty="0" smtClean="0">
                      <a:solidFill>
                        <a:srgbClr val="3939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ja-JP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b="1" i="1" dirty="0">
                              <a:latin typeface="Cambria Math" panose="02040503050406030204" pitchFamily="18" charset="0"/>
                            </a:rPr>
                            <m:t>𝓓</m:t>
                          </m:r>
                        </m:e>
                        <m:sub>
                          <m:r>
                            <a:rPr lang="en-US" altLang="ja-JP" sz="2000" b="1">
                              <a:latin typeface="Cambria Math" panose="02040503050406030204" pitchFamily="18" charset="0"/>
                            </a:rPr>
                            <m:t>𝐈𝐕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b="1" i="1" dirty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b="1" i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𝓓</m:t>
                          </m:r>
                        </m:e>
                        <m:sub>
                          <m:r>
                            <a:rPr lang="en-US" altLang="ja-JP" sz="2000" b="1" dirty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altLang="ja-JP" sz="2000" b="1" i="1" dirty="0" smtClean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000" b="1" i="1" dirty="0" smtClean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000" b="1" i="1" dirty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sz="2000" b="1" i="1" dirty="0" smtClean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ja-JP" sz="2000" b="1" i="1" dirty="0" smtClean="0">
                              <a:solidFill>
                                <a:srgbClr val="393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2000" b="1" i="1" dirty="0" smtClean="0">
                          <a:solidFill>
                            <a:srgbClr val="393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ja-JP" sz="2000" b="1" i="1" dirty="0" smtClean="0">
                    <a:solidFill>
                      <a:srgbClr val="3939FF"/>
                    </a:solidFill>
                    <a:latin typeface="Cambria Math" panose="02040503050406030204" pitchFamily="18" charset="0"/>
                  </a:endParaRPr>
                </a:p>
                <a:p>
                  <a:endParaRPr lang="en-US" altLang="ja-JP" sz="2000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862" y="1600471"/>
                  <a:ext cx="5353260" cy="13621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4009671" y="2014530"/>
                  <a:ext cx="87697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3939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671" y="2014530"/>
                  <a:ext cx="876971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2753521" y="2014530"/>
                  <a:ext cx="87697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521" y="2014530"/>
                  <a:ext cx="87697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4878653" y="1333522"/>
                  <a:ext cx="11265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1" i="1" dirty="0" smtClean="0">
                            <a:solidFill>
                              <a:srgbClr val="3939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3939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653" y="1333522"/>
                  <a:ext cx="1126527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3321630" y="1333522"/>
                  <a:ext cx="13760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630" y="1333522"/>
                  <a:ext cx="1376082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1390533" y="2011139"/>
                  <a:ext cx="11265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533" y="2011139"/>
                  <a:ext cx="1126527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1390534" y="1333522"/>
                  <a:ext cx="112652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ja-JP" sz="2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534" y="1333522"/>
                  <a:ext cx="1126527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テキスト ボックス 31"/>
          <p:cNvSpPr txBox="1"/>
          <p:nvPr/>
        </p:nvSpPr>
        <p:spPr>
          <a:xfrm>
            <a:off x="5396271" y="52565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57%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5059664" y="2812340"/>
                <a:ext cx="4108241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inconsistent with the fact that </a:t>
                </a:r>
                <a:br>
                  <a:rPr kumimoji="1" lang="en-US" altLang="ja-JP" sz="2400" b="1" dirty="0" smtClean="0">
                    <a:solidFill>
                      <a:srgbClr val="FF0000"/>
                    </a:solidFill>
                  </a:rPr>
                </a:br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the</a:t>
                </a:r>
                <a14:m>
                  <m:oMath xmlns:m="http://schemas.openxmlformats.org/officeDocument/2006/math">
                    <m:r>
                      <a:rPr kumimoji="1" lang="en-US" altLang="ja-JP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𝟏𝟕𝟎𝟎</m:t>
                    </m:r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ja-JP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 is the main</a:t>
                </a:r>
              </a:p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contributor for the elementary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𝝅𝜼</m:t>
                    </m:r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 photoproduction</a:t>
                </a: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64" y="2812340"/>
                <a:ext cx="4108241" cy="1569660"/>
              </a:xfrm>
              <a:prstGeom prst="rect">
                <a:avLst/>
              </a:prstGeom>
              <a:blipFill>
                <a:blip r:embed="rId15"/>
                <a:stretch>
                  <a:fillRect l="-2374" t="-3101" r="-1335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/>
          <p:cNvSpPr/>
          <p:nvPr/>
        </p:nvSpPr>
        <p:spPr>
          <a:xfrm>
            <a:off x="5590399" y="4291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M. </a:t>
            </a:r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Döring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et al., PRC73, 045209 (2006).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J. </a:t>
            </a:r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Ajaka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et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., PRL100, 052003 (2008).</a:t>
            </a:r>
          </a:p>
          <a:p>
            <a:pPr marL="228600" indent="-228600">
              <a:buAutoNum type="alphaUcPeriod"/>
            </a:pP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Fix et al., PRC82, 035207 (2010).</a:t>
            </a:r>
          </a:p>
          <a:p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E. </a:t>
            </a:r>
            <a:r>
              <a:rPr lang="en-US" altLang="ja-JP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Gutz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et al., EPJA50, 74 (2014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</a:t>
            </a:r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Sokhoyan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et </a:t>
            </a:r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., PRC97, 055212 (2018).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Summary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746891"/>
                <a:ext cx="9143999" cy="4426478"/>
              </a:xfrm>
            </p:spPr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neither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nor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 is described by a coherent sum of the elementary amplitudes with deuteron coalescence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400" b="1" dirty="0" smtClean="0"/>
                  <a:t>a sequential process in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/>
                </a:r>
                <a:br>
                  <a:rPr lang="en-US" altLang="ja-JP" sz="2400" b="1" dirty="0" smtClean="0"/>
                </a:br>
                <a:r>
                  <a:rPr lang="ja-JP" altLang="en-US" sz="2400" b="1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/>
                  <a:t> </a:t>
                </a:r>
                <a:br>
                  <a:rPr lang="en-US" altLang="ja-JP" sz="24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ja-JP" sz="2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4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𝟎𝟗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endParaRPr lang="en-US" altLang="ja-JP" sz="2400" b="1" dirty="0" smtClean="0"/>
              </a:p>
              <a:p>
                <a:pPr marL="514350" indent="-514350">
                  <a:buAutoNum type="arabicPeriod"/>
                </a:pPr>
                <a:r>
                  <a:rPr lang="en-US" altLang="ja-JP" sz="2400" b="1" dirty="0" smtClean="0"/>
                  <a:t>two sequential processes in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/>
                </a:r>
                <a:br>
                  <a:rPr lang="en-US" altLang="ja-JP" sz="2400" b="1" dirty="0" smtClean="0"/>
                </a:br>
                <a:r>
                  <a:rPr lang="ja-JP" altLang="en-US" sz="2400" b="1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/>
                  <a:t> </a:t>
                </a:r>
                <a:br>
                  <a:rPr lang="en-US" altLang="ja-JP" sz="2400" b="1" dirty="0" smtClean="0"/>
                </a:br>
                <a:r>
                  <a:rPr lang="ja-JP" altLang="en-US" sz="2400" b="1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𝜼</m:t>
                    </m:r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 smtClean="0"/>
                  <a:t> </a:t>
                </a:r>
                <a:br>
                  <a:rPr lang="en-US" altLang="ja-JP" sz="24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ja-JP" sz="2400" b="1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ja-JP" sz="2400" b="1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 err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400" b="1" dirty="0" smtClean="0"/>
                  <a:t> consistent with </a:t>
                </a:r>
                <a:r>
                  <a:rPr lang="en-US" altLang="ja-JP" sz="2400" b="1" dirty="0"/>
                  <a:t>a</a:t>
                </a:r>
                <a:r>
                  <a:rPr lang="en-US" altLang="ja-JP" sz="2400" b="1" dirty="0" smtClean="0"/>
                  <a:t> theoretical prediction:</a:t>
                </a:r>
                <a:br>
                  <a:rPr lang="en-US" altLang="ja-JP" sz="2400" b="1" dirty="0" smtClean="0"/>
                </a:br>
                <a:r>
                  <a:rPr lang="en-US" altLang="ja-JP" sz="2000" b="1" dirty="0" smtClean="0"/>
                  <a:t>	three-body </a:t>
                </a:r>
                <a:r>
                  <a:rPr lang="en-US" altLang="ja-JP" sz="2000" b="1" dirty="0"/>
                  <a:t>calculation for the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𝑵𝑵</m:t>
                    </m:r>
                    <m:r>
                      <m:rPr>
                        <m:nor/>
                      </m:rPr>
                      <a:rPr lang="en-US" altLang="ja-JP" sz="2000" b="1" dirty="0"/>
                      <m:t>−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r>
                  <a:rPr lang="en-US" altLang="ja-JP" sz="2000" b="1" dirty="0"/>
                  <a:t> coupled channels</a:t>
                </a:r>
                <a:br>
                  <a:rPr lang="en-US" altLang="ja-JP" sz="2000" b="1" dirty="0"/>
                </a:br>
                <a:r>
                  <a:rPr lang="en-US" altLang="ja-JP" sz="2000" b="1" dirty="0"/>
                  <a:t>	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𝜼</m:t>
                        </m:r>
                      </m:sub>
                    </m:sSub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b="1" dirty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𝟎𝟏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000" b="1" dirty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US" altLang="ja-JP" sz="2000" b="1" dirty="0"/>
                  <a:t/>
                </a:r>
                <a:br>
                  <a:rPr lang="en-US" altLang="ja-JP" sz="2000" b="1" dirty="0"/>
                </a:br>
                <a:r>
                  <a:rPr lang="en-US" altLang="ja-JP" sz="2400" b="1" dirty="0" smtClean="0"/>
                  <a:t>also interpreted as an </a:t>
                </a:r>
                <a14:m>
                  <m:oMath xmlns:m="http://schemas.openxmlformats.org/officeDocument/2006/math"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400" b="1" dirty="0"/>
                  <a:t> </a:t>
                </a:r>
                <a:r>
                  <a:rPr lang="en-US" altLang="ja-JP" sz="2400" b="1" dirty="0" smtClean="0"/>
                  <a:t>virtual state</a:t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/>
                </a:r>
                <a:br>
                  <a:rPr lang="en-US" altLang="ja-JP" sz="2400" b="1" dirty="0" smtClean="0"/>
                </a:br>
                <a:r>
                  <a:rPr lang="en-US" altLang="ja-JP" sz="2400" b="1" dirty="0" smtClean="0"/>
                  <a:t>Detailed discussion can be found in </a:t>
                </a:r>
                <a:r>
                  <a:rPr lang="en-US" altLang="ja-JP" sz="24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arXiv</a:t>
                </a:r>
                <a:r>
                  <a:rPr lang="en-US" altLang="ja-JP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: 2105.10887</a:t>
                </a:r>
                <a:endParaRPr lang="en-US" altLang="ja-JP" sz="28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6891"/>
                <a:ext cx="9143999" cy="4426478"/>
              </a:xfrm>
              <a:blipFill>
                <a:blip r:embed="rId3"/>
                <a:stretch>
                  <a:fillRect l="-867" t="-1653" r="-1133" b="-312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5560788" y="5024296"/>
            <a:ext cx="557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T. Ueda, PRL66, 297 (1991).</a:t>
            </a:r>
            <a: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ja-JP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ja-JP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2618" y="0"/>
            <a:ext cx="8341381" cy="6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-OTF 見出ゴMB31 Pro MB31" panose="020B0600000000000000" pitchFamily="34" charset="-128"/>
                <a:ea typeface="A-OTF 見出ゴMB31 Pro MB31" panose="020B0600000000000000" pitchFamily="34" charset="-128"/>
                <a:cs typeface="A-OTF 見出ゴMB31 Pro MB31" panose="020B0600000000000000" pitchFamily="34" charset="-128"/>
              </a:defRPr>
            </a:lvl1pPr>
          </a:lstStyle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Backup slides</a:t>
            </a:r>
            <a:endParaRPr lang="ja-JP" altLang="en-US" b="1" dirty="0">
              <a:latin typeface="Arial Black" panose="020B0A04020102020204" pitchFamily="34" charset="0"/>
              <a:ea typeface="ＤＨＰ平成ゴシックW5" panose="02010601000101010101" pitchFamily="2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6" y="941994"/>
            <a:ext cx="77152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kumimoji="1" lang="ja-JP" altLang="en-US" sz="4200" dirty="0"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27714"/>
            <a:ext cx="9143999" cy="5378911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u="sng" dirty="0" smtClean="0"/>
              <a:t>meson photoproduction</a:t>
            </a:r>
          </a:p>
          <a:p>
            <a:pPr marL="0" indent="0">
              <a:buNone/>
            </a:pPr>
            <a:r>
              <a:rPr lang="en-US" altLang="ja-JP" sz="2800" b="1" dirty="0" smtClean="0"/>
              <a:t>a GeV photon beam </a:t>
            </a:r>
            <a:r>
              <a:rPr lang="en-US" altLang="ja-JP" sz="2800" b="1" dirty="0"/>
              <a:t>has </a:t>
            </a:r>
            <a:r>
              <a:rPr lang="en-US" altLang="ja-JP" sz="2800" b="1" dirty="0" smtClean="0"/>
              <a:t>a function </a:t>
            </a:r>
            <a:r>
              <a:rPr lang="en-US" altLang="ja-JP" sz="2800" b="1" dirty="0"/>
              <a:t>to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produce baryon resonances</a:t>
            </a:r>
            <a:r>
              <a:rPr lang="en-US" altLang="ja-JP" sz="2800" b="1" dirty="0" smtClean="0"/>
              <a:t> from the nucleon</a:t>
            </a:r>
          </a:p>
          <a:p>
            <a:pPr marL="0" indent="0">
              <a:buNone/>
            </a:pPr>
            <a:r>
              <a:rPr lang="en-US" altLang="ja-JP" sz="2800" b="1" dirty="0" smtClean="0"/>
              <a:t>their excitation spectra are important testing ground for understanding the non-perturbative domain of QCD </a:t>
            </a:r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0" y="3091583"/>
            <a:ext cx="9276827" cy="3509061"/>
            <a:chOff x="-1892917" y="1232084"/>
            <a:chExt cx="11293122" cy="4271748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8" y="2229509"/>
              <a:ext cx="1733550" cy="179070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960" y="2794308"/>
              <a:ext cx="1733550" cy="17907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8517" y="1426561"/>
              <a:ext cx="2071688" cy="1757363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28" y="1900374"/>
              <a:ext cx="2695574" cy="2428875"/>
            </a:xfrm>
            <a:prstGeom prst="rect">
              <a:avLst/>
            </a:prstGeom>
          </p:spPr>
        </p:pic>
        <p:cxnSp>
          <p:nvCxnSpPr>
            <p:cNvPr id="25" name="直線矢印コネクタ 24"/>
            <p:cNvCxnSpPr/>
            <p:nvPr/>
          </p:nvCxnSpPr>
          <p:spPr>
            <a:xfrm>
              <a:off x="2325202" y="3104762"/>
              <a:ext cx="791931" cy="100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5759122" y="3088045"/>
              <a:ext cx="791931" cy="100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553297" y="1742644"/>
              <a:ext cx="1672750" cy="636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nucleon</a:t>
              </a:r>
              <a:endParaRPr lang="ja-JP" altLang="en-US" sz="28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809317" y="4020210"/>
              <a:ext cx="3565683" cy="11996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baryon resonance</a:t>
              </a:r>
            </a:p>
            <a:p>
              <a:r>
                <a:rPr lang="en-US" altLang="ja-JP" sz="2800" b="1" dirty="0" smtClean="0"/>
                <a:t>(excited baryon)</a:t>
              </a:r>
              <a:endParaRPr lang="ja-JP" altLang="en-US" sz="2800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7759159" y="1232084"/>
              <a:ext cx="1442484" cy="636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meson</a:t>
              </a:r>
              <a:endParaRPr lang="ja-JP" altLang="en-US" sz="28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241115" y="4519254"/>
              <a:ext cx="1504148" cy="636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baryon</a:t>
              </a:r>
              <a:endParaRPr lang="ja-JP" altLang="en-US" sz="2800" dirty="0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83"/>
            <a:stretch/>
          </p:blipFill>
          <p:spPr>
            <a:xfrm>
              <a:off x="-1892917" y="2794309"/>
              <a:ext cx="3639027" cy="2541822"/>
            </a:xfrm>
            <a:prstGeom prst="rect">
              <a:avLst/>
            </a:prstGeom>
          </p:spPr>
        </p:pic>
        <p:sp>
          <p:nvSpPr>
            <p:cNvPr id="32" name="正方形/長方形 31"/>
            <p:cNvSpPr/>
            <p:nvPr/>
          </p:nvSpPr>
          <p:spPr>
            <a:xfrm>
              <a:off x="133814" y="4866891"/>
              <a:ext cx="1543567" cy="636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/>
                <a:t>photon</a:t>
              </a:r>
              <a:endParaRPr lang="ja-JP" altLang="en-US" sz="2800" dirty="0"/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kumimoji="1" lang="ja-JP" altLang="en-US" sz="4200" dirty="0"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727714"/>
            <a:ext cx="9143999" cy="5378911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u="sng" dirty="0" smtClean="0"/>
              <a:t>meson photoproduction from a nucleus</a:t>
            </a:r>
          </a:p>
          <a:p>
            <a:pPr marL="0" indent="0">
              <a:buNone/>
            </a:pPr>
            <a:r>
              <a:rPr lang="en-US" altLang="ja-JP" sz="2800" b="1" dirty="0"/>
              <a:t>baryon resonances </a:t>
            </a:r>
            <a:r>
              <a:rPr lang="en-US" altLang="ja-JP" sz="2800" b="1" dirty="0" smtClean="0"/>
              <a:t>are produced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from </a:t>
            </a:r>
            <a:r>
              <a:rPr lang="en-US" altLang="ja-JP" sz="2800" b="1" dirty="0">
                <a:solidFill>
                  <a:srgbClr val="FF0000"/>
                </a:solidFill>
              </a:rPr>
              <a:t>the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quasi-free (QF) nucleon</a:t>
            </a:r>
            <a:r>
              <a:rPr lang="en-US" altLang="ja-JP" sz="2800" b="1" dirty="0" smtClean="0"/>
              <a:t> even when a nuclear target is irradiated with a GeV photon beam.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the QF nucleon is a participant, and 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the residual nucleus is a spectator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b="1" u="sng" dirty="0"/>
              <a:t>coherent meson </a:t>
            </a:r>
            <a:r>
              <a:rPr lang="en-US" altLang="ja-JP" b="1" u="sng" dirty="0" smtClean="0"/>
              <a:t>photoproduction</a:t>
            </a:r>
          </a:p>
          <a:p>
            <a:pPr marL="0" indent="0">
              <a:buNone/>
            </a:pPr>
            <a:r>
              <a:rPr lang="en-US" altLang="ja-JP" sz="2800" b="1" dirty="0" smtClean="0"/>
              <a:t>the </a:t>
            </a:r>
            <a:r>
              <a:rPr lang="en-US" altLang="ja-JP" sz="2800" b="1" dirty="0"/>
              <a:t>same nucleus appears in the final </a:t>
            </a:r>
            <a:r>
              <a:rPr lang="en-US" altLang="ja-JP" sz="2800" b="1" dirty="0" smtClean="0"/>
              <a:t>state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expected mechanism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	coherent sum of the elementary amplitudes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	coalescence of the final-state nucleus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	final-state interactions </a:t>
            </a: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u="sng" dirty="0" smtClean="0"/>
          </a:p>
          <a:p>
            <a:pPr marL="0" indent="0">
              <a:buNone/>
            </a:pPr>
            <a:endParaRPr lang="en-US" altLang="ja-JP" b="1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>
          <a:xfrm>
            <a:off x="6029012" y="1708785"/>
            <a:ext cx="3011679" cy="2298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178515" y="4987950"/>
                <a:ext cx="1862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𝒎𝑵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15" y="4987950"/>
                <a:ext cx="1862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kumimoji="1" lang="ja-JP" altLang="en-US" sz="42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altLang="ja-JP" b="1" u="sng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total </a:t>
                </a:r>
                <a:r>
                  <a:rPr lang="en-US" altLang="ja-JP" sz="2800" b="1" dirty="0"/>
                  <a:t>cross </a:t>
                </a:r>
                <a:r>
                  <a:rPr lang="en-US" altLang="ja-JP" sz="2800" b="1" dirty="0" smtClean="0"/>
                  <a:t>section as a function of the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b="1" dirty="0" smtClean="0"/>
                  <a:t>CM frame (</a:t>
                </a:r>
                <a:r>
                  <a:rPr lang="en-US" altLang="ja-JP" sz="2800" b="1" dirty="0"/>
                  <a:t>excitation </a:t>
                </a:r>
                <a:r>
                  <a:rPr lang="en-US" altLang="ja-JP" sz="2800" b="1" dirty="0" smtClean="0"/>
                  <a:t>function)</a:t>
                </a:r>
                <a:endParaRPr lang="en-US" altLang="ja-JP" sz="2800" b="1" dirty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resonance-like behavior peaked at around 2.47 and 2.63 GeV</a:t>
                </a:r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similar to the excitation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function of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′→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naïve interpretation is 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QF excitation of the </a:t>
                </a:r>
                <a:br>
                  <a:rPr lang="en-US" altLang="ja-JP" sz="2800" b="1" dirty="0" smtClean="0">
                    <a:solidFill>
                      <a:srgbClr val="FF0000"/>
                    </a:solidFill>
                  </a:rPr>
                </a:br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nucleon in the deuteron</a:t>
                </a:r>
                <a:endParaRPr lang="en-US" altLang="ja-JP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  <a:blipFill>
                <a:blip r:embed="rId3"/>
                <a:stretch>
                  <a:fillRect l="-1333" r="-1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75" y="2682910"/>
            <a:ext cx="4926485" cy="38068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60472" y="2785891"/>
            <a:ext cx="2487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 Black" panose="020B0A04020102020204" pitchFamily="34" charset="0"/>
              </a:rPr>
              <a:t>PLB789, 413 (2019).</a:t>
            </a:r>
            <a:endParaRPr kumimoji="1" lang="ja-JP" altLang="en-US" sz="14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141661" y="1783688"/>
                <a:ext cx="2755883" cy="558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61" y="1783688"/>
                <a:ext cx="2755883" cy="558102"/>
              </a:xfrm>
              <a:prstGeom prst="rect">
                <a:avLst/>
              </a:prstGeom>
              <a:blipFill>
                <a:blip r:embed="rId5"/>
                <a:stretch>
                  <a:fillRect l="-4425" t="-10989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kumimoji="1" lang="ja-JP" altLang="en-US" sz="42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altLang="ja-JP" b="1" u="sng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the </a:t>
                </a:r>
                <a:r>
                  <a:rPr lang="en-US" altLang="ja-JP" sz="2800" b="1" dirty="0"/>
                  <a:t>kinematic </a:t>
                </a:r>
                <a:r>
                  <a:rPr lang="en-US" altLang="ja-JP" sz="2800" b="1" dirty="0" smtClean="0"/>
                  <a:t>condition </a:t>
                </a:r>
                <a:r>
                  <a:rPr lang="en-US" altLang="ja-JP" sz="2800" b="1" dirty="0"/>
                  <a:t>completely differs from </a:t>
                </a:r>
                <a:r>
                  <a:rPr lang="en-US" altLang="ja-JP" sz="2800" b="1" dirty="0" smtClean="0"/>
                  <a:t>QF process</a:t>
                </a:r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angular distribution of deuteron emission</a:t>
                </a:r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2678798"/>
            <a:ext cx="4884420" cy="4084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863365" y="2678798"/>
                <a:ext cx="28957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00FF00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en-US" altLang="ja-JP" sz="2800" b="1" dirty="0" smtClean="0">
                    <a:solidFill>
                      <a:srgbClr val="00FF00"/>
                    </a:solidFill>
                  </a:rPr>
                  <a:t> production</a:t>
                </a:r>
                <a:endParaRPr lang="ja-JP" altLang="en-US" sz="28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65" y="2678798"/>
                <a:ext cx="2895793" cy="523220"/>
              </a:xfrm>
              <a:prstGeom prst="rect">
                <a:avLst/>
              </a:prstGeom>
              <a:blipFill>
                <a:blip r:embed="rId5"/>
                <a:stretch>
                  <a:fillRect l="-4421" t="-10465" r="-2526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863365" y="4350393"/>
                <a:ext cx="26489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dirty="0" smtClean="0">
                    <a:solidFill>
                      <a:srgbClr val="FF00FF"/>
                    </a:solidFill>
                  </a:rPr>
                  <a:t>QF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FF"/>
                    </a:solidFill>
                  </a:rPr>
                  <a:t> production</a:t>
                </a:r>
                <a:endParaRPr lang="ja-JP" altLang="en-US" sz="28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65" y="4350393"/>
                <a:ext cx="2648930" cy="523220"/>
              </a:xfrm>
              <a:prstGeom prst="rect">
                <a:avLst/>
              </a:prstGeom>
              <a:blipFill>
                <a:blip r:embed="rId6"/>
                <a:stretch>
                  <a:fillRect l="-4839" t="-11765" r="-299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5" y="3119145"/>
            <a:ext cx="3947160" cy="11887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6" y="4816379"/>
            <a:ext cx="4076700" cy="12801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Introduction</a:t>
            </a:r>
            <a:endParaRPr kumimoji="1" lang="ja-JP" altLang="en-US" sz="42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ja-JP" b="1" i="1" u="sng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ja-JP" b="1" i="1" u="sng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altLang="ja-JP" b="1" u="sng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sequential process:</a:t>
                </a:r>
                <a:br>
                  <a:rPr lang="en-US" altLang="ja-JP" sz="2800" b="1" dirty="0" smtClean="0"/>
                </a:br>
                <a:r>
                  <a:rPr lang="en-US" altLang="ja-JP" sz="4800" b="1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 smtClean="0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0" smtClean="0">
                            <a:latin typeface="Cambria Math" panose="02040503050406030204" pitchFamily="18" charset="0"/>
                          </a:rPr>
                          <m:t>𝐈𝐒</m:t>
                        </m:r>
                      </m:sub>
                    </m:sSub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ja-JP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𝐈𝐕</m:t>
                        </m:r>
                      </m:sub>
                    </m:sSub>
                    <m:r>
                      <a:rPr lang="en-US" altLang="ja-JP" sz="4800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4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8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800" b="1" dirty="0" smtClean="0"/>
                  <a:t/>
                </a:r>
                <a:br>
                  <a:rPr lang="en-US" altLang="ja-JP" sz="4800" b="1" dirty="0" smtClean="0"/>
                </a:br>
                <a:r>
                  <a:rPr lang="en-US" altLang="ja-JP" sz="2800" b="1" dirty="0" smtClean="0"/>
                  <a:t>with an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2800" b="1" dirty="0" smtClean="0"/>
                  <a:t> dibaryon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𝐈𝐒</m:t>
                        </m:r>
                      </m:sub>
                    </m:sSub>
                  </m:oMath>
                </a14:m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>and </a:t>
                </a:r>
                <a:r>
                  <a:rPr lang="en-US" altLang="ja-JP" sz="2800" b="1" dirty="0"/>
                  <a:t>an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dibaryon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altLang="ja-JP" sz="28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sub>
                    </m:sSub>
                  </m:oMath>
                </a14:m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dibaryon: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sz="2800" b="1" dirty="0"/>
                  <a:t> </a:t>
                </a:r>
                <a:r>
                  <a:rPr lang="en-US" altLang="ja-JP" sz="2800" b="1" dirty="0" smtClean="0"/>
                  <a:t>resonance</a:t>
                </a:r>
                <a:endParaRPr lang="en-US" altLang="ja-JP" sz="2800" b="1" dirty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latin typeface="Cambria Math" panose="02040503050406030204" pitchFamily="18" charset="0"/>
                          </a:rPr>
                          <m:t>𝓓</m:t>
                        </m:r>
                      </m:e>
                      <m:sub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𝐈𝐒</m:t>
                        </m:r>
                      </m:sub>
                    </m:sSub>
                  </m:oMath>
                </a14:m>
                <a:r>
                  <a:rPr lang="en-US" altLang="ja-JP" sz="2800" b="1" dirty="0" smtClean="0"/>
                  <a:t>s are observed </a:t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>in the excitation function</a:t>
                </a:r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How is </a:t>
                </a:r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800" b="1" i="0" dirty="0" smtClean="0"/>
                      <m:t>?</m:t>
                    </m:r>
                  </m:oMath>
                </a14:m>
                <a:endParaRPr lang="en-US" altLang="ja-JP" sz="2800" b="1" dirty="0"/>
              </a:p>
              <a:p>
                <a:pPr marL="0" indent="0">
                  <a:buNone/>
                </a:pPr>
                <a:r>
                  <a:rPr lang="en-US" altLang="ja-JP" sz="2800" b="1" dirty="0" smtClean="0"/>
                  <a:t> </a:t>
                </a:r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lang="en-US" altLang="ja-JP" sz="2800" b="1" dirty="0"/>
                  <a:t/>
                </a:r>
                <a:br>
                  <a:rPr lang="en-US" altLang="ja-JP" sz="2800" b="1" dirty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r>
                  <a:rPr lang="en-US" altLang="ja-JP" sz="2800" b="1" dirty="0" smtClean="0"/>
                  <a:t/>
                </a:r>
                <a:br>
                  <a:rPr lang="en-US" altLang="ja-JP" sz="2800" b="1" dirty="0" smtClean="0"/>
                </a:b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sz="2800" b="1" dirty="0" smtClean="0"/>
              </a:p>
              <a:p>
                <a:pPr marL="0" indent="0">
                  <a:buNone/>
                </a:pPr>
                <a:endParaRPr lang="en-US" altLang="ja-JP" sz="2800" b="1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u="sng" dirty="0" smtClean="0"/>
              </a:p>
              <a:p>
                <a:pPr marL="0" indent="0">
                  <a:buNone/>
                </a:pPr>
                <a:endParaRPr lang="en-US" altLang="ja-JP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727714"/>
                <a:ext cx="9143999" cy="5378911"/>
              </a:xfr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75" y="2682910"/>
            <a:ext cx="4926485" cy="38068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60472" y="2785891"/>
            <a:ext cx="2487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 Black" panose="020B0A04020102020204" pitchFamily="34" charset="0"/>
              </a:rPr>
              <a:t>PLB789, 413 (2019).</a:t>
            </a:r>
            <a:endParaRPr kumimoji="1" lang="ja-JP" altLang="en-US" sz="1400" dirty="0">
              <a:latin typeface="Arial Black" panose="020B0A040201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606007" y="801526"/>
                <a:ext cx="546765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ja-JP" sz="32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p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</m:oMath>
                  </m:oMathPara>
                </a14:m>
                <a:endParaRPr lang="en-US" altLang="ja-JP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07" y="801526"/>
                <a:ext cx="5467653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3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8" y="0"/>
            <a:ext cx="8303281" cy="6035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Accelerator</a:t>
            </a:r>
            <a:endParaRPr kumimoji="1" lang="ja-JP" altLang="en-US" baseline="-25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011845" y="6489739"/>
            <a:ext cx="1512383" cy="221810"/>
          </a:xfrm>
        </p:spPr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4228" y="6489739"/>
            <a:ext cx="628650" cy="365125"/>
          </a:xfr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70295"/>
            <a:ext cx="8891621" cy="6293658"/>
          </a:xfrm>
        </p:spPr>
      </p:pic>
      <p:sp>
        <p:nvSpPr>
          <p:cNvPr id="3" name="角丸四角形 2"/>
          <p:cNvSpPr/>
          <p:nvPr/>
        </p:nvSpPr>
        <p:spPr>
          <a:xfrm>
            <a:off x="4879910" y="4077478"/>
            <a:ext cx="3760237" cy="849085"/>
          </a:xfrm>
          <a:prstGeom prst="roundRect">
            <a:avLst/>
          </a:prstGeom>
          <a:noFill/>
          <a:ln w="15875">
            <a:gradFill>
              <a:gsLst>
                <a:gs pos="0">
                  <a:srgbClr val="FF0000"/>
                </a:gs>
                <a:gs pos="74000">
                  <a:schemeClr val="accent4"/>
                </a:gs>
                <a:gs pos="83000">
                  <a:srgbClr val="FFC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718" y="0"/>
            <a:ext cx="8303281" cy="6035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EM calorimeter</a:t>
            </a:r>
            <a:endParaRPr kumimoji="1" lang="ja-JP" altLang="en-US" baseline="-25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011845" y="6489739"/>
            <a:ext cx="1512383" cy="221810"/>
          </a:xfrm>
        </p:spPr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24228" y="6489739"/>
            <a:ext cx="628650" cy="365125"/>
          </a:xfrm>
        </p:spPr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42005"/>
            <a:ext cx="8812404" cy="6609304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5" y="3300644"/>
            <a:ext cx="6265304" cy="443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4 </a:t>
                </a:r>
                <a:r>
                  <a:rPr lang="en-US" altLang="ja-JP" sz="2600" b="1" dirty="0"/>
                  <a:t>neutral particles and 1 charged </a:t>
                </a:r>
                <a:r>
                  <a:rPr lang="en-US" altLang="ja-JP" sz="2600" b="1" dirty="0" smtClean="0"/>
                  <a:t>particle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sz="26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ja-JP" sz="2600" b="1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600" b="1" dirty="0" smtClean="0"/>
                  <a:t>decay</a:t>
                </a:r>
                <a:br>
                  <a:rPr lang="en-US" altLang="ja-JP" sz="2600" b="1" dirty="0" smtClean="0"/>
                </a:br>
                <a:r>
                  <a:rPr lang="en-US" altLang="ja-JP" sz="2600" b="1" dirty="0"/>
                  <a:t>	time difference is less than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ja-JP" sz="2600" b="1" dirty="0" smtClean="0"/>
                  <a:t/>
                </a:r>
                <a:br>
                  <a:rPr lang="en-US" altLang="ja-JP" sz="2600" b="1" dirty="0" smtClean="0"/>
                </a:br>
                <a:r>
                  <a:rPr lang="en-US" altLang="ja-JP" sz="2600" b="1" dirty="0"/>
                  <a:t>	between every 2 neutral clusters out of  </a:t>
                </a:r>
                <a:r>
                  <a:rPr lang="en-US" altLang="ja-JP" sz="2600" b="1" dirty="0" smtClean="0"/>
                  <a:t>4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2600" b="1" dirty="0" smtClean="0"/>
                  <a:t> </a:t>
                </a:r>
                <a:r>
                  <a:rPr lang="en-US" altLang="ja-JP" sz="2600" b="1" dirty="0"/>
                  <a:t>is detected with </a:t>
                </a:r>
                <a:r>
                  <a:rPr lang="en-US" altLang="ja-JP" sz="2600" b="1" dirty="0" smtClean="0"/>
                  <a:t>SPIDER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(</a:t>
                </a:r>
                <a:r>
                  <a:rPr lang="en-US" altLang="ja-JP" sz="2600" b="1" dirty="0"/>
                  <a:t>response of SCISSORS III is not required</a:t>
                </a:r>
                <a:r>
                  <a:rPr lang="en-US" altLang="ja-JP" sz="2600" b="1" dirty="0" smtClean="0"/>
                  <a:t>)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time </a:t>
                </a:r>
                <a:r>
                  <a:rPr lang="en-US" altLang="ja-JP" sz="2600" b="1" dirty="0"/>
                  <a:t>delay is larger than 1 ns wrt </a:t>
                </a:r>
                <a:r>
                  <a:rPr lang="en-US" altLang="ja-JP" sz="2600" b="1" dirty="0" smtClean="0"/>
                  <a:t>average </a:t>
                </a:r>
                <a14:m>
                  <m:oMath xmlns:m="http://schemas.openxmlformats.org/officeDocument/2006/math">
                    <m:r>
                      <a:rPr lang="en-US" altLang="ja-JP" sz="2600" b="1" i="1" dirty="0">
                        <a:latin typeface="Cambria Math" panose="02040503050406030204" pitchFamily="18" charset="0"/>
                      </a:rPr>
                      <m:t>𝜸𝜸𝜸𝜸</m:t>
                    </m:r>
                  </m:oMath>
                </a14:m>
                <a:r>
                  <a:rPr lang="en-US" altLang="ja-JP" sz="2600" b="1" dirty="0" smtClean="0"/>
                  <a:t> time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energy </a:t>
                </a:r>
                <a:r>
                  <a:rPr lang="en-US" altLang="ja-JP" sz="2600" b="1" dirty="0"/>
                  <a:t>deposit is higher than </a:t>
                </a:r>
                <a14:m>
                  <m:oMath xmlns:m="http://schemas.openxmlformats.org/officeDocument/2006/math">
                    <m:r>
                      <a:rPr lang="en-US" altLang="ja-JP" sz="2600" b="1" i="1" dirty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ja-JP" sz="2600" b="1" i="0" dirty="0" smtClean="0">
                            <a:latin typeface="Cambria Math" panose="02040503050406030204" pitchFamily="18" charset="0"/>
                          </a:rPr>
                          <m:t>𝐦𝐢𝐩</m:t>
                        </m:r>
                      </m:sub>
                    </m:sSub>
                  </m:oMath>
                </a14:m>
                <a:r>
                  <a:rPr lang="en-US" altLang="ja-JP" sz="2600" b="1" dirty="0" smtClean="0"/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altLang="ja-JP" sz="2600" b="1" dirty="0" smtClean="0"/>
                  <a:t>sideband </a:t>
                </a:r>
                <a:r>
                  <a:rPr lang="en-US" altLang="ja-JP" sz="2600" b="1" dirty="0"/>
                  <a:t>background </a:t>
                </a:r>
                <a:r>
                  <a:rPr lang="en-US" altLang="ja-JP" sz="2600" b="1" dirty="0" smtClean="0"/>
                  <a:t>subtraction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to </a:t>
                </a:r>
                <a:r>
                  <a:rPr lang="en-US" altLang="ja-JP" sz="2600" b="1" dirty="0"/>
                  <a:t>remove accidental </a:t>
                </a:r>
                <a:r>
                  <a:rPr lang="en-US" altLang="ja-JP" sz="2600" b="1" dirty="0" smtClean="0"/>
                  <a:t>coincidence</a:t>
                </a:r>
                <a:br>
                  <a:rPr lang="en-US" altLang="ja-JP" sz="2600" b="1" dirty="0" smtClean="0"/>
                </a:br>
                <a:r>
                  <a:rPr lang="en-US" altLang="ja-JP" sz="2600" b="1" dirty="0" smtClean="0"/>
                  <a:t>between </a:t>
                </a:r>
                <a:r>
                  <a:rPr lang="en-US" altLang="ja-JP" sz="2600" b="1" dirty="0"/>
                  <a:t>STB-Tagger II and FOREST </a:t>
                </a:r>
                <a:endParaRPr lang="en-US" altLang="ja-JP" sz="2600" b="1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99" t="-1814" r="-5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Jul. 28, 2021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CCA-4C42-44A4-A55B-AF41469C7B59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A-OTF 見出ゴMB31 Pro MB31" panose="020B0600000000000000" pitchFamily="34" charset="-128"/>
                    <a:ea typeface="A-OTF 見出ゴMB31 Pro MB31" panose="020B0600000000000000" pitchFamily="34" charset="-128"/>
                    <a:cs typeface="A-OTF 見出ゴMB31 Pro MB31" panose="020B0600000000000000" pitchFamily="34" charset="-128"/>
                  </a:defRPr>
                </a:lvl1pPr>
              </a:lstStyle>
              <a:p>
                <a:r>
                  <a:rPr lang="en-US" altLang="ja-JP" sz="4200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Event selection (</a:t>
                </a:r>
                <a14:m>
                  <m:oMath xmlns:m="http://schemas.openxmlformats.org/officeDocument/2006/math"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4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ja-JP" sz="4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ja-JP" sz="4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ja-JP" sz="4200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)</a:t>
                </a:r>
                <a:endParaRPr lang="ja-JP" altLang="en-US" sz="4200" dirty="0">
                  <a:latin typeface="Arial Black" panose="020B0A04020102020204" pitchFamily="34" charset="0"/>
                  <a:ea typeface="ＤＨＰ平成ゴシックW5" panose="02010601000101010101" pitchFamily="2" charset="-128"/>
                </a:endParaRPr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8" y="0"/>
                <a:ext cx="8341381" cy="603576"/>
              </a:xfrm>
              <a:prstGeom prst="rect">
                <a:avLst/>
              </a:prstGeom>
              <a:blipFill>
                <a:blip r:embed="rId5"/>
                <a:stretch>
                  <a:fillRect l="-2851" t="-28283" b="-595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74" y="6485984"/>
            <a:ext cx="1253354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22841</TotalTime>
  <Words>1761</Words>
  <Application>Microsoft Office PowerPoint</Application>
  <PresentationFormat>画面に合わせる (4:3)</PresentationFormat>
  <Paragraphs>258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ＤＦ平成ゴシック体W5</vt:lpstr>
      <vt:lpstr>A-OTF 見出ゴMB31 Pro MB31</vt:lpstr>
      <vt:lpstr>Calibri</vt:lpstr>
      <vt:lpstr>Arial</vt:lpstr>
      <vt:lpstr>Impact</vt:lpstr>
      <vt:lpstr>cmti9</vt:lpstr>
      <vt:lpstr>Cambria Math</vt:lpstr>
      <vt:lpstr>游ゴシック</vt:lpstr>
      <vt:lpstr>ＤＦ特太ゴシック体</vt:lpstr>
      <vt:lpstr>Courier New</vt:lpstr>
      <vt:lpstr>Arial Black</vt:lpstr>
      <vt:lpstr>ＤＨＰ平成ゴシックW5</vt:lpstr>
      <vt:lpstr>Office テーマ</vt:lpstr>
      <vt:lpstr>PowerPoint プレゼンテーション</vt:lpstr>
      <vt:lpstr>Introduction</vt:lpstr>
      <vt:lpstr>Introduction</vt:lpstr>
      <vt:lpstr>Introduction</vt:lpstr>
      <vt:lpstr>Introduction</vt:lpstr>
      <vt:lpstr>Introduction</vt:lpstr>
      <vt:lpstr>Accelerator</vt:lpstr>
      <vt:lpstr>EM calorimeter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Observes states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UNITCOM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N scattering length from coherent pi0eta photoproduction on the deuteron</dc:title>
  <dc:creator>ishikawa</dc:creator>
  <cp:lastModifiedBy>Takatsugu Ishikawa</cp:lastModifiedBy>
  <cp:revision>558</cp:revision>
  <cp:lastPrinted>2021-02-21T08:00:08Z</cp:lastPrinted>
  <dcterms:created xsi:type="dcterms:W3CDTF">2019-11-04T22:40:22Z</dcterms:created>
  <dcterms:modified xsi:type="dcterms:W3CDTF">2021-07-28T13:05:03Z</dcterms:modified>
</cp:coreProperties>
</file>