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1.jpg" ContentType="image/png"/>
  <Override PartName="/ppt/media/image16.jp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notesMasterIdLst>
    <p:notesMasterId r:id="rId40"/>
  </p:notesMasterIdLst>
  <p:sldIdLst>
    <p:sldId id="685" r:id="rId2"/>
    <p:sldId id="765" r:id="rId3"/>
    <p:sldId id="766" r:id="rId4"/>
    <p:sldId id="767" r:id="rId5"/>
    <p:sldId id="768" r:id="rId6"/>
    <p:sldId id="784" r:id="rId7"/>
    <p:sldId id="785" r:id="rId8"/>
    <p:sldId id="793" r:id="rId9"/>
    <p:sldId id="794" r:id="rId10"/>
    <p:sldId id="796" r:id="rId11"/>
    <p:sldId id="797" r:id="rId12"/>
    <p:sldId id="798" r:id="rId13"/>
    <p:sldId id="799" r:id="rId14"/>
    <p:sldId id="801" r:id="rId15"/>
    <p:sldId id="783" r:id="rId16"/>
    <p:sldId id="786" r:id="rId17"/>
    <p:sldId id="787" r:id="rId18"/>
    <p:sldId id="802" r:id="rId19"/>
    <p:sldId id="732" r:id="rId20"/>
    <p:sldId id="737" r:id="rId21"/>
    <p:sldId id="738" r:id="rId22"/>
    <p:sldId id="741" r:id="rId23"/>
    <p:sldId id="745" r:id="rId24"/>
    <p:sldId id="747" r:id="rId25"/>
    <p:sldId id="762" r:id="rId26"/>
    <p:sldId id="769" r:id="rId27"/>
    <p:sldId id="277" r:id="rId28"/>
    <p:sldId id="739" r:id="rId29"/>
    <p:sldId id="736" r:id="rId30"/>
    <p:sldId id="746" r:id="rId31"/>
    <p:sldId id="791" r:id="rId32"/>
    <p:sldId id="748" r:id="rId33"/>
    <p:sldId id="792" r:id="rId34"/>
    <p:sldId id="800" r:id="rId35"/>
    <p:sldId id="795" r:id="rId36"/>
    <p:sldId id="788" r:id="rId37"/>
    <p:sldId id="789" r:id="rId38"/>
    <p:sldId id="790" r:id="rId3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2765B9"/>
    <a:srgbClr val="CC00FF"/>
    <a:srgbClr val="33CC33"/>
    <a:srgbClr val="00FFFF"/>
    <a:srgbClr val="99CCFF"/>
    <a:srgbClr val="FF9900"/>
    <a:srgbClr val="FF00FF"/>
    <a:srgbClr val="00FF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76" autoAdjust="0"/>
    <p:restoredTop sz="86545" autoAdjust="0"/>
  </p:normalViewPr>
  <p:slideViewPr>
    <p:cSldViewPr snapToGrid="0">
      <p:cViewPr varScale="1">
        <p:scale>
          <a:sx n="98" d="100"/>
          <a:sy n="98" d="100"/>
        </p:scale>
        <p:origin x="112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7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9CF29-CF73-4F2E-A172-B299FB3DCC6A}" type="datetimeFigureOut">
              <a:rPr lang="it-IT" smtClean="0"/>
              <a:t>26/05/2021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E17905-6154-47DE-9E51-7B1BC081B3A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3518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17262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Controlla la parte su Regge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2186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Controlla la parte su Regge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38160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2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slides</a:t>
            </a:r>
            <a:r>
              <a:rPr lang="it-IT" baseline="0" dirty="0" smtClean="0"/>
              <a:t> su </a:t>
            </a:r>
            <a:r>
              <a:rPr lang="it-IT" baseline="0" dirty="0" err="1" smtClean="0"/>
              <a:t>Zc</a:t>
            </a:r>
            <a:r>
              <a:rPr lang="it-IT" baseline="0" dirty="0" smtClean="0"/>
              <a:t>, a </a:t>
            </a:r>
            <a:r>
              <a:rPr lang="it-IT" baseline="0" dirty="0" err="1" smtClean="0"/>
              <a:t>Bes</a:t>
            </a:r>
            <a:r>
              <a:rPr lang="it-IT" baseline="0" dirty="0" smtClean="0"/>
              <a:t> e a Belle</a:t>
            </a:r>
          </a:p>
          <a:p>
            <a:r>
              <a:rPr lang="it-IT" baseline="0" dirty="0" smtClean="0"/>
              <a:t>2 slide su </a:t>
            </a:r>
            <a:r>
              <a:rPr lang="it-IT" baseline="0" dirty="0" err="1" smtClean="0"/>
              <a:t>tetraquark</a:t>
            </a:r>
            <a:r>
              <a:rPr lang="it-IT" baseline="0" dirty="0" smtClean="0"/>
              <a:t> model: dall’hamiltoniana di </a:t>
            </a:r>
            <a:r>
              <a:rPr lang="it-IT" baseline="0" dirty="0" err="1" smtClean="0"/>
              <a:t>Jaffe</a:t>
            </a:r>
            <a:r>
              <a:rPr lang="it-IT" baseline="0" dirty="0" smtClean="0"/>
              <a:t> al calcolo delle masse</a:t>
            </a:r>
          </a:p>
          <a:p>
            <a:r>
              <a:rPr lang="it-IT" baseline="0" dirty="0" smtClean="0"/>
              <a:t>1 slide su </a:t>
            </a:r>
            <a:r>
              <a:rPr lang="it-IT" baseline="0" dirty="0" err="1" smtClean="0"/>
              <a:t>molecular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models</a:t>
            </a:r>
            <a:r>
              <a:rPr lang="it-IT" baseline="0" dirty="0" smtClean="0"/>
              <a:t>, dove sono i carichi? (non in </a:t>
            </a:r>
            <a:r>
              <a:rPr lang="it-IT" baseline="0" dirty="0" err="1" smtClean="0"/>
              <a:t>Tornqvist</a:t>
            </a:r>
            <a:r>
              <a:rPr lang="it-IT" baseline="0" dirty="0" smtClean="0"/>
              <a:t>, si in </a:t>
            </a:r>
            <a:r>
              <a:rPr lang="it-IT" baseline="0" dirty="0" err="1" smtClean="0"/>
              <a:t>Hanhart</a:t>
            </a:r>
            <a:r>
              <a:rPr lang="it-IT" baseline="0" dirty="0" smtClean="0"/>
              <a:t>, vedere </a:t>
            </a:r>
            <a:r>
              <a:rPr lang="it-IT" baseline="0" dirty="0" err="1" smtClean="0"/>
              <a:t>Braaten</a:t>
            </a:r>
            <a:r>
              <a:rPr lang="it-IT" baseline="0" dirty="0" smtClean="0"/>
              <a:t>, citare </a:t>
            </a:r>
            <a:r>
              <a:rPr lang="it-IT" baseline="0" dirty="0" err="1" smtClean="0"/>
              <a:t>Nefediev</a:t>
            </a:r>
            <a:r>
              <a:rPr lang="it-IT" baseline="0" dirty="0" smtClean="0"/>
              <a:t>)</a:t>
            </a:r>
          </a:p>
          <a:p>
            <a:r>
              <a:rPr lang="it-IT" baseline="0" dirty="0" smtClean="0"/>
              <a:t>2 </a:t>
            </a:r>
            <a:r>
              <a:rPr lang="it-IT" baseline="0" dirty="0" err="1" smtClean="0"/>
              <a:t>slides</a:t>
            </a:r>
            <a:r>
              <a:rPr lang="it-IT" baseline="0" dirty="0" smtClean="0"/>
              <a:t> su </a:t>
            </a:r>
            <a:r>
              <a:rPr lang="it-IT" baseline="0" dirty="0" err="1" smtClean="0"/>
              <a:t>decay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channels</a:t>
            </a:r>
            <a:r>
              <a:rPr lang="it-IT" baseline="0" dirty="0" smtClean="0"/>
              <a:t>, dove si dovrebbe vedere, e a seconda del modello, vedere qualche plot</a:t>
            </a:r>
          </a:p>
          <a:p>
            <a:r>
              <a:rPr lang="it-IT" baseline="0" dirty="0" smtClean="0"/>
              <a:t>1 slide su Y(4260), </a:t>
            </a:r>
            <a:r>
              <a:rPr lang="it-IT" baseline="0" dirty="0" err="1" smtClean="0"/>
              <a:t>tetraquark</a:t>
            </a:r>
            <a:r>
              <a:rPr lang="it-IT" baseline="0" dirty="0" smtClean="0"/>
              <a:t>? C’è lo strano (si vede la f0)</a:t>
            </a:r>
          </a:p>
          <a:p>
            <a:r>
              <a:rPr lang="it-IT" baseline="0" dirty="0" smtClean="0"/>
              <a:t>1 slide su </a:t>
            </a:r>
            <a:r>
              <a:rPr lang="it-IT" baseline="0" dirty="0" err="1" smtClean="0"/>
              <a:t>Zc</a:t>
            </a:r>
            <a:r>
              <a:rPr lang="it-IT" baseline="0" dirty="0" smtClean="0"/>
              <a:t> a </a:t>
            </a:r>
            <a:r>
              <a:rPr lang="it-IT" baseline="0" dirty="0" err="1" smtClean="0"/>
              <a:t>cleo</a:t>
            </a:r>
            <a:r>
              <a:rPr lang="it-IT" baseline="0" dirty="0" smtClean="0"/>
              <a:t> (anche il neutro)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24289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2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slides</a:t>
            </a:r>
            <a:r>
              <a:rPr lang="it-IT" baseline="0" dirty="0" smtClean="0"/>
              <a:t> su </a:t>
            </a:r>
            <a:r>
              <a:rPr lang="it-IT" baseline="0" dirty="0" err="1" smtClean="0"/>
              <a:t>Zc</a:t>
            </a:r>
            <a:r>
              <a:rPr lang="it-IT" baseline="0" dirty="0" smtClean="0"/>
              <a:t>, a </a:t>
            </a:r>
            <a:r>
              <a:rPr lang="it-IT" baseline="0" dirty="0" err="1" smtClean="0"/>
              <a:t>Bes</a:t>
            </a:r>
            <a:r>
              <a:rPr lang="it-IT" baseline="0" dirty="0" smtClean="0"/>
              <a:t> e a Belle</a:t>
            </a:r>
          </a:p>
          <a:p>
            <a:r>
              <a:rPr lang="it-IT" baseline="0" dirty="0" smtClean="0"/>
              <a:t>2 slide su </a:t>
            </a:r>
            <a:r>
              <a:rPr lang="it-IT" baseline="0" dirty="0" err="1" smtClean="0"/>
              <a:t>tetraquark</a:t>
            </a:r>
            <a:r>
              <a:rPr lang="it-IT" baseline="0" dirty="0" smtClean="0"/>
              <a:t> model: dall’hamiltoniana di </a:t>
            </a:r>
            <a:r>
              <a:rPr lang="it-IT" baseline="0" dirty="0" err="1" smtClean="0"/>
              <a:t>Jaffe</a:t>
            </a:r>
            <a:r>
              <a:rPr lang="it-IT" baseline="0" dirty="0" smtClean="0"/>
              <a:t> al calcolo delle masse</a:t>
            </a:r>
          </a:p>
          <a:p>
            <a:r>
              <a:rPr lang="it-IT" baseline="0" dirty="0" smtClean="0"/>
              <a:t>1 slide su </a:t>
            </a:r>
            <a:r>
              <a:rPr lang="it-IT" baseline="0" dirty="0" err="1" smtClean="0"/>
              <a:t>molecular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models</a:t>
            </a:r>
            <a:r>
              <a:rPr lang="it-IT" baseline="0" dirty="0" smtClean="0"/>
              <a:t>, dove sono i carichi? (non in </a:t>
            </a:r>
            <a:r>
              <a:rPr lang="it-IT" baseline="0" dirty="0" err="1" smtClean="0"/>
              <a:t>Tornqvist</a:t>
            </a:r>
            <a:r>
              <a:rPr lang="it-IT" baseline="0" dirty="0" smtClean="0"/>
              <a:t>, si in </a:t>
            </a:r>
            <a:r>
              <a:rPr lang="it-IT" baseline="0" dirty="0" err="1" smtClean="0"/>
              <a:t>Hanhart</a:t>
            </a:r>
            <a:r>
              <a:rPr lang="it-IT" baseline="0" dirty="0" smtClean="0"/>
              <a:t>, vedere </a:t>
            </a:r>
            <a:r>
              <a:rPr lang="it-IT" baseline="0" dirty="0" err="1" smtClean="0"/>
              <a:t>Braaten</a:t>
            </a:r>
            <a:r>
              <a:rPr lang="it-IT" baseline="0" dirty="0" smtClean="0"/>
              <a:t>, citare </a:t>
            </a:r>
            <a:r>
              <a:rPr lang="it-IT" baseline="0" dirty="0" err="1" smtClean="0"/>
              <a:t>Nefediev</a:t>
            </a:r>
            <a:r>
              <a:rPr lang="it-IT" baseline="0" dirty="0" smtClean="0"/>
              <a:t>)</a:t>
            </a:r>
          </a:p>
          <a:p>
            <a:r>
              <a:rPr lang="it-IT" baseline="0" dirty="0" smtClean="0"/>
              <a:t>2 </a:t>
            </a:r>
            <a:r>
              <a:rPr lang="it-IT" baseline="0" dirty="0" err="1" smtClean="0"/>
              <a:t>slides</a:t>
            </a:r>
            <a:r>
              <a:rPr lang="it-IT" baseline="0" dirty="0" smtClean="0"/>
              <a:t> su </a:t>
            </a:r>
            <a:r>
              <a:rPr lang="it-IT" baseline="0" dirty="0" err="1" smtClean="0"/>
              <a:t>decay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channels</a:t>
            </a:r>
            <a:r>
              <a:rPr lang="it-IT" baseline="0" dirty="0" smtClean="0"/>
              <a:t>, dove si dovrebbe vedere, e a seconda del modello, vedere qualche plot</a:t>
            </a:r>
          </a:p>
          <a:p>
            <a:r>
              <a:rPr lang="it-IT" baseline="0" dirty="0" smtClean="0"/>
              <a:t>1 slide su Y(4260), </a:t>
            </a:r>
            <a:r>
              <a:rPr lang="it-IT" baseline="0" dirty="0" err="1" smtClean="0"/>
              <a:t>tetraquark</a:t>
            </a:r>
            <a:r>
              <a:rPr lang="it-IT" baseline="0" dirty="0" smtClean="0"/>
              <a:t>? C’è lo strano (si vede la f0)</a:t>
            </a:r>
          </a:p>
          <a:p>
            <a:r>
              <a:rPr lang="it-IT" baseline="0" dirty="0" smtClean="0"/>
              <a:t>1 slide su </a:t>
            </a:r>
            <a:r>
              <a:rPr lang="it-IT" baseline="0" dirty="0" err="1" smtClean="0"/>
              <a:t>Zc</a:t>
            </a:r>
            <a:r>
              <a:rPr lang="it-IT" baseline="0" dirty="0" smtClean="0"/>
              <a:t> a </a:t>
            </a:r>
            <a:r>
              <a:rPr lang="it-IT" baseline="0" dirty="0" err="1" smtClean="0"/>
              <a:t>cleo</a:t>
            </a:r>
            <a:r>
              <a:rPr lang="it-IT" baseline="0" dirty="0" smtClean="0"/>
              <a:t> (anche il neutro)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06952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357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61297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99124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02779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0714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9244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Controlla la parte su Regge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61100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76118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82746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88957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Controlla la parte su Regge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33391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2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slides</a:t>
            </a:r>
            <a:r>
              <a:rPr lang="it-IT" baseline="0" dirty="0" smtClean="0"/>
              <a:t> su </a:t>
            </a:r>
            <a:r>
              <a:rPr lang="it-IT" baseline="0" dirty="0" err="1" smtClean="0"/>
              <a:t>Zc</a:t>
            </a:r>
            <a:r>
              <a:rPr lang="it-IT" baseline="0" dirty="0" smtClean="0"/>
              <a:t>, a </a:t>
            </a:r>
            <a:r>
              <a:rPr lang="it-IT" baseline="0" dirty="0" err="1" smtClean="0"/>
              <a:t>Bes</a:t>
            </a:r>
            <a:r>
              <a:rPr lang="it-IT" baseline="0" dirty="0" smtClean="0"/>
              <a:t> e a Belle</a:t>
            </a:r>
          </a:p>
          <a:p>
            <a:r>
              <a:rPr lang="it-IT" baseline="0" dirty="0" smtClean="0"/>
              <a:t>2 slide su </a:t>
            </a:r>
            <a:r>
              <a:rPr lang="it-IT" baseline="0" dirty="0" err="1" smtClean="0"/>
              <a:t>tetraquark</a:t>
            </a:r>
            <a:r>
              <a:rPr lang="it-IT" baseline="0" dirty="0" smtClean="0"/>
              <a:t> model: dall’hamiltoniana di </a:t>
            </a:r>
            <a:r>
              <a:rPr lang="it-IT" baseline="0" dirty="0" err="1" smtClean="0"/>
              <a:t>Jaffe</a:t>
            </a:r>
            <a:r>
              <a:rPr lang="it-IT" baseline="0" dirty="0" smtClean="0"/>
              <a:t> al calcolo delle masse</a:t>
            </a:r>
          </a:p>
          <a:p>
            <a:r>
              <a:rPr lang="it-IT" baseline="0" dirty="0" smtClean="0"/>
              <a:t>1 slide su </a:t>
            </a:r>
            <a:r>
              <a:rPr lang="it-IT" baseline="0" dirty="0" err="1" smtClean="0"/>
              <a:t>molecular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models</a:t>
            </a:r>
            <a:r>
              <a:rPr lang="it-IT" baseline="0" dirty="0" smtClean="0"/>
              <a:t>, dove sono i carichi? (non in </a:t>
            </a:r>
            <a:r>
              <a:rPr lang="it-IT" baseline="0" dirty="0" err="1" smtClean="0"/>
              <a:t>Tornqvist</a:t>
            </a:r>
            <a:r>
              <a:rPr lang="it-IT" baseline="0" dirty="0" smtClean="0"/>
              <a:t>, si in </a:t>
            </a:r>
            <a:r>
              <a:rPr lang="it-IT" baseline="0" dirty="0" err="1" smtClean="0"/>
              <a:t>Hanhart</a:t>
            </a:r>
            <a:r>
              <a:rPr lang="it-IT" baseline="0" dirty="0" smtClean="0"/>
              <a:t>, vedere </a:t>
            </a:r>
            <a:r>
              <a:rPr lang="it-IT" baseline="0" dirty="0" err="1" smtClean="0"/>
              <a:t>Braaten</a:t>
            </a:r>
            <a:r>
              <a:rPr lang="it-IT" baseline="0" dirty="0" smtClean="0"/>
              <a:t>, citare </a:t>
            </a:r>
            <a:r>
              <a:rPr lang="it-IT" baseline="0" dirty="0" err="1" smtClean="0"/>
              <a:t>Nefediev</a:t>
            </a:r>
            <a:r>
              <a:rPr lang="it-IT" baseline="0" dirty="0" smtClean="0"/>
              <a:t>)</a:t>
            </a:r>
          </a:p>
          <a:p>
            <a:r>
              <a:rPr lang="it-IT" baseline="0" dirty="0" smtClean="0"/>
              <a:t>2 </a:t>
            </a:r>
            <a:r>
              <a:rPr lang="it-IT" baseline="0" dirty="0" err="1" smtClean="0"/>
              <a:t>slides</a:t>
            </a:r>
            <a:r>
              <a:rPr lang="it-IT" baseline="0" dirty="0" smtClean="0"/>
              <a:t> su </a:t>
            </a:r>
            <a:r>
              <a:rPr lang="it-IT" baseline="0" dirty="0" err="1" smtClean="0"/>
              <a:t>decay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channels</a:t>
            </a:r>
            <a:r>
              <a:rPr lang="it-IT" baseline="0" dirty="0" smtClean="0"/>
              <a:t>, dove si dovrebbe vedere, e a seconda del modello, vedere qualche plot</a:t>
            </a:r>
          </a:p>
          <a:p>
            <a:r>
              <a:rPr lang="it-IT" baseline="0" dirty="0" smtClean="0"/>
              <a:t>1 slide su Y(4260), </a:t>
            </a:r>
            <a:r>
              <a:rPr lang="it-IT" baseline="0" dirty="0" err="1" smtClean="0"/>
              <a:t>tetraquark</a:t>
            </a:r>
            <a:r>
              <a:rPr lang="it-IT" baseline="0" dirty="0" smtClean="0"/>
              <a:t>? C’è lo strano (si vede la f0)</a:t>
            </a:r>
          </a:p>
          <a:p>
            <a:r>
              <a:rPr lang="it-IT" baseline="0" dirty="0" smtClean="0"/>
              <a:t>1 slide su </a:t>
            </a:r>
            <a:r>
              <a:rPr lang="it-IT" baseline="0" dirty="0" err="1" smtClean="0"/>
              <a:t>Zc</a:t>
            </a:r>
            <a:r>
              <a:rPr lang="it-IT" baseline="0" dirty="0" smtClean="0"/>
              <a:t> a </a:t>
            </a:r>
            <a:r>
              <a:rPr lang="it-IT" baseline="0" dirty="0" err="1" smtClean="0"/>
              <a:t>cleo</a:t>
            </a:r>
            <a:r>
              <a:rPr lang="it-IT" baseline="0" dirty="0" smtClean="0"/>
              <a:t> (anche il neutro)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41413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13060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Controlla la parte su Regge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17090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2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slides</a:t>
            </a:r>
            <a:r>
              <a:rPr lang="it-IT" baseline="0" dirty="0" smtClean="0"/>
              <a:t> su </a:t>
            </a:r>
            <a:r>
              <a:rPr lang="it-IT" baseline="0" dirty="0" err="1" smtClean="0"/>
              <a:t>Zc</a:t>
            </a:r>
            <a:r>
              <a:rPr lang="it-IT" baseline="0" dirty="0" smtClean="0"/>
              <a:t>, a </a:t>
            </a:r>
            <a:r>
              <a:rPr lang="it-IT" baseline="0" dirty="0" err="1" smtClean="0"/>
              <a:t>Bes</a:t>
            </a:r>
            <a:r>
              <a:rPr lang="it-IT" baseline="0" dirty="0" smtClean="0"/>
              <a:t> e a Belle</a:t>
            </a:r>
          </a:p>
          <a:p>
            <a:r>
              <a:rPr lang="it-IT" baseline="0" dirty="0" smtClean="0"/>
              <a:t>2 slide su </a:t>
            </a:r>
            <a:r>
              <a:rPr lang="it-IT" baseline="0" dirty="0" err="1" smtClean="0"/>
              <a:t>tetraquark</a:t>
            </a:r>
            <a:r>
              <a:rPr lang="it-IT" baseline="0" dirty="0" smtClean="0"/>
              <a:t> model: dall’hamiltoniana di </a:t>
            </a:r>
            <a:r>
              <a:rPr lang="it-IT" baseline="0" dirty="0" err="1" smtClean="0"/>
              <a:t>Jaffe</a:t>
            </a:r>
            <a:r>
              <a:rPr lang="it-IT" baseline="0" dirty="0" smtClean="0"/>
              <a:t> al calcolo delle masse</a:t>
            </a:r>
          </a:p>
          <a:p>
            <a:r>
              <a:rPr lang="it-IT" baseline="0" dirty="0" smtClean="0"/>
              <a:t>1 slide su </a:t>
            </a:r>
            <a:r>
              <a:rPr lang="it-IT" baseline="0" dirty="0" err="1" smtClean="0"/>
              <a:t>molecular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models</a:t>
            </a:r>
            <a:r>
              <a:rPr lang="it-IT" baseline="0" dirty="0" smtClean="0"/>
              <a:t>, dove sono i carichi? (non in </a:t>
            </a:r>
            <a:r>
              <a:rPr lang="it-IT" baseline="0" dirty="0" err="1" smtClean="0"/>
              <a:t>Tornqvist</a:t>
            </a:r>
            <a:r>
              <a:rPr lang="it-IT" baseline="0" dirty="0" smtClean="0"/>
              <a:t>, si in </a:t>
            </a:r>
            <a:r>
              <a:rPr lang="it-IT" baseline="0" dirty="0" err="1" smtClean="0"/>
              <a:t>Hanhart</a:t>
            </a:r>
            <a:r>
              <a:rPr lang="it-IT" baseline="0" dirty="0" smtClean="0"/>
              <a:t>, vedere </a:t>
            </a:r>
            <a:r>
              <a:rPr lang="it-IT" baseline="0" dirty="0" err="1" smtClean="0"/>
              <a:t>Braaten</a:t>
            </a:r>
            <a:r>
              <a:rPr lang="it-IT" baseline="0" dirty="0" smtClean="0"/>
              <a:t>, citare </a:t>
            </a:r>
            <a:r>
              <a:rPr lang="it-IT" baseline="0" dirty="0" err="1" smtClean="0"/>
              <a:t>Nefediev</a:t>
            </a:r>
            <a:r>
              <a:rPr lang="it-IT" baseline="0" dirty="0" smtClean="0"/>
              <a:t>)</a:t>
            </a:r>
          </a:p>
          <a:p>
            <a:r>
              <a:rPr lang="it-IT" baseline="0" dirty="0" smtClean="0"/>
              <a:t>2 </a:t>
            </a:r>
            <a:r>
              <a:rPr lang="it-IT" baseline="0" dirty="0" err="1" smtClean="0"/>
              <a:t>slides</a:t>
            </a:r>
            <a:r>
              <a:rPr lang="it-IT" baseline="0" dirty="0" smtClean="0"/>
              <a:t> su </a:t>
            </a:r>
            <a:r>
              <a:rPr lang="it-IT" baseline="0" dirty="0" err="1" smtClean="0"/>
              <a:t>decay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channels</a:t>
            </a:r>
            <a:r>
              <a:rPr lang="it-IT" baseline="0" dirty="0" smtClean="0"/>
              <a:t>, dove si dovrebbe vedere, e a seconda del modello, vedere qualche plot</a:t>
            </a:r>
          </a:p>
          <a:p>
            <a:r>
              <a:rPr lang="it-IT" baseline="0" dirty="0" smtClean="0"/>
              <a:t>1 slide su Y(4260), </a:t>
            </a:r>
            <a:r>
              <a:rPr lang="it-IT" baseline="0" dirty="0" err="1" smtClean="0"/>
              <a:t>tetraquark</a:t>
            </a:r>
            <a:r>
              <a:rPr lang="it-IT" baseline="0" dirty="0" smtClean="0"/>
              <a:t>? C’è lo strano (si vede la f0)</a:t>
            </a:r>
          </a:p>
          <a:p>
            <a:r>
              <a:rPr lang="it-IT" baseline="0" dirty="0" smtClean="0"/>
              <a:t>1 slide su </a:t>
            </a:r>
            <a:r>
              <a:rPr lang="it-IT" baseline="0" dirty="0" err="1" smtClean="0"/>
              <a:t>Zc</a:t>
            </a:r>
            <a:r>
              <a:rPr lang="it-IT" baseline="0" dirty="0" smtClean="0"/>
              <a:t> a </a:t>
            </a:r>
            <a:r>
              <a:rPr lang="it-IT" baseline="0" dirty="0" err="1" smtClean="0"/>
              <a:t>cleo</a:t>
            </a:r>
            <a:r>
              <a:rPr lang="it-IT" baseline="0" dirty="0" smtClean="0"/>
              <a:t> (anche il neutro)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57063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2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slides</a:t>
            </a:r>
            <a:r>
              <a:rPr lang="it-IT" baseline="0" dirty="0" smtClean="0"/>
              <a:t> su </a:t>
            </a:r>
            <a:r>
              <a:rPr lang="it-IT" baseline="0" dirty="0" err="1" smtClean="0"/>
              <a:t>Zc</a:t>
            </a:r>
            <a:r>
              <a:rPr lang="it-IT" baseline="0" dirty="0" smtClean="0"/>
              <a:t>, a </a:t>
            </a:r>
            <a:r>
              <a:rPr lang="it-IT" baseline="0" dirty="0" err="1" smtClean="0"/>
              <a:t>Bes</a:t>
            </a:r>
            <a:r>
              <a:rPr lang="it-IT" baseline="0" dirty="0" smtClean="0"/>
              <a:t> e a Belle</a:t>
            </a:r>
          </a:p>
          <a:p>
            <a:r>
              <a:rPr lang="it-IT" baseline="0" dirty="0" smtClean="0"/>
              <a:t>2 slide su </a:t>
            </a:r>
            <a:r>
              <a:rPr lang="it-IT" baseline="0" dirty="0" err="1" smtClean="0"/>
              <a:t>tetraquark</a:t>
            </a:r>
            <a:r>
              <a:rPr lang="it-IT" baseline="0" dirty="0" smtClean="0"/>
              <a:t> model: dall’hamiltoniana di </a:t>
            </a:r>
            <a:r>
              <a:rPr lang="it-IT" baseline="0" dirty="0" err="1" smtClean="0"/>
              <a:t>Jaffe</a:t>
            </a:r>
            <a:r>
              <a:rPr lang="it-IT" baseline="0" dirty="0" smtClean="0"/>
              <a:t> al calcolo delle masse</a:t>
            </a:r>
          </a:p>
          <a:p>
            <a:r>
              <a:rPr lang="it-IT" baseline="0" dirty="0" smtClean="0"/>
              <a:t>1 slide su </a:t>
            </a:r>
            <a:r>
              <a:rPr lang="it-IT" baseline="0" dirty="0" err="1" smtClean="0"/>
              <a:t>molecular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models</a:t>
            </a:r>
            <a:r>
              <a:rPr lang="it-IT" baseline="0" dirty="0" smtClean="0"/>
              <a:t>, dove sono i carichi? (non in </a:t>
            </a:r>
            <a:r>
              <a:rPr lang="it-IT" baseline="0" dirty="0" err="1" smtClean="0"/>
              <a:t>Tornqvist</a:t>
            </a:r>
            <a:r>
              <a:rPr lang="it-IT" baseline="0" dirty="0" smtClean="0"/>
              <a:t>, si in </a:t>
            </a:r>
            <a:r>
              <a:rPr lang="it-IT" baseline="0" dirty="0" err="1" smtClean="0"/>
              <a:t>Hanhart</a:t>
            </a:r>
            <a:r>
              <a:rPr lang="it-IT" baseline="0" dirty="0" smtClean="0"/>
              <a:t>, vedere </a:t>
            </a:r>
            <a:r>
              <a:rPr lang="it-IT" baseline="0" dirty="0" err="1" smtClean="0"/>
              <a:t>Braaten</a:t>
            </a:r>
            <a:r>
              <a:rPr lang="it-IT" baseline="0" dirty="0" smtClean="0"/>
              <a:t>, citare </a:t>
            </a:r>
            <a:r>
              <a:rPr lang="it-IT" baseline="0" dirty="0" err="1" smtClean="0"/>
              <a:t>Nefediev</a:t>
            </a:r>
            <a:r>
              <a:rPr lang="it-IT" baseline="0" dirty="0" smtClean="0"/>
              <a:t>)</a:t>
            </a:r>
          </a:p>
          <a:p>
            <a:r>
              <a:rPr lang="it-IT" baseline="0" dirty="0" smtClean="0"/>
              <a:t>2 </a:t>
            </a:r>
            <a:r>
              <a:rPr lang="it-IT" baseline="0" dirty="0" err="1" smtClean="0"/>
              <a:t>slides</a:t>
            </a:r>
            <a:r>
              <a:rPr lang="it-IT" baseline="0" dirty="0" smtClean="0"/>
              <a:t> su </a:t>
            </a:r>
            <a:r>
              <a:rPr lang="it-IT" baseline="0" dirty="0" err="1" smtClean="0"/>
              <a:t>decay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channels</a:t>
            </a:r>
            <a:r>
              <a:rPr lang="it-IT" baseline="0" dirty="0" smtClean="0"/>
              <a:t>, dove si dovrebbe vedere, e a seconda del modello, vedere qualche plot</a:t>
            </a:r>
          </a:p>
          <a:p>
            <a:r>
              <a:rPr lang="it-IT" baseline="0" dirty="0" smtClean="0"/>
              <a:t>1 slide su Y(4260), </a:t>
            </a:r>
            <a:r>
              <a:rPr lang="it-IT" baseline="0" dirty="0" err="1" smtClean="0"/>
              <a:t>tetraquark</a:t>
            </a:r>
            <a:r>
              <a:rPr lang="it-IT" baseline="0" dirty="0" smtClean="0"/>
              <a:t>? C’è lo strano (si vede la f0)</a:t>
            </a:r>
          </a:p>
          <a:p>
            <a:r>
              <a:rPr lang="it-IT" baseline="0" dirty="0" smtClean="0"/>
              <a:t>1 slide su </a:t>
            </a:r>
            <a:r>
              <a:rPr lang="it-IT" baseline="0" dirty="0" err="1" smtClean="0"/>
              <a:t>Zc</a:t>
            </a:r>
            <a:r>
              <a:rPr lang="it-IT" baseline="0" dirty="0" smtClean="0"/>
              <a:t> a </a:t>
            </a:r>
            <a:r>
              <a:rPr lang="it-IT" baseline="0" dirty="0" err="1" smtClean="0"/>
              <a:t>cleo</a:t>
            </a:r>
            <a:r>
              <a:rPr lang="it-IT" baseline="0" dirty="0" smtClean="0"/>
              <a:t> (anche il neutro)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95959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2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slides</a:t>
            </a:r>
            <a:r>
              <a:rPr lang="it-IT" baseline="0" dirty="0" smtClean="0"/>
              <a:t> su </a:t>
            </a:r>
            <a:r>
              <a:rPr lang="it-IT" baseline="0" dirty="0" err="1" smtClean="0"/>
              <a:t>Zc</a:t>
            </a:r>
            <a:r>
              <a:rPr lang="it-IT" baseline="0" dirty="0" smtClean="0"/>
              <a:t>, a </a:t>
            </a:r>
            <a:r>
              <a:rPr lang="it-IT" baseline="0" dirty="0" err="1" smtClean="0"/>
              <a:t>Bes</a:t>
            </a:r>
            <a:r>
              <a:rPr lang="it-IT" baseline="0" dirty="0" smtClean="0"/>
              <a:t> e a Belle</a:t>
            </a:r>
          </a:p>
          <a:p>
            <a:r>
              <a:rPr lang="it-IT" baseline="0" dirty="0" smtClean="0"/>
              <a:t>2 slide su </a:t>
            </a:r>
            <a:r>
              <a:rPr lang="it-IT" baseline="0" dirty="0" err="1" smtClean="0"/>
              <a:t>tetraquark</a:t>
            </a:r>
            <a:r>
              <a:rPr lang="it-IT" baseline="0" dirty="0" smtClean="0"/>
              <a:t> model: dall’hamiltoniana di </a:t>
            </a:r>
            <a:r>
              <a:rPr lang="it-IT" baseline="0" dirty="0" err="1" smtClean="0"/>
              <a:t>Jaffe</a:t>
            </a:r>
            <a:r>
              <a:rPr lang="it-IT" baseline="0" dirty="0" smtClean="0"/>
              <a:t> al calcolo delle masse</a:t>
            </a:r>
          </a:p>
          <a:p>
            <a:r>
              <a:rPr lang="it-IT" baseline="0" dirty="0" smtClean="0"/>
              <a:t>1 slide su </a:t>
            </a:r>
            <a:r>
              <a:rPr lang="it-IT" baseline="0" dirty="0" err="1" smtClean="0"/>
              <a:t>molecular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models</a:t>
            </a:r>
            <a:r>
              <a:rPr lang="it-IT" baseline="0" dirty="0" smtClean="0"/>
              <a:t>, dove sono i carichi? (non in </a:t>
            </a:r>
            <a:r>
              <a:rPr lang="it-IT" baseline="0" dirty="0" err="1" smtClean="0"/>
              <a:t>Tornqvist</a:t>
            </a:r>
            <a:r>
              <a:rPr lang="it-IT" baseline="0" dirty="0" smtClean="0"/>
              <a:t>, si in </a:t>
            </a:r>
            <a:r>
              <a:rPr lang="it-IT" baseline="0" dirty="0" err="1" smtClean="0"/>
              <a:t>Hanhart</a:t>
            </a:r>
            <a:r>
              <a:rPr lang="it-IT" baseline="0" dirty="0" smtClean="0"/>
              <a:t>, vedere </a:t>
            </a:r>
            <a:r>
              <a:rPr lang="it-IT" baseline="0" dirty="0" err="1" smtClean="0"/>
              <a:t>Braaten</a:t>
            </a:r>
            <a:r>
              <a:rPr lang="it-IT" baseline="0" dirty="0" smtClean="0"/>
              <a:t>, citare </a:t>
            </a:r>
            <a:r>
              <a:rPr lang="it-IT" baseline="0" dirty="0" err="1" smtClean="0"/>
              <a:t>Nefediev</a:t>
            </a:r>
            <a:r>
              <a:rPr lang="it-IT" baseline="0" dirty="0" smtClean="0"/>
              <a:t>)</a:t>
            </a:r>
          </a:p>
          <a:p>
            <a:r>
              <a:rPr lang="it-IT" baseline="0" dirty="0" smtClean="0"/>
              <a:t>2 </a:t>
            </a:r>
            <a:r>
              <a:rPr lang="it-IT" baseline="0" dirty="0" err="1" smtClean="0"/>
              <a:t>slides</a:t>
            </a:r>
            <a:r>
              <a:rPr lang="it-IT" baseline="0" dirty="0" smtClean="0"/>
              <a:t> su </a:t>
            </a:r>
            <a:r>
              <a:rPr lang="it-IT" baseline="0" dirty="0" err="1" smtClean="0"/>
              <a:t>decay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channels</a:t>
            </a:r>
            <a:r>
              <a:rPr lang="it-IT" baseline="0" dirty="0" smtClean="0"/>
              <a:t>, dove si dovrebbe vedere, e a seconda del modello, vedere qualche plot</a:t>
            </a:r>
          </a:p>
          <a:p>
            <a:r>
              <a:rPr lang="it-IT" baseline="0" dirty="0" smtClean="0"/>
              <a:t>1 slide su Y(4260), </a:t>
            </a:r>
            <a:r>
              <a:rPr lang="it-IT" baseline="0" dirty="0" err="1" smtClean="0"/>
              <a:t>tetraquark</a:t>
            </a:r>
            <a:r>
              <a:rPr lang="it-IT" baseline="0" dirty="0" smtClean="0"/>
              <a:t>? C’è lo strano (si vede la f0)</a:t>
            </a:r>
          </a:p>
          <a:p>
            <a:r>
              <a:rPr lang="it-IT" baseline="0" dirty="0" smtClean="0"/>
              <a:t>1 slide su </a:t>
            </a:r>
            <a:r>
              <a:rPr lang="it-IT" baseline="0" dirty="0" err="1" smtClean="0"/>
              <a:t>Zc</a:t>
            </a:r>
            <a:r>
              <a:rPr lang="it-IT" baseline="0" dirty="0" smtClean="0"/>
              <a:t> a </a:t>
            </a:r>
            <a:r>
              <a:rPr lang="it-IT" baseline="0" dirty="0" err="1" smtClean="0"/>
              <a:t>cleo</a:t>
            </a:r>
            <a:r>
              <a:rPr lang="it-IT" baseline="0" dirty="0" smtClean="0"/>
              <a:t> (anche il neutro)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5709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Controlla la parte su Regge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9224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Controlla la parte su Regge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402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Controlla la parte su Regge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6121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Controlla la parte su Regge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66024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Controlla la parte su Regge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43842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Controlla la parte su Regge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3627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Controlla la parte su Regge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3544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B1C1C-B687-46C2-9F1E-5AE7103D0192}" type="datetime1">
              <a:rPr lang="it-IT" smtClean="0"/>
              <a:t>26/05/2021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8607-F8D3-4FCF-AF8A-9CA68A1CDC70}" type="slidenum">
              <a:rPr lang="it-IT" smtClean="0"/>
              <a:pPr/>
              <a:t>‹#›</a:t>
            </a:fld>
            <a:endParaRPr lang="it-IT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EE219-FFF7-45DF-9FD0-EAE5F5C0F225}" type="datetime1">
              <a:rPr lang="it-IT" smtClean="0"/>
              <a:t>26/05/2021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8607-F8D3-4FCF-AF8A-9CA68A1CDC7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994D-2D44-4AFF-A618-B5498E4B67F0}" type="datetime1">
              <a:rPr lang="it-IT" smtClean="0"/>
              <a:t>26/05/2021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8607-F8D3-4FCF-AF8A-9CA68A1CDC7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3835-9E44-4521-B82B-BA8A7FA01625}" type="datetime1">
              <a:rPr lang="it-IT" smtClean="0"/>
              <a:t>26/05/2021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8607-F8D3-4FCF-AF8A-9CA68A1CDC7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6073F-EDAA-48ED-8ADE-3F735FFF5F0C}" type="datetime1">
              <a:rPr lang="it-IT" smtClean="0"/>
              <a:t>26/05/2021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8607-F8D3-4FCF-AF8A-9CA68A1CDC70}" type="slidenum">
              <a:rPr lang="it-IT" smtClean="0"/>
              <a:pPr/>
              <a:t>‹#›</a:t>
            </a:fld>
            <a:endParaRPr lang="it-IT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75069-1F3A-4C14-A126-BD1C95F27875}" type="datetime1">
              <a:rPr lang="it-IT" smtClean="0"/>
              <a:t>26/05/2021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8607-F8D3-4FCF-AF8A-9CA68A1CDC7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066A8-655B-4B58-8790-BA935ECCF0EB}" type="datetime1">
              <a:rPr lang="it-IT" smtClean="0"/>
              <a:t>26/05/2021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8607-F8D3-4FCF-AF8A-9CA68A1CDC70}" type="slidenum">
              <a:rPr lang="it-IT" smtClean="0"/>
              <a:pPr/>
              <a:t>‹#›</a:t>
            </a:fld>
            <a:endParaRPr lang="it-IT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A6D32-72E9-46D5-B2F6-37BEFFE4174B}" type="datetime1">
              <a:rPr lang="it-IT" smtClean="0"/>
              <a:t>26/05/2021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8607-F8D3-4FCF-AF8A-9CA68A1CDC7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31666-223F-4A5D-97C3-815C89B940AD}" type="datetime1">
              <a:rPr lang="it-IT" smtClean="0"/>
              <a:t>26/05/2021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8607-F8D3-4FCF-AF8A-9CA68A1CDC7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5B1B3-5474-486E-BE46-880E83FD7C80}" type="datetime1">
              <a:rPr lang="it-IT" smtClean="0"/>
              <a:t>26/05/2021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8607-F8D3-4FCF-AF8A-9CA68A1CDC70}" type="slidenum">
              <a:rPr lang="it-IT" smtClean="0"/>
              <a:pPr/>
              <a:t>‹#›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0FA2B-EE3C-48E3-80B1-6BC894887450}" type="datetime1">
              <a:rPr lang="it-IT" smtClean="0"/>
              <a:t>26/05/2021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8607-F8D3-4FCF-AF8A-9CA68A1CDC7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EE352E41-781C-4159-9926-4F7803F4BE83}" type="datetime1">
              <a:rPr lang="it-IT" smtClean="0"/>
              <a:t>26/05/2021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757A8607-F8D3-4FCF-AF8A-9CA68A1CDC70}" type="slidenum">
              <a:rPr lang="it-IT" smtClean="0"/>
              <a:pPr/>
              <a:t>‹#›</a:t>
            </a:fld>
            <a:endParaRPr lang="it-IT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10" Type="http://schemas.openxmlformats.org/officeDocument/2006/relationships/image" Target="../media/image77.png"/><Relationship Id="rId4" Type="http://schemas.openxmlformats.org/officeDocument/2006/relationships/image" Target="../media/image72.png"/><Relationship Id="rId9" Type="http://schemas.openxmlformats.org/officeDocument/2006/relationships/image" Target="../media/image7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Relationship Id="rId9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8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0.png"/><Relationship Id="rId4" Type="http://schemas.openxmlformats.org/officeDocument/2006/relationships/image" Target="../media/image5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58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6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0.pn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75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36.jpeg"/><Relationship Id="rId3" Type="http://schemas.openxmlformats.org/officeDocument/2006/relationships/image" Target="../media/image870.png"/><Relationship Id="rId7" Type="http://schemas.openxmlformats.org/officeDocument/2006/relationships/image" Target="../media/image105.png"/><Relationship Id="rId12" Type="http://schemas.openxmlformats.org/officeDocument/2006/relationships/image" Target="../media/image96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11" Type="http://schemas.openxmlformats.org/officeDocument/2006/relationships/image" Target="../media/image950.png"/><Relationship Id="rId5" Type="http://schemas.openxmlformats.org/officeDocument/2006/relationships/image" Target="../media/image103.png"/><Relationship Id="rId10" Type="http://schemas.openxmlformats.org/officeDocument/2006/relationships/image" Target="../media/image108.png"/><Relationship Id="rId4" Type="http://schemas.openxmlformats.org/officeDocument/2006/relationships/image" Target="../media/image880.png"/><Relationship Id="rId9" Type="http://schemas.openxmlformats.org/officeDocument/2006/relationships/image" Target="../media/image10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hyperlink" Target="http://www.indiana.edu/~jpa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image" Target="../media/image660.png"/><Relationship Id="rId7" Type="http://schemas.openxmlformats.org/officeDocument/2006/relationships/image" Target="../media/image70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0.png"/><Relationship Id="rId11" Type="http://schemas.openxmlformats.org/officeDocument/2006/relationships/image" Target="../media/image740.png"/><Relationship Id="rId5" Type="http://schemas.openxmlformats.org/officeDocument/2006/relationships/image" Target="../media/image680.png"/><Relationship Id="rId10" Type="http://schemas.openxmlformats.org/officeDocument/2006/relationships/image" Target="../media/image730.png"/><Relationship Id="rId4" Type="http://schemas.openxmlformats.org/officeDocument/2006/relationships/image" Target="../media/image670.png"/><Relationship Id="rId9" Type="http://schemas.openxmlformats.org/officeDocument/2006/relationships/image" Target="../media/image7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0.png"/><Relationship Id="rId5" Type="http://schemas.openxmlformats.org/officeDocument/2006/relationships/image" Target="../media/image550.png"/><Relationship Id="rId4" Type="http://schemas.openxmlformats.org/officeDocument/2006/relationships/image" Target="../media/image5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0.png"/><Relationship Id="rId4" Type="http://schemas.openxmlformats.org/officeDocument/2006/relationships/image" Target="../media/image11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71.png"/><Relationship Id="rId7" Type="http://schemas.openxmlformats.org/officeDocument/2006/relationships/image" Target="../media/image1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53.png"/><Relationship Id="rId4" Type="http://schemas.openxmlformats.org/officeDocument/2006/relationships/image" Target="../media/image7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128.gif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7.png"/><Relationship Id="rId7" Type="http://schemas.openxmlformats.org/officeDocument/2006/relationships/image" Target="../media/image129.gi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130.gif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9.png"/><Relationship Id="rId4" Type="http://schemas.openxmlformats.org/officeDocument/2006/relationships/image" Target="../media/image8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3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2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ttotitolo 2"/>
          <p:cNvSpPr>
            <a:spLocks noGrp="1"/>
          </p:cNvSpPr>
          <p:nvPr>
            <p:ph type="subTitle" idx="1"/>
          </p:nvPr>
        </p:nvSpPr>
        <p:spPr>
          <a:xfrm>
            <a:off x="1371600" y="3179461"/>
            <a:ext cx="6400800" cy="665175"/>
          </a:xfrm>
        </p:spPr>
        <p:txBody>
          <a:bodyPr>
            <a:noAutofit/>
          </a:bodyPr>
          <a:lstStyle/>
          <a:p>
            <a:pPr marL="514350" indent="-514350" algn="ctr"/>
            <a:r>
              <a:rPr lang="it-IT" sz="4000" dirty="0" smtClean="0">
                <a:solidFill>
                  <a:schemeClr val="tx1"/>
                </a:solidFill>
              </a:rPr>
              <a:t>Alessandro Pilloni</a:t>
            </a:r>
          </a:p>
        </p:txBody>
      </p:sp>
      <p:sp>
        <p:nvSpPr>
          <p:cNvPr id="8" name="CasellaDiTesto 1"/>
          <p:cNvSpPr txBox="1"/>
          <p:nvPr/>
        </p:nvSpPr>
        <p:spPr>
          <a:xfrm>
            <a:off x="1236518" y="3996501"/>
            <a:ext cx="6670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CHARM2021, Mexico City, May 31</a:t>
            </a:r>
            <a:r>
              <a:rPr lang="it-IT" baseline="30000" dirty="0" smtClean="0"/>
              <a:t>st</a:t>
            </a:r>
            <a:r>
              <a:rPr lang="it-IT" dirty="0" smtClean="0"/>
              <a:t>, </a:t>
            </a:r>
            <a:r>
              <a:rPr lang="it-IT" dirty="0" smtClean="0"/>
              <a:t>2021</a:t>
            </a:r>
            <a:endParaRPr lang="it-IT" dirty="0"/>
          </a:p>
        </p:txBody>
      </p:sp>
      <p:pic>
        <p:nvPicPr>
          <p:cNvPr id="9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539" y="4712113"/>
            <a:ext cx="2185955" cy="1426338"/>
          </a:xfrm>
          <a:prstGeom prst="rect">
            <a:avLst/>
          </a:prstGeom>
        </p:spPr>
      </p:pic>
      <p:pic>
        <p:nvPicPr>
          <p:cNvPr id="10" name="Immagin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999" y="4712113"/>
            <a:ext cx="2244003" cy="1097287"/>
          </a:xfrm>
          <a:prstGeom prst="rect">
            <a:avLst/>
          </a:prstGeom>
        </p:spPr>
      </p:pic>
      <p:sp>
        <p:nvSpPr>
          <p:cNvPr id="11" name="CasellaDiTesto 9"/>
          <p:cNvSpPr txBox="1"/>
          <p:nvPr/>
        </p:nvSpPr>
        <p:spPr>
          <a:xfrm>
            <a:off x="2995607" y="5844181"/>
            <a:ext cx="31527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i="1" dirty="0" smtClean="0"/>
              <a:t>H2020 MSCA COFUND G.A</a:t>
            </a:r>
            <a:r>
              <a:rPr lang="en-US" sz="1600" b="1" i="1" dirty="0"/>
              <a:t>. 754496</a:t>
            </a:r>
            <a:endParaRPr lang="en-GB" sz="1600" i="1" dirty="0"/>
          </a:p>
        </p:txBody>
      </p:sp>
      <p:pic>
        <p:nvPicPr>
          <p:cNvPr id="12" name="Immagin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7" y="4712113"/>
            <a:ext cx="2581593" cy="1431978"/>
          </a:xfrm>
          <a:prstGeom prst="rect">
            <a:avLst/>
          </a:prstGeom>
        </p:spPr>
      </p:pic>
      <p:sp>
        <p:nvSpPr>
          <p:cNvPr id="13" name="Titolo 3"/>
          <p:cNvSpPr txBox="1">
            <a:spLocks/>
          </p:cNvSpPr>
          <p:nvPr/>
        </p:nvSpPr>
        <p:spPr>
          <a:xfrm>
            <a:off x="800100" y="1724880"/>
            <a:ext cx="7543800" cy="93338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80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800" dirty="0" smtClean="0">
                <a:solidFill>
                  <a:schemeClr val="bg1"/>
                </a:solidFill>
              </a:rPr>
              <a:t>Amplitude analysis for/from </a:t>
            </a:r>
            <a:r>
              <a:rPr lang="en-US" sz="4800" dirty="0" err="1" smtClean="0">
                <a:solidFill>
                  <a:schemeClr val="bg1"/>
                </a:solidFill>
              </a:rPr>
              <a:t>charmonia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5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10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457200" y="-27384"/>
            <a:ext cx="8229600" cy="105250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b="0" dirty="0" smtClean="0">
                <a:solidFill>
                  <a:schemeClr val="tx2"/>
                </a:solidFill>
              </a:rPr>
              <a:t>Fit</a:t>
            </a:r>
            <a:r>
              <a:rPr lang="it-IT" sz="3600" b="0" smtClean="0">
                <a:solidFill>
                  <a:schemeClr val="tx2"/>
                </a:solidFill>
              </a:rPr>
              <a:t>: </a:t>
            </a:r>
            <a:r>
              <a:rPr lang="it-IT" sz="3600" b="0" smtClean="0">
                <a:solidFill>
                  <a:schemeClr val="tx2"/>
                </a:solidFill>
              </a:rPr>
              <a:t>III</a:t>
            </a:r>
            <a:endParaRPr lang="it-IT" sz="3600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467" y="3784544"/>
            <a:ext cx="3011607" cy="20423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4544"/>
            <a:ext cx="3011607" cy="20423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742" y="1061321"/>
            <a:ext cx="3622058" cy="2456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47" y="1061321"/>
            <a:ext cx="3622058" cy="24563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392" y="3784544"/>
            <a:ext cx="3011607" cy="2042354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45130" y="738005"/>
            <a:ext cx="1322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(           data)</a:t>
            </a:r>
            <a:endParaRPr lang="it-IT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113" y="803007"/>
            <a:ext cx="510582" cy="23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19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11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457200" y="-27384"/>
            <a:ext cx="8229600" cy="105250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b="0" dirty="0" smtClean="0">
                <a:solidFill>
                  <a:schemeClr val="tx2"/>
                </a:solidFill>
              </a:rPr>
              <a:t>Fit: III+tr.</a:t>
            </a:r>
            <a:endParaRPr lang="it-IT" sz="3600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467" y="3784544"/>
            <a:ext cx="3011606" cy="20423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4544"/>
            <a:ext cx="3011606" cy="20423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742" y="1061321"/>
            <a:ext cx="3622057" cy="2456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47" y="1061321"/>
            <a:ext cx="3622057" cy="24563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392" y="3784544"/>
            <a:ext cx="3011606" cy="204235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45130" y="738005"/>
            <a:ext cx="1322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(           data)</a:t>
            </a:r>
            <a:endParaRPr lang="it-IT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113" y="803007"/>
            <a:ext cx="510582" cy="23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611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12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457200" y="-27384"/>
            <a:ext cx="8229600" cy="105250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b="0" dirty="0" smtClean="0">
                <a:solidFill>
                  <a:schemeClr val="tx2"/>
                </a:solidFill>
              </a:rPr>
              <a:t>Fit: IV+tr.</a:t>
            </a:r>
            <a:endParaRPr lang="it-IT" sz="3600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467" y="3784544"/>
            <a:ext cx="3011606" cy="20423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4544"/>
            <a:ext cx="3011606" cy="20423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742" y="1061321"/>
            <a:ext cx="3622057" cy="24563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47" y="1061321"/>
            <a:ext cx="3622057" cy="24563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392" y="3784544"/>
            <a:ext cx="3011606" cy="204235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45130" y="738005"/>
            <a:ext cx="1322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(           data)</a:t>
            </a:r>
            <a:endParaRPr lang="it-IT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113" y="803007"/>
            <a:ext cx="510582" cy="23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658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13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457200" y="-27384"/>
            <a:ext cx="8229600" cy="105250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b="0" dirty="0" smtClean="0">
                <a:solidFill>
                  <a:schemeClr val="tx2"/>
                </a:solidFill>
              </a:rPr>
              <a:t>Fit: tr.</a:t>
            </a:r>
            <a:endParaRPr lang="it-IT" sz="3600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467" y="3784544"/>
            <a:ext cx="3011605" cy="20423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4544"/>
            <a:ext cx="3011605" cy="20423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742" y="1061321"/>
            <a:ext cx="3622056" cy="24563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47" y="1061321"/>
            <a:ext cx="3622056" cy="24563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392" y="3784544"/>
            <a:ext cx="3011605" cy="204235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45130" y="738005"/>
            <a:ext cx="1322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(           data)</a:t>
            </a:r>
            <a:endParaRPr lang="it-IT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113" y="803007"/>
            <a:ext cx="510582" cy="23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430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14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457200" y="-27384"/>
            <a:ext cx="8229600" cy="105250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b="0" dirty="0" smtClean="0">
                <a:solidFill>
                  <a:schemeClr val="tx2"/>
                </a:solidFill>
              </a:rPr>
              <a:t>Pole extraction</a:t>
            </a:r>
            <a:endParaRPr lang="it-IT" sz="3600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709" y="1025118"/>
            <a:ext cx="2922386" cy="198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443" y="3174395"/>
            <a:ext cx="2922386" cy="198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810" y="3163529"/>
            <a:ext cx="2922386" cy="198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810" y="1025118"/>
            <a:ext cx="2922386" cy="198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12836" y="1187803"/>
            <a:ext cx="66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III+tr.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65455" y="1180843"/>
            <a:ext cx="680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IV+tr.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1" y="3163529"/>
            <a:ext cx="2922386" cy="197999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3" y="1025118"/>
            <a:ext cx="2919661" cy="19800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03937" y="1187803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III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566" y="5386952"/>
            <a:ext cx="4070234" cy="91229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375" y="5185554"/>
            <a:ext cx="4798337" cy="136901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1420" y="6442231"/>
            <a:ext cx="369381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Not conclusive at this stage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79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15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457200" y="-27384"/>
            <a:ext cx="8229600" cy="105250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it-IT" sz="3600" dirty="0">
              <a:solidFill>
                <a:schemeClr val="tx2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smtClean="0"/>
              <a:t>New pentaquarks discovered</a:t>
            </a:r>
            <a:endParaRPr lang="it-IT" sz="3600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80" y="1244034"/>
            <a:ext cx="4114799" cy="397026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4367719" y="1537420"/>
                <a:ext cx="4602803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dirty="0" smtClean="0"/>
                  <a:t>The lowest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4312</m:t>
                    </m:r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it-IT" sz="2000" dirty="0" smtClean="0"/>
                  <a:t> appears</a:t>
                </a:r>
                <a:br>
                  <a:rPr lang="it-IT" sz="2000" dirty="0" smtClean="0"/>
                </a:br>
                <a:r>
                  <a:rPr lang="it-IT" sz="2000" dirty="0" smtClean="0"/>
                  <a:t>as an </a:t>
                </a:r>
                <a:r>
                  <a:rPr lang="it-IT" sz="2000" dirty="0" smtClean="0">
                    <a:solidFill>
                      <a:srgbClr val="0000FE"/>
                    </a:solidFill>
                  </a:rPr>
                  <a:t>isolated peak </a:t>
                </a:r>
                <a:r>
                  <a:rPr lang="it-IT" sz="2000" dirty="0" smtClean="0"/>
                  <a:t/>
                </a:r>
                <a:br>
                  <a:rPr lang="it-IT" sz="2000" dirty="0" smtClean="0"/>
                </a:br>
                <a:r>
                  <a:rPr lang="it-IT" sz="2000" dirty="0" smtClean="0"/>
                  <a:t>at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it-IT" sz="2000" b="0" i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it-IT" sz="2000" dirty="0" smtClean="0"/>
                  <a:t> threshold</a:t>
                </a:r>
              </a:p>
              <a:p>
                <a:endParaRPr lang="it-IT" sz="2000" dirty="0"/>
              </a:p>
              <a:p>
                <a:r>
                  <a:rPr lang="it-IT" sz="2000" dirty="0" smtClean="0"/>
                  <a:t>A detailed study of the lineshape provides insight on its </a:t>
                </a:r>
                <a:r>
                  <a:rPr lang="it-IT" sz="2000" dirty="0" smtClean="0"/>
                  <a:t>nature</a:t>
                </a: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719" y="1537420"/>
                <a:ext cx="4602803" cy="1938992"/>
              </a:xfrm>
              <a:prstGeom prst="rect">
                <a:avLst/>
              </a:prstGeom>
              <a:blipFill rotWithShape="0">
                <a:blip r:embed="rId4"/>
                <a:stretch>
                  <a:fillRect l="-1323" t="-1572" r="-661" b="-471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471" y="1993444"/>
            <a:ext cx="506133" cy="3467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5546396"/>
            <a:ext cx="4320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See J. Silva-Castro’s talk, tomorrow 12:40pm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83120" y="382336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/>
              <a:t>Bottom-up: </a:t>
            </a:r>
            <a:br>
              <a:rPr lang="it-IT" dirty="0"/>
            </a:br>
            <a:r>
              <a:rPr lang="it-IT" dirty="0">
                <a:solidFill>
                  <a:srgbClr val="0000FF"/>
                </a:solidFill>
              </a:rPr>
              <a:t>DON’T YOU DARE describing everything!!!</a:t>
            </a:r>
            <a:br>
              <a:rPr lang="it-IT" dirty="0">
                <a:solidFill>
                  <a:srgbClr val="0000FF"/>
                </a:solidFill>
              </a:rPr>
            </a:br>
            <a:r>
              <a:rPr lang="it-IT" dirty="0"/>
              <a:t>Focus on the peak region</a:t>
            </a:r>
            <a:endParaRPr lang="it-IT" dirty="0"/>
          </a:p>
        </p:txBody>
      </p:sp>
      <p:sp>
        <p:nvSpPr>
          <p:cNvPr id="9" name="Oval 8"/>
          <p:cNvSpPr/>
          <p:nvPr/>
        </p:nvSpPr>
        <p:spPr>
          <a:xfrm>
            <a:off x="1108953" y="2723745"/>
            <a:ext cx="1186775" cy="1185629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6140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16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Pilloni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t="34856" r="52501" b="46939"/>
          <a:stretch/>
        </p:blipFill>
        <p:spPr>
          <a:xfrm>
            <a:off x="39726" y="1117200"/>
            <a:ext cx="4771465" cy="2428529"/>
          </a:xfrm>
          <a:prstGeom prst="rect">
            <a:avLst/>
          </a:prstGeom>
        </p:spPr>
      </p:pic>
      <p:sp>
        <p:nvSpPr>
          <p:cNvPr id="16" name="Titolo 1"/>
          <p:cNvSpPr txBox="1">
            <a:spLocks/>
          </p:cNvSpPr>
          <p:nvPr/>
        </p:nvSpPr>
        <p:spPr>
          <a:xfrm>
            <a:off x="457200" y="-27384"/>
            <a:ext cx="8229600" cy="105250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smtClean="0">
                <a:solidFill>
                  <a:schemeClr val="tx2"/>
                </a:solidFill>
              </a:rPr>
              <a:t>Minimal(istic) model</a:t>
            </a:r>
            <a:endParaRPr lang="it-IT" sz="36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4973218" y="1531187"/>
                <a:ext cx="3850529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it-IT" sz="2400" dirty="0" smtClean="0"/>
                  <a:t>Effective range expansion</a:t>
                </a:r>
                <a:br>
                  <a:rPr lang="it-IT" sz="2400" dirty="0" smtClean="0"/>
                </a:br>
                <a:r>
                  <a:rPr lang="it-IT" sz="2400" dirty="0" smtClean="0"/>
                  <a:t/>
                </a:r>
                <a:br>
                  <a:rPr lang="it-IT" sz="2400" dirty="0" smtClean="0"/>
                </a:br>
                <a:r>
                  <a:rPr lang="it-IT" sz="2400" dirty="0" smtClean="0"/>
                  <a:t>We can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𝑖𝑖</m:t>
                        </m:r>
                      </m:sub>
                    </m:sSub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it-IT" sz="2400" dirty="0" smtClean="0"/>
                  <a:t> to reduce</a:t>
                </a:r>
                <a:br>
                  <a:rPr lang="it-IT" sz="2400" dirty="0" smtClean="0"/>
                </a:br>
                <a:r>
                  <a:rPr lang="it-IT" sz="2400" dirty="0" smtClean="0"/>
                  <a:t>to the scattering length approximation</a:t>
                </a:r>
                <a:endParaRPr lang="it-IT" sz="24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3218" y="1531187"/>
                <a:ext cx="3850529" cy="1938992"/>
              </a:xfrm>
              <a:prstGeom prst="rect">
                <a:avLst/>
              </a:prstGeom>
              <a:blipFill rotWithShape="0">
                <a:blip r:embed="rId4"/>
                <a:stretch>
                  <a:fillRect t="-2516" r="-4437" b="-628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73" y="3516220"/>
            <a:ext cx="4134083" cy="28009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438" y="3516220"/>
            <a:ext cx="4062361" cy="275236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1042261" y="3676577"/>
                <a:ext cx="9012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b>
                      </m:sSub>
                      <m:r>
                        <a:rPr lang="it-IT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261" y="3676577"/>
                <a:ext cx="901272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5176346" y="3676577"/>
                <a:ext cx="99495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t-IT" dirty="0" smtClean="0"/>
                  <a:t>Finite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𝑖𝑖</m:t>
                        </m:r>
                      </m:sub>
                    </m:sSub>
                  </m:oMath>
                </a14:m>
                <a:endParaRPr lang="it-IT" dirty="0"/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6346" y="3676577"/>
                <a:ext cx="994952" cy="369332"/>
              </a:xfrm>
              <a:prstGeom prst="rect">
                <a:avLst/>
              </a:prstGeom>
              <a:blipFill rotWithShape="0">
                <a:blip r:embed="rId8"/>
                <a:stretch>
                  <a:fillRect l="-4908" t="-8197" b="-2459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2984070" y="3589217"/>
            <a:ext cx="1216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(         data)</a:t>
            </a:r>
            <a:endParaRPr lang="it-IT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833" y="3647147"/>
            <a:ext cx="355679" cy="24364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982331" y="1084568"/>
            <a:ext cx="51616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t-IT" dirty="0" smtClean="0">
                <a:solidFill>
                  <a:srgbClr val="C00000"/>
                </a:solidFill>
              </a:rPr>
              <a:t>Fernandez-Ramirez, AP </a:t>
            </a:r>
            <a:r>
              <a:rPr lang="it-IT" i="1" dirty="0" smtClean="0">
                <a:solidFill>
                  <a:srgbClr val="C00000"/>
                </a:solidFill>
              </a:rPr>
              <a:t>et al.</a:t>
            </a:r>
            <a:r>
              <a:rPr lang="it-IT" dirty="0" smtClean="0">
                <a:solidFill>
                  <a:srgbClr val="C00000"/>
                </a:solidFill>
              </a:rPr>
              <a:t> (JPAC), PRL 123, 092001</a:t>
            </a:r>
            <a:endParaRPr lang="it-IT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25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17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Pilloni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itolo 1"/>
          <p:cNvSpPr txBox="1">
            <a:spLocks/>
          </p:cNvSpPr>
          <p:nvPr/>
        </p:nvSpPr>
        <p:spPr>
          <a:xfrm>
            <a:off x="457200" y="-27384"/>
            <a:ext cx="8229600" cy="105250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smtClean="0">
                <a:solidFill>
                  <a:schemeClr val="tx2"/>
                </a:solidFill>
              </a:rPr>
              <a:t>Minimal(istic) model</a:t>
            </a:r>
            <a:endParaRPr lang="it-IT" sz="3600" dirty="0">
              <a:solidFill>
                <a:schemeClr val="tx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1" y="3508310"/>
            <a:ext cx="4209945" cy="28523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947" y="3543366"/>
            <a:ext cx="4158204" cy="281730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98671" y="6061974"/>
                <a:ext cx="9012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b>
                      </m:sSub>
                      <m:r>
                        <a:rPr lang="it-IT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71" y="6061974"/>
                <a:ext cx="901272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4732947" y="5989233"/>
                <a:ext cx="99495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t-IT" dirty="0" smtClean="0"/>
                  <a:t>Finite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𝑖𝑖</m:t>
                        </m:r>
                      </m:sub>
                    </m:sSub>
                  </m:oMath>
                </a14:m>
                <a:endParaRPr lang="it-IT" dirty="0"/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2947" y="5989233"/>
                <a:ext cx="994952" cy="369332"/>
              </a:xfrm>
              <a:prstGeom prst="rect">
                <a:avLst/>
              </a:prstGeom>
              <a:blipFill rotWithShape="0">
                <a:blip r:embed="rId6"/>
                <a:stretch>
                  <a:fillRect l="-4878" t="-8197" b="-2459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t="34856" r="52501" b="46939"/>
          <a:stretch/>
        </p:blipFill>
        <p:spPr>
          <a:xfrm>
            <a:off x="39726" y="1117200"/>
            <a:ext cx="4771465" cy="242852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4973218" y="1531187"/>
                <a:ext cx="3850529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it-IT" sz="2400" dirty="0" smtClean="0"/>
                  <a:t>Effective range expansion</a:t>
                </a:r>
                <a:br>
                  <a:rPr lang="it-IT" sz="2400" dirty="0" smtClean="0"/>
                </a:br>
                <a:r>
                  <a:rPr lang="it-IT" sz="2400" dirty="0" smtClean="0"/>
                  <a:t/>
                </a:r>
                <a:br>
                  <a:rPr lang="it-IT" sz="2400" dirty="0" smtClean="0"/>
                </a:br>
                <a:r>
                  <a:rPr lang="it-IT" sz="2400" dirty="0" smtClean="0"/>
                  <a:t>We can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𝑖𝑖</m:t>
                        </m:r>
                      </m:sub>
                    </m:sSub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it-IT" sz="2400" dirty="0" smtClean="0"/>
                  <a:t> to reduce</a:t>
                </a:r>
                <a:br>
                  <a:rPr lang="it-IT" sz="2400" dirty="0" smtClean="0"/>
                </a:br>
                <a:r>
                  <a:rPr lang="it-IT" sz="2400" dirty="0" smtClean="0"/>
                  <a:t>to the scattering length approximation</a:t>
                </a:r>
                <a:endParaRPr lang="it-IT" sz="24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3218" y="1531187"/>
                <a:ext cx="3850529" cy="1938992"/>
              </a:xfrm>
              <a:prstGeom prst="rect">
                <a:avLst/>
              </a:prstGeom>
              <a:blipFill rotWithShape="0">
                <a:blip r:embed="rId8"/>
                <a:stretch>
                  <a:fillRect t="-2516" r="-4437" b="-628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665723" y="3614004"/>
            <a:ext cx="2337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Points to a virtual state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02575" y="4395916"/>
            <a:ext cx="2337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Points to a virtual state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51970" y="1009841"/>
            <a:ext cx="4320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See J. Silva-Castro’s talk, tomorrow 12:40pm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2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smtClean="0"/>
              <a:t>An Electron Ion Collider @BNL</a:t>
            </a:r>
            <a:endParaRPr lang="it-IT" sz="3600" dirty="0"/>
          </a:p>
        </p:txBody>
      </p:sp>
      <p:sp>
        <p:nvSpPr>
          <p:cNvPr id="7" name="Rectangle 6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Pilloni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489A88F-6B2A-B348-9BC3-C54EDC4145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49482"/>
            <a:ext cx="3607158" cy="4358650"/>
          </a:xfrm>
          <a:prstGeom prst="rect">
            <a:avLst/>
          </a:prstGeom>
        </p:spPr>
      </p:pic>
      <p:pic>
        <p:nvPicPr>
          <p:cNvPr id="1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30757" y="1183706"/>
            <a:ext cx="3652641" cy="2415135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9049A701-7C76-4CB5-970B-597A584D067A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18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238" y="3005175"/>
            <a:ext cx="5277160" cy="325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3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dirty="0" smtClean="0"/>
              <a:t>Exclusive (quasi-real) </a:t>
            </a:r>
            <a:r>
              <a:rPr lang="en-US" sz="3600" dirty="0" err="1" smtClean="0"/>
              <a:t>photoproduction</a:t>
            </a:r>
            <a:endParaRPr lang="it-IT" sz="3600" dirty="0"/>
          </a:p>
        </p:txBody>
      </p:sp>
      <p:sp>
        <p:nvSpPr>
          <p:cNvPr id="38" name="Rectangle 37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Pilloni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9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r>
              <a:rPr lang="it-IT" sz="2000" dirty="0">
                <a:solidFill>
                  <a:schemeClr val="bg1">
                    <a:lumMod val="50000"/>
                  </a:schemeClr>
                </a:solidFill>
              </a:rPr>
              <a:t>7</a:t>
            </a:r>
          </a:p>
        </p:txBody>
      </p:sp>
      <p:pic>
        <p:nvPicPr>
          <p:cNvPr id="9" name="diagram.pdf" descr="diagram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763" y="2820457"/>
            <a:ext cx="2424872" cy="3101197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Equation"/>
              <p:cNvSpPr txBox="1"/>
              <p:nvPr/>
            </p:nvSpPr>
            <p:spPr>
              <a:xfrm>
                <a:off x="2624470" y="3849092"/>
                <a:ext cx="6284798" cy="65870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defTabSz="642915" latinLnBrk="1">
                  <a:defRPr sz="1800" b="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2039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𝒬</m:t>
                          </m:r>
                        </m:sub>
                      </m:sSub>
                      <m:sSubSup>
                        <m:sSubSupPr>
                          <m:ctrlP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  <m:sup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sz="2039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sz="2039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sz="2039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sub>
                      </m:sSub>
                      <m:sSub>
                        <m:sSubPr>
                          <m:ctrlP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sz="2039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&gt;=</m:t>
                      </m:r>
                      <m:limLow>
                        <m:limLowPr>
                          <m:ctrlP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lim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ℰ</m:t>
                          </m:r>
                        </m:lim>
                      </m:limLow>
                      <m:f>
                        <m:fPr>
                          <m:ctrlP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sSub>
                            <m:sSubPr>
                              <m:ctrlP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sub>
                          </m:sSub>
                        </m:den>
                      </m:f>
                      <m:sSubSup>
                        <m:sSubSupPr>
                          <m:ctrlP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𝒯</m:t>
                          </m:r>
                        </m:e>
                        <m:sub>
                          <m:sSub>
                            <m:sSubPr>
                              <m:ctrlP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sub>
                          </m:sSub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sub>
                          </m:sSub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𝒬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⋯</m:t>
                          </m:r>
                          <m:sSub>
                            <m:sSubPr>
                              <m:ctrlP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sup>
                      </m:sSubSup>
                      <m:sSub>
                        <m:sSubPr>
                          <m:ctrlP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𝒫</m:t>
                          </m:r>
                        </m:e>
                        <m:sub>
                          <m:sSub>
                            <m:sSubPr>
                              <m:ctrlP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⋯</m:t>
                          </m:r>
                          <m:sSub>
                            <m:sSubPr>
                              <m:ctrlP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⋯</m:t>
                          </m:r>
                          <m:sSub>
                            <m:sSubPr>
                              <m:ctrlP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sub>
                      </m:sSub>
                      <m:sSubSup>
                        <m:sSubSupPr>
                          <m:ctrlP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ℬ</m:t>
                          </m:r>
                        </m:e>
                        <m:sub>
                          <m:sSub>
                            <m:sSubPr>
                              <m:ctrlP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b>
                          </m:sSub>
                          <m:sSubSup>
                            <m:sSubSupPr>
                              <m:ctrlP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b>
                            <m:sup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sub>
                        <m:sup>
                          <m:sSub>
                            <m:sSubPr>
                              <m:ctrlP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sz="2039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⋯</m:t>
                          </m:r>
                          <m:sSub>
                            <m:sSubPr>
                              <m:ctrlP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sz="2039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sup>
                      </m:sSubSup>
                    </m:oMath>
                  </m:oMathPara>
                </a14:m>
                <a:endParaRPr sz="2039" dirty="0"/>
              </a:p>
            </p:txBody>
          </p:sp>
        </mc:Choice>
        <mc:Fallback xmlns="">
          <p:sp>
            <p:nvSpPr>
              <p:cNvPr id="10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470" y="3849092"/>
                <a:ext cx="6284798" cy="65870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XYZ have so far not been seen in photoproduction: independent confirmation…"/>
          <p:cNvSpPr txBox="1"/>
          <p:nvPr/>
        </p:nvSpPr>
        <p:spPr>
          <a:xfrm>
            <a:off x="422083" y="1033996"/>
            <a:ext cx="8487185" cy="1615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 anchor="ctr">
            <a:normAutofit/>
          </a:bodyPr>
          <a:lstStyle/>
          <a:p>
            <a:pPr marL="285750" indent="-285750">
              <a:buClr>
                <a:schemeClr val="accent1"/>
              </a:buClr>
              <a:buSzPct val="145000"/>
              <a:buFont typeface="Arial" panose="020B0604020202020204" pitchFamily="34" charset="0"/>
              <a:buChar char="•"/>
              <a:defRPr sz="2500" b="0"/>
            </a:pPr>
            <a:r>
              <a:rPr sz="1758" dirty="0"/>
              <a:t>XYZ have so far not been seen in </a:t>
            </a:r>
            <a:r>
              <a:rPr sz="1758" dirty="0" err="1"/>
              <a:t>photoproduction</a:t>
            </a:r>
            <a:r>
              <a:rPr sz="1758" dirty="0"/>
              <a:t>: independent confirmation</a:t>
            </a:r>
          </a:p>
          <a:p>
            <a:pPr marL="285750" indent="-285750">
              <a:buClr>
                <a:schemeClr val="accent1"/>
              </a:buClr>
              <a:buSzPct val="145000"/>
              <a:buFont typeface="Arial" panose="020B0604020202020204" pitchFamily="34" charset="0"/>
              <a:buChar char="•"/>
              <a:defRPr sz="2500" b="0"/>
            </a:pPr>
            <a:r>
              <a:rPr sz="1758" dirty="0"/>
              <a:t>Not affected by 3-body dynamics: determination of resonant nature</a:t>
            </a:r>
          </a:p>
          <a:p>
            <a:pPr marL="285750" indent="-285750">
              <a:buClr>
                <a:schemeClr val="accent1"/>
              </a:buClr>
              <a:buSzPct val="145000"/>
              <a:buFont typeface="Arial" panose="020B0604020202020204" pitchFamily="34" charset="0"/>
              <a:buChar char="•"/>
              <a:defRPr sz="2500" b="0"/>
            </a:pPr>
            <a:r>
              <a:rPr sz="1758" dirty="0"/>
              <a:t>Experiments with high luminosity in the appropriate energy range are promising</a:t>
            </a:r>
          </a:p>
          <a:p>
            <a:pPr marL="285750" indent="-285750">
              <a:buClr>
                <a:schemeClr val="accent1"/>
              </a:buClr>
              <a:buSzPct val="145000"/>
              <a:buFont typeface="Arial" panose="020B0604020202020204" pitchFamily="34" charset="0"/>
              <a:buChar char="•"/>
              <a:defRPr sz="2500" b="0"/>
            </a:pPr>
            <a:r>
              <a:rPr sz="1758" dirty="0"/>
              <a:t>We study near-threshold (LE) and high energies (HE</a:t>
            </a:r>
            <a:r>
              <a:rPr sz="1758" dirty="0" smtClean="0"/>
              <a:t>)</a:t>
            </a:r>
            <a:endParaRPr lang="it-IT" sz="1758" dirty="0" smtClean="0"/>
          </a:p>
          <a:p>
            <a:pPr marL="285750" indent="-285750">
              <a:buClr>
                <a:schemeClr val="accent1"/>
              </a:buClr>
              <a:buSzPct val="145000"/>
              <a:buFont typeface="Arial" panose="020B0604020202020204" pitchFamily="34" charset="0"/>
              <a:buChar char="•"/>
              <a:defRPr sz="2500" b="0"/>
            </a:pPr>
            <a:r>
              <a:rPr lang="it-IT" sz="1758" dirty="0" smtClean="0"/>
              <a:t>Couplings extracted from data as much as possible, not relying on the nature of XYZ</a:t>
            </a:r>
            <a:endParaRPr sz="1758" dirty="0"/>
          </a:p>
        </p:txBody>
      </p:sp>
      <p:sp>
        <p:nvSpPr>
          <p:cNvPr id="6" name="TextBox 5"/>
          <p:cNvSpPr txBox="1"/>
          <p:nvPr/>
        </p:nvSpPr>
        <p:spPr>
          <a:xfrm>
            <a:off x="5782130" y="2959610"/>
            <a:ext cx="3127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dirty="0" smtClean="0">
                <a:solidFill>
                  <a:srgbClr val="C00000"/>
                </a:solidFill>
              </a:rPr>
              <a:t>M. Albaladejo et al. [JPAC], PRD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991450" y="3662522"/>
            <a:ext cx="775419" cy="10318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 12"/>
          <p:cNvSpPr/>
          <p:nvPr/>
        </p:nvSpPr>
        <p:spPr>
          <a:xfrm rot="18372854">
            <a:off x="407954" y="2781802"/>
            <a:ext cx="775419" cy="10318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3674378" y="5076018"/>
            <a:ext cx="43024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VMD is used to couple the incoming photon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to a vector quarkonium V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5670958" y="3720626"/>
            <a:ext cx="979225" cy="10318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674378" y="5076018"/>
                <a:ext cx="46573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 smtClean="0">
                    <a:solidFill>
                      <a:srgbClr val="FF0000"/>
                    </a:solidFill>
                  </a:rPr>
                  <a:t>Top vertex from measured </a:t>
                </a:r>
                <a14:m>
                  <m:oMath xmlns:m="http://schemas.openxmlformats.org/officeDocument/2006/math">
                    <m:r>
                      <a:rPr lang="ar-AE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𝒬</m:t>
                    </m:r>
                    <m:r>
                      <a:rPr lang="it-IT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it-IT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ar-AE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ℰ</m:t>
                    </m:r>
                  </m:oMath>
                </a14:m>
                <a:r>
                  <a:rPr lang="it-IT" dirty="0" smtClean="0">
                    <a:solidFill>
                      <a:srgbClr val="FF0000"/>
                    </a:solidFill>
                  </a:rPr>
                  <a:t> decay width</a:t>
                </a:r>
                <a:endParaRPr lang="it-IT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4378" y="5076018"/>
                <a:ext cx="4657365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1178" t="-10000" r="-262" b="-26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Oval 16"/>
          <p:cNvSpPr/>
          <p:nvPr/>
        </p:nvSpPr>
        <p:spPr>
          <a:xfrm>
            <a:off x="796586" y="3067367"/>
            <a:ext cx="979225" cy="10318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 17"/>
          <p:cNvSpPr/>
          <p:nvPr/>
        </p:nvSpPr>
        <p:spPr>
          <a:xfrm>
            <a:off x="7938205" y="3702393"/>
            <a:ext cx="979225" cy="10318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TextBox 18"/>
          <p:cNvSpPr txBox="1"/>
          <p:nvPr/>
        </p:nvSpPr>
        <p:spPr>
          <a:xfrm>
            <a:off x="3562355" y="4926996"/>
            <a:ext cx="53469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Bottom vertex from standard photoproduction pheno,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exponential form factors to further suppress large t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796586" y="4734239"/>
            <a:ext cx="979225" cy="10318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823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animBg="1"/>
      <p:bldP spid="11" grpId="1" animBg="1"/>
      <p:bldP spid="13" grpId="0" animBg="1"/>
      <p:bldP spid="13" grpId="1" animBg="1"/>
      <p:bldP spid="14" grpId="0"/>
      <p:bldP spid="14" grpId="1"/>
      <p:bldP spid="15" grpId="0" animBg="1"/>
      <p:bldP spid="15" grpId="1" animBg="1"/>
      <p:bldP spid="16" grpId="0"/>
      <p:bldP spid="16" grpId="1"/>
      <p:bldP spid="17" grpId="0" animBg="1"/>
      <p:bldP spid="17" grpId="1" animBg="1"/>
      <p:bldP spid="18" grpId="0" animBg="1"/>
      <p:bldP spid="19" grpId="0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2" name="Straight Arrow Connector 111"/>
          <p:cNvCxnSpPr/>
          <p:nvPr/>
        </p:nvCxnSpPr>
        <p:spPr>
          <a:xfrm>
            <a:off x="4636339" y="4681521"/>
            <a:ext cx="38082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/>
          <p:nvPr/>
        </p:nvCxnSpPr>
        <p:spPr>
          <a:xfrm>
            <a:off x="6754218" y="4643600"/>
            <a:ext cx="38082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BC0E0DCB-6EC9-406F-A712-AF8379E22AFD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2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1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smtClean="0"/>
              <a:t>Hadron Spectroscopy</a:t>
            </a:r>
            <a:endParaRPr lang="it-IT" sz="3600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4049341" y="3176490"/>
            <a:ext cx="1229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CC00FF"/>
                </a:solidFill>
              </a:rPr>
              <a:t>Molecule</a:t>
            </a:r>
          </a:p>
        </p:txBody>
      </p:sp>
      <p:sp>
        <p:nvSpPr>
          <p:cNvPr id="34" name="Ovale 33"/>
          <p:cNvSpPr/>
          <p:nvPr/>
        </p:nvSpPr>
        <p:spPr>
          <a:xfrm rot="683251">
            <a:off x="2438543" y="2361332"/>
            <a:ext cx="1764070" cy="1055012"/>
          </a:xfrm>
          <a:prstGeom prst="ellipse">
            <a:avLst/>
          </a:prstGeom>
          <a:noFill/>
          <a:ln w="3810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6" name="Gruppo 5"/>
          <p:cNvGrpSpPr/>
          <p:nvPr/>
        </p:nvGrpSpPr>
        <p:grpSpPr>
          <a:xfrm>
            <a:off x="2546733" y="2619590"/>
            <a:ext cx="792643" cy="496596"/>
            <a:chOff x="397037" y="2317619"/>
            <a:chExt cx="892884" cy="559397"/>
          </a:xfrm>
        </p:grpSpPr>
        <p:sp>
          <p:nvSpPr>
            <p:cNvPr id="14" name="Ovale 13"/>
            <p:cNvSpPr/>
            <p:nvPr/>
          </p:nvSpPr>
          <p:spPr>
            <a:xfrm rot="1702495">
              <a:off x="397037" y="2317619"/>
              <a:ext cx="892884" cy="55939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Ovale 10"/>
            <p:cNvSpPr/>
            <p:nvPr/>
          </p:nvSpPr>
          <p:spPr>
            <a:xfrm>
              <a:off x="885214" y="2631545"/>
              <a:ext cx="102197" cy="102197"/>
            </a:xfrm>
            <a:prstGeom prst="ellipse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" name="Ovale 14"/>
            <p:cNvSpPr/>
            <p:nvPr/>
          </p:nvSpPr>
          <p:spPr>
            <a:xfrm>
              <a:off x="661994" y="2457631"/>
              <a:ext cx="102197" cy="102197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9" name="Gruppo 8"/>
          <p:cNvGrpSpPr/>
          <p:nvPr/>
        </p:nvGrpSpPr>
        <p:grpSpPr>
          <a:xfrm>
            <a:off x="3326485" y="2672177"/>
            <a:ext cx="792643" cy="496596"/>
            <a:chOff x="2165075" y="2492259"/>
            <a:chExt cx="892884" cy="559397"/>
          </a:xfrm>
        </p:grpSpPr>
        <p:sp>
          <p:nvSpPr>
            <p:cNvPr id="17" name="Ovale 16"/>
            <p:cNvSpPr/>
            <p:nvPr/>
          </p:nvSpPr>
          <p:spPr>
            <a:xfrm rot="1702495">
              <a:off x="2165075" y="2492259"/>
              <a:ext cx="892884" cy="55939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" name="Ovale 20"/>
            <p:cNvSpPr/>
            <p:nvPr/>
          </p:nvSpPr>
          <p:spPr>
            <a:xfrm>
              <a:off x="2653252" y="2806185"/>
              <a:ext cx="102197" cy="102197"/>
            </a:xfrm>
            <a:prstGeom prst="ellipse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" name="Ovale 21"/>
            <p:cNvSpPr/>
            <p:nvPr/>
          </p:nvSpPr>
          <p:spPr>
            <a:xfrm>
              <a:off x="2430032" y="2632271"/>
              <a:ext cx="102197" cy="102197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185711" y="1011845"/>
            <a:ext cx="1678860" cy="1121319"/>
            <a:chOff x="4042235" y="1368305"/>
            <a:chExt cx="1891175" cy="1263125"/>
          </a:xfrm>
        </p:grpSpPr>
        <p:sp>
          <p:nvSpPr>
            <p:cNvPr id="24" name="Ovale 23"/>
            <p:cNvSpPr/>
            <p:nvPr/>
          </p:nvSpPr>
          <p:spPr>
            <a:xfrm rot="1702495">
              <a:off x="4135161" y="1762143"/>
              <a:ext cx="892884" cy="55939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" name="Ovale 24"/>
            <p:cNvSpPr/>
            <p:nvPr/>
          </p:nvSpPr>
          <p:spPr>
            <a:xfrm>
              <a:off x="4623338" y="2076069"/>
              <a:ext cx="102197" cy="102197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6" name="Ovale 25"/>
            <p:cNvSpPr/>
            <p:nvPr/>
          </p:nvSpPr>
          <p:spPr>
            <a:xfrm>
              <a:off x="4400118" y="1902155"/>
              <a:ext cx="102197" cy="102197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Ovale 27"/>
            <p:cNvSpPr/>
            <p:nvPr/>
          </p:nvSpPr>
          <p:spPr>
            <a:xfrm rot="1702495">
              <a:off x="4905690" y="1710508"/>
              <a:ext cx="892884" cy="55939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9" name="Ovale 28"/>
            <p:cNvSpPr/>
            <p:nvPr/>
          </p:nvSpPr>
          <p:spPr>
            <a:xfrm>
              <a:off x="5393867" y="2024434"/>
              <a:ext cx="102197" cy="102197"/>
            </a:xfrm>
            <a:prstGeom prst="ellipse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" name="Ovale 29"/>
            <p:cNvSpPr/>
            <p:nvPr/>
          </p:nvSpPr>
          <p:spPr>
            <a:xfrm>
              <a:off x="5170647" y="1850520"/>
              <a:ext cx="102197" cy="102197"/>
            </a:xfrm>
            <a:prstGeom prst="ellipse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" name="Ovale 3"/>
            <p:cNvSpPr/>
            <p:nvPr/>
          </p:nvSpPr>
          <p:spPr>
            <a:xfrm>
              <a:off x="4042235" y="1368305"/>
              <a:ext cx="1891175" cy="1263125"/>
            </a:xfrm>
            <a:prstGeom prst="ellipse">
              <a:avLst/>
            </a:prstGeom>
            <a:noFill/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5" name="Rettangolo 34"/>
          <p:cNvSpPr/>
          <p:nvPr/>
        </p:nvSpPr>
        <p:spPr>
          <a:xfrm>
            <a:off x="7254862" y="616151"/>
            <a:ext cx="14402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000" dirty="0" smtClean="0">
                <a:solidFill>
                  <a:srgbClr val="CC00FF"/>
                </a:solidFill>
              </a:rPr>
              <a:t>Tetraquark</a:t>
            </a:r>
            <a:endParaRPr lang="it-IT" sz="2000" dirty="0">
              <a:solidFill>
                <a:srgbClr val="CC00FF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732239" y="1191998"/>
            <a:ext cx="1301676" cy="815508"/>
            <a:chOff x="130204" y="3460562"/>
            <a:chExt cx="1466291" cy="918640"/>
          </a:xfrm>
        </p:grpSpPr>
        <p:sp>
          <p:nvSpPr>
            <p:cNvPr id="37" name="Ovale 36"/>
            <p:cNvSpPr/>
            <p:nvPr/>
          </p:nvSpPr>
          <p:spPr>
            <a:xfrm rot="1702495">
              <a:off x="130204" y="3460562"/>
              <a:ext cx="1466291" cy="91864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8" name="Ovale 37"/>
            <p:cNvSpPr/>
            <p:nvPr/>
          </p:nvSpPr>
          <p:spPr>
            <a:xfrm>
              <a:off x="695521" y="3606575"/>
              <a:ext cx="167828" cy="167828"/>
            </a:xfrm>
            <a:prstGeom prst="ellipse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9" name="Ovale 38"/>
            <p:cNvSpPr/>
            <p:nvPr/>
          </p:nvSpPr>
          <p:spPr>
            <a:xfrm>
              <a:off x="414563" y="3778474"/>
              <a:ext cx="167828" cy="167828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40" name="Group 126"/>
            <p:cNvGrpSpPr>
              <a:grpSpLocks noChangeAspect="1"/>
            </p:cNvGrpSpPr>
            <p:nvPr/>
          </p:nvGrpSpPr>
          <p:grpSpPr bwMode="auto">
            <a:xfrm rot="1219630">
              <a:off x="756947" y="3994819"/>
              <a:ext cx="579451" cy="204019"/>
              <a:chOff x="804" y="3206"/>
              <a:chExt cx="2344" cy="314"/>
            </a:xfrm>
          </p:grpSpPr>
          <p:sp>
            <p:nvSpPr>
              <p:cNvPr id="41" name="Freeform 127"/>
              <p:cNvSpPr>
                <a:spLocks noChangeAspect="1"/>
              </p:cNvSpPr>
              <p:nvPr/>
            </p:nvSpPr>
            <p:spPr bwMode="auto">
              <a:xfrm>
                <a:off x="804" y="3218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" name="Freeform 128"/>
              <p:cNvSpPr>
                <a:spLocks noChangeAspect="1"/>
              </p:cNvSpPr>
              <p:nvPr/>
            </p:nvSpPr>
            <p:spPr bwMode="auto">
              <a:xfrm>
                <a:off x="1136" y="3216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3" name="Freeform 129"/>
              <p:cNvSpPr>
                <a:spLocks noChangeAspect="1"/>
              </p:cNvSpPr>
              <p:nvPr/>
            </p:nvSpPr>
            <p:spPr bwMode="auto">
              <a:xfrm>
                <a:off x="1468" y="3214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" name="Freeform 130"/>
              <p:cNvSpPr>
                <a:spLocks noChangeAspect="1"/>
              </p:cNvSpPr>
              <p:nvPr/>
            </p:nvSpPr>
            <p:spPr bwMode="auto">
              <a:xfrm>
                <a:off x="1800" y="3212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5" name="Freeform 131"/>
              <p:cNvSpPr>
                <a:spLocks noChangeAspect="1"/>
              </p:cNvSpPr>
              <p:nvPr/>
            </p:nvSpPr>
            <p:spPr bwMode="auto">
              <a:xfrm>
                <a:off x="2132" y="3210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6" name="Freeform 132"/>
              <p:cNvSpPr>
                <a:spLocks noChangeAspect="1"/>
              </p:cNvSpPr>
              <p:nvPr/>
            </p:nvSpPr>
            <p:spPr bwMode="auto">
              <a:xfrm>
                <a:off x="2464" y="3208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7" name="Freeform 133"/>
              <p:cNvSpPr>
                <a:spLocks noChangeAspect="1"/>
              </p:cNvSpPr>
              <p:nvPr/>
            </p:nvSpPr>
            <p:spPr bwMode="auto">
              <a:xfrm>
                <a:off x="2796" y="3206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</p:grpSp>
      <p:sp>
        <p:nvSpPr>
          <p:cNvPr id="51" name="Rettangolo 50"/>
          <p:cNvSpPr/>
          <p:nvPr/>
        </p:nvSpPr>
        <p:spPr>
          <a:xfrm>
            <a:off x="5873702" y="616151"/>
            <a:ext cx="9797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dirty="0" smtClean="0">
                <a:solidFill>
                  <a:srgbClr val="CC00FF"/>
                </a:solidFill>
              </a:rPr>
              <a:t>Hybrids</a:t>
            </a:r>
            <a:endParaRPr lang="it-IT" sz="2000" dirty="0">
              <a:solidFill>
                <a:srgbClr val="CC00FF"/>
              </a:solidFill>
            </a:endParaRPr>
          </a:p>
        </p:txBody>
      </p:sp>
      <p:grpSp>
        <p:nvGrpSpPr>
          <p:cNvPr id="48" name="Gruppo 47"/>
          <p:cNvGrpSpPr/>
          <p:nvPr/>
        </p:nvGrpSpPr>
        <p:grpSpPr>
          <a:xfrm>
            <a:off x="5164394" y="2341622"/>
            <a:ext cx="1726017" cy="922527"/>
            <a:chOff x="593408" y="2320955"/>
            <a:chExt cx="2946400" cy="1574800"/>
          </a:xfrm>
        </p:grpSpPr>
        <p:sp>
          <p:nvSpPr>
            <p:cNvPr id="53" name="Nuvola 52"/>
            <p:cNvSpPr/>
            <p:nvPr/>
          </p:nvSpPr>
          <p:spPr>
            <a:xfrm>
              <a:off x="593408" y="2320955"/>
              <a:ext cx="2946400" cy="1574800"/>
            </a:xfrm>
            <a:prstGeom prst="cloud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000" b="1" dirty="0">
                <a:solidFill>
                  <a:srgbClr val="FF00FF"/>
                </a:solidFill>
              </a:endParaRPr>
            </a:p>
          </p:txBody>
        </p:sp>
        <p:sp>
          <p:nvSpPr>
            <p:cNvPr id="54" name="Ovale 53"/>
            <p:cNvSpPr/>
            <p:nvPr/>
          </p:nvSpPr>
          <p:spPr>
            <a:xfrm>
              <a:off x="1450658" y="2835305"/>
              <a:ext cx="520700" cy="520700"/>
            </a:xfrm>
            <a:prstGeom prst="ellipse">
              <a:avLst/>
            </a:prstGeom>
            <a:solidFill>
              <a:srgbClr val="FF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55" name="Connettore 2 54"/>
            <p:cNvCxnSpPr/>
            <p:nvPr/>
          </p:nvCxnSpPr>
          <p:spPr>
            <a:xfrm flipV="1">
              <a:off x="1622108" y="2638455"/>
              <a:ext cx="177800" cy="8890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6" name="Rettangolo 55"/>
                <p:cNvSpPr/>
                <p:nvPr/>
              </p:nvSpPr>
              <p:spPr>
                <a:xfrm>
                  <a:off x="1867292" y="2764423"/>
                  <a:ext cx="900826" cy="52539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4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𝑱</m:t>
                        </m:r>
                        <m:r>
                          <m:rPr>
                            <m:lit/>
                          </m:rPr>
                          <a:rPr lang="it-IT" sz="14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/</m:t>
                        </m:r>
                        <m:r>
                          <a:rPr lang="it-IT" sz="14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𝝍</m:t>
                        </m:r>
                      </m:oMath>
                    </m:oMathPara>
                  </a14:m>
                  <a:endParaRPr lang="it-IT" sz="1400" b="1" dirty="0">
                    <a:solidFill>
                      <a:srgbClr val="FF00FF"/>
                    </a:solidFill>
                  </a:endParaRPr>
                </a:p>
              </p:txBody>
            </p:sp>
          </mc:Choice>
          <mc:Fallback>
            <p:sp>
              <p:nvSpPr>
                <p:cNvPr id="56" name="Rettangolo 5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67292" y="2764423"/>
                  <a:ext cx="900826" cy="525391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b="-8000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7" name="Rettangolo 56"/>
                <p:cNvSpPr/>
                <p:nvPr/>
              </p:nvSpPr>
              <p:spPr>
                <a:xfrm>
                  <a:off x="702634" y="2835305"/>
                  <a:ext cx="594348" cy="52539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400" b="1" i="1" smtClean="0">
                            <a:solidFill>
                              <a:srgbClr val="FF9900"/>
                            </a:solidFill>
                            <a:latin typeface="Cambria Math"/>
                          </a:rPr>
                          <m:t>𝝅</m:t>
                        </m:r>
                      </m:oMath>
                    </m:oMathPara>
                  </a14:m>
                  <a:endParaRPr lang="it-IT" sz="1400" b="1" dirty="0">
                    <a:solidFill>
                      <a:srgbClr val="FF9900"/>
                    </a:solidFill>
                  </a:endParaRPr>
                </a:p>
              </p:txBody>
            </p:sp>
          </mc:Choice>
          <mc:Fallback>
            <p:sp>
              <p:nvSpPr>
                <p:cNvPr id="57" name="Rettangolo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634" y="2835305"/>
                  <a:ext cx="594348" cy="525391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8" name="Rettangolo 57"/>
                <p:cNvSpPr/>
                <p:nvPr/>
              </p:nvSpPr>
              <p:spPr>
                <a:xfrm>
                  <a:off x="2423780" y="3204637"/>
                  <a:ext cx="594348" cy="52539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400" b="1" i="1" smtClean="0">
                            <a:solidFill>
                              <a:srgbClr val="FF9900"/>
                            </a:solidFill>
                            <a:latin typeface="Cambria Math"/>
                          </a:rPr>
                          <m:t>𝝅</m:t>
                        </m:r>
                      </m:oMath>
                    </m:oMathPara>
                  </a14:m>
                  <a:endParaRPr lang="it-IT" sz="1400" b="1" dirty="0">
                    <a:solidFill>
                      <a:srgbClr val="FF9900"/>
                    </a:solidFill>
                  </a:endParaRPr>
                </a:p>
              </p:txBody>
            </p:sp>
          </mc:Choice>
          <mc:Fallback>
            <p:sp>
              <p:nvSpPr>
                <p:cNvPr id="58" name="Rettangolo 5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3780" y="3204637"/>
                  <a:ext cx="594348" cy="525391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9" name="Rettangolo 58"/>
                <p:cNvSpPr/>
                <p:nvPr/>
              </p:nvSpPr>
              <p:spPr>
                <a:xfrm>
                  <a:off x="2756541" y="2453789"/>
                  <a:ext cx="594348" cy="52539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400" b="1" i="1" smtClean="0">
                            <a:solidFill>
                              <a:srgbClr val="FF9900"/>
                            </a:solidFill>
                            <a:latin typeface="Cambria Math"/>
                          </a:rPr>
                          <m:t>𝝅</m:t>
                        </m:r>
                      </m:oMath>
                    </m:oMathPara>
                  </a14:m>
                  <a:endParaRPr lang="it-IT" sz="1400" b="1" dirty="0">
                    <a:solidFill>
                      <a:srgbClr val="FF9900"/>
                    </a:solidFill>
                  </a:endParaRPr>
                </a:p>
              </p:txBody>
            </p:sp>
          </mc:Choice>
          <mc:Fallback>
            <p:sp>
              <p:nvSpPr>
                <p:cNvPr id="59" name="Rettangolo 5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56541" y="2453789"/>
                  <a:ext cx="594348" cy="525391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0" name="CasellaDiTesto 59"/>
          <p:cNvSpPr txBox="1"/>
          <p:nvPr/>
        </p:nvSpPr>
        <p:spPr>
          <a:xfrm>
            <a:off x="6877400" y="2754889"/>
            <a:ext cx="20718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CC00FF"/>
                </a:solidFill>
              </a:rPr>
              <a:t>Hadroquarkonium</a:t>
            </a:r>
            <a:endParaRPr lang="it-IT" sz="2000" dirty="0">
              <a:solidFill>
                <a:srgbClr val="CC00FF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715513" y="1531318"/>
            <a:ext cx="1301676" cy="815508"/>
            <a:chOff x="292305" y="4840086"/>
            <a:chExt cx="1466291" cy="918640"/>
          </a:xfrm>
        </p:grpSpPr>
        <p:sp>
          <p:nvSpPr>
            <p:cNvPr id="66" name="Ovale 36"/>
            <p:cNvSpPr/>
            <p:nvPr/>
          </p:nvSpPr>
          <p:spPr>
            <a:xfrm rot="1702495">
              <a:off x="292305" y="4840086"/>
              <a:ext cx="1466291" cy="91864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69" name="Group 126"/>
            <p:cNvGrpSpPr>
              <a:grpSpLocks noChangeAspect="1"/>
            </p:cNvGrpSpPr>
            <p:nvPr/>
          </p:nvGrpSpPr>
          <p:grpSpPr bwMode="auto">
            <a:xfrm rot="1219630">
              <a:off x="919048" y="5374343"/>
              <a:ext cx="579451" cy="204019"/>
              <a:chOff x="804" y="3206"/>
              <a:chExt cx="2344" cy="314"/>
            </a:xfrm>
          </p:grpSpPr>
          <p:sp>
            <p:nvSpPr>
              <p:cNvPr id="70" name="Freeform 127"/>
              <p:cNvSpPr>
                <a:spLocks noChangeAspect="1"/>
              </p:cNvSpPr>
              <p:nvPr/>
            </p:nvSpPr>
            <p:spPr bwMode="auto">
              <a:xfrm>
                <a:off x="804" y="3218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1" name="Freeform 128"/>
              <p:cNvSpPr>
                <a:spLocks noChangeAspect="1"/>
              </p:cNvSpPr>
              <p:nvPr/>
            </p:nvSpPr>
            <p:spPr bwMode="auto">
              <a:xfrm>
                <a:off x="1136" y="3216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2" name="Freeform 129"/>
              <p:cNvSpPr>
                <a:spLocks noChangeAspect="1"/>
              </p:cNvSpPr>
              <p:nvPr/>
            </p:nvSpPr>
            <p:spPr bwMode="auto">
              <a:xfrm>
                <a:off x="1468" y="3214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3" name="Freeform 130"/>
              <p:cNvSpPr>
                <a:spLocks noChangeAspect="1"/>
              </p:cNvSpPr>
              <p:nvPr/>
            </p:nvSpPr>
            <p:spPr bwMode="auto">
              <a:xfrm>
                <a:off x="1800" y="3212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4" name="Freeform 131"/>
              <p:cNvSpPr>
                <a:spLocks noChangeAspect="1"/>
              </p:cNvSpPr>
              <p:nvPr/>
            </p:nvSpPr>
            <p:spPr bwMode="auto">
              <a:xfrm>
                <a:off x="2132" y="3210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5" name="Freeform 132"/>
              <p:cNvSpPr>
                <a:spLocks noChangeAspect="1"/>
              </p:cNvSpPr>
              <p:nvPr/>
            </p:nvSpPr>
            <p:spPr bwMode="auto">
              <a:xfrm>
                <a:off x="2464" y="3208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6" name="Freeform 133"/>
              <p:cNvSpPr>
                <a:spLocks noChangeAspect="1"/>
              </p:cNvSpPr>
              <p:nvPr/>
            </p:nvSpPr>
            <p:spPr bwMode="auto">
              <a:xfrm>
                <a:off x="2796" y="3206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79" name="Group 126"/>
            <p:cNvGrpSpPr>
              <a:grpSpLocks noChangeAspect="1"/>
            </p:cNvGrpSpPr>
            <p:nvPr/>
          </p:nvGrpSpPr>
          <p:grpSpPr bwMode="auto">
            <a:xfrm rot="1219630">
              <a:off x="611091" y="5005525"/>
              <a:ext cx="579451" cy="204019"/>
              <a:chOff x="804" y="3206"/>
              <a:chExt cx="2344" cy="314"/>
            </a:xfrm>
          </p:grpSpPr>
          <p:sp>
            <p:nvSpPr>
              <p:cNvPr id="80" name="Freeform 127"/>
              <p:cNvSpPr>
                <a:spLocks noChangeAspect="1"/>
              </p:cNvSpPr>
              <p:nvPr/>
            </p:nvSpPr>
            <p:spPr bwMode="auto">
              <a:xfrm>
                <a:off x="804" y="3218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81" name="Freeform 128"/>
              <p:cNvSpPr>
                <a:spLocks noChangeAspect="1"/>
              </p:cNvSpPr>
              <p:nvPr/>
            </p:nvSpPr>
            <p:spPr bwMode="auto">
              <a:xfrm>
                <a:off x="1136" y="3216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82" name="Freeform 129"/>
              <p:cNvSpPr>
                <a:spLocks noChangeAspect="1"/>
              </p:cNvSpPr>
              <p:nvPr/>
            </p:nvSpPr>
            <p:spPr bwMode="auto">
              <a:xfrm>
                <a:off x="1468" y="3214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83" name="Freeform 130"/>
              <p:cNvSpPr>
                <a:spLocks noChangeAspect="1"/>
              </p:cNvSpPr>
              <p:nvPr/>
            </p:nvSpPr>
            <p:spPr bwMode="auto">
              <a:xfrm>
                <a:off x="1800" y="3212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84" name="Freeform 131"/>
              <p:cNvSpPr>
                <a:spLocks noChangeAspect="1"/>
              </p:cNvSpPr>
              <p:nvPr/>
            </p:nvSpPr>
            <p:spPr bwMode="auto">
              <a:xfrm>
                <a:off x="2132" y="3210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85" name="Freeform 132"/>
              <p:cNvSpPr>
                <a:spLocks noChangeAspect="1"/>
              </p:cNvSpPr>
              <p:nvPr/>
            </p:nvSpPr>
            <p:spPr bwMode="auto">
              <a:xfrm>
                <a:off x="2464" y="3208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86" name="Freeform 133"/>
              <p:cNvSpPr>
                <a:spLocks noChangeAspect="1"/>
              </p:cNvSpPr>
              <p:nvPr/>
            </p:nvSpPr>
            <p:spPr bwMode="auto">
              <a:xfrm>
                <a:off x="2796" y="3206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</p:grpSp>
      <p:sp>
        <p:nvSpPr>
          <p:cNvPr id="87" name="Rettangolo 50"/>
          <p:cNvSpPr/>
          <p:nvPr/>
        </p:nvSpPr>
        <p:spPr>
          <a:xfrm>
            <a:off x="3803315" y="991595"/>
            <a:ext cx="10454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dirty="0" smtClean="0">
                <a:solidFill>
                  <a:srgbClr val="CC00FF"/>
                </a:solidFill>
              </a:rPr>
              <a:t>Glueball</a:t>
            </a:r>
            <a:endParaRPr lang="it-IT" sz="2000" dirty="0">
              <a:solidFill>
                <a:srgbClr val="CC00FF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419681" y="1458943"/>
            <a:ext cx="803876" cy="815508"/>
            <a:chOff x="1077766" y="1530526"/>
            <a:chExt cx="905537" cy="918640"/>
          </a:xfrm>
        </p:grpSpPr>
        <p:sp>
          <p:nvSpPr>
            <p:cNvPr id="89" name="Ovale 36"/>
            <p:cNvSpPr/>
            <p:nvPr/>
          </p:nvSpPr>
          <p:spPr>
            <a:xfrm rot="1702495">
              <a:off x="1077766" y="1530526"/>
              <a:ext cx="905537" cy="91864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0" name="Ovale 37"/>
            <p:cNvSpPr/>
            <p:nvPr/>
          </p:nvSpPr>
          <p:spPr>
            <a:xfrm>
              <a:off x="1609397" y="1809785"/>
              <a:ext cx="167828" cy="167828"/>
            </a:xfrm>
            <a:prstGeom prst="ellipse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1" name="Ovale 38"/>
            <p:cNvSpPr/>
            <p:nvPr/>
          </p:nvSpPr>
          <p:spPr>
            <a:xfrm>
              <a:off x="1328439" y="1981684"/>
              <a:ext cx="167828" cy="167828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817136" y="1417497"/>
            <a:ext cx="1301676" cy="815508"/>
            <a:chOff x="2630950" y="1650086"/>
            <a:chExt cx="1466291" cy="918640"/>
          </a:xfrm>
        </p:grpSpPr>
        <p:sp>
          <p:nvSpPr>
            <p:cNvPr id="102" name="Ovale 36"/>
            <p:cNvSpPr/>
            <p:nvPr/>
          </p:nvSpPr>
          <p:spPr>
            <a:xfrm rot="1702495">
              <a:off x="2630950" y="1650086"/>
              <a:ext cx="1466291" cy="91864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1" name="Ovale 38"/>
            <p:cNvSpPr/>
            <p:nvPr/>
          </p:nvSpPr>
          <p:spPr>
            <a:xfrm>
              <a:off x="2934103" y="1987716"/>
              <a:ext cx="167828" cy="167828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3" name="Ovale 38"/>
            <p:cNvSpPr/>
            <p:nvPr/>
          </p:nvSpPr>
          <p:spPr>
            <a:xfrm>
              <a:off x="3336098" y="1903202"/>
              <a:ext cx="167828" cy="167828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4" name="Ovale 38"/>
            <p:cNvSpPr/>
            <p:nvPr/>
          </p:nvSpPr>
          <p:spPr>
            <a:xfrm>
              <a:off x="3375391" y="2245824"/>
              <a:ext cx="167828" cy="167828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05" name="Rettangolo 50"/>
          <p:cNvSpPr/>
          <p:nvPr/>
        </p:nvSpPr>
        <p:spPr>
          <a:xfrm>
            <a:off x="369271" y="991595"/>
            <a:ext cx="9028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dirty="0" smtClean="0">
                <a:solidFill>
                  <a:srgbClr val="CC00FF"/>
                </a:solidFill>
              </a:rPr>
              <a:t>Meson</a:t>
            </a:r>
            <a:endParaRPr lang="it-IT" sz="2000" dirty="0">
              <a:solidFill>
                <a:srgbClr val="CC00FF"/>
              </a:solidFill>
            </a:endParaRPr>
          </a:p>
        </p:txBody>
      </p:sp>
      <p:sp>
        <p:nvSpPr>
          <p:cNvPr id="106" name="Rettangolo 50"/>
          <p:cNvSpPr/>
          <p:nvPr/>
        </p:nvSpPr>
        <p:spPr>
          <a:xfrm>
            <a:off x="1890698" y="991595"/>
            <a:ext cx="9203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dirty="0" smtClean="0">
                <a:solidFill>
                  <a:srgbClr val="CC00FF"/>
                </a:solidFill>
              </a:rPr>
              <a:t>Baryon</a:t>
            </a:r>
            <a:endParaRPr lang="it-IT" sz="2000" dirty="0">
              <a:solidFill>
                <a:srgbClr val="CC00FF"/>
              </a:solidFill>
            </a:endParaRPr>
          </a:p>
        </p:txBody>
      </p:sp>
      <p:sp>
        <p:nvSpPr>
          <p:cNvPr id="108" name="Rounded Rectangle 107"/>
          <p:cNvSpPr/>
          <p:nvPr/>
        </p:nvSpPr>
        <p:spPr>
          <a:xfrm>
            <a:off x="2895557" y="4293504"/>
            <a:ext cx="1740782" cy="74814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0000FF"/>
                </a:solidFill>
              </a:rPr>
              <a:t>Data</a:t>
            </a:r>
            <a:endParaRPr lang="it-IT" dirty="0">
              <a:solidFill>
                <a:srgbClr val="0000FF"/>
              </a:solidFill>
            </a:endParaRPr>
          </a:p>
        </p:txBody>
      </p:sp>
      <p:sp>
        <p:nvSpPr>
          <p:cNvPr id="109" name="Rounded Rectangle 108"/>
          <p:cNvSpPr/>
          <p:nvPr/>
        </p:nvSpPr>
        <p:spPr>
          <a:xfrm>
            <a:off x="5000777" y="4273438"/>
            <a:ext cx="1740782" cy="74814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Amplitude analysis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10" name="Rounded Rectangle 109"/>
          <p:cNvSpPr/>
          <p:nvPr/>
        </p:nvSpPr>
        <p:spPr>
          <a:xfrm>
            <a:off x="7203765" y="4269527"/>
            <a:ext cx="1740782" cy="74814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CC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CC00FF"/>
                </a:solidFill>
              </a:rPr>
              <a:t>Properties,</a:t>
            </a:r>
          </a:p>
          <a:p>
            <a:pPr algn="ctr"/>
            <a:r>
              <a:rPr lang="it-IT" dirty="0" smtClean="0">
                <a:solidFill>
                  <a:srgbClr val="CC00FF"/>
                </a:solidFill>
              </a:rPr>
              <a:t>Model building</a:t>
            </a:r>
            <a:endParaRPr lang="it-IT" dirty="0">
              <a:solidFill>
                <a:srgbClr val="CC00FF"/>
              </a:solidFill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1258265" y="5354054"/>
            <a:ext cx="89569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 smtClean="0">
                <a:solidFill>
                  <a:srgbClr val="FF0000"/>
                </a:solidFill>
              </a:rPr>
              <a:t>Interpretations on the spectrum leads to </a:t>
            </a:r>
            <a:br>
              <a:rPr lang="it-IT" sz="2400" dirty="0" smtClean="0">
                <a:solidFill>
                  <a:srgbClr val="FF0000"/>
                </a:solidFill>
              </a:rPr>
            </a:br>
            <a:r>
              <a:rPr lang="it-IT" sz="2400" dirty="0" smtClean="0">
                <a:solidFill>
                  <a:srgbClr val="FF0000"/>
                </a:solidFill>
              </a:rPr>
              <a:t>understanding </a:t>
            </a:r>
            <a:r>
              <a:rPr lang="it-IT" sz="2400" dirty="0">
                <a:solidFill>
                  <a:srgbClr val="FF0000"/>
                </a:solidFill>
              </a:rPr>
              <a:t>fundamental laws </a:t>
            </a:r>
            <a:r>
              <a:rPr lang="it-IT" sz="2400" dirty="0" smtClean="0">
                <a:solidFill>
                  <a:srgbClr val="FF0000"/>
                </a:solidFill>
              </a:rPr>
              <a:t>of nature</a:t>
            </a:r>
            <a:endParaRPr lang="it-IT" sz="2400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9" t="28385" r="19156" b="-1"/>
          <a:stretch/>
        </p:blipFill>
        <p:spPr>
          <a:xfrm>
            <a:off x="95808" y="3109132"/>
            <a:ext cx="2125516" cy="1635189"/>
          </a:xfrm>
          <a:prstGeom prst="rect">
            <a:avLst/>
          </a:prstGeom>
        </p:spPr>
      </p:pic>
      <p:sp>
        <p:nvSpPr>
          <p:cNvPr id="93" name="Rettangolo 50"/>
          <p:cNvSpPr/>
          <p:nvPr/>
        </p:nvSpPr>
        <p:spPr>
          <a:xfrm rot="5400000">
            <a:off x="1715703" y="3797973"/>
            <a:ext cx="13845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dirty="0" smtClean="0">
                <a:solidFill>
                  <a:srgbClr val="0000FF"/>
                </a:solidFill>
              </a:rPr>
              <a:t>Experiment</a:t>
            </a:r>
            <a:endParaRPr lang="it-IT" sz="2000" dirty="0">
              <a:solidFill>
                <a:srgbClr val="0000FF"/>
              </a:solidFill>
            </a:endParaRPr>
          </a:p>
        </p:txBody>
      </p:sp>
      <p:sp>
        <p:nvSpPr>
          <p:cNvPr id="94" name="Rettangolo 50"/>
          <p:cNvSpPr/>
          <p:nvPr/>
        </p:nvSpPr>
        <p:spPr>
          <a:xfrm rot="5400000">
            <a:off x="1733630" y="5337821"/>
            <a:ext cx="14033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dirty="0" smtClean="0">
                <a:solidFill>
                  <a:srgbClr val="0000FF"/>
                </a:solidFill>
              </a:rPr>
              <a:t>Lattice QCD</a:t>
            </a:r>
            <a:endParaRPr lang="it-IT" sz="2000" dirty="0">
              <a:solidFill>
                <a:srgbClr val="0000FF"/>
              </a:solidFill>
            </a:endParaRPr>
          </a:p>
        </p:txBody>
      </p:sp>
      <p:cxnSp>
        <p:nvCxnSpPr>
          <p:cNvPr id="95" name="Straight Arrow Connector 94"/>
          <p:cNvCxnSpPr/>
          <p:nvPr/>
        </p:nvCxnSpPr>
        <p:spPr>
          <a:xfrm>
            <a:off x="2514732" y="3910467"/>
            <a:ext cx="380825" cy="38303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>
          <a:xfrm flipV="1">
            <a:off x="2591531" y="5150103"/>
            <a:ext cx="351523" cy="45870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8" name="Picture 8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0" y="4896674"/>
            <a:ext cx="2180826" cy="154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9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itolo 1"/>
              <p:cNvSpPr txBox="1">
                <a:spLocks/>
              </p:cNvSpPr>
              <p:nvPr/>
            </p:nvSpPr>
            <p:spPr>
              <a:xfrm>
                <a:off x="457200" y="-27384"/>
                <a:ext cx="8229600" cy="1076866"/>
              </a:xfrm>
              <a:prstGeom prst="rect">
                <a:avLst/>
              </a:prstGeom>
            </p:spPr>
            <p:txBody>
              <a:bodyPr vert="horz" lIns="91440" tIns="45720" rIns="91440" bIns="45720" rtlCol="0" anchor="b" anchorCtr="0">
                <a:normAutofit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5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it-IT" sz="3600" b="0" i="1" dirty="0" smtClean="0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it-IT" sz="3600" dirty="0" smtClean="0"/>
                  <a:t> photoproduction</a:t>
                </a:r>
                <a:endParaRPr lang="it-IT" sz="3600" dirty="0"/>
              </a:p>
            </p:txBody>
          </p:sp>
        </mc:Choice>
        <mc:Fallback xmlns="">
          <p:sp>
            <p:nvSpPr>
              <p:cNvPr id="36" name="Titol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-27384"/>
                <a:ext cx="8229600" cy="1076866"/>
              </a:xfrm>
              <a:prstGeom prst="rect">
                <a:avLst/>
              </a:prstGeom>
              <a:blipFill rotWithShape="0">
                <a:blip r:embed="rId3"/>
                <a:stretch>
                  <a:fillRect b="-2159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ectangle 37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Pilloni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9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</a:rPr>
              <a:t>9</a:t>
            </a:r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XYZ have so far not been seen in photoproduction: independent confirmation…"/>
              <p:cNvSpPr txBox="1"/>
              <p:nvPr/>
            </p:nvSpPr>
            <p:spPr>
              <a:xfrm>
                <a:off x="314267" y="1138258"/>
                <a:ext cx="8487185" cy="1311327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35719" tIns="35719" rIns="35719" bIns="35719" anchor="ctr">
                <a:normAutofit/>
              </a:bodyPr>
              <a:lstStyle/>
              <a:p>
                <a:pPr marL="285750" indent="-285750">
                  <a:buClr>
                    <a:srgbClr val="C00000"/>
                  </a:buClr>
                  <a:buSzPct val="145000"/>
                  <a:buFont typeface="Arial" panose="020B0604020202020204" pitchFamily="34" charset="0"/>
                  <a:buChar char="•"/>
                  <a:defRPr sz="2500" b="0"/>
                </a:pPr>
                <a:r>
                  <a:rPr lang="en-US" sz="1758" dirty="0" smtClean="0"/>
                  <a:t>The </a:t>
                </a:r>
                <a14:m>
                  <m:oMath xmlns:m="http://schemas.openxmlformats.org/officeDocument/2006/math">
                    <m:r>
                      <a:rPr lang="en-US" sz="1758" i="1" dirty="0" smtClean="0">
                        <a:latin typeface="Cambria Math" panose="02040503050406030204" pitchFamily="18" charset="0"/>
                      </a:rPr>
                      <m:t>𝑍𝑠</m:t>
                    </m:r>
                  </m:oMath>
                </a14:m>
                <a:r>
                  <a:rPr lang="en-US" sz="1758" dirty="0" smtClean="0"/>
                  <a:t> are charged </a:t>
                </a:r>
                <a:r>
                  <a:rPr lang="en-US" sz="1758" dirty="0" err="1" smtClean="0"/>
                  <a:t>charmoniumlike</a:t>
                </a:r>
                <a:r>
                  <a:rPr lang="en-US" sz="1758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1758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58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it-IT" sz="1758" b="0" i="1" smtClean="0">
                            <a:latin typeface="Cambria Math" panose="02040503050406030204" pitchFamily="18" charset="0"/>
                          </a:rPr>
                          <m:t>+−</m:t>
                        </m:r>
                      </m:sup>
                    </m:sSup>
                  </m:oMath>
                </a14:m>
                <a:r>
                  <a:rPr lang="en-US" sz="1758" dirty="0" smtClean="0"/>
                  <a:t> states close to open flavor thresholds</a:t>
                </a:r>
              </a:p>
              <a:p>
                <a:pPr marL="285750" indent="-285750">
                  <a:buClr>
                    <a:srgbClr val="C00000"/>
                  </a:buClr>
                  <a:buSzPct val="145000"/>
                  <a:buFont typeface="Arial" panose="020B0604020202020204" pitchFamily="34" charset="0"/>
                  <a:buChar char="•"/>
                  <a:defRPr sz="2500" b="0"/>
                </a:pPr>
                <a:r>
                  <a:rPr lang="en-US" sz="1758" dirty="0" smtClean="0"/>
                  <a:t>Focus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758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758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it-IT" sz="1758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sSup>
                      <m:sSupPr>
                        <m:ctrlPr>
                          <a:rPr lang="it-IT" sz="1758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it-IT" sz="1758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sz="1758" b="0" i="1" smtClean="0">
                                <a:latin typeface="Cambria Math" panose="02040503050406030204" pitchFamily="18" charset="0"/>
                              </a:rPr>
                              <m:t>3900</m:t>
                            </m:r>
                          </m:e>
                        </m:d>
                      </m:e>
                      <m:sup>
                        <m:r>
                          <a:rPr lang="it-IT" sz="1758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it-IT" sz="1758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it-IT" sz="1758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m:rPr>
                        <m:lit/>
                      </m:rPr>
                      <a:rPr lang="it-IT" sz="1758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sz="1758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it-IT" sz="1758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it-IT" sz="1758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58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1758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1758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758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758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it-IT" sz="1758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sSup>
                      <m:sSupPr>
                        <m:ctrlPr>
                          <a:rPr lang="it-IT" sz="1758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it-IT" sz="1758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sz="1758" b="0" i="1" smtClean="0">
                                <a:latin typeface="Cambria Math" panose="02040503050406030204" pitchFamily="18" charset="0"/>
                              </a:rPr>
                              <m:t>10610</m:t>
                            </m:r>
                          </m:e>
                        </m:d>
                      </m:e>
                      <m:sup>
                        <m:r>
                          <a:rPr lang="it-IT" sz="1758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it-IT" sz="1758" b="0" i="1" smtClean="0">
                        <a:latin typeface="Cambria Math" panose="02040503050406030204" pitchFamily="18" charset="0"/>
                      </a:rPr>
                      <m:t>,</m:t>
                    </m:r>
                    <m:sSubSup>
                      <m:sSubSupPr>
                        <m:ctrlPr>
                          <a:rPr lang="it-IT" sz="1758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it-IT" sz="1758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it-IT" sz="1758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  <m:sup>
                        <m:r>
                          <a:rPr lang="it-IT" sz="1758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sSup>
                      <m:sSupPr>
                        <m:ctrlPr>
                          <a:rPr lang="it-IT" sz="1758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it-IT" sz="1758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sz="1758" i="1">
                                <a:latin typeface="Cambria Math" panose="02040503050406030204" pitchFamily="18" charset="0"/>
                              </a:rPr>
                              <m:t>106</m:t>
                            </m:r>
                            <m:r>
                              <a:rPr lang="it-IT" sz="1758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it-IT" sz="1758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  <m:sup>
                        <m:r>
                          <a:rPr lang="it-IT" sz="1758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it-IT" sz="1758" i="1">
                        <a:latin typeface="Cambria Math" panose="020405030504060302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it-IT" sz="1758" b="0" i="0" smtClean="0">
                        <a:latin typeface="Cambria Math" panose="02040503050406030204" pitchFamily="18" charset="0"/>
                      </a:rPr>
                      <m:t>Υ</m:t>
                    </m:r>
                    <m:r>
                      <a:rPr lang="it-IT" sz="1758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1758" b="0" i="1" smtClean="0">
                        <a:latin typeface="Cambria Math" panose="02040503050406030204" pitchFamily="18" charset="0"/>
                      </a:rPr>
                      <m:t>𝑛𝑆</m:t>
                    </m:r>
                    <m:r>
                      <a:rPr lang="it-IT" sz="1758" b="0" i="1" smtClean="0">
                        <a:latin typeface="Cambria Math" panose="02040503050406030204" pitchFamily="18" charset="0"/>
                      </a:rPr>
                      <m:t>) </m:t>
                    </m:r>
                    <m:sSup>
                      <m:sSupPr>
                        <m:ctrlPr>
                          <a:rPr lang="it-IT" sz="1758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58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1758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US" sz="1758" dirty="0" smtClean="0"/>
              </a:p>
              <a:p>
                <a:pPr marL="285750" indent="-285750">
                  <a:buClr>
                    <a:srgbClr val="C00000"/>
                  </a:buClr>
                  <a:buSzPct val="145000"/>
                  <a:buFont typeface="Arial" panose="020B0604020202020204" pitchFamily="34" charset="0"/>
                  <a:buChar char="•"/>
                  <a:defRPr sz="2500" b="0"/>
                </a:pPr>
                <a:r>
                  <a:rPr lang="en-US" sz="1758" dirty="0" smtClean="0"/>
                  <a:t>The pion is exchanged in the </a:t>
                </a:r>
                <a14:m>
                  <m:oMath xmlns:m="http://schemas.openxmlformats.org/officeDocument/2006/math">
                    <m:r>
                      <a:rPr lang="en-US" sz="1758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1758" dirty="0" smtClean="0"/>
                  <a:t>-channel</a:t>
                </a:r>
                <a:endParaRPr lang="en-US" sz="1758" dirty="0"/>
              </a:p>
              <a:p>
                <a:pPr marL="285750" indent="-285750">
                  <a:buClr>
                    <a:srgbClr val="C00000"/>
                  </a:buClr>
                  <a:buSzPct val="145000"/>
                  <a:buFont typeface="Arial" panose="020B0604020202020204" pitchFamily="34" charset="0"/>
                  <a:buChar char="•"/>
                  <a:defRPr sz="2500" b="0"/>
                </a:pPr>
                <a:r>
                  <a:rPr lang="en-US" sz="1758" dirty="0"/>
                  <a:t>Sizeable cross sections especially at </a:t>
                </a:r>
                <a:r>
                  <a:rPr lang="en-US" sz="1758" dirty="0" smtClean="0"/>
                  <a:t>LE</a:t>
                </a:r>
              </a:p>
            </p:txBody>
          </p:sp>
        </mc:Choice>
        <mc:Fallback xmlns="">
          <p:sp>
            <p:nvSpPr>
              <p:cNvPr id="12" name="XYZ have so far not been seen in photoproduction: independent confirmation…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267" y="1138258"/>
                <a:ext cx="8487185" cy="1311327"/>
              </a:xfrm>
              <a:prstGeom prst="rect">
                <a:avLst/>
              </a:prstGeom>
              <a:blipFill rotWithShape="0">
                <a:blip r:embed="rId4"/>
                <a:stretch>
                  <a:fillRect l="-1796" t="-4651" b="-5116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Z_FS.pdf" descr="Z_FS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77108" y="2690184"/>
            <a:ext cx="3691478" cy="35417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Z_regge.pdf" descr="Z_regge.pd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919821" y="2688293"/>
            <a:ext cx="3691478" cy="35417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4803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itolo 1"/>
              <p:cNvSpPr txBox="1">
                <a:spLocks/>
              </p:cNvSpPr>
              <p:nvPr/>
            </p:nvSpPr>
            <p:spPr>
              <a:xfrm>
                <a:off x="457200" y="-27384"/>
                <a:ext cx="8229600" cy="1076866"/>
              </a:xfrm>
              <a:prstGeom prst="rect">
                <a:avLst/>
              </a:prstGeom>
            </p:spPr>
            <p:txBody>
              <a:bodyPr vert="horz" lIns="91440" tIns="45720" rIns="91440" bIns="45720" rtlCol="0" anchor="b" anchorCtr="0">
                <a:normAutofit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5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it-IT" sz="3600" dirty="0" smtClean="0"/>
                  <a:t> photoproduction</a:t>
                </a:r>
                <a:endParaRPr lang="it-IT" sz="3600" dirty="0"/>
              </a:p>
            </p:txBody>
          </p:sp>
        </mc:Choice>
        <mc:Fallback xmlns="">
          <p:sp>
            <p:nvSpPr>
              <p:cNvPr id="36" name="Titol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-27384"/>
                <a:ext cx="8229600" cy="1076866"/>
              </a:xfrm>
              <a:prstGeom prst="rect">
                <a:avLst/>
              </a:prstGeom>
              <a:blipFill rotWithShape="0">
                <a:blip r:embed="rId3"/>
                <a:stretch>
                  <a:fillRect b="-2159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ectangle 37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Pilloni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9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</a:rPr>
              <a:t>10</a:t>
            </a:r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XYZ have so far not been seen in photoproduction: independent confirmation…"/>
              <p:cNvSpPr txBox="1"/>
              <p:nvPr/>
            </p:nvSpPr>
            <p:spPr>
              <a:xfrm>
                <a:off x="314267" y="1138258"/>
                <a:ext cx="8487185" cy="1462329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35719" tIns="35719" rIns="35719" bIns="35719" anchor="ctr">
                <a:normAutofit/>
              </a:bodyPr>
              <a:lstStyle/>
              <a:p>
                <a:pPr marL="285750" indent="-285750">
                  <a:buClr>
                    <a:srgbClr val="C00000"/>
                  </a:buClr>
                  <a:buSzPct val="145000"/>
                  <a:buFont typeface="Arial" panose="020B0604020202020204" pitchFamily="34" charset="0"/>
                  <a:buChar char="•"/>
                  <a:defRPr sz="2500" b="0"/>
                </a:pPr>
                <a:r>
                  <a:rPr lang="en-US" sz="1758" dirty="0" smtClean="0"/>
                  <a:t>Focus on </a:t>
                </a:r>
                <a:r>
                  <a:rPr lang="en-US" sz="1758" dirty="0"/>
                  <a:t>the famous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1758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58" b="0" i="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it-IT" sz="1758" b="0" i="0" dirty="0" smtClean="0"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p>
                    <m:r>
                      <a:rPr lang="it-IT" sz="1758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758" i="1" dirty="0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sz="1758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758" i="1" dirty="0" smtClean="0">
                            <a:latin typeface="Cambria Math" panose="02040503050406030204" pitchFamily="18" charset="0"/>
                          </a:rPr>
                          <m:t>3872</m:t>
                        </m:r>
                      </m:e>
                    </m:d>
                    <m:r>
                      <a:rPr lang="it-IT" sz="1758" b="0" i="1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it-IT" sz="1758" b="0" i="1" dirty="0" smtClean="0">
                        <a:latin typeface="Cambria Math" panose="02040503050406030204" pitchFamily="18" charset="0"/>
                      </a:rPr>
                      <m:t>𝐽</m:t>
                    </m:r>
                    <m:r>
                      <m:rPr>
                        <m:lit/>
                      </m:rPr>
                      <a:rPr lang="it-IT" sz="1758" b="0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sz="1758" b="0" i="1" dirty="0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it-IT" sz="1758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it-IT" sz="1758" b="0" i="1" dirty="0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it-IT" sz="1758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it-IT" sz="1758" b="0" i="1" dirty="0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1758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it-IT" sz="1758" dirty="0" smtClean="0"/>
              </a:p>
              <a:p>
                <a:pPr marL="285750" indent="-285750">
                  <a:buClr>
                    <a:srgbClr val="C00000"/>
                  </a:buClr>
                  <a:buSzPct val="145000"/>
                  <a:buFont typeface="Arial" panose="020B0604020202020204" pitchFamily="34" charset="0"/>
                  <a:buChar char="•"/>
                  <a:defRPr sz="2500" b="0"/>
                </a:pPr>
                <a:r>
                  <a:rPr lang="en-US" sz="1758" dirty="0" smtClean="0"/>
                  <a:t>Studying also </a:t>
                </a:r>
                <a14:m>
                  <m:oMath xmlns:m="http://schemas.openxmlformats.org/officeDocument/2006/math">
                    <m:r>
                      <a:rPr lang="en-US" sz="1758" i="1" dirty="0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sz="1758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758" i="1" dirty="0" smtClean="0">
                            <a:latin typeface="Cambria Math" panose="02040503050406030204" pitchFamily="18" charset="0"/>
                          </a:rPr>
                          <m:t>6900</m:t>
                        </m:r>
                      </m:e>
                    </m:d>
                    <m:r>
                      <a:rPr lang="it-IT" sz="1758" b="0" i="1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it-IT" sz="1758" b="0" i="1" dirty="0" smtClean="0">
                        <a:latin typeface="Cambria Math" panose="02040503050406030204" pitchFamily="18" charset="0"/>
                      </a:rPr>
                      <m:t>𝐽</m:t>
                    </m:r>
                    <m:r>
                      <m:rPr>
                        <m:lit/>
                      </m:rPr>
                      <a:rPr lang="it-IT" sz="1758" b="0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sz="1758" b="0" i="1" dirty="0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it-IT" sz="1758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it-IT" sz="1758" b="0" i="1" dirty="0" smtClean="0">
                        <a:latin typeface="Cambria Math" panose="02040503050406030204" pitchFamily="18" charset="0"/>
                      </a:rPr>
                      <m:t>𝐽</m:t>
                    </m:r>
                    <m:r>
                      <m:rPr>
                        <m:lit/>
                      </m:rPr>
                      <a:rPr lang="it-IT" sz="1758" b="0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sz="1758" b="0" i="1" dirty="0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1758" dirty="0"/>
                  <a:t> (</a:t>
                </a:r>
                <a:r>
                  <a:rPr lang="en-US" sz="1758" dirty="0" smtClean="0"/>
                  <a:t>assumed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1758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58" b="0" i="0" dirty="0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it-IT" sz="1758" dirty="0"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p>
                  </m:oMath>
                </a14:m>
                <a:r>
                  <a:rPr lang="en-US" sz="1758" dirty="0" smtClean="0"/>
                  <a:t>)</a:t>
                </a:r>
                <a:endParaRPr lang="en-US" sz="1758" dirty="0"/>
              </a:p>
              <a:p>
                <a:pPr marL="285750" indent="-285750">
                  <a:buClr>
                    <a:srgbClr val="C00000"/>
                  </a:buClr>
                  <a:buSzPct val="145000"/>
                  <a:buFont typeface="Arial" panose="020B0604020202020204" pitchFamily="34" charset="0"/>
                  <a:buChar char="•"/>
                  <a:defRPr sz="2500" b="0"/>
                </a:pPr>
                <a:r>
                  <a:rPr lang="en-US" sz="1758" dirty="0"/>
                  <a:t>𝛚 and 𝛒 exchanges give main </a:t>
                </a:r>
                <a:r>
                  <a:rPr lang="en-US" sz="1758" dirty="0" smtClean="0"/>
                  <a:t>contributions:</a:t>
                </a:r>
                <a:br>
                  <a:rPr lang="en-US" sz="1758" dirty="0" smtClean="0"/>
                </a:br>
                <a:r>
                  <a:rPr lang="en-US" sz="1758" dirty="0" smtClean="0"/>
                  <a:t>need to assume the existence of a OZI-suppressed </a:t>
                </a:r>
                <a14:m>
                  <m:oMath xmlns:m="http://schemas.openxmlformats.org/officeDocument/2006/math">
                    <m:r>
                      <a:rPr lang="en-US" sz="1758" i="1" dirty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sz="1758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758" i="1" dirty="0">
                            <a:latin typeface="Cambria Math" panose="02040503050406030204" pitchFamily="18" charset="0"/>
                          </a:rPr>
                          <m:t>6900</m:t>
                        </m:r>
                      </m:e>
                    </m:d>
                    <m:r>
                      <a:rPr lang="it-IT" sz="1758" i="1" dirty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it-IT" sz="1758" i="1" dirty="0">
                        <a:latin typeface="Cambria Math" panose="02040503050406030204" pitchFamily="18" charset="0"/>
                      </a:rPr>
                      <m:t>𝐽</m:t>
                    </m:r>
                    <m:r>
                      <m:rPr>
                        <m:lit/>
                      </m:rPr>
                      <a:rPr lang="it-IT" sz="1758" i="1" dirty="0"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sz="1758" i="1" dirty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it-IT" sz="1758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it-IT" sz="1758" b="0" i="1" dirty="0" smtClean="0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endParaRPr lang="en-US" sz="1758" dirty="0"/>
              </a:p>
              <a:p>
                <a:pPr marL="285750" indent="-285750">
                  <a:buClr>
                    <a:srgbClr val="C00000"/>
                  </a:buClr>
                  <a:buSzPct val="145000"/>
                  <a:buFont typeface="Arial" panose="020B0604020202020204" pitchFamily="34" charset="0"/>
                  <a:buChar char="•"/>
                  <a:defRPr sz="2500" b="0"/>
                </a:pPr>
                <a:r>
                  <a:rPr lang="en-US" sz="1758" dirty="0"/>
                  <a:t>Extremely suppressed cross sections at HE: </a:t>
                </a:r>
                <a:r>
                  <a:rPr lang="en-US" sz="1758" dirty="0" smtClean="0"/>
                  <a:t>LE </a:t>
                </a:r>
                <a:r>
                  <a:rPr lang="en-US" sz="1758" dirty="0"/>
                  <a:t>most </a:t>
                </a:r>
                <a:r>
                  <a:rPr lang="en-US" sz="1758" dirty="0" smtClean="0"/>
                  <a:t>promising</a:t>
                </a:r>
                <a:endParaRPr lang="en-US" sz="1758" dirty="0"/>
              </a:p>
            </p:txBody>
          </p:sp>
        </mc:Choice>
        <mc:Fallback xmlns="">
          <p:sp>
            <p:nvSpPr>
              <p:cNvPr id="12" name="XYZ have so far not been seen in photoproduction: independent confirmation…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267" y="1138258"/>
                <a:ext cx="8487185" cy="1462329"/>
              </a:xfrm>
              <a:prstGeom prst="rect">
                <a:avLst/>
              </a:prstGeom>
              <a:blipFill rotWithShape="0">
                <a:blip r:embed="rId4"/>
                <a:stretch>
                  <a:fillRect l="-1796" t="-7917" b="-8750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X_FS.pdf" descr="X_FS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6973" y="2857500"/>
            <a:ext cx="3031052" cy="2908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X_regge.pdf" descr="X_regge.pd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056474" y="2857500"/>
            <a:ext cx="3031052" cy="2908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X6900.pdf" descr="X6900.pd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049863" y="2866430"/>
            <a:ext cx="3031052" cy="29081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9142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itolo 1"/>
              <p:cNvSpPr txBox="1">
                <a:spLocks/>
              </p:cNvSpPr>
              <p:nvPr/>
            </p:nvSpPr>
            <p:spPr>
              <a:xfrm>
                <a:off x="457200" y="-27384"/>
                <a:ext cx="8229600" cy="1076866"/>
              </a:xfrm>
              <a:prstGeom prst="rect">
                <a:avLst/>
              </a:prstGeom>
            </p:spPr>
            <p:txBody>
              <a:bodyPr vert="horz" lIns="91440" tIns="45720" rIns="91440" bIns="45720" rtlCol="0" anchor="b" anchorCtr="0">
                <a:normAutofit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5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it-IT" sz="3600" dirty="0" smtClean="0"/>
                  <a:t> (vector) photoproduction</a:t>
                </a:r>
                <a:endParaRPr lang="it-IT" sz="3600" dirty="0"/>
              </a:p>
            </p:txBody>
          </p:sp>
        </mc:Choice>
        <mc:Fallback xmlns="">
          <p:sp>
            <p:nvSpPr>
              <p:cNvPr id="36" name="Titol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-27384"/>
                <a:ext cx="8229600" cy="1076866"/>
              </a:xfrm>
              <a:prstGeom prst="rect">
                <a:avLst/>
              </a:prstGeom>
              <a:blipFill rotWithShape="0">
                <a:blip r:embed="rId3"/>
                <a:stretch>
                  <a:fillRect b="-2159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ectangle 37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Pilloni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9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</a:rPr>
              <a:t>13</a:t>
            </a:r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751574" y="1049482"/>
                <a:ext cx="4245649" cy="2308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 smtClean="0"/>
                  <a:t>Existing data allow to put a 95% upper limit</a:t>
                </a:r>
                <a:br>
                  <a:rPr lang="it-IT" dirty="0" smtClean="0"/>
                </a:br>
                <a:r>
                  <a:rPr lang="it-IT" dirty="0" smtClean="0"/>
                  <a:t>on the ratio of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′</m:t>
                    </m:r>
                    <m:r>
                      <m:rPr>
                        <m:lit/>
                      </m:rPr>
                      <a:rPr lang="it-IT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4260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it-IT" dirty="0" smtClean="0"/>
                  <a:t> yields</a:t>
                </a:r>
              </a:p>
              <a:p>
                <a:endParaRPr lang="it-IT" dirty="0"/>
              </a:p>
              <a:p>
                <a:r>
                  <a:rPr lang="it-IT" dirty="0" smtClean="0"/>
                  <a:t>Assuming previous formula, one gets:</a:t>
                </a:r>
                <a:br>
                  <a:rPr lang="it-IT" dirty="0" smtClean="0"/>
                </a:br>
                <a14:m>
                  <m:oMath xmlns:m="http://schemas.openxmlformats.org/officeDocument/2006/math">
                    <m:sSubSup>
                      <m:sSubSup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it-IT" b="0" i="0" smtClean="0">
                            <a:latin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𝑒𝑒</m:t>
                        </m:r>
                      </m:sub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p>
                    </m:sSubSup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930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𝑒𝑉</m:t>
                    </m:r>
                  </m:oMath>
                </a14:m>
                <a:r>
                  <a:rPr lang="it-IT" b="0" dirty="0" smtClean="0">
                    <a:latin typeface="Calibri" panose="020F0502020204030204" pitchFamily="34" charset="0"/>
                  </a:rPr>
                  <a:t> </a:t>
                </a:r>
              </a:p>
              <a:p>
                <a:pPr algn="r"/>
                <a:r>
                  <a:rPr lang="it-IT" sz="1600" dirty="0" smtClean="0">
                    <a:solidFill>
                      <a:srgbClr val="C00000"/>
                    </a:solidFill>
                    <a:latin typeface="Calibri" panose="020F0502020204030204" pitchFamily="34" charset="0"/>
                  </a:rPr>
                  <a:t>(cfr. hep-ex/0603024, 2002.05641)</a:t>
                </a:r>
                <a:r>
                  <a:rPr lang="it-IT" sz="1600" b="0" dirty="0" smtClean="0">
                    <a:solidFill>
                      <a:srgbClr val="C00000"/>
                    </a:solidFill>
                    <a:latin typeface="Calibri" panose="020F050202020403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𝐵𝑅</m:t>
                    </m:r>
                    <m:d>
                      <m:d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  <m:r>
                          <m:rPr>
                            <m:lit/>
                          </m:rPr>
                          <a:rPr lang="it-IT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𝜓𝜋𝜋</m:t>
                        </m:r>
                      </m:e>
                    </m:d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96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it-IT" b="0" i="1" dirty="0" smtClean="0">
                    <a:latin typeface="Cambria Math" panose="020405030504060302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84</m:t>
                    </m:r>
                  </m:oMath>
                </a14:m>
                <a:r>
                  <a:rPr lang="it-IT" dirty="0" smtClean="0"/>
                  <a:t> </a:t>
                </a:r>
                <a:endParaRPr lang="it-IT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1574" y="1049482"/>
                <a:ext cx="4245649" cy="2308324"/>
              </a:xfrm>
              <a:prstGeom prst="rect">
                <a:avLst/>
              </a:prstGeom>
              <a:blipFill rotWithShape="0">
                <a:blip r:embed="rId4"/>
                <a:stretch>
                  <a:fillRect l="-1148" t="-1319" r="-43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158" y="3556932"/>
            <a:ext cx="3364482" cy="32277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03" y="3556932"/>
            <a:ext cx="3364481" cy="322779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Equation"/>
              <p:cNvSpPr txBox="1"/>
              <p:nvPr/>
            </p:nvSpPr>
            <p:spPr>
              <a:xfrm>
                <a:off x="123835" y="2203644"/>
                <a:ext cx="4260714" cy="818366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square" lIns="0" tIns="0" rIns="0" bIns="0">
                <a:spAutoFit/>
              </a:bodyPr>
              <a:lstStyle/>
              <a:p>
                <a:pPr defTabSz="642915" latinLnBrk="1">
                  <a:defRPr sz="1800" b="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sSub>
                            <m:sSubPr>
                              <m:ctrlP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sub>
                          </m:sSub>
                        </m:den>
                      </m:f>
                      <m:rad>
                        <m:radPr>
                          <m:degHide m:val="on"/>
                          <m:ctrlPr>
                            <a:rPr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p>
                                  <m:r>
                                    <a:rPr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𝜓𝜋𝜋</m:t>
                              </m:r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p>
                                  <m:r>
                                    <a:rPr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𝑔𝑔</m:t>
                              </m:r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  <m:f>
                            <m:fPr>
                              <m:ctrlP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p>
                                  <m:r>
                                    <a:rPr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  <m:sup>
                                  <m:r>
                                    <a:rPr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𝑔𝑔</m:t>
                              </m:r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p>
                                  <m:r>
                                    <a:rPr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  <m:sup>
                                  <m:r>
                                    <a:rPr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𝜓𝜋𝜋</m:t>
                              </m:r>
                              <m: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10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835" y="2203644"/>
                <a:ext cx="4260714" cy="818366"/>
              </a:xfrm>
              <a:prstGeom prst="rect">
                <a:avLst/>
              </a:prstGeom>
              <a:blipFill rotWithShape="0">
                <a:blip r:embed="rId7"/>
                <a:stretch>
                  <a:fillRect b="-741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123835" y="1153517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rgbClr val="C00000"/>
              </a:buClr>
              <a:buSzPct val="145000"/>
              <a:defRPr sz="2500" b="0"/>
            </a:pPr>
            <a:r>
              <a:rPr lang="it-IT" dirty="0"/>
              <a:t>Diffractive production, dominated by Pomeron (2-gluon) exchange</a:t>
            </a:r>
          </a:p>
        </p:txBody>
      </p:sp>
    </p:spTree>
    <p:extLst>
      <p:ext uri="{BB962C8B-B14F-4D97-AF65-F5344CB8AC3E}">
        <p14:creationId xmlns:p14="http://schemas.microsoft.com/office/powerpoint/2010/main" val="101778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0" y="2637343"/>
            <a:ext cx="9144000" cy="4220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23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olo 1"/>
              <p:cNvSpPr txBox="1">
                <a:spLocks/>
              </p:cNvSpPr>
              <p:nvPr/>
            </p:nvSpPr>
            <p:spPr>
              <a:xfrm>
                <a:off x="457200" y="-27384"/>
                <a:ext cx="8229600" cy="1076866"/>
              </a:xfrm>
              <a:prstGeom prst="rect">
                <a:avLst/>
              </a:prstGeom>
            </p:spPr>
            <p:txBody>
              <a:bodyPr vert="horz" lIns="91440" tIns="45720" rIns="91440" bIns="45720" rtlCol="0" anchor="b" anchorCtr="0">
                <a:normAutofit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5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m:rPr>
                        <m:lit/>
                      </m:rPr>
                      <a:rPr lang="it-IT" sz="36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it-IT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sSup>
                      <m:sSupPr>
                        <m:ctrlPr>
                          <a:rPr lang="it-IT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it-IT" sz="36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it-IT" sz="3600" b="0" i="0" smtClean="0">
                        <a:latin typeface="Cambria Math" panose="02040503050406030204" pitchFamily="18" charset="0"/>
                      </a:rPr>
                      <m:t>and</m:t>
                    </m:r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it-IT" sz="36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  <m:sup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sSubSup>
                      <m:sSubSupPr>
                        <m:ctrlPr>
                          <a:rPr lang="it-IT" sz="3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it-IT" sz="36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it-IT" sz="3600" i="1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  <m:sup>
                        <m:r>
                          <a:rPr lang="it-IT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it-IT" sz="3600" dirty="0" smtClean="0"/>
                  <a:t> </a:t>
                </a:r>
                <a:endParaRPr lang="it-IT" sz="3600" dirty="0"/>
              </a:p>
            </p:txBody>
          </p:sp>
        </mc:Choice>
        <mc:Fallback xmlns="">
          <p:sp>
            <p:nvSpPr>
              <p:cNvPr id="8" name="Titol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-27384"/>
                <a:ext cx="8229600" cy="107686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0" y="6360668"/>
                <a:ext cx="6650183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t-IT" sz="1600" dirty="0" smtClean="0">
                    <a:solidFill>
                      <a:schemeClr val="bg1">
                        <a:lumMod val="50000"/>
                      </a:schemeClr>
                    </a:solidFill>
                  </a:rPr>
                  <a:t>A. Pilloni – </a:t>
                </a:r>
                <a:r>
                  <a:rPr lang="it-IT" sz="1600" dirty="0">
                    <a:solidFill>
                      <a:schemeClr val="bg1">
                        <a:lumMod val="50000"/>
                      </a:schemeClr>
                    </a:solidFill>
                  </a:rPr>
                  <a:t>Amplitude analysis of </a:t>
                </a:r>
                <a14:m>
                  <m:oMath xmlns:m="http://schemas.openxmlformats.org/officeDocument/2006/math">
                    <m:r>
                      <a:rPr lang="it-IT" sz="16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𝐽</m:t>
                    </m:r>
                    <m:r>
                      <m:rPr>
                        <m:lit/>
                      </m:rPr>
                      <a:rPr lang="it-IT" sz="16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sz="16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  <m:r>
                      <a:rPr lang="it-IT" sz="16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it-IT" sz="16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𝛾</m:t>
                    </m:r>
                    <m:r>
                      <a:rPr lang="it-IT" sz="16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it-IT" sz="16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6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16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sSup>
                      <m:sSupPr>
                        <m:ctrlPr>
                          <a:rPr lang="it-IT" sz="16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6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16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it-IT" sz="16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360668"/>
                <a:ext cx="6650183" cy="338554"/>
              </a:xfrm>
              <a:prstGeom prst="rect">
                <a:avLst/>
              </a:prstGeom>
              <a:blipFill rotWithShape="0">
                <a:blip r:embed="rId4"/>
                <a:stretch>
                  <a:fillRect l="-458" t="-5357" b="-2142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54834" y="1033898"/>
            <a:ext cx="2897916" cy="1603445"/>
            <a:chOff x="5503574" y="4197927"/>
            <a:chExt cx="3110490" cy="1905723"/>
          </a:xfrm>
        </p:grpSpPr>
        <p:sp>
          <p:nvSpPr>
            <p:cNvPr id="3" name="Rectangle 2"/>
            <p:cNvSpPr/>
            <p:nvPr/>
          </p:nvSpPr>
          <p:spPr>
            <a:xfrm>
              <a:off x="5503574" y="4197927"/>
              <a:ext cx="3110490" cy="19057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5503574" y="4378037"/>
              <a:ext cx="3022600" cy="1512888"/>
              <a:chOff x="3372" y="1706"/>
              <a:chExt cx="1904" cy="953"/>
            </a:xfrm>
          </p:grpSpPr>
          <p:pic>
            <p:nvPicPr>
              <p:cNvPr id="9" name="Picture 6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77" y="2449"/>
                <a:ext cx="418" cy="1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" name="Picture 7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77" y="2284"/>
                <a:ext cx="418" cy="1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2" name="Line 8"/>
              <p:cNvSpPr>
                <a:spLocks noChangeShapeType="1"/>
              </p:cNvSpPr>
              <p:nvPr/>
            </p:nvSpPr>
            <p:spPr bwMode="auto">
              <a:xfrm>
                <a:off x="3690" y="2089"/>
                <a:ext cx="68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" name="Line 9"/>
              <p:cNvSpPr>
                <a:spLocks noChangeShapeType="1"/>
              </p:cNvSpPr>
              <p:nvPr/>
            </p:nvSpPr>
            <p:spPr bwMode="auto">
              <a:xfrm>
                <a:off x="3690" y="2509"/>
                <a:ext cx="687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" name="Line 10"/>
              <p:cNvSpPr>
                <a:spLocks noChangeShapeType="1"/>
              </p:cNvSpPr>
              <p:nvPr/>
            </p:nvSpPr>
            <p:spPr bwMode="auto">
              <a:xfrm>
                <a:off x="4377" y="2089"/>
                <a:ext cx="0" cy="4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pic>
            <p:nvPicPr>
              <p:cNvPr id="15" name="Picture 11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77" y="1706"/>
                <a:ext cx="899" cy="4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6" name="Oval 12"/>
              <p:cNvSpPr>
                <a:spLocks noChangeArrowheads="1"/>
              </p:cNvSpPr>
              <p:nvPr/>
            </p:nvSpPr>
            <p:spPr bwMode="auto">
              <a:xfrm>
                <a:off x="4734" y="2209"/>
                <a:ext cx="247" cy="3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r>
                  <a:rPr lang="en-US" sz="2800" dirty="0">
                    <a:latin typeface="Times New Roman" panose="02020603050405020304" pitchFamily="18" charset="0"/>
                  </a:rPr>
                  <a:t>G</a:t>
                </a:r>
              </a:p>
            </p:txBody>
          </p:sp>
          <p:sp>
            <p:nvSpPr>
              <p:cNvPr id="17" name="Line 13"/>
              <p:cNvSpPr>
                <a:spLocks noChangeShapeType="1"/>
              </p:cNvSpPr>
              <p:nvPr/>
            </p:nvSpPr>
            <p:spPr bwMode="auto">
              <a:xfrm flipV="1">
                <a:off x="4981" y="2239"/>
                <a:ext cx="137" cy="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" name="Line 14"/>
              <p:cNvSpPr>
                <a:spLocks noChangeShapeType="1"/>
              </p:cNvSpPr>
              <p:nvPr/>
            </p:nvSpPr>
            <p:spPr bwMode="auto">
              <a:xfrm flipV="1">
                <a:off x="4981" y="2209"/>
                <a:ext cx="219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" name="Line 15"/>
              <p:cNvSpPr>
                <a:spLocks noChangeShapeType="1"/>
              </p:cNvSpPr>
              <p:nvPr/>
            </p:nvSpPr>
            <p:spPr bwMode="auto">
              <a:xfrm>
                <a:off x="4981" y="2419"/>
                <a:ext cx="110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0" name="Line 16"/>
              <p:cNvSpPr>
                <a:spLocks noChangeShapeType="1"/>
              </p:cNvSpPr>
              <p:nvPr/>
            </p:nvSpPr>
            <p:spPr bwMode="auto">
              <a:xfrm>
                <a:off x="5008" y="2419"/>
                <a:ext cx="192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1" name="Line 17"/>
              <p:cNvSpPr>
                <a:spLocks noChangeShapeType="1"/>
              </p:cNvSpPr>
              <p:nvPr/>
            </p:nvSpPr>
            <p:spPr bwMode="auto">
              <a:xfrm>
                <a:off x="4981" y="2509"/>
                <a:ext cx="137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" name="Line 18"/>
              <p:cNvSpPr>
                <a:spLocks noChangeShapeType="1"/>
              </p:cNvSpPr>
              <p:nvPr/>
            </p:nvSpPr>
            <p:spPr bwMode="auto">
              <a:xfrm>
                <a:off x="4981" y="2509"/>
                <a:ext cx="219" cy="1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3" name="Line 19"/>
              <p:cNvSpPr>
                <a:spLocks noChangeShapeType="1"/>
              </p:cNvSpPr>
              <p:nvPr/>
            </p:nvSpPr>
            <p:spPr bwMode="auto">
              <a:xfrm>
                <a:off x="3937" y="2089"/>
                <a:ext cx="16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" name="Line 20"/>
              <p:cNvSpPr>
                <a:spLocks noChangeShapeType="1"/>
              </p:cNvSpPr>
              <p:nvPr/>
            </p:nvSpPr>
            <p:spPr bwMode="auto">
              <a:xfrm flipH="1">
                <a:off x="4075" y="2509"/>
                <a:ext cx="27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" name="Text Box 21"/>
              <p:cNvSpPr txBox="1">
                <a:spLocks noChangeArrowheads="1"/>
              </p:cNvSpPr>
              <p:nvPr/>
            </p:nvSpPr>
            <p:spPr bwMode="auto">
              <a:xfrm>
                <a:off x="3372" y="2160"/>
                <a:ext cx="37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1600">
                    <a:latin typeface="Times New Roman" panose="02020603050405020304" pitchFamily="18" charset="0"/>
                  </a:rPr>
                  <a:t>J/</a:t>
                </a:r>
                <a:r>
                  <a:rPr lang="en-US" sz="1600">
                    <a:latin typeface="Symbol" panose="05050102010706020507" pitchFamily="18" charset="2"/>
                  </a:rPr>
                  <a:t>y</a:t>
                </a:r>
              </a:p>
            </p:txBody>
          </p:sp>
        </p:grpSp>
      </p:grpSp>
      <p:sp>
        <p:nvSpPr>
          <p:cNvPr id="31" name="TextBox 30"/>
          <p:cNvSpPr txBox="1"/>
          <p:nvPr/>
        </p:nvSpPr>
        <p:spPr>
          <a:xfrm>
            <a:off x="3370112" y="1484392"/>
            <a:ext cx="57738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/>
              <a:t>This is a gluon-rich process, expected to be one of the</a:t>
            </a:r>
            <a:br>
              <a:rPr lang="it-IT" sz="2000" dirty="0" smtClean="0"/>
            </a:br>
            <a:r>
              <a:rPr lang="it-IT" sz="2000" dirty="0" smtClean="0"/>
              <a:t>golden channels for the search of the scalar glueball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4753518" y="2670910"/>
            <a:ext cx="4390482" cy="4028311"/>
            <a:chOff x="1714499" y="1866900"/>
            <a:chExt cx="5715001" cy="4712648"/>
          </a:xfrm>
        </p:grpSpPr>
        <p:sp>
          <p:nvSpPr>
            <p:cNvPr id="36" name="Rectangle 35"/>
            <p:cNvSpPr/>
            <p:nvPr/>
          </p:nvSpPr>
          <p:spPr>
            <a:xfrm>
              <a:off x="1714499" y="1866900"/>
              <a:ext cx="5715001" cy="47126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49" t="2592" r="4157" b="51250"/>
            <a:stretch/>
          </p:blipFill>
          <p:spPr>
            <a:xfrm>
              <a:off x="1714500" y="1866900"/>
              <a:ext cx="5715000" cy="3165591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63" t="2216" r="2612" b="67326"/>
            <a:stretch/>
          </p:blipFill>
          <p:spPr>
            <a:xfrm>
              <a:off x="1933575" y="5015099"/>
              <a:ext cx="5495925" cy="1564449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>
          <a:xfrm>
            <a:off x="54833" y="2703552"/>
            <a:ext cx="4741101" cy="3995670"/>
            <a:chOff x="161608" y="1098852"/>
            <a:chExt cx="6061910" cy="5011313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" b="51319"/>
            <a:stretch/>
          </p:blipFill>
          <p:spPr>
            <a:xfrm>
              <a:off x="161608" y="1098852"/>
              <a:ext cx="5937569" cy="3338550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40" r="8289" b="68489"/>
            <a:stretch/>
          </p:blipFill>
          <p:spPr>
            <a:xfrm>
              <a:off x="161608" y="4448502"/>
              <a:ext cx="6061910" cy="1661663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857862" y="1327680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 dirty="0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862" y="1327680"/>
                <a:ext cx="350673" cy="36933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76349" y="189736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it-IT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b="0" i="1" dirty="0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349" y="1897367"/>
                <a:ext cx="350672" cy="369332"/>
              </a:xfrm>
              <a:prstGeom prst="rect">
                <a:avLst/>
              </a:prstGeom>
              <a:blipFill rotWithShape="0">
                <a:blip r:embed="rId12"/>
                <a:stretch>
                  <a:fillRect r="-2105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509" y="2808563"/>
            <a:ext cx="510582" cy="23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14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olo 1"/>
              <p:cNvSpPr txBox="1">
                <a:spLocks/>
              </p:cNvSpPr>
              <p:nvPr/>
            </p:nvSpPr>
            <p:spPr>
              <a:xfrm>
                <a:off x="457199" y="-27384"/>
                <a:ext cx="8484891" cy="1076866"/>
              </a:xfrm>
              <a:prstGeom prst="rect">
                <a:avLst/>
              </a:prstGeom>
            </p:spPr>
            <p:txBody>
              <a:bodyPr vert="horz" lIns="91440" tIns="45720" rIns="91440" bIns="45720" rtlCol="0" anchor="b" anchorCtr="0">
                <a:normAutofit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5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m:rPr>
                        <m:lit/>
                      </m:rPr>
                      <a:rPr lang="it-IT" sz="36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it-IT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sSup>
                      <m:sSupPr>
                        <m:ctrlPr>
                          <a:rPr lang="it-IT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it-IT" sz="36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it-IT" sz="3600" b="0" i="0" smtClean="0">
                        <a:latin typeface="Cambria Math" panose="02040503050406030204" pitchFamily="18" charset="0"/>
                      </a:rPr>
                      <m:t>and</m:t>
                    </m:r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it-IT" sz="36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  <m:sup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sSubSup>
                      <m:sSubSupPr>
                        <m:ctrlPr>
                          <a:rPr lang="it-IT" sz="3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it-IT" sz="36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it-IT" sz="3600" i="1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  <m:sup>
                        <m:r>
                          <a:rPr lang="it-IT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it-IT" sz="3600" dirty="0" smtClean="0"/>
                  <a:t> : in progress </a:t>
                </a:r>
                <a:endParaRPr lang="it-IT" sz="3600" dirty="0"/>
              </a:p>
            </p:txBody>
          </p:sp>
        </mc:Choice>
        <mc:Fallback xmlns="">
          <p:sp>
            <p:nvSpPr>
              <p:cNvPr id="8" name="Titol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9" y="-27384"/>
                <a:ext cx="8484891" cy="1076866"/>
              </a:xfrm>
              <a:prstGeom prst="rect">
                <a:avLst/>
              </a:prstGeom>
              <a:blipFill rotWithShape="0">
                <a:blip r:embed="rId3"/>
                <a:stretch>
                  <a:fillRect r="-1868" b="-2102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4" y="2201657"/>
            <a:ext cx="8746636" cy="388785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618885" y="1763238"/>
            <a:ext cx="25251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C00000"/>
                </a:solidFill>
              </a:rPr>
              <a:t>Rodas, AP, in preparation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65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/>
          <p:cNvSpPr txBox="1">
            <a:spLocks/>
          </p:cNvSpPr>
          <p:nvPr/>
        </p:nvSpPr>
        <p:spPr>
          <a:xfrm>
            <a:off x="457199" y="-27384"/>
            <a:ext cx="8484891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smtClean="0"/>
              <a:t>Poles: in progress </a:t>
            </a:r>
            <a:endParaRPr lang="it-IT" sz="3600" dirty="0"/>
          </a:p>
        </p:txBody>
      </p:sp>
      <p:sp>
        <p:nvSpPr>
          <p:cNvPr id="6" name="Rectangle 5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7199"/>
            <a:ext cx="7159557" cy="22996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8935"/>
            <a:ext cx="7173109" cy="230401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398616" y="4016529"/>
            <a:ext cx="3745384" cy="156966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2400" dirty="0" smtClean="0"/>
              <a:t>Large systematic uncertainty</a:t>
            </a:r>
            <a:br>
              <a:rPr lang="it-IT" sz="2400" dirty="0" smtClean="0"/>
            </a:br>
            <a:r>
              <a:rPr lang="it-IT" sz="2400" dirty="0" smtClean="0"/>
              <a:t>for the heavier poles</a:t>
            </a:r>
          </a:p>
          <a:p>
            <a:endParaRPr lang="it-IT" sz="2400" dirty="0"/>
          </a:p>
          <a:p>
            <a:r>
              <a:rPr lang="it-IT" sz="2400" dirty="0" smtClean="0"/>
              <a:t>Study of residues ongoing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03834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BC0E0DCB-6EC9-406F-A712-AF8379E22AFD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26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1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smtClean="0">
                <a:solidFill>
                  <a:srgbClr val="FF0000"/>
                </a:solidFill>
              </a:rPr>
              <a:t>J</a:t>
            </a:r>
            <a:r>
              <a:rPr lang="it-IT" sz="3600" dirty="0" smtClean="0"/>
              <a:t>oint </a:t>
            </a:r>
            <a:r>
              <a:rPr lang="it-IT" sz="3600" dirty="0" smtClean="0">
                <a:solidFill>
                  <a:srgbClr val="FF0000"/>
                </a:solidFill>
              </a:rPr>
              <a:t>P</a:t>
            </a:r>
            <a:r>
              <a:rPr lang="it-IT" sz="3600" dirty="0" smtClean="0"/>
              <a:t>hysics </a:t>
            </a:r>
            <a:r>
              <a:rPr lang="it-IT" sz="3600" dirty="0" smtClean="0">
                <a:solidFill>
                  <a:srgbClr val="FF0000"/>
                </a:solidFill>
              </a:rPr>
              <a:t>A</a:t>
            </a:r>
            <a:r>
              <a:rPr lang="it-IT" sz="3600" dirty="0" smtClean="0"/>
              <a:t>nalysis </a:t>
            </a:r>
            <a:r>
              <a:rPr lang="it-IT" sz="3600" dirty="0" smtClean="0">
                <a:solidFill>
                  <a:srgbClr val="FF0000"/>
                </a:solidFill>
              </a:rPr>
              <a:t>C</a:t>
            </a:r>
            <a:r>
              <a:rPr lang="it-IT" sz="3600" dirty="0" smtClean="0"/>
              <a:t>enter</a:t>
            </a:r>
            <a:endParaRPr lang="it-IT" sz="3600" dirty="0"/>
          </a:p>
        </p:txBody>
      </p:sp>
      <p:sp>
        <p:nvSpPr>
          <p:cNvPr id="107" name="Rectangle 106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1119" y="1751900"/>
            <a:ext cx="88666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</a:rPr>
              <a:t>Joint effort</a:t>
            </a:r>
            <a:r>
              <a:rPr lang="en-US" sz="2000" dirty="0"/>
              <a:t> between </a:t>
            </a:r>
            <a:r>
              <a:rPr lang="en-US" sz="2000" dirty="0">
                <a:solidFill>
                  <a:srgbClr val="FF0000"/>
                </a:solidFill>
              </a:rPr>
              <a:t>theorists</a:t>
            </a:r>
            <a:r>
              <a:rPr lang="en-US" sz="2000" dirty="0"/>
              <a:t> and </a:t>
            </a:r>
            <a:r>
              <a:rPr lang="en-US" sz="2000" dirty="0">
                <a:solidFill>
                  <a:srgbClr val="FF0000"/>
                </a:solidFill>
              </a:rPr>
              <a:t>experimentalists</a:t>
            </a:r>
            <a:r>
              <a:rPr lang="en-US" sz="2000" dirty="0" smtClean="0"/>
              <a:t> </a:t>
            </a:r>
            <a:r>
              <a:rPr lang="en-US" sz="2000" dirty="0"/>
              <a:t>in support of </a:t>
            </a:r>
            <a:r>
              <a:rPr lang="en-US" sz="2000" dirty="0" smtClean="0"/>
              <a:t>experimental data </a:t>
            </a:r>
            <a:r>
              <a:rPr lang="en-US" sz="2000" dirty="0"/>
              <a:t>from JLab12 and other accelerator laboratories</a:t>
            </a:r>
          </a:p>
          <a:p>
            <a:pPr marL="342900" indent="-342900"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000" dirty="0" smtClean="0"/>
              <a:t>Cooperation </a:t>
            </a:r>
            <a:r>
              <a:rPr lang="en-US" sz="2000" dirty="0"/>
              <a:t>between JPAC and </a:t>
            </a:r>
            <a:r>
              <a:rPr lang="en-US" sz="2000" dirty="0" smtClean="0"/>
              <a:t>experiment</a:t>
            </a:r>
            <a:r>
              <a:rPr lang="it-IT" sz="2000" dirty="0" smtClean="0"/>
              <a:t>s</a:t>
            </a:r>
            <a:r>
              <a:rPr lang="it-IT" sz="2000" dirty="0"/>
              <a:t>: co-authoring </a:t>
            </a:r>
            <a:r>
              <a:rPr lang="it-IT" sz="2000" dirty="0" smtClean="0"/>
              <a:t>papers</a:t>
            </a:r>
          </a:p>
          <a:p>
            <a:r>
              <a:rPr lang="it-IT" sz="2000" dirty="0" smtClean="0">
                <a:hlinkClick r:id="rId2"/>
              </a:rPr>
              <a:t>http</a:t>
            </a:r>
            <a:r>
              <a:rPr lang="it-IT" sz="2000" dirty="0" smtClean="0">
                <a:hlinkClick r:id="rId2"/>
              </a:rPr>
              <a:t>://www.indiana.edu/~</a:t>
            </a:r>
            <a:r>
              <a:rPr lang="it-IT" sz="2000" dirty="0" smtClean="0">
                <a:hlinkClick r:id="rId2"/>
              </a:rPr>
              <a:t>jpac</a:t>
            </a:r>
            <a:endParaRPr lang="it-IT" sz="2000" dirty="0" smtClean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8" b="60949"/>
          <a:stretch/>
        </p:blipFill>
        <p:spPr>
          <a:xfrm>
            <a:off x="-76200" y="3050887"/>
            <a:ext cx="9144000" cy="21180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48028" y="5572035"/>
            <a:ext cx="18479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Thank you!</a:t>
            </a:r>
            <a:endParaRPr lang="it-IT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359072" y="1110517"/>
            <a:ext cx="65548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/>
              <a:t>Bottom-up approaches are important!</a:t>
            </a:r>
            <a:endParaRPr lang="it-IT" sz="32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527" y="5001547"/>
            <a:ext cx="1818473" cy="136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45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94325" y="1626050"/>
            <a:ext cx="7772400" cy="1362075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chemeClr val="bg1"/>
                </a:solidFill>
              </a:rPr>
              <a:t>Backup</a:t>
            </a:r>
            <a:endParaRPr lang="it-IT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itolo 1"/>
              <p:cNvSpPr txBox="1">
                <a:spLocks/>
              </p:cNvSpPr>
              <p:nvPr/>
            </p:nvSpPr>
            <p:spPr>
              <a:xfrm>
                <a:off x="457200" y="-27384"/>
                <a:ext cx="8229600" cy="1076866"/>
              </a:xfrm>
              <a:prstGeom prst="rect">
                <a:avLst/>
              </a:prstGeom>
            </p:spPr>
            <p:txBody>
              <a:bodyPr vert="horz" lIns="91440" tIns="45720" rIns="91440" bIns="45720" rtlCol="0" anchor="b" anchorCtr="0">
                <a:normAutofit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5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it-IT" sz="3600" dirty="0" smtClean="0"/>
                  <a:t> (vector) photoproduction</a:t>
                </a:r>
                <a:endParaRPr lang="it-IT" sz="3600" dirty="0"/>
              </a:p>
            </p:txBody>
          </p:sp>
        </mc:Choice>
        <mc:Fallback xmlns="">
          <p:sp>
            <p:nvSpPr>
              <p:cNvPr id="36" name="Titol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-27384"/>
                <a:ext cx="8229600" cy="1076866"/>
              </a:xfrm>
              <a:prstGeom prst="rect">
                <a:avLst/>
              </a:prstGeom>
              <a:blipFill rotWithShape="0">
                <a:blip r:embed="rId3"/>
                <a:stretch>
                  <a:fillRect b="-2159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ectangle 37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Pilloni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9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</a:rPr>
              <a:t>11</a:t>
            </a:r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Equation"/>
              <p:cNvSpPr txBox="1"/>
              <p:nvPr/>
            </p:nvSpPr>
            <p:spPr>
              <a:xfrm>
                <a:off x="633369" y="3646879"/>
                <a:ext cx="4018088" cy="1087029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642915" latinLnBrk="1">
                  <a:defRPr sz="1800" b="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239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39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sSup>
                            <m:sSupPr>
                              <m:ctrlPr>
                                <a:rPr lang="ar-AE" sz="239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39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p>
                              <m:r>
                                <a:rPr lang="ar-AE" sz="239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sub>
                      </m:sSub>
                      <m:r>
                        <a:rPr lang="ar-AE" sz="239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ar-AE" sz="239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ar-AE" sz="239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ar-AE" sz="239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ar-AE" sz="239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p>
                                  <m:r>
                                    <a:rPr lang="ar-AE" sz="239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ar-AE" sz="239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ar-AE" sz="239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ar-AE" sz="239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  <m:sup>
                                  <m:r>
                                    <a:rPr lang="ar-AE" sz="239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ar-AE" sz="239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ar-AE" sz="239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r>
                                <a:rPr lang="ar-AE" sz="239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𝑔𝑔</m:t>
                              </m:r>
                              <m:r>
                                <a:rPr lang="ar-AE" sz="239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ar-AE" sz="239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ar-AE" sz="239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p>
                                  <m:r>
                                    <a:rPr lang="ar-AE" sz="239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ar-AE" sz="239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ar-AE" sz="239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  <m:r>
                                <a:rPr lang="ar-AE" sz="239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ar-AE" sz="239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r>
                                <a:rPr lang="ar-AE" sz="239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𝑔𝑔</m:t>
                              </m:r>
                              <m:r>
                                <a:rPr lang="ar-AE" sz="239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rad>
                      <m:r>
                        <a:rPr lang="ar-AE" sz="2391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it-IT" sz="2391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it-IT" sz="2391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it-IT" sz="2391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55</m:t>
                      </m:r>
                    </m:oMath>
                  </m:oMathPara>
                </a14:m>
                <a:endParaRPr sz="2391" dirty="0"/>
              </a:p>
            </p:txBody>
          </p:sp>
        </mc:Choice>
        <mc:Fallback xmlns="">
          <p:sp>
            <p:nvSpPr>
              <p:cNvPr id="11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369" y="3646879"/>
                <a:ext cx="4018088" cy="108702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Equation"/>
              <p:cNvSpPr txBox="1"/>
              <p:nvPr/>
            </p:nvSpPr>
            <p:spPr>
              <a:xfrm>
                <a:off x="5258746" y="3946220"/>
                <a:ext cx="3428054" cy="54989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642915" latinLnBrk="1">
                  <a:defRPr sz="1800" b="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sz="1687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sz="1687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sz="1687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sz="1687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sz="1687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sz="1687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sz="1687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sz="1687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𝑔𝑔</m:t>
                      </m:r>
                      <m:r>
                        <a:rPr sz="1687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sz="1687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1687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sSub>
                            <m:sSubPr>
                              <m:ctrlPr>
                                <a:rPr sz="1687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1687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sz="1687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sub>
                          </m:sSub>
                          <m:r>
                            <a:rPr sz="1687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ℬ</m:t>
                          </m:r>
                          <m:r>
                            <a:rPr sz="1687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sz="1687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𝜓</m:t>
                          </m:r>
                          <m:r>
                            <a:rPr sz="1687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a:rPr sz="1687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  <m:r>
                            <a:rPr sz="1687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𝑔𝑔</m:t>
                          </m:r>
                          <m:r>
                            <a:rPr sz="1687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sz="1687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sz="1687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sz="1687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sz="1687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PS</m:t>
                          </m:r>
                          <m:r>
                            <a:rPr sz="1687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sz="1687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𝜓</m:t>
                          </m:r>
                          <m:r>
                            <a:rPr sz="1687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a:rPr sz="1687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  <m:r>
                            <a:rPr sz="1687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𝑔𝑔</m:t>
                          </m:r>
                          <m:r>
                            <a:rPr sz="1687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sz="1687" dirty="0"/>
              </a:p>
            </p:txBody>
          </p:sp>
        </mc:Choice>
        <mc:Fallback xmlns="">
          <p:sp>
            <p:nvSpPr>
              <p:cNvPr id="13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8746" y="3946220"/>
                <a:ext cx="3428054" cy="54989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644836" y="2750567"/>
                <a:ext cx="3854325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2200" dirty="0" smtClean="0"/>
                  <a:t>How to rescale from </a:t>
                </a:r>
                <a14:m>
                  <m:oMath xmlns:m="http://schemas.openxmlformats.org/officeDocument/2006/math">
                    <m:r>
                      <a:rPr lang="it-IT" sz="2200" i="1" dirty="0">
                        <a:latin typeface="Cambria Math" panose="02040503050406030204" pitchFamily="18" charset="0"/>
                      </a:rPr>
                      <m:t>𝐽</m:t>
                    </m:r>
                    <m:r>
                      <m:rPr>
                        <m:lit/>
                      </m:rPr>
                      <a:rPr lang="it-IT" sz="2200" i="1" dirty="0"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sz="2200" i="1" dirty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it-IT" sz="2200" dirty="0" smtClean="0"/>
                  <a:t> to </a:t>
                </a:r>
                <a14:m>
                  <m:oMath xmlns:m="http://schemas.openxmlformats.org/officeDocument/2006/math">
                    <m:r>
                      <a:rPr lang="it-IT" sz="2200" i="1" dirty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it-IT" sz="2200" b="0" i="1" dirty="0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it-IT" sz="2200" dirty="0" smtClean="0"/>
                  <a:t> ?</a:t>
                </a:r>
                <a:endParaRPr lang="it-IT" sz="2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4836" y="2750567"/>
                <a:ext cx="3854325" cy="430887"/>
              </a:xfrm>
              <a:prstGeom prst="rect">
                <a:avLst/>
              </a:prstGeom>
              <a:blipFill rotWithShape="0">
                <a:blip r:embed="rId6"/>
                <a:stretch>
                  <a:fillRect l="-2057" t="-9859" r="-1108" b="-2816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XYZ have so far not been seen in photoproduction: independent confirmation…"/>
              <p:cNvSpPr txBox="1"/>
              <p:nvPr/>
            </p:nvSpPr>
            <p:spPr>
              <a:xfrm>
                <a:off x="328407" y="1049482"/>
                <a:ext cx="8487185" cy="1462329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35719" tIns="35719" rIns="35719" bIns="35719" anchor="ctr">
                <a:normAutofit/>
              </a:bodyPr>
              <a:lstStyle/>
              <a:p>
                <a:pPr marL="285750" indent="-285750">
                  <a:buClr>
                    <a:srgbClr val="C00000"/>
                  </a:buClr>
                  <a:buSzPct val="145000"/>
                  <a:buFont typeface="Arial" panose="020B0604020202020204" pitchFamily="34" charset="0"/>
                  <a:buChar char="•"/>
                  <a:defRPr sz="2500" b="0"/>
                </a:pPr>
                <a:r>
                  <a:rPr lang="en-US" sz="1758" dirty="0" smtClean="0"/>
                  <a:t>Focus on </a:t>
                </a:r>
                <a:r>
                  <a:rPr lang="en-US" sz="1758" dirty="0"/>
                  <a:t>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1758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58" b="0" i="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it-IT" sz="1758" b="0" i="0" dirty="0" smtClean="0">
                            <a:latin typeface="Cambria Math" panose="02040503050406030204" pitchFamily="18" charset="0"/>
                          </a:rPr>
                          <m:t>−−</m:t>
                        </m:r>
                      </m:sup>
                    </m:sSup>
                    <m:r>
                      <a:rPr lang="it-IT" sz="1758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it-IT" sz="1758" b="0" i="1" dirty="0" smtClean="0">
                        <a:latin typeface="Cambria Math" panose="02040503050406030204" pitchFamily="18" charset="0"/>
                      </a:rPr>
                      <m:t>𝑌</m:t>
                    </m:r>
                    <m:d>
                      <m:dPr>
                        <m:ctrlPr>
                          <a:rPr lang="en-US" sz="1758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758" b="0" i="1" dirty="0" smtClean="0">
                            <a:latin typeface="Cambria Math" panose="02040503050406030204" pitchFamily="18" charset="0"/>
                          </a:rPr>
                          <m:t>4260</m:t>
                        </m:r>
                      </m:e>
                    </m:d>
                    <m:r>
                      <a:rPr lang="it-IT" sz="1758" b="0" i="1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it-IT" sz="1758" b="0" i="1" dirty="0" smtClean="0">
                        <a:latin typeface="Cambria Math" panose="02040503050406030204" pitchFamily="18" charset="0"/>
                      </a:rPr>
                      <m:t>𝐽</m:t>
                    </m:r>
                    <m:r>
                      <m:rPr>
                        <m:lit/>
                      </m:rPr>
                      <a:rPr lang="it-IT" sz="1758" b="0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sz="1758" b="0" i="1" dirty="0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it-IT" sz="1758" b="0" i="1" dirty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it-IT" sz="1758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58" b="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1758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it-IT" sz="1758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58" b="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1758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sz="1758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it-IT" sz="1758" dirty="0" smtClean="0"/>
                  <a:t>, check with </a:t>
                </a:r>
                <a14:m>
                  <m:oMath xmlns:m="http://schemas.openxmlformats.org/officeDocument/2006/math">
                    <m:r>
                      <a:rPr lang="it-IT" sz="1758" b="0" i="1" dirty="0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it-IT" sz="1758" b="0" i="1" dirty="0" smtClean="0">
                        <a:latin typeface="Cambria Math" panose="02040503050406030204" pitchFamily="18" charset="0"/>
                      </a:rPr>
                      <m:t>′→</m:t>
                    </m:r>
                    <m:r>
                      <a:rPr lang="it-IT" sz="1758" i="1" dirty="0">
                        <a:latin typeface="Cambria Math" panose="02040503050406030204" pitchFamily="18" charset="0"/>
                      </a:rPr>
                      <m:t>𝐽</m:t>
                    </m:r>
                    <m:r>
                      <m:rPr>
                        <m:lit/>
                      </m:rPr>
                      <a:rPr lang="it-IT" sz="1758" i="1" dirty="0"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sz="1758" i="1" dirty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it-IT" sz="1758" i="1" dirty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it-IT" sz="1758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58" i="1" dirty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1758" i="1" dirty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it-IT" sz="1758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58" i="1" dirty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1758" i="1" dirty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sz="1758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it-IT" sz="1758" dirty="0" smtClean="0"/>
              </a:p>
              <a:p>
                <a:pPr marL="285750" indent="-285750">
                  <a:buClr>
                    <a:srgbClr val="C00000"/>
                  </a:buClr>
                  <a:buSzPct val="145000"/>
                  <a:buFont typeface="Arial" panose="020B0604020202020204" pitchFamily="34" charset="0"/>
                  <a:buChar char="•"/>
                  <a:defRPr sz="2500" b="0"/>
                </a:pPr>
                <a:r>
                  <a:rPr lang="it-IT" sz="1758" dirty="0" smtClean="0"/>
                  <a:t>Diffractive production, dominated by Pomeron (2-gluon) exchange</a:t>
                </a:r>
              </a:p>
              <a:p>
                <a:pPr marL="285750" indent="-285750">
                  <a:buClr>
                    <a:srgbClr val="C00000"/>
                  </a:buClr>
                  <a:buSzPct val="145000"/>
                  <a:buFont typeface="Arial" panose="020B0604020202020204" pitchFamily="34" charset="0"/>
                  <a:buChar char="•"/>
                  <a:defRPr sz="2500" b="0"/>
                </a:pPr>
                <a:r>
                  <a:rPr lang="en-US" sz="1758" dirty="0"/>
                  <a:t>Good candidates for EIC: diffractive production increases with energy</a:t>
                </a:r>
                <a:r>
                  <a:rPr lang="en-US" sz="1758" dirty="0" smtClean="0"/>
                  <a:t>!</a:t>
                </a:r>
                <a:endParaRPr lang="it-IT" sz="1758" dirty="0" smtClean="0"/>
              </a:p>
              <a:p>
                <a:pPr marL="285750" indent="-285750">
                  <a:buClr>
                    <a:srgbClr val="C00000"/>
                  </a:buClr>
                  <a:buSzPct val="145000"/>
                  <a:buFont typeface="Arial" panose="020B0604020202020204" pitchFamily="34" charset="0"/>
                  <a:buChar char="•"/>
                  <a:defRPr sz="2500" b="0"/>
                </a:pPr>
                <a:r>
                  <a:rPr lang="it-IT" sz="1758" dirty="0" smtClean="0"/>
                  <a:t>We have </a:t>
                </a:r>
                <a14:m>
                  <m:oMath xmlns:m="http://schemas.openxmlformats.org/officeDocument/2006/math">
                    <m:r>
                      <a:rPr lang="it-IT" sz="1758" b="0" i="1" smtClean="0">
                        <a:latin typeface="Cambria Math" panose="02040503050406030204" pitchFamily="18" charset="0"/>
                      </a:rPr>
                      <m:t>𝛾𝜓</m:t>
                    </m:r>
                  </m:oMath>
                </a14:m>
                <a:r>
                  <a:rPr lang="en-US" sz="1758" dirty="0" smtClean="0"/>
                  <a:t>-</a:t>
                </a:r>
                <a:r>
                  <a:rPr lang="en-US" sz="1758" dirty="0" err="1" smtClean="0"/>
                  <a:t>pomeron</a:t>
                </a:r>
                <a:r>
                  <a:rPr lang="en-US" sz="1758" dirty="0" smtClean="0"/>
                  <a:t> coupling from our analyses 1606.08912, 1907.09393</a:t>
                </a:r>
              </a:p>
            </p:txBody>
          </p:sp>
        </mc:Choice>
        <mc:Fallback xmlns="">
          <p:sp>
            <p:nvSpPr>
              <p:cNvPr id="14" name="XYZ have so far not been seen in photoproduction: independent confirmation…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407" y="1049482"/>
                <a:ext cx="8487185" cy="1462329"/>
              </a:xfrm>
              <a:prstGeom prst="rect">
                <a:avLst/>
              </a:prstGeom>
              <a:blipFill rotWithShape="0">
                <a:blip r:embed="rId7"/>
                <a:stretch>
                  <a:fillRect l="-1724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63899" y="2758467"/>
                <a:ext cx="4616200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2200" dirty="0" smtClean="0"/>
                  <a:t>How to rescale from </a:t>
                </a:r>
                <a14:m>
                  <m:oMath xmlns:m="http://schemas.openxmlformats.org/officeDocument/2006/math">
                    <m:r>
                      <a:rPr lang="it-IT" sz="2200" i="1" dirty="0">
                        <a:latin typeface="Cambria Math" panose="02040503050406030204" pitchFamily="18" charset="0"/>
                      </a:rPr>
                      <m:t>𝐽</m:t>
                    </m:r>
                    <m:r>
                      <m:rPr>
                        <m:lit/>
                      </m:rPr>
                      <a:rPr lang="it-IT" sz="2200" i="1" dirty="0"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sz="2200" i="1" dirty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it-IT" sz="2200" dirty="0" smtClean="0"/>
                  <a:t> to </a:t>
                </a:r>
                <a14:m>
                  <m:oMath xmlns:m="http://schemas.openxmlformats.org/officeDocument/2006/math">
                    <m:r>
                      <a:rPr lang="it-IT" sz="2200" i="1" dirty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it-IT" sz="22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200" b="0" i="1" dirty="0" smtClean="0">
                        <a:latin typeface="Cambria Math" panose="02040503050406030204" pitchFamily="18" charset="0"/>
                      </a:rPr>
                      <m:t>4260</m:t>
                    </m:r>
                    <m:r>
                      <a:rPr lang="it-IT" sz="22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it-IT" sz="2200" dirty="0" smtClean="0"/>
                  <a:t> ?</a:t>
                </a:r>
                <a:endParaRPr lang="it-IT" sz="2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899" y="2758467"/>
                <a:ext cx="4616200" cy="430887"/>
              </a:xfrm>
              <a:prstGeom prst="rect">
                <a:avLst/>
              </a:prstGeom>
              <a:blipFill rotWithShape="0">
                <a:blip r:embed="rId8"/>
                <a:stretch>
                  <a:fillRect l="-1715" t="-10000" r="-660" b="-2857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Equation"/>
              <p:cNvSpPr txBox="1"/>
              <p:nvPr/>
            </p:nvSpPr>
            <p:spPr>
              <a:xfrm>
                <a:off x="1638035" y="3986670"/>
                <a:ext cx="5513241" cy="111896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642915" latinLnBrk="1">
                  <a:defRPr sz="1800" b="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246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46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sz="246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sz="246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sz="246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246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sSub>
                            <m:sSubPr>
                              <m:ctrlP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sub>
                          </m:sSub>
                        </m:den>
                      </m:f>
                      <m:rad>
                        <m:radPr>
                          <m:degHide m:val="on"/>
                          <m:ctrlPr>
                            <a:rPr sz="246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sz="246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sz="246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p>
                                  <m:r>
                                    <a:rPr sz="246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𝜓𝜋𝜋</m:t>
                              </m:r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sz="246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sz="246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p>
                                  <m:r>
                                    <a:rPr sz="246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𝑔𝑔</m:t>
                              </m:r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  <m:f>
                            <m:fPr>
                              <m:ctrlP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sz="246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sz="246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p>
                                  <m:r>
                                    <a:rPr sz="246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sz="246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sz="246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  <m:sup>
                                  <m:r>
                                    <a:rPr sz="246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𝑔𝑔</m:t>
                              </m:r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sz="246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sz="246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p>
                                  <m:r>
                                    <a:rPr sz="246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sz="246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sz="246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  <m:sup>
                                  <m:r>
                                    <a:rPr sz="246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𝜓𝜋𝜋</m:t>
                              </m:r>
                              <m:r>
                                <a:rPr sz="246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sz="2461" dirty="0"/>
              </a:p>
            </p:txBody>
          </p:sp>
        </mc:Choice>
        <mc:Fallback xmlns="">
          <p:sp>
            <p:nvSpPr>
              <p:cNvPr id="10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035" y="3986670"/>
                <a:ext cx="5513241" cy="1118961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10082" y="3481264"/>
                <a:ext cx="87577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 smtClean="0"/>
                  <a:t>We assume VMD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ar-AE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ar-AE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ar-AE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ar-AE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ar-AE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𝜓𝜋𝜋</m:t>
                        </m:r>
                      </m:e>
                    </m:d>
                    <m:r>
                      <a:rPr lang="it-IT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ar-AE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ar-AE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ar-AE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ar-AE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ar-AE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ar-AE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𝜓</m:t>
                        </m:r>
                        <m:r>
                          <a:rPr lang="it-IT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𝑔𝑔</m:t>
                        </m:r>
                      </m:e>
                    </m:d>
                    <m:r>
                      <a:rPr lang="it-IT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it-IT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it-IT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it-IT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𝑔𝑔</m:t>
                    </m:r>
                    <m:r>
                      <a:rPr lang="it-IT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it-IT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𝜋𝜋</m:t>
                    </m:r>
                    <m:r>
                      <m:rPr>
                        <m:lit/>
                      </m:rPr>
                      <a:rPr lang="it-IT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it-IT" dirty="0" smtClean="0"/>
                  <a:t> (Novikov &amp; Shifman)</a:t>
                </a:r>
                <a:endParaRPr lang="it-IT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082" y="3481264"/>
                <a:ext cx="8757718" cy="369332"/>
              </a:xfrm>
              <a:prstGeom prst="rect">
                <a:avLst/>
              </a:prstGeom>
              <a:blipFill rotWithShape="0">
                <a:blip r:embed="rId10"/>
                <a:stretch>
                  <a:fillRect l="-626" t="-8197" r="-487" b="-2459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283516" y="5514760"/>
                <a:ext cx="62222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 smtClean="0"/>
                  <a:t>Caveat :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𝐵𝑅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𝜓𝜋𝜋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it-IT" dirty="0" smtClean="0"/>
                  <a:t> only known times the leptonic width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it-IT" b="0" i="0" smtClean="0">
                            <a:latin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𝑒𝑒</m:t>
                        </m:r>
                      </m:sub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p>
                    </m:sSubSup>
                  </m:oMath>
                </a14:m>
                <a:endParaRPr lang="it-IT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3516" y="5514760"/>
                <a:ext cx="6222281" cy="369332"/>
              </a:xfrm>
              <a:prstGeom prst="rect">
                <a:avLst/>
              </a:prstGeom>
              <a:blipFill rotWithShape="0">
                <a:blip r:embed="rId11"/>
                <a:stretch>
                  <a:fillRect l="-882" t="-10000" b="-26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2993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2" grpId="0"/>
      <p:bldP spid="9" grpId="0"/>
      <p:bldP spid="10" grpId="0" animBg="1"/>
      <p:bldP spid="12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dirty="0" smtClean="0"/>
              <a:t>From threshold to high energy</a:t>
            </a:r>
            <a:endParaRPr lang="it-IT" sz="3600" dirty="0"/>
          </a:p>
        </p:txBody>
      </p:sp>
      <p:sp>
        <p:nvSpPr>
          <p:cNvPr id="38" name="Rectangle 37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Pilloni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9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diagram.pdf" descr="diagram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763" y="2820457"/>
            <a:ext cx="2424872" cy="3101197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XYZ have so far not been seen in photoproduction: independent confirmation…"/>
              <p:cNvSpPr txBox="1"/>
              <p:nvPr/>
            </p:nvSpPr>
            <p:spPr>
              <a:xfrm>
                <a:off x="438634" y="1167857"/>
                <a:ext cx="8487185" cy="1322298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35719" tIns="35719" rIns="35719" bIns="35719" anchor="ctr">
                <a:normAutofit/>
              </a:bodyPr>
              <a:lstStyle/>
              <a:p>
                <a:pPr marL="285750" indent="-285750">
                  <a:buClr>
                    <a:srgbClr val="C00000"/>
                  </a:buClr>
                  <a:buSzPct val="145000"/>
                  <a:buFont typeface="Arial" panose="020B0604020202020204" pitchFamily="34" charset="0"/>
                  <a:buChar char="•"/>
                  <a:defRPr sz="2500" b="0"/>
                </a:pPr>
                <a:r>
                  <a:rPr lang="en-US" sz="1758" dirty="0" smtClean="0"/>
                  <a:t>Fixed-spin exchanges expected to hold from threshold to moderate energies (LE):</a:t>
                </a:r>
                <a:br>
                  <a:rPr lang="en-US" sz="1758" dirty="0" smtClean="0"/>
                </a:br>
                <a:r>
                  <a:rPr lang="en-US" sz="1758" dirty="0" smtClean="0"/>
                  <a:t>Contain </a:t>
                </a:r>
                <a:r>
                  <a:rPr lang="en-US" sz="1758" dirty="0"/>
                  <a:t>full </a:t>
                </a:r>
                <a14:m>
                  <m:oMath xmlns:m="http://schemas.openxmlformats.org/officeDocument/2006/math">
                    <m:r>
                      <a:rPr lang="en-US" sz="1758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1758" dirty="0"/>
                  <a:t> dependence</a:t>
                </a:r>
              </a:p>
              <a:p>
                <a:pPr marL="285750" indent="-285750">
                  <a:buClr>
                    <a:srgbClr val="C00000"/>
                  </a:buClr>
                  <a:buSzPct val="145000"/>
                  <a:buFont typeface="Arial" panose="020B0604020202020204" pitchFamily="34" charset="0"/>
                  <a:buChar char="•"/>
                  <a:defRPr sz="2500" b="0"/>
                </a:pPr>
                <a14:m>
                  <m:oMath xmlns:m="http://schemas.openxmlformats.org/officeDocument/2006/math">
                    <m:r>
                      <a:rPr lang="en-US" sz="1758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1758" dirty="0"/>
                  <a:t> channel </a:t>
                </a:r>
                <a:r>
                  <a:rPr lang="en-US" sz="1758" dirty="0" smtClean="0"/>
                  <a:t>grows as </a:t>
                </a:r>
                <a14:m>
                  <m:oMath xmlns:m="http://schemas.openxmlformats.org/officeDocument/2006/math">
                    <m:r>
                      <a:rPr lang="en-US" sz="1758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1758" i="1" baseline="31999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758" i="1" baseline="31999" dirty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sz="1758" dirty="0"/>
                  <a:t>, exceeding unitarity </a:t>
                </a:r>
                <a:r>
                  <a:rPr lang="en-US" sz="1758" dirty="0" smtClean="0"/>
                  <a:t>bound:</a:t>
                </a:r>
                <a:br>
                  <a:rPr lang="en-US" sz="1758" dirty="0" smtClean="0"/>
                </a:br>
                <a:r>
                  <a:rPr lang="en-US" sz="1758" dirty="0" err="1" smtClean="0"/>
                  <a:t>Reggeized</a:t>
                </a:r>
                <a:r>
                  <a:rPr lang="en-US" sz="1758" dirty="0" smtClean="0"/>
                  <a:t> </a:t>
                </a:r>
                <a:r>
                  <a:rPr lang="en-US" sz="1758" dirty="0"/>
                  <a:t>tower of </a:t>
                </a:r>
                <a:r>
                  <a:rPr lang="en-US" sz="1758" dirty="0" smtClean="0"/>
                  <a:t>particles with arbitrary spin </a:t>
                </a:r>
                <a:r>
                  <a:rPr lang="en-US" sz="1758" dirty="0"/>
                  <a:t>at HE</a:t>
                </a:r>
              </a:p>
            </p:txBody>
          </p:sp>
        </mc:Choice>
        <mc:Fallback xmlns="">
          <p:sp>
            <p:nvSpPr>
              <p:cNvPr id="12" name="XYZ have so far not been seen in photoproduction: independent confirmation…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634" y="1167857"/>
                <a:ext cx="8487185" cy="1322298"/>
              </a:xfrm>
              <a:prstGeom prst="rect">
                <a:avLst/>
              </a:prstGeom>
              <a:blipFill rotWithShape="0">
                <a:blip r:embed="rId4"/>
                <a:stretch>
                  <a:fillRect l="-1724" t="-4167" b="-1389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Equation"/>
              <p:cNvSpPr txBox="1"/>
              <p:nvPr/>
            </p:nvSpPr>
            <p:spPr>
              <a:xfrm>
                <a:off x="2493417" y="3949633"/>
                <a:ext cx="6432402" cy="63248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642915" latinLnBrk="1">
                  <a:defRPr sz="1800" b="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sz="1406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sz="1406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sz="1406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sz="1406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sz="1406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sz="1406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  <m:r>
                                    <a:rPr sz="1406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  <m:r>
                                    <a:rPr sz="1406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sz="1406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sz="1406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sz="1406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sz="1406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sz="1406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p>
                      <m:sSubSup>
                        <m:sSubSupPr>
                          <m:ctrlP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𝒩</m:t>
                          </m:r>
                        </m:e>
                        <m:sub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  <m:sSup>
                            <m:sSupPr>
                              <m:ctrlP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sub>
                        <m:sup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p>
                      </m:sSubSup>
                      <m:f>
                        <m:fPr>
                          <m:ctrlP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  <m:sSup>
                                <m:sSupPr>
                                  <m:ctrlPr>
                                    <a:rPr sz="1406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sz="1406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p>
                                  <m:r>
                                    <a:rPr sz="1406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  <m:sup>
                              <m: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p>
                          </m:sSubSup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Sup>
                            <m:sSubSupPr>
                              <m:ctrlP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𝜇𝜇</m:t>
                              </m:r>
                            </m:sub>
                            <m:sup>
                              <m: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f>
                        <m:fPr>
                          <m:ctrlP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ℰ</m:t>
                              </m:r>
                            </m:sub>
                            <m:sup>
                              <m: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sz="1406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⟶−</m:t>
                      </m:r>
                      <m:sSup>
                        <m:sSupPr>
                          <m:ctrlP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m:rPr>
                          <m:sty m:val="p"/>
                        </m:rPr>
                        <a:rPr sz="1406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Γ</m:t>
                      </m:r>
                      <m:r>
                        <a:rPr sz="1406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sz="1406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sz="1406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sz="1406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sz="1406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sz="1406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sz="1406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))[</m:t>
                      </m:r>
                      <m:f>
                        <m:fPr>
                          <m:ctrlP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  <m:sSup>
                            <m:sSupPr>
                              <m:ctrlP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𝜋𝛼</m:t>
                              </m:r>
                              <m: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num>
                        <m:den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sz="1406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  <m:sSup>
                        <m:sSupPr>
                          <m:ctrlP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sz="1406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sz="1406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sz="1406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sz="1406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sz="1406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sz="1406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)−</m:t>
                          </m:r>
                          <m:r>
                            <a:rPr sz="1406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p>
                    </m:oMath>
                  </m:oMathPara>
                </a14:m>
                <a:endParaRPr sz="1406" dirty="0"/>
              </a:p>
            </p:txBody>
          </p:sp>
        </mc:Choice>
        <mc:Fallback xmlns="">
          <p:sp>
            <p:nvSpPr>
              <p:cNvPr id="8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417" y="3949633"/>
                <a:ext cx="6432402" cy="63248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Left Brace 1"/>
          <p:cNvSpPr/>
          <p:nvPr/>
        </p:nvSpPr>
        <p:spPr>
          <a:xfrm rot="16200000">
            <a:off x="3896934" y="3178597"/>
            <a:ext cx="219506" cy="302653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Left Brace 10"/>
          <p:cNvSpPr/>
          <p:nvPr/>
        </p:nvSpPr>
        <p:spPr>
          <a:xfrm rot="16200000">
            <a:off x="7186818" y="3178596"/>
            <a:ext cx="219506" cy="302653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TextBox 2"/>
          <p:cNvSpPr txBox="1"/>
          <p:nvPr/>
        </p:nvSpPr>
        <p:spPr>
          <a:xfrm>
            <a:off x="2896543" y="4865270"/>
            <a:ext cx="222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Holds at LE, fixed spin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968312" y="4867627"/>
                <a:ext cx="262841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 smtClean="0"/>
                  <a:t>Holds at HE, resummation</a:t>
                </a:r>
                <a:br>
                  <a:rPr lang="it-IT" dirty="0" smtClean="0"/>
                </a:br>
                <a:r>
                  <a:rPr lang="it-IT" dirty="0" smtClean="0"/>
                  <a:t>of leading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it-IT" dirty="0" smtClean="0"/>
                  <a:t> power</a:t>
                </a:r>
                <a:endParaRPr lang="it-IT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8312" y="4867627"/>
                <a:ext cx="2628412" cy="646331"/>
              </a:xfrm>
              <a:prstGeom prst="rect">
                <a:avLst/>
              </a:prstGeom>
              <a:blipFill rotWithShape="0">
                <a:blip r:embed="rId6"/>
                <a:stretch>
                  <a:fillRect l="-1856" t="-4673" r="-1856" b="-1308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726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BC0E0DCB-6EC9-406F-A712-AF8379E22AFD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3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2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smtClean="0"/>
              <a:t>The flowchart(s)</a:t>
            </a:r>
            <a:endParaRPr lang="it-IT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7200" y="1049482"/>
            <a:ext cx="1956380" cy="11738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40825" y="1364282"/>
            <a:ext cx="42180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it-IT" sz="2400" dirty="0" smtClean="0"/>
              <a:t>You are given a model/theory</a:t>
            </a:r>
          </a:p>
        </p:txBody>
      </p:sp>
      <p:sp>
        <p:nvSpPr>
          <p:cNvPr id="7" name="Down Arrow 6"/>
          <p:cNvSpPr/>
          <p:nvPr/>
        </p:nvSpPr>
        <p:spPr>
          <a:xfrm>
            <a:off x="3963177" y="1908336"/>
            <a:ext cx="1217645" cy="686795"/>
          </a:xfrm>
          <a:prstGeom prst="downArrow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11" y="2354629"/>
            <a:ext cx="1978969" cy="147135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842557" y="2786417"/>
                <a:ext cx="1163075" cy="646331"/>
              </a:xfrm>
              <a:prstGeom prst="rect">
                <a:avLst/>
              </a:prstGeom>
              <a:solidFill>
                <a:srgbClr val="DDB867">
                  <a:alpha val="56000"/>
                </a:srgb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360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it-IT" sz="36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3600" i="1" dirty="0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it-IT" sz="360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it-IT" sz="36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557" y="2786417"/>
                <a:ext cx="1163075" cy="6463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8" name="Picture 9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09" b="14039"/>
          <a:stretch/>
        </p:blipFill>
        <p:spPr>
          <a:xfrm>
            <a:off x="434611" y="3957300"/>
            <a:ext cx="1978969" cy="143147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640825" y="4332066"/>
            <a:ext cx="35911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arenR" startAt="3"/>
            </a:pPr>
            <a:r>
              <a:rPr lang="it-IT" sz="2400" dirty="0"/>
              <a:t>You compare with data.</a:t>
            </a:r>
            <a:br>
              <a:rPr lang="it-IT" sz="2400" dirty="0"/>
            </a:br>
            <a:r>
              <a:rPr lang="it-IT" sz="2400" dirty="0"/>
              <a:t>Or you don’t.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640825" y="2786417"/>
            <a:ext cx="39888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+mj-lt"/>
              <a:buAutoNum type="arabicParenR" startAt="2"/>
            </a:pPr>
            <a:r>
              <a:rPr lang="it-IT" sz="2400" dirty="0"/>
              <a:t>You calculate the amplitude</a:t>
            </a:r>
          </a:p>
        </p:txBody>
      </p:sp>
      <p:sp>
        <p:nvSpPr>
          <p:cNvPr id="100" name="Down Arrow 99"/>
          <p:cNvSpPr/>
          <p:nvPr/>
        </p:nvSpPr>
        <p:spPr>
          <a:xfrm>
            <a:off x="3963176" y="3482583"/>
            <a:ext cx="1217645" cy="686795"/>
          </a:xfrm>
          <a:prstGeom prst="downArrow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Rounded Rectangle 30"/>
          <p:cNvSpPr/>
          <p:nvPr/>
        </p:nvSpPr>
        <p:spPr>
          <a:xfrm>
            <a:off x="5403386" y="5163063"/>
            <a:ext cx="3664414" cy="164106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dirty="0">
                <a:solidFill>
                  <a:schemeClr val="tx1"/>
                </a:solidFill>
              </a:rPr>
              <a:t>Predictive power </a:t>
            </a:r>
            <a:r>
              <a:rPr lang="it-IT" sz="2400" b="1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it-IT" sz="2400" b="1" dirty="0">
              <a:solidFill>
                <a:srgbClr val="00B050"/>
              </a:solidFill>
            </a:endParaRPr>
          </a:p>
          <a:p>
            <a:r>
              <a:rPr lang="it-IT" sz="2400" dirty="0">
                <a:solidFill>
                  <a:schemeClr val="tx1"/>
                </a:solidFill>
              </a:rPr>
              <a:t>Physical interpretation </a:t>
            </a:r>
            <a:r>
              <a:rPr lang="it-IT" sz="24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br>
              <a:rPr lang="it-IT" sz="2400" b="1" dirty="0" smtClean="0">
                <a:solidFill>
                  <a:srgbClr val="00B050"/>
                </a:solidFill>
                <a:sym typeface="Wingdings" panose="05000000000000000000" pitchFamily="2" charset="2"/>
              </a:rPr>
            </a:br>
            <a:r>
              <a:rPr lang="it-IT" sz="2400" dirty="0" smtClean="0">
                <a:solidFill>
                  <a:schemeClr val="tx1"/>
                </a:solidFill>
              </a:rPr>
              <a:t>(</a:t>
            </a:r>
            <a:r>
              <a:rPr lang="it-IT" sz="2400" dirty="0">
                <a:solidFill>
                  <a:schemeClr val="tx1"/>
                </a:solidFill>
              </a:rPr>
              <a:t>within the model! </a:t>
            </a:r>
            <a:r>
              <a:rPr lang="it-IT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r>
              <a:rPr lang="it-IT" sz="2400" dirty="0">
                <a:solidFill>
                  <a:schemeClr val="tx1"/>
                </a:solidFill>
              </a:rPr>
              <a:t>)</a:t>
            </a:r>
            <a:br>
              <a:rPr lang="it-IT" sz="2400" dirty="0">
                <a:solidFill>
                  <a:schemeClr val="tx1"/>
                </a:solidFill>
              </a:rPr>
            </a:br>
            <a:r>
              <a:rPr lang="it-IT" sz="2400" dirty="0">
                <a:solidFill>
                  <a:schemeClr val="tx1"/>
                </a:solidFill>
              </a:rPr>
              <a:t>Biased by the input </a:t>
            </a:r>
            <a:r>
              <a:rPr lang="it-IT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it-IT" sz="24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Pilloni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20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10" grpId="0" animBg="1"/>
      <p:bldP spid="12" grpId="0"/>
      <p:bldP spid="18" grpId="0"/>
      <p:bldP spid="100" grpId="0" animBg="1"/>
      <p:bldP spid="3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8" t="19129" r="65765" b="59573"/>
          <a:stretch/>
        </p:blipFill>
        <p:spPr>
          <a:xfrm>
            <a:off x="134695" y="4552523"/>
            <a:ext cx="1386196" cy="1018520"/>
          </a:xfrm>
          <a:prstGeom prst="rect">
            <a:avLst/>
          </a:prstGeom>
        </p:spPr>
      </p:pic>
      <p:sp>
        <p:nvSpPr>
          <p:cNvPr id="7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30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457200" y="-27384"/>
            <a:ext cx="8229600" cy="105250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it-IT" sz="3600" dirty="0">
              <a:solidFill>
                <a:schemeClr val="tx2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4" b="83551"/>
          <a:stretch/>
        </p:blipFill>
        <p:spPr>
          <a:xfrm>
            <a:off x="1093968" y="2097489"/>
            <a:ext cx="6862757" cy="922700"/>
          </a:xfrm>
          <a:prstGeom prst="rect">
            <a:avLst/>
          </a:prstGeom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smtClean="0"/>
              <a:t>Same model as before</a:t>
            </a:r>
            <a:endParaRPr lang="it-IT" sz="3600" dirty="0">
              <a:solidFill>
                <a:schemeClr val="tx2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3" t="43248" r="15210" b="37559"/>
          <a:stretch/>
        </p:blipFill>
        <p:spPr>
          <a:xfrm>
            <a:off x="457200" y="3178309"/>
            <a:ext cx="4898571" cy="107664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3" t="53606" r="20489" b="30884"/>
          <a:stretch/>
        </p:blipFill>
        <p:spPr>
          <a:xfrm>
            <a:off x="5345429" y="4649765"/>
            <a:ext cx="3548497" cy="9067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1274853"/>
                <a:ext cx="76258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 smtClean="0"/>
                  <a:t>Two/three channels,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𝜋𝜋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𝐾𝐾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,(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𝜌𝜌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it-IT" dirty="0" smtClean="0"/>
                  <a:t>		Two waves,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it-IT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274853"/>
                <a:ext cx="7625870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639" t="-8197" b="-2459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48" t="19129" r="10204" b="59573"/>
          <a:stretch/>
        </p:blipFill>
        <p:spPr>
          <a:xfrm>
            <a:off x="1515600" y="4552523"/>
            <a:ext cx="3091543" cy="101852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5626359" y="3245560"/>
            <a:ext cx="3441441" cy="112850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3 </a:t>
            </a:r>
            <a:r>
              <a:rPr lang="it-IT" i="1" dirty="0" smtClean="0">
                <a:solidFill>
                  <a:srgbClr val="FF0000"/>
                </a:solidFill>
              </a:rPr>
              <a:t>K</a:t>
            </a:r>
            <a:r>
              <a:rPr lang="it-IT" dirty="0" smtClean="0">
                <a:solidFill>
                  <a:srgbClr val="FF0000"/>
                </a:solidFill>
              </a:rPr>
              <a:t>-matrix pole for the S-wave</a:t>
            </a:r>
          </a:p>
          <a:p>
            <a:pPr algn="ctr"/>
            <a:r>
              <a:rPr lang="it-IT" dirty="0" smtClean="0">
                <a:solidFill>
                  <a:srgbClr val="FF0000"/>
                </a:solidFill>
              </a:rPr>
              <a:t>3 </a:t>
            </a:r>
            <a:r>
              <a:rPr lang="it-IT" i="1" dirty="0">
                <a:solidFill>
                  <a:srgbClr val="FF0000"/>
                </a:solidFill>
              </a:rPr>
              <a:t>K</a:t>
            </a:r>
            <a:r>
              <a:rPr lang="it-IT" dirty="0">
                <a:solidFill>
                  <a:srgbClr val="FF0000"/>
                </a:solidFill>
              </a:rPr>
              <a:t>-matrix </a:t>
            </a:r>
            <a:r>
              <a:rPr lang="it-IT" dirty="0" smtClean="0">
                <a:solidFill>
                  <a:srgbClr val="FF0000"/>
                </a:solidFill>
              </a:rPr>
              <a:t>poles </a:t>
            </a:r>
            <a:r>
              <a:rPr lang="it-IT" dirty="0">
                <a:solidFill>
                  <a:srgbClr val="FF0000"/>
                </a:solidFill>
              </a:rPr>
              <a:t>for the </a:t>
            </a:r>
            <a:r>
              <a:rPr lang="it-IT" dirty="0" smtClean="0">
                <a:solidFill>
                  <a:srgbClr val="FF0000"/>
                </a:solidFill>
              </a:rPr>
              <a:t>D-wave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45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31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smtClean="0"/>
              <a:t>Conclusions</a:t>
            </a:r>
            <a:endParaRPr lang="it-IT" sz="3600" dirty="0"/>
          </a:p>
        </p:txBody>
      </p:sp>
      <p:sp>
        <p:nvSpPr>
          <p:cNvPr id="24" name="Rectangle 23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Pilloni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20852" y="1398184"/>
            <a:ext cx="65548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/>
              <a:t>Bottom-up approaches are important!</a:t>
            </a:r>
            <a:endParaRPr lang="it-IT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86699" y="2282879"/>
            <a:ext cx="88430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2400"/>
              </a:spcAft>
              <a:buClr>
                <a:srgbClr val="C00000"/>
              </a:buClr>
              <a:buSzPct val="150000"/>
              <a:buFont typeface="Arial" panose="020B0604020202020204" pitchFamily="34" charset="0"/>
              <a:buChar char="•"/>
            </a:pPr>
            <a:r>
              <a:rPr lang="it-IT" sz="2400" dirty="0" smtClean="0"/>
              <a:t>They allow us to get the most out of high statistics data!</a:t>
            </a:r>
          </a:p>
          <a:p>
            <a:pPr marL="285750" indent="-285750">
              <a:spcAft>
                <a:spcPts val="2400"/>
              </a:spcAft>
              <a:buClr>
                <a:srgbClr val="C00000"/>
              </a:buClr>
              <a:buSzPct val="150000"/>
              <a:buFont typeface="Arial" panose="020B0604020202020204" pitchFamily="34" charset="0"/>
              <a:buChar char="•"/>
            </a:pPr>
            <a:r>
              <a:rPr lang="it-IT" sz="2400" dirty="0" smtClean="0"/>
              <a:t>The study of analytic stuctrures offer insights ino the nature of resonances</a:t>
            </a:r>
          </a:p>
          <a:p>
            <a:pPr marL="285750" indent="-285750">
              <a:spcAft>
                <a:spcPts val="2400"/>
              </a:spcAft>
              <a:buClr>
                <a:srgbClr val="C00000"/>
              </a:buClr>
              <a:buSzPct val="150000"/>
              <a:buFont typeface="Arial" panose="020B0604020202020204" pitchFamily="34" charset="0"/>
              <a:buChar char="•"/>
            </a:pPr>
            <a:r>
              <a:rPr lang="it-IT" sz="2400" dirty="0" smtClean="0"/>
              <a:t>Dispersive methods can improve the rigour and robustness in the extraction of the spectrum</a:t>
            </a:r>
            <a:endParaRPr lang="it-IT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648028" y="5572035"/>
            <a:ext cx="18479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Thank you!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353033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b="0" dirty="0" smtClean="0"/>
              <a:t>JPAC 2021</a:t>
            </a:r>
            <a:endParaRPr lang="it-IT" sz="3600" dirty="0"/>
          </a:p>
        </p:txBody>
      </p:sp>
      <p:sp>
        <p:nvSpPr>
          <p:cNvPr id="26" name="TextBox 25"/>
          <p:cNvSpPr txBox="1"/>
          <p:nvPr/>
        </p:nvSpPr>
        <p:spPr>
          <a:xfrm>
            <a:off x="0" y="1027420"/>
            <a:ext cx="2289088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Jefferson Lab</a:t>
            </a:r>
          </a:p>
          <a:p>
            <a:r>
              <a:rPr lang="it-IT" dirty="0" smtClean="0">
                <a:solidFill>
                  <a:srgbClr val="0000FF"/>
                </a:solidFill>
              </a:rPr>
              <a:t>Victor Mokeev</a:t>
            </a:r>
          </a:p>
          <a:p>
            <a:r>
              <a:rPr lang="it-IT" dirty="0" smtClean="0"/>
              <a:t>Miguel Albaladejo</a:t>
            </a:r>
          </a:p>
          <a:p>
            <a:r>
              <a:rPr lang="it-IT" dirty="0" smtClean="0"/>
              <a:t>Astrid Hiller Blin</a:t>
            </a:r>
          </a:p>
          <a:p>
            <a:endParaRPr lang="it-IT" dirty="0"/>
          </a:p>
          <a:p>
            <a:r>
              <a:rPr lang="it-IT" dirty="0" smtClean="0"/>
              <a:t>Pedagogical U. Kraków</a:t>
            </a:r>
          </a:p>
          <a:p>
            <a:r>
              <a:rPr lang="it-IT" dirty="0" smtClean="0">
                <a:solidFill>
                  <a:srgbClr val="0000FF"/>
                </a:solidFill>
              </a:rPr>
              <a:t>Lukasz Bibrzycki</a:t>
            </a:r>
          </a:p>
          <a:p>
            <a:endParaRPr lang="it-IT" dirty="0"/>
          </a:p>
          <a:p>
            <a:r>
              <a:rPr lang="it-IT" dirty="0" smtClean="0"/>
              <a:t>INP </a:t>
            </a:r>
            <a:r>
              <a:rPr lang="it-IT" dirty="0"/>
              <a:t>Kraków</a:t>
            </a:r>
          </a:p>
          <a:p>
            <a:r>
              <a:rPr lang="it-IT" dirty="0" smtClean="0">
                <a:solidFill>
                  <a:srgbClr val="0000FF"/>
                </a:solidFill>
              </a:rPr>
              <a:t>Robert Kaminski</a:t>
            </a:r>
          </a:p>
          <a:p>
            <a:endParaRPr lang="it-IT" dirty="0"/>
          </a:p>
          <a:p>
            <a:r>
              <a:rPr lang="it-IT" dirty="0" smtClean="0"/>
              <a:t>Chiao-Tung University</a:t>
            </a:r>
          </a:p>
          <a:p>
            <a:r>
              <a:rPr lang="it-IT" dirty="0" smtClean="0"/>
              <a:t>Robert Perry</a:t>
            </a:r>
          </a:p>
          <a:p>
            <a:endParaRPr lang="it-IT" dirty="0"/>
          </a:p>
          <a:p>
            <a:r>
              <a:rPr lang="it-IT" dirty="0" smtClean="0"/>
              <a:t>INFN </a:t>
            </a:r>
            <a:r>
              <a:rPr lang="it-IT" dirty="0"/>
              <a:t>Roma</a:t>
            </a:r>
          </a:p>
          <a:p>
            <a:r>
              <a:rPr lang="it-IT" u="sng" dirty="0"/>
              <a:t>Alessandro </a:t>
            </a:r>
            <a:r>
              <a:rPr lang="it-IT" u="sng" dirty="0" smtClean="0"/>
              <a:t>Pilloni</a:t>
            </a:r>
            <a:endParaRPr lang="it-IT" u="sng" dirty="0"/>
          </a:p>
        </p:txBody>
      </p:sp>
      <p:sp>
        <p:nvSpPr>
          <p:cNvPr id="61" name="TextBox 60"/>
          <p:cNvSpPr txBox="1"/>
          <p:nvPr/>
        </p:nvSpPr>
        <p:spPr>
          <a:xfrm>
            <a:off x="3198922" y="1027420"/>
            <a:ext cx="2926763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Indiana U.</a:t>
            </a:r>
          </a:p>
          <a:p>
            <a:r>
              <a:rPr lang="it-IT" u="sng" dirty="0" smtClean="0">
                <a:solidFill>
                  <a:srgbClr val="0000FF"/>
                </a:solidFill>
              </a:rPr>
              <a:t>Emilie Passemar</a:t>
            </a:r>
          </a:p>
          <a:p>
            <a:r>
              <a:rPr lang="it-IT" dirty="0">
                <a:solidFill>
                  <a:srgbClr val="0000FF"/>
                </a:solidFill>
              </a:rPr>
              <a:t>Adam Szczepaniak (also </a:t>
            </a:r>
            <a:r>
              <a:rPr lang="it-IT" dirty="0" smtClean="0">
                <a:solidFill>
                  <a:srgbClr val="0000FF"/>
                </a:solidFill>
              </a:rPr>
              <a:t>JLab)</a:t>
            </a:r>
            <a:endParaRPr lang="it-IT" u="sng" dirty="0" smtClean="0">
              <a:solidFill>
                <a:srgbClr val="0000FF"/>
              </a:solidFill>
            </a:endParaRPr>
          </a:p>
          <a:p>
            <a:r>
              <a:rPr lang="it-IT" dirty="0" smtClean="0"/>
              <a:t>Sergi Gonzàles-Solís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Nathan Sherrill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Daniel Winney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Sebastian Dawid</a:t>
            </a:r>
          </a:p>
          <a:p>
            <a:endParaRPr lang="it-IT" dirty="0" smtClean="0">
              <a:solidFill>
                <a:srgbClr val="FF0000"/>
              </a:solidFill>
            </a:endParaRPr>
          </a:p>
          <a:p>
            <a:r>
              <a:rPr lang="it-IT" dirty="0" smtClean="0"/>
              <a:t>TUM</a:t>
            </a:r>
          </a:p>
          <a:p>
            <a:r>
              <a:rPr lang="it-IT" dirty="0" smtClean="0"/>
              <a:t>Misha Mikhasenko</a:t>
            </a:r>
          </a:p>
          <a:p>
            <a:endParaRPr lang="it-IT" dirty="0"/>
          </a:p>
          <a:p>
            <a:r>
              <a:rPr lang="it-IT" dirty="0" smtClean="0"/>
              <a:t>W&amp;M</a:t>
            </a:r>
          </a:p>
          <a:p>
            <a:r>
              <a:rPr lang="it-IT" dirty="0" smtClean="0"/>
              <a:t>Arkaitz Rodas</a:t>
            </a:r>
          </a:p>
          <a:p>
            <a:endParaRPr lang="it-IT" dirty="0"/>
          </a:p>
          <a:p>
            <a:r>
              <a:rPr lang="it-IT" dirty="0" smtClean="0"/>
              <a:t>Barcelona U.</a:t>
            </a:r>
          </a:p>
          <a:p>
            <a:r>
              <a:rPr lang="it-IT" u="sng" dirty="0" smtClean="0">
                <a:solidFill>
                  <a:srgbClr val="0000FF"/>
                </a:solidFill>
              </a:rPr>
              <a:t>Vincent Mathieu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323018" y="1027420"/>
            <a:ext cx="2560637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ODU</a:t>
            </a:r>
            <a:endParaRPr lang="it-IT" dirty="0" smtClean="0">
              <a:solidFill>
                <a:srgbClr val="0000FF"/>
              </a:solidFill>
            </a:endParaRPr>
          </a:p>
          <a:p>
            <a:r>
              <a:rPr lang="it-IT" dirty="0" smtClean="0"/>
              <a:t>Andrew Jackura</a:t>
            </a:r>
          </a:p>
          <a:p>
            <a:endParaRPr lang="it-IT" dirty="0" smtClean="0">
              <a:solidFill>
                <a:srgbClr val="FF0000"/>
              </a:solidFill>
            </a:endParaRPr>
          </a:p>
          <a:p>
            <a:r>
              <a:rPr lang="it-IT" dirty="0" smtClean="0"/>
              <a:t>UNAM</a:t>
            </a:r>
          </a:p>
          <a:p>
            <a:r>
              <a:rPr lang="it-IT" u="sng" dirty="0" smtClean="0">
                <a:solidFill>
                  <a:srgbClr val="0000FF"/>
                </a:solidFill>
              </a:rPr>
              <a:t>César Fernández-Ramírez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Jorge Silva-Castro</a:t>
            </a:r>
          </a:p>
          <a:p>
            <a:endParaRPr lang="it-IT" dirty="0"/>
          </a:p>
          <a:p>
            <a:r>
              <a:rPr lang="it-IT" dirty="0" smtClean="0"/>
              <a:t>INFN Genova</a:t>
            </a:r>
          </a:p>
          <a:p>
            <a:r>
              <a:rPr lang="it-IT" dirty="0" smtClean="0">
                <a:solidFill>
                  <a:srgbClr val="0000FF"/>
                </a:solidFill>
              </a:rPr>
              <a:t>Andrea Celentano</a:t>
            </a:r>
          </a:p>
          <a:p>
            <a:endParaRPr lang="it-IT" dirty="0"/>
          </a:p>
          <a:p>
            <a:r>
              <a:rPr lang="it-IT" dirty="0" smtClean="0"/>
              <a:t>JGU-Mainz U.</a:t>
            </a:r>
          </a:p>
          <a:p>
            <a:r>
              <a:rPr lang="it-IT" dirty="0" smtClean="0"/>
              <a:t>Igor Danilkin</a:t>
            </a:r>
            <a:endParaRPr lang="it-IT" dirty="0"/>
          </a:p>
        </p:txBody>
      </p:sp>
      <p:sp>
        <p:nvSpPr>
          <p:cNvPr id="63" name="TextBox 62"/>
          <p:cNvSpPr txBox="1"/>
          <p:nvPr/>
        </p:nvSpPr>
        <p:spPr>
          <a:xfrm>
            <a:off x="7758274" y="4597532"/>
            <a:ext cx="13662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dirty="0" smtClean="0">
                <a:solidFill>
                  <a:srgbClr val="0000FF"/>
                </a:solidFill>
              </a:rPr>
              <a:t>Faculty/Staff</a:t>
            </a:r>
          </a:p>
          <a:p>
            <a:pPr algn="r"/>
            <a:r>
              <a:rPr lang="it-IT" dirty="0" smtClean="0"/>
              <a:t>Postdoc</a:t>
            </a:r>
          </a:p>
          <a:p>
            <a:pPr algn="r"/>
            <a:r>
              <a:rPr lang="it-IT" dirty="0" smtClean="0">
                <a:solidFill>
                  <a:srgbClr val="FF0000"/>
                </a:solidFill>
              </a:rPr>
              <a:t>Student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54957" y="5806671"/>
            <a:ext cx="79037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dirty="0" smtClean="0"/>
              <a:t>Members affiliated with CLAS, GlueX, LHCb, BESIII, BaBar, COMPASS</a:t>
            </a:r>
            <a:endParaRPr lang="it-IT" sz="2200" dirty="0"/>
          </a:p>
        </p:txBody>
      </p:sp>
      <p:sp>
        <p:nvSpPr>
          <p:cNvPr id="64" name="Rectangle 63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315" y="290239"/>
            <a:ext cx="1100230" cy="82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22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33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smtClean="0"/>
              <a:t>Triangle singularity</a:t>
            </a:r>
            <a:endParaRPr lang="it-IT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4849091" y="5293381"/>
            <a:ext cx="42949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 smtClean="0">
                <a:solidFill>
                  <a:srgbClr val="C00000"/>
                </a:solidFill>
              </a:rPr>
              <a:t>Szczepaniak, PLB747, 410-416</a:t>
            </a:r>
          </a:p>
          <a:p>
            <a:pPr algn="r"/>
            <a:r>
              <a:rPr lang="it-IT" dirty="0">
                <a:solidFill>
                  <a:srgbClr val="C00000"/>
                </a:solidFill>
              </a:rPr>
              <a:t>Szczepaniak, </a:t>
            </a:r>
            <a:r>
              <a:rPr lang="it-IT" dirty="0" smtClean="0">
                <a:solidFill>
                  <a:srgbClr val="C00000"/>
                </a:solidFill>
              </a:rPr>
              <a:t>PLB757, 61-64</a:t>
            </a:r>
          </a:p>
          <a:p>
            <a:pPr algn="r"/>
            <a:r>
              <a:rPr lang="it-IT" dirty="0" smtClean="0">
                <a:solidFill>
                  <a:srgbClr val="C00000"/>
                </a:solidFill>
              </a:rPr>
              <a:t>Guo, Meissner, Wang, Yang PRD92, </a:t>
            </a:r>
            <a:r>
              <a:rPr lang="it-IT" dirty="0">
                <a:solidFill>
                  <a:srgbClr val="C00000"/>
                </a:solidFill>
              </a:rPr>
              <a:t>071502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85847" y="1548313"/>
            <a:ext cx="51799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Logarithmic branch points can simulate a resonant behavior, only in </a:t>
            </a:r>
            <a:r>
              <a:rPr lang="it-IT" sz="2400" dirty="0" smtClean="0">
                <a:solidFill>
                  <a:srgbClr val="0000FF"/>
                </a:solidFill>
              </a:rPr>
              <a:t>very special kinematical conditions</a:t>
            </a:r>
            <a:r>
              <a:rPr lang="it-IT" sz="2400" dirty="0" smtClean="0"/>
              <a:t> </a:t>
            </a:r>
          </a:p>
          <a:p>
            <a:pPr algn="r"/>
            <a:r>
              <a:rPr lang="it-IT" dirty="0" smtClean="0">
                <a:solidFill>
                  <a:srgbClr val="C00000"/>
                </a:solidFill>
              </a:rPr>
              <a:t>Coleman and Norton, Nuovo Cim. 38, 438</a:t>
            </a:r>
            <a:endParaRPr lang="it-IT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4" y="4368018"/>
            <a:ext cx="5998095" cy="10970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6214" y="5465057"/>
            <a:ext cx="4572000" cy="92333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it-IT" dirty="0"/>
              <a:t>...but the cancellation can be spread in different channels</a:t>
            </a:r>
            <a:r>
              <a:rPr lang="it-IT" dirty="0" smtClean="0"/>
              <a:t>, you might still see peaks in other channels only!</a:t>
            </a:r>
            <a:endParaRPr lang="it-IT" dirty="0"/>
          </a:p>
        </p:txBody>
      </p:sp>
      <p:grpSp>
        <p:nvGrpSpPr>
          <p:cNvPr id="12" name="Group 11"/>
          <p:cNvGrpSpPr/>
          <p:nvPr/>
        </p:nvGrpSpPr>
        <p:grpSpPr>
          <a:xfrm>
            <a:off x="72428" y="1162010"/>
            <a:ext cx="3658331" cy="1991098"/>
            <a:chOff x="0" y="3567065"/>
            <a:chExt cx="4025559" cy="2087655"/>
          </a:xfrm>
        </p:grpSpPr>
        <p:sp>
          <p:nvSpPr>
            <p:cNvPr id="13" name="Rectangle 12"/>
            <p:cNvSpPr/>
            <p:nvPr/>
          </p:nvSpPr>
          <p:spPr>
            <a:xfrm>
              <a:off x="0" y="3567065"/>
              <a:ext cx="4025559" cy="20876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204996" y="4381871"/>
                  <a:ext cx="497940" cy="25816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4260</m:t>
                        </m:r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it-IT" sz="1600" dirty="0"/>
                </a:p>
              </p:txBody>
            </p:sp>
          </mc:Choice>
          <mc:Fallback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4996" y="4381871"/>
                  <a:ext cx="497940" cy="258161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14667" r="-85333" b="-35000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1443940" y="4056279"/>
                  <a:ext cx="497940" cy="28025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it-IT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16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it-IT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it-IT" sz="1600" dirty="0"/>
                </a:p>
              </p:txBody>
            </p:sp>
          </mc:Choice>
          <mc:Fallback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43940" y="4056279"/>
                  <a:ext cx="497940" cy="280251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b="-4545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3025625" y="3766766"/>
                  <a:ext cx="497940" cy="28025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oMath>
                    </m:oMathPara>
                  </a14:m>
                  <a:endParaRPr lang="it-IT" sz="1600" dirty="0"/>
                </a:p>
              </p:txBody>
            </p:sp>
          </mc:Choice>
          <mc:Fallback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25625" y="3766766"/>
                  <a:ext cx="497940" cy="280251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2018166" y="4368115"/>
                  <a:ext cx="497940" cy="28025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it-IT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sz="16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it-IT" sz="16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it-IT" sz="1600" dirty="0"/>
                </a:p>
              </p:txBody>
            </p:sp>
          </mc:Choice>
          <mc:Fallback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8166" y="4368115"/>
                  <a:ext cx="497940" cy="280251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3232004" y="4505708"/>
                  <a:ext cx="497940" cy="28025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oMath>
                    </m:oMathPara>
                  </a14:m>
                  <a:endParaRPr lang="it-IT" sz="1600" dirty="0"/>
                </a:p>
              </p:txBody>
            </p:sp>
          </mc:Choice>
          <mc:Fallback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2004" y="4505708"/>
                  <a:ext cx="497940" cy="280251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3274596" y="5010394"/>
                  <a:ext cx="497940" cy="28025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  <m:r>
                          <m:rPr>
                            <m:lit/>
                          </m:rPr>
                          <a:rPr lang="it-IT" sz="16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oMath>
                    </m:oMathPara>
                  </a14:m>
                  <a:endParaRPr lang="it-IT" sz="1600" dirty="0"/>
                </a:p>
              </p:txBody>
            </p:sp>
          </mc:Choice>
          <mc:Fallback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74596" y="5010394"/>
                  <a:ext cx="497940" cy="280251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l="-6757" r="-6757" b="-22727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1796506" y="4910499"/>
                  <a:ext cx="497940" cy="28025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it-IT" sz="16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16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oMath>
                    </m:oMathPara>
                  </a14:m>
                  <a:endParaRPr lang="it-IT" sz="1600" dirty="0"/>
                </a:p>
              </p:txBody>
            </p:sp>
          </mc:Choice>
          <mc:Fallback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6506" y="4910499"/>
                  <a:ext cx="497940" cy="280251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t="-4545" r="-44595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Straight Connector 21"/>
            <p:cNvCxnSpPr/>
            <p:nvPr/>
          </p:nvCxnSpPr>
          <p:spPr>
            <a:xfrm>
              <a:off x="177838" y="4765691"/>
              <a:ext cx="12389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Freeform 23"/>
            <p:cNvSpPr/>
            <p:nvPr/>
          </p:nvSpPr>
          <p:spPr>
            <a:xfrm>
              <a:off x="1418161" y="4119327"/>
              <a:ext cx="1367073" cy="950614"/>
            </a:xfrm>
            <a:custGeom>
              <a:avLst/>
              <a:gdLst>
                <a:gd name="connsiteX0" fmla="*/ 0 w 1367073"/>
                <a:gd name="connsiteY0" fmla="*/ 642796 h 950614"/>
                <a:gd name="connsiteX1" fmla="*/ 860079 w 1367073"/>
                <a:gd name="connsiteY1" fmla="*/ 0 h 950614"/>
                <a:gd name="connsiteX2" fmla="*/ 1367073 w 1367073"/>
                <a:gd name="connsiteY2" fmla="*/ 950614 h 950614"/>
                <a:gd name="connsiteX3" fmla="*/ 0 w 1367073"/>
                <a:gd name="connsiteY3" fmla="*/ 642796 h 950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7073" h="950614">
                  <a:moveTo>
                    <a:pt x="0" y="642796"/>
                  </a:moveTo>
                  <a:lnTo>
                    <a:pt x="860079" y="0"/>
                  </a:lnTo>
                  <a:lnTo>
                    <a:pt x="1367073" y="950614"/>
                  </a:lnTo>
                  <a:lnTo>
                    <a:pt x="0" y="642796"/>
                  </a:ln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/>
            </a:p>
          </p:txBody>
        </p:sp>
        <p:cxnSp>
          <p:nvCxnSpPr>
            <p:cNvPr id="25" name="Straight Connector 24"/>
            <p:cNvCxnSpPr/>
            <p:nvPr/>
          </p:nvCxnSpPr>
          <p:spPr>
            <a:xfrm flipV="1">
              <a:off x="2267136" y="3802864"/>
              <a:ext cx="1060552" cy="3220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2782432" y="4727287"/>
              <a:ext cx="857209" cy="3389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 flipV="1">
              <a:off x="2782432" y="5066210"/>
              <a:ext cx="903009" cy="3870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2213" y="3524473"/>
            <a:ext cx="793957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400" dirty="0"/>
              <a:t>However, this effects </a:t>
            </a:r>
            <a:r>
              <a:rPr lang="it-IT" sz="2400" dirty="0">
                <a:solidFill>
                  <a:srgbClr val="0000FF"/>
                </a:solidFill>
              </a:rPr>
              <a:t>cancels in Dalitz projections, </a:t>
            </a:r>
            <a:r>
              <a:rPr lang="it-IT" sz="2400" dirty="0">
                <a:solidFill>
                  <a:srgbClr val="FF0000"/>
                </a:solidFill>
              </a:rPr>
              <a:t>no peaks</a:t>
            </a:r>
            <a:r>
              <a:rPr lang="it-IT" sz="2400" dirty="0"/>
              <a:t> </a:t>
            </a:r>
            <a:r>
              <a:rPr lang="it-IT" dirty="0" smtClean="0">
                <a:solidFill>
                  <a:srgbClr val="C00000"/>
                </a:solidFill>
              </a:rPr>
              <a:t>Schmid</a:t>
            </a:r>
            <a:r>
              <a:rPr lang="it-IT" dirty="0">
                <a:solidFill>
                  <a:srgbClr val="C00000"/>
                </a:solidFill>
              </a:rPr>
              <a:t>, Phys.Rev. 154, </a:t>
            </a:r>
            <a:r>
              <a:rPr lang="it-IT" dirty="0" smtClean="0">
                <a:solidFill>
                  <a:srgbClr val="C00000"/>
                </a:solidFill>
              </a:rPr>
              <a:t>1363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698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34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457200" y="-27384"/>
            <a:ext cx="8229600" cy="105250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b="0" dirty="0" smtClean="0">
                <a:solidFill>
                  <a:schemeClr val="tx2"/>
                </a:solidFill>
              </a:rPr>
              <a:t>Fit summary</a:t>
            </a:r>
            <a:endParaRPr lang="it-IT" sz="3600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934" y="1056369"/>
            <a:ext cx="2922386" cy="198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7620"/>
            <a:ext cx="2922386" cy="198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8026" y="3230305"/>
            <a:ext cx="66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III+tr.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68680" y="1212094"/>
            <a:ext cx="680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IV+tr.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3" y="1025118"/>
            <a:ext cx="2919661" cy="19800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03937" y="1187803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III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919" y="3067620"/>
            <a:ext cx="2919661" cy="1980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376303" y="3223345"/>
            <a:ext cx="376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tr.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0677" y="1855327"/>
            <a:ext cx="3893323" cy="205608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368026" y="5224464"/>
                <a:ext cx="821481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 smtClean="0"/>
                  <a:t>Naive loglikelihood ratio test give a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it-IT" dirty="0" smtClean="0"/>
                  <a:t> significance of the scenario III+tr. </a:t>
                </a:r>
                <a:r>
                  <a:rPr lang="it-IT" dirty="0"/>
                  <a:t>o</a:t>
                </a:r>
                <a:r>
                  <a:rPr lang="it-IT" dirty="0" smtClean="0"/>
                  <a:t>ver IV+tr.,</a:t>
                </a:r>
                <a:br>
                  <a:rPr lang="it-IT" dirty="0" smtClean="0"/>
                </a:br>
                <a:r>
                  <a:rPr lang="it-IT" dirty="0" smtClean="0"/>
                  <a:t>looking at plots it looks too much – better using some more solid test</a:t>
                </a:r>
                <a:endParaRPr lang="it-IT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026" y="5224464"/>
                <a:ext cx="8214813" cy="646331"/>
              </a:xfrm>
              <a:prstGeom prst="rect">
                <a:avLst/>
              </a:prstGeom>
              <a:blipFill rotWithShape="0">
                <a:blip r:embed="rId8"/>
                <a:stretch>
                  <a:fillRect l="-593" t="-4717" b="-1415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93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35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smtClean="0"/>
              <a:t>Testing scenarios</a:t>
            </a:r>
            <a:endParaRPr lang="it-IT" sz="3600" dirty="0"/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3" t="90582" r="13338" b="991"/>
          <a:stretch/>
        </p:blipFill>
        <p:spPr>
          <a:xfrm>
            <a:off x="690411" y="2170890"/>
            <a:ext cx="7731958" cy="972215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570598" y="3470945"/>
                <a:ext cx="7303731" cy="3718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it-IT" sz="2200" b="0" dirty="0" smtClean="0"/>
                  <a:t>The scattering matrix is parametrized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t-IT" sz="2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it-IT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it-IT" sz="22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it-IT" sz="22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it-IT" sz="2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it-IT" sz="2200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it-IT" sz="2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it-IT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2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it-IT" sz="2200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it-IT" sz="22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it-IT" sz="22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it-IT" sz="22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it-IT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200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it-IT" sz="2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it-IT" sz="22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it-IT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2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it-IT" sz="2200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endParaRPr lang="it-IT" sz="22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598" y="3470945"/>
                <a:ext cx="7303731" cy="371833"/>
              </a:xfrm>
              <a:prstGeom prst="rect">
                <a:avLst/>
              </a:prstGeom>
              <a:blipFill rotWithShape="0">
                <a:blip r:embed="rId3"/>
                <a:stretch>
                  <a:fillRect l="-2337" t="-19672" r="-167" b="-3934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570598" y="3914494"/>
            <a:ext cx="411125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it-IT" sz="2200" b="0" dirty="0" smtClean="0"/>
              <a:t>Four different scenarios considered:</a:t>
            </a:r>
            <a:endParaRPr lang="it-IT" sz="2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77712" y="4428202"/>
                <a:ext cx="8948732" cy="17558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it-IT" sz="2000" dirty="0" smtClean="0"/>
                  <a:t>«</a:t>
                </a:r>
                <a:r>
                  <a:rPr lang="it-IT" sz="2000" dirty="0" smtClean="0">
                    <a:solidFill>
                      <a:srgbClr val="FF0000"/>
                    </a:solidFill>
                  </a:rPr>
                  <a:t>III</a:t>
                </a:r>
                <a:r>
                  <a:rPr lang="it-IT" sz="2000" dirty="0" smtClean="0"/>
                  <a:t>»: the K matrix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p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it-IT" sz="2000" dirty="0" smtClean="0"/>
                  <a:t>, this generates a pole in the closest unphysical sheet</a:t>
                </a:r>
                <a:br>
                  <a:rPr lang="it-IT" sz="2000" dirty="0" smtClean="0"/>
                </a:br>
                <a:r>
                  <a:rPr lang="it-IT" sz="2000" dirty="0" smtClean="0"/>
                  <a:t>the rescattering integral is set to zero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it-IT" sz="2000" dirty="0"/>
                  <a:t>«</a:t>
                </a:r>
                <a:r>
                  <a:rPr lang="it-IT" sz="2000" dirty="0" smtClean="0">
                    <a:solidFill>
                      <a:srgbClr val="FF0000"/>
                    </a:solidFill>
                  </a:rPr>
                  <a:t>III+tr.</a:t>
                </a:r>
                <a:r>
                  <a:rPr lang="it-IT" sz="2000" dirty="0" smtClean="0"/>
                  <a:t>»: same, but with the correct value of the rescattering integral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it-IT" sz="2000" dirty="0" smtClean="0"/>
                  <a:t>«</a:t>
                </a:r>
                <a:r>
                  <a:rPr lang="it-IT" sz="2000" dirty="0" smtClean="0">
                    <a:solidFill>
                      <a:srgbClr val="FF0000"/>
                    </a:solidFill>
                  </a:rPr>
                  <a:t>IV+tr</a:t>
                </a:r>
                <a:r>
                  <a:rPr lang="it-IT" sz="2000" dirty="0">
                    <a:solidFill>
                      <a:srgbClr val="FF0000"/>
                    </a:solidFill>
                  </a:rPr>
                  <a:t>.</a:t>
                </a:r>
                <a:r>
                  <a:rPr lang="it-IT" sz="2000" dirty="0"/>
                  <a:t>»: </a:t>
                </a:r>
                <a:r>
                  <a:rPr lang="it-IT" sz="2000" dirty="0" smtClean="0"/>
                  <a:t>the K matrix is constant, this generates a virtual state pole in the IV sheet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it-IT" sz="2000" dirty="0" smtClean="0"/>
                  <a:t>«</a:t>
                </a:r>
                <a:r>
                  <a:rPr lang="it-IT" sz="2000" dirty="0" smtClean="0">
                    <a:solidFill>
                      <a:srgbClr val="FF0000"/>
                    </a:solidFill>
                  </a:rPr>
                  <a:t>tr</a:t>
                </a:r>
                <a:r>
                  <a:rPr lang="it-IT" sz="2000" dirty="0">
                    <a:solidFill>
                      <a:srgbClr val="FF0000"/>
                    </a:solidFill>
                  </a:rPr>
                  <a:t>.</a:t>
                </a:r>
                <a:r>
                  <a:rPr lang="it-IT" sz="2000" dirty="0"/>
                  <a:t>»: </a:t>
                </a:r>
                <a:r>
                  <a:rPr lang="it-IT" sz="2000" dirty="0" smtClean="0"/>
                  <a:t>same, but the pole is pushed far away by adding a penalty in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it-IT" sz="20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12" y="4428202"/>
                <a:ext cx="8948732" cy="1755865"/>
              </a:xfrm>
              <a:prstGeom prst="rect">
                <a:avLst/>
              </a:prstGeom>
              <a:blipFill rotWithShape="0">
                <a:blip r:embed="rId4"/>
                <a:stretch>
                  <a:fillRect l="-613" r="-341" b="-555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4550" y="1037894"/>
            <a:ext cx="87353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00FF"/>
                </a:solidFill>
              </a:rPr>
              <a:t>We approximate all the particles to be scalar</a:t>
            </a:r>
            <a:r>
              <a:rPr lang="it-IT" dirty="0" smtClean="0"/>
              <a:t> – </a:t>
            </a:r>
            <a:r>
              <a:rPr lang="it-IT" dirty="0"/>
              <a:t>this affects the value of couplings, which are not normalized anyway – but not the position of singularities. </a:t>
            </a:r>
            <a:br>
              <a:rPr lang="it-IT" dirty="0"/>
            </a:br>
            <a:r>
              <a:rPr lang="it-IT" dirty="0"/>
              <a:t>This also limits the number of free parameters</a:t>
            </a:r>
          </a:p>
        </p:txBody>
      </p:sp>
    </p:spTree>
    <p:extLst>
      <p:ext uri="{BB962C8B-B14F-4D97-AF65-F5344CB8AC3E}">
        <p14:creationId xmlns:p14="http://schemas.microsoft.com/office/powerpoint/2010/main" val="297336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36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Pilloni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itolo 1"/>
          <p:cNvSpPr txBox="1">
            <a:spLocks/>
          </p:cNvSpPr>
          <p:nvPr/>
        </p:nvSpPr>
        <p:spPr>
          <a:xfrm>
            <a:off x="457200" y="-27384"/>
            <a:ext cx="8229600" cy="105250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smtClean="0">
                <a:solidFill>
                  <a:schemeClr val="tx2"/>
                </a:solidFill>
              </a:rPr>
              <a:t>Minimal(istic) model</a:t>
            </a:r>
            <a:endParaRPr lang="it-IT" sz="3600" dirty="0">
              <a:solidFill>
                <a:schemeClr val="tx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34" y="3508310"/>
            <a:ext cx="4206019" cy="285235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98671" y="6061974"/>
                <a:ext cx="9012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b>
                      </m:sSub>
                      <m:r>
                        <a:rPr lang="it-IT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71" y="6061974"/>
                <a:ext cx="901272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65723" y="3614004"/>
            <a:ext cx="2337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Points to a virtual state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t="34856" r="52501" b="46939"/>
          <a:stretch/>
        </p:blipFill>
        <p:spPr>
          <a:xfrm>
            <a:off x="39726" y="1117200"/>
            <a:ext cx="4771465" cy="242852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4973218" y="1531187"/>
                <a:ext cx="3850529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it-IT" sz="2400" dirty="0" smtClean="0"/>
                  <a:t>Effective range expansion</a:t>
                </a:r>
                <a:br>
                  <a:rPr lang="it-IT" sz="2400" dirty="0" smtClean="0"/>
                </a:br>
                <a:r>
                  <a:rPr lang="it-IT" sz="2400" dirty="0" smtClean="0"/>
                  <a:t/>
                </a:r>
                <a:br>
                  <a:rPr lang="it-IT" sz="2400" dirty="0" smtClean="0"/>
                </a:br>
                <a:r>
                  <a:rPr lang="it-IT" sz="2400" dirty="0" smtClean="0"/>
                  <a:t>We can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𝑖𝑖</m:t>
                        </m:r>
                      </m:sub>
                    </m:sSub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it-IT" sz="2400" dirty="0" smtClean="0"/>
                  <a:t> to reduce</a:t>
                </a:r>
                <a:br>
                  <a:rPr lang="it-IT" sz="2400" dirty="0" smtClean="0"/>
                </a:br>
                <a:r>
                  <a:rPr lang="it-IT" sz="2400" dirty="0" smtClean="0"/>
                  <a:t>to the scattering length approximation</a:t>
                </a:r>
                <a:endParaRPr lang="it-IT" sz="2400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3218" y="1531187"/>
                <a:ext cx="3850529" cy="1938992"/>
              </a:xfrm>
              <a:prstGeom prst="rect">
                <a:avLst/>
              </a:prstGeom>
              <a:blipFill rotWithShape="0">
                <a:blip r:embed="rId6"/>
                <a:stretch>
                  <a:fillRect t="-2516" r="-4437" b="-628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947" y="3543366"/>
            <a:ext cx="4158204" cy="281730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4732947" y="5989233"/>
                <a:ext cx="99495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t-IT" dirty="0" smtClean="0"/>
                  <a:t>Finite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𝑖𝑖</m:t>
                        </m:r>
                      </m:sub>
                    </m:sSub>
                  </m:oMath>
                </a14:m>
                <a:endParaRPr lang="it-IT" dirty="0"/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2947" y="5989233"/>
                <a:ext cx="994952" cy="369332"/>
              </a:xfrm>
              <a:prstGeom prst="rect">
                <a:avLst/>
              </a:prstGeom>
              <a:blipFill rotWithShape="0">
                <a:blip r:embed="rId8"/>
                <a:stretch>
                  <a:fillRect l="-4878" t="-8197" b="-2459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829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37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Pilloni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itolo 1"/>
          <p:cNvSpPr txBox="1">
            <a:spLocks/>
          </p:cNvSpPr>
          <p:nvPr/>
        </p:nvSpPr>
        <p:spPr>
          <a:xfrm>
            <a:off x="457200" y="-27384"/>
            <a:ext cx="8229600" cy="105250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smtClean="0">
                <a:solidFill>
                  <a:schemeClr val="tx2"/>
                </a:solidFill>
              </a:rPr>
              <a:t>Minimal(istic) model</a:t>
            </a:r>
            <a:endParaRPr lang="it-IT" sz="3600" dirty="0">
              <a:solidFill>
                <a:schemeClr val="tx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1" y="3508310"/>
            <a:ext cx="4209945" cy="285235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98671" y="6061974"/>
                <a:ext cx="9012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b>
                      </m:sSub>
                      <m:r>
                        <a:rPr lang="it-IT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71" y="6061974"/>
                <a:ext cx="901272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t="34856" r="52501" b="46939"/>
          <a:stretch/>
        </p:blipFill>
        <p:spPr>
          <a:xfrm>
            <a:off x="39726" y="1117200"/>
            <a:ext cx="4771465" cy="242852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4973218" y="1531187"/>
                <a:ext cx="3850529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it-IT" sz="2400" dirty="0" smtClean="0"/>
                  <a:t>Effective range expansion</a:t>
                </a:r>
                <a:br>
                  <a:rPr lang="it-IT" sz="2400" dirty="0" smtClean="0"/>
                </a:br>
                <a:r>
                  <a:rPr lang="it-IT" sz="2400" dirty="0" smtClean="0"/>
                  <a:t/>
                </a:r>
                <a:br>
                  <a:rPr lang="it-IT" sz="2400" dirty="0" smtClean="0"/>
                </a:br>
                <a:r>
                  <a:rPr lang="it-IT" sz="2400" dirty="0" smtClean="0"/>
                  <a:t>We can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𝑖𝑖</m:t>
                        </m:r>
                      </m:sub>
                    </m:sSub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it-IT" sz="2400" dirty="0" smtClean="0"/>
                  <a:t> to reduce</a:t>
                </a:r>
                <a:br>
                  <a:rPr lang="it-IT" sz="2400" dirty="0" smtClean="0"/>
                </a:br>
                <a:r>
                  <a:rPr lang="it-IT" sz="2400" dirty="0" smtClean="0"/>
                  <a:t>to the scattering length approximation</a:t>
                </a:r>
                <a:endParaRPr lang="it-IT" sz="24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3218" y="1531187"/>
                <a:ext cx="3850529" cy="1938992"/>
              </a:xfrm>
              <a:prstGeom prst="rect">
                <a:avLst/>
              </a:prstGeom>
              <a:blipFill rotWithShape="0">
                <a:blip r:embed="rId6"/>
                <a:stretch>
                  <a:fillRect t="-2516" r="-4437" b="-628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886" y="3543366"/>
            <a:ext cx="4154326" cy="281730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4732947" y="5989233"/>
                <a:ext cx="99495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t-IT" dirty="0" smtClean="0"/>
                  <a:t>Finite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𝑖𝑖</m:t>
                        </m:r>
                      </m:sub>
                    </m:sSub>
                  </m:oMath>
                </a14:m>
                <a:endParaRPr lang="it-IT" dirty="0"/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2947" y="5989233"/>
                <a:ext cx="994952" cy="369332"/>
              </a:xfrm>
              <a:prstGeom prst="rect">
                <a:avLst/>
              </a:prstGeom>
              <a:blipFill rotWithShape="0">
                <a:blip r:embed="rId8"/>
                <a:stretch>
                  <a:fillRect l="-4878" t="-8197" b="-2459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5315478" y="4343287"/>
            <a:ext cx="2894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Doesn’t point to a resonance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5723" y="3614004"/>
            <a:ext cx="2337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Points to a virtual state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88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000" y="3542400"/>
            <a:ext cx="4204312" cy="2851200"/>
          </a:xfrm>
          <a:prstGeom prst="rect">
            <a:avLst/>
          </a:prstGeom>
        </p:spPr>
      </p:pic>
      <p:sp>
        <p:nvSpPr>
          <p:cNvPr id="6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38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Pilloni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itolo 1"/>
          <p:cNvSpPr txBox="1">
            <a:spLocks/>
          </p:cNvSpPr>
          <p:nvPr/>
        </p:nvSpPr>
        <p:spPr>
          <a:xfrm>
            <a:off x="457200" y="-27384"/>
            <a:ext cx="8229600" cy="105250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smtClean="0">
                <a:solidFill>
                  <a:schemeClr val="tx2"/>
                </a:solidFill>
              </a:rPr>
              <a:t>Minimal(istic) model</a:t>
            </a:r>
            <a:endParaRPr lang="it-IT" sz="3600" dirty="0">
              <a:solidFill>
                <a:schemeClr val="tx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1" y="3508310"/>
            <a:ext cx="4209945" cy="285235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98671" y="6061974"/>
                <a:ext cx="9012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b>
                      </m:sSub>
                      <m:r>
                        <a:rPr lang="it-IT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71" y="6061974"/>
                <a:ext cx="901272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t="34856" r="52501" b="46939"/>
          <a:stretch/>
        </p:blipFill>
        <p:spPr>
          <a:xfrm>
            <a:off x="39726" y="1117200"/>
            <a:ext cx="4771465" cy="242852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4973218" y="1531187"/>
                <a:ext cx="3850529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it-IT" sz="2400" dirty="0" smtClean="0"/>
                  <a:t>Effective range expansion</a:t>
                </a:r>
                <a:br>
                  <a:rPr lang="it-IT" sz="2400" dirty="0" smtClean="0"/>
                </a:br>
                <a:r>
                  <a:rPr lang="it-IT" sz="2400" dirty="0" smtClean="0"/>
                  <a:t/>
                </a:r>
                <a:br>
                  <a:rPr lang="it-IT" sz="2400" dirty="0" smtClean="0"/>
                </a:br>
                <a:r>
                  <a:rPr lang="it-IT" sz="2400" dirty="0" smtClean="0"/>
                  <a:t>We can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𝑖𝑖</m:t>
                        </m:r>
                      </m:sub>
                    </m:sSub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it-IT" sz="2400" dirty="0" smtClean="0"/>
                  <a:t> to reduce</a:t>
                </a:r>
                <a:br>
                  <a:rPr lang="it-IT" sz="2400" dirty="0" smtClean="0"/>
                </a:br>
                <a:r>
                  <a:rPr lang="it-IT" sz="2400" dirty="0" smtClean="0"/>
                  <a:t>to the scattering length approximation</a:t>
                </a:r>
                <a:endParaRPr lang="it-IT" sz="24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3218" y="1531187"/>
                <a:ext cx="3850529" cy="1938992"/>
              </a:xfrm>
              <a:prstGeom prst="rect">
                <a:avLst/>
              </a:prstGeom>
              <a:blipFill rotWithShape="0">
                <a:blip r:embed="rId7"/>
                <a:stretch>
                  <a:fillRect t="-2516" r="-4437" b="-628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4732947" y="5989233"/>
                <a:ext cx="99495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t-IT" dirty="0" smtClean="0"/>
                  <a:t>Finite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𝑖𝑖</m:t>
                        </m:r>
                      </m:sub>
                    </m:sSub>
                  </m:oMath>
                </a14:m>
                <a:endParaRPr lang="it-IT" dirty="0"/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2947" y="5989233"/>
                <a:ext cx="994952" cy="369332"/>
              </a:xfrm>
              <a:prstGeom prst="rect">
                <a:avLst/>
              </a:prstGeom>
              <a:blipFill rotWithShape="0">
                <a:blip r:embed="rId8"/>
                <a:stretch>
                  <a:fillRect l="-4878" t="-8197" b="-2459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5290345" y="3584207"/>
            <a:ext cx="2894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Doesn’t point to a resonance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5723" y="3614004"/>
            <a:ext cx="2337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Points to a virtual state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52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BC0E0DCB-6EC9-406F-A712-AF8379E22AFD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4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2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smtClean="0"/>
              <a:t>The flowchart(s)</a:t>
            </a:r>
            <a:endParaRPr lang="it-IT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642400" y="2336173"/>
            <a:ext cx="2881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000" indent="-342000">
              <a:buFont typeface="+mj-lt"/>
              <a:buAutoNum type="arabicParenR" startAt="3"/>
            </a:pPr>
            <a:r>
              <a:rPr lang="it-IT" sz="2400" dirty="0" smtClean="0"/>
              <a:t>You extract physics</a:t>
            </a:r>
          </a:p>
        </p:txBody>
      </p:sp>
      <p:sp>
        <p:nvSpPr>
          <p:cNvPr id="7" name="Down Arrow 6"/>
          <p:cNvSpPr/>
          <p:nvPr/>
        </p:nvSpPr>
        <p:spPr>
          <a:xfrm flipV="1">
            <a:off x="3963600" y="2880227"/>
            <a:ext cx="1217645" cy="686795"/>
          </a:xfrm>
          <a:prstGeom prst="downArrow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8" name="Picture 9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09" b="14039"/>
          <a:stretch/>
        </p:blipFill>
        <p:spPr>
          <a:xfrm>
            <a:off x="457200" y="4929191"/>
            <a:ext cx="1978969" cy="143147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642400" y="5303957"/>
            <a:ext cx="35911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000" indent="-342000">
              <a:buFont typeface="+mj-lt"/>
              <a:buAutoNum type="arabicParenR"/>
            </a:pPr>
            <a:r>
              <a:rPr lang="it-IT" sz="2400" dirty="0"/>
              <a:t>You </a:t>
            </a:r>
            <a:r>
              <a:rPr lang="it-IT" sz="2400" dirty="0" smtClean="0"/>
              <a:t>start </a:t>
            </a:r>
            <a:r>
              <a:rPr lang="it-IT" sz="2400" dirty="0"/>
              <a:t>with </a:t>
            </a:r>
            <a:r>
              <a:rPr lang="it-IT" sz="2400" dirty="0" smtClean="0"/>
              <a:t>data</a:t>
            </a:r>
            <a:endParaRPr lang="it-IT" sz="2400" dirty="0"/>
          </a:p>
        </p:txBody>
      </p:sp>
      <p:sp>
        <p:nvSpPr>
          <p:cNvPr id="18" name="Rectangle 17"/>
          <p:cNvSpPr/>
          <p:nvPr/>
        </p:nvSpPr>
        <p:spPr>
          <a:xfrm>
            <a:off x="2642400" y="3758308"/>
            <a:ext cx="5379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+mj-lt"/>
              <a:buAutoNum type="arabicParenR" startAt="2"/>
            </a:pPr>
            <a:r>
              <a:rPr lang="it-IT" sz="2400" dirty="0"/>
              <a:t>You </a:t>
            </a:r>
            <a:r>
              <a:rPr lang="it-IT" sz="2400" dirty="0" smtClean="0"/>
              <a:t>choose a set of generic amplitudes</a:t>
            </a:r>
            <a:endParaRPr lang="it-IT" sz="2400" dirty="0"/>
          </a:p>
        </p:txBody>
      </p:sp>
      <p:sp>
        <p:nvSpPr>
          <p:cNvPr id="100" name="Down Arrow 99"/>
          <p:cNvSpPr/>
          <p:nvPr/>
        </p:nvSpPr>
        <p:spPr>
          <a:xfrm flipV="1">
            <a:off x="3963600" y="4454474"/>
            <a:ext cx="1217645" cy="686795"/>
          </a:xfrm>
          <a:prstGeom prst="downArrow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Rounded Rectangle 30"/>
          <p:cNvSpPr/>
          <p:nvPr/>
        </p:nvSpPr>
        <p:spPr>
          <a:xfrm>
            <a:off x="4823927" y="837076"/>
            <a:ext cx="4243873" cy="130781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dirty="0" smtClean="0">
                <a:solidFill>
                  <a:schemeClr val="tx1"/>
                </a:solidFill>
              </a:rPr>
              <a:t>Less predictive </a:t>
            </a:r>
            <a:r>
              <a:rPr lang="it-IT" sz="2400" dirty="0">
                <a:solidFill>
                  <a:schemeClr val="tx1"/>
                </a:solidFill>
              </a:rPr>
              <a:t>power </a:t>
            </a:r>
            <a:r>
              <a:rPr lang="it-IT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it-IT" sz="2400" b="1" dirty="0">
              <a:solidFill>
                <a:srgbClr val="00B050"/>
              </a:solidFill>
            </a:endParaRPr>
          </a:p>
          <a:p>
            <a:r>
              <a:rPr lang="it-IT" sz="2400" dirty="0" smtClean="0">
                <a:solidFill>
                  <a:schemeClr val="tx1"/>
                </a:solidFill>
              </a:rPr>
              <a:t>Some physical </a:t>
            </a:r>
            <a:r>
              <a:rPr lang="it-IT" sz="2400" dirty="0">
                <a:solidFill>
                  <a:schemeClr val="tx1"/>
                </a:solidFill>
              </a:rPr>
              <a:t>interpretation </a:t>
            </a:r>
            <a:r>
              <a:rPr lang="it-IT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r>
              <a:rPr lang="it-IT" sz="24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/>
            </a:r>
            <a:br>
              <a:rPr lang="it-IT" sz="2400" b="1" dirty="0" smtClean="0">
                <a:solidFill>
                  <a:srgbClr val="00B050"/>
                </a:solidFill>
                <a:sym typeface="Wingdings" panose="05000000000000000000" pitchFamily="2" charset="2"/>
              </a:rPr>
            </a:br>
            <a:r>
              <a:rPr lang="it-IT" sz="2400" dirty="0" smtClean="0">
                <a:solidFill>
                  <a:schemeClr val="tx1"/>
                </a:solidFill>
              </a:rPr>
              <a:t>Minimally biased </a:t>
            </a:r>
            <a:r>
              <a:rPr lang="it-IT" sz="2400" b="1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it-IT" sz="2400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8" t="29405" r="68673" b="17957"/>
          <a:stretch/>
        </p:blipFill>
        <p:spPr>
          <a:xfrm>
            <a:off x="457200" y="1857692"/>
            <a:ext cx="1956380" cy="150771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93"/>
          <a:stretch/>
        </p:blipFill>
        <p:spPr>
          <a:xfrm>
            <a:off x="469257" y="3497800"/>
            <a:ext cx="1944324" cy="121941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Pilloni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74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18" grpId="0"/>
      <p:bldP spid="100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5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itolo 1"/>
              <p:cNvSpPr txBox="1">
                <a:spLocks/>
              </p:cNvSpPr>
              <p:nvPr/>
            </p:nvSpPr>
            <p:spPr>
              <a:xfrm>
                <a:off x="457200" y="-27384"/>
                <a:ext cx="8229600" cy="1052502"/>
              </a:xfrm>
              <a:prstGeom prst="rect">
                <a:avLst/>
              </a:prstGeom>
            </p:spPr>
            <p:txBody>
              <a:bodyPr vert="horz" lIns="91440" tIns="45720" rIns="91440" bIns="45720" rtlCol="0" anchor="b" anchorCtr="0">
                <a:normAutofit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5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it-IT" sz="3600" i="1" dirty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it-IT" sz="3600" dirty="0" smtClean="0">
                    <a:solidFill>
                      <a:schemeClr val="tx2"/>
                    </a:solidFill>
                  </a:rPr>
                  <a:t>-Matrix principles</a:t>
                </a:r>
                <a:endParaRPr lang="it-IT" sz="36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8" name="Titol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-27384"/>
                <a:ext cx="8229600" cy="1052502"/>
              </a:xfrm>
              <a:prstGeom prst="rect">
                <a:avLst/>
              </a:prstGeom>
              <a:blipFill rotWithShape="0">
                <a:blip r:embed="rId3"/>
                <a:stretch>
                  <a:fillRect b="-2209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00" y="1045218"/>
            <a:ext cx="3800253" cy="2437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31" y="3484412"/>
            <a:ext cx="3801600" cy="206489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Pilloni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0" y="1050604"/>
            <a:ext cx="4163348" cy="24233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TextBox 4"/>
          <p:cNvSpPr txBox="1"/>
          <p:nvPr/>
        </p:nvSpPr>
        <p:spPr>
          <a:xfrm>
            <a:off x="5994744" y="3062363"/>
            <a:ext cx="1488501" cy="397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Analyticity</a:t>
            </a:r>
            <a:endParaRPr lang="it-IT" sz="2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7287" y="5660021"/>
            <a:ext cx="3879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+ Lorentz, discrete &amp; global symmetries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" t="4535" r="5753" b="24303"/>
          <a:stretch/>
        </p:blipFill>
        <p:spPr>
          <a:xfrm>
            <a:off x="4572000" y="1045218"/>
            <a:ext cx="2163778" cy="204608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6115529" y="2709212"/>
                <a:ext cx="2832489" cy="493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d>
                        <m:d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it-IT" sz="2000" b="0" i="0" smtClean="0">
                              <a:latin typeface="Cambria Math" panose="02040503050406030204" pitchFamily="18" charset="0"/>
                            </a:rPr>
                            <m:t>lim</m:t>
                          </m:r>
                        </m:e>
                        <m:lim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lim>
                      </m:limLow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)⁡</m:t>
                      </m:r>
                    </m:oMath>
                  </m:oMathPara>
                </a14:m>
                <a:endParaRPr lang="it-IT" sz="2000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529" y="2709212"/>
                <a:ext cx="2832489" cy="493212"/>
              </a:xfrm>
              <a:prstGeom prst="rect">
                <a:avLst/>
              </a:prstGeom>
              <a:blipFill rotWithShape="0">
                <a:blip r:embed="rId7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1162050" y="3619500"/>
            <a:ext cx="2647950" cy="361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ctangle 13"/>
          <p:cNvSpPr/>
          <p:nvPr/>
        </p:nvSpPr>
        <p:spPr>
          <a:xfrm>
            <a:off x="4290078" y="3723488"/>
            <a:ext cx="472719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These are </a:t>
            </a:r>
            <a:r>
              <a:rPr lang="it-IT" dirty="0" smtClean="0">
                <a:solidFill>
                  <a:srgbClr val="3333FF"/>
                </a:solidFill>
              </a:rPr>
              <a:t>constraints</a:t>
            </a:r>
            <a:r>
              <a:rPr lang="it-IT" dirty="0" smtClean="0"/>
              <a:t> the amplitudes have to satisfy, but </a:t>
            </a:r>
            <a:r>
              <a:rPr lang="it-IT" dirty="0" smtClean="0">
                <a:solidFill>
                  <a:srgbClr val="3333FF"/>
                </a:solidFill>
              </a:rPr>
              <a:t>do not fix the dynamics</a:t>
            </a:r>
          </a:p>
          <a:p>
            <a:endParaRPr lang="it-IT" dirty="0" smtClean="0"/>
          </a:p>
          <a:p>
            <a:r>
              <a:rPr lang="it-IT" dirty="0" smtClean="0"/>
              <a:t>They can be imposed with an </a:t>
            </a:r>
            <a:r>
              <a:rPr lang="it-IT" dirty="0" smtClean="0">
                <a:solidFill>
                  <a:srgbClr val="3333FF"/>
                </a:solidFill>
              </a:rPr>
              <a:t>increasing amount of rigor</a:t>
            </a:r>
            <a:r>
              <a:rPr lang="it-IT" dirty="0" smtClean="0"/>
              <a:t>, to extract robust physics information</a:t>
            </a:r>
            <a:br>
              <a:rPr lang="it-IT" dirty="0" smtClean="0"/>
            </a:br>
            <a:r>
              <a:rPr lang="it-IT" dirty="0" smtClean="0">
                <a:solidFill>
                  <a:srgbClr val="3333FF"/>
                </a:solidFill>
              </a:rPr>
              <a:t> </a:t>
            </a:r>
            <a:endParaRPr lang="it-IT" dirty="0"/>
          </a:p>
          <a:p>
            <a:r>
              <a:rPr lang="it-IT" dirty="0" smtClean="0"/>
              <a:t>The «background» phenomena can be effectively parameterized in a </a:t>
            </a:r>
            <a:r>
              <a:rPr lang="it-IT" dirty="0" smtClean="0">
                <a:solidFill>
                  <a:srgbClr val="3333FF"/>
                </a:solidFill>
              </a:rPr>
              <a:t>controlled way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1648139" y="3666183"/>
                <a:ext cx="28324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it-IT" sz="2000" b="0" i="0" smtClean="0">
                          <a:latin typeface="Cambria Math" panose="02040503050406030204" pitchFamily="18" charset="0"/>
                        </a:rPr>
                        <m:t>Im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sSup>
                        <m:sSup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it-IT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it-IT" sz="20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 ⁡</m:t>
                      </m:r>
                    </m:oMath>
                  </m:oMathPara>
                </a14:m>
                <a:endParaRPr lang="it-IT" sz="20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8139" y="3666183"/>
                <a:ext cx="2832489" cy="400110"/>
              </a:xfrm>
              <a:prstGeom prst="rect">
                <a:avLst/>
              </a:prstGeom>
              <a:blipFill rotWithShape="0">
                <a:blip r:embed="rId8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897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158620" y="2419163"/>
            <a:ext cx="4012164" cy="345970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821094" y="3723501"/>
            <a:ext cx="102636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8"/>
          <p:cNvSpPr/>
          <p:nvPr/>
        </p:nvSpPr>
        <p:spPr>
          <a:xfrm>
            <a:off x="821094" y="3536885"/>
            <a:ext cx="1026367" cy="811763"/>
          </a:xfrm>
          <a:custGeom>
            <a:avLst/>
            <a:gdLst>
              <a:gd name="connsiteX0" fmla="*/ 0 w 1026367"/>
              <a:gd name="connsiteY0" fmla="*/ 811763 h 811763"/>
              <a:gd name="connsiteX1" fmla="*/ 1026367 w 1026367"/>
              <a:gd name="connsiteY1" fmla="*/ 811763 h 811763"/>
              <a:gd name="connsiteX2" fmla="*/ 1026367 w 1026367"/>
              <a:gd name="connsiteY2" fmla="*/ 0 h 811763"/>
              <a:gd name="connsiteX3" fmla="*/ 1026367 w 1026367"/>
              <a:gd name="connsiteY3" fmla="*/ 0 h 81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6367" h="811763">
                <a:moveTo>
                  <a:pt x="0" y="811763"/>
                </a:moveTo>
                <a:lnTo>
                  <a:pt x="1026367" y="811763"/>
                </a:lnTo>
                <a:lnTo>
                  <a:pt x="1026367" y="0"/>
                </a:lnTo>
                <a:lnTo>
                  <a:pt x="1026367" y="0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6490" y="2676595"/>
            <a:ext cx="2155371" cy="844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6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457200" y="-27384"/>
            <a:ext cx="8229600" cy="105250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smtClean="0">
                <a:solidFill>
                  <a:schemeClr val="tx2"/>
                </a:solidFill>
              </a:rPr>
              <a:t>Bound and virtual states</a:t>
            </a:r>
            <a:endParaRPr lang="it-IT" sz="3600" dirty="0">
              <a:solidFill>
                <a:schemeClr val="tx2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Pilloni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1104900" y="1358920"/>
                <a:ext cx="639127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400" dirty="0" smtClean="0"/>
                  <a:t>Example from 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𝑝𝑛</m:t>
                    </m:r>
                  </m:oMath>
                </a14:m>
                <a:r>
                  <a:rPr lang="it-IT" sz="2400" dirty="0" smtClean="0"/>
                  <a:t> scattering</a:t>
                </a:r>
                <a:br>
                  <a:rPr lang="it-IT" sz="2400" dirty="0" smtClean="0"/>
                </a:br>
                <a:r>
                  <a:rPr lang="it-IT" sz="2400" dirty="0" smtClean="0"/>
                  <a:t>Bound state on the real axis 1st sheet (deuteron)</a:t>
                </a: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1358920"/>
                <a:ext cx="6391275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1430" t="-5882" b="-1617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/>
          <p:cNvCxnSpPr/>
          <p:nvPr/>
        </p:nvCxnSpPr>
        <p:spPr>
          <a:xfrm>
            <a:off x="821094" y="3515095"/>
            <a:ext cx="1026367" cy="0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/>
          <p:cNvCxnSpPr/>
          <p:nvPr/>
        </p:nvCxnSpPr>
        <p:spPr>
          <a:xfrm>
            <a:off x="1838130" y="3521003"/>
            <a:ext cx="587828" cy="590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821094" y="2676596"/>
            <a:ext cx="0" cy="242783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158620" y="2652425"/>
                <a:ext cx="6955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620" y="2652425"/>
                <a:ext cx="695575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2160036" y="3168622"/>
                <a:ext cx="3516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036" y="3168622"/>
                <a:ext cx="351635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1740060" y="4215815"/>
                <a:ext cx="528927" cy="3989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sPre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0060" y="4215815"/>
                <a:ext cx="528927" cy="39895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/>
              <p:cNvSpPr txBox="1"/>
              <p:nvPr/>
            </p:nvSpPr>
            <p:spPr>
              <a:xfrm>
                <a:off x="1739285" y="3618977"/>
                <a:ext cx="528927" cy="3989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sPre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285" y="3618977"/>
                <a:ext cx="528927" cy="39895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ounded Rectangle 37"/>
          <p:cNvSpPr/>
          <p:nvPr/>
        </p:nvSpPr>
        <p:spPr>
          <a:xfrm>
            <a:off x="4883605" y="2419163"/>
            <a:ext cx="4012164" cy="345970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2" name="Oval 61"/>
          <p:cNvSpPr/>
          <p:nvPr/>
        </p:nvSpPr>
        <p:spPr>
          <a:xfrm>
            <a:off x="6665914" y="3859373"/>
            <a:ext cx="121298" cy="12129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Freeform 38"/>
              <p:cNvSpPr/>
              <p:nvPr/>
            </p:nvSpPr>
            <p:spPr>
              <a:xfrm>
                <a:off x="5326809" y="3117486"/>
                <a:ext cx="3125755" cy="1912776"/>
              </a:xfrm>
              <a:custGeom>
                <a:avLst/>
                <a:gdLst>
                  <a:gd name="connsiteX0" fmla="*/ 0 w 3125755"/>
                  <a:gd name="connsiteY0" fmla="*/ 1912776 h 1912776"/>
                  <a:gd name="connsiteX1" fmla="*/ 0 w 3125755"/>
                  <a:gd name="connsiteY1" fmla="*/ 0 h 1912776"/>
                  <a:gd name="connsiteX2" fmla="*/ 3125755 w 3125755"/>
                  <a:gd name="connsiteY2" fmla="*/ 0 h 1912776"/>
                  <a:gd name="connsiteX3" fmla="*/ 3125755 w 3125755"/>
                  <a:gd name="connsiteY3" fmla="*/ 765110 h 1912776"/>
                  <a:gd name="connsiteX4" fmla="*/ 1408923 w 3125755"/>
                  <a:gd name="connsiteY4" fmla="*/ 765110 h 1912776"/>
                  <a:gd name="connsiteX5" fmla="*/ 1352939 w 3125755"/>
                  <a:gd name="connsiteY5" fmla="*/ 802433 h 1912776"/>
                  <a:gd name="connsiteX6" fmla="*/ 1418253 w 3125755"/>
                  <a:gd name="connsiteY6" fmla="*/ 849086 h 1912776"/>
                  <a:gd name="connsiteX7" fmla="*/ 3116425 w 3125755"/>
                  <a:gd name="connsiteY7" fmla="*/ 849086 h 1912776"/>
                  <a:gd name="connsiteX8" fmla="*/ 3116425 w 3125755"/>
                  <a:gd name="connsiteY8" fmla="*/ 1903445 h 1912776"/>
                  <a:gd name="connsiteX9" fmla="*/ 0 w 3125755"/>
                  <a:gd name="connsiteY9" fmla="*/ 1912776 h 1912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25755" h="1912776">
                    <a:moveTo>
                      <a:pt x="0" y="1912776"/>
                    </a:moveTo>
                    <a:lnTo>
                      <a:pt x="0" y="0"/>
                    </a:lnTo>
                    <a:lnTo>
                      <a:pt x="3125755" y="0"/>
                    </a:lnTo>
                    <a:lnTo>
                      <a:pt x="3125755" y="765110"/>
                    </a:lnTo>
                    <a:lnTo>
                      <a:pt x="1408923" y="765110"/>
                    </a:lnTo>
                    <a:lnTo>
                      <a:pt x="1352939" y="802433"/>
                    </a:lnTo>
                    <a:lnTo>
                      <a:pt x="1418253" y="849086"/>
                    </a:lnTo>
                    <a:lnTo>
                      <a:pt x="3116425" y="849086"/>
                    </a:lnTo>
                    <a:lnTo>
                      <a:pt x="3116425" y="1903445"/>
                    </a:lnTo>
                    <a:lnTo>
                      <a:pt x="0" y="1912776"/>
                    </a:lnTo>
                    <a:close/>
                  </a:path>
                </a:pathLst>
              </a:custGeom>
              <a:solidFill>
                <a:schemeClr val="bg1">
                  <a:alpha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39" name="Freeform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6809" y="3117486"/>
                <a:ext cx="3125755" cy="1912776"/>
              </a:xfrm>
              <a:custGeom>
                <a:avLst/>
                <a:gdLst>
                  <a:gd name="connsiteX0" fmla="*/ 0 w 3125755"/>
                  <a:gd name="connsiteY0" fmla="*/ 1912776 h 1912776"/>
                  <a:gd name="connsiteX1" fmla="*/ 0 w 3125755"/>
                  <a:gd name="connsiteY1" fmla="*/ 0 h 1912776"/>
                  <a:gd name="connsiteX2" fmla="*/ 3125755 w 3125755"/>
                  <a:gd name="connsiteY2" fmla="*/ 0 h 1912776"/>
                  <a:gd name="connsiteX3" fmla="*/ 3125755 w 3125755"/>
                  <a:gd name="connsiteY3" fmla="*/ 765110 h 1912776"/>
                  <a:gd name="connsiteX4" fmla="*/ 1408923 w 3125755"/>
                  <a:gd name="connsiteY4" fmla="*/ 765110 h 1912776"/>
                  <a:gd name="connsiteX5" fmla="*/ 1352939 w 3125755"/>
                  <a:gd name="connsiteY5" fmla="*/ 802433 h 1912776"/>
                  <a:gd name="connsiteX6" fmla="*/ 1418253 w 3125755"/>
                  <a:gd name="connsiteY6" fmla="*/ 849086 h 1912776"/>
                  <a:gd name="connsiteX7" fmla="*/ 3116425 w 3125755"/>
                  <a:gd name="connsiteY7" fmla="*/ 849086 h 1912776"/>
                  <a:gd name="connsiteX8" fmla="*/ 3116425 w 3125755"/>
                  <a:gd name="connsiteY8" fmla="*/ 1903445 h 1912776"/>
                  <a:gd name="connsiteX9" fmla="*/ 0 w 3125755"/>
                  <a:gd name="connsiteY9" fmla="*/ 1912776 h 1912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25755" h="1912776">
                    <a:moveTo>
                      <a:pt x="0" y="1912776"/>
                    </a:moveTo>
                    <a:lnTo>
                      <a:pt x="0" y="0"/>
                    </a:lnTo>
                    <a:lnTo>
                      <a:pt x="3125755" y="0"/>
                    </a:lnTo>
                    <a:lnTo>
                      <a:pt x="3125755" y="765110"/>
                    </a:lnTo>
                    <a:lnTo>
                      <a:pt x="1408923" y="765110"/>
                    </a:lnTo>
                    <a:lnTo>
                      <a:pt x="1352939" y="802433"/>
                    </a:lnTo>
                    <a:lnTo>
                      <a:pt x="1418253" y="849086"/>
                    </a:lnTo>
                    <a:lnTo>
                      <a:pt x="3116425" y="849086"/>
                    </a:lnTo>
                    <a:lnTo>
                      <a:pt x="3116425" y="1903445"/>
                    </a:lnTo>
                    <a:lnTo>
                      <a:pt x="0" y="1912776"/>
                    </a:lnTo>
                    <a:close/>
                  </a:path>
                </a:pathLst>
              </a:custGeom>
              <a:blipFill rotWithShape="0"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Straight Connector 47"/>
          <p:cNvCxnSpPr/>
          <p:nvPr/>
        </p:nvCxnSpPr>
        <p:spPr>
          <a:xfrm>
            <a:off x="6670417" y="3120615"/>
            <a:ext cx="0" cy="168523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>
            <a:off x="5193619" y="3920386"/>
            <a:ext cx="1474237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Freeform 40"/>
          <p:cNvSpPr/>
          <p:nvPr/>
        </p:nvSpPr>
        <p:spPr>
          <a:xfrm>
            <a:off x="5281127" y="3061024"/>
            <a:ext cx="3219061" cy="2034073"/>
          </a:xfrm>
          <a:custGeom>
            <a:avLst/>
            <a:gdLst>
              <a:gd name="connsiteX0" fmla="*/ 3135085 w 3219061"/>
              <a:gd name="connsiteY0" fmla="*/ 1903445 h 2034073"/>
              <a:gd name="connsiteX1" fmla="*/ 3135085 w 3219061"/>
              <a:gd name="connsiteY1" fmla="*/ 111967 h 2034073"/>
              <a:gd name="connsiteX2" fmla="*/ 102636 w 3219061"/>
              <a:gd name="connsiteY2" fmla="*/ 111967 h 2034073"/>
              <a:gd name="connsiteX3" fmla="*/ 102636 w 3219061"/>
              <a:gd name="connsiteY3" fmla="*/ 0 h 2034073"/>
              <a:gd name="connsiteX4" fmla="*/ 3219061 w 3219061"/>
              <a:gd name="connsiteY4" fmla="*/ 0 h 2034073"/>
              <a:gd name="connsiteX5" fmla="*/ 3219061 w 3219061"/>
              <a:gd name="connsiteY5" fmla="*/ 2034073 h 2034073"/>
              <a:gd name="connsiteX6" fmla="*/ 0 w 3219061"/>
              <a:gd name="connsiteY6" fmla="*/ 2034073 h 2034073"/>
              <a:gd name="connsiteX7" fmla="*/ 0 w 3219061"/>
              <a:gd name="connsiteY7" fmla="*/ 1894114 h 2034073"/>
              <a:gd name="connsiteX8" fmla="*/ 3135085 w 3219061"/>
              <a:gd name="connsiteY8" fmla="*/ 1903445 h 2034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19061" h="2034073">
                <a:moveTo>
                  <a:pt x="3135085" y="1903445"/>
                </a:moveTo>
                <a:lnTo>
                  <a:pt x="3135085" y="111967"/>
                </a:lnTo>
                <a:lnTo>
                  <a:pt x="102636" y="111967"/>
                </a:lnTo>
                <a:lnTo>
                  <a:pt x="102636" y="0"/>
                </a:lnTo>
                <a:lnTo>
                  <a:pt x="3219061" y="0"/>
                </a:lnTo>
                <a:lnTo>
                  <a:pt x="3219061" y="2034073"/>
                </a:lnTo>
                <a:lnTo>
                  <a:pt x="0" y="2034073"/>
                </a:lnTo>
                <a:lnTo>
                  <a:pt x="0" y="1894114"/>
                </a:lnTo>
                <a:lnTo>
                  <a:pt x="3135085" y="190344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" name="Rectangle 41"/>
          <p:cNvSpPr/>
          <p:nvPr/>
        </p:nvSpPr>
        <p:spPr>
          <a:xfrm>
            <a:off x="5187819" y="3021757"/>
            <a:ext cx="233267" cy="2008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Oval 50"/>
          <p:cNvSpPr/>
          <p:nvPr/>
        </p:nvSpPr>
        <p:spPr>
          <a:xfrm>
            <a:off x="5915747" y="3859373"/>
            <a:ext cx="121298" cy="12129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/>
              <p:cNvSpPr txBox="1"/>
              <p:nvPr/>
            </p:nvSpPr>
            <p:spPr>
              <a:xfrm>
                <a:off x="7897921" y="3508780"/>
                <a:ext cx="7085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it-IT" b="0" i="0" smtClean="0">
                          <a:latin typeface="Cambria Math" panose="02040503050406030204" pitchFamily="18" charset="0"/>
                        </a:rPr>
                        <m:t>Re</m:t>
                      </m:r>
                      <m:r>
                        <m:rPr>
                          <m:nor/>
                        </m:rPr>
                        <a:rPr lang="it-IT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7921" y="3508780"/>
                <a:ext cx="708527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/>
              <p:cNvSpPr txBox="1"/>
              <p:nvPr/>
            </p:nvSpPr>
            <p:spPr>
              <a:xfrm>
                <a:off x="6637764" y="2856725"/>
                <a:ext cx="7098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it-IT" b="0" i="0" smtClean="0">
                          <a:latin typeface="Cambria Math" panose="02040503050406030204" pitchFamily="18" charset="0"/>
                        </a:rPr>
                        <m:t>Im</m:t>
                      </m:r>
                      <m:r>
                        <m:rPr>
                          <m:nor/>
                        </m:rPr>
                        <a:rPr lang="it-IT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7764" y="2856725"/>
                <a:ext cx="709874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/>
          <p:cNvSpPr txBox="1"/>
          <p:nvPr/>
        </p:nvSpPr>
        <p:spPr>
          <a:xfrm>
            <a:off x="1847461" y="3556216"/>
            <a:ext cx="1074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Deuteron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456085" y="3959654"/>
            <a:ext cx="10745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Deuteron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pole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427820" y="3962879"/>
            <a:ext cx="1136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Dineutron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pole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104900" y="1351506"/>
            <a:ext cx="6391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Decreasing the potential strength,</a:t>
            </a:r>
            <a:br>
              <a:rPr lang="it-IT" sz="2400" dirty="0" smtClean="0"/>
            </a:br>
            <a:r>
              <a:rPr lang="it-IT" sz="2400" dirty="0" smtClean="0"/>
              <a:t>the pole reaches threshold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104900" y="1358919"/>
            <a:ext cx="6391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The pole jumps on the 2nd sheet (dineutron),</a:t>
            </a:r>
            <a:br>
              <a:rPr lang="it-IT" sz="2400" dirty="0" smtClean="0"/>
            </a:br>
            <a:r>
              <a:rPr lang="it-IT" sz="2400" dirty="0" smtClean="0"/>
              <a:t>it becomes a virtual state</a:t>
            </a:r>
          </a:p>
        </p:txBody>
      </p:sp>
    </p:spTree>
    <p:extLst>
      <p:ext uri="{BB962C8B-B14F-4D97-AF65-F5344CB8AC3E}">
        <p14:creationId xmlns:p14="http://schemas.microsoft.com/office/powerpoint/2010/main" val="2993810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48148E-6 L -3.33333E-6 -0.0377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98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3.33333E-6 -0.0314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74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22222E-6 L 0.08212 0.0004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97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3773 L -3.33333E-6 -0.07153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9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0.00046 L -0.08316 0.0004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67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6" grpId="0"/>
      <p:bldP spid="36" grpId="0"/>
      <p:bldP spid="37" grpId="0"/>
      <p:bldP spid="62" grpId="0" animBg="1"/>
      <p:bldP spid="62" grpId="1" animBg="1"/>
      <p:bldP spid="51" grpId="0" animBg="1"/>
      <p:bldP spid="51" grpId="1" animBg="1"/>
      <p:bldP spid="63" grpId="0"/>
      <p:bldP spid="64" grpId="0"/>
      <p:bldP spid="65" grpId="0"/>
      <p:bldP spid="66" grpId="0"/>
      <p:bldP spid="66" grpId="1"/>
      <p:bldP spid="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158620" y="2419163"/>
            <a:ext cx="8909180" cy="345970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7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457200" y="-27384"/>
            <a:ext cx="8229600" cy="105250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smtClean="0">
                <a:solidFill>
                  <a:schemeClr val="tx2"/>
                </a:solidFill>
              </a:rPr>
              <a:t>Bound and virtual states</a:t>
            </a:r>
            <a:endParaRPr lang="it-IT" sz="3600" dirty="0">
              <a:solidFill>
                <a:schemeClr val="tx2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Pilloni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83911" y="2666284"/>
            <a:ext cx="4495800" cy="302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261" y="2722672"/>
            <a:ext cx="4135230" cy="2832633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 flipV="1">
            <a:off x="2880727" y="4442725"/>
            <a:ext cx="199469" cy="271603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4375120" y="3046518"/>
            <a:ext cx="108878" cy="499273"/>
          </a:xfrm>
          <a:prstGeom prst="straightConnector1">
            <a:avLst/>
          </a:prstGeom>
          <a:ln>
            <a:solidFill>
              <a:srgbClr val="0184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5000362" y="4442724"/>
            <a:ext cx="905347" cy="27160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348982" y="4640837"/>
            <a:ext cx="1309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00FF"/>
                </a:solidFill>
              </a:rPr>
              <a:t>Bound state</a:t>
            </a:r>
            <a:endParaRPr lang="it-IT" dirty="0">
              <a:solidFill>
                <a:srgbClr val="0000FF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1867" y="2723392"/>
            <a:ext cx="1324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18401"/>
                </a:solidFill>
              </a:rPr>
              <a:t>Virtual state</a:t>
            </a:r>
            <a:endParaRPr lang="it-IT" dirty="0">
              <a:solidFill>
                <a:srgbClr val="01840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687698" y="4648739"/>
            <a:ext cx="120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Resonance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582521" y="1384186"/>
            <a:ext cx="5163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The situation is more complicated when more channels are open</a:t>
            </a:r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40876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8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0928" y="1016419"/>
            <a:ext cx="87547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One can test different parametrizations of the amplitude, </a:t>
            </a:r>
            <a:br>
              <a:rPr lang="it-IT" sz="2400" dirty="0" smtClean="0"/>
            </a:br>
            <a:r>
              <a:rPr lang="it-IT" sz="2400" dirty="0" smtClean="0">
                <a:solidFill>
                  <a:srgbClr val="FF0000"/>
                </a:solidFill>
              </a:rPr>
              <a:t>different singularities → different natures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726" y="2202174"/>
            <a:ext cx="2057117" cy="17433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400" y="2178929"/>
            <a:ext cx="2057117" cy="176656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itolo 1"/>
              <p:cNvSpPr txBox="1">
                <a:spLocks/>
              </p:cNvSpPr>
              <p:nvPr/>
            </p:nvSpPr>
            <p:spPr>
              <a:xfrm>
                <a:off x="457200" y="-27384"/>
                <a:ext cx="8229600" cy="1052502"/>
              </a:xfrm>
              <a:prstGeom prst="rect">
                <a:avLst/>
              </a:prstGeom>
            </p:spPr>
            <p:txBody>
              <a:bodyPr vert="horz" lIns="91440" tIns="45720" rIns="91440" bIns="45720" rtlCol="0" anchor="b" anchorCtr="0">
                <a:normAutofit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5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r>
                  <a:rPr lang="it-IT" sz="3600" b="0" dirty="0" smtClean="0">
                    <a:solidFill>
                      <a:schemeClr val="tx2"/>
                    </a:solidFill>
                  </a:rPr>
                  <a:t>Amplitude analysis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36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36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it-IT" sz="36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it-IT" sz="3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3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3900</m:t>
                    </m:r>
                    <m:r>
                      <a:rPr lang="it-IT" sz="3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it-IT" sz="3600" dirty="0" smtClean="0">
                    <a:solidFill>
                      <a:schemeClr val="tx2"/>
                    </a:solidFill>
                  </a:rPr>
                  <a:t> </a:t>
                </a:r>
                <a:endParaRPr lang="it-IT" sz="36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57" name="Titol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-27384"/>
                <a:ext cx="8229600" cy="1052502"/>
              </a:xfrm>
              <a:prstGeom prst="rect">
                <a:avLst/>
              </a:prstGeom>
              <a:blipFill rotWithShape="0">
                <a:blip r:embed="rId5"/>
                <a:stretch>
                  <a:fillRect l="-2222" b="-2209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6029052" y="1642404"/>
            <a:ext cx="2846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C00000"/>
                </a:solidFill>
              </a:rPr>
              <a:t>AP </a:t>
            </a:r>
            <a:r>
              <a:rPr lang="it-IT" i="1" dirty="0">
                <a:solidFill>
                  <a:srgbClr val="C00000"/>
                </a:solidFill>
              </a:rPr>
              <a:t>et al. </a:t>
            </a:r>
            <a:r>
              <a:rPr lang="it-IT" dirty="0">
                <a:solidFill>
                  <a:srgbClr val="C00000"/>
                </a:solidFill>
              </a:rPr>
              <a:t>(JPAC), </a:t>
            </a:r>
            <a:r>
              <a:rPr lang="it-IT" dirty="0" smtClean="0">
                <a:solidFill>
                  <a:srgbClr val="C00000"/>
                </a:solidFill>
              </a:rPr>
              <a:t>PLB772, 200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8" name="Immagin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620" y="4185845"/>
            <a:ext cx="3030134" cy="2174823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614" y="4336897"/>
            <a:ext cx="510582" cy="2393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29" y="4090651"/>
            <a:ext cx="3117259" cy="2270017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153" y="4217233"/>
            <a:ext cx="510582" cy="23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4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9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smtClean="0"/>
              <a:t>Amplitude model</a:t>
            </a:r>
            <a:endParaRPr lang="it-IT" sz="3600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901" y="1075214"/>
            <a:ext cx="1711614" cy="145052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968" y="975146"/>
            <a:ext cx="1711614" cy="1469861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3979693" y="1642452"/>
            <a:ext cx="940236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3890801" y="1247035"/>
                <a:ext cx="97642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it-IT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it-IT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3900</m:t>
                          </m:r>
                        </m:e>
                      </m:d>
                      <m:r>
                        <a:rPr lang="it-IT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it-IT" sz="1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0801" y="1247035"/>
                <a:ext cx="976423" cy="338554"/>
              </a:xfrm>
              <a:prstGeom prst="rect">
                <a:avLst/>
              </a:prstGeom>
              <a:blipFill rotWithShape="0">
                <a:blip r:embed="rId4"/>
                <a:stretch>
                  <a:fillRect r="-1000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Arrow Connector 32"/>
          <p:cNvCxnSpPr/>
          <p:nvPr/>
        </p:nvCxnSpPr>
        <p:spPr>
          <a:xfrm flipV="1">
            <a:off x="2529814" y="2632412"/>
            <a:ext cx="0" cy="264697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2071445" y="2935626"/>
                <a:ext cx="91673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it-IT" sz="1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it-IT" sz="1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1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2420</m:t>
                      </m:r>
                      <m:r>
                        <a:rPr lang="it-IT" sz="1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it-IT" sz="16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1445" y="2935626"/>
                <a:ext cx="916738" cy="338554"/>
              </a:xfrm>
              <a:prstGeom prst="rect">
                <a:avLst/>
              </a:prstGeom>
              <a:blipFill rotWithShape="0">
                <a:blip r:embed="rId5"/>
                <a:stretch>
                  <a:fillRect r="-12000" b="-1090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Arrow Connector 35"/>
          <p:cNvCxnSpPr/>
          <p:nvPr/>
        </p:nvCxnSpPr>
        <p:spPr>
          <a:xfrm flipV="1">
            <a:off x="1036948" y="2460251"/>
            <a:ext cx="548953" cy="259620"/>
          </a:xfrm>
          <a:prstGeom prst="straightConnector1">
            <a:avLst/>
          </a:prstGeom>
          <a:ln>
            <a:solidFill>
              <a:srgbClr val="0184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/>
              <p:cNvSpPr txBox="1"/>
              <p:nvPr/>
            </p:nvSpPr>
            <p:spPr>
              <a:xfrm>
                <a:off x="239574" y="2707355"/>
                <a:ext cx="114359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600" b="0" i="1" smtClean="0">
                              <a:solidFill>
                                <a:srgbClr val="01840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0" i="1" smtClean="0">
                              <a:solidFill>
                                <a:srgbClr val="01840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it-IT" sz="1600" b="0" i="1" smtClean="0">
                              <a:solidFill>
                                <a:srgbClr val="018401"/>
                              </a:solidFill>
                              <a:latin typeface="Cambria Math" panose="02040503050406030204" pitchFamily="18" charset="0"/>
                            </a:rPr>
                            <m:t>: </m:t>
                          </m:r>
                          <m:r>
                            <a:rPr lang="it-IT" sz="1600" b="0" i="1" smtClean="0">
                              <a:solidFill>
                                <a:srgbClr val="01840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it-IT" sz="1600" b="0" i="1" smtClean="0">
                              <a:solidFill>
                                <a:srgbClr val="01840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1600" b="0" i="1" smtClean="0">
                          <a:solidFill>
                            <a:srgbClr val="01840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1600" b="0" i="1" smtClean="0">
                          <a:solidFill>
                            <a:srgbClr val="018401"/>
                          </a:solidFill>
                          <a:latin typeface="Cambria Math" panose="02040503050406030204" pitchFamily="18" charset="0"/>
                        </a:rPr>
                        <m:t>2400</m:t>
                      </m:r>
                      <m:r>
                        <a:rPr lang="it-IT" sz="1600" b="0" i="1" smtClean="0">
                          <a:solidFill>
                            <a:srgbClr val="01840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it-IT" sz="1600" dirty="0">
                  <a:solidFill>
                    <a:srgbClr val="018401"/>
                  </a:solidFill>
                </a:endParaRPr>
              </a:p>
            </p:txBody>
          </p:sp>
        </mc:Choice>
        <mc:Fallback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574" y="2707355"/>
                <a:ext cx="1143592" cy="338554"/>
              </a:xfrm>
              <a:prstGeom prst="rect">
                <a:avLst/>
              </a:prstGeom>
              <a:blipFill rotWithShape="0">
                <a:blip r:embed="rId6"/>
                <a:stretch>
                  <a:fillRect r="-12234" b="-892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5291233" y="2675391"/>
                <a:ext cx="11597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600" b="0" i="1" smtClean="0">
                              <a:solidFill>
                                <a:srgbClr val="01840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0" i="1" smtClean="0">
                              <a:solidFill>
                                <a:srgbClr val="01840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it-IT" sz="1600" b="0" i="1" smtClean="0">
                              <a:solidFill>
                                <a:srgbClr val="018401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it-IT" sz="1600" b="0" i="1" smtClean="0">
                              <a:solidFill>
                                <a:srgbClr val="01840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it-IT" sz="1600" b="0" i="1" smtClean="0">
                              <a:solidFill>
                                <a:srgbClr val="01840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it-IT" sz="1600" b="0" i="1" smtClean="0">
                              <a:solidFill>
                                <a:srgbClr val="01840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600" b="0" i="1" smtClean="0">
                              <a:solidFill>
                                <a:srgbClr val="018401"/>
                              </a:solidFill>
                              <a:latin typeface="Cambria Math" panose="02040503050406030204" pitchFamily="18" charset="0"/>
                            </a:rPr>
                            <m:t>3900</m:t>
                          </m:r>
                        </m:e>
                      </m:d>
                      <m:r>
                        <a:rPr lang="it-IT" sz="1600" b="0" i="1" smtClean="0">
                          <a:solidFill>
                            <a:srgbClr val="018401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it-IT" sz="1600" dirty="0">
                  <a:solidFill>
                    <a:srgbClr val="018401"/>
                  </a:solidFill>
                </a:endParaRPr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1233" y="2675391"/>
                <a:ext cx="1159722" cy="338554"/>
              </a:xfrm>
              <a:prstGeom prst="rect">
                <a:avLst/>
              </a:prstGeom>
              <a:blipFill rotWithShape="0">
                <a:blip r:embed="rId7"/>
                <a:stretch>
                  <a:fillRect r="-1000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Arrow Connector 39"/>
          <p:cNvCxnSpPr/>
          <p:nvPr/>
        </p:nvCxnSpPr>
        <p:spPr>
          <a:xfrm flipV="1">
            <a:off x="5889640" y="2390434"/>
            <a:ext cx="295051" cy="293601"/>
          </a:xfrm>
          <a:prstGeom prst="straightConnector1">
            <a:avLst/>
          </a:prstGeom>
          <a:ln>
            <a:solidFill>
              <a:srgbClr val="0184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3" t="90582" r="13338" b="991"/>
          <a:stretch/>
        </p:blipFill>
        <p:spPr>
          <a:xfrm>
            <a:off x="1585901" y="3423837"/>
            <a:ext cx="5849428" cy="735506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cxnSp>
        <p:nvCxnSpPr>
          <p:cNvPr id="58" name="Straight Arrow Connector 57"/>
          <p:cNvCxnSpPr/>
          <p:nvPr/>
        </p:nvCxnSpPr>
        <p:spPr>
          <a:xfrm flipV="1">
            <a:off x="7087085" y="2476874"/>
            <a:ext cx="0" cy="264697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/>
              <p:cNvSpPr txBox="1"/>
              <p:nvPr/>
            </p:nvSpPr>
            <p:spPr>
              <a:xfrm>
                <a:off x="6628716" y="2780088"/>
                <a:ext cx="91673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a:rPr lang="it-IT" sz="1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it-IT" sz="1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it-IT" sz="1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it-IT" sz="1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1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1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980</m:t>
                      </m:r>
                      <m:r>
                        <a:rPr lang="it-IT" sz="1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)"</m:t>
                      </m:r>
                    </m:oMath>
                  </m:oMathPara>
                </a14:m>
                <a:endParaRPr lang="it-IT" sz="16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8716" y="2780088"/>
                <a:ext cx="916738" cy="338554"/>
              </a:xfrm>
              <a:prstGeom prst="rect">
                <a:avLst/>
              </a:prstGeom>
              <a:blipFill rotWithShape="0">
                <a:blip r:embed="rId9"/>
                <a:stretch>
                  <a:fillRect r="-30464" b="-892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Amplitude analysis for/from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charmonia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290132" y="3651510"/>
            <a:ext cx="121111" cy="3696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3098211" y="4021162"/>
            <a:ext cx="224988" cy="501121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3691599" y="4021161"/>
            <a:ext cx="77558" cy="473776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4382262" y="4021161"/>
            <a:ext cx="272375" cy="493231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219855" y="4500992"/>
            <a:ext cx="852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00FF"/>
                </a:solidFill>
              </a:rPr>
              <a:t>Isobars</a:t>
            </a:r>
            <a:endParaRPr lang="it-IT" dirty="0">
              <a:solidFill>
                <a:srgbClr val="0000FF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08075" y="4522283"/>
            <a:ext cx="1342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00FF"/>
                </a:solidFill>
              </a:rPr>
              <a:t>Rescattering</a:t>
            </a:r>
            <a:endParaRPr lang="it-IT" dirty="0">
              <a:solidFill>
                <a:srgbClr val="0000FF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6507072" y="4068794"/>
            <a:ext cx="0" cy="424123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/>
          <p:cNvGrpSpPr/>
          <p:nvPr/>
        </p:nvGrpSpPr>
        <p:grpSpPr>
          <a:xfrm>
            <a:off x="33268" y="4264456"/>
            <a:ext cx="3658331" cy="1991098"/>
            <a:chOff x="0" y="3567065"/>
            <a:chExt cx="4025559" cy="2087655"/>
          </a:xfrm>
        </p:grpSpPr>
        <p:sp>
          <p:nvSpPr>
            <p:cNvPr id="37" name="Rectangle 36"/>
            <p:cNvSpPr/>
            <p:nvPr/>
          </p:nvSpPr>
          <p:spPr>
            <a:xfrm>
              <a:off x="0" y="3567065"/>
              <a:ext cx="4025559" cy="20876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204996" y="4381871"/>
                  <a:ext cx="497940" cy="25816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4260</m:t>
                        </m:r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it-IT" sz="1600" dirty="0"/>
                </a:p>
              </p:txBody>
            </p:sp>
          </mc:Choice>
          <mc:Fallback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4996" y="4381871"/>
                  <a:ext cx="497940" cy="258161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l="-14865" r="-87838" b="-35000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6" name="TextBox 45"/>
                <p:cNvSpPr txBox="1"/>
                <p:nvPr/>
              </p:nvSpPr>
              <p:spPr>
                <a:xfrm>
                  <a:off x="1443940" y="4056279"/>
                  <a:ext cx="497940" cy="28025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it-IT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16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it-IT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it-IT" sz="1600" dirty="0"/>
                </a:p>
              </p:txBody>
            </p:sp>
          </mc:Choice>
          <mc:Fallback>
            <p:sp>
              <p:nvSpPr>
                <p:cNvPr id="46" name="TextBox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43940" y="4056279"/>
                  <a:ext cx="497940" cy="280251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b="-4545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3025625" y="3766766"/>
                  <a:ext cx="497940" cy="28025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oMath>
                    </m:oMathPara>
                  </a14:m>
                  <a:endParaRPr lang="it-IT" sz="1600" dirty="0"/>
                </a:p>
              </p:txBody>
            </p:sp>
          </mc:Choice>
          <mc:Fallback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25625" y="3766766"/>
                  <a:ext cx="497940" cy="280251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8" name="TextBox 47"/>
                <p:cNvSpPr txBox="1"/>
                <p:nvPr/>
              </p:nvSpPr>
              <p:spPr>
                <a:xfrm>
                  <a:off x="2018166" y="4368115"/>
                  <a:ext cx="497940" cy="28025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it-IT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sz="16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it-IT" sz="16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it-IT" sz="1600" dirty="0"/>
                </a:p>
              </p:txBody>
            </p:sp>
          </mc:Choice>
          <mc:Fallback>
            <p:sp>
              <p:nvSpPr>
                <p:cNvPr id="48" name="TextBox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8166" y="4368115"/>
                  <a:ext cx="497940" cy="280251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3232004" y="4505708"/>
                  <a:ext cx="497940" cy="28025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oMath>
                    </m:oMathPara>
                  </a14:m>
                  <a:endParaRPr lang="it-IT" sz="1600" dirty="0"/>
                </a:p>
              </p:txBody>
            </p:sp>
          </mc:Choice>
          <mc:Fallback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2004" y="4505708"/>
                  <a:ext cx="497940" cy="280251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3274596" y="5010394"/>
                  <a:ext cx="497940" cy="28025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  <m:r>
                          <m:rPr>
                            <m:lit/>
                          </m:rPr>
                          <a:rPr lang="it-IT" sz="16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oMath>
                    </m:oMathPara>
                  </a14:m>
                  <a:endParaRPr lang="it-IT" sz="1600" dirty="0"/>
                </a:p>
              </p:txBody>
            </p:sp>
          </mc:Choice>
          <mc:Fallback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74596" y="5010394"/>
                  <a:ext cx="497940" cy="280251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 l="-6757" r="-5405" b="-22727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1796506" y="4910499"/>
                  <a:ext cx="497940" cy="28025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it-IT" sz="16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16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oMath>
                    </m:oMathPara>
                  </a14:m>
                  <a:endParaRPr lang="it-IT" sz="1600" dirty="0"/>
                </a:p>
              </p:txBody>
            </p:sp>
          </mc:Choice>
          <mc:Fallback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6506" y="4910499"/>
                  <a:ext cx="497940" cy="280251"/>
                </a:xfrm>
                <a:prstGeom prst="rect">
                  <a:avLst/>
                </a:prstGeom>
                <a:blipFill rotWithShape="0">
                  <a:blip r:embed="rId16"/>
                  <a:stretch>
                    <a:fillRect t="-4545" r="-44000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2" name="Straight Connector 51"/>
            <p:cNvCxnSpPr/>
            <p:nvPr/>
          </p:nvCxnSpPr>
          <p:spPr>
            <a:xfrm>
              <a:off x="177838" y="4765691"/>
              <a:ext cx="12389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Freeform 52"/>
            <p:cNvSpPr/>
            <p:nvPr/>
          </p:nvSpPr>
          <p:spPr>
            <a:xfrm>
              <a:off x="1418161" y="4119327"/>
              <a:ext cx="1367073" cy="950614"/>
            </a:xfrm>
            <a:custGeom>
              <a:avLst/>
              <a:gdLst>
                <a:gd name="connsiteX0" fmla="*/ 0 w 1367073"/>
                <a:gd name="connsiteY0" fmla="*/ 642796 h 950614"/>
                <a:gd name="connsiteX1" fmla="*/ 860079 w 1367073"/>
                <a:gd name="connsiteY1" fmla="*/ 0 h 950614"/>
                <a:gd name="connsiteX2" fmla="*/ 1367073 w 1367073"/>
                <a:gd name="connsiteY2" fmla="*/ 950614 h 950614"/>
                <a:gd name="connsiteX3" fmla="*/ 0 w 1367073"/>
                <a:gd name="connsiteY3" fmla="*/ 642796 h 950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7073" h="950614">
                  <a:moveTo>
                    <a:pt x="0" y="642796"/>
                  </a:moveTo>
                  <a:lnTo>
                    <a:pt x="860079" y="0"/>
                  </a:lnTo>
                  <a:lnTo>
                    <a:pt x="1367073" y="950614"/>
                  </a:lnTo>
                  <a:lnTo>
                    <a:pt x="0" y="642796"/>
                  </a:ln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/>
            </a:p>
          </p:txBody>
        </p:sp>
        <p:cxnSp>
          <p:nvCxnSpPr>
            <p:cNvPr id="54" name="Straight Connector 53"/>
            <p:cNvCxnSpPr/>
            <p:nvPr/>
          </p:nvCxnSpPr>
          <p:spPr>
            <a:xfrm flipV="1">
              <a:off x="2267136" y="3802864"/>
              <a:ext cx="1060552" cy="3220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V="1">
              <a:off x="2782432" y="4727287"/>
              <a:ext cx="857209" cy="3389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H="1" flipV="1">
              <a:off x="2782432" y="5066210"/>
              <a:ext cx="903009" cy="3870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xtBox 60"/>
          <p:cNvSpPr txBox="1"/>
          <p:nvPr/>
        </p:nvSpPr>
        <p:spPr>
          <a:xfrm>
            <a:off x="3903700" y="4153088"/>
            <a:ext cx="517997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Logarithmic branch points </a:t>
            </a:r>
            <a:r>
              <a:rPr lang="it-IT" sz="2000" dirty="0" smtClean="0"/>
              <a:t>simulate </a:t>
            </a:r>
            <a:br>
              <a:rPr lang="it-IT" sz="2000" dirty="0" smtClean="0"/>
            </a:br>
            <a:r>
              <a:rPr lang="it-IT" sz="2000" dirty="0" smtClean="0"/>
              <a:t>resonant </a:t>
            </a:r>
            <a:r>
              <a:rPr lang="it-IT" sz="2000" dirty="0" smtClean="0"/>
              <a:t>behavior, only in </a:t>
            </a:r>
            <a:r>
              <a:rPr lang="it-IT" sz="2000" dirty="0" smtClean="0">
                <a:solidFill>
                  <a:srgbClr val="0000FF"/>
                </a:solidFill>
              </a:rPr>
              <a:t>special kinematics</a:t>
            </a:r>
            <a:r>
              <a:rPr lang="it-IT" sz="2000" dirty="0" smtClean="0"/>
              <a:t> </a:t>
            </a:r>
            <a:endParaRPr lang="it-IT" sz="2000" dirty="0" smtClean="0"/>
          </a:p>
          <a:p>
            <a:pPr algn="r"/>
            <a:r>
              <a:rPr lang="it-IT" dirty="0" smtClean="0">
                <a:solidFill>
                  <a:srgbClr val="C00000"/>
                </a:solidFill>
              </a:rPr>
              <a:t>Coleman and Norton, Nuovo Cim. 38, </a:t>
            </a:r>
            <a:r>
              <a:rPr lang="it-IT" dirty="0" smtClean="0">
                <a:solidFill>
                  <a:srgbClr val="C00000"/>
                </a:solidFill>
              </a:rPr>
              <a:t>438</a:t>
            </a:r>
          </a:p>
          <a:p>
            <a:pPr algn="r"/>
            <a:r>
              <a:rPr lang="it-IT" dirty="0">
                <a:solidFill>
                  <a:srgbClr val="C00000"/>
                </a:solidFill>
              </a:rPr>
              <a:t>Schmid, Phys.Rev. 154, </a:t>
            </a:r>
            <a:r>
              <a:rPr lang="it-IT" dirty="0" smtClean="0">
                <a:solidFill>
                  <a:srgbClr val="C00000"/>
                </a:solidFill>
              </a:rPr>
              <a:t>1363</a:t>
            </a:r>
          </a:p>
          <a:p>
            <a:pPr algn="r"/>
            <a:r>
              <a:rPr lang="it-IT" dirty="0">
                <a:solidFill>
                  <a:srgbClr val="C00000"/>
                </a:solidFill>
              </a:rPr>
              <a:t>Szczepaniak, PLB747, 410-416</a:t>
            </a:r>
          </a:p>
          <a:p>
            <a:pPr algn="r"/>
            <a:r>
              <a:rPr lang="it-IT" dirty="0">
                <a:solidFill>
                  <a:srgbClr val="C00000"/>
                </a:solidFill>
              </a:rPr>
              <a:t>Szczepaniak, PLB757, </a:t>
            </a:r>
            <a:r>
              <a:rPr lang="it-IT" dirty="0" smtClean="0">
                <a:solidFill>
                  <a:srgbClr val="C00000"/>
                </a:solidFill>
              </a:rPr>
              <a:t>61-64</a:t>
            </a:r>
          </a:p>
          <a:p>
            <a:pPr algn="r"/>
            <a:r>
              <a:rPr lang="it-IT" dirty="0" smtClean="0">
                <a:solidFill>
                  <a:srgbClr val="C00000"/>
                </a:solidFill>
              </a:rPr>
              <a:t>Guo, Nucl.Phys.Rev.37, 406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44290" y="5909138"/>
            <a:ext cx="2058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Triangle singularity?</a:t>
            </a:r>
            <a:endParaRPr lang="it-IT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7350687" y="3274180"/>
            <a:ext cx="402258" cy="218050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9540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2" grpId="0"/>
      <p:bldP spid="61" grpId="0"/>
      <p:bldP spid="1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107712</TotalTime>
  <Words>2028</Words>
  <Application>Microsoft Office PowerPoint</Application>
  <PresentationFormat>On-screen Show (4:3)</PresentationFormat>
  <Paragraphs>439</Paragraphs>
  <Slides>38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Arial</vt:lpstr>
      <vt:lpstr>Calibri</vt:lpstr>
      <vt:lpstr>Cambria</vt:lpstr>
      <vt:lpstr>Cambria Math</vt:lpstr>
      <vt:lpstr>Symbol</vt:lpstr>
      <vt:lpstr>Times New Roman</vt:lpstr>
      <vt:lpstr>Wingdings</vt:lpstr>
      <vt:lpstr>NewsPrint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Backup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Amplitude analysis at CHARM</dc:title>
  <dc:creator>Pillaus</dc:creator>
  <cp:lastModifiedBy>pillaus</cp:lastModifiedBy>
  <cp:revision>892</cp:revision>
  <dcterms:created xsi:type="dcterms:W3CDTF">2012-05-23T17:12:57Z</dcterms:created>
  <dcterms:modified xsi:type="dcterms:W3CDTF">2021-05-31T12:17:39Z</dcterms:modified>
</cp:coreProperties>
</file>