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png"/>
  <Override PartName="/ppt/media/image16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40"/>
  </p:notesMasterIdLst>
  <p:sldIdLst>
    <p:sldId id="685" r:id="rId2"/>
    <p:sldId id="765" r:id="rId3"/>
    <p:sldId id="766" r:id="rId4"/>
    <p:sldId id="767" r:id="rId5"/>
    <p:sldId id="768" r:id="rId6"/>
    <p:sldId id="784" r:id="rId7"/>
    <p:sldId id="785" r:id="rId8"/>
    <p:sldId id="793" r:id="rId9"/>
    <p:sldId id="794" r:id="rId10"/>
    <p:sldId id="796" r:id="rId11"/>
    <p:sldId id="797" r:id="rId12"/>
    <p:sldId id="798" r:id="rId13"/>
    <p:sldId id="799" r:id="rId14"/>
    <p:sldId id="801" r:id="rId15"/>
    <p:sldId id="783" r:id="rId16"/>
    <p:sldId id="786" r:id="rId17"/>
    <p:sldId id="787" r:id="rId18"/>
    <p:sldId id="802" r:id="rId19"/>
    <p:sldId id="732" r:id="rId20"/>
    <p:sldId id="737" r:id="rId21"/>
    <p:sldId id="738" r:id="rId22"/>
    <p:sldId id="741" r:id="rId23"/>
    <p:sldId id="745" r:id="rId24"/>
    <p:sldId id="747" r:id="rId25"/>
    <p:sldId id="762" r:id="rId26"/>
    <p:sldId id="769" r:id="rId27"/>
    <p:sldId id="277" r:id="rId28"/>
    <p:sldId id="739" r:id="rId29"/>
    <p:sldId id="736" r:id="rId30"/>
    <p:sldId id="746" r:id="rId31"/>
    <p:sldId id="791" r:id="rId32"/>
    <p:sldId id="748" r:id="rId33"/>
    <p:sldId id="792" r:id="rId34"/>
    <p:sldId id="800" r:id="rId35"/>
    <p:sldId id="795" r:id="rId36"/>
    <p:sldId id="788" r:id="rId37"/>
    <p:sldId id="789" r:id="rId38"/>
    <p:sldId id="790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765B9"/>
    <a:srgbClr val="CC00FF"/>
    <a:srgbClr val="33CC33"/>
    <a:srgbClr val="00FFFF"/>
    <a:srgbClr val="99CCFF"/>
    <a:srgbClr val="FF9900"/>
    <a:srgbClr val="FF00FF"/>
    <a:srgbClr val="00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98" d="100"/>
          <a:sy n="98" d="100"/>
        </p:scale>
        <p:origin x="112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26/05/2021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726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18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16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42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695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29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912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277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71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244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110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611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274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895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339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141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306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709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706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595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709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2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402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12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602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384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36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54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26/05/2021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26/05/2021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26/05/2021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26/05/2021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26/05/2021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26/05/2021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5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6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7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36.jpeg"/><Relationship Id="rId3" Type="http://schemas.openxmlformats.org/officeDocument/2006/relationships/image" Target="../media/image870.png"/><Relationship Id="rId7" Type="http://schemas.openxmlformats.org/officeDocument/2006/relationships/image" Target="../media/image105.png"/><Relationship Id="rId12" Type="http://schemas.openxmlformats.org/officeDocument/2006/relationships/image" Target="../media/image9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950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880.png"/><Relationship Id="rId9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://www.indiana.edu/~jpa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660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11" Type="http://schemas.openxmlformats.org/officeDocument/2006/relationships/image" Target="../media/image740.png"/><Relationship Id="rId5" Type="http://schemas.openxmlformats.org/officeDocument/2006/relationships/image" Target="../media/image680.png"/><Relationship Id="rId10" Type="http://schemas.openxmlformats.org/officeDocument/2006/relationships/image" Target="../media/image730.png"/><Relationship Id="rId4" Type="http://schemas.openxmlformats.org/officeDocument/2006/relationships/image" Target="../media/image670.png"/><Relationship Id="rId9" Type="http://schemas.openxmlformats.org/officeDocument/2006/relationships/image" Target="../media/image7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0.pn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71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53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28.gif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image" Target="../media/image12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30.gi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2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3996501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CHARM2021, Mexico City, May 31</a:t>
            </a:r>
            <a:r>
              <a:rPr lang="it-IT" baseline="30000" dirty="0" smtClean="0"/>
              <a:t>st</a:t>
            </a:r>
            <a:r>
              <a:rPr lang="it-IT" dirty="0" smtClean="0"/>
              <a:t>, </a:t>
            </a:r>
            <a:r>
              <a:rPr lang="it-IT" dirty="0" smtClean="0"/>
              <a:t>2021</a:t>
            </a:r>
            <a:endParaRPr lang="it-IT" dirty="0"/>
          </a:p>
        </p:txBody>
      </p:sp>
      <p:pic>
        <p:nvPicPr>
          <p:cNvPr id="9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39" y="4712113"/>
            <a:ext cx="2185955" cy="1426338"/>
          </a:xfrm>
          <a:prstGeom prst="rect">
            <a:avLst/>
          </a:prstGeom>
        </p:spPr>
      </p:pic>
      <p:pic>
        <p:nvPicPr>
          <p:cNvPr id="10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99" y="4712113"/>
            <a:ext cx="2244003" cy="1097287"/>
          </a:xfrm>
          <a:prstGeom prst="rect">
            <a:avLst/>
          </a:prstGeom>
        </p:spPr>
      </p:pic>
      <p:sp>
        <p:nvSpPr>
          <p:cNvPr id="11" name="CasellaDiTesto 9"/>
          <p:cNvSpPr txBox="1"/>
          <p:nvPr/>
        </p:nvSpPr>
        <p:spPr>
          <a:xfrm>
            <a:off x="2995607" y="5844181"/>
            <a:ext cx="3152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/>
              <a:t>H2020 MSCA COFUND G.A</a:t>
            </a:r>
            <a:r>
              <a:rPr lang="en-US" sz="1600" b="1" i="1" dirty="0"/>
              <a:t>. 754496</a:t>
            </a:r>
            <a:endParaRPr lang="en-GB" sz="1600" i="1" dirty="0"/>
          </a:p>
        </p:txBody>
      </p:sp>
      <p:pic>
        <p:nvPicPr>
          <p:cNvPr id="1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" y="4712113"/>
            <a:ext cx="2581593" cy="1431978"/>
          </a:xfrm>
          <a:prstGeom prst="rect">
            <a:avLst/>
          </a:prstGeom>
        </p:spPr>
      </p:pic>
      <p:sp>
        <p:nvSpPr>
          <p:cNvPr id="13" name="Titolo 3"/>
          <p:cNvSpPr txBox="1">
            <a:spLocks/>
          </p:cNvSpPr>
          <p:nvPr/>
        </p:nvSpPr>
        <p:spPr>
          <a:xfrm>
            <a:off x="800100" y="1724880"/>
            <a:ext cx="7543800" cy="9333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Amplitude analysis for/from </a:t>
            </a:r>
            <a:r>
              <a:rPr lang="en-US" sz="4800" dirty="0" err="1" smtClean="0">
                <a:solidFill>
                  <a:schemeClr val="bg1"/>
                </a:solidFill>
              </a:rPr>
              <a:t>charmonia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</a:t>
            </a:r>
            <a:r>
              <a:rPr lang="it-IT" sz="3600" b="0" smtClean="0">
                <a:solidFill>
                  <a:schemeClr val="tx2"/>
                </a:solidFill>
              </a:rPr>
              <a:t>: </a:t>
            </a:r>
            <a:r>
              <a:rPr lang="it-IT" sz="3600" b="0" smtClean="0">
                <a:solidFill>
                  <a:schemeClr val="tx2"/>
                </a:solidFill>
              </a:rPr>
              <a:t>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1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5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5130" y="73800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  data)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13" y="803007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3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9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0" y="1244034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 smtClean="0"/>
                  <a:t> appears</a:t>
                </a:r>
                <a:br>
                  <a:rPr lang="it-IT" sz="2000" dirty="0" smtClean="0"/>
                </a:br>
                <a:r>
                  <a:rPr lang="it-IT" sz="2000" dirty="0" smtClean="0"/>
                  <a:t>as an </a:t>
                </a:r>
                <a:r>
                  <a:rPr lang="it-IT" sz="2000" dirty="0" smtClean="0">
                    <a:solidFill>
                      <a:srgbClr val="0000FE"/>
                    </a:solidFill>
                  </a:rPr>
                  <a:t>isolated peak </a:t>
                </a:r>
                <a:r>
                  <a:rPr lang="it-IT" sz="2000" dirty="0" smtClean="0"/>
                  <a:t/>
                </a:r>
                <a:br>
                  <a:rPr lang="it-IT" sz="2000" dirty="0" smtClean="0"/>
                </a:br>
                <a:r>
                  <a:rPr lang="it-IT" sz="2000" dirty="0" smtClean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 smtClean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A detailed study of the lineshape provides insight on its </a:t>
                </a:r>
                <a:r>
                  <a:rPr lang="it-IT" sz="2000" dirty="0" smtClean="0"/>
                  <a:t>nature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19" y="1537420"/>
                <a:ext cx="4602803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323" t="-1572" r="-661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71" y="1993444"/>
            <a:ext cx="506133" cy="346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46396"/>
            <a:ext cx="432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See J. Silva-Castro’s talk, tomorrow 12:40pm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3120" y="38233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Bottom-up: </a:t>
            </a:r>
            <a:br>
              <a:rPr lang="it-IT" dirty="0"/>
            </a:br>
            <a:r>
              <a:rPr lang="it-IT" dirty="0">
                <a:solidFill>
                  <a:srgbClr val="0000FF"/>
                </a:solidFill>
              </a:rPr>
              <a:t>DON’T YOU DARE describing everything!!!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/>
              <a:t>Focus on the peak region</a:t>
            </a:r>
            <a:endParaRPr lang="it-IT" dirty="0"/>
          </a:p>
        </p:txBody>
      </p:sp>
      <p:sp>
        <p:nvSpPr>
          <p:cNvPr id="9" name="Oval 8"/>
          <p:cNvSpPr/>
          <p:nvPr/>
        </p:nvSpPr>
        <p:spPr>
          <a:xfrm>
            <a:off x="1108953" y="2723745"/>
            <a:ext cx="1186775" cy="1185629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1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84070" y="3589217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         data)</a:t>
            </a:r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33" y="3647147"/>
            <a:ext cx="355679" cy="2436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82331" y="1084568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Fernandez-Ramirez,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PRL 123, 092001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8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02575" y="4395916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1970" y="1009841"/>
            <a:ext cx="432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See J. Silva-Castro’s talk, tomorrow 12:40pm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An Electron Ion Collider @BNL</a:t>
            </a:r>
            <a:endParaRPr lang="it-IT" sz="3600" dirty="0"/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89A88F-6B2A-B348-9BC3-C54EDC414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9482"/>
            <a:ext cx="3607158" cy="4358650"/>
          </a:xfrm>
          <a:prstGeom prst="rect">
            <a:avLst/>
          </a:prstGeom>
        </p:spPr>
      </p:pic>
      <p:pic>
        <p:nvPicPr>
          <p:cNvPr id="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0757" y="1183706"/>
            <a:ext cx="3652641" cy="24151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49A701-7C76-4CB5-970B-597A584D067A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38" y="3005175"/>
            <a:ext cx="5277160" cy="325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Exclusive (quasi-real) </a:t>
            </a:r>
            <a:r>
              <a:rPr lang="en-US" sz="3600" dirty="0" err="1" smtClean="0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</a:t>
            </a:r>
            <a:r>
              <a:rPr sz="1758" dirty="0" smtClean="0"/>
              <a:t>)</a:t>
            </a:r>
            <a:endParaRPr lang="it-IT" sz="1758" dirty="0" smtClean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 smtClean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M. Albaladejo et al. [JPAC], PRD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to a vector quarkonium V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decay width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exponential form factors to further suppress large 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Hadroquarkonium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C00FF"/>
                </a:solidFill>
              </a:rPr>
              <a:t>Properties,</a:t>
            </a:r>
          </a:p>
          <a:p>
            <a:pPr algn="ctr"/>
            <a:r>
              <a:rPr lang="it-IT" dirty="0" smtClean="0">
                <a:solidFill>
                  <a:srgbClr val="CC00FF"/>
                </a:solidFill>
              </a:rPr>
              <a:t>Model building</a:t>
            </a:r>
            <a:endParaRPr lang="it-IT" dirty="0">
              <a:solidFill>
                <a:srgbClr val="CC00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understanding </a:t>
            </a:r>
            <a:r>
              <a:rPr lang="it-IT" sz="2400" dirty="0">
                <a:solidFill>
                  <a:srgbClr val="FF0000"/>
                </a:solidFill>
              </a:rPr>
              <a:t>fundamental laws </a:t>
            </a:r>
            <a:r>
              <a:rPr lang="it-IT" sz="2400" dirty="0" smtClean="0">
                <a:solidFill>
                  <a:srgbClr val="FF0000"/>
                </a:solidFill>
              </a:rPr>
              <a:t>of nature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photoproduction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9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1758" dirty="0" smtClean="0"/>
                  <a:t> are charged </a:t>
                </a:r>
                <a:r>
                  <a:rPr lang="en-US" sz="1758" dirty="0" err="1" smtClean="0"/>
                  <a:t>charmoniumlike</a:t>
                </a:r>
                <a:r>
                  <a:rPr lang="en-US" sz="1758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1758" dirty="0" smtClean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758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1758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1758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 smtClean="0"/>
                  <a:t>-channel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Sizeable cross sections especially at </a:t>
                </a:r>
                <a:r>
                  <a:rPr lang="en-US" sz="1758" dirty="0" smtClean="0"/>
                  <a:t>LE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1796" t="-4651" b="-51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80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 smtClean="0"/>
                  <a:t> photoproduction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10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Focus on </a:t>
                </a:r>
                <a:r>
                  <a:rPr lang="en-US" sz="1758" dirty="0"/>
                  <a:t>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Studying also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 smtClean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758" dirty="0"/>
                  <a:t> (</a:t>
                </a:r>
                <a:r>
                  <a:rPr lang="en-US" sz="1758" dirty="0" smtClean="0"/>
                  <a:t>assumed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sz="1758" dirty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1758" dirty="0" smtClean="0"/>
                  <a:t>)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𝛚 and 𝛒 exchanges give main </a:t>
                </a:r>
                <a:r>
                  <a:rPr lang="en-US" sz="1758" dirty="0" smtClean="0"/>
                  <a:t>contributions:</a:t>
                </a:r>
                <a:br>
                  <a:rPr lang="en-US" sz="1758" dirty="0" smtClean="0"/>
                </a:br>
                <a:r>
                  <a:rPr lang="en-US" sz="1758" dirty="0" smtClean="0"/>
                  <a:t>need to assume the existence of a OZI-suppressed </a:t>
                </a:r>
                <a14:m>
                  <m:oMath xmlns:m="http://schemas.openxmlformats.org/officeDocument/2006/math">
                    <m:r>
                      <a:rPr lang="en-US" sz="1758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758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Extremely suppressed cross sections at HE: </a:t>
                </a:r>
                <a:r>
                  <a:rPr lang="en-US" sz="1758" dirty="0" smtClean="0"/>
                  <a:t>LE </a:t>
                </a:r>
                <a:r>
                  <a:rPr lang="en-US" sz="1758" dirty="0"/>
                  <a:t>most </a:t>
                </a:r>
                <a:r>
                  <a:rPr lang="en-US" sz="1758" dirty="0" smtClean="0"/>
                  <a:t>promising</a:t>
                </a:r>
                <a:endParaRPr lang="en-US" sz="1758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1796" t="-7917" b="-87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973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56474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X6900.pdf" descr="X6900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49863" y="2866430"/>
            <a:ext cx="3031052" cy="2908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142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(vector) photoproduction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13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Existing data allow to put a 95% upper limit</a:t>
                </a:r>
                <a:br>
                  <a:rPr lang="it-IT" dirty="0" smtClean="0"/>
                </a:br>
                <a:r>
                  <a:rPr lang="it-IT" dirty="0" smtClean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yields</a:t>
                </a:r>
              </a:p>
              <a:p>
                <a:endParaRPr lang="it-IT" dirty="0"/>
              </a:p>
              <a:p>
                <a:r>
                  <a:rPr lang="it-IT" dirty="0" smtClean="0"/>
                  <a:t>Assuming previous formula, one gets:</a:t>
                </a:r>
                <a:br>
                  <a:rPr lang="it-IT" dirty="0" smtClean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 smtClean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 smtClean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0177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637343"/>
            <a:ext cx="9144000" cy="422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:r>
                  <a:rPr lang="it-IT" sz="1600" dirty="0">
                    <a:solidFill>
                      <a:schemeClr val="bg1">
                        <a:lumMod val="50000"/>
                      </a:schemeClr>
                    </a:solidFill>
                  </a:rPr>
                  <a:t>Amplitude analysis of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458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4834" y="1033898"/>
            <a:ext cx="2897916" cy="1603445"/>
            <a:chOff x="5503574" y="4197927"/>
            <a:chExt cx="3110490" cy="1905723"/>
          </a:xfrm>
        </p:grpSpPr>
        <p:sp>
          <p:nvSpPr>
            <p:cNvPr id="3" name="Rectangle 2"/>
            <p:cNvSpPr/>
            <p:nvPr/>
          </p:nvSpPr>
          <p:spPr>
            <a:xfrm>
              <a:off x="5503574" y="4197927"/>
              <a:ext cx="3110490" cy="1905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5503574" y="4378037"/>
              <a:ext cx="3022600" cy="1512888"/>
              <a:chOff x="3372" y="1706"/>
              <a:chExt cx="1904" cy="953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2449"/>
                <a:ext cx="418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2284"/>
                <a:ext cx="418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3690" y="2089"/>
                <a:ext cx="68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3690" y="2509"/>
                <a:ext cx="687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4377" y="2089"/>
                <a:ext cx="0" cy="4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1706"/>
                <a:ext cx="899" cy="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4734" y="2209"/>
                <a:ext cx="247" cy="39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dirty="0">
                    <a:latin typeface="Times New Roman" panose="02020603050405020304" pitchFamily="18" charset="0"/>
                  </a:rPr>
                  <a:t>G</a:t>
                </a:r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V="1">
                <a:off x="4981" y="2239"/>
                <a:ext cx="137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flipV="1">
                <a:off x="4981" y="2209"/>
                <a:ext cx="219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4981" y="2419"/>
                <a:ext cx="11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5008" y="2419"/>
                <a:ext cx="19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4981" y="2509"/>
                <a:ext cx="137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4981" y="2509"/>
                <a:ext cx="219" cy="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3937" y="2089"/>
                <a:ext cx="16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 flipH="1">
                <a:off x="4075" y="2509"/>
                <a:ext cx="27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Text Box 21"/>
              <p:cNvSpPr txBox="1">
                <a:spLocks noChangeArrowheads="1"/>
              </p:cNvSpPr>
              <p:nvPr/>
            </p:nvSpPr>
            <p:spPr bwMode="auto">
              <a:xfrm>
                <a:off x="3372" y="2160"/>
                <a:ext cx="37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600">
                    <a:latin typeface="Times New Roman" panose="02020603050405020304" pitchFamily="18" charset="0"/>
                  </a:rPr>
                  <a:t>J/</a:t>
                </a:r>
                <a:r>
                  <a:rPr lang="en-US" sz="1600">
                    <a:latin typeface="Symbol" panose="05050102010706020507" pitchFamily="18" charset="2"/>
                  </a:rPr>
                  <a:t>y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3370112" y="1484392"/>
            <a:ext cx="5773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This is a gluon-rich process, expected to be one of the</a:t>
            </a:r>
            <a:br>
              <a:rPr lang="it-IT" sz="2000" dirty="0" smtClean="0"/>
            </a:br>
            <a:r>
              <a:rPr lang="it-IT" sz="2000" dirty="0" smtClean="0"/>
              <a:t>golden channels for the search of the scalar glueball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753518" y="2670910"/>
            <a:ext cx="4390482" cy="4028311"/>
            <a:chOff x="1714499" y="1866900"/>
            <a:chExt cx="5715001" cy="4712648"/>
          </a:xfrm>
        </p:grpSpPr>
        <p:sp>
          <p:nvSpPr>
            <p:cNvPr id="36" name="Rectangle 35"/>
            <p:cNvSpPr/>
            <p:nvPr/>
          </p:nvSpPr>
          <p:spPr>
            <a:xfrm>
              <a:off x="1714499" y="1866900"/>
              <a:ext cx="5715001" cy="4712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592" r="4157" b="51250"/>
            <a:stretch/>
          </p:blipFill>
          <p:spPr>
            <a:xfrm>
              <a:off x="1714500" y="1866900"/>
              <a:ext cx="5715000" cy="31655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" t="2216" r="2612" b="67326"/>
            <a:stretch/>
          </p:blipFill>
          <p:spPr>
            <a:xfrm>
              <a:off x="1933575" y="5015099"/>
              <a:ext cx="5495925" cy="156444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833" y="2703552"/>
            <a:ext cx="4741101" cy="3995670"/>
            <a:chOff x="161608" y="1098852"/>
            <a:chExt cx="6061910" cy="50113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" b="51319"/>
            <a:stretch/>
          </p:blipFill>
          <p:spPr>
            <a:xfrm>
              <a:off x="161608" y="1098852"/>
              <a:ext cx="5937569" cy="33385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r="8289" b="68489"/>
            <a:stretch/>
          </p:blipFill>
          <p:spPr>
            <a:xfrm>
              <a:off x="161608" y="4448502"/>
              <a:ext cx="6061910" cy="16616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857862" y="1327680"/>
                <a:ext cx="3506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62" y="1327680"/>
                <a:ext cx="350673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76349" y="1897367"/>
                <a:ext cx="350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49" y="1897367"/>
                <a:ext cx="350672" cy="369332"/>
              </a:xfrm>
              <a:prstGeom prst="rect">
                <a:avLst/>
              </a:prstGeom>
              <a:blipFill rotWithShape="0">
                <a:blip r:embed="rId12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09" y="2808563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84891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 smtClean="0"/>
                  <a:t> : in progress </a:t>
                </a:r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84891" cy="1076866"/>
              </a:xfrm>
              <a:prstGeom prst="rect">
                <a:avLst/>
              </a:prstGeom>
              <a:blipFill rotWithShape="0">
                <a:blip r:embed="rId3"/>
                <a:stretch>
                  <a:fillRect r="-1868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4" y="2201657"/>
            <a:ext cx="8746636" cy="38878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18885" y="1763238"/>
            <a:ext cx="2525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Rodas, AP, in preparation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Poles: in progress 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99"/>
            <a:ext cx="7159557" cy="2299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935"/>
            <a:ext cx="7173109" cy="23040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8616" y="4016529"/>
            <a:ext cx="3745384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Large systematic uncertainty</a:t>
            </a:r>
            <a:br>
              <a:rPr lang="it-IT" sz="2400" dirty="0" smtClean="0"/>
            </a:br>
            <a:r>
              <a:rPr lang="it-IT" sz="2400" dirty="0" smtClean="0"/>
              <a:t>for the heavier poles</a:t>
            </a:r>
          </a:p>
          <a:p>
            <a:endParaRPr lang="it-IT" sz="2400" dirty="0"/>
          </a:p>
          <a:p>
            <a:r>
              <a:rPr lang="it-IT" sz="2400" dirty="0" smtClean="0"/>
              <a:t>Study of residues ongoing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383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rgbClr val="FF0000"/>
                </a:solidFill>
              </a:rPr>
              <a:t>J</a:t>
            </a:r>
            <a:r>
              <a:rPr lang="it-IT" sz="3600" dirty="0" smtClean="0"/>
              <a:t>oint </a:t>
            </a:r>
            <a:r>
              <a:rPr lang="it-IT" sz="3600" dirty="0" smtClean="0">
                <a:solidFill>
                  <a:srgbClr val="FF0000"/>
                </a:solidFill>
              </a:rPr>
              <a:t>P</a:t>
            </a:r>
            <a:r>
              <a:rPr lang="it-IT" sz="3600" dirty="0" smtClean="0"/>
              <a:t>hysics </a:t>
            </a:r>
            <a:r>
              <a:rPr lang="it-IT" sz="3600" dirty="0" smtClean="0">
                <a:solidFill>
                  <a:srgbClr val="FF0000"/>
                </a:solidFill>
              </a:rPr>
              <a:t>A</a:t>
            </a:r>
            <a:r>
              <a:rPr lang="it-IT" sz="3600" dirty="0" smtClean="0"/>
              <a:t>nalysis </a:t>
            </a:r>
            <a:r>
              <a:rPr lang="it-IT" sz="3600" dirty="0" smtClean="0">
                <a:solidFill>
                  <a:srgbClr val="FF0000"/>
                </a:solidFill>
              </a:rPr>
              <a:t>C</a:t>
            </a:r>
            <a:r>
              <a:rPr lang="it-IT" sz="3600" dirty="0" smtClean="0"/>
              <a:t>enter</a:t>
            </a:r>
            <a:endParaRPr lang="it-IT" sz="3600" dirty="0"/>
          </a:p>
        </p:txBody>
      </p:sp>
      <p:sp>
        <p:nvSpPr>
          <p:cNvPr id="107" name="Rectangle 10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119" y="1751900"/>
            <a:ext cx="8866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Joint effort</a:t>
            </a:r>
            <a:r>
              <a:rPr lang="en-US" sz="2000" dirty="0"/>
              <a:t> between </a:t>
            </a:r>
            <a:r>
              <a:rPr lang="en-US" sz="2000" dirty="0">
                <a:solidFill>
                  <a:srgbClr val="FF0000"/>
                </a:solidFill>
              </a:rPr>
              <a:t>theorists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experimentalists</a:t>
            </a:r>
            <a:r>
              <a:rPr lang="en-US" sz="2000" dirty="0" smtClean="0"/>
              <a:t> </a:t>
            </a:r>
            <a:r>
              <a:rPr lang="en-US" sz="2000" dirty="0"/>
              <a:t>in support of </a:t>
            </a:r>
            <a:r>
              <a:rPr lang="en-US" sz="2000" dirty="0" smtClean="0"/>
              <a:t>experimental data </a:t>
            </a:r>
            <a:r>
              <a:rPr lang="en-US" sz="2000" dirty="0"/>
              <a:t>from JLab12 and other accelerator laboratories</a:t>
            </a:r>
          </a:p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smtClean="0"/>
              <a:t>Cooperation </a:t>
            </a:r>
            <a:r>
              <a:rPr lang="en-US" sz="2000" dirty="0"/>
              <a:t>between JPAC and </a:t>
            </a:r>
            <a:r>
              <a:rPr lang="en-US" sz="2000" dirty="0" smtClean="0"/>
              <a:t>experiment</a:t>
            </a:r>
            <a:r>
              <a:rPr lang="it-IT" sz="2000" dirty="0" smtClean="0"/>
              <a:t>s</a:t>
            </a:r>
            <a:r>
              <a:rPr lang="it-IT" sz="2000" dirty="0"/>
              <a:t>: co-authoring </a:t>
            </a:r>
            <a:r>
              <a:rPr lang="it-IT" sz="2000" dirty="0" smtClean="0"/>
              <a:t>papers</a:t>
            </a:r>
          </a:p>
          <a:p>
            <a:r>
              <a:rPr lang="it-IT" sz="2000" dirty="0" smtClean="0">
                <a:hlinkClick r:id="rId2"/>
              </a:rPr>
              <a:t>http</a:t>
            </a:r>
            <a:r>
              <a:rPr lang="it-IT" sz="2000" dirty="0" smtClean="0">
                <a:hlinkClick r:id="rId2"/>
              </a:rPr>
              <a:t>://www.indiana.edu/~</a:t>
            </a:r>
            <a:r>
              <a:rPr lang="it-IT" sz="2000" dirty="0" smtClean="0">
                <a:hlinkClick r:id="rId2"/>
              </a:rPr>
              <a:t>jpac</a:t>
            </a:r>
            <a:endParaRPr lang="it-IT" sz="2000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-76200" y="3050887"/>
            <a:ext cx="9144000" cy="2118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Thank you!</a:t>
            </a:r>
            <a:endParaRPr lang="it-IT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59072" y="1110517"/>
            <a:ext cx="655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Bottom-up approaches are important!</a:t>
            </a:r>
            <a:endParaRPr lang="it-IT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27" y="5001547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(vector) photoproduction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quation"/>
              <p:cNvSpPr txBox="1"/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39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ar-AE"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  <m:r>
                        <a:rPr lang="ar-AE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sz="2391" dirty="0"/>
              </a:p>
            </p:txBody>
          </p:sp>
        </mc:Choice>
        <mc:Fallback xmlns="">
          <p:sp>
            <p:nvSpPr>
              <p:cNvPr id="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quation"/>
              <p:cNvSpPr txBox="1"/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87" dirty="0"/>
              </a:p>
            </p:txBody>
          </p:sp>
        </mc:Choice>
        <mc:Fallback xmlns="">
          <p:sp>
            <p:nvSpPr>
              <p:cNvPr id="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 smtClean="0"/>
                  <a:t> to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200" dirty="0" smtClean="0"/>
                  <a:t> ?</a:t>
                </a:r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2057" t="-9859" r="-1108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Focus on </a:t>
                </a:r>
                <a:r>
                  <a:rPr lang="en-US" sz="1758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 smtClean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 smtClean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</a:t>
                </a:r>
                <a:r>
                  <a:rPr lang="en-US" sz="1758" dirty="0" smtClean="0"/>
                  <a:t>!</a:t>
                </a:r>
                <a:endParaRPr lang="it-IT" sz="1758" dirty="0" smtClean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 smtClean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 smtClean="0"/>
                  <a:t>-</a:t>
                </a:r>
                <a:r>
                  <a:rPr lang="en-US" sz="1758" dirty="0" err="1" smtClean="0"/>
                  <a:t>pomeron</a:t>
                </a:r>
                <a:r>
                  <a:rPr lang="en-US" sz="1758" dirty="0" smtClean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4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 smtClean="0"/>
                  <a:t> to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 smtClean="0"/>
                  <a:t> ?</a:t>
                </a:r>
                <a:endParaRPr lang="it-IT" sz="2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blipFill rotWithShape="0">
                <a:blip r:embed="rId8"/>
                <a:stretch>
                  <a:fillRect l="-1715" t="-10000" r="-66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sz="246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2461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We assume VMD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(Novikov &amp; Shifman)</a:t>
                </a:r>
                <a:endParaRPr lang="it-IT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626" t="-8197" r="-48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Caveat 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only known times the leptonic 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8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299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" grpId="0"/>
      <p:bldP spid="9" grpId="0"/>
      <p:bldP spid="10" grpId="0" animBg="1"/>
      <p:bldP spid="12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From threshold to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 smtClean="0">
                <a:solidFill>
                  <a:schemeClr val="bg1">
                    <a:lumMod val="50000"/>
                  </a:schemeClr>
                </a:solidFill>
              </a:rPr>
              <a:t>8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 smtClean="0"/>
                  <a:t>Fixed-spin exchanges expected to hold from threshold to moderate energies (LE):</a:t>
                </a:r>
                <a:br>
                  <a:rPr lang="en-US" sz="1758" dirty="0" smtClean="0"/>
                </a:br>
                <a:r>
                  <a:rPr lang="en-US" sz="1758" dirty="0" smtClean="0"/>
                  <a:t>Contain </a:t>
                </a:r>
                <a:r>
                  <a:rPr lang="en-US" sz="1758" dirty="0"/>
                  <a:t>full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758" dirty="0"/>
                  <a:t> dependence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channel </a:t>
                </a:r>
                <a:r>
                  <a:rPr lang="en-US" sz="1758" dirty="0" smtClean="0"/>
                  <a:t>grows as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758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758" dirty="0"/>
                  <a:t>, exceeding unitarity </a:t>
                </a:r>
                <a:r>
                  <a:rPr lang="en-US" sz="1758" dirty="0" smtClean="0"/>
                  <a:t>bound:</a:t>
                </a:r>
                <a:br>
                  <a:rPr lang="en-US" sz="1758" dirty="0" smtClean="0"/>
                </a:br>
                <a:r>
                  <a:rPr lang="en-US" sz="1758" dirty="0" err="1" smtClean="0"/>
                  <a:t>Reggeized</a:t>
                </a:r>
                <a:r>
                  <a:rPr lang="en-US" sz="1758" dirty="0" smtClean="0"/>
                  <a:t> </a:t>
                </a:r>
                <a:r>
                  <a:rPr lang="en-US" sz="1758" dirty="0"/>
                  <a:t>tower of </a:t>
                </a:r>
                <a:r>
                  <a:rPr lang="en-US" sz="1758" dirty="0" smtClean="0"/>
                  <a:t>particles with arbitrary spin </a:t>
                </a:r>
                <a:r>
                  <a:rPr lang="en-US" sz="1758" dirty="0"/>
                  <a:t>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1724" t="-4167" b="-13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2493417" y="3949633"/>
                <a:ext cx="6432402" cy="6324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sSubSup>
                        <m:sSub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p>
                                <m:sSup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𝜇𝜇</m:t>
                              </m:r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ℰ</m:t>
                              </m:r>
                            </m:sub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⟶−</m:t>
                      </m:r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))[</m:t>
                      </m:r>
                      <m:f>
                        <m:f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sSup>
                            <m:sSup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𝜋𝛼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sz="1406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sSup>
                        <m:sSupPr>
                          <m:ctrlP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sz="1406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406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sz="1406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sz="1406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sz="1406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417" y="3949633"/>
                <a:ext cx="6432402" cy="63248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eft Brace 1"/>
          <p:cNvSpPr/>
          <p:nvPr/>
        </p:nvSpPr>
        <p:spPr>
          <a:xfrm rot="16200000">
            <a:off x="3896934" y="3178597"/>
            <a:ext cx="219506" cy="302653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eft Brace 10"/>
          <p:cNvSpPr/>
          <p:nvPr/>
        </p:nvSpPr>
        <p:spPr>
          <a:xfrm rot="16200000">
            <a:off x="7186818" y="3178596"/>
            <a:ext cx="219506" cy="302653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896543" y="4865270"/>
            <a:ext cx="222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Holds at LE, fixed spin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68312" y="4867627"/>
                <a:ext cx="2628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Holds at HE, resummation</a:t>
                </a:r>
                <a:br>
                  <a:rPr lang="it-IT" dirty="0" smtClean="0"/>
                </a:br>
                <a:r>
                  <a:rPr lang="it-IT" dirty="0" smtClean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 smtClean="0"/>
                  <a:t> power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312" y="4867627"/>
                <a:ext cx="2628412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856" t="-4673" r="-1856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72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flowchart(s)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 smtClean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(</a:t>
            </a:r>
            <a:r>
              <a:rPr lang="it-IT" sz="2400" dirty="0">
                <a:solidFill>
                  <a:schemeClr val="tx1"/>
                </a:solidFill>
              </a:rPr>
              <a:t>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0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Same model as before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274853"/>
                <a:ext cx="7625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Two/three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𝐾𝐾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𝜌𝜌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74853"/>
                <a:ext cx="762587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39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3 </a:t>
            </a:r>
            <a:r>
              <a:rPr lang="it-IT" i="1" dirty="0" smtClean="0">
                <a:solidFill>
                  <a:srgbClr val="FF0000"/>
                </a:solidFill>
              </a:rPr>
              <a:t>K</a:t>
            </a:r>
            <a:r>
              <a:rPr lang="it-IT" dirty="0" smtClean="0">
                <a:solidFill>
                  <a:srgbClr val="FF0000"/>
                </a:solidFill>
              </a:rPr>
              <a:t>-matrix pole for the S-wave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</a:t>
            </a:r>
            <a:r>
              <a:rPr lang="it-IT" dirty="0" smtClean="0">
                <a:solidFill>
                  <a:srgbClr val="FF0000"/>
                </a:solidFill>
              </a:rPr>
              <a:t>poles </a:t>
            </a:r>
            <a:r>
              <a:rPr lang="it-IT" dirty="0">
                <a:solidFill>
                  <a:srgbClr val="FF0000"/>
                </a:solidFill>
              </a:rPr>
              <a:t>for the </a:t>
            </a:r>
            <a:r>
              <a:rPr lang="it-IT" dirty="0" smtClean="0">
                <a:solidFill>
                  <a:srgbClr val="FF0000"/>
                </a:solidFill>
              </a:rPr>
              <a:t>D-wave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Conclusions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852" y="1398184"/>
            <a:ext cx="655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Bottom-up approaches are important!</a:t>
            </a:r>
            <a:endParaRPr lang="it-IT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6699" y="2282879"/>
            <a:ext cx="8843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They allow us to get the most out of high statistics data!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 study of analytic stuctrures offer insights ino the nature of resonances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Dispersive methods can improve the rigour and robustness in the extraction of the spectrum</a:t>
            </a: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Thank you!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5303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JPAC 2021</a:t>
            </a:r>
            <a:endParaRPr lang="it-IT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1027420"/>
            <a:ext cx="22890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Jefferson Lab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Victor Mokeev</a:t>
            </a:r>
          </a:p>
          <a:p>
            <a:r>
              <a:rPr lang="it-IT" dirty="0" smtClean="0"/>
              <a:t>Miguel Albaladejo</a:t>
            </a:r>
          </a:p>
          <a:p>
            <a:r>
              <a:rPr lang="it-IT" dirty="0" smtClean="0"/>
              <a:t>Astrid Hiller Blin</a:t>
            </a:r>
          </a:p>
          <a:p>
            <a:endParaRPr lang="it-IT" dirty="0"/>
          </a:p>
          <a:p>
            <a:r>
              <a:rPr lang="it-IT" dirty="0" smtClean="0"/>
              <a:t>Pedagogical U. Kraków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Lukasz Bibrzycki</a:t>
            </a:r>
          </a:p>
          <a:p>
            <a:endParaRPr lang="it-IT" dirty="0"/>
          </a:p>
          <a:p>
            <a:r>
              <a:rPr lang="it-IT" dirty="0" smtClean="0"/>
              <a:t>INP </a:t>
            </a:r>
            <a:r>
              <a:rPr lang="it-IT" dirty="0"/>
              <a:t>Kraków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Robert Kaminski</a:t>
            </a:r>
          </a:p>
          <a:p>
            <a:endParaRPr lang="it-IT" dirty="0"/>
          </a:p>
          <a:p>
            <a:r>
              <a:rPr lang="it-IT" dirty="0" smtClean="0"/>
              <a:t>Chiao-Tung University</a:t>
            </a:r>
          </a:p>
          <a:p>
            <a:r>
              <a:rPr lang="it-IT" dirty="0" smtClean="0"/>
              <a:t>Robert Perry</a:t>
            </a:r>
          </a:p>
          <a:p>
            <a:endParaRPr lang="it-IT" dirty="0"/>
          </a:p>
          <a:p>
            <a:r>
              <a:rPr lang="it-IT" dirty="0" smtClean="0"/>
              <a:t>INFN </a:t>
            </a:r>
            <a:r>
              <a:rPr lang="it-IT" dirty="0"/>
              <a:t>Roma</a:t>
            </a:r>
          </a:p>
          <a:p>
            <a:r>
              <a:rPr lang="it-IT" u="sng" dirty="0"/>
              <a:t>Alessandro </a:t>
            </a:r>
            <a:r>
              <a:rPr lang="it-IT" u="sng" dirty="0" smtClean="0"/>
              <a:t>Pilloni</a:t>
            </a:r>
            <a:endParaRPr lang="it-IT" u="sng" dirty="0"/>
          </a:p>
        </p:txBody>
      </p:sp>
      <p:sp>
        <p:nvSpPr>
          <p:cNvPr id="61" name="TextBox 60"/>
          <p:cNvSpPr txBox="1"/>
          <p:nvPr/>
        </p:nvSpPr>
        <p:spPr>
          <a:xfrm>
            <a:off x="3198922" y="1027420"/>
            <a:ext cx="29267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Indiana U.</a:t>
            </a:r>
          </a:p>
          <a:p>
            <a:r>
              <a:rPr lang="it-IT" u="sng" dirty="0" smtClean="0">
                <a:solidFill>
                  <a:srgbClr val="0000FF"/>
                </a:solidFill>
              </a:rPr>
              <a:t>Emilie Passemar</a:t>
            </a:r>
          </a:p>
          <a:p>
            <a:r>
              <a:rPr lang="it-IT" dirty="0">
                <a:solidFill>
                  <a:srgbClr val="0000FF"/>
                </a:solidFill>
              </a:rPr>
              <a:t>Adam Szczepaniak (also </a:t>
            </a:r>
            <a:r>
              <a:rPr lang="it-IT" dirty="0" smtClean="0">
                <a:solidFill>
                  <a:srgbClr val="0000FF"/>
                </a:solidFill>
              </a:rPr>
              <a:t>JLab)</a:t>
            </a:r>
            <a:endParaRPr lang="it-IT" u="sng" dirty="0" smtClean="0">
              <a:solidFill>
                <a:srgbClr val="0000FF"/>
              </a:solidFill>
            </a:endParaRPr>
          </a:p>
          <a:p>
            <a:r>
              <a:rPr lang="it-IT" dirty="0" smtClean="0"/>
              <a:t>Sergi Gonzàles-Solís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Nathan Sherrill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Daniel Winney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Sebastian Dawid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/>
              <a:t>TUM</a:t>
            </a:r>
          </a:p>
          <a:p>
            <a:r>
              <a:rPr lang="it-IT" dirty="0" smtClean="0"/>
              <a:t>Misha Mikhasenko</a:t>
            </a:r>
          </a:p>
          <a:p>
            <a:endParaRPr lang="it-IT" dirty="0"/>
          </a:p>
          <a:p>
            <a:r>
              <a:rPr lang="it-IT" dirty="0" smtClean="0"/>
              <a:t>W&amp;M</a:t>
            </a:r>
          </a:p>
          <a:p>
            <a:r>
              <a:rPr lang="it-IT" dirty="0" smtClean="0"/>
              <a:t>Arkaitz Rodas</a:t>
            </a:r>
          </a:p>
          <a:p>
            <a:endParaRPr lang="it-IT" dirty="0"/>
          </a:p>
          <a:p>
            <a:r>
              <a:rPr lang="it-IT" dirty="0" smtClean="0"/>
              <a:t>Barcelona U.</a:t>
            </a:r>
          </a:p>
          <a:p>
            <a:r>
              <a:rPr lang="it-IT" u="sng" dirty="0" smtClean="0">
                <a:solidFill>
                  <a:srgbClr val="0000FF"/>
                </a:solidFill>
              </a:rPr>
              <a:t>Vincent Mathieu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23018" y="1027420"/>
            <a:ext cx="25606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ODU</a:t>
            </a:r>
            <a:endParaRPr lang="it-IT" dirty="0" smtClean="0">
              <a:solidFill>
                <a:srgbClr val="0000FF"/>
              </a:solidFill>
            </a:endParaRPr>
          </a:p>
          <a:p>
            <a:r>
              <a:rPr lang="it-IT" dirty="0" smtClean="0"/>
              <a:t>Andrew Jackura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/>
              <a:t>UNAM</a:t>
            </a:r>
          </a:p>
          <a:p>
            <a:r>
              <a:rPr lang="it-IT" u="sng" dirty="0" smtClean="0">
                <a:solidFill>
                  <a:srgbClr val="0000FF"/>
                </a:solidFill>
              </a:rPr>
              <a:t>César Fernández-Ramírez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Jorge Silva-Castro</a:t>
            </a:r>
          </a:p>
          <a:p>
            <a:endParaRPr lang="it-IT" dirty="0"/>
          </a:p>
          <a:p>
            <a:r>
              <a:rPr lang="it-IT" dirty="0" smtClean="0"/>
              <a:t>INFN Genova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Andrea Celentano</a:t>
            </a:r>
          </a:p>
          <a:p>
            <a:endParaRPr lang="it-IT" dirty="0"/>
          </a:p>
          <a:p>
            <a:r>
              <a:rPr lang="it-IT" dirty="0" smtClean="0"/>
              <a:t>JGU-Mainz U.</a:t>
            </a:r>
          </a:p>
          <a:p>
            <a:r>
              <a:rPr lang="it-IT" dirty="0" smtClean="0"/>
              <a:t>Igor Danilkin</a:t>
            </a:r>
            <a:endParaRPr lang="it-IT" dirty="0"/>
          </a:p>
        </p:txBody>
      </p:sp>
      <p:sp>
        <p:nvSpPr>
          <p:cNvPr id="63" name="TextBox 62"/>
          <p:cNvSpPr txBox="1"/>
          <p:nvPr/>
        </p:nvSpPr>
        <p:spPr>
          <a:xfrm>
            <a:off x="7758274" y="4597532"/>
            <a:ext cx="13662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0000FF"/>
                </a:solidFill>
              </a:rPr>
              <a:t>Faculty/Staff</a:t>
            </a:r>
          </a:p>
          <a:p>
            <a:pPr algn="r"/>
            <a:r>
              <a:rPr lang="it-IT" dirty="0" smtClean="0"/>
              <a:t>Postdoc</a:t>
            </a:r>
          </a:p>
          <a:p>
            <a:pPr algn="r"/>
            <a:r>
              <a:rPr lang="it-IT" dirty="0" smtClean="0">
                <a:solidFill>
                  <a:srgbClr val="FF0000"/>
                </a:solidFill>
              </a:rPr>
              <a:t>Student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957" y="5806671"/>
            <a:ext cx="79037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Members affiliated with CLAS, GlueX, LHCb, BESIII, BaBar, COMPASS</a:t>
            </a:r>
            <a:endParaRPr lang="it-IT" sz="2200" dirty="0"/>
          </a:p>
        </p:txBody>
      </p:sp>
      <p:sp>
        <p:nvSpPr>
          <p:cNvPr id="64" name="Rectangle 6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15" y="290239"/>
            <a:ext cx="1100230" cy="8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2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Triangle singularity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849091" y="5293381"/>
            <a:ext cx="429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</a:t>
            </a:r>
            <a:r>
              <a:rPr lang="it-IT" dirty="0" smtClean="0">
                <a:solidFill>
                  <a:srgbClr val="C00000"/>
                </a:solidFill>
              </a:rPr>
              <a:t>PLB757, 61-64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Guo, Meissner, Wang, Yang PRD92, </a:t>
            </a:r>
            <a:r>
              <a:rPr lang="it-IT" dirty="0">
                <a:solidFill>
                  <a:srgbClr val="C00000"/>
                </a:solidFill>
              </a:rPr>
              <a:t>071502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85847" y="1548313"/>
            <a:ext cx="5179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Logarithmic branch points can simulate a resonant behavior, only in </a:t>
            </a:r>
            <a:r>
              <a:rPr lang="it-IT" sz="2400" dirty="0" smtClean="0">
                <a:solidFill>
                  <a:srgbClr val="0000FF"/>
                </a:solidFill>
              </a:rPr>
              <a:t>very special kinematical conditions</a:t>
            </a:r>
            <a:r>
              <a:rPr lang="it-IT" sz="2400" dirty="0" smtClean="0"/>
              <a:t> 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Coleman and Norton, Nuovo Cim. 38, 438</a:t>
            </a:r>
            <a:endParaRPr lang="it-IT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" y="4368018"/>
            <a:ext cx="5998095" cy="1097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14" y="5465057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dirty="0"/>
              <a:t>...but the cancellation can be spread in different channels</a:t>
            </a:r>
            <a:r>
              <a:rPr lang="it-IT" dirty="0" smtClean="0"/>
              <a:t>, you might still see peaks in other channels only!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72428" y="1162010"/>
            <a:ext cx="3658331" cy="1991098"/>
            <a:chOff x="0" y="3567065"/>
            <a:chExt cx="4025559" cy="2087655"/>
          </a:xfrm>
        </p:grpSpPr>
        <p:sp>
          <p:nvSpPr>
            <p:cNvPr id="13" name="Rectangle 12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4667" r="-85333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6757" r="-6757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4545" r="-445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213" y="3524473"/>
            <a:ext cx="7939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dirty="0"/>
              <a:t>However, this effects </a:t>
            </a:r>
            <a:r>
              <a:rPr lang="it-IT" sz="2400" dirty="0">
                <a:solidFill>
                  <a:srgbClr val="0000FF"/>
                </a:solidFill>
              </a:rPr>
              <a:t>cancels in Dalitz projections, </a:t>
            </a:r>
            <a:r>
              <a:rPr lang="it-IT" sz="2400" dirty="0">
                <a:solidFill>
                  <a:srgbClr val="FF0000"/>
                </a:solidFill>
              </a:rPr>
              <a:t>no peaks</a:t>
            </a:r>
            <a:r>
              <a:rPr lang="it-IT" sz="2400" dirty="0"/>
              <a:t> </a:t>
            </a:r>
            <a:r>
              <a:rPr lang="it-IT" dirty="0" smtClean="0">
                <a:solidFill>
                  <a:srgbClr val="C00000"/>
                </a:solidFill>
              </a:rPr>
              <a:t>Schmid</a:t>
            </a:r>
            <a:r>
              <a:rPr lang="it-IT" dirty="0">
                <a:solidFill>
                  <a:srgbClr val="C00000"/>
                </a:solidFill>
              </a:rPr>
              <a:t>, Phys.Rev. 154, </a:t>
            </a:r>
            <a:r>
              <a:rPr lang="it-IT" dirty="0" smtClean="0">
                <a:solidFill>
                  <a:srgbClr val="C00000"/>
                </a:solidFill>
              </a:rPr>
              <a:t>1363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69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 summary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34" y="105636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620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026" y="3230305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8680" y="1212094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19" y="3067620"/>
            <a:ext cx="2919661" cy="19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76303" y="3223345"/>
            <a:ext cx="376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77" y="1855327"/>
            <a:ext cx="3893323" cy="20560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68026" y="5224464"/>
                <a:ext cx="82148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Naive loglikelihood ratio test give a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 smtClean="0"/>
                  <a:t> significance of the scenario III+tr. </a:t>
                </a:r>
                <a:r>
                  <a:rPr lang="it-IT" dirty="0"/>
                  <a:t>o</a:t>
                </a:r>
                <a:r>
                  <a:rPr lang="it-IT" dirty="0" smtClean="0"/>
                  <a:t>ver IV+tr.,</a:t>
                </a:r>
                <a:br>
                  <a:rPr lang="it-IT" dirty="0" smtClean="0"/>
                </a:br>
                <a:r>
                  <a:rPr lang="it-IT" dirty="0" smtClean="0"/>
                  <a:t>looking at plots it looks too much – better using some more solid test</a:t>
                </a:r>
                <a:endParaRPr lang="it-IT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26" y="5224464"/>
                <a:ext cx="8214813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593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3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Testing scenarios</a:t>
            </a:r>
            <a:endParaRPr lang="it-IT" sz="36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690411" y="2170890"/>
            <a:ext cx="7731958" cy="972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200" b="0" dirty="0" smtClean="0"/>
                  <a:t>The scattering matrix is parametrized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blipFill rotWithShape="0">
                <a:blip r:embed="rId3"/>
                <a:stretch>
                  <a:fillRect l="-2337" t="-19672" r="-167" b="-393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70598" y="3914494"/>
            <a:ext cx="411125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200" b="0" dirty="0" smtClean="0"/>
              <a:t>Four different scenarios considered:</a:t>
            </a:r>
            <a:endParaRPr lang="it-IT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7712" y="4428202"/>
                <a:ext cx="8948732" cy="175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</a:t>
                </a:r>
                <a:r>
                  <a:rPr lang="it-IT" sz="2000" dirty="0" smtClean="0"/>
                  <a:t>»: the K matrix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it-IT" sz="2000" dirty="0" smtClean="0"/>
                  <a:t>, this generates a pole in the closest unphysical sheet</a:t>
                </a:r>
                <a:br>
                  <a:rPr lang="it-IT" sz="2000" dirty="0" smtClean="0"/>
                </a:br>
                <a:r>
                  <a:rPr lang="it-IT" sz="2000" dirty="0" smtClean="0"/>
                  <a:t>the rescattering integral is set to zero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III+tr.</a:t>
                </a:r>
                <a:r>
                  <a:rPr lang="it-IT" sz="2000" dirty="0" smtClean="0"/>
                  <a:t>»: same, but with the correct value of the rescattering integral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IV+tr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the K matrix is constant, this generates a virtual state pole in the IV sheet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same, but the pole is pushed far away by adding a penalty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" y="4428202"/>
                <a:ext cx="8948732" cy="1755865"/>
              </a:xfrm>
              <a:prstGeom prst="rect">
                <a:avLst/>
              </a:prstGeom>
              <a:blipFill rotWithShape="0">
                <a:blip r:embed="rId4"/>
                <a:stretch>
                  <a:fillRect l="-613" r="-341" b="-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50" y="1037894"/>
            <a:ext cx="8735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FF"/>
                </a:solidFill>
              </a:rPr>
              <a:t>We approximate all the particles to be scalar</a:t>
            </a:r>
            <a:r>
              <a:rPr lang="it-IT" dirty="0" smtClean="0"/>
              <a:t> – </a:t>
            </a:r>
            <a:r>
              <a:rPr lang="it-IT" dirty="0"/>
              <a:t>this affects the value of couplings, which are not normalized anyway – but not the position of singularities. </a:t>
            </a:r>
            <a:br>
              <a:rPr lang="it-IT" dirty="0"/>
            </a:br>
            <a:r>
              <a:rPr lang="it-IT" dirty="0"/>
              <a:t>This also limits the number of free parameters</a:t>
            </a:r>
          </a:p>
        </p:txBody>
      </p:sp>
    </p:spTree>
    <p:extLst>
      <p:ext uri="{BB962C8B-B14F-4D97-AF65-F5344CB8AC3E}">
        <p14:creationId xmlns:p14="http://schemas.microsoft.com/office/powerpoint/2010/main" val="29733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2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flowchart(s)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 smtClean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</a:t>
            </a:r>
            <a:r>
              <a:rPr lang="it-IT" sz="2400" dirty="0" smtClean="0"/>
              <a:t>start </a:t>
            </a:r>
            <a:r>
              <a:rPr lang="it-IT" sz="2400" dirty="0"/>
              <a:t>with </a:t>
            </a:r>
            <a:r>
              <a:rPr lang="it-IT" sz="2400" dirty="0" smtClean="0"/>
              <a:t>data</a:t>
            </a:r>
            <a:endParaRPr lang="it-IT" sz="2400" dirty="0"/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</a:t>
            </a:r>
            <a:r>
              <a:rPr lang="it-IT" sz="2400" dirty="0" smtClean="0"/>
              <a:t>choose a set of generic amplitudes</a:t>
            </a:r>
            <a:endParaRPr lang="it-IT" sz="2400" dirty="0"/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 smtClean="0">
                <a:solidFill>
                  <a:schemeClr val="tx1"/>
                </a:solidFill>
              </a:rPr>
              <a:t>Less predictive </a:t>
            </a:r>
            <a:r>
              <a:rPr lang="it-IT" sz="2400" dirty="0">
                <a:solidFill>
                  <a:schemeClr val="tx1"/>
                </a:solidFill>
              </a:rPr>
              <a:t>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 smtClean="0">
                <a:solidFill>
                  <a:schemeClr val="tx1"/>
                </a:solidFill>
              </a:rPr>
              <a:t>Some physical </a:t>
            </a:r>
            <a:r>
              <a:rPr lang="it-IT" sz="2400" dirty="0">
                <a:solidFill>
                  <a:schemeClr val="tx1"/>
                </a:solidFill>
              </a:rPr>
              <a:t>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/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4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-Matrix principles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  <a:endParaRPr lang="it-IT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+ Lorentz, discrete &amp; global symmetries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These are </a:t>
            </a:r>
            <a:r>
              <a:rPr lang="it-IT" dirty="0" smtClean="0">
                <a:solidFill>
                  <a:srgbClr val="3333FF"/>
                </a:solidFill>
              </a:rPr>
              <a:t>constraints</a:t>
            </a:r>
            <a:r>
              <a:rPr lang="it-IT" dirty="0" smtClean="0"/>
              <a:t> the amplitudes have to satisfy, but </a:t>
            </a:r>
            <a:r>
              <a:rPr lang="it-IT" dirty="0" smtClean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 smtClean="0"/>
          </a:p>
          <a:p>
            <a:r>
              <a:rPr lang="it-IT" dirty="0" smtClean="0"/>
              <a:t>They can be imposed with an </a:t>
            </a:r>
            <a:r>
              <a:rPr lang="it-IT" dirty="0" smtClean="0">
                <a:solidFill>
                  <a:srgbClr val="3333FF"/>
                </a:solidFill>
              </a:rPr>
              <a:t>increasing amount of rigor</a:t>
            </a:r>
            <a:r>
              <a:rPr lang="it-IT" dirty="0" smtClean="0"/>
              <a:t>, to extract robust physics information</a:t>
            </a:r>
            <a:br>
              <a:rPr lang="it-IT" dirty="0" smtClean="0"/>
            </a:br>
            <a:r>
              <a:rPr lang="it-IT" dirty="0" smtClean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 smtClean="0"/>
              <a:t>The «background» phenomena can be effectively parameterized in a </a:t>
            </a:r>
            <a:r>
              <a:rPr lang="it-IT" dirty="0" smtClean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897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 smtClean="0"/>
                  <a:t> scattering</a:t>
                </a:r>
                <a:br>
                  <a:rPr lang="it-IT" sz="2400" dirty="0" smtClean="0"/>
                </a:br>
                <a:r>
                  <a:rPr lang="it-IT" sz="2400" dirty="0" smtClean="0"/>
                  <a:t>Bound state on the real axis 1st sheet (deuteron)</a:t>
                </a: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Deuteron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Deuteron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Dineutron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Decreasing the potential strength,</a:t>
            </a:r>
            <a:br>
              <a:rPr lang="it-IT" sz="2400" dirty="0" smtClean="0"/>
            </a:br>
            <a:r>
              <a:rPr lang="it-IT" sz="2400" dirty="0" smtClean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pole jumps on the 2nd sheet (dineutron),</a:t>
            </a:r>
            <a:br>
              <a:rPr lang="it-IT" sz="2400" dirty="0" smtClean="0"/>
            </a:br>
            <a:r>
              <a:rPr lang="it-IT" sz="2400" dirty="0" smtClean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299381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situation is more complicated when more channels are open</a:t>
            </a: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087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One can test different parametrizations of the amplitude, </a:t>
            </a:r>
            <a:br>
              <a:rPr lang="it-IT" sz="2400" dirty="0" smtClean="0"/>
            </a:br>
            <a:r>
              <a:rPr lang="it-IT" sz="2400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26" y="2202174"/>
            <a:ext cx="2057117" cy="17433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00" y="2178929"/>
            <a:ext cx="2057117" cy="17665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3900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029052" y="1642404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20" y="4185845"/>
            <a:ext cx="3030134" cy="217482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14" y="4336897"/>
            <a:ext cx="510582" cy="239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9" y="4090651"/>
            <a:ext cx="3117259" cy="227001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53" y="4217233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Amplitude model</a:t>
            </a:r>
            <a:endParaRPr lang="it-IT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1" y="1075214"/>
            <a:ext cx="1711614" cy="1450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8" y="975146"/>
            <a:ext cx="1711614" cy="14698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79693" y="1642452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blipFill rotWithShape="0">
                <a:blip r:embed="rId4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2529814" y="2632412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2420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blipFill rotWithShape="0">
                <a:blip r:embed="rId5"/>
                <a:stretch>
                  <a:fillRect r="-12000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1036948" y="2460251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2400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223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blipFill rotWithShape="0"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5889640" y="2390434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1585901" y="3423837"/>
            <a:ext cx="5849428" cy="7355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8" name="Straight Arrow Connector 57"/>
          <p:cNvCxnSpPr/>
          <p:nvPr/>
        </p:nvCxnSpPr>
        <p:spPr>
          <a:xfrm flipV="1">
            <a:off x="7087085" y="2476874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/>
              <p:cNvSpPr txBox="1"/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blipFill rotWithShape="0">
                <a:blip r:embed="rId9"/>
                <a:stretch>
                  <a:fillRect r="-3046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for/from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charmonia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0132" y="3651510"/>
            <a:ext cx="121111" cy="369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098211" y="4021162"/>
            <a:ext cx="224988" cy="5011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691599" y="4021161"/>
            <a:ext cx="77558" cy="47377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82262" y="4021161"/>
            <a:ext cx="272375" cy="4932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19855" y="4500992"/>
            <a:ext cx="85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Isobars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08075" y="4522283"/>
            <a:ext cx="134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Rescattering</a:t>
            </a:r>
            <a:endParaRPr lang="it-IT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507072" y="4068794"/>
            <a:ext cx="0" cy="42412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3268" y="4264456"/>
            <a:ext cx="3658331" cy="1991098"/>
            <a:chOff x="0" y="3567065"/>
            <a:chExt cx="4025559" cy="2087655"/>
          </a:xfrm>
        </p:grpSpPr>
        <p:sp>
          <p:nvSpPr>
            <p:cNvPr id="37" name="Rectangle 36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4865" r="-87838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6757" r="-5405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4545" r="-4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3903700" y="4153088"/>
            <a:ext cx="51799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Logarithmic branch points </a:t>
            </a:r>
            <a:r>
              <a:rPr lang="it-IT" sz="2000" dirty="0" smtClean="0"/>
              <a:t>simulate </a:t>
            </a:r>
            <a:br>
              <a:rPr lang="it-IT" sz="2000" dirty="0" smtClean="0"/>
            </a:br>
            <a:r>
              <a:rPr lang="it-IT" sz="2000" dirty="0" smtClean="0"/>
              <a:t>resonant </a:t>
            </a:r>
            <a:r>
              <a:rPr lang="it-IT" sz="2000" dirty="0" smtClean="0"/>
              <a:t>behavior, only in </a:t>
            </a:r>
            <a:r>
              <a:rPr lang="it-IT" sz="2000" dirty="0" smtClean="0">
                <a:solidFill>
                  <a:srgbClr val="0000FF"/>
                </a:solidFill>
              </a:rPr>
              <a:t>special kinematics</a:t>
            </a:r>
            <a:r>
              <a:rPr lang="it-IT" sz="2000" dirty="0" smtClean="0"/>
              <a:t> </a:t>
            </a:r>
            <a:endParaRPr lang="it-IT" sz="2000" dirty="0" smtClean="0"/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Coleman and Norton, Nuovo Cim. 38, </a:t>
            </a:r>
            <a:r>
              <a:rPr lang="it-IT" dirty="0" smtClean="0">
                <a:solidFill>
                  <a:srgbClr val="C00000"/>
                </a:solidFill>
              </a:rPr>
              <a:t>438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Schmid, Phys.Rev. 154, </a:t>
            </a:r>
            <a:r>
              <a:rPr lang="it-IT" dirty="0" smtClean="0">
                <a:solidFill>
                  <a:srgbClr val="C00000"/>
                </a:solidFill>
              </a:rPr>
              <a:t>1363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PLB757, </a:t>
            </a:r>
            <a:r>
              <a:rPr lang="it-IT" dirty="0" smtClean="0">
                <a:solidFill>
                  <a:srgbClr val="C00000"/>
                </a:solidFill>
              </a:rPr>
              <a:t>61-64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Guo, Nucl.Phys.Rev.37, 406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44290" y="5909138"/>
            <a:ext cx="205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Triangle singularity?</a:t>
            </a:r>
            <a:endParaRPr lang="it-IT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350687" y="3274180"/>
            <a:ext cx="402258" cy="21805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5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  <p:bldP spid="61" grpId="0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107712</TotalTime>
  <Words>2028</Words>
  <Application>Microsoft Office PowerPoint</Application>
  <PresentationFormat>On-screen Show (4:3)</PresentationFormat>
  <Paragraphs>439</Paragraphs>
  <Slides>38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</vt:lpstr>
      <vt:lpstr>Cambria Math</vt:lpstr>
      <vt:lpstr>Symbol</vt:lpstr>
      <vt:lpstr>Times New Roman</vt:lpstr>
      <vt:lpstr>Wingdings</vt:lpstr>
      <vt:lpstr>NewsPrint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Amplitude analysis at CHARM</dc:title>
  <dc:creator>Pillaus</dc:creator>
  <cp:lastModifiedBy>pillaus</cp:lastModifiedBy>
  <cp:revision>892</cp:revision>
  <dcterms:created xsi:type="dcterms:W3CDTF">2012-05-23T17:12:57Z</dcterms:created>
  <dcterms:modified xsi:type="dcterms:W3CDTF">2021-05-31T12:17:39Z</dcterms:modified>
</cp:coreProperties>
</file>