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7"/>
  </p:notesMasterIdLst>
  <p:sldIdLst>
    <p:sldId id="256" r:id="rId2"/>
    <p:sldId id="384" r:id="rId3"/>
    <p:sldId id="342" r:id="rId4"/>
    <p:sldId id="344" r:id="rId5"/>
    <p:sldId id="347" r:id="rId6"/>
    <p:sldId id="348" r:id="rId7"/>
    <p:sldId id="376" r:id="rId8"/>
    <p:sldId id="265" r:id="rId9"/>
    <p:sldId id="352" r:id="rId10"/>
    <p:sldId id="356" r:id="rId11"/>
    <p:sldId id="425" r:id="rId12"/>
    <p:sldId id="389" r:id="rId13"/>
    <p:sldId id="390" r:id="rId14"/>
    <p:sldId id="391" r:id="rId15"/>
    <p:sldId id="409" r:id="rId16"/>
    <p:sldId id="411" r:id="rId17"/>
    <p:sldId id="374" r:id="rId18"/>
    <p:sldId id="326" r:id="rId19"/>
    <p:sldId id="397" r:id="rId20"/>
    <p:sldId id="422" r:id="rId21"/>
    <p:sldId id="424" r:id="rId22"/>
    <p:sldId id="415" r:id="rId23"/>
    <p:sldId id="418" r:id="rId24"/>
    <p:sldId id="381" r:id="rId25"/>
    <p:sldId id="3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B9F1068-B957-44B0-BD40-FC96C41E30AA}">
          <p14:sldIdLst>
            <p14:sldId id="256"/>
            <p14:sldId id="384"/>
            <p14:sldId id="342"/>
            <p14:sldId id="344"/>
            <p14:sldId id="347"/>
            <p14:sldId id="348"/>
            <p14:sldId id="376"/>
            <p14:sldId id="265"/>
            <p14:sldId id="352"/>
            <p14:sldId id="356"/>
            <p14:sldId id="425"/>
            <p14:sldId id="389"/>
            <p14:sldId id="390"/>
            <p14:sldId id="391"/>
            <p14:sldId id="409"/>
            <p14:sldId id="411"/>
            <p14:sldId id="374"/>
            <p14:sldId id="326"/>
            <p14:sldId id="397"/>
            <p14:sldId id="422"/>
            <p14:sldId id="424"/>
            <p14:sldId id="415"/>
            <p14:sldId id="418"/>
            <p14:sldId id="381"/>
            <p14:sldId id="383"/>
          </p14:sldIdLst>
        </p14:section>
        <p14:section name="Sección sin título" id="{E35D3226-CB1B-4D03-A9AA-603D10AF34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FB2DF"/>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p:cViewPr varScale="1">
        <p:scale>
          <a:sx n="91" d="100"/>
          <a:sy n="91" d="100"/>
        </p:scale>
        <p:origin x="182"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97329-F629-4E01-8766-7B84A7E6772D}" type="datetimeFigureOut">
              <a:rPr lang="en-US" smtClean="0"/>
              <a:pPr/>
              <a:t>6/3/2021</a:t>
            </a:fld>
            <a:endParaRPr lang="en-U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C76AD-827F-4F7F-9C53-4C9868F8C518}" type="slidenum">
              <a:rPr lang="en-US" smtClean="0"/>
              <a:pPr/>
              <a:t>‹Nº›</a:t>
            </a:fld>
            <a:endParaRPr lang="en-US"/>
          </a:p>
        </p:txBody>
      </p:sp>
    </p:spTree>
    <p:extLst>
      <p:ext uri="{BB962C8B-B14F-4D97-AF65-F5344CB8AC3E}">
        <p14:creationId xmlns:p14="http://schemas.microsoft.com/office/powerpoint/2010/main" val="134940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Lamentablemente,</a:t>
            </a:r>
            <a:r>
              <a:rPr lang="es-MX" baseline="0" dirty="0"/>
              <a:t> estos fenómenos no son obvios de </a:t>
            </a:r>
            <a:r>
              <a:rPr lang="es-MX" baseline="0" dirty="0" err="1"/>
              <a:t>lagrangiano</a:t>
            </a:r>
            <a:r>
              <a:rPr lang="es-MX" baseline="0" dirty="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a:t>
            </a:fld>
            <a:endParaRPr lang="en-US"/>
          </a:p>
        </p:txBody>
      </p:sp>
    </p:spTree>
    <p:extLst>
      <p:ext uri="{BB962C8B-B14F-4D97-AF65-F5344CB8AC3E}">
        <p14:creationId xmlns:p14="http://schemas.microsoft.com/office/powerpoint/2010/main" val="360394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11</a:t>
            </a:fld>
            <a:endParaRPr lang="en-US"/>
          </a:p>
        </p:txBody>
      </p:sp>
    </p:spTree>
    <p:extLst>
      <p:ext uri="{BB962C8B-B14F-4D97-AF65-F5344CB8AC3E}">
        <p14:creationId xmlns:p14="http://schemas.microsoft.com/office/powerpoint/2010/main" val="59550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13</a:t>
            </a:fld>
            <a:endParaRPr lang="en-US"/>
          </a:p>
        </p:txBody>
      </p:sp>
    </p:spTree>
    <p:extLst>
      <p:ext uri="{BB962C8B-B14F-4D97-AF65-F5344CB8AC3E}">
        <p14:creationId xmlns:p14="http://schemas.microsoft.com/office/powerpoint/2010/main" val="111818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14</a:t>
            </a:fld>
            <a:endParaRPr lang="en-US"/>
          </a:p>
        </p:txBody>
      </p:sp>
    </p:spTree>
    <p:extLst>
      <p:ext uri="{BB962C8B-B14F-4D97-AF65-F5344CB8AC3E}">
        <p14:creationId xmlns:p14="http://schemas.microsoft.com/office/powerpoint/2010/main" val="163143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Para hacerlo </a:t>
            </a:r>
            <a:r>
              <a:rPr lang="es-ES" dirty="0" err="1"/>
              <a:t>momentum</a:t>
            </a:r>
            <a:r>
              <a:rPr lang="es-ES" dirty="0"/>
              <a:t> </a:t>
            </a:r>
            <a:r>
              <a:rPr lang="es-ES" dirty="0" err="1"/>
              <a:t>dependance</a:t>
            </a:r>
            <a:r>
              <a:rPr lang="es-ES" dirty="0"/>
              <a:t>, dividimos por mg^2</a:t>
            </a:r>
            <a:r>
              <a:rPr lang="es-ES" baseline="0" dirty="0"/>
              <a:t> para así poder tener una dependencia con Lambda ^2</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17</a:t>
            </a:fld>
            <a:endParaRPr lang="en-US"/>
          </a:p>
        </p:txBody>
      </p:sp>
    </p:spTree>
    <p:extLst>
      <p:ext uri="{BB962C8B-B14F-4D97-AF65-F5344CB8AC3E}">
        <p14:creationId xmlns:p14="http://schemas.microsoft.com/office/powerpoint/2010/main" val="123387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err="1"/>
              <a:t>It</a:t>
            </a:r>
            <a:r>
              <a:rPr lang="es-MX" dirty="0"/>
              <a:t> a </a:t>
            </a:r>
            <a:r>
              <a:rPr lang="es-MX" dirty="0" err="1"/>
              <a:t>model</a:t>
            </a:r>
            <a:r>
              <a:rPr lang="es-MX" dirty="0"/>
              <a:t> </a:t>
            </a:r>
            <a:r>
              <a:rPr lang="es-MX" dirty="0" err="1"/>
              <a:t>which</a:t>
            </a:r>
            <a:r>
              <a:rPr lang="es-MX" baseline="0" dirty="0"/>
              <a:t> </a:t>
            </a:r>
            <a:r>
              <a:rPr lang="es-MX" baseline="0" dirty="0" err="1"/>
              <a:t>is</a:t>
            </a:r>
            <a:r>
              <a:rPr lang="es-MX" baseline="0" dirty="0"/>
              <a:t> </a:t>
            </a:r>
            <a:r>
              <a:rPr lang="es-MX" baseline="0" dirty="0" err="1"/>
              <a:t>independent</a:t>
            </a:r>
            <a:r>
              <a:rPr lang="es-MX" baseline="0" dirty="0"/>
              <a:t> of </a:t>
            </a:r>
            <a:r>
              <a:rPr lang="es-MX" baseline="0" dirty="0" err="1"/>
              <a:t>relative</a:t>
            </a:r>
            <a:r>
              <a:rPr lang="es-MX" baseline="0" dirty="0"/>
              <a:t> </a:t>
            </a:r>
            <a:r>
              <a:rPr lang="es-MX" baseline="0" dirty="0" err="1"/>
              <a:t>momentum</a:t>
            </a:r>
            <a:endParaRPr lang="es-MX" baseline="0" dirty="0"/>
          </a:p>
          <a:p>
            <a:r>
              <a:rPr lang="es-MX" baseline="0" dirty="0"/>
              <a:t>En el segundo se calcula para el </a:t>
            </a:r>
            <a:r>
              <a:rPr lang="es-MX" baseline="0" dirty="0" err="1"/>
              <a:t>meson</a:t>
            </a:r>
            <a:r>
              <a:rPr lang="es-MX" baseline="0" dirty="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22</a:t>
            </a:fld>
            <a:endParaRPr lang="en-US"/>
          </a:p>
        </p:txBody>
      </p:sp>
    </p:spTree>
    <p:extLst>
      <p:ext uri="{BB962C8B-B14F-4D97-AF65-F5344CB8AC3E}">
        <p14:creationId xmlns:p14="http://schemas.microsoft.com/office/powerpoint/2010/main" val="404406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err="1"/>
              <a:t>It</a:t>
            </a:r>
            <a:r>
              <a:rPr lang="es-MX" dirty="0"/>
              <a:t> a </a:t>
            </a:r>
            <a:r>
              <a:rPr lang="es-MX" dirty="0" err="1"/>
              <a:t>model</a:t>
            </a:r>
            <a:r>
              <a:rPr lang="es-MX" dirty="0"/>
              <a:t> </a:t>
            </a:r>
            <a:r>
              <a:rPr lang="es-MX" dirty="0" err="1"/>
              <a:t>which</a:t>
            </a:r>
            <a:r>
              <a:rPr lang="es-MX" baseline="0" dirty="0"/>
              <a:t> </a:t>
            </a:r>
            <a:r>
              <a:rPr lang="es-MX" baseline="0" dirty="0" err="1"/>
              <a:t>is</a:t>
            </a:r>
            <a:r>
              <a:rPr lang="es-MX" baseline="0" dirty="0"/>
              <a:t> </a:t>
            </a:r>
            <a:r>
              <a:rPr lang="es-MX" baseline="0" dirty="0" err="1"/>
              <a:t>independent</a:t>
            </a:r>
            <a:r>
              <a:rPr lang="es-MX" baseline="0" dirty="0"/>
              <a:t> of </a:t>
            </a:r>
            <a:r>
              <a:rPr lang="es-MX" baseline="0" dirty="0" err="1"/>
              <a:t>relative</a:t>
            </a:r>
            <a:r>
              <a:rPr lang="es-MX" baseline="0" dirty="0"/>
              <a:t> </a:t>
            </a:r>
            <a:r>
              <a:rPr lang="es-MX" baseline="0" dirty="0" err="1"/>
              <a:t>momentum</a:t>
            </a:r>
            <a:endParaRPr lang="es-MX" baseline="0" dirty="0"/>
          </a:p>
          <a:p>
            <a:r>
              <a:rPr lang="es-MX" baseline="0" dirty="0"/>
              <a:t>En el segundo se calcula para el </a:t>
            </a:r>
            <a:r>
              <a:rPr lang="es-MX" baseline="0" dirty="0" err="1"/>
              <a:t>meson</a:t>
            </a:r>
            <a:r>
              <a:rPr lang="es-MX" baseline="0" dirty="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23</a:t>
            </a:fld>
            <a:endParaRPr lang="en-US"/>
          </a:p>
        </p:txBody>
      </p:sp>
    </p:spTree>
    <p:extLst>
      <p:ext uri="{BB962C8B-B14F-4D97-AF65-F5344CB8AC3E}">
        <p14:creationId xmlns:p14="http://schemas.microsoft.com/office/powerpoint/2010/main" val="93563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Lamentablemente,</a:t>
            </a:r>
            <a:r>
              <a:rPr lang="es-MX" baseline="0" dirty="0"/>
              <a:t> estos fenómenos no son obvios de </a:t>
            </a:r>
            <a:r>
              <a:rPr lang="es-MX" baseline="0" dirty="0" err="1"/>
              <a:t>lagrangiano</a:t>
            </a:r>
            <a:r>
              <a:rPr lang="es-MX" baseline="0" dirty="0"/>
              <a:t> de QCD. Sin estos QCD sería igual que QED, pero las interacciones entre tres y cuatro gluones estos fenómenos bastante interesantes</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3</a:t>
            </a:fld>
            <a:endParaRPr lang="en-US"/>
          </a:p>
        </p:txBody>
      </p:sp>
    </p:spTree>
    <p:extLst>
      <p:ext uri="{BB962C8B-B14F-4D97-AF65-F5344CB8AC3E}">
        <p14:creationId xmlns:p14="http://schemas.microsoft.com/office/powerpoint/2010/main" val="391439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n-US" dirty="0"/>
              <a:t>El</a:t>
            </a:r>
            <a:r>
              <a:rPr lang="en-US" baseline="0" dirty="0"/>
              <a:t> </a:t>
            </a:r>
            <a:r>
              <a:rPr lang="en-US" baseline="0" dirty="0" err="1"/>
              <a:t>propagador</a:t>
            </a:r>
            <a:r>
              <a:rPr lang="en-US" baseline="0" dirty="0"/>
              <a:t> </a:t>
            </a:r>
            <a:r>
              <a:rPr lang="en-US" baseline="0" dirty="0" err="1"/>
              <a:t>vestido</a:t>
            </a:r>
            <a:r>
              <a:rPr lang="en-US" baseline="0" dirty="0"/>
              <a:t> del quark se escribe </a:t>
            </a:r>
            <a:r>
              <a:rPr lang="en-US" baseline="0" dirty="0" err="1"/>
              <a:t>como</a:t>
            </a:r>
            <a:r>
              <a:rPr lang="en-US" baseline="0" dirty="0"/>
              <a:t> el </a:t>
            </a:r>
            <a:r>
              <a:rPr lang="en-US" baseline="0" dirty="0" err="1"/>
              <a:t>propagador</a:t>
            </a:r>
            <a:r>
              <a:rPr lang="en-US" baseline="0" dirty="0"/>
              <a:t> </a:t>
            </a:r>
            <a:r>
              <a:rPr lang="en-US" baseline="0" dirty="0" err="1"/>
              <a:t>desnudo</a:t>
            </a:r>
            <a:r>
              <a:rPr lang="en-US" baseline="0" dirty="0"/>
              <a:t> </a:t>
            </a:r>
            <a:r>
              <a:rPr lang="en-US" baseline="0" dirty="0" err="1"/>
              <a:t>más</a:t>
            </a:r>
            <a:r>
              <a:rPr lang="en-US" baseline="0" dirty="0"/>
              <a:t> </a:t>
            </a:r>
            <a:r>
              <a:rPr lang="en-US" baseline="0" dirty="0" err="1"/>
              <a:t>los</a:t>
            </a:r>
            <a:r>
              <a:rPr lang="en-US" baseline="0" dirty="0"/>
              <a:t> </a:t>
            </a:r>
            <a:r>
              <a:rPr lang="en-US" baseline="0" dirty="0" err="1"/>
              <a:t>términos</a:t>
            </a:r>
            <a:r>
              <a:rPr lang="en-US" baseline="0" dirty="0"/>
              <a:t> de </a:t>
            </a:r>
            <a:r>
              <a:rPr lang="en-US" baseline="0" dirty="0" err="1"/>
              <a:t>autointeracción</a:t>
            </a:r>
            <a:r>
              <a:rPr lang="en-US" baseline="0" dirty="0"/>
              <a:t>. </a:t>
            </a:r>
            <a:r>
              <a:rPr lang="en-US" baseline="0" dirty="0" err="1"/>
              <a:t>Aquí</a:t>
            </a:r>
            <a:r>
              <a:rPr lang="en-US" baseline="0" dirty="0"/>
              <a:t> </a:t>
            </a:r>
            <a:r>
              <a:rPr lang="en-US" baseline="0" dirty="0" err="1"/>
              <a:t>tenemos</a:t>
            </a:r>
            <a:r>
              <a:rPr lang="en-US" baseline="0" dirty="0"/>
              <a:t> las </a:t>
            </a:r>
            <a:r>
              <a:rPr lang="en-US" baseline="0" dirty="0" err="1"/>
              <a:t>correcciones</a:t>
            </a:r>
            <a:r>
              <a:rPr lang="en-US" baseline="0" dirty="0"/>
              <a:t> al </a:t>
            </a:r>
            <a:r>
              <a:rPr lang="en-US" baseline="0" dirty="0" err="1"/>
              <a:t>propagador</a:t>
            </a:r>
            <a:r>
              <a:rPr lang="en-US" baseline="0" dirty="0"/>
              <a:t> del quark, las </a:t>
            </a:r>
            <a:r>
              <a:rPr lang="en-US" baseline="0" dirty="0" err="1"/>
              <a:t>correcciones</a:t>
            </a:r>
            <a:r>
              <a:rPr lang="en-US" baseline="0" dirty="0"/>
              <a:t> al </a:t>
            </a:r>
            <a:r>
              <a:rPr lang="en-US" baseline="0" dirty="0" err="1"/>
              <a:t>vértice</a:t>
            </a:r>
            <a:r>
              <a:rPr lang="en-US" baseline="0" dirty="0"/>
              <a:t> y las </a:t>
            </a:r>
            <a:r>
              <a:rPr lang="en-US" baseline="0" dirty="0" err="1"/>
              <a:t>correccones</a:t>
            </a:r>
            <a:r>
              <a:rPr lang="en-US" baseline="0" dirty="0"/>
              <a:t> al </a:t>
            </a:r>
            <a:r>
              <a:rPr lang="en-US" baseline="0" dirty="0" err="1"/>
              <a:t>propagador</a:t>
            </a:r>
            <a:r>
              <a:rPr lang="en-US" baseline="0" dirty="0"/>
              <a:t> del </a:t>
            </a:r>
            <a:r>
              <a:rPr lang="en-US" baseline="0" dirty="0" err="1"/>
              <a:t>gluón</a:t>
            </a:r>
            <a:endParaRPr lang="en-US"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4</a:t>
            </a:fld>
            <a:endParaRPr lang="en-US"/>
          </a:p>
        </p:txBody>
      </p:sp>
    </p:spTree>
    <p:extLst>
      <p:ext uri="{BB962C8B-B14F-4D97-AF65-F5344CB8AC3E}">
        <p14:creationId xmlns:p14="http://schemas.microsoft.com/office/powerpoint/2010/main" val="380084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MX" noProof="0" dirty="0"/>
              <a:t>La</a:t>
            </a:r>
            <a:r>
              <a:rPr lang="es-MX" baseline="0" noProof="0" dirty="0"/>
              <a:t> ecuación de </a:t>
            </a:r>
            <a:r>
              <a:rPr lang="es-MX" baseline="0" noProof="0" dirty="0" err="1"/>
              <a:t>Schwinger-Dyson</a:t>
            </a:r>
            <a:r>
              <a:rPr lang="es-MX" baseline="0" noProof="0" dirty="0"/>
              <a:t> no se puede resolver hasta que se define un problema manejable. Para ello se hace un modelo para el </a:t>
            </a:r>
            <a:r>
              <a:rPr lang="es-MX" baseline="0" noProof="0" dirty="0" err="1"/>
              <a:t>gluón</a:t>
            </a:r>
            <a:r>
              <a:rPr lang="es-MX" baseline="0" noProof="0" dirty="0"/>
              <a:t>, donde por lo general se considera el </a:t>
            </a:r>
            <a:r>
              <a:rPr lang="es-MX" baseline="0" noProof="0" dirty="0" err="1"/>
              <a:t>gluón</a:t>
            </a:r>
            <a:r>
              <a:rPr lang="es-MX" baseline="0" noProof="0" dirty="0"/>
              <a:t> libre multiplicado por un acoplamiento efectivo que </a:t>
            </a:r>
            <a:r>
              <a:rPr lang="es-MX" baseline="0" noProof="0" dirty="0" err="1"/>
              <a:t>reuna</a:t>
            </a:r>
            <a:r>
              <a:rPr lang="es-MX" baseline="0" noProof="0" dirty="0"/>
              <a:t> las propiedades de QCD. Al mismo tiempo para el vértice, donde usualmente se toma el vértice desnudo. Nosotros las truncamos a primer orden. Y los efectos de QCD se incluyen en el acoplamiento efectivo.</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5</a:t>
            </a:fld>
            <a:endParaRPr lang="en-US"/>
          </a:p>
        </p:txBody>
      </p:sp>
    </p:spTree>
    <p:extLst>
      <p:ext uri="{BB962C8B-B14F-4D97-AF65-F5344CB8AC3E}">
        <p14:creationId xmlns:p14="http://schemas.microsoft.com/office/powerpoint/2010/main" val="73131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MX" noProof="0" dirty="0"/>
              <a:t>Mientras</a:t>
            </a:r>
            <a:r>
              <a:rPr lang="es-MX" baseline="0" noProof="0" dirty="0"/>
              <a:t> más pequeña es la masa, los efectos de las </a:t>
            </a:r>
            <a:r>
              <a:rPr lang="es-MX" baseline="0" noProof="0" dirty="0" err="1"/>
              <a:t>autointeracciones</a:t>
            </a:r>
            <a:r>
              <a:rPr lang="es-MX" baseline="0" noProof="0" dirty="0"/>
              <a:t> influyen más en la adquisición de masa dinámica del quark, los quarks pesados no sienten tanta influencia. Dicho de otra manera, los quarks pesados no se ven afectados por la masa del </a:t>
            </a:r>
            <a:r>
              <a:rPr lang="es-MX" baseline="0" noProof="0" dirty="0" err="1"/>
              <a:t>gluón</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6</a:t>
            </a:fld>
            <a:endParaRPr lang="en-US"/>
          </a:p>
        </p:txBody>
      </p:sp>
    </p:spTree>
    <p:extLst>
      <p:ext uri="{BB962C8B-B14F-4D97-AF65-F5344CB8AC3E}">
        <p14:creationId xmlns:p14="http://schemas.microsoft.com/office/powerpoint/2010/main" val="289965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sz="1200" dirty="0">
                <a:solidFill>
                  <a:schemeClr val="accent2">
                    <a:lumMod val="50000"/>
                  </a:schemeClr>
                </a:solidFill>
              </a:rPr>
              <a:t>Quarks and gluons are not free– This makes QCD unique: the elementary constituents are not the asymptotic states of the theory.</a:t>
            </a:r>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7</a:t>
            </a:fld>
            <a:endParaRPr lang="en-US"/>
          </a:p>
        </p:txBody>
      </p:sp>
    </p:spTree>
    <p:extLst>
      <p:ext uri="{BB962C8B-B14F-4D97-AF65-F5344CB8AC3E}">
        <p14:creationId xmlns:p14="http://schemas.microsoft.com/office/powerpoint/2010/main" val="268376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err="1"/>
              <a:t>It</a:t>
            </a:r>
            <a:r>
              <a:rPr lang="es-MX" dirty="0"/>
              <a:t> a </a:t>
            </a:r>
            <a:r>
              <a:rPr lang="es-MX" dirty="0" err="1"/>
              <a:t>model</a:t>
            </a:r>
            <a:r>
              <a:rPr lang="es-MX" dirty="0"/>
              <a:t> </a:t>
            </a:r>
            <a:r>
              <a:rPr lang="es-MX" dirty="0" err="1"/>
              <a:t>which</a:t>
            </a:r>
            <a:r>
              <a:rPr lang="es-MX" baseline="0" dirty="0"/>
              <a:t> </a:t>
            </a:r>
            <a:r>
              <a:rPr lang="es-MX" baseline="0" dirty="0" err="1"/>
              <a:t>is</a:t>
            </a:r>
            <a:r>
              <a:rPr lang="es-MX" baseline="0" dirty="0"/>
              <a:t> </a:t>
            </a:r>
            <a:r>
              <a:rPr lang="es-MX" baseline="0" dirty="0" err="1"/>
              <a:t>independent</a:t>
            </a:r>
            <a:r>
              <a:rPr lang="es-MX" baseline="0" dirty="0"/>
              <a:t> of </a:t>
            </a:r>
            <a:r>
              <a:rPr lang="es-MX" baseline="0" dirty="0" err="1"/>
              <a:t>relative</a:t>
            </a:r>
            <a:r>
              <a:rPr lang="es-MX" baseline="0" dirty="0"/>
              <a:t> </a:t>
            </a:r>
            <a:r>
              <a:rPr lang="es-MX" baseline="0" dirty="0" err="1"/>
              <a:t>momentum</a:t>
            </a:r>
            <a:endParaRPr lang="es-MX" baseline="0" dirty="0"/>
          </a:p>
          <a:p>
            <a:r>
              <a:rPr lang="es-MX" baseline="0" dirty="0"/>
              <a:t>En el segundo se calcula para el </a:t>
            </a:r>
            <a:r>
              <a:rPr lang="es-MX" baseline="0" dirty="0" err="1"/>
              <a:t>meson</a:t>
            </a:r>
            <a:r>
              <a:rPr lang="es-MX" baseline="0" dirty="0"/>
              <a:t> rho</a:t>
            </a:r>
            <a:endParaRPr lang="es-MX"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8</a:t>
            </a:fld>
            <a:endParaRPr lang="en-US"/>
          </a:p>
        </p:txBody>
      </p:sp>
    </p:spTree>
    <p:extLst>
      <p:ext uri="{BB962C8B-B14F-4D97-AF65-F5344CB8AC3E}">
        <p14:creationId xmlns:p14="http://schemas.microsoft.com/office/powerpoint/2010/main" val="334526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MX" baseline="0" noProof="0" dirty="0"/>
              <a:t>Tau ir diferente de cero implementa confinamiento al eliminar el polo, tau </a:t>
            </a:r>
            <a:r>
              <a:rPr lang="es-MX" baseline="0" noProof="0" dirty="0" err="1"/>
              <a:t>uv</a:t>
            </a:r>
            <a:r>
              <a:rPr lang="es-MX" baseline="0" noProof="0" dirty="0"/>
              <a:t> es el regulador, no puede ser eliminado pero juega un rol dinámico y ajusta la escala para nuestras dimensiones</a:t>
            </a:r>
            <a:endParaRPr lang="es-MX" noProof="0" dirty="0"/>
          </a:p>
        </p:txBody>
      </p:sp>
      <p:sp>
        <p:nvSpPr>
          <p:cNvPr id="4" name="3 Marcador de número de diapositiva"/>
          <p:cNvSpPr>
            <a:spLocks noGrp="1"/>
          </p:cNvSpPr>
          <p:nvPr>
            <p:ph type="sldNum" sz="quarter" idx="10"/>
          </p:nvPr>
        </p:nvSpPr>
        <p:spPr/>
        <p:txBody>
          <a:bodyPr/>
          <a:lstStyle/>
          <a:p>
            <a:fld id="{0C2C76AD-827F-4F7F-9C53-4C9868F8C518}" type="slidenum">
              <a:rPr lang="en-US" smtClean="0"/>
              <a:pPr/>
              <a:t>9</a:t>
            </a:fld>
            <a:endParaRPr lang="en-US"/>
          </a:p>
        </p:txBody>
      </p:sp>
    </p:spTree>
    <p:extLst>
      <p:ext uri="{BB962C8B-B14F-4D97-AF65-F5344CB8AC3E}">
        <p14:creationId xmlns:p14="http://schemas.microsoft.com/office/powerpoint/2010/main" val="64406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baseline="0" dirty="0"/>
              <a:t>El resto se ajustó para tener en el límite </a:t>
            </a:r>
            <a:r>
              <a:rPr lang="es-ES" baseline="0" dirty="0" err="1"/>
              <a:t>chiral</a:t>
            </a:r>
            <a:r>
              <a:rPr lang="es-ES" baseline="0" dirty="0"/>
              <a:t> </a:t>
            </a:r>
            <a:r>
              <a:rPr lang="es-ES" baseline="0" dirty="0" err="1"/>
              <a:t>Mpi</a:t>
            </a:r>
            <a:r>
              <a:rPr lang="es-ES" baseline="0" dirty="0"/>
              <a:t>=0.4GeV, </a:t>
            </a:r>
            <a:r>
              <a:rPr lang="es-ES" baseline="0" dirty="0" err="1"/>
              <a:t>Mrho</a:t>
            </a:r>
            <a:r>
              <a:rPr lang="es-ES" baseline="0" dirty="0"/>
              <a:t>=0.78 </a:t>
            </a:r>
            <a:r>
              <a:rPr lang="es-ES" baseline="0" dirty="0" err="1"/>
              <a:t>fpi</a:t>
            </a:r>
            <a:r>
              <a:rPr lang="es-ES" baseline="0" dirty="0"/>
              <a:t>=0.088, </a:t>
            </a:r>
            <a:r>
              <a:rPr lang="es-ES" baseline="0" dirty="0" err="1"/>
              <a:t>frho</a:t>
            </a:r>
            <a:r>
              <a:rPr lang="es-ES" baseline="0" dirty="0"/>
              <a:t>=0.15, </a:t>
            </a:r>
            <a:r>
              <a:rPr lang="es-ES" baseline="0" dirty="0" err="1"/>
              <a:t>kpi</a:t>
            </a:r>
            <a:r>
              <a:rPr lang="es-ES" baseline="0" dirty="0"/>
              <a:t>=0.22 con error del 13%</a:t>
            </a:r>
            <a:endParaRPr lang="es-ES" dirty="0"/>
          </a:p>
        </p:txBody>
      </p:sp>
      <p:sp>
        <p:nvSpPr>
          <p:cNvPr id="4" name="Marcador de número de diapositiva 3"/>
          <p:cNvSpPr>
            <a:spLocks noGrp="1"/>
          </p:cNvSpPr>
          <p:nvPr>
            <p:ph type="sldNum" sz="quarter" idx="10"/>
          </p:nvPr>
        </p:nvSpPr>
        <p:spPr/>
        <p:txBody>
          <a:bodyPr/>
          <a:lstStyle/>
          <a:p>
            <a:fld id="{0C2C76AD-827F-4F7F-9C53-4C9868F8C518}" type="slidenum">
              <a:rPr lang="en-US" smtClean="0"/>
              <a:pPr/>
              <a:t>10</a:t>
            </a:fld>
            <a:endParaRPr lang="en-US"/>
          </a:p>
        </p:txBody>
      </p:sp>
    </p:spTree>
    <p:extLst>
      <p:ext uri="{BB962C8B-B14F-4D97-AF65-F5344CB8AC3E}">
        <p14:creationId xmlns:p14="http://schemas.microsoft.com/office/powerpoint/2010/main" val="72878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418DFEA-D2AB-4475-AFE4-EBFACE755540}" type="slidenum">
              <a:rPr lang="es-MX" smtClean="0"/>
              <a:pPr/>
              <a:t>‹Nº›</a:t>
            </a:fld>
            <a:endParaRPr lang="es-MX"/>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47965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10167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02456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212910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29702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493F12C-F5E9-40EF-8FE9-FA00454FE042}" type="datetimeFigureOut">
              <a:rPr lang="es-MX" smtClean="0"/>
              <a:pPr/>
              <a:t>03/06/2021</a:t>
            </a:fld>
            <a:endParaRPr lang="es-MX"/>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418DFEA-D2AB-4475-AFE4-EBFACE755540}" type="slidenum">
              <a:rPr lang="es-MX" smtClean="0"/>
              <a:pPr/>
              <a:t>‹Nº›</a:t>
            </a:fld>
            <a:endParaRPr lang="es-MX"/>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85515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92899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03786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23868634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3F12C-F5E9-40EF-8FE9-FA00454FE042}" type="datetimeFigureOut">
              <a:rPr lang="es-MX" smtClean="0"/>
              <a:pPr/>
              <a:t>03/06/2021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418DFEA-D2AB-4475-AFE4-EBFACE755540}" type="slidenum">
              <a:rPr lang="es-MX" smtClean="0"/>
              <a:pPr/>
              <a:t>‹Nº›</a:t>
            </a:fld>
            <a:endParaRPr lang="es-MX"/>
          </a:p>
        </p:txBody>
      </p:sp>
    </p:spTree>
    <p:extLst>
      <p:ext uri="{BB962C8B-B14F-4D97-AF65-F5344CB8AC3E}">
        <p14:creationId xmlns:p14="http://schemas.microsoft.com/office/powerpoint/2010/main" val="31165277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93F12C-F5E9-40EF-8FE9-FA00454FE042}" type="datetimeFigureOut">
              <a:rPr lang="es-MX" smtClean="0"/>
              <a:pPr/>
              <a:t>03/06/2021</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418DFEA-D2AB-4475-AFE4-EBFACE755540}" type="slidenum">
              <a:rPr lang="es-MX" smtClean="0"/>
              <a:pPr/>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034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493F12C-F5E9-40EF-8FE9-FA00454FE042}" type="datetimeFigureOut">
              <a:rPr lang="es-MX" smtClean="0"/>
              <a:pPr/>
              <a:t>03/06/2021</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418DFEA-D2AB-4475-AFE4-EBFACE755540}" type="slidenum">
              <a:rPr lang="es-MX" smtClean="0"/>
              <a:pPr/>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82750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493F12C-F5E9-40EF-8FE9-FA00454FE042}" type="datetimeFigureOut">
              <a:rPr lang="es-MX" smtClean="0"/>
              <a:pPr/>
              <a:t>03/06/2021</a:t>
            </a:fld>
            <a:endParaRPr lang="es-MX"/>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MX"/>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418DFEA-D2AB-4475-AFE4-EBFACE755540}" type="slidenum">
              <a:rPr lang="es-MX" smtClean="0"/>
              <a:pPr/>
              <a:t>‹Nº›</a:t>
            </a:fld>
            <a:endParaRPr lang="es-MX"/>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712946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os="9216" userDrawn="1">
          <p15:clr>
            <a:srgbClr val="F26B43"/>
          </p15:clr>
        </p15:guide>
        <p15:guide id="13" pos="1248" userDrawn="1">
          <p15:clr>
            <a:srgbClr val="F26B43"/>
          </p15:clr>
        </p15:guide>
        <p15:guide id="14" pos="1152" userDrawn="1">
          <p15:clr>
            <a:srgbClr val="F26B43"/>
          </p15:clr>
        </p15:guide>
        <p15:guide id="15" orient="horz" pos="1368" userDrawn="1">
          <p15:clr>
            <a:srgbClr val="F26B43"/>
          </p15:clr>
        </p15:guide>
        <p15:guide id="16" orient="horz" pos="1440" userDrawn="1">
          <p15:clr>
            <a:srgbClr val="F26B43"/>
          </p15:clr>
        </p15:guide>
        <p15:guide id="17" orient="horz" pos="3696" userDrawn="1">
          <p15:clr>
            <a:srgbClr val="F26B43"/>
          </p15:clr>
        </p15:guide>
        <p15:guide id="18" orient="horz" pos="432" userDrawn="1">
          <p15:clr>
            <a:srgbClr val="F26B43"/>
          </p15:clr>
        </p15:guide>
        <p15:guide id="19" orient="horz" pos="1512" userDrawn="1">
          <p15:clr>
            <a:srgbClr val="F26B43"/>
          </p15:clr>
        </p15:guide>
        <p15:guide id="20" pos="6912" userDrawn="1">
          <p15:clr>
            <a:srgbClr val="F26B43"/>
          </p15:clr>
        </p15:guide>
        <p15:guide id="21" pos="936" userDrawn="1">
          <p15:clr>
            <a:srgbClr val="F26B43"/>
          </p15:clr>
        </p15:guide>
        <p15:guide id="22"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8.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82.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81.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80.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8.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739516" y="2672916"/>
            <a:ext cx="8712967" cy="1512168"/>
          </a:xfrm>
        </p:spPr>
        <p:txBody>
          <a:bodyPr>
            <a:noAutofit/>
          </a:bodyPr>
          <a:lstStyle/>
          <a:p>
            <a:r>
              <a:rPr lang="en-US" sz="5400" dirty="0">
                <a:solidFill>
                  <a:schemeClr val="accent2">
                    <a:lumMod val="50000"/>
                  </a:schemeClr>
                </a:solidFill>
                <a:effectLst>
                  <a:outerShdw blurRad="38100" dist="38100" dir="2700000" algn="tl">
                    <a:srgbClr val="000000">
                      <a:alpha val="43137"/>
                    </a:srgbClr>
                  </a:outerShdw>
                </a:effectLst>
              </a:rPr>
              <a:t>Charming bound states in a symmetry preserving contact interaction</a:t>
            </a:r>
          </a:p>
        </p:txBody>
      </p:sp>
      <p:sp>
        <p:nvSpPr>
          <p:cNvPr id="3" name="2 Subtítulo"/>
          <p:cNvSpPr>
            <a:spLocks noGrp="1"/>
          </p:cNvSpPr>
          <p:nvPr>
            <p:ph type="subTitle" idx="1"/>
          </p:nvPr>
        </p:nvSpPr>
        <p:spPr>
          <a:xfrm>
            <a:off x="2423592" y="4293096"/>
            <a:ext cx="7632848" cy="3600400"/>
          </a:xfrm>
        </p:spPr>
        <p:txBody>
          <a:bodyPr>
            <a:normAutofit/>
          </a:bodyPr>
          <a:lstStyle/>
          <a:p>
            <a:r>
              <a:rPr lang="es-MX" sz="2800" dirty="0">
                <a:solidFill>
                  <a:schemeClr val="accent2">
                    <a:lumMod val="50000"/>
                  </a:schemeClr>
                </a:solidFill>
              </a:rPr>
              <a:t>Marco Antonio Bedolla Hernández</a:t>
            </a:r>
          </a:p>
          <a:p>
            <a:r>
              <a:rPr lang="en-US" sz="2800" dirty="0">
                <a:solidFill>
                  <a:schemeClr val="accent2">
                    <a:lumMod val="50000"/>
                  </a:schemeClr>
                </a:solidFill>
              </a:rPr>
              <a:t>10</a:t>
            </a:r>
            <a:r>
              <a:rPr lang="en-US" sz="2800" baseline="30000" dirty="0">
                <a:solidFill>
                  <a:schemeClr val="accent2">
                    <a:lumMod val="50000"/>
                  </a:schemeClr>
                </a:solidFill>
              </a:rPr>
              <a:t>th</a:t>
            </a:r>
            <a:r>
              <a:rPr lang="en-US" sz="2800" dirty="0">
                <a:solidFill>
                  <a:schemeClr val="accent2">
                    <a:lumMod val="50000"/>
                  </a:schemeClr>
                </a:solidFill>
              </a:rPr>
              <a:t> International Workshop on Charm Physics</a:t>
            </a:r>
          </a:p>
          <a:p>
            <a:r>
              <a:rPr lang="en-US" sz="4000" dirty="0">
                <a:solidFill>
                  <a:schemeClr val="accent2">
                    <a:lumMod val="50000"/>
                  </a:schemeClr>
                </a:solidFill>
              </a:rPr>
              <a:t>CHARM 2020</a:t>
            </a:r>
          </a:p>
          <a:p>
            <a:endParaRPr lang="es-MX" dirty="0">
              <a:solidFill>
                <a:schemeClr val="accent2">
                  <a:lumMod val="50000"/>
                </a:schemeClr>
              </a:solidFill>
            </a:endParaRPr>
          </a:p>
        </p:txBody>
      </p:sp>
      <p:pic>
        <p:nvPicPr>
          <p:cNvPr id="7" name="Imagen 6">
            <a:extLst>
              <a:ext uri="{FF2B5EF4-FFF2-40B4-BE49-F238E27FC236}">
                <a16:creationId xmlns:a16="http://schemas.microsoft.com/office/drawing/2014/main" id="{299F5FD8-6E89-496B-91D4-D131621C51B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272464" y="116632"/>
            <a:ext cx="1809180" cy="1626150"/>
          </a:xfrm>
          <a:prstGeom prst="rect">
            <a:avLst/>
          </a:prstGeom>
        </p:spPr>
      </p:pic>
      <p:pic>
        <p:nvPicPr>
          <p:cNvPr id="1026" name="Picture 2">
            <a:extLst>
              <a:ext uri="{FF2B5EF4-FFF2-40B4-BE49-F238E27FC236}">
                <a16:creationId xmlns:a16="http://schemas.microsoft.com/office/drawing/2014/main" id="{668F470A-DE71-4599-924F-21BDB72115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5229200"/>
            <a:ext cx="1733997"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32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4287287925"/>
              </p:ext>
            </p:extLst>
          </p:nvPr>
        </p:nvGraphicFramePr>
        <p:xfrm>
          <a:off x="1775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u</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367</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UV</a:t>
                      </a:r>
                      <a:r>
                        <a:rPr lang="es-MX" sz="1800" b="1" dirty="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a:solidFill>
                            <a:srgbClr val="FF0000"/>
                          </a:solidFill>
                          <a:latin typeface="Calibri"/>
                          <a:ea typeface="Calibri"/>
                          <a:cs typeface="Times New Roman"/>
                        </a:rPr>
                        <a:t>m</a:t>
                      </a:r>
                      <a:r>
                        <a:rPr lang="es-MX" sz="1800" b="1" i="1" baseline="-25000" dirty="0" err="1">
                          <a:solidFill>
                            <a:srgbClr val="FF0000"/>
                          </a:solidFill>
                          <a:latin typeface="Calibri"/>
                          <a:ea typeface="Calibri"/>
                          <a:cs typeface="Times New Roman"/>
                        </a:rPr>
                        <a:t>u,d</a:t>
                      </a:r>
                      <a:r>
                        <a:rPr lang="es-MX" sz="1800" b="1" dirty="0">
                          <a:solidFill>
                            <a:srgbClr val="FF0000"/>
                          </a:solidFill>
                          <a:latin typeface="Calibri"/>
                          <a:ea typeface="Calibri"/>
                          <a:cs typeface="Times New Roman"/>
                        </a:rPr>
                        <a:t>=7</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a:solidFill>
                            <a:schemeClr val="tx1"/>
                          </a:solidFill>
                          <a:latin typeface="Calibri"/>
                          <a:ea typeface="Calibri"/>
                          <a:cs typeface="Times New Roman"/>
                        </a:rPr>
                        <a:t>Masses</a:t>
                      </a:r>
                      <a:r>
                        <a:rPr lang="es-MX" sz="1800" b="1" dirty="0">
                          <a:solidFill>
                            <a:schemeClr val="tx1"/>
                          </a:solidFill>
                          <a:latin typeface="Calibri"/>
                          <a:ea typeface="Calibri"/>
                          <a:cs typeface="Times New Roman"/>
                        </a:rPr>
                        <a:t> in </a:t>
                      </a:r>
                      <a:r>
                        <a:rPr lang="es-MX" sz="1800" b="1" dirty="0" err="1">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panose="05050102010706020507" pitchFamily="18" charset="2"/>
                        </a:rPr>
                        <a:t></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140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780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1000-1200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1230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140</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930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1290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1380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(GeV)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130</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152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101</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129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3.593</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1.530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0.472</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0.309</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0.474</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0.672</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0.450</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5 CuadroTexto"/>
          <p:cNvSpPr txBox="1"/>
          <p:nvPr/>
        </p:nvSpPr>
        <p:spPr>
          <a:xfrm>
            <a:off x="3071664" y="883524"/>
            <a:ext cx="7920878" cy="923330"/>
          </a:xfrm>
          <a:prstGeom prst="rect">
            <a:avLst/>
          </a:prstGeom>
          <a:noFill/>
        </p:spPr>
        <p:txBody>
          <a:bodyPr wrap="square" rtlCol="0">
            <a:spAutoFit/>
          </a:bodyPr>
          <a:lstStyle/>
          <a:p>
            <a:r>
              <a:rPr lang="en-US" b="1" dirty="0">
                <a:solidFill>
                  <a:schemeClr val="accent5">
                    <a:lumMod val="75000"/>
                  </a:schemeClr>
                </a:solidFill>
                <a:latin typeface="Calibri(Cuerpo)"/>
              </a:rPr>
              <a:t>C. Chen, et. al. 	       Few Body Syst. 53, 293 (2012).</a:t>
            </a:r>
          </a:p>
          <a:p>
            <a:r>
              <a:rPr lang="en-US" b="1" dirty="0">
                <a:solidFill>
                  <a:schemeClr val="accent5">
                    <a:lumMod val="75000"/>
                  </a:schemeClr>
                </a:solidFill>
                <a:latin typeface="Calibri(Cuerpo)"/>
              </a:rPr>
              <a:t>				       Few Body Syst. 51, 1 (2011).</a:t>
            </a:r>
          </a:p>
          <a:p>
            <a:r>
              <a:rPr lang="en-US" b="1" dirty="0">
                <a:solidFill>
                  <a:schemeClr val="accent5">
                    <a:lumMod val="75000"/>
                  </a:schemeClr>
                </a:solidFill>
              </a:rPr>
              <a:t>				</a:t>
            </a:r>
          </a:p>
        </p:txBody>
      </p:sp>
      <p:sp>
        <p:nvSpPr>
          <p:cNvPr id="5" name="1 Título"/>
          <p:cNvSpPr txBox="1">
            <a:spLocks/>
          </p:cNvSpPr>
          <p:nvPr/>
        </p:nvSpPr>
        <p:spPr>
          <a:xfrm>
            <a:off x="1901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Light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916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1096100951"/>
              </p:ext>
            </p:extLst>
          </p:nvPr>
        </p:nvGraphicFramePr>
        <p:xfrm>
          <a:off x="1775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u</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1600</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UV</a:t>
                      </a:r>
                      <a:r>
                        <a:rPr lang="es-MX" sz="1800" b="1" dirty="0">
                          <a:solidFill>
                            <a:srgbClr val="FF0000"/>
                          </a:solidFill>
                          <a:latin typeface="Calibri"/>
                          <a:ea typeface="Calibri"/>
                          <a:cs typeface="Times New Roman"/>
                        </a:rPr>
                        <a:t>=905</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Λ</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=240</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baseline="0" dirty="0" err="1">
                          <a:solidFill>
                            <a:srgbClr val="FF0000"/>
                          </a:solidFill>
                          <a:latin typeface="Calibri"/>
                          <a:ea typeface="Calibri"/>
                          <a:cs typeface="Times New Roman"/>
                        </a:rPr>
                        <a:t>m</a:t>
                      </a:r>
                      <a:r>
                        <a:rPr lang="es-MX" sz="1800" b="1" i="1" baseline="-25000" dirty="0" err="1">
                          <a:solidFill>
                            <a:srgbClr val="FF0000"/>
                          </a:solidFill>
                          <a:latin typeface="Calibri"/>
                          <a:ea typeface="Calibri"/>
                          <a:cs typeface="Times New Roman"/>
                        </a:rPr>
                        <a:t>u,d</a:t>
                      </a:r>
                      <a:r>
                        <a:rPr lang="es-MX" sz="1800" b="1" dirty="0">
                          <a:solidFill>
                            <a:srgbClr val="FF0000"/>
                          </a:solidFill>
                          <a:latin typeface="Calibri"/>
                          <a:ea typeface="Calibri"/>
                          <a:cs typeface="Times New Roman"/>
                        </a:rPr>
                        <a:t>=1578</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FF0000"/>
                          </a:solidFill>
                          <a:latin typeface="Calibri"/>
                          <a:ea typeface="Calibri"/>
                          <a:cs typeface="Times New Roman"/>
                        </a:rPr>
                        <a:t>α</a:t>
                      </a:r>
                      <a:r>
                        <a:rPr lang="es-MX" sz="1800" b="1" baseline="-25000" dirty="0">
                          <a:solidFill>
                            <a:srgbClr val="FF0000"/>
                          </a:solidFill>
                          <a:latin typeface="Calibri"/>
                          <a:ea typeface="Calibri"/>
                          <a:cs typeface="Times New Roman"/>
                        </a:rPr>
                        <a:t>IR</a:t>
                      </a:r>
                      <a:r>
                        <a:rPr lang="es-MX" sz="1800" b="1" dirty="0">
                          <a:solidFill>
                            <a:srgbClr val="FF0000"/>
                          </a:solidFill>
                          <a:latin typeface="Calibri"/>
                          <a:ea typeface="Calibri"/>
                          <a:cs typeface="Times New Roman"/>
                        </a:rPr>
                        <a:t>=0.93π</a:t>
                      </a:r>
                      <a:endParaRPr lang="es-MX" sz="1800" dirty="0">
                        <a:solidFill>
                          <a:srgbClr val="FF000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solidFill>
                            <a:srgbClr val="31849B"/>
                          </a:solidFill>
                          <a:latin typeface="Calibri"/>
                          <a:ea typeface="Calibri"/>
                          <a:cs typeface="Times New Roman"/>
                        </a:rPr>
                        <a:t> </a:t>
                      </a:r>
                      <a:r>
                        <a:rPr lang="es-MX" sz="1800" b="1" dirty="0" err="1">
                          <a:solidFill>
                            <a:schemeClr val="tx1"/>
                          </a:solidFill>
                          <a:latin typeface="Calibri"/>
                          <a:ea typeface="Calibri"/>
                          <a:cs typeface="Times New Roman"/>
                        </a:rPr>
                        <a:t>Masses</a:t>
                      </a:r>
                      <a:r>
                        <a:rPr lang="es-MX" sz="1800" b="1" dirty="0">
                          <a:solidFill>
                            <a:schemeClr val="tx1"/>
                          </a:solidFill>
                          <a:latin typeface="Calibri"/>
                          <a:ea typeface="Calibri"/>
                          <a:cs typeface="Times New Roman"/>
                        </a:rPr>
                        <a:t> in </a:t>
                      </a:r>
                      <a:r>
                        <a:rPr lang="es-MX" sz="1800" b="1" dirty="0" err="1">
                          <a:solidFill>
                            <a:schemeClr val="tx1"/>
                          </a:solidFill>
                          <a:latin typeface="Calibri"/>
                          <a:ea typeface="Calibri"/>
                          <a:cs typeface="Times New Roman"/>
                        </a:rPr>
                        <a:t>MeV</a:t>
                      </a:r>
                      <a:endParaRPr lang="es-MX" sz="1800" dirty="0">
                        <a:solidFill>
                          <a:schemeClr val="tx1"/>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3419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3442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361</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416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8.38</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7.96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6.026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3.023</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0.437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0.297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1.711</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0.186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5" name="1 Título"/>
          <p:cNvSpPr txBox="1">
            <a:spLocks/>
          </p:cNvSpPr>
          <p:nvPr/>
        </p:nvSpPr>
        <p:spPr>
          <a:xfrm>
            <a:off x="1901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6" name="12 CuadroTexto">
            <a:extLst>
              <a:ext uri="{FF2B5EF4-FFF2-40B4-BE49-F238E27FC236}">
                <a16:creationId xmlns:a16="http://schemas.microsoft.com/office/drawing/2014/main" id="{88AF932C-14AD-4306-B98F-58795435B8EC}"/>
              </a:ext>
            </a:extLst>
          </p:cNvPr>
          <p:cNvSpPr txBox="1"/>
          <p:nvPr/>
        </p:nvSpPr>
        <p:spPr>
          <a:xfrm>
            <a:off x="1535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705107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3"/>
          </p:nvPr>
        </p:nvSpPr>
        <p:spPr>
          <a:xfrm>
            <a:off x="1839264" y="1556792"/>
            <a:ext cx="8503920" cy="4572000"/>
          </a:xfrm>
        </p:spPr>
        <p:txBody>
          <a:bodyPr>
            <a:noAutofit/>
          </a:bodyPr>
          <a:lstStyle/>
          <a:p>
            <a:r>
              <a:rPr lang="en-US" sz="2400" cap="none" dirty="0">
                <a:solidFill>
                  <a:schemeClr val="accent2">
                    <a:lumMod val="50000"/>
                  </a:schemeClr>
                </a:solidFill>
              </a:rPr>
              <a:t>The </a:t>
            </a:r>
            <a:r>
              <a:rPr lang="en-US" sz="2400" cap="none" dirty="0" err="1">
                <a:solidFill>
                  <a:srgbClr val="0000FF"/>
                </a:solidFill>
              </a:rPr>
              <a:t>leptonic</a:t>
            </a:r>
            <a:r>
              <a:rPr lang="en-US" sz="2400" cap="none" dirty="0">
                <a:solidFill>
                  <a:srgbClr val="0000FF"/>
                </a:solidFill>
              </a:rPr>
              <a:t> decay constant</a:t>
            </a:r>
            <a:r>
              <a:rPr lang="en-US" sz="2400" cap="none" dirty="0">
                <a:solidFill>
                  <a:schemeClr val="accent2">
                    <a:lumMod val="50000"/>
                  </a:schemeClr>
                </a:solidFill>
              </a:rPr>
              <a:t> is highly influenced by the high momentum tail of the quark mass function.</a:t>
            </a:r>
          </a:p>
          <a:p>
            <a:r>
              <a:rPr lang="en-US" sz="2400" cap="none" dirty="0">
                <a:solidFill>
                  <a:schemeClr val="accent2">
                    <a:lumMod val="50000"/>
                  </a:schemeClr>
                </a:solidFill>
              </a:rPr>
              <a:t>This </a:t>
            </a:r>
            <a:r>
              <a:rPr lang="en-US" sz="2400" cap="none" dirty="0">
                <a:solidFill>
                  <a:srgbClr val="0000FF"/>
                </a:solidFill>
              </a:rPr>
              <a:t>high momentum region</a:t>
            </a:r>
            <a:r>
              <a:rPr lang="en-US" sz="2400" cap="none" dirty="0">
                <a:solidFill>
                  <a:schemeClr val="accent2">
                    <a:lumMod val="50000"/>
                  </a:schemeClr>
                </a:solidFill>
              </a:rPr>
              <a:t> probes the wave function at the </a:t>
            </a:r>
            <a:r>
              <a:rPr lang="en-US" sz="2400" cap="none" dirty="0">
                <a:solidFill>
                  <a:srgbClr val="0000FF"/>
                </a:solidFill>
              </a:rPr>
              <a:t>origin</a:t>
            </a:r>
            <a:r>
              <a:rPr lang="en-US" sz="2400" cap="none" dirty="0">
                <a:solidFill>
                  <a:schemeClr val="accent2">
                    <a:lumMod val="50000"/>
                  </a:schemeClr>
                </a:solidFill>
              </a:rPr>
              <a:t>.</a:t>
            </a:r>
          </a:p>
          <a:p>
            <a:r>
              <a:rPr lang="en-US" sz="2400" cap="none" dirty="0">
                <a:solidFill>
                  <a:schemeClr val="accent2">
                    <a:lumMod val="50000"/>
                  </a:schemeClr>
                </a:solidFill>
              </a:rPr>
              <a:t>The</a:t>
            </a:r>
            <a:r>
              <a:rPr lang="en-US" sz="2400" cap="none" dirty="0">
                <a:solidFill>
                  <a:srgbClr val="0000FF"/>
                </a:solidFill>
              </a:rPr>
              <a:t> CI</a:t>
            </a:r>
            <a:r>
              <a:rPr lang="en-US" sz="2400" cap="none" dirty="0">
                <a:solidFill>
                  <a:schemeClr val="accent2">
                    <a:lumMod val="50000"/>
                  </a:schemeClr>
                </a:solidFill>
              </a:rPr>
              <a:t> yields constant dressing functions with no perturbative tail.</a:t>
            </a:r>
          </a:p>
          <a:p>
            <a:r>
              <a:rPr lang="en-US" sz="2400" cap="none" dirty="0">
                <a:solidFill>
                  <a:schemeClr val="accent2">
                    <a:lumMod val="50000"/>
                  </a:schemeClr>
                </a:solidFill>
              </a:rPr>
              <a:t>By increasing the mass of heavy quarks, </a:t>
            </a:r>
            <a:r>
              <a:rPr lang="en-US" sz="2400" cap="none" dirty="0" err="1">
                <a:solidFill>
                  <a:srgbClr val="0000FF"/>
                </a:solidFill>
              </a:rPr>
              <a:t>quarkonuim</a:t>
            </a:r>
            <a:r>
              <a:rPr lang="en-US" sz="2400" cap="none" dirty="0">
                <a:solidFill>
                  <a:schemeClr val="accent2">
                    <a:lumMod val="50000"/>
                  </a:schemeClr>
                </a:solidFill>
              </a:rPr>
              <a:t>  becomes increasingly point like—and the closer the quarks, the smaller the interaction between them.</a:t>
            </a:r>
          </a:p>
          <a:p>
            <a:r>
              <a:rPr lang="en-US" sz="2400" cap="none" dirty="0">
                <a:solidFill>
                  <a:schemeClr val="accent2">
                    <a:lumMod val="50000"/>
                  </a:schemeClr>
                </a:solidFill>
              </a:rPr>
              <a:t>We need to </a:t>
            </a:r>
            <a:r>
              <a:rPr lang="en-US" sz="2400" cap="none" dirty="0">
                <a:solidFill>
                  <a:srgbClr val="0000FF"/>
                </a:solidFill>
              </a:rPr>
              <a:t>reduce the effective interaction strength</a:t>
            </a:r>
            <a:r>
              <a:rPr lang="en-US" sz="2400" cap="none" dirty="0">
                <a:solidFill>
                  <a:schemeClr val="accent2">
                    <a:lumMod val="50000"/>
                  </a:schemeClr>
                </a:solidFill>
              </a:rPr>
              <a:t> for the </a:t>
            </a:r>
            <a:r>
              <a:rPr lang="en-US" sz="2400" cap="none" dirty="0">
                <a:solidFill>
                  <a:srgbClr val="0000FF"/>
                </a:solidFill>
              </a:rPr>
              <a:t>ci</a:t>
            </a:r>
            <a:r>
              <a:rPr lang="en-US" sz="2400" cap="none" dirty="0">
                <a:solidFill>
                  <a:schemeClr val="accent2">
                    <a:lumMod val="50000"/>
                  </a:schemeClr>
                </a:solidFill>
              </a:rPr>
              <a:t> to extend to the heavy quarks sector.</a:t>
            </a:r>
          </a:p>
          <a:p>
            <a:r>
              <a:rPr lang="en-US" sz="2400" cap="none" dirty="0">
                <a:solidFill>
                  <a:schemeClr val="accent2">
                    <a:lumMod val="50000"/>
                  </a:schemeClr>
                </a:solidFill>
              </a:rPr>
              <a:t>A reduction in the strength of the kernel has to be compensated by an </a:t>
            </a:r>
            <a:r>
              <a:rPr lang="en-US" sz="2400" cap="none" dirty="0">
                <a:solidFill>
                  <a:srgbClr val="0000FF"/>
                </a:solidFill>
              </a:rPr>
              <a:t>increased ultraviolet cutoff</a:t>
            </a:r>
            <a:r>
              <a:rPr lang="en-US" sz="2400" cap="none" dirty="0">
                <a:solidFill>
                  <a:schemeClr val="accent2">
                    <a:lumMod val="50000"/>
                  </a:schemeClr>
                </a:solidFill>
              </a:rPr>
              <a:t>.</a:t>
            </a:r>
          </a:p>
        </p:txBody>
      </p:sp>
      <p:sp>
        <p:nvSpPr>
          <p:cNvPr id="6"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7" name="12 CuadroTexto"/>
          <p:cNvSpPr txBox="1"/>
          <p:nvPr/>
        </p:nvSpPr>
        <p:spPr>
          <a:xfrm>
            <a:off x="1703512" y="977308"/>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538289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271230026"/>
              </p:ext>
            </p:extLst>
          </p:nvPr>
        </p:nvGraphicFramePr>
        <p:xfrm>
          <a:off x="1775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c</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1482</a:t>
                      </a:r>
                      <a:endParaRPr lang="es-MX" sz="1800" i="0" dirty="0">
                        <a:solidFill>
                          <a:srgbClr val="0070C0"/>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=2400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7030A0"/>
                          </a:solidFill>
                          <a:latin typeface="Calibri"/>
                          <a:ea typeface="Calibri"/>
                          <a:cs typeface="Times New Roman"/>
                        </a:rPr>
                        <a:t>m</a:t>
                      </a:r>
                      <a:r>
                        <a:rPr lang="es-MX" sz="1800" b="1" i="1" baseline="-25000" dirty="0">
                          <a:solidFill>
                            <a:srgbClr val="7030A0"/>
                          </a:solidFill>
                          <a:latin typeface="Calibri"/>
                          <a:ea typeface="Calibri"/>
                          <a:cs typeface="Times New Roman"/>
                        </a:rPr>
                        <a:t>c</a:t>
                      </a:r>
                      <a:r>
                        <a:rPr lang="es-MX" sz="1800" b="1" dirty="0">
                          <a:solidFill>
                            <a:srgbClr val="7030A0"/>
                          </a:solidFill>
                          <a:latin typeface="Calibri"/>
                          <a:ea typeface="Calibri"/>
                          <a:cs typeface="Times New Roman"/>
                        </a:rPr>
                        <a:t>=1090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=0.172</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baseline="0" dirty="0">
                          <a:latin typeface="Calibri"/>
                          <a:ea typeface="Calibri"/>
                          <a:cs typeface="Times New Roman"/>
                        </a:rPr>
                        <a:t> in </a:t>
                      </a:r>
                      <a:r>
                        <a:rPr lang="es-MX" sz="1800" b="1" baseline="0" dirty="0" err="1">
                          <a:latin typeface="Calibri"/>
                          <a:ea typeface="Calibri"/>
                          <a:cs typeface="Times New Roman"/>
                        </a:rPr>
                        <a:t>M</a:t>
                      </a:r>
                      <a:r>
                        <a:rPr lang="es-MX" sz="1800" b="1" dirty="0" err="1">
                          <a:latin typeface="Calibri"/>
                          <a:ea typeface="Calibri"/>
                          <a:cs typeface="Times New Roman"/>
                        </a:rPr>
                        <a:t>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a:t>
                      </a:r>
                      <a:r>
                        <a:rPr lang="es-MX" sz="1800" b="1" baseline="-25000" dirty="0" err="1">
                          <a:solidFill>
                            <a:srgbClr val="31849B"/>
                          </a:solidFill>
                          <a:latin typeface="Calibri"/>
                          <a:ea typeface="Calibri"/>
                          <a:cs typeface="Times New Roman"/>
                        </a:rPr>
                        <a:t>c</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rPr>
                        <a:t>J</a:t>
                      </a:r>
                      <a:r>
                        <a:rPr lang="es-MX" sz="1800" b="1" baseline="-25000" dirty="0">
                          <a:solidFill>
                            <a:srgbClr val="31849B"/>
                          </a:solidFill>
                          <a:latin typeface="Calibri"/>
                          <a:ea typeface="Calibri"/>
                          <a:cs typeface="Times New Roman"/>
                        </a:rPr>
                        <a:t>/</a:t>
                      </a:r>
                      <a:r>
                        <a:rPr lang="es-MX" sz="1800" b="1" baseline="-25000" dirty="0">
                          <a:solidFill>
                            <a:srgbClr val="31849B"/>
                          </a:solidFill>
                          <a:latin typeface="Calibri"/>
                          <a:ea typeface="Calibri"/>
                          <a:cs typeface="Times New Roman"/>
                          <a:sym typeface="Symbol"/>
                        </a:rPr>
                        <a:t></a:t>
                      </a:r>
                      <a:r>
                        <a:rPr lang="es-MX" sz="1800" b="1" dirty="0">
                          <a:solidFill>
                            <a:srgbClr val="31849B"/>
                          </a:solidFill>
                          <a:latin typeface="Calibri"/>
                          <a:ea typeface="Calibri"/>
                          <a:cs typeface="Times New Roman"/>
                        </a:rPr>
                        <a:t> (1S)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a:t>
                      </a:r>
                      <a:r>
                        <a:rPr lang="es-MX" sz="1800" b="1" baseline="-25000" dirty="0">
                          <a:solidFill>
                            <a:srgbClr val="31849B"/>
                          </a:solidFill>
                          <a:latin typeface="Calibri"/>
                          <a:ea typeface="Calibri"/>
                          <a:cs typeface="Times New Roman"/>
                        </a:rPr>
                        <a:t>c1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2983</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3096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3414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3510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2976</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3090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3374</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3400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238</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294</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B050"/>
                          </a:solidFill>
                          <a:latin typeface="Calibri"/>
                          <a:ea typeface="Calibri"/>
                          <a:cs typeface="Times New Roman"/>
                        </a:rPr>
                        <a:t>255</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206</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2.156</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0.612</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0.051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0.028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0.406</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0.219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0.250</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1535174" y="993502"/>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et. al	      Phys. Rev. D 92, 054031 (2015).</a:t>
            </a:r>
          </a:p>
          <a:p>
            <a:r>
              <a:rPr lang="en-US" b="1" dirty="0">
                <a:solidFill>
                  <a:schemeClr val="accent5">
                    <a:lumMod val="75000"/>
                  </a:schemeClr>
                </a:solidFill>
                <a:latin typeface="Calibri(Cuerpo)"/>
                <a:cs typeface="Calibri" panose="020F0502020204030204" pitchFamily="34" charset="0"/>
              </a:rPr>
              <a:t>                           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1901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 mesons: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83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2 Tabla"/>
          <p:cNvGraphicFramePr>
            <a:graphicFrameLocks noGrp="1"/>
          </p:cNvGraphicFramePr>
          <p:nvPr>
            <p:extLst>
              <p:ext uri="{D42A27DB-BD31-4B8C-83A1-F6EECF244321}">
                <p14:modId xmlns:p14="http://schemas.microsoft.com/office/powerpoint/2010/main" val="2591343999"/>
              </p:ext>
            </p:extLst>
          </p:nvPr>
        </p:nvGraphicFramePr>
        <p:xfrm>
          <a:off x="1775520" y="1709650"/>
          <a:ext cx="8568950" cy="4599670"/>
        </p:xfrm>
        <a:graphic>
          <a:graphicData uri="http://schemas.openxmlformats.org/drawingml/2006/table">
            <a:tbl>
              <a:tblPr/>
              <a:tblGrid>
                <a:gridCol w="2759004">
                  <a:extLst>
                    <a:ext uri="{9D8B030D-6E8A-4147-A177-3AD203B41FA5}">
                      <a16:colId xmlns:a16="http://schemas.microsoft.com/office/drawing/2014/main" val="20000"/>
                    </a:ext>
                  </a:extLst>
                </a:gridCol>
                <a:gridCol w="1434775">
                  <a:extLst>
                    <a:ext uri="{9D8B030D-6E8A-4147-A177-3AD203B41FA5}">
                      <a16:colId xmlns:a16="http://schemas.microsoft.com/office/drawing/2014/main" val="20001"/>
                    </a:ext>
                  </a:extLst>
                </a:gridCol>
                <a:gridCol w="1434775">
                  <a:extLst>
                    <a:ext uri="{9D8B030D-6E8A-4147-A177-3AD203B41FA5}">
                      <a16:colId xmlns:a16="http://schemas.microsoft.com/office/drawing/2014/main" val="20002"/>
                    </a:ext>
                  </a:extLst>
                </a:gridCol>
                <a:gridCol w="1433997">
                  <a:extLst>
                    <a:ext uri="{9D8B030D-6E8A-4147-A177-3AD203B41FA5}">
                      <a16:colId xmlns:a16="http://schemas.microsoft.com/office/drawing/2014/main" val="20003"/>
                    </a:ext>
                  </a:extLst>
                </a:gridCol>
                <a:gridCol w="1506399">
                  <a:extLst>
                    <a:ext uri="{9D8B030D-6E8A-4147-A177-3AD203B41FA5}">
                      <a16:colId xmlns:a16="http://schemas.microsoft.com/office/drawing/2014/main" val="20004"/>
                    </a:ext>
                  </a:extLst>
                </a:gridCol>
              </a:tblGrid>
              <a:tr h="352247">
                <a:tc>
                  <a:txBody>
                    <a:bodyPr/>
                    <a:lstStyle/>
                    <a:p>
                      <a:pPr algn="ctr">
                        <a:lnSpc>
                          <a:spcPct val="115000"/>
                        </a:lnSpc>
                        <a:spcAft>
                          <a:spcPts val="1000"/>
                        </a:spcAft>
                      </a:pPr>
                      <a:r>
                        <a:rPr lang="es-MX" sz="1800" b="1" i="1" baseline="0" dirty="0">
                          <a:solidFill>
                            <a:srgbClr val="0070C0"/>
                          </a:solidFill>
                          <a:latin typeface="Calibri"/>
                          <a:ea typeface="Calibri"/>
                          <a:cs typeface="Times New Roman"/>
                        </a:rPr>
                        <a:t>M</a:t>
                      </a:r>
                      <a:r>
                        <a:rPr lang="es-MX" sz="1800" b="1" i="1" baseline="-25000" dirty="0">
                          <a:solidFill>
                            <a:srgbClr val="0070C0"/>
                          </a:solidFill>
                          <a:latin typeface="Calibri"/>
                          <a:ea typeface="Calibri"/>
                          <a:cs typeface="Times New Roman"/>
                        </a:rPr>
                        <a:t>b</a:t>
                      </a:r>
                      <a:r>
                        <a:rPr lang="es-MX" sz="1800" b="1" i="1" dirty="0">
                          <a:solidFill>
                            <a:srgbClr val="0070C0"/>
                          </a:solidFill>
                          <a:latin typeface="Calibri"/>
                          <a:ea typeface="Calibri"/>
                          <a:cs typeface="Times New Roman"/>
                        </a:rPr>
                        <a:t>=</a:t>
                      </a:r>
                      <a:r>
                        <a:rPr lang="es-MX" sz="1800" b="1" i="0" dirty="0">
                          <a:solidFill>
                            <a:srgbClr val="0070C0"/>
                          </a:solidFill>
                          <a:latin typeface="Calibri"/>
                          <a:ea typeface="Calibri"/>
                          <a:cs typeface="Times New Roman"/>
                        </a:rPr>
                        <a:t>4710</a:t>
                      </a:r>
                      <a:endParaRPr lang="es-MX" sz="1800" i="0" dirty="0">
                        <a:solidFill>
                          <a:srgbClr val="0000FF"/>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Λ</a:t>
                      </a:r>
                      <a:r>
                        <a:rPr lang="es-MX" sz="1800" b="1" baseline="-25000" dirty="0">
                          <a:solidFill>
                            <a:srgbClr val="7030A0"/>
                          </a:solidFill>
                          <a:latin typeface="Calibri"/>
                          <a:ea typeface="Calibri"/>
                          <a:cs typeface="Times New Roman"/>
                        </a:rPr>
                        <a:t>UV</a:t>
                      </a:r>
                      <a:r>
                        <a:rPr lang="es-MX" sz="1800" b="1" dirty="0">
                          <a:solidFill>
                            <a:srgbClr val="7030A0"/>
                          </a:solidFill>
                          <a:latin typeface="Calibri"/>
                          <a:ea typeface="Calibri"/>
                          <a:cs typeface="Times New Roman"/>
                        </a:rPr>
                        <a:t>=6400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00FF"/>
                          </a:solidFill>
                          <a:latin typeface="Calibri"/>
                          <a:ea typeface="Calibri"/>
                          <a:cs typeface="Times New Roman"/>
                        </a:rPr>
                        <a:t>Λ</a:t>
                      </a:r>
                      <a:r>
                        <a:rPr lang="es-MX" sz="1800" b="1" baseline="-25000" dirty="0">
                          <a:solidFill>
                            <a:srgbClr val="0000FF"/>
                          </a:solidFill>
                          <a:latin typeface="Calibri"/>
                          <a:ea typeface="Calibri"/>
                          <a:cs typeface="Times New Roman"/>
                        </a:rPr>
                        <a:t>IR</a:t>
                      </a:r>
                      <a:r>
                        <a:rPr lang="es-MX" sz="1800" b="1" dirty="0">
                          <a:solidFill>
                            <a:srgbClr val="0000FF"/>
                          </a:solidFill>
                          <a:latin typeface="Calibri"/>
                          <a:ea typeface="Calibri"/>
                          <a:cs typeface="Times New Roman"/>
                        </a:rPr>
                        <a:t>=240</a:t>
                      </a:r>
                      <a:endParaRPr lang="es-MX" sz="1800" dirty="0">
                        <a:solidFill>
                          <a:srgbClr val="0000FF"/>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7030A0"/>
                          </a:solidFill>
                          <a:latin typeface="Calibri"/>
                          <a:ea typeface="Calibri"/>
                          <a:cs typeface="Times New Roman"/>
                        </a:rPr>
                        <a:t>m</a:t>
                      </a:r>
                      <a:r>
                        <a:rPr lang="es-MX" sz="1800" b="1" i="1" baseline="-25000" dirty="0" err="1">
                          <a:solidFill>
                            <a:srgbClr val="7030A0"/>
                          </a:solidFill>
                          <a:latin typeface="Calibri"/>
                          <a:ea typeface="Calibri"/>
                          <a:cs typeface="Times New Roman"/>
                        </a:rPr>
                        <a:t>b</a:t>
                      </a:r>
                      <a:r>
                        <a:rPr lang="es-MX" sz="1800" b="1" dirty="0">
                          <a:solidFill>
                            <a:srgbClr val="7030A0"/>
                          </a:solidFill>
                          <a:latin typeface="Calibri"/>
                          <a:ea typeface="Calibri"/>
                          <a:cs typeface="Times New Roman"/>
                        </a:rPr>
                        <a:t>=3800</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7030A0"/>
                          </a:solidFill>
                          <a:latin typeface="Calibri"/>
                          <a:ea typeface="Calibri"/>
                          <a:cs typeface="Times New Roman"/>
                        </a:rPr>
                        <a:t>α</a:t>
                      </a:r>
                      <a:r>
                        <a:rPr lang="es-MX" sz="1800" b="1" baseline="-25000" dirty="0">
                          <a:solidFill>
                            <a:srgbClr val="7030A0"/>
                          </a:solidFill>
                          <a:latin typeface="Calibri"/>
                          <a:ea typeface="Calibri"/>
                          <a:cs typeface="Times New Roman"/>
                        </a:rPr>
                        <a:t>IR</a:t>
                      </a:r>
                      <a:r>
                        <a:rPr lang="es-MX" sz="1800" b="1" dirty="0">
                          <a:solidFill>
                            <a:srgbClr val="7030A0"/>
                          </a:solidFill>
                          <a:latin typeface="Calibri"/>
                          <a:ea typeface="Calibri"/>
                          <a:cs typeface="Times New Roman"/>
                        </a:rPr>
                        <a:t>=0.023</a:t>
                      </a:r>
                      <a:endParaRPr lang="es-MX" sz="1800" dirty="0">
                        <a:solidFill>
                          <a:srgbClr val="7030A0"/>
                        </a:solidFill>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52544">
                <a:tc>
                  <a:txBody>
                    <a:bodyPr/>
                    <a:lstStyle/>
                    <a:p>
                      <a:pPr>
                        <a:lnSpc>
                          <a:spcPct val="115000"/>
                        </a:lnSpc>
                        <a:spcAft>
                          <a:spcPts val="1000"/>
                        </a:spcAft>
                      </a:pPr>
                      <a:r>
                        <a:rPr lang="en-US" sz="1800" b="1" dirty="0">
                          <a:latin typeface="Calibri"/>
                          <a:ea typeface="Calibri"/>
                          <a:cs typeface="Times New Roman"/>
                        </a:rPr>
                        <a:t> </a:t>
                      </a:r>
                      <a:r>
                        <a:rPr lang="es-MX" sz="1800" b="1" dirty="0" err="1">
                          <a:latin typeface="Calibri"/>
                          <a:ea typeface="Calibri"/>
                          <a:cs typeface="Times New Roman"/>
                        </a:rPr>
                        <a:t>Masses</a:t>
                      </a:r>
                      <a:r>
                        <a:rPr lang="es-MX" sz="1800" b="1" dirty="0">
                          <a:latin typeface="Calibri"/>
                          <a:ea typeface="Calibri"/>
                          <a:cs typeface="Times New Roman"/>
                        </a:rPr>
                        <a:t> in </a:t>
                      </a:r>
                      <a:r>
                        <a:rPr lang="es-MX" sz="1800" b="1" dirty="0" err="1">
                          <a:latin typeface="Calibri"/>
                          <a:ea typeface="Calibri"/>
                          <a:cs typeface="Times New Roman"/>
                        </a:rPr>
                        <a:t>MeV</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err="1">
                          <a:solidFill>
                            <a:srgbClr val="31849B"/>
                          </a:solidFill>
                          <a:latin typeface="Calibri"/>
                          <a:ea typeface="Calibri"/>
                          <a:cs typeface="Times New Roman"/>
                        </a:rPr>
                        <a:t>m</a:t>
                      </a:r>
                      <a:r>
                        <a:rPr lang="es-MX" sz="1800" b="1" baseline="-25000" dirty="0" err="1">
                          <a:solidFill>
                            <a:srgbClr val="31849B"/>
                          </a:solidFill>
                          <a:latin typeface="Calibri"/>
                          <a:ea typeface="Calibri"/>
                          <a:cs typeface="Times New Roman"/>
                          <a:sym typeface="Symbol"/>
                        </a:rPr>
                        <a:t>b</a:t>
                      </a:r>
                      <a:r>
                        <a:rPr lang="es-MX" sz="1800" b="1" dirty="0">
                          <a:solidFill>
                            <a:srgbClr val="31849B"/>
                          </a:solidFill>
                          <a:latin typeface="Calibri"/>
                          <a:ea typeface="Calibri"/>
                          <a:cs typeface="Times New Roman"/>
                        </a:rPr>
                        <a:t>(1S)</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800" b="1" i="1" u="none" strike="noStrike" kern="1200" cap="none" spc="0" normalizeH="0" baseline="0" noProof="0" dirty="0" err="1">
                          <a:ln>
                            <a:noFill/>
                          </a:ln>
                          <a:solidFill>
                            <a:srgbClr val="31849B"/>
                          </a:solidFill>
                          <a:effectLst/>
                          <a:uLnTx/>
                          <a:uFillTx/>
                          <a:latin typeface="Calibri"/>
                          <a:ea typeface="Calibri"/>
                          <a:cs typeface="Times New Roman"/>
                        </a:rPr>
                        <a:t>m</a:t>
                      </a:r>
                      <a:r>
                        <a:rPr kumimoji="0" lang="es-MX" sz="1800" b="1" i="0" u="none" strike="noStrike" kern="1200" cap="none" spc="0" normalizeH="0" baseline="-25000" noProof="0" dirty="0" err="1">
                          <a:ln>
                            <a:noFill/>
                          </a:ln>
                          <a:solidFill>
                            <a:srgbClr val="31849B"/>
                          </a:solidFill>
                          <a:effectLst/>
                          <a:uLnTx/>
                          <a:uFillTx/>
                          <a:latin typeface="Calibri"/>
                          <a:ea typeface="Calibri"/>
                          <a:cs typeface="Times New Roman"/>
                          <a:sym typeface="Symbol"/>
                        </a:rPr>
                        <a:t>Υ</a:t>
                      </a:r>
                      <a:r>
                        <a:rPr kumimoji="0" lang="es-MX" sz="1800" b="1" i="0" u="none" strike="noStrike" kern="1200" cap="none" spc="0" normalizeH="0" baseline="0" noProof="0" dirty="0">
                          <a:ln>
                            <a:noFill/>
                          </a:ln>
                          <a:solidFill>
                            <a:srgbClr val="31849B"/>
                          </a:solidFill>
                          <a:effectLst/>
                          <a:uLnTx/>
                          <a:uFillTx/>
                          <a:latin typeface="Calibri"/>
                          <a:ea typeface="Calibri"/>
                          <a:cs typeface="Times New Roman"/>
                        </a:rPr>
                        <a:t>(1S)</a:t>
                      </a:r>
                      <a:endParaRPr lang="es-MX" sz="1800" dirty="0">
                        <a:solidFill>
                          <a:srgbClr val="31849B"/>
                        </a:solidFill>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0</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i="1" dirty="0">
                          <a:solidFill>
                            <a:srgbClr val="31849B"/>
                          </a:solidFill>
                          <a:latin typeface="Calibri"/>
                          <a:ea typeface="Calibri"/>
                          <a:cs typeface="Times New Roman"/>
                        </a:rPr>
                        <a:t>m</a:t>
                      </a:r>
                      <a:r>
                        <a:rPr lang="es-MX" sz="1800" b="1" baseline="-25000" dirty="0">
                          <a:solidFill>
                            <a:srgbClr val="31849B"/>
                          </a:solidFill>
                          <a:latin typeface="Calibri"/>
                          <a:ea typeface="Calibri"/>
                          <a:cs typeface="Times New Roman"/>
                          <a:sym typeface="Symbol"/>
                        </a:rPr>
                        <a:t>b</a:t>
                      </a:r>
                      <a:r>
                        <a:rPr lang="es-MX" sz="1800" b="1" baseline="-25000" dirty="0">
                          <a:solidFill>
                            <a:srgbClr val="31849B"/>
                          </a:solidFill>
                          <a:latin typeface="Calibri"/>
                          <a:ea typeface="Calibri"/>
                          <a:cs typeface="Times New Roman"/>
                        </a:rPr>
                        <a:t>1</a:t>
                      </a:r>
                      <a:r>
                        <a:rPr lang="es-MX" sz="1800" b="1" dirty="0">
                          <a:solidFill>
                            <a:srgbClr val="31849B"/>
                          </a:solidFill>
                          <a:latin typeface="Calibri"/>
                          <a:ea typeface="Calibri"/>
                          <a:cs typeface="Times New Roman"/>
                        </a:rPr>
                        <a:t>(1P)</a:t>
                      </a:r>
                      <a:endParaRPr lang="es-MX" sz="1800" dirty="0">
                        <a:solidFill>
                          <a:srgbClr val="31849B"/>
                        </a:solidFill>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4989">
                <a:tc>
                  <a:txBody>
                    <a:bodyPr/>
                    <a:lstStyle/>
                    <a:p>
                      <a:pPr>
                        <a:lnSpc>
                          <a:spcPct val="115000"/>
                        </a:lnSpc>
                        <a:spcAft>
                          <a:spcPts val="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9400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9460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9860</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9892</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4989">
                <a:tc>
                  <a:txBody>
                    <a:bodyPr/>
                    <a:lstStyle/>
                    <a:p>
                      <a:pPr>
                        <a:lnSpc>
                          <a:spcPct val="115000"/>
                        </a:lnSpc>
                        <a:spcAft>
                          <a:spcPts val="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B050"/>
                          </a:solidFill>
                          <a:latin typeface="Calibri"/>
                          <a:ea typeface="Calibri"/>
                          <a:cs typeface="Times New Roman"/>
                        </a:rPr>
                        <a:t>9407</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9547</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70C0"/>
                          </a:solidFill>
                          <a:latin typeface="Calibri"/>
                          <a:ea typeface="Calibri"/>
                          <a:cs typeface="Times New Roman"/>
                        </a:rPr>
                        <a:t>9671</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rgbClr val="0070C0"/>
                          </a:solidFill>
                          <a:latin typeface="Calibri"/>
                          <a:ea typeface="Calibri"/>
                          <a:cs typeface="Times New Roman"/>
                        </a:rPr>
                        <a:t>9680</a:t>
                      </a:r>
                      <a:endParaRPr lang="es-MX" sz="1800" dirty="0">
                        <a:solidFill>
                          <a:srgbClr val="0070C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44989">
                <a:tc gridSpan="5">
                  <a:txBody>
                    <a:bodyPr/>
                    <a:lstStyle/>
                    <a:p>
                      <a:pPr algn="ctr">
                        <a:lnSpc>
                          <a:spcPct val="115000"/>
                        </a:lnSpc>
                        <a:spcAft>
                          <a:spcPts val="1000"/>
                        </a:spcAft>
                      </a:pPr>
                      <a:r>
                        <a:rPr lang="en-US" sz="1800" b="1" noProof="0" dirty="0">
                          <a:latin typeface="Calibri"/>
                          <a:ea typeface="Calibri"/>
                          <a:cs typeface="Times New Roman"/>
                        </a:rPr>
                        <a:t>Decay Constants</a:t>
                      </a:r>
                      <a:r>
                        <a:rPr lang="es-MX" sz="1800" noProof="0" dirty="0">
                          <a:latin typeface="Calibri"/>
                          <a:ea typeface="Calibri"/>
                          <a:cs typeface="Times New Roman"/>
                        </a:rPr>
                        <a:t> </a:t>
                      </a:r>
                      <a:r>
                        <a:rPr lang="en-US" sz="1800" b="1" dirty="0">
                          <a:latin typeface="Calibri"/>
                          <a:ea typeface="Calibri"/>
                          <a:cs typeface="Times New Roman"/>
                        </a:rPr>
                        <a:t>(MeV) (</a:t>
                      </a:r>
                      <a:r>
                        <a:rPr lang="en-US" sz="1800" b="1" dirty="0" err="1">
                          <a:latin typeface="Calibri"/>
                          <a:ea typeface="Calibri"/>
                          <a:cs typeface="Times New Roman"/>
                        </a:rPr>
                        <a:t>g</a:t>
                      </a:r>
                      <a:r>
                        <a:rPr lang="en-US" sz="1800" b="1" baseline="-25000" dirty="0" err="1">
                          <a:latin typeface="Calibri"/>
                          <a:ea typeface="Calibri"/>
                          <a:cs typeface="Times New Roman"/>
                        </a:rPr>
                        <a:t>so</a:t>
                      </a:r>
                      <a:r>
                        <a:rPr lang="en-US" sz="1800" b="1" dirty="0">
                          <a:latin typeface="Calibri"/>
                          <a:ea typeface="Calibri"/>
                          <a:cs typeface="Times New Roman"/>
                        </a:rPr>
                        <a:t>=0.24)</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44989">
                <a:tc>
                  <a:txBody>
                    <a:bodyPr/>
                    <a:lstStyle/>
                    <a:p>
                      <a:pPr>
                        <a:lnSpc>
                          <a:spcPct val="115000"/>
                        </a:lnSpc>
                        <a:spcAft>
                          <a:spcPts val="1000"/>
                        </a:spcAft>
                      </a:pPr>
                      <a:r>
                        <a:rPr lang="en-US" sz="1800" b="1" dirty="0">
                          <a:latin typeface="Calibri"/>
                          <a:ea typeface="Calibri"/>
                          <a:cs typeface="Times New Roman"/>
                        </a:rPr>
                        <a:t>PDG(2016)</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solidFill>
                            <a:schemeClr val="tx1"/>
                          </a:solidFill>
                          <a:latin typeface="Calibri"/>
                          <a:ea typeface="Calibri"/>
                          <a:cs typeface="Times New Roman"/>
                        </a:rPr>
                        <a:t>----</a:t>
                      </a:r>
                      <a:endParaRPr lang="es-MX" sz="1800" dirty="0">
                        <a:solidFill>
                          <a:schemeClr val="tx1"/>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506</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s-MX" sz="1800" b="1" dirty="0">
                          <a:solidFill>
                            <a:srgbClr val="00B050"/>
                          </a:solidFill>
                          <a:latin typeface="Calibri"/>
                          <a:ea typeface="Calibri"/>
                          <a:cs typeface="Times New Roman"/>
                        </a:rPr>
                        <a:t>553</a:t>
                      </a:r>
                      <a:endParaRPr lang="es-MX" sz="1800" dirty="0">
                        <a:solidFill>
                          <a:srgbClr val="00B050"/>
                        </a:solidFill>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800" b="1" dirty="0">
                          <a:latin typeface="Calibri"/>
                          <a:ea typeface="Calibri"/>
                          <a:cs typeface="Times New Roman"/>
                        </a:rPr>
                        <a:t>219</a:t>
                      </a:r>
                      <a:endParaRPr lang="es-MX" sz="1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Bethe-</a:t>
                      </a:r>
                      <a:r>
                        <a:rPr kumimoji="0" lang="en-US" sz="1800" b="1" i="0" u="none" strike="noStrike" kern="1200" cap="none" spc="0" normalizeH="0" baseline="0" noProof="0" dirty="0" err="1">
                          <a:ln>
                            <a:noFill/>
                          </a:ln>
                          <a:solidFill>
                            <a:prstClr val="black"/>
                          </a:solidFill>
                          <a:effectLst/>
                          <a:uLnTx/>
                          <a:uFillTx/>
                          <a:latin typeface="Calibri"/>
                          <a:ea typeface="Calibri"/>
                          <a:cs typeface="Times New Roman"/>
                        </a:rPr>
                        <a:t>Salpeter</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 Amplitudes</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800" dirty="0">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0670707"/>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E</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kumimoji="0" lang="es-MX" sz="1800" b="0" i="1"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0.851</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0.184</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0.001</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0.0008</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673606"/>
                  </a:ext>
                </a:extLst>
              </a:tr>
              <a:tr h="34498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a:cs typeface="Times New Roman"/>
                        </a:rPr>
                        <a:t>F</a:t>
                      </a:r>
                      <a:r>
                        <a:rPr kumimoji="0" lang="en-US" sz="1800" b="1" i="1" u="none" strike="noStrike" kern="1200" cap="none" spc="0" normalizeH="0" baseline="-25000" noProof="0" dirty="0">
                          <a:ln>
                            <a:noFill/>
                          </a:ln>
                          <a:solidFill>
                            <a:prstClr val="black"/>
                          </a:solidFill>
                          <a:effectLst/>
                          <a:uLnTx/>
                          <a:uFillTx/>
                          <a:latin typeface="Calibri"/>
                          <a:ea typeface="Calibri"/>
                          <a:cs typeface="Times New Roman"/>
                        </a:rPr>
                        <a:t>H</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Calibri"/>
                          <a:cs typeface="Times New Roman"/>
                        </a:rPr>
                        <a:t>0.173</a:t>
                      </a:r>
                      <a:endParaRPr kumimoji="0" lang="es-MX" sz="1800" b="0" i="0" u="none" strike="noStrike" kern="1200" cap="none" spc="0" normalizeH="0" baseline="0" noProof="0" dirty="0">
                        <a:ln>
                          <a:noFill/>
                        </a:ln>
                        <a:solidFill>
                          <a:schemeClr val="tx1"/>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417164"/>
                  </a:ext>
                </a:extLst>
              </a:tr>
              <a:tr h="344989">
                <a:tc gridSpan="5">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Charge-Radii</a:t>
                      </a:r>
                      <a:r>
                        <a:rPr kumimoji="0" lang="es-MX" sz="1800" b="0" i="0" u="none" strike="noStrike" kern="1200" cap="none" spc="0" normalizeH="0" baseline="0" noProof="0" dirty="0">
                          <a:ln>
                            <a:noFill/>
                          </a:ln>
                          <a:solidFill>
                            <a:prstClr val="black"/>
                          </a:solidFill>
                          <a:effectLst/>
                          <a:uLnTx/>
                          <a:uFillTx/>
                          <a:latin typeface="Calibri"/>
                          <a:ea typeface="Calibri"/>
                          <a:cs typeface="Times New Roman"/>
                        </a:rPr>
                        <a:t> </a:t>
                      </a: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(fm)</a:t>
                      </a:r>
                      <a:endParaRPr lang="es-MX" sz="1800" i="1"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nSpc>
                          <a:spcPct val="115000"/>
                        </a:lnSpc>
                        <a:spcAft>
                          <a:spcPts val="1000"/>
                        </a:spcAft>
                      </a:pPr>
                      <a:endParaRPr lang="es-MX" sz="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596082"/>
                  </a:ext>
                </a:extLst>
              </a:tr>
              <a:tr h="344989">
                <a:tc>
                  <a:txBody>
                    <a:bodyPr/>
                    <a:lstStyle/>
                    <a:p>
                      <a:pPr>
                        <a:lnSpc>
                          <a:spcPct val="115000"/>
                        </a:lnSpc>
                        <a:spcAft>
                          <a:spcPts val="1000"/>
                        </a:spcAft>
                      </a:pPr>
                      <a:r>
                        <a:rPr lang="en-US" sz="1800" b="1" dirty="0">
                          <a:latin typeface="Calibri"/>
                          <a:ea typeface="Calibri"/>
                          <a:cs typeface="Times New Roman"/>
                        </a:rPr>
                        <a:t>SDE(2017)</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0.086</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835212"/>
                  </a:ext>
                </a:extLst>
              </a:tr>
              <a:tr h="344989">
                <a:tc>
                  <a:txBody>
                    <a:bodyPr/>
                    <a:lstStyle/>
                    <a:p>
                      <a:pPr>
                        <a:lnSpc>
                          <a:spcPct val="115000"/>
                        </a:lnSpc>
                        <a:spcAft>
                          <a:spcPts val="1000"/>
                        </a:spcAft>
                      </a:pPr>
                      <a:r>
                        <a:rPr lang="en-US" sz="1800" b="1" dirty="0">
                          <a:latin typeface="Calibri"/>
                          <a:ea typeface="Calibri"/>
                          <a:cs typeface="Times New Roman"/>
                        </a:rPr>
                        <a:t>Contact Interaction</a:t>
                      </a:r>
                      <a:r>
                        <a:rPr lang="en-US" sz="1800" dirty="0">
                          <a:latin typeface="Calibri"/>
                          <a:ea typeface="Calibri"/>
                          <a:cs typeface="Times New Roman"/>
                        </a:rPr>
                        <a:t> </a:t>
                      </a: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Times New Roman"/>
                        </a:rPr>
                        <a:t>0.109</a:t>
                      </a: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endParaRPr lang="es-MX" sz="1800" dirty="0">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Calibri"/>
                        <a:cs typeface="Times New Roman"/>
                      </a:endParaRPr>
                    </a:p>
                  </a:txBody>
                  <a:tcPr marL="47491" marR="47491" marT="57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460516"/>
                  </a:ext>
                </a:extLst>
              </a:tr>
            </a:tbl>
          </a:graphicData>
        </a:graphic>
      </p:graphicFrame>
      <p:sp>
        <p:nvSpPr>
          <p:cNvPr id="4" name="12 CuadroTexto"/>
          <p:cNvSpPr txBox="1"/>
          <p:nvPr/>
        </p:nvSpPr>
        <p:spPr>
          <a:xfrm>
            <a:off x="1747447" y="897601"/>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
        <p:nvSpPr>
          <p:cNvPr id="5" name="1 Título"/>
          <p:cNvSpPr txBox="1">
            <a:spLocks/>
          </p:cNvSpPr>
          <p:nvPr/>
        </p:nvSpPr>
        <p:spPr>
          <a:xfrm>
            <a:off x="1901316" y="22177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There is Charm on the Beauty: </a:t>
            </a:r>
            <a:r>
              <a:rPr lang="en-US" dirty="0">
                <a:solidFill>
                  <a:srgbClr val="0000FF"/>
                </a:solidFill>
                <a:effectLst>
                  <a:outerShdw blurRad="38100" dist="38100" dir="2700000" algn="tl">
                    <a:srgbClr val="000000">
                      <a:alpha val="43137"/>
                    </a:srgbClr>
                  </a:outerShdw>
                </a:effectLst>
              </a:rPr>
              <a:t>masses</a:t>
            </a:r>
            <a:r>
              <a:rPr lang="en-US" dirty="0">
                <a:solidFill>
                  <a:schemeClr val="accent2">
                    <a:lumMod val="50000"/>
                  </a:schemeClr>
                </a:solidFill>
                <a:effectLst>
                  <a:outerShdw blurRad="38100" dist="38100" dir="2700000" algn="tl">
                    <a:srgbClr val="000000">
                      <a:alpha val="43137"/>
                    </a:srgbClr>
                  </a:outerShdw>
                </a:effectLst>
              </a:rPr>
              <a:t> and </a:t>
            </a:r>
            <a:r>
              <a:rPr lang="en-US" dirty="0">
                <a:solidFill>
                  <a:srgbClr val="0000FF"/>
                </a:solidFill>
                <a:effectLst>
                  <a:outerShdw blurRad="38100" dist="38100" dir="2700000" algn="tl">
                    <a:srgbClr val="000000">
                      <a:alpha val="43137"/>
                    </a:srgbClr>
                  </a:outerShdw>
                </a:effectLst>
              </a:rPr>
              <a:t>decay constants</a:t>
            </a:r>
            <a:endParaRPr lang="en-US"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10322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clrChange>
              <a:clrFrom>
                <a:srgbClr val="FFFFFF"/>
              </a:clrFrom>
              <a:clrTo>
                <a:srgbClr val="FFFFFF">
                  <a:alpha val="0"/>
                </a:srgbClr>
              </a:clrTo>
            </a:clrChange>
          </a:blip>
          <a:stretch>
            <a:fillRect/>
          </a:stretch>
        </p:blipFill>
        <p:spPr>
          <a:xfrm>
            <a:off x="1742385" y="1883918"/>
            <a:ext cx="4304086" cy="2965298"/>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494376868"/>
              </p:ext>
            </p:extLst>
          </p:nvPr>
        </p:nvGraphicFramePr>
        <p:xfrm>
          <a:off x="2456565" y="4941169"/>
          <a:ext cx="2232248" cy="1536029"/>
        </p:xfrm>
        <a:graphic>
          <a:graphicData uri="http://schemas.openxmlformats.org/drawingml/2006/table">
            <a:tbl>
              <a:tblPr/>
              <a:tblGrid>
                <a:gridCol w="1274389">
                  <a:extLst>
                    <a:ext uri="{9D8B030D-6E8A-4147-A177-3AD203B41FA5}">
                      <a16:colId xmlns:a16="http://schemas.microsoft.com/office/drawing/2014/main" val="20000"/>
                    </a:ext>
                  </a:extLst>
                </a:gridCol>
                <a:gridCol w="957859">
                  <a:extLst>
                    <a:ext uri="{9D8B030D-6E8A-4147-A177-3AD203B41FA5}">
                      <a16:colId xmlns:a16="http://schemas.microsoft.com/office/drawing/2014/main" val="20001"/>
                    </a:ext>
                  </a:extLst>
                </a:gridCol>
              </a:tblGrid>
              <a:tr h="152633">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08837">
                <a:tc>
                  <a:txBody>
                    <a:bodyPr/>
                    <a:lstStyle/>
                    <a:p>
                      <a:pPr algn="ctr">
                        <a:lnSpc>
                          <a:spcPct val="115000"/>
                        </a:lnSpc>
                        <a:spcAft>
                          <a:spcPts val="0"/>
                        </a:spcAft>
                      </a:pPr>
                      <a:r>
                        <a:rPr lang="en-US" sz="1000" b="1" dirty="0">
                          <a:latin typeface="Calibri"/>
                          <a:ea typeface="Calibri"/>
                          <a:cs typeface="Times New Roman"/>
                        </a:rPr>
                        <a:t>Dyson-Schwinger</a:t>
                      </a:r>
                      <a:r>
                        <a:rPr lang="en-US" sz="1000" b="1" baseline="0" dirty="0">
                          <a:latin typeface="Calibri"/>
                          <a:ea typeface="Calibri"/>
                          <a:cs typeface="Times New Roman"/>
                        </a:rPr>
                        <a:t> Equations</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0.219fm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2633">
                <a:tc>
                  <a:txBody>
                    <a:bodyPr/>
                    <a:lstStyle/>
                    <a:p>
                      <a:pPr algn="ctr">
                        <a:lnSpc>
                          <a:spcPct val="115000"/>
                        </a:lnSpc>
                        <a:spcAft>
                          <a:spcPts val="0"/>
                        </a:spcAft>
                      </a:pPr>
                      <a:r>
                        <a:rPr lang="es-MX" sz="1000" b="1" dirty="0" err="1">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0.25fm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1173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0"/>
                        </a:spcAft>
                      </a:pP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0.21fm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263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VMD</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0.156fm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9159">
                <a:tc>
                  <a:txBody>
                    <a:bodyPr/>
                    <a:lstStyle/>
                    <a:p>
                      <a:pPr algn="ctr">
                        <a:lnSpc>
                          <a:spcPct val="115000"/>
                        </a:lnSpc>
                        <a:spcAft>
                          <a:spcPts val="0"/>
                        </a:spcAft>
                      </a:pPr>
                      <a:r>
                        <a:rPr lang="en-US" sz="1000" b="1" noProof="0" dirty="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0.256fm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12 CuadroTexto"/>
          <p:cNvSpPr txBox="1"/>
          <p:nvPr/>
        </p:nvSpPr>
        <p:spPr>
          <a:xfrm>
            <a:off x="3359696" y="910464"/>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1901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Elastic Form Factor</a:t>
            </a:r>
          </a:p>
        </p:txBody>
      </p:sp>
      <p:pic>
        <p:nvPicPr>
          <p:cNvPr id="9" name="Imagen 8"/>
          <p:cNvPicPr>
            <a:picLocks noChangeAspect="1"/>
          </p:cNvPicPr>
          <p:nvPr/>
        </p:nvPicPr>
        <p:blipFill>
          <a:blip r:embed="rId3" cstate="print">
            <a:clrChange>
              <a:clrFrom>
                <a:srgbClr val="FAFFFF"/>
              </a:clrFrom>
              <a:clrTo>
                <a:srgbClr val="FAFFFF">
                  <a:alpha val="0"/>
                </a:srgbClr>
              </a:clrTo>
            </a:clrChange>
            <a:extLst>
              <a:ext uri="{BEBA8EAE-BF5A-486C-A8C5-ECC9F3942E4B}">
                <a14:imgProps xmlns:a14="http://schemas.microsoft.com/office/drawing/2010/main">
                  <a14:imgLayer r:embed="rId4">
                    <a14:imgEffect>
                      <a14:artisticPhotocopy/>
                    </a14:imgEffect>
                    <a14:imgEffect>
                      <a14:colorTemperature colorTemp="5900"/>
                    </a14:imgEffect>
                  </a14:imgLayer>
                </a14:imgProps>
              </a:ext>
            </a:extLst>
          </a:blip>
          <a:stretch>
            <a:fillRect/>
          </a:stretch>
        </p:blipFill>
        <p:spPr>
          <a:xfrm>
            <a:off x="4820941" y="4605853"/>
            <a:ext cx="2550119" cy="1500946"/>
          </a:xfrm>
          <a:prstGeom prst="rect">
            <a:avLst/>
          </a:prstGeom>
        </p:spPr>
      </p:pic>
      <p:pic>
        <p:nvPicPr>
          <p:cNvPr id="10" name="Imagen 9"/>
          <p:cNvPicPr>
            <a:picLocks noChangeAspect="1"/>
          </p:cNvPicPr>
          <p:nvPr/>
        </p:nvPicPr>
        <p:blipFill>
          <a:blip r:embed="rId5">
            <a:clrChange>
              <a:clrFrom>
                <a:srgbClr val="FFFFFF"/>
              </a:clrFrom>
              <a:clrTo>
                <a:srgbClr val="FFFFFF">
                  <a:alpha val="0"/>
                </a:srgbClr>
              </a:clrTo>
            </a:clrChange>
          </a:blip>
          <a:stretch>
            <a:fillRect/>
          </a:stretch>
        </p:blipFill>
        <p:spPr>
          <a:xfrm>
            <a:off x="6513868" y="1890209"/>
            <a:ext cx="3921851" cy="2983723"/>
          </a:xfrm>
          <a:prstGeom prst="rect">
            <a:avLst/>
          </a:prstGeom>
        </p:spPr>
      </p:pic>
      <p:graphicFrame>
        <p:nvGraphicFramePr>
          <p:cNvPr id="11" name="3 Tabla"/>
          <p:cNvGraphicFramePr>
            <a:graphicFrameLocks noGrp="1"/>
          </p:cNvGraphicFramePr>
          <p:nvPr>
            <p:extLst>
              <p:ext uri="{D42A27DB-BD31-4B8C-83A1-F6EECF244321}">
                <p14:modId xmlns:p14="http://schemas.microsoft.com/office/powerpoint/2010/main" val="1716047920"/>
              </p:ext>
            </p:extLst>
          </p:nvPr>
        </p:nvGraphicFramePr>
        <p:xfrm>
          <a:off x="8786252" y="5134642"/>
          <a:ext cx="1157995" cy="515610"/>
        </p:xfrm>
        <a:graphic>
          <a:graphicData uri="http://schemas.openxmlformats.org/drawingml/2006/table">
            <a:tbl>
              <a:tblPr/>
              <a:tblGrid>
                <a:gridCol w="538934">
                  <a:extLst>
                    <a:ext uri="{9D8B030D-6E8A-4147-A177-3AD203B41FA5}">
                      <a16:colId xmlns:a16="http://schemas.microsoft.com/office/drawing/2014/main" val="20000"/>
                    </a:ext>
                  </a:extLst>
                </a:gridCol>
                <a:gridCol w="619061">
                  <a:extLst>
                    <a:ext uri="{9D8B030D-6E8A-4147-A177-3AD203B41FA5}">
                      <a16:colId xmlns:a16="http://schemas.microsoft.com/office/drawing/2014/main" val="20001"/>
                    </a:ext>
                  </a:extLst>
                </a:gridCol>
              </a:tblGrid>
              <a:tr h="160856">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Charge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33925">
                <a:tc>
                  <a:txBody>
                    <a:bodyPr/>
                    <a:lstStyle/>
                    <a:p>
                      <a:pPr algn="ctr">
                        <a:lnSpc>
                          <a:spcPct val="115000"/>
                        </a:lnSpc>
                        <a:spcAft>
                          <a:spcPts val="0"/>
                        </a:spcAft>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a:ln>
                            <a:noFill/>
                          </a:ln>
                          <a:solidFill>
                            <a:prstClr val="black"/>
                          </a:solidFill>
                          <a:effectLst/>
                          <a:uLnTx/>
                          <a:uFillTx/>
                          <a:latin typeface="Calibri"/>
                          <a:ea typeface="Calibri"/>
                          <a:cs typeface="Times New Roman"/>
                          <a:sym typeface="Symbol"/>
                        </a:rPr>
                        <a:t>b</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0.107fm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3925">
                <a:tc>
                  <a:txBody>
                    <a:bodyPr/>
                    <a:lstStyle/>
                    <a:p>
                      <a:pPr algn="ctr">
                        <a:lnSpc>
                          <a:spcPct val="115000"/>
                        </a:lnSpc>
                        <a:spcAft>
                          <a:spcPts val="0"/>
                        </a:spcAft>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sym typeface="Symbol"/>
                        </a:rPr>
                        <a:t></a:t>
                      </a:r>
                      <a:r>
                        <a:rPr kumimoji="0" lang="es-MX" sz="1000" b="1" i="0" u="none" strike="noStrike" kern="1200" cap="none" spc="0" normalizeH="0" baseline="-25000" noProof="0" dirty="0">
                          <a:ln>
                            <a:noFill/>
                          </a:ln>
                          <a:solidFill>
                            <a:prstClr val="black"/>
                          </a:solidFill>
                          <a:effectLst/>
                          <a:uLnTx/>
                          <a:uFillTx/>
                          <a:latin typeface="Calibri"/>
                          <a:ea typeface="Calibri"/>
                          <a:cs typeface="Times New Roman"/>
                          <a:sym typeface="Symbol"/>
                        </a:rPr>
                        <a:t>c</a:t>
                      </a:r>
                      <a:endParaRPr lang="es-MX" sz="1000" baseline="-25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0.210fm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688648"/>
                  </a:ext>
                </a:extLst>
              </a:tr>
            </a:tbl>
          </a:graphicData>
        </a:graphic>
      </p:graphicFrame>
      <p:sp>
        <p:nvSpPr>
          <p:cNvPr id="12" name="12 CuadroTexto"/>
          <p:cNvSpPr txBox="1"/>
          <p:nvPr/>
        </p:nvSpPr>
        <p:spPr>
          <a:xfrm>
            <a:off x="1901316" y="1184000"/>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3" name="Imagen 2">
            <a:extLst>
              <a:ext uri="{FF2B5EF4-FFF2-40B4-BE49-F238E27FC236}">
                <a16:creationId xmlns:a16="http://schemas.microsoft.com/office/drawing/2014/main" id="{C2E1B538-1F62-46F0-83E9-349D650DC4C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88813" y="5938748"/>
            <a:ext cx="3955112" cy="855662"/>
          </a:xfrm>
          <a:prstGeom prst="rect">
            <a:avLst/>
          </a:prstGeom>
        </p:spPr>
      </p:pic>
    </p:spTree>
    <p:extLst>
      <p:ext uri="{BB962C8B-B14F-4D97-AF65-F5344CB8AC3E}">
        <p14:creationId xmlns:p14="http://schemas.microsoft.com/office/powerpoint/2010/main" val="245748848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clrChange>
              <a:clrFrom>
                <a:srgbClr val="FFFFFF"/>
              </a:clrFrom>
              <a:clrTo>
                <a:srgbClr val="FFFFFF">
                  <a:alpha val="0"/>
                </a:srgbClr>
              </a:clrTo>
            </a:clrChange>
          </a:blip>
          <a:stretch>
            <a:fillRect/>
          </a:stretch>
        </p:blipFill>
        <p:spPr>
          <a:xfrm>
            <a:off x="1631505" y="2132857"/>
            <a:ext cx="4032448" cy="2922064"/>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1072315640"/>
              </p:ext>
            </p:extLst>
          </p:nvPr>
        </p:nvGraphicFramePr>
        <p:xfrm>
          <a:off x="2783632" y="5224494"/>
          <a:ext cx="2016224" cy="982557"/>
        </p:xfrm>
        <a:graphic>
          <a:graphicData uri="http://schemas.openxmlformats.org/drawingml/2006/table">
            <a:tbl>
              <a:tblPr/>
              <a:tblGrid>
                <a:gridCol w="1151061">
                  <a:extLst>
                    <a:ext uri="{9D8B030D-6E8A-4147-A177-3AD203B41FA5}">
                      <a16:colId xmlns:a16="http://schemas.microsoft.com/office/drawing/2014/main" val="20000"/>
                    </a:ext>
                  </a:extLst>
                </a:gridCol>
                <a:gridCol w="865163">
                  <a:extLst>
                    <a:ext uri="{9D8B030D-6E8A-4147-A177-3AD203B41FA5}">
                      <a16:colId xmlns:a16="http://schemas.microsoft.com/office/drawing/2014/main" val="20001"/>
                    </a:ext>
                  </a:extLst>
                </a:gridCol>
              </a:tblGrid>
              <a:tr h="150542">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791">
                <a:tc>
                  <a:txBody>
                    <a:bodyPr/>
                    <a:lstStyle/>
                    <a:p>
                      <a:pPr algn="ctr">
                        <a:lnSpc>
                          <a:spcPct val="115000"/>
                        </a:lnSpc>
                        <a:spcAft>
                          <a:spcPts val="0"/>
                        </a:spcAft>
                      </a:pPr>
                      <a:r>
                        <a:rPr lang="en-US" sz="1000" b="1" dirty="0">
                          <a:latin typeface="Calibri"/>
                          <a:ea typeface="Calibri"/>
                          <a:cs typeface="Times New Roman"/>
                        </a:rPr>
                        <a:t>BABAR</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0.166fm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0319">
                <a:tc>
                  <a:txBody>
                    <a:bodyPr/>
                    <a:lstStyle/>
                    <a:p>
                      <a:pPr algn="ctr">
                        <a:lnSpc>
                          <a:spcPct val="115000"/>
                        </a:lnSpc>
                        <a:spcAft>
                          <a:spcPts val="0"/>
                        </a:spcAft>
                      </a:pPr>
                      <a:r>
                        <a:rPr lang="es-MX" sz="1000" b="1" dirty="0" err="1">
                          <a:latin typeface="Calibri"/>
                          <a:ea typeface="Calibri"/>
                          <a:cs typeface="Times New Roman"/>
                        </a:rPr>
                        <a:t>Lattice</a:t>
                      </a:r>
                      <a:endParaRPr lang="es-MX" sz="100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19156">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CI model</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0.133fm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50319">
                <a:tc>
                  <a:txBody>
                    <a:bodyPr/>
                    <a:lstStyle/>
                    <a:p>
                      <a:pPr algn="ctr">
                        <a:lnSpc>
                          <a:spcPct val="115000"/>
                        </a:lnSpc>
                        <a:spcAft>
                          <a:spcPts val="0"/>
                        </a:spcAft>
                      </a:pPr>
                      <a:r>
                        <a:rPr lang="en-US" sz="1000" b="1" noProof="0" dirty="0">
                          <a:latin typeface="Calibri"/>
                          <a:ea typeface="Calibri"/>
                          <a:cs typeface="Times New Roman"/>
                        </a:rPr>
                        <a:t>Algebraic Model</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0.170fm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12 CuadroTexto"/>
          <p:cNvSpPr txBox="1"/>
          <p:nvPr/>
        </p:nvSpPr>
        <p:spPr>
          <a:xfrm>
            <a:off x="2927648" y="877184"/>
            <a:ext cx="784887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M.A Bedolla, et. al.	               Phys. Rev. D 93, 094025 (2016). </a:t>
            </a:r>
          </a:p>
          <a:p>
            <a:r>
              <a:rPr lang="en-US" b="1" dirty="0">
                <a:solidFill>
                  <a:schemeClr val="accent5">
                    <a:lumMod val="75000"/>
                  </a:schemeClr>
                </a:solidFill>
                <a:latin typeface="Calibri(Cuerpo)"/>
                <a:cs typeface="Calibri" panose="020F0502020204030204" pitchFamily="34" charset="0"/>
              </a:rPr>
              <a:t> </a:t>
            </a:r>
          </a:p>
        </p:txBody>
      </p:sp>
      <p:sp>
        <p:nvSpPr>
          <p:cNvPr id="8" name="1 Título"/>
          <p:cNvSpPr txBox="1">
            <a:spLocks/>
          </p:cNvSpPr>
          <p:nvPr/>
        </p:nvSpPr>
        <p:spPr>
          <a:xfrm>
            <a:off x="1901316" y="22177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 Transition Form Factor</a:t>
            </a:r>
          </a:p>
        </p:txBody>
      </p:sp>
      <p:pic>
        <p:nvPicPr>
          <p:cNvPr id="9" name="Imagen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4267081" y="4958316"/>
            <a:ext cx="3326880" cy="2058230"/>
          </a:xfrm>
          <a:prstGeom prst="rect">
            <a:avLst/>
          </a:prstGeom>
        </p:spPr>
      </p:pic>
      <p:pic>
        <p:nvPicPr>
          <p:cNvPr id="11" name="Imagen 10"/>
          <p:cNvPicPr>
            <a:picLocks noChangeAspect="1"/>
          </p:cNvPicPr>
          <p:nvPr/>
        </p:nvPicPr>
        <p:blipFill>
          <a:blip r:embed="rId5">
            <a:clrChange>
              <a:clrFrom>
                <a:srgbClr val="FFFFFF"/>
              </a:clrFrom>
              <a:clrTo>
                <a:srgbClr val="FFFFFF">
                  <a:alpha val="0"/>
                </a:srgbClr>
              </a:clrTo>
            </a:clrChange>
          </a:blip>
          <a:stretch>
            <a:fillRect/>
          </a:stretch>
        </p:blipFill>
        <p:spPr>
          <a:xfrm>
            <a:off x="6023992" y="2134129"/>
            <a:ext cx="3815916" cy="2921977"/>
          </a:xfrm>
          <a:prstGeom prst="rect">
            <a:avLst/>
          </a:prstGeom>
        </p:spPr>
      </p:pic>
      <p:graphicFrame>
        <p:nvGraphicFramePr>
          <p:cNvPr id="12" name="3 Tabla"/>
          <p:cNvGraphicFramePr>
            <a:graphicFrameLocks noGrp="1"/>
          </p:cNvGraphicFramePr>
          <p:nvPr>
            <p:extLst>
              <p:ext uri="{D42A27DB-BD31-4B8C-83A1-F6EECF244321}">
                <p14:modId xmlns:p14="http://schemas.microsoft.com/office/powerpoint/2010/main" val="391700113"/>
              </p:ext>
            </p:extLst>
          </p:nvPr>
        </p:nvGraphicFramePr>
        <p:xfrm>
          <a:off x="7248128" y="5252559"/>
          <a:ext cx="1944216" cy="957697"/>
        </p:xfrm>
        <a:graphic>
          <a:graphicData uri="http://schemas.openxmlformats.org/drawingml/2006/table">
            <a:tbl>
              <a:tblPr/>
              <a:tblGrid>
                <a:gridCol w="1245050">
                  <a:extLst>
                    <a:ext uri="{9D8B030D-6E8A-4147-A177-3AD203B41FA5}">
                      <a16:colId xmlns:a16="http://schemas.microsoft.com/office/drawing/2014/main" val="20000"/>
                    </a:ext>
                  </a:extLst>
                </a:gridCol>
                <a:gridCol w="699166">
                  <a:extLst>
                    <a:ext uri="{9D8B030D-6E8A-4147-A177-3AD203B41FA5}">
                      <a16:colId xmlns:a16="http://schemas.microsoft.com/office/drawing/2014/main" val="20001"/>
                    </a:ext>
                  </a:extLst>
                </a:gridCol>
              </a:tblGrid>
              <a:tr h="136501">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Interaction Radii</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s-MX" sz="9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7554">
                <a:tc>
                  <a:txBody>
                    <a:bodyPr/>
                    <a:lstStyle/>
                    <a:p>
                      <a:pPr algn="ctr">
                        <a:lnSpc>
                          <a:spcPct val="100000"/>
                        </a:lnSpc>
                        <a:spcAft>
                          <a:spcPts val="0"/>
                        </a:spcAft>
                      </a:pPr>
                      <a:r>
                        <a:rPr lang="en-US" sz="1000" b="1" noProof="0" dirty="0">
                          <a:latin typeface="Calibri"/>
                          <a:ea typeface="Calibri"/>
                          <a:cs typeface="Times New Roman"/>
                        </a:rPr>
                        <a:t>Dyson-Schwinger Equations</a:t>
                      </a: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US" sz="1000" b="1" dirty="0">
                          <a:latin typeface="Calibri"/>
                          <a:ea typeface="Calibri"/>
                          <a:cs typeface="Times New Roman"/>
                        </a:rPr>
                        <a:t>0.041fm</a:t>
                      </a: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Calibri"/>
                          <a:cs typeface="Times New Roman"/>
                        </a:rPr>
                        <a:t>Contact Interaction</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0"/>
                        </a:spcAft>
                      </a:pPr>
                      <a:endParaRPr lang="en-US" sz="1000" noProof="0" dirty="0">
                        <a:latin typeface="Calibri"/>
                        <a:ea typeface="Calibri"/>
                        <a:cs typeface="Times New Roman"/>
                      </a:endParaRPr>
                    </a:p>
                  </a:txBody>
                  <a:tcPr marL="57299" marR="57299" marT="6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Calibri"/>
                          <a:ea typeface="Calibri"/>
                          <a:cs typeface="Times New Roman"/>
                        </a:rPr>
                        <a:t>0.043fm</a:t>
                      </a:r>
                      <a:endParaRPr kumimoji="0" lang="es-MX" sz="1000" b="0" i="0" u="none" strike="noStrike" kern="1200" cap="none" spc="0" normalizeH="0" baseline="0" noProof="0" dirty="0">
                        <a:ln>
                          <a:noFill/>
                        </a:ln>
                        <a:solidFill>
                          <a:prstClr val="black"/>
                        </a:solidFill>
                        <a:effectLst/>
                        <a:uLnTx/>
                        <a:uFillTx/>
                        <a:latin typeface="Calibri"/>
                        <a:ea typeface="Calibri"/>
                        <a:cs typeface="Times New Roman"/>
                      </a:endParaRPr>
                    </a:p>
                    <a:p>
                      <a:pPr algn="ctr">
                        <a:lnSpc>
                          <a:spcPct val="115000"/>
                        </a:lnSpc>
                        <a:spcAft>
                          <a:spcPts val="1000"/>
                        </a:spcAft>
                      </a:pPr>
                      <a:endParaRPr lang="es-MX" sz="1000" dirty="0">
                        <a:latin typeface="Calibri"/>
                        <a:ea typeface="Calibri"/>
                        <a:cs typeface="Times New Roman"/>
                      </a:endParaRPr>
                    </a:p>
                  </a:txBody>
                  <a:tcPr marL="57299" marR="57299" marT="68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12 CuadroTexto"/>
          <p:cNvSpPr txBox="1"/>
          <p:nvPr/>
        </p:nvSpPr>
        <p:spPr>
          <a:xfrm>
            <a:off x="1451484" y="1177182"/>
            <a:ext cx="9289032"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a:t>
            </a:r>
          </a:p>
          <a:p>
            <a:r>
              <a:rPr lang="en-US" b="1" dirty="0">
                <a:solidFill>
                  <a:schemeClr val="accent5">
                    <a:lumMod val="75000"/>
                  </a:schemeClr>
                </a:solidFill>
                <a:latin typeface="Calibri(Cuerpo)"/>
                <a:cs typeface="Calibri" panose="020F0502020204030204" pitchFamily="34" charset="0"/>
              </a:rPr>
              <a:t>                            K. Raya, M. Ding et. al.	        Phys. Rev. D 95, 074014.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5540247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3215680" y="4702606"/>
            <a:ext cx="1840402" cy="900686"/>
          </a:xfrm>
          <a:prstGeom prst="rect">
            <a:avLst/>
          </a:prstGeom>
        </p:spPr>
      </p:pic>
      <p:sp>
        <p:nvSpPr>
          <p:cNvPr id="7" name="3 CuadroTexto"/>
          <p:cNvSpPr txBox="1"/>
          <p:nvPr/>
        </p:nvSpPr>
        <p:spPr>
          <a:xfrm>
            <a:off x="2279576" y="3717035"/>
            <a:ext cx="8554724" cy="461665"/>
          </a:xfrm>
          <a:prstGeom prst="rect">
            <a:avLst/>
          </a:prstGeom>
          <a:noFill/>
        </p:spPr>
        <p:txBody>
          <a:bodyPr wrap="square" rtlCol="0">
            <a:spAutoFit/>
          </a:bodyPr>
          <a:lstStyle/>
          <a:p>
            <a:r>
              <a:rPr lang="en-US" sz="2400" dirty="0">
                <a:solidFill>
                  <a:schemeClr val="accent2">
                    <a:lumMod val="50000"/>
                  </a:schemeClr>
                </a:solidFill>
              </a:rPr>
              <a:t>Let’s define a dimensionless </a:t>
            </a:r>
            <a:r>
              <a:rPr lang="en-US" sz="2400" dirty="0">
                <a:solidFill>
                  <a:srgbClr val="0000FF"/>
                </a:solidFill>
              </a:rPr>
              <a:t>coupling constant.</a:t>
            </a:r>
            <a:r>
              <a:rPr lang="es-MX" sz="2400" dirty="0">
                <a:solidFill>
                  <a:srgbClr val="0000FF"/>
                </a:solidFill>
              </a:rPr>
              <a:t> </a:t>
            </a:r>
          </a:p>
        </p:txBody>
      </p:sp>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2427146" y="1484784"/>
            <a:ext cx="7629297" cy="2321960"/>
          </a:xfrm>
          <a:prstGeom prst="rect">
            <a:avLst/>
          </a:prstGeom>
        </p:spPr>
      </p:pic>
      <p:pic>
        <p:nvPicPr>
          <p:cNvPr id="11" name="Imagen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7808" y="30504008"/>
            <a:ext cx="47767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clrChange>
              <a:clrFrom>
                <a:srgbClr val="FFFFFF"/>
              </a:clrFrom>
              <a:clrTo>
                <a:srgbClr val="FFFFFF">
                  <a:alpha val="0"/>
                </a:srgbClr>
              </a:clrTo>
            </a:clrChange>
          </a:blip>
          <a:stretch>
            <a:fillRect/>
          </a:stretch>
        </p:blipFill>
        <p:spPr>
          <a:xfrm>
            <a:off x="5773994" y="4954162"/>
            <a:ext cx="4210438" cy="563073"/>
          </a:xfrm>
          <a:prstGeom prst="rect">
            <a:avLst/>
          </a:prstGeom>
        </p:spPr>
      </p:pic>
      <p:pic>
        <p:nvPicPr>
          <p:cNvPr id="4" name="Imagen 3"/>
          <p:cNvPicPr>
            <a:picLocks noChangeAspect="1"/>
          </p:cNvPicPr>
          <p:nvPr/>
        </p:nvPicPr>
        <p:blipFill>
          <a:blip r:embed="rId7">
            <a:clrChange>
              <a:clrFrom>
                <a:srgbClr val="FFFFFF"/>
              </a:clrFrom>
              <a:clrTo>
                <a:srgbClr val="FFFFFF">
                  <a:alpha val="0"/>
                </a:srgbClr>
              </a:clrTo>
            </a:clrChange>
          </a:blip>
          <a:stretch>
            <a:fillRect/>
          </a:stretch>
        </p:blipFill>
        <p:spPr>
          <a:xfrm>
            <a:off x="2057690" y="4185196"/>
            <a:ext cx="3519800" cy="2385211"/>
          </a:xfrm>
          <a:prstGeom prst="rect">
            <a:avLst/>
          </a:prstGeom>
        </p:spPr>
      </p:pic>
      <p:sp>
        <p:nvSpPr>
          <p:cNvPr id="12"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sp>
        <p:nvSpPr>
          <p:cNvPr id="14" name="12 CuadroTexto"/>
          <p:cNvSpPr txBox="1"/>
          <p:nvPr/>
        </p:nvSpPr>
        <p:spPr>
          <a:xfrm>
            <a:off x="839416" y="1126485"/>
            <a:ext cx="9289032" cy="923330"/>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K. Raya, et. al	                      Few Body Syst. 59 (2018) no.6, 133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5" name="Imagen 4"/>
          <p:cNvPicPr>
            <a:picLocks noChangeAspect="1"/>
          </p:cNvPicPr>
          <p:nvPr/>
        </p:nvPicPr>
        <p:blipFill>
          <a:blip r:embed="rId8">
            <a:clrChange>
              <a:clrFrom>
                <a:srgbClr val="FFFFFF"/>
              </a:clrFrom>
              <a:clrTo>
                <a:srgbClr val="FFFFFF">
                  <a:alpha val="0"/>
                </a:srgbClr>
              </a:clrTo>
            </a:clrChange>
          </a:blip>
          <a:stretch>
            <a:fillRect/>
          </a:stretch>
        </p:blipFill>
        <p:spPr>
          <a:xfrm>
            <a:off x="5773994" y="5517233"/>
            <a:ext cx="1402126" cy="369852"/>
          </a:xfrm>
          <a:prstGeom prst="rect">
            <a:avLst/>
          </a:prstGeom>
        </p:spPr>
      </p:pic>
      <p:pic>
        <p:nvPicPr>
          <p:cNvPr id="6" name="Imagen 5"/>
          <p:cNvPicPr>
            <a:picLocks noChangeAspect="1"/>
          </p:cNvPicPr>
          <p:nvPr/>
        </p:nvPicPr>
        <p:blipFill>
          <a:blip r:embed="rId9">
            <a:clrChange>
              <a:clrFrom>
                <a:srgbClr val="FFFFFF"/>
              </a:clrFrom>
              <a:clrTo>
                <a:srgbClr val="FFFFFF">
                  <a:alpha val="0"/>
                </a:srgbClr>
              </a:clrTo>
            </a:clrChange>
          </a:blip>
          <a:stretch>
            <a:fillRect/>
          </a:stretch>
        </p:blipFill>
        <p:spPr>
          <a:xfrm>
            <a:off x="7389478" y="5537818"/>
            <a:ext cx="1654552" cy="328682"/>
          </a:xfrm>
          <a:prstGeom prst="rect">
            <a:avLst/>
          </a:prstGeom>
        </p:spPr>
      </p:pic>
    </p:spTree>
    <p:extLst>
      <p:ext uri="{BB962C8B-B14F-4D97-AF65-F5344CB8AC3E}">
        <p14:creationId xmlns:p14="http://schemas.microsoft.com/office/powerpoint/2010/main" val="6655834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2602605" y="953359"/>
            <a:ext cx="3297453" cy="2444618"/>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6271921" y="985264"/>
            <a:ext cx="3350423" cy="2444618"/>
          </a:xfrm>
          <a:prstGeom prst="rect">
            <a:avLst/>
          </a:prstGeom>
        </p:spPr>
      </p:pic>
      <p:pic>
        <p:nvPicPr>
          <p:cNvPr id="5" name="Imagen 4"/>
          <p:cNvPicPr>
            <a:picLocks noChangeAspect="1"/>
          </p:cNvPicPr>
          <p:nvPr/>
        </p:nvPicPr>
        <p:blipFill>
          <a:blip r:embed="rId4">
            <a:clrChange>
              <a:clrFrom>
                <a:srgbClr val="FFFFFF"/>
              </a:clrFrom>
              <a:clrTo>
                <a:srgbClr val="FFFFFF">
                  <a:alpha val="0"/>
                </a:srgbClr>
              </a:clrTo>
            </a:clrChange>
          </a:blip>
          <a:stretch>
            <a:fillRect/>
          </a:stretch>
        </p:blipFill>
        <p:spPr>
          <a:xfrm>
            <a:off x="2602605" y="3487790"/>
            <a:ext cx="3297453" cy="2394610"/>
          </a:xfrm>
          <a:prstGeom prst="rect">
            <a:avLst/>
          </a:prstGeom>
        </p:spPr>
      </p:pic>
      <p:pic>
        <p:nvPicPr>
          <p:cNvPr id="6" name="Imagen 5"/>
          <p:cNvPicPr>
            <a:picLocks noChangeAspect="1"/>
          </p:cNvPicPr>
          <p:nvPr/>
        </p:nvPicPr>
        <p:blipFill>
          <a:blip r:embed="rId5">
            <a:clrChange>
              <a:clrFrom>
                <a:srgbClr val="FFFFFF"/>
              </a:clrFrom>
              <a:clrTo>
                <a:srgbClr val="FFFFFF">
                  <a:alpha val="0"/>
                </a:srgbClr>
              </a:clrTo>
            </a:clrChange>
          </a:blip>
          <a:stretch>
            <a:fillRect/>
          </a:stretch>
        </p:blipFill>
        <p:spPr>
          <a:xfrm>
            <a:off x="6236043" y="3466739"/>
            <a:ext cx="3394589" cy="2443575"/>
          </a:xfrm>
          <a:prstGeom prst="rect">
            <a:avLst/>
          </a:prstGeom>
        </p:spPr>
      </p:pic>
      <p:pic>
        <p:nvPicPr>
          <p:cNvPr id="2" name="Imagen 1"/>
          <p:cNvPicPr>
            <a:picLocks noChangeAspect="1"/>
          </p:cNvPicPr>
          <p:nvPr/>
        </p:nvPicPr>
        <p:blipFill>
          <a:blip r:embed="rId6">
            <a:clrChange>
              <a:clrFrom>
                <a:srgbClr val="FFFFFF"/>
              </a:clrFrom>
              <a:clrTo>
                <a:srgbClr val="FFFFFF">
                  <a:alpha val="0"/>
                </a:srgbClr>
              </a:clrTo>
            </a:clrChange>
          </a:blip>
          <a:stretch>
            <a:fillRect/>
          </a:stretch>
        </p:blipFill>
        <p:spPr>
          <a:xfrm>
            <a:off x="3281466" y="2782915"/>
            <a:ext cx="135517" cy="144799"/>
          </a:xfrm>
          <a:prstGeom prst="rect">
            <a:avLst/>
          </a:prstGeom>
        </p:spPr>
      </p:pic>
      <p:pic>
        <p:nvPicPr>
          <p:cNvPr id="7" name="Imagen 6"/>
          <p:cNvPicPr>
            <a:picLocks noChangeAspect="1"/>
          </p:cNvPicPr>
          <p:nvPr/>
        </p:nvPicPr>
        <p:blipFill>
          <a:blip r:embed="rId7">
            <a:clrChange>
              <a:clrFrom>
                <a:srgbClr val="FFFFFF"/>
              </a:clrFrom>
              <a:clrTo>
                <a:srgbClr val="FFFFFF">
                  <a:alpha val="0"/>
                </a:srgbClr>
              </a:clrTo>
            </a:clrChange>
          </a:blip>
          <a:stretch>
            <a:fillRect/>
          </a:stretch>
        </p:blipFill>
        <p:spPr>
          <a:xfrm>
            <a:off x="3812196" y="2125086"/>
            <a:ext cx="187217" cy="164974"/>
          </a:xfrm>
          <a:prstGeom prst="rect">
            <a:avLst/>
          </a:prstGeom>
        </p:spPr>
      </p:pic>
      <p:pic>
        <p:nvPicPr>
          <p:cNvPr id="8" name="Imagen 7"/>
          <p:cNvPicPr>
            <a:picLocks noChangeAspect="1"/>
          </p:cNvPicPr>
          <p:nvPr/>
        </p:nvPicPr>
        <p:blipFill>
          <a:blip r:embed="rId8">
            <a:clrChange>
              <a:clrFrom>
                <a:srgbClr val="FFFFFF"/>
              </a:clrFrom>
              <a:clrTo>
                <a:srgbClr val="FFFFFF">
                  <a:alpha val="0"/>
                </a:srgbClr>
              </a:clrTo>
            </a:clrChange>
          </a:blip>
          <a:stretch>
            <a:fillRect/>
          </a:stretch>
        </p:blipFill>
        <p:spPr>
          <a:xfrm>
            <a:off x="3234322" y="5065838"/>
            <a:ext cx="134420" cy="161694"/>
          </a:xfrm>
          <a:prstGeom prst="rect">
            <a:avLst/>
          </a:prstGeom>
        </p:spPr>
      </p:pic>
      <p:pic>
        <p:nvPicPr>
          <p:cNvPr id="10" name="Imagen 9"/>
          <p:cNvPicPr>
            <a:picLocks noChangeAspect="1"/>
          </p:cNvPicPr>
          <p:nvPr/>
        </p:nvPicPr>
        <p:blipFill>
          <a:blip r:embed="rId9">
            <a:clrChange>
              <a:clrFrom>
                <a:srgbClr val="FFFFFF"/>
              </a:clrFrom>
              <a:clrTo>
                <a:srgbClr val="FFFFFF">
                  <a:alpha val="0"/>
                </a:srgbClr>
              </a:clrTo>
            </a:clrChange>
          </a:blip>
          <a:stretch>
            <a:fillRect/>
          </a:stretch>
        </p:blipFill>
        <p:spPr>
          <a:xfrm>
            <a:off x="4205152" y="4893062"/>
            <a:ext cx="229640" cy="172777"/>
          </a:xfrm>
          <a:prstGeom prst="rect">
            <a:avLst/>
          </a:prstGeom>
        </p:spPr>
      </p:pic>
      <p:pic>
        <p:nvPicPr>
          <p:cNvPr id="11" name="Imagen 10"/>
          <p:cNvPicPr>
            <a:picLocks noChangeAspect="1"/>
          </p:cNvPicPr>
          <p:nvPr/>
        </p:nvPicPr>
        <p:blipFill>
          <a:blip r:embed="rId10">
            <a:clrChange>
              <a:clrFrom>
                <a:srgbClr val="FFFFFF"/>
              </a:clrFrom>
              <a:clrTo>
                <a:srgbClr val="FFFFFF">
                  <a:alpha val="0"/>
                </a:srgbClr>
              </a:clrTo>
            </a:clrChange>
          </a:blip>
          <a:stretch>
            <a:fillRect/>
          </a:stretch>
        </p:blipFill>
        <p:spPr>
          <a:xfrm>
            <a:off x="4775734" y="4047344"/>
            <a:ext cx="191963" cy="199719"/>
          </a:xfrm>
          <a:prstGeom prst="rect">
            <a:avLst/>
          </a:prstGeom>
        </p:spPr>
      </p:pic>
      <p:pic>
        <p:nvPicPr>
          <p:cNvPr id="12" name="Imagen 11"/>
          <p:cNvPicPr>
            <a:picLocks noChangeAspect="1"/>
          </p:cNvPicPr>
          <p:nvPr/>
        </p:nvPicPr>
        <p:blipFill>
          <a:blip r:embed="rId11">
            <a:clrChange>
              <a:clrFrom>
                <a:srgbClr val="FFFFFF"/>
              </a:clrFrom>
              <a:clrTo>
                <a:srgbClr val="FFFFFF">
                  <a:alpha val="0"/>
                </a:srgbClr>
              </a:clrTo>
            </a:clrChange>
          </a:blip>
          <a:stretch>
            <a:fillRect/>
          </a:stretch>
        </p:blipFill>
        <p:spPr>
          <a:xfrm>
            <a:off x="5345804" y="3740978"/>
            <a:ext cx="189350" cy="205638"/>
          </a:xfrm>
          <a:prstGeom prst="rect">
            <a:avLst/>
          </a:prstGeom>
        </p:spPr>
      </p:pic>
      <p:pic>
        <p:nvPicPr>
          <p:cNvPr id="13" name="Imagen 12"/>
          <p:cNvPicPr>
            <a:picLocks noChangeAspect="1"/>
          </p:cNvPicPr>
          <p:nvPr/>
        </p:nvPicPr>
        <p:blipFill>
          <a:blip r:embed="rId12">
            <a:clrChange>
              <a:clrFrom>
                <a:srgbClr val="FFFFFF"/>
              </a:clrFrom>
              <a:clrTo>
                <a:srgbClr val="FFFFFF">
                  <a:alpha val="0"/>
                </a:srgbClr>
              </a:clrTo>
            </a:clrChange>
          </a:blip>
          <a:stretch>
            <a:fillRect/>
          </a:stretch>
        </p:blipFill>
        <p:spPr>
          <a:xfrm>
            <a:off x="6884085" y="5122483"/>
            <a:ext cx="191740" cy="210098"/>
          </a:xfrm>
          <a:prstGeom prst="rect">
            <a:avLst/>
          </a:prstGeom>
        </p:spPr>
      </p:pic>
      <p:pic>
        <p:nvPicPr>
          <p:cNvPr id="14" name="Imagen 13"/>
          <p:cNvPicPr>
            <a:picLocks noChangeAspect="1"/>
          </p:cNvPicPr>
          <p:nvPr/>
        </p:nvPicPr>
        <p:blipFill>
          <a:blip r:embed="rId13">
            <a:clrChange>
              <a:clrFrom>
                <a:srgbClr val="FFFFFF"/>
              </a:clrFrom>
              <a:clrTo>
                <a:srgbClr val="FFFFFF">
                  <a:alpha val="0"/>
                </a:srgbClr>
              </a:clrTo>
            </a:clrChange>
          </a:blip>
          <a:stretch>
            <a:fillRect/>
          </a:stretch>
        </p:blipFill>
        <p:spPr>
          <a:xfrm>
            <a:off x="7521852" y="4947583"/>
            <a:ext cx="207035" cy="226942"/>
          </a:xfrm>
          <a:prstGeom prst="rect">
            <a:avLst/>
          </a:prstGeom>
        </p:spPr>
      </p:pic>
      <p:pic>
        <p:nvPicPr>
          <p:cNvPr id="15" name="Imagen 14"/>
          <p:cNvPicPr>
            <a:picLocks noChangeAspect="1"/>
          </p:cNvPicPr>
          <p:nvPr/>
        </p:nvPicPr>
        <p:blipFill>
          <a:blip r:embed="rId14">
            <a:clrChange>
              <a:clrFrom>
                <a:srgbClr val="FFFFFF"/>
              </a:clrFrom>
              <a:clrTo>
                <a:srgbClr val="FFFFFF">
                  <a:alpha val="0"/>
                </a:srgbClr>
              </a:clrTo>
            </a:clrChange>
          </a:blip>
          <a:stretch>
            <a:fillRect/>
          </a:stretch>
        </p:blipFill>
        <p:spPr>
          <a:xfrm>
            <a:off x="8465092" y="3985906"/>
            <a:ext cx="264890" cy="231254"/>
          </a:xfrm>
          <a:prstGeom prst="rect">
            <a:avLst/>
          </a:prstGeom>
        </p:spPr>
      </p:pic>
      <p:pic>
        <p:nvPicPr>
          <p:cNvPr id="16" name="Imagen 15"/>
          <p:cNvPicPr>
            <a:picLocks noChangeAspect="1"/>
          </p:cNvPicPr>
          <p:nvPr/>
        </p:nvPicPr>
        <p:blipFill>
          <a:blip r:embed="rId15">
            <a:clrChange>
              <a:clrFrom>
                <a:srgbClr val="FFFFFF"/>
              </a:clrFrom>
              <a:clrTo>
                <a:srgbClr val="FFFFFF">
                  <a:alpha val="0"/>
                </a:srgbClr>
              </a:clrTo>
            </a:clrChange>
          </a:blip>
          <a:stretch>
            <a:fillRect/>
          </a:stretch>
        </p:blipFill>
        <p:spPr>
          <a:xfrm>
            <a:off x="9065968" y="3814355"/>
            <a:ext cx="252959" cy="232989"/>
          </a:xfrm>
          <a:prstGeom prst="rect">
            <a:avLst/>
          </a:prstGeom>
        </p:spPr>
      </p:pic>
      <p:pic>
        <p:nvPicPr>
          <p:cNvPr id="17" name="Imagen 16"/>
          <p:cNvPicPr>
            <a:picLocks noChangeAspect="1"/>
          </p:cNvPicPr>
          <p:nvPr/>
        </p:nvPicPr>
        <p:blipFill>
          <a:blip r:embed="rId16">
            <a:clrChange>
              <a:clrFrom>
                <a:srgbClr val="FFFFFF"/>
              </a:clrFrom>
              <a:clrTo>
                <a:srgbClr val="FFFFFF">
                  <a:alpha val="0"/>
                </a:srgbClr>
              </a:clrTo>
            </a:clrChange>
          </a:blip>
          <a:stretch>
            <a:fillRect/>
          </a:stretch>
        </p:blipFill>
        <p:spPr>
          <a:xfrm>
            <a:off x="6968105" y="2579749"/>
            <a:ext cx="173491" cy="203167"/>
          </a:xfrm>
          <a:prstGeom prst="rect">
            <a:avLst/>
          </a:prstGeom>
        </p:spPr>
      </p:pic>
      <p:pic>
        <p:nvPicPr>
          <p:cNvPr id="18" name="Imagen 17"/>
          <p:cNvPicPr>
            <a:picLocks noChangeAspect="1"/>
          </p:cNvPicPr>
          <p:nvPr/>
        </p:nvPicPr>
        <p:blipFill>
          <a:blip r:embed="rId17">
            <a:clrChange>
              <a:clrFrom>
                <a:srgbClr val="FFFFFF"/>
              </a:clrFrom>
              <a:clrTo>
                <a:srgbClr val="FFFFFF">
                  <a:alpha val="0"/>
                </a:srgbClr>
              </a:clrTo>
            </a:clrChange>
          </a:blip>
          <a:stretch>
            <a:fillRect/>
          </a:stretch>
        </p:blipFill>
        <p:spPr>
          <a:xfrm>
            <a:off x="7900680" y="2170408"/>
            <a:ext cx="213532" cy="173989"/>
          </a:xfrm>
          <a:prstGeom prst="rect">
            <a:avLst/>
          </a:prstGeom>
        </p:spPr>
      </p:pic>
      <p:pic>
        <p:nvPicPr>
          <p:cNvPr id="19" name="Imagen 18"/>
          <p:cNvPicPr>
            <a:picLocks noChangeAspect="1"/>
          </p:cNvPicPr>
          <p:nvPr/>
        </p:nvPicPr>
        <p:blipFill>
          <a:blip r:embed="rId18">
            <a:clrChange>
              <a:clrFrom>
                <a:srgbClr val="FFFFFF"/>
              </a:clrFrom>
              <a:clrTo>
                <a:srgbClr val="FFFFFF">
                  <a:alpha val="0"/>
                </a:srgbClr>
              </a:clrTo>
            </a:clrChange>
          </a:blip>
          <a:stretch>
            <a:fillRect/>
          </a:stretch>
        </p:blipFill>
        <p:spPr>
          <a:xfrm>
            <a:off x="8465091" y="1409337"/>
            <a:ext cx="210824" cy="203087"/>
          </a:xfrm>
          <a:prstGeom prst="rect">
            <a:avLst/>
          </a:prstGeom>
        </p:spPr>
      </p:pic>
      <p:pic>
        <p:nvPicPr>
          <p:cNvPr id="20" name="Imagen 19"/>
          <p:cNvPicPr>
            <a:picLocks noChangeAspect="1"/>
          </p:cNvPicPr>
          <p:nvPr/>
        </p:nvPicPr>
        <p:blipFill>
          <a:blip r:embed="rId19">
            <a:clrChange>
              <a:clrFrom>
                <a:srgbClr val="FFFFFF"/>
              </a:clrFrom>
              <a:clrTo>
                <a:srgbClr val="FFFFFF">
                  <a:alpha val="0"/>
                </a:srgbClr>
              </a:clrTo>
            </a:clrChange>
          </a:blip>
          <a:stretch>
            <a:fillRect/>
          </a:stretch>
        </p:blipFill>
        <p:spPr>
          <a:xfrm>
            <a:off x="9121297" y="1159854"/>
            <a:ext cx="199981" cy="187255"/>
          </a:xfrm>
          <a:prstGeom prst="rect">
            <a:avLst/>
          </a:prstGeom>
        </p:spPr>
      </p:pic>
      <p:pic>
        <p:nvPicPr>
          <p:cNvPr id="21" name="Imagen 20"/>
          <p:cNvPicPr>
            <a:picLocks noChangeAspect="1"/>
          </p:cNvPicPr>
          <p:nvPr/>
        </p:nvPicPr>
        <p:blipFill>
          <a:blip r:embed="rId20">
            <a:clrChange>
              <a:clrFrom>
                <a:srgbClr val="FFFFFF"/>
              </a:clrFrom>
              <a:clrTo>
                <a:srgbClr val="FFFFFF">
                  <a:alpha val="0"/>
                </a:srgbClr>
              </a:clrTo>
            </a:clrChange>
            <a:duotone>
              <a:schemeClr val="accent6">
                <a:shade val="45000"/>
                <a:satMod val="135000"/>
              </a:schemeClr>
              <a:prstClr val="white"/>
            </a:duotone>
          </a:blip>
          <a:stretch>
            <a:fillRect/>
          </a:stretch>
        </p:blipFill>
        <p:spPr>
          <a:xfrm>
            <a:off x="4563942" y="1428932"/>
            <a:ext cx="211793" cy="215609"/>
          </a:xfrm>
          <a:prstGeom prst="rect">
            <a:avLst/>
          </a:prstGeom>
        </p:spPr>
      </p:pic>
      <p:pic>
        <p:nvPicPr>
          <p:cNvPr id="22" name="Imagen 21"/>
          <p:cNvPicPr>
            <a:picLocks noChangeAspect="1"/>
          </p:cNvPicPr>
          <p:nvPr/>
        </p:nvPicPr>
        <p:blipFill>
          <a:blip r:embed="rId21">
            <a:clrChange>
              <a:clrFrom>
                <a:srgbClr val="FFFFFF"/>
              </a:clrFrom>
              <a:clrTo>
                <a:srgbClr val="FFFFFF">
                  <a:alpha val="0"/>
                </a:srgbClr>
              </a:clrTo>
            </a:clrChange>
            <a:duotone>
              <a:schemeClr val="accent4">
                <a:shade val="45000"/>
                <a:satMod val="135000"/>
              </a:schemeClr>
              <a:prstClr val="white"/>
            </a:duotone>
          </a:blip>
          <a:stretch>
            <a:fillRect/>
          </a:stretch>
        </p:blipFill>
        <p:spPr>
          <a:xfrm>
            <a:off x="5345805" y="1398417"/>
            <a:ext cx="206006" cy="214007"/>
          </a:xfrm>
          <a:prstGeom prst="rect">
            <a:avLst/>
          </a:prstGeom>
        </p:spPr>
      </p:pic>
      <mc:AlternateContent xmlns:mc="http://schemas.openxmlformats.org/markup-compatibility/2006" xmlns:a14="http://schemas.microsoft.com/office/drawing/2010/main">
        <mc:Choice Requires="a14">
          <p:sp>
            <p:nvSpPr>
              <p:cNvPr id="23" name="CuadroTexto 22"/>
              <p:cNvSpPr txBox="1"/>
              <p:nvPr/>
            </p:nvSpPr>
            <p:spPr>
              <a:xfrm>
                <a:off x="4716090" y="2043792"/>
                <a:ext cx="23557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350" i="1">
                          <a:latin typeface="Cambria Math" panose="02040503050406030204" pitchFamily="18" charset="0"/>
                        </a:rPr>
                        <m:t>𝑢</m:t>
                      </m:r>
                      <m:acc>
                        <m:accPr>
                          <m:chr m:val="̅"/>
                          <m:ctrlPr>
                            <a:rPr lang="es-MX" sz="1350" i="1">
                              <a:latin typeface="Cambria Math" panose="02040503050406030204" pitchFamily="18" charset="0"/>
                            </a:rPr>
                          </m:ctrlPr>
                        </m:accPr>
                        <m:e>
                          <m:r>
                            <a:rPr lang="es-MX" sz="1350" i="1">
                              <a:latin typeface="Cambria Math" panose="02040503050406030204" pitchFamily="18" charset="0"/>
                            </a:rPr>
                            <m:t>𝑠</m:t>
                          </m:r>
                        </m:e>
                      </m:acc>
                    </m:oMath>
                  </m:oMathPara>
                </a14:m>
                <a:endParaRPr lang="es-MX" sz="135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4716090" y="2043792"/>
                <a:ext cx="235577" cy="207749"/>
              </a:xfrm>
              <a:prstGeom prst="rect">
                <a:avLst/>
              </a:prstGeom>
              <a:blipFill>
                <a:blip r:embed="rId22"/>
                <a:stretch>
                  <a:fillRect l="-7895" r="-9736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8729981" y="2038906"/>
                <a:ext cx="237566"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350" i="1">
                          <a:latin typeface="Cambria Math" panose="02040503050406030204" pitchFamily="18" charset="0"/>
                        </a:rPr>
                        <m:t>𝑐</m:t>
                      </m:r>
                      <m:acc>
                        <m:accPr>
                          <m:chr m:val="̅"/>
                          <m:ctrlPr>
                            <a:rPr lang="es-MX" sz="1350" i="1">
                              <a:latin typeface="Cambria Math" panose="02040503050406030204" pitchFamily="18" charset="0"/>
                            </a:rPr>
                          </m:ctrlPr>
                        </m:accPr>
                        <m:e>
                          <m:r>
                            <a:rPr lang="es-MX" sz="1350" i="1">
                              <a:latin typeface="Cambria Math" panose="02040503050406030204" pitchFamily="18" charset="0"/>
                            </a:rPr>
                            <m:t>𝑢</m:t>
                          </m:r>
                        </m:e>
                      </m:acc>
                    </m:oMath>
                  </m:oMathPara>
                </a14:m>
                <a:endParaRPr lang="es-MX" sz="1350"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8729981" y="2038906"/>
                <a:ext cx="237566" cy="207749"/>
              </a:xfrm>
              <a:prstGeom prst="rect">
                <a:avLst/>
              </a:prstGeom>
              <a:blipFill>
                <a:blip r:embed="rId23"/>
                <a:stretch>
                  <a:fillRect l="-7692" r="-6153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4871714" y="4488409"/>
                <a:ext cx="24865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350" i="1">
                          <a:latin typeface="Cambria Math" panose="02040503050406030204" pitchFamily="18" charset="0"/>
                        </a:rPr>
                        <m:t>𝑏</m:t>
                      </m:r>
                      <m:acc>
                        <m:accPr>
                          <m:chr m:val="̅"/>
                          <m:ctrlPr>
                            <a:rPr lang="es-MX" sz="1350" i="1">
                              <a:latin typeface="Cambria Math" panose="02040503050406030204" pitchFamily="18" charset="0"/>
                            </a:rPr>
                          </m:ctrlPr>
                        </m:accPr>
                        <m:e>
                          <m:r>
                            <a:rPr lang="es-MX" sz="1350" i="1">
                              <a:latin typeface="Cambria Math" panose="02040503050406030204" pitchFamily="18" charset="0"/>
                            </a:rPr>
                            <m:t>𝑢</m:t>
                          </m:r>
                        </m:e>
                      </m:acc>
                    </m:oMath>
                  </m:oMathPara>
                </a14:m>
                <a:endParaRPr lang="es-MX" sz="135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4871714" y="4488409"/>
                <a:ext cx="248658" cy="207749"/>
              </a:xfrm>
              <a:prstGeom prst="rect">
                <a:avLst/>
              </a:prstGeom>
              <a:blipFill>
                <a:blip r:embed="rId24"/>
                <a:stretch>
                  <a:fillRect l="-14634" r="-63415" b="-1176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8559777" y="4727810"/>
                <a:ext cx="23051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350" i="1">
                          <a:latin typeface="Cambria Math" panose="02040503050406030204" pitchFamily="18" charset="0"/>
                        </a:rPr>
                        <m:t>𝑏</m:t>
                      </m:r>
                      <m:acc>
                        <m:accPr>
                          <m:chr m:val="̅"/>
                          <m:ctrlPr>
                            <a:rPr lang="es-MX" sz="1350" i="1">
                              <a:latin typeface="Cambria Math" panose="02040503050406030204" pitchFamily="18" charset="0"/>
                            </a:rPr>
                          </m:ctrlPr>
                        </m:accPr>
                        <m:e>
                          <m:r>
                            <a:rPr lang="es-MX" sz="1350" i="1">
                              <a:latin typeface="Cambria Math" panose="02040503050406030204" pitchFamily="18" charset="0"/>
                            </a:rPr>
                            <m:t>𝑐</m:t>
                          </m:r>
                        </m:e>
                      </m:acc>
                    </m:oMath>
                  </m:oMathPara>
                </a14:m>
                <a:endParaRPr lang="es-MX" sz="135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8559777" y="4727810"/>
                <a:ext cx="230512" cy="207749"/>
              </a:xfrm>
              <a:prstGeom prst="rect">
                <a:avLst/>
              </a:prstGeom>
              <a:blipFill>
                <a:blip r:embed="rId25"/>
                <a:stretch>
                  <a:fillRect l="-15789" r="-97368" b="-8824"/>
                </a:stretch>
              </a:blipFill>
            </p:spPr>
            <p:txBody>
              <a:bodyPr/>
              <a:lstStyle/>
              <a:p>
                <a:r>
                  <a:rPr lang="es-MX">
                    <a:noFill/>
                  </a:rPr>
                  <a:t> </a:t>
                </a:r>
              </a:p>
            </p:txBody>
          </p:sp>
        </mc:Fallback>
      </mc:AlternateContent>
      <p:sp>
        <p:nvSpPr>
          <p:cNvPr id="28" name="1 Título">
            <a:extLst>
              <a:ext uri="{FF2B5EF4-FFF2-40B4-BE49-F238E27FC236}">
                <a16:creationId xmlns:a16="http://schemas.microsoft.com/office/drawing/2014/main" id="{A6E6E607-16BF-43E2-B2FE-A3F447382C55}"/>
              </a:ext>
            </a:extLst>
          </p:cNvPr>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Charming Spectra</a:t>
            </a:r>
          </a:p>
        </p:txBody>
      </p:sp>
      <p:sp>
        <p:nvSpPr>
          <p:cNvPr id="30" name="12 CuadroTexto">
            <a:extLst>
              <a:ext uri="{FF2B5EF4-FFF2-40B4-BE49-F238E27FC236}">
                <a16:creationId xmlns:a16="http://schemas.microsoft.com/office/drawing/2014/main" id="{DEF4D237-87E6-4692-BC3F-62A006A67BDA}"/>
              </a:ext>
            </a:extLst>
          </p:cNvPr>
          <p:cNvSpPr txBox="1"/>
          <p:nvPr/>
        </p:nvSpPr>
        <p:spPr>
          <a:xfrm>
            <a:off x="1532389" y="6035135"/>
            <a:ext cx="9289032"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 A. Bedolla, and E. Santopinto	     EPJ Web Conf. 192 (2018) 00039</a:t>
            </a:r>
          </a:p>
          <a:p>
            <a:r>
              <a:rPr lang="en-US" b="1" dirty="0">
                <a:solidFill>
                  <a:schemeClr val="accent5">
                    <a:lumMod val="75000"/>
                  </a:schemeClr>
                </a:solidFill>
                <a:latin typeface="Calibri(Cuerpo)"/>
                <a:cs typeface="Calibri" panose="020F0502020204030204" pitchFamily="34" charset="0"/>
              </a:rPr>
              <a:t>			  M. A. Bedolla, and E. Santopinto	     Springer </a:t>
            </a:r>
            <a:r>
              <a:rPr lang="en-US" b="1" dirty="0" err="1">
                <a:solidFill>
                  <a:schemeClr val="accent5">
                    <a:lumMod val="75000"/>
                  </a:schemeClr>
                </a:solidFill>
                <a:latin typeface="Calibri(Cuerpo)"/>
                <a:cs typeface="Calibri" panose="020F0502020204030204" pitchFamily="34" charset="0"/>
              </a:rPr>
              <a:t>Proc.Phys</a:t>
            </a:r>
            <a:r>
              <a:rPr lang="en-US" b="1" dirty="0">
                <a:solidFill>
                  <a:schemeClr val="accent5">
                    <a:lumMod val="75000"/>
                  </a:schemeClr>
                </a:solidFill>
                <a:latin typeface="Calibri(Cuerpo)"/>
                <a:cs typeface="Calibri" panose="020F0502020204030204" pitchFamily="34" charset="0"/>
              </a:rPr>
              <a:t>. 238 (2020) 737-743</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18085672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Marcador de contenido"/>
              <p:cNvSpPr>
                <a:spLocks noGrp="1"/>
              </p:cNvSpPr>
              <p:nvPr>
                <p:ph sz="quarter" idx="13"/>
              </p:nvPr>
            </p:nvSpPr>
            <p:spPr>
              <a:xfrm>
                <a:off x="2063552" y="1111812"/>
                <a:ext cx="8532672" cy="3131840"/>
              </a:xfrm>
            </p:spPr>
            <p:txBody>
              <a:bodyPr>
                <a:noAutofit/>
              </a:bodyPr>
              <a:lstStyle/>
              <a:p>
                <a:pPr>
                  <a:lnSpc>
                    <a:spcPct val="100000"/>
                  </a:lnSpc>
                </a:pPr>
                <a:r>
                  <a:rPr lang="en-US" cap="none" dirty="0">
                    <a:solidFill>
                      <a:schemeClr val="accent2">
                        <a:lumMod val="50000"/>
                      </a:schemeClr>
                    </a:solidFill>
                  </a:rPr>
                  <a:t>The single heavy baryons are not all discovered.</a:t>
                </a:r>
              </a:p>
              <a:p>
                <a:pPr>
                  <a:lnSpc>
                    <a:spcPct val="100000"/>
                  </a:lnSpc>
                </a:pPr>
                <a:r>
                  <a:rPr lang="en-US" cap="none" dirty="0">
                    <a:solidFill>
                      <a:schemeClr val="accent2">
                        <a:lumMod val="50000"/>
                      </a:schemeClr>
                    </a:solidFill>
                  </a:rPr>
                  <a:t>In 2002, the observation of the </a:t>
                </a:r>
                <a:r>
                  <a:rPr lang="en-US" cap="none" dirty="0">
                    <a:solidFill>
                      <a:srgbClr val="0000FF"/>
                    </a:solidFill>
                  </a:rPr>
                  <a:t>double charm </a:t>
                </a:r>
                <a14:m>
                  <m:oMath xmlns:m="http://schemas.openxmlformats.org/officeDocument/2006/math">
                    <m:sSubSup>
                      <m:sSubSupPr>
                        <m:ctrlPr>
                          <a:rPr lang="en-US" i="1" cap="none" smtClean="0">
                            <a:solidFill>
                              <a:srgbClr val="0000FF"/>
                            </a:solidFill>
                            <a:latin typeface="Cambria Math" panose="02040503050406030204" pitchFamily="18" charset="0"/>
                          </a:rPr>
                        </m:ctrlPr>
                      </m:sSubSupPr>
                      <m:e>
                        <m:r>
                          <a:rPr lang="en-US" i="1" cap="none" smtClean="0">
                            <a:solidFill>
                              <a:srgbClr val="0000FF"/>
                            </a:solidFill>
                            <a:latin typeface="Cambria Math" panose="02040503050406030204" pitchFamily="18" charset="0"/>
                          </a:rPr>
                          <m:t>𝛯</m:t>
                        </m:r>
                      </m:e>
                      <m:sub>
                        <m:r>
                          <a:rPr lang="es-MX" b="0" i="1" cap="none" smtClean="0">
                            <a:solidFill>
                              <a:srgbClr val="0000FF"/>
                            </a:solidFill>
                            <a:latin typeface="Cambria Math" panose="02040503050406030204" pitchFamily="18" charset="0"/>
                          </a:rPr>
                          <m:t>𝑐𝑐</m:t>
                        </m:r>
                      </m:sub>
                      <m:sup>
                        <m:r>
                          <a:rPr lang="en-US" i="1" cap="none" smtClean="0">
                            <a:solidFill>
                              <a:srgbClr val="0000FF"/>
                            </a:solidFill>
                            <a:latin typeface="Cambria Math" panose="02040503050406030204" pitchFamily="18" charset="0"/>
                          </a:rPr>
                          <m:t>+</m:t>
                        </m:r>
                        <m:r>
                          <a:rPr lang="es-MX" b="0" i="1" cap="none" smtClean="0">
                            <a:solidFill>
                              <a:srgbClr val="0000FF"/>
                            </a:solidFill>
                            <a:latin typeface="Cambria Math" panose="02040503050406030204" pitchFamily="18" charset="0"/>
                          </a:rPr>
                          <m:t>+</m:t>
                        </m:r>
                      </m:sup>
                    </m:sSubSup>
                  </m:oMath>
                </a14:m>
                <a:r>
                  <a:rPr lang="en-US" cap="none" dirty="0">
                    <a:solidFill>
                      <a:srgbClr val="0000FF"/>
                    </a:solidFill>
                  </a:rPr>
                  <a:t>baryon</a:t>
                </a:r>
                <a:r>
                  <a:rPr lang="en-US" cap="none" dirty="0">
                    <a:solidFill>
                      <a:schemeClr val="accent2">
                        <a:lumMod val="50000"/>
                      </a:schemeClr>
                    </a:solidFill>
                  </a:rPr>
                  <a:t> with a mass of 3460. However, recent observations by </a:t>
                </a:r>
                <a:r>
                  <a:rPr lang="en-US" cap="none" dirty="0" err="1">
                    <a:solidFill>
                      <a:schemeClr val="accent2">
                        <a:lumMod val="50000"/>
                      </a:schemeClr>
                    </a:solidFill>
                  </a:rPr>
                  <a:t>LHCb</a:t>
                </a:r>
                <a:r>
                  <a:rPr lang="en-US" cap="none" dirty="0">
                    <a:solidFill>
                      <a:schemeClr val="accent2">
                        <a:lumMod val="50000"/>
                      </a:schemeClr>
                    </a:solidFill>
                  </a:rPr>
                  <a:t> put it in the range of 3621. This produced a new interest in restudy </a:t>
                </a:r>
                <a:r>
                  <a:rPr lang="en-US" cap="none" dirty="0">
                    <a:solidFill>
                      <a:srgbClr val="0000FF"/>
                    </a:solidFill>
                  </a:rPr>
                  <a:t>baryons</a:t>
                </a:r>
                <a:r>
                  <a:rPr lang="en-US" cap="none" dirty="0">
                    <a:solidFill>
                      <a:schemeClr val="accent2">
                        <a:lumMod val="50000"/>
                      </a:schemeClr>
                    </a:solidFill>
                  </a:rPr>
                  <a:t> with </a:t>
                </a:r>
                <a:r>
                  <a:rPr lang="en-US" cap="none" dirty="0">
                    <a:solidFill>
                      <a:srgbClr val="0000FF"/>
                    </a:solidFill>
                  </a:rPr>
                  <a:t>heavy-quarks.</a:t>
                </a:r>
              </a:p>
              <a:p>
                <a:pPr>
                  <a:lnSpc>
                    <a:spcPct val="100000"/>
                  </a:lnSpc>
                </a:pPr>
                <a:r>
                  <a:rPr lang="en-US" cap="none" dirty="0">
                    <a:solidFill>
                      <a:schemeClr val="accent2">
                        <a:lumMod val="50000"/>
                      </a:schemeClr>
                    </a:solidFill>
                  </a:rPr>
                  <a:t>The Schwinger-Dyson equations and the contact interaction have a </a:t>
                </a:r>
                <a:r>
                  <a:rPr lang="en-US" cap="none" dirty="0">
                    <a:solidFill>
                      <a:srgbClr val="0000FF"/>
                    </a:solidFill>
                  </a:rPr>
                  <a:t>baryon</a:t>
                </a:r>
                <a:r>
                  <a:rPr lang="en-US" cap="none" dirty="0">
                    <a:solidFill>
                      <a:schemeClr val="accent2">
                        <a:lumMod val="50000"/>
                      </a:schemeClr>
                    </a:solidFill>
                  </a:rPr>
                  <a:t> description in a </a:t>
                </a:r>
                <a:r>
                  <a:rPr lang="en-US" cap="none" dirty="0">
                    <a:solidFill>
                      <a:srgbClr val="0000FF"/>
                    </a:solidFill>
                  </a:rPr>
                  <a:t>quark-diquark</a:t>
                </a:r>
                <a:r>
                  <a:rPr lang="en-US" cap="none" dirty="0">
                    <a:solidFill>
                      <a:schemeClr val="accent2">
                        <a:lumMod val="50000"/>
                      </a:schemeClr>
                    </a:solidFill>
                  </a:rPr>
                  <a:t> interaction kernel with a </a:t>
                </a:r>
                <a:r>
                  <a:rPr lang="en-US" cap="none" dirty="0">
                    <a:solidFill>
                      <a:srgbClr val="0000FF"/>
                    </a:solidFill>
                  </a:rPr>
                  <a:t>quark exchange </a:t>
                </a:r>
                <a:r>
                  <a:rPr lang="en-US" cap="none" dirty="0">
                    <a:solidFill>
                      <a:schemeClr val="accent2">
                        <a:lumMod val="50000"/>
                      </a:schemeClr>
                    </a:solidFill>
                  </a:rPr>
                  <a:t>interaction.</a:t>
                </a:r>
              </a:p>
              <a:p>
                <a:pPr>
                  <a:lnSpc>
                    <a:spcPct val="100000"/>
                  </a:lnSpc>
                </a:pPr>
                <a:r>
                  <a:rPr lang="en-US" cap="none" dirty="0">
                    <a:solidFill>
                      <a:schemeClr val="accent2">
                        <a:lumMod val="50000"/>
                      </a:schemeClr>
                    </a:solidFill>
                  </a:rPr>
                  <a:t>These studies have been performed in both </a:t>
                </a:r>
                <a:r>
                  <a:rPr lang="en-US" cap="none" dirty="0">
                    <a:solidFill>
                      <a:srgbClr val="0000FF"/>
                    </a:solidFill>
                  </a:rPr>
                  <a:t>light-sector and heavy-sector. </a:t>
                </a:r>
                <a:r>
                  <a:rPr lang="en-US" cap="none" dirty="0">
                    <a:solidFill>
                      <a:schemeClr val="accent2">
                        <a:lumMod val="50000"/>
                      </a:schemeClr>
                    </a:solidFill>
                  </a:rPr>
                  <a:t>Studies on </a:t>
                </a:r>
                <a:r>
                  <a:rPr lang="en-US" cap="none" dirty="0">
                    <a:solidFill>
                      <a:srgbClr val="0000FF"/>
                    </a:solidFill>
                  </a:rPr>
                  <a:t>tetraquarks</a:t>
                </a:r>
                <a:r>
                  <a:rPr lang="en-US" cap="none" dirty="0">
                    <a:solidFill>
                      <a:schemeClr val="accent2">
                        <a:lumMod val="50000"/>
                      </a:schemeClr>
                    </a:solidFill>
                  </a:rPr>
                  <a:t> using this scheme produces mainly </a:t>
                </a:r>
                <a:r>
                  <a:rPr lang="en-US" cap="none" dirty="0">
                    <a:solidFill>
                      <a:srgbClr val="0000FF"/>
                    </a:solidFill>
                  </a:rPr>
                  <a:t>meson-molecules</a:t>
                </a:r>
                <a:r>
                  <a:rPr lang="en-US" cap="none" dirty="0">
                    <a:solidFill>
                      <a:srgbClr val="FF0000"/>
                    </a:solidFill>
                  </a:rPr>
                  <a:t> </a:t>
                </a:r>
              </a:p>
            </p:txBody>
          </p:sp>
        </mc:Choice>
        <mc:Fallback xmlns="">
          <p:sp>
            <p:nvSpPr>
              <p:cNvPr id="4" name="3 Marcador de contenido"/>
              <p:cNvSpPr>
                <a:spLocks noGrp="1" noRot="1" noChangeAspect="1" noMove="1" noResize="1" noEditPoints="1" noAdjustHandles="1" noChangeArrowheads="1" noChangeShapeType="1" noTextEdit="1"/>
              </p:cNvSpPr>
              <p:nvPr>
                <p:ph sz="quarter" idx="13"/>
              </p:nvPr>
            </p:nvSpPr>
            <p:spPr>
              <a:xfrm>
                <a:off x="2063552" y="1111812"/>
                <a:ext cx="8532672" cy="3131840"/>
              </a:xfrm>
              <a:blipFill>
                <a:blip r:embed="rId2"/>
                <a:stretch>
                  <a:fillRect l="-643" t="-973" r="-357" b="-18288"/>
                </a:stretch>
              </a:blipFill>
            </p:spPr>
            <p:txBody>
              <a:bodyPr/>
              <a:lstStyle/>
              <a:p>
                <a:r>
                  <a:rPr lang="es-MX">
                    <a:noFill/>
                  </a:rPr>
                  <a:t> </a:t>
                </a:r>
              </a:p>
            </p:txBody>
          </p:sp>
        </mc:Fallback>
      </mc:AlternateContent>
      <p:sp>
        <p:nvSpPr>
          <p:cNvPr id="6" name="1 Título"/>
          <p:cNvSpPr txBox="1">
            <a:spLocks/>
          </p:cNvSpPr>
          <p:nvPr/>
        </p:nvSpPr>
        <p:spPr>
          <a:xfrm>
            <a:off x="1828800" y="3326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How to study baryons in the</a:t>
            </a:r>
          </a:p>
          <a:p>
            <a:r>
              <a:rPr lang="en-US" dirty="0">
                <a:solidFill>
                  <a:schemeClr val="accent2">
                    <a:lumMod val="50000"/>
                  </a:schemeClr>
                </a:solidFill>
                <a:effectLst>
                  <a:outerShdw blurRad="38100" dist="38100" dir="2700000" algn="tl">
                    <a:srgbClr val="000000">
                      <a:alpha val="43137"/>
                    </a:srgbClr>
                  </a:outerShdw>
                </a:effectLst>
              </a:rPr>
              <a:t>Schwinger-Dyson Equations approach</a:t>
            </a:r>
          </a:p>
        </p:txBody>
      </p:sp>
      <p:pic>
        <p:nvPicPr>
          <p:cNvPr id="2" name="Imagen 1">
            <a:extLst>
              <a:ext uri="{FF2B5EF4-FFF2-40B4-BE49-F238E27FC236}">
                <a16:creationId xmlns:a16="http://schemas.microsoft.com/office/drawing/2014/main" id="{9A16A0F5-FB0A-48A3-8C6B-02DA85FAE7FA}"/>
              </a:ext>
            </a:extLst>
          </p:cNvPr>
          <p:cNvPicPr>
            <a:picLocks noChangeAspect="1"/>
          </p:cNvPicPr>
          <p:nvPr/>
        </p:nvPicPr>
        <p:blipFill>
          <a:blip r:embed="rId3"/>
          <a:stretch>
            <a:fillRect/>
          </a:stretch>
        </p:blipFill>
        <p:spPr>
          <a:xfrm>
            <a:off x="3429638" y="5000044"/>
            <a:ext cx="5800500" cy="1840544"/>
          </a:xfrm>
          <a:prstGeom prst="rect">
            <a:avLst/>
          </a:prstGeom>
          <a:ln>
            <a:solidFill>
              <a:srgbClr val="7FB2DF"/>
            </a:solidFill>
          </a:ln>
          <a:effectLst>
            <a:softEdge rad="152400"/>
          </a:effectLst>
        </p:spPr>
      </p:pic>
      <p:sp>
        <p:nvSpPr>
          <p:cNvPr id="7" name="12 CuadroTexto">
            <a:extLst>
              <a:ext uri="{FF2B5EF4-FFF2-40B4-BE49-F238E27FC236}">
                <a16:creationId xmlns:a16="http://schemas.microsoft.com/office/drawing/2014/main" id="{768AA225-6978-4AC8-8974-F93391EBE2C7}"/>
              </a:ext>
            </a:extLst>
          </p:cNvPr>
          <p:cNvSpPr txBox="1"/>
          <p:nvPr/>
        </p:nvSpPr>
        <p:spPr>
          <a:xfrm>
            <a:off x="2351584" y="4272108"/>
            <a:ext cx="9289032" cy="1477328"/>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Chen </a:t>
            </a:r>
            <a:r>
              <a:rPr lang="en-US" b="1" dirty="0" err="1">
                <a:solidFill>
                  <a:schemeClr val="accent5">
                    <a:lumMod val="75000"/>
                  </a:schemeClr>
                </a:solidFill>
                <a:latin typeface="Calibri(Cuerpo)"/>
                <a:cs typeface="Calibri" panose="020F0502020204030204" pitchFamily="34" charset="0"/>
              </a:rPr>
              <a:t>Chen</a:t>
            </a:r>
            <a:r>
              <a:rPr lang="en-US" b="1" dirty="0">
                <a:solidFill>
                  <a:schemeClr val="accent5">
                    <a:lumMod val="75000"/>
                  </a:schemeClr>
                </a:solidFill>
                <a:latin typeface="Calibri(Cuerpo)"/>
                <a:cs typeface="Calibri" panose="020F0502020204030204" pitchFamily="34" charset="0"/>
              </a:rPr>
              <a:t>, et. al	                      Few Body Syst. 53 (2012) 293-326</a:t>
            </a:r>
          </a:p>
          <a:p>
            <a:r>
              <a:rPr lang="en-US" b="1" dirty="0">
                <a:solidFill>
                  <a:schemeClr val="accent5">
                    <a:lumMod val="75000"/>
                  </a:schemeClr>
                </a:solidFill>
                <a:latin typeface="Calibri(Cuerpo)"/>
                <a:cs typeface="Calibri" panose="020F0502020204030204" pitchFamily="34" charset="0"/>
              </a:rPr>
              <a:t>			  Pei-Li Yin, et. al                           Phys. Rev. D100 (2019) no.3, 034008</a:t>
            </a:r>
          </a:p>
          <a:p>
            <a:r>
              <a:rPr lang="en-US" b="1" dirty="0">
                <a:solidFill>
                  <a:schemeClr val="accent5">
                    <a:lumMod val="75000"/>
                  </a:schemeClr>
                </a:solidFill>
                <a:latin typeface="Calibri(Cuerpo)"/>
                <a:cs typeface="Calibri" panose="020F0502020204030204" pitchFamily="34" charset="0"/>
              </a:rPr>
              <a:t>		           P.C. </a:t>
            </a:r>
            <a:r>
              <a:rPr lang="en-US" b="1" dirty="0" err="1">
                <a:solidFill>
                  <a:schemeClr val="accent5">
                    <a:lumMod val="75000"/>
                  </a:schemeClr>
                </a:solidFill>
                <a:latin typeface="Calibri(Cuerpo)"/>
                <a:cs typeface="Calibri" panose="020F0502020204030204" pitchFamily="34" charset="0"/>
              </a:rPr>
              <a:t>Wallbott</a:t>
            </a:r>
            <a:r>
              <a:rPr lang="en-US" b="1" dirty="0">
                <a:solidFill>
                  <a:schemeClr val="accent5">
                    <a:lumMod val="75000"/>
                  </a:schemeClr>
                </a:solidFill>
                <a:latin typeface="Calibri(Cuerpo)"/>
                <a:cs typeface="Calibri" panose="020F0502020204030204" pitchFamily="34" charset="0"/>
              </a:rPr>
              <a:t>, et. al                     J. Phys. Conf. Ser. 1024 (2018) no.1, 01205 </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41531744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839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703512" y="3212976"/>
            <a:ext cx="8662736" cy="103782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Due to the theory </a:t>
            </a:r>
            <a:r>
              <a:rPr lang="en-US" sz="2400" dirty="0">
                <a:solidFill>
                  <a:srgbClr val="0000FF"/>
                </a:solidFill>
              </a:rPr>
              <a:t>running coupling constant</a:t>
            </a:r>
            <a:r>
              <a:rPr lang="en-US" sz="2400" dirty="0">
                <a:solidFill>
                  <a:schemeClr val="accent2">
                    <a:lumMod val="50000"/>
                  </a:schemeClr>
                </a:solidFill>
              </a:rPr>
              <a:t> particular behavior, studies on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are done in three regimes:</a:t>
            </a:r>
          </a:p>
        </p:txBody>
      </p:sp>
      <p:sp>
        <p:nvSpPr>
          <p:cNvPr id="7" name="2 Marcador de contenido"/>
          <p:cNvSpPr txBox="1">
            <a:spLocks/>
          </p:cNvSpPr>
          <p:nvPr/>
        </p:nvSpPr>
        <p:spPr>
          <a:xfrm>
            <a:off x="1686612" y="1262028"/>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Quantum chromodynamics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it the theory of quarks, gluons and their interactions</a:t>
            </a:r>
            <a:r>
              <a:rPr lang="en-US" sz="2400" dirty="0">
                <a:solidFill>
                  <a:srgbClr val="0000FF"/>
                </a:solidFill>
              </a:rPr>
              <a:t>.</a:t>
            </a:r>
          </a:p>
        </p:txBody>
      </p:sp>
      <p:sp>
        <p:nvSpPr>
          <p:cNvPr id="14" name="2 Marcador de contenido"/>
          <p:cNvSpPr txBox="1">
            <a:spLocks/>
          </p:cNvSpPr>
          <p:nvPr/>
        </p:nvSpPr>
        <p:spPr>
          <a:xfrm>
            <a:off x="1694959" y="4005064"/>
            <a:ext cx="8662736" cy="1014400"/>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light sector,</a:t>
            </a:r>
            <a:r>
              <a:rPr lang="en-US" sz="2400" dirty="0">
                <a:solidFill>
                  <a:schemeClr val="accent2">
                    <a:lumMod val="50000"/>
                  </a:schemeClr>
                </a:solidFill>
              </a:rPr>
              <a:t> where the interactions are mainly dominated by </a:t>
            </a:r>
            <a:r>
              <a:rPr lang="en-US" sz="2400" dirty="0">
                <a:solidFill>
                  <a:srgbClr val="0000FF"/>
                </a:solidFill>
              </a:rPr>
              <a:t>chiral symmetry breaking </a:t>
            </a:r>
            <a:r>
              <a:rPr lang="en-US" sz="2400" dirty="0">
                <a:solidFill>
                  <a:schemeClr val="accent2">
                    <a:lumMod val="50000"/>
                  </a:schemeClr>
                </a:solidFill>
              </a:rPr>
              <a:t>and a </a:t>
            </a:r>
            <a:r>
              <a:rPr lang="en-US" sz="2400" dirty="0">
                <a:solidFill>
                  <a:srgbClr val="0000FF"/>
                </a:solidFill>
              </a:rPr>
              <a:t>strong</a:t>
            </a:r>
            <a:r>
              <a:rPr lang="en-US" sz="2400" dirty="0">
                <a:solidFill>
                  <a:schemeClr val="accent2">
                    <a:lumMod val="50000"/>
                  </a:schemeClr>
                </a:solidFill>
              </a:rPr>
              <a:t> </a:t>
            </a:r>
            <a:r>
              <a:rPr lang="en-US" sz="2400" dirty="0">
                <a:solidFill>
                  <a:srgbClr val="0000FF"/>
                </a:solidFill>
              </a:rPr>
              <a:t>coupling.</a:t>
            </a:r>
            <a:endParaRPr lang="en-US" sz="2400" dirty="0">
              <a:solidFill>
                <a:schemeClr val="accent2">
                  <a:lumMod val="50000"/>
                </a:schemeClr>
              </a:solidFill>
            </a:endParaRPr>
          </a:p>
        </p:txBody>
      </p:sp>
      <p:sp>
        <p:nvSpPr>
          <p:cNvPr id="15" name="2 Marcador de contenido"/>
          <p:cNvSpPr txBox="1">
            <a:spLocks/>
          </p:cNvSpPr>
          <p:nvPr/>
        </p:nvSpPr>
        <p:spPr>
          <a:xfrm>
            <a:off x="1672680" y="4869160"/>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A </a:t>
            </a:r>
            <a:r>
              <a:rPr lang="en-US" sz="2400" dirty="0">
                <a:solidFill>
                  <a:srgbClr val="0000FF"/>
                </a:solidFill>
              </a:rPr>
              <a:t>heavy sector,</a:t>
            </a:r>
            <a:r>
              <a:rPr lang="en-US" sz="2400" dirty="0">
                <a:solidFill>
                  <a:schemeClr val="accent2">
                    <a:lumMod val="50000"/>
                  </a:schemeClr>
                </a:solidFill>
              </a:rPr>
              <a:t> where the </a:t>
            </a:r>
            <a:r>
              <a:rPr lang="en-US" sz="2400" dirty="0">
                <a:solidFill>
                  <a:srgbClr val="0000FF"/>
                </a:solidFill>
              </a:rPr>
              <a:t>coupling </a:t>
            </a:r>
            <a:r>
              <a:rPr lang="en-US" sz="2400" dirty="0">
                <a:solidFill>
                  <a:schemeClr val="accent2">
                    <a:lumMod val="50000"/>
                  </a:schemeClr>
                </a:solidFill>
              </a:rPr>
              <a:t>tends to approach </a:t>
            </a:r>
            <a:r>
              <a:rPr lang="en-US" sz="2400" dirty="0">
                <a:solidFill>
                  <a:srgbClr val="0000FF"/>
                </a:solidFill>
              </a:rPr>
              <a:t>asymptotic freedom </a:t>
            </a:r>
            <a:r>
              <a:rPr lang="en-US" sz="2400" dirty="0">
                <a:solidFill>
                  <a:schemeClr val="accent2">
                    <a:lumMod val="50000"/>
                  </a:schemeClr>
                </a:solidFill>
              </a:rPr>
              <a:t>and the systems can be treated in a </a:t>
            </a:r>
            <a:r>
              <a:rPr lang="en-US" sz="2400" dirty="0">
                <a:solidFill>
                  <a:srgbClr val="0000FF"/>
                </a:solidFill>
              </a:rPr>
              <a:t>non relativistic way.</a:t>
            </a:r>
          </a:p>
        </p:txBody>
      </p:sp>
      <p:sp>
        <p:nvSpPr>
          <p:cNvPr id="8" name="2 Marcador de contenido"/>
          <p:cNvSpPr txBox="1">
            <a:spLocks/>
          </p:cNvSpPr>
          <p:nvPr/>
        </p:nvSpPr>
        <p:spPr>
          <a:xfrm>
            <a:off x="1702908" y="2071484"/>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particular, the way particles interact through </a:t>
            </a:r>
            <a:r>
              <a:rPr lang="en-US" sz="2400" dirty="0">
                <a:solidFill>
                  <a:srgbClr val="0000FF"/>
                </a:solidFill>
              </a:rPr>
              <a:t>strong interactions</a:t>
            </a:r>
            <a:r>
              <a:rPr lang="en-US" sz="2400" dirty="0">
                <a:solidFill>
                  <a:schemeClr val="accent2">
                    <a:lumMod val="50000"/>
                  </a:schemeClr>
                </a:solidFill>
              </a:rPr>
              <a:t> hides fascinating secrets, to be still found out in the next years.</a:t>
            </a:r>
          </a:p>
        </p:txBody>
      </p:sp>
    </p:spTree>
    <p:extLst>
      <p:ext uri="{BB962C8B-B14F-4D97-AF65-F5344CB8AC3E}">
        <p14:creationId xmlns:p14="http://schemas.microsoft.com/office/powerpoint/2010/main" val="13067005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Baryons with heavy-quarks</a:t>
            </a:r>
          </a:p>
        </p:txBody>
      </p:sp>
      <p:pic>
        <p:nvPicPr>
          <p:cNvPr id="7" name="Imagen 6">
            <a:extLst>
              <a:ext uri="{FF2B5EF4-FFF2-40B4-BE49-F238E27FC236}">
                <a16:creationId xmlns:a16="http://schemas.microsoft.com/office/drawing/2014/main" id="{F111653A-9A3A-482B-A9AE-1A3020083CF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34464" y="1556792"/>
            <a:ext cx="9144000" cy="1606680"/>
          </a:xfrm>
          <a:prstGeom prst="rect">
            <a:avLst/>
          </a:prstGeom>
        </p:spPr>
      </p:pic>
      <p:pic>
        <p:nvPicPr>
          <p:cNvPr id="8" name="Imagen 7">
            <a:extLst>
              <a:ext uri="{FF2B5EF4-FFF2-40B4-BE49-F238E27FC236}">
                <a16:creationId xmlns:a16="http://schemas.microsoft.com/office/drawing/2014/main" id="{DB9F4228-D7C9-4C4E-B842-5DB060CEE2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91544" y="3173757"/>
            <a:ext cx="3172800" cy="3573016"/>
          </a:xfrm>
          <a:prstGeom prst="rect">
            <a:avLst/>
          </a:prstGeom>
        </p:spPr>
      </p:pic>
      <p:pic>
        <p:nvPicPr>
          <p:cNvPr id="9" name="Imagen 8">
            <a:extLst>
              <a:ext uri="{FF2B5EF4-FFF2-40B4-BE49-F238E27FC236}">
                <a16:creationId xmlns:a16="http://schemas.microsoft.com/office/drawing/2014/main" id="{E80775C0-674F-4183-B6E4-6DE1F265F0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47928" y="3173757"/>
            <a:ext cx="5002790" cy="3083604"/>
          </a:xfrm>
          <a:prstGeom prst="rect">
            <a:avLst/>
          </a:prstGeom>
        </p:spPr>
      </p:pic>
      <p:sp>
        <p:nvSpPr>
          <p:cNvPr id="14" name="12 CuadroTexto">
            <a:extLst>
              <a:ext uri="{FF2B5EF4-FFF2-40B4-BE49-F238E27FC236}">
                <a16:creationId xmlns:a16="http://schemas.microsoft.com/office/drawing/2014/main" id="{82814EBE-2EC6-4836-A631-AB9B6E8069BC}"/>
              </a:ext>
            </a:extLst>
          </p:cNvPr>
          <p:cNvSpPr txBox="1"/>
          <p:nvPr/>
        </p:nvSpPr>
        <p:spPr>
          <a:xfrm>
            <a:off x="839416" y="908720"/>
            <a:ext cx="9001000" cy="1200329"/>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L.X Gutiérrez-Guerrero, A. Bashir. M.A. Bedolla, E. Santopinto	</a:t>
            </a:r>
          </a:p>
          <a:p>
            <a:r>
              <a:rPr lang="en-US" b="1" dirty="0">
                <a:solidFill>
                  <a:schemeClr val="accent5">
                    <a:lumMod val="75000"/>
                  </a:schemeClr>
                </a:solidFill>
                <a:latin typeface="Calibri(Cuerpo)"/>
                <a:cs typeface="Calibri" panose="020F0502020204030204" pitchFamily="34" charset="0"/>
              </a:rPr>
              <a:t>                            </a:t>
            </a:r>
            <a:r>
              <a:rPr lang="en-US" b="1" dirty="0" err="1">
                <a:solidFill>
                  <a:schemeClr val="accent5">
                    <a:lumMod val="75000"/>
                  </a:schemeClr>
                </a:solidFill>
                <a:latin typeface="Calibri(Cuerpo)"/>
                <a:cs typeface="Calibri" panose="020F0502020204030204" pitchFamily="34" charset="0"/>
              </a:rPr>
              <a:t>Phys.Rev.D</a:t>
            </a:r>
            <a:r>
              <a:rPr lang="en-US" b="1" dirty="0">
                <a:solidFill>
                  <a:schemeClr val="accent5">
                    <a:lumMod val="75000"/>
                  </a:schemeClr>
                </a:solidFill>
                <a:latin typeface="Calibri(Cuerpo)"/>
                <a:cs typeface="Calibri" panose="020F0502020204030204" pitchFamily="34" charset="0"/>
              </a:rPr>
              <a:t> 100 (2019) 11, 114032</a:t>
            </a: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spTree>
    <p:extLst>
      <p:ext uri="{BB962C8B-B14F-4D97-AF65-F5344CB8AC3E}">
        <p14:creationId xmlns:p14="http://schemas.microsoft.com/office/powerpoint/2010/main" val="39344215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Marcador de contenido"/>
              <p:cNvSpPr>
                <a:spLocks noGrp="1"/>
              </p:cNvSpPr>
              <p:nvPr>
                <p:ph sz="quarter" idx="13"/>
              </p:nvPr>
            </p:nvSpPr>
            <p:spPr>
              <a:xfrm>
                <a:off x="1840992" y="1665312"/>
                <a:ext cx="8532672" cy="3131840"/>
              </a:xfrm>
            </p:spPr>
            <p:txBody>
              <a:bodyPr>
                <a:noAutofit/>
              </a:bodyPr>
              <a:lstStyle/>
              <a:p>
                <a:r>
                  <a:rPr lang="en-US" cap="none" dirty="0">
                    <a:solidFill>
                      <a:schemeClr val="accent2">
                        <a:lumMod val="50000"/>
                      </a:schemeClr>
                    </a:solidFill>
                  </a:rPr>
                  <a:t>The masses of baryons with spin-3/2 with a single heavy quark obey an equal-spacing rule.</a:t>
                </a:r>
              </a:p>
              <a:p>
                <a:endParaRPr lang="en-US" cap="none" dirty="0">
                  <a:solidFill>
                    <a:schemeClr val="accent2">
                      <a:lumMod val="50000"/>
                    </a:schemeClr>
                  </a:solidFill>
                </a:endParaRPr>
              </a:p>
              <a:p>
                <a:r>
                  <a:rPr lang="es-MX" cap="none" dirty="0" err="1">
                    <a:solidFill>
                      <a:schemeClr val="accent2">
                        <a:lumMod val="50000"/>
                      </a:schemeClr>
                    </a:solidFill>
                  </a:rPr>
                  <a:t>For</a:t>
                </a:r>
                <a:r>
                  <a:rPr lang="es-MX" cap="none" dirty="0">
                    <a:solidFill>
                      <a:schemeClr val="accent2">
                        <a:lumMod val="50000"/>
                      </a:schemeClr>
                    </a:solidFill>
                  </a:rPr>
                  <a:t> light </a:t>
                </a:r>
                <a:r>
                  <a:rPr lang="es-MX" cap="none" dirty="0" err="1">
                    <a:solidFill>
                      <a:schemeClr val="accent2">
                        <a:lumMod val="50000"/>
                      </a:schemeClr>
                    </a:solidFill>
                  </a:rPr>
                  <a:t>parameters</a:t>
                </a:r>
                <a:r>
                  <a:rPr lang="es-MX" cap="none" dirty="0">
                    <a:solidFill>
                      <a:schemeClr val="accent2">
                        <a:lumMod val="50000"/>
                      </a:schemeClr>
                    </a:solidFill>
                  </a:rPr>
                  <a:t>, </a:t>
                </a:r>
                <a:r>
                  <a:rPr lang="es-MX" cap="none" dirty="0" err="1">
                    <a:solidFill>
                      <a:schemeClr val="accent2">
                        <a:lumMod val="50000"/>
                      </a:schemeClr>
                    </a:solidFill>
                  </a:rPr>
                  <a:t>we</a:t>
                </a:r>
                <a:r>
                  <a:rPr lang="es-MX" cap="none" dirty="0">
                    <a:solidFill>
                      <a:schemeClr val="accent2">
                        <a:lumMod val="50000"/>
                      </a:schemeClr>
                    </a:solidFill>
                  </a:rPr>
                  <a:t> </a:t>
                </a:r>
                <a:r>
                  <a:rPr lang="es-MX" cap="none" dirty="0" err="1">
                    <a:solidFill>
                      <a:schemeClr val="accent2">
                        <a:lumMod val="50000"/>
                      </a:schemeClr>
                    </a:solidFill>
                  </a:rPr>
                  <a:t>obtain</a:t>
                </a:r>
                <a:r>
                  <a:rPr lang="es-MX" cap="none" dirty="0">
                    <a:solidFill>
                      <a:schemeClr val="accent2">
                        <a:lumMod val="50000"/>
                      </a:schemeClr>
                    </a:solidFill>
                  </a:rPr>
                  <a:t> a </a:t>
                </a:r>
                <a:r>
                  <a:rPr lang="es-MX" cap="none" dirty="0" err="1">
                    <a:solidFill>
                      <a:schemeClr val="accent2">
                        <a:lumMod val="50000"/>
                      </a:schemeClr>
                    </a:solidFill>
                  </a:rPr>
                  <a:t>mass</a:t>
                </a:r>
                <a:r>
                  <a:rPr lang="es-MX" cap="none" dirty="0">
                    <a:solidFill>
                      <a:schemeClr val="accent2">
                        <a:lumMod val="50000"/>
                      </a:schemeClr>
                    </a:solidFill>
                  </a:rPr>
                  <a:t> </a:t>
                </a:r>
                <a:r>
                  <a:rPr lang="es-MX" cap="none" dirty="0" err="1">
                    <a:solidFill>
                      <a:schemeClr val="accent2">
                        <a:lumMod val="50000"/>
                      </a:schemeClr>
                    </a:solidFill>
                  </a:rPr>
                  <a:t>of</a:t>
                </a:r>
                <a:r>
                  <a:rPr lang="es-MX" cap="none" dirty="0">
                    <a:solidFill>
                      <a:schemeClr val="accent2">
                        <a:lumMod val="50000"/>
                      </a:schemeClr>
                    </a:solidFill>
                  </a:rPr>
                  <a:t> </a:t>
                </a:r>
                <a14:m>
                  <m:oMath xmlns:m="http://schemas.openxmlformats.org/officeDocument/2006/math">
                    <m:sSub>
                      <m:sSubPr>
                        <m:ctrlPr>
                          <a:rPr lang="es-MX" i="1" cap="none" smtClean="0">
                            <a:solidFill>
                              <a:schemeClr val="accent2">
                                <a:lumMod val="50000"/>
                              </a:schemeClr>
                            </a:solidFill>
                            <a:latin typeface="Cambria Math" panose="02040503050406030204" pitchFamily="18" charset="0"/>
                          </a:rPr>
                        </m:ctrlPr>
                      </m:sSubPr>
                      <m:e>
                        <m:r>
                          <a:rPr lang="es-MX" i="1" cap="none" smtClean="0">
                            <a:solidFill>
                              <a:schemeClr val="accent2">
                                <a:lumMod val="50000"/>
                              </a:schemeClr>
                            </a:solidFill>
                            <a:latin typeface="Cambria Math" panose="02040503050406030204" pitchFamily="18" charset="0"/>
                          </a:rPr>
                          <m:t>𝑚</m:t>
                        </m:r>
                      </m:e>
                      <m:sub>
                        <m:sSub>
                          <m:sSubPr>
                            <m:ctrlPr>
                              <a:rPr lang="es-MX" i="1" cap="none" smtClean="0">
                                <a:solidFill>
                                  <a:schemeClr val="accent2">
                                    <a:lumMod val="50000"/>
                                  </a:schemeClr>
                                </a:solidFill>
                                <a:latin typeface="Cambria Math" panose="02040503050406030204" pitchFamily="18" charset="0"/>
                              </a:rPr>
                            </m:ctrlPr>
                          </m:sSubPr>
                          <m:e>
                            <m:r>
                              <a:rPr lang="es-MX" i="1" cap="none" smtClean="0">
                                <a:solidFill>
                                  <a:schemeClr val="accent2">
                                    <a:lumMod val="50000"/>
                                  </a:schemeClr>
                                </a:solidFill>
                                <a:latin typeface="Cambria Math" panose="02040503050406030204" pitchFamily="18" charset="0"/>
                              </a:rPr>
                              <m:t>𝛯</m:t>
                            </m:r>
                          </m:e>
                          <m:sub>
                            <m:r>
                              <a:rPr lang="es-MX" b="0" i="1" cap="none" smtClean="0">
                                <a:solidFill>
                                  <a:schemeClr val="accent2">
                                    <a:lumMod val="50000"/>
                                  </a:schemeClr>
                                </a:solidFill>
                                <a:latin typeface="Cambria Math" panose="02040503050406030204" pitchFamily="18" charset="0"/>
                              </a:rPr>
                              <m:t>𝑢𝑠𝑐</m:t>
                            </m:r>
                            <m:r>
                              <a:rPr lang="es-MX" b="0" i="1" cap="none" smtClean="0">
                                <a:solidFill>
                                  <a:schemeClr val="accent2">
                                    <a:lumMod val="50000"/>
                                  </a:schemeClr>
                                </a:solidFill>
                                <a:latin typeface="Cambria Math" panose="02040503050406030204" pitchFamily="18" charset="0"/>
                              </a:rPr>
                              <m:t>(</m:t>
                            </m:r>
                            <m:r>
                              <a:rPr lang="es-MX" b="0" i="1" cap="none" smtClean="0">
                                <a:solidFill>
                                  <a:schemeClr val="accent2">
                                    <a:lumMod val="50000"/>
                                  </a:schemeClr>
                                </a:solidFill>
                                <a:latin typeface="Cambria Math" panose="02040503050406030204" pitchFamily="18" charset="0"/>
                              </a:rPr>
                              <m:t>𝑏</m:t>
                            </m:r>
                            <m:r>
                              <a:rPr lang="es-MX" b="0" i="1" cap="none" smtClean="0">
                                <a:solidFill>
                                  <a:schemeClr val="accent2">
                                    <a:lumMod val="50000"/>
                                  </a:schemeClr>
                                </a:solidFill>
                                <a:latin typeface="Cambria Math" panose="02040503050406030204" pitchFamily="18" charset="0"/>
                              </a:rPr>
                              <m:t>)</m:t>
                            </m:r>
                          </m:sub>
                        </m:sSub>
                      </m:sub>
                    </m:sSub>
                    <m:r>
                      <a:rPr lang="es-MX" b="0" i="1" cap="none" smtClean="0">
                        <a:solidFill>
                          <a:schemeClr val="accent2">
                            <a:lumMod val="50000"/>
                          </a:schemeClr>
                        </a:solidFill>
                        <a:latin typeface="Cambria Math" panose="02040503050406030204" pitchFamily="18" charset="0"/>
                      </a:rPr>
                      <m:t>=2.76</m:t>
                    </m:r>
                    <m:d>
                      <m:dPr>
                        <m:ctrlPr>
                          <a:rPr lang="es-MX" b="0" i="1" cap="none" smtClean="0">
                            <a:solidFill>
                              <a:schemeClr val="accent2">
                                <a:lumMod val="50000"/>
                              </a:schemeClr>
                            </a:solidFill>
                            <a:latin typeface="Cambria Math" panose="02040503050406030204" pitchFamily="18" charset="0"/>
                          </a:rPr>
                        </m:ctrlPr>
                      </m:dPr>
                      <m:e>
                        <m:r>
                          <a:rPr lang="es-MX" b="0" i="1" cap="none" smtClean="0">
                            <a:solidFill>
                              <a:schemeClr val="accent2">
                                <a:lumMod val="50000"/>
                              </a:schemeClr>
                            </a:solidFill>
                            <a:latin typeface="Cambria Math" panose="02040503050406030204" pitchFamily="18" charset="0"/>
                          </a:rPr>
                          <m:t>5.86</m:t>
                        </m:r>
                      </m:e>
                    </m:d>
                    <m:r>
                      <a:rPr lang="es-MX" b="0" i="1" cap="none" smtClean="0">
                        <a:solidFill>
                          <a:schemeClr val="accent2">
                            <a:lumMod val="50000"/>
                          </a:schemeClr>
                        </a:solidFill>
                        <a:latin typeface="Cambria Math" panose="02040503050406030204" pitchFamily="18" charset="0"/>
                      </a:rPr>
                      <m:t>𝐺𝑒𝑉</m:t>
                    </m:r>
                    <m:r>
                      <a:rPr lang="es-MX" b="0" i="1" cap="none" smtClean="0">
                        <a:solidFill>
                          <a:schemeClr val="accent2">
                            <a:lumMod val="50000"/>
                          </a:schemeClr>
                        </a:solidFill>
                        <a:latin typeface="Cambria Math" panose="02040503050406030204" pitchFamily="18" charset="0"/>
                      </a:rPr>
                      <m:t> </m:t>
                    </m:r>
                  </m:oMath>
                </a14:m>
                <a:r>
                  <a:rPr lang="en-US" cap="none" dirty="0">
                    <a:solidFill>
                      <a:schemeClr val="accent2">
                        <a:lumMod val="50000"/>
                      </a:schemeClr>
                    </a:solidFill>
                  </a:rPr>
                  <a:t>, for CI’s </a:t>
                </a:r>
                <a14:m>
                  <m:oMath xmlns:m="http://schemas.openxmlformats.org/officeDocument/2006/math">
                    <m:sSub>
                      <m:sSubPr>
                        <m:ctrlPr>
                          <a:rPr lang="es-MX" i="1" cap="none">
                            <a:solidFill>
                              <a:schemeClr val="accent2">
                                <a:lumMod val="50000"/>
                              </a:schemeClr>
                            </a:solidFill>
                            <a:latin typeface="Cambria Math" panose="02040503050406030204" pitchFamily="18" charset="0"/>
                          </a:rPr>
                        </m:ctrlPr>
                      </m:sSubPr>
                      <m:e>
                        <m:r>
                          <a:rPr lang="es-MX" i="1" cap="none">
                            <a:solidFill>
                              <a:schemeClr val="accent2">
                                <a:lumMod val="50000"/>
                              </a:schemeClr>
                            </a:solidFill>
                            <a:latin typeface="Cambria Math" panose="02040503050406030204" pitchFamily="18" charset="0"/>
                          </a:rPr>
                          <m:t>𝑚</m:t>
                        </m:r>
                      </m:e>
                      <m:sub>
                        <m:sSub>
                          <m:sSubPr>
                            <m:ctrlPr>
                              <a:rPr lang="es-MX" i="1" cap="none">
                                <a:solidFill>
                                  <a:schemeClr val="accent2">
                                    <a:lumMod val="50000"/>
                                  </a:schemeClr>
                                </a:solidFill>
                                <a:latin typeface="Cambria Math" panose="02040503050406030204" pitchFamily="18" charset="0"/>
                              </a:rPr>
                            </m:ctrlPr>
                          </m:sSubPr>
                          <m:e>
                            <m:r>
                              <a:rPr lang="es-MX" i="1" cap="none">
                                <a:solidFill>
                                  <a:schemeClr val="accent2">
                                    <a:lumMod val="50000"/>
                                  </a:schemeClr>
                                </a:solidFill>
                                <a:latin typeface="Cambria Math" panose="02040503050406030204" pitchFamily="18" charset="0"/>
                              </a:rPr>
                              <m:t>𝛯</m:t>
                            </m:r>
                          </m:e>
                          <m:sub>
                            <m:r>
                              <a:rPr lang="es-MX" i="1" cap="none">
                                <a:solidFill>
                                  <a:schemeClr val="accent2">
                                    <a:lumMod val="50000"/>
                                  </a:schemeClr>
                                </a:solidFill>
                                <a:latin typeface="Cambria Math" panose="02040503050406030204" pitchFamily="18" charset="0"/>
                              </a:rPr>
                              <m:t>𝑢𝑠𝑐</m:t>
                            </m:r>
                            <m:r>
                              <a:rPr lang="es-MX" i="1" cap="none">
                                <a:solidFill>
                                  <a:schemeClr val="accent2">
                                    <a:lumMod val="50000"/>
                                  </a:schemeClr>
                                </a:solidFill>
                                <a:latin typeface="Cambria Math" panose="02040503050406030204" pitchFamily="18" charset="0"/>
                              </a:rPr>
                              <m:t>(</m:t>
                            </m:r>
                            <m:r>
                              <a:rPr lang="es-MX" i="1" cap="none">
                                <a:solidFill>
                                  <a:schemeClr val="accent2">
                                    <a:lumMod val="50000"/>
                                  </a:schemeClr>
                                </a:solidFill>
                                <a:latin typeface="Cambria Math" panose="02040503050406030204" pitchFamily="18" charset="0"/>
                              </a:rPr>
                              <m:t>𝑏</m:t>
                            </m:r>
                            <m:r>
                              <a:rPr lang="es-MX" i="1" cap="none">
                                <a:solidFill>
                                  <a:schemeClr val="accent2">
                                    <a:lumMod val="50000"/>
                                  </a:schemeClr>
                                </a:solidFill>
                                <a:latin typeface="Cambria Math" panose="02040503050406030204" pitchFamily="18" charset="0"/>
                              </a:rPr>
                              <m:t>)</m:t>
                            </m:r>
                          </m:sub>
                        </m:sSub>
                      </m:sub>
                    </m:sSub>
                    <m:r>
                      <a:rPr lang="es-MX" i="1" cap="none">
                        <a:solidFill>
                          <a:schemeClr val="accent2">
                            <a:lumMod val="50000"/>
                          </a:schemeClr>
                        </a:solidFill>
                        <a:latin typeface="Cambria Math" panose="02040503050406030204" pitchFamily="18" charset="0"/>
                      </a:rPr>
                      <m:t>=2.</m:t>
                    </m:r>
                    <m:r>
                      <a:rPr lang="es-MX" b="0" i="1" cap="none" smtClean="0">
                        <a:solidFill>
                          <a:schemeClr val="accent2">
                            <a:lumMod val="50000"/>
                          </a:schemeClr>
                        </a:solidFill>
                        <a:latin typeface="Cambria Math" panose="02040503050406030204" pitchFamily="18" charset="0"/>
                      </a:rPr>
                      <m:t>83</m:t>
                    </m:r>
                    <m:d>
                      <m:dPr>
                        <m:ctrlPr>
                          <a:rPr lang="es-MX" i="1" cap="none">
                            <a:solidFill>
                              <a:schemeClr val="accent2">
                                <a:lumMod val="50000"/>
                              </a:schemeClr>
                            </a:solidFill>
                            <a:latin typeface="Cambria Math" panose="02040503050406030204" pitchFamily="18" charset="0"/>
                          </a:rPr>
                        </m:ctrlPr>
                      </m:dPr>
                      <m:e>
                        <m:r>
                          <a:rPr lang="es-MX" b="0" i="1" cap="none" smtClean="0">
                            <a:solidFill>
                              <a:schemeClr val="accent2">
                                <a:lumMod val="50000"/>
                              </a:schemeClr>
                            </a:solidFill>
                            <a:latin typeface="Cambria Math" panose="02040503050406030204" pitchFamily="18" charset="0"/>
                          </a:rPr>
                          <m:t>6.024</m:t>
                        </m:r>
                      </m:e>
                    </m:d>
                    <m:r>
                      <a:rPr lang="es-MX" i="1" cap="none">
                        <a:solidFill>
                          <a:schemeClr val="accent2">
                            <a:lumMod val="50000"/>
                          </a:schemeClr>
                        </a:solidFill>
                        <a:latin typeface="Cambria Math" panose="02040503050406030204" pitchFamily="18" charset="0"/>
                      </a:rPr>
                      <m:t>𝐺𝑒𝑉</m:t>
                    </m:r>
                    <m:r>
                      <a:rPr lang="es-MX" b="0" i="0" cap="none" smtClean="0">
                        <a:solidFill>
                          <a:schemeClr val="accent2">
                            <a:lumMod val="50000"/>
                          </a:schemeClr>
                        </a:solidFill>
                        <a:latin typeface="Cambria Math" panose="02040503050406030204" pitchFamily="18" charset="0"/>
                      </a:rPr>
                      <m:t>. </m:t>
                    </m:r>
                  </m:oMath>
                </a14:m>
                <a:r>
                  <a:rPr lang="en-US" cap="none" dirty="0">
                    <a:solidFill>
                      <a:schemeClr val="accent2">
                        <a:lumMod val="50000"/>
                      </a:schemeClr>
                    </a:solidFill>
                  </a:rPr>
                  <a:t>The experimental values are 2.467 (5.948)GeV</a:t>
                </a:r>
              </a:p>
              <a:p>
                <a:r>
                  <a:rPr lang="en-US" cap="none" dirty="0">
                    <a:solidFill>
                      <a:schemeClr val="accent2">
                        <a:lumMod val="50000"/>
                      </a:schemeClr>
                    </a:solidFill>
                  </a:rPr>
                  <a:t>The spacing rules combining baryons with different spins.</a:t>
                </a:r>
                <a:endParaRPr lang="en-US" cap="none" dirty="0">
                  <a:solidFill>
                    <a:srgbClr val="0000FF"/>
                  </a:solidFill>
                </a:endParaRPr>
              </a:p>
            </p:txBody>
          </p:sp>
        </mc:Choice>
        <mc:Fallback xmlns="">
          <p:sp>
            <p:nvSpPr>
              <p:cNvPr id="4" name="3 Marcador de contenido"/>
              <p:cNvSpPr>
                <a:spLocks noGrp="1" noRot="1" noChangeAspect="1" noMove="1" noResize="1" noEditPoints="1" noAdjustHandles="1" noChangeArrowheads="1" noChangeShapeType="1" noTextEdit="1"/>
              </p:cNvSpPr>
              <p:nvPr>
                <p:ph sz="quarter" idx="13"/>
              </p:nvPr>
            </p:nvSpPr>
            <p:spPr>
              <a:xfrm>
                <a:off x="1840992" y="1665312"/>
                <a:ext cx="8532672" cy="3131840"/>
              </a:xfrm>
              <a:blipFill>
                <a:blip r:embed="rId2"/>
                <a:stretch>
                  <a:fillRect l="-643" t="-1556"/>
                </a:stretch>
              </a:blipFill>
            </p:spPr>
            <p:txBody>
              <a:bodyPr/>
              <a:lstStyle/>
              <a:p>
                <a:r>
                  <a:rPr lang="es-MX">
                    <a:noFill/>
                  </a:rPr>
                  <a:t> </a:t>
                </a:r>
              </a:p>
            </p:txBody>
          </p:sp>
        </mc:Fallback>
      </mc:AlternateContent>
      <p:sp>
        <p:nvSpPr>
          <p:cNvPr id="6"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Baryons with heavy-quarks</a:t>
            </a:r>
          </a:p>
        </p:txBody>
      </p:sp>
      <p:sp>
        <p:nvSpPr>
          <p:cNvPr id="13" name="12 CuadroTexto">
            <a:extLst>
              <a:ext uri="{FF2B5EF4-FFF2-40B4-BE49-F238E27FC236}">
                <a16:creationId xmlns:a16="http://schemas.microsoft.com/office/drawing/2014/main" id="{729F9508-1EEB-4B72-8C1A-619977C0CC85}"/>
              </a:ext>
            </a:extLst>
          </p:cNvPr>
          <p:cNvSpPr txBox="1"/>
          <p:nvPr/>
        </p:nvSpPr>
        <p:spPr>
          <a:xfrm>
            <a:off x="839416" y="908720"/>
            <a:ext cx="10081120" cy="1477328"/>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L.X Gutiérrez-Guerrero, A. Bashir. M.A. Bedolla, E. Santopinto</a:t>
            </a:r>
          </a:p>
          <a:p>
            <a:r>
              <a:rPr lang="en-US" b="1" dirty="0">
                <a:solidFill>
                  <a:schemeClr val="accent5">
                    <a:lumMod val="75000"/>
                  </a:schemeClr>
                </a:solidFill>
                <a:latin typeface="Calibri(Cuerpo)"/>
                <a:cs typeface="Calibri" panose="020F0502020204030204" pitchFamily="34" charset="0"/>
              </a:rPr>
              <a:t>                            </a:t>
            </a:r>
            <a:r>
              <a:rPr lang="en-US" b="1" dirty="0" err="1">
                <a:solidFill>
                  <a:schemeClr val="accent5">
                    <a:lumMod val="75000"/>
                  </a:schemeClr>
                </a:solidFill>
                <a:latin typeface="Calibri(Cuerpo)"/>
                <a:cs typeface="Calibri" panose="020F0502020204030204" pitchFamily="34" charset="0"/>
              </a:rPr>
              <a:t>Phys.Rev.D</a:t>
            </a:r>
            <a:r>
              <a:rPr lang="en-US" b="1" dirty="0">
                <a:solidFill>
                  <a:schemeClr val="accent5">
                    <a:lumMod val="75000"/>
                  </a:schemeClr>
                </a:solidFill>
                <a:latin typeface="Calibri(Cuerpo)"/>
                <a:cs typeface="Calibri" panose="020F0502020204030204" pitchFamily="34" charset="0"/>
              </a:rPr>
              <a:t> 100 (2019) 11, 114032</a:t>
            </a:r>
          </a:p>
          <a:p>
            <a:endParaRPr lang="en-US" b="1" dirty="0">
              <a:solidFill>
                <a:schemeClr val="accent5">
                  <a:lumMod val="75000"/>
                </a:schemeClr>
              </a:solidFill>
              <a:latin typeface="Calibri(Cuerpo)"/>
              <a:cs typeface="Calibri" panose="020F0502020204030204" pitchFamily="34" charset="0"/>
            </a:endParaRPr>
          </a:p>
          <a:p>
            <a:endParaRPr lang="en-US" b="1" dirty="0">
              <a:solidFill>
                <a:schemeClr val="accent5">
                  <a:lumMod val="75000"/>
                </a:schemeClr>
              </a:solidFill>
              <a:latin typeface="Calibri(Cuerpo)"/>
              <a:cs typeface="Calibri" panose="020F0502020204030204" pitchFamily="34" charset="0"/>
            </a:endParaRPr>
          </a:p>
          <a:p>
            <a:r>
              <a:rPr lang="en-US" b="1" dirty="0">
                <a:solidFill>
                  <a:schemeClr val="accent5">
                    <a:lumMod val="75000"/>
                  </a:schemeClr>
                </a:solidFill>
                <a:latin typeface="Calibri(Cuerpo)"/>
                <a:cs typeface="Calibri" panose="020F0502020204030204" pitchFamily="34" charset="0"/>
              </a:rPr>
              <a:t> </a:t>
            </a:r>
          </a:p>
        </p:txBody>
      </p:sp>
      <p:pic>
        <p:nvPicPr>
          <p:cNvPr id="3" name="Imagen 2">
            <a:extLst>
              <a:ext uri="{FF2B5EF4-FFF2-40B4-BE49-F238E27FC236}">
                <a16:creationId xmlns:a16="http://schemas.microsoft.com/office/drawing/2014/main" id="{A5F38A03-D06C-4DCB-AF5E-8EB0402CF0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99656" y="2381913"/>
            <a:ext cx="3024336" cy="413945"/>
          </a:xfrm>
          <a:prstGeom prst="rect">
            <a:avLst/>
          </a:prstGeom>
        </p:spPr>
      </p:pic>
      <p:pic>
        <p:nvPicPr>
          <p:cNvPr id="5" name="Imagen 4">
            <a:extLst>
              <a:ext uri="{FF2B5EF4-FFF2-40B4-BE49-F238E27FC236}">
                <a16:creationId xmlns:a16="http://schemas.microsoft.com/office/drawing/2014/main" id="{D0721303-F67E-42C7-9008-90D0AEA379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82656" y="2388219"/>
            <a:ext cx="1152128" cy="353368"/>
          </a:xfrm>
          <a:prstGeom prst="rect">
            <a:avLst/>
          </a:prstGeom>
        </p:spPr>
      </p:pic>
      <p:pic>
        <p:nvPicPr>
          <p:cNvPr id="7" name="Imagen 6">
            <a:extLst>
              <a:ext uri="{FF2B5EF4-FFF2-40B4-BE49-F238E27FC236}">
                <a16:creationId xmlns:a16="http://schemas.microsoft.com/office/drawing/2014/main" id="{C84C838B-4FA2-4202-8FED-C20108067FA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99656" y="4293097"/>
            <a:ext cx="5904656" cy="1070711"/>
          </a:xfrm>
          <a:prstGeom prst="rect">
            <a:avLst/>
          </a:prstGeom>
        </p:spPr>
      </p:pic>
      <p:pic>
        <p:nvPicPr>
          <p:cNvPr id="9" name="Imagen 8">
            <a:extLst>
              <a:ext uri="{FF2B5EF4-FFF2-40B4-BE49-F238E27FC236}">
                <a16:creationId xmlns:a16="http://schemas.microsoft.com/office/drawing/2014/main" id="{A42E17E2-9FE4-4D56-BAA3-E66E74DDD29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11825" y="5421576"/>
            <a:ext cx="3312368" cy="1441005"/>
          </a:xfrm>
          <a:prstGeom prst="rect">
            <a:avLst/>
          </a:prstGeom>
        </p:spPr>
      </p:pic>
    </p:spTree>
    <p:extLst>
      <p:ext uri="{BB962C8B-B14F-4D97-AF65-F5344CB8AC3E}">
        <p14:creationId xmlns:p14="http://schemas.microsoft.com/office/powerpoint/2010/main" val="3717233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839264" y="19364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Tetraquarks in the </a:t>
            </a:r>
            <a:r>
              <a:rPr lang="en-US" dirty="0" err="1">
                <a:solidFill>
                  <a:schemeClr val="accent2">
                    <a:lumMod val="50000"/>
                  </a:schemeClr>
                </a:solidFill>
                <a:effectLst>
                  <a:outerShdw blurRad="38100" dist="38100" dir="2700000" algn="tl">
                    <a:srgbClr val="000000">
                      <a:alpha val="43137"/>
                    </a:srgbClr>
                  </a:outerShdw>
                </a:effectLst>
              </a:rPr>
              <a:t>Diquark</a:t>
            </a:r>
            <a:r>
              <a:rPr lang="en-US" dirty="0">
                <a:solidFill>
                  <a:schemeClr val="accent2">
                    <a:lumMod val="50000"/>
                  </a:schemeClr>
                </a:solidFill>
                <a:effectLst>
                  <a:outerShdw blurRad="38100" dist="38100" dir="2700000" algn="tl">
                    <a:srgbClr val="000000">
                      <a:alpha val="43137"/>
                    </a:srgbClr>
                  </a:outerShdw>
                </a:effectLst>
              </a:rPr>
              <a:t> Model</a:t>
            </a:r>
          </a:p>
        </p:txBody>
      </p:sp>
      <p:sp>
        <p:nvSpPr>
          <p:cNvPr id="12" name="2 Marcador de contenido"/>
          <p:cNvSpPr txBox="1">
            <a:spLocks/>
          </p:cNvSpPr>
          <p:nvPr/>
        </p:nvSpPr>
        <p:spPr>
          <a:xfrm>
            <a:off x="1753744" y="1480296"/>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In the </a:t>
            </a:r>
            <a:r>
              <a:rPr lang="en-US" sz="2400" dirty="0">
                <a:solidFill>
                  <a:srgbClr val="0000FF"/>
                </a:solidFill>
              </a:rPr>
              <a:t>diquark</a:t>
            </a:r>
            <a:r>
              <a:rPr lang="en-US" sz="2400" dirty="0">
                <a:solidFill>
                  <a:schemeClr val="accent2">
                    <a:lumMod val="50000"/>
                  </a:schemeClr>
                </a:solidFill>
              </a:rPr>
              <a:t> model, a </a:t>
            </a:r>
            <a:r>
              <a:rPr lang="en-US" sz="2400" dirty="0">
                <a:solidFill>
                  <a:srgbClr val="0000FF"/>
                </a:solidFill>
              </a:rPr>
              <a:t>tetraquark</a:t>
            </a:r>
            <a:r>
              <a:rPr lang="en-US" sz="2400" dirty="0">
                <a:solidFill>
                  <a:schemeClr val="accent2">
                    <a:lumMod val="50000"/>
                  </a:schemeClr>
                </a:solidFill>
              </a:rPr>
              <a:t> is seen as a </a:t>
            </a:r>
            <a:r>
              <a:rPr lang="en-US" sz="2400" dirty="0" err="1">
                <a:solidFill>
                  <a:srgbClr val="0000FF"/>
                </a:solidFill>
              </a:rPr>
              <a:t>pointlike</a:t>
            </a:r>
            <a:r>
              <a:rPr lang="en-US" sz="2400" dirty="0">
                <a:solidFill>
                  <a:srgbClr val="0000FF"/>
                </a:solidFill>
              </a:rPr>
              <a:t> diquark </a:t>
            </a:r>
            <a:r>
              <a:rPr lang="en-US" sz="2400" dirty="0">
                <a:solidFill>
                  <a:schemeClr val="accent2">
                    <a:lumMod val="50000"/>
                  </a:schemeClr>
                </a:solidFill>
              </a:rPr>
              <a:t>embedded with a </a:t>
            </a:r>
            <a:r>
              <a:rPr lang="en-US" sz="2400" dirty="0" err="1">
                <a:solidFill>
                  <a:srgbClr val="0000FF"/>
                </a:solidFill>
              </a:rPr>
              <a:t>pointlike</a:t>
            </a:r>
            <a:r>
              <a:rPr lang="en-US" sz="2400" dirty="0">
                <a:solidFill>
                  <a:schemeClr val="accent2">
                    <a:lumMod val="50000"/>
                  </a:schemeClr>
                </a:solidFill>
              </a:rPr>
              <a:t> </a:t>
            </a:r>
            <a:r>
              <a:rPr lang="en-US" sz="2400" dirty="0">
                <a:solidFill>
                  <a:srgbClr val="0000FF"/>
                </a:solidFill>
              </a:rPr>
              <a:t>antidiquark</a:t>
            </a:r>
            <a:r>
              <a:rPr lang="en-US" sz="2400" dirty="0">
                <a:solidFill>
                  <a:schemeClr val="accent2">
                    <a:lumMod val="50000"/>
                  </a:schemeClr>
                </a:solidFill>
              </a:rPr>
              <a:t>:</a:t>
            </a:r>
          </a:p>
        </p:txBody>
      </p:sp>
      <p:sp>
        <p:nvSpPr>
          <p:cNvPr id="11" name="12 CuadroTexto"/>
          <p:cNvSpPr txBox="1"/>
          <p:nvPr/>
        </p:nvSpPr>
        <p:spPr>
          <a:xfrm>
            <a:off x="1631504" y="932928"/>
            <a:ext cx="9289032" cy="369332"/>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Few Body Syst. 60 (2019</a:t>
            </a:r>
            <a:r>
              <a:rPr lang="en-US" b="1">
                <a:solidFill>
                  <a:schemeClr val="accent5">
                    <a:lumMod val="75000"/>
                  </a:schemeClr>
                </a:solidFill>
                <a:latin typeface="Calibri(Cuerpo)"/>
                <a:cs typeface="Calibri" panose="020F0502020204030204" pitchFamily="34" charset="0"/>
              </a:rPr>
              <a:t>) no.2, </a:t>
            </a:r>
            <a:r>
              <a:rPr lang="en-US" b="1" dirty="0">
                <a:solidFill>
                  <a:schemeClr val="accent5">
                    <a:lumMod val="75000"/>
                  </a:schemeClr>
                </a:solidFill>
                <a:latin typeface="Calibri(Cuerpo)"/>
                <a:cs typeface="Calibri" panose="020F0502020204030204" pitchFamily="34" charset="0"/>
              </a:rPr>
              <a:t>24. </a:t>
            </a:r>
          </a:p>
        </p:txBody>
      </p:sp>
      <p:sp>
        <p:nvSpPr>
          <p:cNvPr id="13" name="2 Marcador de contenido"/>
          <p:cNvSpPr txBox="1">
            <a:spLocks/>
          </p:cNvSpPr>
          <p:nvPr/>
        </p:nvSpPr>
        <p:spPr>
          <a:xfrm>
            <a:off x="1746510" y="2768051"/>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err="1">
                <a:solidFill>
                  <a:srgbClr val="0000FF"/>
                </a:solidFill>
              </a:rPr>
              <a:t>Diquarks</a:t>
            </a:r>
            <a:r>
              <a:rPr lang="en-US" sz="2400" dirty="0">
                <a:solidFill>
                  <a:schemeClr val="accent2">
                    <a:lumMod val="50000"/>
                  </a:schemeClr>
                </a:solidFill>
              </a:rPr>
              <a:t> are </a:t>
            </a:r>
            <a:r>
              <a:rPr lang="en-US" sz="2400" dirty="0">
                <a:solidFill>
                  <a:srgbClr val="0000FF"/>
                </a:solidFill>
              </a:rPr>
              <a:t>colored</a:t>
            </a:r>
            <a:r>
              <a:rPr lang="en-US" sz="2400" dirty="0">
                <a:solidFill>
                  <a:schemeClr val="accent2">
                    <a:lumMod val="50000"/>
                  </a:schemeClr>
                </a:solidFill>
              </a:rPr>
              <a:t>, so they should be </a:t>
            </a:r>
            <a:r>
              <a:rPr lang="en-US" sz="2400" dirty="0">
                <a:solidFill>
                  <a:srgbClr val="0000FF"/>
                </a:solidFill>
              </a:rPr>
              <a:t>confined</a:t>
            </a:r>
            <a:r>
              <a:rPr lang="en-US" sz="2400" dirty="0">
                <a:solidFill>
                  <a:schemeClr val="accent2">
                    <a:lumMod val="50000"/>
                  </a:schemeClr>
                </a:solidFill>
              </a:rPr>
              <a:t>.</a:t>
            </a:r>
          </a:p>
        </p:txBody>
      </p:sp>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5591947" y="2392623"/>
            <a:ext cx="1156147" cy="351503"/>
          </a:xfrm>
          <a:prstGeom prst="rect">
            <a:avLst/>
          </a:prstGeom>
        </p:spPr>
      </p:pic>
      <p:pic>
        <p:nvPicPr>
          <p:cNvPr id="5" name="Imagen 4"/>
          <p:cNvPicPr>
            <a:picLocks noChangeAspect="1"/>
          </p:cNvPicPr>
          <p:nvPr/>
        </p:nvPicPr>
        <p:blipFill>
          <a:blip r:embed="rId4">
            <a:clrChange>
              <a:clrFrom>
                <a:srgbClr val="FFFFFF"/>
              </a:clrFrom>
              <a:clrTo>
                <a:srgbClr val="FFFFFF">
                  <a:alpha val="0"/>
                </a:srgbClr>
              </a:clrTo>
            </a:clrChange>
          </a:blip>
          <a:stretch>
            <a:fillRect/>
          </a:stretch>
        </p:blipFill>
        <p:spPr>
          <a:xfrm>
            <a:off x="5154723" y="3618407"/>
            <a:ext cx="1728192" cy="363363"/>
          </a:xfrm>
          <a:prstGeom prst="rect">
            <a:avLst/>
          </a:prstGeom>
        </p:spPr>
      </p:pic>
      <p:sp>
        <p:nvSpPr>
          <p:cNvPr id="14" name="2 Marcador de contenido"/>
          <p:cNvSpPr txBox="1">
            <a:spLocks/>
          </p:cNvSpPr>
          <p:nvPr/>
        </p:nvSpPr>
        <p:spPr>
          <a:xfrm>
            <a:off x="1710928" y="3184115"/>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Two quarks can couple in an </a:t>
            </a:r>
            <a:r>
              <a:rPr lang="en-US" sz="2400" dirty="0">
                <a:solidFill>
                  <a:srgbClr val="0000FF"/>
                </a:solidFill>
              </a:rPr>
              <a:t>antisymmetric</a:t>
            </a:r>
            <a:r>
              <a:rPr lang="en-US" sz="2400" dirty="0">
                <a:solidFill>
                  <a:schemeClr val="accent2">
                    <a:lumMod val="50000"/>
                  </a:schemeClr>
                </a:solidFill>
              </a:rPr>
              <a:t> color </a:t>
            </a:r>
            <a:r>
              <a:rPr lang="en-US" sz="2400" dirty="0">
                <a:solidFill>
                  <a:srgbClr val="0000FF"/>
                </a:solidFill>
              </a:rPr>
              <a:t>anti triplet</a:t>
            </a:r>
            <a:r>
              <a:rPr lang="en-US" sz="2400" dirty="0">
                <a:solidFill>
                  <a:schemeClr val="accent2">
                    <a:lumMod val="50000"/>
                  </a:schemeClr>
                </a:solidFill>
              </a:rPr>
              <a:t> or a </a:t>
            </a:r>
            <a:r>
              <a:rPr lang="en-US" sz="2400" dirty="0">
                <a:solidFill>
                  <a:srgbClr val="0000FF"/>
                </a:solidFill>
              </a:rPr>
              <a:t>symmetric</a:t>
            </a:r>
            <a:r>
              <a:rPr lang="en-US" sz="2400" dirty="0">
                <a:solidFill>
                  <a:schemeClr val="accent2">
                    <a:lumMod val="50000"/>
                  </a:schemeClr>
                </a:solidFill>
              </a:rPr>
              <a:t> color </a:t>
            </a:r>
            <a:r>
              <a:rPr lang="en-US" sz="2400" dirty="0">
                <a:solidFill>
                  <a:srgbClr val="0000FF"/>
                </a:solidFill>
              </a:rPr>
              <a:t>sextet</a:t>
            </a:r>
            <a:r>
              <a:rPr lang="en-US" sz="2400" dirty="0">
                <a:solidFill>
                  <a:schemeClr val="accent2">
                    <a:lumMod val="50000"/>
                  </a:schemeClr>
                </a:solidFill>
              </a:rPr>
              <a:t>:</a:t>
            </a:r>
          </a:p>
        </p:txBody>
      </p:sp>
      <p:sp>
        <p:nvSpPr>
          <p:cNvPr id="15" name="2 Marcador de contenido"/>
          <p:cNvSpPr txBox="1">
            <a:spLocks/>
          </p:cNvSpPr>
          <p:nvPr/>
        </p:nvSpPr>
        <p:spPr>
          <a:xfrm>
            <a:off x="1710928" y="3971732"/>
            <a:ext cx="9137600"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The color </a:t>
            </a:r>
            <a:r>
              <a:rPr lang="en-US" sz="2400" dirty="0">
                <a:solidFill>
                  <a:srgbClr val="0000FF"/>
                </a:solidFill>
              </a:rPr>
              <a:t>sextet</a:t>
            </a:r>
            <a:r>
              <a:rPr lang="en-US" sz="2400" dirty="0">
                <a:solidFill>
                  <a:schemeClr val="accent2">
                    <a:lumMod val="50000"/>
                  </a:schemeClr>
                </a:solidFill>
              </a:rPr>
              <a:t> leads to </a:t>
            </a:r>
            <a:r>
              <a:rPr lang="en-US" sz="2400" dirty="0">
                <a:solidFill>
                  <a:srgbClr val="0000FF"/>
                </a:solidFill>
              </a:rPr>
              <a:t>repulsive</a:t>
            </a:r>
            <a:r>
              <a:rPr lang="en-US" sz="2400" dirty="0">
                <a:solidFill>
                  <a:schemeClr val="accent2">
                    <a:lumMod val="50000"/>
                  </a:schemeClr>
                </a:solidFill>
              </a:rPr>
              <a:t> interactions, so </a:t>
            </a:r>
            <a:r>
              <a:rPr lang="en-US" sz="2400" dirty="0" err="1">
                <a:solidFill>
                  <a:srgbClr val="0000FF"/>
                </a:solidFill>
              </a:rPr>
              <a:t>diquarks</a:t>
            </a:r>
            <a:r>
              <a:rPr lang="en-US" sz="2400" dirty="0">
                <a:solidFill>
                  <a:schemeClr val="accent2">
                    <a:lumMod val="50000"/>
                  </a:schemeClr>
                </a:solidFill>
              </a:rPr>
              <a:t> in the </a:t>
            </a:r>
            <a:r>
              <a:rPr lang="en-US" sz="2400" dirty="0">
                <a:solidFill>
                  <a:srgbClr val="0000FF"/>
                </a:solidFill>
              </a:rPr>
              <a:t>anti triplet </a:t>
            </a:r>
            <a:r>
              <a:rPr lang="en-US" sz="2400" dirty="0">
                <a:solidFill>
                  <a:schemeClr val="accent2">
                    <a:lumMod val="50000"/>
                  </a:schemeClr>
                </a:solidFill>
              </a:rPr>
              <a:t>are the only ones that can couple to form bound-states.</a:t>
            </a:r>
          </a:p>
        </p:txBody>
      </p:sp>
      <p:sp>
        <p:nvSpPr>
          <p:cNvPr id="16" name="2 Marcador de contenido"/>
          <p:cNvSpPr txBox="1">
            <a:spLocks/>
          </p:cNvSpPr>
          <p:nvPr/>
        </p:nvSpPr>
        <p:spPr>
          <a:xfrm>
            <a:off x="1710928" y="4785769"/>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The ground-state </a:t>
            </a:r>
            <a:r>
              <a:rPr lang="en-US" sz="2400" dirty="0">
                <a:solidFill>
                  <a:srgbClr val="0000FF"/>
                </a:solidFill>
              </a:rPr>
              <a:t>diquark</a:t>
            </a:r>
            <a:r>
              <a:rPr lang="en-US" sz="2400" dirty="0">
                <a:solidFill>
                  <a:schemeClr val="accent2">
                    <a:lumMod val="50000"/>
                  </a:schemeClr>
                </a:solidFill>
              </a:rPr>
              <a:t> is in </a:t>
            </a:r>
            <a:r>
              <a:rPr lang="en-US" sz="2400" dirty="0">
                <a:solidFill>
                  <a:srgbClr val="0000FF"/>
                </a:solidFill>
              </a:rPr>
              <a:t>S-wave</a:t>
            </a:r>
            <a:r>
              <a:rPr lang="en-US" sz="2400" dirty="0">
                <a:solidFill>
                  <a:schemeClr val="accent2">
                    <a:lumMod val="50000"/>
                  </a:schemeClr>
                </a:solidFill>
              </a:rPr>
              <a:t>, so its spin is 0 or 1 .</a:t>
            </a:r>
          </a:p>
        </p:txBody>
      </p:sp>
      <p:sp>
        <p:nvSpPr>
          <p:cNvPr id="17" name="2 Marcador de contenido"/>
          <p:cNvSpPr txBox="1">
            <a:spLocks/>
          </p:cNvSpPr>
          <p:nvPr/>
        </p:nvSpPr>
        <p:spPr>
          <a:xfrm>
            <a:off x="1710928" y="5220061"/>
            <a:ext cx="8662736" cy="868584"/>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To study scalar </a:t>
            </a:r>
            <a:r>
              <a:rPr lang="en-US" sz="2400" dirty="0">
                <a:solidFill>
                  <a:srgbClr val="0000FF"/>
                </a:solidFill>
              </a:rPr>
              <a:t>tetraquarks</a:t>
            </a:r>
            <a:r>
              <a:rPr lang="en-US" sz="2400" dirty="0">
                <a:solidFill>
                  <a:schemeClr val="accent2">
                    <a:lumMod val="50000"/>
                  </a:schemeClr>
                </a:solidFill>
              </a:rPr>
              <a:t>, Fermi-Dirac statistics only allows spin 1 </a:t>
            </a:r>
            <a:r>
              <a:rPr lang="en-US" sz="2400" dirty="0">
                <a:solidFill>
                  <a:srgbClr val="0000FF"/>
                </a:solidFill>
              </a:rPr>
              <a:t>diquarks</a:t>
            </a:r>
            <a:r>
              <a:rPr lang="en-US" sz="2400" dirty="0">
                <a:solidFill>
                  <a:schemeClr val="accent2">
                    <a:lumMod val="50000"/>
                  </a:schemeClr>
                </a:solidFill>
              </a:rPr>
              <a:t> for </a:t>
            </a:r>
            <a:r>
              <a:rPr lang="en-US" sz="2400" dirty="0">
                <a:solidFill>
                  <a:srgbClr val="0000FF"/>
                </a:solidFill>
              </a:rPr>
              <a:t>tetraquarks</a:t>
            </a:r>
            <a:r>
              <a:rPr lang="en-US" sz="2400" dirty="0">
                <a:solidFill>
                  <a:schemeClr val="accent2">
                    <a:lumMod val="50000"/>
                  </a:schemeClr>
                </a:solidFill>
              </a:rPr>
              <a:t> with the same flavor.</a:t>
            </a:r>
          </a:p>
          <a:p>
            <a:pPr lvl="0">
              <a:defRPr/>
            </a:pPr>
            <a:r>
              <a:rPr lang="en-US" sz="2400" dirty="0">
                <a:solidFill>
                  <a:schemeClr val="accent2">
                    <a:lumMod val="50000"/>
                  </a:schemeClr>
                </a:solidFill>
              </a:rPr>
              <a:t>We compute the </a:t>
            </a:r>
            <a:r>
              <a:rPr lang="en-US" sz="2400" dirty="0">
                <a:solidFill>
                  <a:srgbClr val="0000FF"/>
                </a:solidFill>
              </a:rPr>
              <a:t>scalar </a:t>
            </a:r>
            <a:r>
              <a:rPr lang="en-US" sz="2400" i="1" dirty="0" err="1">
                <a:solidFill>
                  <a:srgbClr val="0000FF"/>
                </a:solidFill>
              </a:rPr>
              <a:t>bbbb</a:t>
            </a:r>
            <a:r>
              <a:rPr lang="en-US" sz="2400" i="1" dirty="0">
                <a:solidFill>
                  <a:schemeClr val="accent2">
                    <a:lumMod val="50000"/>
                  </a:schemeClr>
                </a:solidFill>
              </a:rPr>
              <a:t> </a:t>
            </a:r>
            <a:r>
              <a:rPr lang="en-US" sz="2400" dirty="0">
                <a:solidFill>
                  <a:srgbClr val="0000FF"/>
                </a:solidFill>
              </a:rPr>
              <a:t>tetraquark</a:t>
            </a:r>
            <a:r>
              <a:rPr lang="en-US" sz="2400" dirty="0">
                <a:solidFill>
                  <a:schemeClr val="accent2">
                    <a:lumMod val="50000"/>
                  </a:schemeClr>
                </a:solidFill>
              </a:rPr>
              <a:t> mass an get </a:t>
            </a:r>
            <a:r>
              <a:rPr lang="en-US" sz="2400" dirty="0">
                <a:solidFill>
                  <a:srgbClr val="0000FF"/>
                </a:solidFill>
              </a:rPr>
              <a:t>m=18.800</a:t>
            </a:r>
          </a:p>
        </p:txBody>
      </p:sp>
    </p:spTree>
    <p:extLst>
      <p:ext uri="{BB962C8B-B14F-4D97-AF65-F5344CB8AC3E}">
        <p14:creationId xmlns:p14="http://schemas.microsoft.com/office/powerpoint/2010/main" val="17114177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839264" y="19364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Tetraquarks in the </a:t>
            </a:r>
            <a:r>
              <a:rPr lang="en-US" dirty="0" err="1">
                <a:solidFill>
                  <a:schemeClr val="accent2">
                    <a:lumMod val="50000"/>
                  </a:schemeClr>
                </a:solidFill>
                <a:effectLst>
                  <a:outerShdw blurRad="38100" dist="38100" dir="2700000" algn="tl">
                    <a:srgbClr val="000000">
                      <a:alpha val="43137"/>
                    </a:srgbClr>
                  </a:outerShdw>
                </a:effectLst>
              </a:rPr>
              <a:t>Diquark</a:t>
            </a:r>
            <a:r>
              <a:rPr lang="en-US" dirty="0">
                <a:solidFill>
                  <a:schemeClr val="accent2">
                    <a:lumMod val="50000"/>
                  </a:schemeClr>
                </a:solidFill>
                <a:effectLst>
                  <a:outerShdw blurRad="38100" dist="38100" dir="2700000" algn="tl">
                    <a:srgbClr val="000000">
                      <a:alpha val="43137"/>
                    </a:srgbClr>
                  </a:outerShdw>
                </a:effectLst>
              </a:rPr>
              <a:t> Model</a:t>
            </a:r>
          </a:p>
        </p:txBody>
      </p:sp>
      <p:sp>
        <p:nvSpPr>
          <p:cNvPr id="11" name="12 CuadroTexto"/>
          <p:cNvSpPr txBox="1"/>
          <p:nvPr/>
        </p:nvSpPr>
        <p:spPr>
          <a:xfrm>
            <a:off x="1631504" y="932929"/>
            <a:ext cx="9289032" cy="646331"/>
          </a:xfrm>
          <a:prstGeom prst="rect">
            <a:avLst/>
          </a:prstGeom>
          <a:noFill/>
        </p:spPr>
        <p:txBody>
          <a:bodyPr wrap="square" rtlCol="0">
            <a:spAutoFit/>
          </a:bodyPr>
          <a:lstStyle/>
          <a:p>
            <a:r>
              <a:rPr lang="en-US" b="1" dirty="0">
                <a:solidFill>
                  <a:schemeClr val="accent5">
                    <a:lumMod val="75000"/>
                  </a:schemeClr>
                </a:solidFill>
                <a:latin typeface="Calibri(Cuerpo)"/>
                <a:cs typeface="Calibri" panose="020F0502020204030204" pitchFamily="34" charset="0"/>
              </a:rPr>
              <a:t>    M.A. Bedolla, E. Santopinto and J. Ferretti	     In preparation</a:t>
            </a:r>
          </a:p>
          <a:p>
            <a:r>
              <a:rPr lang="en-US" b="1" dirty="0">
                <a:solidFill>
                  <a:schemeClr val="accent5">
                    <a:lumMod val="75000"/>
                  </a:schemeClr>
                </a:solidFill>
                <a:latin typeface="Calibri(Cuerpo)"/>
                <a:cs typeface="Calibri" panose="020F0502020204030204" pitchFamily="34" charset="0"/>
              </a:rPr>
              <a:t>    M.A. Bedolla,                        Few-Body </a:t>
            </a:r>
            <a:r>
              <a:rPr lang="en-US" b="1" dirty="0" err="1">
                <a:solidFill>
                  <a:schemeClr val="accent5">
                    <a:lumMod val="75000"/>
                  </a:schemeClr>
                </a:solidFill>
                <a:latin typeface="Calibri(Cuerpo)"/>
                <a:cs typeface="Calibri" panose="020F0502020204030204" pitchFamily="34" charset="0"/>
              </a:rPr>
              <a:t>Syst</a:t>
            </a:r>
            <a:r>
              <a:rPr lang="en-US" b="1" dirty="0">
                <a:solidFill>
                  <a:schemeClr val="accent5">
                    <a:lumMod val="75000"/>
                  </a:schemeClr>
                </a:solidFill>
                <a:latin typeface="Calibri(Cuerpo)"/>
                <a:cs typeface="Calibri" panose="020F0502020204030204" pitchFamily="34" charset="0"/>
              </a:rPr>
              <a:t> (2019) 60: 24. </a:t>
            </a:r>
          </a:p>
        </p:txBody>
      </p:sp>
      <p:pic>
        <p:nvPicPr>
          <p:cNvPr id="6" name="Imagen 5">
            <a:extLst>
              <a:ext uri="{FF2B5EF4-FFF2-40B4-BE49-F238E27FC236}">
                <a16:creationId xmlns:a16="http://schemas.microsoft.com/office/drawing/2014/main" id="{6843E967-8DA5-4FB0-AA88-9B08608F0D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482672"/>
            <a:ext cx="7416824" cy="5379279"/>
          </a:xfrm>
          <a:prstGeom prst="rect">
            <a:avLst/>
          </a:prstGeom>
        </p:spPr>
      </p:pic>
      <p:pic>
        <p:nvPicPr>
          <p:cNvPr id="7" name="Imagen 6">
            <a:extLst>
              <a:ext uri="{FF2B5EF4-FFF2-40B4-BE49-F238E27FC236}">
                <a16:creationId xmlns:a16="http://schemas.microsoft.com/office/drawing/2014/main" id="{DFCE9230-8AB0-4F57-8015-40B7C13B06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11648" y="4064989"/>
            <a:ext cx="3395970" cy="1872208"/>
          </a:xfrm>
          <a:prstGeom prst="rect">
            <a:avLst/>
          </a:prstGeom>
        </p:spPr>
      </p:pic>
    </p:spTree>
    <p:extLst>
      <p:ext uri="{BB962C8B-B14F-4D97-AF65-F5344CB8AC3E}">
        <p14:creationId xmlns:p14="http://schemas.microsoft.com/office/powerpoint/2010/main" val="30131273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825752" y="365792"/>
            <a:ext cx="8534400" cy="758952"/>
          </a:xfrm>
          <a:prstGeom prst="rect">
            <a:avLst/>
          </a:prstGeom>
        </p:spPr>
        <p:txBody>
          <a:bodyPr/>
          <a:lstStyle/>
          <a:p>
            <a:pPr algn="ctr" defTabSz="914400">
              <a:spcBef>
                <a:spcPct val="0"/>
              </a:spcBef>
              <a:defRPr/>
            </a:pPr>
            <a:r>
              <a:rPr lang="en-US" sz="3300" dirty="0">
                <a:solidFill>
                  <a:schemeClr val="accent2">
                    <a:lumMod val="50000"/>
                  </a:schemeClr>
                </a:solidFill>
                <a:effectLst>
                  <a:outerShdw blurRad="38100" dist="38100" dir="2700000" algn="tl">
                    <a:srgbClr val="000000">
                      <a:alpha val="43137"/>
                    </a:srgbClr>
                  </a:outerShdw>
                </a:effectLst>
                <a:latin typeface="+mj-lt"/>
                <a:ea typeface="+mj-ea"/>
                <a:cs typeface="+mj-cs"/>
              </a:rPr>
              <a:t>Final Remarks</a:t>
            </a:r>
            <a:endParaRPr lang="en-US" sz="3300" dirty="0">
              <a:solidFill>
                <a:schemeClr val="accent3">
                  <a:shade val="75000"/>
                </a:schemeClr>
              </a:solidFill>
              <a:latin typeface="+mj-lt"/>
              <a:ea typeface="+mj-ea"/>
              <a:cs typeface="+mj-cs"/>
            </a:endParaRPr>
          </a:p>
        </p:txBody>
      </p:sp>
      <p:sp>
        <p:nvSpPr>
          <p:cNvPr id="4" name="3 CuadroTexto"/>
          <p:cNvSpPr txBox="1"/>
          <p:nvPr/>
        </p:nvSpPr>
        <p:spPr>
          <a:xfrm>
            <a:off x="1559496" y="1179485"/>
            <a:ext cx="9774709" cy="830997"/>
          </a:xfrm>
          <a:prstGeom prst="rect">
            <a:avLst/>
          </a:prstGeom>
          <a:noFill/>
        </p:spPr>
        <p:txBody>
          <a:bodyPr wrap="square" rtlCol="0">
            <a:spAutoFit/>
          </a:bodyPr>
          <a:lstStyle/>
          <a:p>
            <a:r>
              <a:rPr lang="en-US" sz="2400" dirty="0">
                <a:solidFill>
                  <a:schemeClr val="accent2">
                    <a:lumMod val="50000"/>
                  </a:schemeClr>
                </a:solidFill>
              </a:rPr>
              <a:t>We used the contact interaction in order to describe the spectra of </a:t>
            </a:r>
            <a:r>
              <a:rPr lang="en-US" sz="2400" dirty="0">
                <a:solidFill>
                  <a:srgbClr val="0000FF"/>
                </a:solidFill>
              </a:rPr>
              <a:t>light , charm, bottom and heavy-light mesons/diquarks and baryons</a:t>
            </a:r>
            <a:r>
              <a:rPr lang="en-US" sz="2400" dirty="0">
                <a:solidFill>
                  <a:schemeClr val="accent2">
                    <a:lumMod val="50000"/>
                  </a:schemeClr>
                </a:solidFill>
              </a:rPr>
              <a:t> successfully. </a:t>
            </a:r>
          </a:p>
        </p:txBody>
      </p:sp>
      <p:sp>
        <p:nvSpPr>
          <p:cNvPr id="6" name="5 CuadroTexto"/>
          <p:cNvSpPr txBox="1"/>
          <p:nvPr/>
        </p:nvSpPr>
        <p:spPr>
          <a:xfrm>
            <a:off x="1559496" y="2038578"/>
            <a:ext cx="9774709" cy="1200329"/>
          </a:xfrm>
          <a:prstGeom prst="rect">
            <a:avLst/>
          </a:prstGeom>
          <a:noFill/>
        </p:spPr>
        <p:txBody>
          <a:bodyPr wrap="square" rtlCol="0">
            <a:spAutoFit/>
          </a:bodyPr>
          <a:lstStyle/>
          <a:p>
            <a:r>
              <a:rPr lang="en-US" sz="2400" dirty="0">
                <a:solidFill>
                  <a:schemeClr val="accent2">
                    <a:lumMod val="50000"/>
                  </a:schemeClr>
                </a:solidFill>
              </a:rPr>
              <a:t>Generally, the </a:t>
            </a:r>
            <a:r>
              <a:rPr lang="en-US" sz="2400" dirty="0">
                <a:solidFill>
                  <a:srgbClr val="0000FF"/>
                </a:solidFill>
              </a:rPr>
              <a:t>coupling is a function of the larger mass scale</a:t>
            </a:r>
            <a:r>
              <a:rPr lang="en-US" sz="2400" dirty="0">
                <a:solidFill>
                  <a:schemeClr val="accent2">
                    <a:lumMod val="50000"/>
                  </a:schemeClr>
                </a:solidFill>
              </a:rPr>
              <a:t> (which is related to the quarks masses involved). Therefore, we can utilize the </a:t>
            </a:r>
            <a:r>
              <a:rPr lang="en-US" sz="2400" dirty="0">
                <a:solidFill>
                  <a:srgbClr val="0000FF"/>
                </a:solidFill>
              </a:rPr>
              <a:t>contact interaction </a:t>
            </a:r>
            <a:r>
              <a:rPr lang="en-US" sz="2400" dirty="0">
                <a:solidFill>
                  <a:schemeClr val="accent2">
                    <a:lumMod val="50000"/>
                  </a:schemeClr>
                </a:solidFill>
              </a:rPr>
              <a:t>to study </a:t>
            </a:r>
            <a:r>
              <a:rPr lang="en-US" sz="2400" dirty="0">
                <a:solidFill>
                  <a:srgbClr val="0000FF"/>
                </a:solidFill>
              </a:rPr>
              <a:t>mesons</a:t>
            </a:r>
            <a:r>
              <a:rPr lang="en-US" sz="2400" dirty="0">
                <a:solidFill>
                  <a:schemeClr val="accent2">
                    <a:lumMod val="50000"/>
                  </a:schemeClr>
                </a:solidFill>
              </a:rPr>
              <a:t> composed of </a:t>
            </a:r>
            <a:r>
              <a:rPr lang="en-US" sz="2400" dirty="0">
                <a:solidFill>
                  <a:srgbClr val="0000FF"/>
                </a:solidFill>
              </a:rPr>
              <a:t>light</a:t>
            </a:r>
            <a:r>
              <a:rPr lang="en-US" sz="2400" dirty="0">
                <a:solidFill>
                  <a:schemeClr val="accent2">
                    <a:lumMod val="50000"/>
                  </a:schemeClr>
                </a:solidFill>
              </a:rPr>
              <a:t> and </a:t>
            </a:r>
            <a:r>
              <a:rPr lang="en-US" sz="2400" dirty="0">
                <a:solidFill>
                  <a:srgbClr val="0000FF"/>
                </a:solidFill>
              </a:rPr>
              <a:t>heavy quarks</a:t>
            </a:r>
            <a:r>
              <a:rPr lang="en-US" sz="2400" dirty="0">
                <a:solidFill>
                  <a:schemeClr val="accent2">
                    <a:lumMod val="50000"/>
                  </a:schemeClr>
                </a:solidFill>
              </a:rPr>
              <a:t>.</a:t>
            </a:r>
          </a:p>
        </p:txBody>
      </p:sp>
      <p:sp>
        <p:nvSpPr>
          <p:cNvPr id="9" name="5 CuadroTexto">
            <a:extLst>
              <a:ext uri="{FF2B5EF4-FFF2-40B4-BE49-F238E27FC236}">
                <a16:creationId xmlns:a16="http://schemas.microsoft.com/office/drawing/2014/main" id="{8B0C58E7-4F63-4305-8507-9857F31241F9}"/>
              </a:ext>
            </a:extLst>
          </p:cNvPr>
          <p:cNvSpPr txBox="1"/>
          <p:nvPr/>
        </p:nvSpPr>
        <p:spPr>
          <a:xfrm>
            <a:off x="1559495" y="3267003"/>
            <a:ext cx="9774709" cy="1969770"/>
          </a:xfrm>
          <a:prstGeom prst="rect">
            <a:avLst/>
          </a:prstGeom>
          <a:noFill/>
        </p:spPr>
        <p:txBody>
          <a:bodyPr wrap="square" rtlCol="0">
            <a:spAutoFit/>
          </a:bodyPr>
          <a:lstStyle/>
          <a:p>
            <a:r>
              <a:rPr lang="en-US" sz="2400" dirty="0">
                <a:solidFill>
                  <a:schemeClr val="accent2">
                    <a:lumMod val="50000"/>
                  </a:schemeClr>
                </a:solidFill>
              </a:rPr>
              <a:t>When it is possible to make a comparison, our results are in a good of agreement with </a:t>
            </a:r>
            <a:r>
              <a:rPr lang="en-US" sz="2400" dirty="0">
                <a:solidFill>
                  <a:srgbClr val="0000FF"/>
                </a:solidFill>
              </a:rPr>
              <a:t>experimental data</a:t>
            </a:r>
            <a:r>
              <a:rPr lang="en-US" sz="2400" dirty="0">
                <a:solidFill>
                  <a:schemeClr val="accent2">
                    <a:lumMod val="50000"/>
                  </a:schemeClr>
                </a:solidFill>
              </a:rPr>
              <a:t> and with other models employing more sophisticated interaction kernels.</a:t>
            </a:r>
          </a:p>
          <a:p>
            <a:endParaRPr lang="en-US" sz="2400" dirty="0">
              <a:solidFill>
                <a:schemeClr val="accent2">
                  <a:lumMod val="50000"/>
                </a:schemeClr>
              </a:solidFill>
            </a:endParaRPr>
          </a:p>
          <a:p>
            <a:endParaRPr lang="es-MX" sz="2600" dirty="0">
              <a:solidFill>
                <a:schemeClr val="accent2">
                  <a:lumMod val="50000"/>
                </a:schemeClr>
              </a:solidFill>
            </a:endParaRPr>
          </a:p>
        </p:txBody>
      </p:sp>
      <p:sp>
        <p:nvSpPr>
          <p:cNvPr id="10" name="5 CuadroTexto">
            <a:extLst>
              <a:ext uri="{FF2B5EF4-FFF2-40B4-BE49-F238E27FC236}">
                <a16:creationId xmlns:a16="http://schemas.microsoft.com/office/drawing/2014/main" id="{F5750AB3-3F77-428B-9682-0B66B85E9D8D}"/>
              </a:ext>
            </a:extLst>
          </p:cNvPr>
          <p:cNvSpPr txBox="1"/>
          <p:nvPr/>
        </p:nvSpPr>
        <p:spPr>
          <a:xfrm>
            <a:off x="1560132" y="4495428"/>
            <a:ext cx="9774072" cy="1631216"/>
          </a:xfrm>
          <a:prstGeom prst="rect">
            <a:avLst/>
          </a:prstGeom>
          <a:noFill/>
        </p:spPr>
        <p:txBody>
          <a:bodyPr wrap="square" rtlCol="0">
            <a:spAutoFit/>
          </a:bodyPr>
          <a:lstStyle/>
          <a:p>
            <a:r>
              <a:rPr lang="en-US" sz="2400" dirty="0">
                <a:solidFill>
                  <a:schemeClr val="accent2">
                    <a:lumMod val="50000"/>
                  </a:schemeClr>
                </a:solidFill>
              </a:rPr>
              <a:t>We computed the mass of some </a:t>
            </a:r>
            <a:r>
              <a:rPr lang="en-US" sz="2400" i="1" dirty="0">
                <a:solidFill>
                  <a:srgbClr val="0000FF"/>
                </a:solidFill>
              </a:rPr>
              <a:t>scalar</a:t>
            </a:r>
            <a:r>
              <a:rPr lang="en-US" sz="2400" dirty="0">
                <a:solidFill>
                  <a:schemeClr val="accent2">
                    <a:lumMod val="50000"/>
                  </a:schemeClr>
                </a:solidFill>
              </a:rPr>
              <a:t> </a:t>
            </a:r>
            <a:r>
              <a:rPr lang="en-US" sz="2400" dirty="0">
                <a:solidFill>
                  <a:srgbClr val="0000FF"/>
                </a:solidFill>
              </a:rPr>
              <a:t>tetraquarks </a:t>
            </a:r>
            <a:r>
              <a:rPr lang="en-US" sz="2400" dirty="0">
                <a:solidFill>
                  <a:schemeClr val="accent2">
                    <a:lumMod val="50000"/>
                  </a:schemeClr>
                </a:solidFill>
              </a:rPr>
              <a:t>in a </a:t>
            </a:r>
            <a:r>
              <a:rPr lang="en-US" sz="2400" dirty="0">
                <a:solidFill>
                  <a:srgbClr val="0000FF"/>
                </a:solidFill>
              </a:rPr>
              <a:t>contact interaction</a:t>
            </a:r>
            <a:r>
              <a:rPr lang="en-US" sz="2400" dirty="0">
                <a:solidFill>
                  <a:schemeClr val="accent2">
                    <a:lumMod val="50000"/>
                  </a:schemeClr>
                </a:solidFill>
              </a:rPr>
              <a:t> under </a:t>
            </a:r>
            <a:r>
              <a:rPr lang="en-US" sz="2400" dirty="0">
                <a:solidFill>
                  <a:srgbClr val="0000FF"/>
                </a:solidFill>
              </a:rPr>
              <a:t>diquark-antidiquark</a:t>
            </a:r>
            <a:r>
              <a:rPr lang="en-US" sz="2400" dirty="0">
                <a:solidFill>
                  <a:schemeClr val="accent2">
                    <a:lumMod val="50000"/>
                  </a:schemeClr>
                </a:solidFill>
              </a:rPr>
              <a:t> picture. </a:t>
            </a:r>
          </a:p>
          <a:p>
            <a:endParaRPr lang="en-US" sz="2600" dirty="0">
              <a:solidFill>
                <a:schemeClr val="accent2">
                  <a:lumMod val="50000"/>
                </a:schemeClr>
              </a:solidFill>
            </a:endParaRPr>
          </a:p>
          <a:p>
            <a:endParaRPr lang="es-MX" sz="2600" dirty="0">
              <a:solidFill>
                <a:schemeClr val="accent2">
                  <a:lumMod val="50000"/>
                </a:schemeClr>
              </a:solidFill>
            </a:endParaRPr>
          </a:p>
        </p:txBody>
      </p:sp>
      <p:sp>
        <p:nvSpPr>
          <p:cNvPr id="11" name="5 CuadroTexto">
            <a:extLst>
              <a:ext uri="{FF2B5EF4-FFF2-40B4-BE49-F238E27FC236}">
                <a16:creationId xmlns:a16="http://schemas.microsoft.com/office/drawing/2014/main" id="{008DEEC4-8A7E-442E-84F4-B73CBBFE386E}"/>
              </a:ext>
            </a:extLst>
          </p:cNvPr>
          <p:cNvSpPr txBox="1"/>
          <p:nvPr/>
        </p:nvSpPr>
        <p:spPr>
          <a:xfrm>
            <a:off x="1559495" y="5264869"/>
            <a:ext cx="9937105" cy="2000548"/>
          </a:xfrm>
          <a:prstGeom prst="rect">
            <a:avLst/>
          </a:prstGeom>
          <a:noFill/>
        </p:spPr>
        <p:txBody>
          <a:bodyPr wrap="square" rtlCol="0">
            <a:spAutoFit/>
          </a:bodyPr>
          <a:lstStyle/>
          <a:p>
            <a:r>
              <a:rPr lang="es-MX" sz="2400" dirty="0">
                <a:solidFill>
                  <a:schemeClr val="accent2">
                    <a:lumMod val="50000"/>
                  </a:schemeClr>
                </a:solidFill>
              </a:rPr>
              <a:t>Future </a:t>
            </a:r>
            <a:r>
              <a:rPr lang="en-US" sz="2400" dirty="0">
                <a:solidFill>
                  <a:schemeClr val="accent2">
                    <a:lumMod val="50000"/>
                  </a:schemeClr>
                </a:solidFill>
              </a:rPr>
              <a:t>projects</a:t>
            </a:r>
            <a:r>
              <a:rPr lang="es-MX" sz="2400" dirty="0">
                <a:solidFill>
                  <a:schemeClr val="accent2">
                    <a:lumMod val="50000"/>
                  </a:schemeClr>
                </a:solidFill>
              </a:rPr>
              <a:t> </a:t>
            </a:r>
            <a:r>
              <a:rPr lang="en-US" sz="2400" dirty="0">
                <a:solidFill>
                  <a:schemeClr val="accent2">
                    <a:lumMod val="50000"/>
                  </a:schemeClr>
                </a:solidFill>
              </a:rPr>
              <a:t>involve to study the </a:t>
            </a:r>
            <a:r>
              <a:rPr lang="en-US" sz="2400" dirty="0">
                <a:solidFill>
                  <a:srgbClr val="0000FF"/>
                </a:solidFill>
              </a:rPr>
              <a:t>electromagnetic form factor </a:t>
            </a:r>
            <a:r>
              <a:rPr lang="en-US" sz="2400" dirty="0">
                <a:solidFill>
                  <a:schemeClr val="accent2">
                    <a:lumMod val="50000"/>
                  </a:schemeClr>
                </a:solidFill>
              </a:rPr>
              <a:t>of pseudoscalar and vector mesons, and the behavior of </a:t>
            </a:r>
            <a:r>
              <a:rPr lang="en-US" sz="2400" dirty="0">
                <a:solidFill>
                  <a:srgbClr val="0000FF"/>
                </a:solidFill>
              </a:rPr>
              <a:t>heavy-</a:t>
            </a:r>
            <a:r>
              <a:rPr lang="en-US" sz="2400" dirty="0" err="1">
                <a:solidFill>
                  <a:srgbClr val="0000FF"/>
                </a:solidFill>
              </a:rPr>
              <a:t>quarkonia</a:t>
            </a:r>
            <a:r>
              <a:rPr lang="en-US" sz="2400" dirty="0">
                <a:solidFill>
                  <a:schemeClr val="accent2">
                    <a:lumMod val="50000"/>
                  </a:schemeClr>
                </a:solidFill>
              </a:rPr>
              <a:t> at </a:t>
            </a:r>
            <a:r>
              <a:rPr lang="en-US" sz="2400" dirty="0">
                <a:solidFill>
                  <a:srgbClr val="0000FF"/>
                </a:solidFill>
              </a:rPr>
              <a:t>finite temperature</a:t>
            </a:r>
            <a:r>
              <a:rPr lang="en-US" sz="2400" dirty="0">
                <a:solidFill>
                  <a:schemeClr val="accent2">
                    <a:lumMod val="50000"/>
                  </a:schemeClr>
                </a:solidFill>
              </a:rPr>
              <a:t>.</a:t>
            </a:r>
          </a:p>
          <a:p>
            <a:endParaRPr lang="en-US" sz="2600" dirty="0">
              <a:solidFill>
                <a:schemeClr val="accent2">
                  <a:lumMod val="50000"/>
                </a:schemeClr>
              </a:solidFill>
            </a:endParaRPr>
          </a:p>
          <a:p>
            <a:endParaRPr lang="es-MX" sz="2600" dirty="0">
              <a:solidFill>
                <a:schemeClr val="accent2">
                  <a:lumMod val="50000"/>
                </a:schemeClr>
              </a:solidFill>
            </a:endParaRPr>
          </a:p>
        </p:txBody>
      </p:sp>
    </p:spTree>
    <p:extLst>
      <p:ext uri="{BB962C8B-B14F-4D97-AF65-F5344CB8AC3E}">
        <p14:creationId xmlns:p14="http://schemas.microsoft.com/office/powerpoint/2010/main" val="3449755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birthdayexpress.com/mgen/pokemon-thank-you-note-postcards-bx-100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620688"/>
            <a:ext cx="8859816" cy="603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78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839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
        <p:nvSpPr>
          <p:cNvPr id="11" name="2 Marcador de contenido"/>
          <p:cNvSpPr txBox="1">
            <a:spLocks/>
          </p:cNvSpPr>
          <p:nvPr/>
        </p:nvSpPr>
        <p:spPr>
          <a:xfrm>
            <a:off x="1656161" y="2848986"/>
            <a:ext cx="8662736" cy="1338918"/>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We use the </a:t>
            </a:r>
            <a:r>
              <a:rPr lang="en-US" sz="2400" dirty="0">
                <a:solidFill>
                  <a:srgbClr val="0000FF"/>
                </a:solidFill>
              </a:rPr>
              <a:t>Schwinger-Dyson equations</a:t>
            </a:r>
            <a:r>
              <a:rPr lang="en-US" sz="2400" dirty="0">
                <a:solidFill>
                  <a:schemeClr val="accent2">
                    <a:lumMod val="50000"/>
                  </a:schemeClr>
                </a:solidFill>
              </a:rPr>
              <a:t> (</a:t>
            </a:r>
            <a:r>
              <a:rPr lang="en-US" sz="2400" dirty="0">
                <a:solidFill>
                  <a:srgbClr val="0000FF"/>
                </a:solidFill>
              </a:rPr>
              <a:t>SDEs</a:t>
            </a:r>
            <a:r>
              <a:rPr lang="en-US" sz="2400" dirty="0">
                <a:solidFill>
                  <a:schemeClr val="accent2">
                    <a:lumMod val="50000"/>
                  </a:schemeClr>
                </a:solidFill>
              </a:rPr>
              <a:t>) of quantum chromodynamics. They provide a natural means to study the different </a:t>
            </a:r>
            <a:r>
              <a:rPr lang="en-US" sz="2400" dirty="0">
                <a:solidFill>
                  <a:srgbClr val="FF0000"/>
                </a:solidFill>
              </a:rPr>
              <a:t>Q</a:t>
            </a:r>
            <a:r>
              <a:rPr lang="en-US" sz="2400" dirty="0">
                <a:solidFill>
                  <a:srgbClr val="00B050"/>
                </a:solidFill>
              </a:rPr>
              <a:t>C</a:t>
            </a:r>
            <a:r>
              <a:rPr lang="en-US" sz="2400" dirty="0">
                <a:solidFill>
                  <a:srgbClr val="0000FF"/>
                </a:solidFill>
              </a:rPr>
              <a:t>D </a:t>
            </a:r>
            <a:r>
              <a:rPr lang="en-US" sz="2400" dirty="0">
                <a:solidFill>
                  <a:schemeClr val="accent2">
                    <a:lumMod val="50000"/>
                  </a:schemeClr>
                </a:solidFill>
              </a:rPr>
              <a:t>regions.</a:t>
            </a:r>
          </a:p>
        </p:txBody>
      </p:sp>
      <p:sp>
        <p:nvSpPr>
          <p:cNvPr id="7" name="2 Marcador de contenido"/>
          <p:cNvSpPr txBox="1">
            <a:spLocks/>
          </p:cNvSpPr>
          <p:nvPr/>
        </p:nvSpPr>
        <p:spPr>
          <a:xfrm>
            <a:off x="1680228" y="1312649"/>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A </a:t>
            </a:r>
            <a:r>
              <a:rPr lang="en-US" sz="2400" dirty="0">
                <a:solidFill>
                  <a:srgbClr val="0000FF"/>
                </a:solidFill>
              </a:rPr>
              <a:t>transition region,</a:t>
            </a:r>
            <a:r>
              <a:rPr lang="en-US" sz="2400" dirty="0">
                <a:solidFill>
                  <a:schemeClr val="accent2">
                    <a:lumMod val="50000"/>
                  </a:schemeClr>
                </a:solidFill>
              </a:rPr>
              <a:t> where the </a:t>
            </a:r>
            <a:r>
              <a:rPr lang="en-US" sz="2400" dirty="0">
                <a:solidFill>
                  <a:srgbClr val="0000FF"/>
                </a:solidFill>
              </a:rPr>
              <a:t>dynamics </a:t>
            </a:r>
            <a:r>
              <a:rPr lang="en-US" sz="2400" dirty="0">
                <a:solidFill>
                  <a:schemeClr val="accent2">
                    <a:lumMod val="50000"/>
                  </a:schemeClr>
                </a:solidFill>
              </a:rPr>
              <a:t>goes from the regime of  </a:t>
            </a:r>
            <a:r>
              <a:rPr lang="en-US" sz="2400" dirty="0">
                <a:solidFill>
                  <a:srgbClr val="0000FF"/>
                </a:solidFill>
              </a:rPr>
              <a:t>chiral dynamics </a:t>
            </a:r>
            <a:r>
              <a:rPr lang="en-US" sz="2400" dirty="0">
                <a:solidFill>
                  <a:schemeClr val="accent2">
                    <a:lumMod val="50000"/>
                  </a:schemeClr>
                </a:solidFill>
              </a:rPr>
              <a:t>to the</a:t>
            </a:r>
            <a:r>
              <a:rPr lang="en-US" sz="2400" dirty="0">
                <a:solidFill>
                  <a:srgbClr val="0000FF"/>
                </a:solidFill>
              </a:rPr>
              <a:t> heavy </a:t>
            </a:r>
            <a:r>
              <a:rPr lang="en-US" sz="2400" dirty="0">
                <a:solidFill>
                  <a:schemeClr val="accent2">
                    <a:lumMod val="50000"/>
                  </a:schemeClr>
                </a:solidFill>
              </a:rPr>
              <a:t>sector symmetries.</a:t>
            </a:r>
            <a:endParaRPr lang="en-US" sz="2400" dirty="0">
              <a:solidFill>
                <a:srgbClr val="0000FF"/>
              </a:solidFill>
            </a:endParaRPr>
          </a:p>
        </p:txBody>
      </p:sp>
      <p:sp>
        <p:nvSpPr>
          <p:cNvPr id="15" name="2 Marcador de contenido"/>
          <p:cNvSpPr txBox="1">
            <a:spLocks/>
          </p:cNvSpPr>
          <p:nvPr/>
        </p:nvSpPr>
        <p:spPr>
          <a:xfrm>
            <a:off x="1672680" y="5157192"/>
            <a:ext cx="8662736" cy="1296144"/>
          </a:xfrm>
          <a:prstGeom prst="rect">
            <a:avLst/>
          </a:prstGeom>
        </p:spPr>
        <p:txBody>
          <a:bodyPr vert="horz">
            <a:noAutofit/>
          </a:bodyPr>
          <a:lstStyle/>
          <a:p>
            <a:pPr marL="274320" indent="-274320">
              <a:spcBef>
                <a:spcPct val="20000"/>
              </a:spcBef>
              <a:buClr>
                <a:schemeClr val="accent1"/>
              </a:buClr>
              <a:buSzPct val="85000"/>
              <a:buFont typeface="Wingdings 2"/>
              <a:buChar char=""/>
              <a:defRPr/>
            </a:pPr>
            <a:r>
              <a:rPr lang="en-US" sz="2400" dirty="0">
                <a:solidFill>
                  <a:schemeClr val="accent2">
                    <a:lumMod val="50000"/>
                  </a:schemeClr>
                </a:solidFill>
              </a:rPr>
              <a:t>We present a simple momentum independent </a:t>
            </a:r>
            <a:r>
              <a:rPr lang="en-US" sz="2400" dirty="0">
                <a:solidFill>
                  <a:srgbClr val="0000FF"/>
                </a:solidFill>
              </a:rPr>
              <a:t>contact interaction (CI)</a:t>
            </a:r>
            <a:r>
              <a:rPr lang="en-US" sz="2400" dirty="0">
                <a:solidFill>
                  <a:schemeClr val="accent2">
                    <a:lumMod val="50000"/>
                  </a:schemeClr>
                </a:solidFill>
              </a:rPr>
              <a:t> model, which provides a simple scheme to exploratory studies on </a:t>
            </a:r>
            <a:r>
              <a:rPr lang="en-US" sz="2400" dirty="0">
                <a:solidFill>
                  <a:srgbClr val="FF0000"/>
                </a:solidFill>
              </a:rPr>
              <a:t>Q</a:t>
            </a:r>
            <a:r>
              <a:rPr lang="en-US" sz="2400" dirty="0">
                <a:solidFill>
                  <a:srgbClr val="00B050"/>
                </a:solidFill>
              </a:rPr>
              <a:t>C</a:t>
            </a:r>
            <a:r>
              <a:rPr lang="en-US" sz="2400" dirty="0">
                <a:solidFill>
                  <a:srgbClr val="0000FF"/>
                </a:solidFill>
              </a:rPr>
              <a:t>D.</a:t>
            </a:r>
          </a:p>
        </p:txBody>
      </p:sp>
      <p:sp>
        <p:nvSpPr>
          <p:cNvPr id="5" name="Rectángulo 4"/>
          <p:cNvSpPr/>
          <p:nvPr/>
        </p:nvSpPr>
        <p:spPr>
          <a:xfrm>
            <a:off x="1686998" y="4019955"/>
            <a:ext cx="8678557" cy="1200329"/>
          </a:xfrm>
          <a:prstGeom prst="rect">
            <a:avLst/>
          </a:prstGeom>
        </p:spPr>
        <p:txBody>
          <a:bodyPr wrap="square">
            <a:spAutoFit/>
          </a:bodyPr>
          <a:lstStyle/>
          <a:p>
            <a:pPr marL="274320" indent="-274320">
              <a:buClr>
                <a:schemeClr val="accent1"/>
              </a:buClr>
              <a:buSzPct val="85000"/>
              <a:buFont typeface="Wingdings 2"/>
              <a:buChar char=""/>
            </a:pPr>
            <a:r>
              <a:rPr lang="en-US" sz="2400" dirty="0">
                <a:solidFill>
                  <a:srgbClr val="0000FF"/>
                </a:solidFill>
              </a:rPr>
              <a:t>Earlier</a:t>
            </a:r>
            <a:r>
              <a:rPr lang="en-US" sz="2400" dirty="0">
                <a:solidFill>
                  <a:schemeClr val="accent2">
                    <a:lumMod val="50000"/>
                  </a:schemeClr>
                </a:solidFill>
              </a:rPr>
              <a:t> studies of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through </a:t>
            </a:r>
            <a:r>
              <a:rPr lang="en-US" sz="2400" dirty="0">
                <a:solidFill>
                  <a:srgbClr val="0000FF"/>
                </a:solidFill>
              </a:rPr>
              <a:t>SDEs</a:t>
            </a:r>
            <a:r>
              <a:rPr lang="en-US" sz="2400" dirty="0">
                <a:solidFill>
                  <a:schemeClr val="accent2">
                    <a:lumMod val="50000"/>
                  </a:schemeClr>
                </a:solidFill>
              </a:rPr>
              <a:t> with refined truncations are a brute force numerical evaluation, which stops short of exploring the large momentum transfer region.</a:t>
            </a:r>
            <a:endParaRPr lang="es-MX" sz="2400" dirty="0">
              <a:solidFill>
                <a:schemeClr val="accent2">
                  <a:lumMod val="50000"/>
                </a:schemeClr>
              </a:solidFill>
            </a:endParaRPr>
          </a:p>
        </p:txBody>
      </p:sp>
      <p:sp>
        <p:nvSpPr>
          <p:cNvPr id="8" name="2 Marcador de contenido"/>
          <p:cNvSpPr txBox="1">
            <a:spLocks/>
          </p:cNvSpPr>
          <p:nvPr/>
        </p:nvSpPr>
        <p:spPr>
          <a:xfrm>
            <a:off x="1682936" y="2090082"/>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In order to study this </a:t>
            </a:r>
            <a:r>
              <a:rPr lang="en-US" sz="2400" dirty="0">
                <a:solidFill>
                  <a:srgbClr val="0000FF"/>
                </a:solidFill>
              </a:rPr>
              <a:t>bridge</a:t>
            </a:r>
            <a:r>
              <a:rPr lang="en-US" sz="2400" dirty="0">
                <a:solidFill>
                  <a:schemeClr val="accent2">
                    <a:lumMod val="50000"/>
                  </a:schemeClr>
                </a:solidFill>
              </a:rPr>
              <a:t>, we study the </a:t>
            </a:r>
            <a:r>
              <a:rPr lang="en-US" sz="2400" dirty="0">
                <a:solidFill>
                  <a:srgbClr val="FF0000"/>
                </a:solidFill>
              </a:rPr>
              <a:t>Q</a:t>
            </a:r>
            <a:r>
              <a:rPr lang="en-US" sz="2400" dirty="0">
                <a:solidFill>
                  <a:srgbClr val="00B050"/>
                </a:solidFill>
              </a:rPr>
              <a:t>C</a:t>
            </a:r>
            <a:r>
              <a:rPr lang="en-US" sz="2400" dirty="0">
                <a:solidFill>
                  <a:srgbClr val="0000FF"/>
                </a:solidFill>
              </a:rPr>
              <a:t>D</a:t>
            </a:r>
            <a:r>
              <a:rPr lang="en-US" sz="2400" dirty="0">
                <a:solidFill>
                  <a:schemeClr val="accent2">
                    <a:lumMod val="50000"/>
                  </a:schemeClr>
                </a:solidFill>
              </a:rPr>
              <a:t> simplest bound states: </a:t>
            </a:r>
            <a:r>
              <a:rPr lang="en-US" sz="2400" dirty="0">
                <a:solidFill>
                  <a:srgbClr val="0000FF"/>
                </a:solidFill>
              </a:rPr>
              <a:t>mesons.</a:t>
            </a:r>
            <a:endParaRPr lang="en-US" sz="2400" dirty="0">
              <a:solidFill>
                <a:schemeClr val="accent2">
                  <a:lumMod val="50000"/>
                </a:schemeClr>
              </a:solidFill>
            </a:endParaRPr>
          </a:p>
        </p:txBody>
      </p:sp>
    </p:spTree>
    <p:extLst>
      <p:ext uri="{BB962C8B-B14F-4D97-AF65-F5344CB8AC3E}">
        <p14:creationId xmlns:p14="http://schemas.microsoft.com/office/powerpoint/2010/main" val="37114113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nspirehep.net/record/1228217/files/quark_propagator.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7568" y="2492899"/>
            <a:ext cx="7442184" cy="1056311"/>
          </a:xfrm>
          <a:prstGeom prst="rect">
            <a:avLst/>
          </a:prstGeom>
          <a:noFill/>
        </p:spPr>
      </p:pic>
      <p:sp>
        <p:nvSpPr>
          <p:cNvPr id="7" name="37 Rectángulo"/>
          <p:cNvSpPr/>
          <p:nvPr/>
        </p:nvSpPr>
        <p:spPr>
          <a:xfrm>
            <a:off x="2063552" y="1772819"/>
            <a:ext cx="2592288" cy="492443"/>
          </a:xfrm>
          <a:prstGeom prst="rect">
            <a:avLst/>
          </a:prstGeom>
        </p:spPr>
        <p:txBody>
          <a:bodyPr wrap="square">
            <a:spAutoFit/>
          </a:bodyPr>
          <a:lstStyle/>
          <a:p>
            <a:pPr>
              <a:defRPr/>
            </a:pPr>
            <a:r>
              <a:rPr lang="en-US" sz="2600" dirty="0">
                <a:solidFill>
                  <a:srgbClr val="0000FF"/>
                </a:solidFill>
                <a:cs typeface="Arabic Typesetting" pitchFamily="66" charset="-78"/>
              </a:rPr>
              <a:t>Quark SDE:</a:t>
            </a:r>
          </a:p>
        </p:txBody>
      </p:sp>
      <p:sp>
        <p:nvSpPr>
          <p:cNvPr id="9" name="37 Rectángulo"/>
          <p:cNvSpPr/>
          <p:nvPr/>
        </p:nvSpPr>
        <p:spPr>
          <a:xfrm>
            <a:off x="2063552" y="3697871"/>
            <a:ext cx="4464496" cy="492443"/>
          </a:xfrm>
          <a:prstGeom prst="rect">
            <a:avLst/>
          </a:prstGeom>
        </p:spPr>
        <p:txBody>
          <a:bodyPr wrap="square">
            <a:spAutoFit/>
          </a:bodyPr>
          <a:lstStyle/>
          <a:p>
            <a:pPr>
              <a:defRPr/>
            </a:pPr>
            <a:r>
              <a:rPr lang="en-US" sz="2600" dirty="0">
                <a:solidFill>
                  <a:srgbClr val="0000FF"/>
                </a:solidFill>
                <a:cs typeface="Arabic Typesetting" pitchFamily="66" charset="-78"/>
              </a:rPr>
              <a:t>Mathematical expression: </a:t>
            </a:r>
          </a:p>
        </p:txBody>
      </p:sp>
      <p:pic>
        <p:nvPicPr>
          <p:cNvPr id="4" name="Imagen 3"/>
          <p:cNvPicPr>
            <a:picLocks noChangeAspect="1"/>
          </p:cNvPicPr>
          <p:nvPr/>
        </p:nvPicPr>
        <p:blipFill>
          <a:blip r:embed="rId4">
            <a:clrChange>
              <a:clrFrom>
                <a:srgbClr val="FFFFFF"/>
              </a:clrFrom>
              <a:clrTo>
                <a:srgbClr val="FFFFFF">
                  <a:alpha val="0"/>
                </a:srgbClr>
              </a:clrTo>
            </a:clrChange>
          </a:blip>
          <a:stretch>
            <a:fillRect/>
          </a:stretch>
        </p:blipFill>
        <p:spPr>
          <a:xfrm>
            <a:off x="2423595" y="4369749"/>
            <a:ext cx="7924403" cy="1926666"/>
          </a:xfrm>
          <a:prstGeom prst="rect">
            <a:avLst/>
          </a:prstGeom>
        </p:spPr>
      </p:pic>
      <p:sp>
        <p:nvSpPr>
          <p:cNvPr id="8" name="1 Título"/>
          <p:cNvSpPr txBox="1">
            <a:spLocks/>
          </p:cNvSpPr>
          <p:nvPr/>
        </p:nvSpPr>
        <p:spPr>
          <a:xfrm>
            <a:off x="1839264" y="218356"/>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pic>
        <p:nvPicPr>
          <p:cNvPr id="10" name="Imagen 9">
            <a:extLst>
              <a:ext uri="{FF2B5EF4-FFF2-40B4-BE49-F238E27FC236}">
                <a16:creationId xmlns:a16="http://schemas.microsoft.com/office/drawing/2014/main" id="{439C16D2-364E-45F2-A0C8-F4DC8A702CBD}"/>
              </a:ext>
            </a:extLst>
          </p:cNvPr>
          <p:cNvPicPr>
            <a:picLocks noChangeAspect="1"/>
          </p:cNvPicPr>
          <p:nvPr/>
        </p:nvPicPr>
        <p:blipFill>
          <a:blip r:embed="rId5">
            <a:duotone>
              <a:prstClr val="black"/>
              <a:schemeClr val="accent1">
                <a:tint val="45000"/>
                <a:satMod val="400000"/>
              </a:schemeClr>
            </a:duotone>
          </a:blip>
          <a:stretch>
            <a:fillRect/>
          </a:stretch>
        </p:blipFill>
        <p:spPr>
          <a:xfrm flipH="1">
            <a:off x="9737911" y="617009"/>
            <a:ext cx="1763041" cy="1335410"/>
          </a:xfrm>
          <a:prstGeom prst="rect">
            <a:avLst/>
          </a:prstGeom>
        </p:spPr>
      </p:pic>
      <p:pic>
        <p:nvPicPr>
          <p:cNvPr id="11" name="Imagen 10">
            <a:extLst>
              <a:ext uri="{FF2B5EF4-FFF2-40B4-BE49-F238E27FC236}">
                <a16:creationId xmlns:a16="http://schemas.microsoft.com/office/drawing/2014/main" id="{C0ABA10B-CF0E-4F1E-B9B8-E5A8854FD84B}"/>
              </a:ext>
            </a:extLst>
          </p:cNvPr>
          <p:cNvPicPr>
            <a:picLocks noChangeAspect="1"/>
          </p:cNvPicPr>
          <p:nvPr/>
        </p:nvPicPr>
        <p:blipFill>
          <a:blip r:embed="rId6"/>
          <a:stretch>
            <a:fillRect/>
          </a:stretch>
        </p:blipFill>
        <p:spPr>
          <a:xfrm>
            <a:off x="10920536" y="617009"/>
            <a:ext cx="944663" cy="1335410"/>
          </a:xfrm>
          <a:prstGeom prst="rect">
            <a:avLst/>
          </a:prstGeom>
        </p:spPr>
      </p:pic>
      <p:sp>
        <p:nvSpPr>
          <p:cNvPr id="12" name="CuadroTexto 11">
            <a:extLst>
              <a:ext uri="{FF2B5EF4-FFF2-40B4-BE49-F238E27FC236}">
                <a16:creationId xmlns:a16="http://schemas.microsoft.com/office/drawing/2014/main" id="{736F3C53-89AC-46A5-85C3-5593FDDC58AE}"/>
              </a:ext>
            </a:extLst>
          </p:cNvPr>
          <p:cNvSpPr txBox="1"/>
          <p:nvPr/>
        </p:nvSpPr>
        <p:spPr>
          <a:xfrm>
            <a:off x="4547614" y="977827"/>
            <a:ext cx="5184575" cy="646331"/>
          </a:xfrm>
          <a:prstGeom prst="rect">
            <a:avLst/>
          </a:prstGeom>
          <a:noFill/>
        </p:spPr>
        <p:txBody>
          <a:bodyPr wrap="square">
            <a:spAutoFit/>
          </a:bodyPr>
          <a:lstStyle/>
          <a:p>
            <a:r>
              <a:rPr lang="en-US" b="1" dirty="0">
                <a:solidFill>
                  <a:schemeClr val="accent5">
                    <a:lumMod val="75000"/>
                  </a:schemeClr>
                </a:solidFill>
              </a:rPr>
              <a:t>F. J. Dyson                Phys. Rev. 75, 1736(1949)</a:t>
            </a:r>
          </a:p>
          <a:p>
            <a:r>
              <a:rPr lang="en-US" b="1" dirty="0">
                <a:solidFill>
                  <a:schemeClr val="accent5">
                    <a:lumMod val="75000"/>
                  </a:schemeClr>
                </a:solidFill>
              </a:rPr>
              <a:t>J. Schwinger,            PNAS 37 452–459 (1951)</a:t>
            </a:r>
          </a:p>
        </p:txBody>
      </p:sp>
    </p:spTree>
    <p:extLst>
      <p:ext uri="{BB962C8B-B14F-4D97-AF65-F5344CB8AC3E}">
        <p14:creationId xmlns:p14="http://schemas.microsoft.com/office/powerpoint/2010/main" val="30291001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7 Rectángulo"/>
          <p:cNvSpPr/>
          <p:nvPr/>
        </p:nvSpPr>
        <p:spPr>
          <a:xfrm>
            <a:off x="1919536" y="4263482"/>
            <a:ext cx="3672408"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Rainbow truncation:</a:t>
            </a:r>
          </a:p>
        </p:txBody>
      </p:sp>
      <p:pic>
        <p:nvPicPr>
          <p:cNvPr id="205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00056" y="4149080"/>
            <a:ext cx="3695218" cy="1944216"/>
          </a:xfrm>
          <a:prstGeom prst="rect">
            <a:avLst/>
          </a:prstGeom>
          <a:noFill/>
          <a:ln w="9525">
            <a:noFill/>
            <a:miter lim="800000"/>
            <a:headEnd/>
            <a:tailEnd/>
          </a:ln>
        </p:spPr>
      </p:pic>
      <p:sp>
        <p:nvSpPr>
          <p:cNvPr id="9" name="37 Rectángulo"/>
          <p:cNvSpPr/>
          <p:nvPr/>
        </p:nvSpPr>
        <p:spPr>
          <a:xfrm>
            <a:off x="1942450" y="1556795"/>
            <a:ext cx="8978086"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In order to solve the </a:t>
            </a:r>
            <a:r>
              <a:rPr lang="en-US" sz="2400" dirty="0">
                <a:solidFill>
                  <a:srgbClr val="0000FF"/>
                </a:solidFill>
                <a:cs typeface="Arabic Typesetting" pitchFamily="66" charset="-78"/>
              </a:rPr>
              <a:t>SDE</a:t>
            </a:r>
            <a:r>
              <a:rPr lang="en-US" sz="2400" dirty="0">
                <a:solidFill>
                  <a:schemeClr val="accent2">
                    <a:lumMod val="50000"/>
                  </a:schemeClr>
                </a:solidFill>
                <a:cs typeface="Arabic Typesetting" pitchFamily="66" charset="-78"/>
              </a:rPr>
              <a:t>, we employ a truncation scheme:</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3449" y="1959006"/>
            <a:ext cx="8606063" cy="2262082"/>
          </a:xfrm>
          <a:prstGeom prst="rect">
            <a:avLst/>
          </a:prstGeom>
          <a:noFill/>
          <a:ln w="9525">
            <a:noFill/>
            <a:miter lim="800000"/>
            <a:headEnd/>
            <a:tailEnd/>
          </a:ln>
        </p:spPr>
      </p:pic>
      <p:pic>
        <p:nvPicPr>
          <p:cNvPr id="3" name="Imagen 2"/>
          <p:cNvPicPr>
            <a:picLocks noChangeAspect="1"/>
          </p:cNvPicPr>
          <p:nvPr/>
        </p:nvPicPr>
        <p:blipFill>
          <a:blip r:embed="rId5">
            <a:clrChange>
              <a:clrFrom>
                <a:srgbClr val="FFFFFF"/>
              </a:clrFrom>
              <a:clrTo>
                <a:srgbClr val="FFFFFF">
                  <a:alpha val="0"/>
                </a:srgbClr>
              </a:clrTo>
            </a:clrChange>
          </a:blip>
          <a:stretch>
            <a:fillRect/>
          </a:stretch>
        </p:blipFill>
        <p:spPr>
          <a:xfrm>
            <a:off x="2279576" y="4830347"/>
            <a:ext cx="4057650" cy="1457325"/>
          </a:xfrm>
          <a:prstGeom prst="rect">
            <a:avLst/>
          </a:prstGeom>
        </p:spPr>
      </p:pic>
      <p:sp>
        <p:nvSpPr>
          <p:cNvPr id="10" name="1 Título"/>
          <p:cNvSpPr txBox="1">
            <a:spLocks/>
          </p:cNvSpPr>
          <p:nvPr/>
        </p:nvSpPr>
        <p:spPr>
          <a:xfrm>
            <a:off x="1839264" y="19223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3602482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16088" y="1196755"/>
            <a:ext cx="8964488" cy="461665"/>
          </a:xfrm>
          <a:prstGeom prst="rect">
            <a:avLst/>
          </a:prstGeom>
          <a:noFill/>
        </p:spPr>
        <p:txBody>
          <a:bodyPr wrap="square" rtlCol="0">
            <a:spAutoFit/>
          </a:bodyPr>
          <a:lstStyle/>
          <a:p>
            <a:r>
              <a:rPr lang="en-US" sz="2400" dirty="0">
                <a:solidFill>
                  <a:srgbClr val="0000FF"/>
                </a:solidFill>
              </a:rPr>
              <a:t>Mass function</a:t>
            </a:r>
            <a:r>
              <a:rPr lang="en-US" sz="2400" dirty="0">
                <a:solidFill>
                  <a:schemeClr val="accent2">
                    <a:lumMod val="50000"/>
                  </a:schemeClr>
                </a:solidFill>
              </a:rPr>
              <a:t> for different </a:t>
            </a:r>
            <a:r>
              <a:rPr lang="en-US" sz="2400" dirty="0">
                <a:solidFill>
                  <a:srgbClr val="0000FF"/>
                </a:solidFill>
              </a:rPr>
              <a:t>quark</a:t>
            </a:r>
            <a:r>
              <a:rPr lang="en-US" sz="2400" dirty="0">
                <a:solidFill>
                  <a:schemeClr val="accent2">
                    <a:lumMod val="50000"/>
                  </a:schemeClr>
                </a:solidFill>
              </a:rPr>
              <a:t> masses.</a:t>
            </a:r>
          </a:p>
        </p:txBody>
      </p:sp>
      <p:sp>
        <p:nvSpPr>
          <p:cNvPr id="7" name="5 CuadroTexto"/>
          <p:cNvSpPr txBox="1"/>
          <p:nvPr/>
        </p:nvSpPr>
        <p:spPr>
          <a:xfrm>
            <a:off x="2567608" y="1702549"/>
            <a:ext cx="5710681" cy="646331"/>
          </a:xfrm>
          <a:prstGeom prst="rect">
            <a:avLst/>
          </a:prstGeom>
          <a:noFill/>
        </p:spPr>
        <p:txBody>
          <a:bodyPr wrap="square" rtlCol="0">
            <a:spAutoFit/>
          </a:bodyPr>
          <a:lstStyle/>
          <a:p>
            <a:r>
              <a:rPr lang="en-US" b="1" dirty="0">
                <a:solidFill>
                  <a:schemeClr val="accent5">
                    <a:lumMod val="75000"/>
                  </a:schemeClr>
                </a:solidFill>
              </a:rPr>
              <a:t>P. Maris and P. C. Tandy     Phys. Rev. C60, 055214 (1999)</a:t>
            </a:r>
          </a:p>
        </p:txBody>
      </p:sp>
      <p:pic>
        <p:nvPicPr>
          <p:cNvPr id="4" name="Imagen 3"/>
          <p:cNvPicPr>
            <a:picLocks noChangeAspect="1"/>
          </p:cNvPicPr>
          <p:nvPr/>
        </p:nvPicPr>
        <p:blipFill>
          <a:blip r:embed="rId3" cstate="print">
            <a:clrChange>
              <a:clrFrom>
                <a:srgbClr val="FFFFFF"/>
              </a:clrFrom>
              <a:clrTo>
                <a:srgbClr val="FFFFFF">
                  <a:alpha val="0"/>
                </a:srgbClr>
              </a:clrTo>
            </a:clrChange>
          </a:blip>
          <a:stretch>
            <a:fillRect/>
          </a:stretch>
        </p:blipFill>
        <p:spPr>
          <a:xfrm>
            <a:off x="1991544" y="2348880"/>
            <a:ext cx="8312310" cy="4032448"/>
          </a:xfrm>
          <a:prstGeom prst="rect">
            <a:avLst/>
          </a:prstGeom>
        </p:spPr>
      </p:pic>
      <p:sp>
        <p:nvSpPr>
          <p:cNvPr id="8" name="1 Título"/>
          <p:cNvSpPr txBox="1">
            <a:spLocks/>
          </p:cNvSpPr>
          <p:nvPr/>
        </p:nvSpPr>
        <p:spPr>
          <a:xfrm>
            <a:off x="1839264" y="176411"/>
            <a:ext cx="8534400" cy="758952"/>
          </a:xfrm>
          <a:prstGeom prst="rect">
            <a:avLst/>
          </a:prstGeom>
        </p:spPr>
        <p:txBody>
          <a:bodyPr vert="horz" anchor="b">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QCD and Hadron Physics</a:t>
            </a:r>
          </a:p>
          <a:p>
            <a:r>
              <a:rPr lang="en-US" dirty="0">
                <a:solidFill>
                  <a:schemeClr val="accent2">
                    <a:lumMod val="50000"/>
                  </a:schemeClr>
                </a:solidFill>
                <a:effectLst>
                  <a:outerShdw blurRad="38100" dist="38100" dir="2700000" algn="tl">
                    <a:srgbClr val="000000">
                      <a:alpha val="43137"/>
                    </a:srgbClr>
                  </a:outerShdw>
                </a:effectLst>
              </a:rPr>
              <a:t>Schwinger-Dyson Equations</a:t>
            </a:r>
          </a:p>
        </p:txBody>
      </p:sp>
    </p:spTree>
    <p:extLst>
      <p:ext uri="{BB962C8B-B14F-4D97-AF65-F5344CB8AC3E}">
        <p14:creationId xmlns:p14="http://schemas.microsoft.com/office/powerpoint/2010/main" val="536281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1703513" y="1124745"/>
            <a:ext cx="8964487" cy="1200329"/>
          </a:xfrm>
          <a:prstGeom prst="rect">
            <a:avLst/>
          </a:prstGeom>
          <a:noFill/>
        </p:spPr>
        <p:txBody>
          <a:bodyPr wrap="square" rtlCol="0">
            <a:spAutoFit/>
          </a:bodyPr>
          <a:lstStyle/>
          <a:p>
            <a:r>
              <a:rPr lang="en-US" sz="2400" dirty="0">
                <a:solidFill>
                  <a:schemeClr val="accent2">
                    <a:lumMod val="50000"/>
                  </a:schemeClr>
                </a:solidFill>
              </a:rPr>
              <a:t>A meson appears as a pole in the quark-antiquark (quark-quark) </a:t>
            </a:r>
            <a:r>
              <a:rPr lang="en-US" sz="2400" dirty="0">
                <a:solidFill>
                  <a:srgbClr val="0000FF"/>
                </a:solidFill>
              </a:rPr>
              <a:t>Green function</a:t>
            </a:r>
            <a:r>
              <a:rPr lang="en-US" sz="2400" dirty="0">
                <a:solidFill>
                  <a:schemeClr val="accent2">
                    <a:lumMod val="50000"/>
                  </a:schemeClr>
                </a:solidFill>
              </a:rPr>
              <a:t> </a:t>
            </a:r>
            <a:r>
              <a:rPr lang="en-US" sz="2400" dirty="0">
                <a:solidFill>
                  <a:schemeClr val="accent2">
                    <a:lumMod val="50000"/>
                  </a:schemeClr>
                </a:solidFill>
                <a:sym typeface="Wingdings" panose="05000000000000000000" pitchFamily="2" charset="2"/>
              </a:rPr>
              <a:t> </a:t>
            </a:r>
            <a:r>
              <a:rPr lang="en-US" sz="2400" dirty="0">
                <a:solidFill>
                  <a:srgbClr val="0000FF"/>
                </a:solidFill>
                <a:sym typeface="Wingdings" panose="05000000000000000000" pitchFamily="2" charset="2"/>
              </a:rPr>
              <a:t>Bethe-Salpeter Equation</a:t>
            </a:r>
            <a:r>
              <a:rPr lang="en-US" sz="2400" dirty="0">
                <a:solidFill>
                  <a:schemeClr val="accent2">
                    <a:lumMod val="50000"/>
                  </a:schemeClr>
                </a:solidFill>
                <a:sym typeface="Wingdings" panose="05000000000000000000" pitchFamily="2" charset="2"/>
              </a:rPr>
              <a:t>. In order to compute diquark mass, there is a factor a ½ due to the color factors.</a:t>
            </a:r>
            <a:endParaRPr lang="en-US" sz="2400" dirty="0">
              <a:solidFill>
                <a:schemeClr val="accent2">
                  <a:lumMod val="50000"/>
                </a:schemeClr>
              </a:solidFill>
            </a:endParaRPr>
          </a:p>
        </p:txBody>
      </p:sp>
      <p:sp>
        <p:nvSpPr>
          <p:cNvPr id="6" name="5 CuadroTexto"/>
          <p:cNvSpPr txBox="1"/>
          <p:nvPr/>
        </p:nvSpPr>
        <p:spPr>
          <a:xfrm>
            <a:off x="1775520" y="5734998"/>
            <a:ext cx="7848872" cy="646331"/>
          </a:xfrm>
          <a:prstGeom prst="rect">
            <a:avLst/>
          </a:prstGeom>
          <a:noFill/>
        </p:spPr>
        <p:txBody>
          <a:bodyPr wrap="square" rtlCol="0">
            <a:spAutoFit/>
          </a:bodyPr>
          <a:lstStyle/>
          <a:p>
            <a:r>
              <a:rPr lang="en-US" b="1" dirty="0">
                <a:solidFill>
                  <a:schemeClr val="accent5">
                    <a:lumMod val="75000"/>
                  </a:schemeClr>
                </a:solidFill>
              </a:rPr>
              <a:t>E. E. </a:t>
            </a:r>
            <a:r>
              <a:rPr lang="en-US" b="1" dirty="0" err="1">
                <a:solidFill>
                  <a:schemeClr val="accent5">
                    <a:lumMod val="75000"/>
                  </a:schemeClr>
                </a:solidFill>
              </a:rPr>
              <a:t>Salpeter</a:t>
            </a:r>
            <a:r>
              <a:rPr lang="en-US" b="1" dirty="0">
                <a:solidFill>
                  <a:schemeClr val="accent5">
                    <a:lumMod val="75000"/>
                  </a:schemeClr>
                </a:solidFill>
              </a:rPr>
              <a:t>                                      Phys. Rev. 84, 1226 (1951)</a:t>
            </a:r>
          </a:p>
          <a:p>
            <a:r>
              <a:rPr lang="en-US" b="1" dirty="0">
                <a:solidFill>
                  <a:schemeClr val="accent5">
                    <a:lumMod val="75000"/>
                  </a:schemeClr>
                </a:solidFill>
              </a:rPr>
              <a:t>E. E. </a:t>
            </a:r>
            <a:r>
              <a:rPr lang="en-US" b="1" dirty="0" err="1">
                <a:solidFill>
                  <a:schemeClr val="accent5">
                    <a:lumMod val="75000"/>
                  </a:schemeClr>
                </a:solidFill>
              </a:rPr>
              <a:t>Salpeter</a:t>
            </a:r>
            <a:r>
              <a:rPr lang="en-US" b="1" dirty="0">
                <a:solidFill>
                  <a:schemeClr val="accent5">
                    <a:lumMod val="75000"/>
                  </a:schemeClr>
                </a:solidFill>
              </a:rPr>
              <a:t> and H. A. Bethe          Phys. Rev. 84, 1232 (1951)</a:t>
            </a:r>
          </a:p>
        </p:txBody>
      </p:sp>
      <p:pic>
        <p:nvPicPr>
          <p:cNvPr id="4" name="Imagen 3"/>
          <p:cNvPicPr>
            <a:picLocks noChangeAspect="1"/>
          </p:cNvPicPr>
          <p:nvPr/>
        </p:nvPicPr>
        <p:blipFill>
          <a:blip r:embed="rId3" cstate="print"/>
          <a:stretch>
            <a:fillRect/>
          </a:stretch>
        </p:blipFill>
        <p:spPr>
          <a:xfrm>
            <a:off x="8256240" y="4919596"/>
            <a:ext cx="1017662" cy="1461732"/>
          </a:xfrm>
          <a:prstGeom prst="rect">
            <a:avLst/>
          </a:prstGeom>
        </p:spPr>
      </p:pic>
      <p:pic>
        <p:nvPicPr>
          <p:cNvPr id="5" name="Imagen 4"/>
          <p:cNvPicPr>
            <a:picLocks noChangeAspect="1"/>
          </p:cNvPicPr>
          <p:nvPr/>
        </p:nvPicPr>
        <p:blipFill>
          <a:blip r:embed="rId4" cstate="print"/>
          <a:stretch>
            <a:fillRect/>
          </a:stretch>
        </p:blipFill>
        <p:spPr>
          <a:xfrm>
            <a:off x="9252158" y="4919596"/>
            <a:ext cx="1029857" cy="1461732"/>
          </a:xfrm>
          <a:prstGeom prst="rect">
            <a:avLst/>
          </a:prstGeom>
        </p:spPr>
      </p:pic>
      <p:pic>
        <p:nvPicPr>
          <p:cNvPr id="8" name="Imagen 7"/>
          <p:cNvPicPr>
            <a:picLocks noChangeAspect="1"/>
          </p:cNvPicPr>
          <p:nvPr/>
        </p:nvPicPr>
        <p:blipFill>
          <a:blip r:embed="rId5" cstate="print">
            <a:clrChange>
              <a:clrFrom>
                <a:srgbClr val="FFFFFF"/>
              </a:clrFrom>
              <a:clrTo>
                <a:srgbClr val="FFFFFF">
                  <a:alpha val="0"/>
                </a:srgbClr>
              </a:clrTo>
            </a:clrChange>
          </a:blip>
          <a:stretch>
            <a:fillRect/>
          </a:stretch>
        </p:blipFill>
        <p:spPr>
          <a:xfrm>
            <a:off x="1919537" y="4365104"/>
            <a:ext cx="5655697" cy="813120"/>
          </a:xfrm>
          <a:prstGeom prst="rect">
            <a:avLst/>
          </a:prstGeom>
        </p:spPr>
      </p:pic>
      <p:pic>
        <p:nvPicPr>
          <p:cNvPr id="11" name="Imagen 10"/>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2207569" y="2276872"/>
            <a:ext cx="7384409" cy="2088232"/>
          </a:xfrm>
          <a:prstGeom prst="rect">
            <a:avLst/>
          </a:prstGeom>
        </p:spPr>
      </p:pic>
      <p:pic>
        <p:nvPicPr>
          <p:cNvPr id="3" name="Imagen 2"/>
          <p:cNvPicPr>
            <a:picLocks noChangeAspect="1"/>
          </p:cNvPicPr>
          <p:nvPr/>
        </p:nvPicPr>
        <p:blipFill>
          <a:blip r:embed="rId8">
            <a:clrChange>
              <a:clrFrom>
                <a:srgbClr val="FFFFFF"/>
              </a:clrFrom>
              <a:clrTo>
                <a:srgbClr val="FFFFFF">
                  <a:alpha val="0"/>
                </a:srgbClr>
              </a:clrTo>
            </a:clrChange>
          </a:blip>
          <a:stretch>
            <a:fillRect/>
          </a:stretch>
        </p:blipFill>
        <p:spPr>
          <a:xfrm>
            <a:off x="2664520" y="5229201"/>
            <a:ext cx="4367584" cy="469753"/>
          </a:xfrm>
          <a:prstGeom prst="rect">
            <a:avLst/>
          </a:prstGeom>
        </p:spPr>
      </p:pic>
      <p:sp>
        <p:nvSpPr>
          <p:cNvPr id="10" name="1 Título">
            <a:extLst>
              <a:ext uri="{FF2B5EF4-FFF2-40B4-BE49-F238E27FC236}">
                <a16:creationId xmlns:a16="http://schemas.microsoft.com/office/drawing/2014/main" id="{BC639424-D2C6-4E7F-97A7-DCB6064E5A4A}"/>
              </a:ext>
            </a:extLst>
          </p:cNvPr>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Bethe-Salpeter Equation</a:t>
            </a:r>
          </a:p>
        </p:txBody>
      </p:sp>
    </p:spTree>
    <p:extLst>
      <p:ext uri="{BB962C8B-B14F-4D97-AF65-F5344CB8AC3E}">
        <p14:creationId xmlns:p14="http://schemas.microsoft.com/office/powerpoint/2010/main" val="8485066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35560" y="2276872"/>
            <a:ext cx="7848872" cy="923330"/>
          </a:xfrm>
          <a:prstGeom prst="rect">
            <a:avLst/>
          </a:prstGeom>
          <a:noFill/>
        </p:spPr>
        <p:txBody>
          <a:bodyPr wrap="square" rtlCol="0">
            <a:spAutoFit/>
          </a:bodyPr>
          <a:lstStyle/>
          <a:p>
            <a:r>
              <a:rPr lang="en-US" b="1" dirty="0">
                <a:solidFill>
                  <a:schemeClr val="accent5">
                    <a:lumMod val="75000"/>
                  </a:schemeClr>
                </a:solidFill>
              </a:rPr>
              <a:t>L. </a:t>
            </a:r>
            <a:r>
              <a:rPr lang="en-US" b="1" dirty="0" err="1">
                <a:solidFill>
                  <a:schemeClr val="accent5">
                    <a:lumMod val="75000"/>
                  </a:schemeClr>
                </a:solidFill>
              </a:rPr>
              <a:t>Xiomara</a:t>
            </a:r>
            <a:r>
              <a:rPr lang="en-US" b="1" dirty="0">
                <a:solidFill>
                  <a:schemeClr val="accent5">
                    <a:lumMod val="75000"/>
                  </a:schemeClr>
                </a:solidFill>
              </a:rPr>
              <a:t> </a:t>
            </a:r>
            <a:r>
              <a:rPr lang="en-US" b="1" dirty="0" err="1">
                <a:solidFill>
                  <a:schemeClr val="accent5">
                    <a:lumMod val="75000"/>
                  </a:schemeClr>
                </a:solidFill>
              </a:rPr>
              <a:t>Gutiérrez</a:t>
            </a:r>
            <a:r>
              <a:rPr lang="en-US" b="1" dirty="0">
                <a:solidFill>
                  <a:schemeClr val="accent5">
                    <a:lumMod val="75000"/>
                  </a:schemeClr>
                </a:solidFill>
              </a:rPr>
              <a:t>, et. al.,              Phys. Rev. C81, 065202 (2010); </a:t>
            </a:r>
          </a:p>
          <a:p>
            <a:r>
              <a:rPr lang="en-US" b="1" dirty="0">
                <a:solidFill>
                  <a:schemeClr val="accent5">
                    <a:lumMod val="75000"/>
                  </a:schemeClr>
                </a:solidFill>
              </a:rPr>
              <a:t>H.L.L Roberts, et. al.                           Phys. Rev. C82, 065202 (2010); </a:t>
            </a:r>
          </a:p>
          <a:p>
            <a:r>
              <a:rPr lang="en-US" b="1" dirty="0">
                <a:solidFill>
                  <a:schemeClr val="accent5">
                    <a:lumMod val="75000"/>
                  </a:schemeClr>
                </a:solidFill>
              </a:rPr>
              <a:t>				                            Phys. Rev. C83, 065206 (2011). </a:t>
            </a:r>
          </a:p>
        </p:txBody>
      </p:sp>
      <p:sp>
        <p:nvSpPr>
          <p:cNvPr id="8" name="2 Marcador de contenido"/>
          <p:cNvSpPr txBox="1">
            <a:spLocks/>
          </p:cNvSpPr>
          <p:nvPr/>
        </p:nvSpPr>
        <p:spPr>
          <a:xfrm>
            <a:off x="1754832" y="3328392"/>
            <a:ext cx="8229600" cy="312494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dirty="0">
                <a:solidFill>
                  <a:schemeClr val="accent2">
                    <a:lumMod val="50000"/>
                  </a:schemeClr>
                </a:solidFill>
              </a:rPr>
              <a:t>This model provides a simple scheme to exploratory studies of the spontaneous </a:t>
            </a:r>
            <a:r>
              <a:rPr lang="en-US" sz="2400" dirty="0" err="1">
                <a:solidFill>
                  <a:srgbClr val="0000FF"/>
                </a:solidFill>
              </a:rPr>
              <a:t>chiral</a:t>
            </a:r>
            <a:r>
              <a:rPr lang="en-US" sz="2400" dirty="0">
                <a:solidFill>
                  <a:srgbClr val="0000FF"/>
                </a:solidFill>
              </a:rPr>
              <a:t> symmetry breaking </a:t>
            </a:r>
            <a:r>
              <a:rPr lang="en-US" sz="2400" dirty="0">
                <a:solidFill>
                  <a:schemeClr val="accent2">
                    <a:lumMod val="50000"/>
                  </a:schemeClr>
                </a:solidFill>
              </a:rPr>
              <a:t>and its consequences like:</a:t>
            </a:r>
          </a:p>
          <a:p>
            <a:pPr lvl="1"/>
            <a:r>
              <a:rPr lang="en-US" dirty="0">
                <a:solidFill>
                  <a:schemeClr val="accent2">
                    <a:lumMod val="50000"/>
                  </a:schemeClr>
                </a:solidFill>
              </a:rPr>
              <a:t>Dynamical  mass generation. </a:t>
            </a:r>
          </a:p>
          <a:p>
            <a:pPr lvl="1"/>
            <a:r>
              <a:rPr lang="en-US" dirty="0">
                <a:solidFill>
                  <a:schemeClr val="accent2">
                    <a:lumMod val="50000"/>
                  </a:schemeClr>
                </a:solidFill>
              </a:rPr>
              <a:t>Quark condensate.</a:t>
            </a:r>
          </a:p>
          <a:p>
            <a:pPr lvl="1"/>
            <a:r>
              <a:rPr lang="en-US" dirty="0">
                <a:solidFill>
                  <a:schemeClr val="accent2">
                    <a:lumMod val="50000"/>
                  </a:schemeClr>
                </a:solidFill>
              </a:rPr>
              <a:t>Goldstone bosons in </a:t>
            </a:r>
            <a:r>
              <a:rPr lang="en-US" dirty="0" err="1">
                <a:solidFill>
                  <a:schemeClr val="accent2">
                    <a:lumMod val="50000"/>
                  </a:schemeClr>
                </a:solidFill>
              </a:rPr>
              <a:t>chiral</a:t>
            </a:r>
            <a:r>
              <a:rPr lang="en-US" dirty="0">
                <a:solidFill>
                  <a:schemeClr val="accent2">
                    <a:lumMod val="50000"/>
                  </a:schemeClr>
                </a:solidFill>
              </a:rPr>
              <a:t> limit. </a:t>
            </a:r>
          </a:p>
          <a:p>
            <a:pPr lvl="1"/>
            <a:r>
              <a:rPr lang="en-US" dirty="0">
                <a:solidFill>
                  <a:schemeClr val="accent2">
                    <a:lumMod val="50000"/>
                  </a:schemeClr>
                </a:solidFill>
              </a:rPr>
              <a:t>Confinement.</a:t>
            </a:r>
          </a:p>
        </p:txBody>
      </p:sp>
      <p:sp>
        <p:nvSpPr>
          <p:cNvPr id="10"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pic>
        <p:nvPicPr>
          <p:cNvPr id="7" name="Imagen 6"/>
          <p:cNvPicPr>
            <a:picLocks noChangeAspect="1"/>
          </p:cNvPicPr>
          <p:nvPr/>
        </p:nvPicPr>
        <p:blipFill>
          <a:blip r:embed="rId3" cstate="print">
            <a:clrChange>
              <a:clrFrom>
                <a:srgbClr val="FFFFFF"/>
              </a:clrFrom>
              <a:clrTo>
                <a:srgbClr val="FFFFFF">
                  <a:alpha val="0"/>
                </a:srgbClr>
              </a:clrTo>
            </a:clrChange>
          </a:blip>
          <a:stretch>
            <a:fillRect/>
          </a:stretch>
        </p:blipFill>
        <p:spPr>
          <a:xfrm>
            <a:off x="7194617" y="2852939"/>
            <a:ext cx="1693887" cy="419165"/>
          </a:xfrm>
          <a:prstGeom prst="rect">
            <a:avLst/>
          </a:prstGeom>
        </p:spPr>
      </p:pic>
      <p:pic>
        <p:nvPicPr>
          <p:cNvPr id="9" name="Imagen 8"/>
          <p:cNvPicPr>
            <a:picLocks noChangeAspect="1"/>
          </p:cNvPicPr>
          <p:nvPr/>
        </p:nvPicPr>
        <p:blipFill>
          <a:blip r:embed="rId4" cstate="print">
            <a:clrChange>
              <a:clrFrom>
                <a:srgbClr val="FFFFFF"/>
              </a:clrFrom>
              <a:clrTo>
                <a:srgbClr val="FFFFFF">
                  <a:alpha val="0"/>
                </a:srgbClr>
              </a:clrTo>
            </a:clrChange>
          </a:blip>
          <a:stretch>
            <a:fillRect/>
          </a:stretch>
        </p:blipFill>
        <p:spPr>
          <a:xfrm>
            <a:off x="7194614" y="2276872"/>
            <a:ext cx="2027616" cy="498502"/>
          </a:xfrm>
          <a:prstGeom prst="rect">
            <a:avLst/>
          </a:prstGeom>
        </p:spPr>
      </p:pic>
      <p:pic>
        <p:nvPicPr>
          <p:cNvPr id="11" name="Imagen 10"/>
          <p:cNvPicPr>
            <a:picLocks noChangeAspect="1"/>
          </p:cNvPicPr>
          <p:nvPr/>
        </p:nvPicPr>
        <p:blipFill>
          <a:blip r:embed="rId5" cstate="print">
            <a:clrChange>
              <a:clrFrom>
                <a:srgbClr val="FFFFFF"/>
              </a:clrFrom>
              <a:clrTo>
                <a:srgbClr val="FFFFFF">
                  <a:alpha val="0"/>
                </a:srgbClr>
              </a:clrTo>
            </a:clrChange>
          </a:blip>
          <a:stretch>
            <a:fillRect/>
          </a:stretch>
        </p:blipFill>
        <p:spPr>
          <a:xfrm>
            <a:off x="2567611" y="2324932"/>
            <a:ext cx="4331531" cy="960052"/>
          </a:xfrm>
          <a:prstGeom prst="rect">
            <a:avLst/>
          </a:prstGeom>
        </p:spPr>
      </p:pic>
      <p:sp>
        <p:nvSpPr>
          <p:cNvPr id="12" name="2 Marcador de contenido"/>
          <p:cNvSpPr txBox="1">
            <a:spLocks/>
          </p:cNvSpPr>
          <p:nvPr/>
        </p:nvSpPr>
        <p:spPr>
          <a:xfrm>
            <a:off x="1753744" y="1480296"/>
            <a:ext cx="8662736" cy="130063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defRPr/>
            </a:pPr>
            <a:r>
              <a:rPr lang="en-US" sz="2400" dirty="0">
                <a:solidFill>
                  <a:schemeClr val="accent2">
                    <a:lumMod val="50000"/>
                  </a:schemeClr>
                </a:solidFill>
              </a:rPr>
              <a:t>We use a </a:t>
            </a:r>
            <a:r>
              <a:rPr lang="en-US" sz="2400" dirty="0">
                <a:solidFill>
                  <a:srgbClr val="0000FF"/>
                </a:solidFill>
              </a:rPr>
              <a:t>contact interaction </a:t>
            </a:r>
            <a:r>
              <a:rPr lang="en-US" sz="2400" dirty="0">
                <a:solidFill>
                  <a:schemeClr val="accent2">
                    <a:lumMod val="50000"/>
                  </a:schemeClr>
                </a:solidFill>
              </a:rPr>
              <a:t>model mediated by a </a:t>
            </a:r>
            <a:r>
              <a:rPr lang="en-US" sz="2400" dirty="0">
                <a:solidFill>
                  <a:srgbClr val="0000FF"/>
                </a:solidFill>
              </a:rPr>
              <a:t>vector-vector</a:t>
            </a:r>
            <a:r>
              <a:rPr lang="en-US" sz="2400" dirty="0">
                <a:solidFill>
                  <a:schemeClr val="accent2">
                    <a:lumMod val="50000"/>
                  </a:schemeClr>
                </a:solidFill>
              </a:rPr>
              <a:t> interaction employed in:</a:t>
            </a:r>
          </a:p>
        </p:txBody>
      </p:sp>
    </p:spTree>
    <p:extLst>
      <p:ext uri="{BB962C8B-B14F-4D97-AF65-F5344CB8AC3E}">
        <p14:creationId xmlns:p14="http://schemas.microsoft.com/office/powerpoint/2010/main" val="876319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702026" y="1538219"/>
            <a:ext cx="2455807" cy="461665"/>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Mass function:</a:t>
            </a:r>
          </a:p>
        </p:txBody>
      </p:sp>
      <p:sp>
        <p:nvSpPr>
          <p:cNvPr id="18" name="17 Rectángulo"/>
          <p:cNvSpPr/>
          <p:nvPr/>
        </p:nvSpPr>
        <p:spPr>
          <a:xfrm>
            <a:off x="1702024" y="2708925"/>
            <a:ext cx="2881808" cy="830997"/>
          </a:xfrm>
          <a:prstGeom prst="rect">
            <a:avLst/>
          </a:prstGeom>
        </p:spPr>
        <p:txBody>
          <a:bodyPr wrap="square">
            <a:spAutoFit/>
          </a:bodyPr>
          <a:lstStyle/>
          <a:p>
            <a:pPr>
              <a:defRPr/>
            </a:pPr>
            <a:r>
              <a:rPr lang="en-US" sz="2400" dirty="0">
                <a:solidFill>
                  <a:schemeClr val="accent2">
                    <a:lumMod val="50000"/>
                  </a:schemeClr>
                </a:solidFill>
                <a:cs typeface="Arabic Typesetting" pitchFamily="66" charset="-78"/>
              </a:rPr>
              <a:t>Proper time</a:t>
            </a:r>
          </a:p>
          <a:p>
            <a:pPr>
              <a:defRPr/>
            </a:pPr>
            <a:r>
              <a:rPr lang="en-US" sz="2400" dirty="0">
                <a:solidFill>
                  <a:schemeClr val="accent2">
                    <a:lumMod val="50000"/>
                  </a:schemeClr>
                </a:solidFill>
                <a:cs typeface="Arabic Typesetting" pitchFamily="66" charset="-78"/>
              </a:rPr>
              <a:t>regularization:</a:t>
            </a:r>
          </a:p>
        </p:txBody>
      </p:sp>
      <p:pic>
        <p:nvPicPr>
          <p:cNvPr id="2" name="Imagen 1"/>
          <p:cNvPicPr>
            <a:picLocks noChangeAspect="1"/>
          </p:cNvPicPr>
          <p:nvPr/>
        </p:nvPicPr>
        <p:blipFill>
          <a:blip r:embed="rId3" cstate="print">
            <a:clrChange>
              <a:clrFrom>
                <a:srgbClr val="FFFFFF"/>
              </a:clrFrom>
              <a:clrTo>
                <a:srgbClr val="FFFFFF">
                  <a:alpha val="0"/>
                </a:srgbClr>
              </a:clrTo>
            </a:clrChange>
          </a:blip>
          <a:stretch>
            <a:fillRect/>
          </a:stretch>
        </p:blipFill>
        <p:spPr>
          <a:xfrm>
            <a:off x="4478650" y="1271228"/>
            <a:ext cx="4785702" cy="1077652"/>
          </a:xfrm>
          <a:prstGeom prst="rect">
            <a:avLst/>
          </a:prstGeom>
        </p:spPr>
      </p:pic>
      <p:pic>
        <p:nvPicPr>
          <p:cNvPr id="7" name="Imagen 6"/>
          <p:cNvPicPr>
            <a:picLocks noChangeAspect="1"/>
          </p:cNvPicPr>
          <p:nvPr/>
        </p:nvPicPr>
        <p:blipFill>
          <a:blip r:embed="rId4" cstate="print">
            <a:clrChange>
              <a:clrFrom>
                <a:srgbClr val="FFFFFF"/>
              </a:clrFrom>
              <a:clrTo>
                <a:srgbClr val="FFFFFF">
                  <a:alpha val="0"/>
                </a:srgbClr>
              </a:clrTo>
            </a:clrChange>
          </a:blip>
          <a:stretch>
            <a:fillRect/>
          </a:stretch>
        </p:blipFill>
        <p:spPr>
          <a:xfrm>
            <a:off x="3935760" y="2276875"/>
            <a:ext cx="6356844" cy="2153745"/>
          </a:xfrm>
          <a:prstGeom prst="rect">
            <a:avLst/>
          </a:prstGeom>
        </p:spPr>
      </p:pic>
      <p:sp>
        <p:nvSpPr>
          <p:cNvPr id="11" name="3 CuadroTexto"/>
          <p:cNvSpPr txBox="1"/>
          <p:nvPr/>
        </p:nvSpPr>
        <p:spPr>
          <a:xfrm>
            <a:off x="1703512" y="4221091"/>
            <a:ext cx="8892480" cy="1200329"/>
          </a:xfrm>
          <a:prstGeom prst="rect">
            <a:avLst/>
          </a:prstGeom>
          <a:noFill/>
        </p:spPr>
        <p:txBody>
          <a:bodyPr wrap="square" rtlCol="0">
            <a:spAutoFit/>
          </a:bodyPr>
          <a:lstStyle/>
          <a:p>
            <a:r>
              <a:rPr lang="en-US" sz="2400" dirty="0">
                <a:solidFill>
                  <a:schemeClr val="accent2">
                    <a:lumMod val="50000"/>
                  </a:schemeClr>
                </a:solidFill>
              </a:rPr>
              <a:t>The constant </a:t>
            </a:r>
            <a:r>
              <a:rPr lang="en-US" sz="2400" dirty="0">
                <a:solidFill>
                  <a:srgbClr val="0000FF"/>
                </a:solidFill>
                <a:sym typeface="Symbol"/>
              </a:rPr>
              <a:t></a:t>
            </a:r>
            <a:r>
              <a:rPr lang="en-US" sz="2400" baseline="-25000" dirty="0">
                <a:solidFill>
                  <a:srgbClr val="0000FF"/>
                </a:solidFill>
                <a:sym typeface="Symbol"/>
              </a:rPr>
              <a:t>UV</a:t>
            </a:r>
            <a:r>
              <a:rPr lang="en-US" sz="2400" dirty="0">
                <a:solidFill>
                  <a:srgbClr val="0000FF"/>
                </a:solidFill>
              </a:rPr>
              <a:t> </a:t>
            </a:r>
            <a:r>
              <a:rPr lang="en-US" sz="2400" dirty="0">
                <a:solidFill>
                  <a:schemeClr val="accent2">
                    <a:lumMod val="50000"/>
                  </a:schemeClr>
                </a:solidFill>
              </a:rPr>
              <a:t>is the </a:t>
            </a:r>
            <a:r>
              <a:rPr lang="en-US" sz="2400" dirty="0">
                <a:solidFill>
                  <a:srgbClr val="0000FF"/>
                </a:solidFill>
              </a:rPr>
              <a:t>regulator</a:t>
            </a:r>
            <a:r>
              <a:rPr lang="en-US" sz="2400" dirty="0">
                <a:solidFill>
                  <a:schemeClr val="accent2">
                    <a:lumMod val="50000"/>
                  </a:schemeClr>
                </a:solidFill>
              </a:rPr>
              <a:t> since the model is not </a:t>
            </a:r>
            <a:r>
              <a:rPr lang="en-US" sz="2400" dirty="0" err="1">
                <a:solidFill>
                  <a:srgbClr val="0000FF"/>
                </a:solidFill>
              </a:rPr>
              <a:t>renormalizable</a:t>
            </a:r>
            <a:r>
              <a:rPr lang="en-US" sz="2400" dirty="0">
                <a:solidFill>
                  <a:schemeClr val="accent2">
                    <a:lumMod val="50000"/>
                  </a:schemeClr>
                </a:solidFill>
              </a:rPr>
              <a:t> and cannot been removed. This </a:t>
            </a:r>
            <a:r>
              <a:rPr lang="en-US" sz="2400" dirty="0">
                <a:solidFill>
                  <a:srgbClr val="0000FF"/>
                </a:solidFill>
              </a:rPr>
              <a:t>regulator</a:t>
            </a:r>
            <a:r>
              <a:rPr lang="en-US" sz="2400" dirty="0">
                <a:solidFill>
                  <a:schemeClr val="accent2">
                    <a:lumMod val="50000"/>
                  </a:schemeClr>
                </a:solidFill>
              </a:rPr>
              <a:t> plays a </a:t>
            </a:r>
            <a:r>
              <a:rPr lang="en-US" sz="2400" dirty="0">
                <a:solidFill>
                  <a:srgbClr val="0000FF"/>
                </a:solidFill>
              </a:rPr>
              <a:t>dynamical role </a:t>
            </a:r>
            <a:r>
              <a:rPr lang="en-US" sz="2400" dirty="0">
                <a:solidFill>
                  <a:schemeClr val="accent2">
                    <a:lumMod val="50000"/>
                  </a:schemeClr>
                </a:solidFill>
              </a:rPr>
              <a:t>and sets the scale of </a:t>
            </a:r>
            <a:r>
              <a:rPr lang="en-US" sz="2400" dirty="0">
                <a:solidFill>
                  <a:srgbClr val="0000FF"/>
                </a:solidFill>
              </a:rPr>
              <a:t>dimensioned</a:t>
            </a:r>
            <a:r>
              <a:rPr lang="en-US" sz="2400" dirty="0">
                <a:solidFill>
                  <a:schemeClr val="accent2">
                    <a:lumMod val="50000"/>
                  </a:schemeClr>
                </a:solidFill>
              </a:rPr>
              <a:t> quantities.</a:t>
            </a:r>
          </a:p>
        </p:txBody>
      </p:sp>
      <p:sp>
        <p:nvSpPr>
          <p:cNvPr id="12" name="3 CuadroTexto"/>
          <p:cNvSpPr txBox="1"/>
          <p:nvPr/>
        </p:nvSpPr>
        <p:spPr>
          <a:xfrm>
            <a:off x="1703512" y="5373219"/>
            <a:ext cx="8670152" cy="830997"/>
          </a:xfrm>
          <a:prstGeom prst="rect">
            <a:avLst/>
          </a:prstGeom>
          <a:noFill/>
        </p:spPr>
        <p:txBody>
          <a:bodyPr wrap="square" rtlCol="0">
            <a:spAutoFit/>
          </a:bodyPr>
          <a:lstStyle/>
          <a:p>
            <a:r>
              <a:rPr lang="en-US" sz="2400" dirty="0">
                <a:solidFill>
                  <a:schemeClr val="accent2">
                    <a:lumMod val="50000"/>
                  </a:schemeClr>
                </a:solidFill>
              </a:rPr>
              <a:t>A non zero value of </a:t>
            </a:r>
            <a:r>
              <a:rPr lang="en-US" sz="2400" dirty="0">
                <a:solidFill>
                  <a:srgbClr val="0000FF"/>
                </a:solidFill>
                <a:sym typeface="Symbol"/>
              </a:rPr>
              <a:t></a:t>
            </a:r>
            <a:r>
              <a:rPr lang="en-US" sz="2400" baseline="-25000" dirty="0">
                <a:solidFill>
                  <a:srgbClr val="0000FF"/>
                </a:solidFill>
                <a:sym typeface="Symbol"/>
              </a:rPr>
              <a:t>IR</a:t>
            </a:r>
            <a:r>
              <a:rPr lang="en-US" sz="2400" dirty="0">
                <a:solidFill>
                  <a:schemeClr val="accent2">
                    <a:lumMod val="50000"/>
                  </a:schemeClr>
                </a:solidFill>
              </a:rPr>
              <a:t> implements </a:t>
            </a:r>
            <a:r>
              <a:rPr lang="en-US" sz="2400" dirty="0">
                <a:solidFill>
                  <a:srgbClr val="0000FF"/>
                </a:solidFill>
              </a:rPr>
              <a:t>confinement</a:t>
            </a:r>
            <a:r>
              <a:rPr lang="en-US" sz="2400" dirty="0">
                <a:solidFill>
                  <a:schemeClr val="accent2">
                    <a:lumMod val="50000"/>
                  </a:schemeClr>
                </a:solidFill>
              </a:rPr>
              <a:t> by ensuring the absence of quark production threshold at </a:t>
            </a:r>
            <a:r>
              <a:rPr lang="en-US" sz="2400" i="1" dirty="0">
                <a:solidFill>
                  <a:srgbClr val="0000FF"/>
                </a:solidFill>
              </a:rPr>
              <a:t>s=-M</a:t>
            </a:r>
            <a:r>
              <a:rPr lang="en-US" sz="2400" i="1" baseline="30000" dirty="0">
                <a:solidFill>
                  <a:srgbClr val="0000FF"/>
                </a:solidFill>
              </a:rPr>
              <a:t>2</a:t>
            </a:r>
            <a:r>
              <a:rPr lang="en-US" sz="2400" i="1" baseline="-25000" dirty="0">
                <a:solidFill>
                  <a:srgbClr val="0000FF"/>
                </a:solidFill>
              </a:rPr>
              <a:t>f </a:t>
            </a:r>
            <a:r>
              <a:rPr lang="en-US" sz="2400" dirty="0">
                <a:solidFill>
                  <a:schemeClr val="accent2">
                    <a:lumMod val="50000"/>
                  </a:schemeClr>
                </a:solidFill>
              </a:rPr>
              <a:t>.</a:t>
            </a:r>
            <a:r>
              <a:rPr lang="en-US" sz="2400" i="1" baseline="-25000" dirty="0">
                <a:solidFill>
                  <a:schemeClr val="accent2">
                    <a:lumMod val="50000"/>
                  </a:schemeClr>
                </a:solidFill>
              </a:rPr>
              <a:t> </a:t>
            </a:r>
            <a:endParaRPr lang="en-US" sz="2400" dirty="0">
              <a:solidFill>
                <a:schemeClr val="accent2">
                  <a:lumMod val="50000"/>
                </a:schemeClr>
              </a:solidFill>
            </a:endParaRPr>
          </a:p>
        </p:txBody>
      </p:sp>
      <p:sp>
        <p:nvSpPr>
          <p:cNvPr id="10" name="1 Título"/>
          <p:cNvSpPr txBox="1">
            <a:spLocks/>
          </p:cNvSpPr>
          <p:nvPr/>
        </p:nvSpPr>
        <p:spPr>
          <a:xfrm>
            <a:off x="1839264" y="218356"/>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solidFill>
                  <a:schemeClr val="accent2">
                    <a:lumMod val="50000"/>
                  </a:schemeClr>
                </a:solidFill>
                <a:effectLst>
                  <a:outerShdw blurRad="38100" dist="38100" dir="2700000" algn="tl">
                    <a:srgbClr val="000000">
                      <a:alpha val="43137"/>
                    </a:srgbClr>
                  </a:outerShdw>
                </a:effectLst>
              </a:rPr>
              <a:t>Contact Interaction</a:t>
            </a:r>
          </a:p>
        </p:txBody>
      </p:sp>
      <p:pic>
        <p:nvPicPr>
          <p:cNvPr id="9" name="Imagen 8">
            <a:extLst>
              <a:ext uri="{FF2B5EF4-FFF2-40B4-BE49-F238E27FC236}">
                <a16:creationId xmlns:a16="http://schemas.microsoft.com/office/drawing/2014/main" id="{BC8F0EA2-7919-4AAA-99CE-70C8D27D37CB}"/>
              </a:ext>
            </a:extLst>
          </p:cNvPr>
          <p:cNvPicPr>
            <a:picLocks noChangeAspect="1"/>
          </p:cNvPicPr>
          <p:nvPr/>
        </p:nvPicPr>
        <p:blipFill>
          <a:blip r:embed="rId5" cstate="print"/>
          <a:stretch>
            <a:fillRect/>
          </a:stretch>
        </p:blipFill>
        <p:spPr>
          <a:xfrm>
            <a:off x="1592783" y="1436580"/>
            <a:ext cx="8673984" cy="4633092"/>
          </a:xfrm>
          <a:prstGeom prst="rect">
            <a:avLst/>
          </a:prstGeom>
        </p:spPr>
      </p:pic>
    </p:spTree>
    <p:extLst>
      <p:ext uri="{BB962C8B-B14F-4D97-AF65-F5344CB8AC3E}">
        <p14:creationId xmlns:p14="http://schemas.microsoft.com/office/powerpoint/2010/main" val="2513690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Recorte</Template>
  <TotalTime>30733</TotalTime>
  <Words>2704</Words>
  <Application>Microsoft Office PowerPoint</Application>
  <PresentationFormat>Panorámica</PresentationFormat>
  <Paragraphs>388</Paragraphs>
  <Slides>25</Slides>
  <Notes>15</Notes>
  <HiddenSlides>2</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Calibri</vt:lpstr>
      <vt:lpstr>Calibri(Cuerpo)</vt:lpstr>
      <vt:lpstr>Cambria Math</vt:lpstr>
      <vt:lpstr>Franklin Gothic Book</vt:lpstr>
      <vt:lpstr>Wingdings</vt:lpstr>
      <vt:lpstr>Wingdings 2</vt:lpstr>
      <vt:lpstr>Recorte</vt:lpstr>
      <vt:lpstr>Charming bound states in a symmetry preserving contact interaction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Interacción de Contacto</dc:title>
  <dc:creator>cerillgran</dc:creator>
  <cp:lastModifiedBy>Marco Antonio Bedolla</cp:lastModifiedBy>
  <cp:revision>635</cp:revision>
  <dcterms:created xsi:type="dcterms:W3CDTF">2014-09-15T01:23:15Z</dcterms:created>
  <dcterms:modified xsi:type="dcterms:W3CDTF">2021-06-03T16:10:38Z</dcterms:modified>
</cp:coreProperties>
</file>