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63" r:id="rId9"/>
    <p:sldId id="265" r:id="rId10"/>
    <p:sldId id="266" r:id="rId11"/>
    <p:sldId id="264" r:id="rId12"/>
    <p:sldId id="269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32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16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1D4CC-5DDF-43C6-848A-1CB0048F0C2B}" type="datetimeFigureOut">
              <a:rPr lang="es-MX" smtClean="0"/>
              <a:t>29/09/2018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B8BF4-1F1E-4CF8-83A9-64EDE04EA4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74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" y="-49401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3323645" y="4627438"/>
            <a:ext cx="8258755" cy="925223"/>
          </a:xfrm>
        </p:spPr>
        <p:txBody>
          <a:bodyPr/>
          <a:lstStyle>
            <a:lvl1pPr marL="0" indent="0" algn="r" latinLnBrk="0">
              <a:buNone/>
              <a:defRPr lang="es-ES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478648" y="3149601"/>
            <a:ext cx="10103752" cy="1470025"/>
          </a:xfrm>
        </p:spPr>
        <p:txBody>
          <a:bodyPr anchor="b" anchorCtr="0"/>
          <a:lstStyle>
            <a:lvl1pPr algn="r" latinLnBrk="0">
              <a:defRPr lang="es-ES" sz="4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FF8B-1D56-4781-BBA1-2C5831B0F3A1}" type="datetimeFigureOut">
              <a:rPr lang="es-MX" smtClean="0"/>
              <a:t>29/09/2018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F05A6-A303-4F39-939C-8141730DDE6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EE04813-AC48-459A-9AB4-B1AF6AC3EC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63" y="1987289"/>
            <a:ext cx="1536065" cy="4144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47F725D-AB0A-4B32-955C-4098F7B728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07" y="81098"/>
            <a:ext cx="1898379" cy="18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FF8B-1D56-4781-BBA1-2C5831B0F3A1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F05A6-A303-4F39-939C-8141730DDE6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82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FF8B-1D56-4781-BBA1-2C5831B0F3A1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F05A6-A303-4F39-939C-8141730DDE6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078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FF8B-1D56-4781-BBA1-2C5831B0F3A1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F05A6-A303-4F39-939C-8141730DDE6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86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FF8B-1D56-4781-BBA1-2C5831B0F3A1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F05A6-A303-4F39-939C-8141730DDE67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48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FF8B-1D56-4781-BBA1-2C5831B0F3A1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F05A6-A303-4F39-939C-8141730DDE6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561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FF8B-1D56-4781-BBA1-2C5831B0F3A1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F05A6-A303-4F39-939C-8141730DDE6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53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9B4B8-4AB5-4D5B-B3D3-AD86BD2A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1355-954E-4A4D-BEEF-D606BF46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C533F1-8AA7-4219-AC6A-CA4D2E5A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FF8B-1D56-4781-BBA1-2C5831B0F3A1}" type="datetimeFigureOut">
              <a:rPr lang="es-MX" smtClean="0"/>
              <a:t>29/09/2018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6F02DE-FFED-4989-A641-9DBC061C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A3A9CA-7FF2-456D-BFD9-D42931CE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05A6-A303-4F39-939C-8141730DDE67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93D7DA-FB8A-4365-8AC3-192276F4E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753"/>
            <a:ext cx="1272209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16DD3-2EB3-4303-AC36-2572718B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76FA01-025A-4C4C-983B-23FF8B826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B52955-376E-43DF-B944-BAD1FE2D0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F86A35-28BB-4D93-B01E-E7D71FEA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FF8B-1D56-4781-BBA1-2C5831B0F3A1}" type="datetimeFigureOut">
              <a:rPr lang="es-MX" smtClean="0"/>
              <a:t>29/09/2018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7B2235-ED16-4C3F-92B0-8FE99CF8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451D31-FA7F-4A96-AE13-7D14293E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05A6-A303-4F39-939C-8141730DDE67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0246AAE-4361-4E02-A3E2-301A9EC8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753"/>
            <a:ext cx="1272209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1000">
                <a:latin typeface="+mn-lt"/>
              </a:defRPr>
            </a:lvl1pPr>
          </a:lstStyle>
          <a:p>
            <a:fld id="{E3F1FF8B-1D56-4781-BBA1-2C5831B0F3A1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es-ES" sz="1000"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1000">
                <a:latin typeface="+mn-lt"/>
              </a:defRPr>
            </a:lvl1pPr>
          </a:lstStyle>
          <a:p>
            <a:fld id="{5CFF05A6-A303-4F39-939C-8141730DDE6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75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defPPr>
        <a:defRPr lang="es-ES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es-ES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es-ES" sz="2800">
          <a:latin typeface="+mn-lt"/>
        </a:defRPr>
      </a:lvl1pPr>
      <a:lvl2pPr marL="742950" indent="-285750" eaLnBrk="1" hangingPunct="1">
        <a:buChar char="–"/>
        <a:defRPr lang="es-ES" sz="2400">
          <a:latin typeface="+mn-lt"/>
        </a:defRPr>
      </a:lvl2pPr>
      <a:lvl3pPr marL="1143000" indent="-228600" eaLnBrk="1" hangingPunct="1">
        <a:buChar char="•"/>
        <a:defRPr lang="es-ES" sz="2400">
          <a:latin typeface="+mn-lt"/>
        </a:defRPr>
      </a:lvl3pPr>
      <a:lvl4pPr marL="1600200" indent="-228600" eaLnBrk="1" hangingPunct="1">
        <a:buChar char="–"/>
        <a:defRPr lang="es-ES" sz="2000">
          <a:latin typeface="+mn-lt"/>
        </a:defRPr>
      </a:lvl4pPr>
      <a:lvl5pPr marL="2057400" indent="-228600" eaLnBrk="1" hangingPunct="1">
        <a:buChar char="»"/>
        <a:defRPr lang="es-ES" sz="2000">
          <a:latin typeface="+mn-lt"/>
        </a:defRPr>
      </a:lvl5pPr>
      <a:lvl6pPr marL="2514600" indent="-228600" eaLnBrk="1" hangingPunct="1">
        <a:buChar char="•"/>
        <a:defRPr lang="es-ES" sz="2000"/>
      </a:lvl6pPr>
      <a:lvl7pPr marL="2971800" indent="-228600" eaLnBrk="1" hangingPunct="1">
        <a:buChar char="•"/>
        <a:defRPr lang="es-ES" sz="2000"/>
      </a:lvl7pPr>
      <a:lvl8pPr marL="3429000" indent="-228600" eaLnBrk="1" hangingPunct="1">
        <a:buChar char="•"/>
        <a:defRPr lang="es-ES" sz="2000"/>
      </a:lvl8pPr>
      <a:lvl9pPr marL="3886200" indent="-228600" eaLnBrk="1" hangingPunct="1">
        <a:buChar char="•"/>
        <a:defRPr lang="es-ES" sz="2000"/>
      </a:lvl9pPr>
    </p:bodyStyle>
    <p:other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limonitor.cern.ch/shuttle.jsp?filter=&amp;instance=PROD&amp;runrange=282700-283200&amp;time=168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181343-722E-4904-98D2-81C873B6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0291"/>
            <a:ext cx="9144000" cy="1292087"/>
          </a:xfrm>
        </p:spPr>
        <p:txBody>
          <a:bodyPr/>
          <a:lstStyle/>
          <a:p>
            <a:pPr algn="r"/>
            <a:r>
              <a:rPr lang="es-MX" dirty="0"/>
              <a:t>Mario Iván Martínez H.</a:t>
            </a:r>
          </a:p>
          <a:p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2C73ED-A26D-4BDC-B5B2-16151A4DC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4169"/>
            <a:ext cx="9144000" cy="2266123"/>
          </a:xfrm>
        </p:spPr>
        <p:txBody>
          <a:bodyPr/>
          <a:lstStyle/>
          <a:p>
            <a:pPr algn="r"/>
            <a:r>
              <a:rPr lang="es-MX" dirty="0"/>
              <a:t>ACO &amp; AD DCS</a:t>
            </a:r>
          </a:p>
        </p:txBody>
      </p:sp>
    </p:spTree>
    <p:extLst>
      <p:ext uri="{BB962C8B-B14F-4D97-AF65-F5344CB8AC3E}">
        <p14:creationId xmlns:p14="http://schemas.microsoft.com/office/powerpoint/2010/main" val="235933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5C320-F414-4CD6-8CD2-A76881E7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HV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FEFC5A-9CBD-433A-9F73-31C7907F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30" y="837964"/>
            <a:ext cx="7303224" cy="5660571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CBAA53-92AC-4037-A28E-5069537E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126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5C320-F414-4CD6-8CD2-A76881E7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HV </a:t>
            </a:r>
            <a:r>
              <a:rPr lang="es-MX" dirty="0" err="1"/>
              <a:t>trends</a:t>
            </a: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AFD7EE1-B42B-427E-8BE2-EDDC2C189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74" y="871654"/>
            <a:ext cx="7283526" cy="5626881"/>
          </a:xfrm>
        </p:spPr>
      </p:pic>
    </p:spTree>
    <p:extLst>
      <p:ext uri="{BB962C8B-B14F-4D97-AF65-F5344CB8AC3E}">
        <p14:creationId xmlns:p14="http://schemas.microsoft.com/office/powerpoint/2010/main" val="193364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A3EB5-6303-426C-8388-9443D947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 </a:t>
            </a:r>
            <a:r>
              <a:rPr lang="es-MX" dirty="0" err="1"/>
              <a:t>runs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7AD2AE-5E46-4270-AD43-B80CBBB3B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600201"/>
            <a:ext cx="2906486" cy="452596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160AB1-1CB3-46C0-BBF6-4B2BAA6DC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8" t="27937" r="7500" b="3174"/>
          <a:stretch/>
        </p:blipFill>
        <p:spPr>
          <a:xfrm>
            <a:off x="1768928" y="1774135"/>
            <a:ext cx="865414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3BE8B-962C-4BEA-B41A-4E6A172F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001249"/>
          </a:xfrm>
        </p:spPr>
        <p:txBody>
          <a:bodyPr/>
          <a:lstStyle/>
          <a:p>
            <a:r>
              <a:rPr lang="es-MX" dirty="0"/>
              <a:t>AD DCS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3FB588-8E0D-4B2B-ABFC-5F88A283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5772"/>
            <a:ext cx="10972800" cy="4525963"/>
          </a:xfrm>
        </p:spPr>
        <p:txBody>
          <a:bodyPr/>
          <a:lstStyle/>
          <a:p>
            <a:r>
              <a:rPr lang="es-MX" dirty="0"/>
              <a:t>~ 1,000 </a:t>
            </a:r>
            <a:r>
              <a:rPr lang="es-MX" dirty="0" err="1"/>
              <a:t>runs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year</a:t>
            </a:r>
            <a:endParaRPr lang="es-MX" dirty="0"/>
          </a:p>
          <a:p>
            <a:r>
              <a:rPr lang="es-MX" dirty="0" err="1"/>
              <a:t>Smooth</a:t>
            </a:r>
            <a:r>
              <a:rPr lang="es-MX" dirty="0"/>
              <a:t> </a:t>
            </a:r>
            <a:r>
              <a:rPr lang="es-MX" dirty="0" err="1"/>
              <a:t>operation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detector </a:t>
            </a:r>
            <a:r>
              <a:rPr lang="es-MX" dirty="0" err="1"/>
              <a:t>during</a:t>
            </a:r>
            <a:r>
              <a:rPr lang="es-MX" dirty="0"/>
              <a:t> data </a:t>
            </a:r>
            <a:r>
              <a:rPr lang="es-MX" dirty="0" err="1"/>
              <a:t>taking</a:t>
            </a:r>
            <a:r>
              <a:rPr lang="es-MX" dirty="0"/>
              <a:t> and </a:t>
            </a:r>
            <a:r>
              <a:rPr lang="es-MX" dirty="0" err="1"/>
              <a:t>technical</a:t>
            </a:r>
            <a:r>
              <a:rPr lang="es-MX" dirty="0"/>
              <a:t> stop </a:t>
            </a:r>
            <a:r>
              <a:rPr lang="es-MX" dirty="0" err="1"/>
              <a:t>periods</a:t>
            </a:r>
            <a:endParaRPr lang="es-MX" dirty="0"/>
          </a:p>
          <a:p>
            <a:r>
              <a:rPr lang="es-MX" dirty="0"/>
              <a:t>No software </a:t>
            </a:r>
            <a:r>
              <a:rPr lang="es-MX" dirty="0" err="1"/>
              <a:t>interventions</a:t>
            </a:r>
            <a:r>
              <a:rPr lang="es-MX" dirty="0"/>
              <a:t> – </a:t>
            </a:r>
            <a:r>
              <a:rPr lang="es-MX" dirty="0" err="1"/>
              <a:t>only</a:t>
            </a:r>
            <a:r>
              <a:rPr lang="es-MX" dirty="0"/>
              <a:t> </a:t>
            </a:r>
            <a:r>
              <a:rPr lang="es-MX" dirty="0" err="1"/>
              <a:t>centrally</a:t>
            </a:r>
            <a:r>
              <a:rPr lang="es-MX" dirty="0"/>
              <a:t> </a:t>
            </a:r>
            <a:r>
              <a:rPr lang="es-MX" dirty="0" err="1"/>
              <a:t>applied</a:t>
            </a:r>
            <a:r>
              <a:rPr lang="es-MX" dirty="0"/>
              <a:t> </a:t>
            </a:r>
            <a:r>
              <a:rPr lang="es-MX" dirty="0" err="1"/>
              <a:t>patches</a:t>
            </a:r>
            <a:endParaRPr lang="es-MX" dirty="0"/>
          </a:p>
          <a:p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issue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retreival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conditions</a:t>
            </a:r>
            <a:r>
              <a:rPr lang="es-MX" dirty="0"/>
              <a:t> </a:t>
            </a:r>
            <a:r>
              <a:rPr lang="es-MX" dirty="0" err="1"/>
              <a:t>datapoints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Shuttle</a:t>
            </a:r>
            <a:r>
              <a:rPr lang="es-MX" dirty="0"/>
              <a:t> </a:t>
            </a:r>
            <a:r>
              <a:rPr lang="es-MX" dirty="0" err="1"/>
              <a:t>affected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</a:t>
            </a:r>
            <a:r>
              <a:rPr lang="es-MX" dirty="0" err="1"/>
              <a:t>hundred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AD </a:t>
            </a:r>
            <a:r>
              <a:rPr lang="es-MX" dirty="0" err="1"/>
              <a:t>runs</a:t>
            </a:r>
            <a:r>
              <a:rPr lang="es-MX" dirty="0"/>
              <a:t>.</a:t>
            </a:r>
          </a:p>
          <a:p>
            <a:pPr lvl="1"/>
            <a:r>
              <a:rPr lang="es-MX" dirty="0" err="1"/>
              <a:t>Shuttle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able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retreive</a:t>
            </a:r>
            <a:r>
              <a:rPr lang="es-MX" dirty="0"/>
              <a:t> </a:t>
            </a:r>
            <a:r>
              <a:rPr lang="es-MX" dirty="0" err="1"/>
              <a:t>values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apparently</a:t>
            </a:r>
            <a:r>
              <a:rPr lang="es-MX" dirty="0"/>
              <a:t> </a:t>
            </a:r>
            <a:r>
              <a:rPr lang="es-MX" dirty="0" err="1"/>
              <a:t>random</a:t>
            </a:r>
            <a:r>
              <a:rPr lang="es-MX" dirty="0"/>
              <a:t> </a:t>
            </a:r>
            <a:r>
              <a:rPr lang="es-MX" dirty="0" err="1"/>
              <a:t>datapoints</a:t>
            </a:r>
            <a:r>
              <a:rPr lang="es-MX" dirty="0"/>
              <a:t>.</a:t>
            </a:r>
          </a:p>
          <a:p>
            <a:pPr lvl="1"/>
            <a:r>
              <a:rPr lang="es-MX" dirty="0"/>
              <a:t>No OCDB </a:t>
            </a:r>
            <a:r>
              <a:rPr lang="es-MX" dirty="0" err="1"/>
              <a:t>objects</a:t>
            </a:r>
            <a:r>
              <a:rPr lang="es-MX" dirty="0"/>
              <a:t> </a:t>
            </a:r>
            <a:r>
              <a:rPr lang="es-MX" dirty="0" err="1"/>
              <a:t>stored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those</a:t>
            </a:r>
            <a:r>
              <a:rPr lang="es-MX" dirty="0"/>
              <a:t> </a:t>
            </a:r>
            <a:r>
              <a:rPr lang="es-MX" dirty="0" err="1"/>
              <a:t>runs</a:t>
            </a:r>
            <a:r>
              <a:rPr lang="es-MX" dirty="0"/>
              <a:t>.</a:t>
            </a:r>
          </a:p>
          <a:p>
            <a:pPr lvl="1"/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reason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still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determined</a:t>
            </a:r>
            <a:r>
              <a:rPr lang="es-MX" dirty="0"/>
              <a:t>.</a:t>
            </a:r>
          </a:p>
          <a:p>
            <a:pPr lvl="1"/>
            <a:r>
              <a:rPr lang="es-MX" dirty="0" err="1"/>
              <a:t>Reconstruction</a:t>
            </a:r>
            <a:r>
              <a:rPr lang="es-MX" dirty="0"/>
              <a:t> and MC </a:t>
            </a:r>
            <a:r>
              <a:rPr lang="es-MX" dirty="0" err="1"/>
              <a:t>simulation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those</a:t>
            </a:r>
            <a:r>
              <a:rPr lang="es-MX" dirty="0"/>
              <a:t> </a:t>
            </a:r>
            <a:r>
              <a:rPr lang="es-MX" dirty="0" err="1"/>
              <a:t>runs</a:t>
            </a:r>
            <a:r>
              <a:rPr lang="es-MX" dirty="0"/>
              <a:t> </a:t>
            </a:r>
            <a:r>
              <a:rPr lang="es-MX" dirty="0" err="1"/>
              <a:t>could</a:t>
            </a:r>
            <a:r>
              <a:rPr lang="es-MX" dirty="0"/>
              <a:t> be </a:t>
            </a:r>
            <a:r>
              <a:rPr lang="es-MX" dirty="0" err="1"/>
              <a:t>possible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OCDB </a:t>
            </a:r>
            <a:r>
              <a:rPr lang="es-MX" dirty="0" err="1"/>
              <a:t>objects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previous</a:t>
            </a:r>
            <a:r>
              <a:rPr lang="es-MX" dirty="0"/>
              <a:t> (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) “compatible” run.</a:t>
            </a:r>
          </a:p>
        </p:txBody>
      </p:sp>
    </p:spTree>
    <p:extLst>
      <p:ext uri="{BB962C8B-B14F-4D97-AF65-F5344CB8AC3E}">
        <p14:creationId xmlns:p14="http://schemas.microsoft.com/office/powerpoint/2010/main" val="219619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57D00-BD9B-4F2D-B101-AD124417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Retreival</a:t>
            </a:r>
            <a:r>
              <a:rPr lang="es-MX" dirty="0"/>
              <a:t> </a:t>
            </a:r>
            <a:r>
              <a:rPr lang="es-MX" dirty="0" err="1"/>
              <a:t>issue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Shuttle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CA92E-3251-4690-BB25-8E251BFB6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20000"/>
          </a:bodyPr>
          <a:lstStyle/>
          <a:p>
            <a:r>
              <a:rPr lang="es-MX" dirty="0" err="1">
                <a:latin typeface="+mj-lt"/>
              </a:rPr>
              <a:t>Shuttle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failed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retrieving</a:t>
            </a:r>
            <a:r>
              <a:rPr lang="es-MX" dirty="0">
                <a:latin typeface="+mj-lt"/>
              </a:rPr>
              <a:t> data </a:t>
            </a:r>
            <a:r>
              <a:rPr lang="es-MX" dirty="0" err="1">
                <a:latin typeface="+mj-lt"/>
              </a:rPr>
              <a:t>from</a:t>
            </a:r>
            <a:r>
              <a:rPr lang="es-MX" dirty="0">
                <a:latin typeface="+mj-lt"/>
              </a:rPr>
              <a:t> AD </a:t>
            </a:r>
            <a:r>
              <a:rPr lang="es-MX" dirty="0" err="1">
                <a:latin typeface="+mj-lt"/>
              </a:rPr>
              <a:t>during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this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year</a:t>
            </a:r>
            <a:r>
              <a:rPr lang="es-MX" dirty="0">
                <a:latin typeface="+mj-lt"/>
              </a:rPr>
              <a:t> (</a:t>
            </a:r>
            <a:r>
              <a:rPr lang="es-MX" dirty="0" err="1">
                <a:latin typeface="+mj-lt"/>
              </a:rPr>
              <a:t>period</a:t>
            </a:r>
            <a:r>
              <a:rPr lang="es-MX" dirty="0">
                <a:latin typeface="+mj-lt"/>
              </a:rPr>
              <a:t>: LHC18)</a:t>
            </a:r>
          </a:p>
          <a:p>
            <a:r>
              <a:rPr lang="es-MX" dirty="0">
                <a:latin typeface="+mj-lt"/>
              </a:rPr>
              <a:t>No </a:t>
            </a:r>
            <a:r>
              <a:rPr lang="es-MX" dirty="0" err="1">
                <a:latin typeface="+mj-lt"/>
              </a:rPr>
              <a:t>apparent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pattern</a:t>
            </a:r>
            <a:r>
              <a:rPr lang="es-MX" dirty="0">
                <a:latin typeface="+mj-lt"/>
              </a:rPr>
              <a:t>, </a:t>
            </a:r>
            <a:r>
              <a:rPr lang="es-MX" dirty="0" err="1">
                <a:latin typeface="+mj-lt"/>
              </a:rPr>
              <a:t>reason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still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unknown</a:t>
            </a:r>
            <a:r>
              <a:rPr lang="es-MX" dirty="0">
                <a:latin typeface="+mj-lt"/>
              </a:rPr>
              <a:t>.</a:t>
            </a:r>
          </a:p>
          <a:p>
            <a:pPr lvl="1"/>
            <a:r>
              <a:rPr lang="es-MX" dirty="0">
                <a:solidFill>
                  <a:schemeClr val="accent1"/>
                </a:solidFill>
                <a:latin typeface="+mj-lt"/>
              </a:rPr>
              <a:t>Nov. and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some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dec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., 2017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runs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that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were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processed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by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the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shuttle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in 2017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did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not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fail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. (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Last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run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processed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: 282813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on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11-12-2017).</a:t>
            </a:r>
          </a:p>
          <a:p>
            <a:pPr lvl="1"/>
            <a:r>
              <a:rPr lang="es-MX" dirty="0" err="1">
                <a:solidFill>
                  <a:schemeClr val="accent1"/>
                </a:solidFill>
                <a:latin typeface="+mj-lt"/>
              </a:rPr>
              <a:t>Last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dec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., 2017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runs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(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from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282814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onwards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)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were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processed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by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shuttle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in 2018 (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march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) and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they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failed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lvl="1"/>
            <a:r>
              <a:rPr lang="es-MX" dirty="0" err="1">
                <a:solidFill>
                  <a:schemeClr val="accent1"/>
                </a:solidFill>
                <a:latin typeface="+mj-lt"/>
              </a:rPr>
              <a:t>See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es-MX" dirty="0">
                <a:solidFill>
                  <a:schemeClr val="accent1"/>
                </a:solidFill>
                <a:latin typeface="+mj-lt"/>
                <a:hlinkClick r:id="rId2"/>
              </a:rPr>
              <a:t>http://alimonitor.cern.ch/shuttle.jsp?filter=&amp;instance=PROD&amp;runrange=282700-283200&amp;time=168</a:t>
            </a:r>
            <a:endParaRPr lang="es-MX" dirty="0">
              <a:solidFill>
                <a:schemeClr val="accent1"/>
              </a:solidFill>
              <a:latin typeface="+mj-lt"/>
            </a:endParaRPr>
          </a:p>
          <a:p>
            <a:r>
              <a:rPr lang="es-MX" dirty="0">
                <a:latin typeface="+mj-lt"/>
              </a:rPr>
              <a:t>115 </a:t>
            </a:r>
            <a:r>
              <a:rPr lang="es-MX" dirty="0" err="1">
                <a:latin typeface="+mj-lt"/>
              </a:rPr>
              <a:t>runs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failed</a:t>
            </a:r>
            <a:r>
              <a:rPr lang="es-MX" dirty="0">
                <a:latin typeface="+mj-lt"/>
              </a:rPr>
              <a:t> (</a:t>
            </a:r>
            <a:r>
              <a:rPr lang="es-MX" dirty="0" err="1">
                <a:latin typeface="+mj-lt"/>
              </a:rPr>
              <a:t>approx</a:t>
            </a:r>
            <a:r>
              <a:rPr lang="es-MX" dirty="0">
                <a:latin typeface="+mj-lt"/>
              </a:rPr>
              <a:t>. 6%) (</a:t>
            </a:r>
            <a:r>
              <a:rPr lang="es-MX" dirty="0" err="1">
                <a:latin typeface="+mj-lt"/>
              </a:rPr>
              <a:t>Logbook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filter</a:t>
            </a:r>
            <a:r>
              <a:rPr lang="es-MX" dirty="0">
                <a:latin typeface="+mj-lt"/>
              </a:rPr>
              <a:t>: AD </a:t>
            </a:r>
            <a:r>
              <a:rPr lang="es-MX" dirty="0" err="1">
                <a:latin typeface="+mj-lt"/>
              </a:rPr>
              <a:t>shuttle</a:t>
            </a:r>
            <a:r>
              <a:rPr lang="es-MX" dirty="0">
                <a:latin typeface="+mj-lt"/>
              </a:rPr>
              <a:t> done: </a:t>
            </a:r>
            <a:r>
              <a:rPr lang="es-MX" dirty="0" err="1">
                <a:latin typeface="+mj-lt"/>
              </a:rPr>
              <a:t>Failed</a:t>
            </a:r>
            <a:r>
              <a:rPr lang="es-MX" dirty="0">
                <a:latin typeface="+mj-lt"/>
              </a:rPr>
              <a:t>)</a:t>
            </a:r>
          </a:p>
          <a:p>
            <a:pPr lvl="1"/>
            <a:r>
              <a:rPr lang="es-MX" dirty="0">
                <a:solidFill>
                  <a:schemeClr val="accent1"/>
                </a:solidFill>
                <a:latin typeface="+mj-lt"/>
              </a:rPr>
              <a:t>4 more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failed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during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and after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last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TS –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before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beam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was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on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during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last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weekend</a:t>
            </a:r>
            <a:endParaRPr lang="es-MX" dirty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es-MX" dirty="0">
                <a:solidFill>
                  <a:schemeClr val="accent1"/>
                </a:solidFill>
                <a:latin typeface="+mj-lt"/>
              </a:rPr>
              <a:t>Error: </a:t>
            </a:r>
            <a:r>
              <a:rPr lang="es-MX" b="1" dirty="0">
                <a:solidFill>
                  <a:schemeClr val="accent1"/>
                </a:solidFill>
              </a:rPr>
              <a:t>No </a:t>
            </a:r>
            <a:r>
              <a:rPr lang="es-MX" b="1" dirty="0" err="1">
                <a:solidFill>
                  <a:schemeClr val="accent1"/>
                </a:solidFill>
              </a:rPr>
              <a:t>entry</a:t>
            </a:r>
            <a:r>
              <a:rPr lang="es-MX" b="1" dirty="0">
                <a:solidFill>
                  <a:schemeClr val="accent1"/>
                </a:solidFill>
              </a:rPr>
              <a:t> in DAQ FXS table.</a:t>
            </a:r>
            <a:endParaRPr lang="es-MX" dirty="0">
              <a:solidFill>
                <a:schemeClr val="accent1"/>
              </a:solidFill>
              <a:latin typeface="+mj-lt"/>
            </a:endParaRPr>
          </a:p>
          <a:p>
            <a:r>
              <a:rPr lang="es-MX" dirty="0">
                <a:latin typeface="+mj-lt"/>
              </a:rPr>
              <a:t>1885 </a:t>
            </a:r>
            <a:r>
              <a:rPr lang="es-MX" dirty="0" err="1">
                <a:latin typeface="+mj-lt"/>
              </a:rPr>
              <a:t>runs</a:t>
            </a:r>
            <a:r>
              <a:rPr lang="es-MX" dirty="0">
                <a:latin typeface="+mj-lt"/>
              </a:rPr>
              <a:t> OK </a:t>
            </a:r>
            <a:r>
              <a:rPr lang="es-MX" dirty="0"/>
              <a:t>(</a:t>
            </a:r>
            <a:r>
              <a:rPr lang="es-MX" dirty="0" err="1"/>
              <a:t>Logbook</a:t>
            </a:r>
            <a:r>
              <a:rPr lang="es-MX" dirty="0"/>
              <a:t> </a:t>
            </a:r>
            <a:r>
              <a:rPr lang="es-MX" dirty="0" err="1"/>
              <a:t>filter</a:t>
            </a:r>
            <a:r>
              <a:rPr lang="es-MX" dirty="0"/>
              <a:t>: AD </a:t>
            </a:r>
            <a:r>
              <a:rPr lang="es-MX" dirty="0" err="1"/>
              <a:t>shuttle</a:t>
            </a:r>
            <a:r>
              <a:rPr lang="es-MX" dirty="0"/>
              <a:t> done: Done)</a:t>
            </a:r>
            <a:endParaRPr lang="es-MX" dirty="0">
              <a:latin typeface="+mj-lt"/>
            </a:endParaRPr>
          </a:p>
          <a:p>
            <a:pPr lvl="1"/>
            <a:r>
              <a:rPr lang="es-MX" dirty="0">
                <a:solidFill>
                  <a:schemeClr val="accent1"/>
                </a:solidFill>
                <a:latin typeface="+mj-lt"/>
              </a:rPr>
              <a:t>No more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fails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since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23-sep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afternoon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(after TS)</a:t>
            </a:r>
          </a:p>
          <a:p>
            <a:pPr lvl="1"/>
            <a:r>
              <a:rPr lang="es-MX" dirty="0">
                <a:solidFill>
                  <a:schemeClr val="accent1"/>
                </a:solidFill>
                <a:latin typeface="+mj-lt"/>
              </a:rPr>
              <a:t>New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retreival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of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datapoints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– “</a:t>
            </a:r>
            <a:r>
              <a:rPr lang="es-MX" dirty="0" err="1">
                <a:solidFill>
                  <a:schemeClr val="accent1"/>
                </a:solidFill>
                <a:latin typeface="+mj-lt"/>
              </a:rPr>
              <a:t>one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 at a time”</a:t>
            </a:r>
          </a:p>
          <a:p>
            <a:r>
              <a:rPr lang="es-MX" dirty="0" err="1">
                <a:latin typeface="+mj-lt"/>
              </a:rPr>
              <a:t>Some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errors</a:t>
            </a:r>
            <a:r>
              <a:rPr lang="es-MX" dirty="0">
                <a:latin typeface="+mj-lt"/>
              </a:rPr>
              <a:t> are </a:t>
            </a:r>
            <a:r>
              <a:rPr lang="es-MX" dirty="0" err="1">
                <a:latin typeface="+mj-lt"/>
              </a:rPr>
              <a:t>common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to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several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runs</a:t>
            </a:r>
            <a:r>
              <a:rPr lang="es-MX" dirty="0">
                <a:latin typeface="+mj-lt"/>
              </a:rPr>
              <a:t> (</a:t>
            </a:r>
            <a:r>
              <a:rPr lang="es-MX" dirty="0" err="1">
                <a:latin typeface="+mj-lt"/>
              </a:rPr>
              <a:t>see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following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slides</a:t>
            </a:r>
            <a:r>
              <a:rPr lang="es-MX" dirty="0">
                <a:latin typeface="+mj-lt"/>
              </a:rPr>
              <a:t>)</a:t>
            </a:r>
          </a:p>
          <a:p>
            <a:pPr lvl="1"/>
            <a:r>
              <a:rPr lang="es-MX" dirty="0" err="1">
                <a:latin typeface="+mj-lt"/>
              </a:rPr>
              <a:t>Most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common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one</a:t>
            </a:r>
            <a:r>
              <a:rPr lang="es-MX" dirty="0">
                <a:latin typeface="+mj-lt"/>
              </a:rPr>
              <a:t>:  </a:t>
            </a:r>
            <a:br>
              <a:rPr lang="es-MX" dirty="0">
                <a:latin typeface="+mj-lt"/>
              </a:rPr>
            </a:br>
            <a:r>
              <a:rPr lang="es-MX" dirty="0"/>
              <a:t>E-</a:t>
            </a:r>
            <a:r>
              <a:rPr lang="es-MX" dirty="0" err="1"/>
              <a:t>AliADDataDCS</a:t>
            </a:r>
            <a:r>
              <a:rPr lang="es-MX" dirty="0"/>
              <a:t>::</a:t>
            </a:r>
            <a:r>
              <a:rPr lang="es-MX" dirty="0" err="1"/>
              <a:t>ProcessData</a:t>
            </a:r>
            <a:r>
              <a:rPr lang="es-MX" dirty="0"/>
              <a:t>: </a:t>
            </a:r>
            <a:r>
              <a:rPr lang="es-MX" dirty="0" err="1"/>
              <a:t>Missing</a:t>
            </a:r>
            <a:r>
              <a:rPr lang="es-MX" dirty="0"/>
              <a:t> data </a:t>
            </a:r>
            <a:r>
              <a:rPr lang="es-MX" dirty="0" err="1"/>
              <a:t>points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alias AD0/HV/</a:t>
            </a:r>
            <a:r>
              <a:rPr lang="es-MX" dirty="0" err="1"/>
              <a:t>PM</a:t>
            </a:r>
            <a:r>
              <a:rPr lang="es-MX" i="1" dirty="0" err="1"/>
              <a:t>n</a:t>
            </a:r>
            <a:r>
              <a:rPr lang="es-MX" dirty="0"/>
              <a:t>!</a:t>
            </a:r>
            <a:br>
              <a:rPr lang="es-MX" dirty="0"/>
            </a:br>
            <a:r>
              <a:rPr lang="es-MX" i="1" dirty="0"/>
              <a:t>n</a:t>
            </a:r>
            <a:r>
              <a:rPr lang="es-MX" dirty="0"/>
              <a:t> = 2, 3, 5, etc.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71185B-A679-4F93-8D6E-C1DAE22B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0C8C-51AB-4EB6-BF34-B8E3A6C1B2EA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65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9032D-3455-4446-8004-AC97ABD8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Shuttle</a:t>
            </a:r>
            <a:r>
              <a:rPr lang="es-MX" dirty="0"/>
              <a:t> </a:t>
            </a:r>
            <a:r>
              <a:rPr lang="es-MX" dirty="0" err="1"/>
              <a:t>errors</a:t>
            </a:r>
            <a:r>
              <a:rPr lang="es-MX" dirty="0"/>
              <a:t> – in </a:t>
            </a:r>
            <a:r>
              <a:rPr lang="es-MX" dirty="0" err="1"/>
              <a:t>order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multiplicity</a:t>
            </a:r>
            <a:endParaRPr lang="es-MX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FC82DBA-3CF2-43A3-833B-9FE0F6EA1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1600200"/>
            <a:ext cx="10885715" cy="5181600"/>
          </a:xfrm>
        </p:spPr>
        <p:txBody>
          <a:bodyPr>
            <a:noAutofit/>
          </a:bodyPr>
          <a:lstStyle/>
          <a:p>
            <a:pPr marL="457200" lvl="0" indent="-457200" algn="l" rtl="0">
              <a:buFont typeface="+mj-lt"/>
              <a:buAutoNum type="arabicPeriod"/>
            </a:pPr>
            <a:r>
              <a:rPr lang="es-MX" sz="1800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82 </a:t>
            </a:r>
            <a:r>
              <a:rPr lang="es-MX" sz="1800" kern="1200" dirty="0" err="1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runs</a:t>
            </a:r>
            <a:r>
              <a:rPr lang="es-MX" sz="1800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lang="es-MX" sz="1800" kern="1200" dirty="0" err="1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had</a:t>
            </a:r>
            <a:r>
              <a:rPr lang="es-MX" sz="1800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 </a:t>
            </a:r>
            <a:r>
              <a:rPr lang="es-MX" sz="1800" kern="1200" dirty="0" err="1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missing</a:t>
            </a:r>
            <a:r>
              <a:rPr lang="es-MX" sz="1800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 PM (HV) </a:t>
            </a:r>
            <a:r>
              <a:rPr lang="es-MX" sz="1800" kern="1200" dirty="0" err="1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datapoints</a:t>
            </a:r>
            <a:r>
              <a:rPr lang="es-MX" sz="1800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.</a:t>
            </a:r>
            <a:br>
              <a:rPr lang="es-MX" sz="1800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</a:br>
            <a:r>
              <a:rPr lang="es-MX" sz="1800" kern="1200" dirty="0" err="1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From</a:t>
            </a:r>
            <a:r>
              <a:rPr lang="es-MX" sz="1800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 run  286124  09/05/2018 22:48</a:t>
            </a:r>
            <a:br>
              <a:rPr lang="es-MX" sz="1800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</a:br>
            <a:r>
              <a:rPr lang="es-MX" sz="1800" kern="1200" dirty="0" err="1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To</a:t>
            </a:r>
            <a:r>
              <a:rPr lang="es-MX" sz="1800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 run    292804  09/09/2018 19:27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sz="1800" dirty="0">
                <a:latin typeface="Lucida Console" panose="020B0609040504020204" pitchFamily="49" charset="0"/>
              </a:rPr>
              <a:t>E-</a:t>
            </a:r>
            <a:r>
              <a:rPr lang="es-MX" sz="1800" dirty="0" err="1">
                <a:latin typeface="Lucida Console" panose="020B0609040504020204" pitchFamily="49" charset="0"/>
              </a:rPr>
              <a:t>AliADDataDCS</a:t>
            </a:r>
            <a:r>
              <a:rPr lang="es-MX" sz="1800" dirty="0">
                <a:latin typeface="Lucida Console" panose="020B0609040504020204" pitchFamily="49" charset="0"/>
              </a:rPr>
              <a:t>::</a:t>
            </a:r>
            <a:r>
              <a:rPr lang="es-MX" sz="1800" dirty="0" err="1">
                <a:latin typeface="Lucida Console" panose="020B0609040504020204" pitchFamily="49" charset="0"/>
              </a:rPr>
              <a:t>ProcessData</a:t>
            </a:r>
            <a:r>
              <a:rPr lang="es-MX" sz="1800" dirty="0">
                <a:latin typeface="Lucida Console" panose="020B0609040504020204" pitchFamily="49" charset="0"/>
              </a:rPr>
              <a:t>: </a:t>
            </a:r>
            <a:r>
              <a:rPr lang="es-MX" sz="1800" dirty="0" err="1">
                <a:latin typeface="Lucida Console" panose="020B0609040504020204" pitchFamily="49" charset="0"/>
              </a:rPr>
              <a:t>Missing</a:t>
            </a:r>
            <a:r>
              <a:rPr lang="es-MX" sz="1800" dirty="0">
                <a:latin typeface="Lucida Console" panose="020B0609040504020204" pitchFamily="49" charset="0"/>
              </a:rPr>
              <a:t> data </a:t>
            </a:r>
            <a:r>
              <a:rPr lang="es-MX" sz="1800" dirty="0" err="1">
                <a:latin typeface="Lucida Console" panose="020B0609040504020204" pitchFamily="49" charset="0"/>
              </a:rPr>
              <a:t>points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for</a:t>
            </a:r>
            <a:r>
              <a:rPr lang="es-MX" sz="1800" dirty="0">
                <a:latin typeface="Lucida Console" panose="020B0609040504020204" pitchFamily="49" charset="0"/>
              </a:rPr>
              <a:t> alias AD0/FEE/CCIU/</a:t>
            </a:r>
            <a:r>
              <a:rPr lang="es-MX" sz="1800" dirty="0" err="1">
                <a:latin typeface="Lucida Console" panose="020B0609040504020204" pitchFamily="49" charset="0"/>
              </a:rPr>
              <a:t>CentralityADAThrLow</a:t>
            </a:r>
            <a:r>
              <a:rPr lang="es-MX" sz="1800" dirty="0">
                <a:latin typeface="Lucida Console" panose="020B0609040504020204" pitchFamily="49" charset="0"/>
              </a:rPr>
              <a:t>!</a:t>
            </a:r>
            <a:br>
              <a:rPr lang="es-MX" sz="1800" dirty="0">
                <a:latin typeface="Lucida Console" panose="020B0609040504020204" pitchFamily="49" charset="0"/>
              </a:rPr>
            </a:br>
            <a:r>
              <a:rPr lang="es-MX" sz="1800" dirty="0">
                <a:latin typeface="Lucida Console" panose="020B0609040504020204" pitchFamily="49" charset="0"/>
              </a:rPr>
              <a:t>E-</a:t>
            </a:r>
            <a:r>
              <a:rPr lang="es-MX" sz="1800" dirty="0" err="1">
                <a:latin typeface="Lucida Console" panose="020B0609040504020204" pitchFamily="49" charset="0"/>
              </a:rPr>
              <a:t>AliADDataDCS</a:t>
            </a:r>
            <a:r>
              <a:rPr lang="es-MX" sz="1800" dirty="0">
                <a:latin typeface="Lucida Console" panose="020B0609040504020204" pitchFamily="49" charset="0"/>
              </a:rPr>
              <a:t>::</a:t>
            </a:r>
            <a:r>
              <a:rPr lang="es-MX" sz="1800" dirty="0" err="1">
                <a:latin typeface="Lucida Console" panose="020B0609040504020204" pitchFamily="49" charset="0"/>
              </a:rPr>
              <a:t>ProcessData</a:t>
            </a:r>
            <a:r>
              <a:rPr lang="es-MX" sz="1800" dirty="0">
                <a:latin typeface="Lucida Console" panose="020B0609040504020204" pitchFamily="49" charset="0"/>
              </a:rPr>
              <a:t>: </a:t>
            </a:r>
            <a:r>
              <a:rPr lang="es-MX" sz="1800" dirty="0" err="1">
                <a:latin typeface="Lucida Console" panose="020B0609040504020204" pitchFamily="49" charset="0"/>
              </a:rPr>
              <a:t>Missing</a:t>
            </a:r>
            <a:r>
              <a:rPr lang="es-MX" sz="1800" dirty="0">
                <a:latin typeface="Lucida Console" panose="020B0609040504020204" pitchFamily="49" charset="0"/>
              </a:rPr>
              <a:t> data </a:t>
            </a:r>
            <a:r>
              <a:rPr lang="es-MX" sz="1800" dirty="0" err="1">
                <a:latin typeface="Lucida Console" panose="020B0609040504020204" pitchFamily="49" charset="0"/>
              </a:rPr>
              <a:t>points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for</a:t>
            </a:r>
            <a:r>
              <a:rPr lang="es-MX" sz="1800" dirty="0">
                <a:latin typeface="Lucida Console" panose="020B0609040504020204" pitchFamily="49" charset="0"/>
              </a:rPr>
              <a:t> alias AD0/FEE/CCIU/</a:t>
            </a:r>
            <a:r>
              <a:rPr lang="es-MX" sz="1800" dirty="0" err="1">
                <a:latin typeface="Lucida Console" panose="020B0609040504020204" pitchFamily="49" charset="0"/>
              </a:rPr>
              <a:t>CentralityADAThrHigh</a:t>
            </a:r>
            <a:r>
              <a:rPr lang="es-MX" sz="1800" dirty="0">
                <a:latin typeface="Lucida Console" panose="020B0609040504020204" pitchFamily="49" charset="0"/>
              </a:rPr>
              <a:t>!</a:t>
            </a:r>
            <a:br>
              <a:rPr lang="es-MX" sz="1800" dirty="0">
                <a:latin typeface="Lucida Console" panose="020B0609040504020204" pitchFamily="49" charset="0"/>
              </a:rPr>
            </a:br>
            <a:r>
              <a:rPr lang="es-MX" sz="1800" dirty="0">
                <a:latin typeface="Lucida Console" panose="020B0609040504020204" pitchFamily="49" charset="0"/>
              </a:rPr>
              <a:t>E-</a:t>
            </a:r>
            <a:r>
              <a:rPr lang="es-MX" sz="1800" dirty="0" err="1">
                <a:latin typeface="Lucida Console" panose="020B0609040504020204" pitchFamily="49" charset="0"/>
              </a:rPr>
              <a:t>AliADDataDCS</a:t>
            </a:r>
            <a:r>
              <a:rPr lang="es-MX" sz="1800" dirty="0">
                <a:latin typeface="Lucida Console" panose="020B0609040504020204" pitchFamily="49" charset="0"/>
              </a:rPr>
              <a:t>::</a:t>
            </a:r>
            <a:r>
              <a:rPr lang="es-MX" sz="1800" dirty="0" err="1">
                <a:latin typeface="Lucida Console" panose="020B0609040504020204" pitchFamily="49" charset="0"/>
              </a:rPr>
              <a:t>ProcessData</a:t>
            </a:r>
            <a:r>
              <a:rPr lang="es-MX" sz="1800" dirty="0">
                <a:latin typeface="Lucida Console" panose="020B0609040504020204" pitchFamily="49" charset="0"/>
              </a:rPr>
              <a:t>: </a:t>
            </a:r>
            <a:r>
              <a:rPr lang="es-MX" sz="1800" dirty="0" err="1">
                <a:latin typeface="Lucida Console" panose="020B0609040504020204" pitchFamily="49" charset="0"/>
              </a:rPr>
              <a:t>Missing</a:t>
            </a:r>
            <a:r>
              <a:rPr lang="es-MX" sz="1800" dirty="0">
                <a:latin typeface="Lucida Console" panose="020B0609040504020204" pitchFamily="49" charset="0"/>
              </a:rPr>
              <a:t> data </a:t>
            </a:r>
            <a:r>
              <a:rPr lang="es-MX" sz="1800" dirty="0" err="1">
                <a:latin typeface="Lucida Console" panose="020B0609040504020204" pitchFamily="49" charset="0"/>
              </a:rPr>
              <a:t>points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for</a:t>
            </a:r>
            <a:r>
              <a:rPr lang="es-MX" sz="1800" dirty="0">
                <a:latin typeface="Lucida Console" panose="020B0609040504020204" pitchFamily="49" charset="0"/>
              </a:rPr>
              <a:t> alias AD0/FEE/CCIU/</a:t>
            </a:r>
            <a:r>
              <a:rPr lang="es-MX" sz="1800" dirty="0" err="1">
                <a:latin typeface="Lucida Console" panose="020B0609040504020204" pitchFamily="49" charset="0"/>
              </a:rPr>
              <a:t>CentralityADCThrLow</a:t>
            </a:r>
            <a:r>
              <a:rPr lang="es-MX" sz="1800" dirty="0">
                <a:latin typeface="Lucida Console" panose="020B0609040504020204" pitchFamily="49" charset="0"/>
              </a:rPr>
              <a:t>!</a:t>
            </a:r>
            <a:br>
              <a:rPr lang="es-MX" sz="1800" dirty="0">
                <a:latin typeface="Lucida Console" panose="020B0609040504020204" pitchFamily="49" charset="0"/>
              </a:rPr>
            </a:br>
            <a:r>
              <a:rPr lang="es-MX" sz="1800" dirty="0">
                <a:latin typeface="Lucida Console" panose="020B0609040504020204" pitchFamily="49" charset="0"/>
              </a:rPr>
              <a:t>E-</a:t>
            </a:r>
            <a:r>
              <a:rPr lang="es-MX" sz="1800" dirty="0" err="1">
                <a:latin typeface="Lucida Console" panose="020B0609040504020204" pitchFamily="49" charset="0"/>
              </a:rPr>
              <a:t>AliADDataDCS</a:t>
            </a:r>
            <a:r>
              <a:rPr lang="es-MX" sz="1800" dirty="0">
                <a:latin typeface="Lucida Console" panose="020B0609040504020204" pitchFamily="49" charset="0"/>
              </a:rPr>
              <a:t>::</a:t>
            </a:r>
            <a:r>
              <a:rPr lang="es-MX" sz="1800" dirty="0" err="1">
                <a:latin typeface="Lucida Console" panose="020B0609040504020204" pitchFamily="49" charset="0"/>
              </a:rPr>
              <a:t>ProcessData</a:t>
            </a:r>
            <a:r>
              <a:rPr lang="es-MX" sz="1800" dirty="0">
                <a:latin typeface="Lucida Console" panose="020B0609040504020204" pitchFamily="49" charset="0"/>
              </a:rPr>
              <a:t>: </a:t>
            </a:r>
            <a:r>
              <a:rPr lang="es-MX" sz="1800" dirty="0" err="1">
                <a:latin typeface="Lucida Console" panose="020B0609040504020204" pitchFamily="49" charset="0"/>
              </a:rPr>
              <a:t>Missing</a:t>
            </a:r>
            <a:r>
              <a:rPr lang="es-MX" sz="1800" dirty="0">
                <a:latin typeface="Lucida Console" panose="020B0609040504020204" pitchFamily="49" charset="0"/>
              </a:rPr>
              <a:t> data </a:t>
            </a:r>
            <a:r>
              <a:rPr lang="es-MX" sz="1800" dirty="0" err="1">
                <a:latin typeface="Lucida Console" panose="020B0609040504020204" pitchFamily="49" charset="0"/>
              </a:rPr>
              <a:t>points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for</a:t>
            </a:r>
            <a:r>
              <a:rPr lang="es-MX" sz="1800" dirty="0">
                <a:latin typeface="Lucida Console" panose="020B0609040504020204" pitchFamily="49" charset="0"/>
              </a:rPr>
              <a:t> alias AD0/FEE/CCIU/</a:t>
            </a:r>
            <a:r>
              <a:rPr lang="es-MX" sz="1800" dirty="0" err="1">
                <a:latin typeface="Lucida Console" panose="020B0609040504020204" pitchFamily="49" charset="0"/>
              </a:rPr>
              <a:t>CentralityADCThrHigh</a:t>
            </a:r>
            <a:r>
              <a:rPr lang="es-MX" sz="1800" dirty="0">
                <a:latin typeface="Lucida Console" panose="020B0609040504020204" pitchFamily="49" charset="0"/>
              </a:rPr>
              <a:t>!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MX" sz="1800" dirty="0" err="1">
                <a:latin typeface="Lucida Console" panose="020B0609040504020204" pitchFamily="49" charset="0"/>
              </a:rPr>
              <a:t>Either</a:t>
            </a:r>
            <a:r>
              <a:rPr lang="es-MX" sz="1800" dirty="0">
                <a:latin typeface="Lucida Console" panose="020B0609040504020204" pitchFamily="49" charset="0"/>
              </a:rPr>
              <a:t>, CCIU and </a:t>
            </a:r>
            <a:r>
              <a:rPr lang="es-MX" sz="1800" dirty="0" err="1">
                <a:latin typeface="Lucida Console" panose="020B0609040504020204" pitchFamily="49" charset="0"/>
              </a:rPr>
              <a:t>CIU’s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datapoints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missing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or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all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datapoints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missing</a:t>
            </a:r>
            <a:endParaRPr lang="es-MX" sz="1800" dirty="0">
              <a:latin typeface="Lucida Console" panose="020B0609040504020204" pitchFamily="49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MX" sz="1800" dirty="0">
                <a:latin typeface="Lucida Console" panose="020B0609040504020204" pitchFamily="49" charset="0"/>
              </a:rPr>
              <a:t>I-</a:t>
            </a:r>
            <a:r>
              <a:rPr lang="es-MX" sz="1800" dirty="0" err="1">
                <a:latin typeface="Lucida Console" panose="020B0609040504020204" pitchFamily="49" charset="0"/>
              </a:rPr>
              <a:t>AliShuttle</a:t>
            </a:r>
            <a:r>
              <a:rPr lang="es-MX" sz="1800" dirty="0">
                <a:latin typeface="Lucida Console" panose="020B0609040504020204" pitchFamily="49" charset="0"/>
              </a:rPr>
              <a:t>::Log: 2018-04-12 08:02:04 UTC (22151): AD0 - run 284698 - </a:t>
            </a:r>
            <a:r>
              <a:rPr lang="es-MX" sz="1800" dirty="0" err="1">
                <a:latin typeface="Lucida Console" panose="020B0609040504020204" pitchFamily="49" charset="0"/>
              </a:rPr>
              <a:t>GetFileSources</a:t>
            </a:r>
            <a:r>
              <a:rPr lang="es-MX" sz="1800" dirty="0">
                <a:latin typeface="Lucida Console" panose="020B0609040504020204" pitchFamily="49" charset="0"/>
              </a:rPr>
              <a:t> - </a:t>
            </a:r>
            <a:r>
              <a:rPr lang="es-MX" sz="1800" b="1" dirty="0">
                <a:latin typeface="Lucida Console" panose="020B0609040504020204" pitchFamily="49" charset="0"/>
              </a:rPr>
              <a:t>No </a:t>
            </a:r>
            <a:r>
              <a:rPr lang="es-MX" sz="1800" b="1" dirty="0" err="1">
                <a:latin typeface="Lucida Console" panose="020B0609040504020204" pitchFamily="49" charset="0"/>
              </a:rPr>
              <a:t>entry</a:t>
            </a:r>
            <a:r>
              <a:rPr lang="es-MX" sz="1800" b="1" dirty="0">
                <a:latin typeface="Lucida Console" panose="020B0609040504020204" pitchFamily="49" charset="0"/>
              </a:rPr>
              <a:t> in DAQ FXS table </a:t>
            </a:r>
            <a:r>
              <a:rPr lang="es-MX" sz="1800" dirty="0" err="1">
                <a:latin typeface="Lucida Console" panose="020B0609040504020204" pitchFamily="49" charset="0"/>
              </a:rPr>
              <a:t>for</a:t>
            </a:r>
            <a:r>
              <a:rPr lang="es-MX" sz="1800" dirty="0">
                <a:latin typeface="Lucida Console" panose="020B0609040504020204" pitchFamily="49" charset="0"/>
              </a:rPr>
              <a:t> id: AD0da_results</a:t>
            </a:r>
            <a:br>
              <a:rPr lang="es-MX" sz="1800" dirty="0">
                <a:latin typeface="Lucida Console" panose="020B0609040504020204" pitchFamily="49" charset="0"/>
              </a:rPr>
            </a:br>
            <a:r>
              <a:rPr lang="es-MX" sz="1800" dirty="0">
                <a:latin typeface="Lucida Console" panose="020B0609040504020204" pitchFamily="49" charset="0"/>
              </a:rPr>
              <a:t>I-</a:t>
            </a:r>
            <a:r>
              <a:rPr lang="es-MX" sz="1800" dirty="0" err="1">
                <a:latin typeface="Lucida Console" panose="020B0609040504020204" pitchFamily="49" charset="0"/>
              </a:rPr>
              <a:t>AliADPreprocessor</a:t>
            </a:r>
            <a:r>
              <a:rPr lang="es-MX" sz="1800" dirty="0">
                <a:latin typeface="Lucida Console" panose="020B0609040504020204" pitchFamily="49" charset="0"/>
              </a:rPr>
              <a:t>::</a:t>
            </a:r>
            <a:r>
              <a:rPr lang="es-MX" sz="1800" dirty="0" err="1">
                <a:latin typeface="Lucida Console" panose="020B0609040504020204" pitchFamily="49" charset="0"/>
              </a:rPr>
              <a:t>Process</a:t>
            </a:r>
            <a:r>
              <a:rPr lang="es-MX" sz="1800" dirty="0">
                <a:latin typeface="Lucida Console" panose="020B0609040504020204" pitchFamily="49" charset="0"/>
              </a:rPr>
              <a:t>: </a:t>
            </a:r>
            <a:r>
              <a:rPr lang="es-MX" sz="1800" dirty="0" err="1">
                <a:latin typeface="Lucida Console" panose="020B0609040504020204" pitchFamily="49" charset="0"/>
              </a:rPr>
              <a:t>The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following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sources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produced</a:t>
            </a:r>
            <a:r>
              <a:rPr lang="es-MX" sz="1800" dirty="0">
                <a:latin typeface="Lucida Console" panose="020B0609040504020204" pitchFamily="49" charset="0"/>
              </a:rPr>
              <a:t> files </a:t>
            </a:r>
            <a:r>
              <a:rPr lang="es-MX" sz="1800" dirty="0" err="1">
                <a:latin typeface="Lucida Console" panose="020B0609040504020204" pitchFamily="49" charset="0"/>
              </a:rPr>
              <a:t>with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the</a:t>
            </a:r>
            <a:r>
              <a:rPr lang="es-MX" sz="1800" dirty="0">
                <a:latin typeface="Lucida Console" panose="020B0609040504020204" pitchFamily="49" charset="0"/>
              </a:rPr>
              <a:t> id AD0da_results</a:t>
            </a:r>
            <a:br>
              <a:rPr lang="es-MX" sz="1800" dirty="0">
                <a:latin typeface="Lucida Console" panose="020B0609040504020204" pitchFamily="49" charset="0"/>
              </a:rPr>
            </a:br>
            <a:r>
              <a:rPr lang="es-MX" sz="1800" dirty="0" err="1">
                <a:latin typeface="Lucida Console" panose="020B0609040504020204" pitchFamily="49" charset="0"/>
              </a:rPr>
              <a:t>Collection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name</a:t>
            </a:r>
            <a:r>
              <a:rPr lang="es-MX" sz="1800" dirty="0">
                <a:latin typeface="Lucida Console" panose="020B0609040504020204" pitchFamily="49" charset="0"/>
              </a:rPr>
              <a:t>='</a:t>
            </a:r>
            <a:r>
              <a:rPr lang="es-MX" sz="1800" dirty="0" err="1">
                <a:latin typeface="Lucida Console" panose="020B0609040504020204" pitchFamily="49" charset="0"/>
              </a:rPr>
              <a:t>TList</a:t>
            </a:r>
            <a:r>
              <a:rPr lang="es-MX" sz="1800" dirty="0">
                <a:latin typeface="Lucida Console" panose="020B0609040504020204" pitchFamily="49" charset="0"/>
              </a:rPr>
              <a:t>', </a:t>
            </a:r>
            <a:r>
              <a:rPr lang="es-MX" sz="1800" dirty="0" err="1">
                <a:latin typeface="Lucida Console" panose="020B0609040504020204" pitchFamily="49" charset="0"/>
              </a:rPr>
              <a:t>class</a:t>
            </a:r>
            <a:r>
              <a:rPr lang="es-MX" sz="1800" dirty="0">
                <a:latin typeface="Lucida Console" panose="020B0609040504020204" pitchFamily="49" charset="0"/>
              </a:rPr>
              <a:t>='</a:t>
            </a:r>
            <a:r>
              <a:rPr lang="es-MX" sz="1800" dirty="0" err="1">
                <a:latin typeface="Lucida Console" panose="020B0609040504020204" pitchFamily="49" charset="0"/>
              </a:rPr>
              <a:t>TList</a:t>
            </a:r>
            <a:r>
              <a:rPr lang="es-MX" sz="1800" dirty="0">
                <a:latin typeface="Lucida Console" panose="020B0609040504020204" pitchFamily="49" charset="0"/>
              </a:rPr>
              <a:t>', </a:t>
            </a:r>
            <a:r>
              <a:rPr lang="es-MX" sz="1800" dirty="0" err="1">
                <a:latin typeface="Lucida Console" panose="020B0609040504020204" pitchFamily="49" charset="0"/>
              </a:rPr>
              <a:t>size</a:t>
            </a:r>
            <a:r>
              <a:rPr lang="es-MX" sz="1800" dirty="0">
                <a:latin typeface="Lucida Console" panose="020B0609040504020204" pitchFamily="49" charset="0"/>
              </a:rPr>
              <a:t>=0</a:t>
            </a:r>
            <a:br>
              <a:rPr lang="es-MX" sz="1800" dirty="0">
                <a:latin typeface="Lucida Console" panose="020B0609040504020204" pitchFamily="49" charset="0"/>
              </a:rPr>
            </a:br>
            <a:r>
              <a:rPr lang="es-MX" sz="1800" dirty="0">
                <a:latin typeface="Lucida Console" panose="020B0609040504020204" pitchFamily="49" charset="0"/>
              </a:rPr>
              <a:t>I-</a:t>
            </a:r>
            <a:r>
              <a:rPr lang="es-MX" sz="1800" dirty="0" err="1">
                <a:latin typeface="Lucida Console" panose="020B0609040504020204" pitchFamily="49" charset="0"/>
              </a:rPr>
              <a:t>AliShuttle</a:t>
            </a:r>
            <a:r>
              <a:rPr lang="es-MX" sz="1800" dirty="0">
                <a:latin typeface="Lucida Console" panose="020B0609040504020204" pitchFamily="49" charset="0"/>
              </a:rPr>
              <a:t>::Log: 2018-04-12 08:02:04 UTC (22151): AD0 - run 284698 - </a:t>
            </a:r>
            <a:r>
              <a:rPr lang="es-MX" sz="1800" dirty="0" err="1">
                <a:latin typeface="Lucida Console" panose="020B0609040504020204" pitchFamily="49" charset="0"/>
              </a:rPr>
              <a:t>ProcessCurrentDetector</a:t>
            </a:r>
            <a:r>
              <a:rPr lang="es-MX" sz="1800" dirty="0">
                <a:latin typeface="Lucida Console" panose="020B0609040504020204" pitchFamily="49" charset="0"/>
              </a:rPr>
              <a:t> - </a:t>
            </a:r>
            <a:r>
              <a:rPr lang="es-MX" sz="1800" dirty="0" err="1">
                <a:latin typeface="Lucida Console" panose="020B0609040504020204" pitchFamily="49" charset="0"/>
              </a:rPr>
              <a:t>Preprocessor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failed</a:t>
            </a:r>
            <a:r>
              <a:rPr lang="es-MX" sz="1800" dirty="0">
                <a:latin typeface="Lucida Console" panose="020B0609040504020204" pitchFamily="49" charset="0"/>
              </a:rPr>
              <a:t>. </a:t>
            </a:r>
            <a:r>
              <a:rPr lang="es-MX" sz="1800" dirty="0" err="1">
                <a:latin typeface="Lucida Console" panose="020B0609040504020204" pitchFamily="49" charset="0"/>
              </a:rPr>
              <a:t>Process</a:t>
            </a:r>
            <a:r>
              <a:rPr lang="es-MX" sz="1800" dirty="0">
                <a:latin typeface="Lucida Console" panose="020B0609040504020204" pitchFamily="49" charset="0"/>
              </a:rPr>
              <a:t> </a:t>
            </a:r>
            <a:r>
              <a:rPr lang="es-MX" sz="1800" dirty="0" err="1">
                <a:latin typeface="Lucida Console" panose="020B0609040504020204" pitchFamily="49" charset="0"/>
              </a:rPr>
              <a:t>returned</a:t>
            </a:r>
            <a:r>
              <a:rPr lang="es-MX" sz="1800" dirty="0">
                <a:latin typeface="Lucida Console" panose="020B0609040504020204" pitchFamily="49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57651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D534B-4F52-48A1-81E8-435D8F3312A7}"/>
              </a:ext>
            </a:extLst>
          </p:cNvPr>
          <p:cNvSpPr txBox="1">
            <a:spLocks/>
          </p:cNvSpPr>
          <p:nvPr/>
        </p:nvSpPr>
        <p:spPr>
          <a:xfrm>
            <a:off x="838200" y="652192"/>
            <a:ext cx="10515600" cy="16197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400" dirty="0"/>
          </a:p>
          <a:p>
            <a:r>
              <a:rPr lang="es-MX" sz="2400" dirty="0" err="1"/>
              <a:t>However</a:t>
            </a:r>
            <a:r>
              <a:rPr lang="es-MX" sz="2400" dirty="0"/>
              <a:t>, </a:t>
            </a:r>
            <a:r>
              <a:rPr lang="es-MX" sz="2400" dirty="0" err="1"/>
              <a:t>for</a:t>
            </a:r>
            <a:r>
              <a:rPr lang="es-MX" sz="2400" dirty="0"/>
              <a:t> </a:t>
            </a:r>
            <a:r>
              <a:rPr lang="es-MX" sz="2400" dirty="0" err="1"/>
              <a:t>most</a:t>
            </a:r>
            <a:r>
              <a:rPr lang="es-MX" sz="2400" dirty="0"/>
              <a:t> </a:t>
            </a:r>
            <a:r>
              <a:rPr lang="es-MX" sz="2400" dirty="0" err="1"/>
              <a:t>of</a:t>
            </a:r>
            <a:r>
              <a:rPr lang="es-MX" sz="2400" dirty="0"/>
              <a:t> </a:t>
            </a:r>
            <a:r>
              <a:rPr lang="es-MX" sz="2400" dirty="0" err="1"/>
              <a:t>these</a:t>
            </a:r>
            <a:r>
              <a:rPr lang="es-MX" sz="2400" dirty="0"/>
              <a:t> </a:t>
            </a:r>
            <a:r>
              <a:rPr lang="es-MX" sz="2400" dirty="0" err="1"/>
              <a:t>runs</a:t>
            </a:r>
            <a:r>
              <a:rPr lang="es-MX" sz="2400" dirty="0"/>
              <a:t>, </a:t>
            </a:r>
            <a:r>
              <a:rPr lang="es-MX" sz="2400" u="sng" dirty="0" err="1"/>
              <a:t>different</a:t>
            </a:r>
            <a:r>
              <a:rPr lang="es-MX" sz="2400" u="sng" dirty="0"/>
              <a:t> </a:t>
            </a:r>
            <a:r>
              <a:rPr lang="es-MX" sz="2400" u="sng" dirty="0" err="1"/>
              <a:t>datapoints</a:t>
            </a:r>
            <a:r>
              <a:rPr lang="es-MX" sz="2400" u="sng" dirty="0"/>
              <a:t> </a:t>
            </a:r>
            <a:r>
              <a:rPr lang="es-MX" sz="2400" u="sng" dirty="0" err="1"/>
              <a:t>were</a:t>
            </a:r>
            <a:r>
              <a:rPr lang="es-MX" sz="2400" u="sng" dirty="0"/>
              <a:t> </a:t>
            </a:r>
            <a:r>
              <a:rPr lang="es-MX" sz="2400" u="sng" dirty="0" err="1"/>
              <a:t>missing</a:t>
            </a:r>
            <a:r>
              <a:rPr lang="es-MX" sz="2400" u="sng" dirty="0"/>
              <a:t> in </a:t>
            </a:r>
            <a:r>
              <a:rPr lang="es-MX" sz="2400" u="sng" dirty="0" err="1"/>
              <a:t>the</a:t>
            </a:r>
            <a:r>
              <a:rPr lang="es-MX" sz="2400" u="sng" dirty="0"/>
              <a:t> 2 </a:t>
            </a:r>
            <a:r>
              <a:rPr lang="es-MX" sz="2400" u="sng" dirty="0" err="1"/>
              <a:t>trials</a:t>
            </a:r>
            <a:r>
              <a:rPr lang="es-MX" sz="2400" u="sng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shuttle</a:t>
            </a:r>
            <a:r>
              <a:rPr lang="es-MX" sz="2400" dirty="0"/>
              <a:t> </a:t>
            </a:r>
            <a:r>
              <a:rPr lang="es-MX" sz="2400" dirty="0" err="1"/>
              <a:t>does</a:t>
            </a:r>
            <a:r>
              <a:rPr lang="es-MX" sz="2400" dirty="0"/>
              <a:t> </a:t>
            </a:r>
            <a:r>
              <a:rPr lang="es-MX" sz="2400" dirty="0" err="1"/>
              <a:t>before</a:t>
            </a:r>
            <a:r>
              <a:rPr lang="es-MX" sz="2400" dirty="0"/>
              <a:t> </a:t>
            </a:r>
            <a:r>
              <a:rPr lang="es-MX" sz="2400" dirty="0" err="1"/>
              <a:t>declaring</a:t>
            </a:r>
            <a:r>
              <a:rPr lang="es-MX" sz="2400" dirty="0"/>
              <a:t> a run as </a:t>
            </a:r>
            <a:r>
              <a:rPr lang="es-MX" sz="2400" dirty="0" err="1"/>
              <a:t>failed</a:t>
            </a:r>
            <a:r>
              <a:rPr lang="es-MX" sz="2400" dirty="0"/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458B771-CBF5-4212-ADD9-6D25F47B8D24}"/>
              </a:ext>
            </a:extLst>
          </p:cNvPr>
          <p:cNvSpPr/>
          <p:nvPr/>
        </p:nvSpPr>
        <p:spPr>
          <a:xfrm>
            <a:off x="0" y="2771392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Consolas" panose="020B0609020204030204" pitchFamily="49" charset="0"/>
              </a:rPr>
              <a:t>E-</a:t>
            </a:r>
            <a:r>
              <a:rPr lang="es-MX" sz="1600" dirty="0" err="1">
                <a:latin typeface="Consolas" panose="020B0609020204030204" pitchFamily="49" charset="0"/>
              </a:rPr>
              <a:t>AliADDataDCS</a:t>
            </a:r>
            <a:r>
              <a:rPr lang="es-MX" sz="1600" dirty="0">
                <a:latin typeface="Consolas" panose="020B0609020204030204" pitchFamily="49" charset="0"/>
              </a:rPr>
              <a:t>::</a:t>
            </a:r>
            <a:r>
              <a:rPr lang="es-MX" sz="1600" dirty="0" err="1">
                <a:latin typeface="Consolas" panose="020B0609020204030204" pitchFamily="49" charset="0"/>
              </a:rPr>
              <a:t>ProcessData</a:t>
            </a:r>
            <a:r>
              <a:rPr lang="es-MX" sz="1600" dirty="0">
                <a:latin typeface="Consolas" panose="020B0609020204030204" pitchFamily="49" charset="0"/>
              </a:rPr>
              <a:t>: </a:t>
            </a:r>
            <a:r>
              <a:rPr lang="es-MX" sz="1600" dirty="0" err="1">
                <a:latin typeface="Consolas" panose="020B0609020204030204" pitchFamily="49" charset="0"/>
              </a:rPr>
              <a:t>Missing</a:t>
            </a:r>
            <a:r>
              <a:rPr lang="es-MX" sz="1600" dirty="0">
                <a:latin typeface="Consolas" panose="020B0609020204030204" pitchFamily="49" charset="0"/>
              </a:rPr>
              <a:t> data </a:t>
            </a:r>
            <a:r>
              <a:rPr lang="es-MX" sz="1600" dirty="0" err="1">
                <a:latin typeface="Consolas" panose="020B0609020204030204" pitchFamily="49" charset="0"/>
              </a:rPr>
              <a:t>points</a:t>
            </a:r>
            <a:r>
              <a:rPr lang="es-MX" sz="1600" dirty="0">
                <a:latin typeface="Consolas" panose="020B0609020204030204" pitchFamily="49" charset="0"/>
              </a:rPr>
              <a:t> </a:t>
            </a:r>
            <a:r>
              <a:rPr lang="es-MX" sz="1600" dirty="0" err="1">
                <a:latin typeface="Consolas" panose="020B0609020204030204" pitchFamily="49" charset="0"/>
              </a:rPr>
              <a:t>for</a:t>
            </a:r>
            <a:r>
              <a:rPr lang="es-MX" sz="1600" dirty="0">
                <a:latin typeface="Consolas" panose="020B0609020204030204" pitchFamily="49" charset="0"/>
              </a:rPr>
              <a:t> alias AD0/HV/</a:t>
            </a:r>
            <a:r>
              <a:rPr lang="es-MX" sz="1600" dirty="0">
                <a:highlight>
                  <a:srgbClr val="FFFF00"/>
                </a:highlight>
                <a:latin typeface="Consolas" panose="020B0609020204030204" pitchFamily="49" charset="0"/>
              </a:rPr>
              <a:t>PM3</a:t>
            </a:r>
            <a:r>
              <a:rPr lang="es-MX" sz="1600" dirty="0">
                <a:latin typeface="Consolas" panose="020B0609020204030204" pitchFamily="49" charset="0"/>
              </a:rPr>
              <a:t>!</a:t>
            </a:r>
          </a:p>
          <a:p>
            <a:r>
              <a:rPr lang="es-MX" sz="1600" dirty="0">
                <a:latin typeface="Consolas" panose="020B0609020204030204" pitchFamily="49" charset="0"/>
              </a:rPr>
              <a:t>E-</a:t>
            </a:r>
            <a:r>
              <a:rPr lang="es-MX" sz="1600" dirty="0" err="1">
                <a:latin typeface="Consolas" panose="020B0609020204030204" pitchFamily="49" charset="0"/>
              </a:rPr>
              <a:t>AliADDataDCS</a:t>
            </a:r>
            <a:r>
              <a:rPr lang="es-MX" sz="1600" dirty="0">
                <a:latin typeface="Consolas" panose="020B0609020204030204" pitchFamily="49" charset="0"/>
              </a:rPr>
              <a:t>::</a:t>
            </a:r>
            <a:r>
              <a:rPr lang="es-MX" sz="1600" dirty="0" err="1">
                <a:latin typeface="Consolas" panose="020B0609020204030204" pitchFamily="49" charset="0"/>
              </a:rPr>
              <a:t>ProcessData</a:t>
            </a:r>
            <a:r>
              <a:rPr lang="es-MX" sz="1600" dirty="0">
                <a:latin typeface="Consolas" panose="020B0609020204030204" pitchFamily="49" charset="0"/>
              </a:rPr>
              <a:t>: </a:t>
            </a:r>
            <a:r>
              <a:rPr lang="es-MX" sz="1600" dirty="0" err="1">
                <a:latin typeface="Consolas" panose="020B0609020204030204" pitchFamily="49" charset="0"/>
              </a:rPr>
              <a:t>Missing</a:t>
            </a:r>
            <a:r>
              <a:rPr lang="es-MX" sz="1600" dirty="0">
                <a:latin typeface="Consolas" panose="020B0609020204030204" pitchFamily="49" charset="0"/>
              </a:rPr>
              <a:t> data </a:t>
            </a:r>
            <a:r>
              <a:rPr lang="es-MX" sz="1600" dirty="0" err="1">
                <a:latin typeface="Consolas" panose="020B0609020204030204" pitchFamily="49" charset="0"/>
              </a:rPr>
              <a:t>points</a:t>
            </a:r>
            <a:r>
              <a:rPr lang="es-MX" sz="1600" dirty="0">
                <a:latin typeface="Consolas" panose="020B0609020204030204" pitchFamily="49" charset="0"/>
              </a:rPr>
              <a:t> </a:t>
            </a:r>
            <a:r>
              <a:rPr lang="es-MX" sz="1600" dirty="0" err="1">
                <a:latin typeface="Consolas" panose="020B0609020204030204" pitchFamily="49" charset="0"/>
              </a:rPr>
              <a:t>for</a:t>
            </a:r>
            <a:r>
              <a:rPr lang="es-MX" sz="1600" dirty="0">
                <a:latin typeface="Consolas" panose="020B0609020204030204" pitchFamily="49" charset="0"/>
              </a:rPr>
              <a:t> alias AD0/HV/</a:t>
            </a:r>
            <a:r>
              <a:rPr lang="es-MX" sz="1600" dirty="0">
                <a:highlight>
                  <a:srgbClr val="FFFF00"/>
                </a:highlight>
                <a:latin typeface="Consolas" panose="020B0609020204030204" pitchFamily="49" charset="0"/>
              </a:rPr>
              <a:t>PM9</a:t>
            </a:r>
            <a:r>
              <a:rPr lang="es-MX" sz="1600" dirty="0">
                <a:latin typeface="Consolas" panose="020B0609020204030204" pitchFamily="49" charset="0"/>
              </a:rPr>
              <a:t>!</a:t>
            </a:r>
          </a:p>
          <a:p>
            <a:r>
              <a:rPr lang="es-MX" sz="1600" dirty="0">
                <a:latin typeface="Consolas" panose="020B0609020204030204" pitchFamily="49" charset="0"/>
              </a:rPr>
              <a:t>I-</a:t>
            </a:r>
            <a:r>
              <a:rPr lang="es-MX" sz="1600" dirty="0" err="1">
                <a:latin typeface="Consolas" panose="020B0609020204030204" pitchFamily="49" charset="0"/>
              </a:rPr>
              <a:t>AliShuttle</a:t>
            </a:r>
            <a:r>
              <a:rPr lang="es-MX" sz="1600" dirty="0">
                <a:latin typeface="Consolas" panose="020B0609020204030204" pitchFamily="49" charset="0"/>
              </a:rPr>
              <a:t>::Log: 2018-09-08 04:19:10 UTC (5929): AD0 - run 292693 - </a:t>
            </a:r>
            <a:r>
              <a:rPr lang="es-MX" sz="1600" dirty="0" err="1">
                <a:latin typeface="Consolas" panose="020B0609020204030204" pitchFamily="49" charset="0"/>
              </a:rPr>
              <a:t>ProcessCurrentDetector</a:t>
            </a:r>
            <a:r>
              <a:rPr lang="es-MX" sz="1600" dirty="0">
                <a:latin typeface="Consolas" panose="020B0609020204030204" pitchFamily="49" charset="0"/>
              </a:rPr>
              <a:t> - </a:t>
            </a:r>
            <a:r>
              <a:rPr lang="es-MX" sz="1600" dirty="0" err="1">
                <a:latin typeface="Consolas" panose="020B0609020204030204" pitchFamily="49" charset="0"/>
              </a:rPr>
              <a:t>Preprocessor</a:t>
            </a:r>
            <a:r>
              <a:rPr lang="es-MX" sz="1600" dirty="0">
                <a:latin typeface="Consolas" panose="020B0609020204030204" pitchFamily="49" charset="0"/>
              </a:rPr>
              <a:t> </a:t>
            </a:r>
            <a:r>
              <a:rPr lang="es-MX" sz="1600" dirty="0" err="1">
                <a:latin typeface="Consolas" panose="020B0609020204030204" pitchFamily="49" charset="0"/>
              </a:rPr>
              <a:t>failed</a:t>
            </a:r>
            <a:r>
              <a:rPr lang="es-MX" sz="1600" dirty="0">
                <a:latin typeface="Consolas" panose="020B0609020204030204" pitchFamily="49" charset="0"/>
              </a:rPr>
              <a:t>. </a:t>
            </a:r>
            <a:r>
              <a:rPr lang="es-MX" sz="1600" dirty="0" err="1">
                <a:latin typeface="Consolas" panose="020B0609020204030204" pitchFamily="49" charset="0"/>
              </a:rPr>
              <a:t>Process</a:t>
            </a:r>
            <a:r>
              <a:rPr lang="es-MX" sz="1600" dirty="0">
                <a:latin typeface="Consolas" panose="020B0609020204030204" pitchFamily="49" charset="0"/>
              </a:rPr>
              <a:t> </a:t>
            </a:r>
            <a:r>
              <a:rPr lang="es-MX" sz="1600" dirty="0" err="1">
                <a:latin typeface="Consolas" panose="020B0609020204030204" pitchFamily="49" charset="0"/>
              </a:rPr>
              <a:t>returned</a:t>
            </a:r>
            <a:r>
              <a:rPr lang="es-MX" sz="1600" dirty="0">
                <a:latin typeface="Consolas" panose="020B0609020204030204" pitchFamily="49" charset="0"/>
              </a:rPr>
              <a:t> 1.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9995A-9783-4998-8486-04940C7E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5327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E-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AliADDataDCS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ProcessData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data 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points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alias AD0/HV/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PM13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I-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AliShuttle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::Log: 2018-09-08 04:19:19 UTC (5957): AD0 - run 292693 - 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ProcessCurrentDetector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Preprocessor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failed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s-MX" altLang="es-MX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returned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1.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5F1187-DAC7-427F-A2F7-55DBC559277A}"/>
              </a:ext>
            </a:extLst>
          </p:cNvPr>
          <p:cNvSpPr txBox="1"/>
          <p:nvPr/>
        </p:nvSpPr>
        <p:spPr>
          <a:xfrm>
            <a:off x="838200" y="2300347"/>
            <a:ext cx="13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/>
              <a:t>First</a:t>
            </a:r>
            <a:r>
              <a:rPr lang="es-MX" i="1" dirty="0"/>
              <a:t> trial: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0F590E-9DB7-467A-AFCC-C9D3A3DD4F1E}"/>
              </a:ext>
            </a:extLst>
          </p:cNvPr>
          <p:cNvSpPr txBox="1"/>
          <p:nvPr/>
        </p:nvSpPr>
        <p:spPr>
          <a:xfrm>
            <a:off x="838200" y="4742786"/>
            <a:ext cx="13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/>
              <a:t>Second</a:t>
            </a:r>
            <a:r>
              <a:rPr lang="es-MX" i="1" dirty="0"/>
              <a:t> trial: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A3A3D-A47E-46E6-B42D-36F1EF440158}"/>
              </a:ext>
            </a:extLst>
          </p:cNvPr>
          <p:cNvSpPr txBox="1"/>
          <p:nvPr/>
        </p:nvSpPr>
        <p:spPr>
          <a:xfrm>
            <a:off x="8069045" y="2346513"/>
            <a:ext cx="258163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i="1" dirty="0" err="1"/>
              <a:t>This</a:t>
            </a:r>
            <a:r>
              <a:rPr lang="es-MX" i="1" dirty="0"/>
              <a:t> </a:t>
            </a:r>
            <a:r>
              <a:rPr lang="es-MX" i="1" dirty="0" err="1"/>
              <a:t>means</a:t>
            </a:r>
            <a:r>
              <a:rPr lang="es-MX" i="1" dirty="0"/>
              <a:t> PM5 </a:t>
            </a:r>
            <a:r>
              <a:rPr lang="es-MX" i="1" dirty="0" err="1"/>
              <a:t>was</a:t>
            </a:r>
            <a:r>
              <a:rPr lang="es-MX" i="1" dirty="0"/>
              <a:t> </a:t>
            </a:r>
            <a:r>
              <a:rPr lang="es-MX" i="1" dirty="0" err="1"/>
              <a:t>found</a:t>
            </a:r>
            <a:r>
              <a:rPr lang="es-MX" i="1" dirty="0"/>
              <a:t> in </a:t>
            </a:r>
            <a:r>
              <a:rPr lang="es-MX" i="1" dirty="0" err="1"/>
              <a:t>this</a:t>
            </a:r>
            <a:r>
              <a:rPr lang="es-MX" i="1" dirty="0"/>
              <a:t> trial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0B83BF-6892-48CA-A9E6-1C0A83BAB3E6}"/>
              </a:ext>
            </a:extLst>
          </p:cNvPr>
          <p:cNvSpPr txBox="1"/>
          <p:nvPr/>
        </p:nvSpPr>
        <p:spPr>
          <a:xfrm>
            <a:off x="8069045" y="4613357"/>
            <a:ext cx="267515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i="1" dirty="0" err="1"/>
              <a:t>This</a:t>
            </a:r>
            <a:r>
              <a:rPr lang="es-MX" i="1" dirty="0"/>
              <a:t> </a:t>
            </a:r>
            <a:r>
              <a:rPr lang="es-MX" i="1" dirty="0" err="1"/>
              <a:t>means</a:t>
            </a:r>
            <a:r>
              <a:rPr lang="es-MX" i="1" dirty="0"/>
              <a:t> PM3 and PM9 </a:t>
            </a:r>
            <a:r>
              <a:rPr lang="es-MX" i="1" dirty="0" err="1"/>
              <a:t>were</a:t>
            </a:r>
            <a:r>
              <a:rPr lang="es-MX" i="1" dirty="0"/>
              <a:t> </a:t>
            </a:r>
            <a:r>
              <a:rPr lang="es-MX" i="1" dirty="0" err="1"/>
              <a:t>found</a:t>
            </a:r>
            <a:r>
              <a:rPr lang="es-MX" i="1" dirty="0"/>
              <a:t> in </a:t>
            </a:r>
            <a:r>
              <a:rPr lang="es-MX" i="1" dirty="0" err="1"/>
              <a:t>this</a:t>
            </a:r>
            <a:r>
              <a:rPr lang="es-MX" i="1" dirty="0"/>
              <a:t> trial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CF2593-8EED-4116-9CB8-942EF79C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65600" y="5962194"/>
            <a:ext cx="3860800" cy="476250"/>
          </a:xfrm>
        </p:spPr>
        <p:txBody>
          <a:bodyPr/>
          <a:lstStyle/>
          <a:p>
            <a:fld id="{C0110C8C-51AB-4EB6-BF34-B8E3A6C1B2EA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31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1570C-FCDD-4D99-ACE8-C8099493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Reconstruction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failed</a:t>
            </a:r>
            <a:r>
              <a:rPr lang="es-MX" dirty="0"/>
              <a:t> </a:t>
            </a:r>
            <a:r>
              <a:rPr lang="es-MX" dirty="0" err="1"/>
              <a:t>runs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15A059-5F1B-444F-AA6F-E7F8FE1F7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>
                <a:latin typeface="+mj-lt"/>
              </a:rPr>
              <a:t>Previous</a:t>
            </a:r>
            <a:r>
              <a:rPr lang="es-MX" dirty="0">
                <a:latin typeface="+mj-lt"/>
              </a:rPr>
              <a:t> and </a:t>
            </a:r>
            <a:r>
              <a:rPr lang="es-MX" dirty="0" err="1">
                <a:latin typeface="+mj-lt"/>
              </a:rPr>
              <a:t>next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runs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to</a:t>
            </a:r>
            <a:r>
              <a:rPr lang="es-MX" dirty="0">
                <a:latin typeface="+mj-lt"/>
              </a:rPr>
              <a:t> a </a:t>
            </a:r>
            <a:r>
              <a:rPr lang="es-MX" dirty="0" err="1">
                <a:latin typeface="+mj-lt"/>
              </a:rPr>
              <a:t>failed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one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could</a:t>
            </a:r>
            <a:r>
              <a:rPr lang="es-MX" dirty="0">
                <a:latin typeface="+mj-lt"/>
              </a:rPr>
              <a:t> be </a:t>
            </a:r>
            <a:r>
              <a:rPr lang="es-MX" dirty="0" err="1">
                <a:latin typeface="+mj-lt"/>
              </a:rPr>
              <a:t>used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to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reconstruct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the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bad</a:t>
            </a:r>
            <a:r>
              <a:rPr lang="es-MX" dirty="0">
                <a:latin typeface="+mj-lt"/>
              </a:rPr>
              <a:t> run.</a:t>
            </a:r>
          </a:p>
          <a:p>
            <a:r>
              <a:rPr lang="es-MX" dirty="0" err="1">
                <a:latin typeface="+mj-lt"/>
              </a:rPr>
              <a:t>We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should</a:t>
            </a:r>
            <a:r>
              <a:rPr lang="es-MX" dirty="0">
                <a:latin typeface="+mj-lt"/>
              </a:rPr>
              <a:t> compare HV </a:t>
            </a:r>
            <a:r>
              <a:rPr lang="es-MX" dirty="0" err="1">
                <a:latin typeface="+mj-lt"/>
              </a:rPr>
              <a:t>values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for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these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runs</a:t>
            </a:r>
            <a:r>
              <a:rPr lang="es-MX" dirty="0">
                <a:latin typeface="+mj-lt"/>
              </a:rPr>
              <a:t>, as </a:t>
            </a:r>
            <a:r>
              <a:rPr lang="es-MX" dirty="0" err="1">
                <a:latin typeface="+mj-lt"/>
              </a:rPr>
              <a:t>suggested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by</a:t>
            </a:r>
            <a:r>
              <a:rPr lang="es-MX" dirty="0">
                <a:latin typeface="+mj-lt"/>
              </a:rPr>
              <a:t> Christoph</a:t>
            </a:r>
          </a:p>
          <a:p>
            <a:pPr lvl="1"/>
            <a:r>
              <a:rPr lang="en-US" dirty="0">
                <a:latin typeface="+mj-lt"/>
              </a:rPr>
              <a:t>previous run HV </a:t>
            </a:r>
            <a:r>
              <a:rPr lang="en-US" dirty="0">
                <a:latin typeface="+mj-lt"/>
                <a:cs typeface="Calibri Light" panose="020F0302020204030204" pitchFamily="34" charset="0"/>
              </a:rPr>
              <a:t>≈</a:t>
            </a:r>
            <a:r>
              <a:rPr lang="en-US" dirty="0">
                <a:latin typeface="+mj-lt"/>
              </a:rPr>
              <a:t> following run HV</a:t>
            </a:r>
          </a:p>
          <a:p>
            <a:r>
              <a:rPr lang="en-US" dirty="0">
                <a:solidFill>
                  <a:schemeClr val="accent1"/>
                </a:solidFill>
                <a:latin typeface="+mj-lt"/>
              </a:rPr>
              <a:t>85 bad runs processed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+mj-lt"/>
              </a:rPr>
              <a:t>82 have neighbor runs satisfying previous criterion</a:t>
            </a:r>
          </a:p>
          <a:p>
            <a:r>
              <a:rPr lang="en-US" dirty="0">
                <a:solidFill>
                  <a:schemeClr val="accent1"/>
                </a:solidFill>
                <a:latin typeface="+mj-lt"/>
              </a:rPr>
              <a:t>30 runs do not have an near neighboring good run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+mj-lt"/>
              </a:rPr>
              <a:t>From run 283361 (7.03) to 284335 (29.03) all failed.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+mj-lt"/>
              </a:rPr>
              <a:t>HV values to be checked in DCS trending plots for PM HV’s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C0A55D-0837-4ACC-BBFC-90BFF2FF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0C8C-51AB-4EB6-BF34-B8E3A6C1B2EA}" type="slidenum">
              <a:rPr lang="es-MX" sz="2800" smtClean="0"/>
              <a:t>17</a:t>
            </a:fld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75791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7606E-7714-4B6D-9327-445F69E0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675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No </a:t>
            </a:r>
            <a:r>
              <a:rPr lang="es-MX" dirty="0" err="1"/>
              <a:t>news</a:t>
            </a:r>
            <a:r>
              <a:rPr lang="es-MX" dirty="0"/>
              <a:t>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9CA500F-CB1A-47EC-9FF5-13C8F06C98E2}"/>
              </a:ext>
            </a:extLst>
          </p:cNvPr>
          <p:cNvSpPr txBox="1">
            <a:spLocks/>
          </p:cNvSpPr>
          <p:nvPr/>
        </p:nvSpPr>
        <p:spPr>
          <a:xfrm>
            <a:off x="609600" y="355418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lang="es-ES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latinLnBrk="0" hangingPunct="1">
              <a:buNone/>
              <a:defRPr lang="es-ES"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s-MX" kern="0" dirty="0"/>
              <a:t>… </a:t>
            </a:r>
            <a:r>
              <a:rPr lang="es-MX" kern="0" dirty="0" err="1"/>
              <a:t>sometimes</a:t>
            </a:r>
            <a:r>
              <a:rPr lang="es-MX" kern="0" dirty="0"/>
              <a:t> no </a:t>
            </a:r>
            <a:r>
              <a:rPr lang="es-MX" kern="0" dirty="0" err="1"/>
              <a:t>news</a:t>
            </a:r>
            <a:r>
              <a:rPr lang="es-MX" kern="0" dirty="0"/>
              <a:t> </a:t>
            </a:r>
            <a:r>
              <a:rPr lang="es-MX" kern="0" dirty="0" err="1"/>
              <a:t>is</a:t>
            </a:r>
            <a:r>
              <a:rPr lang="es-MX" kern="0" dirty="0"/>
              <a:t> </a:t>
            </a:r>
            <a:r>
              <a:rPr lang="es-MX" kern="0" dirty="0" err="1"/>
              <a:t>good</a:t>
            </a:r>
            <a:r>
              <a:rPr lang="es-MX" kern="0" dirty="0"/>
              <a:t> </a:t>
            </a:r>
            <a:r>
              <a:rPr lang="es-MX" kern="0" dirty="0" err="1"/>
              <a:t>news</a:t>
            </a:r>
            <a:endParaRPr lang="es-MX" kern="0" dirty="0"/>
          </a:p>
        </p:txBody>
      </p:sp>
    </p:spTree>
    <p:extLst>
      <p:ext uri="{BB962C8B-B14F-4D97-AF65-F5344CB8AC3E}">
        <p14:creationId xmlns:p14="http://schemas.microsoft.com/office/powerpoint/2010/main" val="553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63D6139A-5222-4B73-85CC-AA85B6C5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23307"/>
          <a:stretch/>
        </p:blipFill>
        <p:spPr>
          <a:xfrm>
            <a:off x="2663686" y="1498331"/>
            <a:ext cx="9528314" cy="53596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0B324E-9FF9-4502-AFDB-9D796B0E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022074"/>
          </a:xfrm>
        </p:spPr>
        <p:txBody>
          <a:bodyPr>
            <a:normAutofit/>
          </a:bodyPr>
          <a:lstStyle/>
          <a:p>
            <a:r>
              <a:rPr lang="es-MX" sz="3600" dirty="0"/>
              <a:t>ACORDE UI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8BE72C2-C135-45CD-9CCC-5F4521F1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4" y="1690688"/>
            <a:ext cx="7643191" cy="4351338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+mj-lt"/>
              </a:rPr>
              <a:t>120 HV channels</a:t>
            </a:r>
          </a:p>
          <a:p>
            <a:r>
              <a:rPr lang="en-US" sz="1800" dirty="0">
                <a:latin typeface="+mj-lt"/>
              </a:rPr>
              <a:t>FSM tree</a:t>
            </a:r>
          </a:p>
          <a:p>
            <a:r>
              <a:rPr lang="en-US" sz="1800" dirty="0">
                <a:latin typeface="+mj-lt"/>
              </a:rPr>
              <a:t>Emergency Button</a:t>
            </a:r>
          </a:p>
        </p:txBody>
      </p:sp>
    </p:spTree>
    <p:extLst>
      <p:ext uri="{BB962C8B-B14F-4D97-AF65-F5344CB8AC3E}">
        <p14:creationId xmlns:p14="http://schemas.microsoft.com/office/powerpoint/2010/main" val="189649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1F66B-62AF-400D-A639-57EAD543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4887"/>
          </a:xfrm>
        </p:spPr>
        <p:txBody>
          <a:bodyPr>
            <a:normAutofit/>
          </a:bodyPr>
          <a:lstStyle/>
          <a:p>
            <a:r>
              <a:rPr lang="es-MX" sz="3600" dirty="0"/>
              <a:t>HV </a:t>
            </a:r>
            <a:r>
              <a:rPr lang="es-MX" sz="3600" dirty="0" err="1"/>
              <a:t>system</a:t>
            </a:r>
            <a:endParaRPr lang="es-MX" sz="36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D8389A-6BBA-4BC4-BB37-3725DFDD98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r="321"/>
          <a:stretch>
            <a:fillRect/>
          </a:stretch>
        </p:blipFill>
        <p:spPr/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6E71B1F-357F-45F6-A994-721BD6568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MX" sz="1800" dirty="0" err="1">
                <a:latin typeface="+mj-lt"/>
              </a:rPr>
              <a:t>Voltage</a:t>
            </a:r>
            <a:r>
              <a:rPr lang="es-MX" sz="1800" dirty="0">
                <a:latin typeface="+mj-lt"/>
              </a:rPr>
              <a:t> and </a:t>
            </a:r>
            <a:r>
              <a:rPr lang="es-MX" sz="1800" dirty="0" err="1">
                <a:latin typeface="+mj-lt"/>
              </a:rPr>
              <a:t>current</a:t>
            </a:r>
            <a:r>
              <a:rPr lang="es-MX" sz="1800" dirty="0">
                <a:latin typeface="+mj-lt"/>
              </a:rPr>
              <a:t> </a:t>
            </a:r>
            <a:r>
              <a:rPr lang="es-MX" sz="1800" dirty="0" err="1">
                <a:latin typeface="+mj-lt"/>
              </a:rPr>
              <a:t>monitoring</a:t>
            </a:r>
            <a:endParaRPr lang="es-MX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363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328CA-BC76-4A06-8805-8F3A5DAF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957706"/>
          </a:xfrm>
        </p:spPr>
        <p:txBody>
          <a:bodyPr/>
          <a:lstStyle/>
          <a:p>
            <a:r>
              <a:rPr lang="es-MX" dirty="0"/>
              <a:t>LV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2D317D-B170-43BA-9F29-276D11C77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17" y="359465"/>
            <a:ext cx="7525164" cy="5908430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3E3980C3-3361-4D1E-BDEF-F3AC5B439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27" y="2126827"/>
            <a:ext cx="57370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2AF03-36D2-4DC4-84AB-83568BF8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023021"/>
          </a:xfrm>
        </p:spPr>
        <p:txBody>
          <a:bodyPr/>
          <a:lstStyle/>
          <a:p>
            <a:r>
              <a:rPr lang="es-MX" dirty="0" err="1"/>
              <a:t>Finite</a:t>
            </a:r>
            <a:r>
              <a:rPr lang="es-MX" dirty="0"/>
              <a:t> </a:t>
            </a:r>
            <a:r>
              <a:rPr lang="es-MX" dirty="0" err="1"/>
              <a:t>State</a:t>
            </a:r>
            <a:r>
              <a:rPr lang="es-MX" dirty="0"/>
              <a:t> Machines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F4030C-A230-426F-AFE6-57A94108A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89" y="1382486"/>
            <a:ext cx="6479081" cy="5319721"/>
          </a:xfrm>
        </p:spPr>
      </p:pic>
    </p:spTree>
    <p:extLst>
      <p:ext uri="{BB962C8B-B14F-4D97-AF65-F5344CB8AC3E}">
        <p14:creationId xmlns:p14="http://schemas.microsoft.com/office/powerpoint/2010/main" val="273915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3BE8B-962C-4BEA-B41A-4E6A172F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001249"/>
          </a:xfrm>
        </p:spPr>
        <p:txBody>
          <a:bodyPr/>
          <a:lstStyle/>
          <a:p>
            <a:r>
              <a:rPr lang="es-MX" dirty="0"/>
              <a:t>ACO DCS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3FB588-8E0D-4B2B-ABFC-5F88A283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5772"/>
            <a:ext cx="10972800" cy="4525963"/>
          </a:xfrm>
        </p:spPr>
        <p:txBody>
          <a:bodyPr/>
          <a:lstStyle/>
          <a:p>
            <a:r>
              <a:rPr lang="es-MX" dirty="0"/>
              <a:t>No </a:t>
            </a:r>
            <a:r>
              <a:rPr lang="es-MX" dirty="0" err="1"/>
              <a:t>major</a:t>
            </a:r>
            <a:r>
              <a:rPr lang="es-MX" dirty="0"/>
              <a:t> </a:t>
            </a:r>
            <a:r>
              <a:rPr lang="es-MX" dirty="0" err="1"/>
              <a:t>issues</a:t>
            </a:r>
            <a:r>
              <a:rPr lang="es-MX" dirty="0"/>
              <a:t> </a:t>
            </a:r>
            <a:r>
              <a:rPr lang="es-MX" dirty="0" err="1"/>
              <a:t>during</a:t>
            </a:r>
            <a:r>
              <a:rPr lang="es-MX" dirty="0"/>
              <a:t> LHC18</a:t>
            </a:r>
          </a:p>
          <a:p>
            <a:pPr lvl="1"/>
            <a:r>
              <a:rPr lang="es-MX" dirty="0" err="1"/>
              <a:t>Though</a:t>
            </a:r>
            <a:r>
              <a:rPr lang="es-MX" dirty="0"/>
              <a:t>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interventions</a:t>
            </a:r>
            <a:r>
              <a:rPr lang="es-MX" dirty="0"/>
              <a:t> </a:t>
            </a:r>
            <a:r>
              <a:rPr lang="es-MX" dirty="0" err="1"/>
              <a:t>needed</a:t>
            </a:r>
            <a:endParaRPr lang="es-MX" dirty="0"/>
          </a:p>
          <a:p>
            <a:r>
              <a:rPr lang="es-MX" dirty="0"/>
              <a:t>~ 800 </a:t>
            </a:r>
            <a:r>
              <a:rPr lang="es-MX" dirty="0" err="1"/>
              <a:t>runs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year</a:t>
            </a:r>
            <a:endParaRPr lang="es-MX" dirty="0"/>
          </a:p>
          <a:p>
            <a:r>
              <a:rPr lang="es-MX" dirty="0" err="1"/>
              <a:t>Smooth</a:t>
            </a:r>
            <a:r>
              <a:rPr lang="es-MX" dirty="0"/>
              <a:t> </a:t>
            </a:r>
            <a:r>
              <a:rPr lang="es-MX" dirty="0" err="1"/>
              <a:t>operation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detector </a:t>
            </a:r>
            <a:r>
              <a:rPr lang="es-MX" dirty="0" err="1"/>
              <a:t>during</a:t>
            </a:r>
            <a:r>
              <a:rPr lang="es-MX" dirty="0"/>
              <a:t> data </a:t>
            </a:r>
            <a:r>
              <a:rPr lang="es-MX" dirty="0" err="1"/>
              <a:t>taking</a:t>
            </a:r>
            <a:r>
              <a:rPr lang="es-MX" dirty="0"/>
              <a:t> and </a:t>
            </a:r>
            <a:r>
              <a:rPr lang="es-MX" dirty="0" err="1"/>
              <a:t>technical</a:t>
            </a:r>
            <a:r>
              <a:rPr lang="es-MX" dirty="0"/>
              <a:t> stop </a:t>
            </a:r>
            <a:r>
              <a:rPr lang="es-MX" dirty="0" err="1"/>
              <a:t>periods</a:t>
            </a:r>
            <a:endParaRPr lang="es-MX" dirty="0"/>
          </a:p>
          <a:p>
            <a:r>
              <a:rPr lang="es-MX" dirty="0"/>
              <a:t>No software </a:t>
            </a:r>
            <a:r>
              <a:rPr lang="es-MX" dirty="0" err="1"/>
              <a:t>interventions</a:t>
            </a:r>
            <a:r>
              <a:rPr lang="es-MX" dirty="0"/>
              <a:t> – </a:t>
            </a:r>
            <a:r>
              <a:rPr lang="es-MX" dirty="0" err="1"/>
              <a:t>only</a:t>
            </a:r>
            <a:r>
              <a:rPr lang="es-MX" dirty="0"/>
              <a:t> </a:t>
            </a:r>
            <a:r>
              <a:rPr lang="es-MX" dirty="0" err="1"/>
              <a:t>centrally</a:t>
            </a:r>
            <a:r>
              <a:rPr lang="es-MX" dirty="0"/>
              <a:t> </a:t>
            </a:r>
            <a:r>
              <a:rPr lang="es-MX" dirty="0" err="1"/>
              <a:t>applied</a:t>
            </a:r>
            <a:r>
              <a:rPr lang="es-MX" dirty="0"/>
              <a:t> </a:t>
            </a:r>
            <a:r>
              <a:rPr lang="es-MX" dirty="0" err="1"/>
              <a:t>patches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6E8D78-2E96-4F80-A72C-7D5BAA6DF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t="29295" r="7470" b="27753"/>
          <a:stretch/>
        </p:blipFill>
        <p:spPr>
          <a:xfrm>
            <a:off x="2327023" y="4136573"/>
            <a:ext cx="7537954" cy="255814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39AF5E8-70F8-4CF8-B76E-3F89B40BD643}"/>
              </a:ext>
            </a:extLst>
          </p:cNvPr>
          <p:cNvSpPr/>
          <p:nvPr/>
        </p:nvSpPr>
        <p:spPr>
          <a:xfrm rot="20802157">
            <a:off x="6718228" y="1203631"/>
            <a:ext cx="3740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Thanks</a:t>
            </a:r>
            <a:r>
              <a:rPr lang="es-E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</a:t>
            </a:r>
            <a:endParaRPr lang="es-E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s-E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Abraham and Luis</a:t>
            </a:r>
          </a:p>
        </p:txBody>
      </p:sp>
    </p:spTree>
    <p:extLst>
      <p:ext uri="{BB962C8B-B14F-4D97-AF65-F5344CB8AC3E}">
        <p14:creationId xmlns:p14="http://schemas.microsoft.com/office/powerpoint/2010/main" val="393889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E1BCEC-EEF2-489F-A8DD-4B63C08B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 DCS UI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5C303EA-184E-471B-9762-7F54D29AF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09" y="1162529"/>
            <a:ext cx="7138020" cy="5501525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8BB5E70-70DE-4CE2-AFFF-3FD92585150F}"/>
              </a:ext>
            </a:extLst>
          </p:cNvPr>
          <p:cNvSpPr/>
          <p:nvPr/>
        </p:nvSpPr>
        <p:spPr>
          <a:xfrm>
            <a:off x="190210" y="2873829"/>
            <a:ext cx="3740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Thanks</a:t>
            </a:r>
            <a:r>
              <a:rPr lang="es-E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</a:t>
            </a:r>
            <a:endParaRPr lang="es-E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s-E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Juan Carlos</a:t>
            </a:r>
          </a:p>
        </p:txBody>
      </p:sp>
    </p:spTree>
    <p:extLst>
      <p:ext uri="{BB962C8B-B14F-4D97-AF65-F5344CB8AC3E}">
        <p14:creationId xmlns:p14="http://schemas.microsoft.com/office/powerpoint/2010/main" val="24140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3.7037E-6 L -4.16667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5C320-F414-4CD6-8CD2-A76881E7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ADC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EC610AB-783B-43F3-B3C2-19128865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43" y="731836"/>
            <a:ext cx="7419157" cy="5736161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5B10D3-B7DA-46E9-9638-818746E6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482464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484</TotalTime>
  <Words>638</Words>
  <Application>Microsoft Office PowerPoint</Application>
  <PresentationFormat>Panorámica</PresentationFormat>
  <Paragraphs>78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Consolas</vt:lpstr>
      <vt:lpstr>Corbel</vt:lpstr>
      <vt:lpstr>Lucida Console</vt:lpstr>
      <vt:lpstr>Custom Theme</vt:lpstr>
      <vt:lpstr>ACO &amp; AD DCS</vt:lpstr>
      <vt:lpstr>No news.</vt:lpstr>
      <vt:lpstr>ACORDE UI</vt:lpstr>
      <vt:lpstr>HV system</vt:lpstr>
      <vt:lpstr>LV</vt:lpstr>
      <vt:lpstr>Finite State Machines</vt:lpstr>
      <vt:lpstr>ACO DCS</vt:lpstr>
      <vt:lpstr>AD DCS UI</vt:lpstr>
      <vt:lpstr>ADC</vt:lpstr>
      <vt:lpstr>HV</vt:lpstr>
      <vt:lpstr>HV trends</vt:lpstr>
      <vt:lpstr>AD runs</vt:lpstr>
      <vt:lpstr>AD DCS</vt:lpstr>
      <vt:lpstr>Retreival issue on the Shuttle</vt:lpstr>
      <vt:lpstr>Shuttle errors – in order of multiplicity</vt:lpstr>
      <vt:lpstr>Presentación de PowerPoint</vt:lpstr>
      <vt:lpstr>Reconstruction for failed runs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cern\mim</dc:creator>
  <cp:lastModifiedBy>cern\mim</cp:lastModifiedBy>
  <cp:revision>27</cp:revision>
  <dcterms:created xsi:type="dcterms:W3CDTF">2018-09-28T23:36:38Z</dcterms:created>
  <dcterms:modified xsi:type="dcterms:W3CDTF">2018-09-29T07:40:40Z</dcterms:modified>
</cp:coreProperties>
</file>