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26"/>
  </p:notesMasterIdLst>
  <p:sldIdLst>
    <p:sldId id="256" r:id="rId2"/>
    <p:sldId id="257" r:id="rId3"/>
    <p:sldId id="258" r:id="rId4"/>
    <p:sldId id="259" r:id="rId5"/>
    <p:sldId id="260" r:id="rId6"/>
    <p:sldId id="261" r:id="rId7"/>
    <p:sldId id="262" r:id="rId8"/>
    <p:sldId id="265" r:id="rId9"/>
    <p:sldId id="263" r:id="rId10"/>
    <p:sldId id="266" r:id="rId11"/>
    <p:sldId id="267" r:id="rId12"/>
    <p:sldId id="269" r:id="rId13"/>
    <p:sldId id="270" r:id="rId14"/>
    <p:sldId id="281" r:id="rId15"/>
    <p:sldId id="271" r:id="rId16"/>
    <p:sldId id="272" r:id="rId17"/>
    <p:sldId id="273" r:id="rId18"/>
    <p:sldId id="274" r:id="rId19"/>
    <p:sldId id="275" r:id="rId20"/>
    <p:sldId id="276" r:id="rId21"/>
    <p:sldId id="277" r:id="rId22"/>
    <p:sldId id="278" r:id="rId23"/>
    <p:sldId id="280"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18"/>
    <p:restoredTop sz="94674"/>
  </p:normalViewPr>
  <p:slideViewPr>
    <p:cSldViewPr snapToGrid="0" snapToObjects="1">
      <p:cViewPr varScale="1">
        <p:scale>
          <a:sx n="131" d="100"/>
          <a:sy n="131" d="100"/>
        </p:scale>
        <p:origin x="5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2011E-150D-7846-9E19-48E0DB19729A}" type="datetimeFigureOut">
              <a:rPr lang="en-US" smtClean="0"/>
              <a:t>5/28/18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FA8A4-0448-1B46-8E38-739C6DC0B2F0}" type="slidenum">
              <a:rPr lang="en-US" smtClean="0"/>
              <a:t>‹#›</a:t>
            </a:fld>
            <a:endParaRPr lang="en-US"/>
          </a:p>
        </p:txBody>
      </p:sp>
    </p:spTree>
    <p:extLst>
      <p:ext uri="{BB962C8B-B14F-4D97-AF65-F5344CB8AC3E}">
        <p14:creationId xmlns:p14="http://schemas.microsoft.com/office/powerpoint/2010/main" val="264291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6BA3EA02-84A8-C647-AD7C-D24F818A9AAE}" type="datetimeFigureOut">
              <a:rPr lang="en-US" smtClean="0"/>
              <a:t>5/28/18</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270411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A3EA02-84A8-C647-AD7C-D24F818A9AAE}" type="datetimeFigureOut">
              <a:rPr lang="en-US" smtClean="0"/>
              <a:t>5/28/18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2097077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BA3EA02-84A8-C647-AD7C-D24F818A9AAE}" type="datetimeFigureOut">
              <a:rPr lang="en-US" smtClean="0"/>
              <a:t>5/28/18</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3406144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BA3EA02-84A8-C647-AD7C-D24F818A9AAE}" type="datetimeFigureOut">
              <a:rPr lang="en-US" smtClean="0"/>
              <a:t>5/28/18</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19192A3-CD2C-0C42-9E60-1283BC6B1DAF}"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58164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BA3EA02-84A8-C647-AD7C-D24F818A9AAE}" type="datetimeFigureOut">
              <a:rPr lang="en-US" smtClean="0"/>
              <a:t>5/28/18</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3412716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BA3EA02-84A8-C647-AD7C-D24F818A9AAE}" type="datetimeFigureOut">
              <a:rPr lang="en-US" smtClean="0"/>
              <a:t>5/28/18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671492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BA3EA02-84A8-C647-AD7C-D24F818A9AAE}" type="datetimeFigureOut">
              <a:rPr lang="en-US" smtClean="0"/>
              <a:t>5/28/18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116125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3EA02-84A8-C647-AD7C-D24F818A9AAE}" type="datetimeFigureOut">
              <a:rPr lang="en-US" smtClean="0"/>
              <a:t>5/28/18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3646638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6BA3EA02-84A8-C647-AD7C-D24F818A9AAE}" type="datetimeFigureOut">
              <a:rPr lang="en-US" smtClean="0"/>
              <a:t>5/28/18</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1454979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3EA02-84A8-C647-AD7C-D24F818A9AAE}" type="datetimeFigureOut">
              <a:rPr lang="en-US" smtClean="0"/>
              <a:t>5/28/18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3518697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6BA3EA02-84A8-C647-AD7C-D24F818A9AAE}" type="datetimeFigureOut">
              <a:rPr lang="en-US" smtClean="0"/>
              <a:t>5/28/18</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1794642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A3EA02-84A8-C647-AD7C-D24F818A9AAE}" type="datetimeFigureOut">
              <a:rPr lang="en-US" smtClean="0"/>
              <a:t>5/28/18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1538412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A3EA02-84A8-C647-AD7C-D24F818A9AAE}" type="datetimeFigureOut">
              <a:rPr lang="en-US" smtClean="0"/>
              <a:t>5/28/18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324517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A3EA02-84A8-C647-AD7C-D24F818A9AAE}" type="datetimeFigureOut">
              <a:rPr lang="en-US" smtClean="0"/>
              <a:t>5/28/18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3528034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3EA02-84A8-C647-AD7C-D24F818A9AAE}" type="datetimeFigureOut">
              <a:rPr lang="en-US" smtClean="0"/>
              <a:t>5/28/18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35283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A3EA02-84A8-C647-AD7C-D24F818A9AAE}" type="datetimeFigureOut">
              <a:rPr lang="en-US" smtClean="0"/>
              <a:t>5/28/18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224620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A3EA02-84A8-C647-AD7C-D24F818A9AAE}" type="datetimeFigureOut">
              <a:rPr lang="en-US" smtClean="0"/>
              <a:t>5/28/18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9192A3-CD2C-0C42-9E60-1283BC6B1DAF}" type="slidenum">
              <a:rPr lang="en-US" smtClean="0"/>
              <a:t>‹#›</a:t>
            </a:fld>
            <a:endParaRPr lang="en-US"/>
          </a:p>
        </p:txBody>
      </p:sp>
    </p:spTree>
    <p:extLst>
      <p:ext uri="{BB962C8B-B14F-4D97-AF65-F5344CB8AC3E}">
        <p14:creationId xmlns:p14="http://schemas.microsoft.com/office/powerpoint/2010/main" val="3631494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BA3EA02-84A8-C647-AD7C-D24F818A9AAE}" type="datetimeFigureOut">
              <a:rPr lang="en-US" smtClean="0"/>
              <a:t>5/28/18</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19192A3-CD2C-0C42-9E60-1283BC6B1DAF}" type="slidenum">
              <a:rPr lang="en-US" smtClean="0"/>
              <a:t>‹#›</a:t>
            </a:fld>
            <a:endParaRPr lang="en-US"/>
          </a:p>
        </p:txBody>
      </p:sp>
    </p:spTree>
    <p:extLst>
      <p:ext uri="{BB962C8B-B14F-4D97-AF65-F5344CB8AC3E}">
        <p14:creationId xmlns:p14="http://schemas.microsoft.com/office/powerpoint/2010/main" val="3125419441"/>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1.xml"/><Relationship Id="rId5" Type="http://schemas.openxmlformats.org/officeDocument/2006/relationships/image" Target="../media/image24.emf"/><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image" Target="../media/image25.emf"/><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4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4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40.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slideLayout" Target="../slideLayouts/slideLayout6.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7D4B3-6BED-D44D-A56D-A2F45FF481A4}"/>
              </a:ext>
            </a:extLst>
          </p:cNvPr>
          <p:cNvSpPr>
            <a:spLocks noGrp="1"/>
          </p:cNvSpPr>
          <p:nvPr>
            <p:ph type="ctrTitle"/>
          </p:nvPr>
        </p:nvSpPr>
        <p:spPr>
          <a:xfrm>
            <a:off x="784696" y="1089879"/>
            <a:ext cx="10622605" cy="1527325"/>
          </a:xfrm>
        </p:spPr>
        <p:txBody>
          <a:bodyPr>
            <a:normAutofit/>
          </a:bodyPr>
          <a:lstStyle/>
          <a:p>
            <a:r>
              <a:rPr lang="en-US" sz="4800" dirty="0">
                <a:latin typeface="Garamond" panose="02020404030301010803" pitchFamily="18" charset="0"/>
                <a:cs typeface="Angsana New" panose="02020603050405020304" pitchFamily="18" charset="-34"/>
              </a:rPr>
              <a:t>Neutrino Oscillations for the study of the Earth’s interior</a:t>
            </a:r>
          </a:p>
        </p:txBody>
      </p:sp>
      <p:sp>
        <p:nvSpPr>
          <p:cNvPr id="3" name="Subtitle 2">
            <a:extLst>
              <a:ext uri="{FF2B5EF4-FFF2-40B4-BE49-F238E27FC236}">
                <a16:creationId xmlns:a16="http://schemas.microsoft.com/office/drawing/2014/main" id="{B3A18C15-016E-C64B-BF1D-58EF2A54EBA1}"/>
              </a:ext>
            </a:extLst>
          </p:cNvPr>
          <p:cNvSpPr>
            <a:spLocks noGrp="1"/>
          </p:cNvSpPr>
          <p:nvPr>
            <p:ph type="subTitle" idx="1"/>
          </p:nvPr>
        </p:nvSpPr>
        <p:spPr>
          <a:xfrm>
            <a:off x="1191638" y="2655733"/>
            <a:ext cx="9808722" cy="982411"/>
          </a:xfrm>
        </p:spPr>
        <p:txBody>
          <a:bodyPr>
            <a:noAutofit/>
          </a:bodyPr>
          <a:lstStyle/>
          <a:p>
            <a:r>
              <a:rPr lang="en-US" sz="2400" dirty="0">
                <a:latin typeface="Garamond" panose="02020404030301010803" pitchFamily="18" charset="0"/>
              </a:rPr>
              <a:t>Juan Carlos D’Olivo</a:t>
            </a:r>
            <a:r>
              <a:rPr lang="en-US" sz="2400" baseline="30000" dirty="0">
                <a:latin typeface="Garamond" panose="02020404030301010803" pitchFamily="18" charset="0"/>
              </a:rPr>
              <a:t>1	</a:t>
            </a:r>
            <a:r>
              <a:rPr lang="en-US" sz="2400" dirty="0">
                <a:latin typeface="Garamond" panose="02020404030301010803" pitchFamily="18" charset="0"/>
              </a:rPr>
              <a:t>José Arnulfo Herrera Lara</a:t>
            </a:r>
            <a:r>
              <a:rPr lang="en-US" sz="2400" baseline="30000" dirty="0">
                <a:latin typeface="Garamond" panose="02020404030301010803" pitchFamily="18" charset="0"/>
              </a:rPr>
              <a:t>1</a:t>
            </a:r>
            <a:r>
              <a:rPr lang="en-US" sz="2400" dirty="0">
                <a:latin typeface="Garamond" panose="02020404030301010803" pitchFamily="18" charset="0"/>
              </a:rPr>
              <a:t>	Oscar Alfredo Sampayo</a:t>
            </a:r>
            <a:r>
              <a:rPr lang="en-US" sz="2400" baseline="30000" dirty="0">
                <a:latin typeface="Garamond" panose="02020404030301010803" pitchFamily="18" charset="0"/>
              </a:rPr>
              <a:t>2</a:t>
            </a:r>
          </a:p>
          <a:p>
            <a:r>
              <a:rPr lang="en-US" sz="2400" dirty="0">
                <a:latin typeface="Garamond" panose="02020404030301010803" pitchFamily="18" charset="0"/>
              </a:rPr>
              <a:t>		Ismael Romero</a:t>
            </a:r>
            <a:r>
              <a:rPr lang="en-US" sz="2400" baseline="30000" dirty="0">
                <a:latin typeface="Garamond" panose="02020404030301010803" pitchFamily="18" charset="0"/>
              </a:rPr>
              <a:t>2</a:t>
            </a:r>
            <a:r>
              <a:rPr lang="en-US" sz="2400" dirty="0">
                <a:latin typeface="Garamond" panose="02020404030301010803" pitchFamily="18" charset="0"/>
              </a:rPr>
              <a:t>		Gabriel Zapata</a:t>
            </a:r>
            <a:r>
              <a:rPr lang="en-US" sz="2400" baseline="30000" dirty="0">
                <a:latin typeface="Garamond" panose="02020404030301010803" pitchFamily="18" charset="0"/>
              </a:rPr>
              <a:t>2</a:t>
            </a:r>
            <a:r>
              <a:rPr lang="en-US" sz="2400" dirty="0">
                <a:latin typeface="Garamond" panose="02020404030301010803" pitchFamily="18" charset="0"/>
              </a:rPr>
              <a:t>     </a:t>
            </a:r>
          </a:p>
        </p:txBody>
      </p:sp>
      <p:sp>
        <p:nvSpPr>
          <p:cNvPr id="4" name="TextBox 3">
            <a:extLst>
              <a:ext uri="{FF2B5EF4-FFF2-40B4-BE49-F238E27FC236}">
                <a16:creationId xmlns:a16="http://schemas.microsoft.com/office/drawing/2014/main" id="{CB3CC5C2-138D-244A-BD78-32B5AC1B0C9C}"/>
              </a:ext>
            </a:extLst>
          </p:cNvPr>
          <p:cNvSpPr txBox="1"/>
          <p:nvPr/>
        </p:nvSpPr>
        <p:spPr>
          <a:xfrm>
            <a:off x="4011086" y="3809159"/>
            <a:ext cx="3967265" cy="461665"/>
          </a:xfrm>
          <a:prstGeom prst="rect">
            <a:avLst/>
          </a:prstGeom>
          <a:noFill/>
        </p:spPr>
        <p:txBody>
          <a:bodyPr wrap="square" rtlCol="0">
            <a:spAutoFit/>
          </a:bodyPr>
          <a:lstStyle/>
          <a:p>
            <a:r>
              <a:rPr lang="en-US" sz="2400" baseline="30000" dirty="0">
                <a:latin typeface="Garamond" panose="02020404030301010803" pitchFamily="18" charset="0"/>
              </a:rPr>
              <a:t>1</a:t>
            </a:r>
            <a:r>
              <a:rPr lang="en-US" sz="2400" dirty="0">
                <a:latin typeface="Garamond" panose="02020404030301010803" pitchFamily="18" charset="0"/>
              </a:rPr>
              <a:t>Instituto de </a:t>
            </a:r>
            <a:r>
              <a:rPr lang="en-US" sz="2400" dirty="0" err="1">
                <a:latin typeface="Garamond" panose="02020404030301010803" pitchFamily="18" charset="0"/>
              </a:rPr>
              <a:t>Ciencias</a:t>
            </a:r>
            <a:r>
              <a:rPr lang="en-US" sz="2400" dirty="0">
                <a:latin typeface="Garamond" panose="02020404030301010803" pitchFamily="18" charset="0"/>
              </a:rPr>
              <a:t> </a:t>
            </a:r>
            <a:r>
              <a:rPr lang="en-US" sz="2400" dirty="0" err="1">
                <a:latin typeface="Garamond" panose="02020404030301010803" pitchFamily="18" charset="0"/>
              </a:rPr>
              <a:t>Nucleares</a:t>
            </a:r>
            <a:endParaRPr lang="en-US" sz="2400" dirty="0">
              <a:latin typeface="Garamond" panose="02020404030301010803" pitchFamily="18" charset="0"/>
            </a:endParaRPr>
          </a:p>
        </p:txBody>
      </p:sp>
      <p:sp>
        <p:nvSpPr>
          <p:cNvPr id="5" name="TextBox 4">
            <a:extLst>
              <a:ext uri="{FF2B5EF4-FFF2-40B4-BE49-F238E27FC236}">
                <a16:creationId xmlns:a16="http://schemas.microsoft.com/office/drawing/2014/main" id="{1C308880-EEC4-2B48-9BEB-EDDB0A6BFCFB}"/>
              </a:ext>
            </a:extLst>
          </p:cNvPr>
          <p:cNvSpPr txBox="1"/>
          <p:nvPr/>
        </p:nvSpPr>
        <p:spPr>
          <a:xfrm>
            <a:off x="2477859" y="4309353"/>
            <a:ext cx="7033720" cy="461665"/>
          </a:xfrm>
          <a:prstGeom prst="rect">
            <a:avLst/>
          </a:prstGeom>
          <a:noFill/>
        </p:spPr>
        <p:txBody>
          <a:bodyPr wrap="none" rtlCol="0">
            <a:spAutoFit/>
          </a:bodyPr>
          <a:lstStyle/>
          <a:p>
            <a:r>
              <a:rPr lang="en-US" sz="2400" baseline="30000" dirty="0">
                <a:latin typeface="Garamond" panose="02020404030301010803" pitchFamily="18" charset="0"/>
              </a:rPr>
              <a:t>2</a:t>
            </a:r>
            <a:r>
              <a:rPr lang="en-US" sz="2400" dirty="0">
                <a:latin typeface="Garamond" panose="02020404030301010803" pitchFamily="18" charset="0"/>
              </a:rPr>
              <a:t>Depto. De </a:t>
            </a:r>
            <a:r>
              <a:rPr lang="en-US" sz="2400" dirty="0" err="1">
                <a:latin typeface="Garamond" panose="02020404030301010803" pitchFamily="18" charset="0"/>
              </a:rPr>
              <a:t>Física</a:t>
            </a:r>
            <a:r>
              <a:rPr lang="en-US" sz="2400" dirty="0">
                <a:latin typeface="Garamond" panose="02020404030301010803" pitchFamily="18" charset="0"/>
              </a:rPr>
              <a:t>, Universidad Nacional de Mar del Plata</a:t>
            </a:r>
          </a:p>
        </p:txBody>
      </p:sp>
    </p:spTree>
    <p:extLst>
      <p:ext uri="{BB962C8B-B14F-4D97-AF65-F5344CB8AC3E}">
        <p14:creationId xmlns:p14="http://schemas.microsoft.com/office/powerpoint/2010/main" val="1623979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87C7C0-9342-0541-BE9E-1A09D0BA766C}"/>
              </a:ext>
            </a:extLst>
          </p:cNvPr>
          <p:cNvSpPr>
            <a:spLocks noGrp="1"/>
          </p:cNvSpPr>
          <p:nvPr>
            <p:ph type="title"/>
          </p:nvPr>
        </p:nvSpPr>
        <p:spPr>
          <a:xfrm>
            <a:off x="4491633" y="184824"/>
            <a:ext cx="7226030" cy="943583"/>
          </a:xfrm>
        </p:spPr>
        <p:txBody>
          <a:bodyPr>
            <a:normAutofit fontScale="90000"/>
          </a:bodyPr>
          <a:lstStyle/>
          <a:p>
            <a:r>
              <a:rPr lang="en-US" sz="4800" dirty="0">
                <a:latin typeface="Garamond" panose="02020404030301010803" pitchFamily="18" charset="0"/>
              </a:rPr>
              <a:t>Neutrino oscillations</a:t>
            </a:r>
          </a:p>
        </p:txBody>
      </p:sp>
      <p:sp>
        <p:nvSpPr>
          <p:cNvPr id="4" name="TextBox 3">
            <a:extLst>
              <a:ext uri="{FF2B5EF4-FFF2-40B4-BE49-F238E27FC236}">
                <a16:creationId xmlns:a16="http://schemas.microsoft.com/office/drawing/2014/main" id="{C80BE0DF-4A3E-8B4A-9787-07DC35AC1B34}"/>
              </a:ext>
            </a:extLst>
          </p:cNvPr>
          <p:cNvSpPr txBox="1"/>
          <p:nvPr/>
        </p:nvSpPr>
        <p:spPr>
          <a:xfrm>
            <a:off x="6206076" y="914399"/>
            <a:ext cx="3797144" cy="584775"/>
          </a:xfrm>
          <a:prstGeom prst="rect">
            <a:avLst/>
          </a:prstGeom>
          <a:noFill/>
        </p:spPr>
        <p:txBody>
          <a:bodyPr wrap="square" rtlCol="0">
            <a:spAutoFit/>
          </a:bodyPr>
          <a:lstStyle/>
          <a:p>
            <a:r>
              <a:rPr lang="en-US" sz="3200" dirty="0">
                <a:latin typeface="Garamond" panose="02020404030301010803" pitchFamily="18" charset="0"/>
              </a:rPr>
              <a:t>Oscillations in vacuum</a:t>
            </a:r>
          </a:p>
        </p:txBody>
      </p:sp>
      <p:pic>
        <p:nvPicPr>
          <p:cNvPr id="6" name="Picture 5">
            <a:extLst>
              <a:ext uri="{FF2B5EF4-FFF2-40B4-BE49-F238E27FC236}">
                <a16:creationId xmlns:a16="http://schemas.microsoft.com/office/drawing/2014/main" id="{A97D5865-5380-3241-AE58-133301D0B1F2}"/>
              </a:ext>
            </a:extLst>
          </p:cNvPr>
          <p:cNvPicPr>
            <a:picLocks noChangeAspect="1"/>
          </p:cNvPicPr>
          <p:nvPr/>
        </p:nvPicPr>
        <p:blipFill>
          <a:blip r:embed="rId2"/>
          <a:stretch>
            <a:fillRect/>
          </a:stretch>
        </p:blipFill>
        <p:spPr>
          <a:xfrm>
            <a:off x="2340681" y="1499174"/>
            <a:ext cx="7445345" cy="5227582"/>
          </a:xfrm>
          <a:prstGeom prst="rect">
            <a:avLst/>
          </a:prstGeom>
        </p:spPr>
      </p:pic>
    </p:spTree>
    <p:extLst>
      <p:ext uri="{BB962C8B-B14F-4D97-AF65-F5344CB8AC3E}">
        <p14:creationId xmlns:p14="http://schemas.microsoft.com/office/powerpoint/2010/main" val="898064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0F4CC1-E791-1247-803E-E694A7384471}"/>
              </a:ext>
            </a:extLst>
          </p:cNvPr>
          <p:cNvSpPr>
            <a:spLocks noGrp="1"/>
          </p:cNvSpPr>
          <p:nvPr>
            <p:ph type="title"/>
          </p:nvPr>
        </p:nvSpPr>
        <p:spPr>
          <a:xfrm>
            <a:off x="3093578" y="116730"/>
            <a:ext cx="5957552" cy="603117"/>
          </a:xfrm>
        </p:spPr>
        <p:txBody>
          <a:bodyPr>
            <a:normAutofit/>
          </a:bodyPr>
          <a:lstStyle/>
          <a:p>
            <a:r>
              <a:rPr lang="en-US" sz="3600" dirty="0">
                <a:latin typeface="Garamond" panose="02020404030301010803" pitchFamily="18" charset="0"/>
              </a:rPr>
              <a:t>Neutrino oscillations</a:t>
            </a:r>
          </a:p>
        </p:txBody>
      </p:sp>
      <p:sp>
        <p:nvSpPr>
          <p:cNvPr id="5" name="TextBox 4">
            <a:extLst>
              <a:ext uri="{FF2B5EF4-FFF2-40B4-BE49-F238E27FC236}">
                <a16:creationId xmlns:a16="http://schemas.microsoft.com/office/drawing/2014/main" id="{163AABA4-9A2F-A445-9A69-33261C520C45}"/>
              </a:ext>
            </a:extLst>
          </p:cNvPr>
          <p:cNvSpPr txBox="1"/>
          <p:nvPr/>
        </p:nvSpPr>
        <p:spPr>
          <a:xfrm>
            <a:off x="4670646" y="719847"/>
            <a:ext cx="2803415" cy="461665"/>
          </a:xfrm>
          <a:prstGeom prst="rect">
            <a:avLst/>
          </a:prstGeom>
          <a:noFill/>
        </p:spPr>
        <p:txBody>
          <a:bodyPr wrap="square" rtlCol="0">
            <a:spAutoFit/>
          </a:bodyPr>
          <a:lstStyle/>
          <a:p>
            <a:r>
              <a:rPr lang="en-US" sz="2400" dirty="0">
                <a:latin typeface="Garamond" panose="02020404030301010803" pitchFamily="18" charset="0"/>
              </a:rPr>
              <a:t>Oscillations in matter</a:t>
            </a:r>
          </a:p>
        </p:txBody>
      </p:sp>
      <p:sp>
        <p:nvSpPr>
          <p:cNvPr id="6" name="CuadroTexto 5">
            <a:extLst>
              <a:ext uri="{FF2B5EF4-FFF2-40B4-BE49-F238E27FC236}">
                <a16:creationId xmlns:a16="http://schemas.microsoft.com/office/drawing/2014/main" id="{475C64B5-3E16-B148-8A3E-6D3625565720}"/>
              </a:ext>
            </a:extLst>
          </p:cNvPr>
          <p:cNvSpPr txBox="1"/>
          <p:nvPr/>
        </p:nvSpPr>
        <p:spPr>
          <a:xfrm>
            <a:off x="223736" y="1181512"/>
            <a:ext cx="11770468" cy="769441"/>
          </a:xfrm>
          <a:prstGeom prst="rect">
            <a:avLst/>
          </a:prstGeom>
          <a:noFill/>
        </p:spPr>
        <p:txBody>
          <a:bodyPr wrap="square" rtlCol="0">
            <a:spAutoFit/>
          </a:bodyPr>
          <a:lstStyle/>
          <a:p>
            <a:r>
              <a:rPr lang="es-ES_tradnl" sz="2200" dirty="0">
                <a:latin typeface="Garamond" panose="02020404030301010803" pitchFamily="18" charset="0"/>
              </a:rPr>
              <a:t>The </a:t>
            </a:r>
            <a:r>
              <a:rPr lang="es-ES_tradnl" sz="2200" dirty="0" err="1">
                <a:latin typeface="Garamond" panose="02020404030301010803" pitchFamily="18" charset="0"/>
              </a:rPr>
              <a:t>presence</a:t>
            </a:r>
            <a:r>
              <a:rPr lang="es-ES_tradnl" sz="2200" dirty="0">
                <a:latin typeface="Garamond" panose="02020404030301010803" pitchFamily="18" charset="0"/>
              </a:rPr>
              <a:t> of </a:t>
            </a:r>
            <a:r>
              <a:rPr lang="es-ES_tradnl" sz="2200" dirty="0" err="1">
                <a:latin typeface="Garamond" panose="02020404030301010803" pitchFamily="18" charset="0"/>
              </a:rPr>
              <a:t>matter</a:t>
            </a:r>
            <a:r>
              <a:rPr lang="es-ES_tradnl" sz="2200" dirty="0">
                <a:latin typeface="Garamond" panose="02020404030301010803" pitchFamily="18" charset="0"/>
              </a:rPr>
              <a:t> in </a:t>
            </a:r>
            <a:r>
              <a:rPr lang="es-ES_tradnl" sz="2200" dirty="0" err="1">
                <a:latin typeface="Garamond" panose="02020404030301010803" pitchFamily="18" charset="0"/>
              </a:rPr>
              <a:t>the</a:t>
            </a:r>
            <a:r>
              <a:rPr lang="es-ES_tradnl" sz="2200" dirty="0">
                <a:latin typeface="Garamond" panose="02020404030301010803" pitchFamily="18" charset="0"/>
              </a:rPr>
              <a:t> </a:t>
            </a:r>
            <a:r>
              <a:rPr lang="es-ES_tradnl" sz="2200" dirty="0" err="1">
                <a:latin typeface="Garamond" panose="02020404030301010803" pitchFamily="18" charset="0"/>
              </a:rPr>
              <a:t>trajectory</a:t>
            </a:r>
            <a:r>
              <a:rPr lang="es-ES_tradnl" sz="2200" dirty="0">
                <a:latin typeface="Garamond" panose="02020404030301010803" pitchFamily="18" charset="0"/>
              </a:rPr>
              <a:t> of neutrinos can </a:t>
            </a:r>
            <a:r>
              <a:rPr lang="es-ES_tradnl" sz="2200" dirty="0" err="1">
                <a:latin typeface="Garamond" panose="02020404030301010803" pitchFamily="18" charset="0"/>
              </a:rPr>
              <a:t>affect</a:t>
            </a:r>
            <a:r>
              <a:rPr lang="es-ES_tradnl" sz="2200" dirty="0">
                <a:latin typeface="Garamond" panose="02020404030301010803" pitchFamily="18" charset="0"/>
              </a:rPr>
              <a:t> </a:t>
            </a:r>
            <a:r>
              <a:rPr lang="es-ES_tradnl" sz="2200" dirty="0" err="1">
                <a:latin typeface="Garamond" panose="02020404030301010803" pitchFamily="18" charset="0"/>
              </a:rPr>
              <a:t>the</a:t>
            </a:r>
            <a:r>
              <a:rPr lang="es-ES_tradnl" sz="2200" dirty="0">
                <a:latin typeface="Garamond" panose="02020404030301010803" pitchFamily="18" charset="0"/>
              </a:rPr>
              <a:t> </a:t>
            </a:r>
            <a:r>
              <a:rPr lang="es-ES_tradnl" sz="2200" dirty="0" err="1">
                <a:latin typeface="Garamond" panose="02020404030301010803" pitchFamily="18" charset="0"/>
              </a:rPr>
              <a:t>transition</a:t>
            </a:r>
            <a:r>
              <a:rPr lang="es-ES_tradnl" sz="2200" dirty="0">
                <a:latin typeface="Garamond" panose="02020404030301010803" pitchFamily="18" charset="0"/>
              </a:rPr>
              <a:t> </a:t>
            </a:r>
            <a:r>
              <a:rPr lang="es-ES_tradnl" sz="2200" dirty="0" err="1">
                <a:latin typeface="Garamond" panose="02020404030301010803" pitchFamily="18" charset="0"/>
              </a:rPr>
              <a:t>probabilities</a:t>
            </a:r>
            <a:r>
              <a:rPr lang="es-ES_tradnl" sz="2200" dirty="0">
                <a:latin typeface="Garamond" panose="02020404030301010803" pitchFamily="18" charset="0"/>
              </a:rPr>
              <a:t>. </a:t>
            </a:r>
            <a:r>
              <a:rPr lang="es-ES_tradnl" sz="2200" dirty="0" err="1">
                <a:latin typeface="Garamond" panose="02020404030301010803" pitchFamily="18" charset="0"/>
              </a:rPr>
              <a:t>The</a:t>
            </a:r>
            <a:r>
              <a:rPr lang="es-ES_tradnl" sz="2200" dirty="0">
                <a:latin typeface="Garamond" panose="02020404030301010803" pitchFamily="18" charset="0"/>
              </a:rPr>
              <a:t> </a:t>
            </a:r>
            <a:r>
              <a:rPr lang="es-ES_tradnl" sz="2200" dirty="0" err="1">
                <a:latin typeface="Garamond" panose="02020404030301010803" pitchFamily="18" charset="0"/>
              </a:rPr>
              <a:t>result</a:t>
            </a:r>
            <a:r>
              <a:rPr lang="es-ES_tradnl" sz="2200" dirty="0">
                <a:latin typeface="Garamond" panose="02020404030301010803" pitchFamily="18" charset="0"/>
              </a:rPr>
              <a:t> of </a:t>
            </a:r>
            <a:r>
              <a:rPr lang="es-ES_tradnl" sz="2200" dirty="0" err="1">
                <a:latin typeface="Garamond" panose="02020404030301010803" pitchFamily="18" charset="0"/>
              </a:rPr>
              <a:t>this</a:t>
            </a:r>
            <a:r>
              <a:rPr lang="es-ES_tradnl" sz="2200" dirty="0">
                <a:latin typeface="Garamond" panose="02020404030301010803" pitchFamily="18" charset="0"/>
              </a:rPr>
              <a:t> </a:t>
            </a:r>
            <a:r>
              <a:rPr lang="es-ES_tradnl" sz="2200" dirty="0" err="1">
                <a:latin typeface="Garamond" panose="02020404030301010803" pitchFamily="18" charset="0"/>
              </a:rPr>
              <a:t>interaction</a:t>
            </a:r>
            <a:r>
              <a:rPr lang="es-ES_tradnl" sz="2200" dirty="0">
                <a:latin typeface="Garamond" panose="02020404030301010803" pitchFamily="18" charset="0"/>
              </a:rPr>
              <a:t> </a:t>
            </a:r>
            <a:r>
              <a:rPr lang="es-ES_tradnl" sz="2200" dirty="0" err="1">
                <a:latin typeface="Garamond" panose="02020404030301010803" pitchFamily="18" charset="0"/>
              </a:rPr>
              <a:t>is</a:t>
            </a:r>
            <a:r>
              <a:rPr lang="es-ES_tradnl" sz="2200" dirty="0">
                <a:latin typeface="Garamond" panose="02020404030301010803" pitchFamily="18" charset="0"/>
              </a:rPr>
              <a:t> </a:t>
            </a:r>
            <a:r>
              <a:rPr lang="es-ES_tradnl" sz="2200" dirty="0" err="1">
                <a:latin typeface="Garamond" panose="02020404030301010803" pitchFamily="18" charset="0"/>
              </a:rPr>
              <a:t>the</a:t>
            </a:r>
            <a:r>
              <a:rPr lang="es-ES_tradnl" sz="2200" dirty="0">
                <a:latin typeface="Garamond" panose="02020404030301010803" pitchFamily="18" charset="0"/>
              </a:rPr>
              <a:t> </a:t>
            </a:r>
            <a:r>
              <a:rPr lang="es-ES_tradnl" sz="2200" dirty="0" err="1">
                <a:latin typeface="Garamond" panose="02020404030301010803" pitchFamily="18" charset="0"/>
              </a:rPr>
              <a:t>addition</a:t>
            </a:r>
            <a:r>
              <a:rPr lang="es-ES_tradnl" sz="2200" dirty="0">
                <a:latin typeface="Garamond" panose="02020404030301010803" pitchFamily="18" charset="0"/>
              </a:rPr>
              <a:t> of a </a:t>
            </a:r>
            <a:r>
              <a:rPr lang="es-ES_tradnl" sz="2200" dirty="0" err="1">
                <a:latin typeface="Garamond" panose="02020404030301010803" pitchFamily="18" charset="0"/>
              </a:rPr>
              <a:t>potential</a:t>
            </a:r>
            <a:r>
              <a:rPr lang="es-ES_tradnl" sz="2200" dirty="0">
                <a:latin typeface="Garamond" panose="02020404030301010803" pitchFamily="18" charset="0"/>
              </a:rPr>
              <a:t> to </a:t>
            </a:r>
            <a:r>
              <a:rPr lang="es-ES_tradnl" sz="2200" dirty="0" err="1">
                <a:latin typeface="Garamond" panose="02020404030301010803" pitchFamily="18" charset="0"/>
              </a:rPr>
              <a:t>the</a:t>
            </a:r>
            <a:r>
              <a:rPr lang="es-ES_tradnl" sz="2200" dirty="0">
                <a:latin typeface="Garamond" panose="02020404030301010803" pitchFamily="18" charset="0"/>
              </a:rPr>
              <a:t> </a:t>
            </a:r>
            <a:r>
              <a:rPr lang="es-ES_tradnl" sz="2200" dirty="0" err="1">
                <a:latin typeface="Garamond" panose="02020404030301010803" pitchFamily="18" charset="0"/>
              </a:rPr>
              <a:t>Hamiltonian</a:t>
            </a:r>
            <a:r>
              <a:rPr lang="es-ES_tradnl" sz="2200" dirty="0">
                <a:latin typeface="Garamond" panose="02020404030301010803" pitchFamily="18" charset="0"/>
              </a:rPr>
              <a:t> in </a:t>
            </a:r>
            <a:r>
              <a:rPr lang="es-ES_tradnl" sz="2200" dirty="0" err="1">
                <a:latin typeface="Garamond" panose="02020404030301010803" pitchFamily="18" charset="0"/>
              </a:rPr>
              <a:t>the</a:t>
            </a:r>
            <a:r>
              <a:rPr lang="es-ES_tradnl" sz="2200" dirty="0">
                <a:latin typeface="Garamond" panose="02020404030301010803" pitchFamily="18" charset="0"/>
              </a:rPr>
              <a:t> Schrödinger </a:t>
            </a:r>
            <a:r>
              <a:rPr lang="es-ES_tradnl" sz="2200" dirty="0" err="1">
                <a:latin typeface="Garamond" panose="02020404030301010803" pitchFamily="18" charset="0"/>
              </a:rPr>
              <a:t>equation</a:t>
            </a:r>
            <a:r>
              <a:rPr lang="es-ES_tradnl" sz="2200" dirty="0">
                <a:latin typeface="Garamond" panose="02020404030301010803" pitchFamily="18" charset="0"/>
              </a:rPr>
              <a:t>. </a:t>
            </a:r>
          </a:p>
        </p:txBody>
      </p:sp>
      <p:pic>
        <p:nvPicPr>
          <p:cNvPr id="7" name="Imagen 6">
            <a:extLst>
              <a:ext uri="{FF2B5EF4-FFF2-40B4-BE49-F238E27FC236}">
                <a16:creationId xmlns:a16="http://schemas.microsoft.com/office/drawing/2014/main" id="{69CBE3D6-C67A-FA44-864D-EF2A2AD0DCBD}"/>
              </a:ext>
            </a:extLst>
          </p:cNvPr>
          <p:cNvPicPr>
            <a:picLocks noChangeAspect="1"/>
          </p:cNvPicPr>
          <p:nvPr/>
        </p:nvPicPr>
        <p:blipFill>
          <a:blip r:embed="rId2">
            <a:duotone>
              <a:schemeClr val="accent3">
                <a:shade val="45000"/>
                <a:satMod val="135000"/>
              </a:schemeClr>
              <a:prstClr val="white"/>
            </a:duotone>
            <a:lum bright="40000" contrast="40000"/>
            <a:extLst>
              <a:ext uri="{28A0092B-C50C-407E-A947-70E740481C1C}">
                <a14:useLocalDpi xmlns:a14="http://schemas.microsoft.com/office/drawing/2010/main" val="0"/>
              </a:ext>
            </a:extLst>
          </a:blip>
          <a:stretch>
            <a:fillRect/>
          </a:stretch>
        </p:blipFill>
        <p:spPr>
          <a:xfrm>
            <a:off x="4221023" y="2076782"/>
            <a:ext cx="3702659" cy="380551"/>
          </a:xfrm>
          <a:prstGeom prst="rect">
            <a:avLst/>
          </a:prstGeom>
        </p:spPr>
      </p:pic>
      <p:pic>
        <p:nvPicPr>
          <p:cNvPr id="8" name="Imagen 8">
            <a:extLst>
              <a:ext uri="{FF2B5EF4-FFF2-40B4-BE49-F238E27FC236}">
                <a16:creationId xmlns:a16="http://schemas.microsoft.com/office/drawing/2014/main" id="{A26EF61E-0AD0-8C4C-8EDB-C84287BCAC95}"/>
              </a:ext>
            </a:extLst>
          </p:cNvPr>
          <p:cNvPicPr>
            <a:picLocks noChangeAspect="1"/>
          </p:cNvPicPr>
          <p:nvPr/>
        </p:nvPicPr>
        <p:blipFill>
          <a:blip r:embed="rId3">
            <a:duotone>
              <a:schemeClr val="accent3">
                <a:shade val="45000"/>
                <a:satMod val="135000"/>
              </a:schemeClr>
              <a:prstClr val="white"/>
            </a:duotone>
            <a:lum bright="40000" contrast="40000"/>
            <a:extLst>
              <a:ext uri="{28A0092B-C50C-407E-A947-70E740481C1C}">
                <a14:useLocalDpi xmlns:a14="http://schemas.microsoft.com/office/drawing/2010/main" val="0"/>
              </a:ext>
            </a:extLst>
          </a:blip>
          <a:stretch>
            <a:fillRect/>
          </a:stretch>
        </p:blipFill>
        <p:spPr>
          <a:xfrm>
            <a:off x="1959430" y="2644717"/>
            <a:ext cx="8225843" cy="908546"/>
          </a:xfrm>
          <a:prstGeom prst="rect">
            <a:avLst/>
          </a:prstGeom>
        </p:spPr>
      </p:pic>
      <p:pic>
        <p:nvPicPr>
          <p:cNvPr id="9" name="Picture 8">
            <a:extLst>
              <a:ext uri="{FF2B5EF4-FFF2-40B4-BE49-F238E27FC236}">
                <a16:creationId xmlns:a16="http://schemas.microsoft.com/office/drawing/2014/main" id="{31D3F1A8-A1B2-384F-92A2-DC044FD5051A}"/>
              </a:ext>
            </a:extLst>
          </p:cNvPr>
          <p:cNvPicPr>
            <a:picLocks noChangeAspect="1"/>
          </p:cNvPicPr>
          <p:nvPr/>
        </p:nvPicPr>
        <p:blipFill>
          <a:blip r:embed="rId4">
            <a:duotone>
              <a:schemeClr val="accent6">
                <a:shade val="45000"/>
                <a:satMod val="135000"/>
              </a:schemeClr>
              <a:prstClr val="white"/>
            </a:duotone>
            <a:lum bright="20000" contrast="20000"/>
          </a:blip>
          <a:stretch>
            <a:fillRect/>
          </a:stretch>
        </p:blipFill>
        <p:spPr>
          <a:xfrm>
            <a:off x="902893" y="4009758"/>
            <a:ext cx="4381370" cy="923731"/>
          </a:xfrm>
          <a:prstGeom prst="rect">
            <a:avLst/>
          </a:prstGeom>
        </p:spPr>
      </p:pic>
      <p:pic>
        <p:nvPicPr>
          <p:cNvPr id="10" name="Picture 9">
            <a:extLst>
              <a:ext uri="{FF2B5EF4-FFF2-40B4-BE49-F238E27FC236}">
                <a16:creationId xmlns:a16="http://schemas.microsoft.com/office/drawing/2014/main" id="{5C875F17-4D1C-4A4A-988C-494312DAD660}"/>
              </a:ext>
            </a:extLst>
          </p:cNvPr>
          <p:cNvPicPr>
            <a:picLocks noChangeAspect="1"/>
          </p:cNvPicPr>
          <p:nvPr/>
        </p:nvPicPr>
        <p:blipFill>
          <a:blip r:embed="rId5">
            <a:duotone>
              <a:schemeClr val="accent5">
                <a:shade val="45000"/>
                <a:satMod val="135000"/>
              </a:schemeClr>
              <a:prstClr val="white"/>
            </a:duotone>
            <a:lum bright="20000" contrast="20000"/>
          </a:blip>
          <a:stretch>
            <a:fillRect/>
          </a:stretch>
        </p:blipFill>
        <p:spPr>
          <a:xfrm>
            <a:off x="6072351" y="3812732"/>
            <a:ext cx="3886339" cy="1317781"/>
          </a:xfrm>
          <a:prstGeom prst="rect">
            <a:avLst/>
          </a:prstGeom>
        </p:spPr>
      </p:pic>
    </p:spTree>
    <p:extLst>
      <p:ext uri="{BB962C8B-B14F-4D97-AF65-F5344CB8AC3E}">
        <p14:creationId xmlns:p14="http://schemas.microsoft.com/office/powerpoint/2010/main" val="343608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6002-953C-7A42-B309-C7E8AAE36B0C}"/>
              </a:ext>
            </a:extLst>
          </p:cNvPr>
          <p:cNvSpPr txBox="1">
            <a:spLocks/>
          </p:cNvSpPr>
          <p:nvPr/>
        </p:nvSpPr>
        <p:spPr>
          <a:xfrm>
            <a:off x="3093577" y="117324"/>
            <a:ext cx="5957552" cy="603117"/>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600" dirty="0">
                <a:latin typeface="Garamond" panose="02020404030301010803" pitchFamily="18" charset="0"/>
              </a:rPr>
              <a:t>Neutrino oscillations</a:t>
            </a:r>
          </a:p>
        </p:txBody>
      </p:sp>
      <p:sp>
        <p:nvSpPr>
          <p:cNvPr id="3" name="TextBox 2">
            <a:extLst>
              <a:ext uri="{FF2B5EF4-FFF2-40B4-BE49-F238E27FC236}">
                <a16:creationId xmlns:a16="http://schemas.microsoft.com/office/drawing/2014/main" id="{C16EEE9F-82C5-2446-9235-8A757AC21BF3}"/>
              </a:ext>
            </a:extLst>
          </p:cNvPr>
          <p:cNvSpPr txBox="1"/>
          <p:nvPr/>
        </p:nvSpPr>
        <p:spPr>
          <a:xfrm>
            <a:off x="4670645" y="578212"/>
            <a:ext cx="2803415" cy="461665"/>
          </a:xfrm>
          <a:prstGeom prst="rect">
            <a:avLst/>
          </a:prstGeom>
          <a:noFill/>
        </p:spPr>
        <p:txBody>
          <a:bodyPr wrap="square" rtlCol="0">
            <a:spAutoFit/>
          </a:bodyPr>
          <a:lstStyle/>
          <a:p>
            <a:r>
              <a:rPr lang="en-US" sz="2400" dirty="0">
                <a:latin typeface="Garamond" panose="02020404030301010803" pitchFamily="18" charset="0"/>
              </a:rPr>
              <a:t>Oscillations in matter</a:t>
            </a:r>
          </a:p>
        </p:txBody>
      </p:sp>
      <p:pic>
        <p:nvPicPr>
          <p:cNvPr id="4" name="Imagen 6">
            <a:extLst>
              <a:ext uri="{FF2B5EF4-FFF2-40B4-BE49-F238E27FC236}">
                <a16:creationId xmlns:a16="http://schemas.microsoft.com/office/drawing/2014/main" id="{CDC5C02C-D9D1-DC45-9EF7-1786FD6ADC26}"/>
              </a:ext>
            </a:extLst>
          </p:cNvPr>
          <p:cNvPicPr>
            <a:picLocks noChangeAspect="1"/>
          </p:cNvPicPr>
          <p:nvPr/>
        </p:nvPicPr>
        <p:blipFill>
          <a:blip r:embed="rId2">
            <a:duotone>
              <a:schemeClr val="accent3">
                <a:shade val="45000"/>
                <a:satMod val="135000"/>
              </a:schemeClr>
              <a:prstClr val="white"/>
            </a:duotone>
            <a:lum bright="40000" contrast="40000"/>
            <a:extLst>
              <a:ext uri="{28A0092B-C50C-407E-A947-70E740481C1C}">
                <a14:useLocalDpi xmlns:a14="http://schemas.microsoft.com/office/drawing/2010/main" val="0"/>
              </a:ext>
            </a:extLst>
          </a:blip>
          <a:stretch>
            <a:fillRect/>
          </a:stretch>
        </p:blipFill>
        <p:spPr>
          <a:xfrm>
            <a:off x="196544" y="2039899"/>
            <a:ext cx="4671985" cy="764935"/>
          </a:xfrm>
          <a:prstGeom prst="rect">
            <a:avLst/>
          </a:prstGeom>
        </p:spPr>
      </p:pic>
      <p:pic>
        <p:nvPicPr>
          <p:cNvPr id="5" name="Imagen 7">
            <a:extLst>
              <a:ext uri="{FF2B5EF4-FFF2-40B4-BE49-F238E27FC236}">
                <a16:creationId xmlns:a16="http://schemas.microsoft.com/office/drawing/2014/main" id="{8AF435BD-3D60-4D47-8FB8-BC9A60DEDED8}"/>
              </a:ext>
            </a:extLst>
          </p:cNvPr>
          <p:cNvPicPr>
            <a:picLocks noChangeAspect="1"/>
          </p:cNvPicPr>
          <p:nvPr/>
        </p:nvPicPr>
        <p:blipFill>
          <a:blip r:embed="rId3">
            <a:duotone>
              <a:schemeClr val="accent5">
                <a:shade val="45000"/>
                <a:satMod val="135000"/>
              </a:schemeClr>
              <a:prstClr val="white"/>
            </a:duotone>
            <a:lum bright="20000" contrast="40000"/>
            <a:extLst>
              <a:ext uri="{28A0092B-C50C-407E-A947-70E740481C1C}">
                <a14:useLocalDpi xmlns:a14="http://schemas.microsoft.com/office/drawing/2010/main" val="0"/>
              </a:ext>
            </a:extLst>
          </a:blip>
          <a:stretch>
            <a:fillRect/>
          </a:stretch>
        </p:blipFill>
        <p:spPr>
          <a:xfrm>
            <a:off x="556813" y="3209153"/>
            <a:ext cx="2703238" cy="594712"/>
          </a:xfrm>
          <a:prstGeom prst="rect">
            <a:avLst/>
          </a:prstGeom>
        </p:spPr>
      </p:pic>
      <p:pic>
        <p:nvPicPr>
          <p:cNvPr id="7" name="Imagen 6">
            <a:extLst>
              <a:ext uri="{FF2B5EF4-FFF2-40B4-BE49-F238E27FC236}">
                <a16:creationId xmlns:a16="http://schemas.microsoft.com/office/drawing/2014/main" id="{41FA658A-9563-274B-9178-6402D548F3D1}"/>
              </a:ext>
            </a:extLst>
          </p:cNvPr>
          <p:cNvPicPr>
            <a:picLocks noChangeAspect="1"/>
          </p:cNvPicPr>
          <p:nvPr/>
        </p:nvPicPr>
        <p:blipFill>
          <a:blip r:embed="rId4">
            <a:duotone>
              <a:schemeClr val="accent5">
                <a:shade val="45000"/>
                <a:satMod val="135000"/>
              </a:schemeClr>
              <a:prstClr val="white"/>
            </a:duotone>
            <a:lum bright="20000" contrast="20000"/>
            <a:extLst>
              <a:ext uri="{28A0092B-C50C-407E-A947-70E740481C1C}">
                <a14:useLocalDpi xmlns:a14="http://schemas.microsoft.com/office/drawing/2010/main" val="0"/>
              </a:ext>
            </a:extLst>
          </a:blip>
          <a:stretch>
            <a:fillRect/>
          </a:stretch>
        </p:blipFill>
        <p:spPr>
          <a:xfrm>
            <a:off x="4168019" y="3339528"/>
            <a:ext cx="2713906" cy="372000"/>
          </a:xfrm>
          <a:prstGeom prst="rect">
            <a:avLst/>
          </a:prstGeom>
        </p:spPr>
      </p:pic>
      <p:pic>
        <p:nvPicPr>
          <p:cNvPr id="8" name="Imagen 7">
            <a:extLst>
              <a:ext uri="{FF2B5EF4-FFF2-40B4-BE49-F238E27FC236}">
                <a16:creationId xmlns:a16="http://schemas.microsoft.com/office/drawing/2014/main" id="{CCFD0776-2B60-FB48-9C73-9BB1B7F174E8}"/>
              </a:ext>
            </a:extLst>
          </p:cNvPr>
          <p:cNvPicPr>
            <a:picLocks noChangeAspect="1"/>
          </p:cNvPicPr>
          <p:nvPr/>
        </p:nvPicPr>
        <p:blipFill>
          <a:blip r:embed="rId5">
            <a:duotone>
              <a:schemeClr val="accent5">
                <a:shade val="45000"/>
                <a:satMod val="135000"/>
              </a:schemeClr>
              <a:prstClr val="white"/>
            </a:duotone>
            <a:lum bright="20000" contrast="20000"/>
            <a:extLst>
              <a:ext uri="{28A0092B-C50C-407E-A947-70E740481C1C}">
                <a14:useLocalDpi xmlns:a14="http://schemas.microsoft.com/office/drawing/2010/main" val="0"/>
              </a:ext>
            </a:extLst>
          </a:blip>
          <a:stretch>
            <a:fillRect/>
          </a:stretch>
        </p:blipFill>
        <p:spPr>
          <a:xfrm>
            <a:off x="7792019" y="3205956"/>
            <a:ext cx="3460391" cy="558760"/>
          </a:xfrm>
          <a:prstGeom prst="rect">
            <a:avLst/>
          </a:prstGeom>
        </p:spPr>
      </p:pic>
      <p:pic>
        <p:nvPicPr>
          <p:cNvPr id="9" name="Imagen 9">
            <a:extLst>
              <a:ext uri="{FF2B5EF4-FFF2-40B4-BE49-F238E27FC236}">
                <a16:creationId xmlns:a16="http://schemas.microsoft.com/office/drawing/2014/main" id="{BCC21215-1D7E-FA43-A190-E9EF3AE26B9B}"/>
              </a:ext>
            </a:extLst>
          </p:cNvPr>
          <p:cNvPicPr>
            <a:picLocks noChangeAspect="1"/>
          </p:cNvPicPr>
          <p:nvPr/>
        </p:nvPicPr>
        <p:blipFill>
          <a:blip r:embed="rId6">
            <a:duotone>
              <a:schemeClr val="accent6">
                <a:shade val="45000"/>
                <a:satMod val="135000"/>
              </a:schemeClr>
              <a:prstClr val="white"/>
            </a:duotone>
            <a:lum bright="20000" contrast="40000"/>
            <a:extLst>
              <a:ext uri="{28A0092B-C50C-407E-A947-70E740481C1C}">
                <a14:useLocalDpi xmlns:a14="http://schemas.microsoft.com/office/drawing/2010/main" val="0"/>
              </a:ext>
            </a:extLst>
          </a:blip>
          <a:stretch>
            <a:fillRect/>
          </a:stretch>
        </p:blipFill>
        <p:spPr>
          <a:xfrm>
            <a:off x="3194619" y="4246222"/>
            <a:ext cx="5600011" cy="830970"/>
          </a:xfrm>
          <a:prstGeom prst="rect">
            <a:avLst/>
          </a:prstGeom>
          <a:effectLst>
            <a:reflection blurRad="6350" stA="50000" endA="295" endPos="92000" dist="101600" dir="5400000" sy="-100000" algn="bl" rotWithShape="0"/>
          </a:effectLst>
        </p:spPr>
      </p:pic>
      <p:pic>
        <p:nvPicPr>
          <p:cNvPr id="11" name="Picture 10">
            <a:extLst>
              <a:ext uri="{FF2B5EF4-FFF2-40B4-BE49-F238E27FC236}">
                <a16:creationId xmlns:a16="http://schemas.microsoft.com/office/drawing/2014/main" id="{A16F1016-8F17-BD4B-92D5-9513E54D98BD}"/>
              </a:ext>
            </a:extLst>
          </p:cNvPr>
          <p:cNvPicPr>
            <a:picLocks noChangeAspect="1"/>
          </p:cNvPicPr>
          <p:nvPr/>
        </p:nvPicPr>
        <p:blipFill>
          <a:blip r:embed="rId7">
            <a:duotone>
              <a:schemeClr val="accent3">
                <a:shade val="45000"/>
                <a:satMod val="135000"/>
              </a:schemeClr>
              <a:prstClr val="white"/>
            </a:duotone>
            <a:lum bright="40000" contrast="40000"/>
          </a:blip>
          <a:stretch>
            <a:fillRect/>
          </a:stretch>
        </p:blipFill>
        <p:spPr>
          <a:xfrm>
            <a:off x="5671822" y="2117990"/>
            <a:ext cx="6436845" cy="553272"/>
          </a:xfrm>
          <a:prstGeom prst="rect">
            <a:avLst/>
          </a:prstGeom>
        </p:spPr>
      </p:pic>
      <mc:AlternateContent xmlns:mc="http://schemas.openxmlformats.org/markup-compatibility/2006" xmlns:a14="http://schemas.microsoft.com/office/drawing/2010/main">
        <mc:Choice Requires="a14">
          <p:sp>
            <p:nvSpPr>
              <p:cNvPr id="12" name="CuadroTexto 5">
                <a:extLst>
                  <a:ext uri="{FF2B5EF4-FFF2-40B4-BE49-F238E27FC236}">
                    <a16:creationId xmlns:a16="http://schemas.microsoft.com/office/drawing/2014/main" id="{77204200-ED0B-6D40-9242-25C19F6DC0D9}"/>
                  </a:ext>
                </a:extLst>
              </p:cNvPr>
              <p:cNvSpPr txBox="1"/>
              <p:nvPr/>
            </p:nvSpPr>
            <p:spPr>
              <a:xfrm>
                <a:off x="455735" y="1117138"/>
                <a:ext cx="11652932" cy="769441"/>
              </a:xfrm>
              <a:prstGeom prst="rect">
                <a:avLst/>
              </a:prstGeom>
              <a:noFill/>
            </p:spPr>
            <p:txBody>
              <a:bodyPr wrap="square" rtlCol="0">
                <a:spAutoFit/>
              </a:bodyPr>
              <a:lstStyle/>
              <a:p>
                <a:r>
                  <a:rPr lang="es-ES_tradnl" sz="2200" dirty="0">
                    <a:latin typeface="Garamond" panose="02020404030301010803" pitchFamily="18" charset="0"/>
                  </a:rPr>
                  <a:t>By means of a phase transformation in the Schrödinger </a:t>
                </a:r>
                <a:r>
                  <a:rPr lang="es-ES_tradnl" sz="2200" dirty="0" err="1">
                    <a:latin typeface="Garamond" panose="02020404030301010803" pitchFamily="18" charset="0"/>
                  </a:rPr>
                  <a:t>equation</a:t>
                </a:r>
                <a:r>
                  <a:rPr lang="es-ES_tradnl" sz="2200" dirty="0">
                    <a:latin typeface="Garamond" panose="02020404030301010803" pitchFamily="18" charset="0"/>
                  </a:rPr>
                  <a:t> and a few algebraic manipulations, it is possible to get rid of the neutral current term </a:t>
                </a:r>
                <a14:m>
                  <m:oMath xmlns:m="http://schemas.openxmlformats.org/officeDocument/2006/math">
                    <m:sSub>
                      <m:sSubPr>
                        <m:ctrlPr>
                          <a:rPr lang="en-US" sz="2200" i="1" smtClean="0">
                            <a:latin typeface="Cambria Math" panose="02040503050406030204" pitchFamily="18" charset="0"/>
                          </a:rPr>
                        </m:ctrlPr>
                      </m:sSubPr>
                      <m:e>
                        <m:r>
                          <a:rPr lang="es-ES" sz="2200" b="0" i="1" smtClean="0">
                            <a:latin typeface="Cambria Math" charset="0"/>
                          </a:rPr>
                          <m:t>𝑉</m:t>
                        </m:r>
                      </m:e>
                      <m:sub>
                        <m:r>
                          <a:rPr lang="es-ES" sz="2200" b="0" i="1" smtClean="0">
                            <a:latin typeface="Cambria Math" charset="0"/>
                          </a:rPr>
                          <m:t>𝐶𝐶</m:t>
                        </m:r>
                      </m:sub>
                    </m:sSub>
                  </m:oMath>
                </a14:m>
                <a:r>
                  <a:rPr lang="es-ES_tradnl" sz="2200" dirty="0">
                    <a:latin typeface="Garamond" panose="02020404030301010803" pitchFamily="18" charset="0"/>
                  </a:rPr>
                  <a:t> to obtain the Hamiltonian:</a:t>
                </a:r>
              </a:p>
            </p:txBody>
          </p:sp>
        </mc:Choice>
        <mc:Fallback xmlns="">
          <p:sp>
            <p:nvSpPr>
              <p:cNvPr id="12" name="CuadroTexto 5">
                <a:extLst>
                  <a:ext uri="{FF2B5EF4-FFF2-40B4-BE49-F238E27FC236}">
                    <a16:creationId xmlns:a16="http://schemas.microsoft.com/office/drawing/2014/main" id="{77204200-ED0B-6D40-9242-25C19F6DC0D9}"/>
                  </a:ext>
                </a:extLst>
              </p:cNvPr>
              <p:cNvSpPr txBox="1">
                <a:spLocks noRot="1" noChangeAspect="1" noMove="1" noResize="1" noEditPoints="1" noAdjustHandles="1" noChangeArrowheads="1" noChangeShapeType="1" noTextEdit="1"/>
              </p:cNvSpPr>
              <p:nvPr/>
            </p:nvSpPr>
            <p:spPr>
              <a:xfrm>
                <a:off x="455735" y="1117138"/>
                <a:ext cx="11652932" cy="769441"/>
              </a:xfrm>
              <a:prstGeom prst="rect">
                <a:avLst/>
              </a:prstGeom>
              <a:blipFill>
                <a:blip r:embed="rId8"/>
                <a:stretch>
                  <a:fillRect l="-763" t="-4839" b="-12903"/>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FB145091-043A-FB40-BB3D-76ED020EBFE4}"/>
              </a:ext>
            </a:extLst>
          </p:cNvPr>
          <p:cNvSpPr txBox="1"/>
          <p:nvPr/>
        </p:nvSpPr>
        <p:spPr>
          <a:xfrm>
            <a:off x="4933888" y="2205829"/>
            <a:ext cx="672575" cy="430887"/>
          </a:xfrm>
          <a:prstGeom prst="rect">
            <a:avLst/>
          </a:prstGeom>
          <a:noFill/>
        </p:spPr>
        <p:txBody>
          <a:bodyPr wrap="square" rtlCol="0">
            <a:spAutoFit/>
          </a:bodyPr>
          <a:lstStyle/>
          <a:p>
            <a:r>
              <a:rPr lang="en-US" sz="2200" dirty="0">
                <a:latin typeface="Garamond" panose="02020404030301010803" pitchFamily="18" charset="0"/>
              </a:rPr>
              <a:t>with</a:t>
            </a:r>
          </a:p>
        </p:txBody>
      </p:sp>
      <p:sp>
        <p:nvSpPr>
          <p:cNvPr id="6" name="TextBox 5">
            <a:extLst>
              <a:ext uri="{FF2B5EF4-FFF2-40B4-BE49-F238E27FC236}">
                <a16:creationId xmlns:a16="http://schemas.microsoft.com/office/drawing/2014/main" id="{D4691DE0-1583-284F-88EB-0C3DB8066160}"/>
              </a:ext>
            </a:extLst>
          </p:cNvPr>
          <p:cNvSpPr txBox="1"/>
          <p:nvPr/>
        </p:nvSpPr>
        <p:spPr>
          <a:xfrm>
            <a:off x="455735" y="4460057"/>
            <a:ext cx="2435769" cy="523220"/>
          </a:xfrm>
          <a:prstGeom prst="rect">
            <a:avLst/>
          </a:prstGeom>
          <a:noFill/>
        </p:spPr>
        <p:txBody>
          <a:bodyPr wrap="square" rtlCol="0">
            <a:spAutoFit/>
          </a:bodyPr>
          <a:lstStyle/>
          <a:p>
            <a:pPr algn="ctr"/>
            <a:r>
              <a:rPr lang="en-US" sz="2800" dirty="0">
                <a:effectLst>
                  <a:glow rad="228600">
                    <a:schemeClr val="accent3">
                      <a:satMod val="175000"/>
                      <a:alpha val="40000"/>
                    </a:schemeClr>
                  </a:glow>
                </a:effectLst>
                <a:latin typeface="Garamond" panose="02020404030301010803" pitchFamily="18" charset="0"/>
              </a:rPr>
              <a:t>Matrix element</a:t>
            </a:r>
          </a:p>
        </p:txBody>
      </p:sp>
    </p:spTree>
    <p:extLst>
      <p:ext uri="{BB962C8B-B14F-4D97-AF65-F5344CB8AC3E}">
        <p14:creationId xmlns:p14="http://schemas.microsoft.com/office/powerpoint/2010/main" val="3401811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ounded Rectangle 11">
            <a:extLst>
              <a:ext uri="{FF2B5EF4-FFF2-40B4-BE49-F238E27FC236}">
                <a16:creationId xmlns:a16="http://schemas.microsoft.com/office/drawing/2014/main" id="{2770B5F4-AED0-4A3A-859D-B6239ED38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38C59F-07CD-6C4C-AE11-3A343CBE2367}"/>
              </a:ext>
            </a:extLst>
          </p:cNvPr>
          <p:cNvPicPr>
            <a:picLocks noChangeAspect="1"/>
          </p:cNvPicPr>
          <p:nvPr/>
        </p:nvPicPr>
        <p:blipFill>
          <a:blip r:embed="rId2"/>
          <a:stretch>
            <a:fillRect/>
          </a:stretch>
        </p:blipFill>
        <p:spPr>
          <a:xfrm>
            <a:off x="2455995" y="873252"/>
            <a:ext cx="7280009" cy="5111496"/>
          </a:xfrm>
          <a:prstGeom prst="rect">
            <a:avLst/>
          </a:prstGeom>
          <a:ln w="31750" cap="sq">
            <a:noFill/>
            <a:miter lim="800000"/>
          </a:ln>
        </p:spPr>
      </p:pic>
    </p:spTree>
    <p:extLst>
      <p:ext uri="{BB962C8B-B14F-4D97-AF65-F5344CB8AC3E}">
        <p14:creationId xmlns:p14="http://schemas.microsoft.com/office/powerpoint/2010/main" val="2900730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ounded Rectangle 11">
            <a:extLst>
              <a:ext uri="{FF2B5EF4-FFF2-40B4-BE49-F238E27FC236}">
                <a16:creationId xmlns:a16="http://schemas.microsoft.com/office/drawing/2014/main" id="{1DC9435E-09E5-4C60-8912-B8DE9B9960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A5DF22E-27D5-C741-8694-C7C1AE39F2F3}"/>
              </a:ext>
            </a:extLst>
          </p:cNvPr>
          <p:cNvPicPr>
            <a:picLocks noChangeAspect="1"/>
          </p:cNvPicPr>
          <p:nvPr/>
        </p:nvPicPr>
        <p:blipFill>
          <a:blip r:embed="rId2"/>
          <a:stretch>
            <a:fillRect/>
          </a:stretch>
        </p:blipFill>
        <p:spPr>
          <a:xfrm>
            <a:off x="831273" y="979305"/>
            <a:ext cx="4944741" cy="4982107"/>
          </a:xfrm>
          <a:prstGeom prst="rect">
            <a:avLst/>
          </a:prstGeom>
          <a:ln w="31750" cap="sq">
            <a:noFill/>
            <a:miter lim="800000"/>
          </a:ln>
        </p:spPr>
      </p:pic>
      <p:pic>
        <p:nvPicPr>
          <p:cNvPr id="5" name="Picture 4">
            <a:extLst>
              <a:ext uri="{FF2B5EF4-FFF2-40B4-BE49-F238E27FC236}">
                <a16:creationId xmlns:a16="http://schemas.microsoft.com/office/drawing/2014/main" id="{6FC70CD0-61A2-C440-A2AD-A8E42E648A86}"/>
              </a:ext>
            </a:extLst>
          </p:cNvPr>
          <p:cNvPicPr>
            <a:picLocks noChangeAspect="1"/>
          </p:cNvPicPr>
          <p:nvPr/>
        </p:nvPicPr>
        <p:blipFill>
          <a:blip r:embed="rId3"/>
          <a:stretch>
            <a:fillRect/>
          </a:stretch>
        </p:blipFill>
        <p:spPr>
          <a:xfrm>
            <a:off x="5963884" y="2597725"/>
            <a:ext cx="5540531" cy="1745266"/>
          </a:xfrm>
          <a:prstGeom prst="rect">
            <a:avLst/>
          </a:prstGeom>
          <a:ln w="31750" cap="sq">
            <a:noFill/>
            <a:miter lim="800000"/>
          </a:ln>
        </p:spPr>
      </p:pic>
    </p:spTree>
    <p:extLst>
      <p:ext uri="{BB962C8B-B14F-4D97-AF65-F5344CB8AC3E}">
        <p14:creationId xmlns:p14="http://schemas.microsoft.com/office/powerpoint/2010/main" val="1365980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D6FD887-DE7B-8D4A-9100-697FE3D2BC03}"/>
                  </a:ext>
                </a:extLst>
              </p:cNvPr>
              <p:cNvSpPr txBox="1"/>
              <p:nvPr/>
            </p:nvSpPr>
            <p:spPr>
              <a:xfrm>
                <a:off x="3974510" y="260622"/>
                <a:ext cx="4364365" cy="470000"/>
              </a:xfrm>
              <a:prstGeom prst="rect">
                <a:avLst/>
              </a:prstGeom>
              <a:noFill/>
            </p:spPr>
            <p:txBody>
              <a:bodyPr wrap="square" rtlCol="0">
                <a:spAutoFit/>
              </a:bodyPr>
              <a:lstStyle/>
              <a:p>
                <a:r>
                  <a:rPr lang="en-US" sz="2400" dirty="0">
                    <a:solidFill>
                      <a:schemeClr val="bg1"/>
                    </a:solidFill>
                    <a:latin typeface="Garamond" panose="02020404030301010803" pitchFamily="18" charset="0"/>
                  </a:rPr>
                  <a:t>Normal Hierarchy and </a:t>
                </a:r>
                <a14:m>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i="1" smtClean="0">
                            <a:solidFill>
                              <a:schemeClr val="bg1"/>
                            </a:solidFill>
                            <a:latin typeface="Cambria Math" panose="02040503050406030204" pitchFamily="18" charset="0"/>
                            <a:ea typeface="Cambria Math" panose="02040503050406030204" pitchFamily="18" charset="0"/>
                          </a:rPr>
                          <m:t>𝜃</m:t>
                        </m:r>
                      </m:e>
                      <m:sub>
                        <m:r>
                          <a:rPr lang="es-ES" sz="2400" b="0" i="1" smtClean="0">
                            <a:solidFill>
                              <a:schemeClr val="bg1"/>
                            </a:solidFill>
                            <a:latin typeface="Cambria Math" panose="02040503050406030204" pitchFamily="18" charset="0"/>
                          </a:rPr>
                          <m:t>23</m:t>
                        </m:r>
                      </m:sub>
                    </m:sSub>
                    <m:r>
                      <a:rPr lang="es-ES" sz="2400" b="0" i="1" smtClean="0">
                        <a:solidFill>
                          <a:schemeClr val="bg1"/>
                        </a:solidFill>
                        <a:latin typeface="Cambria Math" panose="02040503050406030204" pitchFamily="18" charset="0"/>
                      </a:rPr>
                      <m:t>&lt;</m:t>
                    </m:r>
                    <m:sSup>
                      <m:sSupPr>
                        <m:ctrlPr>
                          <a:rPr lang="es-ES" sz="2400" b="0" i="1" smtClean="0">
                            <a:solidFill>
                              <a:schemeClr val="bg1"/>
                            </a:solidFill>
                            <a:latin typeface="Cambria Math" panose="02040503050406030204" pitchFamily="18" charset="0"/>
                          </a:rPr>
                        </m:ctrlPr>
                      </m:sSupPr>
                      <m:e>
                        <m:r>
                          <a:rPr lang="es-ES" sz="2400" b="0" i="1" smtClean="0">
                            <a:solidFill>
                              <a:schemeClr val="bg1"/>
                            </a:solidFill>
                            <a:latin typeface="Cambria Math" panose="02040503050406030204" pitchFamily="18" charset="0"/>
                          </a:rPr>
                          <m:t>45</m:t>
                        </m:r>
                      </m:e>
                      <m:sup>
                        <m:r>
                          <a:rPr lang="es-ES" sz="2400" i="1">
                            <a:solidFill>
                              <a:schemeClr val="bg1"/>
                            </a:solidFill>
                            <a:latin typeface="Cambria Math" panose="02040503050406030204" pitchFamily="18" charset="0"/>
                            <a:ea typeface="Cambria Math" panose="02040503050406030204" pitchFamily="18" charset="0"/>
                          </a:rPr>
                          <m:t>°</m:t>
                        </m:r>
                      </m:sup>
                    </m:sSup>
                  </m:oMath>
                </a14:m>
                <a:endParaRPr lang="en-US" sz="2400" dirty="0">
                  <a:solidFill>
                    <a:schemeClr val="bg1"/>
                  </a:solidFill>
                  <a:latin typeface="Garamond" panose="02020404030301010803" pitchFamily="18" charset="0"/>
                </a:endParaRPr>
              </a:p>
            </p:txBody>
          </p:sp>
        </mc:Choice>
        <mc:Fallback xmlns="">
          <p:sp>
            <p:nvSpPr>
              <p:cNvPr id="4" name="TextBox 3">
                <a:extLst>
                  <a:ext uri="{FF2B5EF4-FFF2-40B4-BE49-F238E27FC236}">
                    <a16:creationId xmlns:a16="http://schemas.microsoft.com/office/drawing/2014/main" id="{1D6FD887-DE7B-8D4A-9100-697FE3D2BC03}"/>
                  </a:ext>
                </a:extLst>
              </p:cNvPr>
              <p:cNvSpPr txBox="1">
                <a:spLocks noRot="1" noChangeAspect="1" noMove="1" noResize="1" noEditPoints="1" noAdjustHandles="1" noChangeArrowheads="1" noChangeShapeType="1" noTextEdit="1"/>
              </p:cNvSpPr>
              <p:nvPr/>
            </p:nvSpPr>
            <p:spPr>
              <a:xfrm>
                <a:off x="3974510" y="260622"/>
                <a:ext cx="4364365" cy="470000"/>
              </a:xfrm>
              <a:prstGeom prst="rect">
                <a:avLst/>
              </a:prstGeom>
              <a:blipFill>
                <a:blip r:embed="rId2"/>
                <a:stretch>
                  <a:fillRect l="-2029" t="-7895" b="-2631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D38E46A7-F693-604A-93FE-4AE46587CEC9}"/>
              </a:ext>
            </a:extLst>
          </p:cNvPr>
          <p:cNvPicPr>
            <a:picLocks noChangeAspect="1"/>
          </p:cNvPicPr>
          <p:nvPr/>
        </p:nvPicPr>
        <p:blipFill>
          <a:blip r:embed="rId3"/>
          <a:stretch>
            <a:fillRect/>
          </a:stretch>
        </p:blipFill>
        <p:spPr>
          <a:xfrm>
            <a:off x="304800" y="730622"/>
            <a:ext cx="11703787" cy="5760170"/>
          </a:xfrm>
          <a:prstGeom prst="rect">
            <a:avLst/>
          </a:prstGeom>
        </p:spPr>
      </p:pic>
    </p:spTree>
    <p:extLst>
      <p:ext uri="{BB962C8B-B14F-4D97-AF65-F5344CB8AC3E}">
        <p14:creationId xmlns:p14="http://schemas.microsoft.com/office/powerpoint/2010/main" val="2121714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E366942-3C3A-644E-8366-38A855BF728B}"/>
                  </a:ext>
                </a:extLst>
              </p:cNvPr>
              <p:cNvSpPr txBox="1"/>
              <p:nvPr/>
            </p:nvSpPr>
            <p:spPr>
              <a:xfrm>
                <a:off x="3974510" y="260622"/>
                <a:ext cx="4364365" cy="470000"/>
              </a:xfrm>
              <a:prstGeom prst="rect">
                <a:avLst/>
              </a:prstGeom>
              <a:noFill/>
            </p:spPr>
            <p:txBody>
              <a:bodyPr wrap="square" rtlCol="0">
                <a:spAutoFit/>
              </a:bodyPr>
              <a:lstStyle/>
              <a:p>
                <a:r>
                  <a:rPr lang="en-US" sz="2400" dirty="0">
                    <a:solidFill>
                      <a:schemeClr val="bg1"/>
                    </a:solidFill>
                    <a:latin typeface="Garamond" panose="02020404030301010803" pitchFamily="18" charset="0"/>
                  </a:rPr>
                  <a:t>Normal Hierarchy and </a:t>
                </a:r>
                <a14:m>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i="1" smtClean="0">
                            <a:solidFill>
                              <a:schemeClr val="bg1"/>
                            </a:solidFill>
                            <a:latin typeface="Cambria Math" panose="02040503050406030204" pitchFamily="18" charset="0"/>
                            <a:ea typeface="Cambria Math" panose="02040503050406030204" pitchFamily="18" charset="0"/>
                          </a:rPr>
                          <m:t>𝜃</m:t>
                        </m:r>
                      </m:e>
                      <m:sub>
                        <m:r>
                          <a:rPr lang="es-ES" sz="2400" b="0" i="1" smtClean="0">
                            <a:solidFill>
                              <a:schemeClr val="bg1"/>
                            </a:solidFill>
                            <a:latin typeface="Cambria Math" panose="02040503050406030204" pitchFamily="18" charset="0"/>
                          </a:rPr>
                          <m:t>23</m:t>
                        </m:r>
                      </m:sub>
                    </m:sSub>
                    <m:r>
                      <a:rPr lang="es-ES" sz="2400" b="0" i="1" smtClean="0">
                        <a:solidFill>
                          <a:schemeClr val="bg1"/>
                        </a:solidFill>
                        <a:latin typeface="Cambria Math" panose="02040503050406030204" pitchFamily="18" charset="0"/>
                      </a:rPr>
                      <m:t>&lt;</m:t>
                    </m:r>
                    <m:sSup>
                      <m:sSupPr>
                        <m:ctrlPr>
                          <a:rPr lang="es-ES" sz="2400" b="0" i="1" smtClean="0">
                            <a:solidFill>
                              <a:schemeClr val="bg1"/>
                            </a:solidFill>
                            <a:latin typeface="Cambria Math" panose="02040503050406030204" pitchFamily="18" charset="0"/>
                          </a:rPr>
                        </m:ctrlPr>
                      </m:sSupPr>
                      <m:e>
                        <m:r>
                          <a:rPr lang="es-ES" sz="2400" b="0" i="1" smtClean="0">
                            <a:solidFill>
                              <a:schemeClr val="bg1"/>
                            </a:solidFill>
                            <a:latin typeface="Cambria Math" panose="02040503050406030204" pitchFamily="18" charset="0"/>
                          </a:rPr>
                          <m:t>45</m:t>
                        </m:r>
                      </m:e>
                      <m:sup>
                        <m:r>
                          <a:rPr lang="es-ES" sz="2400" i="1">
                            <a:solidFill>
                              <a:schemeClr val="bg1"/>
                            </a:solidFill>
                            <a:latin typeface="Cambria Math" panose="02040503050406030204" pitchFamily="18" charset="0"/>
                            <a:ea typeface="Cambria Math" panose="02040503050406030204" pitchFamily="18" charset="0"/>
                          </a:rPr>
                          <m:t>°</m:t>
                        </m:r>
                      </m:sup>
                    </m:sSup>
                  </m:oMath>
                </a14:m>
                <a:endParaRPr lang="en-US" sz="2400" dirty="0">
                  <a:solidFill>
                    <a:schemeClr val="bg1"/>
                  </a:solidFill>
                  <a:latin typeface="Garamond" panose="02020404030301010803" pitchFamily="18" charset="0"/>
                </a:endParaRPr>
              </a:p>
            </p:txBody>
          </p:sp>
        </mc:Choice>
        <mc:Fallback xmlns="">
          <p:sp>
            <p:nvSpPr>
              <p:cNvPr id="4" name="TextBox 3">
                <a:extLst>
                  <a:ext uri="{FF2B5EF4-FFF2-40B4-BE49-F238E27FC236}">
                    <a16:creationId xmlns:a16="http://schemas.microsoft.com/office/drawing/2014/main" id="{EE366942-3C3A-644E-8366-38A855BF728B}"/>
                  </a:ext>
                </a:extLst>
              </p:cNvPr>
              <p:cNvSpPr txBox="1">
                <a:spLocks noRot="1" noChangeAspect="1" noMove="1" noResize="1" noEditPoints="1" noAdjustHandles="1" noChangeArrowheads="1" noChangeShapeType="1" noTextEdit="1"/>
              </p:cNvSpPr>
              <p:nvPr/>
            </p:nvSpPr>
            <p:spPr>
              <a:xfrm>
                <a:off x="3974510" y="260622"/>
                <a:ext cx="4364365" cy="470000"/>
              </a:xfrm>
              <a:prstGeom prst="rect">
                <a:avLst/>
              </a:prstGeom>
              <a:blipFill>
                <a:blip r:embed="rId2"/>
                <a:stretch>
                  <a:fillRect l="-2029" t="-7895" b="-2631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9C8C5FB4-A51E-4A4B-AAF6-7ADAC3E3C84E}"/>
              </a:ext>
            </a:extLst>
          </p:cNvPr>
          <p:cNvPicPr>
            <a:picLocks noChangeAspect="1"/>
          </p:cNvPicPr>
          <p:nvPr/>
        </p:nvPicPr>
        <p:blipFill>
          <a:blip r:embed="rId3"/>
          <a:stretch>
            <a:fillRect/>
          </a:stretch>
        </p:blipFill>
        <p:spPr>
          <a:xfrm>
            <a:off x="549380" y="730622"/>
            <a:ext cx="11214624" cy="5519423"/>
          </a:xfrm>
          <a:prstGeom prst="rect">
            <a:avLst/>
          </a:prstGeom>
        </p:spPr>
      </p:pic>
    </p:spTree>
    <p:extLst>
      <p:ext uri="{BB962C8B-B14F-4D97-AF65-F5344CB8AC3E}">
        <p14:creationId xmlns:p14="http://schemas.microsoft.com/office/powerpoint/2010/main" val="1035909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90D7834-AE3E-CC45-9069-1DB533D357F1}"/>
                  </a:ext>
                </a:extLst>
              </p:cNvPr>
              <p:cNvSpPr txBox="1"/>
              <p:nvPr/>
            </p:nvSpPr>
            <p:spPr>
              <a:xfrm>
                <a:off x="3974510" y="260622"/>
                <a:ext cx="4364365" cy="470000"/>
              </a:xfrm>
              <a:prstGeom prst="rect">
                <a:avLst/>
              </a:prstGeom>
              <a:noFill/>
            </p:spPr>
            <p:txBody>
              <a:bodyPr wrap="square" rtlCol="0">
                <a:spAutoFit/>
              </a:bodyPr>
              <a:lstStyle/>
              <a:p>
                <a:r>
                  <a:rPr lang="en-US" sz="2400" dirty="0">
                    <a:solidFill>
                      <a:schemeClr val="bg1"/>
                    </a:solidFill>
                    <a:latin typeface="Garamond" panose="02020404030301010803" pitchFamily="18" charset="0"/>
                  </a:rPr>
                  <a:t>Normal Hierarchy and </a:t>
                </a:r>
                <a14:m>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i="1" smtClean="0">
                            <a:solidFill>
                              <a:schemeClr val="bg1"/>
                            </a:solidFill>
                            <a:latin typeface="Cambria Math" panose="02040503050406030204" pitchFamily="18" charset="0"/>
                            <a:ea typeface="Cambria Math" panose="02040503050406030204" pitchFamily="18" charset="0"/>
                          </a:rPr>
                          <m:t>𝜃</m:t>
                        </m:r>
                      </m:e>
                      <m:sub>
                        <m:r>
                          <a:rPr lang="es-ES" sz="2400" b="0" i="1" smtClean="0">
                            <a:solidFill>
                              <a:schemeClr val="bg1"/>
                            </a:solidFill>
                            <a:latin typeface="Cambria Math" panose="02040503050406030204" pitchFamily="18" charset="0"/>
                          </a:rPr>
                          <m:t>23</m:t>
                        </m:r>
                      </m:sub>
                    </m:sSub>
                    <m:r>
                      <a:rPr lang="es-ES" sz="2400" b="0" i="1" smtClean="0">
                        <a:solidFill>
                          <a:schemeClr val="bg1"/>
                        </a:solidFill>
                        <a:latin typeface="Cambria Math" panose="02040503050406030204" pitchFamily="18" charset="0"/>
                      </a:rPr>
                      <m:t>&lt;</m:t>
                    </m:r>
                    <m:sSup>
                      <m:sSupPr>
                        <m:ctrlPr>
                          <a:rPr lang="es-ES" sz="2400" b="0" i="1" smtClean="0">
                            <a:solidFill>
                              <a:schemeClr val="bg1"/>
                            </a:solidFill>
                            <a:latin typeface="Cambria Math" panose="02040503050406030204" pitchFamily="18" charset="0"/>
                          </a:rPr>
                        </m:ctrlPr>
                      </m:sSupPr>
                      <m:e>
                        <m:r>
                          <a:rPr lang="es-ES" sz="2400" b="0" i="1" smtClean="0">
                            <a:solidFill>
                              <a:schemeClr val="bg1"/>
                            </a:solidFill>
                            <a:latin typeface="Cambria Math" panose="02040503050406030204" pitchFamily="18" charset="0"/>
                          </a:rPr>
                          <m:t>45</m:t>
                        </m:r>
                      </m:e>
                      <m:sup>
                        <m:r>
                          <a:rPr lang="es-ES" sz="2400" i="1">
                            <a:solidFill>
                              <a:schemeClr val="bg1"/>
                            </a:solidFill>
                            <a:latin typeface="Cambria Math" panose="02040503050406030204" pitchFamily="18" charset="0"/>
                            <a:ea typeface="Cambria Math" panose="02040503050406030204" pitchFamily="18" charset="0"/>
                          </a:rPr>
                          <m:t>°</m:t>
                        </m:r>
                      </m:sup>
                    </m:sSup>
                  </m:oMath>
                </a14:m>
                <a:endParaRPr lang="en-US" sz="2400" dirty="0">
                  <a:solidFill>
                    <a:schemeClr val="bg1"/>
                  </a:solidFill>
                  <a:latin typeface="Garamond" panose="02020404030301010803" pitchFamily="18" charset="0"/>
                </a:endParaRPr>
              </a:p>
            </p:txBody>
          </p:sp>
        </mc:Choice>
        <mc:Fallback xmlns="">
          <p:sp>
            <p:nvSpPr>
              <p:cNvPr id="4" name="TextBox 3">
                <a:extLst>
                  <a:ext uri="{FF2B5EF4-FFF2-40B4-BE49-F238E27FC236}">
                    <a16:creationId xmlns:a16="http://schemas.microsoft.com/office/drawing/2014/main" id="{590D7834-AE3E-CC45-9069-1DB533D357F1}"/>
                  </a:ext>
                </a:extLst>
              </p:cNvPr>
              <p:cNvSpPr txBox="1">
                <a:spLocks noRot="1" noChangeAspect="1" noMove="1" noResize="1" noEditPoints="1" noAdjustHandles="1" noChangeArrowheads="1" noChangeShapeType="1" noTextEdit="1"/>
              </p:cNvSpPr>
              <p:nvPr/>
            </p:nvSpPr>
            <p:spPr>
              <a:xfrm>
                <a:off x="3974510" y="260622"/>
                <a:ext cx="4364365" cy="470000"/>
              </a:xfrm>
              <a:prstGeom prst="rect">
                <a:avLst/>
              </a:prstGeom>
              <a:blipFill>
                <a:blip r:embed="rId2"/>
                <a:stretch>
                  <a:fillRect l="-2029" t="-7895" b="-2631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399DB32-08F7-9648-827A-C80F9DEE13D5}"/>
              </a:ext>
            </a:extLst>
          </p:cNvPr>
          <p:cNvPicPr>
            <a:picLocks noChangeAspect="1"/>
          </p:cNvPicPr>
          <p:nvPr/>
        </p:nvPicPr>
        <p:blipFill>
          <a:blip r:embed="rId3"/>
          <a:stretch>
            <a:fillRect/>
          </a:stretch>
        </p:blipFill>
        <p:spPr>
          <a:xfrm>
            <a:off x="0" y="730622"/>
            <a:ext cx="12192000" cy="6000451"/>
          </a:xfrm>
          <a:prstGeom prst="rect">
            <a:avLst/>
          </a:prstGeom>
        </p:spPr>
      </p:pic>
    </p:spTree>
    <p:extLst>
      <p:ext uri="{BB962C8B-B14F-4D97-AF65-F5344CB8AC3E}">
        <p14:creationId xmlns:p14="http://schemas.microsoft.com/office/powerpoint/2010/main" val="3815938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90D7834-AE3E-CC45-9069-1DB533D357F1}"/>
                  </a:ext>
                </a:extLst>
              </p:cNvPr>
              <p:cNvSpPr txBox="1"/>
              <p:nvPr/>
            </p:nvSpPr>
            <p:spPr>
              <a:xfrm>
                <a:off x="3974510" y="260622"/>
                <a:ext cx="4364365" cy="470000"/>
              </a:xfrm>
              <a:prstGeom prst="rect">
                <a:avLst/>
              </a:prstGeom>
              <a:noFill/>
            </p:spPr>
            <p:txBody>
              <a:bodyPr wrap="square" rtlCol="0">
                <a:spAutoFit/>
              </a:bodyPr>
              <a:lstStyle/>
              <a:p>
                <a:r>
                  <a:rPr lang="en-US" sz="2400" dirty="0">
                    <a:solidFill>
                      <a:schemeClr val="bg1"/>
                    </a:solidFill>
                    <a:latin typeface="Garamond" panose="02020404030301010803" pitchFamily="18" charset="0"/>
                  </a:rPr>
                  <a:t>Normal Hierarchy and </a:t>
                </a:r>
                <a14:m>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i="1" smtClean="0">
                            <a:solidFill>
                              <a:schemeClr val="bg1"/>
                            </a:solidFill>
                            <a:latin typeface="Cambria Math" panose="02040503050406030204" pitchFamily="18" charset="0"/>
                            <a:ea typeface="Cambria Math" panose="02040503050406030204" pitchFamily="18" charset="0"/>
                          </a:rPr>
                          <m:t>𝜃</m:t>
                        </m:r>
                      </m:e>
                      <m:sub>
                        <m:r>
                          <a:rPr lang="es-ES" sz="2400" b="0" i="1" smtClean="0">
                            <a:solidFill>
                              <a:schemeClr val="bg1"/>
                            </a:solidFill>
                            <a:latin typeface="Cambria Math" panose="02040503050406030204" pitchFamily="18" charset="0"/>
                          </a:rPr>
                          <m:t>23</m:t>
                        </m:r>
                      </m:sub>
                    </m:sSub>
                    <m:r>
                      <a:rPr lang="es-ES" sz="2400" b="0" i="1" smtClean="0">
                        <a:solidFill>
                          <a:schemeClr val="bg1"/>
                        </a:solidFill>
                        <a:latin typeface="Cambria Math" panose="02040503050406030204" pitchFamily="18" charset="0"/>
                      </a:rPr>
                      <m:t>&lt;</m:t>
                    </m:r>
                    <m:sSup>
                      <m:sSupPr>
                        <m:ctrlPr>
                          <a:rPr lang="es-ES" sz="2400" b="0" i="1" smtClean="0">
                            <a:solidFill>
                              <a:schemeClr val="bg1"/>
                            </a:solidFill>
                            <a:latin typeface="Cambria Math" panose="02040503050406030204" pitchFamily="18" charset="0"/>
                          </a:rPr>
                        </m:ctrlPr>
                      </m:sSupPr>
                      <m:e>
                        <m:r>
                          <a:rPr lang="es-ES" sz="2400" b="0" i="1" smtClean="0">
                            <a:solidFill>
                              <a:schemeClr val="bg1"/>
                            </a:solidFill>
                            <a:latin typeface="Cambria Math" panose="02040503050406030204" pitchFamily="18" charset="0"/>
                          </a:rPr>
                          <m:t>45</m:t>
                        </m:r>
                      </m:e>
                      <m:sup>
                        <m:r>
                          <a:rPr lang="es-ES" sz="2400" i="1">
                            <a:solidFill>
                              <a:schemeClr val="bg1"/>
                            </a:solidFill>
                            <a:latin typeface="Cambria Math" panose="02040503050406030204" pitchFamily="18" charset="0"/>
                            <a:ea typeface="Cambria Math" panose="02040503050406030204" pitchFamily="18" charset="0"/>
                          </a:rPr>
                          <m:t>°</m:t>
                        </m:r>
                      </m:sup>
                    </m:sSup>
                  </m:oMath>
                </a14:m>
                <a:endParaRPr lang="en-US" sz="2400" dirty="0">
                  <a:solidFill>
                    <a:schemeClr val="bg1"/>
                  </a:solidFill>
                  <a:latin typeface="Garamond" panose="02020404030301010803" pitchFamily="18" charset="0"/>
                </a:endParaRPr>
              </a:p>
            </p:txBody>
          </p:sp>
        </mc:Choice>
        <mc:Fallback xmlns="">
          <p:sp>
            <p:nvSpPr>
              <p:cNvPr id="4" name="TextBox 3">
                <a:extLst>
                  <a:ext uri="{FF2B5EF4-FFF2-40B4-BE49-F238E27FC236}">
                    <a16:creationId xmlns:a16="http://schemas.microsoft.com/office/drawing/2014/main" id="{590D7834-AE3E-CC45-9069-1DB533D357F1}"/>
                  </a:ext>
                </a:extLst>
              </p:cNvPr>
              <p:cNvSpPr txBox="1">
                <a:spLocks noRot="1" noChangeAspect="1" noMove="1" noResize="1" noEditPoints="1" noAdjustHandles="1" noChangeArrowheads="1" noChangeShapeType="1" noTextEdit="1"/>
              </p:cNvSpPr>
              <p:nvPr/>
            </p:nvSpPr>
            <p:spPr>
              <a:xfrm>
                <a:off x="3974510" y="260622"/>
                <a:ext cx="4364365" cy="470000"/>
              </a:xfrm>
              <a:prstGeom prst="rect">
                <a:avLst/>
              </a:prstGeom>
              <a:blipFill>
                <a:blip r:embed="rId2"/>
                <a:stretch>
                  <a:fillRect l="-2029" t="-7895" b="-2631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ADDF336-8DAF-F645-A6C3-67F599476DE9}"/>
              </a:ext>
            </a:extLst>
          </p:cNvPr>
          <p:cNvPicPr>
            <a:picLocks noChangeAspect="1"/>
          </p:cNvPicPr>
          <p:nvPr/>
        </p:nvPicPr>
        <p:blipFill>
          <a:blip r:embed="rId3"/>
          <a:stretch>
            <a:fillRect/>
          </a:stretch>
        </p:blipFill>
        <p:spPr>
          <a:xfrm>
            <a:off x="0" y="730622"/>
            <a:ext cx="12192000" cy="6000451"/>
          </a:xfrm>
          <a:prstGeom prst="rect">
            <a:avLst/>
          </a:prstGeom>
        </p:spPr>
      </p:pic>
    </p:spTree>
    <p:extLst>
      <p:ext uri="{BB962C8B-B14F-4D97-AF65-F5344CB8AC3E}">
        <p14:creationId xmlns:p14="http://schemas.microsoft.com/office/powerpoint/2010/main" val="1979876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90D7834-AE3E-CC45-9069-1DB533D357F1}"/>
                  </a:ext>
                </a:extLst>
              </p:cNvPr>
              <p:cNvSpPr txBox="1"/>
              <p:nvPr/>
            </p:nvSpPr>
            <p:spPr>
              <a:xfrm>
                <a:off x="3974510" y="260622"/>
                <a:ext cx="4364365" cy="470000"/>
              </a:xfrm>
              <a:prstGeom prst="rect">
                <a:avLst/>
              </a:prstGeom>
              <a:noFill/>
            </p:spPr>
            <p:txBody>
              <a:bodyPr wrap="square" rtlCol="0">
                <a:spAutoFit/>
              </a:bodyPr>
              <a:lstStyle/>
              <a:p>
                <a:r>
                  <a:rPr lang="en-US" sz="2400" dirty="0">
                    <a:solidFill>
                      <a:schemeClr val="bg1"/>
                    </a:solidFill>
                    <a:latin typeface="Garamond" panose="02020404030301010803" pitchFamily="18" charset="0"/>
                  </a:rPr>
                  <a:t>Normal Hierarchy and </a:t>
                </a:r>
                <a14:m>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i="1" smtClean="0">
                            <a:solidFill>
                              <a:schemeClr val="bg1"/>
                            </a:solidFill>
                            <a:latin typeface="Cambria Math" panose="02040503050406030204" pitchFamily="18" charset="0"/>
                            <a:ea typeface="Cambria Math" panose="02040503050406030204" pitchFamily="18" charset="0"/>
                          </a:rPr>
                          <m:t>𝜃</m:t>
                        </m:r>
                      </m:e>
                      <m:sub>
                        <m:r>
                          <a:rPr lang="es-ES" sz="2400" b="0" i="1" smtClean="0">
                            <a:solidFill>
                              <a:schemeClr val="bg1"/>
                            </a:solidFill>
                            <a:latin typeface="Cambria Math" panose="02040503050406030204" pitchFamily="18" charset="0"/>
                          </a:rPr>
                          <m:t>23</m:t>
                        </m:r>
                      </m:sub>
                    </m:sSub>
                    <m:r>
                      <a:rPr lang="es-ES" sz="2400" b="0" i="1" smtClean="0">
                        <a:solidFill>
                          <a:schemeClr val="bg1"/>
                        </a:solidFill>
                        <a:latin typeface="Cambria Math" panose="02040503050406030204" pitchFamily="18" charset="0"/>
                      </a:rPr>
                      <m:t>&gt;</m:t>
                    </m:r>
                    <m:sSup>
                      <m:sSupPr>
                        <m:ctrlPr>
                          <a:rPr lang="es-ES" sz="2400" b="0" i="1" smtClean="0">
                            <a:solidFill>
                              <a:schemeClr val="bg1"/>
                            </a:solidFill>
                            <a:latin typeface="Cambria Math" panose="02040503050406030204" pitchFamily="18" charset="0"/>
                          </a:rPr>
                        </m:ctrlPr>
                      </m:sSupPr>
                      <m:e>
                        <m:r>
                          <a:rPr lang="es-ES" sz="2400" b="0" i="1" smtClean="0">
                            <a:solidFill>
                              <a:schemeClr val="bg1"/>
                            </a:solidFill>
                            <a:latin typeface="Cambria Math" panose="02040503050406030204" pitchFamily="18" charset="0"/>
                          </a:rPr>
                          <m:t>45</m:t>
                        </m:r>
                      </m:e>
                      <m:sup>
                        <m:r>
                          <a:rPr lang="es-ES" sz="2400" i="1">
                            <a:solidFill>
                              <a:schemeClr val="bg1"/>
                            </a:solidFill>
                            <a:latin typeface="Cambria Math" panose="02040503050406030204" pitchFamily="18" charset="0"/>
                            <a:ea typeface="Cambria Math" panose="02040503050406030204" pitchFamily="18" charset="0"/>
                          </a:rPr>
                          <m:t>°</m:t>
                        </m:r>
                      </m:sup>
                    </m:sSup>
                  </m:oMath>
                </a14:m>
                <a:endParaRPr lang="en-US" sz="2400" dirty="0">
                  <a:solidFill>
                    <a:schemeClr val="bg1"/>
                  </a:solidFill>
                  <a:latin typeface="Garamond" panose="02020404030301010803" pitchFamily="18" charset="0"/>
                </a:endParaRPr>
              </a:p>
            </p:txBody>
          </p:sp>
        </mc:Choice>
        <mc:Fallback xmlns="">
          <p:sp>
            <p:nvSpPr>
              <p:cNvPr id="4" name="TextBox 3">
                <a:extLst>
                  <a:ext uri="{FF2B5EF4-FFF2-40B4-BE49-F238E27FC236}">
                    <a16:creationId xmlns:a16="http://schemas.microsoft.com/office/drawing/2014/main" id="{590D7834-AE3E-CC45-9069-1DB533D357F1}"/>
                  </a:ext>
                </a:extLst>
              </p:cNvPr>
              <p:cNvSpPr txBox="1">
                <a:spLocks noRot="1" noChangeAspect="1" noMove="1" noResize="1" noEditPoints="1" noAdjustHandles="1" noChangeArrowheads="1" noChangeShapeType="1" noTextEdit="1"/>
              </p:cNvSpPr>
              <p:nvPr/>
            </p:nvSpPr>
            <p:spPr>
              <a:xfrm>
                <a:off x="3974510" y="260622"/>
                <a:ext cx="4364365" cy="470000"/>
              </a:xfrm>
              <a:prstGeom prst="rect">
                <a:avLst/>
              </a:prstGeom>
              <a:blipFill>
                <a:blip r:embed="rId2"/>
                <a:stretch>
                  <a:fillRect l="-2029" t="-7895" b="-26316"/>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4896E06-C796-974E-9524-25294F23AC38}"/>
              </a:ext>
            </a:extLst>
          </p:cNvPr>
          <p:cNvPicPr>
            <a:picLocks noChangeAspect="1"/>
          </p:cNvPicPr>
          <p:nvPr/>
        </p:nvPicPr>
        <p:blipFill>
          <a:blip r:embed="rId3"/>
          <a:stretch>
            <a:fillRect/>
          </a:stretch>
        </p:blipFill>
        <p:spPr>
          <a:xfrm>
            <a:off x="0" y="730622"/>
            <a:ext cx="12192000" cy="5988634"/>
          </a:xfrm>
          <a:prstGeom prst="rect">
            <a:avLst/>
          </a:prstGeom>
        </p:spPr>
      </p:pic>
    </p:spTree>
    <p:extLst>
      <p:ext uri="{BB962C8B-B14F-4D97-AF65-F5344CB8AC3E}">
        <p14:creationId xmlns:p14="http://schemas.microsoft.com/office/powerpoint/2010/main" val="165754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EA0B-5452-534A-8D49-6DA4A3ABEF55}"/>
              </a:ext>
            </a:extLst>
          </p:cNvPr>
          <p:cNvSpPr>
            <a:spLocks noGrp="1"/>
          </p:cNvSpPr>
          <p:nvPr>
            <p:ph type="title"/>
          </p:nvPr>
        </p:nvSpPr>
        <p:spPr>
          <a:xfrm>
            <a:off x="6258829" y="270103"/>
            <a:ext cx="5037306" cy="811508"/>
          </a:xfrm>
        </p:spPr>
        <p:txBody>
          <a:bodyPr>
            <a:normAutofit/>
          </a:bodyPr>
          <a:lstStyle/>
          <a:p>
            <a:r>
              <a:rPr lang="en-US" sz="4800" dirty="0">
                <a:latin typeface="Garamond" panose="02020404030301010803" pitchFamily="18" charset="0"/>
              </a:rPr>
              <a:t>Introduction</a:t>
            </a:r>
          </a:p>
        </p:txBody>
      </p:sp>
      <p:sp>
        <p:nvSpPr>
          <p:cNvPr id="3" name="Content Placeholder 2">
            <a:extLst>
              <a:ext uri="{FF2B5EF4-FFF2-40B4-BE49-F238E27FC236}">
                <a16:creationId xmlns:a16="http://schemas.microsoft.com/office/drawing/2014/main" id="{398D390E-D93E-384A-9A3A-4777E6BD597C}"/>
              </a:ext>
            </a:extLst>
          </p:cNvPr>
          <p:cNvSpPr>
            <a:spLocks noGrp="1"/>
          </p:cNvSpPr>
          <p:nvPr>
            <p:ph idx="1"/>
          </p:nvPr>
        </p:nvSpPr>
        <p:spPr>
          <a:xfrm>
            <a:off x="685800" y="1196502"/>
            <a:ext cx="10820400" cy="2538919"/>
          </a:xfrm>
        </p:spPr>
        <p:txBody>
          <a:bodyPr>
            <a:noAutofit/>
          </a:bodyPr>
          <a:lstStyle/>
          <a:p>
            <a:pPr marL="0" indent="0">
              <a:buNone/>
            </a:pPr>
            <a:r>
              <a:rPr lang="en-US" sz="2600" dirty="0">
                <a:latin typeface="Garamond" panose="02020404030301010803" pitchFamily="18" charset="0"/>
              </a:rPr>
              <a:t>Why to study the Earth’s interior?</a:t>
            </a:r>
          </a:p>
          <a:p>
            <a:pPr marL="0" indent="0">
              <a:buNone/>
            </a:pPr>
            <a:r>
              <a:rPr lang="en-US" sz="2600" dirty="0">
                <a:latin typeface="Garamond" panose="02020404030301010803" pitchFamily="18" charset="0"/>
              </a:rPr>
              <a:t>The knowledge of the composition and inner structure is essential for the understanding of the basic geological phenomena, such as </a:t>
            </a:r>
            <a:r>
              <a:rPr lang="en-US" sz="2600" dirty="0">
                <a:solidFill>
                  <a:srgbClr val="FF0000"/>
                </a:solidFill>
                <a:latin typeface="Garamond" panose="02020404030301010803" pitchFamily="18" charset="0"/>
              </a:rPr>
              <a:t>volcanology</a:t>
            </a:r>
            <a:r>
              <a:rPr lang="en-US" sz="2600" dirty="0">
                <a:latin typeface="Garamond" panose="02020404030301010803" pitchFamily="18" charset="0"/>
              </a:rPr>
              <a:t>, </a:t>
            </a:r>
            <a:r>
              <a:rPr lang="en-US" sz="2600" dirty="0">
                <a:solidFill>
                  <a:srgbClr val="FF0000"/>
                </a:solidFill>
                <a:latin typeface="Garamond" panose="02020404030301010803" pitchFamily="18" charset="0"/>
              </a:rPr>
              <a:t>earthquakes</a:t>
            </a:r>
            <a:r>
              <a:rPr lang="en-US" sz="2600" dirty="0">
                <a:latin typeface="Garamond" panose="02020404030301010803" pitchFamily="18" charset="0"/>
              </a:rPr>
              <a:t> and </a:t>
            </a:r>
            <a:r>
              <a:rPr lang="en-US" sz="2600" dirty="0">
                <a:solidFill>
                  <a:srgbClr val="FF0000"/>
                </a:solidFill>
                <a:latin typeface="Garamond" panose="02020404030301010803" pitchFamily="18" charset="0"/>
              </a:rPr>
              <a:t>mountain formation</a:t>
            </a:r>
            <a:r>
              <a:rPr lang="en-US" sz="2600" dirty="0">
                <a:latin typeface="Garamond" panose="02020404030301010803" pitchFamily="18" charset="0"/>
              </a:rPr>
              <a:t>.</a:t>
            </a:r>
          </a:p>
          <a:p>
            <a:pPr marL="0" indent="0">
              <a:buNone/>
            </a:pPr>
            <a:r>
              <a:rPr lang="en-US" sz="2600" dirty="0">
                <a:latin typeface="Garamond" panose="02020404030301010803" pitchFamily="18" charset="0"/>
              </a:rPr>
              <a:t>Among other applications, are also the </a:t>
            </a:r>
            <a:r>
              <a:rPr lang="en-US" sz="2600" dirty="0">
                <a:solidFill>
                  <a:srgbClr val="FF0000"/>
                </a:solidFill>
                <a:latin typeface="Garamond" panose="02020404030301010803" pitchFamily="18" charset="0"/>
              </a:rPr>
              <a:t>extraction of minerals</a:t>
            </a:r>
            <a:r>
              <a:rPr lang="en-US" sz="2600" dirty="0">
                <a:latin typeface="Garamond" panose="02020404030301010803" pitchFamily="18" charset="0"/>
              </a:rPr>
              <a:t> and the location of </a:t>
            </a:r>
            <a:r>
              <a:rPr lang="en-US" sz="2600" dirty="0">
                <a:solidFill>
                  <a:srgbClr val="FF0000"/>
                </a:solidFill>
                <a:latin typeface="Garamond" panose="02020404030301010803" pitchFamily="18" charset="0"/>
              </a:rPr>
              <a:t>oil fields</a:t>
            </a:r>
            <a:r>
              <a:rPr lang="en-US" sz="2600" dirty="0">
                <a:latin typeface="Garamond" panose="02020404030301010803" pitchFamily="18" charset="0"/>
              </a:rPr>
              <a:t>.</a:t>
            </a:r>
          </a:p>
        </p:txBody>
      </p:sp>
      <p:pic>
        <p:nvPicPr>
          <p:cNvPr id="5" name="Picture 4">
            <a:extLst>
              <a:ext uri="{FF2B5EF4-FFF2-40B4-BE49-F238E27FC236}">
                <a16:creationId xmlns:a16="http://schemas.microsoft.com/office/drawing/2014/main" id="{61957014-A85E-C34D-9E12-015D6BB5CA99}"/>
              </a:ext>
            </a:extLst>
          </p:cNvPr>
          <p:cNvPicPr>
            <a:picLocks noChangeAspect="1"/>
          </p:cNvPicPr>
          <p:nvPr/>
        </p:nvPicPr>
        <p:blipFill>
          <a:blip r:embed="rId2"/>
          <a:stretch>
            <a:fillRect/>
          </a:stretch>
        </p:blipFill>
        <p:spPr>
          <a:xfrm>
            <a:off x="685800" y="3825273"/>
            <a:ext cx="5571182" cy="2785591"/>
          </a:xfrm>
          <a:prstGeom prst="rect">
            <a:avLst/>
          </a:prstGeom>
        </p:spPr>
      </p:pic>
      <p:pic>
        <p:nvPicPr>
          <p:cNvPr id="7" name="Picture 6">
            <a:extLst>
              <a:ext uri="{FF2B5EF4-FFF2-40B4-BE49-F238E27FC236}">
                <a16:creationId xmlns:a16="http://schemas.microsoft.com/office/drawing/2014/main" id="{FB3A7C22-77E4-E941-A72A-E771BD04254D}"/>
              </a:ext>
            </a:extLst>
          </p:cNvPr>
          <p:cNvPicPr>
            <a:picLocks noChangeAspect="1"/>
          </p:cNvPicPr>
          <p:nvPr/>
        </p:nvPicPr>
        <p:blipFill>
          <a:blip r:embed="rId3"/>
          <a:stretch>
            <a:fillRect/>
          </a:stretch>
        </p:blipFill>
        <p:spPr>
          <a:xfrm>
            <a:off x="7009542" y="3814031"/>
            <a:ext cx="3744098" cy="2808074"/>
          </a:xfrm>
          <a:prstGeom prst="rect">
            <a:avLst/>
          </a:prstGeom>
        </p:spPr>
      </p:pic>
    </p:spTree>
    <p:extLst>
      <p:ext uri="{BB962C8B-B14F-4D97-AF65-F5344CB8AC3E}">
        <p14:creationId xmlns:p14="http://schemas.microsoft.com/office/powerpoint/2010/main" val="4103952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90D7834-AE3E-CC45-9069-1DB533D357F1}"/>
                  </a:ext>
                </a:extLst>
              </p:cNvPr>
              <p:cNvSpPr txBox="1"/>
              <p:nvPr/>
            </p:nvSpPr>
            <p:spPr>
              <a:xfrm>
                <a:off x="3974510" y="260622"/>
                <a:ext cx="4364365" cy="470000"/>
              </a:xfrm>
              <a:prstGeom prst="rect">
                <a:avLst/>
              </a:prstGeom>
              <a:noFill/>
            </p:spPr>
            <p:txBody>
              <a:bodyPr wrap="square" rtlCol="0">
                <a:spAutoFit/>
              </a:bodyPr>
              <a:lstStyle/>
              <a:p>
                <a:r>
                  <a:rPr lang="en-US" sz="2400" dirty="0">
                    <a:solidFill>
                      <a:schemeClr val="bg1"/>
                    </a:solidFill>
                    <a:latin typeface="Garamond" panose="02020404030301010803" pitchFamily="18" charset="0"/>
                  </a:rPr>
                  <a:t>Normal Hierarchy and </a:t>
                </a:r>
                <a14:m>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i="1" smtClean="0">
                            <a:solidFill>
                              <a:schemeClr val="bg1"/>
                            </a:solidFill>
                            <a:latin typeface="Cambria Math" panose="02040503050406030204" pitchFamily="18" charset="0"/>
                            <a:ea typeface="Cambria Math" panose="02040503050406030204" pitchFamily="18" charset="0"/>
                          </a:rPr>
                          <m:t>𝜃</m:t>
                        </m:r>
                      </m:e>
                      <m:sub>
                        <m:r>
                          <a:rPr lang="es-ES" sz="2400" b="0" i="1" smtClean="0">
                            <a:solidFill>
                              <a:schemeClr val="bg1"/>
                            </a:solidFill>
                            <a:latin typeface="Cambria Math" panose="02040503050406030204" pitchFamily="18" charset="0"/>
                          </a:rPr>
                          <m:t>23</m:t>
                        </m:r>
                      </m:sub>
                    </m:sSub>
                    <m:r>
                      <a:rPr lang="es-ES" sz="2400" b="0" i="1" smtClean="0">
                        <a:solidFill>
                          <a:schemeClr val="bg1"/>
                        </a:solidFill>
                        <a:latin typeface="Cambria Math" panose="02040503050406030204" pitchFamily="18" charset="0"/>
                      </a:rPr>
                      <m:t>&gt;</m:t>
                    </m:r>
                    <m:sSup>
                      <m:sSupPr>
                        <m:ctrlPr>
                          <a:rPr lang="es-ES" sz="2400" b="0" i="1" smtClean="0">
                            <a:solidFill>
                              <a:schemeClr val="bg1"/>
                            </a:solidFill>
                            <a:latin typeface="Cambria Math" panose="02040503050406030204" pitchFamily="18" charset="0"/>
                          </a:rPr>
                        </m:ctrlPr>
                      </m:sSupPr>
                      <m:e>
                        <m:r>
                          <a:rPr lang="es-ES" sz="2400" b="0" i="1" smtClean="0">
                            <a:solidFill>
                              <a:schemeClr val="bg1"/>
                            </a:solidFill>
                            <a:latin typeface="Cambria Math" panose="02040503050406030204" pitchFamily="18" charset="0"/>
                          </a:rPr>
                          <m:t>45</m:t>
                        </m:r>
                      </m:e>
                      <m:sup>
                        <m:r>
                          <a:rPr lang="es-ES" sz="2400" i="1">
                            <a:solidFill>
                              <a:schemeClr val="bg1"/>
                            </a:solidFill>
                            <a:latin typeface="Cambria Math" panose="02040503050406030204" pitchFamily="18" charset="0"/>
                            <a:ea typeface="Cambria Math" panose="02040503050406030204" pitchFamily="18" charset="0"/>
                          </a:rPr>
                          <m:t>°</m:t>
                        </m:r>
                      </m:sup>
                    </m:sSup>
                  </m:oMath>
                </a14:m>
                <a:endParaRPr lang="en-US" sz="2400" dirty="0">
                  <a:solidFill>
                    <a:schemeClr val="bg1"/>
                  </a:solidFill>
                  <a:latin typeface="Garamond" panose="02020404030301010803" pitchFamily="18" charset="0"/>
                </a:endParaRPr>
              </a:p>
            </p:txBody>
          </p:sp>
        </mc:Choice>
        <mc:Fallback xmlns="">
          <p:sp>
            <p:nvSpPr>
              <p:cNvPr id="4" name="TextBox 3">
                <a:extLst>
                  <a:ext uri="{FF2B5EF4-FFF2-40B4-BE49-F238E27FC236}">
                    <a16:creationId xmlns:a16="http://schemas.microsoft.com/office/drawing/2014/main" id="{590D7834-AE3E-CC45-9069-1DB533D357F1}"/>
                  </a:ext>
                </a:extLst>
              </p:cNvPr>
              <p:cNvSpPr txBox="1">
                <a:spLocks noRot="1" noChangeAspect="1" noMove="1" noResize="1" noEditPoints="1" noAdjustHandles="1" noChangeArrowheads="1" noChangeShapeType="1" noTextEdit="1"/>
              </p:cNvSpPr>
              <p:nvPr/>
            </p:nvSpPr>
            <p:spPr>
              <a:xfrm>
                <a:off x="3974510" y="260622"/>
                <a:ext cx="4364365" cy="470000"/>
              </a:xfrm>
              <a:prstGeom prst="rect">
                <a:avLst/>
              </a:prstGeom>
              <a:blipFill>
                <a:blip r:embed="rId2"/>
                <a:stretch>
                  <a:fillRect l="-2029" t="-7895" b="-2631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4FDAC15B-A16A-0240-AF33-36DC4153B021}"/>
              </a:ext>
            </a:extLst>
          </p:cNvPr>
          <p:cNvPicPr>
            <a:picLocks noChangeAspect="1"/>
          </p:cNvPicPr>
          <p:nvPr/>
        </p:nvPicPr>
        <p:blipFill>
          <a:blip r:embed="rId3"/>
          <a:stretch>
            <a:fillRect/>
          </a:stretch>
        </p:blipFill>
        <p:spPr>
          <a:xfrm>
            <a:off x="0" y="730622"/>
            <a:ext cx="12192000" cy="5988634"/>
          </a:xfrm>
          <a:prstGeom prst="rect">
            <a:avLst/>
          </a:prstGeom>
        </p:spPr>
      </p:pic>
    </p:spTree>
    <p:extLst>
      <p:ext uri="{BB962C8B-B14F-4D97-AF65-F5344CB8AC3E}">
        <p14:creationId xmlns:p14="http://schemas.microsoft.com/office/powerpoint/2010/main" val="1853462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90D7834-AE3E-CC45-9069-1DB533D357F1}"/>
                  </a:ext>
                </a:extLst>
              </p:cNvPr>
              <p:cNvSpPr txBox="1"/>
              <p:nvPr/>
            </p:nvSpPr>
            <p:spPr>
              <a:xfrm>
                <a:off x="3974510" y="260622"/>
                <a:ext cx="4364365" cy="470000"/>
              </a:xfrm>
              <a:prstGeom prst="rect">
                <a:avLst/>
              </a:prstGeom>
              <a:noFill/>
            </p:spPr>
            <p:txBody>
              <a:bodyPr wrap="square" rtlCol="0">
                <a:spAutoFit/>
              </a:bodyPr>
              <a:lstStyle/>
              <a:p>
                <a:r>
                  <a:rPr lang="en-US" sz="2400" dirty="0">
                    <a:solidFill>
                      <a:schemeClr val="bg1"/>
                    </a:solidFill>
                    <a:latin typeface="Garamond" panose="02020404030301010803" pitchFamily="18" charset="0"/>
                  </a:rPr>
                  <a:t>Inverted Hierarchy and </a:t>
                </a:r>
                <a14:m>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i="1" smtClean="0">
                            <a:solidFill>
                              <a:schemeClr val="bg1"/>
                            </a:solidFill>
                            <a:latin typeface="Cambria Math" panose="02040503050406030204" pitchFamily="18" charset="0"/>
                            <a:ea typeface="Cambria Math" panose="02040503050406030204" pitchFamily="18" charset="0"/>
                          </a:rPr>
                          <m:t>𝜃</m:t>
                        </m:r>
                      </m:e>
                      <m:sub>
                        <m:r>
                          <a:rPr lang="es-ES" sz="2400" b="0" i="1" smtClean="0">
                            <a:solidFill>
                              <a:schemeClr val="bg1"/>
                            </a:solidFill>
                            <a:latin typeface="Cambria Math" panose="02040503050406030204" pitchFamily="18" charset="0"/>
                          </a:rPr>
                          <m:t>23</m:t>
                        </m:r>
                      </m:sub>
                    </m:sSub>
                    <m:r>
                      <a:rPr lang="es-ES" sz="2400" b="0" i="1" smtClean="0">
                        <a:solidFill>
                          <a:schemeClr val="bg1"/>
                        </a:solidFill>
                        <a:latin typeface="Cambria Math" panose="02040503050406030204" pitchFamily="18" charset="0"/>
                      </a:rPr>
                      <m:t>&lt;</m:t>
                    </m:r>
                    <m:sSup>
                      <m:sSupPr>
                        <m:ctrlPr>
                          <a:rPr lang="es-ES" sz="2400" b="0" i="1" smtClean="0">
                            <a:solidFill>
                              <a:schemeClr val="bg1"/>
                            </a:solidFill>
                            <a:latin typeface="Cambria Math" panose="02040503050406030204" pitchFamily="18" charset="0"/>
                          </a:rPr>
                        </m:ctrlPr>
                      </m:sSupPr>
                      <m:e>
                        <m:r>
                          <a:rPr lang="es-ES" sz="2400" b="0" i="1" smtClean="0">
                            <a:solidFill>
                              <a:schemeClr val="bg1"/>
                            </a:solidFill>
                            <a:latin typeface="Cambria Math" panose="02040503050406030204" pitchFamily="18" charset="0"/>
                          </a:rPr>
                          <m:t>45</m:t>
                        </m:r>
                      </m:e>
                      <m:sup>
                        <m:r>
                          <a:rPr lang="es-ES" sz="2400" i="1">
                            <a:solidFill>
                              <a:schemeClr val="bg1"/>
                            </a:solidFill>
                            <a:latin typeface="Cambria Math" panose="02040503050406030204" pitchFamily="18" charset="0"/>
                            <a:ea typeface="Cambria Math" panose="02040503050406030204" pitchFamily="18" charset="0"/>
                          </a:rPr>
                          <m:t>°</m:t>
                        </m:r>
                      </m:sup>
                    </m:sSup>
                  </m:oMath>
                </a14:m>
                <a:endParaRPr lang="en-US" sz="2400" dirty="0">
                  <a:solidFill>
                    <a:schemeClr val="bg1"/>
                  </a:solidFill>
                  <a:latin typeface="Garamond" panose="02020404030301010803" pitchFamily="18" charset="0"/>
                </a:endParaRPr>
              </a:p>
            </p:txBody>
          </p:sp>
        </mc:Choice>
        <mc:Fallback xmlns="">
          <p:sp>
            <p:nvSpPr>
              <p:cNvPr id="4" name="TextBox 3">
                <a:extLst>
                  <a:ext uri="{FF2B5EF4-FFF2-40B4-BE49-F238E27FC236}">
                    <a16:creationId xmlns:a16="http://schemas.microsoft.com/office/drawing/2014/main" id="{590D7834-AE3E-CC45-9069-1DB533D357F1}"/>
                  </a:ext>
                </a:extLst>
              </p:cNvPr>
              <p:cNvSpPr txBox="1">
                <a:spLocks noRot="1" noChangeAspect="1" noMove="1" noResize="1" noEditPoints="1" noAdjustHandles="1" noChangeArrowheads="1" noChangeShapeType="1" noTextEdit="1"/>
              </p:cNvSpPr>
              <p:nvPr/>
            </p:nvSpPr>
            <p:spPr>
              <a:xfrm>
                <a:off x="3974510" y="260622"/>
                <a:ext cx="4364365" cy="470000"/>
              </a:xfrm>
              <a:prstGeom prst="rect">
                <a:avLst/>
              </a:prstGeom>
              <a:blipFill>
                <a:blip r:embed="rId2"/>
                <a:stretch>
                  <a:fillRect l="-2029" t="-7895" b="-26316"/>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4991641-C8C2-D84D-AA84-0992FCAAAB86}"/>
              </a:ext>
            </a:extLst>
          </p:cNvPr>
          <p:cNvPicPr>
            <a:picLocks noChangeAspect="1"/>
          </p:cNvPicPr>
          <p:nvPr/>
        </p:nvPicPr>
        <p:blipFill>
          <a:blip r:embed="rId3"/>
          <a:stretch>
            <a:fillRect/>
          </a:stretch>
        </p:blipFill>
        <p:spPr>
          <a:xfrm>
            <a:off x="0" y="730622"/>
            <a:ext cx="12192000" cy="6000451"/>
          </a:xfrm>
          <a:prstGeom prst="rect">
            <a:avLst/>
          </a:prstGeom>
        </p:spPr>
      </p:pic>
    </p:spTree>
    <p:extLst>
      <p:ext uri="{BB962C8B-B14F-4D97-AF65-F5344CB8AC3E}">
        <p14:creationId xmlns:p14="http://schemas.microsoft.com/office/powerpoint/2010/main" val="1021859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90D7834-AE3E-CC45-9069-1DB533D357F1}"/>
                  </a:ext>
                </a:extLst>
              </p:cNvPr>
              <p:cNvSpPr txBox="1"/>
              <p:nvPr/>
            </p:nvSpPr>
            <p:spPr>
              <a:xfrm>
                <a:off x="3974510" y="260622"/>
                <a:ext cx="4364365" cy="470000"/>
              </a:xfrm>
              <a:prstGeom prst="rect">
                <a:avLst/>
              </a:prstGeom>
              <a:noFill/>
            </p:spPr>
            <p:txBody>
              <a:bodyPr wrap="square" rtlCol="0">
                <a:spAutoFit/>
              </a:bodyPr>
              <a:lstStyle/>
              <a:p>
                <a:r>
                  <a:rPr lang="en-US" sz="2400" dirty="0">
                    <a:solidFill>
                      <a:schemeClr val="bg1"/>
                    </a:solidFill>
                    <a:latin typeface="Garamond" panose="02020404030301010803" pitchFamily="18" charset="0"/>
                  </a:rPr>
                  <a:t>Inverted Hierarchy and </a:t>
                </a:r>
                <a14:m>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i="1" smtClean="0">
                            <a:solidFill>
                              <a:schemeClr val="bg1"/>
                            </a:solidFill>
                            <a:latin typeface="Cambria Math" panose="02040503050406030204" pitchFamily="18" charset="0"/>
                            <a:ea typeface="Cambria Math" panose="02040503050406030204" pitchFamily="18" charset="0"/>
                          </a:rPr>
                          <m:t>𝜃</m:t>
                        </m:r>
                      </m:e>
                      <m:sub>
                        <m:r>
                          <a:rPr lang="es-ES" sz="2400" b="0" i="1" smtClean="0">
                            <a:solidFill>
                              <a:schemeClr val="bg1"/>
                            </a:solidFill>
                            <a:latin typeface="Cambria Math" panose="02040503050406030204" pitchFamily="18" charset="0"/>
                          </a:rPr>
                          <m:t>23</m:t>
                        </m:r>
                      </m:sub>
                    </m:sSub>
                    <m:r>
                      <a:rPr lang="es-ES" sz="2400" b="0" i="1" smtClean="0">
                        <a:solidFill>
                          <a:schemeClr val="bg1"/>
                        </a:solidFill>
                        <a:latin typeface="Cambria Math" panose="02040503050406030204" pitchFamily="18" charset="0"/>
                      </a:rPr>
                      <m:t>&gt;</m:t>
                    </m:r>
                    <m:sSup>
                      <m:sSupPr>
                        <m:ctrlPr>
                          <a:rPr lang="es-ES" sz="2400" b="0" i="1" smtClean="0">
                            <a:solidFill>
                              <a:schemeClr val="bg1"/>
                            </a:solidFill>
                            <a:latin typeface="Cambria Math" panose="02040503050406030204" pitchFamily="18" charset="0"/>
                          </a:rPr>
                        </m:ctrlPr>
                      </m:sSupPr>
                      <m:e>
                        <m:r>
                          <a:rPr lang="es-ES" sz="2400" b="0" i="1" smtClean="0">
                            <a:solidFill>
                              <a:schemeClr val="bg1"/>
                            </a:solidFill>
                            <a:latin typeface="Cambria Math" panose="02040503050406030204" pitchFamily="18" charset="0"/>
                          </a:rPr>
                          <m:t>45</m:t>
                        </m:r>
                      </m:e>
                      <m:sup>
                        <m:r>
                          <a:rPr lang="es-ES" sz="2400" i="1">
                            <a:solidFill>
                              <a:schemeClr val="bg1"/>
                            </a:solidFill>
                            <a:latin typeface="Cambria Math" panose="02040503050406030204" pitchFamily="18" charset="0"/>
                            <a:ea typeface="Cambria Math" panose="02040503050406030204" pitchFamily="18" charset="0"/>
                          </a:rPr>
                          <m:t>°</m:t>
                        </m:r>
                      </m:sup>
                    </m:sSup>
                  </m:oMath>
                </a14:m>
                <a:endParaRPr lang="en-US" sz="2400" dirty="0">
                  <a:solidFill>
                    <a:schemeClr val="bg1"/>
                  </a:solidFill>
                  <a:latin typeface="Garamond" panose="02020404030301010803" pitchFamily="18" charset="0"/>
                </a:endParaRPr>
              </a:p>
            </p:txBody>
          </p:sp>
        </mc:Choice>
        <mc:Fallback xmlns="">
          <p:sp>
            <p:nvSpPr>
              <p:cNvPr id="4" name="TextBox 3">
                <a:extLst>
                  <a:ext uri="{FF2B5EF4-FFF2-40B4-BE49-F238E27FC236}">
                    <a16:creationId xmlns:a16="http://schemas.microsoft.com/office/drawing/2014/main" id="{590D7834-AE3E-CC45-9069-1DB533D357F1}"/>
                  </a:ext>
                </a:extLst>
              </p:cNvPr>
              <p:cNvSpPr txBox="1">
                <a:spLocks noRot="1" noChangeAspect="1" noMove="1" noResize="1" noEditPoints="1" noAdjustHandles="1" noChangeArrowheads="1" noChangeShapeType="1" noTextEdit="1"/>
              </p:cNvSpPr>
              <p:nvPr/>
            </p:nvSpPr>
            <p:spPr>
              <a:xfrm>
                <a:off x="3974510" y="260622"/>
                <a:ext cx="4364365" cy="470000"/>
              </a:xfrm>
              <a:prstGeom prst="rect">
                <a:avLst/>
              </a:prstGeom>
              <a:blipFill>
                <a:blip r:embed="rId2"/>
                <a:stretch>
                  <a:fillRect l="-2029" t="-7895" b="-2631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9651FF10-8521-224B-A59F-67E8C75EB697}"/>
              </a:ext>
            </a:extLst>
          </p:cNvPr>
          <p:cNvPicPr>
            <a:picLocks noChangeAspect="1"/>
          </p:cNvPicPr>
          <p:nvPr/>
        </p:nvPicPr>
        <p:blipFill>
          <a:blip r:embed="rId3"/>
          <a:stretch>
            <a:fillRect/>
          </a:stretch>
        </p:blipFill>
        <p:spPr>
          <a:xfrm>
            <a:off x="0" y="730622"/>
            <a:ext cx="12192000" cy="6000451"/>
          </a:xfrm>
          <a:prstGeom prst="rect">
            <a:avLst/>
          </a:prstGeom>
        </p:spPr>
      </p:pic>
    </p:spTree>
    <p:extLst>
      <p:ext uri="{BB962C8B-B14F-4D97-AF65-F5344CB8AC3E}">
        <p14:creationId xmlns:p14="http://schemas.microsoft.com/office/powerpoint/2010/main" val="698620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15F48D-A6D3-DB41-97A4-96EB068E8E2C}"/>
              </a:ext>
            </a:extLst>
          </p:cNvPr>
          <p:cNvPicPr>
            <a:picLocks noChangeAspect="1"/>
          </p:cNvPicPr>
          <p:nvPr/>
        </p:nvPicPr>
        <p:blipFill>
          <a:blip r:embed="rId2"/>
          <a:stretch>
            <a:fillRect/>
          </a:stretch>
        </p:blipFill>
        <p:spPr>
          <a:xfrm>
            <a:off x="97979" y="167285"/>
            <a:ext cx="5971151" cy="5334228"/>
          </a:xfrm>
          <a:prstGeom prst="rect">
            <a:avLst/>
          </a:prstGeom>
          <a:solidFill>
            <a:schemeClr val="tx1"/>
          </a:solidFill>
        </p:spPr>
      </p:pic>
      <p:pic>
        <p:nvPicPr>
          <p:cNvPr id="7" name="Picture 6">
            <a:extLst>
              <a:ext uri="{FF2B5EF4-FFF2-40B4-BE49-F238E27FC236}">
                <a16:creationId xmlns:a16="http://schemas.microsoft.com/office/drawing/2014/main" id="{90BD7B07-2EBE-284A-B703-146580EEB06C}"/>
              </a:ext>
            </a:extLst>
          </p:cNvPr>
          <p:cNvPicPr>
            <a:picLocks noChangeAspect="1"/>
          </p:cNvPicPr>
          <p:nvPr/>
        </p:nvPicPr>
        <p:blipFill>
          <a:blip r:embed="rId3"/>
          <a:stretch>
            <a:fillRect/>
          </a:stretch>
        </p:blipFill>
        <p:spPr>
          <a:xfrm>
            <a:off x="6129586" y="167285"/>
            <a:ext cx="5971151" cy="5334228"/>
          </a:xfrm>
          <a:prstGeom prst="rect">
            <a:avLst/>
          </a:prstGeom>
          <a:solidFill>
            <a:schemeClr val="tx1"/>
          </a:solidFill>
        </p:spPr>
      </p:pic>
    </p:spTree>
    <p:extLst>
      <p:ext uri="{BB962C8B-B14F-4D97-AF65-F5344CB8AC3E}">
        <p14:creationId xmlns:p14="http://schemas.microsoft.com/office/powerpoint/2010/main" val="2785899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DD5BC2-A8E7-4CAD-955A-3807355EC9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2" name="Rounded Rectangle 11">
            <a:extLst>
              <a:ext uri="{FF2B5EF4-FFF2-40B4-BE49-F238E27FC236}">
                <a16:creationId xmlns:a16="http://schemas.microsoft.com/office/drawing/2014/main" id="{2770B5F4-AED0-4A3A-859D-B6239ED38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798B9CB-CF5A-F345-9CD6-8F0D8D950D5E}"/>
              </a:ext>
            </a:extLst>
          </p:cNvPr>
          <p:cNvPicPr>
            <a:picLocks noChangeAspect="1"/>
          </p:cNvPicPr>
          <p:nvPr/>
        </p:nvPicPr>
        <p:blipFill>
          <a:blip r:embed="rId3"/>
          <a:stretch>
            <a:fillRect/>
          </a:stretch>
        </p:blipFill>
        <p:spPr>
          <a:xfrm>
            <a:off x="1836419" y="873252"/>
            <a:ext cx="8519161" cy="5111496"/>
          </a:xfrm>
          <a:prstGeom prst="rect">
            <a:avLst/>
          </a:prstGeom>
          <a:ln w="31750" cap="sq">
            <a:noFill/>
            <a:miter lim="800000"/>
          </a:ln>
        </p:spPr>
      </p:pic>
    </p:spTree>
    <p:extLst>
      <p:ext uri="{BB962C8B-B14F-4D97-AF65-F5344CB8AC3E}">
        <p14:creationId xmlns:p14="http://schemas.microsoft.com/office/powerpoint/2010/main" val="175599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C6F48-0676-A148-856B-231249A3D240}"/>
              </a:ext>
            </a:extLst>
          </p:cNvPr>
          <p:cNvSpPr>
            <a:spLocks noGrp="1"/>
          </p:cNvSpPr>
          <p:nvPr>
            <p:ph type="title"/>
          </p:nvPr>
        </p:nvSpPr>
        <p:spPr>
          <a:xfrm>
            <a:off x="107003" y="1031132"/>
            <a:ext cx="4893013" cy="1809345"/>
          </a:xfrm>
        </p:spPr>
        <p:txBody>
          <a:bodyPr anchor="ctr">
            <a:normAutofit fontScale="90000"/>
          </a:bodyPr>
          <a:lstStyle/>
          <a:p>
            <a:pPr algn="ctr"/>
            <a:r>
              <a:rPr lang="en-US" dirty="0">
                <a:solidFill>
                  <a:srgbClr val="FFFF00"/>
                </a:solidFill>
                <a:latin typeface="Garamond" panose="02020404030301010803" pitchFamily="18" charset="0"/>
              </a:rPr>
              <a:t>What methods are there to study the interior of the Earth?</a:t>
            </a:r>
          </a:p>
        </p:txBody>
      </p:sp>
      <p:sp>
        <p:nvSpPr>
          <p:cNvPr id="4" name="Text Placeholder 3">
            <a:extLst>
              <a:ext uri="{FF2B5EF4-FFF2-40B4-BE49-F238E27FC236}">
                <a16:creationId xmlns:a16="http://schemas.microsoft.com/office/drawing/2014/main" id="{2FB36853-52EF-144A-B40D-699E4B151386}"/>
              </a:ext>
            </a:extLst>
          </p:cNvPr>
          <p:cNvSpPr>
            <a:spLocks noGrp="1"/>
          </p:cNvSpPr>
          <p:nvPr>
            <p:ph type="body" sz="half" idx="2"/>
          </p:nvPr>
        </p:nvSpPr>
        <p:spPr>
          <a:xfrm>
            <a:off x="496109" y="2840477"/>
            <a:ext cx="4114800" cy="3219855"/>
          </a:xfrm>
        </p:spPr>
        <p:txBody>
          <a:bodyPr>
            <a:normAutofit/>
          </a:bodyPr>
          <a:lstStyle/>
          <a:p>
            <a:r>
              <a:rPr lang="en-US" sz="2800" dirty="0">
                <a:latin typeface="Garamond" panose="02020404030301010803" pitchFamily="18" charset="0"/>
              </a:rPr>
              <a:t>The two main ways to study the internal composition of our planet are the </a:t>
            </a:r>
            <a:r>
              <a:rPr lang="en-US" sz="2800" b="1" dirty="0">
                <a:effectLst>
                  <a:glow rad="228600">
                    <a:schemeClr val="accent4">
                      <a:satMod val="175000"/>
                      <a:alpha val="40000"/>
                    </a:schemeClr>
                  </a:glow>
                </a:effectLst>
                <a:latin typeface="Garamond" panose="02020404030301010803" pitchFamily="18" charset="0"/>
              </a:rPr>
              <a:t>direct extraction of minerals and rocks</a:t>
            </a:r>
            <a:r>
              <a:rPr lang="en-US" sz="2800" dirty="0">
                <a:latin typeface="Garamond" panose="02020404030301010803" pitchFamily="18" charset="0"/>
              </a:rPr>
              <a:t> from the surface and the </a:t>
            </a:r>
            <a:r>
              <a:rPr lang="en-US" sz="2800" b="1" dirty="0">
                <a:effectLst>
                  <a:glow rad="228600">
                    <a:schemeClr val="accent5">
                      <a:satMod val="175000"/>
                      <a:alpha val="40000"/>
                    </a:schemeClr>
                  </a:glow>
                </a:effectLst>
                <a:latin typeface="Garamond" panose="02020404030301010803" pitchFamily="18" charset="0"/>
              </a:rPr>
              <a:t>study of the propagation of seismic waves</a:t>
            </a:r>
            <a:r>
              <a:rPr lang="en-US" sz="2800" dirty="0">
                <a:latin typeface="Garamond" panose="02020404030301010803" pitchFamily="18" charset="0"/>
              </a:rPr>
              <a:t>.</a:t>
            </a:r>
          </a:p>
        </p:txBody>
      </p:sp>
      <p:pic>
        <p:nvPicPr>
          <p:cNvPr id="6" name="Picture 5">
            <a:extLst>
              <a:ext uri="{FF2B5EF4-FFF2-40B4-BE49-F238E27FC236}">
                <a16:creationId xmlns:a16="http://schemas.microsoft.com/office/drawing/2014/main" id="{ADAC34EC-526B-9B44-A698-11E41C39E8EE}"/>
              </a:ext>
            </a:extLst>
          </p:cNvPr>
          <p:cNvPicPr>
            <a:picLocks noChangeAspect="1"/>
          </p:cNvPicPr>
          <p:nvPr/>
        </p:nvPicPr>
        <p:blipFill>
          <a:blip r:embed="rId2"/>
          <a:stretch>
            <a:fillRect/>
          </a:stretch>
        </p:blipFill>
        <p:spPr>
          <a:xfrm>
            <a:off x="5359939" y="1099226"/>
            <a:ext cx="6170531" cy="496110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585744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EBC57F27-B10E-3E47-8FB9-83D882251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483" y="0"/>
            <a:ext cx="8438553" cy="6857999"/>
          </a:xfrm>
          <a:prstGeom prst="rect">
            <a:avLst/>
          </a:prstGeom>
        </p:spPr>
      </p:pic>
    </p:spTree>
    <p:extLst>
      <p:ext uri="{BB962C8B-B14F-4D97-AF65-F5344CB8AC3E}">
        <p14:creationId xmlns:p14="http://schemas.microsoft.com/office/powerpoint/2010/main" val="2799234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imagen 5">
            <a:extLst>
              <a:ext uri="{FF2B5EF4-FFF2-40B4-BE49-F238E27FC236}">
                <a16:creationId xmlns:a16="http://schemas.microsoft.com/office/drawing/2014/main" id="{755A769C-C8A4-D843-8E71-9B4F393752E1}"/>
              </a:ext>
            </a:extLst>
          </p:cNvPr>
          <p:cNvPicPr>
            <a:picLocks noChangeAspect="1"/>
          </p:cNvPicPr>
          <p:nvPr/>
        </p:nvPicPr>
        <p:blipFill rotWithShape="1">
          <a:blip r:embed="rId2"/>
          <a:srcRect l="14530" r="18817"/>
          <a:stretch/>
        </p:blipFill>
        <p:spPr>
          <a:xfrm>
            <a:off x="0" y="0"/>
            <a:ext cx="5973776" cy="6858000"/>
          </a:xfrm>
          <a:prstGeom prst="rect">
            <a:avLst/>
          </a:prstGeom>
        </p:spPr>
      </p:pic>
      <p:sp>
        <p:nvSpPr>
          <p:cNvPr id="6" name="Rectangle 5">
            <a:extLst>
              <a:ext uri="{FF2B5EF4-FFF2-40B4-BE49-F238E27FC236}">
                <a16:creationId xmlns:a16="http://schemas.microsoft.com/office/drawing/2014/main" id="{01E3C555-96D8-7E42-B4ED-67BED3C8431E}"/>
              </a:ext>
            </a:extLst>
          </p:cNvPr>
          <p:cNvSpPr/>
          <p:nvPr/>
        </p:nvSpPr>
        <p:spPr>
          <a:xfrm>
            <a:off x="7388057" y="0"/>
            <a:ext cx="3802644" cy="769441"/>
          </a:xfrm>
          <a:prstGeom prst="rect">
            <a:avLst/>
          </a:prstGeom>
          <a:noFill/>
        </p:spPr>
        <p:txBody>
          <a:bodyPr wrap="squar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aramond" panose="02020404030301010803" pitchFamily="18" charset="0"/>
              </a:rPr>
              <a:t>Outer core</a:t>
            </a:r>
          </a:p>
        </p:txBody>
      </p:sp>
      <p:sp>
        <p:nvSpPr>
          <p:cNvPr id="8" name="TextBox 7">
            <a:extLst>
              <a:ext uri="{FF2B5EF4-FFF2-40B4-BE49-F238E27FC236}">
                <a16:creationId xmlns:a16="http://schemas.microsoft.com/office/drawing/2014/main" id="{C2BC6D2A-BF0F-7E42-8C4A-4681FC9689D2}"/>
              </a:ext>
            </a:extLst>
          </p:cNvPr>
          <p:cNvSpPr txBox="1"/>
          <p:nvPr/>
        </p:nvSpPr>
        <p:spPr>
          <a:xfrm>
            <a:off x="8089367" y="787621"/>
            <a:ext cx="2400016" cy="461665"/>
          </a:xfrm>
          <a:prstGeom prst="rect">
            <a:avLst/>
          </a:prstGeom>
          <a:noFill/>
        </p:spPr>
        <p:txBody>
          <a:bodyPr wrap="none" rtlCol="0">
            <a:spAutoFit/>
          </a:bodyPr>
          <a:lstStyle/>
          <a:p>
            <a:r>
              <a:rPr lang="en-US" sz="2400" dirty="0">
                <a:effectLst>
                  <a:glow rad="139700">
                    <a:schemeClr val="accent1">
                      <a:satMod val="175000"/>
                      <a:alpha val="40000"/>
                    </a:schemeClr>
                  </a:glow>
                </a:effectLst>
                <a:latin typeface="Garamond" panose="02020404030301010803" pitchFamily="18" charset="0"/>
              </a:rPr>
              <a:t>Fundamental roles</a:t>
            </a:r>
          </a:p>
        </p:txBody>
      </p:sp>
      <p:sp>
        <p:nvSpPr>
          <p:cNvPr id="9" name="TextBox 8">
            <a:extLst>
              <a:ext uri="{FF2B5EF4-FFF2-40B4-BE49-F238E27FC236}">
                <a16:creationId xmlns:a16="http://schemas.microsoft.com/office/drawing/2014/main" id="{8F863C8B-FE75-4048-9F86-27B40C4989B3}"/>
              </a:ext>
            </a:extLst>
          </p:cNvPr>
          <p:cNvSpPr txBox="1"/>
          <p:nvPr/>
        </p:nvSpPr>
        <p:spPr>
          <a:xfrm>
            <a:off x="7836221" y="1320731"/>
            <a:ext cx="2906308"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Garamond" panose="02020404030301010803" pitchFamily="18" charset="0"/>
              </a:rPr>
              <a:t>Convection currents</a:t>
            </a:r>
          </a:p>
          <a:p>
            <a:pPr marL="285750" indent="-285750">
              <a:buFont typeface="Arial" panose="020B0604020202020204" pitchFamily="34" charset="0"/>
              <a:buChar char="•"/>
            </a:pPr>
            <a:r>
              <a:rPr lang="en-US" sz="2400" dirty="0">
                <a:latin typeface="Garamond" panose="02020404030301010803" pitchFamily="18" charset="0"/>
              </a:rPr>
              <a:t>Tectonic plates</a:t>
            </a:r>
          </a:p>
          <a:p>
            <a:pPr marL="285750" indent="-285750">
              <a:buFont typeface="Arial" panose="020B0604020202020204" pitchFamily="34" charset="0"/>
              <a:buChar char="•"/>
            </a:pPr>
            <a:r>
              <a:rPr lang="en-US" sz="2400" dirty="0">
                <a:latin typeface="Garamond" panose="02020404030301010803" pitchFamily="18" charset="0"/>
              </a:rPr>
              <a:t>Earth magnetic field</a:t>
            </a:r>
          </a:p>
        </p:txBody>
      </p:sp>
      <p:sp>
        <p:nvSpPr>
          <p:cNvPr id="10" name="TextBox 9">
            <a:extLst>
              <a:ext uri="{FF2B5EF4-FFF2-40B4-BE49-F238E27FC236}">
                <a16:creationId xmlns:a16="http://schemas.microsoft.com/office/drawing/2014/main" id="{32FFEEBA-A550-4647-9240-890773761324}"/>
              </a:ext>
            </a:extLst>
          </p:cNvPr>
          <p:cNvSpPr txBox="1"/>
          <p:nvPr/>
        </p:nvSpPr>
        <p:spPr>
          <a:xfrm>
            <a:off x="8416381" y="2585324"/>
            <a:ext cx="1745991" cy="461665"/>
          </a:xfrm>
          <a:prstGeom prst="rect">
            <a:avLst/>
          </a:prstGeom>
          <a:noFill/>
        </p:spPr>
        <p:txBody>
          <a:bodyPr wrap="none" rtlCol="0">
            <a:spAutoFit/>
          </a:bodyPr>
          <a:lstStyle/>
          <a:p>
            <a:r>
              <a:rPr lang="en-US" sz="2400" dirty="0">
                <a:effectLst>
                  <a:glow rad="139700">
                    <a:schemeClr val="accent1">
                      <a:satMod val="175000"/>
                      <a:alpha val="40000"/>
                    </a:schemeClr>
                  </a:glow>
                </a:effectLst>
                <a:latin typeface="Garamond" panose="02020404030301010803" pitchFamily="18" charset="0"/>
              </a:rPr>
              <a:t>Composition</a:t>
            </a:r>
          </a:p>
        </p:txBody>
      </p:sp>
      <p:sp>
        <p:nvSpPr>
          <p:cNvPr id="11" name="TextBox 10">
            <a:extLst>
              <a:ext uri="{FF2B5EF4-FFF2-40B4-BE49-F238E27FC236}">
                <a16:creationId xmlns:a16="http://schemas.microsoft.com/office/drawing/2014/main" id="{E174AAA7-9D3C-A84F-B141-BECCAF37C38F}"/>
              </a:ext>
            </a:extLst>
          </p:cNvPr>
          <p:cNvSpPr txBox="1"/>
          <p:nvPr/>
        </p:nvSpPr>
        <p:spPr>
          <a:xfrm>
            <a:off x="7105515" y="3111253"/>
            <a:ext cx="4367719" cy="1938992"/>
          </a:xfrm>
          <a:prstGeom prst="rect">
            <a:avLst/>
          </a:prstGeom>
          <a:noFill/>
        </p:spPr>
        <p:txBody>
          <a:bodyPr wrap="square" rtlCol="0">
            <a:spAutoFit/>
          </a:bodyPr>
          <a:lstStyle/>
          <a:p>
            <a:r>
              <a:rPr lang="en-US" sz="2400" dirty="0">
                <a:latin typeface="Garamond" panose="02020404030301010803" pitchFamily="18" charset="0"/>
              </a:rPr>
              <a:t>Composed mainly of </a:t>
            </a:r>
            <a:r>
              <a:rPr lang="en-US" sz="2400" b="1" dirty="0">
                <a:solidFill>
                  <a:schemeClr val="accent6"/>
                </a:solidFill>
                <a:latin typeface="Garamond" panose="02020404030301010803" pitchFamily="18" charset="0"/>
              </a:rPr>
              <a:t>iron</a:t>
            </a:r>
            <a:r>
              <a:rPr lang="en-US" sz="2400" dirty="0">
                <a:latin typeface="Garamond" panose="02020404030301010803" pitchFamily="18" charset="0"/>
              </a:rPr>
              <a:t> together with other elements not yet determined. These could be: </a:t>
            </a:r>
            <a:r>
              <a:rPr lang="en-US" sz="2400" dirty="0">
                <a:solidFill>
                  <a:srgbClr val="FFFF00"/>
                </a:solidFill>
                <a:latin typeface="Garamond" panose="02020404030301010803" pitchFamily="18" charset="0"/>
              </a:rPr>
              <a:t>nickel</a:t>
            </a:r>
            <a:r>
              <a:rPr lang="en-US" sz="2400" dirty="0">
                <a:latin typeface="Garamond" panose="02020404030301010803" pitchFamily="18" charset="0"/>
              </a:rPr>
              <a:t>, </a:t>
            </a:r>
            <a:r>
              <a:rPr lang="en-US" sz="2400" dirty="0">
                <a:solidFill>
                  <a:srgbClr val="FFFF00"/>
                </a:solidFill>
                <a:latin typeface="Garamond" panose="02020404030301010803" pitchFamily="18" charset="0"/>
              </a:rPr>
              <a:t>oxygen</a:t>
            </a:r>
            <a:r>
              <a:rPr lang="en-US" sz="2400" dirty="0">
                <a:latin typeface="Garamond" panose="02020404030301010803" pitchFamily="18" charset="0"/>
              </a:rPr>
              <a:t>, </a:t>
            </a:r>
            <a:r>
              <a:rPr lang="en-US" sz="2400" dirty="0">
                <a:solidFill>
                  <a:srgbClr val="FFFF00"/>
                </a:solidFill>
                <a:latin typeface="Garamond" panose="02020404030301010803" pitchFamily="18" charset="0"/>
              </a:rPr>
              <a:t>carbon</a:t>
            </a:r>
            <a:r>
              <a:rPr lang="en-US" sz="2400" dirty="0">
                <a:latin typeface="Garamond" panose="02020404030301010803" pitchFamily="18" charset="0"/>
              </a:rPr>
              <a:t>, </a:t>
            </a:r>
            <a:r>
              <a:rPr lang="en-US" sz="2400" dirty="0">
                <a:solidFill>
                  <a:srgbClr val="FFFF00"/>
                </a:solidFill>
                <a:latin typeface="Garamond" panose="02020404030301010803" pitchFamily="18" charset="0"/>
              </a:rPr>
              <a:t>silicon</a:t>
            </a:r>
            <a:r>
              <a:rPr lang="en-US" sz="2400" dirty="0">
                <a:latin typeface="Garamond" panose="02020404030301010803" pitchFamily="18" charset="0"/>
              </a:rPr>
              <a:t>, </a:t>
            </a:r>
            <a:r>
              <a:rPr lang="en-US" sz="2400" dirty="0">
                <a:solidFill>
                  <a:srgbClr val="FFFF00"/>
                </a:solidFill>
                <a:latin typeface="Garamond" panose="02020404030301010803" pitchFamily="18" charset="0"/>
              </a:rPr>
              <a:t>hydrogen</a:t>
            </a:r>
            <a:r>
              <a:rPr lang="en-US" sz="2400" dirty="0">
                <a:latin typeface="Garamond" panose="02020404030301010803" pitchFamily="18" charset="0"/>
              </a:rPr>
              <a:t> and </a:t>
            </a:r>
            <a:r>
              <a:rPr lang="en-US" sz="2400" dirty="0">
                <a:solidFill>
                  <a:srgbClr val="FFFF00"/>
                </a:solidFill>
                <a:latin typeface="Garamond" panose="02020404030301010803" pitchFamily="18" charset="0"/>
              </a:rPr>
              <a:t>sulfur</a:t>
            </a:r>
            <a:r>
              <a:rPr lang="en-US" sz="2400" dirty="0">
                <a:latin typeface="Garamond" panose="02020404030301010803" pitchFamily="18" charset="0"/>
              </a:rPr>
              <a:t>.</a:t>
            </a:r>
          </a:p>
        </p:txBody>
      </p:sp>
    </p:spTree>
    <p:extLst>
      <p:ext uri="{BB962C8B-B14F-4D97-AF65-F5344CB8AC3E}">
        <p14:creationId xmlns:p14="http://schemas.microsoft.com/office/powerpoint/2010/main" val="4049402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3735-8D0F-CE4E-B8D6-78E219A632A5}"/>
              </a:ext>
            </a:extLst>
          </p:cNvPr>
          <p:cNvSpPr>
            <a:spLocks noGrp="1"/>
          </p:cNvSpPr>
          <p:nvPr>
            <p:ph type="title"/>
          </p:nvPr>
        </p:nvSpPr>
        <p:spPr>
          <a:xfrm>
            <a:off x="4569454" y="486382"/>
            <a:ext cx="7226030" cy="943583"/>
          </a:xfrm>
        </p:spPr>
        <p:txBody>
          <a:bodyPr>
            <a:normAutofit fontScale="90000"/>
          </a:bodyPr>
          <a:lstStyle/>
          <a:p>
            <a:r>
              <a:rPr lang="en-US" sz="4800" dirty="0">
                <a:latin typeface="Garamond" panose="02020404030301010803" pitchFamily="18" charset="0"/>
              </a:rPr>
              <a:t>Neutrino oscillations</a:t>
            </a:r>
          </a:p>
        </p:txBody>
      </p:sp>
      <p:sp>
        <p:nvSpPr>
          <p:cNvPr id="3" name="Content Placeholder 2">
            <a:extLst>
              <a:ext uri="{FF2B5EF4-FFF2-40B4-BE49-F238E27FC236}">
                <a16:creationId xmlns:a16="http://schemas.microsoft.com/office/drawing/2014/main" id="{B42242BA-4A91-EF4D-8054-403763871C50}"/>
              </a:ext>
            </a:extLst>
          </p:cNvPr>
          <p:cNvSpPr>
            <a:spLocks noGrp="1"/>
          </p:cNvSpPr>
          <p:nvPr>
            <p:ph idx="1"/>
          </p:nvPr>
        </p:nvSpPr>
        <p:spPr>
          <a:xfrm>
            <a:off x="286966" y="1721797"/>
            <a:ext cx="7436796" cy="4348262"/>
          </a:xfrm>
        </p:spPr>
        <p:txBody>
          <a:bodyPr>
            <a:noAutofit/>
          </a:bodyPr>
          <a:lstStyle/>
          <a:p>
            <a:pPr marL="0" indent="0">
              <a:buNone/>
            </a:pPr>
            <a:r>
              <a:rPr lang="en-US" sz="2600" dirty="0">
                <a:latin typeface="Garamond" panose="02020404030301010803" pitchFamily="18" charset="0"/>
              </a:rPr>
              <a:t>A way to determine the presence of the elements that constitute the interior of the Earth is to use the phenomenon of </a:t>
            </a:r>
            <a:r>
              <a:rPr lang="en-US" sz="2600" dirty="0">
                <a:effectLst>
                  <a:glow rad="228600">
                    <a:schemeClr val="accent3">
                      <a:satMod val="175000"/>
                      <a:alpha val="40000"/>
                    </a:schemeClr>
                  </a:glow>
                </a:effectLst>
                <a:latin typeface="Garamond" panose="02020404030301010803" pitchFamily="18" charset="0"/>
              </a:rPr>
              <a:t>neutrino oscillations</a:t>
            </a:r>
            <a:r>
              <a:rPr lang="en-US" sz="2600" dirty="0">
                <a:latin typeface="Garamond" panose="02020404030301010803" pitchFamily="18" charset="0"/>
              </a:rPr>
              <a:t>.</a:t>
            </a:r>
          </a:p>
          <a:p>
            <a:pPr marL="0" indent="0">
              <a:buNone/>
            </a:pPr>
            <a:endParaRPr lang="en-US" sz="2600" dirty="0">
              <a:latin typeface="Garamond" panose="02020404030301010803" pitchFamily="18" charset="0"/>
            </a:endParaRPr>
          </a:p>
          <a:p>
            <a:pPr marL="0" indent="0">
              <a:buNone/>
            </a:pPr>
            <a:r>
              <a:rPr lang="en-US" sz="2600" dirty="0">
                <a:latin typeface="Garamond" panose="02020404030301010803" pitchFamily="18" charset="0"/>
              </a:rPr>
              <a:t>An interesting feature of neutrino oscillations is that the conversion of one flavor to another is affected by the density of electrons that exist in the medium where they propagate. The main motivation of this work was to try to show that the phenomenon of oscillations </a:t>
            </a:r>
            <a:r>
              <a:rPr lang="en-US" sz="2600" dirty="0">
                <a:effectLst>
                  <a:glow rad="228600">
                    <a:schemeClr val="accent4">
                      <a:satMod val="175000"/>
                      <a:alpha val="40000"/>
                    </a:schemeClr>
                  </a:glow>
                </a:effectLst>
                <a:latin typeface="Garamond" panose="02020404030301010803" pitchFamily="18" charset="0"/>
              </a:rPr>
              <a:t>can help to determine</a:t>
            </a:r>
            <a:r>
              <a:rPr lang="en-US" sz="2600" dirty="0">
                <a:latin typeface="Garamond" panose="02020404030301010803" pitchFamily="18" charset="0"/>
              </a:rPr>
              <a:t> the structural composition of the Earth, in particular that of the outer core.</a:t>
            </a:r>
          </a:p>
        </p:txBody>
      </p:sp>
      <p:pic>
        <p:nvPicPr>
          <p:cNvPr id="4" name="Imagen 3">
            <a:extLst>
              <a:ext uri="{FF2B5EF4-FFF2-40B4-BE49-F238E27FC236}">
                <a16:creationId xmlns:a16="http://schemas.microsoft.com/office/drawing/2014/main" id="{F8FFCE4A-15BB-5C41-A66B-7B392234BBA9}"/>
              </a:ext>
            </a:extLst>
          </p:cNvPr>
          <p:cNvPicPr>
            <a:picLocks noChangeAspect="1"/>
          </p:cNvPicPr>
          <p:nvPr/>
        </p:nvPicPr>
        <p:blipFill>
          <a:blip r:embed="rId2"/>
          <a:stretch>
            <a:fillRect/>
          </a:stretch>
        </p:blipFill>
        <p:spPr>
          <a:xfrm>
            <a:off x="8056360" y="2196429"/>
            <a:ext cx="3739124" cy="3165533"/>
          </a:xfrm>
          <a:prstGeom prst="rect">
            <a:avLst/>
          </a:prstGeom>
        </p:spPr>
      </p:pic>
    </p:spTree>
    <p:extLst>
      <p:ext uri="{BB962C8B-B14F-4D97-AF65-F5344CB8AC3E}">
        <p14:creationId xmlns:p14="http://schemas.microsoft.com/office/powerpoint/2010/main" val="1700726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33FEF-134E-A548-9E03-2644D3AD8DBE}"/>
              </a:ext>
            </a:extLst>
          </p:cNvPr>
          <p:cNvSpPr>
            <a:spLocks noGrp="1"/>
          </p:cNvSpPr>
          <p:nvPr>
            <p:ph type="title"/>
          </p:nvPr>
        </p:nvSpPr>
        <p:spPr>
          <a:xfrm>
            <a:off x="5426698" y="316901"/>
            <a:ext cx="5737698" cy="830963"/>
          </a:xfrm>
        </p:spPr>
        <p:txBody>
          <a:bodyPr>
            <a:normAutofit/>
          </a:bodyPr>
          <a:lstStyle/>
          <a:p>
            <a:r>
              <a:rPr lang="en-US" sz="4400" dirty="0">
                <a:latin typeface="Garamond" panose="02020404030301010803" pitchFamily="18" charset="0"/>
              </a:rPr>
              <a:t>Neutrino sources</a:t>
            </a:r>
          </a:p>
        </p:txBody>
      </p:sp>
      <p:sp>
        <p:nvSpPr>
          <p:cNvPr id="3" name="Content Placeholder 2">
            <a:extLst>
              <a:ext uri="{FF2B5EF4-FFF2-40B4-BE49-F238E27FC236}">
                <a16:creationId xmlns:a16="http://schemas.microsoft.com/office/drawing/2014/main" id="{A6C647C7-1EC7-DC4D-B3A2-EEC064791F6E}"/>
              </a:ext>
            </a:extLst>
          </p:cNvPr>
          <p:cNvSpPr>
            <a:spLocks noGrp="1"/>
          </p:cNvSpPr>
          <p:nvPr>
            <p:ph idx="1"/>
          </p:nvPr>
        </p:nvSpPr>
        <p:spPr>
          <a:xfrm>
            <a:off x="627434" y="1484441"/>
            <a:ext cx="3224719" cy="4819082"/>
          </a:xfrm>
        </p:spPr>
        <p:txBody>
          <a:bodyPr>
            <a:noAutofit/>
          </a:bodyPr>
          <a:lstStyle/>
          <a:p>
            <a:pPr marL="0" indent="0">
              <a:buNone/>
            </a:pPr>
            <a:r>
              <a:rPr lang="en-US" sz="3000" dirty="0">
                <a:solidFill>
                  <a:schemeClr val="accent1"/>
                </a:solidFill>
                <a:latin typeface="Garamond" panose="02020404030301010803" pitchFamily="18" charset="0"/>
              </a:rPr>
              <a:t>Natural sources</a:t>
            </a:r>
            <a:r>
              <a:rPr lang="en-US" sz="3000" dirty="0">
                <a:latin typeface="Garamond" panose="02020404030301010803" pitchFamily="18" charset="0"/>
              </a:rPr>
              <a:t>:</a:t>
            </a:r>
          </a:p>
          <a:p>
            <a:r>
              <a:rPr lang="en-US" sz="3000" dirty="0">
                <a:latin typeface="Garamond" panose="02020404030301010803" pitchFamily="18" charset="0"/>
              </a:rPr>
              <a:t>Sun</a:t>
            </a:r>
          </a:p>
          <a:p>
            <a:r>
              <a:rPr lang="en-US" sz="3000" dirty="0">
                <a:latin typeface="Garamond" panose="02020404030301010803" pitchFamily="18" charset="0"/>
              </a:rPr>
              <a:t>Supernova</a:t>
            </a:r>
          </a:p>
          <a:p>
            <a:r>
              <a:rPr lang="en-US" sz="3000" dirty="0">
                <a:latin typeface="Garamond" panose="02020404030301010803" pitchFamily="18" charset="0"/>
              </a:rPr>
              <a:t>Big Bang</a:t>
            </a:r>
          </a:p>
          <a:p>
            <a:r>
              <a:rPr lang="en-US" sz="3000" dirty="0">
                <a:effectLst>
                  <a:glow rad="228600">
                    <a:schemeClr val="accent2">
                      <a:satMod val="175000"/>
                      <a:alpha val="40000"/>
                    </a:schemeClr>
                  </a:glow>
                </a:effectLst>
                <a:latin typeface="Garamond" panose="02020404030301010803" pitchFamily="18" charset="0"/>
              </a:rPr>
              <a:t>Atmospheric</a:t>
            </a:r>
          </a:p>
          <a:p>
            <a:pPr marL="0" indent="0">
              <a:buNone/>
            </a:pPr>
            <a:endParaRPr lang="en-US" sz="3000" dirty="0">
              <a:latin typeface="Garamond" panose="02020404030301010803" pitchFamily="18" charset="0"/>
            </a:endParaRPr>
          </a:p>
          <a:p>
            <a:pPr marL="0" indent="0">
              <a:buNone/>
            </a:pPr>
            <a:r>
              <a:rPr lang="en-US" sz="3000" dirty="0">
                <a:solidFill>
                  <a:schemeClr val="accent1"/>
                </a:solidFill>
                <a:latin typeface="Garamond" panose="02020404030301010803" pitchFamily="18" charset="0"/>
              </a:rPr>
              <a:t>Artificial sources</a:t>
            </a:r>
            <a:r>
              <a:rPr lang="en-US" sz="3000" dirty="0">
                <a:latin typeface="Garamond" panose="02020404030301010803" pitchFamily="18" charset="0"/>
              </a:rPr>
              <a:t>:</a:t>
            </a:r>
          </a:p>
          <a:p>
            <a:r>
              <a:rPr lang="en-US" sz="3000" dirty="0">
                <a:latin typeface="Garamond" panose="02020404030301010803" pitchFamily="18" charset="0"/>
              </a:rPr>
              <a:t>Nuclear reactors</a:t>
            </a:r>
          </a:p>
          <a:p>
            <a:r>
              <a:rPr lang="en-US" sz="3000" dirty="0">
                <a:latin typeface="Garamond" panose="02020404030301010803" pitchFamily="18" charset="0"/>
              </a:rPr>
              <a:t>Accelerators</a:t>
            </a:r>
          </a:p>
        </p:txBody>
      </p:sp>
      <p:pic>
        <p:nvPicPr>
          <p:cNvPr id="4" name="Imagen 3">
            <a:extLst>
              <a:ext uri="{FF2B5EF4-FFF2-40B4-BE49-F238E27FC236}">
                <a16:creationId xmlns:a16="http://schemas.microsoft.com/office/drawing/2014/main" id="{4DC5F7DB-08E4-DD45-A276-AFEE39051A73}"/>
              </a:ext>
            </a:extLst>
          </p:cNvPr>
          <p:cNvPicPr>
            <a:picLocks noChangeAspect="1"/>
          </p:cNvPicPr>
          <p:nvPr/>
        </p:nvPicPr>
        <p:blipFill>
          <a:blip r:embed="rId2"/>
          <a:stretch>
            <a:fillRect/>
          </a:stretch>
        </p:blipFill>
        <p:spPr>
          <a:xfrm>
            <a:off x="4851431" y="1279475"/>
            <a:ext cx="6627207" cy="5229014"/>
          </a:xfrm>
          <a:prstGeom prst="rect">
            <a:avLst/>
          </a:prstGeom>
        </p:spPr>
      </p:pic>
    </p:spTree>
    <p:extLst>
      <p:ext uri="{BB962C8B-B14F-4D97-AF65-F5344CB8AC3E}">
        <p14:creationId xmlns:p14="http://schemas.microsoft.com/office/powerpoint/2010/main" val="2599641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a:extLst>
              <a:ext uri="{FF2B5EF4-FFF2-40B4-BE49-F238E27FC236}">
                <a16:creationId xmlns:a16="http://schemas.microsoft.com/office/drawing/2014/main" id="{719FF0DC-3926-4041-BDEB-029201E5F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8" y="1490225"/>
            <a:ext cx="7599339" cy="4715942"/>
          </a:xfrm>
          <a:prstGeom prst="rect">
            <a:avLst/>
          </a:prstGeom>
        </p:spPr>
      </p:pic>
      <p:sp>
        <p:nvSpPr>
          <p:cNvPr id="6" name="Title 1">
            <a:extLst>
              <a:ext uri="{FF2B5EF4-FFF2-40B4-BE49-F238E27FC236}">
                <a16:creationId xmlns:a16="http://schemas.microsoft.com/office/drawing/2014/main" id="{204CB8F6-DAD1-3448-A2D7-0B3C1E2463A8}"/>
              </a:ext>
            </a:extLst>
          </p:cNvPr>
          <p:cNvSpPr>
            <a:spLocks noGrp="1"/>
          </p:cNvSpPr>
          <p:nvPr>
            <p:ph type="title"/>
          </p:nvPr>
        </p:nvSpPr>
        <p:spPr>
          <a:xfrm>
            <a:off x="5270290" y="243784"/>
            <a:ext cx="5917822" cy="674210"/>
          </a:xfrm>
        </p:spPr>
        <p:txBody>
          <a:bodyPr vert="horz" lIns="91440" tIns="45720" rIns="91440" bIns="45720" rtlCol="0" anchor="ctr">
            <a:normAutofit/>
          </a:bodyPr>
          <a:lstStyle/>
          <a:p>
            <a:r>
              <a:rPr lang="en-US" sz="3400" dirty="0">
                <a:latin typeface="Garamond" panose="02020404030301010803" pitchFamily="18" charset="0"/>
              </a:rPr>
              <a:t>Atmospheric Neutrinos</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2C18732-0D72-3349-B932-2129367FD1DE}"/>
                  </a:ext>
                </a:extLst>
              </p:cNvPr>
              <p:cNvSpPr txBox="1"/>
              <p:nvPr/>
            </p:nvSpPr>
            <p:spPr>
              <a:xfrm>
                <a:off x="322977" y="1858197"/>
                <a:ext cx="5304295" cy="3979997"/>
              </a:xfrm>
              <a:prstGeom prst="rect">
                <a:avLst/>
              </a:prstGeom>
            </p:spPr>
            <p:txBody>
              <a:bodyPr vert="horz" lIns="91440" tIns="45720" rIns="91440" bIns="45720" rtlCol="0">
                <a:normAutofit/>
              </a:bodyPr>
              <a:lstStyle/>
              <a:p>
                <a:pPr>
                  <a:lnSpc>
                    <a:spcPct val="90000"/>
                  </a:lnSpc>
                  <a:spcAft>
                    <a:spcPts val="600"/>
                  </a:spcAft>
                </a:pPr>
                <a:r>
                  <a:rPr lang="en-US" sz="3000" dirty="0">
                    <a:latin typeface="Garamond" panose="02020404030301010803" pitchFamily="18" charset="0"/>
                  </a:rPr>
                  <a:t>When the cosmic rays enter the Earth they collide with the nuclei that are in the upper part of the atmosphere. The result of these collisions gives, mainly, the production of </a:t>
                </a:r>
                <a:r>
                  <a:rPr lang="en-US" sz="3000" dirty="0" err="1">
                    <a:latin typeface="Garamond" panose="02020404030301010803" pitchFamily="18" charset="0"/>
                  </a:rPr>
                  <a:t>pions</a:t>
                </a:r>
                <a:r>
                  <a:rPr lang="en-US" sz="3000" dirty="0">
                    <a:latin typeface="Garamond" panose="02020404030301010803" pitchFamily="18" charset="0"/>
                  </a:rPr>
                  <a:t> </a:t>
                </a:r>
                <a14:m>
                  <m:oMath xmlns:m="http://schemas.openxmlformats.org/officeDocument/2006/math">
                    <m:sSup>
                      <m:sSupPr>
                        <m:ctrlPr>
                          <a:rPr lang="en-US" sz="3000" i="1" smtClean="0">
                            <a:latin typeface="Cambria Math" panose="02040503050406030204" pitchFamily="18" charset="0"/>
                          </a:rPr>
                        </m:ctrlPr>
                      </m:sSupPr>
                      <m:e>
                        <m:r>
                          <a:rPr lang="en-US" sz="3000" i="1" smtClean="0">
                            <a:latin typeface="Cambria Math" panose="02040503050406030204" pitchFamily="18" charset="0"/>
                            <a:ea typeface="Cambria Math" panose="02040503050406030204" pitchFamily="18" charset="0"/>
                          </a:rPr>
                          <m:t>𝜋</m:t>
                        </m:r>
                      </m:e>
                      <m:sup>
                        <m:r>
                          <a:rPr lang="en-US" sz="3000" i="1" smtClean="0">
                            <a:latin typeface="Cambria Math" panose="02040503050406030204" pitchFamily="18" charset="0"/>
                            <a:ea typeface="Cambria Math" panose="02040503050406030204" pitchFamily="18" charset="0"/>
                          </a:rPr>
                          <m:t>±</m:t>
                        </m:r>
                      </m:sup>
                    </m:sSup>
                  </m:oMath>
                </a14:m>
                <a:r>
                  <a:rPr lang="en-US" sz="3000" dirty="0">
                    <a:latin typeface="Garamond" panose="02020404030301010803" pitchFamily="18" charset="0"/>
                  </a:rPr>
                  <a:t> and kaons </a:t>
                </a:r>
                <a14:m>
                  <m:oMath xmlns:m="http://schemas.openxmlformats.org/officeDocument/2006/math">
                    <m:sSup>
                      <m:sSupPr>
                        <m:ctrlPr>
                          <a:rPr lang="es-ES" sz="3000" b="0" i="1" smtClean="0">
                            <a:latin typeface="Cambria Math" panose="02040503050406030204" pitchFamily="18" charset="0"/>
                          </a:rPr>
                        </m:ctrlPr>
                      </m:sSupPr>
                      <m:e>
                        <m:r>
                          <a:rPr lang="es-ES" sz="3000" b="0" i="1" smtClean="0">
                            <a:latin typeface="Cambria Math" panose="02040503050406030204" pitchFamily="18" charset="0"/>
                          </a:rPr>
                          <m:t>𝐾</m:t>
                        </m:r>
                      </m:e>
                      <m:sup>
                        <m:r>
                          <a:rPr lang="es-ES" sz="3000" b="0" i="1" smtClean="0">
                            <a:latin typeface="Cambria Math" panose="02040503050406030204" pitchFamily="18" charset="0"/>
                            <a:ea typeface="Cambria Math" panose="02040503050406030204" pitchFamily="18" charset="0"/>
                          </a:rPr>
                          <m:t>±</m:t>
                        </m:r>
                      </m:sup>
                    </m:sSup>
                  </m:oMath>
                </a14:m>
                <a:r>
                  <a:rPr lang="en-US" sz="3000" dirty="0">
                    <a:latin typeface="Garamond" panose="02020404030301010803" pitchFamily="18" charset="0"/>
                  </a:rPr>
                  <a:t>. On average, for each electron neutrino there are two neutrinos of the muon.</a:t>
                </a:r>
              </a:p>
            </p:txBody>
          </p:sp>
        </mc:Choice>
        <mc:Fallback>
          <p:sp>
            <p:nvSpPr>
              <p:cNvPr id="7" name="TextBox 6">
                <a:extLst>
                  <a:ext uri="{FF2B5EF4-FFF2-40B4-BE49-F238E27FC236}">
                    <a16:creationId xmlns:a16="http://schemas.microsoft.com/office/drawing/2014/main" id="{92C18732-0D72-3349-B932-2129367FD1DE}"/>
                  </a:ext>
                </a:extLst>
              </p:cNvPr>
              <p:cNvSpPr txBox="1">
                <a:spLocks noRot="1" noChangeAspect="1" noMove="1" noResize="1" noEditPoints="1" noAdjustHandles="1" noChangeArrowheads="1" noChangeShapeType="1" noTextEdit="1"/>
              </p:cNvSpPr>
              <p:nvPr/>
            </p:nvSpPr>
            <p:spPr>
              <a:xfrm>
                <a:off x="322977" y="1858197"/>
                <a:ext cx="5304295" cy="3979997"/>
              </a:xfrm>
              <a:prstGeom prst="rect">
                <a:avLst/>
              </a:prstGeom>
              <a:blipFill>
                <a:blip r:embed="rId3"/>
                <a:stretch>
                  <a:fillRect l="-2387" t="-2857"/>
                </a:stretch>
              </a:blipFill>
            </p:spPr>
            <p:txBody>
              <a:bodyPr/>
              <a:lstStyle/>
              <a:p>
                <a:r>
                  <a:rPr lang="en-US">
                    <a:noFill/>
                  </a:rPr>
                  <a:t> </a:t>
                </a:r>
              </a:p>
            </p:txBody>
          </p:sp>
        </mc:Fallback>
      </mc:AlternateContent>
      <p:pic>
        <p:nvPicPr>
          <p:cNvPr id="8" name="Imagen 7">
            <a:extLst>
              <a:ext uri="{FF2B5EF4-FFF2-40B4-BE49-F238E27FC236}">
                <a16:creationId xmlns:a16="http://schemas.microsoft.com/office/drawing/2014/main" id="{9BCC70B6-730E-C648-8D49-4CB228AB0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1581" y="917994"/>
            <a:ext cx="5256531" cy="56634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2641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9319A1-CCA2-0846-8424-BEDC68533EA9}"/>
              </a:ext>
            </a:extLst>
          </p:cNvPr>
          <p:cNvSpPr>
            <a:spLocks noGrp="1"/>
          </p:cNvSpPr>
          <p:nvPr>
            <p:ph type="title"/>
          </p:nvPr>
        </p:nvSpPr>
        <p:spPr>
          <a:xfrm>
            <a:off x="4491633" y="184824"/>
            <a:ext cx="7226030" cy="943583"/>
          </a:xfrm>
        </p:spPr>
        <p:txBody>
          <a:bodyPr>
            <a:normAutofit fontScale="90000"/>
          </a:bodyPr>
          <a:lstStyle/>
          <a:p>
            <a:r>
              <a:rPr lang="en-US" sz="4800" dirty="0">
                <a:latin typeface="Garamond" panose="02020404030301010803" pitchFamily="18" charset="0"/>
              </a:rPr>
              <a:t>Neutrino oscillations</a:t>
            </a:r>
          </a:p>
        </p:txBody>
      </p:sp>
      <p:sp>
        <p:nvSpPr>
          <p:cNvPr id="5" name="TextBox 4">
            <a:extLst>
              <a:ext uri="{FF2B5EF4-FFF2-40B4-BE49-F238E27FC236}">
                <a16:creationId xmlns:a16="http://schemas.microsoft.com/office/drawing/2014/main" id="{4D24F654-CAF0-3148-89CE-F6B500517F23}"/>
              </a:ext>
            </a:extLst>
          </p:cNvPr>
          <p:cNvSpPr txBox="1"/>
          <p:nvPr/>
        </p:nvSpPr>
        <p:spPr>
          <a:xfrm>
            <a:off x="6206076" y="914399"/>
            <a:ext cx="3797144" cy="584775"/>
          </a:xfrm>
          <a:prstGeom prst="rect">
            <a:avLst/>
          </a:prstGeom>
          <a:noFill/>
        </p:spPr>
        <p:txBody>
          <a:bodyPr wrap="square" rtlCol="0">
            <a:spAutoFit/>
          </a:bodyPr>
          <a:lstStyle/>
          <a:p>
            <a:r>
              <a:rPr lang="en-US" sz="3200" dirty="0">
                <a:latin typeface="Garamond" panose="02020404030301010803" pitchFamily="18" charset="0"/>
              </a:rPr>
              <a:t>Oscillations in vacuum</a:t>
            </a:r>
          </a:p>
        </p:txBody>
      </p:sp>
      <p:pic>
        <p:nvPicPr>
          <p:cNvPr id="6" name="Imagen 5">
            <a:extLst>
              <a:ext uri="{FF2B5EF4-FFF2-40B4-BE49-F238E27FC236}">
                <a16:creationId xmlns:a16="http://schemas.microsoft.com/office/drawing/2014/main" id="{EBC5160D-F4EF-064D-BCA5-E185D6050718}"/>
              </a:ext>
            </a:extLst>
          </p:cNvPr>
          <p:cNvPicPr>
            <a:picLocks noChangeAspect="1"/>
          </p:cNvPicPr>
          <p:nvPr/>
        </p:nvPicPr>
        <p:blipFill>
          <a:blip r:embed="rId2">
            <a:duotone>
              <a:schemeClr val="accent3">
                <a:shade val="45000"/>
                <a:satMod val="135000"/>
              </a:schemeClr>
              <a:prstClr val="white"/>
            </a:duotone>
            <a:lum bright="40000" contrast="40000"/>
            <a:extLst>
              <a:ext uri="{28A0092B-C50C-407E-A947-70E740481C1C}">
                <a14:useLocalDpi xmlns:a14="http://schemas.microsoft.com/office/drawing/2010/main" val="0"/>
              </a:ext>
            </a:extLst>
          </a:blip>
          <a:stretch>
            <a:fillRect/>
          </a:stretch>
        </p:blipFill>
        <p:spPr>
          <a:xfrm>
            <a:off x="218263" y="1510014"/>
            <a:ext cx="8546740" cy="847164"/>
          </a:xfrm>
          <a:prstGeom prst="rect">
            <a:avLst/>
          </a:prstGeom>
        </p:spPr>
      </p:pic>
      <p:pic>
        <p:nvPicPr>
          <p:cNvPr id="7" name="Imagen 7">
            <a:extLst>
              <a:ext uri="{FF2B5EF4-FFF2-40B4-BE49-F238E27FC236}">
                <a16:creationId xmlns:a16="http://schemas.microsoft.com/office/drawing/2014/main" id="{08D1C400-CD23-724E-8B8A-C0ACB64FC21E}"/>
              </a:ext>
            </a:extLst>
          </p:cNvPr>
          <p:cNvPicPr>
            <a:picLocks noChangeAspect="1"/>
          </p:cNvPicPr>
          <p:nvPr/>
        </p:nvPicPr>
        <p:blipFill>
          <a:blip r:embed="rId3">
            <a:duotone>
              <a:schemeClr val="accent1">
                <a:shade val="45000"/>
                <a:satMod val="135000"/>
              </a:schemeClr>
              <a:prstClr val="white"/>
            </a:duotone>
            <a:lum bright="40000" contrast="40000"/>
            <a:extLst>
              <a:ext uri="{28A0092B-C50C-407E-A947-70E740481C1C}">
                <a14:useLocalDpi xmlns:a14="http://schemas.microsoft.com/office/drawing/2010/main" val="0"/>
              </a:ext>
            </a:extLst>
          </a:blip>
          <a:stretch>
            <a:fillRect/>
          </a:stretch>
        </p:blipFill>
        <p:spPr>
          <a:xfrm>
            <a:off x="218261" y="3090154"/>
            <a:ext cx="5687925" cy="463870"/>
          </a:xfrm>
          <a:prstGeom prst="rect">
            <a:avLst/>
          </a:prstGeom>
        </p:spPr>
      </p:pic>
      <p:pic>
        <p:nvPicPr>
          <p:cNvPr id="8" name="Imagen 7">
            <a:extLst>
              <a:ext uri="{FF2B5EF4-FFF2-40B4-BE49-F238E27FC236}">
                <a16:creationId xmlns:a16="http://schemas.microsoft.com/office/drawing/2014/main" id="{35223B62-8A4E-0146-A017-286071FFEE91}"/>
              </a:ext>
            </a:extLst>
          </p:cNvPr>
          <p:cNvPicPr>
            <a:picLocks noChangeAspect="1"/>
          </p:cNvPicPr>
          <p:nvPr/>
        </p:nvPicPr>
        <p:blipFill>
          <a:blip r:embed="rId4">
            <a:duotone>
              <a:schemeClr val="accent3">
                <a:shade val="45000"/>
                <a:satMod val="135000"/>
              </a:schemeClr>
              <a:prstClr val="white"/>
            </a:duotone>
            <a:lum bright="40000" contrast="40000"/>
            <a:extLst>
              <a:ext uri="{28A0092B-C50C-407E-A947-70E740481C1C}">
                <a14:useLocalDpi xmlns:a14="http://schemas.microsoft.com/office/drawing/2010/main" val="0"/>
              </a:ext>
            </a:extLst>
          </a:blip>
          <a:stretch>
            <a:fillRect/>
          </a:stretch>
        </p:blipFill>
        <p:spPr>
          <a:xfrm>
            <a:off x="9223347" y="1510014"/>
            <a:ext cx="2255292" cy="680170"/>
          </a:xfrm>
          <a:prstGeom prst="rect">
            <a:avLst/>
          </a:prstGeom>
        </p:spPr>
      </p:pic>
      <p:pic>
        <p:nvPicPr>
          <p:cNvPr id="9" name="Imagen 8">
            <a:extLst>
              <a:ext uri="{FF2B5EF4-FFF2-40B4-BE49-F238E27FC236}">
                <a16:creationId xmlns:a16="http://schemas.microsoft.com/office/drawing/2014/main" id="{EB4836AC-4AF5-6C44-A339-537DAD62E9A4}"/>
              </a:ext>
            </a:extLst>
          </p:cNvPr>
          <p:cNvPicPr>
            <a:picLocks noChangeAspect="1"/>
          </p:cNvPicPr>
          <p:nvPr/>
        </p:nvPicPr>
        <p:blipFill>
          <a:blip r:embed="rId5">
            <a:duotone>
              <a:schemeClr val="accent1">
                <a:shade val="45000"/>
                <a:satMod val="135000"/>
              </a:schemeClr>
              <a:prstClr val="white"/>
            </a:duotone>
            <a:lum bright="40000" contrast="40000"/>
            <a:extLst>
              <a:ext uri="{28A0092B-C50C-407E-A947-70E740481C1C}">
                <a14:useLocalDpi xmlns:a14="http://schemas.microsoft.com/office/drawing/2010/main" val="0"/>
              </a:ext>
            </a:extLst>
          </a:blip>
          <a:stretch>
            <a:fillRect/>
          </a:stretch>
        </p:blipFill>
        <p:spPr>
          <a:xfrm>
            <a:off x="218261" y="3840076"/>
            <a:ext cx="8896554" cy="482343"/>
          </a:xfrm>
          <a:prstGeom prst="rect">
            <a:avLst/>
          </a:prstGeom>
        </p:spPr>
      </p:pic>
      <p:pic>
        <p:nvPicPr>
          <p:cNvPr id="10" name="Imagen 9">
            <a:extLst>
              <a:ext uri="{FF2B5EF4-FFF2-40B4-BE49-F238E27FC236}">
                <a16:creationId xmlns:a16="http://schemas.microsoft.com/office/drawing/2014/main" id="{FA7A2232-D89D-9046-A713-39692C712DF0}"/>
              </a:ext>
            </a:extLst>
          </p:cNvPr>
          <p:cNvPicPr>
            <a:picLocks noChangeAspect="1"/>
          </p:cNvPicPr>
          <p:nvPr/>
        </p:nvPicPr>
        <p:blipFill>
          <a:blip r:embed="rId6">
            <a:duotone>
              <a:schemeClr val="accent1">
                <a:shade val="45000"/>
                <a:satMod val="135000"/>
              </a:schemeClr>
              <a:prstClr val="white"/>
            </a:duotone>
            <a:lum bright="40000" contrast="40000"/>
            <a:extLst>
              <a:ext uri="{28A0092B-C50C-407E-A947-70E740481C1C}">
                <a14:useLocalDpi xmlns:a14="http://schemas.microsoft.com/office/drawing/2010/main" val="0"/>
              </a:ext>
            </a:extLst>
          </a:blip>
          <a:stretch>
            <a:fillRect/>
          </a:stretch>
        </p:blipFill>
        <p:spPr>
          <a:xfrm>
            <a:off x="218261" y="4608471"/>
            <a:ext cx="5580921" cy="494373"/>
          </a:xfrm>
          <a:prstGeom prst="rect">
            <a:avLst/>
          </a:prstGeom>
        </p:spPr>
      </p:pic>
      <p:pic>
        <p:nvPicPr>
          <p:cNvPr id="11" name="Imagen 10">
            <a:extLst>
              <a:ext uri="{FF2B5EF4-FFF2-40B4-BE49-F238E27FC236}">
                <a16:creationId xmlns:a16="http://schemas.microsoft.com/office/drawing/2014/main" id="{172516DE-B72E-484C-8388-E56B7B2E6621}"/>
              </a:ext>
            </a:extLst>
          </p:cNvPr>
          <p:cNvPicPr>
            <a:picLocks noChangeAspect="1"/>
          </p:cNvPicPr>
          <p:nvPr/>
        </p:nvPicPr>
        <p:blipFill>
          <a:blip r:embed="rId7">
            <a:duotone>
              <a:schemeClr val="accent1">
                <a:shade val="45000"/>
                <a:satMod val="135000"/>
              </a:schemeClr>
              <a:prstClr val="white"/>
            </a:duotone>
            <a:lum bright="40000" contrast="40000"/>
            <a:extLst>
              <a:ext uri="{28A0092B-C50C-407E-A947-70E740481C1C}">
                <a14:useLocalDpi xmlns:a14="http://schemas.microsoft.com/office/drawing/2010/main" val="0"/>
              </a:ext>
            </a:extLst>
          </a:blip>
          <a:stretch>
            <a:fillRect/>
          </a:stretch>
        </p:blipFill>
        <p:spPr>
          <a:xfrm>
            <a:off x="218262" y="5388896"/>
            <a:ext cx="5580921" cy="489554"/>
          </a:xfrm>
          <a:prstGeom prst="rect">
            <a:avLst/>
          </a:prstGeom>
        </p:spPr>
      </p:pic>
      <p:sp>
        <p:nvSpPr>
          <p:cNvPr id="12" name="TextBox 11">
            <a:extLst>
              <a:ext uri="{FF2B5EF4-FFF2-40B4-BE49-F238E27FC236}">
                <a16:creationId xmlns:a16="http://schemas.microsoft.com/office/drawing/2014/main" id="{B4C33AB6-663D-6443-BF6B-3FDCFF746E61}"/>
              </a:ext>
            </a:extLst>
          </p:cNvPr>
          <p:cNvSpPr txBox="1"/>
          <p:nvPr/>
        </p:nvSpPr>
        <p:spPr>
          <a:xfrm>
            <a:off x="1565659" y="2643230"/>
            <a:ext cx="2993127" cy="461665"/>
          </a:xfrm>
          <a:prstGeom prst="rect">
            <a:avLst/>
          </a:prstGeom>
          <a:noFill/>
        </p:spPr>
        <p:txBody>
          <a:bodyPr wrap="none" rtlCol="0">
            <a:spAutoFit/>
          </a:bodyPr>
          <a:lstStyle/>
          <a:p>
            <a:r>
              <a:rPr lang="en-US" sz="2400" b="1" dirty="0">
                <a:latin typeface="Garamond" panose="02020404030301010803" pitchFamily="18" charset="0"/>
              </a:rPr>
              <a:t>Principal Oscillations</a:t>
            </a:r>
          </a:p>
        </p:txBody>
      </p:sp>
      <p:pic>
        <p:nvPicPr>
          <p:cNvPr id="13" name="Imagen 11">
            <a:extLst>
              <a:ext uri="{FF2B5EF4-FFF2-40B4-BE49-F238E27FC236}">
                <a16:creationId xmlns:a16="http://schemas.microsoft.com/office/drawing/2014/main" id="{D4B2C5FD-C74E-7D4D-AD9B-E68D7F52F047}"/>
              </a:ext>
            </a:extLst>
          </p:cNvPr>
          <p:cNvPicPr>
            <a:picLocks noChangeAspect="1"/>
          </p:cNvPicPr>
          <p:nvPr/>
        </p:nvPicPr>
        <p:blipFill>
          <a:blip r:embed="rId8">
            <a:duotone>
              <a:schemeClr val="accent6">
                <a:shade val="45000"/>
                <a:satMod val="135000"/>
              </a:schemeClr>
              <a:prstClr val="white"/>
            </a:duotone>
            <a:lum bright="40000" contrast="40000"/>
            <a:extLst>
              <a:ext uri="{28A0092B-C50C-407E-A947-70E740481C1C}">
                <a14:useLocalDpi xmlns:a14="http://schemas.microsoft.com/office/drawing/2010/main" val="0"/>
              </a:ext>
            </a:extLst>
          </a:blip>
          <a:stretch>
            <a:fillRect/>
          </a:stretch>
        </p:blipFill>
        <p:spPr>
          <a:xfrm>
            <a:off x="6984456" y="4827781"/>
            <a:ext cx="4260717" cy="789022"/>
          </a:xfrm>
          <a:prstGeom prst="rect">
            <a:avLst/>
          </a:prstGeom>
        </p:spPr>
      </p:pic>
    </p:spTree>
    <p:extLst>
      <p:ext uri="{BB962C8B-B14F-4D97-AF65-F5344CB8AC3E}">
        <p14:creationId xmlns:p14="http://schemas.microsoft.com/office/powerpoint/2010/main" val="2676672383"/>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{2670665F-03AC-BA45-907B-AF772984C9ED}tf10001079</Template>
  <TotalTime>1698</TotalTime>
  <Words>471</Words>
  <Application>Microsoft Macintosh PowerPoint</Application>
  <PresentationFormat>Widescreen</PresentationFormat>
  <Paragraphs>55</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Angsana New</vt:lpstr>
      <vt:lpstr>Arial</vt:lpstr>
      <vt:lpstr>Calibri</vt:lpstr>
      <vt:lpstr>Cambria Math</vt:lpstr>
      <vt:lpstr>Century Gothic</vt:lpstr>
      <vt:lpstr>Garamond</vt:lpstr>
      <vt:lpstr>Vapor Trail</vt:lpstr>
      <vt:lpstr>Neutrino Oscillations for the study of the Earth’s interior</vt:lpstr>
      <vt:lpstr>Introduction</vt:lpstr>
      <vt:lpstr>What methods are there to study the interior of the Earth?</vt:lpstr>
      <vt:lpstr>PowerPoint Presentation</vt:lpstr>
      <vt:lpstr>PowerPoint Presentation</vt:lpstr>
      <vt:lpstr>Neutrino oscillations</vt:lpstr>
      <vt:lpstr>Neutrino sources</vt:lpstr>
      <vt:lpstr>Atmospheric Neutrinos</vt:lpstr>
      <vt:lpstr>Neutrino oscillations</vt:lpstr>
      <vt:lpstr>Neutrino oscillations</vt:lpstr>
      <vt:lpstr>Neutrino oscillations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Neutrino Oscillations for the study of the Earth’s interior</dc:title>
  <dc:creator>JOSE ARNULFO HERRERA LARA</dc:creator>
  <cp:lastModifiedBy>JOSE ARNULFO HERRERA LARA</cp:lastModifiedBy>
  <cp:revision>38</cp:revision>
  <cp:lastPrinted>2018-05-28T04:29:09Z</cp:lastPrinted>
  <dcterms:created xsi:type="dcterms:W3CDTF">2018-05-24T12:20:27Z</dcterms:created>
  <dcterms:modified xsi:type="dcterms:W3CDTF">2018-05-29T01:35:45Z</dcterms:modified>
</cp:coreProperties>
</file>