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84" r:id="rId2"/>
  </p:sldMasterIdLst>
  <p:notesMasterIdLst>
    <p:notesMasterId r:id="rId16"/>
  </p:notesMasterIdLst>
  <p:sldIdLst>
    <p:sldId id="290" r:id="rId3"/>
    <p:sldId id="291" r:id="rId4"/>
    <p:sldId id="282" r:id="rId5"/>
    <p:sldId id="285" r:id="rId6"/>
    <p:sldId id="295" r:id="rId7"/>
    <p:sldId id="273" r:id="rId8"/>
    <p:sldId id="292" r:id="rId9"/>
    <p:sldId id="293" r:id="rId10"/>
    <p:sldId id="294" r:id="rId11"/>
    <p:sldId id="296" r:id="rId12"/>
    <p:sldId id="276" r:id="rId13"/>
    <p:sldId id="278" r:id="rId14"/>
    <p:sldId id="280" r:id="rId15"/>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1"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522180-C103-405A-A0B3-F514BDB8AF11}" type="datetimeFigureOut">
              <a:rPr lang="en-US" smtClean="0"/>
              <a:t>5/24/2018</a:t>
            </a:fld>
            <a:endParaRPr lang="en-U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C5DD52-40DD-42A2-B5EC-A0728AF1C7B2}" type="slidenum">
              <a:rPr lang="en-US" smtClean="0"/>
              <a:t>‹Nº›</a:t>
            </a:fld>
            <a:endParaRPr lang="en-US"/>
          </a:p>
        </p:txBody>
      </p:sp>
    </p:spTree>
    <p:extLst>
      <p:ext uri="{BB962C8B-B14F-4D97-AF65-F5344CB8AC3E}">
        <p14:creationId xmlns:p14="http://schemas.microsoft.com/office/powerpoint/2010/main" val="29594849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a:p>
        </p:txBody>
      </p:sp>
      <p:sp>
        <p:nvSpPr>
          <p:cNvPr id="4" name="Marcador de número de diapositiva 3"/>
          <p:cNvSpPr>
            <a:spLocks noGrp="1"/>
          </p:cNvSpPr>
          <p:nvPr>
            <p:ph type="sldNum" sz="quarter" idx="10"/>
          </p:nvPr>
        </p:nvSpPr>
        <p:spPr/>
        <p:txBody>
          <a:bodyPr/>
          <a:lstStyle/>
          <a:p>
            <a:fld id="{19C5DD52-40DD-42A2-B5EC-A0728AF1C7B2}" type="slidenum">
              <a:rPr lang="en-US" smtClean="0"/>
              <a:t>2</a:t>
            </a:fld>
            <a:endParaRPr lang="en-US"/>
          </a:p>
        </p:txBody>
      </p:sp>
    </p:spTree>
    <p:extLst>
      <p:ext uri="{BB962C8B-B14F-4D97-AF65-F5344CB8AC3E}">
        <p14:creationId xmlns:p14="http://schemas.microsoft.com/office/powerpoint/2010/main" val="22251541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MX"/>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MX"/>
          </a:p>
        </p:txBody>
      </p:sp>
      <p:sp>
        <p:nvSpPr>
          <p:cNvPr id="4" name="Marcador de fecha 3"/>
          <p:cNvSpPr>
            <a:spLocks noGrp="1"/>
          </p:cNvSpPr>
          <p:nvPr>
            <p:ph type="dt" sz="half" idx="10"/>
          </p:nvPr>
        </p:nvSpPr>
        <p:spPr/>
        <p:txBody>
          <a:bodyPr/>
          <a:lstStyle/>
          <a:p>
            <a:fld id="{6AD2A88F-B545-417A-BD17-937257986732}" type="datetime1">
              <a:rPr lang="en-US" smtClean="0"/>
              <a:t>5/24/2018</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AF6F4572-834B-4BE4-8BE1-1ABF8747031F}" type="slidenum">
              <a:rPr lang="es-MX" smtClean="0"/>
              <a:t>‹Nº›</a:t>
            </a:fld>
            <a:endParaRPr lang="es-MX"/>
          </a:p>
        </p:txBody>
      </p:sp>
    </p:spTree>
    <p:extLst>
      <p:ext uri="{BB962C8B-B14F-4D97-AF65-F5344CB8AC3E}">
        <p14:creationId xmlns:p14="http://schemas.microsoft.com/office/powerpoint/2010/main" val="3135447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EECCD9B7-3252-41C1-824D-8FD11DFD9A99}" type="datetime1">
              <a:rPr lang="en-US" smtClean="0"/>
              <a:t>5/24/2018</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AF6F4572-834B-4BE4-8BE1-1ABF8747031F}" type="slidenum">
              <a:rPr lang="es-MX" smtClean="0"/>
              <a:t>‹Nº›</a:t>
            </a:fld>
            <a:endParaRPr lang="es-MX"/>
          </a:p>
        </p:txBody>
      </p:sp>
    </p:spTree>
    <p:extLst>
      <p:ext uri="{BB962C8B-B14F-4D97-AF65-F5344CB8AC3E}">
        <p14:creationId xmlns:p14="http://schemas.microsoft.com/office/powerpoint/2010/main" val="15120870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10C0AD86-5618-46A7-B361-88D7E7428655}" type="datetime1">
              <a:rPr lang="en-US" smtClean="0"/>
              <a:t>5/24/2018</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AF6F4572-834B-4BE4-8BE1-1ABF8747031F}" type="slidenum">
              <a:rPr lang="es-MX" smtClean="0"/>
              <a:t>‹Nº›</a:t>
            </a:fld>
            <a:endParaRPr lang="es-MX"/>
          </a:p>
        </p:txBody>
      </p:sp>
    </p:spTree>
    <p:extLst>
      <p:ext uri="{BB962C8B-B14F-4D97-AF65-F5344CB8AC3E}">
        <p14:creationId xmlns:p14="http://schemas.microsoft.com/office/powerpoint/2010/main" val="1040262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s-ES_tradnl"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Click to edit Master subtitle style</a:t>
            </a:r>
            <a:endParaRPr lang="en-US"/>
          </a:p>
        </p:txBody>
      </p:sp>
      <p:sp>
        <p:nvSpPr>
          <p:cNvPr id="4" name="Date Placeholder 3"/>
          <p:cNvSpPr>
            <a:spLocks noGrp="1"/>
          </p:cNvSpPr>
          <p:nvPr>
            <p:ph type="dt" sz="half" idx="10"/>
          </p:nvPr>
        </p:nvSpPr>
        <p:spPr/>
        <p:txBody>
          <a:bodyPr/>
          <a:lstStyle/>
          <a:p>
            <a:fld id="{AF8EBB33-065C-444A-A7FE-F7D55FB509D8}" type="datetime1">
              <a:rPr lang="en-US" smtClean="0">
                <a:solidFill>
                  <a:prstClr val="black">
                    <a:tint val="75000"/>
                  </a:prstClr>
                </a:solidFill>
              </a:rPr>
              <a:t>5/24/2018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F4A155F-5EE8-9746-94B1-E8213B8CF514}"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35448582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Click to edit Master title style</a:t>
            </a:r>
            <a:endParaRPr lang="en-US"/>
          </a:p>
        </p:txBody>
      </p:sp>
      <p:sp>
        <p:nvSpPr>
          <p:cNvPr id="3" name="Content Placeholder 2"/>
          <p:cNvSpPr>
            <a:spLocks noGrp="1"/>
          </p:cNvSpPr>
          <p:nvPr>
            <p:ph idx="1"/>
          </p:nvPr>
        </p:nvSpPr>
        <p:spPr/>
        <p:txBody>
          <a:body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Date Placeholder 3"/>
          <p:cNvSpPr>
            <a:spLocks noGrp="1"/>
          </p:cNvSpPr>
          <p:nvPr>
            <p:ph type="dt" sz="half" idx="10"/>
          </p:nvPr>
        </p:nvSpPr>
        <p:spPr/>
        <p:txBody>
          <a:bodyPr/>
          <a:lstStyle/>
          <a:p>
            <a:fld id="{CD8928AC-C543-438A-8392-71B78EAC2C2A}" type="datetime1">
              <a:rPr lang="en-US" smtClean="0">
                <a:solidFill>
                  <a:prstClr val="black">
                    <a:tint val="75000"/>
                  </a:prstClr>
                </a:solidFill>
              </a:rPr>
              <a:t>5/24/2018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F4A155F-5EE8-9746-94B1-E8213B8CF514}"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39717066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s-ES_tradnl"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Click to edit Master text styles</a:t>
            </a:r>
          </a:p>
        </p:txBody>
      </p:sp>
      <p:sp>
        <p:nvSpPr>
          <p:cNvPr id="4" name="Date Placeholder 3"/>
          <p:cNvSpPr>
            <a:spLocks noGrp="1"/>
          </p:cNvSpPr>
          <p:nvPr>
            <p:ph type="dt" sz="half" idx="10"/>
          </p:nvPr>
        </p:nvSpPr>
        <p:spPr/>
        <p:txBody>
          <a:bodyPr/>
          <a:lstStyle/>
          <a:p>
            <a:fld id="{1550137E-01B1-4B4D-B2ED-DCD016F2F88F}" type="datetime1">
              <a:rPr lang="en-US" smtClean="0">
                <a:solidFill>
                  <a:prstClr val="black">
                    <a:tint val="75000"/>
                  </a:prstClr>
                </a:solidFill>
              </a:rPr>
              <a:t>5/24/2018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F4A155F-5EE8-9746-94B1-E8213B8CF514}"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16453338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5" name="Date Placeholder 4"/>
          <p:cNvSpPr>
            <a:spLocks noGrp="1"/>
          </p:cNvSpPr>
          <p:nvPr>
            <p:ph type="dt" sz="half" idx="10"/>
          </p:nvPr>
        </p:nvSpPr>
        <p:spPr/>
        <p:txBody>
          <a:bodyPr/>
          <a:lstStyle/>
          <a:p>
            <a:fld id="{1CA9ED46-063A-4AE1-A111-178F20B814FB}" type="datetime1">
              <a:rPr lang="en-US" smtClean="0">
                <a:solidFill>
                  <a:prstClr val="black">
                    <a:tint val="75000"/>
                  </a:prstClr>
                </a:solidFill>
              </a:rPr>
              <a:t>5/24/2018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F4A155F-5EE8-9746-94B1-E8213B8CF514}"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15268372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_tradnl"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7" name="Date Placeholder 6"/>
          <p:cNvSpPr>
            <a:spLocks noGrp="1"/>
          </p:cNvSpPr>
          <p:nvPr>
            <p:ph type="dt" sz="half" idx="10"/>
          </p:nvPr>
        </p:nvSpPr>
        <p:spPr/>
        <p:txBody>
          <a:bodyPr/>
          <a:lstStyle/>
          <a:p>
            <a:fld id="{0E3D6A61-989A-44B9-BB5D-AFE7A58E6753}" type="datetime1">
              <a:rPr lang="en-US" smtClean="0">
                <a:solidFill>
                  <a:prstClr val="black">
                    <a:tint val="75000"/>
                  </a:prstClr>
                </a:solidFill>
              </a:rPr>
              <a:t>5/24/2018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F4A155F-5EE8-9746-94B1-E8213B8CF514}"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30579303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Click to edit Master title style</a:t>
            </a:r>
            <a:endParaRPr lang="en-US"/>
          </a:p>
        </p:txBody>
      </p:sp>
      <p:sp>
        <p:nvSpPr>
          <p:cNvPr id="3" name="Date Placeholder 2"/>
          <p:cNvSpPr>
            <a:spLocks noGrp="1"/>
          </p:cNvSpPr>
          <p:nvPr>
            <p:ph type="dt" sz="half" idx="10"/>
          </p:nvPr>
        </p:nvSpPr>
        <p:spPr/>
        <p:txBody>
          <a:bodyPr/>
          <a:lstStyle/>
          <a:p>
            <a:fld id="{74D865A7-00D3-4C17-ACDE-DDD9A2D6D370}" type="datetime1">
              <a:rPr lang="en-US" smtClean="0">
                <a:solidFill>
                  <a:prstClr val="black">
                    <a:tint val="75000"/>
                  </a:prstClr>
                </a:solidFill>
              </a:rPr>
              <a:t>5/24/2018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F4A155F-5EE8-9746-94B1-E8213B8CF514}"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42119825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C27297-86E5-41D1-836F-3E0F72865A41}" type="datetime1">
              <a:rPr lang="en-US" smtClean="0">
                <a:solidFill>
                  <a:prstClr val="black">
                    <a:tint val="75000"/>
                  </a:prstClr>
                </a:solidFill>
              </a:rPr>
              <a:t>5/24/2018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F4A155F-5EE8-9746-94B1-E8213B8CF514}"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1145885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s-ES_tradnl"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Click to edit Master text styles</a:t>
            </a:r>
          </a:p>
        </p:txBody>
      </p:sp>
      <p:sp>
        <p:nvSpPr>
          <p:cNvPr id="5" name="Date Placeholder 4"/>
          <p:cNvSpPr>
            <a:spLocks noGrp="1"/>
          </p:cNvSpPr>
          <p:nvPr>
            <p:ph type="dt" sz="half" idx="10"/>
          </p:nvPr>
        </p:nvSpPr>
        <p:spPr/>
        <p:txBody>
          <a:bodyPr/>
          <a:lstStyle/>
          <a:p>
            <a:fld id="{C96AB4C7-F1D5-4B15-8D13-B3FEE64C9510}" type="datetime1">
              <a:rPr lang="en-US" smtClean="0">
                <a:solidFill>
                  <a:prstClr val="black">
                    <a:tint val="75000"/>
                  </a:prstClr>
                </a:solidFill>
              </a:rPr>
              <a:t>5/24/2018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F4A155F-5EE8-9746-94B1-E8213B8CF514}"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2249705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45F91B25-F543-4232-B6E1-7E386FB84535}" type="datetime1">
              <a:rPr lang="en-US" smtClean="0"/>
              <a:t>5/24/2018</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AF6F4572-834B-4BE4-8BE1-1ABF8747031F}" type="slidenum">
              <a:rPr lang="es-MX" smtClean="0"/>
              <a:t>‹Nº›</a:t>
            </a:fld>
            <a:endParaRPr lang="es-MX"/>
          </a:p>
        </p:txBody>
      </p:sp>
    </p:spTree>
    <p:extLst>
      <p:ext uri="{BB962C8B-B14F-4D97-AF65-F5344CB8AC3E}">
        <p14:creationId xmlns:p14="http://schemas.microsoft.com/office/powerpoint/2010/main" val="30351716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s-ES_tradnl"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Click to edit Master text styles</a:t>
            </a:r>
          </a:p>
        </p:txBody>
      </p:sp>
      <p:sp>
        <p:nvSpPr>
          <p:cNvPr id="5" name="Date Placeholder 4"/>
          <p:cNvSpPr>
            <a:spLocks noGrp="1"/>
          </p:cNvSpPr>
          <p:nvPr>
            <p:ph type="dt" sz="half" idx="10"/>
          </p:nvPr>
        </p:nvSpPr>
        <p:spPr/>
        <p:txBody>
          <a:bodyPr/>
          <a:lstStyle/>
          <a:p>
            <a:fld id="{0FBE0628-1172-4ACE-AEF7-F64F453FE972}" type="datetime1">
              <a:rPr lang="en-US" smtClean="0">
                <a:solidFill>
                  <a:prstClr val="black">
                    <a:tint val="75000"/>
                  </a:prstClr>
                </a:solidFill>
              </a:rPr>
              <a:t>5/24/2018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F4A155F-5EE8-9746-94B1-E8213B8CF514}"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8112468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Date Placeholder 3"/>
          <p:cNvSpPr>
            <a:spLocks noGrp="1"/>
          </p:cNvSpPr>
          <p:nvPr>
            <p:ph type="dt" sz="half" idx="10"/>
          </p:nvPr>
        </p:nvSpPr>
        <p:spPr/>
        <p:txBody>
          <a:bodyPr/>
          <a:lstStyle/>
          <a:p>
            <a:fld id="{6ED09A9D-4DC2-43D5-AED8-9332C6400930}" type="datetime1">
              <a:rPr lang="en-US" smtClean="0">
                <a:solidFill>
                  <a:prstClr val="black">
                    <a:tint val="75000"/>
                  </a:prstClr>
                </a:solidFill>
              </a:rPr>
              <a:t>5/24/2018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F4A155F-5EE8-9746-94B1-E8213B8CF514}"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28284495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s-ES_tradnl"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Date Placeholder 3"/>
          <p:cNvSpPr>
            <a:spLocks noGrp="1"/>
          </p:cNvSpPr>
          <p:nvPr>
            <p:ph type="dt" sz="half" idx="10"/>
          </p:nvPr>
        </p:nvSpPr>
        <p:spPr/>
        <p:txBody>
          <a:bodyPr/>
          <a:lstStyle/>
          <a:p>
            <a:fld id="{EFD3534B-EF3B-4984-80BD-4E655B139C34}" type="datetime1">
              <a:rPr lang="en-US" smtClean="0">
                <a:solidFill>
                  <a:prstClr val="black">
                    <a:tint val="75000"/>
                  </a:prstClr>
                </a:solidFill>
              </a:rPr>
              <a:t>5/24/2018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F4A155F-5EE8-9746-94B1-E8213B8CF514}"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9745378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397C8B4B-60CF-4BFA-A490-8EFE38114E81}" type="datetime1">
              <a:rPr lang="en-US" smtClean="0"/>
              <a:t>5/24/2018</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AF6F4572-834B-4BE4-8BE1-1ABF8747031F}" type="slidenum">
              <a:rPr lang="es-MX" smtClean="0"/>
              <a:t>‹Nº›</a:t>
            </a:fld>
            <a:endParaRPr lang="es-MX"/>
          </a:p>
        </p:txBody>
      </p:sp>
    </p:spTree>
    <p:extLst>
      <p:ext uri="{BB962C8B-B14F-4D97-AF65-F5344CB8AC3E}">
        <p14:creationId xmlns:p14="http://schemas.microsoft.com/office/powerpoint/2010/main" val="9878663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fecha 4"/>
          <p:cNvSpPr>
            <a:spLocks noGrp="1"/>
          </p:cNvSpPr>
          <p:nvPr>
            <p:ph type="dt" sz="half" idx="10"/>
          </p:nvPr>
        </p:nvSpPr>
        <p:spPr/>
        <p:txBody>
          <a:bodyPr/>
          <a:lstStyle/>
          <a:p>
            <a:fld id="{8BE2DD2B-C4AF-4615-BC84-182FDF112412}" type="datetime1">
              <a:rPr lang="en-US" smtClean="0"/>
              <a:t>5/24/2018</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AF6F4572-834B-4BE4-8BE1-1ABF8747031F}" type="slidenum">
              <a:rPr lang="es-MX" smtClean="0"/>
              <a:t>‹Nº›</a:t>
            </a:fld>
            <a:endParaRPr lang="es-MX"/>
          </a:p>
        </p:txBody>
      </p:sp>
    </p:spTree>
    <p:extLst>
      <p:ext uri="{BB962C8B-B14F-4D97-AF65-F5344CB8AC3E}">
        <p14:creationId xmlns:p14="http://schemas.microsoft.com/office/powerpoint/2010/main" val="5485389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Marcador de fecha 6"/>
          <p:cNvSpPr>
            <a:spLocks noGrp="1"/>
          </p:cNvSpPr>
          <p:nvPr>
            <p:ph type="dt" sz="half" idx="10"/>
          </p:nvPr>
        </p:nvSpPr>
        <p:spPr/>
        <p:txBody>
          <a:bodyPr/>
          <a:lstStyle/>
          <a:p>
            <a:fld id="{AC6BCFA2-5FD8-41E3-8C79-284FBA3D7880}" type="datetime1">
              <a:rPr lang="en-US" smtClean="0"/>
              <a:t>5/24/2018</a:t>
            </a:fld>
            <a:endParaRPr lang="es-MX"/>
          </a:p>
        </p:txBody>
      </p:sp>
      <p:sp>
        <p:nvSpPr>
          <p:cNvPr id="8" name="Marcador de pie de página 7"/>
          <p:cNvSpPr>
            <a:spLocks noGrp="1"/>
          </p:cNvSpPr>
          <p:nvPr>
            <p:ph type="ftr" sz="quarter" idx="11"/>
          </p:nvPr>
        </p:nvSpPr>
        <p:spPr/>
        <p:txBody>
          <a:bodyPr/>
          <a:lstStyle/>
          <a:p>
            <a:endParaRPr lang="es-MX"/>
          </a:p>
        </p:txBody>
      </p:sp>
      <p:sp>
        <p:nvSpPr>
          <p:cNvPr id="9" name="Marcador de número de diapositiva 8"/>
          <p:cNvSpPr>
            <a:spLocks noGrp="1"/>
          </p:cNvSpPr>
          <p:nvPr>
            <p:ph type="sldNum" sz="quarter" idx="12"/>
          </p:nvPr>
        </p:nvSpPr>
        <p:spPr/>
        <p:txBody>
          <a:bodyPr/>
          <a:lstStyle/>
          <a:p>
            <a:fld id="{AF6F4572-834B-4BE4-8BE1-1ABF8747031F}" type="slidenum">
              <a:rPr lang="es-MX" smtClean="0"/>
              <a:t>‹Nº›</a:t>
            </a:fld>
            <a:endParaRPr lang="es-MX"/>
          </a:p>
        </p:txBody>
      </p:sp>
    </p:spTree>
    <p:extLst>
      <p:ext uri="{BB962C8B-B14F-4D97-AF65-F5344CB8AC3E}">
        <p14:creationId xmlns:p14="http://schemas.microsoft.com/office/powerpoint/2010/main" val="5061213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fecha 2"/>
          <p:cNvSpPr>
            <a:spLocks noGrp="1"/>
          </p:cNvSpPr>
          <p:nvPr>
            <p:ph type="dt" sz="half" idx="10"/>
          </p:nvPr>
        </p:nvSpPr>
        <p:spPr/>
        <p:txBody>
          <a:bodyPr/>
          <a:lstStyle/>
          <a:p>
            <a:fld id="{9238BD63-71EF-4A27-8553-924AA625E4B4}" type="datetime1">
              <a:rPr lang="en-US" smtClean="0"/>
              <a:t>5/24/2018</a:t>
            </a:fld>
            <a:endParaRPr lang="es-MX"/>
          </a:p>
        </p:txBody>
      </p:sp>
      <p:sp>
        <p:nvSpPr>
          <p:cNvPr id="4" name="Marcador de pie de página 3"/>
          <p:cNvSpPr>
            <a:spLocks noGrp="1"/>
          </p:cNvSpPr>
          <p:nvPr>
            <p:ph type="ftr" sz="quarter" idx="11"/>
          </p:nvPr>
        </p:nvSpPr>
        <p:spPr/>
        <p:txBody>
          <a:bodyPr/>
          <a:lstStyle/>
          <a:p>
            <a:endParaRPr lang="es-MX"/>
          </a:p>
        </p:txBody>
      </p:sp>
      <p:sp>
        <p:nvSpPr>
          <p:cNvPr id="5" name="Marcador de número de diapositiva 4"/>
          <p:cNvSpPr>
            <a:spLocks noGrp="1"/>
          </p:cNvSpPr>
          <p:nvPr>
            <p:ph type="sldNum" sz="quarter" idx="12"/>
          </p:nvPr>
        </p:nvSpPr>
        <p:spPr/>
        <p:txBody>
          <a:bodyPr/>
          <a:lstStyle/>
          <a:p>
            <a:fld id="{AF6F4572-834B-4BE4-8BE1-1ABF8747031F}" type="slidenum">
              <a:rPr lang="es-MX" smtClean="0"/>
              <a:t>‹Nº›</a:t>
            </a:fld>
            <a:endParaRPr lang="es-MX"/>
          </a:p>
        </p:txBody>
      </p:sp>
    </p:spTree>
    <p:extLst>
      <p:ext uri="{BB962C8B-B14F-4D97-AF65-F5344CB8AC3E}">
        <p14:creationId xmlns:p14="http://schemas.microsoft.com/office/powerpoint/2010/main" val="9813306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9EF0B52C-8E27-4F09-9428-E3D0D5B55BE5}" type="datetime1">
              <a:rPr lang="en-US" smtClean="0"/>
              <a:t>5/24/2018</a:t>
            </a:fld>
            <a:endParaRPr lang="es-MX"/>
          </a:p>
        </p:txBody>
      </p:sp>
      <p:sp>
        <p:nvSpPr>
          <p:cNvPr id="3" name="Marcador de pie de página 2"/>
          <p:cNvSpPr>
            <a:spLocks noGrp="1"/>
          </p:cNvSpPr>
          <p:nvPr>
            <p:ph type="ftr" sz="quarter" idx="11"/>
          </p:nvPr>
        </p:nvSpPr>
        <p:spPr/>
        <p:txBody>
          <a:bodyPr/>
          <a:lstStyle/>
          <a:p>
            <a:endParaRPr lang="es-MX"/>
          </a:p>
        </p:txBody>
      </p:sp>
      <p:sp>
        <p:nvSpPr>
          <p:cNvPr id="4" name="Marcador de número de diapositiva 3"/>
          <p:cNvSpPr>
            <a:spLocks noGrp="1"/>
          </p:cNvSpPr>
          <p:nvPr>
            <p:ph type="sldNum" sz="quarter" idx="12"/>
          </p:nvPr>
        </p:nvSpPr>
        <p:spPr/>
        <p:txBody>
          <a:bodyPr/>
          <a:lstStyle/>
          <a:p>
            <a:fld id="{AF6F4572-834B-4BE4-8BE1-1ABF8747031F}" type="slidenum">
              <a:rPr lang="es-MX" smtClean="0"/>
              <a:t>‹Nº›</a:t>
            </a:fld>
            <a:endParaRPr lang="es-MX"/>
          </a:p>
        </p:txBody>
      </p:sp>
    </p:spTree>
    <p:extLst>
      <p:ext uri="{BB962C8B-B14F-4D97-AF65-F5344CB8AC3E}">
        <p14:creationId xmlns:p14="http://schemas.microsoft.com/office/powerpoint/2010/main" val="19766656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MX"/>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9DA35532-1724-4116-A64C-46A42C4264EF}" type="datetime1">
              <a:rPr lang="en-US" smtClean="0"/>
              <a:t>5/24/2018</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AF6F4572-834B-4BE4-8BE1-1ABF8747031F}" type="slidenum">
              <a:rPr lang="es-MX" smtClean="0"/>
              <a:t>‹Nº›</a:t>
            </a:fld>
            <a:endParaRPr lang="es-MX"/>
          </a:p>
        </p:txBody>
      </p:sp>
    </p:spTree>
    <p:extLst>
      <p:ext uri="{BB962C8B-B14F-4D97-AF65-F5344CB8AC3E}">
        <p14:creationId xmlns:p14="http://schemas.microsoft.com/office/powerpoint/2010/main" val="42607528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MX"/>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52DA214E-2D4E-4676-BDC1-6337F0F32B75}" type="datetime1">
              <a:rPr lang="en-US" smtClean="0"/>
              <a:t>5/24/2018</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AF6F4572-834B-4BE4-8BE1-1ABF8747031F}" type="slidenum">
              <a:rPr lang="es-MX" smtClean="0"/>
              <a:t>‹Nº›</a:t>
            </a:fld>
            <a:endParaRPr lang="es-MX"/>
          </a:p>
        </p:txBody>
      </p:sp>
    </p:spTree>
    <p:extLst>
      <p:ext uri="{BB962C8B-B14F-4D97-AF65-F5344CB8AC3E}">
        <p14:creationId xmlns:p14="http://schemas.microsoft.com/office/powerpoint/2010/main" val="30898338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1AE356-0630-4BED-BB29-28FC0A8B1870}" type="datetime1">
              <a:rPr lang="en-US" smtClean="0"/>
              <a:t>5/24/2018</a:t>
            </a:fld>
            <a:endParaRPr lang="es-MX"/>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6F4572-834B-4BE4-8BE1-1ABF8747031F}" type="slidenum">
              <a:rPr lang="es-MX" smtClean="0"/>
              <a:t>‹Nº›</a:t>
            </a:fld>
            <a:endParaRPr lang="es-MX"/>
          </a:p>
        </p:txBody>
      </p:sp>
    </p:spTree>
    <p:extLst>
      <p:ext uri="{BB962C8B-B14F-4D97-AF65-F5344CB8AC3E}">
        <p14:creationId xmlns:p14="http://schemas.microsoft.com/office/powerpoint/2010/main" val="9151906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s-ES_tradnl"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CCC641F0-3A62-4BCD-96F3-3949F6BFBB7B}" type="datetime1">
              <a:rPr lang="en-US" smtClean="0">
                <a:solidFill>
                  <a:prstClr val="black">
                    <a:tint val="75000"/>
                  </a:prstClr>
                </a:solidFill>
              </a:rPr>
              <a:t>5/24/2018</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7F4A155F-5EE8-9746-94B1-E8213B8CF514}" type="slidenum">
              <a:rPr lang="en-US" smtClean="0">
                <a:solidFill>
                  <a:prstClr val="black">
                    <a:tint val="75000"/>
                  </a:prstClr>
                </a:solidFill>
              </a:rPr>
              <a:pPr defTabSz="457200"/>
              <a:t>‹Nº›</a:t>
            </a:fld>
            <a:endParaRPr lang="en-US">
              <a:solidFill>
                <a:prstClr val="black">
                  <a:tint val="75000"/>
                </a:prstClr>
              </a:solidFill>
            </a:endParaRPr>
          </a:p>
        </p:txBody>
      </p:sp>
    </p:spTree>
    <p:extLst>
      <p:ext uri="{BB962C8B-B14F-4D97-AF65-F5344CB8AC3E}">
        <p14:creationId xmlns:p14="http://schemas.microsoft.com/office/powerpoint/2010/main" val="358041127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1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1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6.png"/><Relationship Id="rId7"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12.jpeg"/><Relationship Id="rId4" Type="http://schemas.openxmlformats.org/officeDocument/2006/relationships/image" Target="../media/image13.png"/><Relationship Id="rId9" Type="http://schemas.openxmlformats.org/officeDocument/2006/relationships/image" Target="../media/image18.png"/></Relationships>
</file>

<file path=ppt/slides/_rels/slide7.xml.rels><?xml version="1.0" encoding="UTF-8" standalone="yes"?>
<Relationships xmlns="http://schemas.openxmlformats.org/package/2006/relationships"><Relationship Id="rId8" Type="http://schemas.openxmlformats.org/officeDocument/2006/relationships/image" Target="../media/image230.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421557" y="5064702"/>
            <a:ext cx="6400800" cy="846241"/>
          </a:xfrm>
        </p:spPr>
        <p:txBody>
          <a:bodyPr>
            <a:noAutofit/>
          </a:bodyPr>
          <a:lstStyle/>
          <a:p>
            <a:r>
              <a:rPr lang="es-MX" sz="2000" i="1" dirty="0" smtClean="0">
                <a:solidFill>
                  <a:schemeClr val="tx1"/>
                </a:solidFill>
                <a:latin typeface="Tahoma" panose="020B0604030504040204" pitchFamily="34" charset="0"/>
                <a:ea typeface="Tahoma" panose="020B0604030504040204" pitchFamily="34" charset="0"/>
                <a:cs typeface="Tahoma" panose="020B0604030504040204" pitchFamily="34" charset="0"/>
              </a:rPr>
              <a:t>Dr. Francisco Ramírez Sánchez*</a:t>
            </a:r>
            <a:endParaRPr lang="en-US" sz="2000" i="1" dirty="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US" sz="2000" i="1" dirty="0">
                <a:solidFill>
                  <a:schemeClr val="tx1"/>
                </a:solidFill>
                <a:latin typeface="Tahoma" panose="020B0604030504040204" pitchFamily="34" charset="0"/>
                <a:ea typeface="Tahoma" panose="020B0604030504040204" pitchFamily="34" charset="0"/>
                <a:cs typeface="Tahoma" panose="020B0604030504040204" pitchFamily="34" charset="0"/>
              </a:rPr>
              <a:t>Dr. </a:t>
            </a:r>
            <a:r>
              <a:rPr lang="en-US" sz="2000" i="1" dirty="0" smtClean="0">
                <a:solidFill>
                  <a:schemeClr val="tx1"/>
                </a:solidFill>
                <a:latin typeface="Tahoma" panose="020B0604030504040204" pitchFamily="34" charset="0"/>
                <a:ea typeface="Tahoma" panose="020B0604030504040204" pitchFamily="34" charset="0"/>
                <a:cs typeface="Tahoma" panose="020B0604030504040204" pitchFamily="34" charset="0"/>
              </a:rPr>
              <a:t>Alejandro Gutiérrez Rodríguez*</a:t>
            </a:r>
            <a:endParaRPr lang="en-US" sz="2000" i="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4" name="Rectangle 3"/>
          <p:cNvSpPr/>
          <p:nvPr/>
        </p:nvSpPr>
        <p:spPr>
          <a:xfrm>
            <a:off x="0" y="0"/>
            <a:ext cx="828292" cy="5910943"/>
          </a:xfrm>
          <a:prstGeom prst="rect">
            <a:avLst/>
          </a:prstGeom>
          <a:solidFill>
            <a:schemeClr val="tx2">
              <a:lumMod val="75000"/>
              <a:alpha val="81000"/>
            </a:schemeClr>
          </a:solidFill>
          <a:ln>
            <a:solidFill>
              <a:schemeClr val="tx2">
                <a:lumMod val="75000"/>
              </a:schemeClr>
            </a:solidFill>
          </a:ln>
          <a:effectLst>
            <a:innerShdw blurRad="63500" dist="50800" dir="108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5" name="Rectangle 4"/>
          <p:cNvSpPr/>
          <p:nvPr/>
        </p:nvSpPr>
        <p:spPr>
          <a:xfrm>
            <a:off x="940450" y="0"/>
            <a:ext cx="372723" cy="5910943"/>
          </a:xfrm>
          <a:prstGeom prst="rect">
            <a:avLst/>
          </a:prstGeom>
          <a:solidFill>
            <a:srgbClr val="CC9900">
              <a:alpha val="68000"/>
            </a:srgbClr>
          </a:solidFill>
          <a:ln>
            <a:solidFill>
              <a:srgbClr val="CC9900"/>
            </a:solidFill>
          </a:ln>
          <a:effectLst>
            <a:innerShdw blurRad="63500" dist="50800" dir="108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6" name="Rectangle 5"/>
          <p:cNvSpPr/>
          <p:nvPr/>
        </p:nvSpPr>
        <p:spPr>
          <a:xfrm>
            <a:off x="940450" y="6033106"/>
            <a:ext cx="372723" cy="824894"/>
          </a:xfrm>
          <a:prstGeom prst="rect">
            <a:avLst/>
          </a:prstGeom>
          <a:solidFill>
            <a:schemeClr val="tx2">
              <a:lumMod val="75000"/>
              <a:alpha val="79000"/>
            </a:schemeClr>
          </a:solidFill>
          <a:ln>
            <a:solidFill>
              <a:schemeClr val="tx2">
                <a:lumMod val="75000"/>
              </a:schemeClr>
            </a:solidFill>
          </a:ln>
          <a:effectLst>
            <a:innerShdw blurRad="63500" dist="50800" dir="81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4F81BD">
                  <a:lumMod val="50000"/>
                </a:srgbClr>
              </a:solidFill>
            </a:endParaRPr>
          </a:p>
        </p:txBody>
      </p:sp>
      <p:sp>
        <p:nvSpPr>
          <p:cNvPr id="7" name="Rectangle 6"/>
          <p:cNvSpPr/>
          <p:nvPr/>
        </p:nvSpPr>
        <p:spPr>
          <a:xfrm>
            <a:off x="0" y="6033106"/>
            <a:ext cx="828292" cy="824894"/>
          </a:xfrm>
          <a:prstGeom prst="rect">
            <a:avLst/>
          </a:prstGeom>
          <a:solidFill>
            <a:srgbClr val="CC9900">
              <a:alpha val="67000"/>
            </a:srgbClr>
          </a:solidFill>
          <a:ln>
            <a:solidFill>
              <a:srgbClr val="CC9900"/>
            </a:solidFill>
          </a:ln>
          <a:effectLst>
            <a:innerShdw blurRad="63500" dist="50800" dir="81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pic>
        <p:nvPicPr>
          <p:cNvPr id="9" name="Picture 8"/>
          <p:cNvPicPr>
            <a:picLocks noChangeAspect="1"/>
          </p:cNvPicPr>
          <p:nvPr/>
        </p:nvPicPr>
        <p:blipFill>
          <a:blip r:embed="rId2"/>
          <a:stretch>
            <a:fillRect/>
          </a:stretch>
        </p:blipFill>
        <p:spPr>
          <a:xfrm>
            <a:off x="10379349" y="164839"/>
            <a:ext cx="1356433" cy="1353718"/>
          </a:xfrm>
          <a:prstGeom prst="rect">
            <a:avLst/>
          </a:prstGeom>
        </p:spPr>
      </p:pic>
      <p:pic>
        <p:nvPicPr>
          <p:cNvPr id="12" name="Picture 11"/>
          <p:cNvPicPr>
            <a:picLocks noChangeAspect="1"/>
          </p:cNvPicPr>
          <p:nvPr/>
        </p:nvPicPr>
        <p:blipFill>
          <a:blip r:embed="rId3"/>
          <a:stretch>
            <a:fillRect/>
          </a:stretch>
        </p:blipFill>
        <p:spPr>
          <a:xfrm>
            <a:off x="1506099" y="198928"/>
            <a:ext cx="1398870" cy="1319629"/>
          </a:xfrm>
          <a:prstGeom prst="rect">
            <a:avLst/>
          </a:prstGeom>
        </p:spPr>
      </p:pic>
      <p:sp>
        <p:nvSpPr>
          <p:cNvPr id="14" name="Title 1"/>
          <p:cNvSpPr txBox="1">
            <a:spLocks/>
          </p:cNvSpPr>
          <p:nvPr/>
        </p:nvSpPr>
        <p:spPr>
          <a:xfrm>
            <a:off x="2090056" y="6033106"/>
            <a:ext cx="9405257" cy="63506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sz="1800" dirty="0">
              <a:solidFill>
                <a:prstClr val="black"/>
              </a:solidFill>
            </a:endParaRPr>
          </a:p>
          <a:p>
            <a:r>
              <a:rPr lang="en-US" sz="1600" dirty="0" smtClean="0">
                <a:solidFill>
                  <a:prstClr val="black"/>
                </a:solidFill>
              </a:rPr>
              <a:t>*Universidad </a:t>
            </a:r>
            <a:r>
              <a:rPr lang="en-US" sz="1600" dirty="0" err="1">
                <a:solidFill>
                  <a:prstClr val="black"/>
                </a:solidFill>
              </a:rPr>
              <a:t>Autónoma</a:t>
            </a:r>
            <a:r>
              <a:rPr lang="en-US" sz="1600" dirty="0">
                <a:solidFill>
                  <a:prstClr val="black"/>
                </a:solidFill>
              </a:rPr>
              <a:t> de </a:t>
            </a:r>
            <a:r>
              <a:rPr lang="en-US" sz="1600" dirty="0" smtClean="0">
                <a:solidFill>
                  <a:prstClr val="black"/>
                </a:solidFill>
              </a:rPr>
              <a:t>Zacatecas, </a:t>
            </a:r>
            <a:r>
              <a:rPr lang="en-US" sz="1600" dirty="0" err="1" smtClean="0">
                <a:solidFill>
                  <a:prstClr val="black"/>
                </a:solidFill>
              </a:rPr>
              <a:t>Unidad</a:t>
            </a:r>
            <a:r>
              <a:rPr lang="en-US" sz="1600" dirty="0" smtClean="0">
                <a:solidFill>
                  <a:prstClr val="black"/>
                </a:solidFill>
              </a:rPr>
              <a:t> </a:t>
            </a:r>
            <a:r>
              <a:rPr lang="en-US" sz="1600" dirty="0" err="1">
                <a:solidFill>
                  <a:prstClr val="black"/>
                </a:solidFill>
              </a:rPr>
              <a:t>Académica</a:t>
            </a:r>
            <a:r>
              <a:rPr lang="en-US" sz="1600" dirty="0">
                <a:solidFill>
                  <a:prstClr val="black"/>
                </a:solidFill>
              </a:rPr>
              <a:t> de </a:t>
            </a:r>
            <a:r>
              <a:rPr lang="en-US" sz="1600" dirty="0" err="1" smtClean="0">
                <a:solidFill>
                  <a:prstClr val="black"/>
                </a:solidFill>
              </a:rPr>
              <a:t>Física</a:t>
            </a:r>
            <a:r>
              <a:rPr lang="en-US" sz="1600" dirty="0" smtClean="0">
                <a:solidFill>
                  <a:prstClr val="black"/>
                </a:solidFill>
              </a:rPr>
              <a:t>, </a:t>
            </a:r>
            <a:r>
              <a:rPr lang="en-US" sz="1600" dirty="0" err="1" smtClean="0">
                <a:solidFill>
                  <a:prstClr val="black"/>
                </a:solidFill>
              </a:rPr>
              <a:t>Doctorado</a:t>
            </a:r>
            <a:r>
              <a:rPr lang="en-US" sz="1600" dirty="0" smtClean="0">
                <a:solidFill>
                  <a:prstClr val="black"/>
                </a:solidFill>
              </a:rPr>
              <a:t> </a:t>
            </a:r>
            <a:r>
              <a:rPr lang="en-US" sz="1600" dirty="0">
                <a:solidFill>
                  <a:prstClr val="black"/>
                </a:solidFill>
              </a:rPr>
              <a:t>en </a:t>
            </a:r>
            <a:r>
              <a:rPr lang="en-US" sz="1600" dirty="0" err="1">
                <a:solidFill>
                  <a:prstClr val="black"/>
                </a:solidFill>
              </a:rPr>
              <a:t>Ciencias</a:t>
            </a:r>
            <a:r>
              <a:rPr lang="en-US" sz="1600" dirty="0">
                <a:solidFill>
                  <a:prstClr val="black"/>
                </a:solidFill>
              </a:rPr>
              <a:t> </a:t>
            </a:r>
            <a:r>
              <a:rPr lang="en-US" sz="1600" dirty="0" err="1">
                <a:solidFill>
                  <a:prstClr val="black"/>
                </a:solidFill>
              </a:rPr>
              <a:t>Básicas</a:t>
            </a:r>
            <a:endParaRPr lang="en-US" sz="1600" dirty="0">
              <a:solidFill>
                <a:prstClr val="black"/>
              </a:solidFill>
            </a:endParaRPr>
          </a:p>
          <a:p>
            <a:endParaRPr lang="en-US" sz="2000" dirty="0">
              <a:solidFill>
                <a:prstClr val="black"/>
              </a:solidFill>
            </a:endParaRPr>
          </a:p>
        </p:txBody>
      </p:sp>
      <mc:AlternateContent xmlns:mc="http://schemas.openxmlformats.org/markup-compatibility/2006" xmlns:a14="http://schemas.microsoft.com/office/drawing/2010/main">
        <mc:Choice Requires="a14">
          <p:sp>
            <p:nvSpPr>
              <p:cNvPr id="13" name="Rectángulo 12"/>
              <p:cNvSpPr/>
              <p:nvPr/>
            </p:nvSpPr>
            <p:spPr>
              <a:xfrm>
                <a:off x="1353270" y="3087671"/>
                <a:ext cx="10878827" cy="1578894"/>
              </a:xfrm>
              <a:prstGeom prst="rect">
                <a:avLst/>
              </a:prstGeom>
            </p:spPr>
            <p:txBody>
              <a:bodyPr wrap="square">
                <a:spAutoFit/>
              </a:bodyPr>
              <a:lstStyle/>
              <a:p>
                <a:pPr algn="ctr">
                  <a:lnSpc>
                    <a:spcPct val="115000"/>
                  </a:lnSpc>
                </a:pPr>
                <a:r>
                  <a:rPr lang="en-US" sz="2800" b="1" dirty="0" smtClean="0">
                    <a:solidFill>
                      <a:srgbClr val="000000"/>
                    </a:solidFill>
                    <a:latin typeface="Times New Roman" panose="02020603050405020304" pitchFamily="18" charset="0"/>
                    <a:ea typeface="Calibri" panose="020F0502020204030204" pitchFamily="34" charset="0"/>
                  </a:rPr>
                  <a:t>Higgs </a:t>
                </a:r>
                <a:r>
                  <a:rPr lang="en-US" sz="2800" b="1" dirty="0">
                    <a:solidFill>
                      <a:srgbClr val="000000"/>
                    </a:solidFill>
                    <a:latin typeface="Times New Roman" panose="02020603050405020304" pitchFamily="18" charset="0"/>
                    <a:ea typeface="Calibri" panose="020F0502020204030204" pitchFamily="34" charset="0"/>
                  </a:rPr>
                  <a:t>Boson Production via Higgs Strahlung </a:t>
                </a:r>
                <a:r>
                  <a:rPr lang="en-US" sz="2800" b="1" i="1" dirty="0">
                    <a:solidFill>
                      <a:srgbClr val="000000"/>
                    </a:solidFill>
                    <a:latin typeface="Times New Roman" panose="02020603050405020304" pitchFamily="18" charset="0"/>
                    <a:ea typeface="Calibri" panose="020F0502020204030204" pitchFamily="34" charset="0"/>
                  </a:rPr>
                  <a:t>e</a:t>
                </a:r>
                <a:r>
                  <a:rPr lang="en-US" sz="2800" b="1" baseline="30000" dirty="0">
                    <a:solidFill>
                      <a:srgbClr val="000000"/>
                    </a:solidFill>
                    <a:latin typeface="Times New Roman" panose="02020603050405020304" pitchFamily="18" charset="0"/>
                    <a:ea typeface="Calibri" panose="020F0502020204030204" pitchFamily="34" charset="0"/>
                  </a:rPr>
                  <a:t>+</a:t>
                </a:r>
                <a:r>
                  <a:rPr lang="en-US" sz="2800" b="1" i="1" dirty="0">
                    <a:solidFill>
                      <a:srgbClr val="000000"/>
                    </a:solidFill>
                    <a:latin typeface="Times New Roman" panose="02020603050405020304" pitchFamily="18" charset="0"/>
                    <a:ea typeface="Calibri" panose="020F0502020204030204" pitchFamily="34" charset="0"/>
                  </a:rPr>
                  <a:t>e</a:t>
                </a:r>
                <a:r>
                  <a:rPr lang="en-US" sz="2800" b="1" baseline="30000" dirty="0">
                    <a:solidFill>
                      <a:srgbClr val="000000"/>
                    </a:solidFill>
                    <a:latin typeface="Times New Roman" panose="02020603050405020304" pitchFamily="18" charset="0"/>
                    <a:ea typeface="Calibri" panose="020F0502020204030204" pitchFamily="34" charset="0"/>
                  </a:rPr>
                  <a:t>− </a:t>
                </a:r>
                <a:r>
                  <a:rPr lang="en-US" sz="2800" b="1" dirty="0">
                    <a:solidFill>
                      <a:srgbClr val="000000"/>
                    </a:solidFill>
                    <a:latin typeface="Times New Roman" panose="02020603050405020304" pitchFamily="18" charset="0"/>
                    <a:ea typeface="Calibri" panose="020F0502020204030204" pitchFamily="34" charset="0"/>
                  </a:rPr>
                  <a:t>→ (</a:t>
                </a:r>
                <a:r>
                  <a:rPr lang="en-US" sz="2800" b="1" i="1" dirty="0">
                    <a:solidFill>
                      <a:srgbClr val="000000"/>
                    </a:solidFill>
                    <a:latin typeface="Times New Roman" panose="02020603050405020304" pitchFamily="18" charset="0"/>
                    <a:ea typeface="Calibri" panose="020F0502020204030204" pitchFamily="34" charset="0"/>
                  </a:rPr>
                  <a:t>Z</a:t>
                </a:r>
                <a:r>
                  <a:rPr lang="en-US" sz="2800" b="1" dirty="0">
                    <a:solidFill>
                      <a:srgbClr val="000000"/>
                    </a:solidFill>
                    <a:latin typeface="Times New Roman" panose="02020603050405020304" pitchFamily="18" charset="0"/>
                    <a:ea typeface="Calibri" panose="020F0502020204030204" pitchFamily="34" charset="0"/>
                  </a:rPr>
                  <a:t>,</a:t>
                </a:r>
                <a:r>
                  <a:rPr lang="en-US" sz="2800" b="1" i="1" dirty="0">
                    <a:solidFill>
                      <a:srgbClr val="000000"/>
                    </a:solidFill>
                    <a:latin typeface="Times New Roman" panose="02020603050405020304" pitchFamily="18" charset="0"/>
                    <a:ea typeface="Calibri" panose="020F0502020204030204" pitchFamily="34" charset="0"/>
                  </a:rPr>
                  <a:t> Z</a:t>
                </a:r>
                <a:r>
                  <a:rPr lang="en-US" sz="2800" b="1" dirty="0">
                    <a:solidFill>
                      <a:srgbClr val="000000"/>
                    </a:solidFill>
                    <a:latin typeface="Times New Roman" panose="02020603050405020304" pitchFamily="18" charset="0"/>
                    <a:ea typeface="Calibri" panose="020F0502020204030204" pitchFamily="34" charset="0"/>
                  </a:rPr>
                  <a:t>´) → </a:t>
                </a:r>
                <a:r>
                  <a:rPr lang="en-US" sz="2800" b="1" i="1" dirty="0">
                    <a:solidFill>
                      <a:srgbClr val="000000"/>
                    </a:solidFill>
                    <a:latin typeface="Times New Roman" panose="02020603050405020304" pitchFamily="18" charset="0"/>
                    <a:ea typeface="Calibri" panose="020F0502020204030204" pitchFamily="34" charset="0"/>
                  </a:rPr>
                  <a:t>Zh</a:t>
                </a:r>
                <a:r>
                  <a:rPr lang="en-US" sz="2800" b="1" dirty="0">
                    <a:solidFill>
                      <a:srgbClr val="000000"/>
                    </a:solidFill>
                    <a:latin typeface="Times New Roman" panose="02020603050405020304" pitchFamily="18" charset="0"/>
                    <a:ea typeface="Calibri" panose="020F0502020204030204" pitchFamily="34" charset="0"/>
                  </a:rPr>
                  <a:t> and </a:t>
                </a:r>
                <a14:m>
                  <m:oMath xmlns:m="http://schemas.openxmlformats.org/officeDocument/2006/math">
                    <m:r>
                      <a:rPr lang="es-MX" sz="2800" b="1" i="1" dirty="0" smtClean="0">
                        <a:solidFill>
                          <a:srgbClr val="000000"/>
                        </a:solidFill>
                        <a:latin typeface="Cambria Math" panose="02040503050406030204" pitchFamily="18" charset="0"/>
                      </a:rPr>
                      <m:t>𝒕</m:t>
                    </m:r>
                    <m:acc>
                      <m:accPr>
                        <m:chr m:val="̅"/>
                        <m:ctrlPr>
                          <a:rPr lang="en-US" sz="2800" b="1" i="1" dirty="0" smtClean="0">
                            <a:solidFill>
                              <a:srgbClr val="000000"/>
                            </a:solidFill>
                            <a:latin typeface="Cambria Math" panose="02040503050406030204" pitchFamily="18" charset="0"/>
                          </a:rPr>
                        </m:ctrlPr>
                      </m:accPr>
                      <m:e>
                        <m:r>
                          <a:rPr lang="es-MX" sz="2800" b="1" i="1" dirty="0" smtClean="0">
                            <a:solidFill>
                              <a:srgbClr val="000000"/>
                            </a:solidFill>
                            <a:latin typeface="Cambria Math" panose="02040503050406030204" pitchFamily="18" charset="0"/>
                          </a:rPr>
                          <m:t>𝒕</m:t>
                        </m:r>
                      </m:e>
                    </m:acc>
                  </m:oMath>
                </a14:m>
                <a:r>
                  <a:rPr lang="en-US" sz="2800" b="1" i="1" dirty="0" smtClean="0">
                    <a:solidFill>
                      <a:srgbClr val="000000"/>
                    </a:solidFill>
                    <a:latin typeface="Times New Roman" panose="02020603050405020304" pitchFamily="18" charset="0"/>
                    <a:ea typeface="Calibri" panose="020F0502020204030204" pitchFamily="34" charset="0"/>
                  </a:rPr>
                  <a:t>H</a:t>
                </a:r>
                <a:r>
                  <a:rPr lang="en-US" sz="2800" b="1" dirty="0">
                    <a:solidFill>
                      <a:srgbClr val="000000"/>
                    </a:solidFill>
                    <a:latin typeface="Times New Roman" panose="02020603050405020304" pitchFamily="18" charset="0"/>
                    <a:ea typeface="Calibri" panose="020F0502020204030204" pitchFamily="34" charset="0"/>
                  </a:rPr>
                  <a:t>, at Future </a:t>
                </a:r>
                <a:r>
                  <a:rPr lang="en-US" sz="2800" b="1" i="1" dirty="0">
                    <a:solidFill>
                      <a:srgbClr val="000000"/>
                    </a:solidFill>
                    <a:latin typeface="Times New Roman" panose="02020603050405020304" pitchFamily="18" charset="0"/>
                    <a:ea typeface="Calibri" panose="020F0502020204030204" pitchFamily="34" charset="0"/>
                  </a:rPr>
                  <a:t>e</a:t>
                </a:r>
                <a:r>
                  <a:rPr lang="en-US" sz="2800" b="1" baseline="30000" dirty="0">
                    <a:solidFill>
                      <a:srgbClr val="000000"/>
                    </a:solidFill>
                    <a:latin typeface="Times New Roman" panose="02020603050405020304" pitchFamily="18" charset="0"/>
                    <a:ea typeface="Calibri" panose="020F0502020204030204" pitchFamily="34" charset="0"/>
                  </a:rPr>
                  <a:t>+</a:t>
                </a:r>
                <a:r>
                  <a:rPr lang="en-US" sz="2800" b="1" i="1" dirty="0">
                    <a:solidFill>
                      <a:srgbClr val="000000"/>
                    </a:solidFill>
                    <a:latin typeface="Times New Roman" panose="02020603050405020304" pitchFamily="18" charset="0"/>
                    <a:ea typeface="Calibri" panose="020F0502020204030204" pitchFamily="34" charset="0"/>
                  </a:rPr>
                  <a:t>e</a:t>
                </a:r>
                <a:r>
                  <a:rPr lang="en-US" sz="2800" b="1" baseline="30000" dirty="0">
                    <a:solidFill>
                      <a:srgbClr val="000000"/>
                    </a:solidFill>
                    <a:latin typeface="Times New Roman" panose="02020603050405020304" pitchFamily="18" charset="0"/>
                    <a:ea typeface="Calibri" panose="020F0502020204030204" pitchFamily="34" charset="0"/>
                  </a:rPr>
                  <a:t>− </a:t>
                </a:r>
                <a:r>
                  <a:rPr lang="en-US" sz="2800" b="1" dirty="0">
                    <a:solidFill>
                      <a:srgbClr val="000000"/>
                    </a:solidFill>
                    <a:latin typeface="Times New Roman" panose="02020603050405020304" pitchFamily="18" charset="0"/>
                    <a:ea typeface="Calibri" panose="020F0502020204030204" pitchFamily="34" charset="0"/>
                  </a:rPr>
                  <a:t>Linear Colliders </a:t>
                </a:r>
                <a:r>
                  <a:rPr lang="en-US" sz="2800" b="1" dirty="0" smtClean="0">
                    <a:solidFill>
                      <a:srgbClr val="000000"/>
                    </a:solidFill>
                    <a:latin typeface="Times New Roman" panose="02020603050405020304" pitchFamily="18" charset="0"/>
                    <a:ea typeface="Calibri" panose="020F0502020204030204" pitchFamily="34" charset="0"/>
                  </a:rPr>
                  <a:t>ILC &amp; CLIC in </a:t>
                </a:r>
                <a:r>
                  <a:rPr lang="en-US" sz="2800" b="1" dirty="0">
                    <a:solidFill>
                      <a:srgbClr val="000000"/>
                    </a:solidFill>
                    <a:latin typeface="Times New Roman" panose="02020603050405020304" pitchFamily="18" charset="0"/>
                    <a:ea typeface="Calibri" panose="020F0502020204030204" pitchFamily="34" charset="0"/>
                  </a:rPr>
                  <a:t>the Context of a </a:t>
                </a:r>
                <a:r>
                  <a:rPr lang="en-US" sz="2800" b="1" i="1" dirty="0" smtClean="0">
                    <a:solidFill>
                      <a:srgbClr val="000000"/>
                    </a:solidFill>
                    <a:latin typeface="Times New Roman" panose="02020603050405020304" pitchFamily="18" charset="0"/>
                    <a:ea typeface="Calibri" panose="020F0502020204030204" pitchFamily="34" charset="0"/>
                  </a:rPr>
                  <a:t>U</a:t>
                </a:r>
                <a:r>
                  <a:rPr lang="en-US" sz="2800" b="1" dirty="0" smtClean="0">
                    <a:solidFill>
                      <a:srgbClr val="000000"/>
                    </a:solidFill>
                    <a:latin typeface="Times New Roman" panose="02020603050405020304" pitchFamily="18" charset="0"/>
                    <a:ea typeface="Calibri" panose="020F0502020204030204" pitchFamily="34" charset="0"/>
                  </a:rPr>
                  <a:t>(1)</a:t>
                </a:r>
                <a:r>
                  <a:rPr lang="en-US" sz="2800" b="1" i="1" baseline="-25000" dirty="0" smtClean="0">
                    <a:solidFill>
                      <a:srgbClr val="000000"/>
                    </a:solidFill>
                    <a:latin typeface="Times New Roman" panose="02020603050405020304" pitchFamily="18" charset="0"/>
                    <a:ea typeface="Calibri" panose="020F0502020204030204" pitchFamily="34" charset="0"/>
                  </a:rPr>
                  <a:t>B-L</a:t>
                </a:r>
                <a:r>
                  <a:rPr lang="en-US" sz="2800" b="1" i="1" dirty="0" smtClean="0">
                    <a:solidFill>
                      <a:srgbClr val="000000"/>
                    </a:solidFill>
                    <a:latin typeface="Times New Roman" panose="02020603050405020304" pitchFamily="18" charset="0"/>
                    <a:ea typeface="Calibri" panose="020F0502020204030204" pitchFamily="34" charset="0"/>
                  </a:rPr>
                  <a:t> </a:t>
                </a:r>
                <a:r>
                  <a:rPr lang="en-US" sz="2800" b="1" dirty="0">
                    <a:solidFill>
                      <a:srgbClr val="000000"/>
                    </a:solidFill>
                    <a:latin typeface="Times New Roman" panose="02020603050405020304" pitchFamily="18" charset="0"/>
                    <a:ea typeface="Calibri" panose="020F0502020204030204" pitchFamily="34" charset="0"/>
                  </a:rPr>
                  <a:t>Extension of the </a:t>
                </a:r>
                <a:r>
                  <a:rPr lang="en-US" sz="2800" b="1" dirty="0" smtClean="0">
                    <a:solidFill>
                      <a:srgbClr val="000000"/>
                    </a:solidFill>
                    <a:latin typeface="Times New Roman" panose="02020603050405020304" pitchFamily="18" charset="0"/>
                    <a:ea typeface="Calibri" panose="020F0502020204030204" pitchFamily="34" charset="0"/>
                  </a:rPr>
                  <a:t>SM</a:t>
                </a:r>
                <a:r>
                  <a:rPr lang="en-US" sz="2800" dirty="0" smtClean="0">
                    <a:solidFill>
                      <a:srgbClr val="000000"/>
                    </a:solidFill>
                    <a:latin typeface="Times New Roman" panose="02020603050405020304" pitchFamily="18" charset="0"/>
                    <a:ea typeface="Calibri" panose="020F0502020204030204" pitchFamily="34" charset="0"/>
                  </a:rPr>
                  <a:t>.</a:t>
                </a:r>
                <a:endParaRPr lang="en-US" sz="2800" dirty="0">
                  <a:solidFill>
                    <a:srgbClr val="000000"/>
                  </a:solidFill>
                  <a:effectLst/>
                  <a:latin typeface="Times New Roman" panose="02020603050405020304" pitchFamily="18" charset="0"/>
                  <a:ea typeface="Calibri" panose="020F0502020204030204" pitchFamily="34" charset="0"/>
                </a:endParaRPr>
              </a:p>
            </p:txBody>
          </p:sp>
        </mc:Choice>
        <mc:Fallback xmlns="">
          <p:sp>
            <p:nvSpPr>
              <p:cNvPr id="13" name="Rectángulo 12"/>
              <p:cNvSpPr>
                <a:spLocks noRot="1" noChangeAspect="1" noMove="1" noResize="1" noEditPoints="1" noAdjustHandles="1" noChangeArrowheads="1" noChangeShapeType="1" noTextEdit="1"/>
              </p:cNvSpPr>
              <p:nvPr/>
            </p:nvSpPr>
            <p:spPr>
              <a:xfrm>
                <a:off x="1353270" y="3087671"/>
                <a:ext cx="10878827" cy="1578894"/>
              </a:xfrm>
              <a:prstGeom prst="rect">
                <a:avLst/>
              </a:prstGeom>
              <a:blipFill rotWithShape="0">
                <a:blip r:embed="rId4"/>
                <a:stretch>
                  <a:fillRect l="-336" t="-2703" r="-1232" b="-7336"/>
                </a:stretch>
              </a:blipFill>
            </p:spPr>
            <p:txBody>
              <a:bodyPr/>
              <a:lstStyle/>
              <a:p>
                <a:r>
                  <a:rPr lang="en-US">
                    <a:noFill/>
                  </a:rPr>
                  <a:t> </a:t>
                </a:r>
              </a:p>
            </p:txBody>
          </p:sp>
        </mc:Fallback>
      </mc:AlternateContent>
      <p:pic>
        <p:nvPicPr>
          <p:cNvPr id="2050" name="Picture 2" descr="logo_S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27175" y="198927"/>
            <a:ext cx="1795181" cy="13196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11" name="Rectángulo 10"/>
          <p:cNvSpPr/>
          <p:nvPr/>
        </p:nvSpPr>
        <p:spPr>
          <a:xfrm>
            <a:off x="1672949" y="2261256"/>
            <a:ext cx="10291523" cy="461665"/>
          </a:xfrm>
          <a:prstGeom prst="rect">
            <a:avLst/>
          </a:prstGeom>
        </p:spPr>
        <p:txBody>
          <a:bodyPr wrap="square">
            <a:spAutoFit/>
          </a:bodyPr>
          <a:lstStyle/>
          <a:p>
            <a:r>
              <a:rPr lang="en-US" sz="2400" b="1" dirty="0" smtClean="0">
                <a:solidFill>
                  <a:srgbClr val="006699"/>
                </a:solidFill>
                <a:latin typeface="arial" panose="020B0604020202020204" pitchFamily="34" charset="0"/>
              </a:rPr>
              <a:t>XXXII </a:t>
            </a:r>
            <a:r>
              <a:rPr lang="en-US" sz="2400" b="1" dirty="0" err="1" smtClean="0">
                <a:solidFill>
                  <a:srgbClr val="006699"/>
                </a:solidFill>
                <a:latin typeface="arial" panose="020B0604020202020204" pitchFamily="34" charset="0"/>
              </a:rPr>
              <a:t>Reunión</a:t>
            </a:r>
            <a:r>
              <a:rPr lang="en-US" sz="2400" b="1" dirty="0" smtClean="0">
                <a:solidFill>
                  <a:srgbClr val="006699"/>
                </a:solidFill>
                <a:latin typeface="arial" panose="020B0604020202020204" pitchFamily="34" charset="0"/>
              </a:rPr>
              <a:t> </a:t>
            </a:r>
            <a:r>
              <a:rPr lang="en-US" sz="2400" b="1" dirty="0" err="1" smtClean="0">
                <a:solidFill>
                  <a:srgbClr val="006699"/>
                </a:solidFill>
                <a:latin typeface="arial" panose="020B0604020202020204" pitchFamily="34" charset="0"/>
              </a:rPr>
              <a:t>Anual</a:t>
            </a:r>
            <a:r>
              <a:rPr lang="en-US" sz="2400" b="1" dirty="0" smtClean="0">
                <a:solidFill>
                  <a:srgbClr val="006699"/>
                </a:solidFill>
                <a:latin typeface="arial" panose="020B0604020202020204" pitchFamily="34" charset="0"/>
              </a:rPr>
              <a:t> de la </a:t>
            </a:r>
            <a:r>
              <a:rPr lang="en-US" sz="2400" b="1" dirty="0" err="1" smtClean="0">
                <a:solidFill>
                  <a:srgbClr val="006699"/>
                </a:solidFill>
                <a:latin typeface="arial" panose="020B0604020202020204" pitchFamily="34" charset="0"/>
              </a:rPr>
              <a:t>División</a:t>
            </a:r>
            <a:r>
              <a:rPr lang="en-US" sz="2400" b="1" dirty="0" smtClean="0">
                <a:solidFill>
                  <a:srgbClr val="006699"/>
                </a:solidFill>
                <a:latin typeface="arial" panose="020B0604020202020204" pitchFamily="34" charset="0"/>
              </a:rPr>
              <a:t> de </a:t>
            </a:r>
            <a:r>
              <a:rPr lang="en-US" sz="2400" b="1" dirty="0" err="1" smtClean="0">
                <a:solidFill>
                  <a:srgbClr val="006699"/>
                </a:solidFill>
                <a:latin typeface="arial" panose="020B0604020202020204" pitchFamily="34" charset="0"/>
              </a:rPr>
              <a:t>Partículas</a:t>
            </a:r>
            <a:r>
              <a:rPr lang="en-US" sz="2400" b="1" dirty="0" smtClean="0">
                <a:solidFill>
                  <a:srgbClr val="006699"/>
                </a:solidFill>
                <a:latin typeface="arial" panose="020B0604020202020204" pitchFamily="34" charset="0"/>
              </a:rPr>
              <a:t> y Campos de la SMF</a:t>
            </a:r>
          </a:p>
        </p:txBody>
      </p:sp>
      <p:pic>
        <p:nvPicPr>
          <p:cNvPr id="16" name="Imagen 15" descr="http://www.nucleares.unam.mx/images/layout/header.png"/>
          <p:cNvPicPr/>
          <p:nvPr/>
        </p:nvPicPr>
        <p:blipFill rotWithShape="1">
          <a:blip r:embed="rId6">
            <a:extLst>
              <a:ext uri="{28A0092B-C50C-407E-A947-70E740481C1C}">
                <a14:useLocalDpi xmlns:a14="http://schemas.microsoft.com/office/drawing/2010/main" val="0"/>
              </a:ext>
            </a:extLst>
          </a:blip>
          <a:srcRect l="12135"/>
          <a:stretch/>
        </p:blipFill>
        <p:spPr bwMode="auto">
          <a:xfrm>
            <a:off x="3127026" y="425003"/>
            <a:ext cx="4587419" cy="86288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68634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813851" y="790910"/>
            <a:ext cx="184731" cy="292259"/>
          </a:xfrm>
          <a:prstGeom prst="rect">
            <a:avLst/>
          </a:prstGeom>
        </p:spPr>
        <p:txBody>
          <a:bodyPr wrap="none">
            <a:spAutoFit/>
          </a:bodyPr>
          <a:lstStyle/>
          <a:p>
            <a:pPr algn="just">
              <a:lnSpc>
                <a:spcPct val="115000"/>
              </a:lnSpc>
              <a:spcAft>
                <a:spcPts val="8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1 CuadroTexto"/>
          <p:cNvSpPr txBox="1"/>
          <p:nvPr/>
        </p:nvSpPr>
        <p:spPr>
          <a:xfrm>
            <a:off x="0" y="0"/>
            <a:ext cx="12192000" cy="523220"/>
          </a:xfrm>
          <a:prstGeom prst="rect">
            <a:avLst/>
          </a:prstGeom>
          <a:solidFill>
            <a:schemeClr val="tx2">
              <a:lumMod val="75000"/>
              <a:alpha val="80000"/>
            </a:schemeClr>
          </a:solidFill>
          <a:ln w="15875" cap="flat" cmpd="sng" algn="ctr">
            <a:noFill/>
            <a:prstDash val="solid"/>
          </a:ln>
          <a:effectLst/>
        </p:spPr>
        <p:txBody>
          <a:bodyPr wrap="square" rtlCol="0">
            <a:spAutoFit/>
          </a:bodyPr>
          <a:lstStyle/>
          <a:p>
            <a:pPr algn="ctr">
              <a:defRPr/>
            </a:pPr>
            <a:r>
              <a:rPr lang="en-US" sz="2800" dirty="0">
                <a:solidFill>
                  <a:schemeClr val="bg1">
                    <a:lumMod val="95000"/>
                  </a:schemeClr>
                </a:solidFill>
                <a:latin typeface="Times New Roman" panose="02020603050405020304" pitchFamily="18" charset="0"/>
                <a:cs typeface="Times New Roman" panose="02020603050405020304" pitchFamily="18" charset="0"/>
              </a:rPr>
              <a:t>The </a:t>
            </a:r>
            <a:r>
              <a:rPr lang="en-US" sz="2800" dirty="0" smtClean="0">
                <a:solidFill>
                  <a:schemeClr val="bg1">
                    <a:lumMod val="95000"/>
                  </a:schemeClr>
                </a:solidFill>
                <a:latin typeface="Times New Roman" panose="02020603050405020304" pitchFamily="18" charset="0"/>
                <a:cs typeface="Times New Roman" panose="02020603050405020304" pitchFamily="18" charset="0"/>
              </a:rPr>
              <a:t>Process</a:t>
            </a:r>
            <a:endParaRPr lang="es-MX" sz="2800" b="1" kern="0" dirty="0">
              <a:solidFill>
                <a:schemeClr val="bg1">
                  <a:lumMod val="95000"/>
                </a:schemeClr>
              </a:solidFill>
              <a:cs typeface="Times New Roman" pitchFamily="18" charset="0"/>
            </a:endParaRPr>
          </a:p>
        </p:txBody>
      </p:sp>
      <p:sp>
        <p:nvSpPr>
          <p:cNvPr id="8" name="3 Rectángulo"/>
          <p:cNvSpPr/>
          <p:nvPr/>
        </p:nvSpPr>
        <p:spPr>
          <a:xfrm>
            <a:off x="1674887" y="6550837"/>
            <a:ext cx="9144000" cy="307777"/>
          </a:xfrm>
          <a:prstGeom prst="rect">
            <a:avLst/>
          </a:prstGeom>
          <a:solidFill>
            <a:schemeClr val="tx2">
              <a:lumMod val="75000"/>
              <a:alpha val="82000"/>
            </a:schemeClr>
          </a:solidFill>
        </p:spPr>
        <p:txBody>
          <a:bodyPr wrap="square">
            <a:spAutoFit/>
          </a:bodyPr>
          <a:lstStyle/>
          <a:p>
            <a:pPr algn="ctr"/>
            <a:r>
              <a:rPr lang="es-MX" sz="1400" b="1" dirty="0">
                <a:solidFill>
                  <a:schemeClr val="bg1"/>
                </a:solidFill>
                <a:latin typeface="arial" panose="020B0604020202020204" pitchFamily="34" charset="0"/>
              </a:rPr>
              <a:t>XXXII Reunión Anual de la División de Partículas y Campos de la SMF</a:t>
            </a:r>
          </a:p>
        </p:txBody>
      </p:sp>
      <p:pic>
        <p:nvPicPr>
          <p:cNvPr id="9" name="Picture 17"/>
          <p:cNvPicPr>
            <a:picLocks noChangeAspect="1"/>
          </p:cNvPicPr>
          <p:nvPr/>
        </p:nvPicPr>
        <p:blipFill>
          <a:blip r:embed="rId2"/>
          <a:stretch>
            <a:fillRect/>
          </a:stretch>
        </p:blipFill>
        <p:spPr>
          <a:xfrm>
            <a:off x="11644965" y="-47"/>
            <a:ext cx="505911" cy="504000"/>
          </a:xfrm>
          <a:prstGeom prst="rect">
            <a:avLst/>
          </a:prstGeom>
        </p:spPr>
      </p:pic>
      <p:pic>
        <p:nvPicPr>
          <p:cNvPr id="14" name="Imagen 13"/>
          <p:cNvPicPr preferRelativeResize="0">
            <a:picLocks/>
          </p:cNvPicPr>
          <p:nvPr/>
        </p:nvPicPr>
        <p:blipFill rotWithShape="1">
          <a:blip r:embed="rId3"/>
          <a:srcRect l="8725" t="-7809" r="19150" b="8897"/>
          <a:stretch/>
        </p:blipFill>
        <p:spPr>
          <a:xfrm>
            <a:off x="902216" y="3579984"/>
            <a:ext cx="10008000" cy="1368000"/>
          </a:xfrm>
          <a:prstGeom prst="rect">
            <a:avLst/>
          </a:prstGeom>
        </p:spPr>
      </p:pic>
      <mc:AlternateContent xmlns:mc="http://schemas.openxmlformats.org/markup-compatibility/2006" xmlns:a14="http://schemas.microsoft.com/office/drawing/2010/main">
        <mc:Choice Requires="a14">
          <p:sp>
            <p:nvSpPr>
              <p:cNvPr id="15" name="Rectángulo 14"/>
              <p:cNvSpPr/>
              <p:nvPr/>
            </p:nvSpPr>
            <p:spPr>
              <a:xfrm>
                <a:off x="701630" y="1440233"/>
                <a:ext cx="6355783" cy="75001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𝜎</m:t>
                          </m:r>
                        </m:e>
                        <m:sub>
                          <m:r>
                            <a:rPr lang="en-US" i="1">
                              <a:latin typeface="Cambria Math" panose="02040503050406030204" pitchFamily="18" charset="0"/>
                            </a:rPr>
                            <m:t>𝑧</m:t>
                          </m:r>
                        </m:sub>
                      </m:sSub>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0">
                                  <a:latin typeface="Cambria Math" panose="02040503050406030204" pitchFamily="18" charset="0"/>
                                </a:rPr>
                                <m:t>+</m:t>
                              </m:r>
                            </m:sup>
                          </m:sSup>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0">
                                  <a:latin typeface="Cambria Math" panose="02040503050406030204" pitchFamily="18" charset="0"/>
                                </a:rPr>
                                <m:t>−</m:t>
                              </m:r>
                            </m:sup>
                          </m:sSup>
                          <m:r>
                            <a:rPr lang="en-US" i="0">
                              <a:latin typeface="Cambria Math" panose="02040503050406030204" pitchFamily="18" charset="0"/>
                            </a:rPr>
                            <m:t>→</m:t>
                          </m:r>
                          <m:r>
                            <a:rPr lang="en-US" i="1">
                              <a:latin typeface="Cambria Math" panose="02040503050406030204" pitchFamily="18" charset="0"/>
                            </a:rPr>
                            <m:t>𝑍h</m:t>
                          </m:r>
                        </m:e>
                      </m:d>
                      <m:r>
                        <a:rPr lang="en-US" i="0">
                          <a:latin typeface="Cambria Math" panose="02040503050406030204" pitchFamily="18" charset="0"/>
                        </a:rPr>
                        <m:t>=</m:t>
                      </m:r>
                      <m:f>
                        <m:fPr>
                          <m:ctrlPr>
                            <a:rPr lang="en-US" i="1">
                              <a:latin typeface="Cambria Math" panose="02040503050406030204" pitchFamily="18" charset="0"/>
                            </a:rPr>
                          </m:ctrlPr>
                        </m:fPr>
                        <m:num>
                          <m:sSubSup>
                            <m:sSubSupPr>
                              <m:ctrlPr>
                                <a:rPr lang="en-US" i="1">
                                  <a:latin typeface="Cambria Math" panose="02040503050406030204" pitchFamily="18" charset="0"/>
                                </a:rPr>
                              </m:ctrlPr>
                            </m:sSubSupPr>
                            <m:e>
                              <m:r>
                                <a:rPr lang="en-US" i="1">
                                  <a:latin typeface="Cambria Math" panose="02040503050406030204" pitchFamily="18" charset="0"/>
                                </a:rPr>
                                <m:t>𝐺</m:t>
                              </m:r>
                            </m:e>
                            <m:sub>
                              <m:r>
                                <a:rPr lang="en-US" i="1">
                                  <a:latin typeface="Cambria Math" panose="02040503050406030204" pitchFamily="18" charset="0"/>
                                </a:rPr>
                                <m:t>𝐹</m:t>
                              </m:r>
                            </m:sub>
                            <m:sup>
                              <m:r>
                                <a:rPr lang="en-US" i="0">
                                  <a:latin typeface="Cambria Math" panose="02040503050406030204" pitchFamily="18" charset="0"/>
                                </a:rPr>
                                <m:t>2</m:t>
                              </m:r>
                            </m:sup>
                          </m:sSubSup>
                          <m:sSubSup>
                            <m:sSubSupPr>
                              <m:ctrlPr>
                                <a:rPr lang="en-US" i="1">
                                  <a:latin typeface="Cambria Math" panose="02040503050406030204" pitchFamily="18" charset="0"/>
                                </a:rPr>
                              </m:ctrlPr>
                            </m:sSubSupPr>
                            <m:e>
                              <m:r>
                                <a:rPr lang="en-US" i="1">
                                  <a:latin typeface="Cambria Math" panose="02040503050406030204" pitchFamily="18" charset="0"/>
                                </a:rPr>
                                <m:t>𝑀</m:t>
                              </m:r>
                            </m:e>
                            <m:sub>
                              <m:r>
                                <a:rPr lang="en-US" i="1">
                                  <a:latin typeface="Cambria Math" panose="02040503050406030204" pitchFamily="18" charset="0"/>
                                </a:rPr>
                                <m:t>𝑧</m:t>
                              </m:r>
                            </m:sub>
                            <m:sup>
                              <m:r>
                                <a:rPr lang="en-US" i="0">
                                  <a:latin typeface="Cambria Math" panose="02040503050406030204" pitchFamily="18" charset="0"/>
                                </a:rPr>
                                <m:t>4</m:t>
                              </m:r>
                            </m:sup>
                          </m:sSubSup>
                          <m:sSup>
                            <m:sSupPr>
                              <m:ctrlPr>
                                <a:rPr lang="en-US" i="1">
                                  <a:latin typeface="Cambria Math" panose="02040503050406030204" pitchFamily="18" charset="0"/>
                                </a:rPr>
                              </m:ctrlPr>
                            </m:sSupPr>
                            <m:e>
                              <m:r>
                                <m:rPr>
                                  <m:sty m:val="p"/>
                                </m:rPr>
                                <a:rPr lang="en-US" i="0">
                                  <a:latin typeface="Cambria Math" panose="02040503050406030204" pitchFamily="18" charset="0"/>
                                </a:rPr>
                                <m:t>cos</m:t>
                              </m:r>
                            </m:e>
                            <m:sup>
                              <m:r>
                                <a:rPr lang="en-US" i="0">
                                  <a:latin typeface="Cambria Math" panose="02040503050406030204" pitchFamily="18" charset="0"/>
                                </a:rPr>
                                <m:t>2</m:t>
                              </m:r>
                            </m:sup>
                          </m:sSup>
                          <m:r>
                            <a:rPr lang="en-US" i="1">
                              <a:latin typeface="Cambria Math" panose="02040503050406030204" pitchFamily="18" charset="0"/>
                            </a:rPr>
                            <m:t>𝛼</m:t>
                          </m:r>
                          <m:d>
                            <m:dPr>
                              <m:ctrlPr>
                                <a:rPr lang="en-US" i="1">
                                  <a:latin typeface="Cambria Math" panose="02040503050406030204" pitchFamily="18" charset="0"/>
                                </a:rPr>
                              </m:ctrlPr>
                            </m:dPr>
                            <m:e>
                              <m:sSubSup>
                                <m:sSubSupPr>
                                  <m:ctrlPr>
                                    <a:rPr lang="en-US" i="1">
                                      <a:latin typeface="Cambria Math" panose="02040503050406030204" pitchFamily="18" charset="0"/>
                                    </a:rPr>
                                  </m:ctrlPr>
                                </m:sSubSupPr>
                                <m:e>
                                  <m:r>
                                    <a:rPr lang="en-US" i="1">
                                      <a:latin typeface="Cambria Math" panose="02040503050406030204" pitchFamily="18" charset="0"/>
                                    </a:rPr>
                                    <m:t>𝑔</m:t>
                                  </m:r>
                                </m:e>
                                <m:sub>
                                  <m:r>
                                    <a:rPr lang="en-US" i="1">
                                      <a:latin typeface="Cambria Math" panose="02040503050406030204" pitchFamily="18" charset="0"/>
                                    </a:rPr>
                                    <m:t>𝑣</m:t>
                                  </m:r>
                                </m:sub>
                                <m:sup>
                                  <m:r>
                                    <a:rPr lang="en-US" i="1">
                                      <a:latin typeface="Cambria Math" panose="02040503050406030204" pitchFamily="18" charset="0"/>
                                    </a:rPr>
                                    <m:t>𝑒</m:t>
                                  </m:r>
                                  <m:r>
                                    <a:rPr lang="en-US" i="0">
                                      <a:latin typeface="Cambria Math" panose="02040503050406030204" pitchFamily="18" charset="0"/>
                                    </a:rPr>
                                    <m:t>2</m:t>
                                  </m:r>
                                </m:sup>
                              </m:sSubSup>
                              <m:r>
                                <a:rPr lang="en-US" i="0">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𝑔</m:t>
                                  </m:r>
                                </m:e>
                                <m:sub>
                                  <m:r>
                                    <a:rPr lang="en-US" i="1">
                                      <a:latin typeface="Cambria Math" panose="02040503050406030204" pitchFamily="18" charset="0"/>
                                    </a:rPr>
                                    <m:t>𝑎</m:t>
                                  </m:r>
                                </m:sub>
                                <m:sup>
                                  <m:r>
                                    <a:rPr lang="en-US" i="1">
                                      <a:latin typeface="Cambria Math" panose="02040503050406030204" pitchFamily="18" charset="0"/>
                                    </a:rPr>
                                    <m:t>𝑒</m:t>
                                  </m:r>
                                  <m:r>
                                    <a:rPr lang="en-US" i="0">
                                      <a:latin typeface="Cambria Math" panose="02040503050406030204" pitchFamily="18" charset="0"/>
                                    </a:rPr>
                                    <m:t>2</m:t>
                                  </m:r>
                                </m:sup>
                              </m:sSubSup>
                            </m:e>
                          </m:d>
                          <m:r>
                            <a:rPr lang="en-US" i="1">
                              <a:latin typeface="Cambria Math" panose="02040503050406030204" pitchFamily="18" charset="0"/>
                            </a:rPr>
                            <m:t>𝑆</m:t>
                          </m:r>
                          <m:rad>
                            <m:radPr>
                              <m:degHide m:val="on"/>
                              <m:ctrlPr>
                                <a:rPr lang="en-US" i="1">
                                  <a:latin typeface="Cambria Math" panose="02040503050406030204" pitchFamily="18" charset="0"/>
                                </a:rPr>
                              </m:ctrlPr>
                            </m:radPr>
                            <m:deg/>
                            <m:e>
                              <m:r>
                                <a:rPr lang="en-US" i="1">
                                  <a:latin typeface="Cambria Math" panose="02040503050406030204" pitchFamily="18" charset="0"/>
                                </a:rPr>
                                <m:t>𝜆</m:t>
                              </m:r>
                            </m:e>
                          </m:rad>
                        </m:num>
                        <m:den>
                          <m:d>
                            <m:dPr>
                              <m:ctrlPr>
                                <a:rPr lang="en-US" i="1">
                                  <a:latin typeface="Cambria Math" panose="02040503050406030204" pitchFamily="18" charset="0"/>
                                </a:rPr>
                              </m:ctrlPr>
                            </m:dPr>
                            <m:e>
                              <m:r>
                                <a:rPr lang="en-US" i="0">
                                  <a:latin typeface="Cambria Math" panose="02040503050406030204" pitchFamily="18" charset="0"/>
                                </a:rPr>
                                <m:t>24</m:t>
                              </m:r>
                              <m:r>
                                <a:rPr lang="en-US" i="1">
                                  <a:latin typeface="Cambria Math" panose="02040503050406030204" pitchFamily="18" charset="0"/>
                                </a:rPr>
                                <m:t>𝜋</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𝑠</m:t>
                                      </m:r>
                                      <m:r>
                                        <a:rPr lang="en-US" i="0">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𝑀</m:t>
                                          </m:r>
                                        </m:e>
                                        <m:sub>
                                          <m:r>
                                            <a:rPr lang="en-US" i="1">
                                              <a:latin typeface="Cambria Math" panose="02040503050406030204" pitchFamily="18" charset="0"/>
                                            </a:rPr>
                                            <m:t>𝑧</m:t>
                                          </m:r>
                                        </m:sub>
                                        <m:sup>
                                          <m:r>
                                            <a:rPr lang="en-US" i="0">
                                              <a:latin typeface="Cambria Math" panose="02040503050406030204" pitchFamily="18" charset="0"/>
                                            </a:rPr>
                                            <m:t>2</m:t>
                                          </m:r>
                                        </m:sup>
                                      </m:sSubSup>
                                    </m:e>
                                  </m:d>
                                </m:e>
                                <m:sup>
                                  <m:r>
                                    <a:rPr lang="en-US" i="0">
                                      <a:latin typeface="Cambria Math" panose="02040503050406030204" pitchFamily="18" charset="0"/>
                                    </a:rPr>
                                    <m:t>2</m:t>
                                  </m:r>
                                </m:sup>
                              </m:sSup>
                              <m:r>
                                <a:rPr lang="en-US" i="0">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𝑀</m:t>
                                  </m:r>
                                </m:e>
                                <m:sub>
                                  <m:r>
                                    <a:rPr lang="en-US" i="1">
                                      <a:latin typeface="Cambria Math" panose="02040503050406030204" pitchFamily="18" charset="0"/>
                                    </a:rPr>
                                    <m:t>𝑧</m:t>
                                  </m:r>
                                </m:sub>
                                <m:sup>
                                  <m:r>
                                    <a:rPr lang="en-US" i="0">
                                      <a:latin typeface="Cambria Math" panose="02040503050406030204" pitchFamily="18" charset="0"/>
                                    </a:rPr>
                                    <m:t>2</m:t>
                                  </m:r>
                                </m:sup>
                              </m:sSubSup>
                              <m:sSubSup>
                                <m:sSubSupPr>
                                  <m:ctrlPr>
                                    <a:rPr lang="en-US" i="1">
                                      <a:latin typeface="Cambria Math" panose="02040503050406030204" pitchFamily="18" charset="0"/>
                                    </a:rPr>
                                  </m:ctrlPr>
                                </m:sSubSupPr>
                                <m:e>
                                  <m:r>
                                    <m:rPr>
                                      <m:sty m:val="p"/>
                                    </m:rPr>
                                    <a:rPr lang="en-US" i="0">
                                      <a:latin typeface="Cambria Math" panose="02040503050406030204" pitchFamily="18" charset="0"/>
                                    </a:rPr>
                                    <m:t>Γ</m:t>
                                  </m:r>
                                </m:e>
                                <m:sub>
                                  <m:r>
                                    <a:rPr lang="en-US" i="1">
                                      <a:latin typeface="Cambria Math" panose="02040503050406030204" pitchFamily="18" charset="0"/>
                                    </a:rPr>
                                    <m:t>𝑧</m:t>
                                  </m:r>
                                </m:sub>
                                <m:sup>
                                  <m:r>
                                    <a:rPr lang="en-US" i="0">
                                      <a:latin typeface="Cambria Math" panose="02040503050406030204" pitchFamily="18" charset="0"/>
                                    </a:rPr>
                                    <m:t>2</m:t>
                                  </m:r>
                                </m:sup>
                              </m:sSubSup>
                            </m:e>
                          </m:d>
                        </m:den>
                      </m:f>
                      <m:d>
                        <m:dPr>
                          <m:ctrlPr>
                            <a:rPr lang="en-US" i="1">
                              <a:latin typeface="Cambria Math" panose="02040503050406030204" pitchFamily="18" charset="0"/>
                            </a:rPr>
                          </m:ctrlPr>
                        </m:dPr>
                        <m:e>
                          <m:r>
                            <a:rPr lang="en-US" i="1">
                              <a:latin typeface="Cambria Math" panose="02040503050406030204" pitchFamily="18" charset="0"/>
                            </a:rPr>
                            <m:t>𝜆</m:t>
                          </m:r>
                          <m:r>
                            <a:rPr lang="en-US" i="0">
                              <a:latin typeface="Cambria Math" panose="02040503050406030204" pitchFamily="18" charset="0"/>
                            </a:rPr>
                            <m:t>+</m:t>
                          </m:r>
                          <m:f>
                            <m:fPr>
                              <m:ctrlPr>
                                <a:rPr lang="en-US" i="1">
                                  <a:latin typeface="Cambria Math" panose="02040503050406030204" pitchFamily="18" charset="0"/>
                                </a:rPr>
                              </m:ctrlPr>
                            </m:fPr>
                            <m:num>
                              <m:r>
                                <a:rPr lang="en-US" i="0">
                                  <a:latin typeface="Cambria Math" panose="02040503050406030204" pitchFamily="18" charset="0"/>
                                </a:rPr>
                                <m:t>12</m:t>
                              </m:r>
                              <m:sSubSup>
                                <m:sSubSupPr>
                                  <m:ctrlPr>
                                    <a:rPr lang="en-US" i="1">
                                      <a:latin typeface="Cambria Math" panose="02040503050406030204" pitchFamily="18" charset="0"/>
                                    </a:rPr>
                                  </m:ctrlPr>
                                </m:sSubSupPr>
                                <m:e>
                                  <m:r>
                                    <a:rPr lang="en-US" i="1">
                                      <a:latin typeface="Cambria Math" panose="02040503050406030204" pitchFamily="18" charset="0"/>
                                    </a:rPr>
                                    <m:t>𝑀</m:t>
                                  </m:r>
                                </m:e>
                                <m:sub>
                                  <m:r>
                                    <a:rPr lang="en-US" i="1">
                                      <a:latin typeface="Cambria Math" panose="02040503050406030204" pitchFamily="18" charset="0"/>
                                    </a:rPr>
                                    <m:t>𝑧</m:t>
                                  </m:r>
                                </m:sub>
                                <m:sup>
                                  <m:r>
                                    <a:rPr lang="en-US" i="0">
                                      <a:latin typeface="Cambria Math" panose="02040503050406030204" pitchFamily="18" charset="0"/>
                                    </a:rPr>
                                    <m:t>2</m:t>
                                  </m:r>
                                </m:sup>
                              </m:sSubSup>
                            </m:num>
                            <m:den>
                              <m:r>
                                <a:rPr lang="en-US" i="1">
                                  <a:latin typeface="Cambria Math" panose="02040503050406030204" pitchFamily="18" charset="0"/>
                                </a:rPr>
                                <m:t>𝑠</m:t>
                              </m:r>
                            </m:den>
                          </m:f>
                        </m:e>
                      </m:d>
                    </m:oMath>
                  </m:oMathPara>
                </a14:m>
                <a:endParaRPr lang="en-US" dirty="0"/>
              </a:p>
            </p:txBody>
          </p:sp>
        </mc:Choice>
        <mc:Fallback xmlns="">
          <p:sp>
            <p:nvSpPr>
              <p:cNvPr id="15" name="Rectángulo 14"/>
              <p:cNvSpPr>
                <a:spLocks noRot="1" noChangeAspect="1" noMove="1" noResize="1" noEditPoints="1" noAdjustHandles="1" noChangeArrowheads="1" noChangeShapeType="1" noTextEdit="1"/>
              </p:cNvSpPr>
              <p:nvPr/>
            </p:nvSpPr>
            <p:spPr>
              <a:xfrm>
                <a:off x="701630" y="1440233"/>
                <a:ext cx="6355783" cy="750014"/>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ángulo 15"/>
              <p:cNvSpPr/>
              <p:nvPr/>
            </p:nvSpPr>
            <p:spPr>
              <a:xfrm>
                <a:off x="116993" y="2340746"/>
                <a:ext cx="11393716" cy="95654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𝜎</m:t>
                          </m:r>
                        </m:e>
                        <m:sub>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𝑧</m:t>
                                  </m:r>
                                </m:e>
                                <m:sup>
                                  <m:r>
                                    <a:rPr lang="en-US" i="0">
                                      <a:latin typeface="Cambria Math" panose="02040503050406030204" pitchFamily="18" charset="0"/>
                                    </a:rPr>
                                    <m:t>′</m:t>
                                  </m:r>
                                </m:sup>
                              </m:sSup>
                            </m:e>
                          </m:d>
                        </m:sub>
                      </m:sSub>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0">
                                  <a:latin typeface="Cambria Math" panose="02040503050406030204" pitchFamily="18" charset="0"/>
                                </a:rPr>
                                <m:t>+</m:t>
                              </m:r>
                            </m:sup>
                          </m:sSup>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0">
                                  <a:latin typeface="Cambria Math" panose="02040503050406030204" pitchFamily="18" charset="0"/>
                                </a:rPr>
                                <m:t>−</m:t>
                              </m:r>
                            </m:sup>
                          </m:sSup>
                          <m:r>
                            <a:rPr lang="en-US" i="0">
                              <a:latin typeface="Cambria Math" panose="02040503050406030204" pitchFamily="18" charset="0"/>
                            </a:rPr>
                            <m:t>→</m:t>
                          </m:r>
                          <m:r>
                            <a:rPr lang="en-US" i="1">
                              <a:latin typeface="Cambria Math" panose="02040503050406030204" pitchFamily="18" charset="0"/>
                            </a:rPr>
                            <m:t>𝑍h</m:t>
                          </m:r>
                        </m:e>
                      </m:d>
                      <m:r>
                        <a:rPr lang="en-US" i="0">
                          <a:latin typeface="Cambria Math" panose="02040503050406030204" pitchFamily="18" charset="0"/>
                        </a:rPr>
                        <m:t>=</m:t>
                      </m:r>
                      <m:f>
                        <m:fPr>
                          <m:ctrlPr>
                            <a:rPr lang="en-US" i="1">
                              <a:latin typeface="Cambria Math" panose="02040503050406030204" pitchFamily="18" charset="0"/>
                            </a:rPr>
                          </m:ctrlPr>
                        </m:fPr>
                        <m:num>
                          <m:sSubSup>
                            <m:sSubSupPr>
                              <m:ctrlPr>
                                <a:rPr lang="en-US" i="1">
                                  <a:latin typeface="Cambria Math" panose="02040503050406030204" pitchFamily="18" charset="0"/>
                                </a:rPr>
                              </m:ctrlPr>
                            </m:sSubSupPr>
                            <m:e>
                              <m:r>
                                <a:rPr lang="en-US" i="1">
                                  <a:latin typeface="Cambria Math" panose="02040503050406030204" pitchFamily="18" charset="0"/>
                                </a:rPr>
                                <m:t>𝐺</m:t>
                              </m:r>
                            </m:e>
                            <m:sub>
                              <m:r>
                                <a:rPr lang="en-US" i="1">
                                  <a:latin typeface="Cambria Math" panose="02040503050406030204" pitchFamily="18" charset="0"/>
                                </a:rPr>
                                <m:t>𝐹</m:t>
                              </m:r>
                            </m:sub>
                            <m:sup>
                              <m:r>
                                <a:rPr lang="en-US" i="0">
                                  <a:latin typeface="Cambria Math" panose="02040503050406030204" pitchFamily="18" charset="0"/>
                                </a:rPr>
                                <m:t>2</m:t>
                              </m:r>
                            </m:sup>
                          </m:sSubSup>
                          <m:sSubSup>
                            <m:sSubSupPr>
                              <m:ctrlPr>
                                <a:rPr lang="en-US" i="1">
                                  <a:latin typeface="Cambria Math" panose="02040503050406030204" pitchFamily="18" charset="0"/>
                                </a:rPr>
                              </m:ctrlPr>
                            </m:sSubSupPr>
                            <m:e>
                              <m:r>
                                <a:rPr lang="en-US" i="1">
                                  <a:latin typeface="Cambria Math" panose="02040503050406030204" pitchFamily="18" charset="0"/>
                                </a:rPr>
                                <m:t>𝑀</m:t>
                              </m:r>
                            </m:e>
                            <m:sub>
                              <m:r>
                                <a:rPr lang="en-US" i="1">
                                  <a:latin typeface="Cambria Math" panose="02040503050406030204" pitchFamily="18" charset="0"/>
                                </a:rPr>
                                <m:t>𝑍</m:t>
                              </m:r>
                            </m:sub>
                            <m:sup>
                              <m:r>
                                <a:rPr lang="en-US" i="0">
                                  <a:latin typeface="Cambria Math" panose="02040503050406030204" pitchFamily="18" charset="0"/>
                                </a:rPr>
                                <m:t>6</m:t>
                              </m:r>
                            </m:sup>
                          </m:sSubSup>
                        </m:num>
                        <m:den>
                          <m:r>
                            <a:rPr lang="en-US" i="0">
                              <a:latin typeface="Cambria Math" panose="02040503050406030204" pitchFamily="18" charset="0"/>
                            </a:rPr>
                            <m:t>24</m:t>
                          </m:r>
                          <m:r>
                            <a:rPr lang="en-US" i="1">
                              <a:latin typeface="Cambria Math" panose="02040503050406030204" pitchFamily="18" charset="0"/>
                            </a:rPr>
                            <m:t>𝜋</m:t>
                          </m:r>
                        </m:den>
                      </m:f>
                      <m:d>
                        <m:dPr>
                          <m:ctrlPr>
                            <a:rPr lang="en-US" i="1">
                              <a:latin typeface="Cambria Math" panose="02040503050406030204" pitchFamily="18" charset="0"/>
                            </a:rPr>
                          </m:ctrlPr>
                        </m:dPr>
                        <m:e>
                          <m:sSup>
                            <m:sSupPr>
                              <m:ctrlPr>
                                <a:rPr lang="en-US" i="1">
                                  <a:latin typeface="Cambria Math" panose="02040503050406030204" pitchFamily="18" charset="0"/>
                                </a:rPr>
                              </m:ctrlPr>
                            </m:sSupPr>
                            <m:e>
                              <m:d>
                                <m:dPr>
                                  <m:ctrlPr>
                                    <a:rPr lang="en-US" i="1">
                                      <a:latin typeface="Cambria Math" panose="02040503050406030204" pitchFamily="18" charset="0"/>
                                    </a:rPr>
                                  </m:ctrlPr>
                                </m:dPr>
                                <m:e>
                                  <m:sSubSup>
                                    <m:sSubSupPr>
                                      <m:ctrlPr>
                                        <a:rPr lang="en-US" i="1">
                                          <a:latin typeface="Cambria Math" panose="02040503050406030204" pitchFamily="18" charset="0"/>
                                        </a:rPr>
                                      </m:ctrlPr>
                                    </m:sSubSupPr>
                                    <m:e>
                                      <m:r>
                                        <a:rPr lang="en-US" i="1">
                                          <a:latin typeface="Cambria Math" panose="02040503050406030204" pitchFamily="18" charset="0"/>
                                        </a:rPr>
                                        <m:t>𝑔</m:t>
                                      </m:r>
                                    </m:e>
                                    <m:sub>
                                      <m:r>
                                        <a:rPr lang="en-US" i="1">
                                          <a:latin typeface="Cambria Math" panose="02040503050406030204" pitchFamily="18" charset="0"/>
                                        </a:rPr>
                                        <m:t>𝑣</m:t>
                                      </m:r>
                                    </m:sub>
                                    <m:sup>
                                      <m:r>
                                        <a:rPr lang="en-US" i="0">
                                          <a:latin typeface="Cambria Math" panose="02040503050406030204" pitchFamily="18" charset="0"/>
                                        </a:rPr>
                                        <m:t>′</m:t>
                                      </m:r>
                                      <m:r>
                                        <a:rPr lang="en-US" i="1">
                                          <a:latin typeface="Cambria Math" panose="02040503050406030204" pitchFamily="18" charset="0"/>
                                        </a:rPr>
                                        <m:t>𝑒</m:t>
                                      </m:r>
                                    </m:sup>
                                  </m:sSubSup>
                                </m:e>
                              </m:d>
                            </m:e>
                            <m:sup>
                              <m:r>
                                <a:rPr lang="en-US" i="0">
                                  <a:latin typeface="Cambria Math" panose="02040503050406030204" pitchFamily="18" charset="0"/>
                                </a:rPr>
                                <m:t>2</m:t>
                              </m:r>
                            </m:sup>
                          </m:sSup>
                          <m:r>
                            <a:rPr lang="en-US" i="0">
                              <a:latin typeface="Cambria Math" panose="02040503050406030204" pitchFamily="18" charset="0"/>
                            </a:rPr>
                            <m:t>+</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sSubSup>
                                    <m:sSubSupPr>
                                      <m:ctrlPr>
                                        <a:rPr lang="en-US" i="1">
                                          <a:latin typeface="Cambria Math" panose="02040503050406030204" pitchFamily="18" charset="0"/>
                                        </a:rPr>
                                      </m:ctrlPr>
                                    </m:sSubSupPr>
                                    <m:e>
                                      <m:r>
                                        <a:rPr lang="en-US" i="1">
                                          <a:latin typeface="Cambria Math" panose="02040503050406030204" pitchFamily="18" charset="0"/>
                                        </a:rPr>
                                        <m:t>𝑔</m:t>
                                      </m:r>
                                    </m:e>
                                    <m:sub>
                                      <m:r>
                                        <a:rPr lang="en-US" i="1">
                                          <a:latin typeface="Cambria Math" panose="02040503050406030204" pitchFamily="18" charset="0"/>
                                        </a:rPr>
                                        <m:t>𝑎</m:t>
                                      </m:r>
                                    </m:sub>
                                    <m:sup>
                                      <m:r>
                                        <a:rPr lang="en-US" i="0">
                                          <a:latin typeface="Cambria Math" panose="02040503050406030204" pitchFamily="18" charset="0"/>
                                        </a:rPr>
                                        <m:t>′</m:t>
                                      </m:r>
                                      <m:r>
                                        <a:rPr lang="en-US" i="1">
                                          <a:latin typeface="Cambria Math" panose="02040503050406030204" pitchFamily="18" charset="0"/>
                                        </a:rPr>
                                        <m:t>𝑒</m:t>
                                      </m:r>
                                    </m:sup>
                                  </m:sSubSup>
                                </m:e>
                              </m:d>
                            </m:e>
                            <m:sup>
                              <m:r>
                                <a:rPr lang="en-US" i="0">
                                  <a:latin typeface="Cambria Math" panose="02040503050406030204" pitchFamily="18" charset="0"/>
                                </a:rPr>
                                <m:t>2</m:t>
                              </m:r>
                            </m:sup>
                          </m:sSup>
                        </m:e>
                      </m:d>
                      <m:f>
                        <m:fPr>
                          <m:ctrlPr>
                            <a:rPr lang="en-US" i="1">
                              <a:latin typeface="Cambria Math" panose="02040503050406030204" pitchFamily="18" charset="0"/>
                            </a:rPr>
                          </m:ctrlPr>
                        </m:fPr>
                        <m:num>
                          <m:r>
                            <a:rPr lang="en-US" i="1">
                              <a:latin typeface="Cambria Math" panose="02040503050406030204" pitchFamily="18" charset="0"/>
                            </a:rPr>
                            <m:t>𝑠</m:t>
                          </m:r>
                          <m:rad>
                            <m:radPr>
                              <m:degHide m:val="on"/>
                              <m:ctrlPr>
                                <a:rPr lang="en-US" i="1">
                                  <a:latin typeface="Cambria Math" panose="02040503050406030204" pitchFamily="18" charset="0"/>
                                </a:rPr>
                              </m:ctrlPr>
                            </m:radPr>
                            <m:deg/>
                            <m:e>
                              <m:r>
                                <a:rPr lang="en-US" i="1">
                                  <a:latin typeface="Cambria Math" panose="02040503050406030204" pitchFamily="18" charset="0"/>
                                </a:rPr>
                                <m:t>𝜆</m:t>
                              </m:r>
                            </m:e>
                          </m:rad>
                          <m:d>
                            <m:dPr>
                              <m:begChr m:val="["/>
                              <m:endChr m:val="]"/>
                              <m:ctrlPr>
                                <a:rPr lang="en-US" i="1">
                                  <a:latin typeface="Cambria Math" panose="02040503050406030204" pitchFamily="18" charset="0"/>
                                </a:rPr>
                              </m:ctrlPr>
                            </m:dPr>
                            <m:e>
                              <m:r>
                                <a:rPr lang="en-US" i="1">
                                  <a:latin typeface="Cambria Math" panose="02040503050406030204" pitchFamily="18" charset="0"/>
                                </a:rPr>
                                <m:t>𝜆</m:t>
                              </m:r>
                              <m:r>
                                <a:rPr lang="en-US" i="0">
                                  <a:latin typeface="Cambria Math" panose="02040503050406030204" pitchFamily="18" charset="0"/>
                                </a:rPr>
                                <m:t>+12</m:t>
                              </m:r>
                              <m:f>
                                <m:fPr>
                                  <m:type m:val="lin"/>
                                  <m:ctrlPr>
                                    <a:rPr lang="en-US" i="1">
                                      <a:latin typeface="Cambria Math" panose="02040503050406030204" pitchFamily="18" charset="0"/>
                                    </a:rPr>
                                  </m:ctrlPr>
                                </m:fPr>
                                <m:num>
                                  <m:sSubSup>
                                    <m:sSubSupPr>
                                      <m:ctrlPr>
                                        <a:rPr lang="en-US" i="1">
                                          <a:latin typeface="Cambria Math" panose="02040503050406030204" pitchFamily="18" charset="0"/>
                                        </a:rPr>
                                      </m:ctrlPr>
                                    </m:sSubSupPr>
                                    <m:e>
                                      <m:r>
                                        <a:rPr lang="en-US" i="1">
                                          <a:latin typeface="Cambria Math" panose="02040503050406030204" pitchFamily="18" charset="0"/>
                                        </a:rPr>
                                        <m:t>𝑀</m:t>
                                      </m:r>
                                    </m:e>
                                    <m:sub>
                                      <m:sSup>
                                        <m:sSupPr>
                                          <m:ctrlPr>
                                            <a:rPr lang="en-US" i="1">
                                              <a:latin typeface="Cambria Math" panose="02040503050406030204" pitchFamily="18" charset="0"/>
                                            </a:rPr>
                                          </m:ctrlPr>
                                        </m:sSupPr>
                                        <m:e>
                                          <m:r>
                                            <a:rPr lang="en-US" i="1">
                                              <a:latin typeface="Cambria Math" panose="02040503050406030204" pitchFamily="18" charset="0"/>
                                            </a:rPr>
                                            <m:t>𝑍</m:t>
                                          </m:r>
                                        </m:e>
                                        <m:sup>
                                          <m:r>
                                            <a:rPr lang="en-US" i="0">
                                              <a:latin typeface="Cambria Math" panose="02040503050406030204" pitchFamily="18" charset="0"/>
                                            </a:rPr>
                                            <m:t>′</m:t>
                                          </m:r>
                                        </m:sup>
                                      </m:sSup>
                                    </m:sub>
                                    <m:sup>
                                      <m:r>
                                        <a:rPr lang="en-US" i="0">
                                          <a:latin typeface="Cambria Math" panose="02040503050406030204" pitchFamily="18" charset="0"/>
                                        </a:rPr>
                                        <m:t>2</m:t>
                                      </m:r>
                                    </m:sup>
                                  </m:sSubSup>
                                </m:num>
                                <m:den>
                                  <m:r>
                                    <a:rPr lang="en-US" i="1">
                                      <a:latin typeface="Cambria Math" panose="02040503050406030204" pitchFamily="18" charset="0"/>
                                    </a:rPr>
                                    <m:t>𝑠</m:t>
                                  </m:r>
                                </m:den>
                              </m:f>
                            </m:e>
                          </m:d>
                        </m:num>
                        <m:den>
                          <m:sSubSup>
                            <m:sSubSupPr>
                              <m:ctrlPr>
                                <a:rPr lang="en-US" i="1">
                                  <a:latin typeface="Cambria Math" panose="02040503050406030204" pitchFamily="18" charset="0"/>
                                </a:rPr>
                              </m:ctrlPr>
                            </m:sSubSupPr>
                            <m:e>
                              <m:r>
                                <a:rPr lang="en-US" i="1">
                                  <a:latin typeface="Cambria Math" panose="02040503050406030204" pitchFamily="18" charset="0"/>
                                </a:rPr>
                                <m:t>𝑀</m:t>
                              </m:r>
                            </m:e>
                            <m:sub>
                              <m:sSup>
                                <m:sSupPr>
                                  <m:ctrlPr>
                                    <a:rPr lang="en-US" i="1">
                                      <a:latin typeface="Cambria Math" panose="02040503050406030204" pitchFamily="18" charset="0"/>
                                    </a:rPr>
                                  </m:ctrlPr>
                                </m:sSupPr>
                                <m:e>
                                  <m:r>
                                    <a:rPr lang="en-US" i="1">
                                      <a:latin typeface="Cambria Math" panose="02040503050406030204" pitchFamily="18" charset="0"/>
                                    </a:rPr>
                                    <m:t>𝑍</m:t>
                                  </m:r>
                                </m:e>
                                <m:sup>
                                  <m:r>
                                    <a:rPr lang="en-US" i="0">
                                      <a:latin typeface="Cambria Math" panose="02040503050406030204" pitchFamily="18" charset="0"/>
                                    </a:rPr>
                                    <m:t>′</m:t>
                                  </m:r>
                                </m:sup>
                              </m:sSup>
                            </m:sub>
                            <m:sup>
                              <m:r>
                                <a:rPr lang="en-US" i="0">
                                  <a:latin typeface="Cambria Math" panose="02040503050406030204" pitchFamily="18" charset="0"/>
                                </a:rPr>
                                <m:t>2</m:t>
                              </m:r>
                            </m:sup>
                          </m:sSubSup>
                          <m:d>
                            <m:dPr>
                              <m:begChr m:val="["/>
                              <m:endChr m:val="]"/>
                              <m:ctrlPr>
                                <a:rPr lang="en-US" i="1">
                                  <a:latin typeface="Cambria Math" panose="02040503050406030204" pitchFamily="18" charset="0"/>
                                </a:rPr>
                              </m:ctrlPr>
                            </m:dPr>
                            <m:e>
                              <m:sSup>
                                <m:sSupPr>
                                  <m:ctrlPr>
                                    <a:rPr lang="en-US" i="1">
                                      <a:latin typeface="Cambria Math" panose="02040503050406030204" pitchFamily="18" charset="0"/>
                                    </a:rPr>
                                  </m:ctrlPr>
                                </m:sSupPr>
                                <m:e>
                                  <m:d>
                                    <m:dPr>
                                      <m:begChr m:val="["/>
                                      <m:endChr m:val="]"/>
                                      <m:ctrlPr>
                                        <a:rPr lang="en-US" i="1">
                                          <a:latin typeface="Cambria Math" panose="02040503050406030204" pitchFamily="18" charset="0"/>
                                        </a:rPr>
                                      </m:ctrlPr>
                                    </m:dPr>
                                    <m:e>
                                      <m:r>
                                        <a:rPr lang="en-US" i="1">
                                          <a:latin typeface="Cambria Math" panose="02040503050406030204" pitchFamily="18" charset="0"/>
                                        </a:rPr>
                                        <m:t>𝑠</m:t>
                                      </m:r>
                                      <m:r>
                                        <a:rPr lang="en-US" i="0">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𝑀</m:t>
                                          </m:r>
                                        </m:e>
                                        <m:sub>
                                          <m:sSup>
                                            <m:sSupPr>
                                              <m:ctrlPr>
                                                <a:rPr lang="en-US" i="1">
                                                  <a:latin typeface="Cambria Math" panose="02040503050406030204" pitchFamily="18" charset="0"/>
                                                </a:rPr>
                                              </m:ctrlPr>
                                            </m:sSupPr>
                                            <m:e>
                                              <m:r>
                                                <a:rPr lang="en-US" i="1">
                                                  <a:latin typeface="Cambria Math" panose="02040503050406030204" pitchFamily="18" charset="0"/>
                                                </a:rPr>
                                                <m:t>𝑍</m:t>
                                              </m:r>
                                            </m:e>
                                            <m:sup>
                                              <m:r>
                                                <a:rPr lang="en-US" i="0">
                                                  <a:latin typeface="Cambria Math" panose="02040503050406030204" pitchFamily="18" charset="0"/>
                                                </a:rPr>
                                                <m:t>′</m:t>
                                              </m:r>
                                            </m:sup>
                                          </m:sSup>
                                        </m:sub>
                                        <m:sup>
                                          <m:r>
                                            <a:rPr lang="en-US" i="0">
                                              <a:latin typeface="Cambria Math" panose="02040503050406030204" pitchFamily="18" charset="0"/>
                                            </a:rPr>
                                            <m:t>2</m:t>
                                          </m:r>
                                        </m:sup>
                                      </m:sSubSup>
                                    </m:e>
                                  </m:d>
                                </m:e>
                                <m:sup>
                                  <m:r>
                                    <a:rPr lang="en-US" i="0">
                                      <a:latin typeface="Cambria Math" panose="02040503050406030204" pitchFamily="18" charset="0"/>
                                    </a:rPr>
                                    <m:t>2</m:t>
                                  </m:r>
                                </m:sup>
                              </m:sSup>
                              <m:r>
                                <a:rPr lang="en-US" i="0">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𝑀</m:t>
                                  </m:r>
                                </m:e>
                                <m:sub>
                                  <m:sSup>
                                    <m:sSupPr>
                                      <m:ctrlPr>
                                        <a:rPr lang="en-US" i="1">
                                          <a:latin typeface="Cambria Math" panose="02040503050406030204" pitchFamily="18" charset="0"/>
                                        </a:rPr>
                                      </m:ctrlPr>
                                    </m:sSupPr>
                                    <m:e>
                                      <m:r>
                                        <a:rPr lang="en-US" i="1">
                                          <a:latin typeface="Cambria Math" panose="02040503050406030204" pitchFamily="18" charset="0"/>
                                        </a:rPr>
                                        <m:t>𝑍</m:t>
                                      </m:r>
                                    </m:e>
                                    <m:sup>
                                      <m:r>
                                        <a:rPr lang="en-US" i="0">
                                          <a:latin typeface="Cambria Math" panose="02040503050406030204" pitchFamily="18" charset="0"/>
                                        </a:rPr>
                                        <m:t>′</m:t>
                                      </m:r>
                                    </m:sup>
                                  </m:sSup>
                                </m:sub>
                                <m:sup>
                                  <m:r>
                                    <a:rPr lang="en-US" i="0">
                                      <a:latin typeface="Cambria Math" panose="02040503050406030204" pitchFamily="18" charset="0"/>
                                    </a:rPr>
                                    <m:t>2</m:t>
                                  </m:r>
                                </m:sup>
                              </m:sSubSup>
                              <m:sSubSup>
                                <m:sSubSupPr>
                                  <m:ctrlPr>
                                    <a:rPr lang="en-US" i="1">
                                      <a:latin typeface="Cambria Math" panose="02040503050406030204" pitchFamily="18" charset="0"/>
                                    </a:rPr>
                                  </m:ctrlPr>
                                </m:sSubSupPr>
                                <m:e>
                                  <m:r>
                                    <m:rPr>
                                      <m:sty m:val="p"/>
                                    </m:rPr>
                                    <a:rPr lang="en-US" i="0">
                                      <a:latin typeface="Cambria Math" panose="02040503050406030204" pitchFamily="18" charset="0"/>
                                    </a:rPr>
                                    <m:t>Γ</m:t>
                                  </m:r>
                                </m:e>
                                <m:sub>
                                  <m:sSup>
                                    <m:sSupPr>
                                      <m:ctrlPr>
                                        <a:rPr lang="en-US" i="1">
                                          <a:latin typeface="Cambria Math" panose="02040503050406030204" pitchFamily="18" charset="0"/>
                                        </a:rPr>
                                      </m:ctrlPr>
                                    </m:sSupPr>
                                    <m:e>
                                      <m:r>
                                        <a:rPr lang="en-US" i="1">
                                          <a:latin typeface="Cambria Math" panose="02040503050406030204" pitchFamily="18" charset="0"/>
                                        </a:rPr>
                                        <m:t>𝑍</m:t>
                                      </m:r>
                                    </m:e>
                                    <m:sup>
                                      <m:r>
                                        <a:rPr lang="en-US" i="0">
                                          <a:latin typeface="Cambria Math" panose="02040503050406030204" pitchFamily="18" charset="0"/>
                                        </a:rPr>
                                        <m:t>′</m:t>
                                      </m:r>
                                    </m:sup>
                                  </m:sSup>
                                </m:sub>
                                <m:sup>
                                  <m:r>
                                    <a:rPr lang="en-US" i="0">
                                      <a:latin typeface="Cambria Math" panose="02040503050406030204" pitchFamily="18" charset="0"/>
                                    </a:rPr>
                                    <m:t>2</m:t>
                                  </m:r>
                                </m:sup>
                              </m:sSubSup>
                            </m:e>
                          </m:d>
                        </m:den>
                      </m:f>
                      <m:r>
                        <a:rPr lang="en-US" i="0">
                          <a:latin typeface="Cambria Math" panose="02040503050406030204" pitchFamily="18" charset="0"/>
                        </a:rPr>
                        <m:t>  </m:t>
                      </m:r>
                      <m:sSup>
                        <m:sSupPr>
                          <m:ctrlPr>
                            <a:rPr lang="en-US" i="1">
                              <a:latin typeface="Cambria Math" panose="02040503050406030204" pitchFamily="18" charset="0"/>
                            </a:rPr>
                          </m:ctrlPr>
                        </m:sSupPr>
                        <m:e>
                          <m:d>
                            <m:dPr>
                              <m:begChr m:val="["/>
                              <m:endChr m:val="]"/>
                              <m:ctrlPr>
                                <a:rPr lang="en-US" i="1">
                                  <a:latin typeface="Cambria Math" panose="02040503050406030204" pitchFamily="18" charset="0"/>
                                </a:rPr>
                              </m:ctrlPr>
                            </m:dPr>
                            <m:e>
                              <m:r>
                                <a:rPr lang="en-US" i="1">
                                  <a:latin typeface="Cambria Math" panose="02040503050406030204" pitchFamily="18" charset="0"/>
                                </a:rPr>
                                <m:t>𝑓</m:t>
                              </m:r>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𝜃</m:t>
                                      </m:r>
                                    </m:e>
                                    <m:sup>
                                      <m:r>
                                        <a:rPr lang="en-US" i="0">
                                          <a:latin typeface="Cambria Math" panose="02040503050406030204" pitchFamily="18" charset="0"/>
                                        </a:rPr>
                                        <m:t>′</m:t>
                                      </m:r>
                                    </m:sup>
                                  </m:sSup>
                                </m:e>
                              </m:d>
                              <m:r>
                                <m:rPr>
                                  <m:sty m:val="p"/>
                                </m:rPr>
                                <a:rPr lang="en-US" i="0">
                                  <a:latin typeface="Cambria Math" panose="02040503050406030204" pitchFamily="18" charset="0"/>
                                </a:rPr>
                                <m:t>cos</m:t>
                              </m:r>
                              <m:r>
                                <a:rPr lang="en-US" i="1">
                                  <a:latin typeface="Cambria Math" panose="02040503050406030204" pitchFamily="18" charset="0"/>
                                </a:rPr>
                                <m:t>𝛼</m:t>
                              </m:r>
                              <m:r>
                                <a:rPr lang="en-US" i="0">
                                  <a:latin typeface="Cambria Math" panose="02040503050406030204" pitchFamily="18" charset="0"/>
                                </a:rPr>
                                <m:t>+</m:t>
                              </m:r>
                              <m:r>
                                <a:rPr lang="en-US" i="1">
                                  <a:latin typeface="Cambria Math" panose="02040503050406030204" pitchFamily="18" charset="0"/>
                                </a:rPr>
                                <m:t>𝑔</m:t>
                              </m:r>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𝜃</m:t>
                                      </m:r>
                                    </m:e>
                                    <m:sup>
                                      <m:r>
                                        <a:rPr lang="en-US" i="0">
                                          <a:latin typeface="Cambria Math" panose="02040503050406030204" pitchFamily="18" charset="0"/>
                                        </a:rPr>
                                        <m:t>′</m:t>
                                      </m:r>
                                    </m:sup>
                                  </m:sSup>
                                </m:e>
                              </m:d>
                              <m:r>
                                <m:rPr>
                                  <m:sty m:val="p"/>
                                </m:rPr>
                                <a:rPr lang="en-US" i="0">
                                  <a:latin typeface="Cambria Math" panose="02040503050406030204" pitchFamily="18" charset="0"/>
                                </a:rPr>
                                <m:t>s</m:t>
                              </m:r>
                              <m:r>
                                <m:rPr>
                                  <m:sty m:val="p"/>
                                </m:rPr>
                                <a:rPr lang="es-MX" b="0" i="0" smtClean="0">
                                  <a:latin typeface="Cambria Math" panose="02040503050406030204" pitchFamily="18" charset="0"/>
                                </a:rPr>
                                <m:t>i</m:t>
                              </m:r>
                              <m:r>
                                <m:rPr>
                                  <m:sty m:val="p"/>
                                </m:rPr>
                                <a:rPr lang="en-US" i="0">
                                  <a:latin typeface="Cambria Math" panose="02040503050406030204" pitchFamily="18" charset="0"/>
                                </a:rPr>
                                <m:t>n</m:t>
                              </m:r>
                              <m:r>
                                <a:rPr lang="en-US" i="1">
                                  <a:latin typeface="Cambria Math" panose="02040503050406030204" pitchFamily="18" charset="0"/>
                                </a:rPr>
                                <m:t>𝛼</m:t>
                              </m:r>
                            </m:e>
                          </m:d>
                        </m:e>
                        <m:sup>
                          <m:r>
                            <a:rPr lang="en-US" i="0">
                              <a:latin typeface="Cambria Math" panose="02040503050406030204" pitchFamily="18" charset="0"/>
                            </a:rPr>
                            <m:t>2</m:t>
                          </m:r>
                        </m:sup>
                      </m:sSup>
                    </m:oMath>
                  </m:oMathPara>
                </a14:m>
                <a:endParaRPr lang="en-US" dirty="0"/>
              </a:p>
            </p:txBody>
          </p:sp>
        </mc:Choice>
        <mc:Fallback xmlns="">
          <p:sp>
            <p:nvSpPr>
              <p:cNvPr id="16" name="Rectángulo 15"/>
              <p:cNvSpPr>
                <a:spLocks noRot="1" noChangeAspect="1" noMove="1" noResize="1" noEditPoints="1" noAdjustHandles="1" noChangeArrowheads="1" noChangeShapeType="1" noTextEdit="1"/>
              </p:cNvSpPr>
              <p:nvPr/>
            </p:nvSpPr>
            <p:spPr>
              <a:xfrm>
                <a:off x="116993" y="2340746"/>
                <a:ext cx="11393716" cy="956544"/>
              </a:xfrm>
              <a:prstGeom prst="rect">
                <a:avLst/>
              </a:prstGeom>
              <a:blipFill rotWithShape="0">
                <a:blip r:embed="rId5"/>
                <a:stretch>
                  <a:fillRect/>
                </a:stretch>
              </a:blipFill>
            </p:spPr>
            <p:txBody>
              <a:bodyPr/>
              <a:lstStyle/>
              <a:p>
                <a:r>
                  <a:rPr lang="en-US">
                    <a:noFill/>
                  </a:rPr>
                  <a:t> </a:t>
                </a:r>
              </a:p>
            </p:txBody>
          </p:sp>
        </mc:Fallback>
      </mc:AlternateContent>
      <p:sp>
        <p:nvSpPr>
          <p:cNvPr id="17" name="Rectángulo 16"/>
          <p:cNvSpPr/>
          <p:nvPr/>
        </p:nvSpPr>
        <p:spPr>
          <a:xfrm>
            <a:off x="636541" y="5557670"/>
            <a:ext cx="11045372" cy="798680"/>
          </a:xfrm>
          <a:prstGeom prst="rect">
            <a:avLst/>
          </a:prstGeom>
        </p:spPr>
        <p:txBody>
          <a:bodyPr wrap="square">
            <a:spAutoFit/>
          </a:bodyPr>
          <a:lstStyle/>
          <a:p>
            <a:pPr algn="just">
              <a:lnSpc>
                <a:spcPct val="107000"/>
              </a:lnSpc>
              <a:spcAft>
                <a:spcPts val="0"/>
              </a:spcAft>
            </a:pPr>
            <a:r>
              <a:rPr lang="en-US" sz="22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The </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first expression corresponds to the cross section with a </a:t>
            </a:r>
            <a:r>
              <a:rPr lang="en-US" sz="22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Z</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boson exchange while the next two are </a:t>
            </a:r>
            <a:r>
              <a:rPr lang="en-US" sz="22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the</a:t>
            </a:r>
            <a:r>
              <a:rPr lang="en-US" sz="2200" dirty="0" smtClean="0">
                <a:latin typeface="Cambria Math" panose="02040503050406030204" pitchFamily="18" charset="0"/>
                <a:ea typeface="Calibri" panose="020F0502020204030204" pitchFamily="34" charset="0"/>
                <a:cs typeface="Times New Roman" panose="02020603050405020304" pitchFamily="18" charset="0"/>
              </a:rPr>
              <a:t> </a:t>
            </a:r>
            <a:r>
              <a:rPr lang="en-US" sz="2200" dirty="0" smtClean="0">
                <a:solidFill>
                  <a:srgbClr val="000000"/>
                </a:solidFill>
                <a:latin typeface="Times New Roman" panose="02020603050405020304" pitchFamily="18" charset="0"/>
                <a:ea typeface="Calibri" panose="020F0502020204030204" pitchFamily="34" charset="0"/>
              </a:rPr>
              <a:t>contributions </a:t>
            </a:r>
            <a:r>
              <a:rPr lang="en-US" sz="2200" dirty="0">
                <a:solidFill>
                  <a:srgbClr val="000000"/>
                </a:solidFill>
                <a:latin typeface="Times New Roman" panose="02020603050405020304" pitchFamily="18" charset="0"/>
                <a:ea typeface="Calibri" panose="020F0502020204030204" pitchFamily="34" charset="0"/>
              </a:rPr>
              <a:t>of the B–L model and of the interference, </a:t>
            </a:r>
            <a:r>
              <a:rPr lang="en-US" sz="2200" dirty="0" smtClean="0">
                <a:solidFill>
                  <a:srgbClr val="000000"/>
                </a:solidFill>
                <a:latin typeface="Times New Roman" panose="02020603050405020304" pitchFamily="18" charset="0"/>
                <a:ea typeface="Calibri" panose="020F0502020204030204" pitchFamily="34" charset="0"/>
              </a:rPr>
              <a:t>respectively.</a:t>
            </a:r>
            <a:endParaRPr lang="en-US" sz="2200" dirty="0"/>
          </a:p>
        </p:txBody>
      </p:sp>
      <p:sp>
        <p:nvSpPr>
          <p:cNvPr id="18" name="Rectángulo 17"/>
          <p:cNvSpPr/>
          <p:nvPr/>
        </p:nvSpPr>
        <p:spPr>
          <a:xfrm>
            <a:off x="636541" y="704959"/>
            <a:ext cx="11356040" cy="584775"/>
          </a:xfrm>
          <a:prstGeom prst="rect">
            <a:avLst/>
          </a:prstGeom>
        </p:spPr>
        <p:txBody>
          <a:bodyPr wrap="square">
            <a:spAutoFit/>
          </a:bodyPr>
          <a:lstStyle/>
          <a:p>
            <a:r>
              <a:rPr lang="en-US" sz="2200" kern="1400" dirty="0">
                <a:solidFill>
                  <a:srgbClr val="000000"/>
                </a:solidFill>
                <a:latin typeface="Times New Roman" panose="02020603050405020304" pitchFamily="18" charset="0"/>
              </a:rPr>
              <a:t>The cross section </a:t>
            </a:r>
            <a:r>
              <a:rPr lang="en-US" sz="2200" i="1" kern="1400" dirty="0">
                <a:solidFill>
                  <a:srgbClr val="000000"/>
                </a:solidFill>
                <a:latin typeface="Times New Roman" panose="02020603050405020304" pitchFamily="18" charset="0"/>
              </a:rPr>
              <a:t>σ </a:t>
            </a:r>
            <a:r>
              <a:rPr lang="en-US" sz="2200" kern="1400" dirty="0">
                <a:solidFill>
                  <a:srgbClr val="000000"/>
                </a:solidFill>
                <a:latin typeface="Times New Roman" panose="02020603050405020304" pitchFamily="18" charset="0"/>
              </a:rPr>
              <a:t>for the different processes involved in the Higgs–Strahlung B-L model</a:t>
            </a:r>
          </a:p>
          <a:p>
            <a:r>
              <a:rPr lang="en-US" sz="1000" kern="1400" dirty="0">
                <a:solidFill>
                  <a:srgbClr val="000000"/>
                </a:solidFill>
                <a:latin typeface="Times New Roman" panose="02020603050405020304" pitchFamily="18" charset="0"/>
              </a:rPr>
              <a:t> </a:t>
            </a:r>
            <a:endParaRPr lang="en-US" sz="1000" kern="1400" dirty="0">
              <a:ln>
                <a:noFill/>
              </a:ln>
              <a:solidFill>
                <a:srgbClr val="000000"/>
              </a:solidFill>
              <a:effectLst/>
              <a:latin typeface="Times New Roman" panose="02020603050405020304" pitchFamily="18" charset="0"/>
            </a:endParaRPr>
          </a:p>
        </p:txBody>
      </p:sp>
      <p:sp>
        <p:nvSpPr>
          <p:cNvPr id="3" name="Marcador de número de diapositiva 2"/>
          <p:cNvSpPr>
            <a:spLocks noGrp="1"/>
          </p:cNvSpPr>
          <p:nvPr>
            <p:ph type="sldNum" sz="quarter" idx="12"/>
          </p:nvPr>
        </p:nvSpPr>
        <p:spPr/>
        <p:txBody>
          <a:bodyPr/>
          <a:lstStyle/>
          <a:p>
            <a:fld id="{AF6F4572-834B-4BE4-8BE1-1ABF8747031F}" type="slidenum">
              <a:rPr lang="es-MX" smtClean="0"/>
              <a:t>10</a:t>
            </a:fld>
            <a:endParaRPr lang="es-MX"/>
          </a:p>
        </p:txBody>
      </p:sp>
      <p:sp>
        <p:nvSpPr>
          <p:cNvPr id="5" name="CuadroTexto 4"/>
          <p:cNvSpPr txBox="1"/>
          <p:nvPr/>
        </p:nvSpPr>
        <p:spPr>
          <a:xfrm>
            <a:off x="542903" y="5040017"/>
            <a:ext cx="5415265" cy="677108"/>
          </a:xfrm>
          <a:prstGeom prst="rect">
            <a:avLst/>
          </a:prstGeom>
          <a:noFill/>
        </p:spPr>
        <p:txBody>
          <a:bodyPr wrap="none" rtlCol="0">
            <a:spAutoFit/>
          </a:bodyPr>
          <a:lstStyle/>
          <a:p>
            <a:r>
              <a:rPr lang="es-MX" sz="2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Observe the cos </a:t>
            </a:r>
            <a:r>
              <a:rPr lang="el-GR" sz="20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α</a:t>
            </a:r>
            <a:r>
              <a:rPr lang="es-MX" sz="2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and </a:t>
            </a:r>
            <a:r>
              <a:rPr lang="es-MX" sz="200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the [ </a:t>
            </a:r>
            <a:r>
              <a:rPr lang="es-MX" sz="20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f</a:t>
            </a:r>
            <a:r>
              <a:rPr lang="es-MX" sz="2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el-GR" sz="20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θ</a:t>
            </a:r>
            <a:r>
              <a:rPr lang="es-MX" sz="2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cos</a:t>
            </a:r>
            <a:r>
              <a:rPr lang="el-GR" sz="20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α</a:t>
            </a:r>
            <a:r>
              <a:rPr lang="es-MX" sz="2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s-MX" sz="20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a:t>
            </a:r>
            <a:r>
              <a:rPr lang="es-MX" sz="2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el-GR" sz="20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θ</a:t>
            </a:r>
            <a:r>
              <a:rPr lang="es-MX" sz="2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sin</a:t>
            </a:r>
            <a:r>
              <a:rPr lang="el-GR" sz="2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l-GR" sz="2000" i="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α</a:t>
            </a:r>
            <a:r>
              <a:rPr lang="es-MX" sz="200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00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endParaRPr lang="en-US"/>
          </a:p>
        </p:txBody>
      </p:sp>
    </p:spTree>
    <p:extLst>
      <p:ext uri="{BB962C8B-B14F-4D97-AF65-F5344CB8AC3E}">
        <p14:creationId xmlns:p14="http://schemas.microsoft.com/office/powerpoint/2010/main" val="2590439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10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250"/>
                                        <p:tgtEl>
                                          <p:spTgt spid="5"/>
                                        </p:tgtEl>
                                      </p:cBhvr>
                                    </p:animEffect>
                                    <p:anim calcmode="lin" valueType="num">
                                      <p:cBhvr>
                                        <p:cTn id="8" dur="1250" fill="hold"/>
                                        <p:tgtEl>
                                          <p:spTgt spid="5"/>
                                        </p:tgtEl>
                                        <p:attrNameLst>
                                          <p:attrName>ppt_x</p:attrName>
                                        </p:attrNameLst>
                                      </p:cBhvr>
                                      <p:tavLst>
                                        <p:tav tm="0">
                                          <p:val>
                                            <p:strVal val="#ppt_x"/>
                                          </p:val>
                                        </p:tav>
                                        <p:tav tm="100000">
                                          <p:val>
                                            <p:strVal val="#ppt_x"/>
                                          </p:val>
                                        </p:tav>
                                      </p:tavLst>
                                    </p:anim>
                                    <p:anim calcmode="lin" valueType="num">
                                      <p:cBhvr>
                                        <p:cTn id="9" dur="125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CuadroTexto"/>
          <p:cNvSpPr txBox="1"/>
          <p:nvPr/>
        </p:nvSpPr>
        <p:spPr>
          <a:xfrm>
            <a:off x="1" y="0"/>
            <a:ext cx="12192000" cy="523220"/>
          </a:xfrm>
          <a:prstGeom prst="rect">
            <a:avLst/>
          </a:prstGeom>
          <a:solidFill>
            <a:schemeClr val="tx2">
              <a:lumMod val="75000"/>
              <a:alpha val="80000"/>
            </a:schemeClr>
          </a:solidFill>
          <a:ln w="15875" cap="flat" cmpd="sng" algn="ctr">
            <a:noFill/>
            <a:prstDash val="solid"/>
          </a:ln>
          <a:effectLst/>
        </p:spPr>
        <p:txBody>
          <a:bodyPr wrap="square" rtlCol="0">
            <a:spAutoFit/>
          </a:bodyPr>
          <a:lstStyle/>
          <a:p>
            <a:pPr algn="ctr">
              <a:defRPr/>
            </a:pPr>
            <a:r>
              <a:rPr lang="en-US" sz="2800" dirty="0" smtClean="0">
                <a:solidFill>
                  <a:schemeClr val="bg1">
                    <a:lumMod val="95000"/>
                  </a:schemeClr>
                </a:solidFill>
                <a:latin typeface="Times New Roman" panose="02020603050405020304" pitchFamily="18" charset="0"/>
                <a:cs typeface="Times New Roman" panose="02020603050405020304" pitchFamily="18" charset="0"/>
              </a:rPr>
              <a:t>Results and Conclusions</a:t>
            </a:r>
            <a:endParaRPr lang="es-MX" sz="2800" b="1" kern="0" dirty="0" smtClean="0">
              <a:solidFill>
                <a:schemeClr val="bg1">
                  <a:lumMod val="95000"/>
                </a:schemeClr>
              </a:solidFill>
              <a:latin typeface="Calibri"/>
              <a:cs typeface="Times New Roman" pitchFamily="18" charset="0"/>
            </a:endParaRPr>
          </a:p>
        </p:txBody>
      </p:sp>
      <p:pic>
        <p:nvPicPr>
          <p:cNvPr id="5" name="Picture 17"/>
          <p:cNvPicPr>
            <a:picLocks noChangeAspect="1"/>
          </p:cNvPicPr>
          <p:nvPr/>
        </p:nvPicPr>
        <p:blipFill>
          <a:blip r:embed="rId2"/>
          <a:stretch>
            <a:fillRect/>
          </a:stretch>
        </p:blipFill>
        <p:spPr>
          <a:xfrm>
            <a:off x="11644965" y="-47"/>
            <a:ext cx="505911" cy="504000"/>
          </a:xfrm>
          <a:prstGeom prst="rect">
            <a:avLst/>
          </a:prstGeom>
        </p:spPr>
      </p:pic>
      <p:sp>
        <p:nvSpPr>
          <p:cNvPr id="3" name="Rectángulo 2"/>
          <p:cNvSpPr/>
          <p:nvPr/>
        </p:nvSpPr>
        <p:spPr>
          <a:xfrm>
            <a:off x="242540" y="620463"/>
            <a:ext cx="11760570" cy="1446550"/>
          </a:xfrm>
          <a:prstGeom prst="rect">
            <a:avLst/>
          </a:prstGeom>
        </p:spPr>
        <p:txBody>
          <a:bodyPr wrap="square">
            <a:spAutoFit/>
          </a:bodyPr>
          <a:lstStyle/>
          <a:p>
            <a:pPr algn="just">
              <a:spcAft>
                <a:spcPts val="0"/>
              </a:spcAft>
            </a:pPr>
            <a:r>
              <a:rPr lang="en-US" sz="2200" kern="1400" dirty="0">
                <a:solidFill>
                  <a:srgbClr val="000000"/>
                </a:solidFill>
                <a:latin typeface="Times New Roman" panose="02020603050405020304" pitchFamily="18" charset="0"/>
              </a:rPr>
              <a:t>We evaluate the total cross section </a:t>
            </a:r>
            <a:r>
              <a:rPr lang="el-GR" sz="2200" b="1" i="1" kern="1400" dirty="0">
                <a:solidFill>
                  <a:srgbClr val="000000"/>
                </a:solidFill>
                <a:latin typeface="Times New Roman" panose="02020603050405020304" pitchFamily="18" charset="0"/>
              </a:rPr>
              <a:t>σ</a:t>
            </a:r>
            <a:r>
              <a:rPr lang="el-GR" sz="2200" kern="1400" dirty="0">
                <a:solidFill>
                  <a:srgbClr val="000000"/>
                </a:solidFill>
                <a:latin typeface="Times New Roman" panose="02020603050405020304" pitchFamily="18" charset="0"/>
              </a:rPr>
              <a:t> </a:t>
            </a:r>
            <a:r>
              <a:rPr lang="en-US" sz="2200" kern="1400" dirty="0">
                <a:solidFill>
                  <a:srgbClr val="000000"/>
                </a:solidFill>
                <a:latin typeface="Times New Roman" panose="02020603050405020304" pitchFamily="18" charset="0"/>
              </a:rPr>
              <a:t>of the process </a:t>
            </a:r>
            <a:r>
              <a:rPr lang="en-US" sz="2200" i="1" kern="1400" dirty="0">
                <a:solidFill>
                  <a:srgbClr val="000000"/>
                </a:solidFill>
                <a:latin typeface="Times New Roman" panose="02020603050405020304" pitchFamily="18" charset="0"/>
              </a:rPr>
              <a:t>e</a:t>
            </a:r>
            <a:r>
              <a:rPr lang="en-US" sz="2200" i="1" kern="1400" baseline="30000" dirty="0">
                <a:solidFill>
                  <a:srgbClr val="000000"/>
                </a:solidFill>
                <a:latin typeface="Times New Roman" panose="02020603050405020304" pitchFamily="18" charset="0"/>
              </a:rPr>
              <a:t>+</a:t>
            </a:r>
            <a:r>
              <a:rPr lang="en-US" sz="2200" i="1" kern="1400" dirty="0">
                <a:solidFill>
                  <a:srgbClr val="000000"/>
                </a:solidFill>
                <a:latin typeface="Times New Roman" panose="02020603050405020304" pitchFamily="18" charset="0"/>
              </a:rPr>
              <a:t>e</a:t>
            </a:r>
            <a:r>
              <a:rPr lang="en-US" sz="2200" i="1" kern="1400" baseline="30000" dirty="0">
                <a:solidFill>
                  <a:srgbClr val="000000"/>
                </a:solidFill>
                <a:latin typeface="Times New Roman" panose="02020603050405020304" pitchFamily="18" charset="0"/>
              </a:rPr>
              <a:t>−</a:t>
            </a:r>
            <a:r>
              <a:rPr lang="en-US" sz="2200" dirty="0">
                <a:solidFill>
                  <a:srgbClr val="707070"/>
                </a:solidFill>
                <a:latin typeface="Times New Roman" panose="02020603050405020304" pitchFamily="18" charset="0"/>
              </a:rPr>
              <a:t> </a:t>
            </a:r>
            <a:r>
              <a:rPr lang="en-US" sz="2200" kern="1400" dirty="0">
                <a:solidFill>
                  <a:srgbClr val="000000"/>
                </a:solidFill>
                <a:latin typeface="Times New Roman" panose="02020603050405020304" pitchFamily="18" charset="0"/>
              </a:rPr>
              <a:t>→ (</a:t>
            </a:r>
            <a:r>
              <a:rPr lang="en-US" sz="2200" i="1" kern="1400" dirty="0">
                <a:solidFill>
                  <a:srgbClr val="000000"/>
                </a:solidFill>
                <a:latin typeface="Times New Roman" panose="02020603050405020304" pitchFamily="18" charset="0"/>
              </a:rPr>
              <a:t>Z,Z</a:t>
            </a:r>
            <a:r>
              <a:rPr lang="en-US" sz="2200" kern="1400" dirty="0">
                <a:solidFill>
                  <a:srgbClr val="000000"/>
                </a:solidFill>
                <a:latin typeface="Times New Roman" panose="02020603050405020304" pitchFamily="18" charset="0"/>
              </a:rPr>
              <a:t>′) → </a:t>
            </a:r>
            <a:r>
              <a:rPr lang="en-US" sz="2200" i="1" kern="1400" dirty="0">
                <a:solidFill>
                  <a:srgbClr val="000000"/>
                </a:solidFill>
                <a:latin typeface="Times New Roman" panose="02020603050405020304" pitchFamily="18" charset="0"/>
              </a:rPr>
              <a:t>Zh</a:t>
            </a:r>
            <a:r>
              <a:rPr lang="en-US" sz="2200" kern="1400" dirty="0">
                <a:solidFill>
                  <a:srgbClr val="000000"/>
                </a:solidFill>
                <a:latin typeface="Times New Roman" panose="02020603050405020304" pitchFamily="18" charset="0"/>
              </a:rPr>
              <a:t> in the </a:t>
            </a:r>
            <a:r>
              <a:rPr lang="en-US" sz="2200" kern="1400" dirty="0" smtClean="0">
                <a:solidFill>
                  <a:srgbClr val="000000"/>
                </a:solidFill>
                <a:latin typeface="Times New Roman" panose="02020603050405020304" pitchFamily="18" charset="0"/>
              </a:rPr>
              <a:t>B-L </a:t>
            </a:r>
            <a:r>
              <a:rPr lang="en-US" sz="2200" kern="1400" dirty="0">
                <a:solidFill>
                  <a:srgbClr val="000000"/>
                </a:solidFill>
                <a:latin typeface="Times New Roman" panose="02020603050405020304" pitchFamily="18" charset="0"/>
              </a:rPr>
              <a:t>model using the these values for our computation; sin</a:t>
            </a:r>
            <a:r>
              <a:rPr lang="en-US" sz="2200" kern="1400" baseline="30000" dirty="0">
                <a:solidFill>
                  <a:srgbClr val="000000"/>
                </a:solidFill>
                <a:latin typeface="Times New Roman" panose="02020603050405020304" pitchFamily="18" charset="0"/>
              </a:rPr>
              <a:t>2 </a:t>
            </a:r>
            <a:r>
              <a:rPr lang="el-GR" sz="2200" i="1" kern="1400" dirty="0">
                <a:solidFill>
                  <a:srgbClr val="000000"/>
                </a:solidFill>
                <a:latin typeface="Times New Roman" panose="02020603050405020304" pitchFamily="18" charset="0"/>
              </a:rPr>
              <a:t>θ</a:t>
            </a:r>
            <a:r>
              <a:rPr lang="en-US" sz="2200" i="1" kern="1400" baseline="-25000" dirty="0">
                <a:solidFill>
                  <a:srgbClr val="000000"/>
                </a:solidFill>
                <a:latin typeface="Times New Roman" panose="02020603050405020304" pitchFamily="18" charset="0"/>
              </a:rPr>
              <a:t>W </a:t>
            </a:r>
            <a:r>
              <a:rPr lang="en-US" sz="2200" kern="1400" dirty="0">
                <a:solidFill>
                  <a:srgbClr val="000000"/>
                </a:solidFill>
                <a:latin typeface="Times New Roman" panose="02020603050405020304" pitchFamily="18" charset="0"/>
              </a:rPr>
              <a:t>= 0.23126 ± 0.00022, </a:t>
            </a:r>
            <a:r>
              <a:rPr lang="en-US" sz="2200" i="1" kern="1400" dirty="0">
                <a:solidFill>
                  <a:srgbClr val="000000"/>
                </a:solidFill>
                <a:latin typeface="Times New Roman" panose="02020603050405020304" pitchFamily="18" charset="0"/>
              </a:rPr>
              <a:t>m</a:t>
            </a:r>
            <a:r>
              <a:rPr lang="el-GR" sz="2200" i="1" kern="1400" baseline="-25000" dirty="0">
                <a:solidFill>
                  <a:srgbClr val="000000"/>
                </a:solidFill>
                <a:latin typeface="Times New Roman" panose="02020603050405020304" pitchFamily="18" charset="0"/>
              </a:rPr>
              <a:t>τ </a:t>
            </a:r>
            <a:r>
              <a:rPr lang="el-GR" sz="2200" kern="1400" dirty="0">
                <a:solidFill>
                  <a:srgbClr val="000000"/>
                </a:solidFill>
                <a:latin typeface="Times New Roman" panose="02020603050405020304" pitchFamily="18" charset="0"/>
              </a:rPr>
              <a:t>= 1776.82 ± 0.16 </a:t>
            </a:r>
            <a:r>
              <a:rPr lang="en-US" sz="2200" kern="1400" dirty="0">
                <a:solidFill>
                  <a:srgbClr val="000000"/>
                </a:solidFill>
                <a:latin typeface="Times New Roman" panose="02020603050405020304" pitchFamily="18" charset="0"/>
              </a:rPr>
              <a:t>MeV, </a:t>
            </a:r>
            <a:r>
              <a:rPr lang="en-US" sz="2200" i="1" kern="1400" dirty="0" err="1">
                <a:solidFill>
                  <a:srgbClr val="000000"/>
                </a:solidFill>
                <a:latin typeface="Times New Roman" panose="02020603050405020304" pitchFamily="18" charset="0"/>
              </a:rPr>
              <a:t>m</a:t>
            </a:r>
            <a:r>
              <a:rPr lang="en-US" sz="2200" i="1" kern="1400" baseline="-25000" dirty="0" err="1">
                <a:solidFill>
                  <a:srgbClr val="000000"/>
                </a:solidFill>
                <a:latin typeface="Times New Roman" panose="02020603050405020304" pitchFamily="18" charset="0"/>
              </a:rPr>
              <a:t>b</a:t>
            </a:r>
            <a:r>
              <a:rPr lang="en-US" sz="2200" kern="1400" dirty="0">
                <a:solidFill>
                  <a:srgbClr val="000000"/>
                </a:solidFill>
                <a:latin typeface="Times New Roman" panose="02020603050405020304" pitchFamily="18" charset="0"/>
              </a:rPr>
              <a:t>=4.6 ± 0.18 GeV, </a:t>
            </a:r>
            <a:r>
              <a:rPr lang="en-US" sz="2200" i="1" kern="1400" dirty="0" err="1">
                <a:solidFill>
                  <a:srgbClr val="000000"/>
                </a:solidFill>
                <a:latin typeface="Times New Roman" panose="02020603050405020304" pitchFamily="18" charset="0"/>
              </a:rPr>
              <a:t>m</a:t>
            </a:r>
            <a:r>
              <a:rPr lang="en-US" sz="2200" i="1" kern="1400" baseline="-25000" dirty="0" err="1">
                <a:solidFill>
                  <a:srgbClr val="000000"/>
                </a:solidFill>
                <a:latin typeface="Times New Roman" panose="02020603050405020304" pitchFamily="18" charset="0"/>
              </a:rPr>
              <a:t>t</a:t>
            </a:r>
            <a:r>
              <a:rPr lang="en-US" sz="2200" i="1" kern="1400" baseline="-25000" dirty="0">
                <a:solidFill>
                  <a:srgbClr val="000000"/>
                </a:solidFill>
                <a:latin typeface="Times New Roman" panose="02020603050405020304" pitchFamily="18" charset="0"/>
              </a:rPr>
              <a:t> </a:t>
            </a:r>
            <a:r>
              <a:rPr lang="en-US" sz="2200" kern="1400" dirty="0">
                <a:solidFill>
                  <a:srgbClr val="000000"/>
                </a:solidFill>
                <a:latin typeface="Times New Roman" panose="02020603050405020304" pitchFamily="18" charset="0"/>
              </a:rPr>
              <a:t>= 172 ± 0.9 GeV, </a:t>
            </a:r>
            <a:r>
              <a:rPr lang="en-US" sz="2200" i="1" kern="1400" dirty="0">
                <a:solidFill>
                  <a:srgbClr val="000000"/>
                </a:solidFill>
                <a:latin typeface="Times New Roman" panose="02020603050405020304" pitchFamily="18" charset="0"/>
              </a:rPr>
              <a:t>M</a:t>
            </a:r>
            <a:r>
              <a:rPr lang="en-US" sz="2200" i="1" kern="1400" baseline="-25000" dirty="0">
                <a:solidFill>
                  <a:srgbClr val="000000"/>
                </a:solidFill>
                <a:latin typeface="Times New Roman" panose="02020603050405020304" pitchFamily="18" charset="0"/>
              </a:rPr>
              <a:t>W </a:t>
            </a:r>
            <a:r>
              <a:rPr lang="en-US" sz="2200" kern="1400" dirty="0">
                <a:solidFill>
                  <a:srgbClr val="000000"/>
                </a:solidFill>
                <a:latin typeface="Times New Roman" panose="02020603050405020304" pitchFamily="18" charset="0"/>
              </a:rPr>
              <a:t>= 80.389 ± 0.023 GeV</a:t>
            </a:r>
            <a:r>
              <a:rPr lang="en-US" sz="2200" i="1" kern="1400" dirty="0">
                <a:solidFill>
                  <a:srgbClr val="000000"/>
                </a:solidFill>
                <a:latin typeface="Times New Roman" panose="02020603050405020304" pitchFamily="18" charset="0"/>
              </a:rPr>
              <a:t>, </a:t>
            </a:r>
            <a:r>
              <a:rPr lang="en-US" sz="2200" i="1" kern="1400" dirty="0" err="1">
                <a:solidFill>
                  <a:srgbClr val="000000"/>
                </a:solidFill>
                <a:latin typeface="Times New Roman" panose="02020603050405020304" pitchFamily="18" charset="0"/>
              </a:rPr>
              <a:t>M</a:t>
            </a:r>
            <a:r>
              <a:rPr lang="en-US" sz="2200" i="1" kern="1400" baseline="-25000" dirty="0" err="1">
                <a:solidFill>
                  <a:srgbClr val="000000"/>
                </a:solidFill>
                <a:latin typeface="Times New Roman" panose="02020603050405020304" pitchFamily="18" charset="0"/>
              </a:rPr>
              <a:t>Z</a:t>
            </a:r>
            <a:r>
              <a:rPr lang="en-US" sz="2200" i="1" kern="1400" dirty="0">
                <a:solidFill>
                  <a:srgbClr val="000000"/>
                </a:solidFill>
                <a:latin typeface="Times New Roman" panose="02020603050405020304" pitchFamily="18" charset="0"/>
              </a:rPr>
              <a:t> </a:t>
            </a:r>
            <a:r>
              <a:rPr lang="en-US" sz="2200" kern="1400" dirty="0">
                <a:solidFill>
                  <a:srgbClr val="000000"/>
                </a:solidFill>
                <a:latin typeface="Times New Roman" panose="02020603050405020304" pitchFamily="18" charset="0"/>
              </a:rPr>
              <a:t>= 91.1876 ± 0.0021 GeV,</a:t>
            </a:r>
            <a:r>
              <a:rPr lang="en-US" sz="2200" i="1" kern="1400" dirty="0">
                <a:solidFill>
                  <a:srgbClr val="000000"/>
                </a:solidFill>
                <a:latin typeface="Times New Roman" panose="02020603050405020304" pitchFamily="18" charset="0"/>
              </a:rPr>
              <a:t> </a:t>
            </a:r>
            <a:r>
              <a:rPr lang="el-GR" sz="2200" kern="1400" dirty="0">
                <a:solidFill>
                  <a:srgbClr val="000000"/>
                </a:solidFill>
                <a:latin typeface="Times New Roman" panose="02020603050405020304" pitchFamily="18" charset="0"/>
              </a:rPr>
              <a:t>Γ</a:t>
            </a:r>
            <a:r>
              <a:rPr lang="en-US" sz="2200" i="1" kern="1400" baseline="-25000" dirty="0">
                <a:solidFill>
                  <a:srgbClr val="000000"/>
                </a:solidFill>
                <a:latin typeface="Times New Roman" panose="02020603050405020304" pitchFamily="18" charset="0"/>
              </a:rPr>
              <a:t>Z </a:t>
            </a:r>
            <a:r>
              <a:rPr lang="en-US" sz="2200" kern="1400" dirty="0">
                <a:solidFill>
                  <a:srgbClr val="000000"/>
                </a:solidFill>
                <a:latin typeface="Times New Roman" panose="02020603050405020304" pitchFamily="18" charset="0"/>
              </a:rPr>
              <a:t>= 2.4952 ± 0.0023 GeV,  </a:t>
            </a:r>
            <a:r>
              <a:rPr lang="en-US" sz="2200" i="1" kern="1400" dirty="0" err="1">
                <a:solidFill>
                  <a:srgbClr val="000000"/>
                </a:solidFill>
                <a:latin typeface="Times New Roman" panose="02020603050405020304" pitchFamily="18" charset="0"/>
              </a:rPr>
              <a:t>M</a:t>
            </a:r>
            <a:r>
              <a:rPr lang="en-US" sz="2200" i="1" kern="1400" baseline="-25000" dirty="0" err="1">
                <a:solidFill>
                  <a:srgbClr val="000000"/>
                </a:solidFill>
                <a:latin typeface="Times New Roman" panose="02020603050405020304" pitchFamily="18" charset="0"/>
              </a:rPr>
              <a:t>h</a:t>
            </a:r>
            <a:r>
              <a:rPr lang="en-US" sz="2200" i="1" kern="1400" baseline="-25000" dirty="0">
                <a:solidFill>
                  <a:srgbClr val="000000"/>
                </a:solidFill>
                <a:latin typeface="Times New Roman" panose="02020603050405020304" pitchFamily="18" charset="0"/>
              </a:rPr>
              <a:t> </a:t>
            </a:r>
            <a:r>
              <a:rPr lang="en-US" sz="2200" kern="1400" dirty="0">
                <a:solidFill>
                  <a:srgbClr val="000000"/>
                </a:solidFill>
                <a:latin typeface="Times New Roman" panose="02020603050405020304" pitchFamily="18" charset="0"/>
              </a:rPr>
              <a:t>= 125 ± 0.4 GeV </a:t>
            </a:r>
            <a:endParaRPr lang="en-US" sz="2200" dirty="0">
              <a:effectLst/>
              <a:latin typeface="Times New Roman" panose="02020603050405020304" pitchFamily="18" charset="0"/>
              <a:ea typeface="Times New Roman" panose="02020603050405020304" pitchFamily="18" charset="0"/>
            </a:endParaRPr>
          </a:p>
        </p:txBody>
      </p:sp>
      <p:pic>
        <p:nvPicPr>
          <p:cNvPr id="3074" name="Picture 2" descr="fig 5 s tot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155" y="2318197"/>
            <a:ext cx="4932608" cy="41822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3075" name="Picture 3" descr="Graf 6, Sigma vs Z' (1)"/>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44442" y="2318197"/>
            <a:ext cx="4860177" cy="41822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2" name="Marcador de número de diapositiva 1"/>
          <p:cNvSpPr>
            <a:spLocks noGrp="1"/>
          </p:cNvSpPr>
          <p:nvPr>
            <p:ph type="sldNum" sz="quarter" idx="12"/>
          </p:nvPr>
        </p:nvSpPr>
        <p:spPr/>
        <p:txBody>
          <a:bodyPr/>
          <a:lstStyle/>
          <a:p>
            <a:fld id="{AF6F4572-834B-4BE4-8BE1-1ABF8747031F}" type="slidenum">
              <a:rPr lang="es-MX" smtClean="0"/>
              <a:t>11</a:t>
            </a:fld>
            <a:endParaRPr lang="es-MX"/>
          </a:p>
        </p:txBody>
      </p:sp>
      <p:sp>
        <p:nvSpPr>
          <p:cNvPr id="9" name="3 Rectángulo"/>
          <p:cNvSpPr/>
          <p:nvPr/>
        </p:nvSpPr>
        <p:spPr>
          <a:xfrm>
            <a:off x="1674887" y="6550837"/>
            <a:ext cx="9144000" cy="307777"/>
          </a:xfrm>
          <a:prstGeom prst="rect">
            <a:avLst/>
          </a:prstGeom>
          <a:solidFill>
            <a:schemeClr val="tx2">
              <a:lumMod val="75000"/>
              <a:alpha val="82000"/>
            </a:schemeClr>
          </a:solidFill>
        </p:spPr>
        <p:txBody>
          <a:bodyPr wrap="square">
            <a:spAutoFit/>
          </a:bodyPr>
          <a:lstStyle/>
          <a:p>
            <a:pPr algn="ctr"/>
            <a:r>
              <a:rPr lang="es-MX" sz="1400" b="1" dirty="0">
                <a:solidFill>
                  <a:schemeClr val="bg1"/>
                </a:solidFill>
                <a:latin typeface="arial" panose="020B0604020202020204" pitchFamily="34" charset="0"/>
              </a:rPr>
              <a:t>XXXII Reunión Anual de la División de Partículas y Campos de la SMF</a:t>
            </a:r>
          </a:p>
        </p:txBody>
      </p:sp>
    </p:spTree>
    <p:extLst>
      <p:ext uri="{BB962C8B-B14F-4D97-AF65-F5344CB8AC3E}">
        <p14:creationId xmlns:p14="http://schemas.microsoft.com/office/powerpoint/2010/main" val="8918203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CuadroTexto"/>
          <p:cNvSpPr txBox="1"/>
          <p:nvPr/>
        </p:nvSpPr>
        <p:spPr>
          <a:xfrm>
            <a:off x="-41124" y="5028"/>
            <a:ext cx="12192000" cy="523220"/>
          </a:xfrm>
          <a:prstGeom prst="rect">
            <a:avLst/>
          </a:prstGeom>
          <a:solidFill>
            <a:schemeClr val="tx2">
              <a:lumMod val="75000"/>
              <a:alpha val="80000"/>
            </a:schemeClr>
          </a:solidFill>
          <a:ln w="15875" cap="flat" cmpd="sng" algn="ctr">
            <a:noFill/>
            <a:prstDash val="solid"/>
          </a:ln>
          <a:effectLst/>
        </p:spPr>
        <p:txBody>
          <a:bodyPr wrap="square" rtlCol="0">
            <a:spAutoFit/>
          </a:bodyPr>
          <a:lstStyle/>
          <a:p>
            <a:pPr lvl="0" algn="ctr">
              <a:defRPr/>
            </a:pPr>
            <a:r>
              <a:rPr lang="en-US" sz="2800" dirty="0">
                <a:solidFill>
                  <a:prstClr val="white">
                    <a:lumMod val="95000"/>
                  </a:prstClr>
                </a:solidFill>
                <a:latin typeface="Times New Roman" panose="02020603050405020304" pitchFamily="18" charset="0"/>
                <a:cs typeface="Times New Roman" panose="02020603050405020304" pitchFamily="18" charset="0"/>
              </a:rPr>
              <a:t>Results and Conclusions</a:t>
            </a:r>
            <a:endParaRPr lang="es-MX" sz="2800" b="1" kern="0" dirty="0">
              <a:solidFill>
                <a:prstClr val="white">
                  <a:lumMod val="95000"/>
                </a:prstClr>
              </a:solidFill>
              <a:cs typeface="Times New Roman" pitchFamily="18" charset="0"/>
            </a:endParaRPr>
          </a:p>
        </p:txBody>
      </p:sp>
      <p:pic>
        <p:nvPicPr>
          <p:cNvPr id="5" name="Picture 17"/>
          <p:cNvPicPr>
            <a:picLocks noChangeAspect="1"/>
          </p:cNvPicPr>
          <p:nvPr/>
        </p:nvPicPr>
        <p:blipFill>
          <a:blip r:embed="rId2"/>
          <a:stretch>
            <a:fillRect/>
          </a:stretch>
        </p:blipFill>
        <p:spPr>
          <a:xfrm>
            <a:off x="11644965" y="-47"/>
            <a:ext cx="505911" cy="504000"/>
          </a:xfrm>
          <a:prstGeom prst="rect">
            <a:avLst/>
          </a:prstGeom>
        </p:spPr>
      </p:pic>
      <p:pic>
        <p:nvPicPr>
          <p:cNvPr id="4098" name="Picture 2" descr="Fig 1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4200" y="700813"/>
            <a:ext cx="4796745" cy="3584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4099" name="Picture 3" descr="Fig 1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19318" y="700814"/>
            <a:ext cx="4534482" cy="3584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2" name="Rectángulo 1"/>
          <p:cNvSpPr/>
          <p:nvPr/>
        </p:nvSpPr>
        <p:spPr>
          <a:xfrm>
            <a:off x="101787" y="4457956"/>
            <a:ext cx="11906177" cy="2246769"/>
          </a:xfrm>
          <a:prstGeom prst="rect">
            <a:avLst/>
          </a:prstGeom>
        </p:spPr>
        <p:txBody>
          <a:bodyPr wrap="square">
            <a:spAutoFit/>
          </a:bodyPr>
          <a:lstStyle/>
          <a:p>
            <a:pPr algn="just"/>
            <a:r>
              <a:rPr lang="en-US" sz="2000" kern="1400" dirty="0">
                <a:solidFill>
                  <a:srgbClr val="000000"/>
                </a:solidFill>
                <a:latin typeface="Times New Roman" panose="02020603050405020304" pitchFamily="18" charset="0"/>
              </a:rPr>
              <a:t>We find that the total number of expected </a:t>
            </a:r>
            <a:r>
              <a:rPr lang="en-US" sz="2000" i="1" kern="1400" dirty="0">
                <a:solidFill>
                  <a:srgbClr val="000000"/>
                </a:solidFill>
                <a:latin typeface="Times New Roman" panose="02020603050405020304" pitchFamily="18" charset="0"/>
              </a:rPr>
              <a:t>Z</a:t>
            </a:r>
            <a:r>
              <a:rPr lang="en-US" sz="2000" i="1" kern="1400" baseline="-25000" dirty="0">
                <a:solidFill>
                  <a:srgbClr val="000000"/>
                </a:solidFill>
                <a:latin typeface="Times New Roman" panose="02020603050405020304" pitchFamily="18" charset="0"/>
              </a:rPr>
              <a:t>h</a:t>
            </a:r>
            <a:r>
              <a:rPr lang="en-US" sz="2000" kern="1400" dirty="0">
                <a:solidFill>
                  <a:srgbClr val="000000"/>
                </a:solidFill>
                <a:latin typeface="Times New Roman" panose="02020603050405020304" pitchFamily="18" charset="0"/>
              </a:rPr>
              <a:t> and </a:t>
            </a:r>
            <a:r>
              <a:rPr lang="en-US" sz="2000" i="1" kern="1400" dirty="0">
                <a:solidFill>
                  <a:srgbClr val="000000"/>
                </a:solidFill>
                <a:latin typeface="Times New Roman" panose="02020603050405020304" pitchFamily="18" charset="0"/>
              </a:rPr>
              <a:t>Z</a:t>
            </a:r>
            <a:r>
              <a:rPr lang="en-US" sz="2000" i="1" kern="1400" baseline="-25000" dirty="0">
                <a:solidFill>
                  <a:srgbClr val="000000"/>
                </a:solidFill>
                <a:latin typeface="Times New Roman" panose="02020603050405020304" pitchFamily="18" charset="0"/>
              </a:rPr>
              <a:t>H</a:t>
            </a:r>
            <a:r>
              <a:rPr lang="en-US" sz="2000" i="1" kern="1400" dirty="0">
                <a:solidFill>
                  <a:srgbClr val="000000"/>
                </a:solidFill>
                <a:latin typeface="Times New Roman" panose="02020603050405020304" pitchFamily="18" charset="0"/>
              </a:rPr>
              <a:t> </a:t>
            </a:r>
            <a:r>
              <a:rPr lang="en-US" sz="2000" kern="1400" dirty="0">
                <a:solidFill>
                  <a:srgbClr val="000000"/>
                </a:solidFill>
                <a:latin typeface="Times New Roman" panose="02020603050405020304" pitchFamily="18" charset="0"/>
              </a:rPr>
              <a:t>events can reach </a:t>
            </a:r>
            <a:r>
              <a:rPr lang="en-US" sz="2000" kern="1400" dirty="0" smtClean="0">
                <a:solidFill>
                  <a:srgbClr val="000000"/>
                </a:solidFill>
                <a:latin typeface="Times New Roman" panose="02020603050405020304" pitchFamily="18" charset="0"/>
              </a:rPr>
              <a:t>10</a:t>
            </a:r>
            <a:r>
              <a:rPr lang="en-US" sz="2000" kern="1400" baseline="30000" dirty="0" smtClean="0">
                <a:solidFill>
                  <a:srgbClr val="000000"/>
                </a:solidFill>
                <a:latin typeface="Times New Roman" panose="02020603050405020304" pitchFamily="18" charset="0"/>
              </a:rPr>
              <a:t>6</a:t>
            </a:r>
            <a:r>
              <a:rPr lang="en-US" sz="2000" kern="1400" dirty="0" smtClean="0">
                <a:solidFill>
                  <a:srgbClr val="000000"/>
                </a:solidFill>
                <a:latin typeface="Times New Roman" panose="02020603050405020304" pitchFamily="18" charset="0"/>
              </a:rPr>
              <a:t> </a:t>
            </a:r>
            <a:r>
              <a:rPr lang="en-US" sz="2000" kern="1400" dirty="0">
                <a:solidFill>
                  <a:srgbClr val="000000"/>
                </a:solidFill>
                <a:latin typeface="Times New Roman" panose="02020603050405020304" pitchFamily="18" charset="0"/>
              </a:rPr>
              <a:t>and </a:t>
            </a:r>
            <a:r>
              <a:rPr lang="en-US" sz="2000" kern="1400" dirty="0" smtClean="0">
                <a:solidFill>
                  <a:srgbClr val="000000"/>
                </a:solidFill>
                <a:latin typeface="Times New Roman" panose="02020603050405020304" pitchFamily="18" charset="0"/>
              </a:rPr>
              <a:t>10</a:t>
            </a:r>
            <a:r>
              <a:rPr lang="en-US" sz="2000" kern="1400" baseline="30000" dirty="0" smtClean="0">
                <a:solidFill>
                  <a:srgbClr val="000000"/>
                </a:solidFill>
                <a:latin typeface="Times New Roman" panose="02020603050405020304" pitchFamily="18" charset="0"/>
              </a:rPr>
              <a:t>5</a:t>
            </a:r>
            <a:r>
              <a:rPr lang="en-US" sz="2000" kern="1400" dirty="0" smtClean="0">
                <a:solidFill>
                  <a:srgbClr val="000000"/>
                </a:solidFill>
                <a:latin typeface="Times New Roman" panose="02020603050405020304" pitchFamily="18" charset="0"/>
              </a:rPr>
              <a:t>, </a:t>
            </a:r>
            <a:r>
              <a:rPr lang="en-US" sz="2000" kern="1400" dirty="0">
                <a:solidFill>
                  <a:srgbClr val="000000"/>
                </a:solidFill>
                <a:latin typeface="Times New Roman" panose="02020603050405020304" pitchFamily="18" charset="0"/>
              </a:rPr>
              <a:t>respectively, which is a very optimistic scenario and it would be possible to perform precision measurements for both Higgs bosons </a:t>
            </a:r>
            <a:r>
              <a:rPr lang="en-US" sz="2000" i="1" kern="1400" dirty="0">
                <a:solidFill>
                  <a:srgbClr val="000000"/>
                </a:solidFill>
                <a:latin typeface="Times New Roman" panose="02020603050405020304" pitchFamily="18" charset="0"/>
              </a:rPr>
              <a:t>h</a:t>
            </a:r>
            <a:r>
              <a:rPr lang="en-US" sz="2000" kern="1400" dirty="0">
                <a:solidFill>
                  <a:srgbClr val="000000"/>
                </a:solidFill>
                <a:latin typeface="Times New Roman" panose="02020603050405020304" pitchFamily="18" charset="0"/>
              </a:rPr>
              <a:t> and </a:t>
            </a:r>
            <a:r>
              <a:rPr lang="en-US" sz="2000" i="1" kern="1400" dirty="0">
                <a:solidFill>
                  <a:srgbClr val="000000"/>
                </a:solidFill>
                <a:latin typeface="Times New Roman" panose="02020603050405020304" pitchFamily="18" charset="0"/>
              </a:rPr>
              <a:t>H</a:t>
            </a:r>
            <a:r>
              <a:rPr lang="en-US" sz="2000" kern="1400" dirty="0">
                <a:solidFill>
                  <a:srgbClr val="000000"/>
                </a:solidFill>
                <a:latin typeface="Times New Roman" panose="02020603050405020304" pitchFamily="18" charset="0"/>
              </a:rPr>
              <a:t>, for the </a:t>
            </a:r>
            <a:r>
              <a:rPr lang="en-US" sz="2000" i="1" kern="1400" dirty="0">
                <a:solidFill>
                  <a:srgbClr val="000000"/>
                </a:solidFill>
                <a:latin typeface="Times New Roman" panose="02020603050405020304" pitchFamily="18" charset="0"/>
              </a:rPr>
              <a:t>Z</a:t>
            </a:r>
            <a:r>
              <a:rPr lang="en-US" sz="2000" kern="1400" dirty="0">
                <a:solidFill>
                  <a:srgbClr val="000000"/>
                </a:solidFill>
                <a:latin typeface="Calibri" panose="020F0502020204030204" pitchFamily="34" charset="0"/>
              </a:rPr>
              <a:t>′</a:t>
            </a:r>
            <a:r>
              <a:rPr lang="en-US" sz="2000" kern="1400" dirty="0">
                <a:solidFill>
                  <a:srgbClr val="000000"/>
                </a:solidFill>
                <a:latin typeface="Times New Roman" panose="02020603050405020304" pitchFamily="18" charset="0"/>
              </a:rPr>
              <a:t> heavy gauge boson, as well as for the parameters of the model </a:t>
            </a:r>
            <a:r>
              <a:rPr lang="en-US" sz="2000" i="1" kern="1400" dirty="0" err="1" smtClean="0">
                <a:solidFill>
                  <a:srgbClr val="000000"/>
                </a:solidFill>
                <a:latin typeface="Times New Roman" panose="02020603050405020304" pitchFamily="18" charset="0"/>
              </a:rPr>
              <a:t>θ</a:t>
            </a:r>
            <a:r>
              <a:rPr lang="en-US" sz="2000" i="1" kern="1400" baseline="-25000" dirty="0" err="1" smtClean="0">
                <a:solidFill>
                  <a:srgbClr val="000000"/>
                </a:solidFill>
                <a:latin typeface="Times New Roman" panose="02020603050405020304" pitchFamily="18" charset="0"/>
              </a:rPr>
              <a:t>B</a:t>
            </a:r>
            <a:r>
              <a:rPr lang="en-US" sz="2000" i="1" kern="1400" baseline="-25000" dirty="0">
                <a:solidFill>
                  <a:srgbClr val="000000"/>
                </a:solidFill>
                <a:latin typeface="Calibri" panose="020F0502020204030204" pitchFamily="34" charset="0"/>
              </a:rPr>
              <a:t>−</a:t>
            </a:r>
            <a:r>
              <a:rPr lang="en-US" sz="2000" i="1" kern="1400" baseline="-25000" dirty="0">
                <a:solidFill>
                  <a:srgbClr val="000000"/>
                </a:solidFill>
                <a:latin typeface="Times New Roman" panose="02020603050405020304" pitchFamily="18" charset="0"/>
              </a:rPr>
              <a:t>L</a:t>
            </a:r>
            <a:r>
              <a:rPr lang="en-US" sz="2000" kern="1400" dirty="0">
                <a:solidFill>
                  <a:srgbClr val="000000"/>
                </a:solidFill>
                <a:latin typeface="Times New Roman" panose="02020603050405020304" pitchFamily="18" charset="0"/>
              </a:rPr>
              <a:t>, </a:t>
            </a:r>
            <a:r>
              <a:rPr lang="en-US" sz="2000" i="1" kern="1400" dirty="0">
                <a:solidFill>
                  <a:srgbClr val="000000"/>
                </a:solidFill>
                <a:latin typeface="Times New Roman" panose="02020603050405020304" pitchFamily="18" charset="0"/>
              </a:rPr>
              <a:t>g</a:t>
            </a:r>
            <a:r>
              <a:rPr lang="en-US" sz="2000" kern="1400" dirty="0">
                <a:solidFill>
                  <a:srgbClr val="000000"/>
                </a:solidFill>
                <a:latin typeface="Calibri" panose="020F0502020204030204" pitchFamily="34" charset="0"/>
              </a:rPr>
              <a:t>′</a:t>
            </a:r>
            <a:r>
              <a:rPr lang="en-US" sz="2000" kern="1400" baseline="-25000" dirty="0">
                <a:solidFill>
                  <a:srgbClr val="000000"/>
                </a:solidFill>
                <a:latin typeface="Times New Roman" panose="02020603050405020304" pitchFamily="18" charset="0"/>
              </a:rPr>
              <a:t>1</a:t>
            </a:r>
            <a:r>
              <a:rPr lang="en-US" sz="2000" kern="1400" dirty="0">
                <a:solidFill>
                  <a:srgbClr val="000000"/>
                </a:solidFill>
                <a:latin typeface="Times New Roman" panose="02020603050405020304" pitchFamily="18" charset="0"/>
              </a:rPr>
              <a:t> and </a:t>
            </a:r>
            <a:r>
              <a:rPr lang="en-US" sz="2000" i="1" kern="1400" dirty="0">
                <a:solidFill>
                  <a:srgbClr val="000000"/>
                </a:solidFill>
                <a:latin typeface="Calibri" panose="020F0502020204030204" pitchFamily="34" charset="0"/>
              </a:rPr>
              <a:t>α</a:t>
            </a:r>
            <a:r>
              <a:rPr lang="en-US" sz="2000" kern="1400" dirty="0">
                <a:solidFill>
                  <a:srgbClr val="000000"/>
                </a:solidFill>
                <a:latin typeface="Times New Roman" panose="02020603050405020304" pitchFamily="18" charset="0"/>
              </a:rPr>
              <a:t> in future high-energy and high-luminosity </a:t>
            </a:r>
            <a:r>
              <a:rPr lang="en-US" sz="2000" i="1" kern="1400" dirty="0">
                <a:solidFill>
                  <a:srgbClr val="000000"/>
                </a:solidFill>
                <a:latin typeface="Times New Roman" panose="02020603050405020304" pitchFamily="18" charset="0"/>
              </a:rPr>
              <a:t>e</a:t>
            </a:r>
            <a:r>
              <a:rPr lang="en-US" sz="2000" i="1" kern="1400" baseline="30000" dirty="0">
                <a:solidFill>
                  <a:srgbClr val="000000"/>
                </a:solidFill>
                <a:latin typeface="Times New Roman" panose="02020603050405020304" pitchFamily="18" charset="0"/>
              </a:rPr>
              <a:t>+</a:t>
            </a:r>
            <a:r>
              <a:rPr lang="en-US" sz="2000" i="1" kern="1400" dirty="0">
                <a:solidFill>
                  <a:srgbClr val="000000"/>
                </a:solidFill>
                <a:latin typeface="Times New Roman" panose="02020603050405020304" pitchFamily="18" charset="0"/>
              </a:rPr>
              <a:t>e</a:t>
            </a:r>
            <a:r>
              <a:rPr lang="en-US" sz="2000" i="1" kern="1400" baseline="30000" dirty="0">
                <a:solidFill>
                  <a:srgbClr val="000000"/>
                </a:solidFill>
                <a:latin typeface="Calibri" panose="020F0502020204030204" pitchFamily="34" charset="0"/>
              </a:rPr>
              <a:t>−</a:t>
            </a:r>
            <a:r>
              <a:rPr lang="en-US" sz="2000" i="1" kern="1400" baseline="30000" dirty="0">
                <a:solidFill>
                  <a:srgbClr val="000000"/>
                </a:solidFill>
                <a:latin typeface="Times New Roman" panose="02020603050405020304" pitchFamily="18" charset="0"/>
              </a:rPr>
              <a:t> </a:t>
            </a:r>
            <a:r>
              <a:rPr lang="en-US" sz="2000" kern="1400" dirty="0" smtClean="0">
                <a:solidFill>
                  <a:srgbClr val="000000"/>
                </a:solidFill>
                <a:latin typeface="Times New Roman" panose="02020603050405020304" pitchFamily="18" charset="0"/>
              </a:rPr>
              <a:t>colliders. </a:t>
            </a:r>
            <a:r>
              <a:rPr lang="en-US" sz="2000" kern="1400" dirty="0">
                <a:solidFill>
                  <a:srgbClr val="000000"/>
                </a:solidFill>
                <a:latin typeface="Times New Roman" panose="02020603050405020304" pitchFamily="18" charset="0"/>
              </a:rPr>
              <a:t>In addition, the SM expression for the cross section of the reaction </a:t>
            </a:r>
            <a:r>
              <a:rPr lang="en-US" sz="2000" i="1" kern="1400" dirty="0">
                <a:solidFill>
                  <a:srgbClr val="000000"/>
                </a:solidFill>
                <a:latin typeface="Times New Roman" panose="02020603050405020304" pitchFamily="18" charset="0"/>
              </a:rPr>
              <a:t>e</a:t>
            </a:r>
            <a:r>
              <a:rPr lang="en-US" sz="2000" i="1" kern="1400" baseline="30000" dirty="0">
                <a:solidFill>
                  <a:srgbClr val="000000"/>
                </a:solidFill>
                <a:latin typeface="Times New Roman" panose="02020603050405020304" pitchFamily="18" charset="0"/>
              </a:rPr>
              <a:t>+</a:t>
            </a:r>
            <a:r>
              <a:rPr lang="en-US" sz="2000" i="1" kern="1400" dirty="0">
                <a:solidFill>
                  <a:srgbClr val="000000"/>
                </a:solidFill>
                <a:latin typeface="Times New Roman" panose="02020603050405020304" pitchFamily="18" charset="0"/>
              </a:rPr>
              <a:t>e</a:t>
            </a:r>
            <a:r>
              <a:rPr lang="en-US" sz="2000" i="1" kern="1400" baseline="30000" dirty="0">
                <a:solidFill>
                  <a:srgbClr val="000000"/>
                </a:solidFill>
                <a:latin typeface="Times New Roman" panose="02020603050405020304" pitchFamily="18" charset="0"/>
              </a:rPr>
              <a:t>−</a:t>
            </a:r>
            <a:r>
              <a:rPr lang="en-US" sz="2000" i="1" kern="1400" dirty="0">
                <a:solidFill>
                  <a:srgbClr val="000000"/>
                </a:solidFill>
                <a:latin typeface="Times New Roman" panose="02020603050405020304" pitchFamily="18" charset="0"/>
              </a:rPr>
              <a:t> → Zh </a:t>
            </a:r>
            <a:r>
              <a:rPr lang="en-US" sz="2000" kern="1400" dirty="0">
                <a:solidFill>
                  <a:srgbClr val="000000"/>
                </a:solidFill>
                <a:latin typeface="Times New Roman" panose="02020603050405020304" pitchFamily="18" charset="0"/>
              </a:rPr>
              <a:t>can be obtained in the decoupling limit when </a:t>
            </a:r>
            <a:r>
              <a:rPr lang="en-US" sz="2000" i="1" kern="1400" dirty="0" err="1">
                <a:solidFill>
                  <a:srgbClr val="000000"/>
                </a:solidFill>
                <a:latin typeface="Times New Roman" panose="02020603050405020304" pitchFamily="18" charset="0"/>
              </a:rPr>
              <a:t>θ</a:t>
            </a:r>
            <a:r>
              <a:rPr lang="en-US" sz="2000" i="1" kern="1400" baseline="-25000" dirty="0" err="1">
                <a:solidFill>
                  <a:srgbClr val="000000"/>
                </a:solidFill>
                <a:latin typeface="Times New Roman" panose="02020603050405020304" pitchFamily="18" charset="0"/>
              </a:rPr>
              <a:t>B</a:t>
            </a:r>
            <a:r>
              <a:rPr lang="en-US" sz="2000" i="1" kern="1400" baseline="-25000" dirty="0">
                <a:solidFill>
                  <a:srgbClr val="000000"/>
                </a:solidFill>
                <a:latin typeface="Calibri" panose="020F0502020204030204" pitchFamily="34" charset="0"/>
              </a:rPr>
              <a:t>−</a:t>
            </a:r>
            <a:r>
              <a:rPr lang="en-US" sz="2000" i="1" kern="1400" baseline="-25000" dirty="0">
                <a:solidFill>
                  <a:srgbClr val="000000"/>
                </a:solidFill>
                <a:latin typeface="Times New Roman" panose="02020603050405020304" pitchFamily="18" charset="0"/>
              </a:rPr>
              <a:t>L</a:t>
            </a:r>
            <a:r>
              <a:rPr lang="en-US" sz="2000" kern="1400" dirty="0">
                <a:solidFill>
                  <a:srgbClr val="000000"/>
                </a:solidFill>
                <a:latin typeface="Times New Roman" panose="02020603050405020304" pitchFamily="18" charset="0"/>
              </a:rPr>
              <a:t>, </a:t>
            </a:r>
            <a:r>
              <a:rPr lang="en-US" sz="2000" i="1" kern="1400" dirty="0">
                <a:solidFill>
                  <a:srgbClr val="000000"/>
                </a:solidFill>
                <a:latin typeface="Times New Roman" panose="02020603050405020304" pitchFamily="18" charset="0"/>
              </a:rPr>
              <a:t>g</a:t>
            </a:r>
            <a:r>
              <a:rPr lang="en-US" sz="2000" kern="1400" dirty="0">
                <a:solidFill>
                  <a:srgbClr val="000000"/>
                </a:solidFill>
                <a:latin typeface="Calibri" panose="020F0502020204030204" pitchFamily="34" charset="0"/>
              </a:rPr>
              <a:t>′</a:t>
            </a:r>
            <a:r>
              <a:rPr lang="en-US" sz="2000" kern="1400" baseline="-25000" dirty="0">
                <a:solidFill>
                  <a:srgbClr val="000000"/>
                </a:solidFill>
                <a:latin typeface="Times New Roman" panose="02020603050405020304" pitchFamily="18" charset="0"/>
              </a:rPr>
              <a:t>1</a:t>
            </a:r>
            <a:r>
              <a:rPr lang="en-US" sz="2000" kern="1400" dirty="0">
                <a:solidFill>
                  <a:srgbClr val="000000"/>
                </a:solidFill>
                <a:latin typeface="Times New Roman" panose="02020603050405020304" pitchFamily="18" charset="0"/>
              </a:rPr>
              <a:t> </a:t>
            </a:r>
            <a:r>
              <a:rPr lang="en-US" sz="2000" kern="1400" dirty="0" smtClean="0">
                <a:solidFill>
                  <a:srgbClr val="000000"/>
                </a:solidFill>
                <a:latin typeface="Times New Roman" panose="02020603050405020304" pitchFamily="18" charset="0"/>
              </a:rPr>
              <a:t>and </a:t>
            </a:r>
            <a:r>
              <a:rPr lang="en-US" sz="2000" i="1" kern="1400" dirty="0">
                <a:solidFill>
                  <a:srgbClr val="000000"/>
                </a:solidFill>
                <a:latin typeface="Calibri" panose="020F0502020204030204" pitchFamily="34" charset="0"/>
              </a:rPr>
              <a:t>α</a:t>
            </a:r>
            <a:r>
              <a:rPr lang="en-US" sz="2000" kern="1400" dirty="0">
                <a:solidFill>
                  <a:srgbClr val="000000"/>
                </a:solidFill>
                <a:latin typeface="Times New Roman" panose="02020603050405020304" pitchFamily="18" charset="0"/>
              </a:rPr>
              <a:t> </a:t>
            </a:r>
            <a:r>
              <a:rPr lang="en-US" sz="2000" i="1" kern="1400" dirty="0">
                <a:solidFill>
                  <a:srgbClr val="000000"/>
                </a:solidFill>
                <a:latin typeface="Times New Roman" panose="02020603050405020304" pitchFamily="18" charset="0"/>
              </a:rPr>
              <a:t>→</a:t>
            </a:r>
            <a:r>
              <a:rPr lang="en-US" sz="2000" kern="1400" dirty="0" smtClean="0">
                <a:solidFill>
                  <a:srgbClr val="000000"/>
                </a:solidFill>
                <a:latin typeface="Times New Roman" panose="02020603050405020304" pitchFamily="18" charset="0"/>
              </a:rPr>
              <a:t> </a:t>
            </a:r>
            <a:r>
              <a:rPr lang="en-US" sz="2000" kern="1400" dirty="0">
                <a:solidFill>
                  <a:srgbClr val="000000"/>
                </a:solidFill>
                <a:latin typeface="Times New Roman" panose="02020603050405020304" pitchFamily="18" charset="0"/>
              </a:rPr>
              <a:t>0. Our study complements </a:t>
            </a:r>
            <a:r>
              <a:rPr lang="en-US" sz="2000" kern="1400" dirty="0" smtClean="0">
                <a:solidFill>
                  <a:srgbClr val="000000"/>
                </a:solidFill>
                <a:latin typeface="Times New Roman" panose="02020603050405020304" pitchFamily="18" charset="0"/>
              </a:rPr>
              <a:t>other </a:t>
            </a:r>
            <a:r>
              <a:rPr lang="en-US" sz="2000" kern="1400" dirty="0">
                <a:solidFill>
                  <a:srgbClr val="000000"/>
                </a:solidFill>
                <a:latin typeface="Times New Roman" panose="02020603050405020304" pitchFamily="18" charset="0"/>
              </a:rPr>
              <a:t>on the B−L model and on the Higgs-strahlung processes  </a:t>
            </a:r>
            <a:r>
              <a:rPr lang="en-US" sz="2000" i="1" kern="1400" dirty="0">
                <a:solidFill>
                  <a:srgbClr val="000000"/>
                </a:solidFill>
                <a:latin typeface="Times New Roman" panose="02020603050405020304" pitchFamily="18" charset="0"/>
              </a:rPr>
              <a:t>e</a:t>
            </a:r>
            <a:r>
              <a:rPr lang="en-US" sz="2000" i="1" kern="1400" baseline="30000" dirty="0">
                <a:solidFill>
                  <a:srgbClr val="000000"/>
                </a:solidFill>
                <a:latin typeface="Times New Roman" panose="02020603050405020304" pitchFamily="18" charset="0"/>
              </a:rPr>
              <a:t>+</a:t>
            </a:r>
            <a:r>
              <a:rPr lang="en-US" sz="2000" i="1" kern="1400" dirty="0">
                <a:solidFill>
                  <a:srgbClr val="000000"/>
                </a:solidFill>
                <a:latin typeface="Times New Roman" panose="02020603050405020304" pitchFamily="18" charset="0"/>
              </a:rPr>
              <a:t>e</a:t>
            </a:r>
            <a:r>
              <a:rPr lang="en-US" sz="2000" i="1" kern="1400" baseline="30000" dirty="0">
                <a:solidFill>
                  <a:srgbClr val="000000"/>
                </a:solidFill>
                <a:latin typeface="Times New Roman" panose="02020603050405020304" pitchFamily="18" charset="0"/>
              </a:rPr>
              <a:t>−</a:t>
            </a:r>
            <a:r>
              <a:rPr lang="en-US" sz="2000" i="1" kern="1400" dirty="0">
                <a:solidFill>
                  <a:srgbClr val="000000"/>
                </a:solidFill>
                <a:latin typeface="Times New Roman" panose="02020603050405020304" pitchFamily="18" charset="0"/>
              </a:rPr>
              <a:t> → </a:t>
            </a:r>
            <a:r>
              <a:rPr lang="en-US" sz="2000" kern="1400" dirty="0">
                <a:solidFill>
                  <a:srgbClr val="000000"/>
                </a:solidFill>
                <a:latin typeface="Times New Roman" panose="02020603050405020304" pitchFamily="18" charset="0"/>
              </a:rPr>
              <a:t>(</a:t>
            </a:r>
            <a:r>
              <a:rPr lang="en-US" sz="2000" i="1" kern="1400" dirty="0">
                <a:solidFill>
                  <a:srgbClr val="000000"/>
                </a:solidFill>
                <a:latin typeface="Times New Roman" panose="02020603050405020304" pitchFamily="18" charset="0"/>
              </a:rPr>
              <a:t>Z, Z</a:t>
            </a:r>
            <a:r>
              <a:rPr lang="en-US" sz="2000" i="1" kern="1400" dirty="0">
                <a:solidFill>
                  <a:srgbClr val="000000"/>
                </a:solidFill>
                <a:latin typeface="Calibri" panose="020F0502020204030204" pitchFamily="34" charset="0"/>
              </a:rPr>
              <a:t>′</a:t>
            </a:r>
            <a:r>
              <a:rPr lang="en-US" sz="2000" kern="1400" dirty="0">
                <a:solidFill>
                  <a:srgbClr val="000000"/>
                </a:solidFill>
                <a:latin typeface="Times New Roman" panose="02020603050405020304" pitchFamily="18" charset="0"/>
              </a:rPr>
              <a:t>) </a:t>
            </a:r>
            <a:r>
              <a:rPr lang="en-US" sz="2000" i="1" kern="1400" dirty="0">
                <a:solidFill>
                  <a:srgbClr val="000000"/>
                </a:solidFill>
                <a:latin typeface="Times New Roman" panose="02020603050405020304" pitchFamily="18" charset="0"/>
              </a:rPr>
              <a:t>→</a:t>
            </a:r>
            <a:r>
              <a:rPr lang="en-US" sz="2000" kern="1400" dirty="0">
                <a:solidFill>
                  <a:srgbClr val="000000"/>
                </a:solidFill>
                <a:latin typeface="Times New Roman" panose="02020603050405020304" pitchFamily="18" charset="0"/>
              </a:rPr>
              <a:t> </a:t>
            </a:r>
            <a:r>
              <a:rPr lang="en-US" sz="2000" i="1" kern="1400" dirty="0">
                <a:solidFill>
                  <a:srgbClr val="000000"/>
                </a:solidFill>
                <a:latin typeface="Times New Roman" panose="02020603050405020304" pitchFamily="18" charset="0"/>
              </a:rPr>
              <a:t> </a:t>
            </a:r>
            <a:r>
              <a:rPr lang="en-US" sz="2000" i="1" kern="1400" dirty="0" smtClean="0">
                <a:solidFill>
                  <a:srgbClr val="000000"/>
                </a:solidFill>
                <a:latin typeface="Times New Roman" panose="02020603050405020304" pitchFamily="18" charset="0"/>
              </a:rPr>
              <a:t>Zh </a:t>
            </a:r>
            <a:r>
              <a:rPr lang="en-US" sz="2000" kern="1400" dirty="0">
                <a:solidFill>
                  <a:srgbClr val="000000"/>
                </a:solidFill>
                <a:latin typeface="Times New Roman" panose="02020603050405020304" pitchFamily="18" charset="0"/>
              </a:rPr>
              <a:t>and  </a:t>
            </a:r>
            <a:r>
              <a:rPr lang="en-US" sz="2000" i="1" kern="1400" dirty="0">
                <a:solidFill>
                  <a:srgbClr val="000000"/>
                </a:solidFill>
                <a:latin typeface="Times New Roman" panose="02020603050405020304" pitchFamily="18" charset="0"/>
              </a:rPr>
              <a:t>e</a:t>
            </a:r>
            <a:r>
              <a:rPr lang="en-US" sz="2000" i="1" kern="1400" baseline="30000" dirty="0">
                <a:solidFill>
                  <a:srgbClr val="000000"/>
                </a:solidFill>
                <a:latin typeface="Times New Roman" panose="02020603050405020304" pitchFamily="18" charset="0"/>
              </a:rPr>
              <a:t>+</a:t>
            </a:r>
            <a:r>
              <a:rPr lang="en-US" sz="2000" i="1" kern="1400" dirty="0">
                <a:solidFill>
                  <a:srgbClr val="000000"/>
                </a:solidFill>
                <a:latin typeface="Times New Roman" panose="02020603050405020304" pitchFamily="18" charset="0"/>
              </a:rPr>
              <a:t>e</a:t>
            </a:r>
            <a:r>
              <a:rPr lang="en-US" sz="2000" i="1" kern="1400" baseline="30000" dirty="0">
                <a:solidFill>
                  <a:srgbClr val="000000"/>
                </a:solidFill>
                <a:latin typeface="Times New Roman" panose="02020603050405020304" pitchFamily="18" charset="0"/>
              </a:rPr>
              <a:t>−</a:t>
            </a:r>
            <a:r>
              <a:rPr lang="en-US" sz="2000" i="1" kern="1400" dirty="0">
                <a:solidFill>
                  <a:srgbClr val="000000"/>
                </a:solidFill>
                <a:latin typeface="Times New Roman" panose="02020603050405020304" pitchFamily="18" charset="0"/>
              </a:rPr>
              <a:t> → </a:t>
            </a:r>
            <a:r>
              <a:rPr lang="en-US" sz="2000" kern="1400" dirty="0">
                <a:solidFill>
                  <a:srgbClr val="000000"/>
                </a:solidFill>
                <a:latin typeface="Times New Roman" panose="02020603050405020304" pitchFamily="18" charset="0"/>
              </a:rPr>
              <a:t>(</a:t>
            </a:r>
            <a:r>
              <a:rPr lang="en-US" sz="2000" i="1" kern="1400" dirty="0">
                <a:solidFill>
                  <a:srgbClr val="000000"/>
                </a:solidFill>
                <a:latin typeface="Times New Roman" panose="02020603050405020304" pitchFamily="18" charset="0"/>
              </a:rPr>
              <a:t>Z, Z</a:t>
            </a:r>
            <a:r>
              <a:rPr lang="en-US" sz="2000" i="1" kern="1400" dirty="0">
                <a:solidFill>
                  <a:srgbClr val="000000"/>
                </a:solidFill>
                <a:latin typeface="Calibri" panose="020F0502020204030204" pitchFamily="34" charset="0"/>
              </a:rPr>
              <a:t>′</a:t>
            </a:r>
            <a:r>
              <a:rPr lang="en-US" sz="2000" kern="1400" dirty="0">
                <a:solidFill>
                  <a:srgbClr val="000000"/>
                </a:solidFill>
                <a:latin typeface="Times New Roman" panose="02020603050405020304" pitchFamily="18" charset="0"/>
              </a:rPr>
              <a:t>) </a:t>
            </a:r>
            <a:r>
              <a:rPr lang="en-US" sz="2000" i="1" kern="1400" dirty="0">
                <a:solidFill>
                  <a:srgbClr val="000000"/>
                </a:solidFill>
                <a:latin typeface="Times New Roman" panose="02020603050405020304" pitchFamily="18" charset="0"/>
              </a:rPr>
              <a:t>→</a:t>
            </a:r>
            <a:r>
              <a:rPr lang="en-US" sz="2000" kern="1400" dirty="0">
                <a:solidFill>
                  <a:srgbClr val="000000"/>
                </a:solidFill>
                <a:latin typeface="Times New Roman" panose="02020603050405020304" pitchFamily="18" charset="0"/>
              </a:rPr>
              <a:t> </a:t>
            </a:r>
            <a:r>
              <a:rPr lang="en-US" sz="2000" i="1" kern="1400" dirty="0">
                <a:solidFill>
                  <a:srgbClr val="000000"/>
                </a:solidFill>
                <a:latin typeface="Times New Roman" panose="02020603050405020304" pitchFamily="18" charset="0"/>
              </a:rPr>
              <a:t> ZH.</a:t>
            </a:r>
            <a:endParaRPr lang="en-US" sz="2000" kern="1400" dirty="0">
              <a:solidFill>
                <a:srgbClr val="000000"/>
              </a:solidFill>
              <a:latin typeface="Times New Roman" panose="02020603050405020304" pitchFamily="18" charset="0"/>
            </a:endParaRPr>
          </a:p>
          <a:p>
            <a:r>
              <a:rPr lang="en-US" sz="2000" kern="1400" dirty="0">
                <a:solidFill>
                  <a:srgbClr val="000000"/>
                </a:solidFill>
                <a:latin typeface="Times New Roman" panose="02020603050405020304" pitchFamily="18" charset="0"/>
              </a:rPr>
              <a:t> </a:t>
            </a:r>
            <a:endParaRPr lang="en-US" sz="2000" kern="1400" dirty="0">
              <a:ln>
                <a:noFill/>
              </a:ln>
              <a:solidFill>
                <a:srgbClr val="000000"/>
              </a:solidFill>
              <a:effectLst/>
              <a:latin typeface="Times New Roman" panose="02020603050405020304" pitchFamily="18" charset="0"/>
            </a:endParaRPr>
          </a:p>
        </p:txBody>
      </p:sp>
      <p:sp>
        <p:nvSpPr>
          <p:cNvPr id="3" name="Marcador de número de diapositiva 2"/>
          <p:cNvSpPr>
            <a:spLocks noGrp="1"/>
          </p:cNvSpPr>
          <p:nvPr>
            <p:ph type="sldNum" sz="quarter" idx="12"/>
          </p:nvPr>
        </p:nvSpPr>
        <p:spPr/>
        <p:txBody>
          <a:bodyPr/>
          <a:lstStyle/>
          <a:p>
            <a:fld id="{AF6F4572-834B-4BE4-8BE1-1ABF8747031F}" type="slidenum">
              <a:rPr lang="es-MX" smtClean="0"/>
              <a:t>12</a:t>
            </a:fld>
            <a:endParaRPr lang="es-MX"/>
          </a:p>
        </p:txBody>
      </p:sp>
      <p:sp>
        <p:nvSpPr>
          <p:cNvPr id="9" name="3 Rectángulo"/>
          <p:cNvSpPr/>
          <p:nvPr/>
        </p:nvSpPr>
        <p:spPr>
          <a:xfrm>
            <a:off x="1674887" y="6550837"/>
            <a:ext cx="9144000" cy="307777"/>
          </a:xfrm>
          <a:prstGeom prst="rect">
            <a:avLst/>
          </a:prstGeom>
          <a:solidFill>
            <a:schemeClr val="tx2">
              <a:lumMod val="75000"/>
              <a:alpha val="82000"/>
            </a:schemeClr>
          </a:solidFill>
        </p:spPr>
        <p:txBody>
          <a:bodyPr wrap="square">
            <a:spAutoFit/>
          </a:bodyPr>
          <a:lstStyle/>
          <a:p>
            <a:pPr algn="ctr"/>
            <a:r>
              <a:rPr lang="es-MX" sz="1400" b="1" dirty="0">
                <a:solidFill>
                  <a:schemeClr val="bg1"/>
                </a:solidFill>
                <a:latin typeface="arial" panose="020B0604020202020204" pitchFamily="34" charset="0"/>
              </a:rPr>
              <a:t>XXXII Reunión Anual de la División de Partículas y Campos de la SMF</a:t>
            </a:r>
          </a:p>
        </p:txBody>
      </p:sp>
    </p:spTree>
    <p:extLst>
      <p:ext uri="{BB962C8B-B14F-4D97-AF65-F5344CB8AC3E}">
        <p14:creationId xmlns:p14="http://schemas.microsoft.com/office/powerpoint/2010/main" val="28473860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CuadroTexto"/>
          <p:cNvSpPr txBox="1"/>
          <p:nvPr/>
        </p:nvSpPr>
        <p:spPr>
          <a:xfrm>
            <a:off x="-41124" y="5028"/>
            <a:ext cx="12192000" cy="523220"/>
          </a:xfrm>
          <a:prstGeom prst="rect">
            <a:avLst/>
          </a:prstGeom>
          <a:solidFill>
            <a:schemeClr val="tx2">
              <a:lumMod val="75000"/>
              <a:alpha val="80000"/>
            </a:schemeClr>
          </a:solidFill>
          <a:ln w="15875" cap="flat" cmpd="sng" algn="ctr">
            <a:noFill/>
            <a:prstDash val="solid"/>
          </a:ln>
          <a:effectLst/>
        </p:spPr>
        <p:txBody>
          <a:bodyPr wrap="square" rtlCol="0">
            <a:spAutoFit/>
          </a:bodyPr>
          <a:lstStyle/>
          <a:p>
            <a:pPr algn="ctr">
              <a:defRPr/>
            </a:pPr>
            <a:r>
              <a:rPr lang="en-US" sz="2800" dirty="0" smtClean="0">
                <a:solidFill>
                  <a:schemeClr val="bg1">
                    <a:lumMod val="95000"/>
                  </a:schemeClr>
                </a:solidFill>
                <a:latin typeface="Times New Roman" panose="02020603050405020304" pitchFamily="18" charset="0"/>
                <a:cs typeface="Times New Roman" panose="02020603050405020304" pitchFamily="18" charset="0"/>
              </a:rPr>
              <a:t>Thanks for your attention</a:t>
            </a:r>
            <a:endParaRPr lang="es-MX" sz="2800" b="1" kern="0" dirty="0" smtClean="0">
              <a:solidFill>
                <a:schemeClr val="bg1">
                  <a:lumMod val="95000"/>
                </a:schemeClr>
              </a:solidFill>
              <a:latin typeface="Calibri"/>
              <a:cs typeface="Times New Roman" pitchFamily="18" charset="0"/>
            </a:endParaRPr>
          </a:p>
        </p:txBody>
      </p:sp>
      <p:pic>
        <p:nvPicPr>
          <p:cNvPr id="5" name="Picture 17"/>
          <p:cNvPicPr>
            <a:picLocks noChangeAspect="1"/>
          </p:cNvPicPr>
          <p:nvPr/>
        </p:nvPicPr>
        <p:blipFill>
          <a:blip r:embed="rId2"/>
          <a:stretch>
            <a:fillRect/>
          </a:stretch>
        </p:blipFill>
        <p:spPr>
          <a:xfrm>
            <a:off x="11644965" y="-47"/>
            <a:ext cx="505911" cy="504000"/>
          </a:xfrm>
          <a:prstGeom prst="rect">
            <a:avLst/>
          </a:prstGeom>
        </p:spPr>
      </p:pic>
      <p:pic>
        <p:nvPicPr>
          <p:cNvPr id="7" name="2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85519" y="1220717"/>
            <a:ext cx="5243514" cy="3822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1 Imagen"/>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29964" y="517464"/>
            <a:ext cx="2220912" cy="133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descr="C:\Documents and Settings\Administrador\Mis documentos\Sun.jpg"/>
          <p:cNvPicPr>
            <a:picLocks noChangeAspect="1" noChangeArrowheads="1"/>
          </p:cNvPicPr>
          <p:nvPr/>
        </p:nvPicPr>
        <p:blipFill>
          <a:blip r:embed="rId5">
            <a:extLst>
              <a:ext uri="{28A0092B-C50C-407E-A947-70E740481C1C}">
                <a14:useLocalDpi xmlns:a14="http://schemas.microsoft.com/office/drawing/2010/main" val="0"/>
              </a:ext>
            </a:extLst>
          </a:blip>
          <a:srcRect l="5518" r="24829" b="14677"/>
          <a:stretch>
            <a:fillRect/>
          </a:stretch>
        </p:blipFill>
        <p:spPr bwMode="auto">
          <a:xfrm>
            <a:off x="8829033" y="2121341"/>
            <a:ext cx="3362967" cy="2922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Resultado de imagen para astronomia actual"/>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2121341"/>
            <a:ext cx="3585519" cy="2922034"/>
          </a:xfrm>
          <a:prstGeom prst="rect">
            <a:avLst/>
          </a:prstGeom>
          <a:noFill/>
          <a:extLst>
            <a:ext uri="{909E8E84-426E-40DD-AFC4-6F175D3DCCD1}">
              <a14:hiddenFill xmlns:a14="http://schemas.microsoft.com/office/drawing/2010/main">
                <a:solidFill>
                  <a:srgbClr val="FFFFFF"/>
                </a:solidFill>
              </a14:hiddenFill>
            </a:ext>
          </a:extLst>
        </p:spPr>
      </p:pic>
      <p:sp>
        <p:nvSpPr>
          <p:cNvPr id="2" name="Marcador de número de diapositiva 1"/>
          <p:cNvSpPr>
            <a:spLocks noGrp="1"/>
          </p:cNvSpPr>
          <p:nvPr>
            <p:ph type="sldNum" sz="quarter" idx="12"/>
          </p:nvPr>
        </p:nvSpPr>
        <p:spPr/>
        <p:txBody>
          <a:bodyPr/>
          <a:lstStyle/>
          <a:p>
            <a:fld id="{AF6F4572-834B-4BE4-8BE1-1ABF8747031F}" type="slidenum">
              <a:rPr lang="es-MX" smtClean="0"/>
              <a:t>13</a:t>
            </a:fld>
            <a:endParaRPr lang="es-MX"/>
          </a:p>
        </p:txBody>
      </p:sp>
      <p:sp>
        <p:nvSpPr>
          <p:cNvPr id="11" name="3 Rectángulo"/>
          <p:cNvSpPr/>
          <p:nvPr/>
        </p:nvSpPr>
        <p:spPr>
          <a:xfrm>
            <a:off x="1674887" y="6550837"/>
            <a:ext cx="9144000" cy="307777"/>
          </a:xfrm>
          <a:prstGeom prst="rect">
            <a:avLst/>
          </a:prstGeom>
          <a:solidFill>
            <a:schemeClr val="tx2">
              <a:lumMod val="75000"/>
              <a:alpha val="82000"/>
            </a:schemeClr>
          </a:solidFill>
        </p:spPr>
        <p:txBody>
          <a:bodyPr wrap="square">
            <a:spAutoFit/>
          </a:bodyPr>
          <a:lstStyle/>
          <a:p>
            <a:pPr algn="ctr"/>
            <a:r>
              <a:rPr lang="es-MX" sz="1400" b="1" dirty="0">
                <a:solidFill>
                  <a:schemeClr val="bg1"/>
                </a:solidFill>
                <a:latin typeface="arial" panose="020B0604020202020204" pitchFamily="34" charset="0"/>
              </a:rPr>
              <a:t>XXXII Reunión Anual de la División de Partículas y Campos de la SMF</a:t>
            </a:r>
          </a:p>
        </p:txBody>
      </p:sp>
    </p:spTree>
    <p:extLst>
      <p:ext uri="{BB962C8B-B14F-4D97-AF65-F5344CB8AC3E}">
        <p14:creationId xmlns:p14="http://schemas.microsoft.com/office/powerpoint/2010/main" val="1143356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300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1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CuadroTexto"/>
          <p:cNvSpPr txBox="1"/>
          <p:nvPr/>
        </p:nvSpPr>
        <p:spPr>
          <a:xfrm>
            <a:off x="1" y="0"/>
            <a:ext cx="12192000" cy="523220"/>
          </a:xfrm>
          <a:prstGeom prst="rect">
            <a:avLst/>
          </a:prstGeom>
          <a:solidFill>
            <a:schemeClr val="tx2">
              <a:lumMod val="75000"/>
              <a:alpha val="80000"/>
            </a:schemeClr>
          </a:solidFill>
          <a:ln w="15875" cap="flat" cmpd="sng" algn="ctr">
            <a:noFill/>
            <a:prstDash val="solid"/>
          </a:ln>
          <a:effectLst/>
        </p:spPr>
        <p:txBody>
          <a:bodyPr wrap="square" rtlCol="0">
            <a:spAutoFit/>
          </a:bodyPr>
          <a:lstStyle/>
          <a:p>
            <a:pPr algn="ctr">
              <a:defRPr/>
            </a:pPr>
            <a:r>
              <a:rPr lang="es-MX" sz="2800" kern="0" dirty="0" err="1" smtClean="0">
                <a:solidFill>
                  <a:schemeClr val="bg1">
                    <a:lumMod val="95000"/>
                  </a:schemeClr>
                </a:solidFill>
                <a:latin typeface="Calibri"/>
                <a:cs typeface="Times New Roman" pitchFamily="18" charset="0"/>
              </a:rPr>
              <a:t>INTRODUCTION</a:t>
            </a:r>
            <a:endParaRPr lang="en-US" sz="2800" kern="0" dirty="0">
              <a:solidFill>
                <a:schemeClr val="bg1">
                  <a:lumMod val="95000"/>
                </a:schemeClr>
              </a:solidFill>
              <a:latin typeface="Calibri"/>
              <a:cs typeface="Times New Roman" pitchFamily="18" charset="0"/>
            </a:endParaRPr>
          </a:p>
        </p:txBody>
      </p:sp>
      <p:pic>
        <p:nvPicPr>
          <p:cNvPr id="5" name="Picture 17"/>
          <p:cNvPicPr>
            <a:picLocks noChangeAspect="1"/>
          </p:cNvPicPr>
          <p:nvPr/>
        </p:nvPicPr>
        <p:blipFill>
          <a:blip r:embed="rId3"/>
          <a:stretch>
            <a:fillRect/>
          </a:stretch>
        </p:blipFill>
        <p:spPr>
          <a:xfrm>
            <a:off x="11644965" y="-47"/>
            <a:ext cx="505911" cy="504000"/>
          </a:xfrm>
          <a:prstGeom prst="rect">
            <a:avLst/>
          </a:prstGeom>
        </p:spPr>
      </p:pic>
      <p:sp>
        <p:nvSpPr>
          <p:cNvPr id="2" name="Rectángulo 1"/>
          <p:cNvSpPr/>
          <p:nvPr/>
        </p:nvSpPr>
        <p:spPr>
          <a:xfrm>
            <a:off x="166660" y="901660"/>
            <a:ext cx="11858682" cy="5232202"/>
          </a:xfrm>
          <a:prstGeom prst="rect">
            <a:avLst/>
          </a:prstGeom>
        </p:spPr>
        <p:txBody>
          <a:bodyPr wrap="square">
            <a:spAutoFit/>
          </a:bodyPr>
          <a:lstStyle/>
          <a:p>
            <a:pPr algn="just"/>
            <a:r>
              <a:rPr lang="en-US" sz="2800" kern="1400" dirty="0" smtClean="0">
                <a:solidFill>
                  <a:srgbClr val="000000"/>
                </a:solidFill>
                <a:latin typeface="Times New Roman" panose="02020603050405020304" pitchFamily="18" charset="0"/>
              </a:rPr>
              <a:t>We study the phenomenology of light </a:t>
            </a:r>
            <a:r>
              <a:rPr lang="en-US" sz="2800" i="1" kern="1400" dirty="0" smtClean="0">
                <a:solidFill>
                  <a:srgbClr val="000000"/>
                </a:solidFill>
                <a:latin typeface="Times New Roman" panose="02020603050405020304" pitchFamily="18" charset="0"/>
              </a:rPr>
              <a:t>h,</a:t>
            </a:r>
            <a:r>
              <a:rPr lang="en-US" sz="2800" kern="1400" dirty="0" smtClean="0">
                <a:solidFill>
                  <a:srgbClr val="000000"/>
                </a:solidFill>
                <a:latin typeface="Times New Roman" panose="02020603050405020304" pitchFamily="18" charset="0"/>
              </a:rPr>
              <a:t> and heavy </a:t>
            </a:r>
            <a:r>
              <a:rPr lang="en-US" sz="2800" i="1" kern="1400" dirty="0" smtClean="0">
                <a:solidFill>
                  <a:srgbClr val="000000"/>
                </a:solidFill>
                <a:latin typeface="Times New Roman" panose="02020603050405020304" pitchFamily="18" charset="0"/>
              </a:rPr>
              <a:t>H,</a:t>
            </a:r>
            <a:r>
              <a:rPr lang="en-US" sz="2800" kern="1400" dirty="0" smtClean="0">
                <a:solidFill>
                  <a:srgbClr val="000000"/>
                </a:solidFill>
                <a:latin typeface="Times New Roman" panose="02020603050405020304" pitchFamily="18" charset="0"/>
              </a:rPr>
              <a:t> Higgs boson production and decay in the context of a </a:t>
            </a:r>
            <a:r>
              <a:rPr lang="en-US" sz="2800" i="1" kern="1400" dirty="0" smtClean="0">
                <a:solidFill>
                  <a:srgbClr val="000000"/>
                </a:solidFill>
                <a:latin typeface="Times New Roman" panose="02020603050405020304" pitchFamily="18" charset="0"/>
              </a:rPr>
              <a:t>U</a:t>
            </a:r>
            <a:r>
              <a:rPr lang="en-US" sz="2800" kern="1400" dirty="0" smtClean="0">
                <a:solidFill>
                  <a:srgbClr val="000000"/>
                </a:solidFill>
                <a:latin typeface="Times New Roman" panose="02020603050405020304" pitchFamily="18" charset="0"/>
              </a:rPr>
              <a:t>(1)</a:t>
            </a:r>
            <a:r>
              <a:rPr lang="en-US" sz="2800" i="1" kern="1400" baseline="-25000" dirty="0" smtClean="0">
                <a:solidFill>
                  <a:srgbClr val="000000"/>
                </a:solidFill>
                <a:latin typeface="Times New Roman" panose="02020603050405020304" pitchFamily="18" charset="0"/>
              </a:rPr>
              <a:t>B−L </a:t>
            </a:r>
            <a:r>
              <a:rPr lang="en-US" sz="2800" i="1" kern="1400" baseline="-25000" dirty="0">
                <a:solidFill>
                  <a:srgbClr val="000000"/>
                </a:solidFill>
                <a:latin typeface="Times New Roman" panose="02020603050405020304" pitchFamily="18" charset="0"/>
              </a:rPr>
              <a:t> </a:t>
            </a:r>
            <a:r>
              <a:rPr lang="en-US" sz="2800" kern="1400" dirty="0" smtClean="0">
                <a:solidFill>
                  <a:srgbClr val="000000"/>
                </a:solidFill>
                <a:latin typeface="Times New Roman" panose="02020603050405020304" pitchFamily="18" charset="0"/>
              </a:rPr>
              <a:t>(baryon-lepton) extension of the SM with an additional </a:t>
            </a:r>
            <a:r>
              <a:rPr lang="en-US" sz="2800" i="1" kern="1400" dirty="0" smtClean="0">
                <a:solidFill>
                  <a:srgbClr val="000000"/>
                </a:solidFill>
                <a:latin typeface="Times New Roman" panose="02020603050405020304" pitchFamily="18" charset="0"/>
              </a:rPr>
              <a:t>Z</a:t>
            </a:r>
            <a:r>
              <a:rPr lang="en-US" sz="2800" kern="1400" dirty="0" smtClean="0">
                <a:solidFill>
                  <a:srgbClr val="000000"/>
                </a:solidFill>
                <a:latin typeface="Times New Roman" panose="02020603050405020304" pitchFamily="18" charset="0"/>
              </a:rPr>
              <a:t>′ boson (considering mixture of </a:t>
            </a:r>
            <a:r>
              <a:rPr lang="en-US" sz="2800" i="1" kern="1400" dirty="0" smtClean="0">
                <a:solidFill>
                  <a:srgbClr val="000000"/>
                </a:solidFill>
                <a:latin typeface="Times New Roman" panose="02020603050405020304" pitchFamily="18" charset="0"/>
              </a:rPr>
              <a:t>Z</a:t>
            </a:r>
            <a:r>
              <a:rPr lang="en-US" sz="2800" kern="1400" dirty="0" smtClean="0">
                <a:solidFill>
                  <a:srgbClr val="000000"/>
                </a:solidFill>
                <a:latin typeface="Times New Roman" panose="02020603050405020304" pitchFamily="18" charset="0"/>
              </a:rPr>
              <a:t> and </a:t>
            </a:r>
            <a:r>
              <a:rPr lang="en-US" sz="2800" i="1" kern="1400" dirty="0">
                <a:solidFill>
                  <a:srgbClr val="000000"/>
                </a:solidFill>
                <a:latin typeface="Times New Roman" panose="02020603050405020304" pitchFamily="18" charset="0"/>
              </a:rPr>
              <a:t>Z′</a:t>
            </a:r>
            <a:r>
              <a:rPr lang="en-US" sz="2800" kern="1400" dirty="0" smtClean="0">
                <a:solidFill>
                  <a:srgbClr val="000000"/>
                </a:solidFill>
                <a:latin typeface="Times New Roman" panose="02020603050405020304" pitchFamily="18" charset="0"/>
              </a:rPr>
              <a:t> bosons) at future </a:t>
            </a:r>
            <a:r>
              <a:rPr lang="en-US" sz="2800" i="1" kern="1400" dirty="0" smtClean="0">
                <a:solidFill>
                  <a:srgbClr val="000000"/>
                </a:solidFill>
                <a:latin typeface="Times New Roman" panose="02020603050405020304" pitchFamily="18" charset="0"/>
              </a:rPr>
              <a:t>e</a:t>
            </a:r>
            <a:r>
              <a:rPr lang="en-US" sz="2800" i="1" kern="1400" baseline="30000" dirty="0" smtClean="0">
                <a:solidFill>
                  <a:srgbClr val="000000"/>
                </a:solidFill>
                <a:latin typeface="Times New Roman" panose="02020603050405020304" pitchFamily="18" charset="0"/>
              </a:rPr>
              <a:t>+</a:t>
            </a:r>
            <a:r>
              <a:rPr lang="en-US" sz="2800" i="1" kern="1400" dirty="0" smtClean="0">
                <a:solidFill>
                  <a:srgbClr val="000000"/>
                </a:solidFill>
                <a:latin typeface="Times New Roman" panose="02020603050405020304" pitchFamily="18" charset="0"/>
              </a:rPr>
              <a:t>e</a:t>
            </a:r>
            <a:r>
              <a:rPr lang="en-US" sz="2800" i="1" kern="1400" baseline="30000" dirty="0" smtClean="0">
                <a:solidFill>
                  <a:srgbClr val="000000"/>
                </a:solidFill>
                <a:latin typeface="Times New Roman" panose="02020603050405020304" pitchFamily="18" charset="0"/>
              </a:rPr>
              <a:t>−</a:t>
            </a:r>
            <a:r>
              <a:rPr lang="en-US" sz="2800" dirty="0" smtClean="0">
                <a:solidFill>
                  <a:srgbClr val="707070"/>
                </a:solidFill>
                <a:latin typeface="Times New Roman" panose="02020603050405020304" pitchFamily="18" charset="0"/>
              </a:rPr>
              <a:t> </a:t>
            </a:r>
            <a:r>
              <a:rPr lang="en-US" sz="2800" i="1" kern="1400" dirty="0" smtClean="0">
                <a:solidFill>
                  <a:srgbClr val="000000"/>
                </a:solidFill>
                <a:latin typeface="Times New Roman" panose="02020603050405020304" pitchFamily="18" charset="0"/>
              </a:rPr>
              <a:t> </a:t>
            </a:r>
            <a:r>
              <a:rPr lang="en-US" sz="2800" kern="1400" dirty="0" smtClean="0">
                <a:solidFill>
                  <a:srgbClr val="000000"/>
                </a:solidFill>
                <a:latin typeface="Times New Roman" panose="02020603050405020304" pitchFamily="18" charset="0"/>
              </a:rPr>
              <a:t>linear colliders with center of mass energies of </a:t>
            </a:r>
            <a:r>
              <a:rPr lang="en-US" sz="2800" i="1" kern="1400" dirty="0" smtClean="0">
                <a:solidFill>
                  <a:srgbClr val="000000"/>
                </a:solidFill>
                <a:latin typeface="Times New Roman" panose="02020603050405020304" pitchFamily="18" charset="0"/>
              </a:rPr>
              <a:t>√s </a:t>
            </a:r>
            <a:r>
              <a:rPr lang="en-US" sz="2800" kern="1400" dirty="0" smtClean="0">
                <a:solidFill>
                  <a:srgbClr val="000000"/>
                </a:solidFill>
                <a:latin typeface="Times New Roman" panose="02020603050405020304" pitchFamily="18" charset="0"/>
              </a:rPr>
              <a:t>= 500 − 3000 GeV and integrated luminosities of </a:t>
            </a:r>
            <a:r>
              <a:rPr lang="en-US" sz="2800" kern="1400" dirty="0" smtClean="0">
                <a:solidFill>
                  <a:srgbClr val="000000"/>
                </a:solidFill>
                <a:latin typeface="Lucida Calligraphy" panose="03010101010101010101" pitchFamily="66" charset="0"/>
              </a:rPr>
              <a:t>L </a:t>
            </a:r>
            <a:r>
              <a:rPr lang="en-US" sz="2800" kern="1400" dirty="0" smtClean="0">
                <a:solidFill>
                  <a:srgbClr val="000000"/>
                </a:solidFill>
                <a:latin typeface="Times New Roman" panose="02020603050405020304" pitchFamily="18" charset="0"/>
              </a:rPr>
              <a:t>= 500 − 2000 </a:t>
            </a:r>
            <a:r>
              <a:rPr lang="en-US" sz="2800" i="1" kern="1400" dirty="0" smtClean="0">
                <a:solidFill>
                  <a:srgbClr val="000000"/>
                </a:solidFill>
                <a:latin typeface="Times New Roman" panose="02020603050405020304" pitchFamily="18" charset="0"/>
              </a:rPr>
              <a:t>fb</a:t>
            </a:r>
            <a:r>
              <a:rPr lang="en-US" sz="2800" kern="1400" baseline="30000" dirty="0" smtClean="0">
                <a:solidFill>
                  <a:srgbClr val="000000"/>
                </a:solidFill>
                <a:latin typeface="Times New Roman" panose="02020603050405020304" pitchFamily="18" charset="0"/>
              </a:rPr>
              <a:t>-1</a:t>
            </a:r>
            <a:r>
              <a:rPr lang="en-US" sz="2800" kern="1400" dirty="0" smtClean="0">
                <a:solidFill>
                  <a:srgbClr val="000000"/>
                </a:solidFill>
                <a:latin typeface="Times New Roman" panose="02020603050405020304" pitchFamily="18" charset="0"/>
              </a:rPr>
              <a:t>. We study the Higgs-strahlung processes </a:t>
            </a:r>
            <a:r>
              <a:rPr lang="en-US" sz="2800" i="1" kern="1400" dirty="0" smtClean="0">
                <a:solidFill>
                  <a:srgbClr val="000000"/>
                </a:solidFill>
                <a:latin typeface="Times New Roman" panose="02020603050405020304" pitchFamily="18" charset="0"/>
              </a:rPr>
              <a:t>e</a:t>
            </a:r>
            <a:r>
              <a:rPr lang="en-US" sz="2800" i="1" kern="1400" baseline="30000" dirty="0" smtClean="0">
                <a:solidFill>
                  <a:srgbClr val="000000"/>
                </a:solidFill>
                <a:latin typeface="Times New Roman" panose="02020603050405020304" pitchFamily="18" charset="0"/>
              </a:rPr>
              <a:t>+</a:t>
            </a:r>
            <a:r>
              <a:rPr lang="en-US" sz="2800" i="1" kern="1400" dirty="0" smtClean="0">
                <a:solidFill>
                  <a:srgbClr val="000000"/>
                </a:solidFill>
                <a:latin typeface="Times New Roman" panose="02020603050405020304" pitchFamily="18" charset="0"/>
              </a:rPr>
              <a:t>e</a:t>
            </a:r>
            <a:r>
              <a:rPr lang="en-US" sz="2800" i="1" kern="1400" baseline="30000" dirty="0" smtClean="0">
                <a:solidFill>
                  <a:srgbClr val="000000"/>
                </a:solidFill>
                <a:latin typeface="Times New Roman" panose="02020603050405020304" pitchFamily="18" charset="0"/>
              </a:rPr>
              <a:t>−</a:t>
            </a:r>
            <a:r>
              <a:rPr lang="en-US" sz="2800" dirty="0" smtClean="0">
                <a:solidFill>
                  <a:srgbClr val="707070"/>
                </a:solidFill>
                <a:latin typeface="Times New Roman" panose="02020603050405020304" pitchFamily="18" charset="0"/>
              </a:rPr>
              <a:t> </a:t>
            </a:r>
            <a:r>
              <a:rPr lang="en-US" sz="2800" kern="1400" dirty="0" smtClean="0">
                <a:solidFill>
                  <a:srgbClr val="000000"/>
                </a:solidFill>
                <a:latin typeface="Times New Roman" panose="02020603050405020304" pitchFamily="18" charset="0"/>
              </a:rPr>
              <a:t>→ (</a:t>
            </a:r>
            <a:r>
              <a:rPr lang="en-US" sz="2800" i="1" kern="1400" dirty="0" smtClean="0">
                <a:solidFill>
                  <a:srgbClr val="000000"/>
                </a:solidFill>
                <a:latin typeface="Times New Roman" panose="02020603050405020304" pitchFamily="18" charset="0"/>
              </a:rPr>
              <a:t>Z, Z</a:t>
            </a:r>
            <a:r>
              <a:rPr lang="en-US" sz="2800" kern="1400" dirty="0" smtClean="0">
                <a:solidFill>
                  <a:srgbClr val="000000"/>
                </a:solidFill>
                <a:latin typeface="Times New Roman" panose="02020603050405020304" pitchFamily="18" charset="0"/>
              </a:rPr>
              <a:t>′) → </a:t>
            </a:r>
            <a:r>
              <a:rPr lang="en-US" sz="2800" i="1" kern="1400" dirty="0" smtClean="0">
                <a:solidFill>
                  <a:srgbClr val="000000"/>
                </a:solidFill>
                <a:latin typeface="Times New Roman" panose="02020603050405020304" pitchFamily="18" charset="0"/>
              </a:rPr>
              <a:t>Zh</a:t>
            </a:r>
            <a:r>
              <a:rPr lang="en-US" sz="2800" i="1" kern="1400" dirty="0">
                <a:solidFill>
                  <a:srgbClr val="000000"/>
                </a:solidFill>
                <a:latin typeface="Times New Roman" panose="02020603050405020304" pitchFamily="18" charset="0"/>
              </a:rPr>
              <a:t>, </a:t>
            </a:r>
            <a:r>
              <a:rPr lang="en-US" sz="2800" i="1" kern="1400" dirty="0" smtClean="0">
                <a:solidFill>
                  <a:srgbClr val="000000"/>
                </a:solidFill>
                <a:latin typeface="Times New Roman" panose="02020603050405020304" pitchFamily="18" charset="0"/>
              </a:rPr>
              <a:t>ZH, </a:t>
            </a:r>
            <a:r>
              <a:rPr lang="en-US" sz="2800" i="1" dirty="0" smtClean="0">
                <a:solidFill>
                  <a:srgbClr val="000000"/>
                </a:solidFill>
                <a:latin typeface="Times New Roman" panose="02020603050405020304" pitchFamily="18" charset="0"/>
                <a:ea typeface="Calibri" panose="020F0502020204030204" pitchFamily="34" charset="0"/>
              </a:rPr>
              <a:t>tth, ttH,</a:t>
            </a:r>
            <a:r>
              <a:rPr lang="en-US" sz="2800" kern="1400" dirty="0" smtClean="0">
                <a:solidFill>
                  <a:srgbClr val="000000"/>
                </a:solidFill>
                <a:latin typeface="Times New Roman" panose="02020603050405020304" pitchFamily="18" charset="0"/>
              </a:rPr>
              <a:t> considering both the resonant and non-resonant effects. We find that the total number of expected </a:t>
            </a:r>
            <a:r>
              <a:rPr lang="en-US" sz="2800" i="1" kern="1400" dirty="0" smtClean="0">
                <a:solidFill>
                  <a:srgbClr val="000000"/>
                </a:solidFill>
                <a:latin typeface="Times New Roman" panose="02020603050405020304" pitchFamily="18" charset="0"/>
              </a:rPr>
              <a:t>Zh</a:t>
            </a:r>
            <a:r>
              <a:rPr lang="en-US" sz="2800" kern="1400" dirty="0" smtClean="0">
                <a:solidFill>
                  <a:srgbClr val="000000"/>
                </a:solidFill>
                <a:latin typeface="Times New Roman" panose="02020603050405020304" pitchFamily="18" charset="0"/>
              </a:rPr>
              <a:t> and </a:t>
            </a:r>
            <a:r>
              <a:rPr lang="en-US" sz="2800" i="1" kern="1400" dirty="0" smtClean="0">
                <a:solidFill>
                  <a:srgbClr val="000000"/>
                </a:solidFill>
                <a:latin typeface="Times New Roman" panose="02020603050405020304" pitchFamily="18" charset="0"/>
              </a:rPr>
              <a:t>ZH</a:t>
            </a:r>
            <a:r>
              <a:rPr lang="en-US" sz="2800" kern="1400" dirty="0" smtClean="0">
                <a:solidFill>
                  <a:srgbClr val="000000"/>
                </a:solidFill>
                <a:latin typeface="Times New Roman" panose="02020603050405020304" pitchFamily="18" charset="0"/>
              </a:rPr>
              <a:t> events can reach ~ 10</a:t>
            </a:r>
            <a:r>
              <a:rPr lang="en-US" sz="2800" kern="1400" baseline="30000" dirty="0" smtClean="0">
                <a:solidFill>
                  <a:srgbClr val="000000"/>
                </a:solidFill>
                <a:latin typeface="Times New Roman" panose="02020603050405020304" pitchFamily="18" charset="0"/>
              </a:rPr>
              <a:t>6</a:t>
            </a:r>
            <a:r>
              <a:rPr lang="en-US" sz="2800" kern="1400" dirty="0" smtClean="0">
                <a:solidFill>
                  <a:srgbClr val="000000"/>
                </a:solidFill>
                <a:latin typeface="Times New Roman" panose="02020603050405020304" pitchFamily="18" charset="0"/>
              </a:rPr>
              <a:t> and ~ 10</a:t>
            </a:r>
            <a:r>
              <a:rPr lang="en-US" sz="2800" kern="1400" baseline="30000" dirty="0" smtClean="0">
                <a:solidFill>
                  <a:srgbClr val="000000"/>
                </a:solidFill>
                <a:latin typeface="Times New Roman" panose="02020603050405020304" pitchFamily="18" charset="0"/>
              </a:rPr>
              <a:t>5</a:t>
            </a:r>
            <a:r>
              <a:rPr lang="en-US" sz="2800" kern="1400" dirty="0" smtClean="0">
                <a:solidFill>
                  <a:srgbClr val="000000"/>
                </a:solidFill>
                <a:latin typeface="Times New Roman" panose="02020603050405020304" pitchFamily="18" charset="0"/>
              </a:rPr>
              <a:t>, respectively, which is a very optimistic scenario and thus it would be possible to perform precision measurements for both Higgs bosons </a:t>
            </a:r>
            <a:r>
              <a:rPr lang="en-US" sz="2800" i="1" kern="1400" dirty="0" smtClean="0">
                <a:solidFill>
                  <a:srgbClr val="000000"/>
                </a:solidFill>
                <a:latin typeface="Times New Roman" panose="02020603050405020304" pitchFamily="18" charset="0"/>
              </a:rPr>
              <a:t>h </a:t>
            </a:r>
            <a:r>
              <a:rPr lang="en-US" sz="2800" kern="1400" dirty="0" smtClean="0">
                <a:solidFill>
                  <a:srgbClr val="000000"/>
                </a:solidFill>
                <a:latin typeface="Times New Roman" panose="02020603050405020304" pitchFamily="18" charset="0"/>
              </a:rPr>
              <a:t>and </a:t>
            </a:r>
            <a:r>
              <a:rPr lang="en-US" sz="2800" i="1" kern="1400" dirty="0" smtClean="0">
                <a:solidFill>
                  <a:srgbClr val="000000"/>
                </a:solidFill>
                <a:latin typeface="Times New Roman" panose="02020603050405020304" pitchFamily="18" charset="0"/>
              </a:rPr>
              <a:t>H</a:t>
            </a:r>
            <a:r>
              <a:rPr lang="en-US" sz="2800" kern="1400" dirty="0" smtClean="0">
                <a:solidFill>
                  <a:srgbClr val="000000"/>
                </a:solidFill>
                <a:latin typeface="Times New Roman" panose="02020603050405020304" pitchFamily="18" charset="0"/>
              </a:rPr>
              <a:t>, as well as for the </a:t>
            </a:r>
            <a:r>
              <a:rPr lang="en-US" sz="2800" i="1" kern="1400" dirty="0" smtClean="0">
                <a:solidFill>
                  <a:srgbClr val="000000"/>
                </a:solidFill>
                <a:latin typeface="Times New Roman" panose="02020603050405020304" pitchFamily="18" charset="0"/>
              </a:rPr>
              <a:t>Z′</a:t>
            </a:r>
            <a:r>
              <a:rPr lang="en-US" sz="2800" kern="1400" dirty="0" smtClean="0">
                <a:solidFill>
                  <a:srgbClr val="000000"/>
                </a:solidFill>
                <a:latin typeface="Times New Roman" panose="02020603050405020304" pitchFamily="18" charset="0"/>
              </a:rPr>
              <a:t> boson in future high-energy and high-luminosity </a:t>
            </a:r>
            <a:r>
              <a:rPr lang="en-US" sz="2800" i="1" kern="1400" dirty="0" smtClean="0">
                <a:solidFill>
                  <a:srgbClr val="000000"/>
                </a:solidFill>
                <a:latin typeface="Times New Roman" panose="02020603050405020304" pitchFamily="18" charset="0"/>
              </a:rPr>
              <a:t>e</a:t>
            </a:r>
            <a:r>
              <a:rPr lang="en-US" sz="2800" i="1" kern="1400" baseline="30000" dirty="0" smtClean="0">
                <a:solidFill>
                  <a:srgbClr val="000000"/>
                </a:solidFill>
                <a:latin typeface="Times New Roman" panose="02020603050405020304" pitchFamily="18" charset="0"/>
              </a:rPr>
              <a:t>+</a:t>
            </a:r>
            <a:r>
              <a:rPr lang="en-US" sz="2800" i="1" kern="1400" dirty="0" smtClean="0">
                <a:solidFill>
                  <a:srgbClr val="000000"/>
                </a:solidFill>
                <a:latin typeface="Times New Roman" panose="02020603050405020304" pitchFamily="18" charset="0"/>
              </a:rPr>
              <a:t>e</a:t>
            </a:r>
            <a:r>
              <a:rPr lang="en-US" sz="2800" i="1" kern="1400" baseline="30000" smtClean="0">
                <a:solidFill>
                  <a:srgbClr val="000000"/>
                </a:solidFill>
                <a:latin typeface="Times New Roman" panose="02020603050405020304" pitchFamily="18" charset="0"/>
              </a:rPr>
              <a:t>−</a:t>
            </a:r>
            <a:r>
              <a:rPr lang="en-US" sz="2800" i="1" smtClean="0">
                <a:solidFill>
                  <a:srgbClr val="707070"/>
                </a:solidFill>
                <a:latin typeface="Times New Roman" panose="02020603050405020304" pitchFamily="18" charset="0"/>
              </a:rPr>
              <a:t> </a:t>
            </a:r>
            <a:r>
              <a:rPr lang="en-US" sz="2800" kern="1400">
                <a:solidFill>
                  <a:srgbClr val="000000"/>
                </a:solidFill>
                <a:latin typeface="Times New Roman" panose="02020603050405020304" pitchFamily="18" charset="0"/>
              </a:rPr>
              <a:t>linear</a:t>
            </a:r>
            <a:r>
              <a:rPr lang="en-US" sz="2800" i="1" smtClean="0">
                <a:solidFill>
                  <a:srgbClr val="707070"/>
                </a:solidFill>
                <a:latin typeface="Times New Roman" panose="02020603050405020304" pitchFamily="18" charset="0"/>
              </a:rPr>
              <a:t> </a:t>
            </a:r>
            <a:r>
              <a:rPr lang="en-US" sz="2800" kern="1400" smtClean="0">
                <a:solidFill>
                  <a:srgbClr val="000000"/>
                </a:solidFill>
                <a:latin typeface="Times New Roman" panose="02020603050405020304" pitchFamily="18" charset="0"/>
              </a:rPr>
              <a:t>colliders</a:t>
            </a:r>
            <a:r>
              <a:rPr lang="en-US" sz="2800" kern="1400" dirty="0" smtClean="0">
                <a:solidFill>
                  <a:srgbClr val="000000"/>
                </a:solidFill>
                <a:latin typeface="Times New Roman" panose="02020603050405020304" pitchFamily="18" charset="0"/>
              </a:rPr>
              <a:t>.</a:t>
            </a:r>
          </a:p>
          <a:p>
            <a:r>
              <a:rPr lang="en-US" sz="2600" kern="1400" dirty="0" smtClean="0">
                <a:solidFill>
                  <a:srgbClr val="000000"/>
                </a:solidFill>
                <a:latin typeface="Times New Roman" panose="02020603050405020304" pitchFamily="18" charset="0"/>
              </a:rPr>
              <a:t> </a:t>
            </a:r>
            <a:endParaRPr lang="en-US" sz="2600" kern="1400" dirty="0">
              <a:ln>
                <a:noFill/>
              </a:ln>
              <a:solidFill>
                <a:srgbClr val="000000"/>
              </a:solidFill>
              <a:effectLst/>
              <a:latin typeface="Times New Roman" panose="02020603050405020304" pitchFamily="18" charset="0"/>
            </a:endParaRPr>
          </a:p>
        </p:txBody>
      </p:sp>
      <p:sp>
        <p:nvSpPr>
          <p:cNvPr id="7" name="3 Rectángulo"/>
          <p:cNvSpPr/>
          <p:nvPr/>
        </p:nvSpPr>
        <p:spPr>
          <a:xfrm>
            <a:off x="1674887" y="6550837"/>
            <a:ext cx="9144000" cy="307777"/>
          </a:xfrm>
          <a:prstGeom prst="rect">
            <a:avLst/>
          </a:prstGeom>
          <a:solidFill>
            <a:schemeClr val="tx2">
              <a:lumMod val="75000"/>
              <a:alpha val="82000"/>
            </a:schemeClr>
          </a:solidFill>
        </p:spPr>
        <p:txBody>
          <a:bodyPr wrap="square">
            <a:spAutoFit/>
          </a:bodyPr>
          <a:lstStyle/>
          <a:p>
            <a:pPr algn="ctr"/>
            <a:r>
              <a:rPr lang="es-MX" sz="1400" b="1" dirty="0">
                <a:solidFill>
                  <a:schemeClr val="bg1"/>
                </a:solidFill>
                <a:latin typeface="arial" panose="020B0604020202020204" pitchFamily="34" charset="0"/>
              </a:rPr>
              <a:t>XXXII Reunión Anual de la División de Partículas y Campos de la SMF</a:t>
            </a:r>
          </a:p>
        </p:txBody>
      </p:sp>
      <p:sp>
        <p:nvSpPr>
          <p:cNvPr id="3" name="Marcador de número de diapositiva 2"/>
          <p:cNvSpPr>
            <a:spLocks noGrp="1"/>
          </p:cNvSpPr>
          <p:nvPr>
            <p:ph type="sldNum" sz="quarter" idx="12"/>
          </p:nvPr>
        </p:nvSpPr>
        <p:spPr/>
        <p:txBody>
          <a:bodyPr/>
          <a:lstStyle/>
          <a:p>
            <a:fld id="{7F4A155F-5EE8-9746-94B1-E8213B8CF514}" type="slidenum">
              <a:rPr lang="en-US" smtClean="0">
                <a:solidFill>
                  <a:prstClr val="black">
                    <a:tint val="75000"/>
                  </a:prstClr>
                </a:solidFill>
              </a:rPr>
              <a:pPr/>
              <a:t>2</a:t>
            </a:fld>
            <a:endParaRPr lang="en-US">
              <a:solidFill>
                <a:prstClr val="black">
                  <a:tint val="75000"/>
                </a:prstClr>
              </a:solidFill>
            </a:endParaRPr>
          </a:p>
        </p:txBody>
      </p:sp>
    </p:spTree>
    <p:extLst>
      <p:ext uri="{BB962C8B-B14F-4D97-AF65-F5344CB8AC3E}">
        <p14:creationId xmlns:p14="http://schemas.microsoft.com/office/powerpoint/2010/main" val="6925526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file.scirp.org/Html/2-7500914/d2e01bd5-7daf-43d3-a0ca-d30788056e5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29130" y="4738538"/>
            <a:ext cx="4069724" cy="181229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Resultado de imagen para NEUTRINO OSCILL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8834" y="879972"/>
            <a:ext cx="2752057" cy="2594244"/>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p:cNvSpPr/>
          <p:nvPr/>
        </p:nvSpPr>
        <p:spPr>
          <a:xfrm>
            <a:off x="5813851" y="790910"/>
            <a:ext cx="184731" cy="292259"/>
          </a:xfrm>
          <a:prstGeom prst="rect">
            <a:avLst/>
          </a:prstGeom>
        </p:spPr>
        <p:txBody>
          <a:bodyPr wrap="none">
            <a:spAutoFit/>
          </a:bodyPr>
          <a:lstStyle/>
          <a:p>
            <a:pPr algn="just">
              <a:lnSpc>
                <a:spcPct val="115000"/>
              </a:lnSpc>
              <a:spcAft>
                <a:spcPts val="8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ángulo 2"/>
          <p:cNvSpPr/>
          <p:nvPr/>
        </p:nvSpPr>
        <p:spPr>
          <a:xfrm>
            <a:off x="138694" y="572195"/>
            <a:ext cx="11848564" cy="1569660"/>
          </a:xfrm>
          <a:prstGeom prst="rect">
            <a:avLst/>
          </a:prstGeom>
        </p:spPr>
        <p:txBody>
          <a:bodyPr wrap="square">
            <a:spAutoFit/>
          </a:bodyPr>
          <a:lstStyle/>
          <a:p>
            <a:r>
              <a:rPr lang="en-US" sz="2400" kern="1400" smtClean="0">
                <a:solidFill>
                  <a:srgbClr val="000000"/>
                </a:solidFill>
                <a:latin typeface="Times New Roman" panose="02020603050405020304" pitchFamily="18" charset="0"/>
              </a:rPr>
              <a:t>The SM does not explain various phenomena; the </a:t>
            </a:r>
            <a:r>
              <a:rPr lang="en-US" sz="2400" kern="1400" dirty="0">
                <a:solidFill>
                  <a:srgbClr val="000000"/>
                </a:solidFill>
                <a:latin typeface="Times New Roman" panose="02020603050405020304" pitchFamily="18" charset="0"/>
              </a:rPr>
              <a:t>solid evidence for the non-vanishing neutrino masses has been confirmed by various </a:t>
            </a:r>
            <a:r>
              <a:rPr lang="en-US" sz="2400" kern="1400">
                <a:solidFill>
                  <a:srgbClr val="000000"/>
                </a:solidFill>
                <a:latin typeface="Times New Roman" panose="02020603050405020304" pitchFamily="18" charset="0"/>
              </a:rPr>
              <a:t>neutrino </a:t>
            </a:r>
            <a:endParaRPr lang="en-US" sz="2400" kern="1400" smtClean="0">
              <a:solidFill>
                <a:srgbClr val="000000"/>
              </a:solidFill>
              <a:latin typeface="Times New Roman" panose="02020603050405020304" pitchFamily="18" charset="0"/>
            </a:endParaRPr>
          </a:p>
          <a:p>
            <a:r>
              <a:rPr lang="en-US" sz="2400" kern="1400" smtClean="0">
                <a:solidFill>
                  <a:srgbClr val="000000"/>
                </a:solidFill>
                <a:latin typeface="Times New Roman" panose="02020603050405020304" pitchFamily="18" charset="0"/>
              </a:rPr>
              <a:t>oscillation phenomena, dark matter, the</a:t>
            </a:r>
          </a:p>
          <a:p>
            <a:r>
              <a:rPr lang="en-US" sz="2400" kern="1400">
                <a:solidFill>
                  <a:srgbClr val="000000"/>
                </a:solidFill>
                <a:latin typeface="Times New Roman" panose="02020603050405020304" pitchFamily="18" charset="0"/>
              </a:rPr>
              <a:t>h</a:t>
            </a:r>
            <a:r>
              <a:rPr lang="en-US" sz="2400" kern="1400" smtClean="0">
                <a:solidFill>
                  <a:srgbClr val="000000"/>
                </a:solidFill>
                <a:latin typeface="Times New Roman" panose="02020603050405020304" pitchFamily="18" charset="0"/>
              </a:rPr>
              <a:t>ierarchy problem, etc.</a:t>
            </a:r>
            <a:endParaRPr lang="en-US" sz="2400" kern="1400" dirty="0">
              <a:ln>
                <a:noFill/>
              </a:ln>
              <a:solidFill>
                <a:srgbClr val="000000"/>
              </a:solidFill>
              <a:effectLst/>
              <a:latin typeface="Times New Roman" panose="02020603050405020304" pitchFamily="18" charset="0"/>
            </a:endParaRPr>
          </a:p>
        </p:txBody>
      </p:sp>
      <p:sp>
        <p:nvSpPr>
          <p:cNvPr id="4" name="1 CuadroTexto"/>
          <p:cNvSpPr txBox="1"/>
          <p:nvPr/>
        </p:nvSpPr>
        <p:spPr>
          <a:xfrm>
            <a:off x="0" y="0"/>
            <a:ext cx="12192000" cy="523220"/>
          </a:xfrm>
          <a:prstGeom prst="rect">
            <a:avLst/>
          </a:prstGeom>
          <a:solidFill>
            <a:schemeClr val="tx2">
              <a:lumMod val="75000"/>
              <a:alpha val="80000"/>
            </a:schemeClr>
          </a:solidFill>
          <a:ln w="15875" cap="flat" cmpd="sng" algn="ctr">
            <a:noFill/>
            <a:prstDash val="solid"/>
          </a:ln>
          <a:effectLst/>
        </p:spPr>
        <p:txBody>
          <a:bodyPr wrap="square" rtlCol="0">
            <a:spAutoFit/>
          </a:bodyPr>
          <a:lstStyle/>
          <a:p>
            <a:pPr algn="ctr">
              <a:defRPr/>
            </a:pPr>
            <a:r>
              <a:rPr lang="en-US" sz="2800" smtClean="0">
                <a:solidFill>
                  <a:schemeClr val="bg1">
                    <a:lumMod val="95000"/>
                  </a:schemeClr>
                </a:solidFill>
                <a:latin typeface="Times New Roman" panose="02020603050405020304" pitchFamily="18" charset="0"/>
                <a:cs typeface="Times New Roman" panose="02020603050405020304" pitchFamily="18" charset="0"/>
              </a:rPr>
              <a:t>MOTIVATION (The SM is incomplete)</a:t>
            </a:r>
            <a:endParaRPr lang="es-MX" sz="2800" b="1" kern="0" dirty="0" smtClean="0">
              <a:solidFill>
                <a:schemeClr val="bg1">
                  <a:lumMod val="95000"/>
                </a:schemeClr>
              </a:solidFill>
              <a:latin typeface="Calibri"/>
              <a:cs typeface="Times New Roman" pitchFamily="18" charset="0"/>
            </a:endParaRPr>
          </a:p>
        </p:txBody>
      </p:sp>
      <p:sp>
        <p:nvSpPr>
          <p:cNvPr id="6" name="Rectángulo 5"/>
          <p:cNvSpPr/>
          <p:nvPr/>
        </p:nvSpPr>
        <p:spPr>
          <a:xfrm>
            <a:off x="9906" y="3212850"/>
            <a:ext cx="11977352" cy="1569660"/>
          </a:xfrm>
          <a:prstGeom prst="rect">
            <a:avLst/>
          </a:prstGeom>
        </p:spPr>
        <p:txBody>
          <a:bodyPr wrap="square">
            <a:spAutoFit/>
          </a:bodyPr>
          <a:lstStyle/>
          <a:p>
            <a:pPr algn="just"/>
            <a:r>
              <a:rPr lang="en-US" sz="2400" kern="1400" dirty="0">
                <a:solidFill>
                  <a:srgbClr val="000000"/>
                </a:solidFill>
                <a:latin typeface="Times New Roman" panose="02020603050405020304" pitchFamily="18" charset="0"/>
              </a:rPr>
              <a:t>The most attractive idea </a:t>
            </a:r>
            <a:r>
              <a:rPr lang="en-US" sz="2400" kern="1400" dirty="0" smtClean="0">
                <a:solidFill>
                  <a:srgbClr val="000000"/>
                </a:solidFill>
                <a:latin typeface="Times New Roman" panose="02020603050405020304" pitchFamily="18" charset="0"/>
              </a:rPr>
              <a:t>to naturally explain </a:t>
            </a:r>
            <a:r>
              <a:rPr lang="en-US" sz="2400" kern="1400" dirty="0">
                <a:solidFill>
                  <a:srgbClr val="000000"/>
                </a:solidFill>
                <a:latin typeface="Times New Roman" panose="02020603050405020304" pitchFamily="18" charset="0"/>
              </a:rPr>
              <a:t>the tiny neutrino masses is the seesaw mechanism, in which a</a:t>
            </a:r>
            <a:r>
              <a:rPr lang="en-US" sz="2400" kern="1400" dirty="0" smtClean="0">
                <a:solidFill>
                  <a:srgbClr val="000000"/>
                </a:solidFill>
                <a:latin typeface="Times New Roman" panose="02020603050405020304" pitchFamily="18" charset="0"/>
              </a:rPr>
              <a:t> </a:t>
            </a:r>
            <a:r>
              <a:rPr lang="en-US" sz="2400" kern="1400" dirty="0">
                <a:solidFill>
                  <a:srgbClr val="000000"/>
                </a:solidFill>
                <a:latin typeface="Times New Roman" panose="02020603050405020304" pitchFamily="18" charset="0"/>
              </a:rPr>
              <a:t>right-handed (RH) </a:t>
            </a:r>
            <a:r>
              <a:rPr lang="en-US" sz="2400" kern="1400" dirty="0" smtClean="0">
                <a:solidFill>
                  <a:srgbClr val="000000"/>
                </a:solidFill>
                <a:latin typeface="Times New Roman" panose="02020603050405020304" pitchFamily="18" charset="0"/>
              </a:rPr>
              <a:t>neutrino </a:t>
            </a:r>
            <a:r>
              <a:rPr lang="en-US" sz="2400" kern="1400" dirty="0">
                <a:solidFill>
                  <a:srgbClr val="000000"/>
                </a:solidFill>
                <a:latin typeface="Times New Roman" panose="02020603050405020304" pitchFamily="18" charset="0"/>
              </a:rPr>
              <a:t>singlet under the SM gauge group is introduced. The gauged </a:t>
            </a:r>
            <a:r>
              <a:rPr lang="en-US" sz="2400" i="1" kern="1400" dirty="0">
                <a:solidFill>
                  <a:srgbClr val="000000"/>
                </a:solidFill>
                <a:latin typeface="Times New Roman" panose="02020603050405020304" pitchFamily="18" charset="0"/>
              </a:rPr>
              <a:t>U</a:t>
            </a:r>
            <a:r>
              <a:rPr lang="en-US" sz="2400" kern="1400" dirty="0">
                <a:solidFill>
                  <a:srgbClr val="000000"/>
                </a:solidFill>
                <a:latin typeface="Times New Roman" panose="02020603050405020304" pitchFamily="18" charset="0"/>
              </a:rPr>
              <a:t>(1)</a:t>
            </a:r>
            <a:r>
              <a:rPr lang="en-US" sz="2400" i="1" kern="1400" baseline="-25000" dirty="0">
                <a:solidFill>
                  <a:srgbClr val="000000"/>
                </a:solidFill>
                <a:latin typeface="Times New Roman" panose="02020603050405020304" pitchFamily="18" charset="0"/>
              </a:rPr>
              <a:t>B−L </a:t>
            </a:r>
            <a:r>
              <a:rPr lang="en-US" sz="2400" kern="1400" dirty="0">
                <a:solidFill>
                  <a:srgbClr val="000000"/>
                </a:solidFill>
                <a:latin typeface="Times New Roman" panose="02020603050405020304" pitchFamily="18" charset="0"/>
              </a:rPr>
              <a:t>model based on the gauge group </a:t>
            </a:r>
            <a:r>
              <a:rPr lang="en-US" sz="2400" i="1" kern="1400" dirty="0">
                <a:solidFill>
                  <a:srgbClr val="000000"/>
                </a:solidFill>
                <a:latin typeface="Times New Roman" panose="02020603050405020304" pitchFamily="18" charset="0"/>
              </a:rPr>
              <a:t>SU</a:t>
            </a:r>
            <a:r>
              <a:rPr lang="en-US" sz="2400" kern="1400" dirty="0">
                <a:solidFill>
                  <a:srgbClr val="000000"/>
                </a:solidFill>
                <a:latin typeface="Times New Roman" panose="02020603050405020304" pitchFamily="18" charset="0"/>
              </a:rPr>
              <a:t>(3)</a:t>
            </a:r>
            <a:r>
              <a:rPr lang="en-US" sz="2400" i="1" kern="1400" baseline="-25000" dirty="0">
                <a:solidFill>
                  <a:srgbClr val="000000"/>
                </a:solidFill>
                <a:latin typeface="Times New Roman" panose="02020603050405020304" pitchFamily="18" charset="0"/>
              </a:rPr>
              <a:t>C</a:t>
            </a:r>
            <a:r>
              <a:rPr lang="en-US" sz="2400" kern="1400" dirty="0">
                <a:solidFill>
                  <a:srgbClr val="000000"/>
                </a:solidFill>
                <a:latin typeface="Times New Roman" panose="02020603050405020304" pitchFamily="18" charset="0"/>
              </a:rPr>
              <a:t> × </a:t>
            </a:r>
            <a:r>
              <a:rPr lang="en-US" sz="2400" i="1" kern="1400" dirty="0">
                <a:solidFill>
                  <a:srgbClr val="000000"/>
                </a:solidFill>
                <a:latin typeface="Times New Roman" panose="02020603050405020304" pitchFamily="18" charset="0"/>
              </a:rPr>
              <a:t>SU</a:t>
            </a:r>
            <a:r>
              <a:rPr lang="en-US" sz="2400" kern="1400" dirty="0">
                <a:solidFill>
                  <a:srgbClr val="000000"/>
                </a:solidFill>
                <a:latin typeface="Times New Roman" panose="02020603050405020304" pitchFamily="18" charset="0"/>
              </a:rPr>
              <a:t>(2)</a:t>
            </a:r>
            <a:r>
              <a:rPr lang="en-US" sz="2400" i="1" kern="1400" baseline="-25000" dirty="0">
                <a:solidFill>
                  <a:srgbClr val="000000"/>
                </a:solidFill>
                <a:latin typeface="Times New Roman" panose="02020603050405020304" pitchFamily="18" charset="0"/>
              </a:rPr>
              <a:t>L</a:t>
            </a:r>
            <a:r>
              <a:rPr lang="en-US" sz="2400" kern="1400" dirty="0">
                <a:solidFill>
                  <a:srgbClr val="000000"/>
                </a:solidFill>
                <a:latin typeface="Times New Roman" panose="02020603050405020304" pitchFamily="18" charset="0"/>
              </a:rPr>
              <a:t> × </a:t>
            </a:r>
            <a:r>
              <a:rPr lang="en-US" sz="2400" i="1" kern="1400" dirty="0">
                <a:solidFill>
                  <a:srgbClr val="000000"/>
                </a:solidFill>
                <a:latin typeface="Times New Roman" panose="02020603050405020304" pitchFamily="18" charset="0"/>
              </a:rPr>
              <a:t>U</a:t>
            </a:r>
            <a:r>
              <a:rPr lang="en-US" sz="2400" kern="1400" dirty="0">
                <a:solidFill>
                  <a:srgbClr val="000000"/>
                </a:solidFill>
                <a:latin typeface="Times New Roman" panose="02020603050405020304" pitchFamily="18" charset="0"/>
              </a:rPr>
              <a:t>(1)</a:t>
            </a:r>
            <a:r>
              <a:rPr lang="en-US" sz="2400" i="1" kern="1400" baseline="-25000" dirty="0">
                <a:solidFill>
                  <a:srgbClr val="000000"/>
                </a:solidFill>
                <a:latin typeface="Times New Roman" panose="02020603050405020304" pitchFamily="18" charset="0"/>
              </a:rPr>
              <a:t>Y</a:t>
            </a:r>
            <a:r>
              <a:rPr lang="en-US" sz="2400" kern="1400" baseline="-25000" dirty="0">
                <a:solidFill>
                  <a:srgbClr val="000000"/>
                </a:solidFill>
                <a:latin typeface="Times New Roman" panose="02020603050405020304" pitchFamily="18" charset="0"/>
              </a:rPr>
              <a:t> </a:t>
            </a:r>
            <a:r>
              <a:rPr lang="en-US" sz="2400" kern="1400" dirty="0">
                <a:solidFill>
                  <a:srgbClr val="000000"/>
                </a:solidFill>
                <a:latin typeface="Times New Roman" panose="02020603050405020304" pitchFamily="18" charset="0"/>
              </a:rPr>
              <a:t>× </a:t>
            </a:r>
            <a:r>
              <a:rPr lang="en-US" sz="2400" i="1" kern="1400" dirty="0">
                <a:solidFill>
                  <a:srgbClr val="000000"/>
                </a:solidFill>
                <a:latin typeface="Times New Roman" panose="02020603050405020304" pitchFamily="18" charset="0"/>
              </a:rPr>
              <a:t>U</a:t>
            </a:r>
            <a:r>
              <a:rPr lang="en-US" sz="2400" kern="1400" dirty="0">
                <a:solidFill>
                  <a:srgbClr val="000000"/>
                </a:solidFill>
                <a:latin typeface="Times New Roman" panose="02020603050405020304" pitchFamily="18" charset="0"/>
              </a:rPr>
              <a:t>(1)</a:t>
            </a:r>
            <a:r>
              <a:rPr lang="en-US" sz="2400" i="1" kern="1400" baseline="-25000" dirty="0">
                <a:solidFill>
                  <a:srgbClr val="000000"/>
                </a:solidFill>
                <a:latin typeface="Times New Roman" panose="02020603050405020304" pitchFamily="18" charset="0"/>
              </a:rPr>
              <a:t>B−L </a:t>
            </a:r>
            <a:r>
              <a:rPr lang="en-US" sz="2400" kern="1400" dirty="0">
                <a:solidFill>
                  <a:srgbClr val="000000"/>
                </a:solidFill>
                <a:latin typeface="Times New Roman" panose="02020603050405020304" pitchFamily="18" charset="0"/>
              </a:rPr>
              <a:t>is an elegant and simple extension of the SM in which the RH heavy neutrinos are essential. </a:t>
            </a:r>
          </a:p>
        </p:txBody>
      </p:sp>
      <p:sp>
        <p:nvSpPr>
          <p:cNvPr id="8" name="3 Rectángulo"/>
          <p:cNvSpPr/>
          <p:nvPr/>
        </p:nvSpPr>
        <p:spPr>
          <a:xfrm>
            <a:off x="1674887" y="6550837"/>
            <a:ext cx="9144000" cy="307777"/>
          </a:xfrm>
          <a:prstGeom prst="rect">
            <a:avLst/>
          </a:prstGeom>
          <a:solidFill>
            <a:schemeClr val="tx2">
              <a:lumMod val="75000"/>
              <a:alpha val="82000"/>
            </a:schemeClr>
          </a:solidFill>
        </p:spPr>
        <p:txBody>
          <a:bodyPr wrap="square">
            <a:spAutoFit/>
          </a:bodyPr>
          <a:lstStyle/>
          <a:p>
            <a:pPr algn="ctr"/>
            <a:r>
              <a:rPr lang="es-MX" sz="1400" b="1" dirty="0">
                <a:solidFill>
                  <a:schemeClr val="bg1"/>
                </a:solidFill>
                <a:latin typeface="arial" panose="020B0604020202020204" pitchFamily="34" charset="0"/>
              </a:rPr>
              <a:t>XXXII Reunión Anual de la División de Partículas y Campos de la SMF</a:t>
            </a:r>
          </a:p>
        </p:txBody>
      </p:sp>
      <p:pic>
        <p:nvPicPr>
          <p:cNvPr id="9" name="Picture 17"/>
          <p:cNvPicPr>
            <a:picLocks noChangeAspect="1"/>
          </p:cNvPicPr>
          <p:nvPr/>
        </p:nvPicPr>
        <p:blipFill>
          <a:blip r:embed="rId4"/>
          <a:stretch>
            <a:fillRect/>
          </a:stretch>
        </p:blipFill>
        <p:spPr>
          <a:xfrm>
            <a:off x="11644965" y="-47"/>
            <a:ext cx="505911" cy="504000"/>
          </a:xfrm>
          <a:prstGeom prst="rect">
            <a:avLst/>
          </a:prstGeom>
        </p:spPr>
      </p:pic>
      <p:sp>
        <p:nvSpPr>
          <p:cNvPr id="5" name="Marcador de número de diapositiva 4"/>
          <p:cNvSpPr>
            <a:spLocks noGrp="1"/>
          </p:cNvSpPr>
          <p:nvPr>
            <p:ph type="sldNum" sz="quarter" idx="12"/>
          </p:nvPr>
        </p:nvSpPr>
        <p:spPr/>
        <p:txBody>
          <a:bodyPr/>
          <a:lstStyle/>
          <a:p>
            <a:fld id="{AF6F4572-834B-4BE4-8BE1-1ABF8747031F}" type="slidenum">
              <a:rPr lang="es-MX" smtClean="0"/>
              <a:t>3</a:t>
            </a:fld>
            <a:endParaRPr lang="es-MX"/>
          </a:p>
        </p:txBody>
      </p:sp>
    </p:spTree>
    <p:extLst>
      <p:ext uri="{BB962C8B-B14F-4D97-AF65-F5344CB8AC3E}">
        <p14:creationId xmlns:p14="http://schemas.microsoft.com/office/powerpoint/2010/main" val="238755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25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750"/>
                                        <p:tgtEl>
                                          <p:spTgt spid="1026"/>
                                        </p:tgtEl>
                                      </p:cBhvr>
                                    </p:animEffect>
                                  </p:childTnLst>
                                </p:cTn>
                              </p:par>
                            </p:childTnLst>
                          </p:cTn>
                        </p:par>
                        <p:par>
                          <p:cTn id="8" fill="hold">
                            <p:stCondLst>
                              <p:cond delay="3000"/>
                            </p:stCondLst>
                            <p:childTnLst>
                              <p:par>
                                <p:cTn id="9" presetID="2" presetClass="entr" presetSubtype="4" fill="hold" nodeType="afterEffect">
                                  <p:stCondLst>
                                    <p:cond delay="2750"/>
                                  </p:stCondLst>
                                  <p:childTnLst>
                                    <p:set>
                                      <p:cBhvr>
                                        <p:cTn id="10" dur="1" fill="hold">
                                          <p:stCondLst>
                                            <p:cond delay="0"/>
                                          </p:stCondLst>
                                        </p:cTn>
                                        <p:tgtEl>
                                          <p:spTgt spid="1028"/>
                                        </p:tgtEl>
                                        <p:attrNameLst>
                                          <p:attrName>style.visibility</p:attrName>
                                        </p:attrNameLst>
                                      </p:cBhvr>
                                      <p:to>
                                        <p:strVal val="visible"/>
                                      </p:to>
                                    </p:set>
                                    <p:anim calcmode="lin" valueType="num">
                                      <p:cBhvr additive="base">
                                        <p:cTn id="11" dur="1000" fill="hold"/>
                                        <p:tgtEl>
                                          <p:spTgt spid="1028"/>
                                        </p:tgtEl>
                                        <p:attrNameLst>
                                          <p:attrName>ppt_x</p:attrName>
                                        </p:attrNameLst>
                                      </p:cBhvr>
                                      <p:tavLst>
                                        <p:tav tm="0">
                                          <p:val>
                                            <p:strVal val="#ppt_x"/>
                                          </p:val>
                                        </p:tav>
                                        <p:tav tm="100000">
                                          <p:val>
                                            <p:strVal val="#ppt_x"/>
                                          </p:val>
                                        </p:tav>
                                      </p:tavLst>
                                    </p:anim>
                                    <p:anim calcmode="lin" valueType="num">
                                      <p:cBhvr additive="base">
                                        <p:cTn id="12" dur="1000" fill="hold"/>
                                        <p:tgtEl>
                                          <p:spTgt spid="10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descr="http://www.teachnlearnchem.com/quarkcomposition.jpg"/>
          <p:cNvPicPr/>
          <p:nvPr/>
        </p:nvPicPr>
        <p:blipFill>
          <a:blip r:embed="rId2">
            <a:extLst>
              <a:ext uri="{28A0092B-C50C-407E-A947-70E740481C1C}">
                <a14:useLocalDpi xmlns:a14="http://schemas.microsoft.com/office/drawing/2010/main" val="0"/>
              </a:ext>
            </a:extLst>
          </a:blip>
          <a:srcRect/>
          <a:stretch>
            <a:fillRect/>
          </a:stretch>
        </p:blipFill>
        <p:spPr bwMode="auto">
          <a:xfrm>
            <a:off x="5099836" y="2372500"/>
            <a:ext cx="5460840" cy="2349548"/>
          </a:xfrm>
          <a:prstGeom prst="rect">
            <a:avLst/>
          </a:prstGeom>
          <a:noFill/>
          <a:ln>
            <a:noFill/>
          </a:ln>
        </p:spPr>
      </p:pic>
      <p:pic>
        <p:nvPicPr>
          <p:cNvPr id="1026" name="Picture 2" descr="Resultado de imagen para MUJER LIMPIAND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03953"/>
            <a:ext cx="3985404" cy="3122540"/>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p:cNvSpPr/>
          <p:nvPr/>
        </p:nvSpPr>
        <p:spPr>
          <a:xfrm>
            <a:off x="3985404" y="593970"/>
            <a:ext cx="8206596" cy="1997470"/>
          </a:xfrm>
          <a:prstGeom prst="rect">
            <a:avLst/>
          </a:prstGeom>
        </p:spPr>
        <p:txBody>
          <a:bodyPr wrap="square">
            <a:spAutoFit/>
          </a:bodyPr>
          <a:lstStyle/>
          <a:p>
            <a:pPr algn="just"/>
            <a:r>
              <a:rPr lang="en-US" sz="22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Hadrons </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are compound objects, the initial state </a:t>
            </a:r>
            <a:r>
              <a:rPr lang="en-US" sz="22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of </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partons is not uniquely </a:t>
            </a:r>
            <a:r>
              <a:rPr lang="en-US" sz="22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defined, generally they </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are realized as quantum superposition of states distributed according to the proton structure functions</a:t>
            </a:r>
            <a:r>
              <a:rPr lang="en-US" sz="22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en-US" sz="2200" dirty="0">
                <a:latin typeface="Times New Roman" panose="02020603050405020304" pitchFamily="18" charset="0"/>
              </a:rPr>
              <a:t> </a:t>
            </a:r>
            <a:r>
              <a:rPr lang="en-US" sz="22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HCs create </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 large number of </a:t>
            </a:r>
            <a:r>
              <a:rPr lang="en-US" sz="22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elementary processes</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T</a:t>
            </a:r>
            <a:r>
              <a:rPr lang="en-US" sz="22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hese </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represent </a:t>
            </a:r>
            <a:r>
              <a:rPr lang="en-US" sz="22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background, and </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deposit high doses of radiation energy in the detector.</a:t>
            </a:r>
          </a:p>
          <a:p>
            <a:pPr algn="just">
              <a:lnSpc>
                <a:spcPct val="115000"/>
              </a:lnSpc>
              <a:spcAft>
                <a:spcPts val="8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ángulo 3"/>
          <p:cNvSpPr/>
          <p:nvPr/>
        </p:nvSpPr>
        <p:spPr>
          <a:xfrm>
            <a:off x="108402" y="4654867"/>
            <a:ext cx="12042474" cy="1785104"/>
          </a:xfrm>
          <a:prstGeom prst="rect">
            <a:avLst/>
          </a:prstGeom>
        </p:spPr>
        <p:txBody>
          <a:bodyPr wrap="square">
            <a:spAutoFit/>
          </a:bodyPr>
          <a:lstStyle/>
          <a:p>
            <a:pPr algn="just"/>
            <a:r>
              <a:rPr lang="en-US" sz="2200" dirty="0">
                <a:latin typeface="Times New Roman" panose="02020603050405020304" pitchFamily="18" charset="0"/>
                <a:cs typeface="Times New Roman" panose="02020603050405020304" pitchFamily="18" charset="0"/>
              </a:rPr>
              <a:t>By contrast, the total cross section at </a:t>
            </a:r>
            <a:r>
              <a:rPr lang="en-US" sz="2200" dirty="0" smtClean="0">
                <a:latin typeface="Times New Roman" panose="02020603050405020304" pitchFamily="18" charset="0"/>
                <a:cs typeface="Times New Roman" panose="02020603050405020304" pitchFamily="18" charset="0"/>
              </a:rPr>
              <a:t>LCs </a:t>
            </a:r>
            <a:r>
              <a:rPr lang="en-US" sz="2200" dirty="0">
                <a:latin typeface="Times New Roman" panose="02020603050405020304" pitchFamily="18" charset="0"/>
                <a:cs typeface="Times New Roman" panose="02020603050405020304" pitchFamily="18" charset="0"/>
              </a:rPr>
              <a:t>is relatively small </a:t>
            </a:r>
            <a:r>
              <a:rPr lang="en-US" sz="2200" dirty="0" smtClean="0">
                <a:latin typeface="Times New Roman" panose="02020603050405020304" pitchFamily="18" charset="0"/>
                <a:cs typeface="Times New Roman" panose="02020603050405020304" pitchFamily="18" charset="0"/>
              </a:rPr>
              <a:t>and they </a:t>
            </a:r>
            <a:r>
              <a:rPr lang="en-US" sz="2200" dirty="0">
                <a:latin typeface="Times New Roman" panose="02020603050405020304" pitchFamily="18" charset="0"/>
                <a:cs typeface="Times New Roman" panose="02020603050405020304" pitchFamily="18" charset="0"/>
              </a:rPr>
              <a:t>have high sensitivity to electroweak processes, allowing very precise measurements in the Higgs sector, as well as in the search for new </a:t>
            </a:r>
            <a:r>
              <a:rPr lang="en-US" sz="2200" dirty="0" smtClean="0">
                <a:latin typeface="Times New Roman" panose="02020603050405020304" pitchFamily="18" charset="0"/>
                <a:cs typeface="Times New Roman" panose="02020603050405020304" pitchFamily="18" charset="0"/>
              </a:rPr>
              <a:t>physics. The </a:t>
            </a:r>
            <a:r>
              <a:rPr lang="en-US" sz="2200" dirty="0">
                <a:latin typeface="Times New Roman" panose="02020603050405020304" pitchFamily="18" charset="0"/>
                <a:cs typeface="Times New Roman" panose="02020603050405020304" pitchFamily="18" charset="0"/>
              </a:rPr>
              <a:t>radiation levels are moderate. The </a:t>
            </a:r>
            <a:r>
              <a:rPr lang="en-US" sz="2200" dirty="0" smtClean="0">
                <a:latin typeface="Times New Roman" panose="02020603050405020304" pitchFamily="18" charset="0"/>
                <a:cs typeface="Times New Roman" panose="02020603050405020304" pitchFamily="18" charset="0"/>
              </a:rPr>
              <a:t>process </a:t>
            </a:r>
            <a:r>
              <a:rPr lang="en-US" sz="2200" dirty="0">
                <a:latin typeface="Times New Roman" panose="02020603050405020304" pitchFamily="18" charset="0"/>
                <a:cs typeface="Times New Roman" panose="02020603050405020304" pitchFamily="18" charset="0"/>
              </a:rPr>
              <a:t>is </a:t>
            </a:r>
            <a:r>
              <a:rPr lang="en-US" sz="2200" i="1" dirty="0">
                <a:latin typeface="Times New Roman" panose="02020603050405020304" pitchFamily="18" charset="0"/>
                <a:cs typeface="Times New Roman" panose="02020603050405020304" pitchFamily="18" charset="0"/>
              </a:rPr>
              <a:t>cleaner</a:t>
            </a:r>
            <a:r>
              <a:rPr lang="en-US" sz="2200" dirty="0">
                <a:latin typeface="Times New Roman" panose="02020603050405020304" pitchFamily="18" charset="0"/>
                <a:cs typeface="Times New Roman" panose="02020603050405020304" pitchFamily="18" charset="0"/>
              </a:rPr>
              <a:t> with regards to </a:t>
            </a:r>
            <a:r>
              <a:rPr lang="en-US" sz="2200" dirty="0" smtClean="0">
                <a:latin typeface="Times New Roman" panose="02020603050405020304" pitchFamily="18" charset="0"/>
                <a:cs typeface="Times New Roman" panose="02020603050405020304" pitchFamily="18" charset="0"/>
              </a:rPr>
              <a:t>the background, here the </a:t>
            </a:r>
            <a:r>
              <a:rPr lang="en-US" sz="2200" dirty="0">
                <a:latin typeface="Times New Roman" panose="02020603050405020304" pitchFamily="18" charset="0"/>
                <a:cs typeface="Times New Roman" panose="02020603050405020304" pitchFamily="18" charset="0"/>
              </a:rPr>
              <a:t>particles are elementary, </a:t>
            </a:r>
            <a:r>
              <a:rPr lang="en-US" sz="2200" dirty="0" smtClean="0">
                <a:latin typeface="Times New Roman" panose="02020603050405020304" pitchFamily="18" charset="0"/>
                <a:cs typeface="Times New Roman" panose="02020603050405020304" pitchFamily="18" charset="0"/>
              </a:rPr>
              <a:t>and </a:t>
            </a:r>
            <a:r>
              <a:rPr lang="en-US" sz="2200" dirty="0">
                <a:latin typeface="Times New Roman" panose="02020603050405020304" pitchFamily="18" charset="0"/>
                <a:cs typeface="Times New Roman" panose="02020603050405020304" pitchFamily="18" charset="0"/>
              </a:rPr>
              <a:t>the </a:t>
            </a:r>
            <a:r>
              <a:rPr lang="en-US" sz="2200" dirty="0" smtClean="0">
                <a:latin typeface="Times New Roman" panose="02020603050405020304" pitchFamily="18" charset="0"/>
                <a:cs typeface="Times New Roman" panose="02020603050405020304" pitchFamily="18" charset="0"/>
              </a:rPr>
              <a:t>initial state is </a:t>
            </a:r>
            <a:r>
              <a:rPr lang="en-US" sz="2200" dirty="0">
                <a:latin typeface="Times New Roman" panose="02020603050405020304" pitchFamily="18" charset="0"/>
                <a:cs typeface="Times New Roman" panose="02020603050405020304" pitchFamily="18" charset="0"/>
              </a:rPr>
              <a:t>defined at the fundamental </a:t>
            </a:r>
            <a:r>
              <a:rPr lang="en-US" sz="2200" dirty="0" smtClean="0">
                <a:latin typeface="Times New Roman" panose="02020603050405020304" pitchFamily="18" charset="0"/>
                <a:cs typeface="Times New Roman" panose="02020603050405020304" pitchFamily="18" charset="0"/>
              </a:rPr>
              <a:t>level, allowing full reconstruction of </a:t>
            </a:r>
            <a:r>
              <a:rPr lang="en-US" sz="2200" dirty="0">
                <a:latin typeface="Times New Roman" panose="02020603050405020304" pitchFamily="18" charset="0"/>
                <a:cs typeface="Times New Roman" panose="02020603050405020304" pitchFamily="18" charset="0"/>
              </a:rPr>
              <a:t>the final state from conservation </a:t>
            </a:r>
            <a:r>
              <a:rPr lang="en-US" sz="2200" dirty="0" smtClean="0">
                <a:latin typeface="Times New Roman" panose="02020603050405020304" pitchFamily="18" charset="0"/>
                <a:cs typeface="Times New Roman" panose="02020603050405020304" pitchFamily="18" charset="0"/>
              </a:rPr>
              <a:t>principles.</a:t>
            </a:r>
            <a:endParaRPr lang="en-US" sz="2400" dirty="0"/>
          </a:p>
        </p:txBody>
      </p:sp>
      <p:sp>
        <p:nvSpPr>
          <p:cNvPr id="8" name="1 CuadroTexto"/>
          <p:cNvSpPr txBox="1"/>
          <p:nvPr/>
        </p:nvSpPr>
        <p:spPr>
          <a:xfrm>
            <a:off x="0" y="-14467"/>
            <a:ext cx="12192000" cy="523220"/>
          </a:xfrm>
          <a:prstGeom prst="rect">
            <a:avLst/>
          </a:prstGeom>
          <a:solidFill>
            <a:schemeClr val="tx2">
              <a:lumMod val="75000"/>
              <a:alpha val="80000"/>
            </a:schemeClr>
          </a:solidFill>
          <a:ln w="15875" cap="flat" cmpd="sng" algn="ctr">
            <a:noFill/>
            <a:prstDash val="solid"/>
          </a:ln>
          <a:effectLst/>
        </p:spPr>
        <p:txBody>
          <a:bodyPr wrap="square" rtlCol="0">
            <a:spAutoFit/>
          </a:bodyPr>
          <a:lstStyle/>
          <a:p>
            <a:pPr algn="ctr"/>
            <a:r>
              <a:rPr lang="en-US" sz="2800" dirty="0">
                <a:solidFill>
                  <a:schemeClr val="bg1"/>
                </a:solidFill>
                <a:latin typeface="Times New Roman" panose="02020603050405020304" pitchFamily="18" charset="0"/>
                <a:ea typeface="Calibri" panose="020F0502020204030204" pitchFamily="34" charset="0"/>
              </a:rPr>
              <a:t>CLEAN ENVIRONMENT</a:t>
            </a:r>
            <a:endParaRPr lang="en-US" sz="2800" dirty="0">
              <a:solidFill>
                <a:schemeClr val="bg1"/>
              </a:solidFill>
            </a:endParaRPr>
          </a:p>
        </p:txBody>
      </p:sp>
      <p:pic>
        <p:nvPicPr>
          <p:cNvPr id="9" name="Picture 17"/>
          <p:cNvPicPr>
            <a:picLocks noChangeAspect="1"/>
          </p:cNvPicPr>
          <p:nvPr/>
        </p:nvPicPr>
        <p:blipFill>
          <a:blip r:embed="rId4"/>
          <a:stretch>
            <a:fillRect/>
          </a:stretch>
        </p:blipFill>
        <p:spPr>
          <a:xfrm>
            <a:off x="11644965" y="-47"/>
            <a:ext cx="505911" cy="504000"/>
          </a:xfrm>
          <a:prstGeom prst="rect">
            <a:avLst/>
          </a:prstGeom>
        </p:spPr>
      </p:pic>
      <p:sp>
        <p:nvSpPr>
          <p:cNvPr id="10" name="3 Rectángulo"/>
          <p:cNvSpPr/>
          <p:nvPr/>
        </p:nvSpPr>
        <p:spPr>
          <a:xfrm>
            <a:off x="1674887" y="6550837"/>
            <a:ext cx="9144000" cy="307777"/>
          </a:xfrm>
          <a:prstGeom prst="rect">
            <a:avLst/>
          </a:prstGeom>
          <a:solidFill>
            <a:schemeClr val="tx2">
              <a:lumMod val="75000"/>
              <a:alpha val="82000"/>
            </a:schemeClr>
          </a:solidFill>
        </p:spPr>
        <p:txBody>
          <a:bodyPr wrap="square">
            <a:spAutoFit/>
          </a:bodyPr>
          <a:lstStyle/>
          <a:p>
            <a:pPr algn="ctr"/>
            <a:r>
              <a:rPr lang="es-MX" sz="1400" b="1" dirty="0">
                <a:solidFill>
                  <a:schemeClr val="bg1"/>
                </a:solidFill>
                <a:latin typeface="arial" panose="020B0604020202020204" pitchFamily="34" charset="0"/>
              </a:rPr>
              <a:t>XXXII Reunión Anual de la División de Partículas y Campos de la SMF</a:t>
            </a:r>
          </a:p>
        </p:txBody>
      </p:sp>
      <p:sp>
        <p:nvSpPr>
          <p:cNvPr id="2" name="Marcador de número de diapositiva 1"/>
          <p:cNvSpPr>
            <a:spLocks noGrp="1"/>
          </p:cNvSpPr>
          <p:nvPr>
            <p:ph type="sldNum" sz="quarter" idx="12"/>
          </p:nvPr>
        </p:nvSpPr>
        <p:spPr/>
        <p:txBody>
          <a:bodyPr/>
          <a:lstStyle/>
          <a:p>
            <a:fld id="{AF6F4572-834B-4BE4-8BE1-1ABF8747031F}" type="slidenum">
              <a:rPr lang="es-MX" smtClean="0"/>
              <a:t>4</a:t>
            </a:fld>
            <a:endParaRPr lang="es-MX"/>
          </a:p>
        </p:txBody>
      </p:sp>
    </p:spTree>
    <p:extLst>
      <p:ext uri="{BB962C8B-B14F-4D97-AF65-F5344CB8AC3E}">
        <p14:creationId xmlns:p14="http://schemas.microsoft.com/office/powerpoint/2010/main" val="1034947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75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250" fill="hold"/>
                                        <p:tgtEl>
                                          <p:spTgt spid="7"/>
                                        </p:tgtEl>
                                        <p:attrNameLst>
                                          <p:attrName>ppt_x</p:attrName>
                                        </p:attrNameLst>
                                      </p:cBhvr>
                                      <p:tavLst>
                                        <p:tav tm="0">
                                          <p:val>
                                            <p:strVal val="#ppt_x"/>
                                          </p:val>
                                        </p:tav>
                                        <p:tav tm="100000">
                                          <p:val>
                                            <p:strVal val="#ppt_x"/>
                                          </p:val>
                                        </p:tav>
                                      </p:tavLst>
                                    </p:anim>
                                    <p:anim calcmode="lin" valueType="num">
                                      <p:cBhvr additive="base">
                                        <p:cTn id="8" dur="225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flipH="1" flipV="1">
            <a:off x="0" y="3903971"/>
            <a:ext cx="12192000" cy="2664253"/>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19050" cap="sq">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Rectángulo 1"/>
          <p:cNvSpPr/>
          <p:nvPr/>
        </p:nvSpPr>
        <p:spPr>
          <a:xfrm>
            <a:off x="261870" y="3952780"/>
            <a:ext cx="11668259" cy="1938992"/>
          </a:xfrm>
          <a:prstGeom prst="rect">
            <a:avLst/>
          </a:prstGeom>
        </p:spPr>
        <p:txBody>
          <a:bodyPr wrap="square">
            <a:spAutoFit/>
          </a:bodyPr>
          <a:lstStyle/>
          <a:p>
            <a:pPr algn="just"/>
            <a:r>
              <a:rPr lang="en-US" sz="2400" dirty="0">
                <a:latin typeface="Times New Roman" panose="02020603050405020304" pitchFamily="18" charset="0"/>
                <a:cs typeface="Times New Roman" panose="02020603050405020304" pitchFamily="18" charset="0"/>
              </a:rPr>
              <a:t>The minimal B−L </a:t>
            </a:r>
            <a:r>
              <a:rPr lang="en-US" sz="2400" dirty="0" smtClean="0">
                <a:latin typeface="Times New Roman" panose="02020603050405020304" pitchFamily="18" charset="0"/>
                <a:cs typeface="Times New Roman" panose="02020603050405020304" pitchFamily="18" charset="0"/>
              </a:rPr>
              <a:t>extension </a:t>
            </a:r>
            <a:r>
              <a:rPr lang="en-US" sz="2400" dirty="0">
                <a:latin typeface="Times New Roman" panose="02020603050405020304" pitchFamily="18" charset="0"/>
                <a:cs typeface="Times New Roman" panose="02020603050405020304" pitchFamily="18" charset="0"/>
              </a:rPr>
              <a:t>of the SM consists of </a:t>
            </a:r>
            <a:r>
              <a:rPr lang="en-US" sz="2400" dirty="0" smtClean="0">
                <a:latin typeface="Times New Roman" panose="02020603050405020304" pitchFamily="18" charset="0"/>
                <a:cs typeface="Times New Roman" panose="02020603050405020304" pitchFamily="18" charset="0"/>
              </a:rPr>
              <a:t>adding a </a:t>
            </a:r>
            <a:r>
              <a:rPr lang="en-US" sz="2400" dirty="0">
                <a:latin typeface="Times New Roman" panose="02020603050405020304" pitchFamily="18" charset="0"/>
                <a:cs typeface="Times New Roman" panose="02020603050405020304" pitchFamily="18" charset="0"/>
              </a:rPr>
              <a:t>further </a:t>
            </a:r>
            <a:r>
              <a:rPr lang="en-US" sz="2400" i="1" dirty="0">
                <a:latin typeface="Times New Roman" panose="02020603050405020304" pitchFamily="18" charset="0"/>
                <a:cs typeface="Times New Roman" panose="02020603050405020304" pitchFamily="18" charset="0"/>
              </a:rPr>
              <a:t>U</a:t>
            </a:r>
            <a:r>
              <a:rPr lang="en-US" sz="2400" dirty="0">
                <a:latin typeface="Times New Roman" panose="02020603050405020304" pitchFamily="18" charset="0"/>
                <a:cs typeface="Times New Roman" panose="02020603050405020304" pitchFamily="18" charset="0"/>
              </a:rPr>
              <a:t>(1)</a:t>
            </a:r>
            <a:r>
              <a:rPr lang="en-US" sz="2400" baseline="-25000" dirty="0">
                <a:latin typeface="Times New Roman" panose="02020603050405020304" pitchFamily="18" charset="0"/>
                <a:cs typeface="Times New Roman" panose="02020603050405020304" pitchFamily="18" charset="0"/>
              </a:rPr>
              <a:t>B−L </a:t>
            </a:r>
            <a:r>
              <a:rPr lang="en-US" sz="2400" dirty="0" smtClean="0">
                <a:latin typeface="Times New Roman" panose="02020603050405020304" pitchFamily="18" charset="0"/>
                <a:cs typeface="Times New Roman" panose="02020603050405020304" pitchFamily="18" charset="0"/>
              </a:rPr>
              <a:t>gauge group together with a singlet complex neutral scalar field (to break the new symmetry), giving rise to; an extra </a:t>
            </a:r>
            <a:r>
              <a:rPr lang="en-US" sz="2400" i="1" dirty="0" smtClean="0">
                <a:latin typeface="Times New Roman" panose="02020603050405020304" pitchFamily="18" charset="0"/>
                <a:cs typeface="Times New Roman" panose="02020603050405020304" pitchFamily="18" charset="0"/>
              </a:rPr>
              <a:t>Z</a:t>
            </a:r>
            <a:r>
              <a:rPr lang="en-US" sz="2400" dirty="0" smtClean="0">
                <a:latin typeface="Times New Roman" panose="02020603050405020304" pitchFamily="18" charset="0"/>
                <a:cs typeface="Times New Roman" panose="02020603050405020304" pitchFamily="18" charset="0"/>
              </a:rPr>
              <a:t>´ boson, three </a:t>
            </a:r>
            <a:r>
              <a:rPr lang="en-US" sz="2400" dirty="0">
                <a:latin typeface="Times New Roman" panose="02020603050405020304" pitchFamily="18" charset="0"/>
                <a:cs typeface="Times New Roman" panose="02020603050405020304" pitchFamily="18" charset="0"/>
              </a:rPr>
              <a:t>right-handed </a:t>
            </a:r>
            <a:r>
              <a:rPr lang="en-US" sz="2400" dirty="0" smtClean="0">
                <a:latin typeface="Times New Roman" panose="02020603050405020304" pitchFamily="18" charset="0"/>
                <a:cs typeface="Times New Roman" panose="02020603050405020304" pitchFamily="18" charset="0"/>
              </a:rPr>
              <a:t>neutrinos, </a:t>
            </a:r>
            <a:r>
              <a:rPr lang="en-US" sz="2400">
                <a:latin typeface="Times New Roman" panose="02020603050405020304" pitchFamily="18" charset="0"/>
                <a:cs typeface="Times New Roman" panose="02020603050405020304" pitchFamily="18" charset="0"/>
              </a:rPr>
              <a:t>an </a:t>
            </a:r>
            <a:r>
              <a:rPr lang="en-US" sz="2400" smtClean="0">
                <a:latin typeface="Times New Roman" panose="02020603050405020304" pitchFamily="18" charset="0"/>
                <a:cs typeface="Times New Roman" panose="02020603050405020304" pitchFamily="18" charset="0"/>
              </a:rPr>
              <a:t>additional heavy </a:t>
            </a:r>
            <a:r>
              <a:rPr lang="en-US" sz="2400" dirty="0" smtClean="0">
                <a:latin typeface="Times New Roman" panose="02020603050405020304" pitchFamily="18" charset="0"/>
                <a:cs typeface="Times New Roman" panose="02020603050405020304" pitchFamily="18" charset="0"/>
              </a:rPr>
              <a:t>scalar Higgs </a:t>
            </a:r>
            <a:r>
              <a:rPr lang="en-US" sz="2400" dirty="0">
                <a:latin typeface="Times New Roman" panose="02020603050405020304" pitchFamily="18" charset="0"/>
                <a:cs typeface="Times New Roman" panose="02020603050405020304" pitchFamily="18" charset="0"/>
              </a:rPr>
              <a:t>boson generated </a:t>
            </a:r>
            <a:r>
              <a:rPr lang="en-US" sz="2400" dirty="0" smtClean="0">
                <a:latin typeface="Times New Roman" panose="02020603050405020304" pitchFamily="18" charset="0"/>
                <a:cs typeface="Times New Roman" panose="02020603050405020304" pitchFamily="18" charset="0"/>
              </a:rPr>
              <a:t>through the </a:t>
            </a:r>
            <a:r>
              <a:rPr lang="en-US" sz="2400" i="1" dirty="0">
                <a:latin typeface="Times New Roman" panose="02020603050405020304" pitchFamily="18" charset="0"/>
                <a:cs typeface="Times New Roman" panose="02020603050405020304" pitchFamily="18" charset="0"/>
              </a:rPr>
              <a:t>U</a:t>
            </a:r>
            <a:r>
              <a:rPr lang="en-US" sz="2400" dirty="0">
                <a:latin typeface="Times New Roman" panose="02020603050405020304" pitchFamily="18" charset="0"/>
                <a:cs typeface="Times New Roman" panose="02020603050405020304" pitchFamily="18" charset="0"/>
              </a:rPr>
              <a:t>(1)</a:t>
            </a:r>
            <a:r>
              <a:rPr lang="en-US" sz="2400" baseline="-25000" dirty="0">
                <a:latin typeface="Times New Roman" panose="02020603050405020304" pitchFamily="18" charset="0"/>
                <a:cs typeface="Times New Roman" panose="02020603050405020304" pitchFamily="18" charset="0"/>
              </a:rPr>
              <a:t>B−L </a:t>
            </a:r>
            <a:r>
              <a:rPr lang="en-US" sz="2400" dirty="0">
                <a:latin typeface="Times New Roman" panose="02020603050405020304" pitchFamily="18" charset="0"/>
                <a:cs typeface="Times New Roman" panose="02020603050405020304" pitchFamily="18" charset="0"/>
              </a:rPr>
              <a:t>symmetry </a:t>
            </a:r>
            <a:r>
              <a:rPr lang="en-US" sz="2400" dirty="0" smtClean="0">
                <a:latin typeface="Times New Roman" panose="02020603050405020304" pitchFamily="18" charset="0"/>
                <a:cs typeface="Times New Roman" panose="02020603050405020304" pitchFamily="18" charset="0"/>
              </a:rPr>
              <a:t>breaking (</a:t>
            </a:r>
            <a:r>
              <a:rPr lang="en-US" sz="2400" dirty="0" smtClean="0">
                <a:latin typeface="Brush Script MT" panose="03060802040406070304" pitchFamily="66" charset="0"/>
                <a:cs typeface="Times New Roman" panose="02020603050405020304" pitchFamily="18" charset="0"/>
              </a:rPr>
              <a:t>O </a:t>
            </a:r>
            <a:r>
              <a:rPr lang="en-US" sz="2400" dirty="0" smtClean="0">
                <a:latin typeface="Times New Roman" panose="02020603050405020304" pitchFamily="18" charset="0"/>
                <a:cs typeface="Times New Roman" panose="02020603050405020304" pitchFamily="18" charset="0"/>
              </a:rPr>
              <a:t>TeV) and giving mass (see-saw) to the SM neutrinos.</a:t>
            </a:r>
            <a:endParaRPr lang="en-US" sz="2400" dirty="0">
              <a:latin typeface="Times New Roman" panose="02020603050405020304" pitchFamily="18" charset="0"/>
              <a:cs typeface="Times New Roman" panose="02020603050405020304" pitchFamily="18" charset="0"/>
            </a:endParaRPr>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67523" y="585701"/>
            <a:ext cx="6862448" cy="3039168"/>
          </a:xfrm>
          <a:prstGeom prst="rect">
            <a:avLst/>
          </a:prstGeom>
        </p:spPr>
      </p:pic>
      <p:sp>
        <p:nvSpPr>
          <p:cNvPr id="4" name="1 CuadroTexto"/>
          <p:cNvSpPr txBox="1"/>
          <p:nvPr/>
        </p:nvSpPr>
        <p:spPr>
          <a:xfrm>
            <a:off x="0" y="0"/>
            <a:ext cx="12192000" cy="523220"/>
          </a:xfrm>
          <a:prstGeom prst="rect">
            <a:avLst/>
          </a:prstGeom>
          <a:solidFill>
            <a:schemeClr val="tx2">
              <a:lumMod val="75000"/>
              <a:alpha val="80000"/>
            </a:schemeClr>
          </a:solidFill>
          <a:ln w="15875" cap="flat" cmpd="sng" algn="ctr">
            <a:noFill/>
            <a:prstDash val="solid"/>
          </a:ln>
          <a:effectLst/>
        </p:spPr>
        <p:txBody>
          <a:bodyPr wrap="square" rtlCol="0">
            <a:spAutoFit/>
          </a:bodyPr>
          <a:lstStyle/>
          <a:p>
            <a:pPr algn="ctr">
              <a:defRPr/>
            </a:pPr>
            <a:r>
              <a:rPr lang="en-US" sz="2800" dirty="0" smtClean="0">
                <a:solidFill>
                  <a:schemeClr val="bg1">
                    <a:lumMod val="95000"/>
                  </a:schemeClr>
                </a:solidFill>
                <a:latin typeface="Times New Roman" panose="02020603050405020304" pitchFamily="18" charset="0"/>
                <a:cs typeface="Times New Roman" panose="02020603050405020304" pitchFamily="18" charset="0"/>
              </a:rPr>
              <a:t>The B-L extension of the SM</a:t>
            </a:r>
            <a:endParaRPr lang="es-MX" sz="2800" b="1" kern="0" dirty="0" smtClean="0">
              <a:solidFill>
                <a:schemeClr val="bg1">
                  <a:lumMod val="95000"/>
                </a:schemeClr>
              </a:solidFill>
              <a:latin typeface="Calibri"/>
              <a:cs typeface="Times New Roman" pitchFamily="18" charset="0"/>
            </a:endParaRPr>
          </a:p>
        </p:txBody>
      </p:sp>
      <p:pic>
        <p:nvPicPr>
          <p:cNvPr id="5" name="Picture 17"/>
          <p:cNvPicPr>
            <a:picLocks noChangeAspect="1"/>
          </p:cNvPicPr>
          <p:nvPr/>
        </p:nvPicPr>
        <p:blipFill>
          <a:blip r:embed="rId3"/>
          <a:stretch>
            <a:fillRect/>
          </a:stretch>
        </p:blipFill>
        <p:spPr>
          <a:xfrm>
            <a:off x="11644965" y="-47"/>
            <a:ext cx="505911" cy="504000"/>
          </a:xfrm>
          <a:prstGeom prst="rect">
            <a:avLst/>
          </a:prstGeom>
        </p:spPr>
      </p:pic>
      <p:sp>
        <p:nvSpPr>
          <p:cNvPr id="7" name="Marcador de número de diapositiva 6"/>
          <p:cNvSpPr>
            <a:spLocks noGrp="1"/>
          </p:cNvSpPr>
          <p:nvPr>
            <p:ph type="sldNum" sz="quarter" idx="12"/>
          </p:nvPr>
        </p:nvSpPr>
        <p:spPr/>
        <p:txBody>
          <a:bodyPr/>
          <a:lstStyle/>
          <a:p>
            <a:fld id="{AF6F4572-834B-4BE4-8BE1-1ABF8747031F}" type="slidenum">
              <a:rPr lang="es-MX" smtClean="0"/>
              <a:t>5</a:t>
            </a:fld>
            <a:endParaRPr lang="es-MX"/>
          </a:p>
        </p:txBody>
      </p:sp>
      <p:sp>
        <p:nvSpPr>
          <p:cNvPr id="9" name="3 Rectángulo"/>
          <p:cNvSpPr/>
          <p:nvPr/>
        </p:nvSpPr>
        <p:spPr>
          <a:xfrm>
            <a:off x="1761972" y="6567586"/>
            <a:ext cx="9144000" cy="307777"/>
          </a:xfrm>
          <a:prstGeom prst="rect">
            <a:avLst/>
          </a:prstGeom>
          <a:solidFill>
            <a:schemeClr val="tx2">
              <a:lumMod val="75000"/>
              <a:alpha val="82000"/>
            </a:schemeClr>
          </a:solidFill>
        </p:spPr>
        <p:txBody>
          <a:bodyPr wrap="square">
            <a:spAutoFit/>
          </a:bodyPr>
          <a:lstStyle/>
          <a:p>
            <a:pPr algn="ctr"/>
            <a:r>
              <a:rPr lang="es-MX" sz="1400" b="1" dirty="0">
                <a:solidFill>
                  <a:schemeClr val="bg1"/>
                </a:solidFill>
                <a:latin typeface="arial" panose="020B0604020202020204" pitchFamily="34" charset="0"/>
              </a:rPr>
              <a:t>XXXII Reunión Anual de la División de Partículas y Campos de la SMF</a:t>
            </a:r>
          </a:p>
        </p:txBody>
      </p:sp>
    </p:spTree>
    <p:extLst>
      <p:ext uri="{BB962C8B-B14F-4D97-AF65-F5344CB8AC3E}">
        <p14:creationId xmlns:p14="http://schemas.microsoft.com/office/powerpoint/2010/main" val="751820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20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250"/>
                                        <p:tgtEl>
                                          <p:spTgt spid="3"/>
                                        </p:tgtEl>
                                      </p:cBhvr>
                                    </p:animEffect>
                                    <p:anim calcmode="lin" valueType="num">
                                      <p:cBhvr>
                                        <p:cTn id="8" dur="1250" fill="hold"/>
                                        <p:tgtEl>
                                          <p:spTgt spid="3"/>
                                        </p:tgtEl>
                                        <p:attrNameLst>
                                          <p:attrName>ppt_x</p:attrName>
                                        </p:attrNameLst>
                                      </p:cBhvr>
                                      <p:tavLst>
                                        <p:tav tm="0">
                                          <p:val>
                                            <p:strVal val="#ppt_x"/>
                                          </p:val>
                                        </p:tav>
                                        <p:tav tm="100000">
                                          <p:val>
                                            <p:strVal val="#ppt_x"/>
                                          </p:val>
                                        </p:tav>
                                      </p:tavLst>
                                    </p:anim>
                                    <p:anim calcmode="lin" valueType="num">
                                      <p:cBhvr>
                                        <p:cTn id="9" dur="125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 name="Rectángulo 8"/>
              <p:cNvSpPr/>
              <p:nvPr/>
            </p:nvSpPr>
            <p:spPr>
              <a:xfrm>
                <a:off x="7766808" y="3161665"/>
                <a:ext cx="1875242" cy="778739"/>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en-US" sz="1600">
                          <a:latin typeface="Cambria Math" panose="02040503050406030204" pitchFamily="18" charset="0"/>
                        </a:rPr>
                        <m:t>Φ</m:t>
                      </m:r>
                      <m:r>
                        <a:rPr lang="en-US" sz="1600" i="0">
                          <a:latin typeface="Cambria Math" panose="02040503050406030204" pitchFamily="18" charset="0"/>
                        </a:rPr>
                        <m:t>= </m:t>
                      </m:r>
                      <m:d>
                        <m:dPr>
                          <m:ctrlPr>
                            <a:rPr lang="en-US" sz="1600" i="1">
                              <a:latin typeface="Cambria Math" panose="02040503050406030204" pitchFamily="18" charset="0"/>
                            </a:rPr>
                          </m:ctrlPr>
                        </m:dPr>
                        <m:e>
                          <m:f>
                            <m:fPr>
                              <m:type m:val="noBar"/>
                              <m:ctrlPr>
                                <a:rPr lang="en-US" sz="1600" i="1">
                                  <a:latin typeface="Cambria Math" panose="02040503050406030204" pitchFamily="18" charset="0"/>
                                </a:rPr>
                              </m:ctrlPr>
                            </m:fPr>
                            <m:num>
                              <m:r>
                                <a:rPr lang="en-US" sz="1600" i="0">
                                  <a:latin typeface="Cambria Math" panose="02040503050406030204" pitchFamily="18" charset="0"/>
                                </a:rPr>
                                <m:t>0</m:t>
                              </m:r>
                            </m:num>
                            <m:den>
                              <m:f>
                                <m:fPr>
                                  <m:ctrlPr>
                                    <a:rPr lang="en-US" sz="1600" i="1">
                                      <a:latin typeface="Cambria Math" panose="02040503050406030204" pitchFamily="18" charset="0"/>
                                    </a:rPr>
                                  </m:ctrlPr>
                                </m:fPr>
                                <m:num>
                                  <m:r>
                                    <a:rPr lang="en-US" sz="1600" i="1">
                                      <a:latin typeface="Cambria Math" panose="02040503050406030204" pitchFamily="18" charset="0"/>
                                    </a:rPr>
                                    <m:t>𝑣</m:t>
                                  </m:r>
                                  <m:r>
                                    <a:rPr lang="en-US" sz="1600" i="0">
                                      <a:latin typeface="Cambria Math" panose="02040503050406030204" pitchFamily="18" charset="0"/>
                                    </a:rPr>
                                    <m:t>+</m:t>
                                  </m:r>
                                  <m:sSup>
                                    <m:sSupPr>
                                      <m:ctrlPr>
                                        <a:rPr lang="en-US" sz="1600" i="1">
                                          <a:latin typeface="Cambria Math" panose="02040503050406030204" pitchFamily="18" charset="0"/>
                                        </a:rPr>
                                      </m:ctrlPr>
                                    </m:sSupPr>
                                    <m:e>
                                      <m:r>
                                        <m:rPr>
                                          <m:sty m:val="p"/>
                                        </m:rPr>
                                        <a:rPr lang="en-US" sz="1600" i="0">
                                          <a:latin typeface="Cambria Math" panose="02040503050406030204" pitchFamily="18" charset="0"/>
                                        </a:rPr>
                                        <m:t>ϕ</m:t>
                                      </m:r>
                                    </m:e>
                                    <m:sup>
                                      <m:r>
                                        <a:rPr lang="en-US" sz="1600" i="0">
                                          <a:latin typeface="Cambria Math" panose="02040503050406030204" pitchFamily="18" charset="0"/>
                                        </a:rPr>
                                        <m:t>0</m:t>
                                      </m:r>
                                    </m:sup>
                                  </m:sSup>
                                </m:num>
                                <m:den>
                                  <m:rad>
                                    <m:radPr>
                                      <m:degHide m:val="on"/>
                                      <m:ctrlPr>
                                        <a:rPr lang="en-US" sz="1600" i="1">
                                          <a:latin typeface="Cambria Math" panose="02040503050406030204" pitchFamily="18" charset="0"/>
                                        </a:rPr>
                                      </m:ctrlPr>
                                    </m:radPr>
                                    <m:deg/>
                                    <m:e>
                                      <m:r>
                                        <a:rPr lang="en-US" sz="1600" i="0">
                                          <a:latin typeface="Cambria Math" panose="02040503050406030204" pitchFamily="18" charset="0"/>
                                        </a:rPr>
                                        <m:t>2</m:t>
                                      </m:r>
                                    </m:e>
                                  </m:rad>
                                </m:den>
                              </m:f>
                            </m:den>
                          </m:f>
                        </m:e>
                      </m:d>
                    </m:oMath>
                  </m:oMathPara>
                </a14:m>
                <a:endParaRPr lang="en-US" sz="1600" dirty="0"/>
              </a:p>
            </p:txBody>
          </p:sp>
        </mc:Choice>
        <mc:Fallback xmlns="">
          <p:sp>
            <p:nvSpPr>
              <p:cNvPr id="9" name="Rectángulo 8"/>
              <p:cNvSpPr>
                <a:spLocks noRot="1" noChangeAspect="1" noMove="1" noResize="1" noEditPoints="1" noAdjustHandles="1" noChangeArrowheads="1" noChangeShapeType="1" noTextEdit="1"/>
              </p:cNvSpPr>
              <p:nvPr/>
            </p:nvSpPr>
            <p:spPr>
              <a:xfrm>
                <a:off x="7766808" y="3161665"/>
                <a:ext cx="1875242" cy="778739"/>
              </a:xfrm>
              <a:prstGeom prst="rect">
                <a:avLst/>
              </a:prstGeom>
              <a:blipFill rotWithShape="0">
                <a:blip r:embed="rId2"/>
                <a:stretch>
                  <a:fillRect/>
                </a:stretch>
              </a:blipFill>
            </p:spPr>
            <p:txBody>
              <a:bodyPr/>
              <a:lstStyle/>
              <a:p>
                <a:r>
                  <a:rPr lang="en-US">
                    <a:noFill/>
                  </a:rPr>
                  <a:t> </a:t>
                </a:r>
              </a:p>
            </p:txBody>
          </p:sp>
        </mc:Fallback>
      </mc:AlternateContent>
      <p:sp>
        <p:nvSpPr>
          <p:cNvPr id="4" name="1 CuadroTexto"/>
          <p:cNvSpPr txBox="1"/>
          <p:nvPr/>
        </p:nvSpPr>
        <p:spPr>
          <a:xfrm>
            <a:off x="-41124" y="5028"/>
            <a:ext cx="12192000" cy="523220"/>
          </a:xfrm>
          <a:prstGeom prst="rect">
            <a:avLst/>
          </a:prstGeom>
          <a:solidFill>
            <a:schemeClr val="tx2">
              <a:lumMod val="75000"/>
              <a:alpha val="80000"/>
            </a:schemeClr>
          </a:solidFill>
          <a:ln w="15875" cap="flat" cmpd="sng" algn="ctr">
            <a:noFill/>
            <a:prstDash val="solid"/>
          </a:ln>
          <a:effectLst/>
        </p:spPr>
        <p:txBody>
          <a:bodyPr wrap="square" rtlCol="0">
            <a:spAutoFit/>
          </a:bodyPr>
          <a:lstStyle/>
          <a:p>
            <a:pPr algn="ctr">
              <a:defRPr/>
            </a:pPr>
            <a:r>
              <a:rPr lang="en-US" sz="2800" dirty="0" smtClean="0">
                <a:solidFill>
                  <a:schemeClr val="bg1">
                    <a:lumMod val="95000"/>
                  </a:schemeClr>
                </a:solidFill>
                <a:latin typeface="Times New Roman" panose="02020603050405020304" pitchFamily="18" charset="0"/>
                <a:cs typeface="Times New Roman" panose="02020603050405020304" pitchFamily="18" charset="0"/>
              </a:rPr>
              <a:t>The </a:t>
            </a:r>
            <a:r>
              <a:rPr lang="en-US" sz="2800" dirty="0">
                <a:solidFill>
                  <a:schemeClr val="bg1">
                    <a:lumMod val="95000"/>
                  </a:schemeClr>
                </a:solidFill>
                <a:latin typeface="Times New Roman" panose="02020603050405020304" pitchFamily="18" charset="0"/>
                <a:cs typeface="Times New Roman" panose="02020603050405020304" pitchFamily="18" charset="0"/>
              </a:rPr>
              <a:t>essence of the extended B-L model</a:t>
            </a:r>
            <a:endParaRPr lang="es-MX" sz="2800" b="1" kern="0" dirty="0" smtClean="0">
              <a:solidFill>
                <a:schemeClr val="bg1">
                  <a:lumMod val="95000"/>
                </a:schemeClr>
              </a:solidFill>
              <a:latin typeface="Calibri"/>
              <a:cs typeface="Times New Roman" pitchFamily="18" charset="0"/>
            </a:endParaRPr>
          </a:p>
        </p:txBody>
      </p:sp>
      <p:pic>
        <p:nvPicPr>
          <p:cNvPr id="5" name="Picture 17"/>
          <p:cNvPicPr>
            <a:picLocks noChangeAspect="1"/>
          </p:cNvPicPr>
          <p:nvPr/>
        </p:nvPicPr>
        <p:blipFill>
          <a:blip r:embed="rId3"/>
          <a:stretch>
            <a:fillRect/>
          </a:stretch>
        </p:blipFill>
        <p:spPr>
          <a:xfrm>
            <a:off x="11644965" y="-47"/>
            <a:ext cx="505911" cy="504000"/>
          </a:xfrm>
          <a:prstGeom prst="rect">
            <a:avLst/>
          </a:prstGeom>
        </p:spPr>
      </p:pic>
      <p:sp>
        <p:nvSpPr>
          <p:cNvPr id="6" name="3 Rectángulo"/>
          <p:cNvSpPr/>
          <p:nvPr/>
        </p:nvSpPr>
        <p:spPr>
          <a:xfrm>
            <a:off x="1674887" y="6550837"/>
            <a:ext cx="9144000" cy="307777"/>
          </a:xfrm>
          <a:prstGeom prst="rect">
            <a:avLst/>
          </a:prstGeom>
          <a:solidFill>
            <a:schemeClr val="tx2">
              <a:lumMod val="75000"/>
              <a:alpha val="82000"/>
            </a:schemeClr>
          </a:solidFill>
        </p:spPr>
        <p:txBody>
          <a:bodyPr wrap="square">
            <a:spAutoFit/>
          </a:bodyPr>
          <a:lstStyle/>
          <a:p>
            <a:pPr algn="ctr"/>
            <a:r>
              <a:rPr lang="es-MX" sz="1400" b="1" dirty="0">
                <a:solidFill>
                  <a:schemeClr val="bg1"/>
                </a:solidFill>
                <a:latin typeface="arial" panose="020B0604020202020204" pitchFamily="34" charset="0"/>
              </a:rPr>
              <a:t>XXXII Reunión Anual de la División de Partículas y Campos de la SMF</a:t>
            </a:r>
          </a:p>
        </p:txBody>
      </p:sp>
      <p:sp>
        <p:nvSpPr>
          <p:cNvPr id="2" name="Rectángulo 1"/>
          <p:cNvSpPr/>
          <p:nvPr/>
        </p:nvSpPr>
        <p:spPr>
          <a:xfrm>
            <a:off x="171719" y="630704"/>
            <a:ext cx="11848563" cy="1169551"/>
          </a:xfrm>
          <a:prstGeom prst="rect">
            <a:avLst/>
          </a:prstGeom>
        </p:spPr>
        <p:txBody>
          <a:bodyPr wrap="square">
            <a:spAutoFit/>
          </a:bodyPr>
          <a:lstStyle/>
          <a:p>
            <a:pPr algn="just"/>
            <a:r>
              <a:rPr lang="en-US" sz="2000" kern="1400" dirty="0">
                <a:solidFill>
                  <a:srgbClr val="000000"/>
                </a:solidFill>
                <a:latin typeface="Times New Roman" panose="02020603050405020304" pitchFamily="18" charset="0"/>
              </a:rPr>
              <a:t>We consider a </a:t>
            </a:r>
            <a:r>
              <a:rPr lang="en-US" sz="2000" i="1" kern="1400" dirty="0">
                <a:solidFill>
                  <a:srgbClr val="000000"/>
                </a:solidFill>
                <a:latin typeface="Times New Roman" panose="02020603050405020304" pitchFamily="18" charset="0"/>
              </a:rPr>
              <a:t>SU</a:t>
            </a:r>
            <a:r>
              <a:rPr lang="en-US" sz="2000" kern="1400" dirty="0">
                <a:solidFill>
                  <a:srgbClr val="000000"/>
                </a:solidFill>
                <a:latin typeface="Times New Roman" panose="02020603050405020304" pitchFamily="18" charset="0"/>
              </a:rPr>
              <a:t>(3)</a:t>
            </a:r>
            <a:r>
              <a:rPr lang="en-US" sz="2000" kern="1400" baseline="-25000" dirty="0">
                <a:solidFill>
                  <a:srgbClr val="000000"/>
                </a:solidFill>
                <a:latin typeface="Times New Roman" panose="02020603050405020304" pitchFamily="18" charset="0"/>
              </a:rPr>
              <a:t>C</a:t>
            </a:r>
            <a:r>
              <a:rPr lang="en-US" sz="2000" kern="1400" dirty="0">
                <a:solidFill>
                  <a:srgbClr val="000000"/>
                </a:solidFill>
                <a:latin typeface="Times New Roman" panose="02020603050405020304" pitchFamily="18" charset="0"/>
              </a:rPr>
              <a:t> × </a:t>
            </a:r>
            <a:r>
              <a:rPr lang="en-US" sz="2000" i="1" kern="1400" dirty="0">
                <a:solidFill>
                  <a:srgbClr val="000000"/>
                </a:solidFill>
                <a:latin typeface="Times New Roman" panose="02020603050405020304" pitchFamily="18" charset="0"/>
              </a:rPr>
              <a:t>SU</a:t>
            </a:r>
            <a:r>
              <a:rPr lang="en-US" sz="2000" kern="1400" dirty="0">
                <a:solidFill>
                  <a:srgbClr val="000000"/>
                </a:solidFill>
                <a:latin typeface="Times New Roman" panose="02020603050405020304" pitchFamily="18" charset="0"/>
              </a:rPr>
              <a:t>(2)</a:t>
            </a:r>
            <a:r>
              <a:rPr lang="en-US" sz="2000" i="1" kern="1400" baseline="-25000" dirty="0">
                <a:solidFill>
                  <a:srgbClr val="000000"/>
                </a:solidFill>
                <a:latin typeface="Times New Roman" panose="02020603050405020304" pitchFamily="18" charset="0"/>
              </a:rPr>
              <a:t>L</a:t>
            </a:r>
            <a:r>
              <a:rPr lang="en-US" sz="2000" kern="1400" dirty="0">
                <a:solidFill>
                  <a:srgbClr val="000000"/>
                </a:solidFill>
                <a:latin typeface="Times New Roman" panose="02020603050405020304" pitchFamily="18" charset="0"/>
              </a:rPr>
              <a:t> × </a:t>
            </a:r>
            <a:r>
              <a:rPr lang="en-US" sz="2000" i="1" kern="1400" dirty="0">
                <a:solidFill>
                  <a:srgbClr val="000000"/>
                </a:solidFill>
                <a:latin typeface="Times New Roman" panose="02020603050405020304" pitchFamily="18" charset="0"/>
              </a:rPr>
              <a:t>U</a:t>
            </a:r>
            <a:r>
              <a:rPr lang="en-US" sz="2000" kern="1400" dirty="0">
                <a:solidFill>
                  <a:srgbClr val="000000"/>
                </a:solidFill>
                <a:latin typeface="Times New Roman" panose="02020603050405020304" pitchFamily="18" charset="0"/>
              </a:rPr>
              <a:t>(1)</a:t>
            </a:r>
            <a:r>
              <a:rPr lang="en-US" sz="2000" kern="1400" baseline="-25000" dirty="0">
                <a:solidFill>
                  <a:srgbClr val="000000"/>
                </a:solidFill>
                <a:latin typeface="Times New Roman" panose="02020603050405020304" pitchFamily="18" charset="0"/>
              </a:rPr>
              <a:t>Y</a:t>
            </a:r>
            <a:r>
              <a:rPr lang="en-US" sz="2000" kern="1400" dirty="0">
                <a:solidFill>
                  <a:srgbClr val="000000"/>
                </a:solidFill>
                <a:latin typeface="Times New Roman" panose="02020603050405020304" pitchFamily="18" charset="0"/>
              </a:rPr>
              <a:t> × </a:t>
            </a:r>
            <a:r>
              <a:rPr lang="en-US" sz="2000" i="1" kern="1400" dirty="0">
                <a:solidFill>
                  <a:srgbClr val="000000"/>
                </a:solidFill>
                <a:latin typeface="Times New Roman" panose="02020603050405020304" pitchFamily="18" charset="0"/>
              </a:rPr>
              <a:t>U</a:t>
            </a:r>
            <a:r>
              <a:rPr lang="en-US" sz="2000" kern="1400" dirty="0">
                <a:solidFill>
                  <a:srgbClr val="000000"/>
                </a:solidFill>
                <a:latin typeface="Times New Roman" panose="02020603050405020304" pitchFamily="18" charset="0"/>
              </a:rPr>
              <a:t>(1)</a:t>
            </a:r>
            <a:r>
              <a:rPr lang="en-US" sz="2000" i="1" kern="1400" baseline="-25000" dirty="0">
                <a:solidFill>
                  <a:srgbClr val="000000"/>
                </a:solidFill>
                <a:latin typeface="Times New Roman" panose="02020603050405020304" pitchFamily="18" charset="0"/>
              </a:rPr>
              <a:t>B−L</a:t>
            </a:r>
            <a:r>
              <a:rPr lang="en-US" sz="2000" kern="1400" dirty="0">
                <a:solidFill>
                  <a:srgbClr val="000000"/>
                </a:solidFill>
                <a:latin typeface="Times New Roman" panose="02020603050405020304" pitchFamily="18" charset="0"/>
              </a:rPr>
              <a:t> model, </a:t>
            </a:r>
            <a:r>
              <a:rPr lang="en-US" sz="2000" kern="1400" dirty="0" smtClean="0">
                <a:solidFill>
                  <a:srgbClr val="000000"/>
                </a:solidFill>
                <a:latin typeface="Times New Roman" panose="02020603050405020304" pitchFamily="18" charset="0"/>
              </a:rPr>
              <a:t>which </a:t>
            </a:r>
            <a:r>
              <a:rPr lang="en-US" sz="2000" kern="1400" dirty="0">
                <a:solidFill>
                  <a:srgbClr val="000000"/>
                </a:solidFill>
                <a:latin typeface="Times New Roman" panose="02020603050405020304" pitchFamily="18" charset="0"/>
              </a:rPr>
              <a:t>is one of the simplest extensions of the SM, where </a:t>
            </a:r>
            <a:r>
              <a:rPr lang="en-US" sz="2000" i="1" kern="1400" dirty="0">
                <a:solidFill>
                  <a:srgbClr val="000000"/>
                </a:solidFill>
                <a:latin typeface="Times New Roman" panose="02020603050405020304" pitchFamily="18" charset="0"/>
              </a:rPr>
              <a:t>U</a:t>
            </a:r>
            <a:r>
              <a:rPr lang="en-US" sz="2000" kern="1400" dirty="0">
                <a:solidFill>
                  <a:srgbClr val="000000"/>
                </a:solidFill>
                <a:latin typeface="Times New Roman" panose="02020603050405020304" pitchFamily="18" charset="0"/>
              </a:rPr>
              <a:t>(1)</a:t>
            </a:r>
            <a:r>
              <a:rPr lang="en-US" sz="2000" i="1" kern="1400" baseline="-25000" dirty="0">
                <a:solidFill>
                  <a:srgbClr val="000000"/>
                </a:solidFill>
                <a:latin typeface="Times New Roman" panose="02020603050405020304" pitchFamily="18" charset="0"/>
              </a:rPr>
              <a:t>B−L</a:t>
            </a:r>
            <a:r>
              <a:rPr lang="en-US" sz="2000" kern="1400" dirty="0">
                <a:solidFill>
                  <a:srgbClr val="000000"/>
                </a:solidFill>
                <a:latin typeface="Times New Roman" panose="02020603050405020304" pitchFamily="18" charset="0"/>
              </a:rPr>
              <a:t>, represents </a:t>
            </a:r>
            <a:r>
              <a:rPr lang="en-US" sz="2000" kern="1400" dirty="0" smtClean="0">
                <a:solidFill>
                  <a:srgbClr val="000000"/>
                </a:solidFill>
                <a:latin typeface="Times New Roman" panose="02020603050405020304" pitchFamily="18" charset="0"/>
              </a:rPr>
              <a:t>an </a:t>
            </a:r>
            <a:r>
              <a:rPr lang="en-US" sz="2000" kern="1400" dirty="0">
                <a:solidFill>
                  <a:srgbClr val="000000"/>
                </a:solidFill>
                <a:latin typeface="Times New Roman" panose="02020603050405020304" pitchFamily="18" charset="0"/>
              </a:rPr>
              <a:t>additional gauge symmetry. The gauge invariant Lagrangian of this model is given by: </a:t>
            </a:r>
          </a:p>
          <a:p>
            <a:r>
              <a:rPr lang="en-US" sz="1000" kern="1400" dirty="0">
                <a:solidFill>
                  <a:srgbClr val="000000"/>
                </a:solidFill>
                <a:latin typeface="Times New Roman" panose="02020603050405020304" pitchFamily="18" charset="0"/>
              </a:rPr>
              <a:t> </a:t>
            </a:r>
            <a:endParaRPr lang="en-US" sz="1000" kern="1400" dirty="0">
              <a:ln>
                <a:noFill/>
              </a:ln>
              <a:solidFill>
                <a:srgbClr val="000000"/>
              </a:solidFill>
              <a:effectLst/>
              <a:latin typeface="Times New Roman" panose="02020603050405020304" pitchFamily="18" charset="0"/>
            </a:endParaRPr>
          </a:p>
        </p:txBody>
      </p:sp>
      <p:sp>
        <p:nvSpPr>
          <p:cNvPr id="3" name="Rectángulo 2"/>
          <p:cNvSpPr/>
          <p:nvPr/>
        </p:nvSpPr>
        <p:spPr>
          <a:xfrm>
            <a:off x="3006876" y="1740015"/>
            <a:ext cx="6096000" cy="615553"/>
          </a:xfrm>
          <a:prstGeom prst="rect">
            <a:avLst/>
          </a:prstGeom>
        </p:spPr>
        <p:txBody>
          <a:bodyPr>
            <a:spAutoFit/>
          </a:bodyPr>
          <a:lstStyle/>
          <a:p>
            <a:pPr algn="ctr"/>
            <a:r>
              <a:rPr lang="en-US" sz="2400" kern="1400" dirty="0">
                <a:solidFill>
                  <a:srgbClr val="000000"/>
                </a:solidFill>
                <a:latin typeface="Lucida Calligraphy" panose="03010101010101010101" pitchFamily="66" charset="0"/>
              </a:rPr>
              <a:t>L = L</a:t>
            </a:r>
            <a:r>
              <a:rPr lang="en-US" sz="2400" kern="1400" baseline="-25000" dirty="0">
                <a:solidFill>
                  <a:srgbClr val="000000"/>
                </a:solidFill>
                <a:latin typeface="Times New Roman" panose="02020603050405020304" pitchFamily="18" charset="0"/>
              </a:rPr>
              <a:t>s</a:t>
            </a:r>
            <a:r>
              <a:rPr lang="en-US" sz="2400" kern="1400" dirty="0">
                <a:solidFill>
                  <a:srgbClr val="000000"/>
                </a:solidFill>
                <a:latin typeface="Lucida Calligraphy" panose="03010101010101010101" pitchFamily="66" charset="0"/>
              </a:rPr>
              <a:t> + </a:t>
            </a:r>
            <a:r>
              <a:rPr lang="en-US" sz="2400" kern="1400" dirty="0" err="1">
                <a:solidFill>
                  <a:srgbClr val="000000"/>
                </a:solidFill>
                <a:latin typeface="Lucida Calligraphy" panose="03010101010101010101" pitchFamily="66" charset="0"/>
              </a:rPr>
              <a:t>L</a:t>
            </a:r>
            <a:r>
              <a:rPr lang="en-US" sz="2400" i="1" kern="1400" baseline="-25000" dirty="0" err="1">
                <a:solidFill>
                  <a:srgbClr val="000000"/>
                </a:solidFill>
                <a:latin typeface="Times New Roman" panose="02020603050405020304" pitchFamily="18" charset="0"/>
              </a:rPr>
              <a:t>YM</a:t>
            </a:r>
            <a:r>
              <a:rPr lang="en-US" sz="2400" kern="1400" dirty="0">
                <a:solidFill>
                  <a:srgbClr val="000000"/>
                </a:solidFill>
                <a:latin typeface="Lucida Calligraphy" panose="03010101010101010101" pitchFamily="66" charset="0"/>
              </a:rPr>
              <a:t> + L</a:t>
            </a:r>
            <a:r>
              <a:rPr lang="en-US" sz="2400" i="1" kern="1400" baseline="-25000" dirty="0">
                <a:solidFill>
                  <a:srgbClr val="000000"/>
                </a:solidFill>
                <a:latin typeface="Times New Roman" panose="02020603050405020304" pitchFamily="18" charset="0"/>
              </a:rPr>
              <a:t>f</a:t>
            </a:r>
            <a:r>
              <a:rPr lang="en-US" sz="2400" kern="1400" dirty="0">
                <a:solidFill>
                  <a:srgbClr val="000000"/>
                </a:solidFill>
                <a:latin typeface="Lucida Calligraphy" panose="03010101010101010101" pitchFamily="66" charset="0"/>
              </a:rPr>
              <a:t> + L</a:t>
            </a:r>
            <a:r>
              <a:rPr lang="en-US" sz="2400" i="1" kern="1400" baseline="-25000" dirty="0">
                <a:solidFill>
                  <a:srgbClr val="000000"/>
                </a:solidFill>
                <a:latin typeface="Times New Roman" panose="02020603050405020304" pitchFamily="18" charset="0"/>
              </a:rPr>
              <a:t>Y</a:t>
            </a:r>
            <a:r>
              <a:rPr lang="en-US" sz="2400" kern="1400" dirty="0">
                <a:solidFill>
                  <a:srgbClr val="000000"/>
                </a:solidFill>
                <a:latin typeface="Lucida Calligraphy" panose="03010101010101010101" pitchFamily="66" charset="0"/>
              </a:rPr>
              <a:t> </a:t>
            </a:r>
            <a:endParaRPr lang="en-US" sz="2400" kern="1400" dirty="0">
              <a:solidFill>
                <a:srgbClr val="000000"/>
              </a:solidFill>
              <a:latin typeface="Times New Roman" panose="02020603050405020304" pitchFamily="18" charset="0"/>
            </a:endParaRPr>
          </a:p>
          <a:p>
            <a:r>
              <a:rPr lang="en-US" sz="1000" kern="1400" dirty="0">
                <a:solidFill>
                  <a:srgbClr val="000000"/>
                </a:solidFill>
                <a:latin typeface="Times New Roman" panose="02020603050405020304" pitchFamily="18" charset="0"/>
              </a:rPr>
              <a:t> </a:t>
            </a:r>
            <a:endParaRPr lang="en-US" sz="1000" kern="1400" dirty="0">
              <a:ln>
                <a:noFill/>
              </a:ln>
              <a:solidFill>
                <a:srgbClr val="000000"/>
              </a:solidFill>
              <a:effectLst/>
              <a:latin typeface="Times New Roman" panose="02020603050405020304" pitchFamily="18" charset="0"/>
            </a:endParaRPr>
          </a:p>
        </p:txBody>
      </p:sp>
      <p:sp>
        <p:nvSpPr>
          <p:cNvPr id="7" name="Rectángulo 6"/>
          <p:cNvSpPr/>
          <p:nvPr/>
        </p:nvSpPr>
        <p:spPr>
          <a:xfrm>
            <a:off x="171719" y="2333742"/>
            <a:ext cx="9470331" cy="400110"/>
          </a:xfrm>
          <a:prstGeom prst="rect">
            <a:avLst/>
          </a:prstGeom>
        </p:spPr>
        <p:txBody>
          <a:bodyPr wrap="square">
            <a:spAutoFit/>
          </a:bodyPr>
          <a:lstStyle/>
          <a:p>
            <a:r>
              <a:rPr lang="en-US" sz="2000" kern="1400" dirty="0">
                <a:solidFill>
                  <a:srgbClr val="000000"/>
                </a:solidFill>
                <a:latin typeface="Times New Roman" panose="02020603050405020304" pitchFamily="18" charset="0"/>
              </a:rPr>
              <a:t>The model consists of one doublet Φ and one singlet χ </a:t>
            </a:r>
            <a:r>
              <a:rPr lang="en-US" sz="2000" kern="1400" dirty="0" smtClean="0">
                <a:solidFill>
                  <a:srgbClr val="000000"/>
                </a:solidFill>
                <a:latin typeface="Times New Roman" panose="02020603050405020304" pitchFamily="18" charset="0"/>
              </a:rPr>
              <a:t> complex scalar fields.</a:t>
            </a:r>
            <a:endParaRPr lang="en-US" sz="2000" kern="1400" dirty="0">
              <a:ln>
                <a:noFill/>
              </a:ln>
              <a:solidFill>
                <a:srgbClr val="000000"/>
              </a:solidFill>
              <a:effectLst/>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8" name="Rectángulo 7"/>
              <p:cNvSpPr/>
              <p:nvPr/>
            </p:nvSpPr>
            <p:spPr>
              <a:xfrm>
                <a:off x="166814" y="2993765"/>
                <a:ext cx="2254848" cy="89845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n-US" sz="1600" smtClean="0">
                          <a:latin typeface="Cambria Math" panose="02040503050406030204" pitchFamily="18" charset="0"/>
                        </a:rPr>
                        <m:t>Φ</m:t>
                      </m:r>
                      <m:r>
                        <a:rPr lang="en-US" sz="1600" i="0">
                          <a:latin typeface="Cambria Math" panose="02040503050406030204" pitchFamily="18" charset="0"/>
                        </a:rPr>
                        <m:t>= </m:t>
                      </m:r>
                      <m:d>
                        <m:dPr>
                          <m:ctrlPr>
                            <a:rPr lang="en-US" sz="1600" i="1">
                              <a:latin typeface="Cambria Math" panose="02040503050406030204" pitchFamily="18" charset="0"/>
                            </a:rPr>
                          </m:ctrlPr>
                        </m:dPr>
                        <m:e>
                          <m:f>
                            <m:fPr>
                              <m:type m:val="noBar"/>
                              <m:ctrlPr>
                                <a:rPr lang="en-US" sz="1600" i="1">
                                  <a:latin typeface="Cambria Math" panose="02040503050406030204" pitchFamily="18" charset="0"/>
                                </a:rPr>
                              </m:ctrlPr>
                            </m:fPr>
                            <m:num>
                              <m:sSup>
                                <m:sSupPr>
                                  <m:ctrlPr>
                                    <a:rPr lang="en-US" sz="1600" i="1">
                                      <a:latin typeface="Cambria Math" panose="02040503050406030204" pitchFamily="18" charset="0"/>
                                    </a:rPr>
                                  </m:ctrlPr>
                                </m:sSupPr>
                                <m:e>
                                  <m:r>
                                    <a:rPr lang="en-US" sz="1600" i="1">
                                      <a:latin typeface="Cambria Math" panose="02040503050406030204" pitchFamily="18" charset="0"/>
                                    </a:rPr>
                                    <m:t>𝐺</m:t>
                                  </m:r>
                                </m:e>
                                <m:sup>
                                  <m:r>
                                    <a:rPr lang="en-US" sz="1600" i="0">
                                      <a:latin typeface="Cambria Math" panose="02040503050406030204" pitchFamily="18" charset="0"/>
                                    </a:rPr>
                                    <m:t>±</m:t>
                                  </m:r>
                                </m:sup>
                              </m:sSup>
                            </m:num>
                            <m:den>
                              <m:f>
                                <m:fPr>
                                  <m:ctrlPr>
                                    <a:rPr lang="en-US" sz="1600" i="1">
                                      <a:latin typeface="Cambria Math" panose="02040503050406030204" pitchFamily="18" charset="0"/>
                                    </a:rPr>
                                  </m:ctrlPr>
                                </m:fPr>
                                <m:num>
                                  <m:r>
                                    <a:rPr lang="en-US" sz="1600" i="1">
                                      <a:latin typeface="Cambria Math" panose="02040503050406030204" pitchFamily="18" charset="0"/>
                                    </a:rPr>
                                    <m:t>𝑣</m:t>
                                  </m:r>
                                  <m:r>
                                    <a:rPr lang="en-US" sz="1600" i="0">
                                      <a:latin typeface="Cambria Math" panose="02040503050406030204" pitchFamily="18" charset="0"/>
                                    </a:rPr>
                                    <m:t>+</m:t>
                                  </m:r>
                                  <m:sSup>
                                    <m:sSupPr>
                                      <m:ctrlPr>
                                        <a:rPr lang="en-US" sz="1600" i="1">
                                          <a:latin typeface="Cambria Math" panose="02040503050406030204" pitchFamily="18" charset="0"/>
                                        </a:rPr>
                                      </m:ctrlPr>
                                    </m:sSupPr>
                                    <m:e>
                                      <m:r>
                                        <m:rPr>
                                          <m:sty m:val="p"/>
                                        </m:rPr>
                                        <a:rPr lang="en-US" sz="1600" i="0">
                                          <a:latin typeface="Cambria Math" panose="02040503050406030204" pitchFamily="18" charset="0"/>
                                        </a:rPr>
                                        <m:t>ϕ</m:t>
                                      </m:r>
                                    </m:e>
                                    <m:sup>
                                      <m:r>
                                        <a:rPr lang="en-US" sz="1600" i="0">
                                          <a:latin typeface="Cambria Math" panose="02040503050406030204" pitchFamily="18" charset="0"/>
                                        </a:rPr>
                                        <m:t>0</m:t>
                                      </m:r>
                                    </m:sup>
                                  </m:sSup>
                                  <m:r>
                                    <a:rPr lang="en-US" sz="1600" i="0">
                                      <a:latin typeface="Cambria Math" panose="02040503050406030204" pitchFamily="18" charset="0"/>
                                    </a:rPr>
                                    <m:t>+</m:t>
                                  </m:r>
                                  <m:r>
                                    <a:rPr lang="en-US" sz="1600" i="1">
                                      <a:latin typeface="Cambria Math" panose="02040503050406030204" pitchFamily="18" charset="0"/>
                                    </a:rPr>
                                    <m:t>𝑖</m:t>
                                  </m:r>
                                  <m:sSub>
                                    <m:sSubPr>
                                      <m:ctrlPr>
                                        <a:rPr lang="en-US" sz="1600" i="1">
                                          <a:latin typeface="Cambria Math" panose="02040503050406030204" pitchFamily="18" charset="0"/>
                                        </a:rPr>
                                      </m:ctrlPr>
                                    </m:sSubPr>
                                    <m:e>
                                      <m:r>
                                        <a:rPr lang="en-US" sz="1600" i="1">
                                          <a:latin typeface="Cambria Math" panose="02040503050406030204" pitchFamily="18" charset="0"/>
                                        </a:rPr>
                                        <m:t>𝐺</m:t>
                                      </m:r>
                                    </m:e>
                                    <m:sub>
                                      <m:r>
                                        <a:rPr lang="en-US" sz="1600" i="1">
                                          <a:latin typeface="Cambria Math" panose="02040503050406030204" pitchFamily="18" charset="0"/>
                                        </a:rPr>
                                        <m:t>𝑍</m:t>
                                      </m:r>
                                    </m:sub>
                                  </m:sSub>
                                </m:num>
                                <m:den>
                                  <m:rad>
                                    <m:radPr>
                                      <m:degHide m:val="on"/>
                                      <m:ctrlPr>
                                        <a:rPr lang="en-US" sz="1600" i="1">
                                          <a:latin typeface="Cambria Math" panose="02040503050406030204" pitchFamily="18" charset="0"/>
                                        </a:rPr>
                                      </m:ctrlPr>
                                    </m:radPr>
                                    <m:deg/>
                                    <m:e>
                                      <m:r>
                                        <a:rPr lang="en-US" sz="1600" i="0">
                                          <a:latin typeface="Cambria Math" panose="02040503050406030204" pitchFamily="18" charset="0"/>
                                        </a:rPr>
                                        <m:t>2</m:t>
                                      </m:r>
                                    </m:e>
                                  </m:rad>
                                </m:den>
                              </m:f>
                            </m:den>
                          </m:f>
                        </m:e>
                      </m:d>
                      <m:r>
                        <a:rPr lang="es-MX" sz="1600" b="0" i="1" smtClean="0">
                          <a:latin typeface="Cambria Math" panose="02040503050406030204" pitchFamily="18" charset="0"/>
                        </a:rPr>
                        <m:t> ,</m:t>
                      </m:r>
                    </m:oMath>
                  </m:oMathPara>
                </a14:m>
                <a:endParaRPr lang="en-US" sz="1600" dirty="0"/>
              </a:p>
            </p:txBody>
          </p:sp>
        </mc:Choice>
        <mc:Fallback xmlns="">
          <p:sp>
            <p:nvSpPr>
              <p:cNvPr id="8" name="Rectángulo 7"/>
              <p:cNvSpPr>
                <a:spLocks noRot="1" noChangeAspect="1" noMove="1" noResize="1" noEditPoints="1" noAdjustHandles="1" noChangeArrowheads="1" noChangeShapeType="1" noTextEdit="1"/>
              </p:cNvSpPr>
              <p:nvPr/>
            </p:nvSpPr>
            <p:spPr>
              <a:xfrm>
                <a:off x="166814" y="2993765"/>
                <a:ext cx="2254848" cy="898451"/>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ángulo 9"/>
              <p:cNvSpPr/>
              <p:nvPr/>
            </p:nvSpPr>
            <p:spPr>
              <a:xfrm>
                <a:off x="2306015" y="3115625"/>
                <a:ext cx="2066335" cy="65056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600" i="1">
                          <a:latin typeface="Cambria Math" panose="02040503050406030204" pitchFamily="18" charset="0"/>
                        </a:rPr>
                        <m:t>𝜒</m:t>
                      </m:r>
                      <m:r>
                        <a:rPr lang="en-US" sz="1600" i="0">
                          <a:latin typeface="Cambria Math" panose="02040503050406030204" pitchFamily="18" charset="0"/>
                        </a:rPr>
                        <m:t>=</m:t>
                      </m:r>
                      <m:d>
                        <m:dPr>
                          <m:ctrlPr>
                            <a:rPr lang="en-US" sz="1600" i="1">
                              <a:latin typeface="Cambria Math" panose="02040503050406030204" pitchFamily="18" charset="0"/>
                            </a:rPr>
                          </m:ctrlPr>
                        </m:dPr>
                        <m:e>
                          <m:f>
                            <m:fPr>
                              <m:ctrlPr>
                                <a:rPr lang="en-US" sz="1600" i="1">
                                  <a:latin typeface="Cambria Math" panose="02040503050406030204" pitchFamily="18" charset="0"/>
                                </a:rPr>
                              </m:ctrlPr>
                            </m:fPr>
                            <m:num>
                              <m:sSup>
                                <m:sSupPr>
                                  <m:ctrlPr>
                                    <a:rPr lang="en-US" sz="1600" i="1">
                                      <a:latin typeface="Cambria Math" panose="02040503050406030204" pitchFamily="18" charset="0"/>
                                    </a:rPr>
                                  </m:ctrlPr>
                                </m:sSupPr>
                                <m:e>
                                  <m:r>
                                    <a:rPr lang="en-US" sz="1600" i="1">
                                      <a:latin typeface="Cambria Math" panose="02040503050406030204" pitchFamily="18" charset="0"/>
                                    </a:rPr>
                                    <m:t>𝑣</m:t>
                                  </m:r>
                                </m:e>
                                <m:sup>
                                  <m:r>
                                    <a:rPr lang="en-US" sz="1600" i="0">
                                      <a:latin typeface="Cambria Math" panose="02040503050406030204" pitchFamily="18" charset="0"/>
                                    </a:rPr>
                                    <m:t>′</m:t>
                                  </m:r>
                                </m:sup>
                              </m:sSup>
                              <m:r>
                                <a:rPr lang="en-US" sz="1600" i="0">
                                  <a:latin typeface="Cambria Math" panose="02040503050406030204" pitchFamily="18" charset="0"/>
                                </a:rPr>
                                <m:t>+</m:t>
                              </m:r>
                              <m:sSup>
                                <m:sSupPr>
                                  <m:ctrlPr>
                                    <a:rPr lang="en-US" sz="1600" i="1">
                                      <a:latin typeface="Cambria Math" panose="02040503050406030204" pitchFamily="18" charset="0"/>
                                    </a:rPr>
                                  </m:ctrlPr>
                                </m:sSupPr>
                                <m:e>
                                  <m:r>
                                    <m:rPr>
                                      <m:sty m:val="p"/>
                                    </m:rPr>
                                    <a:rPr lang="en-US" sz="1600" i="0">
                                      <a:latin typeface="Cambria Math" panose="02040503050406030204" pitchFamily="18" charset="0"/>
                                    </a:rPr>
                                    <m:t>ϕ</m:t>
                                  </m:r>
                                </m:e>
                                <m:sup>
                                  <m:r>
                                    <a:rPr lang="en-US" sz="1600" i="0">
                                      <a:latin typeface="Cambria Math" panose="02040503050406030204" pitchFamily="18" charset="0"/>
                                    </a:rPr>
                                    <m:t>′0</m:t>
                                  </m:r>
                                </m:sup>
                              </m:sSup>
                              <m:r>
                                <a:rPr lang="en-US" sz="1600" i="0">
                                  <a:latin typeface="Cambria Math" panose="02040503050406030204" pitchFamily="18" charset="0"/>
                                </a:rPr>
                                <m:t>+</m:t>
                              </m:r>
                              <m:r>
                                <a:rPr lang="en-US" sz="1600" i="1">
                                  <a:latin typeface="Cambria Math" panose="02040503050406030204" pitchFamily="18" charset="0"/>
                                </a:rPr>
                                <m:t>𝑖</m:t>
                              </m:r>
                              <m:sSup>
                                <m:sSupPr>
                                  <m:ctrlPr>
                                    <a:rPr lang="en-US" sz="1600" i="1">
                                      <a:latin typeface="Cambria Math" panose="02040503050406030204" pitchFamily="18" charset="0"/>
                                    </a:rPr>
                                  </m:ctrlPr>
                                </m:sSupPr>
                                <m:e>
                                  <m:r>
                                    <a:rPr lang="en-US" sz="1600" i="1">
                                      <a:latin typeface="Cambria Math" panose="02040503050406030204" pitchFamily="18" charset="0"/>
                                    </a:rPr>
                                    <m:t>𝑧</m:t>
                                  </m:r>
                                </m:e>
                                <m:sup>
                                  <m:r>
                                    <a:rPr lang="en-US" sz="1600" i="0">
                                      <a:latin typeface="Cambria Math" panose="02040503050406030204" pitchFamily="18" charset="0"/>
                                    </a:rPr>
                                    <m:t>′</m:t>
                                  </m:r>
                                </m:sup>
                              </m:sSup>
                            </m:num>
                            <m:den>
                              <m:rad>
                                <m:radPr>
                                  <m:degHide m:val="on"/>
                                  <m:ctrlPr>
                                    <a:rPr lang="en-US" sz="1600" i="1">
                                      <a:latin typeface="Cambria Math" panose="02040503050406030204" pitchFamily="18" charset="0"/>
                                    </a:rPr>
                                  </m:ctrlPr>
                                </m:radPr>
                                <m:deg/>
                                <m:e>
                                  <m:r>
                                    <a:rPr lang="en-US" sz="1600" i="0">
                                      <a:latin typeface="Cambria Math" panose="02040503050406030204" pitchFamily="18" charset="0"/>
                                    </a:rPr>
                                    <m:t>2</m:t>
                                  </m:r>
                                </m:e>
                              </m:rad>
                            </m:den>
                          </m:f>
                        </m:e>
                      </m:d>
                    </m:oMath>
                  </m:oMathPara>
                </a14:m>
                <a:endParaRPr lang="en-US" sz="1600" dirty="0"/>
              </a:p>
            </p:txBody>
          </p:sp>
        </mc:Choice>
        <mc:Fallback xmlns="">
          <p:sp>
            <p:nvSpPr>
              <p:cNvPr id="10" name="Rectángulo 9"/>
              <p:cNvSpPr>
                <a:spLocks noRot="1" noChangeAspect="1" noMove="1" noResize="1" noEditPoints="1" noAdjustHandles="1" noChangeArrowheads="1" noChangeShapeType="1" noTextEdit="1"/>
              </p:cNvSpPr>
              <p:nvPr/>
            </p:nvSpPr>
            <p:spPr>
              <a:xfrm>
                <a:off x="2306015" y="3115625"/>
                <a:ext cx="2066335" cy="650563"/>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ángulo 10"/>
              <p:cNvSpPr/>
              <p:nvPr/>
            </p:nvSpPr>
            <p:spPr>
              <a:xfrm>
                <a:off x="9940441" y="3104773"/>
                <a:ext cx="1756891" cy="72032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𝜒</m:t>
                      </m:r>
                      <m:r>
                        <a:rPr lang="en-US" i="0">
                          <a:latin typeface="Cambria Math" panose="02040503050406030204" pitchFamily="18" charset="0"/>
                        </a:rPr>
                        <m:t>=</m:t>
                      </m:r>
                      <m:d>
                        <m:dPr>
                          <m:ctrlPr>
                            <a:rPr lang="en-US" i="1">
                              <a:latin typeface="Cambria Math" panose="02040503050406030204" pitchFamily="18" charset="0"/>
                            </a:rPr>
                          </m:ctrlPr>
                        </m:dPr>
                        <m:e>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𝑣</m:t>
                                  </m:r>
                                </m:e>
                                <m:sup>
                                  <m:r>
                                    <a:rPr lang="en-US" i="0">
                                      <a:latin typeface="Cambria Math" panose="02040503050406030204" pitchFamily="18" charset="0"/>
                                    </a:rPr>
                                    <m:t>′</m:t>
                                  </m:r>
                                </m:sup>
                              </m:sSup>
                              <m:r>
                                <a:rPr lang="en-US" i="0">
                                  <a:latin typeface="Cambria Math" panose="02040503050406030204" pitchFamily="18" charset="0"/>
                                </a:rPr>
                                <m:t>+</m:t>
                              </m:r>
                              <m:sSup>
                                <m:sSupPr>
                                  <m:ctrlPr>
                                    <a:rPr lang="en-US" i="1">
                                      <a:latin typeface="Cambria Math" panose="02040503050406030204" pitchFamily="18" charset="0"/>
                                    </a:rPr>
                                  </m:ctrlPr>
                                </m:sSupPr>
                                <m:e>
                                  <m:r>
                                    <m:rPr>
                                      <m:sty m:val="p"/>
                                    </m:rPr>
                                    <a:rPr lang="en-US" i="0">
                                      <a:latin typeface="Cambria Math" panose="02040503050406030204" pitchFamily="18" charset="0"/>
                                    </a:rPr>
                                    <m:t>ϕ</m:t>
                                  </m:r>
                                </m:e>
                                <m:sup>
                                  <m:r>
                                    <a:rPr lang="en-US" i="0">
                                      <a:latin typeface="Cambria Math" panose="02040503050406030204" pitchFamily="18" charset="0"/>
                                    </a:rPr>
                                    <m:t>′0</m:t>
                                  </m:r>
                                </m:sup>
                              </m:sSup>
                            </m:num>
                            <m:den>
                              <m:rad>
                                <m:radPr>
                                  <m:degHide m:val="on"/>
                                  <m:ctrlPr>
                                    <a:rPr lang="en-US" i="1">
                                      <a:latin typeface="Cambria Math" panose="02040503050406030204" pitchFamily="18" charset="0"/>
                                    </a:rPr>
                                  </m:ctrlPr>
                                </m:radPr>
                                <m:deg/>
                                <m:e>
                                  <m:r>
                                    <a:rPr lang="en-US" i="0">
                                      <a:latin typeface="Cambria Math" panose="02040503050406030204" pitchFamily="18" charset="0"/>
                                    </a:rPr>
                                    <m:t>2</m:t>
                                  </m:r>
                                </m:e>
                              </m:rad>
                            </m:den>
                          </m:f>
                        </m:e>
                      </m:d>
                    </m:oMath>
                  </m:oMathPara>
                </a14:m>
                <a:endParaRPr lang="en-US" dirty="0"/>
              </a:p>
            </p:txBody>
          </p:sp>
        </mc:Choice>
        <mc:Fallback xmlns="">
          <p:sp>
            <p:nvSpPr>
              <p:cNvPr id="11" name="Rectángulo 10"/>
              <p:cNvSpPr>
                <a:spLocks noRot="1" noChangeAspect="1" noMove="1" noResize="1" noEditPoints="1" noAdjustHandles="1" noChangeArrowheads="1" noChangeShapeType="1" noTextEdit="1"/>
              </p:cNvSpPr>
              <p:nvPr/>
            </p:nvSpPr>
            <p:spPr>
              <a:xfrm>
                <a:off x="9940441" y="3104773"/>
                <a:ext cx="1756891" cy="720325"/>
              </a:xfrm>
              <a:prstGeom prst="rect">
                <a:avLst/>
              </a:prstGeom>
              <a:blipFill rotWithShape="0">
                <a:blip r:embed="rId6"/>
                <a:stretch>
                  <a:fillRect/>
                </a:stretch>
              </a:blipFill>
            </p:spPr>
            <p:txBody>
              <a:bodyPr/>
              <a:lstStyle/>
              <a:p>
                <a:r>
                  <a:rPr lang="en-US">
                    <a:noFill/>
                  </a:rPr>
                  <a:t> </a:t>
                </a:r>
              </a:p>
            </p:txBody>
          </p:sp>
        </mc:Fallback>
      </mc:AlternateContent>
      <p:sp>
        <p:nvSpPr>
          <p:cNvPr id="13" name="Rectángulo 12"/>
          <p:cNvSpPr/>
          <p:nvPr/>
        </p:nvSpPr>
        <p:spPr>
          <a:xfrm>
            <a:off x="171719" y="4019296"/>
            <a:ext cx="7024798" cy="400110"/>
          </a:xfrm>
          <a:prstGeom prst="rect">
            <a:avLst/>
          </a:prstGeom>
        </p:spPr>
        <p:txBody>
          <a:bodyPr wrap="square">
            <a:spAutoFit/>
          </a:bodyPr>
          <a:lstStyle/>
          <a:p>
            <a:r>
              <a:rPr lang="en-US" sz="2000" kern="1400" dirty="0">
                <a:solidFill>
                  <a:srgbClr val="000000"/>
                </a:solidFill>
                <a:latin typeface="Times New Roman" panose="02020603050405020304" pitchFamily="18" charset="0"/>
              </a:rPr>
              <a:t>The Lagrangian for the gauge and scalar sector is given by:</a:t>
            </a:r>
            <a:endParaRPr lang="en-US" sz="2000" kern="1400" dirty="0">
              <a:ln>
                <a:noFill/>
              </a:ln>
              <a:solidFill>
                <a:srgbClr val="000000"/>
              </a:solidFill>
              <a:effectLst/>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14" name="Rectángulo 13"/>
              <p:cNvSpPr/>
              <p:nvPr/>
            </p:nvSpPr>
            <p:spPr>
              <a:xfrm>
                <a:off x="720544" y="4604223"/>
                <a:ext cx="5409799" cy="526939"/>
              </a:xfrm>
              <a:prstGeom prst="rect">
                <a:avLst/>
              </a:prstGeom>
            </p:spPr>
            <p:txBody>
              <a:bodyPr wrap="square">
                <a:spAutoFit/>
              </a:bodyPr>
              <a:lstStyle/>
              <a:p>
                <a14:m>
                  <m:oMath xmlns:m="http://schemas.openxmlformats.org/officeDocument/2006/math">
                    <m:sSub>
                      <m:sSubPr>
                        <m:ctrlPr>
                          <a:rPr lang="en-US" sz="2000" i="1">
                            <a:latin typeface="Cambria Math" panose="02040503050406030204" pitchFamily="18" charset="0"/>
                          </a:rPr>
                        </m:ctrlPr>
                      </m:sSubPr>
                      <m:e>
                        <m:r>
                          <a:rPr lang="en-US" sz="2000">
                            <a:latin typeface="Cambria Math" panose="02040503050406030204" pitchFamily="18" charset="0"/>
                          </a:rPr>
                          <m:t>ℒ</m:t>
                        </m:r>
                      </m:e>
                      <m:sub>
                        <m:r>
                          <a:rPr lang="en-US" sz="2000" i="1">
                            <a:latin typeface="Cambria Math" panose="02040503050406030204" pitchFamily="18" charset="0"/>
                          </a:rPr>
                          <m:t>𝑔</m:t>
                        </m:r>
                      </m:sub>
                    </m:sSub>
                    <m:r>
                      <a:rPr lang="en-US" sz="2000" i="0">
                        <a:latin typeface="Cambria Math" panose="02040503050406030204" pitchFamily="18" charset="0"/>
                      </a:rPr>
                      <m:t>=−</m:t>
                    </m:r>
                    <m:f>
                      <m:fPr>
                        <m:ctrlPr>
                          <a:rPr lang="en-US" sz="2000" i="1">
                            <a:latin typeface="Cambria Math" panose="02040503050406030204" pitchFamily="18" charset="0"/>
                          </a:rPr>
                        </m:ctrlPr>
                      </m:fPr>
                      <m:num>
                        <m:r>
                          <a:rPr lang="en-US" sz="2000" i="0">
                            <a:latin typeface="Cambria Math" panose="02040503050406030204" pitchFamily="18" charset="0"/>
                          </a:rPr>
                          <m:t>1</m:t>
                        </m:r>
                      </m:num>
                      <m:den>
                        <m:r>
                          <a:rPr lang="en-US" sz="2000" i="0">
                            <a:latin typeface="Cambria Math" panose="02040503050406030204" pitchFamily="18" charset="0"/>
                          </a:rPr>
                          <m:t>4</m:t>
                        </m:r>
                      </m:den>
                    </m:f>
                    <m:sSubSup>
                      <m:sSubSupPr>
                        <m:ctrlPr>
                          <a:rPr lang="en-US" sz="2000" i="1">
                            <a:latin typeface="Cambria Math" panose="02040503050406030204" pitchFamily="18" charset="0"/>
                          </a:rPr>
                        </m:ctrlPr>
                      </m:sSubSupPr>
                      <m:e>
                        <m:r>
                          <a:rPr lang="en-US" sz="2000" i="1">
                            <a:latin typeface="Cambria Math" panose="02040503050406030204" pitchFamily="18" charset="0"/>
                          </a:rPr>
                          <m:t>𝑊</m:t>
                        </m:r>
                      </m:e>
                      <m:sub>
                        <m:r>
                          <a:rPr lang="en-US" sz="2000" i="1">
                            <a:latin typeface="Cambria Math" panose="02040503050406030204" pitchFamily="18" charset="0"/>
                          </a:rPr>
                          <m:t>𝜇𝜈</m:t>
                        </m:r>
                      </m:sub>
                      <m:sup>
                        <m:r>
                          <a:rPr lang="en-US" sz="2000" i="1">
                            <a:latin typeface="Cambria Math" panose="02040503050406030204" pitchFamily="18" charset="0"/>
                          </a:rPr>
                          <m:t>𝑎</m:t>
                        </m:r>
                      </m:sup>
                    </m:sSubSup>
                    <m:sSup>
                      <m:sSupPr>
                        <m:ctrlPr>
                          <a:rPr lang="en-US" sz="2000" i="1">
                            <a:latin typeface="Cambria Math" panose="02040503050406030204" pitchFamily="18" charset="0"/>
                          </a:rPr>
                        </m:ctrlPr>
                      </m:sSupPr>
                      <m:e>
                        <m:r>
                          <a:rPr lang="en-US" sz="2000" i="1">
                            <a:latin typeface="Cambria Math" panose="02040503050406030204" pitchFamily="18" charset="0"/>
                          </a:rPr>
                          <m:t>𝑊</m:t>
                        </m:r>
                      </m:e>
                      <m:sup>
                        <m:r>
                          <a:rPr lang="en-US" sz="2000" i="1">
                            <a:latin typeface="Cambria Math" panose="02040503050406030204" pitchFamily="18" charset="0"/>
                          </a:rPr>
                          <m:t>𝑎</m:t>
                        </m:r>
                        <m:r>
                          <a:rPr lang="en-US" sz="2000" i="1">
                            <a:latin typeface="Cambria Math" panose="02040503050406030204" pitchFamily="18" charset="0"/>
                          </a:rPr>
                          <m:t>𝜇𝜈</m:t>
                        </m:r>
                      </m:sup>
                    </m:sSup>
                    <m:r>
                      <a:rPr lang="en-US" sz="2000" i="0">
                        <a:latin typeface="Cambria Math" panose="02040503050406030204" pitchFamily="18" charset="0"/>
                      </a:rPr>
                      <m:t>−</m:t>
                    </m:r>
                    <m:f>
                      <m:fPr>
                        <m:ctrlPr>
                          <a:rPr lang="en-US" sz="2000" i="1">
                            <a:latin typeface="Cambria Math" panose="02040503050406030204" pitchFamily="18" charset="0"/>
                          </a:rPr>
                        </m:ctrlPr>
                      </m:fPr>
                      <m:num>
                        <m:r>
                          <a:rPr lang="en-US" sz="2000" i="0">
                            <a:latin typeface="Cambria Math" panose="02040503050406030204" pitchFamily="18" charset="0"/>
                          </a:rPr>
                          <m:t>1</m:t>
                        </m:r>
                      </m:num>
                      <m:den>
                        <m:r>
                          <a:rPr lang="en-US" sz="2000" i="0">
                            <a:latin typeface="Cambria Math" panose="02040503050406030204" pitchFamily="18" charset="0"/>
                          </a:rPr>
                          <m:t>4</m:t>
                        </m:r>
                      </m:den>
                    </m:f>
                    <m:sSub>
                      <m:sSubPr>
                        <m:ctrlPr>
                          <a:rPr lang="en-US" sz="2000" i="1">
                            <a:latin typeface="Cambria Math" panose="02040503050406030204" pitchFamily="18" charset="0"/>
                          </a:rPr>
                        </m:ctrlPr>
                      </m:sSubPr>
                      <m:e>
                        <m:r>
                          <a:rPr lang="en-US" sz="2000" i="1">
                            <a:latin typeface="Cambria Math" panose="02040503050406030204" pitchFamily="18" charset="0"/>
                          </a:rPr>
                          <m:t>𝐵</m:t>
                        </m:r>
                      </m:e>
                      <m:sub>
                        <m:r>
                          <a:rPr lang="en-US" sz="2000" i="1">
                            <a:latin typeface="Cambria Math" panose="02040503050406030204" pitchFamily="18" charset="0"/>
                          </a:rPr>
                          <m:t>𝜇𝜈</m:t>
                        </m:r>
                      </m:sub>
                    </m:sSub>
                    <m:sSup>
                      <m:sSupPr>
                        <m:ctrlPr>
                          <a:rPr lang="en-US" sz="2000" i="1">
                            <a:latin typeface="Cambria Math" panose="02040503050406030204" pitchFamily="18" charset="0"/>
                          </a:rPr>
                        </m:ctrlPr>
                      </m:sSupPr>
                      <m:e>
                        <m:r>
                          <a:rPr lang="en-US" sz="2000" i="1">
                            <a:latin typeface="Cambria Math" panose="02040503050406030204" pitchFamily="18" charset="0"/>
                          </a:rPr>
                          <m:t>𝐵</m:t>
                        </m:r>
                      </m:e>
                      <m:sup>
                        <m:r>
                          <a:rPr lang="en-US" sz="2000" i="1">
                            <a:latin typeface="Cambria Math" panose="02040503050406030204" pitchFamily="18" charset="0"/>
                          </a:rPr>
                          <m:t>𝜇𝜈</m:t>
                        </m:r>
                      </m:sup>
                    </m:sSup>
                    <m:r>
                      <a:rPr lang="en-US" sz="2000" i="0">
                        <a:latin typeface="Cambria Math" panose="02040503050406030204" pitchFamily="18" charset="0"/>
                      </a:rPr>
                      <m:t>−</m:t>
                    </m:r>
                    <m:f>
                      <m:fPr>
                        <m:ctrlPr>
                          <a:rPr lang="en-US" sz="2000" i="1">
                            <a:latin typeface="Cambria Math" panose="02040503050406030204" pitchFamily="18" charset="0"/>
                          </a:rPr>
                        </m:ctrlPr>
                      </m:fPr>
                      <m:num>
                        <m:r>
                          <a:rPr lang="en-US" sz="2000" i="0">
                            <a:latin typeface="Cambria Math" panose="02040503050406030204" pitchFamily="18" charset="0"/>
                          </a:rPr>
                          <m:t>1</m:t>
                        </m:r>
                      </m:num>
                      <m:den>
                        <m:r>
                          <a:rPr lang="en-US" sz="2000" i="0">
                            <a:latin typeface="Cambria Math" panose="02040503050406030204" pitchFamily="18" charset="0"/>
                          </a:rPr>
                          <m:t>4</m:t>
                        </m:r>
                      </m:den>
                    </m:f>
                    <m:sSubSup>
                      <m:sSubSupPr>
                        <m:ctrlPr>
                          <a:rPr lang="en-US" sz="2000" i="1">
                            <a:latin typeface="Cambria Math" panose="02040503050406030204" pitchFamily="18" charset="0"/>
                          </a:rPr>
                        </m:ctrlPr>
                      </m:sSubSupPr>
                      <m:e>
                        <m:r>
                          <a:rPr lang="en-US" sz="2000" i="1">
                            <a:latin typeface="Cambria Math" panose="02040503050406030204" pitchFamily="18" charset="0"/>
                          </a:rPr>
                          <m:t>𝐵</m:t>
                        </m:r>
                      </m:e>
                      <m:sub>
                        <m:r>
                          <a:rPr lang="en-US" sz="2000" i="1">
                            <a:latin typeface="Cambria Math" panose="02040503050406030204" pitchFamily="18" charset="0"/>
                          </a:rPr>
                          <m:t>𝜇𝜈</m:t>
                        </m:r>
                      </m:sub>
                      <m:sup>
                        <m:r>
                          <a:rPr lang="en-US" sz="2000" i="0">
                            <a:latin typeface="Cambria Math" panose="02040503050406030204" pitchFamily="18" charset="0"/>
                          </a:rPr>
                          <m:t>′</m:t>
                        </m:r>
                      </m:sup>
                    </m:sSubSup>
                    <m:sSup>
                      <m:sSupPr>
                        <m:ctrlPr>
                          <a:rPr lang="en-US" sz="2000" i="1">
                            <a:latin typeface="Cambria Math" panose="02040503050406030204" pitchFamily="18" charset="0"/>
                          </a:rPr>
                        </m:ctrlPr>
                      </m:sSupPr>
                      <m:e>
                        <m:r>
                          <a:rPr lang="en-US" sz="2000" i="1">
                            <a:latin typeface="Cambria Math" panose="02040503050406030204" pitchFamily="18" charset="0"/>
                          </a:rPr>
                          <m:t>𝐵</m:t>
                        </m:r>
                      </m:e>
                      <m:sup>
                        <m:r>
                          <a:rPr lang="en-US" sz="2000" i="0">
                            <a:latin typeface="Cambria Math" panose="02040503050406030204" pitchFamily="18" charset="0"/>
                          </a:rPr>
                          <m:t>′</m:t>
                        </m:r>
                        <m:r>
                          <a:rPr lang="en-US" sz="2000" i="1">
                            <a:latin typeface="Cambria Math" panose="02040503050406030204" pitchFamily="18" charset="0"/>
                          </a:rPr>
                          <m:t>𝜇𝜈</m:t>
                        </m:r>
                      </m:sup>
                    </m:sSup>
                  </m:oMath>
                </a14:m>
                <a:r>
                  <a:rPr lang="en-US" sz="2000" dirty="0" smtClean="0"/>
                  <a:t>,</a:t>
                </a:r>
                <a:endParaRPr lang="en-US" sz="2000" dirty="0"/>
              </a:p>
            </p:txBody>
          </p:sp>
        </mc:Choice>
        <mc:Fallback xmlns="">
          <p:sp>
            <p:nvSpPr>
              <p:cNvPr id="14" name="Rectángulo 13"/>
              <p:cNvSpPr>
                <a:spLocks noRot="1" noChangeAspect="1" noMove="1" noResize="1" noEditPoints="1" noAdjustHandles="1" noChangeArrowheads="1" noChangeShapeType="1" noTextEdit="1"/>
              </p:cNvSpPr>
              <p:nvPr/>
            </p:nvSpPr>
            <p:spPr>
              <a:xfrm>
                <a:off x="720544" y="4604223"/>
                <a:ext cx="5409799" cy="526939"/>
              </a:xfrm>
              <a:prstGeom prst="rect">
                <a:avLst/>
              </a:prstGeom>
              <a:blipFill rotWithShape="0">
                <a:blip r:embed="rId7"/>
                <a:stretch>
                  <a:fillRect b="-804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ángulo 14"/>
              <p:cNvSpPr/>
              <p:nvPr/>
            </p:nvSpPr>
            <p:spPr>
              <a:xfrm>
                <a:off x="6130343" y="4644670"/>
                <a:ext cx="5372176" cy="44691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000" i="1">
                              <a:latin typeface="Cambria Math" panose="02040503050406030204" pitchFamily="18" charset="0"/>
                            </a:rPr>
                          </m:ctrlPr>
                        </m:sSubPr>
                        <m:e>
                          <m:r>
                            <a:rPr lang="en-US" sz="2000">
                              <a:latin typeface="Cambria Math" panose="02040503050406030204" pitchFamily="18" charset="0"/>
                            </a:rPr>
                            <m:t>ℒ</m:t>
                          </m:r>
                        </m:e>
                        <m:sub>
                          <m:r>
                            <a:rPr lang="en-US" sz="2000" i="1">
                              <a:latin typeface="Cambria Math" panose="02040503050406030204" pitchFamily="18" charset="0"/>
                            </a:rPr>
                            <m:t>𝑠</m:t>
                          </m:r>
                        </m:sub>
                      </m:sSub>
                      <m:r>
                        <a:rPr lang="en-US" sz="2000" i="0">
                          <a:latin typeface="Cambria Math" panose="02040503050406030204" pitchFamily="18" charset="0"/>
                        </a:rPr>
                        <m:t>=</m:t>
                      </m:r>
                      <m:sSup>
                        <m:sSupPr>
                          <m:ctrlPr>
                            <a:rPr lang="en-US" sz="2000" i="1">
                              <a:latin typeface="Cambria Math" panose="02040503050406030204" pitchFamily="18" charset="0"/>
                            </a:rPr>
                          </m:ctrlPr>
                        </m:sSupPr>
                        <m:e>
                          <m:d>
                            <m:dPr>
                              <m:ctrlPr>
                                <a:rPr lang="en-US" sz="2000" i="1">
                                  <a:latin typeface="Cambria Math" panose="02040503050406030204" pitchFamily="18" charset="0"/>
                                </a:rPr>
                              </m:ctrlPr>
                            </m:dPr>
                            <m:e>
                              <m:sSup>
                                <m:sSupPr>
                                  <m:ctrlPr>
                                    <a:rPr lang="en-US" sz="2000" i="1">
                                      <a:latin typeface="Cambria Math" panose="02040503050406030204" pitchFamily="18" charset="0"/>
                                    </a:rPr>
                                  </m:ctrlPr>
                                </m:sSupPr>
                                <m:e>
                                  <m:r>
                                    <a:rPr lang="en-US" sz="2000" i="1">
                                      <a:latin typeface="Cambria Math" panose="02040503050406030204" pitchFamily="18" charset="0"/>
                                    </a:rPr>
                                    <m:t>𝐷</m:t>
                                  </m:r>
                                </m:e>
                                <m:sup>
                                  <m:r>
                                    <a:rPr lang="en-US" sz="2000" i="1">
                                      <a:latin typeface="Cambria Math" panose="02040503050406030204" pitchFamily="18" charset="0"/>
                                    </a:rPr>
                                    <m:t>𝜇</m:t>
                                  </m:r>
                                </m:sup>
                              </m:sSup>
                              <m:r>
                                <m:rPr>
                                  <m:sty m:val="p"/>
                                </m:rPr>
                                <a:rPr lang="en-US" sz="2000" i="0">
                                  <a:latin typeface="Cambria Math" panose="02040503050406030204" pitchFamily="18" charset="0"/>
                                </a:rPr>
                                <m:t>Φ</m:t>
                              </m:r>
                            </m:e>
                          </m:d>
                        </m:e>
                        <m:sup>
                          <m:r>
                            <a:rPr lang="en-US" sz="2000" i="0">
                              <a:latin typeface="Cambria Math" panose="02040503050406030204" pitchFamily="18" charset="0"/>
                            </a:rPr>
                            <m:t>†</m:t>
                          </m:r>
                        </m:sup>
                      </m:sSup>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𝐷</m:t>
                              </m:r>
                            </m:e>
                            <m:sub>
                              <m:r>
                                <a:rPr lang="en-US" sz="2000" i="1">
                                  <a:latin typeface="Cambria Math" panose="02040503050406030204" pitchFamily="18" charset="0"/>
                                </a:rPr>
                                <m:t>𝜇</m:t>
                              </m:r>
                            </m:sub>
                          </m:sSub>
                          <m:r>
                            <m:rPr>
                              <m:sty m:val="p"/>
                            </m:rPr>
                            <a:rPr lang="en-US" sz="2000" i="0">
                              <a:latin typeface="Cambria Math" panose="02040503050406030204" pitchFamily="18" charset="0"/>
                            </a:rPr>
                            <m:t>Φ</m:t>
                          </m:r>
                        </m:e>
                      </m:d>
                      <m:r>
                        <a:rPr lang="en-US" sz="2000" i="0">
                          <a:latin typeface="Cambria Math" panose="02040503050406030204" pitchFamily="18" charset="0"/>
                        </a:rPr>
                        <m:t>+ </m:t>
                      </m:r>
                      <m:sSup>
                        <m:sSupPr>
                          <m:ctrlPr>
                            <a:rPr lang="en-US" sz="2000" i="1">
                              <a:latin typeface="Cambria Math" panose="02040503050406030204" pitchFamily="18" charset="0"/>
                            </a:rPr>
                          </m:ctrlPr>
                        </m:sSupPr>
                        <m:e>
                          <m:d>
                            <m:dPr>
                              <m:ctrlPr>
                                <a:rPr lang="en-US" sz="2000" i="1">
                                  <a:latin typeface="Cambria Math" panose="02040503050406030204" pitchFamily="18" charset="0"/>
                                </a:rPr>
                              </m:ctrlPr>
                            </m:dPr>
                            <m:e>
                              <m:sSup>
                                <m:sSupPr>
                                  <m:ctrlPr>
                                    <a:rPr lang="en-US" sz="2000" i="1">
                                      <a:latin typeface="Cambria Math" panose="02040503050406030204" pitchFamily="18" charset="0"/>
                                    </a:rPr>
                                  </m:ctrlPr>
                                </m:sSupPr>
                                <m:e>
                                  <m:r>
                                    <a:rPr lang="en-US" sz="2000" i="1">
                                      <a:latin typeface="Cambria Math" panose="02040503050406030204" pitchFamily="18" charset="0"/>
                                    </a:rPr>
                                    <m:t>𝐷</m:t>
                                  </m:r>
                                </m:e>
                                <m:sup>
                                  <m:r>
                                    <a:rPr lang="en-US" sz="2000" i="1">
                                      <a:latin typeface="Cambria Math" panose="02040503050406030204" pitchFamily="18" charset="0"/>
                                    </a:rPr>
                                    <m:t>𝜇</m:t>
                                  </m:r>
                                </m:sup>
                              </m:sSup>
                              <m:r>
                                <a:rPr lang="en-US" sz="2000" i="1">
                                  <a:latin typeface="Cambria Math" panose="02040503050406030204" pitchFamily="18" charset="0"/>
                                </a:rPr>
                                <m:t>𝜒</m:t>
                              </m:r>
                            </m:e>
                          </m:d>
                        </m:e>
                        <m:sup>
                          <m:r>
                            <a:rPr lang="en-US" sz="2000" i="0">
                              <a:latin typeface="Cambria Math" panose="02040503050406030204" pitchFamily="18" charset="0"/>
                            </a:rPr>
                            <m:t>†</m:t>
                          </m:r>
                        </m:sup>
                      </m:sSup>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𝐷</m:t>
                              </m:r>
                            </m:e>
                            <m:sub>
                              <m:r>
                                <a:rPr lang="en-US" sz="2000" i="1">
                                  <a:latin typeface="Cambria Math" panose="02040503050406030204" pitchFamily="18" charset="0"/>
                                </a:rPr>
                                <m:t>𝜇</m:t>
                              </m:r>
                            </m:sub>
                          </m:sSub>
                          <m:r>
                            <a:rPr lang="en-US" sz="2000" i="1">
                              <a:latin typeface="Cambria Math" panose="02040503050406030204" pitchFamily="18" charset="0"/>
                            </a:rPr>
                            <m:t>𝜒</m:t>
                          </m:r>
                        </m:e>
                      </m:d>
                      <m:r>
                        <a:rPr lang="en-US" sz="2000" i="0">
                          <a:latin typeface="Cambria Math" panose="02040503050406030204" pitchFamily="18" charset="0"/>
                        </a:rPr>
                        <m:t>−</m:t>
                      </m:r>
                      <m:r>
                        <a:rPr lang="en-US" sz="2000" i="1">
                          <a:latin typeface="Cambria Math" panose="02040503050406030204" pitchFamily="18" charset="0"/>
                        </a:rPr>
                        <m:t>𝑉</m:t>
                      </m:r>
                      <m:d>
                        <m:dPr>
                          <m:ctrlPr>
                            <a:rPr lang="en-US" sz="2000" i="1">
                              <a:latin typeface="Cambria Math" panose="02040503050406030204" pitchFamily="18" charset="0"/>
                            </a:rPr>
                          </m:ctrlPr>
                        </m:dPr>
                        <m:e>
                          <m:r>
                            <m:rPr>
                              <m:sty m:val="p"/>
                            </m:rPr>
                            <a:rPr lang="en-US" sz="2000" i="0">
                              <a:latin typeface="Cambria Math" panose="02040503050406030204" pitchFamily="18" charset="0"/>
                            </a:rPr>
                            <m:t>Φ</m:t>
                          </m:r>
                          <m:r>
                            <a:rPr lang="en-US" sz="2000" i="0">
                              <a:latin typeface="Cambria Math" panose="02040503050406030204" pitchFamily="18" charset="0"/>
                            </a:rPr>
                            <m:t>,</m:t>
                          </m:r>
                          <m:r>
                            <a:rPr lang="en-US" sz="2000" i="1">
                              <a:latin typeface="Cambria Math" panose="02040503050406030204" pitchFamily="18" charset="0"/>
                            </a:rPr>
                            <m:t>𝜒</m:t>
                          </m:r>
                        </m:e>
                      </m:d>
                    </m:oMath>
                  </m:oMathPara>
                </a14:m>
                <a:endParaRPr lang="en-US" sz="2000" dirty="0"/>
              </a:p>
            </p:txBody>
          </p:sp>
        </mc:Choice>
        <mc:Fallback xmlns="">
          <p:sp>
            <p:nvSpPr>
              <p:cNvPr id="15" name="Rectángulo 14"/>
              <p:cNvSpPr>
                <a:spLocks noRot="1" noChangeAspect="1" noMove="1" noResize="1" noEditPoints="1" noAdjustHandles="1" noChangeArrowheads="1" noChangeShapeType="1" noTextEdit="1"/>
              </p:cNvSpPr>
              <p:nvPr/>
            </p:nvSpPr>
            <p:spPr>
              <a:xfrm>
                <a:off x="6130343" y="4644670"/>
                <a:ext cx="5372176" cy="446917"/>
              </a:xfrm>
              <a:prstGeom prst="rect">
                <a:avLst/>
              </a:prstGeom>
              <a:blipFill rotWithShape="0">
                <a:blip r:embed="rId8"/>
                <a:stretch>
                  <a:fillRect b="-411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ángulo 15"/>
              <p:cNvSpPr/>
              <p:nvPr/>
            </p:nvSpPr>
            <p:spPr>
              <a:xfrm>
                <a:off x="2060571" y="5829862"/>
                <a:ext cx="7828426" cy="50052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rPr>
                        <m:t>𝑉</m:t>
                      </m:r>
                      <m:d>
                        <m:dPr>
                          <m:ctrlPr>
                            <a:rPr lang="en-US" sz="2000" i="1">
                              <a:latin typeface="Cambria Math" panose="02040503050406030204" pitchFamily="18" charset="0"/>
                            </a:rPr>
                          </m:ctrlPr>
                        </m:dPr>
                        <m:e>
                          <m:r>
                            <m:rPr>
                              <m:sty m:val="p"/>
                            </m:rPr>
                            <a:rPr lang="en-US" sz="2000" i="0">
                              <a:latin typeface="Cambria Math" panose="02040503050406030204" pitchFamily="18" charset="0"/>
                            </a:rPr>
                            <m:t>Φ</m:t>
                          </m:r>
                          <m:r>
                            <a:rPr lang="en-US" sz="2000" i="0">
                              <a:latin typeface="Cambria Math" panose="02040503050406030204" pitchFamily="18" charset="0"/>
                            </a:rPr>
                            <m:t>,</m:t>
                          </m:r>
                          <m:r>
                            <a:rPr lang="en-US" sz="2000" i="1">
                              <a:latin typeface="Cambria Math" panose="02040503050406030204" pitchFamily="18" charset="0"/>
                            </a:rPr>
                            <m:t>𝜒</m:t>
                          </m:r>
                        </m:e>
                      </m:d>
                      <m:r>
                        <a:rPr lang="en-US" sz="2000" i="0">
                          <a:latin typeface="Cambria Math" panose="02040503050406030204" pitchFamily="18" charset="0"/>
                        </a:rPr>
                        <m:t>= </m:t>
                      </m:r>
                      <m:sSup>
                        <m:sSupPr>
                          <m:ctrlPr>
                            <a:rPr lang="en-US" sz="2000" i="1">
                              <a:latin typeface="Cambria Math" panose="02040503050406030204" pitchFamily="18" charset="0"/>
                            </a:rPr>
                          </m:ctrlPr>
                        </m:sSupPr>
                        <m:e>
                          <m:r>
                            <a:rPr lang="en-US" sz="2000" i="1">
                              <a:latin typeface="Cambria Math" panose="02040503050406030204" pitchFamily="18" charset="0"/>
                            </a:rPr>
                            <m:t>𝑚</m:t>
                          </m:r>
                        </m:e>
                        <m:sup>
                          <m:r>
                            <a:rPr lang="en-US" sz="2000" i="0">
                              <a:latin typeface="Cambria Math" panose="02040503050406030204" pitchFamily="18" charset="0"/>
                            </a:rPr>
                            <m:t>2</m:t>
                          </m:r>
                        </m:sup>
                      </m:sSup>
                      <m:d>
                        <m:dPr>
                          <m:ctrlPr>
                            <a:rPr lang="en-US" sz="2000" i="1">
                              <a:latin typeface="Cambria Math" panose="02040503050406030204" pitchFamily="18" charset="0"/>
                            </a:rPr>
                          </m:ctrlPr>
                        </m:dPr>
                        <m:e>
                          <m:sSup>
                            <m:sSupPr>
                              <m:ctrlPr>
                                <a:rPr lang="en-US" sz="2000" i="1">
                                  <a:latin typeface="Cambria Math" panose="02040503050406030204" pitchFamily="18" charset="0"/>
                                </a:rPr>
                              </m:ctrlPr>
                            </m:sSupPr>
                            <m:e>
                              <m:r>
                                <m:rPr>
                                  <m:sty m:val="p"/>
                                </m:rPr>
                                <a:rPr lang="en-US" sz="2000" i="0">
                                  <a:latin typeface="Cambria Math" panose="02040503050406030204" pitchFamily="18" charset="0"/>
                                </a:rPr>
                                <m:t>Φ</m:t>
                              </m:r>
                            </m:e>
                            <m:sup>
                              <m:r>
                                <a:rPr lang="en-US" sz="2000" i="0">
                                  <a:latin typeface="Cambria Math" panose="02040503050406030204" pitchFamily="18" charset="0"/>
                                </a:rPr>
                                <m:t>†</m:t>
                              </m:r>
                            </m:sup>
                          </m:sSup>
                          <m:r>
                            <m:rPr>
                              <m:sty m:val="p"/>
                            </m:rPr>
                            <a:rPr lang="en-US" sz="2000" i="0">
                              <a:latin typeface="Cambria Math" panose="02040503050406030204" pitchFamily="18" charset="0"/>
                            </a:rPr>
                            <m:t>Φ</m:t>
                          </m:r>
                        </m:e>
                      </m:d>
                      <m:r>
                        <a:rPr lang="en-US" sz="2000" i="0">
                          <a:latin typeface="Cambria Math" panose="02040503050406030204" pitchFamily="18" charset="0"/>
                        </a:rPr>
                        <m:t>+</m:t>
                      </m:r>
                      <m:sSup>
                        <m:sSupPr>
                          <m:ctrlPr>
                            <a:rPr lang="en-US" sz="2000" i="1">
                              <a:latin typeface="Cambria Math" panose="02040503050406030204" pitchFamily="18" charset="0"/>
                            </a:rPr>
                          </m:ctrlPr>
                        </m:sSupPr>
                        <m:e>
                          <m:r>
                            <a:rPr lang="en-US" sz="2000" i="1">
                              <a:latin typeface="Cambria Math" panose="02040503050406030204" pitchFamily="18" charset="0"/>
                            </a:rPr>
                            <m:t>𝜇</m:t>
                          </m:r>
                        </m:e>
                        <m:sup>
                          <m:r>
                            <a:rPr lang="en-US" sz="2000" i="0">
                              <a:latin typeface="Cambria Math" panose="02040503050406030204" pitchFamily="18" charset="0"/>
                            </a:rPr>
                            <m:t>2</m:t>
                          </m:r>
                        </m:sup>
                      </m:sSup>
                      <m:sSup>
                        <m:sSupPr>
                          <m:ctrlPr>
                            <a:rPr lang="en-US" sz="2000" i="1">
                              <a:latin typeface="Cambria Math" panose="02040503050406030204" pitchFamily="18" charset="0"/>
                            </a:rPr>
                          </m:ctrlPr>
                        </m:sSupPr>
                        <m:e>
                          <m:d>
                            <m:dPr>
                              <m:begChr m:val="|"/>
                              <m:endChr m:val="|"/>
                              <m:ctrlPr>
                                <a:rPr lang="en-US" sz="2000" i="1">
                                  <a:latin typeface="Cambria Math" panose="02040503050406030204" pitchFamily="18" charset="0"/>
                                </a:rPr>
                              </m:ctrlPr>
                            </m:dPr>
                            <m:e>
                              <m:r>
                                <a:rPr lang="en-US" sz="2000" i="1">
                                  <a:latin typeface="Cambria Math" panose="02040503050406030204" pitchFamily="18" charset="0"/>
                                </a:rPr>
                                <m:t>𝜒</m:t>
                              </m:r>
                            </m:e>
                          </m:d>
                        </m:e>
                        <m:sup>
                          <m:r>
                            <a:rPr lang="en-US" sz="2000" i="0">
                              <a:latin typeface="Cambria Math" panose="02040503050406030204" pitchFamily="18" charset="0"/>
                            </a:rPr>
                            <m:t>2</m:t>
                          </m:r>
                        </m:sup>
                      </m:sSup>
                      <m:r>
                        <a:rPr lang="en-US" sz="2000" i="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𝜆</m:t>
                          </m:r>
                        </m:e>
                        <m:sub>
                          <m:r>
                            <a:rPr lang="en-US" sz="2000" i="0">
                              <a:latin typeface="Cambria Math" panose="02040503050406030204" pitchFamily="18" charset="0"/>
                            </a:rPr>
                            <m:t>1</m:t>
                          </m:r>
                        </m:sub>
                      </m:sSub>
                      <m:sSup>
                        <m:sSupPr>
                          <m:ctrlPr>
                            <a:rPr lang="en-US" sz="2000" i="1">
                              <a:latin typeface="Cambria Math" panose="02040503050406030204" pitchFamily="18" charset="0"/>
                            </a:rPr>
                          </m:ctrlPr>
                        </m:sSupPr>
                        <m:e>
                          <m:d>
                            <m:dPr>
                              <m:ctrlPr>
                                <a:rPr lang="en-US" sz="2000" i="1">
                                  <a:latin typeface="Cambria Math" panose="02040503050406030204" pitchFamily="18" charset="0"/>
                                </a:rPr>
                              </m:ctrlPr>
                            </m:dPr>
                            <m:e>
                              <m:sSup>
                                <m:sSupPr>
                                  <m:ctrlPr>
                                    <a:rPr lang="en-US" sz="2000" i="1">
                                      <a:latin typeface="Cambria Math" panose="02040503050406030204" pitchFamily="18" charset="0"/>
                                    </a:rPr>
                                  </m:ctrlPr>
                                </m:sSupPr>
                                <m:e>
                                  <m:r>
                                    <m:rPr>
                                      <m:sty m:val="p"/>
                                    </m:rPr>
                                    <a:rPr lang="en-US" sz="2000" i="0">
                                      <a:latin typeface="Cambria Math" panose="02040503050406030204" pitchFamily="18" charset="0"/>
                                    </a:rPr>
                                    <m:t>Φ</m:t>
                                  </m:r>
                                </m:e>
                                <m:sup>
                                  <m:r>
                                    <a:rPr lang="en-US" sz="2000" i="0">
                                      <a:latin typeface="Cambria Math" panose="02040503050406030204" pitchFamily="18" charset="0"/>
                                    </a:rPr>
                                    <m:t>†</m:t>
                                  </m:r>
                                </m:sup>
                              </m:sSup>
                              <m:r>
                                <m:rPr>
                                  <m:sty m:val="p"/>
                                </m:rPr>
                                <a:rPr lang="en-US" sz="2000" i="0">
                                  <a:latin typeface="Cambria Math" panose="02040503050406030204" pitchFamily="18" charset="0"/>
                                </a:rPr>
                                <m:t>Φ</m:t>
                              </m:r>
                            </m:e>
                          </m:d>
                        </m:e>
                        <m:sup>
                          <m:r>
                            <a:rPr lang="en-US" sz="2000" i="0">
                              <a:latin typeface="Cambria Math" panose="02040503050406030204" pitchFamily="18" charset="0"/>
                            </a:rPr>
                            <m:t>2</m:t>
                          </m:r>
                        </m:sup>
                      </m:sSup>
                      <m:r>
                        <a:rPr lang="en-US" sz="2000" i="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𝜆</m:t>
                          </m:r>
                        </m:e>
                        <m:sub>
                          <m:r>
                            <a:rPr lang="en-US" sz="2000" i="0">
                              <a:latin typeface="Cambria Math" panose="02040503050406030204" pitchFamily="18" charset="0"/>
                            </a:rPr>
                            <m:t>2</m:t>
                          </m:r>
                        </m:sub>
                      </m:sSub>
                      <m:sSup>
                        <m:sSupPr>
                          <m:ctrlPr>
                            <a:rPr lang="en-US" sz="2000" i="1">
                              <a:latin typeface="Cambria Math" panose="02040503050406030204" pitchFamily="18" charset="0"/>
                            </a:rPr>
                          </m:ctrlPr>
                        </m:sSupPr>
                        <m:e>
                          <m:d>
                            <m:dPr>
                              <m:begChr m:val="|"/>
                              <m:endChr m:val="|"/>
                              <m:ctrlPr>
                                <a:rPr lang="en-US" sz="2000" i="1">
                                  <a:latin typeface="Cambria Math" panose="02040503050406030204" pitchFamily="18" charset="0"/>
                                </a:rPr>
                              </m:ctrlPr>
                            </m:dPr>
                            <m:e>
                              <m:r>
                                <a:rPr lang="en-US" sz="2000" i="1">
                                  <a:latin typeface="Cambria Math" panose="02040503050406030204" pitchFamily="18" charset="0"/>
                                </a:rPr>
                                <m:t>𝜒</m:t>
                              </m:r>
                            </m:e>
                          </m:d>
                        </m:e>
                        <m:sup>
                          <m:r>
                            <a:rPr lang="en-US" sz="2000" i="0">
                              <a:latin typeface="Cambria Math" panose="02040503050406030204" pitchFamily="18" charset="0"/>
                            </a:rPr>
                            <m:t>4</m:t>
                          </m:r>
                        </m:sup>
                      </m:sSup>
                      <m:r>
                        <a:rPr lang="en-US" sz="2000" i="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𝜆</m:t>
                          </m:r>
                        </m:e>
                        <m:sub>
                          <m:r>
                            <a:rPr lang="en-US" sz="2000" i="0">
                              <a:latin typeface="Cambria Math" panose="02040503050406030204" pitchFamily="18" charset="0"/>
                            </a:rPr>
                            <m:t>3</m:t>
                          </m:r>
                        </m:sub>
                      </m:sSub>
                      <m:d>
                        <m:dPr>
                          <m:ctrlPr>
                            <a:rPr lang="en-US" sz="2000" i="1">
                              <a:latin typeface="Cambria Math" panose="02040503050406030204" pitchFamily="18" charset="0"/>
                            </a:rPr>
                          </m:ctrlPr>
                        </m:dPr>
                        <m:e>
                          <m:sSup>
                            <m:sSupPr>
                              <m:ctrlPr>
                                <a:rPr lang="en-US" sz="2000" i="1">
                                  <a:latin typeface="Cambria Math" panose="02040503050406030204" pitchFamily="18" charset="0"/>
                                </a:rPr>
                              </m:ctrlPr>
                            </m:sSupPr>
                            <m:e>
                              <m:r>
                                <m:rPr>
                                  <m:sty m:val="p"/>
                                </m:rPr>
                                <a:rPr lang="en-US" sz="2000" i="0">
                                  <a:latin typeface="Cambria Math" panose="02040503050406030204" pitchFamily="18" charset="0"/>
                                </a:rPr>
                                <m:t>Φ</m:t>
                              </m:r>
                            </m:e>
                            <m:sup>
                              <m:r>
                                <a:rPr lang="en-US" sz="2000" i="0">
                                  <a:latin typeface="Cambria Math" panose="02040503050406030204" pitchFamily="18" charset="0"/>
                                </a:rPr>
                                <m:t>†</m:t>
                              </m:r>
                            </m:sup>
                          </m:sSup>
                          <m:r>
                            <m:rPr>
                              <m:sty m:val="p"/>
                            </m:rPr>
                            <a:rPr lang="en-US" sz="2000" i="0">
                              <a:latin typeface="Cambria Math" panose="02040503050406030204" pitchFamily="18" charset="0"/>
                            </a:rPr>
                            <m:t>Φ</m:t>
                          </m:r>
                        </m:e>
                      </m:d>
                      <m:sSup>
                        <m:sSupPr>
                          <m:ctrlPr>
                            <a:rPr lang="en-US" sz="2000" i="1">
                              <a:latin typeface="Cambria Math" panose="02040503050406030204" pitchFamily="18" charset="0"/>
                            </a:rPr>
                          </m:ctrlPr>
                        </m:sSupPr>
                        <m:e>
                          <m:d>
                            <m:dPr>
                              <m:begChr m:val="|"/>
                              <m:endChr m:val="|"/>
                              <m:ctrlPr>
                                <a:rPr lang="en-US" sz="2000" i="1">
                                  <a:latin typeface="Cambria Math" panose="02040503050406030204" pitchFamily="18" charset="0"/>
                                </a:rPr>
                              </m:ctrlPr>
                            </m:dPr>
                            <m:e>
                              <m:r>
                                <a:rPr lang="en-US" sz="2000" i="1">
                                  <a:latin typeface="Cambria Math" panose="02040503050406030204" pitchFamily="18" charset="0"/>
                                </a:rPr>
                                <m:t>𝜒</m:t>
                              </m:r>
                            </m:e>
                          </m:d>
                        </m:e>
                        <m:sup>
                          <m:r>
                            <a:rPr lang="en-US" sz="2000" i="0">
                              <a:latin typeface="Cambria Math" panose="02040503050406030204" pitchFamily="18" charset="0"/>
                            </a:rPr>
                            <m:t>2</m:t>
                          </m:r>
                        </m:sup>
                      </m:sSup>
                    </m:oMath>
                  </m:oMathPara>
                </a14:m>
                <a:endParaRPr lang="en-US" sz="2000" dirty="0"/>
              </a:p>
            </p:txBody>
          </p:sp>
        </mc:Choice>
        <mc:Fallback xmlns="">
          <p:sp>
            <p:nvSpPr>
              <p:cNvPr id="16" name="Rectángulo 15"/>
              <p:cNvSpPr>
                <a:spLocks noRot="1" noChangeAspect="1" noMove="1" noResize="1" noEditPoints="1" noAdjustHandles="1" noChangeArrowheads="1" noChangeShapeType="1" noTextEdit="1"/>
              </p:cNvSpPr>
              <p:nvPr/>
            </p:nvSpPr>
            <p:spPr>
              <a:xfrm>
                <a:off x="2060571" y="5829862"/>
                <a:ext cx="7828426" cy="500522"/>
              </a:xfrm>
              <a:prstGeom prst="rect">
                <a:avLst/>
              </a:prstGeom>
              <a:blipFill rotWithShape="0">
                <a:blip r:embed="rId9"/>
                <a:stretch>
                  <a:fillRect/>
                </a:stretch>
              </a:blipFill>
            </p:spPr>
            <p:txBody>
              <a:bodyPr/>
              <a:lstStyle/>
              <a:p>
                <a:r>
                  <a:rPr lang="en-US">
                    <a:noFill/>
                  </a:rPr>
                  <a:t> </a:t>
                </a:r>
              </a:p>
            </p:txBody>
          </p:sp>
        </mc:Fallback>
      </mc:AlternateContent>
      <p:sp>
        <p:nvSpPr>
          <p:cNvPr id="17" name="Rectángulo 16"/>
          <p:cNvSpPr/>
          <p:nvPr/>
        </p:nvSpPr>
        <p:spPr>
          <a:xfrm>
            <a:off x="208351" y="5337406"/>
            <a:ext cx="9732090" cy="553998"/>
          </a:xfrm>
          <a:prstGeom prst="rect">
            <a:avLst/>
          </a:prstGeom>
        </p:spPr>
        <p:txBody>
          <a:bodyPr wrap="square">
            <a:spAutoFit/>
          </a:bodyPr>
          <a:lstStyle/>
          <a:p>
            <a:r>
              <a:rPr lang="en-US" sz="2000" kern="1400" dirty="0" smtClean="0">
                <a:solidFill>
                  <a:srgbClr val="000000"/>
                </a:solidFill>
                <a:latin typeface="Times New Roman" panose="02020603050405020304" pitchFamily="18" charset="0"/>
              </a:rPr>
              <a:t>We consider the most general </a:t>
            </a:r>
            <a:r>
              <a:rPr lang="en-US" sz="2000" kern="1400" dirty="0">
                <a:solidFill>
                  <a:srgbClr val="000000"/>
                </a:solidFill>
                <a:latin typeface="Times New Roman" panose="02020603050405020304" pitchFamily="18" charset="0"/>
              </a:rPr>
              <a:t>Higgs potential </a:t>
            </a:r>
            <a:r>
              <a:rPr lang="en-US" sz="2000" kern="1400" dirty="0" smtClean="0">
                <a:solidFill>
                  <a:srgbClr val="000000"/>
                </a:solidFill>
                <a:latin typeface="Times New Roman" panose="02020603050405020304" pitchFamily="18" charset="0"/>
              </a:rPr>
              <a:t>invariant under these symmetries</a:t>
            </a:r>
            <a:r>
              <a:rPr lang="en-US" sz="2000" kern="1400" dirty="0">
                <a:solidFill>
                  <a:srgbClr val="000000"/>
                </a:solidFill>
                <a:latin typeface="Times New Roman" panose="02020603050405020304" pitchFamily="18" charset="0"/>
              </a:rPr>
              <a:t> </a:t>
            </a:r>
            <a:r>
              <a:rPr lang="en-US" sz="2000" kern="1400" dirty="0" smtClean="0">
                <a:solidFill>
                  <a:srgbClr val="000000"/>
                </a:solidFill>
                <a:latin typeface="Times New Roman" panose="02020603050405020304" pitchFamily="18" charset="0"/>
              </a:rPr>
              <a:t>given by</a:t>
            </a:r>
            <a:endParaRPr lang="en-US" sz="2000" kern="1400" dirty="0">
              <a:solidFill>
                <a:srgbClr val="000000"/>
              </a:solidFill>
              <a:latin typeface="Times New Roman" panose="02020603050405020304" pitchFamily="18" charset="0"/>
            </a:endParaRPr>
          </a:p>
          <a:p>
            <a:r>
              <a:rPr lang="en-US" sz="1000" kern="1400" dirty="0">
                <a:solidFill>
                  <a:srgbClr val="000000"/>
                </a:solidFill>
                <a:latin typeface="Times New Roman" panose="02020603050405020304" pitchFamily="18" charset="0"/>
              </a:rPr>
              <a:t> </a:t>
            </a:r>
            <a:endParaRPr lang="en-US" sz="1000" kern="1400" dirty="0">
              <a:ln>
                <a:noFill/>
              </a:ln>
              <a:solidFill>
                <a:srgbClr val="000000"/>
              </a:solidFill>
              <a:effectLst/>
              <a:latin typeface="Times New Roman" panose="02020603050405020304" pitchFamily="18" charset="0"/>
            </a:endParaRPr>
          </a:p>
        </p:txBody>
      </p:sp>
      <p:sp>
        <p:nvSpPr>
          <p:cNvPr id="18" name="Rectángulo 17"/>
          <p:cNvSpPr/>
          <p:nvPr/>
        </p:nvSpPr>
        <p:spPr>
          <a:xfrm>
            <a:off x="4279769" y="3132073"/>
            <a:ext cx="3507369" cy="830997"/>
          </a:xfrm>
          <a:prstGeom prst="rect">
            <a:avLst/>
          </a:prstGeom>
        </p:spPr>
        <p:txBody>
          <a:bodyPr wrap="square">
            <a:spAutoFit/>
          </a:bodyPr>
          <a:lstStyle/>
          <a:p>
            <a:pPr algn="just"/>
            <a:r>
              <a:rPr lang="en-US" sz="2000" kern="1400" dirty="0" smtClean="0">
                <a:solidFill>
                  <a:srgbClr val="000000"/>
                </a:solidFill>
                <a:latin typeface="Times New Roman" panose="02020603050405020304" pitchFamily="18" charset="0"/>
              </a:rPr>
              <a:t>After spontaneous </a:t>
            </a:r>
            <a:r>
              <a:rPr lang="en-US" sz="2000" kern="1400" dirty="0">
                <a:solidFill>
                  <a:srgbClr val="000000"/>
                </a:solidFill>
                <a:latin typeface="Times New Roman" panose="02020603050405020304" pitchFamily="18" charset="0"/>
              </a:rPr>
              <a:t>symmetry breaking </a:t>
            </a:r>
            <a:r>
              <a:rPr lang="en-US" sz="2000" kern="1400" dirty="0" smtClean="0">
                <a:solidFill>
                  <a:srgbClr val="000000"/>
                </a:solidFill>
                <a:latin typeface="Times New Roman" panose="02020603050405020304" pitchFamily="18" charset="0"/>
              </a:rPr>
              <a:t>and minimizing. </a:t>
            </a:r>
            <a:endParaRPr lang="en-US" sz="2000" kern="1400" dirty="0">
              <a:solidFill>
                <a:srgbClr val="000000"/>
              </a:solidFill>
              <a:latin typeface="Times New Roman" panose="02020603050405020304" pitchFamily="18" charset="0"/>
            </a:endParaRPr>
          </a:p>
          <a:p>
            <a:r>
              <a:rPr lang="en-US" sz="800" kern="1400" dirty="0">
                <a:solidFill>
                  <a:srgbClr val="000000"/>
                </a:solidFill>
                <a:latin typeface="Times New Roman" panose="02020603050405020304" pitchFamily="18" charset="0"/>
              </a:rPr>
              <a:t> </a:t>
            </a:r>
            <a:endParaRPr lang="en-US" sz="800" kern="1400" dirty="0">
              <a:ln>
                <a:noFill/>
              </a:ln>
              <a:solidFill>
                <a:srgbClr val="000000"/>
              </a:solidFill>
              <a:effectLst/>
              <a:latin typeface="Times New Roman" panose="02020603050405020304" pitchFamily="18" charset="0"/>
            </a:endParaRPr>
          </a:p>
        </p:txBody>
      </p:sp>
      <p:cxnSp>
        <p:nvCxnSpPr>
          <p:cNvPr id="20" name="Conector recto de flecha 19"/>
          <p:cNvCxnSpPr/>
          <p:nvPr/>
        </p:nvCxnSpPr>
        <p:spPr>
          <a:xfrm>
            <a:off x="7078637" y="3649028"/>
            <a:ext cx="779559" cy="75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2" name="Marcador de número de diapositiva 11"/>
          <p:cNvSpPr>
            <a:spLocks noGrp="1"/>
          </p:cNvSpPr>
          <p:nvPr>
            <p:ph type="sldNum" sz="quarter" idx="12"/>
          </p:nvPr>
        </p:nvSpPr>
        <p:spPr/>
        <p:txBody>
          <a:bodyPr/>
          <a:lstStyle/>
          <a:p>
            <a:fld id="{AF6F4572-834B-4BE4-8BE1-1ABF8747031F}" type="slidenum">
              <a:rPr lang="es-MX" smtClean="0"/>
              <a:t>6</a:t>
            </a:fld>
            <a:endParaRPr lang="es-MX"/>
          </a:p>
        </p:txBody>
      </p:sp>
      <p:pic>
        <p:nvPicPr>
          <p:cNvPr id="21" name="Picture 2" descr="Imagen relacionada"/>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102876" y="1331705"/>
            <a:ext cx="2397048" cy="16688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9541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75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750" fill="hold"/>
                                        <p:tgtEl>
                                          <p:spTgt spid="18"/>
                                        </p:tgtEl>
                                        <p:attrNameLst>
                                          <p:attrName>ppt_x</p:attrName>
                                        </p:attrNameLst>
                                      </p:cBhvr>
                                      <p:tavLst>
                                        <p:tav tm="0">
                                          <p:val>
                                            <p:strVal val="0-#ppt_w/2"/>
                                          </p:val>
                                        </p:tav>
                                        <p:tav tm="100000">
                                          <p:val>
                                            <p:strVal val="#ppt_x"/>
                                          </p:val>
                                        </p:tav>
                                      </p:tavLst>
                                    </p:anim>
                                    <p:anim calcmode="lin" valueType="num">
                                      <p:cBhvr additive="base">
                                        <p:cTn id="8" dur="750" fill="hold"/>
                                        <p:tgtEl>
                                          <p:spTgt spid="18"/>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1" presetClass="entr" presetSubtype="0" fill="hold" grpId="0" nodeType="afterEffect">
                                  <p:stCondLst>
                                    <p:cond delay="1250"/>
                                  </p:stCondLst>
                                  <p:childTnLst>
                                    <p:set>
                                      <p:cBhvr>
                                        <p:cTn id="11" dur="1" fill="hold">
                                          <p:stCondLst>
                                            <p:cond delay="749"/>
                                          </p:stCondLst>
                                        </p:cTn>
                                        <p:tgtEl>
                                          <p:spTgt spid="9"/>
                                        </p:tgtEl>
                                        <p:attrNameLst>
                                          <p:attrName>style.visibility</p:attrName>
                                        </p:attrNameLst>
                                      </p:cBhvr>
                                      <p:to>
                                        <p:strVal val="visible"/>
                                      </p:to>
                                    </p:set>
                                  </p:childTnLst>
                                </p:cTn>
                              </p:par>
                              <p:par>
                                <p:cTn id="12" presetID="1" presetClass="entr" presetSubtype="0" fill="hold" grpId="0" nodeType="withEffect">
                                  <p:stCondLst>
                                    <p:cond delay="2500"/>
                                  </p:stCondLst>
                                  <p:childTnLst>
                                    <p:set>
                                      <p:cBhvr>
                                        <p:cTn id="13" dur="1" fill="hold">
                                          <p:stCondLst>
                                            <p:cond delay="749"/>
                                          </p:stCondLst>
                                        </p:cTn>
                                        <p:tgtEl>
                                          <p:spTgt spid="10"/>
                                        </p:tgtEl>
                                        <p:attrNameLst>
                                          <p:attrName>style.visibility</p:attrName>
                                        </p:attrNameLst>
                                      </p:cBhvr>
                                      <p:to>
                                        <p:strVal val="visible"/>
                                      </p:to>
                                    </p:set>
                                  </p:childTnLst>
                                </p:cTn>
                              </p:par>
                            </p:childTnLst>
                          </p:cTn>
                        </p:par>
                        <p:par>
                          <p:cTn id="14" fill="hold">
                            <p:stCondLst>
                              <p:cond delay="4750"/>
                            </p:stCondLst>
                            <p:childTnLst>
                              <p:par>
                                <p:cTn id="15" presetID="10" presetClass="entr" presetSubtype="0" fill="hold" nodeType="afterEffect">
                                  <p:stCondLst>
                                    <p:cond delay="225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2750"/>
                                        <p:tgtEl>
                                          <p:spTgt spid="21"/>
                                        </p:tgtEl>
                                      </p:cBhvr>
                                    </p:animEffect>
                                  </p:childTnLst>
                                </p:cTn>
                              </p:par>
                              <p:par>
                                <p:cTn id="18" presetID="1" presetClass="entr" presetSubtype="0" fill="hold" nodeType="withEffect">
                                  <p:stCondLst>
                                    <p:cond delay="2250"/>
                                  </p:stCondLst>
                                  <p:childTnLst>
                                    <p:set>
                                      <p:cBhvr>
                                        <p:cTn id="19"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813851" y="790910"/>
            <a:ext cx="184731" cy="292259"/>
          </a:xfrm>
          <a:prstGeom prst="rect">
            <a:avLst/>
          </a:prstGeom>
        </p:spPr>
        <p:txBody>
          <a:bodyPr wrap="none">
            <a:spAutoFit/>
          </a:bodyPr>
          <a:lstStyle/>
          <a:p>
            <a:pPr algn="just">
              <a:lnSpc>
                <a:spcPct val="115000"/>
              </a:lnSpc>
              <a:spcAft>
                <a:spcPts val="800"/>
              </a:spcAft>
            </a:pPr>
            <a:endParaRPr lang="en-US" sz="1200" dirty="0">
              <a:solidFill>
                <a:prstClr val="black"/>
              </a:solidFill>
              <a:ea typeface="Calibri" panose="020F0502020204030204" pitchFamily="34" charset="0"/>
              <a:cs typeface="Times New Roman" panose="02020603050405020304" pitchFamily="18" charset="0"/>
            </a:endParaRPr>
          </a:p>
        </p:txBody>
      </p:sp>
      <p:sp>
        <p:nvSpPr>
          <p:cNvPr id="4" name="1 CuadroTexto"/>
          <p:cNvSpPr txBox="1"/>
          <p:nvPr/>
        </p:nvSpPr>
        <p:spPr>
          <a:xfrm>
            <a:off x="0" y="0"/>
            <a:ext cx="12192000" cy="523220"/>
          </a:xfrm>
          <a:prstGeom prst="rect">
            <a:avLst/>
          </a:prstGeom>
          <a:solidFill>
            <a:schemeClr val="tx2">
              <a:lumMod val="75000"/>
              <a:alpha val="80000"/>
            </a:schemeClr>
          </a:solidFill>
          <a:ln w="15875" cap="flat" cmpd="sng" algn="ctr">
            <a:noFill/>
            <a:prstDash val="solid"/>
          </a:ln>
          <a:effectLst/>
        </p:spPr>
        <p:txBody>
          <a:bodyPr wrap="square" rtlCol="0">
            <a:spAutoFit/>
          </a:bodyPr>
          <a:lstStyle/>
          <a:p>
            <a:pPr algn="ctr">
              <a:defRPr/>
            </a:pPr>
            <a:r>
              <a:rPr lang="en-US" sz="2800" dirty="0">
                <a:solidFill>
                  <a:schemeClr val="bg1">
                    <a:lumMod val="95000"/>
                  </a:schemeClr>
                </a:solidFill>
                <a:latin typeface="Times New Roman" panose="02020603050405020304" pitchFamily="18" charset="0"/>
                <a:cs typeface="Times New Roman" panose="02020603050405020304" pitchFamily="18" charset="0"/>
              </a:rPr>
              <a:t>The essence of the extended B-L model</a:t>
            </a:r>
            <a:endParaRPr lang="es-MX" sz="2800" b="1" kern="0" dirty="0">
              <a:solidFill>
                <a:schemeClr val="bg1">
                  <a:lumMod val="95000"/>
                </a:schemeClr>
              </a:solidFill>
              <a:cs typeface="Times New Roman" pitchFamily="18" charset="0"/>
            </a:endParaRPr>
          </a:p>
        </p:txBody>
      </p:sp>
      <p:sp>
        <p:nvSpPr>
          <p:cNvPr id="8" name="3 Rectángulo"/>
          <p:cNvSpPr/>
          <p:nvPr/>
        </p:nvSpPr>
        <p:spPr>
          <a:xfrm>
            <a:off x="1674887" y="6550837"/>
            <a:ext cx="9144000" cy="307777"/>
          </a:xfrm>
          <a:prstGeom prst="rect">
            <a:avLst/>
          </a:prstGeom>
          <a:solidFill>
            <a:schemeClr val="tx2">
              <a:lumMod val="75000"/>
              <a:alpha val="82000"/>
            </a:schemeClr>
          </a:solidFill>
        </p:spPr>
        <p:txBody>
          <a:bodyPr wrap="square">
            <a:spAutoFit/>
          </a:bodyPr>
          <a:lstStyle/>
          <a:p>
            <a:pPr algn="ctr"/>
            <a:r>
              <a:rPr lang="es-MX" sz="1400" b="1" dirty="0">
                <a:solidFill>
                  <a:prstClr val="white"/>
                </a:solidFill>
                <a:latin typeface="arial" panose="020B0604020202020204" pitchFamily="34" charset="0"/>
              </a:rPr>
              <a:t>XXXII Reunión Anual de la División de Partículas y Campos de la SMF</a:t>
            </a:r>
          </a:p>
        </p:txBody>
      </p:sp>
      <p:pic>
        <p:nvPicPr>
          <p:cNvPr id="9" name="Picture 17"/>
          <p:cNvPicPr>
            <a:picLocks noChangeAspect="1"/>
          </p:cNvPicPr>
          <p:nvPr/>
        </p:nvPicPr>
        <p:blipFill>
          <a:blip r:embed="rId2"/>
          <a:stretch>
            <a:fillRect/>
          </a:stretch>
        </p:blipFill>
        <p:spPr>
          <a:xfrm>
            <a:off x="11644965" y="-47"/>
            <a:ext cx="505911" cy="504000"/>
          </a:xfrm>
          <a:prstGeom prst="rect">
            <a:avLst/>
          </a:prstGeom>
        </p:spPr>
      </p:pic>
      <p:sp>
        <p:nvSpPr>
          <p:cNvPr id="5" name="Rectángulo 4"/>
          <p:cNvSpPr/>
          <p:nvPr/>
        </p:nvSpPr>
        <p:spPr>
          <a:xfrm>
            <a:off x="141524" y="704052"/>
            <a:ext cx="5456943" cy="984885"/>
          </a:xfrm>
          <a:prstGeom prst="rect">
            <a:avLst/>
          </a:prstGeom>
        </p:spPr>
        <p:txBody>
          <a:bodyPr wrap="none">
            <a:spAutoFit/>
          </a:bodyPr>
          <a:lstStyle/>
          <a:p>
            <a:r>
              <a:rPr lang="en-US" sz="2000" kern="1400" dirty="0" smtClean="0">
                <a:solidFill>
                  <a:srgbClr val="000000"/>
                </a:solidFill>
                <a:latin typeface="Times New Roman" panose="02020603050405020304" pitchFamily="18" charset="0"/>
              </a:rPr>
              <a:t>The new </a:t>
            </a:r>
            <a:r>
              <a:rPr lang="en-US" sz="2000" kern="1400">
                <a:solidFill>
                  <a:srgbClr val="000000"/>
                </a:solidFill>
                <a:latin typeface="Times New Roman" panose="02020603050405020304" pitchFamily="18" charset="0"/>
              </a:rPr>
              <a:t>covariant </a:t>
            </a:r>
            <a:r>
              <a:rPr lang="en-US" sz="2000" kern="1400" smtClean="0">
                <a:solidFill>
                  <a:srgbClr val="000000"/>
                </a:solidFill>
                <a:latin typeface="Times New Roman" panose="02020603050405020304" pitchFamily="18" charset="0"/>
              </a:rPr>
              <a:t>derivatives in which we observe</a:t>
            </a:r>
          </a:p>
          <a:p>
            <a:r>
              <a:rPr lang="es-MX" sz="2000" kern="1400" smtClean="0">
                <a:solidFill>
                  <a:srgbClr val="000000"/>
                </a:solidFill>
                <a:latin typeface="Times New Roman" panose="02020603050405020304" pitchFamily="18" charset="0"/>
              </a:rPr>
              <a:t> no mixing</a:t>
            </a:r>
            <a:r>
              <a:rPr lang="en-US" sz="2000" kern="1400">
                <a:solidFill>
                  <a:srgbClr val="000000"/>
                </a:solidFill>
                <a:latin typeface="Times New Roman" panose="02020603050405020304" pitchFamily="18" charset="0"/>
              </a:rPr>
              <a:t> </a:t>
            </a:r>
            <a:r>
              <a:rPr lang="en-US" sz="2000" kern="1400" smtClean="0">
                <a:solidFill>
                  <a:srgbClr val="000000"/>
                </a:solidFill>
                <a:latin typeface="Times New Roman" panose="02020603050405020304" pitchFamily="18" charset="0"/>
              </a:rPr>
              <a:t>(pure, minimal) are given by:</a:t>
            </a:r>
            <a:endParaRPr lang="en-US" sz="2000" kern="1400" dirty="0" smtClean="0">
              <a:solidFill>
                <a:srgbClr val="000000"/>
              </a:solidFill>
              <a:latin typeface="Times New Roman" panose="02020603050405020304" pitchFamily="18" charset="0"/>
            </a:endParaRPr>
          </a:p>
          <a:p>
            <a:endParaRPr lang="en-US" kern="1400" dirty="0" smtClean="0">
              <a:solidFill>
                <a:srgbClr val="000000"/>
              </a:solidFill>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Rectángulo 6"/>
              <p:cNvSpPr/>
              <p:nvPr/>
            </p:nvSpPr>
            <p:spPr>
              <a:xfrm>
                <a:off x="5409031" y="255554"/>
                <a:ext cx="6053166" cy="973280"/>
              </a:xfrm>
              <a:prstGeom prst="rect">
                <a:avLst/>
              </a:prstGeom>
            </p:spPr>
            <p:txBody>
              <a:bodyPr wrap="square">
                <a:spAutoFit/>
              </a:bodyPr>
              <a:lstStyle/>
              <a:p>
                <a:pPr algn="ctr">
                  <a:lnSpc>
                    <a:spcPct val="107000"/>
                  </a:lnSpc>
                  <a:spcAft>
                    <a:spcPts val="800"/>
                  </a:spcAft>
                </a:pPr>
                <a:r>
                  <a:rPr lang="es-MX" i="1" dirty="0" smtClean="0">
                    <a:latin typeface="Times New Roman" panose="02020603050405020304" pitchFamily="18" charset="0"/>
                    <a:ea typeface="Times New Roman" panose="02020603050405020304" pitchFamily="18" charset="0"/>
                    <a:cs typeface="Times New Roman" panose="02020603050405020304" pitchFamily="18" charset="0"/>
                  </a:rPr>
                  <a:t> </a:t>
                </a:r>
                <a:endParaRPr lang="en-US" dirty="0">
                  <a:effectLst/>
                  <a:latin typeface="Cambria Math" panose="02040503050406030204" pitchFamily="18"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sSup>
                        <m:sSupPr>
                          <m:ctrlPr>
                            <a:rPr lang="en-US" sz="20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s-MX" sz="2000" i="1">
                              <a:effectLst/>
                              <a:latin typeface="Cambria Math" panose="02040503050406030204" pitchFamily="18" charset="0"/>
                              <a:ea typeface="Times New Roman" panose="02020603050405020304" pitchFamily="18" charset="0"/>
                              <a:cs typeface="Times New Roman" panose="02020603050405020304" pitchFamily="18" charset="0"/>
                            </a:rPr>
                            <m:t>𝐷</m:t>
                          </m:r>
                        </m:e>
                        <m:sup>
                          <m:r>
                            <a:rPr lang="es-MX" sz="2000" i="1">
                              <a:effectLst/>
                              <a:latin typeface="Cambria Math" panose="02040503050406030204" pitchFamily="18" charset="0"/>
                              <a:ea typeface="Times New Roman" panose="02020603050405020304" pitchFamily="18" charset="0"/>
                              <a:cs typeface="Times New Roman" panose="02020603050405020304" pitchFamily="18" charset="0"/>
                            </a:rPr>
                            <m:t>𝜇</m:t>
                          </m:r>
                        </m:sup>
                      </m:sSup>
                      <m:r>
                        <m:rPr>
                          <m:sty m:val="p"/>
                        </m:rPr>
                        <a:rPr lang="es-MX" sz="2000">
                          <a:effectLst/>
                          <a:latin typeface="Cambria Math" panose="02040503050406030204" pitchFamily="18" charset="0"/>
                          <a:ea typeface="Times New Roman" panose="02020603050405020304" pitchFamily="18" charset="0"/>
                          <a:cs typeface="Times New Roman" panose="02020603050405020304" pitchFamily="18" charset="0"/>
                        </a:rPr>
                        <m:t>Φ</m:t>
                      </m:r>
                      <m:r>
                        <a:rPr lang="es-MX" sz="20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20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MX" sz="2000" i="1">
                              <a:effectLst/>
                              <a:latin typeface="Cambria Math" panose="02040503050406030204" pitchFamily="18" charset="0"/>
                              <a:ea typeface="Times New Roman" panose="02020603050405020304" pitchFamily="18" charset="0"/>
                              <a:cs typeface="Times New Roman" panose="02020603050405020304" pitchFamily="18" charset="0"/>
                            </a:rPr>
                            <m:t>𝜕</m:t>
                          </m:r>
                        </m:e>
                        <m:sub>
                          <m:r>
                            <a:rPr lang="es-MX" sz="2000" i="1">
                              <a:effectLst/>
                              <a:latin typeface="Cambria Math" panose="02040503050406030204" pitchFamily="18" charset="0"/>
                              <a:ea typeface="Times New Roman" panose="02020603050405020304" pitchFamily="18" charset="0"/>
                              <a:cs typeface="Times New Roman" panose="02020603050405020304" pitchFamily="18" charset="0"/>
                            </a:rPr>
                            <m:t>𝜇</m:t>
                          </m:r>
                        </m:sub>
                      </m:sSub>
                      <m:r>
                        <m:rPr>
                          <m:sty m:val="p"/>
                        </m:rPr>
                        <a:rPr lang="es-MX" sz="2000">
                          <a:effectLst/>
                          <a:latin typeface="Cambria Math" panose="02040503050406030204" pitchFamily="18" charset="0"/>
                          <a:ea typeface="Times New Roman" panose="02020603050405020304" pitchFamily="18" charset="0"/>
                          <a:cs typeface="Times New Roman" panose="02020603050405020304" pitchFamily="18" charset="0"/>
                        </a:rPr>
                        <m:t>Φ</m:t>
                      </m:r>
                      <m:r>
                        <a:rPr lang="es-MX" sz="2000" i="1">
                          <a:effectLst/>
                          <a:latin typeface="Cambria Math" panose="02040503050406030204" pitchFamily="18" charset="0"/>
                          <a:ea typeface="Times New Roman" panose="02020603050405020304" pitchFamily="18" charset="0"/>
                          <a:cs typeface="Times New Roman" panose="02020603050405020304" pitchFamily="18" charset="0"/>
                        </a:rPr>
                        <m:t>+</m:t>
                      </m:r>
                      <m:r>
                        <a:rPr lang="es-MX" sz="2000" i="1">
                          <a:effectLst/>
                          <a:latin typeface="Cambria Math" panose="02040503050406030204" pitchFamily="18" charset="0"/>
                          <a:ea typeface="Times New Roman" panose="02020603050405020304" pitchFamily="18" charset="0"/>
                          <a:cs typeface="Times New Roman" panose="02020603050405020304" pitchFamily="18" charset="0"/>
                        </a:rPr>
                        <m:t>𝑖</m:t>
                      </m:r>
                      <m:d>
                        <m:dPr>
                          <m:begChr m:val="["/>
                          <m:endChr m:val="]"/>
                          <m:ctrlPr>
                            <a:rPr lang="en-US" sz="20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s-MX" sz="2000" i="1">
                              <a:effectLst/>
                              <a:latin typeface="Cambria Math" panose="02040503050406030204" pitchFamily="18" charset="0"/>
                              <a:ea typeface="Times New Roman" panose="02020603050405020304" pitchFamily="18" charset="0"/>
                              <a:cs typeface="Times New Roman" panose="02020603050405020304" pitchFamily="18" charset="0"/>
                            </a:rPr>
                            <m:t>𝑔</m:t>
                          </m:r>
                          <m:sSub>
                            <m:sSubPr>
                              <m:ctrlPr>
                                <a:rPr lang="en-US" sz="20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MX" sz="2000" i="1">
                                  <a:effectLst/>
                                  <a:latin typeface="Cambria Math" panose="02040503050406030204" pitchFamily="18" charset="0"/>
                                  <a:ea typeface="Times New Roman" panose="02020603050405020304" pitchFamily="18" charset="0"/>
                                  <a:cs typeface="Times New Roman" panose="02020603050405020304" pitchFamily="18" charset="0"/>
                                </a:rPr>
                                <m:t>𝑇</m:t>
                              </m:r>
                            </m:e>
                            <m:sub>
                              <m:r>
                                <a:rPr lang="es-MX" sz="2000" i="1">
                                  <a:effectLst/>
                                  <a:latin typeface="Cambria Math" panose="02040503050406030204" pitchFamily="18" charset="0"/>
                                  <a:ea typeface="Times New Roman" panose="02020603050405020304" pitchFamily="18" charset="0"/>
                                  <a:cs typeface="Times New Roman" panose="02020603050405020304" pitchFamily="18" charset="0"/>
                                </a:rPr>
                                <m:t>𝑎</m:t>
                              </m:r>
                            </m:sub>
                          </m:sSub>
                          <m:sSubSup>
                            <m:sSubSupPr>
                              <m:ctrlPr>
                                <a:rPr lang="en-US" sz="2000" i="1">
                                  <a:effectLst/>
                                  <a:latin typeface="Cambria Math" panose="02040503050406030204" pitchFamily="18" charset="0"/>
                                  <a:ea typeface="Times New Roman" panose="02020603050405020304" pitchFamily="18" charset="0"/>
                                  <a:cs typeface="Times New Roman" panose="02020603050405020304" pitchFamily="18" charset="0"/>
                                </a:rPr>
                              </m:ctrlPr>
                            </m:sSubSupPr>
                            <m:e>
                              <m:r>
                                <a:rPr lang="es-MX" sz="2000" b="0" i="1">
                                  <a:effectLst/>
                                  <a:latin typeface="Cambria Math" panose="02040503050406030204" pitchFamily="18" charset="0"/>
                                  <a:ea typeface="Times New Roman" panose="02020603050405020304" pitchFamily="18" charset="0"/>
                                  <a:cs typeface="Times New Roman" panose="02020603050405020304" pitchFamily="18" charset="0"/>
                                </a:rPr>
                                <m:t>𝑊</m:t>
                              </m:r>
                            </m:e>
                            <m:sub>
                              <m:r>
                                <a:rPr lang="es-MX" sz="2000" i="1">
                                  <a:effectLst/>
                                  <a:latin typeface="Cambria Math" panose="02040503050406030204" pitchFamily="18" charset="0"/>
                                  <a:ea typeface="Times New Roman" panose="02020603050405020304" pitchFamily="18" charset="0"/>
                                  <a:cs typeface="Times New Roman" panose="02020603050405020304" pitchFamily="18" charset="0"/>
                                </a:rPr>
                                <m:t>𝜇</m:t>
                              </m:r>
                            </m:sub>
                            <m:sup>
                              <m:r>
                                <a:rPr lang="es-MX" sz="2000" i="1">
                                  <a:effectLst/>
                                  <a:latin typeface="Cambria Math" panose="02040503050406030204" pitchFamily="18" charset="0"/>
                                  <a:ea typeface="Times New Roman" panose="02020603050405020304" pitchFamily="18" charset="0"/>
                                  <a:cs typeface="Times New Roman" panose="02020603050405020304" pitchFamily="18" charset="0"/>
                                </a:rPr>
                                <m:t>𝑎</m:t>
                              </m:r>
                            </m:sup>
                          </m:sSubSup>
                          <m:r>
                            <a:rPr lang="es-MX" sz="20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20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MX" sz="2000" i="1">
                                  <a:effectLst/>
                                  <a:latin typeface="Cambria Math" panose="02040503050406030204" pitchFamily="18" charset="0"/>
                                  <a:ea typeface="Times New Roman" panose="02020603050405020304" pitchFamily="18" charset="0"/>
                                  <a:cs typeface="Times New Roman" panose="02020603050405020304" pitchFamily="18" charset="0"/>
                                </a:rPr>
                                <m:t>𝑔</m:t>
                              </m:r>
                            </m:e>
                            <m:sub>
                              <m:r>
                                <a:rPr lang="es-MX" sz="2000" i="1">
                                  <a:effectLst/>
                                  <a:latin typeface="Cambria Math" panose="02040503050406030204" pitchFamily="18" charset="0"/>
                                  <a:ea typeface="Times New Roman" panose="02020603050405020304" pitchFamily="18" charset="0"/>
                                  <a:cs typeface="Times New Roman" panose="02020603050405020304" pitchFamily="18" charset="0"/>
                                </a:rPr>
                                <m:t>1</m:t>
                              </m:r>
                            </m:sub>
                          </m:sSub>
                          <m:r>
                            <a:rPr lang="es-MX" sz="2000" i="1">
                              <a:effectLst/>
                              <a:latin typeface="Cambria Math" panose="02040503050406030204" pitchFamily="18" charset="0"/>
                              <a:ea typeface="Times New Roman" panose="02020603050405020304" pitchFamily="18" charset="0"/>
                              <a:cs typeface="Times New Roman" panose="02020603050405020304" pitchFamily="18" charset="0"/>
                            </a:rPr>
                            <m:t>𝑌</m:t>
                          </m:r>
                          <m:sSub>
                            <m:sSubPr>
                              <m:ctrlPr>
                                <a:rPr lang="en-US" sz="20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MX" sz="2000" i="1">
                                  <a:effectLst/>
                                  <a:latin typeface="Cambria Math" panose="02040503050406030204" pitchFamily="18" charset="0"/>
                                  <a:ea typeface="Times New Roman" panose="02020603050405020304" pitchFamily="18" charset="0"/>
                                  <a:cs typeface="Times New Roman" panose="02020603050405020304" pitchFamily="18" charset="0"/>
                                </a:rPr>
                                <m:t>𝐵</m:t>
                              </m:r>
                            </m:e>
                            <m:sub>
                              <m:r>
                                <a:rPr lang="es-MX" sz="2000" i="1">
                                  <a:effectLst/>
                                  <a:latin typeface="Cambria Math" panose="02040503050406030204" pitchFamily="18" charset="0"/>
                                  <a:ea typeface="Times New Roman" panose="02020603050405020304" pitchFamily="18" charset="0"/>
                                  <a:cs typeface="Times New Roman" panose="02020603050405020304" pitchFamily="18" charset="0"/>
                                </a:rPr>
                                <m:t>𝜇</m:t>
                              </m:r>
                            </m:sub>
                          </m:sSub>
                          <m:r>
                            <a:rPr lang="es-MX" sz="2000" i="1">
                              <a:effectLst/>
                              <a:latin typeface="Cambria Math" panose="02040503050406030204" pitchFamily="18" charset="0"/>
                              <a:ea typeface="Times New Roman" panose="02020603050405020304" pitchFamily="18" charset="0"/>
                              <a:cs typeface="Times New Roman" panose="02020603050405020304" pitchFamily="18" charset="0"/>
                            </a:rPr>
                            <m:t>+</m:t>
                          </m:r>
                          <m:sSubSup>
                            <m:sSubSupPr>
                              <m:ctrlPr>
                                <a:rPr lang="es-MX" sz="2000" i="1" smtClean="0">
                                  <a:effectLst/>
                                  <a:latin typeface="Cambria Math" panose="02040503050406030204" pitchFamily="18" charset="0"/>
                                  <a:cs typeface="Times New Roman" panose="02020603050405020304" pitchFamily="18" charset="0"/>
                                </a:rPr>
                              </m:ctrlPr>
                            </m:sSubSupPr>
                            <m:e>
                              <m:r>
                                <a:rPr lang="es-MX" sz="2000" b="0" i="1" smtClean="0">
                                  <a:effectLst/>
                                  <a:latin typeface="Cambria Math" panose="02040503050406030204" pitchFamily="18" charset="0"/>
                                  <a:cs typeface="Times New Roman" panose="02020603050405020304" pitchFamily="18" charset="0"/>
                                </a:rPr>
                                <m:t>𝑔</m:t>
                              </m:r>
                            </m:e>
                            <m:sub>
                              <m:r>
                                <a:rPr lang="es-MX" sz="2000" b="0" i="1" smtClean="0">
                                  <a:effectLst/>
                                  <a:latin typeface="Cambria Math" panose="02040503050406030204" pitchFamily="18" charset="0"/>
                                  <a:cs typeface="Times New Roman" panose="02020603050405020304" pitchFamily="18" charset="0"/>
                                </a:rPr>
                                <m:t>1</m:t>
                              </m:r>
                            </m:sub>
                            <m:sup>
                              <m:r>
                                <a:rPr lang="es-MX" sz="2000" b="0" i="1" smtClean="0">
                                  <a:effectLst/>
                                  <a:latin typeface="Cambria Math" panose="02040503050406030204" pitchFamily="18" charset="0"/>
                                  <a:cs typeface="Times New Roman" panose="02020603050405020304" pitchFamily="18" charset="0"/>
                                </a:rPr>
                                <m:t>′</m:t>
                              </m:r>
                            </m:sup>
                          </m:sSubSup>
                          <m:sSub>
                            <m:sSubPr>
                              <m:ctrlPr>
                                <a:rPr lang="es-MX" sz="2000" i="1" smtClean="0">
                                  <a:effectLst/>
                                  <a:latin typeface="Cambria Math" panose="02040503050406030204" pitchFamily="18" charset="0"/>
                                  <a:cs typeface="Times New Roman" panose="02020603050405020304" pitchFamily="18" charset="0"/>
                                </a:rPr>
                              </m:ctrlPr>
                            </m:sSubPr>
                            <m:e>
                              <m:r>
                                <a:rPr lang="es-MX" sz="2000" b="0" i="1" smtClean="0">
                                  <a:effectLst/>
                                  <a:latin typeface="Cambria Math" panose="02040503050406030204" pitchFamily="18" charset="0"/>
                                  <a:cs typeface="Times New Roman" panose="02020603050405020304" pitchFamily="18" charset="0"/>
                                </a:rPr>
                                <m:t>𝑌</m:t>
                              </m:r>
                            </m:e>
                            <m:sub>
                              <m:r>
                                <a:rPr lang="es-MX" sz="2000" b="0" i="1" smtClean="0">
                                  <a:effectLst/>
                                  <a:latin typeface="Cambria Math" panose="02040503050406030204" pitchFamily="18" charset="0"/>
                                  <a:cs typeface="Times New Roman" panose="02020603050405020304" pitchFamily="18" charset="0"/>
                                </a:rPr>
                                <m:t>𝐵</m:t>
                              </m:r>
                              <m:r>
                                <a:rPr lang="es-MX" sz="2000" b="0" i="1" smtClean="0">
                                  <a:effectLst/>
                                  <a:latin typeface="Cambria Math" panose="02040503050406030204" pitchFamily="18" charset="0"/>
                                  <a:cs typeface="Times New Roman" panose="02020603050405020304" pitchFamily="18" charset="0"/>
                                </a:rPr>
                                <m:t>−</m:t>
                              </m:r>
                              <m:r>
                                <a:rPr lang="es-MX" sz="2000" b="0" i="1" smtClean="0">
                                  <a:effectLst/>
                                  <a:latin typeface="Cambria Math" panose="02040503050406030204" pitchFamily="18" charset="0"/>
                                  <a:cs typeface="Times New Roman" panose="02020603050405020304" pitchFamily="18" charset="0"/>
                                </a:rPr>
                                <m:t>𝐿</m:t>
                              </m:r>
                            </m:sub>
                          </m:sSub>
                          <m:sSubSup>
                            <m:sSubSupPr>
                              <m:ctrlPr>
                                <a:rPr lang="en-US" sz="2000" i="1">
                                  <a:effectLst/>
                                  <a:latin typeface="Cambria Math" panose="02040503050406030204" pitchFamily="18" charset="0"/>
                                  <a:ea typeface="Times New Roman" panose="02020603050405020304" pitchFamily="18" charset="0"/>
                                  <a:cs typeface="Times New Roman" panose="02020603050405020304" pitchFamily="18" charset="0"/>
                                </a:rPr>
                              </m:ctrlPr>
                            </m:sSubSupPr>
                            <m:e>
                              <m:r>
                                <a:rPr lang="es-MX" sz="2000" i="1">
                                  <a:effectLst/>
                                  <a:latin typeface="Cambria Math" panose="02040503050406030204" pitchFamily="18" charset="0"/>
                                  <a:ea typeface="Times New Roman" panose="02020603050405020304" pitchFamily="18" charset="0"/>
                                  <a:cs typeface="Times New Roman" panose="02020603050405020304" pitchFamily="18" charset="0"/>
                                </a:rPr>
                                <m:t>𝐵</m:t>
                              </m:r>
                            </m:e>
                            <m:sub>
                              <m:r>
                                <a:rPr lang="es-MX" sz="2000" i="1">
                                  <a:effectLst/>
                                  <a:latin typeface="Cambria Math" panose="02040503050406030204" pitchFamily="18" charset="0"/>
                                  <a:ea typeface="Times New Roman" panose="02020603050405020304" pitchFamily="18" charset="0"/>
                                  <a:cs typeface="Times New Roman" panose="02020603050405020304" pitchFamily="18" charset="0"/>
                                </a:rPr>
                                <m:t>𝜇</m:t>
                              </m:r>
                            </m:sub>
                            <m:sup>
                              <m:r>
                                <a:rPr lang="es-MX" sz="2000" i="1">
                                  <a:effectLst/>
                                  <a:latin typeface="Cambria Math" panose="02040503050406030204" pitchFamily="18" charset="0"/>
                                  <a:ea typeface="Times New Roman" panose="02020603050405020304" pitchFamily="18" charset="0"/>
                                  <a:cs typeface="Times New Roman" panose="02020603050405020304" pitchFamily="18" charset="0"/>
                                </a:rPr>
                                <m:t>′</m:t>
                              </m:r>
                            </m:sup>
                          </m:sSubSup>
                        </m:e>
                      </m:d>
                      <m:r>
                        <m:rPr>
                          <m:sty m:val="p"/>
                        </m:rPr>
                        <a:rPr lang="es-MX" sz="2000">
                          <a:effectLst/>
                          <a:latin typeface="Cambria Math" panose="02040503050406030204" pitchFamily="18" charset="0"/>
                          <a:ea typeface="Times New Roman" panose="02020603050405020304" pitchFamily="18" charset="0"/>
                          <a:cs typeface="Times New Roman" panose="02020603050405020304" pitchFamily="18" charset="0"/>
                        </a:rPr>
                        <m:t>Φ</m:t>
                      </m:r>
                    </m:oMath>
                  </m:oMathPara>
                </a14:m>
                <a:endParaRPr lang="en-US" sz="2000" dirty="0">
                  <a:effectLst/>
                  <a:latin typeface="Cambria Math" panose="02040503050406030204" pitchFamily="18" charset="0"/>
                  <a:ea typeface="Calibri" panose="020F0502020204030204" pitchFamily="34" charset="0"/>
                  <a:cs typeface="Times New Roman" panose="02020603050405020304" pitchFamily="18" charset="0"/>
                </a:endParaRPr>
              </a:p>
            </p:txBody>
          </p:sp>
        </mc:Choice>
        <mc:Fallback xmlns="">
          <p:sp>
            <p:nvSpPr>
              <p:cNvPr id="7" name="Rectángulo 6"/>
              <p:cNvSpPr>
                <a:spLocks noRot="1" noChangeAspect="1" noMove="1" noResize="1" noEditPoints="1" noAdjustHandles="1" noChangeArrowheads="1" noChangeShapeType="1" noTextEdit="1"/>
              </p:cNvSpPr>
              <p:nvPr/>
            </p:nvSpPr>
            <p:spPr>
              <a:xfrm>
                <a:off x="5409031" y="255554"/>
                <a:ext cx="6053166" cy="973280"/>
              </a:xfrm>
              <a:prstGeom prst="rect">
                <a:avLst/>
              </a:prstGeom>
              <a:blipFill rotWithShape="0">
                <a:blip r:embed="rId3"/>
                <a:stretch>
                  <a:fillRect/>
                </a:stretch>
              </a:blipFill>
            </p:spPr>
            <p:txBody>
              <a:bodyPr/>
              <a:lstStyle/>
              <a:p>
                <a:r>
                  <a:rPr lang="en-US">
                    <a:noFill/>
                  </a:rPr>
                  <a:t> </a:t>
                </a:r>
              </a:p>
            </p:txBody>
          </p:sp>
        </mc:Fallback>
      </mc:AlternateContent>
      <p:sp>
        <p:nvSpPr>
          <p:cNvPr id="10" name="Rectángulo 9"/>
          <p:cNvSpPr/>
          <p:nvPr/>
        </p:nvSpPr>
        <p:spPr>
          <a:xfrm>
            <a:off x="230915" y="3329175"/>
            <a:ext cx="11715493" cy="613250"/>
          </a:xfrm>
          <a:prstGeom prst="rect">
            <a:avLst/>
          </a:prstGeom>
        </p:spPr>
        <p:txBody>
          <a:bodyPr wrap="square">
            <a:spAutoFit/>
          </a:bodyPr>
          <a:lstStyle/>
          <a:p>
            <a:pPr algn="just">
              <a:lnSpc>
                <a:spcPct val="150000"/>
              </a:lnSpc>
            </a:pPr>
            <a:r>
              <a:rPr lang="en-US" sz="2000" kern="1400" dirty="0" smtClean="0">
                <a:solidFill>
                  <a:srgbClr val="000000"/>
                </a:solidFill>
                <a:latin typeface="Times New Roman" panose="02020603050405020304" pitchFamily="18" charset="0"/>
              </a:rPr>
              <a:t>The </a:t>
            </a:r>
            <a:r>
              <a:rPr lang="en-US" sz="2000" kern="1400" dirty="0">
                <a:solidFill>
                  <a:srgbClr val="000000"/>
                </a:solidFill>
                <a:latin typeface="Times New Roman" panose="02020603050405020304" pitchFamily="18" charset="0"/>
              </a:rPr>
              <a:t>electromagnetic charges of the fields are the same as those of the SM and the new “hypercharges” are</a:t>
            </a:r>
            <a:r>
              <a:rPr lang="en-US" sz="2200" kern="1400" dirty="0" smtClean="0">
                <a:solidFill>
                  <a:srgbClr val="000000"/>
                </a:solidFill>
                <a:latin typeface="Times New Roman" panose="02020603050405020304" pitchFamily="18" charset="0"/>
              </a:rPr>
              <a:t>:</a:t>
            </a:r>
            <a:endParaRPr lang="en-US" sz="1000" kern="1400" dirty="0">
              <a:solidFill>
                <a:srgbClr val="000000"/>
              </a:solidFill>
              <a:latin typeface="Times New Roman" panose="02020603050405020304" pitchFamily="18" charset="0"/>
            </a:endParaRPr>
          </a:p>
        </p:txBody>
      </p:sp>
      <p:pic>
        <p:nvPicPr>
          <p:cNvPr id="2050" name="Picture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3972062"/>
            <a:ext cx="6800045" cy="589588"/>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pic>
      <p:sp>
        <p:nvSpPr>
          <p:cNvPr id="11" name="Rectángulo 10"/>
          <p:cNvSpPr/>
          <p:nvPr/>
        </p:nvSpPr>
        <p:spPr>
          <a:xfrm>
            <a:off x="141524" y="4592318"/>
            <a:ext cx="11681282" cy="1569660"/>
          </a:xfrm>
          <a:prstGeom prst="rect">
            <a:avLst/>
          </a:prstGeom>
        </p:spPr>
        <p:txBody>
          <a:bodyPr wrap="square">
            <a:spAutoFit/>
          </a:bodyPr>
          <a:lstStyle/>
          <a:p>
            <a:pPr>
              <a:lnSpc>
                <a:spcPct val="150000"/>
              </a:lnSpc>
            </a:pPr>
            <a:r>
              <a:rPr lang="en-US" sz="2000" kern="1400" dirty="0" smtClean="0">
                <a:solidFill>
                  <a:srgbClr val="000000"/>
                </a:solidFill>
                <a:latin typeface="Times New Roman" panose="02020603050405020304" pitchFamily="18" charset="0"/>
              </a:rPr>
              <a:t>a</a:t>
            </a:r>
            <a:r>
              <a:rPr lang="en-US" sz="2000" kern="1400" dirty="0" smtClean="0">
                <a:solidFill>
                  <a:srgbClr val="000000"/>
                </a:solidFill>
                <a:latin typeface="Times New Roman" panose="02020603050405020304" pitchFamily="18" charset="0"/>
              </a:rPr>
              <a:t>fter </a:t>
            </a:r>
            <a:r>
              <a:rPr lang="en-US" sz="2000" kern="1400" dirty="0" err="1" smtClean="0">
                <a:solidFill>
                  <a:srgbClr val="000000"/>
                </a:solidFill>
                <a:latin typeface="Times New Roman" panose="02020603050405020304" pitchFamily="18" charset="0"/>
              </a:rPr>
              <a:t>SSB</a:t>
            </a:r>
            <a:r>
              <a:rPr lang="en-US" sz="2000" kern="1400" dirty="0" smtClean="0">
                <a:solidFill>
                  <a:srgbClr val="000000"/>
                </a:solidFill>
                <a:latin typeface="Times New Roman" panose="02020603050405020304" pitchFamily="18" charset="0"/>
              </a:rPr>
              <a:t> </a:t>
            </a:r>
            <a:r>
              <a:rPr lang="en-US" sz="2000" kern="1400" dirty="0">
                <a:solidFill>
                  <a:srgbClr val="000000"/>
                </a:solidFill>
                <a:latin typeface="Times New Roman" panose="02020603050405020304" pitchFamily="18" charset="0"/>
              </a:rPr>
              <a:t>we </a:t>
            </a:r>
            <a:r>
              <a:rPr lang="en-US" sz="2000" kern="1400" dirty="0" smtClean="0">
                <a:solidFill>
                  <a:srgbClr val="000000"/>
                </a:solidFill>
                <a:latin typeface="Times New Roman" panose="02020603050405020304" pitchFamily="18" charset="0"/>
              </a:rPr>
              <a:t>get</a:t>
            </a:r>
            <a:r>
              <a:rPr lang="en-US" sz="2000" kern="1400" dirty="0" smtClean="0">
                <a:solidFill>
                  <a:srgbClr val="000000"/>
                </a:solidFill>
                <a:latin typeface="Times New Roman" panose="02020603050405020304" pitchFamily="18" charset="0"/>
              </a:rPr>
              <a:t> </a:t>
            </a:r>
            <a:r>
              <a:rPr lang="en-US" sz="2000" kern="1400" dirty="0">
                <a:solidFill>
                  <a:srgbClr val="000000"/>
                </a:solidFill>
                <a:latin typeface="Times New Roman" panose="02020603050405020304" pitchFamily="18" charset="0"/>
              </a:rPr>
              <a:t>the mass eigenstates </a:t>
            </a:r>
            <a:r>
              <a:rPr lang="en-US" sz="2000" kern="1400" dirty="0" smtClean="0">
                <a:solidFill>
                  <a:srgbClr val="000000"/>
                </a:solidFill>
                <a:latin typeface="Times New Roman" panose="02020603050405020304" pitchFamily="18" charset="0"/>
              </a:rPr>
              <a:t>matrix (linear </a:t>
            </a:r>
            <a:r>
              <a:rPr lang="en-US" sz="2000" kern="1400" dirty="0">
                <a:solidFill>
                  <a:srgbClr val="000000"/>
                </a:solidFill>
                <a:latin typeface="Times New Roman" panose="02020603050405020304" pitchFamily="18" charset="0"/>
              </a:rPr>
              <a:t>combinations of </a:t>
            </a:r>
            <a:r>
              <a:rPr lang="en-US" sz="2000" kern="1400" dirty="0" smtClean="0">
                <a:solidFill>
                  <a:srgbClr val="000000"/>
                </a:solidFill>
                <a:latin typeface="Times New Roman" panose="02020603050405020304" pitchFamily="18" charset="0"/>
              </a:rPr>
              <a:t>the neutral CP-even Φ</a:t>
            </a:r>
            <a:r>
              <a:rPr lang="en-US" sz="2000" kern="1400" baseline="30000" dirty="0" smtClean="0">
                <a:solidFill>
                  <a:srgbClr val="000000"/>
                </a:solidFill>
                <a:latin typeface="Times New Roman" panose="02020603050405020304" pitchFamily="18" charset="0"/>
              </a:rPr>
              <a:t>0 </a:t>
            </a:r>
            <a:r>
              <a:rPr lang="en-US" sz="2000" kern="1400" dirty="0" smtClean="0">
                <a:solidFill>
                  <a:srgbClr val="000000"/>
                </a:solidFill>
                <a:latin typeface="Times New Roman" panose="02020603050405020304" pitchFamily="18" charset="0"/>
              </a:rPr>
              <a:t> </a:t>
            </a:r>
            <a:r>
              <a:rPr lang="en-US" sz="2000" kern="1400" dirty="0">
                <a:solidFill>
                  <a:srgbClr val="000000"/>
                </a:solidFill>
                <a:latin typeface="Times New Roman" panose="02020603050405020304" pitchFamily="18" charset="0"/>
              </a:rPr>
              <a:t>and </a:t>
            </a:r>
            <a:r>
              <a:rPr lang="en-US" sz="2000" kern="1400" dirty="0" smtClean="0">
                <a:solidFill>
                  <a:srgbClr val="000000"/>
                </a:solidFill>
                <a:latin typeface="Times New Roman" panose="02020603050405020304" pitchFamily="18" charset="0"/>
              </a:rPr>
              <a:t>Φ′</a:t>
            </a:r>
            <a:r>
              <a:rPr lang="en-US" sz="2000" kern="1400" baseline="30000" dirty="0" smtClean="0">
                <a:solidFill>
                  <a:srgbClr val="000000"/>
                </a:solidFill>
                <a:latin typeface="Times New Roman" panose="02020603050405020304" pitchFamily="18" charset="0"/>
              </a:rPr>
              <a:t>0</a:t>
            </a:r>
            <a:r>
              <a:rPr lang="en-US" sz="2000" kern="1400" dirty="0" smtClean="0">
                <a:solidFill>
                  <a:srgbClr val="000000"/>
                </a:solidFill>
                <a:latin typeface="Times New Roman" panose="02020603050405020304" pitchFamily="18" charset="0"/>
              </a:rPr>
              <a:t>) and written </a:t>
            </a:r>
            <a:r>
              <a:rPr lang="en-US" sz="2000" kern="1400" dirty="0" smtClean="0">
                <a:solidFill>
                  <a:srgbClr val="000000"/>
                </a:solidFill>
                <a:latin typeface="Times New Roman" panose="02020603050405020304" pitchFamily="18" charset="0"/>
              </a:rPr>
              <a:t>as</a:t>
            </a:r>
            <a:r>
              <a:rPr lang="en-US" sz="2200" kern="1400" dirty="0">
                <a:solidFill>
                  <a:srgbClr val="000000"/>
                </a:solidFill>
                <a:latin typeface="Times New Roman" panose="02020603050405020304" pitchFamily="18" charset="0"/>
              </a:rPr>
              <a:t>,</a:t>
            </a:r>
            <a:r>
              <a:rPr lang="en-US" sz="2200" kern="1400" dirty="0" smtClean="0">
                <a:solidFill>
                  <a:srgbClr val="000000"/>
                </a:solidFill>
                <a:latin typeface="Times New Roman" panose="02020603050405020304" pitchFamily="18" charset="0"/>
              </a:rPr>
              <a:t>                                                   </a:t>
            </a:r>
          </a:p>
          <a:p>
            <a:pPr>
              <a:lnSpc>
                <a:spcPct val="150000"/>
              </a:lnSpc>
            </a:pPr>
            <a:r>
              <a:rPr lang="en-US" sz="2200" kern="1400" dirty="0" smtClean="0">
                <a:solidFill>
                  <a:srgbClr val="000000"/>
                </a:solidFill>
                <a:latin typeface="Times New Roman" panose="02020603050405020304" pitchFamily="18" charset="0"/>
              </a:rPr>
              <a:t>      </a:t>
            </a:r>
            <a:endParaRPr lang="en-US" sz="1000" kern="1400" dirty="0">
              <a:ln>
                <a:noFill/>
              </a:ln>
              <a:solidFill>
                <a:srgbClr val="000000"/>
              </a:solidFill>
              <a:effectLst/>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12" name="Rectángulo 11"/>
              <p:cNvSpPr/>
              <p:nvPr/>
            </p:nvSpPr>
            <p:spPr>
              <a:xfrm>
                <a:off x="3300167" y="5099082"/>
                <a:ext cx="3516923" cy="79002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d>
                        <m:dPr>
                          <m:ctrlPr>
                            <a:rPr lang="en-US" sz="2000" i="1">
                              <a:latin typeface="Cambria Math" panose="02040503050406030204" pitchFamily="18" charset="0"/>
                            </a:rPr>
                          </m:ctrlPr>
                        </m:dPr>
                        <m:e>
                          <m:f>
                            <m:fPr>
                              <m:type m:val="noBar"/>
                              <m:ctrlPr>
                                <a:rPr lang="en-US" sz="2000" i="1">
                                  <a:latin typeface="Cambria Math" panose="02040503050406030204" pitchFamily="18" charset="0"/>
                                </a:rPr>
                              </m:ctrlPr>
                            </m:fPr>
                            <m:num>
                              <m:r>
                                <a:rPr lang="en-US" sz="2000" i="1">
                                  <a:latin typeface="Cambria Math" panose="02040503050406030204" pitchFamily="18" charset="0"/>
                                </a:rPr>
                                <m:t>h</m:t>
                              </m:r>
                            </m:num>
                            <m:den>
                              <m:r>
                                <a:rPr lang="en-US" sz="2000" i="1">
                                  <a:latin typeface="Cambria Math" panose="02040503050406030204" pitchFamily="18" charset="0"/>
                                </a:rPr>
                                <m:t>𝐻</m:t>
                              </m:r>
                            </m:den>
                          </m:f>
                        </m:e>
                      </m:d>
                      <m:r>
                        <a:rPr lang="en-US" sz="2000" i="0">
                          <a:latin typeface="Cambria Math" panose="02040503050406030204" pitchFamily="18" charset="0"/>
                        </a:rPr>
                        <m:t>=</m:t>
                      </m:r>
                      <m:d>
                        <m:dPr>
                          <m:ctrlPr>
                            <a:rPr lang="en-US" sz="2000" i="1">
                              <a:latin typeface="Cambria Math" panose="02040503050406030204" pitchFamily="18" charset="0"/>
                            </a:rPr>
                          </m:ctrlPr>
                        </m:dPr>
                        <m:e>
                          <m:f>
                            <m:fPr>
                              <m:type m:val="noBar"/>
                              <m:ctrlPr>
                                <a:rPr lang="en-US" sz="2000" i="1">
                                  <a:latin typeface="Cambria Math" panose="02040503050406030204" pitchFamily="18" charset="0"/>
                                </a:rPr>
                              </m:ctrlPr>
                            </m:fPr>
                            <m:num>
                              <m:r>
                                <m:rPr>
                                  <m:sty m:val="p"/>
                                </m:rPr>
                                <a:rPr lang="en-US" sz="2000" i="0">
                                  <a:latin typeface="Cambria Math" panose="02040503050406030204" pitchFamily="18" charset="0"/>
                                </a:rPr>
                                <m:t>cos</m:t>
                              </m:r>
                              <m:r>
                                <a:rPr lang="en-US" sz="2000" i="1">
                                  <a:latin typeface="Cambria Math" panose="02040503050406030204" pitchFamily="18" charset="0"/>
                                </a:rPr>
                                <m:t>𝛼</m:t>
                              </m:r>
                              <m:r>
                                <a:rPr lang="en-US" sz="2000" i="0">
                                  <a:latin typeface="Cambria Math" panose="02040503050406030204" pitchFamily="18" charset="0"/>
                                </a:rPr>
                                <m:t> −</m:t>
                              </m:r>
                              <m:r>
                                <m:rPr>
                                  <m:sty m:val="p"/>
                                </m:rPr>
                                <a:rPr lang="en-US" sz="2000" i="0">
                                  <a:latin typeface="Cambria Math" panose="02040503050406030204" pitchFamily="18" charset="0"/>
                                </a:rPr>
                                <m:t>sin</m:t>
                              </m:r>
                              <m:r>
                                <a:rPr lang="en-US" sz="2000" i="1">
                                  <a:latin typeface="Cambria Math" panose="02040503050406030204" pitchFamily="18" charset="0"/>
                                </a:rPr>
                                <m:t>𝛼</m:t>
                              </m:r>
                            </m:num>
                            <m:den>
                              <m:r>
                                <m:rPr>
                                  <m:sty m:val="p"/>
                                </m:rPr>
                                <a:rPr lang="en-US" sz="2000" i="0">
                                  <a:latin typeface="Cambria Math" panose="02040503050406030204" pitchFamily="18" charset="0"/>
                                </a:rPr>
                                <m:t>sin</m:t>
                              </m:r>
                              <m:r>
                                <a:rPr lang="en-US" sz="2000" i="1">
                                  <a:latin typeface="Cambria Math" panose="02040503050406030204" pitchFamily="18" charset="0"/>
                                </a:rPr>
                                <m:t>𝛼</m:t>
                              </m:r>
                              <m:r>
                                <a:rPr lang="en-US" sz="2000" i="0">
                                  <a:latin typeface="Cambria Math" panose="02040503050406030204" pitchFamily="18" charset="0"/>
                                </a:rPr>
                                <m:t>     </m:t>
                              </m:r>
                              <m:r>
                                <m:rPr>
                                  <m:sty m:val="p"/>
                                </m:rPr>
                                <a:rPr lang="en-US" sz="2000" i="0">
                                  <a:latin typeface="Cambria Math" panose="02040503050406030204" pitchFamily="18" charset="0"/>
                                </a:rPr>
                                <m:t>cos</m:t>
                              </m:r>
                              <m:r>
                                <a:rPr lang="en-US" sz="2000" i="1">
                                  <a:latin typeface="Cambria Math" panose="02040503050406030204" pitchFamily="18" charset="0"/>
                                </a:rPr>
                                <m:t>𝛼</m:t>
                              </m:r>
                            </m:den>
                          </m:f>
                        </m:e>
                      </m:d>
                      <m:d>
                        <m:dPr>
                          <m:ctrlPr>
                            <a:rPr lang="en-US" sz="2000" i="1">
                              <a:latin typeface="Cambria Math" panose="02040503050406030204" pitchFamily="18" charset="0"/>
                            </a:rPr>
                          </m:ctrlPr>
                        </m:dPr>
                        <m:e>
                          <m:f>
                            <m:fPr>
                              <m:type m:val="noBar"/>
                              <m:ctrlPr>
                                <a:rPr lang="en-US" sz="2000" i="1">
                                  <a:latin typeface="Cambria Math" panose="02040503050406030204" pitchFamily="18" charset="0"/>
                                </a:rPr>
                              </m:ctrlPr>
                            </m:fPr>
                            <m:num>
                              <m:sSup>
                                <m:sSupPr>
                                  <m:ctrlPr>
                                    <a:rPr lang="en-US" sz="2000" i="1">
                                      <a:latin typeface="Cambria Math" panose="02040503050406030204" pitchFamily="18" charset="0"/>
                                    </a:rPr>
                                  </m:ctrlPr>
                                </m:sSupPr>
                                <m:e>
                                  <m:r>
                                    <m:rPr>
                                      <m:sty m:val="p"/>
                                    </m:rPr>
                                    <a:rPr lang="en-US" sz="2000" i="0">
                                      <a:latin typeface="Cambria Math" panose="02040503050406030204" pitchFamily="18" charset="0"/>
                                    </a:rPr>
                                    <m:t>ϕ</m:t>
                                  </m:r>
                                </m:e>
                                <m:sup>
                                  <m:r>
                                    <a:rPr lang="en-US" sz="2000" i="0">
                                      <a:latin typeface="Cambria Math" panose="02040503050406030204" pitchFamily="18" charset="0"/>
                                    </a:rPr>
                                    <m:t>0</m:t>
                                  </m:r>
                                </m:sup>
                              </m:sSup>
                            </m:num>
                            <m:den>
                              <m:sSup>
                                <m:sSupPr>
                                  <m:ctrlPr>
                                    <a:rPr lang="en-US" sz="2000" i="1">
                                      <a:latin typeface="Cambria Math" panose="02040503050406030204" pitchFamily="18" charset="0"/>
                                    </a:rPr>
                                  </m:ctrlPr>
                                </m:sSupPr>
                                <m:e>
                                  <m:r>
                                    <m:rPr>
                                      <m:sty m:val="p"/>
                                    </m:rPr>
                                    <a:rPr lang="en-US" sz="2000" i="0">
                                      <a:latin typeface="Cambria Math" panose="02040503050406030204" pitchFamily="18" charset="0"/>
                                    </a:rPr>
                                    <m:t>ϕ</m:t>
                                  </m:r>
                                </m:e>
                                <m:sup>
                                  <m:r>
                                    <a:rPr lang="en-US" sz="2000" i="0">
                                      <a:latin typeface="Cambria Math" panose="02040503050406030204" pitchFamily="18" charset="0"/>
                                    </a:rPr>
                                    <m:t>′0</m:t>
                                  </m:r>
                                </m:sup>
                              </m:sSup>
                            </m:den>
                          </m:f>
                        </m:e>
                      </m:d>
                    </m:oMath>
                  </m:oMathPara>
                </a14:m>
                <a:endParaRPr lang="en-US" sz="2000" dirty="0"/>
              </a:p>
            </p:txBody>
          </p:sp>
        </mc:Choice>
        <mc:Fallback xmlns="">
          <p:sp>
            <p:nvSpPr>
              <p:cNvPr id="12" name="Rectángulo 11"/>
              <p:cNvSpPr>
                <a:spLocks noRot="1" noChangeAspect="1" noMove="1" noResize="1" noEditPoints="1" noAdjustHandles="1" noChangeArrowheads="1" noChangeShapeType="1" noTextEdit="1"/>
              </p:cNvSpPr>
              <p:nvPr/>
            </p:nvSpPr>
            <p:spPr>
              <a:xfrm>
                <a:off x="3300167" y="5099082"/>
                <a:ext cx="3516923" cy="790024"/>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ángulo 12"/>
              <p:cNvSpPr/>
              <p:nvPr/>
            </p:nvSpPr>
            <p:spPr>
              <a:xfrm>
                <a:off x="5735579" y="1216230"/>
                <a:ext cx="4335802" cy="44691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sz="2000" i="1" smtClean="0">
                              <a:latin typeface="Cambria Math" panose="02040503050406030204" pitchFamily="18" charset="0"/>
                            </a:rPr>
                          </m:ctrlPr>
                        </m:sSupPr>
                        <m:e>
                          <m:r>
                            <a:rPr lang="en-US" sz="2000" i="1">
                              <a:latin typeface="Cambria Math" panose="02040503050406030204" pitchFamily="18" charset="0"/>
                            </a:rPr>
                            <m:t>𝐷</m:t>
                          </m:r>
                        </m:e>
                        <m:sup>
                          <m:r>
                            <a:rPr lang="en-US" sz="2000" i="1">
                              <a:latin typeface="Cambria Math" panose="02040503050406030204" pitchFamily="18" charset="0"/>
                            </a:rPr>
                            <m:t>𝜇</m:t>
                          </m:r>
                        </m:sup>
                      </m:sSup>
                      <m:r>
                        <a:rPr lang="en-US" sz="2000" i="1">
                          <a:latin typeface="Cambria Math" panose="02040503050406030204" pitchFamily="18" charset="0"/>
                        </a:rPr>
                        <m:t>𝜒</m:t>
                      </m:r>
                      <m:r>
                        <a:rPr lang="en-US" sz="2000" i="0">
                          <a:latin typeface="Cambria Math" panose="02040503050406030204" pitchFamily="18" charset="0"/>
                        </a:rPr>
                        <m:t>= </m:t>
                      </m:r>
                      <m:sSub>
                        <m:sSubPr>
                          <m:ctrlPr>
                            <a:rPr lang="en-US" sz="2000" i="1">
                              <a:latin typeface="Cambria Math" panose="02040503050406030204" pitchFamily="18" charset="0"/>
                            </a:rPr>
                          </m:ctrlPr>
                        </m:sSubPr>
                        <m:e>
                          <m:r>
                            <a:rPr lang="en-US" sz="2000" i="0">
                              <a:latin typeface="Cambria Math" panose="02040503050406030204" pitchFamily="18" charset="0"/>
                            </a:rPr>
                            <m:t>𝜕</m:t>
                          </m:r>
                        </m:e>
                        <m:sub>
                          <m:r>
                            <a:rPr lang="en-US" sz="2000" i="1">
                              <a:latin typeface="Cambria Math" panose="02040503050406030204" pitchFamily="18" charset="0"/>
                            </a:rPr>
                            <m:t>𝜇</m:t>
                          </m:r>
                        </m:sub>
                      </m:sSub>
                      <m:r>
                        <a:rPr lang="en-US" sz="2000" i="1">
                          <a:latin typeface="Cambria Math" panose="02040503050406030204" pitchFamily="18" charset="0"/>
                        </a:rPr>
                        <m:t>𝜒</m:t>
                      </m:r>
                      <m:r>
                        <a:rPr lang="en-US" sz="2000" i="0">
                          <a:latin typeface="Cambria Math" panose="02040503050406030204" pitchFamily="18" charset="0"/>
                        </a:rPr>
                        <m:t>+</m:t>
                      </m:r>
                      <m:r>
                        <a:rPr lang="en-US" sz="2000" i="1">
                          <a:latin typeface="Cambria Math" panose="02040503050406030204" pitchFamily="18" charset="0"/>
                        </a:rPr>
                        <m:t>𝑖</m:t>
                      </m:r>
                      <m:r>
                        <a:rPr lang="en-US" sz="2000" i="0">
                          <a:latin typeface="Cambria Math" panose="02040503050406030204" pitchFamily="18" charset="0"/>
                        </a:rPr>
                        <m:t> </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𝑔</m:t>
                              </m:r>
                            </m:e>
                            <m:sub>
                              <m:r>
                                <a:rPr lang="en-US" sz="2000" i="0">
                                  <a:latin typeface="Cambria Math" panose="02040503050406030204" pitchFamily="18" charset="0"/>
                                </a:rPr>
                                <m:t>1</m:t>
                              </m:r>
                            </m:sub>
                          </m:sSub>
                          <m:r>
                            <a:rPr lang="en-US" sz="2000" i="1">
                              <a:latin typeface="Cambria Math" panose="02040503050406030204" pitchFamily="18" charset="0"/>
                            </a:rPr>
                            <m:t>𝑌</m:t>
                          </m:r>
                          <m:sSub>
                            <m:sSubPr>
                              <m:ctrlPr>
                                <a:rPr lang="en-US" sz="2000" i="1">
                                  <a:latin typeface="Cambria Math" panose="02040503050406030204" pitchFamily="18" charset="0"/>
                                </a:rPr>
                              </m:ctrlPr>
                            </m:sSubPr>
                            <m:e>
                              <m:r>
                                <a:rPr lang="en-US" sz="2000" i="1">
                                  <a:latin typeface="Cambria Math" panose="02040503050406030204" pitchFamily="18" charset="0"/>
                                </a:rPr>
                                <m:t>𝐵</m:t>
                              </m:r>
                            </m:e>
                            <m:sub>
                              <m:r>
                                <a:rPr lang="en-US" sz="2000" i="1">
                                  <a:latin typeface="Cambria Math" panose="02040503050406030204" pitchFamily="18" charset="0"/>
                                </a:rPr>
                                <m:t>𝜇</m:t>
                              </m:r>
                            </m:sub>
                          </m:sSub>
                          <m:r>
                            <a:rPr lang="en-US" sz="2000" i="0">
                              <a:latin typeface="Cambria Math" panose="02040503050406030204" pitchFamily="18" charset="0"/>
                            </a:rPr>
                            <m:t>+</m:t>
                          </m:r>
                          <m:sSubSup>
                            <m:sSubSupPr>
                              <m:ctrlPr>
                                <a:rPr lang="en-US" sz="2000" i="1">
                                  <a:latin typeface="Cambria Math" panose="02040503050406030204" pitchFamily="18" charset="0"/>
                                </a:rPr>
                              </m:ctrlPr>
                            </m:sSubSupPr>
                            <m:e>
                              <m:r>
                                <a:rPr lang="en-US" sz="2000" i="1">
                                  <a:latin typeface="Cambria Math" panose="02040503050406030204" pitchFamily="18" charset="0"/>
                                </a:rPr>
                                <m:t>𝑔</m:t>
                              </m:r>
                            </m:e>
                            <m:sub>
                              <m:r>
                                <a:rPr lang="en-US" sz="2000" i="0">
                                  <a:latin typeface="Cambria Math" panose="02040503050406030204" pitchFamily="18" charset="0"/>
                                </a:rPr>
                                <m:t>1</m:t>
                              </m:r>
                            </m:sub>
                            <m:sup>
                              <m:r>
                                <a:rPr lang="en-US" sz="2000" i="0">
                                  <a:latin typeface="Cambria Math" panose="02040503050406030204" pitchFamily="18" charset="0"/>
                                </a:rPr>
                                <m:t>′</m:t>
                              </m:r>
                            </m:sup>
                          </m:sSubSup>
                          <m:sSub>
                            <m:sSubPr>
                              <m:ctrlPr>
                                <a:rPr lang="en-US" sz="2000" i="1" smtClean="0">
                                  <a:latin typeface="Cambria Math" panose="02040503050406030204" pitchFamily="18" charset="0"/>
                                </a:rPr>
                              </m:ctrlPr>
                            </m:sSubPr>
                            <m:e>
                              <m:r>
                                <a:rPr lang="es-MX" sz="2000" b="0" i="1" smtClean="0">
                                  <a:latin typeface="Cambria Math" panose="02040503050406030204" pitchFamily="18" charset="0"/>
                                </a:rPr>
                                <m:t>𝑌</m:t>
                              </m:r>
                            </m:e>
                            <m:sub>
                              <m:r>
                                <a:rPr lang="es-MX" sz="2000" b="0" i="1" smtClean="0">
                                  <a:latin typeface="Cambria Math" panose="02040503050406030204" pitchFamily="18" charset="0"/>
                                </a:rPr>
                                <m:t>𝐵</m:t>
                              </m:r>
                              <m:r>
                                <a:rPr lang="es-MX" sz="2000" b="0" i="1" smtClean="0">
                                  <a:latin typeface="Cambria Math" panose="02040503050406030204" pitchFamily="18" charset="0"/>
                                </a:rPr>
                                <m:t>−</m:t>
                              </m:r>
                              <m:r>
                                <a:rPr lang="es-MX" sz="2000" b="0" i="1" smtClean="0">
                                  <a:latin typeface="Cambria Math" panose="02040503050406030204" pitchFamily="18" charset="0"/>
                                </a:rPr>
                                <m:t>𝐿</m:t>
                              </m:r>
                            </m:sub>
                          </m:sSub>
                          <m:sSubSup>
                            <m:sSubSupPr>
                              <m:ctrlPr>
                                <a:rPr lang="en-US" sz="2000" i="1">
                                  <a:latin typeface="Cambria Math" panose="02040503050406030204" pitchFamily="18" charset="0"/>
                                </a:rPr>
                              </m:ctrlPr>
                            </m:sSubSupPr>
                            <m:e>
                              <m:r>
                                <a:rPr lang="en-US" sz="2000" i="1">
                                  <a:latin typeface="Cambria Math" panose="02040503050406030204" pitchFamily="18" charset="0"/>
                                </a:rPr>
                                <m:t>𝐵</m:t>
                              </m:r>
                            </m:e>
                            <m:sub>
                              <m:r>
                                <a:rPr lang="en-US" sz="2000" i="1">
                                  <a:latin typeface="Cambria Math" panose="02040503050406030204" pitchFamily="18" charset="0"/>
                                </a:rPr>
                                <m:t>𝜇</m:t>
                              </m:r>
                            </m:sub>
                            <m:sup>
                              <m:r>
                                <a:rPr lang="en-US" sz="2000" i="0">
                                  <a:latin typeface="Cambria Math" panose="02040503050406030204" pitchFamily="18" charset="0"/>
                                </a:rPr>
                                <m:t>′</m:t>
                              </m:r>
                            </m:sup>
                          </m:sSubSup>
                        </m:e>
                      </m:d>
                      <m:r>
                        <a:rPr lang="en-US" sz="2000" i="1">
                          <a:latin typeface="Cambria Math" panose="02040503050406030204" pitchFamily="18" charset="0"/>
                        </a:rPr>
                        <m:t>𝜒</m:t>
                      </m:r>
                    </m:oMath>
                  </m:oMathPara>
                </a14:m>
                <a:endParaRPr lang="en-US" sz="2000" dirty="0"/>
              </a:p>
            </p:txBody>
          </p:sp>
        </mc:Choice>
        <mc:Fallback xmlns="">
          <p:sp>
            <p:nvSpPr>
              <p:cNvPr id="13" name="Rectángulo 12"/>
              <p:cNvSpPr>
                <a:spLocks noRot="1" noChangeAspect="1" noMove="1" noResize="1" noEditPoints="1" noAdjustHandles="1" noChangeArrowheads="1" noChangeShapeType="1" noTextEdit="1"/>
              </p:cNvSpPr>
              <p:nvPr/>
            </p:nvSpPr>
            <p:spPr>
              <a:xfrm>
                <a:off x="5735579" y="1216230"/>
                <a:ext cx="4335802" cy="446917"/>
              </a:xfrm>
              <a:prstGeom prst="rect">
                <a:avLst/>
              </a:prstGeom>
              <a:blipFill rotWithShape="0">
                <a:blip r:embed="rId6"/>
                <a:stretch>
                  <a:fillRect b="-411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4" name="Rectángulo 13"/>
              <p:cNvSpPr/>
              <p:nvPr/>
            </p:nvSpPr>
            <p:spPr>
              <a:xfrm>
                <a:off x="288172" y="5956240"/>
                <a:ext cx="11328229" cy="400110"/>
              </a:xfrm>
              <a:prstGeom prst="rect">
                <a:avLst/>
              </a:prstGeom>
            </p:spPr>
            <p:txBody>
              <a:bodyPr wrap="none">
                <a:spAutoFit/>
              </a:bodyPr>
              <a:lstStyle/>
              <a:p>
                <a:r>
                  <a:rPr lang="en-US" sz="2000" kern="1400" dirty="0" smtClean="0">
                    <a:solidFill>
                      <a:srgbClr val="000000"/>
                    </a:solidFill>
                    <a:latin typeface="Times New Roman" panose="02020603050405020304" pitchFamily="18" charset="0"/>
                  </a:rPr>
                  <a:t>w</a:t>
                </a:r>
                <a:r>
                  <a:rPr lang="en-US" sz="2000" kern="1400" dirty="0" smtClean="0">
                    <a:solidFill>
                      <a:srgbClr val="000000"/>
                    </a:solidFill>
                    <a:latin typeface="Times New Roman" panose="02020603050405020304" pitchFamily="18" charset="0"/>
                  </a:rPr>
                  <a:t>ith the </a:t>
                </a:r>
                <a:r>
                  <a:rPr lang="en-US" sz="2000" kern="1400" dirty="0">
                    <a:solidFill>
                      <a:srgbClr val="000000"/>
                    </a:solidFill>
                    <a:latin typeface="Times New Roman" panose="02020603050405020304" pitchFamily="18" charset="0"/>
                  </a:rPr>
                  <a:t>scalar mixing angle  </a:t>
                </a:r>
                <a:r>
                  <a:rPr lang="en-US" sz="2000" i="1" kern="1400" dirty="0">
                    <a:solidFill>
                      <a:srgbClr val="000000"/>
                    </a:solidFill>
                    <a:latin typeface="Times New Roman" panose="02020603050405020304" pitchFamily="18" charset="0"/>
                  </a:rPr>
                  <a:t>α </a:t>
                </a:r>
                <a:r>
                  <a:rPr lang="en-US" sz="2000" kern="1400" dirty="0">
                    <a:solidFill>
                      <a:srgbClr val="000000"/>
                    </a:solidFill>
                    <a:latin typeface="Times New Roman" panose="02020603050405020304" pitchFamily="18" charset="0"/>
                  </a:rPr>
                  <a:t>( - π/2 ≤ </a:t>
                </a:r>
                <a:r>
                  <a:rPr lang="en-US" sz="2000" i="1" kern="1400" dirty="0">
                    <a:solidFill>
                      <a:srgbClr val="000000"/>
                    </a:solidFill>
                    <a:latin typeface="Times New Roman" panose="02020603050405020304" pitchFamily="18" charset="0"/>
                  </a:rPr>
                  <a:t>α </a:t>
                </a:r>
                <a:r>
                  <a:rPr lang="en-US" sz="2000" kern="1400" dirty="0">
                    <a:solidFill>
                      <a:srgbClr val="000000"/>
                    </a:solidFill>
                    <a:latin typeface="Times New Roman" panose="02020603050405020304" pitchFamily="18" charset="0"/>
                  </a:rPr>
                  <a:t>≤ π/ 2 </a:t>
                </a:r>
                <a:r>
                  <a:rPr lang="en-US" sz="2000" kern="1400" dirty="0" smtClean="0">
                    <a:solidFill>
                      <a:srgbClr val="000000"/>
                    </a:solidFill>
                    <a:latin typeface="Times New Roman" panose="02020603050405020304" pitchFamily="18" charset="0"/>
                  </a:rPr>
                  <a:t>). </a:t>
                </a:r>
                <a:r>
                  <a:rPr lang="en-US" sz="2000" kern="1400" dirty="0" smtClean="0">
                    <a:solidFill>
                      <a:srgbClr val="000000"/>
                    </a:solidFill>
                    <a:latin typeface="Times New Roman" panose="02020603050405020304" pitchFamily="18" charset="0"/>
                  </a:rPr>
                  <a:t>Recent constraints from LHC fix cos </a:t>
                </a:r>
                <a:r>
                  <a:rPr lang="en-US" sz="2000" i="1" kern="1400" dirty="0" smtClean="0">
                    <a:solidFill>
                      <a:srgbClr val="000000"/>
                    </a:solidFill>
                    <a:latin typeface="Times New Roman" panose="02020603050405020304" pitchFamily="18" charset="0"/>
                  </a:rPr>
                  <a:t>α </a:t>
                </a:r>
                <a14:m>
                  <m:oMath xmlns:m="http://schemas.openxmlformats.org/officeDocument/2006/math">
                    <m:r>
                      <a:rPr lang="en-US" sz="2000" i="1" kern="1400" smtClean="0">
                        <a:solidFill>
                          <a:srgbClr val="000000"/>
                        </a:solidFill>
                        <a:latin typeface="Cambria Math" panose="02040503050406030204" pitchFamily="18" charset="0"/>
                        <a:ea typeface="Cambria Math" panose="02040503050406030204" pitchFamily="18" charset="0"/>
                      </a:rPr>
                      <m:t>≅</m:t>
                    </m:r>
                    <m:r>
                      <a:rPr lang="es-MX" sz="2000" b="0" i="1" kern="1400" smtClean="0">
                        <a:solidFill>
                          <a:srgbClr val="000000"/>
                        </a:solidFill>
                        <a:latin typeface="Cambria Math" panose="02040503050406030204" pitchFamily="18" charset="0"/>
                        <a:ea typeface="Cambria Math" panose="02040503050406030204" pitchFamily="18" charset="0"/>
                      </a:rPr>
                      <m:t>1,</m:t>
                    </m:r>
                  </m:oMath>
                </a14:m>
                <a:r>
                  <a:rPr lang="en-US" sz="2000" kern="1400" dirty="0" smtClean="0">
                    <a:ln>
                      <a:noFill/>
                    </a:ln>
                    <a:solidFill>
                      <a:srgbClr val="000000"/>
                    </a:solidFill>
                    <a:effectLst/>
                    <a:latin typeface="Times New Roman" panose="02020603050405020304" pitchFamily="18" charset="0"/>
                  </a:rPr>
                  <a:t> </a:t>
                </a:r>
                <a:r>
                  <a:rPr lang="en-US" sz="2000" kern="1400" dirty="0" smtClean="0">
                    <a:solidFill>
                      <a:srgbClr val="000000"/>
                    </a:solidFill>
                    <a:latin typeface="Times New Roman" panose="02020603050405020304" pitchFamily="18" charset="0"/>
                  </a:rPr>
                  <a:t>i</a:t>
                </a:r>
                <a:r>
                  <a:rPr lang="en-US" sz="2000" kern="1400" dirty="0" smtClean="0">
                    <a:ln>
                      <a:noFill/>
                    </a:ln>
                    <a:solidFill>
                      <a:srgbClr val="000000"/>
                    </a:solidFill>
                    <a:effectLst/>
                    <a:latin typeface="Times New Roman" panose="02020603050405020304" pitchFamily="18" charset="0"/>
                  </a:rPr>
                  <a:t>.e. </a:t>
                </a:r>
                <a14:m>
                  <m:oMath xmlns:m="http://schemas.openxmlformats.org/officeDocument/2006/math">
                    <m:r>
                      <a:rPr lang="es-MX" sz="2000" b="0" i="1" kern="1400" smtClean="0">
                        <a:ln>
                          <a:noFill/>
                        </a:ln>
                        <a:solidFill>
                          <a:srgbClr val="000000"/>
                        </a:solidFill>
                        <a:effectLst/>
                        <a:latin typeface="Cambria Math" panose="02040503050406030204" pitchFamily="18" charset="0"/>
                      </a:rPr>
                      <m:t>h</m:t>
                    </m:r>
                    <m:r>
                      <a:rPr lang="es-MX" sz="2000" b="0" i="1" kern="1400" smtClean="0">
                        <a:ln>
                          <a:noFill/>
                        </a:ln>
                        <a:solidFill>
                          <a:srgbClr val="000000"/>
                        </a:solidFill>
                        <a:effectLst/>
                        <a:latin typeface="Cambria Math" panose="02040503050406030204" pitchFamily="18" charset="0"/>
                        <a:ea typeface="Cambria Math" panose="02040503050406030204" pitchFamily="18" charset="0"/>
                      </a:rPr>
                      <m:t>≅</m:t>
                    </m:r>
                    <m:sSup>
                      <m:sSupPr>
                        <m:ctrlPr>
                          <a:rPr lang="es-MX" sz="2000" b="0" i="1" kern="1400" smtClean="0">
                            <a:ln>
                              <a:noFill/>
                            </a:ln>
                            <a:solidFill>
                              <a:srgbClr val="000000"/>
                            </a:solidFill>
                            <a:effectLst/>
                            <a:latin typeface="Cambria Math" panose="02040503050406030204" pitchFamily="18" charset="0"/>
                            <a:ea typeface="Cambria Math" panose="02040503050406030204" pitchFamily="18" charset="0"/>
                          </a:rPr>
                        </m:ctrlPr>
                      </m:sSupPr>
                      <m:e>
                        <m:r>
                          <m:rPr>
                            <m:sty m:val="p"/>
                          </m:rPr>
                          <a:rPr lang="en-US" sz="2000">
                            <a:latin typeface="Cambria Math" panose="02040503050406030204" pitchFamily="18" charset="0"/>
                          </a:rPr>
                          <m:t>ϕ</m:t>
                        </m:r>
                      </m:e>
                      <m:sup>
                        <m:r>
                          <a:rPr lang="es-MX" sz="2000" b="0" i="1" kern="1400" smtClean="0">
                            <a:ln>
                              <a:noFill/>
                            </a:ln>
                            <a:solidFill>
                              <a:srgbClr val="000000"/>
                            </a:solidFill>
                            <a:effectLst/>
                            <a:latin typeface="Cambria Math" panose="02040503050406030204" pitchFamily="18" charset="0"/>
                            <a:ea typeface="Cambria Math" panose="02040503050406030204" pitchFamily="18" charset="0"/>
                          </a:rPr>
                          <m:t>0</m:t>
                        </m:r>
                      </m:sup>
                    </m:sSup>
                  </m:oMath>
                </a14:m>
                <a:r>
                  <a:rPr lang="en-US" sz="2000" kern="1400" dirty="0" smtClean="0">
                    <a:ln>
                      <a:noFill/>
                    </a:ln>
                    <a:solidFill>
                      <a:srgbClr val="000000"/>
                    </a:solidFill>
                    <a:effectLst/>
                    <a:latin typeface="Times New Roman" panose="02020603050405020304" pitchFamily="18" charset="0"/>
                  </a:rPr>
                  <a:t> </a:t>
                </a:r>
                <a:endParaRPr lang="en-US" sz="2000" kern="1400" dirty="0">
                  <a:ln>
                    <a:noFill/>
                  </a:ln>
                  <a:solidFill>
                    <a:srgbClr val="000000"/>
                  </a:solidFill>
                  <a:effectLst/>
                  <a:latin typeface="Times New Roman" panose="02020603050405020304" pitchFamily="18" charset="0"/>
                </a:endParaRPr>
              </a:p>
            </p:txBody>
          </p:sp>
        </mc:Choice>
        <mc:Fallback>
          <p:sp>
            <p:nvSpPr>
              <p:cNvPr id="14" name="Rectángulo 13"/>
              <p:cNvSpPr>
                <a:spLocks noRot="1" noChangeAspect="1" noMove="1" noResize="1" noEditPoints="1" noAdjustHandles="1" noChangeArrowheads="1" noChangeShapeType="1" noTextEdit="1"/>
              </p:cNvSpPr>
              <p:nvPr/>
            </p:nvSpPr>
            <p:spPr>
              <a:xfrm>
                <a:off x="288172" y="5956240"/>
                <a:ext cx="11328229" cy="400110"/>
              </a:xfrm>
              <a:prstGeom prst="rect">
                <a:avLst/>
              </a:prstGeom>
              <a:blipFill rotWithShape="0">
                <a:blip r:embed="rId7"/>
                <a:stretch>
                  <a:fillRect l="-538" t="-7576" b="-257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ángulo 2"/>
              <p:cNvSpPr/>
              <p:nvPr/>
            </p:nvSpPr>
            <p:spPr>
              <a:xfrm>
                <a:off x="5922308" y="2182477"/>
                <a:ext cx="5722657" cy="44691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sz="2000" i="1">
                              <a:latin typeface="Cambria Math" panose="02040503050406030204" pitchFamily="18" charset="0"/>
                            </a:rPr>
                          </m:ctrlPr>
                        </m:sSupPr>
                        <m:e>
                          <m:r>
                            <a:rPr lang="en-US" sz="2000" i="1">
                              <a:latin typeface="Cambria Math" panose="02040503050406030204" pitchFamily="18" charset="0"/>
                            </a:rPr>
                            <m:t>𝐷</m:t>
                          </m:r>
                        </m:e>
                        <m:sup>
                          <m:r>
                            <a:rPr lang="en-US" sz="2000" i="1">
                              <a:latin typeface="Cambria Math" panose="02040503050406030204" pitchFamily="18" charset="0"/>
                            </a:rPr>
                            <m:t>𝜇</m:t>
                          </m:r>
                        </m:sup>
                      </m:sSup>
                      <m:r>
                        <a:rPr lang="en-US" sz="2000" i="0">
                          <a:latin typeface="Cambria Math" panose="02040503050406030204" pitchFamily="18" charset="0"/>
                        </a:rPr>
                        <m:t>=</m:t>
                      </m:r>
                      <m:sSub>
                        <m:sSubPr>
                          <m:ctrlPr>
                            <a:rPr lang="en-US" sz="2000" i="1">
                              <a:latin typeface="Cambria Math" panose="02040503050406030204" pitchFamily="18" charset="0"/>
                            </a:rPr>
                          </m:ctrlPr>
                        </m:sSubPr>
                        <m:e>
                          <m:r>
                            <a:rPr lang="en-US" sz="2000" i="0">
                              <a:latin typeface="Cambria Math" panose="02040503050406030204" pitchFamily="18" charset="0"/>
                            </a:rPr>
                            <m:t>𝜕</m:t>
                          </m:r>
                        </m:e>
                        <m:sub>
                          <m:r>
                            <a:rPr lang="en-US" sz="2000" i="1">
                              <a:latin typeface="Cambria Math" panose="02040503050406030204" pitchFamily="18" charset="0"/>
                            </a:rPr>
                            <m:t>𝜇</m:t>
                          </m:r>
                        </m:sub>
                      </m:sSub>
                      <m:r>
                        <a:rPr lang="en-US" sz="2000" i="0">
                          <a:latin typeface="Cambria Math" panose="02040503050406030204" pitchFamily="18" charset="0"/>
                        </a:rPr>
                        <m:t>+</m:t>
                      </m:r>
                      <m:r>
                        <a:rPr lang="en-US" sz="2000" i="1">
                          <a:latin typeface="Cambria Math" panose="02040503050406030204" pitchFamily="18" charset="0"/>
                        </a:rPr>
                        <m:t>𝑖</m:t>
                      </m:r>
                      <m:d>
                        <m:dPr>
                          <m:begChr m:val="["/>
                          <m:endChr m:val="]"/>
                          <m:ctrlPr>
                            <a:rPr lang="en-US" sz="2000" i="1">
                              <a:latin typeface="Cambria Math" panose="02040503050406030204" pitchFamily="18" charset="0"/>
                            </a:rPr>
                          </m:ctrlPr>
                        </m:dPr>
                        <m:e>
                          <m:r>
                            <a:rPr lang="en-US" sz="2000" i="1">
                              <a:latin typeface="Cambria Math" panose="02040503050406030204" pitchFamily="18" charset="0"/>
                            </a:rPr>
                            <m:t>𝑔</m:t>
                          </m:r>
                          <m:sSub>
                            <m:sSubPr>
                              <m:ctrlPr>
                                <a:rPr lang="en-US" sz="2000" i="1">
                                  <a:latin typeface="Cambria Math" panose="02040503050406030204" pitchFamily="18" charset="0"/>
                                </a:rPr>
                              </m:ctrlPr>
                            </m:sSubPr>
                            <m:e>
                              <m:r>
                                <a:rPr lang="en-US" sz="2000" i="1">
                                  <a:latin typeface="Cambria Math" panose="02040503050406030204" pitchFamily="18" charset="0"/>
                                </a:rPr>
                                <m:t>𝑇</m:t>
                              </m:r>
                            </m:e>
                            <m:sub>
                              <m:r>
                                <a:rPr lang="en-US" sz="2000" i="1">
                                  <a:latin typeface="Cambria Math" panose="02040503050406030204" pitchFamily="18" charset="0"/>
                                </a:rPr>
                                <m:t>𝑎</m:t>
                              </m:r>
                            </m:sub>
                          </m:sSub>
                          <m:sSubSup>
                            <m:sSubSupPr>
                              <m:ctrlPr>
                                <a:rPr lang="en-US" sz="2000" i="1">
                                  <a:latin typeface="Cambria Math" panose="02040503050406030204" pitchFamily="18" charset="0"/>
                                </a:rPr>
                              </m:ctrlPr>
                            </m:sSubSupPr>
                            <m:e>
                              <m:r>
                                <a:rPr lang="en-US" sz="2000" b="0" i="1">
                                  <a:latin typeface="Cambria Math" panose="02040503050406030204" pitchFamily="18" charset="0"/>
                                </a:rPr>
                                <m:t>𝑊</m:t>
                              </m:r>
                            </m:e>
                            <m:sub>
                              <m:r>
                                <a:rPr lang="en-US" sz="2000" b="0" i="1">
                                  <a:latin typeface="Cambria Math" panose="02040503050406030204" pitchFamily="18" charset="0"/>
                                </a:rPr>
                                <m:t>𝜇</m:t>
                              </m:r>
                            </m:sub>
                            <m:sup>
                              <m:r>
                                <a:rPr lang="en-US" sz="2000" b="0" i="1">
                                  <a:latin typeface="Cambria Math" panose="02040503050406030204" pitchFamily="18" charset="0"/>
                                </a:rPr>
                                <m:t>𝑎</m:t>
                              </m:r>
                            </m:sup>
                          </m:sSubSup>
                          <m:r>
                            <a:rPr lang="en-US" sz="2000" b="0" i="0">
                              <a:latin typeface="Cambria Math" panose="02040503050406030204" pitchFamily="18" charset="0"/>
                            </a:rPr>
                            <m:t>+</m:t>
                          </m:r>
                          <m:sSub>
                            <m:sSubPr>
                              <m:ctrlPr>
                                <a:rPr lang="en-US" sz="2000" b="0" i="1">
                                  <a:latin typeface="Cambria Math" panose="02040503050406030204" pitchFamily="18" charset="0"/>
                                </a:rPr>
                              </m:ctrlPr>
                            </m:sSubPr>
                            <m:e>
                              <m:r>
                                <a:rPr lang="en-US" sz="2000" b="0" i="1">
                                  <a:latin typeface="Cambria Math" panose="02040503050406030204" pitchFamily="18" charset="0"/>
                                </a:rPr>
                                <m:t>𝑔</m:t>
                              </m:r>
                            </m:e>
                            <m:sub>
                              <m:r>
                                <a:rPr lang="en-US" sz="2000" b="0" i="0">
                                  <a:latin typeface="Cambria Math" panose="02040503050406030204" pitchFamily="18" charset="0"/>
                                </a:rPr>
                                <m:t>1</m:t>
                              </m:r>
                            </m:sub>
                          </m:sSub>
                          <m:r>
                            <a:rPr lang="en-US" sz="2000" b="0" i="1">
                              <a:latin typeface="Cambria Math" panose="02040503050406030204" pitchFamily="18" charset="0"/>
                            </a:rPr>
                            <m:t>𝑌</m:t>
                          </m:r>
                          <m:sSub>
                            <m:sSubPr>
                              <m:ctrlPr>
                                <a:rPr lang="en-US" sz="2000" b="0" i="1">
                                  <a:latin typeface="Cambria Math" panose="02040503050406030204" pitchFamily="18" charset="0"/>
                                </a:rPr>
                              </m:ctrlPr>
                            </m:sSubPr>
                            <m:e>
                              <m:r>
                                <a:rPr lang="en-US" sz="2000" b="0" i="1">
                                  <a:latin typeface="Cambria Math" panose="02040503050406030204" pitchFamily="18" charset="0"/>
                                </a:rPr>
                                <m:t>𝐵</m:t>
                              </m:r>
                            </m:e>
                            <m:sub>
                              <m:r>
                                <a:rPr lang="en-US" sz="2000" b="0" i="1">
                                  <a:latin typeface="Cambria Math" panose="02040503050406030204" pitchFamily="18" charset="0"/>
                                </a:rPr>
                                <m:t>𝜇</m:t>
                              </m:r>
                            </m:sub>
                          </m:sSub>
                          <m:r>
                            <a:rPr lang="en-US" sz="2000" b="0" i="0">
                              <a:latin typeface="Cambria Math" panose="02040503050406030204" pitchFamily="18" charset="0"/>
                            </a:rPr>
                            <m:t>+</m:t>
                          </m:r>
                          <m:d>
                            <m:dPr>
                              <m:ctrlPr>
                                <a:rPr lang="en-US" sz="2000" b="0" i="1">
                                  <a:latin typeface="Cambria Math" panose="02040503050406030204" pitchFamily="18" charset="0"/>
                                </a:rPr>
                              </m:ctrlPr>
                            </m:dPr>
                            <m:e>
                              <m:acc>
                                <m:accPr>
                                  <m:chr m:val="̃"/>
                                  <m:ctrlPr>
                                    <a:rPr lang="en-US" sz="2000" b="0" i="1">
                                      <a:latin typeface="Cambria Math" panose="02040503050406030204" pitchFamily="18" charset="0"/>
                                    </a:rPr>
                                  </m:ctrlPr>
                                </m:accPr>
                                <m:e>
                                  <m:r>
                                    <a:rPr lang="en-US" sz="2000" b="0" i="1">
                                      <a:latin typeface="Cambria Math" panose="02040503050406030204" pitchFamily="18" charset="0"/>
                                    </a:rPr>
                                    <m:t>𝑔</m:t>
                                  </m:r>
                                </m:e>
                              </m:acc>
                              <m:r>
                                <a:rPr lang="en-US" sz="2000" b="0" i="1">
                                  <a:latin typeface="Cambria Math" panose="02040503050406030204" pitchFamily="18" charset="0"/>
                                </a:rPr>
                                <m:t>𝑌</m:t>
                              </m:r>
                              <m:r>
                                <a:rPr lang="en-US" sz="2000" b="0" i="0">
                                  <a:latin typeface="Cambria Math" panose="02040503050406030204" pitchFamily="18" charset="0"/>
                                </a:rPr>
                                <m:t>+</m:t>
                              </m:r>
                              <m:sSubSup>
                                <m:sSubSupPr>
                                  <m:ctrlPr>
                                    <a:rPr lang="en-US" sz="2000" b="0" i="1">
                                      <a:latin typeface="Cambria Math" panose="02040503050406030204" pitchFamily="18" charset="0"/>
                                    </a:rPr>
                                  </m:ctrlPr>
                                </m:sSubSupPr>
                                <m:e>
                                  <m:r>
                                    <a:rPr lang="en-US" sz="2000" b="0" i="1">
                                      <a:latin typeface="Cambria Math" panose="02040503050406030204" pitchFamily="18" charset="0"/>
                                    </a:rPr>
                                    <m:t>𝑔</m:t>
                                  </m:r>
                                </m:e>
                                <m:sub>
                                  <m:r>
                                    <a:rPr lang="en-US" sz="2000" b="0" i="0">
                                      <a:latin typeface="Cambria Math" panose="02040503050406030204" pitchFamily="18" charset="0"/>
                                    </a:rPr>
                                    <m:t>1</m:t>
                                  </m:r>
                                </m:sub>
                                <m:sup>
                                  <m:r>
                                    <a:rPr lang="en-US" sz="2000" b="0" i="0">
                                      <a:latin typeface="Cambria Math" panose="02040503050406030204" pitchFamily="18" charset="0"/>
                                    </a:rPr>
                                    <m:t>′</m:t>
                                  </m:r>
                                </m:sup>
                              </m:sSubSup>
                              <m:sSub>
                                <m:sSubPr>
                                  <m:ctrlPr>
                                    <a:rPr lang="en-US" sz="2000" b="0" i="1">
                                      <a:latin typeface="Cambria Math" panose="02040503050406030204" pitchFamily="18" charset="0"/>
                                    </a:rPr>
                                  </m:ctrlPr>
                                </m:sSubPr>
                                <m:e>
                                  <m:r>
                                    <a:rPr lang="en-US" sz="2000" b="0" i="1">
                                      <a:latin typeface="Cambria Math" panose="02040503050406030204" pitchFamily="18" charset="0"/>
                                    </a:rPr>
                                    <m:t>𝑌</m:t>
                                  </m:r>
                                </m:e>
                                <m:sub>
                                  <m:r>
                                    <a:rPr lang="en-US" sz="2000" b="0" i="1">
                                      <a:latin typeface="Cambria Math" panose="02040503050406030204" pitchFamily="18" charset="0"/>
                                    </a:rPr>
                                    <m:t>𝐵</m:t>
                                  </m:r>
                                  <m:r>
                                    <a:rPr lang="en-US" sz="2000" b="0" i="0">
                                      <a:latin typeface="Cambria Math" panose="02040503050406030204" pitchFamily="18" charset="0"/>
                                    </a:rPr>
                                    <m:t>−</m:t>
                                  </m:r>
                                  <m:r>
                                    <a:rPr lang="en-US" sz="2000" b="0" i="1">
                                      <a:latin typeface="Cambria Math" panose="02040503050406030204" pitchFamily="18" charset="0"/>
                                    </a:rPr>
                                    <m:t>𝐿</m:t>
                                  </m:r>
                                </m:sub>
                              </m:sSub>
                            </m:e>
                          </m:d>
                          <m:sSubSup>
                            <m:sSubSupPr>
                              <m:ctrlPr>
                                <a:rPr lang="en-US" sz="2000" b="0" i="1">
                                  <a:latin typeface="Cambria Math" panose="02040503050406030204" pitchFamily="18" charset="0"/>
                                </a:rPr>
                              </m:ctrlPr>
                            </m:sSubSupPr>
                            <m:e>
                              <m:r>
                                <a:rPr lang="en-US" sz="2000" b="0" i="1">
                                  <a:latin typeface="Cambria Math" panose="02040503050406030204" pitchFamily="18" charset="0"/>
                                </a:rPr>
                                <m:t>𝐵</m:t>
                              </m:r>
                            </m:e>
                            <m:sub>
                              <m:r>
                                <a:rPr lang="en-US" sz="2000" b="0" i="1">
                                  <a:latin typeface="Cambria Math" panose="02040503050406030204" pitchFamily="18" charset="0"/>
                                </a:rPr>
                                <m:t>𝜇</m:t>
                              </m:r>
                            </m:sub>
                            <m:sup>
                              <m:r>
                                <a:rPr lang="en-US" sz="2000" b="0" i="0">
                                  <a:latin typeface="Cambria Math" panose="02040503050406030204" pitchFamily="18" charset="0"/>
                                </a:rPr>
                                <m:t>′</m:t>
                              </m:r>
                            </m:sup>
                          </m:sSubSup>
                        </m:e>
                      </m:d>
                    </m:oMath>
                  </m:oMathPara>
                </a14:m>
                <a:endParaRPr lang="en-US" sz="2000" dirty="0"/>
              </a:p>
            </p:txBody>
          </p:sp>
        </mc:Choice>
        <mc:Fallback xmlns="">
          <p:sp>
            <p:nvSpPr>
              <p:cNvPr id="3" name="Rectángulo 2"/>
              <p:cNvSpPr>
                <a:spLocks noRot="1" noChangeAspect="1" noMove="1" noResize="1" noEditPoints="1" noAdjustHandles="1" noChangeArrowheads="1" noChangeShapeType="1" noTextEdit="1"/>
              </p:cNvSpPr>
              <p:nvPr/>
            </p:nvSpPr>
            <p:spPr>
              <a:xfrm>
                <a:off x="5922308" y="2182477"/>
                <a:ext cx="5722657" cy="446917"/>
              </a:xfrm>
              <a:prstGeom prst="rect">
                <a:avLst/>
              </a:prstGeom>
              <a:blipFill rotWithShape="0">
                <a:blip r:embed="rId8"/>
                <a:stretch>
                  <a:fillRect b="-5479"/>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6" name="Rectángulo 15"/>
              <p:cNvSpPr/>
              <p:nvPr/>
            </p:nvSpPr>
            <p:spPr>
              <a:xfrm>
                <a:off x="66437" y="1688937"/>
                <a:ext cx="6009979" cy="2215991"/>
              </a:xfrm>
              <a:prstGeom prst="rect">
                <a:avLst/>
              </a:prstGeom>
            </p:spPr>
            <p:txBody>
              <a:bodyPr wrap="none">
                <a:spAutoFit/>
              </a:bodyPr>
              <a:lstStyle/>
              <a:p>
                <a:pPr algn="just"/>
                <a:r>
                  <a:rPr lang="en-US" sz="2000" kern="1400" dirty="0" smtClean="0">
                    <a:solidFill>
                      <a:srgbClr val="000000"/>
                    </a:solidFill>
                    <a:latin typeface="Times New Roman" panose="02020603050405020304" pitchFamily="18" charset="0"/>
                  </a:rPr>
                  <a:t>Since we are considering mixing of the </a:t>
                </a:r>
                <a:r>
                  <a:rPr lang="en-US" sz="2000" i="1" kern="1400" dirty="0" smtClean="0">
                    <a:solidFill>
                      <a:srgbClr val="000000"/>
                    </a:solidFill>
                    <a:latin typeface="Times New Roman" panose="02020603050405020304" pitchFamily="18" charset="0"/>
                  </a:rPr>
                  <a:t>Z</a:t>
                </a:r>
                <a:r>
                  <a:rPr lang="en-US" sz="2000" kern="1400" dirty="0" smtClean="0">
                    <a:solidFill>
                      <a:srgbClr val="000000"/>
                    </a:solidFill>
                    <a:latin typeface="Times New Roman" panose="02020603050405020304" pitchFamily="18" charset="0"/>
                  </a:rPr>
                  <a:t> bosons</a:t>
                </a:r>
              </a:p>
              <a:p>
                <a:pPr algn="just"/>
                <a:r>
                  <a:rPr lang="en-US" sz="2000" kern="1400" dirty="0" smtClean="0">
                    <a:solidFill>
                      <a:srgbClr val="000000"/>
                    </a:solidFill>
                    <a:latin typeface="Times New Roman" panose="02020603050405020304" pitchFamily="18" charset="0"/>
                  </a:rPr>
                  <a:t>(the two Abelian groups) an </a:t>
                </a:r>
                <a:r>
                  <a:rPr lang="en-US" sz="2000" i="1" kern="1400" dirty="0" smtClean="0">
                    <a:solidFill>
                      <a:srgbClr val="000000"/>
                    </a:solidFill>
                    <a:latin typeface="Times New Roman" panose="02020603050405020304" pitchFamily="18" charset="0"/>
                  </a:rPr>
                  <a:t>effective</a:t>
                </a:r>
                <a:r>
                  <a:rPr lang="en-US" sz="2000" kern="1400" dirty="0" smtClean="0">
                    <a:solidFill>
                      <a:srgbClr val="000000"/>
                    </a:solidFill>
                    <a:latin typeface="Times New Roman" panose="02020603050405020304" pitchFamily="18" charset="0"/>
                  </a:rPr>
                  <a:t> charge-coupling</a:t>
                </a:r>
              </a:p>
              <a:p>
                <a:pPr algn="just"/>
                <a:r>
                  <a:rPr lang="en-US" sz="2000" kern="1400" dirty="0" smtClean="0">
                    <a:solidFill>
                      <a:srgbClr val="000000"/>
                    </a:solidFill>
                    <a:latin typeface="Times New Roman" panose="02020603050405020304" pitchFamily="18" charset="0"/>
                  </a:rPr>
                  <a:t> constant is used for</a:t>
                </a:r>
                <a:r>
                  <a:rPr lang="en-US" sz="2000" kern="1400" dirty="0">
                    <a:solidFill>
                      <a:srgbClr val="000000"/>
                    </a:solidFill>
                    <a:latin typeface="Times New Roman" panose="02020603050405020304" pitchFamily="18" charset="0"/>
                  </a:rPr>
                  <a:t> </a:t>
                </a:r>
                <a:r>
                  <a:rPr lang="en-US" sz="2000" kern="1400" dirty="0" smtClean="0">
                    <a:solidFill>
                      <a:srgbClr val="000000"/>
                    </a:solidFill>
                    <a:latin typeface="Times New Roman" panose="02020603050405020304" pitchFamily="18" charset="0"/>
                  </a:rPr>
                  <a:t>the new gauge boson, and is a linear</a:t>
                </a:r>
              </a:p>
              <a:p>
                <a:pPr algn="just"/>
                <a:r>
                  <a:rPr lang="en-US" sz="2000" kern="1400" dirty="0" smtClean="0">
                    <a:solidFill>
                      <a:srgbClr val="000000"/>
                    </a:solidFill>
                    <a:latin typeface="Times New Roman" panose="02020603050405020304" pitchFamily="18" charset="0"/>
                  </a:rPr>
                  <a:t> combination of the </a:t>
                </a:r>
                <a14:m>
                  <m:oMath xmlns:m="http://schemas.openxmlformats.org/officeDocument/2006/math">
                    <m:r>
                      <a:rPr lang="en-US" sz="2000" i="1">
                        <a:latin typeface="Cambria Math" panose="02040503050406030204" pitchFamily="18" charset="0"/>
                      </a:rPr>
                      <m:t>𝑌</m:t>
                    </m:r>
                  </m:oMath>
                </a14:m>
                <a:r>
                  <a:rPr lang="en-US" sz="2000" kern="1400" dirty="0" smtClean="0">
                    <a:solidFill>
                      <a:srgbClr val="000000"/>
                    </a:solidFill>
                    <a:latin typeface="Times New Roman" panose="02020603050405020304" pitchFamily="18" charset="0"/>
                  </a:rPr>
                  <a:t> ,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𝑌</m:t>
                        </m:r>
                      </m:e>
                      <m:sub>
                        <m:r>
                          <a:rPr lang="en-US" sz="2000" i="1">
                            <a:latin typeface="Cambria Math" panose="02040503050406030204" pitchFamily="18" charset="0"/>
                          </a:rPr>
                          <m:t>𝐵</m:t>
                        </m:r>
                        <m:r>
                          <a:rPr lang="en-US" sz="2000">
                            <a:latin typeface="Cambria Math" panose="02040503050406030204" pitchFamily="18" charset="0"/>
                          </a:rPr>
                          <m:t>−</m:t>
                        </m:r>
                        <m:r>
                          <a:rPr lang="en-US" sz="2000" i="1">
                            <a:latin typeface="Cambria Math" panose="02040503050406030204" pitchFamily="18" charset="0"/>
                          </a:rPr>
                          <m:t>𝐿</m:t>
                        </m:r>
                      </m:sub>
                    </m:sSub>
                    <m:r>
                      <a:rPr lang="es-MX" sz="2000" b="0" i="1" smtClean="0">
                        <a:latin typeface="Cambria Math" panose="02040503050406030204" pitchFamily="18" charset="0"/>
                      </a:rPr>
                      <m:t>,  </m:t>
                    </m:r>
                    <m:r>
                      <a:rPr lang="es-MX" sz="2000" b="0" i="1" smtClean="0">
                        <a:latin typeface="Cambria Math" panose="02040503050406030204" pitchFamily="18" charset="0"/>
                      </a:rPr>
                      <m:t>𝑔</m:t>
                    </m:r>
                    <m:r>
                      <a:rPr lang="es-MX" sz="2000" b="0" i="1" baseline="-25000" smtClean="0">
                        <a:latin typeface="Cambria Math" panose="02040503050406030204" pitchFamily="18" charset="0"/>
                      </a:rPr>
                      <m:t>1</m:t>
                    </m:r>
                    <m:r>
                      <a:rPr lang="es-MX" sz="2000" b="0" i="0" baseline="-25000" smtClean="0">
                        <a:latin typeface="Cambria Math" panose="02040503050406030204" pitchFamily="18" charset="0"/>
                      </a:rPr>
                      <m:t> </m:t>
                    </m:r>
                    <m:r>
                      <m:rPr>
                        <m:sty m:val="p"/>
                      </m:rPr>
                      <a:rPr lang="es-MX" sz="2000" b="0" i="0" smtClean="0">
                        <a:latin typeface="Cambria Math" panose="02040503050406030204" pitchFamily="18" charset="0"/>
                      </a:rPr>
                      <m:t>and</m:t>
                    </m:r>
                  </m:oMath>
                </a14:m>
                <a:r>
                  <a:rPr lang="en-US" sz="2000" kern="1400" dirty="0" smtClean="0">
                    <a:solidFill>
                      <a:srgbClr val="000000"/>
                    </a:solidFill>
                    <a:latin typeface="Times New Roman" panose="02020603050405020304" pitchFamily="18" charset="0"/>
                    <a:cs typeface="Times New Roman" panose="02020603050405020304" pitchFamily="18" charset="0"/>
                  </a:rPr>
                  <a:t> </a:t>
                </a:r>
                <a14:m>
                  <m:oMath xmlns:m="http://schemas.openxmlformats.org/officeDocument/2006/math">
                    <m:sSubSup>
                      <m:sSubSupPr>
                        <m:ctrlPr>
                          <a:rPr lang="en-US" sz="2000" i="1">
                            <a:latin typeface="Cambria Math" panose="02040503050406030204" pitchFamily="18" charset="0"/>
                          </a:rPr>
                        </m:ctrlPr>
                      </m:sSubSupPr>
                      <m:e>
                        <m:r>
                          <a:rPr lang="en-US" sz="2000" i="1">
                            <a:latin typeface="Cambria Math" panose="02040503050406030204" pitchFamily="18" charset="0"/>
                          </a:rPr>
                          <m:t>𝑔</m:t>
                        </m:r>
                      </m:e>
                      <m:sub>
                        <m:r>
                          <a:rPr lang="en-US" sz="2000">
                            <a:latin typeface="Cambria Math" panose="02040503050406030204" pitchFamily="18" charset="0"/>
                          </a:rPr>
                          <m:t>1</m:t>
                        </m:r>
                      </m:sub>
                      <m:sup>
                        <m:r>
                          <a:rPr lang="en-US" sz="2000">
                            <a:latin typeface="Cambria Math" panose="02040503050406030204" pitchFamily="18" charset="0"/>
                          </a:rPr>
                          <m:t>′</m:t>
                        </m:r>
                      </m:sup>
                    </m:sSubSup>
                    <m:r>
                      <a:rPr lang="es-MX" sz="2000" b="0" i="0" smtClean="0">
                        <a:latin typeface="Cambria Math" panose="02040503050406030204" pitchFamily="18" charset="0"/>
                      </a:rPr>
                      <m:t>.</m:t>
                    </m:r>
                  </m:oMath>
                </a14:m>
                <a:endParaRPr lang="en-US" sz="2000" kern="1400" dirty="0" smtClean="0">
                  <a:solidFill>
                    <a:srgbClr val="000000"/>
                  </a:solidFill>
                  <a:latin typeface="Times New Roman" panose="02020603050405020304" pitchFamily="18" charset="0"/>
                  <a:cs typeface="Times New Roman" panose="02020603050405020304" pitchFamily="18" charset="0"/>
                </a:endParaRPr>
              </a:p>
              <a:p>
                <a:pPr algn="just"/>
                <a:r>
                  <a:rPr lang="en-US" sz="2000" kern="1400" dirty="0" smtClean="0">
                    <a:solidFill>
                      <a:srgbClr val="000000"/>
                    </a:solidFill>
                    <a:latin typeface="Times New Roman" panose="02020603050405020304" pitchFamily="18" charset="0"/>
                    <a:cs typeface="Times New Roman" panose="02020603050405020304" pitchFamily="18" charset="0"/>
                  </a:rPr>
                  <a:t> If  </a:t>
                </a:r>
                <a14:m>
                  <m:oMath xmlns:m="http://schemas.openxmlformats.org/officeDocument/2006/math">
                    <m:acc>
                      <m:accPr>
                        <m:chr m:val="̃"/>
                        <m:ctrlPr>
                          <a:rPr lang="en-US" sz="2000" i="1">
                            <a:latin typeface="Cambria Math" panose="02040503050406030204" pitchFamily="18" charset="0"/>
                          </a:rPr>
                        </m:ctrlPr>
                      </m:accPr>
                      <m:e>
                        <m:r>
                          <a:rPr lang="en-US" sz="2000" i="1">
                            <a:latin typeface="Cambria Math" panose="02040503050406030204" pitchFamily="18" charset="0"/>
                          </a:rPr>
                          <m:t>𝑔</m:t>
                        </m:r>
                      </m:e>
                    </m:acc>
                    <m:r>
                      <a:rPr lang="es-MX" sz="2000" b="0" i="1" smtClean="0">
                        <a:latin typeface="Cambria Math" panose="02040503050406030204" pitchFamily="18" charset="0"/>
                      </a:rPr>
                      <m:t>=0</m:t>
                    </m:r>
                  </m:oMath>
                </a14:m>
                <a:r>
                  <a:rPr lang="en-US" sz="2000" kern="1400" dirty="0" smtClean="0">
                    <a:solidFill>
                      <a:srgbClr val="000000"/>
                    </a:solidFill>
                    <a:latin typeface="Times New Roman" panose="02020603050405020304" pitchFamily="18" charset="0"/>
                    <a:cs typeface="Times New Roman" panose="02020603050405020304" pitchFamily="18" charset="0"/>
                  </a:rPr>
                  <a:t> there is no mixing.</a:t>
                </a:r>
              </a:p>
              <a:p>
                <a:r>
                  <a:rPr lang="en-US" sz="2000" kern="1400" dirty="0" smtClean="0">
                    <a:solidFill>
                      <a:srgbClr val="000000"/>
                    </a:solidFill>
                    <a:latin typeface="Times New Roman" panose="02020603050405020304" pitchFamily="18" charset="0"/>
                  </a:rPr>
                  <a:t> </a:t>
                </a:r>
              </a:p>
              <a:p>
                <a:endParaRPr lang="en-US" kern="1400" dirty="0" smtClean="0">
                  <a:solidFill>
                    <a:srgbClr val="000000"/>
                  </a:solidFill>
                  <a:latin typeface="Times New Roman" panose="02020603050405020304" pitchFamily="18" charset="0"/>
                </a:endParaRPr>
              </a:p>
            </p:txBody>
          </p:sp>
        </mc:Choice>
        <mc:Fallback>
          <p:sp>
            <p:nvSpPr>
              <p:cNvPr id="16" name="Rectángulo 15"/>
              <p:cNvSpPr>
                <a:spLocks noRot="1" noChangeAspect="1" noMove="1" noResize="1" noEditPoints="1" noAdjustHandles="1" noChangeArrowheads="1" noChangeShapeType="1" noTextEdit="1"/>
              </p:cNvSpPr>
              <p:nvPr/>
            </p:nvSpPr>
            <p:spPr>
              <a:xfrm>
                <a:off x="66437" y="1688937"/>
                <a:ext cx="6009979" cy="2215991"/>
              </a:xfrm>
              <a:prstGeom prst="rect">
                <a:avLst/>
              </a:prstGeom>
              <a:blipFill rotWithShape="0">
                <a:blip r:embed="rId9"/>
                <a:stretch>
                  <a:fillRect l="-1116" t="-1374" r="-304"/>
                </a:stretch>
              </a:blipFill>
            </p:spPr>
            <p:txBody>
              <a:bodyPr/>
              <a:lstStyle/>
              <a:p>
                <a:r>
                  <a:rPr lang="en-US">
                    <a:noFill/>
                  </a:rPr>
                  <a:t> </a:t>
                </a:r>
              </a:p>
            </p:txBody>
          </p:sp>
        </mc:Fallback>
      </mc:AlternateContent>
      <p:sp>
        <p:nvSpPr>
          <p:cNvPr id="17" name="Flecha curvada hacia arriba 16"/>
          <p:cNvSpPr/>
          <p:nvPr/>
        </p:nvSpPr>
        <p:spPr>
          <a:xfrm>
            <a:off x="9543245" y="2711944"/>
            <a:ext cx="721217" cy="494746"/>
          </a:xfrm>
          <a:prstGeom prst="curvedUpArrow">
            <a:avLst/>
          </a:prstGeom>
          <a:scene3d>
            <a:camera prst="orthographicFront">
              <a:rot lat="18600000" lon="18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Estrella de 7 puntas 17"/>
          <p:cNvSpPr/>
          <p:nvPr/>
        </p:nvSpPr>
        <p:spPr>
          <a:xfrm>
            <a:off x="9363145" y="2701550"/>
            <a:ext cx="180100" cy="214684"/>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Estrella de 7 puntas 19"/>
          <p:cNvSpPr/>
          <p:nvPr/>
        </p:nvSpPr>
        <p:spPr>
          <a:xfrm>
            <a:off x="3822359" y="1967793"/>
            <a:ext cx="180100" cy="214684"/>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Marcador de número de diapositiva 18"/>
          <p:cNvSpPr>
            <a:spLocks noGrp="1"/>
          </p:cNvSpPr>
          <p:nvPr>
            <p:ph type="sldNum" sz="quarter" idx="12"/>
          </p:nvPr>
        </p:nvSpPr>
        <p:spPr/>
        <p:txBody>
          <a:bodyPr/>
          <a:lstStyle/>
          <a:p>
            <a:fld id="{AF6F4572-834B-4BE4-8BE1-1ABF8747031F}" type="slidenum">
              <a:rPr lang="es-MX" smtClean="0"/>
              <a:t>7</a:t>
            </a:fld>
            <a:endParaRPr lang="es-MX" dirty="0"/>
          </a:p>
        </p:txBody>
      </p:sp>
    </p:spTree>
    <p:extLst>
      <p:ext uri="{BB962C8B-B14F-4D97-AF65-F5344CB8AC3E}">
        <p14:creationId xmlns:p14="http://schemas.microsoft.com/office/powerpoint/2010/main" val="700901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999"/>
                                          </p:stCondLst>
                                        </p:cTn>
                                        <p:tgtEl>
                                          <p:spTgt spid="20"/>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grpId="0" nodeType="afterEffect">
                                  <p:stCondLst>
                                    <p:cond delay="3000"/>
                                  </p:stCondLst>
                                  <p:childTnLst>
                                    <p:set>
                                      <p:cBhvr>
                                        <p:cTn id="9" dur="1" fill="hold">
                                          <p:stCondLst>
                                            <p:cond delay="1499"/>
                                          </p:stCondLst>
                                        </p:cTn>
                                        <p:tgtEl>
                                          <p:spTgt spid="18"/>
                                        </p:tgtEl>
                                        <p:attrNameLst>
                                          <p:attrName>style.visibility</p:attrName>
                                        </p:attrNameLst>
                                      </p:cBhvr>
                                      <p:to>
                                        <p:strVal val="visible"/>
                                      </p:to>
                                    </p:set>
                                  </p:childTnLst>
                                </p:cTn>
                              </p:par>
                              <p:par>
                                <p:cTn id="10" presetID="1" presetClass="entr" presetSubtype="0" fill="hold" grpId="0" nodeType="withEffect">
                                  <p:stCondLst>
                                    <p:cond delay="3000"/>
                                  </p:stCondLst>
                                  <p:childTnLst>
                                    <p:set>
                                      <p:cBhvr>
                                        <p:cTn id="11" dur="1" fill="hold">
                                          <p:stCondLst>
                                            <p:cond delay="2749"/>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2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813851" y="790910"/>
            <a:ext cx="184731" cy="292259"/>
          </a:xfrm>
          <a:prstGeom prst="rect">
            <a:avLst/>
          </a:prstGeom>
        </p:spPr>
        <p:txBody>
          <a:bodyPr wrap="none">
            <a:spAutoFit/>
          </a:bodyPr>
          <a:lstStyle/>
          <a:p>
            <a:pPr algn="just">
              <a:lnSpc>
                <a:spcPct val="115000"/>
              </a:lnSpc>
              <a:spcAft>
                <a:spcPts val="8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1 CuadroTexto"/>
          <p:cNvSpPr txBox="1"/>
          <p:nvPr/>
        </p:nvSpPr>
        <p:spPr>
          <a:xfrm>
            <a:off x="0" y="0"/>
            <a:ext cx="12192000" cy="523220"/>
          </a:xfrm>
          <a:prstGeom prst="rect">
            <a:avLst/>
          </a:prstGeom>
          <a:solidFill>
            <a:schemeClr val="tx2">
              <a:lumMod val="75000"/>
              <a:alpha val="80000"/>
            </a:schemeClr>
          </a:solidFill>
          <a:ln w="15875" cap="flat" cmpd="sng" algn="ctr">
            <a:noFill/>
            <a:prstDash val="solid"/>
          </a:ln>
          <a:effectLst/>
        </p:spPr>
        <p:txBody>
          <a:bodyPr wrap="square" rtlCol="0">
            <a:spAutoFit/>
          </a:bodyPr>
          <a:lstStyle/>
          <a:p>
            <a:pPr algn="ctr">
              <a:defRPr/>
            </a:pPr>
            <a:r>
              <a:rPr lang="en-US" sz="2800" dirty="0">
                <a:solidFill>
                  <a:schemeClr val="bg1">
                    <a:lumMod val="95000"/>
                  </a:schemeClr>
                </a:solidFill>
                <a:latin typeface="Times New Roman" panose="02020603050405020304" pitchFamily="18" charset="0"/>
                <a:cs typeface="Times New Roman" panose="02020603050405020304" pitchFamily="18" charset="0"/>
              </a:rPr>
              <a:t>The essence of the extended B-L </a:t>
            </a:r>
            <a:r>
              <a:rPr lang="en-US" sz="2800" dirty="0" smtClean="0">
                <a:solidFill>
                  <a:schemeClr val="bg1">
                    <a:lumMod val="95000"/>
                  </a:schemeClr>
                </a:solidFill>
                <a:latin typeface="Times New Roman" panose="02020603050405020304" pitchFamily="18" charset="0"/>
                <a:cs typeface="Times New Roman" panose="02020603050405020304" pitchFamily="18" charset="0"/>
              </a:rPr>
              <a:t>model and the ILC, CLIC colliders</a:t>
            </a:r>
            <a:endParaRPr lang="es-MX" sz="2800" b="1" kern="0" dirty="0">
              <a:solidFill>
                <a:schemeClr val="bg1">
                  <a:lumMod val="95000"/>
                </a:schemeClr>
              </a:solidFill>
              <a:cs typeface="Times New Roman" pitchFamily="18" charset="0"/>
            </a:endParaRPr>
          </a:p>
        </p:txBody>
      </p:sp>
      <p:sp>
        <p:nvSpPr>
          <p:cNvPr id="8" name="3 Rectángulo"/>
          <p:cNvSpPr/>
          <p:nvPr/>
        </p:nvSpPr>
        <p:spPr>
          <a:xfrm>
            <a:off x="1674887" y="6550837"/>
            <a:ext cx="9144000" cy="307777"/>
          </a:xfrm>
          <a:prstGeom prst="rect">
            <a:avLst/>
          </a:prstGeom>
          <a:solidFill>
            <a:schemeClr val="tx2">
              <a:lumMod val="75000"/>
              <a:alpha val="82000"/>
            </a:schemeClr>
          </a:solidFill>
        </p:spPr>
        <p:txBody>
          <a:bodyPr wrap="square">
            <a:spAutoFit/>
          </a:bodyPr>
          <a:lstStyle/>
          <a:p>
            <a:pPr algn="ctr"/>
            <a:r>
              <a:rPr lang="es-MX" sz="1400" b="1" dirty="0">
                <a:solidFill>
                  <a:schemeClr val="bg1"/>
                </a:solidFill>
                <a:latin typeface="arial" panose="020B0604020202020204" pitchFamily="34" charset="0"/>
              </a:rPr>
              <a:t>XXXII Reunión Anual de la División de Partículas y Campos de la SMF</a:t>
            </a:r>
          </a:p>
        </p:txBody>
      </p:sp>
      <p:pic>
        <p:nvPicPr>
          <p:cNvPr id="9" name="Picture 17"/>
          <p:cNvPicPr>
            <a:picLocks noChangeAspect="1"/>
          </p:cNvPicPr>
          <p:nvPr/>
        </p:nvPicPr>
        <p:blipFill>
          <a:blip r:embed="rId2"/>
          <a:stretch>
            <a:fillRect/>
          </a:stretch>
        </p:blipFill>
        <p:spPr>
          <a:xfrm>
            <a:off x="11644965" y="-47"/>
            <a:ext cx="505911" cy="504000"/>
          </a:xfrm>
          <a:prstGeom prst="rect">
            <a:avLst/>
          </a:prstGeom>
        </p:spPr>
      </p:pic>
      <p:sp>
        <p:nvSpPr>
          <p:cNvPr id="5" name="Rectángulo 4"/>
          <p:cNvSpPr/>
          <p:nvPr/>
        </p:nvSpPr>
        <p:spPr>
          <a:xfrm>
            <a:off x="496992" y="2199506"/>
            <a:ext cx="11746524" cy="430887"/>
          </a:xfrm>
          <a:prstGeom prst="rect">
            <a:avLst/>
          </a:prstGeom>
        </p:spPr>
        <p:txBody>
          <a:bodyPr wrap="square">
            <a:spAutoFit/>
          </a:bodyPr>
          <a:lstStyle/>
          <a:p>
            <a:pPr lvl="0" algn="just"/>
            <a:r>
              <a:rPr lang="en-US" sz="2200" kern="1400" dirty="0" smtClean="0">
                <a:solidFill>
                  <a:srgbClr val="000000"/>
                </a:solidFill>
                <a:latin typeface="Times New Roman" panose="02020603050405020304" pitchFamily="18" charset="0"/>
              </a:rPr>
              <a:t>The </a:t>
            </a:r>
            <a:r>
              <a:rPr lang="en-US" sz="2200" kern="1400" dirty="0">
                <a:solidFill>
                  <a:srgbClr val="000000"/>
                </a:solidFill>
                <a:latin typeface="Times New Roman" panose="02020603050405020304" pitchFamily="18" charset="0"/>
              </a:rPr>
              <a:t>relation between the neutral gauge bosons and the corresponding mass eigenstates is given by;</a:t>
            </a:r>
            <a:endParaRPr lang="en-US" sz="1000" kern="1400" dirty="0">
              <a:solidFill>
                <a:srgbClr val="000000"/>
              </a:solidFill>
              <a:latin typeface="Times New Roman" panose="02020603050405020304" pitchFamily="18" charset="0"/>
            </a:endParaRPr>
          </a:p>
        </p:txBody>
      </p:sp>
      <p:sp>
        <p:nvSpPr>
          <p:cNvPr id="7" name="Rectángulo 6"/>
          <p:cNvSpPr/>
          <p:nvPr/>
        </p:nvSpPr>
        <p:spPr>
          <a:xfrm>
            <a:off x="1987643" y="4385707"/>
            <a:ext cx="7652416" cy="461665"/>
          </a:xfrm>
          <a:prstGeom prst="rect">
            <a:avLst/>
          </a:prstGeom>
        </p:spPr>
        <p:txBody>
          <a:bodyPr wrap="none">
            <a:spAutoFit/>
          </a:bodyPr>
          <a:lstStyle/>
          <a:p>
            <a:r>
              <a:rPr lang="en-US" sz="2400" kern="1400" dirty="0">
                <a:solidFill>
                  <a:srgbClr val="000000"/>
                </a:solidFill>
                <a:latin typeface="Times New Roman" panose="02020603050405020304" pitchFamily="18" charset="0"/>
              </a:rPr>
              <a:t>w</a:t>
            </a:r>
            <a:r>
              <a:rPr lang="en-US" sz="2400" kern="1400" smtClean="0">
                <a:solidFill>
                  <a:srgbClr val="000000"/>
                </a:solidFill>
                <a:latin typeface="Times New Roman" panose="02020603050405020304" pitchFamily="18" charset="0"/>
              </a:rPr>
              <a:t>ith </a:t>
            </a:r>
            <a:r>
              <a:rPr lang="el-GR" sz="2400" i="1" kern="1400" dirty="0" smtClean="0">
                <a:solidFill>
                  <a:srgbClr val="000000"/>
                </a:solidFill>
                <a:latin typeface="Times New Roman" panose="02020603050405020304" pitchFamily="18" charset="0"/>
              </a:rPr>
              <a:t>θ</a:t>
            </a:r>
            <a:r>
              <a:rPr lang="en-US" sz="2400" i="1" kern="1400" baseline="-25000" dirty="0" smtClean="0">
                <a:solidFill>
                  <a:srgbClr val="000000"/>
                </a:solidFill>
                <a:latin typeface="Times New Roman" panose="02020603050405020304" pitchFamily="18" charset="0"/>
              </a:rPr>
              <a:t>W,</a:t>
            </a:r>
            <a:r>
              <a:rPr lang="en-US" sz="2400" i="1" kern="1400" dirty="0" smtClean="0">
                <a:solidFill>
                  <a:srgbClr val="000000"/>
                </a:solidFill>
                <a:latin typeface="Times New Roman" panose="02020603050405020304" pitchFamily="18" charset="0"/>
              </a:rPr>
              <a:t> </a:t>
            </a:r>
            <a:r>
              <a:rPr lang="en-US" sz="2400" kern="1400" dirty="0" smtClean="0">
                <a:solidFill>
                  <a:srgbClr val="000000"/>
                </a:solidFill>
                <a:latin typeface="Times New Roman" panose="02020603050405020304" pitchFamily="18" charset="0"/>
              </a:rPr>
              <a:t>the Weinberg angle, and </a:t>
            </a:r>
            <a:r>
              <a:rPr lang="el-GR" sz="2400" i="1" kern="1400" dirty="0">
                <a:solidFill>
                  <a:srgbClr val="000000"/>
                </a:solidFill>
                <a:latin typeface="Times New Roman" panose="02020603050405020304" pitchFamily="18" charset="0"/>
              </a:rPr>
              <a:t>θ</a:t>
            </a:r>
            <a:r>
              <a:rPr lang="en-US" sz="2400" i="1" kern="1400" baseline="-25000" dirty="0" smtClean="0">
                <a:solidFill>
                  <a:srgbClr val="000000"/>
                </a:solidFill>
                <a:latin typeface="Times New Roman" panose="02020603050405020304" pitchFamily="18" charset="0"/>
              </a:rPr>
              <a:t>B-L </a:t>
            </a:r>
            <a:r>
              <a:rPr lang="en-US" sz="2400" i="1" kern="1400" dirty="0" smtClean="0">
                <a:solidFill>
                  <a:srgbClr val="000000"/>
                </a:solidFill>
                <a:latin typeface="Times New Roman" panose="02020603050405020304" pitchFamily="18" charset="0"/>
              </a:rPr>
              <a:t> </a:t>
            </a:r>
            <a:r>
              <a:rPr lang="en-US" sz="2400" kern="1400" dirty="0">
                <a:solidFill>
                  <a:srgbClr val="000000"/>
                </a:solidFill>
                <a:latin typeface="Times New Roman" panose="02020603050405020304" pitchFamily="18" charset="0"/>
              </a:rPr>
              <a:t>(</a:t>
            </a:r>
            <a:r>
              <a:rPr lang="en-US" sz="2400" b="1" kern="1400" dirty="0">
                <a:solidFill>
                  <a:srgbClr val="000000"/>
                </a:solidFill>
                <a:latin typeface="Times New Roman" panose="02020603050405020304" pitchFamily="18" charset="0"/>
              </a:rPr>
              <a:t>− </a:t>
            </a:r>
            <a:r>
              <a:rPr lang="el-GR" sz="2400" kern="1400" dirty="0" smtClean="0">
                <a:solidFill>
                  <a:srgbClr val="000000"/>
                </a:solidFill>
                <a:latin typeface="Times New Roman" panose="02020603050405020304" pitchFamily="18" charset="0"/>
              </a:rPr>
              <a:t>π/4</a:t>
            </a:r>
            <a:r>
              <a:rPr lang="es-MX" sz="2400" kern="1400" dirty="0" smtClean="0">
                <a:solidFill>
                  <a:srgbClr val="000000"/>
                </a:solidFill>
                <a:latin typeface="Times New Roman" panose="02020603050405020304" pitchFamily="18" charset="0"/>
              </a:rPr>
              <a:t> </a:t>
            </a:r>
            <a:r>
              <a:rPr lang="el-GR" sz="2400" kern="1400" dirty="0" smtClean="0">
                <a:solidFill>
                  <a:srgbClr val="000000"/>
                </a:solidFill>
                <a:latin typeface="Times New Roman" panose="02020603050405020304" pitchFamily="18" charset="0"/>
              </a:rPr>
              <a:t> </a:t>
            </a:r>
            <a:r>
              <a:rPr lang="el-GR" sz="2400" kern="1400" dirty="0">
                <a:solidFill>
                  <a:srgbClr val="000000"/>
                </a:solidFill>
                <a:latin typeface="Times New Roman" panose="02020603050405020304" pitchFamily="18" charset="0"/>
              </a:rPr>
              <a:t>≤ </a:t>
            </a:r>
            <a:r>
              <a:rPr lang="el-GR" sz="2400" i="1" kern="1400" dirty="0">
                <a:solidFill>
                  <a:srgbClr val="000000"/>
                </a:solidFill>
                <a:latin typeface="Times New Roman" panose="02020603050405020304" pitchFamily="18" charset="0"/>
              </a:rPr>
              <a:t>θ</a:t>
            </a:r>
            <a:r>
              <a:rPr lang="en-US" sz="2400" i="1" kern="1400" baseline="-25000" dirty="0" smtClean="0">
                <a:solidFill>
                  <a:srgbClr val="000000"/>
                </a:solidFill>
                <a:latin typeface="Times New Roman" panose="02020603050405020304" pitchFamily="18" charset="0"/>
              </a:rPr>
              <a:t>B-L </a:t>
            </a:r>
            <a:r>
              <a:rPr lang="en-US" sz="2400" i="1" kern="1400" dirty="0" smtClean="0">
                <a:solidFill>
                  <a:srgbClr val="000000"/>
                </a:solidFill>
                <a:latin typeface="Times New Roman" panose="02020603050405020304" pitchFamily="18" charset="0"/>
              </a:rPr>
              <a:t>  </a:t>
            </a:r>
            <a:r>
              <a:rPr lang="en-US" sz="2400" kern="1400" dirty="0">
                <a:solidFill>
                  <a:srgbClr val="000000"/>
                </a:solidFill>
                <a:latin typeface="Times New Roman" panose="02020603050405020304" pitchFamily="18" charset="0"/>
              </a:rPr>
              <a:t>≤ </a:t>
            </a:r>
            <a:r>
              <a:rPr lang="el-GR" sz="2400" kern="1400" dirty="0">
                <a:solidFill>
                  <a:srgbClr val="000000"/>
                </a:solidFill>
                <a:latin typeface="Times New Roman" panose="02020603050405020304" pitchFamily="18" charset="0"/>
              </a:rPr>
              <a:t>π/4 ). </a:t>
            </a:r>
            <a:endParaRPr lang="el-GR" sz="2400" kern="1400" dirty="0">
              <a:ln>
                <a:noFill/>
              </a:ln>
              <a:solidFill>
                <a:srgbClr val="000000"/>
              </a:solidFill>
              <a:effectLst/>
              <a:latin typeface="Times New Roman" panose="02020603050405020304" pitchFamily="18" charset="0"/>
            </a:endParaRPr>
          </a:p>
        </p:txBody>
      </p:sp>
      <p:sp>
        <p:nvSpPr>
          <p:cNvPr id="11" name="Rectángulo 10"/>
          <p:cNvSpPr/>
          <p:nvPr/>
        </p:nvSpPr>
        <p:spPr>
          <a:xfrm flipH="1" flipV="1">
            <a:off x="1890220" y="2793097"/>
            <a:ext cx="8280000" cy="14760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19050" cap="sq">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Rectángulo 9"/>
          <p:cNvSpPr/>
          <p:nvPr/>
        </p:nvSpPr>
        <p:spPr>
          <a:xfrm>
            <a:off x="92640" y="633178"/>
            <a:ext cx="12150876" cy="1477328"/>
          </a:xfrm>
          <a:prstGeom prst="rect">
            <a:avLst/>
          </a:prstGeom>
        </p:spPr>
        <p:txBody>
          <a:bodyPr wrap="square">
            <a:spAutoFit/>
          </a:bodyPr>
          <a:lstStyle/>
          <a:p>
            <a:pPr algn="just"/>
            <a:r>
              <a:rPr lang="en-US" sz="2200" kern="1400" dirty="0">
                <a:solidFill>
                  <a:srgbClr val="000000"/>
                </a:solidFill>
                <a:latin typeface="Times New Roman" panose="02020603050405020304" pitchFamily="18" charset="0"/>
              </a:rPr>
              <a:t>The extension we are studying is in the Abelian sector of the SM gauge group, so that the charged gauge bosons </a:t>
            </a:r>
            <a:r>
              <a:rPr lang="en-US" sz="2200" i="1" kern="1400" dirty="0">
                <a:solidFill>
                  <a:srgbClr val="000000"/>
                </a:solidFill>
                <a:latin typeface="Times New Roman" panose="02020603050405020304" pitchFamily="18" charset="0"/>
              </a:rPr>
              <a:t>W</a:t>
            </a:r>
            <a:r>
              <a:rPr lang="en-US" sz="2400" kern="1400" baseline="30000" dirty="0">
                <a:solidFill>
                  <a:srgbClr val="000000"/>
                </a:solidFill>
                <a:latin typeface="Times New Roman" panose="02020603050405020304" pitchFamily="18" charset="0"/>
              </a:rPr>
              <a:t>±</a:t>
            </a:r>
            <a:r>
              <a:rPr lang="en-US" sz="2200" kern="1400" dirty="0">
                <a:solidFill>
                  <a:srgbClr val="000000"/>
                </a:solidFill>
                <a:latin typeface="Times New Roman" panose="02020603050405020304" pitchFamily="18" charset="0"/>
              </a:rPr>
              <a:t> will have masses given by their SM expressions related to the </a:t>
            </a:r>
            <a:r>
              <a:rPr lang="en-US" sz="2200" i="1" kern="1400" dirty="0">
                <a:solidFill>
                  <a:srgbClr val="000000"/>
                </a:solidFill>
                <a:latin typeface="Times New Roman" panose="02020603050405020304" pitchFamily="18" charset="0"/>
              </a:rPr>
              <a:t>SU</a:t>
            </a:r>
            <a:r>
              <a:rPr lang="en-US" sz="2200" kern="1400" dirty="0">
                <a:solidFill>
                  <a:srgbClr val="000000"/>
                </a:solidFill>
                <a:latin typeface="Times New Roman" panose="02020603050405020304" pitchFamily="18" charset="0"/>
              </a:rPr>
              <a:t>(2)</a:t>
            </a:r>
            <a:r>
              <a:rPr lang="en-US" sz="1465" i="1" kern="1400" baseline="-25000" dirty="0">
                <a:solidFill>
                  <a:srgbClr val="000000"/>
                </a:solidFill>
                <a:latin typeface="Times New Roman" panose="02020603050405020304" pitchFamily="18" charset="0"/>
              </a:rPr>
              <a:t>L  </a:t>
            </a:r>
            <a:r>
              <a:rPr lang="en-US" sz="2200" kern="1400" dirty="0">
                <a:solidFill>
                  <a:srgbClr val="000000"/>
                </a:solidFill>
                <a:latin typeface="Times New Roman" panose="02020603050405020304" pitchFamily="18" charset="0"/>
              </a:rPr>
              <a:t>factor only. The other gauge boson masses are not so simple to identify because of mixing. In fact, analogous to the SM, the fields of definite mass are linear combinations of </a:t>
            </a:r>
            <a:r>
              <a:rPr lang="en-US" sz="2200" i="1" kern="1400" dirty="0">
                <a:solidFill>
                  <a:srgbClr val="000000"/>
                </a:solidFill>
                <a:latin typeface="Times New Roman" panose="02020603050405020304" pitchFamily="18" charset="0"/>
              </a:rPr>
              <a:t>W</a:t>
            </a:r>
            <a:r>
              <a:rPr lang="en-US" sz="2000" i="1" kern="1400" baseline="-25000" dirty="0">
                <a:solidFill>
                  <a:srgbClr val="000000"/>
                </a:solidFill>
                <a:latin typeface="Times New Roman" panose="02020603050405020304" pitchFamily="18" charset="0"/>
              </a:rPr>
              <a:t>μ</a:t>
            </a:r>
            <a:r>
              <a:rPr lang="en-US" i="1" kern="1400" baseline="30000" dirty="0">
                <a:solidFill>
                  <a:srgbClr val="000000"/>
                </a:solidFill>
                <a:latin typeface="Times New Roman" panose="02020603050405020304" pitchFamily="18" charset="0"/>
              </a:rPr>
              <a:t>3</a:t>
            </a:r>
            <a:r>
              <a:rPr lang="en-US" sz="2200" kern="1400" dirty="0">
                <a:solidFill>
                  <a:srgbClr val="000000"/>
                </a:solidFill>
                <a:latin typeface="Times New Roman" panose="02020603050405020304" pitchFamily="18" charset="0"/>
              </a:rPr>
              <a:t>, </a:t>
            </a:r>
            <a:r>
              <a:rPr lang="en-US" sz="2200" i="1" kern="1400" dirty="0" smtClean="0">
                <a:solidFill>
                  <a:srgbClr val="000000"/>
                </a:solidFill>
                <a:latin typeface="Times New Roman" panose="02020603050405020304" pitchFamily="18" charset="0"/>
              </a:rPr>
              <a:t>B</a:t>
            </a:r>
            <a:r>
              <a:rPr lang="en-US" sz="2400" i="1" kern="1400" baseline="-25000" dirty="0" smtClean="0">
                <a:solidFill>
                  <a:srgbClr val="000000"/>
                </a:solidFill>
                <a:latin typeface="Times New Roman" panose="02020603050405020304" pitchFamily="18" charset="0"/>
              </a:rPr>
              <a:t>μ</a:t>
            </a:r>
            <a:r>
              <a:rPr lang="en-US" sz="2200" kern="1400" dirty="0">
                <a:solidFill>
                  <a:srgbClr val="000000"/>
                </a:solidFill>
                <a:latin typeface="Times New Roman" panose="02020603050405020304" pitchFamily="18" charset="0"/>
              </a:rPr>
              <a:t>, and </a:t>
            </a:r>
            <a:r>
              <a:rPr lang="en-US" sz="2200" i="1" kern="1400" dirty="0" smtClean="0">
                <a:solidFill>
                  <a:srgbClr val="000000"/>
                </a:solidFill>
                <a:latin typeface="Times New Roman" panose="02020603050405020304" pitchFamily="18" charset="0"/>
              </a:rPr>
              <a:t>B</a:t>
            </a:r>
            <a:r>
              <a:rPr lang="en-US" sz="2200" kern="1400" dirty="0" smtClean="0">
                <a:solidFill>
                  <a:srgbClr val="000000"/>
                </a:solidFill>
                <a:latin typeface="Times New Roman" panose="02020603050405020304" pitchFamily="18" charset="0"/>
              </a:rPr>
              <a:t>′</a:t>
            </a:r>
            <a:r>
              <a:rPr lang="en-US" sz="2400" i="1" kern="1400" baseline="-25000" dirty="0" smtClean="0">
                <a:solidFill>
                  <a:srgbClr val="000000"/>
                </a:solidFill>
                <a:latin typeface="Times New Roman" panose="02020603050405020304" pitchFamily="18" charset="0"/>
              </a:rPr>
              <a:t>µ</a:t>
            </a:r>
            <a:r>
              <a:rPr lang="en-US" sz="2200" kern="1400" dirty="0">
                <a:solidFill>
                  <a:srgbClr val="000000"/>
                </a:solidFill>
                <a:latin typeface="Times New Roman" panose="02020603050405020304" pitchFamily="18" charset="0"/>
              </a:rPr>
              <a:t> </a:t>
            </a:r>
            <a:r>
              <a:rPr lang="en-US" sz="2200" kern="1400" dirty="0" smtClean="0">
                <a:solidFill>
                  <a:srgbClr val="000000"/>
                </a:solidFill>
                <a:latin typeface="Times New Roman" panose="02020603050405020304" pitchFamily="18" charset="0"/>
              </a:rPr>
              <a:t>.</a:t>
            </a:r>
            <a:endParaRPr lang="en-US" sz="1000" kern="1400" dirty="0">
              <a:ln>
                <a:noFill/>
              </a:ln>
              <a:solidFill>
                <a:srgbClr val="000000"/>
              </a:solidFill>
              <a:effectLst/>
              <a:latin typeface="Times New Roman" panose="02020603050405020304" pitchFamily="18" charset="0"/>
            </a:endParaRPr>
          </a:p>
        </p:txBody>
      </p:sp>
      <p:sp>
        <p:nvSpPr>
          <p:cNvPr id="3" name="Rectángulo 2"/>
          <p:cNvSpPr/>
          <p:nvPr/>
        </p:nvSpPr>
        <p:spPr>
          <a:xfrm>
            <a:off x="436979" y="5314384"/>
            <a:ext cx="11462198" cy="769441"/>
          </a:xfrm>
          <a:prstGeom prst="rect">
            <a:avLst/>
          </a:prstGeom>
        </p:spPr>
        <p:txBody>
          <a:bodyPr wrap="square">
            <a:spAutoFit/>
          </a:bodyPr>
          <a:lstStyle/>
          <a:p>
            <a:pPr algn="ctr"/>
            <a:r>
              <a:rPr lang="en-US" sz="2200" kern="1400" dirty="0">
                <a:solidFill>
                  <a:srgbClr val="000000"/>
                </a:solidFill>
                <a:latin typeface="Times New Roman" panose="02020603050405020304" pitchFamily="18" charset="0"/>
              </a:rPr>
              <a:t>The Higgs-strahlung process </a:t>
            </a:r>
            <a:r>
              <a:rPr lang="en-US" sz="2200" i="1" kern="1400" dirty="0" smtClean="0">
                <a:solidFill>
                  <a:srgbClr val="000000"/>
                </a:solidFill>
                <a:latin typeface="Times New Roman" panose="02020603050405020304" pitchFamily="18" charset="0"/>
              </a:rPr>
              <a:t>e</a:t>
            </a:r>
            <a:r>
              <a:rPr lang="en-US" sz="2200" i="1" kern="1400" baseline="30000" dirty="0" smtClean="0">
                <a:solidFill>
                  <a:srgbClr val="000000"/>
                </a:solidFill>
                <a:latin typeface="Times New Roman" panose="02020603050405020304" pitchFamily="18" charset="0"/>
              </a:rPr>
              <a:t>+</a:t>
            </a:r>
            <a:r>
              <a:rPr lang="en-US" sz="2200" i="1" kern="1400" dirty="0" smtClean="0">
                <a:solidFill>
                  <a:srgbClr val="000000"/>
                </a:solidFill>
                <a:latin typeface="Times New Roman" panose="02020603050405020304" pitchFamily="18" charset="0"/>
              </a:rPr>
              <a:t>e</a:t>
            </a:r>
            <a:r>
              <a:rPr lang="en-US" sz="2200" kern="1400" baseline="30000" dirty="0" smtClean="0">
                <a:solidFill>
                  <a:srgbClr val="000000"/>
                </a:solidFill>
                <a:latin typeface="Times New Roman" panose="02020603050405020304" pitchFamily="18" charset="0"/>
              </a:rPr>
              <a:t>−</a:t>
            </a:r>
            <a:r>
              <a:rPr lang="en-US" sz="2200" kern="1400" dirty="0" smtClean="0">
                <a:solidFill>
                  <a:srgbClr val="000000"/>
                </a:solidFill>
                <a:latin typeface="Times New Roman" panose="02020603050405020304" pitchFamily="18" charset="0"/>
              </a:rPr>
              <a:t> </a:t>
            </a:r>
            <a:r>
              <a:rPr lang="en-US" sz="2200" kern="1400" dirty="0">
                <a:solidFill>
                  <a:srgbClr val="000000"/>
                </a:solidFill>
                <a:latin typeface="Times New Roman" panose="02020603050405020304" pitchFamily="18" charset="0"/>
              </a:rPr>
              <a:t>→ Zh  is one of the main production mechanisms of the Higgs boson </a:t>
            </a:r>
            <a:r>
              <a:rPr lang="en-US" sz="2200" kern="1400" dirty="0" smtClean="0">
                <a:solidFill>
                  <a:srgbClr val="000000"/>
                </a:solidFill>
                <a:latin typeface="Times New Roman" panose="02020603050405020304" pitchFamily="18" charset="0"/>
              </a:rPr>
              <a:t>in </a:t>
            </a:r>
            <a:r>
              <a:rPr lang="en-US" sz="2200" kern="1400" dirty="0">
                <a:solidFill>
                  <a:srgbClr val="000000"/>
                </a:solidFill>
                <a:latin typeface="Times New Roman" panose="02020603050405020304" pitchFamily="18" charset="0"/>
              </a:rPr>
              <a:t>future </a:t>
            </a:r>
            <a:r>
              <a:rPr lang="en-US" sz="2200" i="1" kern="1400" dirty="0" smtClean="0">
                <a:solidFill>
                  <a:srgbClr val="000000"/>
                </a:solidFill>
                <a:latin typeface="Times New Roman" panose="02020603050405020304" pitchFamily="18" charset="0"/>
              </a:rPr>
              <a:t>e</a:t>
            </a:r>
            <a:r>
              <a:rPr lang="en-US" sz="2200" i="1" kern="1400" baseline="30000" dirty="0" smtClean="0">
                <a:solidFill>
                  <a:srgbClr val="000000"/>
                </a:solidFill>
                <a:latin typeface="Times New Roman" panose="02020603050405020304" pitchFamily="18" charset="0"/>
              </a:rPr>
              <a:t>+</a:t>
            </a:r>
            <a:r>
              <a:rPr lang="en-US" sz="2200" i="1" kern="1400" dirty="0" smtClean="0">
                <a:solidFill>
                  <a:srgbClr val="000000"/>
                </a:solidFill>
                <a:latin typeface="Times New Roman" panose="02020603050405020304" pitchFamily="18" charset="0"/>
              </a:rPr>
              <a:t>e</a:t>
            </a:r>
            <a:r>
              <a:rPr lang="en-US" sz="2200" kern="1400" baseline="30000" dirty="0">
                <a:solidFill>
                  <a:srgbClr val="000000"/>
                </a:solidFill>
                <a:latin typeface="Times New Roman" panose="02020603050405020304" pitchFamily="18" charset="0"/>
              </a:rPr>
              <a:t>−</a:t>
            </a:r>
            <a:r>
              <a:rPr lang="en-US" sz="2200" kern="1400" dirty="0">
                <a:solidFill>
                  <a:srgbClr val="000000"/>
                </a:solidFill>
                <a:latin typeface="Times New Roman" panose="02020603050405020304" pitchFamily="18" charset="0"/>
              </a:rPr>
              <a:t> linear colliders such as the ILC and </a:t>
            </a:r>
            <a:r>
              <a:rPr lang="en-US" sz="2200" kern="1400" dirty="0" smtClean="0">
                <a:solidFill>
                  <a:srgbClr val="000000"/>
                </a:solidFill>
                <a:latin typeface="Times New Roman" panose="02020603050405020304" pitchFamily="18" charset="0"/>
              </a:rPr>
              <a:t>CLIC.</a:t>
            </a:r>
            <a:endParaRPr lang="en-US" sz="2200" kern="1400" dirty="0">
              <a:solidFill>
                <a:srgbClr val="000000"/>
              </a:solidFill>
              <a:latin typeface="Times New Roman" panose="02020603050405020304" pitchFamily="18" charset="0"/>
            </a:endParaRPr>
          </a:p>
        </p:txBody>
      </p:sp>
      <p:sp>
        <p:nvSpPr>
          <p:cNvPr id="6" name="Marcador de número de diapositiva 5"/>
          <p:cNvSpPr>
            <a:spLocks noGrp="1"/>
          </p:cNvSpPr>
          <p:nvPr>
            <p:ph type="sldNum" sz="quarter" idx="12"/>
          </p:nvPr>
        </p:nvSpPr>
        <p:spPr/>
        <p:txBody>
          <a:bodyPr/>
          <a:lstStyle/>
          <a:p>
            <a:fld id="{AF6F4572-834B-4BE4-8BE1-1ABF8747031F}" type="slidenum">
              <a:rPr lang="es-MX" smtClean="0"/>
              <a:t>8</a:t>
            </a:fld>
            <a:endParaRPr lang="es-MX"/>
          </a:p>
        </p:txBody>
      </p:sp>
      <mc:AlternateContent xmlns:mc="http://schemas.openxmlformats.org/markup-compatibility/2006" xmlns:a14="http://schemas.microsoft.com/office/drawing/2010/main">
        <mc:Choice Requires="a14">
          <p:sp>
            <p:nvSpPr>
              <p:cNvPr id="13" name="Rectángulo 12"/>
              <p:cNvSpPr/>
              <p:nvPr/>
            </p:nvSpPr>
            <p:spPr>
              <a:xfrm>
                <a:off x="2524259" y="2902918"/>
                <a:ext cx="7469747" cy="1182311"/>
              </a:xfrm>
              <a:prstGeom prst="rect">
                <a:avLst/>
              </a:prstGeom>
            </p:spPr>
            <p:txBody>
              <a:bodyPr wrap="square">
                <a:spAutoFit/>
              </a:bodyPr>
              <a:lstStyle/>
              <a:p>
                <a14:m>
                  <m:oMath xmlns:m="http://schemas.openxmlformats.org/officeDocument/2006/math">
                    <m:d>
                      <m:dPr>
                        <m:ctrlPr>
                          <a:rPr lang="en-US" sz="2200" i="1" smtClean="0">
                            <a:latin typeface="Cambria Math" panose="02040503050406030204" pitchFamily="18" charset="0"/>
                          </a:rPr>
                        </m:ctrlPr>
                      </m:dPr>
                      <m:e>
                        <m:m>
                          <m:mPr>
                            <m:mcs>
                              <m:mc>
                                <m:mcPr>
                                  <m:count m:val="1"/>
                                  <m:mcJc m:val="center"/>
                                </m:mcPr>
                              </m:mc>
                            </m:mcs>
                            <m:ctrlPr>
                              <a:rPr lang="en-US" sz="2200" i="1">
                                <a:effectLst/>
                                <a:latin typeface="Cambria Math" panose="02040503050406030204" pitchFamily="18" charset="0"/>
                              </a:rPr>
                            </m:ctrlPr>
                          </m:mPr>
                          <m:mr>
                            <m:e>
                              <m:sSup>
                                <m:sSupPr>
                                  <m:ctrlPr>
                                    <a:rPr lang="en-US" sz="2200" i="1">
                                      <a:effectLst/>
                                      <a:latin typeface="Cambria Math" panose="02040503050406030204" pitchFamily="18" charset="0"/>
                                    </a:rPr>
                                  </m:ctrlPr>
                                </m:sSupPr>
                                <m:e>
                                  <m:r>
                                    <a:rPr lang="en-GB" sz="2200" i="1">
                                      <a:effectLst/>
                                      <a:latin typeface="Cambria Math" panose="02040503050406030204" pitchFamily="18" charset="0"/>
                                      <a:ea typeface="Times New Roman" panose="02020603050405020304" pitchFamily="18" charset="0"/>
                                      <a:cs typeface="Times New Roman" panose="02020603050405020304" pitchFamily="18" charset="0"/>
                                    </a:rPr>
                                    <m:t>𝐵</m:t>
                                  </m:r>
                                </m:e>
                                <m:sup>
                                  <m:r>
                                    <a:rPr lang="en-GB" sz="2200" i="1">
                                      <a:effectLst/>
                                      <a:latin typeface="Cambria Math" panose="02040503050406030204" pitchFamily="18" charset="0"/>
                                      <a:ea typeface="Times New Roman" panose="02020603050405020304" pitchFamily="18" charset="0"/>
                                      <a:cs typeface="Times New Roman" panose="02020603050405020304" pitchFamily="18" charset="0"/>
                                    </a:rPr>
                                    <m:t>𝜇</m:t>
                                  </m:r>
                                </m:sup>
                              </m:sSup>
                            </m:e>
                          </m:mr>
                          <m:mr>
                            <m:e>
                              <m:sSup>
                                <m:sSupPr>
                                  <m:ctrlPr>
                                    <a:rPr lang="en-US" sz="2200" i="1">
                                      <a:effectLst/>
                                      <a:latin typeface="Cambria Math" panose="02040503050406030204" pitchFamily="18" charset="0"/>
                                    </a:rPr>
                                  </m:ctrlPr>
                                </m:sSupPr>
                                <m:e>
                                  <m:r>
                                    <a:rPr lang="en-GB" sz="2200" i="1">
                                      <a:effectLst/>
                                      <a:latin typeface="Cambria Math" panose="02040503050406030204" pitchFamily="18" charset="0"/>
                                      <a:ea typeface="Times New Roman" panose="02020603050405020304" pitchFamily="18" charset="0"/>
                                      <a:cs typeface="Times New Roman" panose="02020603050405020304" pitchFamily="18" charset="0"/>
                                    </a:rPr>
                                    <m:t>𝑊</m:t>
                                  </m:r>
                                </m:e>
                                <m:sup>
                                  <m:r>
                                    <a:rPr lang="en-GB" sz="2200" i="1">
                                      <a:effectLst/>
                                      <a:latin typeface="Cambria Math" panose="02040503050406030204" pitchFamily="18" charset="0"/>
                                      <a:ea typeface="Times New Roman" panose="02020603050405020304" pitchFamily="18" charset="0"/>
                                      <a:cs typeface="Times New Roman" panose="02020603050405020304" pitchFamily="18" charset="0"/>
                                    </a:rPr>
                                    <m:t>3</m:t>
                                  </m:r>
                                  <m:r>
                                    <a:rPr lang="en-GB" sz="2200" i="1">
                                      <a:effectLst/>
                                      <a:latin typeface="Cambria Math" panose="02040503050406030204" pitchFamily="18" charset="0"/>
                                      <a:ea typeface="Times New Roman" panose="02020603050405020304" pitchFamily="18" charset="0"/>
                                      <a:cs typeface="Times New Roman" panose="02020603050405020304" pitchFamily="18" charset="0"/>
                                    </a:rPr>
                                    <m:t>𝜇</m:t>
                                  </m:r>
                                </m:sup>
                              </m:sSup>
                            </m:e>
                          </m:mr>
                          <m:mr>
                            <m:e>
                              <m:sSup>
                                <m:sSupPr>
                                  <m:ctrlPr>
                                    <a:rPr lang="en-US" sz="2200" i="1">
                                      <a:effectLst/>
                                      <a:latin typeface="Cambria Math" panose="02040503050406030204" pitchFamily="18" charset="0"/>
                                    </a:rPr>
                                  </m:ctrlPr>
                                </m:sSupPr>
                                <m:e>
                                  <m:r>
                                    <a:rPr lang="en-GB" sz="2200" i="1">
                                      <a:effectLst/>
                                      <a:latin typeface="Cambria Math" panose="02040503050406030204" pitchFamily="18" charset="0"/>
                                      <a:ea typeface="Times New Roman" panose="02020603050405020304" pitchFamily="18" charset="0"/>
                                      <a:cs typeface="Times New Roman" panose="02020603050405020304" pitchFamily="18" charset="0"/>
                                    </a:rPr>
                                    <m:t>𝐵</m:t>
                                  </m:r>
                                </m:e>
                                <m:sup>
                                  <m:r>
                                    <a:rPr lang="en-GB" sz="2200" i="1">
                                      <a:effectLst/>
                                      <a:latin typeface="Cambria Math" panose="02040503050406030204" pitchFamily="18" charset="0"/>
                                      <a:ea typeface="Times New Roman" panose="02020603050405020304" pitchFamily="18" charset="0"/>
                                      <a:cs typeface="Times New Roman" panose="02020603050405020304" pitchFamily="18" charset="0"/>
                                    </a:rPr>
                                    <m:t>′</m:t>
                                  </m:r>
                                  <m:r>
                                    <a:rPr lang="en-GB" sz="2200" i="1">
                                      <a:effectLst/>
                                      <a:latin typeface="Cambria Math" panose="02040503050406030204" pitchFamily="18" charset="0"/>
                                      <a:ea typeface="Times New Roman" panose="02020603050405020304" pitchFamily="18" charset="0"/>
                                      <a:cs typeface="Times New Roman" panose="02020603050405020304" pitchFamily="18" charset="0"/>
                                    </a:rPr>
                                    <m:t>𝜇</m:t>
                                  </m:r>
                                </m:sup>
                              </m:sSup>
                            </m:e>
                          </m:mr>
                        </m:m>
                      </m:e>
                    </m:d>
                    <m:r>
                      <a:rPr lang="en-GB" sz="2200" i="1">
                        <a:effectLst/>
                        <a:latin typeface="Cambria Math" panose="02040503050406030204" pitchFamily="18" charset="0"/>
                        <a:ea typeface="Times New Roman" panose="02020603050405020304" pitchFamily="18" charset="0"/>
                        <a:cs typeface="Times New Roman" panose="02020603050405020304" pitchFamily="18" charset="0"/>
                      </a:rPr>
                      <m:t>=</m:t>
                    </m:r>
                    <m:d>
                      <m:dPr>
                        <m:ctrlPr>
                          <a:rPr lang="en-US" sz="2200" i="1">
                            <a:effectLst/>
                            <a:latin typeface="Cambria Math" panose="02040503050406030204" pitchFamily="18" charset="0"/>
                          </a:rPr>
                        </m:ctrlPr>
                      </m:dPr>
                      <m:e>
                        <m:m>
                          <m:mPr>
                            <m:mcs>
                              <m:mc>
                                <m:mcPr>
                                  <m:count m:val="1"/>
                                  <m:mcJc m:val="center"/>
                                </m:mcPr>
                              </m:mc>
                            </m:mcs>
                            <m:ctrlPr>
                              <a:rPr lang="en-US" sz="2200" i="1">
                                <a:effectLst/>
                                <a:latin typeface="Cambria Math" panose="02040503050406030204" pitchFamily="18" charset="0"/>
                              </a:rPr>
                            </m:ctrlPr>
                          </m:mPr>
                          <m:mr>
                            <m:e>
                              <m:r>
                                <m:rPr>
                                  <m:sty m:val="p"/>
                                </m:rPr>
                                <a:rPr lang="en-GB" sz="2200">
                                  <a:effectLst/>
                                  <a:latin typeface="Cambria Math" panose="02040503050406030204" pitchFamily="18" charset="0"/>
                                  <a:ea typeface="Times New Roman" panose="02020603050405020304" pitchFamily="18" charset="0"/>
                                  <a:cs typeface="Times New Roman" panose="02020603050405020304" pitchFamily="18" charset="0"/>
                                </a:rPr>
                                <m:t>cos</m:t>
                              </m:r>
                              <m:sSub>
                                <m:sSubPr>
                                  <m:ctrlPr>
                                    <a:rPr lang="en-US" sz="2200" i="1">
                                      <a:effectLst/>
                                      <a:latin typeface="Cambria Math" panose="02040503050406030204" pitchFamily="18" charset="0"/>
                                    </a:rPr>
                                  </m:ctrlPr>
                                </m:sSubPr>
                                <m:e>
                                  <m:r>
                                    <a:rPr lang="en-GB" sz="2200" i="1">
                                      <a:effectLst/>
                                      <a:latin typeface="Cambria Math" panose="02040503050406030204" pitchFamily="18" charset="0"/>
                                      <a:ea typeface="Times New Roman" panose="02020603050405020304" pitchFamily="18" charset="0"/>
                                      <a:cs typeface="Times New Roman" panose="02020603050405020304" pitchFamily="18" charset="0"/>
                                    </a:rPr>
                                    <m:t>𝜃</m:t>
                                  </m:r>
                                </m:e>
                                <m:sub>
                                  <m:r>
                                    <a:rPr lang="en-GB" sz="2200" i="1">
                                      <a:effectLst/>
                                      <a:latin typeface="Cambria Math" panose="02040503050406030204" pitchFamily="18" charset="0"/>
                                      <a:ea typeface="Times New Roman" panose="02020603050405020304" pitchFamily="18" charset="0"/>
                                      <a:cs typeface="Times New Roman" panose="02020603050405020304" pitchFamily="18" charset="0"/>
                                    </a:rPr>
                                    <m:t>𝑤</m:t>
                                  </m:r>
                                </m:sub>
                              </m:sSub>
                              <m:r>
                                <a:rPr lang="en-GB" sz="2200" i="1">
                                  <a:effectLst/>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en-GB" sz="2200">
                                  <a:effectLst/>
                                  <a:latin typeface="Cambria Math" panose="02040503050406030204" pitchFamily="18" charset="0"/>
                                  <a:ea typeface="Times New Roman" panose="02020603050405020304" pitchFamily="18" charset="0"/>
                                  <a:cs typeface="Times New Roman" panose="02020603050405020304" pitchFamily="18" charset="0"/>
                                </a:rPr>
                                <m:t>sin</m:t>
                              </m:r>
                              <m:sSub>
                                <m:sSubPr>
                                  <m:ctrlPr>
                                    <a:rPr lang="en-US" sz="2200" i="1">
                                      <a:effectLst/>
                                      <a:latin typeface="Cambria Math" panose="02040503050406030204" pitchFamily="18" charset="0"/>
                                    </a:rPr>
                                  </m:ctrlPr>
                                </m:sSubPr>
                                <m:e>
                                  <m:r>
                                    <a:rPr lang="en-GB" sz="2200" i="1">
                                      <a:effectLst/>
                                      <a:latin typeface="Cambria Math" panose="02040503050406030204" pitchFamily="18" charset="0"/>
                                      <a:ea typeface="Times New Roman" panose="02020603050405020304" pitchFamily="18" charset="0"/>
                                      <a:cs typeface="Times New Roman" panose="02020603050405020304" pitchFamily="18" charset="0"/>
                                    </a:rPr>
                                    <m:t>𝜃</m:t>
                                  </m:r>
                                </m:e>
                                <m:sub>
                                  <m:r>
                                    <a:rPr lang="en-GB" sz="2200" i="1">
                                      <a:effectLst/>
                                      <a:latin typeface="Cambria Math" panose="02040503050406030204" pitchFamily="18" charset="0"/>
                                      <a:ea typeface="Times New Roman" panose="02020603050405020304" pitchFamily="18" charset="0"/>
                                      <a:cs typeface="Times New Roman" panose="02020603050405020304" pitchFamily="18" charset="0"/>
                                    </a:rPr>
                                    <m:t>𝑤</m:t>
                                  </m:r>
                                </m:sub>
                              </m:sSub>
                              <m:r>
                                <a:rPr lang="es-MX" sz="2200" b="0" i="1" smtClean="0">
                                  <a:effectLst/>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en-GB" sz="2200">
                                  <a:effectLst/>
                                  <a:latin typeface="Cambria Math" panose="02040503050406030204" pitchFamily="18" charset="0"/>
                                  <a:ea typeface="Times New Roman" panose="02020603050405020304" pitchFamily="18" charset="0"/>
                                  <a:cs typeface="Times New Roman" panose="02020603050405020304" pitchFamily="18" charset="0"/>
                                </a:rPr>
                                <m:t>cos</m:t>
                              </m:r>
                              <m:sSub>
                                <m:sSubPr>
                                  <m:ctrlPr>
                                    <a:rPr lang="en-US" sz="2200" i="1">
                                      <a:effectLst/>
                                      <a:latin typeface="Cambria Math" panose="02040503050406030204" pitchFamily="18" charset="0"/>
                                    </a:rPr>
                                  </m:ctrlPr>
                                </m:sSubPr>
                                <m:e>
                                  <m:r>
                                    <a:rPr lang="en-GB" sz="2200" i="1">
                                      <a:effectLst/>
                                      <a:latin typeface="Cambria Math" panose="02040503050406030204" pitchFamily="18" charset="0"/>
                                      <a:ea typeface="Times New Roman" panose="02020603050405020304" pitchFamily="18" charset="0"/>
                                      <a:cs typeface="Times New Roman" panose="02020603050405020304" pitchFamily="18" charset="0"/>
                                    </a:rPr>
                                    <m:t>𝜃</m:t>
                                  </m:r>
                                </m:e>
                                <m:sub>
                                  <m:r>
                                    <a:rPr lang="en-GB" sz="2200" i="1">
                                      <a:effectLst/>
                                      <a:latin typeface="Cambria Math" panose="02040503050406030204" pitchFamily="18" charset="0"/>
                                      <a:ea typeface="Times New Roman" panose="02020603050405020304" pitchFamily="18" charset="0"/>
                                      <a:cs typeface="Times New Roman" panose="02020603050405020304" pitchFamily="18" charset="0"/>
                                    </a:rPr>
                                    <m:t>𝐵</m:t>
                                  </m:r>
                                  <m:r>
                                    <a:rPr lang="en-GB" sz="2200" i="1">
                                      <a:effectLst/>
                                      <a:latin typeface="Cambria Math" panose="02040503050406030204" pitchFamily="18" charset="0"/>
                                      <a:ea typeface="Times New Roman" panose="02020603050405020304" pitchFamily="18" charset="0"/>
                                      <a:cs typeface="Times New Roman" panose="02020603050405020304" pitchFamily="18" charset="0"/>
                                    </a:rPr>
                                    <m:t>−</m:t>
                                  </m:r>
                                  <m:r>
                                    <a:rPr lang="en-GB" sz="2200" i="1">
                                      <a:effectLst/>
                                      <a:latin typeface="Cambria Math" panose="02040503050406030204" pitchFamily="18" charset="0"/>
                                      <a:ea typeface="Times New Roman" panose="02020603050405020304" pitchFamily="18" charset="0"/>
                                      <a:cs typeface="Times New Roman" panose="02020603050405020304" pitchFamily="18" charset="0"/>
                                    </a:rPr>
                                    <m:t>𝐿</m:t>
                                  </m:r>
                                </m:sub>
                              </m:sSub>
                              <m:r>
                                <a:rPr lang="en-GB" sz="2200" i="1">
                                  <a:effectLst/>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en-GB" sz="2200">
                                  <a:effectLst/>
                                  <a:latin typeface="Cambria Math" panose="02040503050406030204" pitchFamily="18" charset="0"/>
                                  <a:ea typeface="Times New Roman" panose="02020603050405020304" pitchFamily="18" charset="0"/>
                                  <a:cs typeface="Times New Roman" panose="02020603050405020304" pitchFamily="18" charset="0"/>
                                </a:rPr>
                                <m:t>sin</m:t>
                              </m:r>
                              <m:sSub>
                                <m:sSubPr>
                                  <m:ctrlPr>
                                    <a:rPr lang="en-US" sz="2200" i="1">
                                      <a:effectLst/>
                                      <a:latin typeface="Cambria Math" panose="02040503050406030204" pitchFamily="18" charset="0"/>
                                    </a:rPr>
                                  </m:ctrlPr>
                                </m:sSubPr>
                                <m:e>
                                  <m:r>
                                    <a:rPr lang="en-GB" sz="2200" i="1">
                                      <a:effectLst/>
                                      <a:latin typeface="Cambria Math" panose="02040503050406030204" pitchFamily="18" charset="0"/>
                                      <a:ea typeface="Times New Roman" panose="02020603050405020304" pitchFamily="18" charset="0"/>
                                      <a:cs typeface="Times New Roman" panose="02020603050405020304" pitchFamily="18" charset="0"/>
                                    </a:rPr>
                                    <m:t>𝜃</m:t>
                                  </m:r>
                                </m:e>
                                <m:sub>
                                  <m:r>
                                    <a:rPr lang="en-GB" sz="2200" i="1">
                                      <a:effectLst/>
                                      <a:latin typeface="Cambria Math" panose="02040503050406030204" pitchFamily="18" charset="0"/>
                                      <a:ea typeface="Times New Roman" panose="02020603050405020304" pitchFamily="18" charset="0"/>
                                      <a:cs typeface="Times New Roman" panose="02020603050405020304" pitchFamily="18" charset="0"/>
                                    </a:rPr>
                                    <m:t>𝑤</m:t>
                                  </m:r>
                                </m:sub>
                              </m:sSub>
                              <m:r>
                                <m:rPr>
                                  <m:sty m:val="p"/>
                                </m:rPr>
                                <a:rPr lang="en-GB" sz="2200">
                                  <a:effectLst/>
                                  <a:latin typeface="Cambria Math" panose="02040503050406030204" pitchFamily="18" charset="0"/>
                                  <a:ea typeface="Times New Roman" panose="02020603050405020304" pitchFamily="18" charset="0"/>
                                  <a:cs typeface="Times New Roman" panose="02020603050405020304" pitchFamily="18" charset="0"/>
                                </a:rPr>
                                <m:t>sin</m:t>
                              </m:r>
                              <m:sSub>
                                <m:sSubPr>
                                  <m:ctrlPr>
                                    <a:rPr lang="en-US" sz="2200" i="1">
                                      <a:effectLst/>
                                      <a:latin typeface="Cambria Math" panose="02040503050406030204" pitchFamily="18" charset="0"/>
                                    </a:rPr>
                                  </m:ctrlPr>
                                </m:sSubPr>
                                <m:e>
                                  <m:r>
                                    <a:rPr lang="en-GB" sz="2200" i="1">
                                      <a:effectLst/>
                                      <a:latin typeface="Cambria Math" panose="02040503050406030204" pitchFamily="18" charset="0"/>
                                      <a:ea typeface="Times New Roman" panose="02020603050405020304" pitchFamily="18" charset="0"/>
                                      <a:cs typeface="Times New Roman" panose="02020603050405020304" pitchFamily="18" charset="0"/>
                                    </a:rPr>
                                    <m:t>𝜃</m:t>
                                  </m:r>
                                </m:e>
                                <m:sub>
                                  <m:r>
                                    <a:rPr lang="en-GB" sz="2200" i="1">
                                      <a:effectLst/>
                                      <a:latin typeface="Cambria Math" panose="02040503050406030204" pitchFamily="18" charset="0"/>
                                      <a:ea typeface="Times New Roman" panose="02020603050405020304" pitchFamily="18" charset="0"/>
                                      <a:cs typeface="Times New Roman" panose="02020603050405020304" pitchFamily="18" charset="0"/>
                                    </a:rPr>
                                    <m:t>𝐵</m:t>
                                  </m:r>
                                  <m:r>
                                    <a:rPr lang="en-GB" sz="2200" i="1">
                                      <a:effectLst/>
                                      <a:latin typeface="Cambria Math" panose="02040503050406030204" pitchFamily="18" charset="0"/>
                                      <a:ea typeface="Times New Roman" panose="02020603050405020304" pitchFamily="18" charset="0"/>
                                      <a:cs typeface="Times New Roman" panose="02020603050405020304" pitchFamily="18" charset="0"/>
                                    </a:rPr>
                                    <m:t>−</m:t>
                                  </m:r>
                                  <m:r>
                                    <a:rPr lang="en-GB" sz="2200" i="1">
                                      <a:effectLst/>
                                      <a:latin typeface="Cambria Math" panose="02040503050406030204" pitchFamily="18" charset="0"/>
                                      <a:ea typeface="Times New Roman" panose="02020603050405020304" pitchFamily="18" charset="0"/>
                                      <a:cs typeface="Times New Roman" panose="02020603050405020304" pitchFamily="18" charset="0"/>
                                    </a:rPr>
                                    <m:t>𝐿</m:t>
                                  </m:r>
                                </m:sub>
                              </m:sSub>
                            </m:e>
                          </m:mr>
                          <m:mr>
                            <m:e>
                              <m:r>
                                <m:rPr>
                                  <m:sty m:val="p"/>
                                </m:rPr>
                                <a:rPr lang="en-GB" sz="2200">
                                  <a:effectLst/>
                                  <a:latin typeface="Cambria Math" panose="02040503050406030204" pitchFamily="18" charset="0"/>
                                  <a:ea typeface="Times New Roman" panose="02020603050405020304" pitchFamily="18" charset="0"/>
                                  <a:cs typeface="Times New Roman" panose="02020603050405020304" pitchFamily="18" charset="0"/>
                                </a:rPr>
                                <m:t>sin</m:t>
                              </m:r>
                              <m:sSub>
                                <m:sSubPr>
                                  <m:ctrlPr>
                                    <a:rPr lang="en-US" sz="2200" i="1">
                                      <a:effectLst/>
                                      <a:latin typeface="Cambria Math" panose="02040503050406030204" pitchFamily="18" charset="0"/>
                                    </a:rPr>
                                  </m:ctrlPr>
                                </m:sSubPr>
                                <m:e>
                                  <m:r>
                                    <a:rPr lang="en-GB" sz="2200" i="1">
                                      <a:effectLst/>
                                      <a:latin typeface="Cambria Math" panose="02040503050406030204" pitchFamily="18" charset="0"/>
                                      <a:ea typeface="Times New Roman" panose="02020603050405020304" pitchFamily="18" charset="0"/>
                                      <a:cs typeface="Times New Roman" panose="02020603050405020304" pitchFamily="18" charset="0"/>
                                    </a:rPr>
                                    <m:t>𝜃</m:t>
                                  </m:r>
                                </m:e>
                                <m:sub>
                                  <m:r>
                                    <a:rPr lang="en-GB" sz="2200" i="1">
                                      <a:effectLst/>
                                      <a:latin typeface="Cambria Math" panose="02040503050406030204" pitchFamily="18" charset="0"/>
                                      <a:ea typeface="Times New Roman" panose="02020603050405020304" pitchFamily="18" charset="0"/>
                                      <a:cs typeface="Times New Roman" panose="02020603050405020304" pitchFamily="18" charset="0"/>
                                    </a:rPr>
                                    <m:t>𝑤</m:t>
                                  </m:r>
                                </m:sub>
                              </m:sSub>
                              <m:r>
                                <a:rPr lang="en-GB" sz="2200" i="1">
                                  <a:effectLst/>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en-GB" sz="2200">
                                  <a:effectLst/>
                                  <a:latin typeface="Cambria Math" panose="02040503050406030204" pitchFamily="18" charset="0"/>
                                  <a:ea typeface="Times New Roman" panose="02020603050405020304" pitchFamily="18" charset="0"/>
                                  <a:cs typeface="Times New Roman" panose="02020603050405020304" pitchFamily="18" charset="0"/>
                                </a:rPr>
                                <m:t>cos</m:t>
                              </m:r>
                              <m:sSub>
                                <m:sSubPr>
                                  <m:ctrlPr>
                                    <a:rPr lang="en-US" sz="2200" i="1">
                                      <a:effectLst/>
                                      <a:latin typeface="Cambria Math" panose="02040503050406030204" pitchFamily="18" charset="0"/>
                                    </a:rPr>
                                  </m:ctrlPr>
                                </m:sSubPr>
                                <m:e>
                                  <m:r>
                                    <a:rPr lang="en-GB" sz="2200" i="1">
                                      <a:effectLst/>
                                      <a:latin typeface="Cambria Math" panose="02040503050406030204" pitchFamily="18" charset="0"/>
                                      <a:ea typeface="Times New Roman" panose="02020603050405020304" pitchFamily="18" charset="0"/>
                                      <a:cs typeface="Times New Roman" panose="02020603050405020304" pitchFamily="18" charset="0"/>
                                    </a:rPr>
                                    <m:t>𝜃</m:t>
                                  </m:r>
                                </m:e>
                                <m:sub>
                                  <m:r>
                                    <a:rPr lang="en-GB" sz="2200" i="1">
                                      <a:effectLst/>
                                      <a:latin typeface="Cambria Math" panose="02040503050406030204" pitchFamily="18" charset="0"/>
                                      <a:ea typeface="Times New Roman" panose="02020603050405020304" pitchFamily="18" charset="0"/>
                                      <a:cs typeface="Times New Roman" panose="02020603050405020304" pitchFamily="18" charset="0"/>
                                    </a:rPr>
                                    <m:t>𝑤</m:t>
                                  </m:r>
                                </m:sub>
                              </m:sSub>
                              <m:r>
                                <m:rPr>
                                  <m:sty m:val="p"/>
                                </m:rPr>
                                <a:rPr lang="en-GB" sz="2200">
                                  <a:effectLst/>
                                  <a:latin typeface="Cambria Math" panose="02040503050406030204" pitchFamily="18" charset="0"/>
                                  <a:ea typeface="Times New Roman" panose="02020603050405020304" pitchFamily="18" charset="0"/>
                                  <a:cs typeface="Times New Roman" panose="02020603050405020304" pitchFamily="18" charset="0"/>
                                </a:rPr>
                                <m:t>cos</m:t>
                              </m:r>
                              <m:sSub>
                                <m:sSubPr>
                                  <m:ctrlPr>
                                    <a:rPr lang="en-US" sz="2200" i="1">
                                      <a:effectLst/>
                                      <a:latin typeface="Cambria Math" panose="02040503050406030204" pitchFamily="18" charset="0"/>
                                    </a:rPr>
                                  </m:ctrlPr>
                                </m:sSubPr>
                                <m:e>
                                  <m:r>
                                    <a:rPr lang="en-GB" sz="2200" i="1">
                                      <a:effectLst/>
                                      <a:latin typeface="Cambria Math" panose="02040503050406030204" pitchFamily="18" charset="0"/>
                                      <a:ea typeface="Times New Roman" panose="02020603050405020304" pitchFamily="18" charset="0"/>
                                      <a:cs typeface="Times New Roman" panose="02020603050405020304" pitchFamily="18" charset="0"/>
                                    </a:rPr>
                                    <m:t>𝜃</m:t>
                                  </m:r>
                                </m:e>
                                <m:sub>
                                  <m:r>
                                    <a:rPr lang="en-GB" sz="2200" i="1">
                                      <a:effectLst/>
                                      <a:latin typeface="Cambria Math" panose="02040503050406030204" pitchFamily="18" charset="0"/>
                                      <a:ea typeface="Times New Roman" panose="02020603050405020304" pitchFamily="18" charset="0"/>
                                      <a:cs typeface="Times New Roman" panose="02020603050405020304" pitchFamily="18" charset="0"/>
                                    </a:rPr>
                                    <m:t>𝐵</m:t>
                                  </m:r>
                                  <m:r>
                                    <a:rPr lang="en-GB" sz="2200" i="1">
                                      <a:effectLst/>
                                      <a:latin typeface="Cambria Math" panose="02040503050406030204" pitchFamily="18" charset="0"/>
                                      <a:ea typeface="Times New Roman" panose="02020603050405020304" pitchFamily="18" charset="0"/>
                                      <a:cs typeface="Times New Roman" panose="02020603050405020304" pitchFamily="18" charset="0"/>
                                    </a:rPr>
                                    <m:t>−</m:t>
                                  </m:r>
                                  <m:r>
                                    <a:rPr lang="en-GB" sz="2200" i="1">
                                      <a:effectLst/>
                                      <a:latin typeface="Cambria Math" panose="02040503050406030204" pitchFamily="18" charset="0"/>
                                      <a:ea typeface="Times New Roman" panose="02020603050405020304" pitchFamily="18" charset="0"/>
                                      <a:cs typeface="Times New Roman" panose="02020603050405020304" pitchFamily="18" charset="0"/>
                                    </a:rPr>
                                    <m:t>𝐿</m:t>
                                  </m:r>
                                </m:sub>
                              </m:sSub>
                              <m:r>
                                <a:rPr lang="en-GB" sz="2200" i="1">
                                  <a:effectLst/>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en-GB" sz="2200">
                                  <a:effectLst/>
                                  <a:latin typeface="Cambria Math" panose="02040503050406030204" pitchFamily="18" charset="0"/>
                                  <a:ea typeface="Times New Roman" panose="02020603050405020304" pitchFamily="18" charset="0"/>
                                  <a:cs typeface="Times New Roman" panose="02020603050405020304" pitchFamily="18" charset="0"/>
                                </a:rPr>
                                <m:t>cos</m:t>
                              </m:r>
                              <m:sSub>
                                <m:sSubPr>
                                  <m:ctrlPr>
                                    <a:rPr lang="en-US" sz="2200" i="1">
                                      <a:effectLst/>
                                      <a:latin typeface="Cambria Math" panose="02040503050406030204" pitchFamily="18" charset="0"/>
                                    </a:rPr>
                                  </m:ctrlPr>
                                </m:sSubPr>
                                <m:e>
                                  <m:r>
                                    <a:rPr lang="en-GB" sz="2200" i="1">
                                      <a:effectLst/>
                                      <a:latin typeface="Cambria Math" panose="02040503050406030204" pitchFamily="18" charset="0"/>
                                      <a:ea typeface="Times New Roman" panose="02020603050405020304" pitchFamily="18" charset="0"/>
                                      <a:cs typeface="Times New Roman" panose="02020603050405020304" pitchFamily="18" charset="0"/>
                                    </a:rPr>
                                    <m:t>𝜃</m:t>
                                  </m:r>
                                </m:e>
                                <m:sub>
                                  <m:r>
                                    <a:rPr lang="en-GB" sz="2200" i="1">
                                      <a:effectLst/>
                                      <a:latin typeface="Cambria Math" panose="02040503050406030204" pitchFamily="18" charset="0"/>
                                      <a:ea typeface="Times New Roman" panose="02020603050405020304" pitchFamily="18" charset="0"/>
                                      <a:cs typeface="Times New Roman" panose="02020603050405020304" pitchFamily="18" charset="0"/>
                                    </a:rPr>
                                    <m:t>𝑤</m:t>
                                  </m:r>
                                </m:sub>
                              </m:sSub>
                              <m:r>
                                <m:rPr>
                                  <m:sty m:val="p"/>
                                </m:rPr>
                                <a:rPr lang="en-GB" sz="2200">
                                  <a:effectLst/>
                                  <a:latin typeface="Cambria Math" panose="02040503050406030204" pitchFamily="18" charset="0"/>
                                  <a:ea typeface="Times New Roman" panose="02020603050405020304" pitchFamily="18" charset="0"/>
                                  <a:cs typeface="Times New Roman" panose="02020603050405020304" pitchFamily="18" charset="0"/>
                                </a:rPr>
                                <m:t>sin</m:t>
                              </m:r>
                              <m:sSub>
                                <m:sSubPr>
                                  <m:ctrlPr>
                                    <a:rPr lang="en-US" sz="2200" i="1">
                                      <a:effectLst/>
                                      <a:latin typeface="Cambria Math" panose="02040503050406030204" pitchFamily="18" charset="0"/>
                                    </a:rPr>
                                  </m:ctrlPr>
                                </m:sSubPr>
                                <m:e>
                                  <m:r>
                                    <a:rPr lang="en-GB" sz="2200" i="1">
                                      <a:effectLst/>
                                      <a:latin typeface="Cambria Math" panose="02040503050406030204" pitchFamily="18" charset="0"/>
                                      <a:ea typeface="Times New Roman" panose="02020603050405020304" pitchFamily="18" charset="0"/>
                                      <a:cs typeface="Times New Roman" panose="02020603050405020304" pitchFamily="18" charset="0"/>
                                    </a:rPr>
                                    <m:t>𝜃</m:t>
                                  </m:r>
                                </m:e>
                                <m:sub>
                                  <m:r>
                                    <a:rPr lang="en-GB" sz="2200" i="1">
                                      <a:effectLst/>
                                      <a:latin typeface="Cambria Math" panose="02040503050406030204" pitchFamily="18" charset="0"/>
                                      <a:ea typeface="Times New Roman" panose="02020603050405020304" pitchFamily="18" charset="0"/>
                                      <a:cs typeface="Times New Roman" panose="02020603050405020304" pitchFamily="18" charset="0"/>
                                    </a:rPr>
                                    <m:t>𝐵</m:t>
                                  </m:r>
                                  <m:r>
                                    <a:rPr lang="en-GB" sz="2200" i="1">
                                      <a:effectLst/>
                                      <a:latin typeface="Cambria Math" panose="02040503050406030204" pitchFamily="18" charset="0"/>
                                      <a:ea typeface="Times New Roman" panose="02020603050405020304" pitchFamily="18" charset="0"/>
                                      <a:cs typeface="Times New Roman" panose="02020603050405020304" pitchFamily="18" charset="0"/>
                                    </a:rPr>
                                    <m:t>−</m:t>
                                  </m:r>
                                  <m:r>
                                    <a:rPr lang="en-GB" sz="2200" i="1">
                                      <a:effectLst/>
                                      <a:latin typeface="Cambria Math" panose="02040503050406030204" pitchFamily="18" charset="0"/>
                                      <a:ea typeface="Times New Roman" panose="02020603050405020304" pitchFamily="18" charset="0"/>
                                      <a:cs typeface="Times New Roman" panose="02020603050405020304" pitchFamily="18" charset="0"/>
                                    </a:rPr>
                                    <m:t>𝐿</m:t>
                                  </m:r>
                                </m:sub>
                              </m:sSub>
                            </m:e>
                          </m:mr>
                          <m:mr>
                            <m:e>
                              <m:r>
                                <a:rPr lang="en-GB" sz="2200" i="1">
                                  <a:effectLst/>
                                  <a:latin typeface="Cambria Math" panose="02040503050406030204" pitchFamily="18" charset="0"/>
                                  <a:ea typeface="Times New Roman" panose="02020603050405020304" pitchFamily="18" charset="0"/>
                                  <a:cs typeface="Times New Roman" panose="02020603050405020304" pitchFamily="18" charset="0"/>
                                </a:rPr>
                                <m:t>0                 </m:t>
                              </m:r>
                              <m:r>
                                <m:rPr>
                                  <m:sty m:val="p"/>
                                </m:rPr>
                                <a:rPr lang="en-GB" sz="2200">
                                  <a:effectLst/>
                                  <a:latin typeface="Cambria Math" panose="02040503050406030204" pitchFamily="18" charset="0"/>
                                  <a:ea typeface="Times New Roman" panose="02020603050405020304" pitchFamily="18" charset="0"/>
                                  <a:cs typeface="Times New Roman" panose="02020603050405020304" pitchFamily="18" charset="0"/>
                                </a:rPr>
                                <m:t>sin</m:t>
                              </m:r>
                              <m:sSub>
                                <m:sSubPr>
                                  <m:ctrlPr>
                                    <a:rPr lang="en-US" sz="2200" i="1">
                                      <a:effectLst/>
                                      <a:latin typeface="Cambria Math" panose="02040503050406030204" pitchFamily="18" charset="0"/>
                                    </a:rPr>
                                  </m:ctrlPr>
                                </m:sSubPr>
                                <m:e>
                                  <m:r>
                                    <a:rPr lang="en-GB" sz="2200" i="1">
                                      <a:effectLst/>
                                      <a:latin typeface="Cambria Math" panose="02040503050406030204" pitchFamily="18" charset="0"/>
                                      <a:ea typeface="Times New Roman" panose="02020603050405020304" pitchFamily="18" charset="0"/>
                                      <a:cs typeface="Times New Roman" panose="02020603050405020304" pitchFamily="18" charset="0"/>
                                    </a:rPr>
                                    <m:t>𝜃</m:t>
                                  </m:r>
                                </m:e>
                                <m:sub>
                                  <m:r>
                                    <a:rPr lang="en-GB" sz="2200" i="1">
                                      <a:effectLst/>
                                      <a:latin typeface="Cambria Math" panose="02040503050406030204" pitchFamily="18" charset="0"/>
                                      <a:ea typeface="Times New Roman" panose="02020603050405020304" pitchFamily="18" charset="0"/>
                                      <a:cs typeface="Times New Roman" panose="02020603050405020304" pitchFamily="18" charset="0"/>
                                    </a:rPr>
                                    <m:t>𝐵</m:t>
                                  </m:r>
                                  <m:r>
                                    <a:rPr lang="en-GB" sz="2200" i="1">
                                      <a:effectLst/>
                                      <a:latin typeface="Cambria Math" panose="02040503050406030204" pitchFamily="18" charset="0"/>
                                      <a:ea typeface="Times New Roman" panose="02020603050405020304" pitchFamily="18" charset="0"/>
                                      <a:cs typeface="Times New Roman" panose="02020603050405020304" pitchFamily="18" charset="0"/>
                                    </a:rPr>
                                    <m:t>−</m:t>
                                  </m:r>
                                  <m:r>
                                    <a:rPr lang="en-GB" sz="2200" i="1">
                                      <a:effectLst/>
                                      <a:latin typeface="Cambria Math" panose="02040503050406030204" pitchFamily="18" charset="0"/>
                                      <a:ea typeface="Times New Roman" panose="02020603050405020304" pitchFamily="18" charset="0"/>
                                      <a:cs typeface="Times New Roman" panose="02020603050405020304" pitchFamily="18" charset="0"/>
                                    </a:rPr>
                                    <m:t>𝐿</m:t>
                                  </m:r>
                                </m:sub>
                              </m:sSub>
                              <m:r>
                                <a:rPr lang="en-GB" sz="2200" i="1">
                                  <a:effectLst/>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en-GB" sz="2200">
                                  <a:effectLst/>
                                  <a:latin typeface="Cambria Math" panose="02040503050406030204" pitchFamily="18" charset="0"/>
                                  <a:ea typeface="Times New Roman" panose="02020603050405020304" pitchFamily="18" charset="0"/>
                                  <a:cs typeface="Times New Roman" panose="02020603050405020304" pitchFamily="18" charset="0"/>
                                </a:rPr>
                                <m:t>cos</m:t>
                              </m:r>
                              <m:sSub>
                                <m:sSubPr>
                                  <m:ctrlPr>
                                    <a:rPr lang="en-US" sz="2200" i="1">
                                      <a:effectLst/>
                                      <a:latin typeface="Cambria Math" panose="02040503050406030204" pitchFamily="18" charset="0"/>
                                    </a:rPr>
                                  </m:ctrlPr>
                                </m:sSubPr>
                                <m:e>
                                  <m:r>
                                    <a:rPr lang="en-GB" sz="2200" i="1">
                                      <a:effectLst/>
                                      <a:latin typeface="Cambria Math" panose="02040503050406030204" pitchFamily="18" charset="0"/>
                                      <a:ea typeface="Times New Roman" panose="02020603050405020304" pitchFamily="18" charset="0"/>
                                      <a:cs typeface="Times New Roman" panose="02020603050405020304" pitchFamily="18" charset="0"/>
                                    </a:rPr>
                                    <m:t>𝜃</m:t>
                                  </m:r>
                                </m:e>
                                <m:sub>
                                  <m:r>
                                    <a:rPr lang="en-GB" sz="2200" i="1">
                                      <a:effectLst/>
                                      <a:latin typeface="Cambria Math" panose="02040503050406030204" pitchFamily="18" charset="0"/>
                                      <a:ea typeface="Times New Roman" panose="02020603050405020304" pitchFamily="18" charset="0"/>
                                      <a:cs typeface="Times New Roman" panose="02020603050405020304" pitchFamily="18" charset="0"/>
                                    </a:rPr>
                                    <m:t>𝐵</m:t>
                                  </m:r>
                                  <m:r>
                                    <a:rPr lang="en-GB" sz="2200" i="1">
                                      <a:effectLst/>
                                      <a:latin typeface="Cambria Math" panose="02040503050406030204" pitchFamily="18" charset="0"/>
                                      <a:ea typeface="Times New Roman" panose="02020603050405020304" pitchFamily="18" charset="0"/>
                                      <a:cs typeface="Times New Roman" panose="02020603050405020304" pitchFamily="18" charset="0"/>
                                    </a:rPr>
                                    <m:t>−</m:t>
                                  </m:r>
                                  <m:r>
                                    <a:rPr lang="en-GB" sz="2200" i="1">
                                      <a:effectLst/>
                                      <a:latin typeface="Cambria Math" panose="02040503050406030204" pitchFamily="18" charset="0"/>
                                      <a:ea typeface="Times New Roman" panose="02020603050405020304" pitchFamily="18" charset="0"/>
                                      <a:cs typeface="Times New Roman" panose="02020603050405020304" pitchFamily="18" charset="0"/>
                                    </a:rPr>
                                    <m:t>𝐿</m:t>
                                  </m:r>
                                </m:sub>
                              </m:sSub>
                            </m:e>
                          </m:mr>
                        </m:m>
                      </m:e>
                    </m:d>
                    <m:d>
                      <m:dPr>
                        <m:ctrlPr>
                          <a:rPr lang="en-US" sz="2200" i="1">
                            <a:effectLst/>
                            <a:latin typeface="Cambria Math" panose="02040503050406030204" pitchFamily="18" charset="0"/>
                          </a:rPr>
                        </m:ctrlPr>
                      </m:dPr>
                      <m:e>
                        <m:m>
                          <m:mPr>
                            <m:mcs>
                              <m:mc>
                                <m:mcPr>
                                  <m:count m:val="1"/>
                                  <m:mcJc m:val="center"/>
                                </m:mcPr>
                              </m:mc>
                            </m:mcs>
                            <m:ctrlPr>
                              <a:rPr lang="en-US" sz="2200" i="1">
                                <a:effectLst/>
                                <a:latin typeface="Cambria Math" panose="02040503050406030204" pitchFamily="18" charset="0"/>
                              </a:rPr>
                            </m:ctrlPr>
                          </m:mPr>
                          <m:mr>
                            <m:e>
                              <m:sSup>
                                <m:sSupPr>
                                  <m:ctrlPr>
                                    <a:rPr lang="en-US" sz="2200" i="1">
                                      <a:effectLst/>
                                      <a:latin typeface="Cambria Math" panose="02040503050406030204" pitchFamily="18" charset="0"/>
                                    </a:rPr>
                                  </m:ctrlPr>
                                </m:sSupPr>
                                <m:e>
                                  <m:r>
                                    <a:rPr lang="en-GB" sz="2200" i="1">
                                      <a:effectLst/>
                                      <a:latin typeface="Cambria Math" panose="02040503050406030204" pitchFamily="18" charset="0"/>
                                      <a:ea typeface="Times New Roman" panose="02020603050405020304" pitchFamily="18" charset="0"/>
                                      <a:cs typeface="Times New Roman" panose="02020603050405020304" pitchFamily="18" charset="0"/>
                                    </a:rPr>
                                    <m:t>𝐴</m:t>
                                  </m:r>
                                </m:e>
                                <m:sup>
                                  <m:r>
                                    <a:rPr lang="en-GB" sz="2200" i="1">
                                      <a:effectLst/>
                                      <a:latin typeface="Cambria Math" panose="02040503050406030204" pitchFamily="18" charset="0"/>
                                      <a:ea typeface="Times New Roman" panose="02020603050405020304" pitchFamily="18" charset="0"/>
                                      <a:cs typeface="Times New Roman" panose="02020603050405020304" pitchFamily="18" charset="0"/>
                                    </a:rPr>
                                    <m:t>𝜇</m:t>
                                  </m:r>
                                </m:sup>
                              </m:sSup>
                            </m:e>
                          </m:mr>
                          <m:mr>
                            <m:e>
                              <m:sSup>
                                <m:sSupPr>
                                  <m:ctrlPr>
                                    <a:rPr lang="en-US" sz="2200" i="1">
                                      <a:effectLst/>
                                      <a:latin typeface="Cambria Math" panose="02040503050406030204" pitchFamily="18" charset="0"/>
                                    </a:rPr>
                                  </m:ctrlPr>
                                </m:sSupPr>
                                <m:e>
                                  <m:r>
                                    <a:rPr lang="en-GB" sz="2200" i="1">
                                      <a:effectLst/>
                                      <a:latin typeface="Cambria Math" panose="02040503050406030204" pitchFamily="18" charset="0"/>
                                      <a:ea typeface="Times New Roman" panose="02020603050405020304" pitchFamily="18" charset="0"/>
                                      <a:cs typeface="Times New Roman" panose="02020603050405020304" pitchFamily="18" charset="0"/>
                                    </a:rPr>
                                    <m:t>𝑍</m:t>
                                  </m:r>
                                </m:e>
                                <m:sup>
                                  <m:r>
                                    <a:rPr lang="en-GB" sz="2200" i="1">
                                      <a:effectLst/>
                                      <a:latin typeface="Cambria Math" panose="02040503050406030204" pitchFamily="18" charset="0"/>
                                      <a:ea typeface="Times New Roman" panose="02020603050405020304" pitchFamily="18" charset="0"/>
                                      <a:cs typeface="Times New Roman" panose="02020603050405020304" pitchFamily="18" charset="0"/>
                                    </a:rPr>
                                    <m:t>𝜇</m:t>
                                  </m:r>
                                </m:sup>
                              </m:sSup>
                            </m:e>
                          </m:mr>
                          <m:mr>
                            <m:e>
                              <m:sSup>
                                <m:sSupPr>
                                  <m:ctrlPr>
                                    <a:rPr lang="en-US" sz="2200" i="1">
                                      <a:effectLst/>
                                      <a:latin typeface="Cambria Math" panose="02040503050406030204" pitchFamily="18" charset="0"/>
                                    </a:rPr>
                                  </m:ctrlPr>
                                </m:sSupPr>
                                <m:e>
                                  <m:r>
                                    <a:rPr lang="en-GB" sz="2200" i="1">
                                      <a:effectLst/>
                                      <a:latin typeface="Cambria Math" panose="02040503050406030204" pitchFamily="18" charset="0"/>
                                      <a:ea typeface="Times New Roman" panose="02020603050405020304" pitchFamily="18" charset="0"/>
                                      <a:cs typeface="Times New Roman" panose="02020603050405020304" pitchFamily="18" charset="0"/>
                                    </a:rPr>
                                    <m:t>𝑍</m:t>
                                  </m:r>
                                </m:e>
                                <m:sup>
                                  <m:r>
                                    <a:rPr lang="en-GB" sz="2200" i="1">
                                      <a:effectLst/>
                                      <a:latin typeface="Cambria Math" panose="02040503050406030204" pitchFamily="18" charset="0"/>
                                      <a:ea typeface="Times New Roman" panose="02020603050405020304" pitchFamily="18" charset="0"/>
                                      <a:cs typeface="Times New Roman" panose="02020603050405020304" pitchFamily="18" charset="0"/>
                                    </a:rPr>
                                    <m:t>′</m:t>
                                  </m:r>
                                  <m:r>
                                    <a:rPr lang="en-GB" sz="2200" i="1">
                                      <a:effectLst/>
                                      <a:latin typeface="Cambria Math" panose="02040503050406030204" pitchFamily="18" charset="0"/>
                                      <a:ea typeface="Times New Roman" panose="02020603050405020304" pitchFamily="18" charset="0"/>
                                      <a:cs typeface="Times New Roman" panose="02020603050405020304" pitchFamily="18" charset="0"/>
                                    </a:rPr>
                                    <m:t>𝜇</m:t>
                                  </m:r>
                                </m:sup>
                              </m:sSup>
                            </m:e>
                          </m:mr>
                        </m:m>
                      </m:e>
                    </m:d>
                  </m:oMath>
                </a14:m>
                <a:r>
                  <a:rPr lang="en-GB" sz="2200" dirty="0">
                    <a:effectLst/>
                    <a:latin typeface="Times" panose="02020603050405020304" pitchFamily="18" charset="0"/>
                    <a:ea typeface="Times New Roman" panose="02020603050405020304" pitchFamily="18" charset="0"/>
                    <a:cs typeface="Times New Roman" panose="02020603050405020304" pitchFamily="18" charset="0"/>
                  </a:rPr>
                  <a:t> </a:t>
                </a:r>
                <a:endParaRPr lang="en-US" sz="2200" dirty="0"/>
              </a:p>
            </p:txBody>
          </p:sp>
        </mc:Choice>
        <mc:Fallback xmlns="">
          <p:sp>
            <p:nvSpPr>
              <p:cNvPr id="13" name="Rectángulo 12"/>
              <p:cNvSpPr>
                <a:spLocks noRot="1" noChangeAspect="1" noMove="1" noResize="1" noEditPoints="1" noAdjustHandles="1" noChangeArrowheads="1" noChangeShapeType="1" noTextEdit="1"/>
              </p:cNvSpPr>
              <p:nvPr/>
            </p:nvSpPr>
            <p:spPr>
              <a:xfrm>
                <a:off x="2524259" y="2902918"/>
                <a:ext cx="7469747" cy="1182311"/>
              </a:xfrm>
              <a:prstGeom prst="rect">
                <a:avLst/>
              </a:prstGeom>
              <a:blipFill rotWithShape="0">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5807995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813851" y="790910"/>
            <a:ext cx="184731" cy="292259"/>
          </a:xfrm>
          <a:prstGeom prst="rect">
            <a:avLst/>
          </a:prstGeom>
        </p:spPr>
        <p:txBody>
          <a:bodyPr wrap="none">
            <a:spAutoFit/>
          </a:bodyPr>
          <a:lstStyle/>
          <a:p>
            <a:pPr algn="just">
              <a:lnSpc>
                <a:spcPct val="115000"/>
              </a:lnSpc>
              <a:spcAft>
                <a:spcPts val="8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1 CuadroTexto"/>
          <p:cNvSpPr txBox="1"/>
          <p:nvPr/>
        </p:nvSpPr>
        <p:spPr>
          <a:xfrm>
            <a:off x="0" y="0"/>
            <a:ext cx="12192000" cy="523220"/>
          </a:xfrm>
          <a:prstGeom prst="rect">
            <a:avLst/>
          </a:prstGeom>
          <a:solidFill>
            <a:schemeClr val="tx2">
              <a:lumMod val="75000"/>
              <a:alpha val="80000"/>
            </a:schemeClr>
          </a:solidFill>
          <a:ln w="15875" cap="flat" cmpd="sng" algn="ctr">
            <a:noFill/>
            <a:prstDash val="solid"/>
          </a:ln>
          <a:effectLst/>
        </p:spPr>
        <p:txBody>
          <a:bodyPr wrap="square" rtlCol="0">
            <a:spAutoFit/>
          </a:bodyPr>
          <a:lstStyle/>
          <a:p>
            <a:pPr algn="ctr">
              <a:defRPr/>
            </a:pPr>
            <a:r>
              <a:rPr lang="en-US" sz="2800" dirty="0">
                <a:solidFill>
                  <a:schemeClr val="bg1">
                    <a:lumMod val="95000"/>
                  </a:schemeClr>
                </a:solidFill>
                <a:latin typeface="Times New Roman" panose="02020603050405020304" pitchFamily="18" charset="0"/>
                <a:cs typeface="Times New Roman" panose="02020603050405020304" pitchFamily="18" charset="0"/>
              </a:rPr>
              <a:t>The </a:t>
            </a:r>
            <a:r>
              <a:rPr lang="en-US" sz="2800" dirty="0" smtClean="0">
                <a:solidFill>
                  <a:schemeClr val="bg1">
                    <a:lumMod val="95000"/>
                  </a:schemeClr>
                </a:solidFill>
                <a:latin typeface="Times New Roman" panose="02020603050405020304" pitchFamily="18" charset="0"/>
                <a:cs typeface="Times New Roman" panose="02020603050405020304" pitchFamily="18" charset="0"/>
              </a:rPr>
              <a:t>Process</a:t>
            </a:r>
            <a:endParaRPr lang="es-MX" sz="2800" b="1" kern="0" dirty="0">
              <a:solidFill>
                <a:schemeClr val="bg1">
                  <a:lumMod val="95000"/>
                </a:schemeClr>
              </a:solidFill>
              <a:cs typeface="Times New Roman" pitchFamily="18" charset="0"/>
            </a:endParaRPr>
          </a:p>
        </p:txBody>
      </p:sp>
      <p:sp>
        <p:nvSpPr>
          <p:cNvPr id="8" name="3 Rectángulo"/>
          <p:cNvSpPr/>
          <p:nvPr/>
        </p:nvSpPr>
        <p:spPr>
          <a:xfrm>
            <a:off x="1674887" y="6550837"/>
            <a:ext cx="9144000" cy="307777"/>
          </a:xfrm>
          <a:prstGeom prst="rect">
            <a:avLst/>
          </a:prstGeom>
          <a:solidFill>
            <a:schemeClr val="tx2">
              <a:lumMod val="75000"/>
              <a:alpha val="82000"/>
            </a:schemeClr>
          </a:solidFill>
        </p:spPr>
        <p:txBody>
          <a:bodyPr wrap="square">
            <a:spAutoFit/>
          </a:bodyPr>
          <a:lstStyle/>
          <a:p>
            <a:pPr algn="ctr"/>
            <a:r>
              <a:rPr lang="es-MX" sz="1400" b="1" dirty="0">
                <a:solidFill>
                  <a:schemeClr val="bg1"/>
                </a:solidFill>
                <a:latin typeface="arial" panose="020B0604020202020204" pitchFamily="34" charset="0"/>
              </a:rPr>
              <a:t>XXXII Reunión Anual de la División de Partículas y Campos de la SMF</a:t>
            </a:r>
          </a:p>
        </p:txBody>
      </p:sp>
      <p:pic>
        <p:nvPicPr>
          <p:cNvPr id="9" name="Picture 17"/>
          <p:cNvPicPr>
            <a:picLocks noChangeAspect="1"/>
          </p:cNvPicPr>
          <p:nvPr/>
        </p:nvPicPr>
        <p:blipFill>
          <a:blip r:embed="rId2"/>
          <a:stretch>
            <a:fillRect/>
          </a:stretch>
        </p:blipFill>
        <p:spPr>
          <a:xfrm>
            <a:off x="11644965" y="-47"/>
            <a:ext cx="505911" cy="504000"/>
          </a:xfrm>
          <a:prstGeom prst="rect">
            <a:avLst/>
          </a:prstGeom>
        </p:spPr>
      </p:pic>
      <p:sp>
        <p:nvSpPr>
          <p:cNvPr id="3" name="Rectángulo 2"/>
          <p:cNvSpPr/>
          <p:nvPr/>
        </p:nvSpPr>
        <p:spPr>
          <a:xfrm>
            <a:off x="881973" y="621504"/>
            <a:ext cx="10428054" cy="430887"/>
          </a:xfrm>
          <a:prstGeom prst="rect">
            <a:avLst/>
          </a:prstGeom>
        </p:spPr>
        <p:txBody>
          <a:bodyPr wrap="square">
            <a:spAutoFit/>
          </a:bodyPr>
          <a:lstStyle/>
          <a:p>
            <a:pPr algn="ctr"/>
            <a:r>
              <a:rPr lang="en-US" sz="2200" kern="1400" dirty="0">
                <a:solidFill>
                  <a:srgbClr val="000000"/>
                </a:solidFill>
                <a:latin typeface="Times New Roman" panose="02020603050405020304" pitchFamily="18" charset="0"/>
              </a:rPr>
              <a:t>The Higgs Strahlung Process  </a:t>
            </a:r>
            <a:r>
              <a:rPr lang="en-US" sz="2200" i="1" kern="1400" dirty="0" smtClean="0">
                <a:solidFill>
                  <a:srgbClr val="000000"/>
                </a:solidFill>
                <a:latin typeface="Times New Roman" panose="02020603050405020304" pitchFamily="18" charset="0"/>
              </a:rPr>
              <a:t>e</a:t>
            </a:r>
            <a:r>
              <a:rPr lang="en-US" sz="2200" i="1" kern="1400" baseline="30000" dirty="0" smtClean="0">
                <a:solidFill>
                  <a:srgbClr val="000000"/>
                </a:solidFill>
                <a:latin typeface="Times New Roman" panose="02020603050405020304" pitchFamily="18" charset="0"/>
              </a:rPr>
              <a:t>+</a:t>
            </a:r>
            <a:r>
              <a:rPr lang="en-US" sz="2200" i="1" kern="1400" dirty="0" smtClean="0">
                <a:solidFill>
                  <a:srgbClr val="000000"/>
                </a:solidFill>
                <a:latin typeface="Times New Roman" panose="02020603050405020304" pitchFamily="18" charset="0"/>
              </a:rPr>
              <a:t>e</a:t>
            </a:r>
            <a:r>
              <a:rPr lang="en-US" sz="2200" i="1" kern="1400" baseline="30000" dirty="0" smtClean="0">
                <a:solidFill>
                  <a:srgbClr val="000000"/>
                </a:solidFill>
                <a:latin typeface="Times New Roman" panose="02020603050405020304" pitchFamily="18" charset="0"/>
              </a:rPr>
              <a:t>−</a:t>
            </a:r>
            <a:r>
              <a:rPr lang="en-US" sz="2200" dirty="0" smtClean="0">
                <a:solidFill>
                  <a:srgbClr val="707070"/>
                </a:solidFill>
                <a:latin typeface="Times New Roman" panose="02020603050405020304" pitchFamily="18" charset="0"/>
              </a:rPr>
              <a:t> </a:t>
            </a:r>
            <a:r>
              <a:rPr lang="en-US" sz="2200" kern="1400" dirty="0">
                <a:solidFill>
                  <a:srgbClr val="000000"/>
                </a:solidFill>
                <a:latin typeface="Times New Roman" panose="02020603050405020304" pitchFamily="18" charset="0"/>
              </a:rPr>
              <a:t>→ </a:t>
            </a:r>
            <a:r>
              <a:rPr lang="en-US" sz="2200" i="1" kern="1400" dirty="0">
                <a:solidFill>
                  <a:srgbClr val="000000"/>
                </a:solidFill>
                <a:latin typeface="Times New Roman" panose="02020603050405020304" pitchFamily="18" charset="0"/>
              </a:rPr>
              <a:t>Z h  </a:t>
            </a:r>
            <a:r>
              <a:rPr lang="en-US" sz="2200" kern="1400" dirty="0">
                <a:solidFill>
                  <a:srgbClr val="000000"/>
                </a:solidFill>
                <a:latin typeface="Times New Roman" panose="02020603050405020304" pitchFamily="18" charset="0"/>
              </a:rPr>
              <a:t>and</a:t>
            </a:r>
            <a:r>
              <a:rPr lang="en-US" sz="2200" i="1" kern="1400" dirty="0">
                <a:solidFill>
                  <a:srgbClr val="000000"/>
                </a:solidFill>
                <a:latin typeface="Times New Roman" panose="02020603050405020304" pitchFamily="18" charset="0"/>
              </a:rPr>
              <a:t>  e</a:t>
            </a:r>
            <a:r>
              <a:rPr lang="en-US" sz="2200" i="1" kern="1400" baseline="30000" dirty="0">
                <a:solidFill>
                  <a:srgbClr val="000000"/>
                </a:solidFill>
                <a:latin typeface="Times New Roman" panose="02020603050405020304" pitchFamily="18" charset="0"/>
              </a:rPr>
              <a:t>+</a:t>
            </a:r>
            <a:r>
              <a:rPr lang="en-US" sz="2200" i="1" kern="1400" dirty="0">
                <a:solidFill>
                  <a:srgbClr val="000000"/>
                </a:solidFill>
                <a:latin typeface="Times New Roman" panose="02020603050405020304" pitchFamily="18" charset="0"/>
              </a:rPr>
              <a:t>e</a:t>
            </a:r>
            <a:r>
              <a:rPr lang="en-US" sz="2200" i="1" kern="1400" baseline="30000" dirty="0">
                <a:solidFill>
                  <a:srgbClr val="000000"/>
                </a:solidFill>
                <a:latin typeface="Times New Roman" panose="02020603050405020304" pitchFamily="18" charset="0"/>
              </a:rPr>
              <a:t>−</a:t>
            </a:r>
            <a:r>
              <a:rPr lang="en-US" sz="2200" dirty="0">
                <a:solidFill>
                  <a:srgbClr val="707070"/>
                </a:solidFill>
                <a:latin typeface="Times New Roman" panose="02020603050405020304" pitchFamily="18" charset="0"/>
              </a:rPr>
              <a:t> </a:t>
            </a:r>
            <a:r>
              <a:rPr lang="en-US" sz="2200" kern="1400" dirty="0">
                <a:solidFill>
                  <a:srgbClr val="000000"/>
                </a:solidFill>
                <a:latin typeface="Times New Roman" panose="02020603050405020304" pitchFamily="18" charset="0"/>
              </a:rPr>
              <a:t>→ </a:t>
            </a:r>
            <a:r>
              <a:rPr lang="en-US" sz="2200" i="1" kern="1400" dirty="0">
                <a:solidFill>
                  <a:srgbClr val="000000"/>
                </a:solidFill>
                <a:latin typeface="Times New Roman" panose="02020603050405020304" pitchFamily="18" charset="0"/>
              </a:rPr>
              <a:t>Z H   </a:t>
            </a:r>
            <a:r>
              <a:rPr lang="en-US" sz="2200" kern="1400" dirty="0">
                <a:solidFill>
                  <a:srgbClr val="000000"/>
                </a:solidFill>
                <a:latin typeface="Times New Roman" panose="02020603050405020304" pitchFamily="18" charset="0"/>
              </a:rPr>
              <a:t>in the B - L Model</a:t>
            </a:r>
            <a:endParaRPr lang="en-US" sz="2200" kern="1400" dirty="0">
              <a:ln>
                <a:noFill/>
              </a:ln>
              <a:solidFill>
                <a:srgbClr val="000000"/>
              </a:solidFill>
              <a:effectLst/>
              <a:latin typeface="Times New Roman" panose="02020603050405020304" pitchFamily="18" charset="0"/>
            </a:endParaRPr>
          </a:p>
        </p:txBody>
      </p:sp>
      <p:pic>
        <p:nvPicPr>
          <p:cNvPr id="4098" name="Picture 2" descr="Higgs Strahlu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70478" y="1121155"/>
            <a:ext cx="5484857" cy="20015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5" name="Rectángulo 4"/>
          <p:cNvSpPr/>
          <p:nvPr/>
        </p:nvSpPr>
        <p:spPr>
          <a:xfrm>
            <a:off x="272016" y="3160665"/>
            <a:ext cx="11831638" cy="584775"/>
          </a:xfrm>
          <a:prstGeom prst="rect">
            <a:avLst/>
          </a:prstGeom>
        </p:spPr>
        <p:txBody>
          <a:bodyPr wrap="square">
            <a:spAutoFit/>
          </a:bodyPr>
          <a:lstStyle/>
          <a:p>
            <a:pPr algn="just"/>
            <a:r>
              <a:rPr lang="en-US" sz="2200" kern="1400" dirty="0">
                <a:solidFill>
                  <a:srgbClr val="000000"/>
                </a:solidFill>
                <a:latin typeface="Times New Roman" panose="02020603050405020304" pitchFamily="18" charset="0"/>
              </a:rPr>
              <a:t>The Feynman diagrams contributing to the processes  </a:t>
            </a:r>
            <a:r>
              <a:rPr lang="en-US" sz="2200" i="1" kern="1400" dirty="0">
                <a:solidFill>
                  <a:srgbClr val="000000"/>
                </a:solidFill>
                <a:latin typeface="Times New Roman" panose="02020603050405020304" pitchFamily="18" charset="0"/>
              </a:rPr>
              <a:t>e</a:t>
            </a:r>
            <a:r>
              <a:rPr lang="en-US" sz="2200" i="1" kern="1400" baseline="30000" dirty="0">
                <a:solidFill>
                  <a:srgbClr val="000000"/>
                </a:solidFill>
                <a:latin typeface="Times New Roman" panose="02020603050405020304" pitchFamily="18" charset="0"/>
              </a:rPr>
              <a:t>+</a:t>
            </a:r>
            <a:r>
              <a:rPr lang="en-US" sz="2200" i="1" kern="1400" dirty="0">
                <a:solidFill>
                  <a:srgbClr val="000000"/>
                </a:solidFill>
                <a:latin typeface="Times New Roman" panose="02020603050405020304" pitchFamily="18" charset="0"/>
              </a:rPr>
              <a:t>e</a:t>
            </a:r>
            <a:r>
              <a:rPr lang="en-US" sz="2200" i="1" kern="1400" baseline="30000" dirty="0">
                <a:solidFill>
                  <a:srgbClr val="000000"/>
                </a:solidFill>
                <a:latin typeface="Times New Roman" panose="02020603050405020304" pitchFamily="18" charset="0"/>
              </a:rPr>
              <a:t>−</a:t>
            </a:r>
            <a:r>
              <a:rPr lang="en-US" sz="2200" dirty="0">
                <a:solidFill>
                  <a:srgbClr val="707070"/>
                </a:solidFill>
                <a:latin typeface="Times New Roman" panose="02020603050405020304" pitchFamily="18" charset="0"/>
              </a:rPr>
              <a:t> </a:t>
            </a:r>
            <a:r>
              <a:rPr lang="en-US" sz="2200" kern="1400" dirty="0">
                <a:solidFill>
                  <a:srgbClr val="000000"/>
                </a:solidFill>
                <a:latin typeface="Times New Roman" panose="02020603050405020304" pitchFamily="18" charset="0"/>
              </a:rPr>
              <a:t>→ (</a:t>
            </a:r>
            <a:r>
              <a:rPr lang="en-US" sz="2200" i="1" kern="1400" dirty="0">
                <a:solidFill>
                  <a:srgbClr val="000000"/>
                </a:solidFill>
                <a:latin typeface="Times New Roman" panose="02020603050405020304" pitchFamily="18" charset="0"/>
              </a:rPr>
              <a:t>Z, Z′</a:t>
            </a:r>
            <a:r>
              <a:rPr lang="en-US" sz="2200" kern="1400" dirty="0">
                <a:solidFill>
                  <a:srgbClr val="000000"/>
                </a:solidFill>
                <a:latin typeface="Times New Roman" panose="02020603050405020304" pitchFamily="18" charset="0"/>
              </a:rPr>
              <a:t>) → </a:t>
            </a:r>
            <a:r>
              <a:rPr lang="en-US" sz="2200" i="1" kern="1400" dirty="0">
                <a:solidFill>
                  <a:srgbClr val="000000"/>
                </a:solidFill>
                <a:latin typeface="Times New Roman" panose="02020603050405020304" pitchFamily="18" charset="0"/>
              </a:rPr>
              <a:t>Zh</a:t>
            </a:r>
            <a:r>
              <a:rPr lang="en-US" sz="2200" kern="1400" dirty="0">
                <a:solidFill>
                  <a:srgbClr val="000000"/>
                </a:solidFill>
                <a:latin typeface="Times New Roman" panose="02020603050405020304" pitchFamily="18" charset="0"/>
              </a:rPr>
              <a:t> and  </a:t>
            </a:r>
            <a:r>
              <a:rPr lang="en-US" sz="2200" i="1" kern="1400" dirty="0">
                <a:solidFill>
                  <a:srgbClr val="000000"/>
                </a:solidFill>
                <a:latin typeface="Times New Roman" panose="02020603050405020304" pitchFamily="18" charset="0"/>
              </a:rPr>
              <a:t>e</a:t>
            </a:r>
            <a:r>
              <a:rPr lang="en-US" sz="2200" i="1" kern="1400" baseline="30000" dirty="0">
                <a:solidFill>
                  <a:srgbClr val="000000"/>
                </a:solidFill>
                <a:latin typeface="Times New Roman" panose="02020603050405020304" pitchFamily="18" charset="0"/>
              </a:rPr>
              <a:t>+</a:t>
            </a:r>
            <a:r>
              <a:rPr lang="en-US" sz="2200" i="1" kern="1400" dirty="0">
                <a:solidFill>
                  <a:srgbClr val="000000"/>
                </a:solidFill>
                <a:latin typeface="Times New Roman" panose="02020603050405020304" pitchFamily="18" charset="0"/>
              </a:rPr>
              <a:t>e</a:t>
            </a:r>
            <a:r>
              <a:rPr lang="en-US" sz="2200" i="1" kern="1400" baseline="30000" dirty="0">
                <a:solidFill>
                  <a:srgbClr val="000000"/>
                </a:solidFill>
                <a:latin typeface="Times New Roman" panose="02020603050405020304" pitchFamily="18" charset="0"/>
              </a:rPr>
              <a:t>−</a:t>
            </a:r>
            <a:r>
              <a:rPr lang="en-US" sz="2200" dirty="0">
                <a:solidFill>
                  <a:srgbClr val="707070"/>
                </a:solidFill>
                <a:latin typeface="Times New Roman" panose="02020603050405020304" pitchFamily="18" charset="0"/>
              </a:rPr>
              <a:t> </a:t>
            </a:r>
            <a:r>
              <a:rPr lang="en-US" sz="2200" kern="1400" dirty="0">
                <a:solidFill>
                  <a:srgbClr val="000000"/>
                </a:solidFill>
                <a:latin typeface="Times New Roman" panose="02020603050405020304" pitchFamily="18" charset="0"/>
              </a:rPr>
              <a:t>→ (</a:t>
            </a:r>
            <a:r>
              <a:rPr lang="en-US" sz="2200" i="1" kern="1400" dirty="0">
                <a:solidFill>
                  <a:srgbClr val="000000"/>
                </a:solidFill>
                <a:latin typeface="Times New Roman" panose="02020603050405020304" pitchFamily="18" charset="0"/>
              </a:rPr>
              <a:t>Z, Z′</a:t>
            </a:r>
            <a:r>
              <a:rPr lang="en-US" sz="2200" kern="1400" dirty="0">
                <a:solidFill>
                  <a:srgbClr val="000000"/>
                </a:solidFill>
                <a:latin typeface="Times New Roman" panose="02020603050405020304" pitchFamily="18" charset="0"/>
              </a:rPr>
              <a:t>) → </a:t>
            </a:r>
            <a:r>
              <a:rPr lang="en-US" sz="2200" i="1" kern="1400" dirty="0">
                <a:solidFill>
                  <a:srgbClr val="000000"/>
                </a:solidFill>
                <a:latin typeface="Times New Roman" panose="02020603050405020304" pitchFamily="18" charset="0"/>
              </a:rPr>
              <a:t>ZH</a:t>
            </a:r>
            <a:r>
              <a:rPr lang="en-US" sz="2200" kern="1400" dirty="0">
                <a:solidFill>
                  <a:srgbClr val="000000"/>
                </a:solidFill>
                <a:latin typeface="Times New Roman" panose="02020603050405020304" pitchFamily="18" charset="0"/>
              </a:rPr>
              <a:t> </a:t>
            </a:r>
          </a:p>
          <a:p>
            <a:r>
              <a:rPr lang="en-US" sz="1000" kern="1400" dirty="0">
                <a:solidFill>
                  <a:srgbClr val="000000"/>
                </a:solidFill>
                <a:latin typeface="Times New Roman" panose="02020603050405020304" pitchFamily="18" charset="0"/>
              </a:rPr>
              <a:t> </a:t>
            </a:r>
            <a:endParaRPr lang="en-US" sz="1000" kern="1400" dirty="0">
              <a:ln>
                <a:noFill/>
              </a:ln>
              <a:solidFill>
                <a:srgbClr val="000000"/>
              </a:solidFill>
              <a:effectLst/>
              <a:latin typeface="Times New Roman" panose="02020603050405020304" pitchFamily="18" charset="0"/>
            </a:endParaRPr>
          </a:p>
        </p:txBody>
      </p:sp>
      <p:sp>
        <p:nvSpPr>
          <p:cNvPr id="6" name="Rectángulo 5"/>
          <p:cNvSpPr/>
          <p:nvPr/>
        </p:nvSpPr>
        <p:spPr>
          <a:xfrm>
            <a:off x="321937" y="3795949"/>
            <a:ext cx="10496950" cy="430887"/>
          </a:xfrm>
          <a:prstGeom prst="rect">
            <a:avLst/>
          </a:prstGeom>
        </p:spPr>
        <p:txBody>
          <a:bodyPr wrap="square">
            <a:spAutoFit/>
          </a:bodyPr>
          <a:lstStyle/>
          <a:p>
            <a:r>
              <a:rPr lang="en-US" sz="2200" kern="1400" dirty="0">
                <a:solidFill>
                  <a:srgbClr val="000000"/>
                </a:solidFill>
                <a:latin typeface="Times New Roman" panose="02020603050405020304" pitchFamily="18" charset="0"/>
              </a:rPr>
              <a:t>The transition amplitude for the production of the SM Higgs boson </a:t>
            </a:r>
            <a:r>
              <a:rPr lang="en-US" sz="2200" i="1" kern="1400" dirty="0">
                <a:solidFill>
                  <a:srgbClr val="000000"/>
                </a:solidFill>
                <a:latin typeface="Times New Roman" panose="02020603050405020304" pitchFamily="18" charset="0"/>
              </a:rPr>
              <a:t>h </a:t>
            </a:r>
            <a:r>
              <a:rPr lang="en-US" sz="2200" kern="1400" dirty="0" smtClean="0">
                <a:solidFill>
                  <a:srgbClr val="000000"/>
                </a:solidFill>
                <a:latin typeface="Times New Roman" panose="02020603050405020304" pitchFamily="18" charset="0"/>
              </a:rPr>
              <a:t>in both models is</a:t>
            </a:r>
            <a:r>
              <a:rPr lang="en-US" sz="2200" kern="1400" dirty="0">
                <a:solidFill>
                  <a:srgbClr val="000000"/>
                </a:solidFill>
                <a:latin typeface="Times New Roman" panose="02020603050405020304" pitchFamily="18" charset="0"/>
              </a:rPr>
              <a:t>;</a:t>
            </a:r>
            <a:endParaRPr lang="en-US" sz="1000" kern="1400" dirty="0">
              <a:ln>
                <a:noFill/>
              </a:ln>
              <a:solidFill>
                <a:srgbClr val="000000"/>
              </a:solidFill>
              <a:effectLst/>
              <a:latin typeface="Times New Roman" panose="02020603050405020304" pitchFamily="18" charset="0"/>
            </a:endParaRPr>
          </a:p>
        </p:txBody>
      </p:sp>
      <p:pic>
        <p:nvPicPr>
          <p:cNvPr id="1026" name="Picture 2"/>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1973" y="4397577"/>
            <a:ext cx="9248776"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027" name="Picture 3"/>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1719" y="5358893"/>
            <a:ext cx="11831638"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7" name="Marcador de número de diapositiva 6"/>
          <p:cNvSpPr>
            <a:spLocks noGrp="1"/>
          </p:cNvSpPr>
          <p:nvPr>
            <p:ph type="sldNum" sz="quarter" idx="12"/>
          </p:nvPr>
        </p:nvSpPr>
        <p:spPr/>
        <p:txBody>
          <a:bodyPr/>
          <a:lstStyle/>
          <a:p>
            <a:fld id="{AF6F4572-834B-4BE4-8BE1-1ABF8747031F}" type="slidenum">
              <a:rPr lang="es-MX" smtClean="0"/>
              <a:t>9</a:t>
            </a:fld>
            <a:endParaRPr lang="es-MX"/>
          </a:p>
        </p:txBody>
      </p:sp>
    </p:spTree>
    <p:extLst>
      <p:ext uri="{BB962C8B-B14F-4D97-AF65-F5344CB8AC3E}">
        <p14:creationId xmlns:p14="http://schemas.microsoft.com/office/powerpoint/2010/main" val="3525305733"/>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7694</TotalTime>
  <Words>1535</Words>
  <Application>Microsoft Office PowerPoint</Application>
  <PresentationFormat>Panorámica</PresentationFormat>
  <Paragraphs>104</Paragraphs>
  <Slides>13</Slides>
  <Notes>1</Notes>
  <HiddenSlides>0</HiddenSlides>
  <MMClips>0</MMClips>
  <ScaleCrop>false</ScaleCrop>
  <HeadingPairs>
    <vt:vector size="6" baseType="variant">
      <vt:variant>
        <vt:lpstr>Fuentes usadas</vt:lpstr>
      </vt:variant>
      <vt:variant>
        <vt:i4>10</vt:i4>
      </vt:variant>
      <vt:variant>
        <vt:lpstr>Tema</vt:lpstr>
      </vt:variant>
      <vt:variant>
        <vt:i4>2</vt:i4>
      </vt:variant>
      <vt:variant>
        <vt:lpstr>Títulos de diapositiva</vt:lpstr>
      </vt:variant>
      <vt:variant>
        <vt:i4>13</vt:i4>
      </vt:variant>
    </vt:vector>
  </HeadingPairs>
  <TitlesOfParts>
    <vt:vector size="25" baseType="lpstr">
      <vt:lpstr>Arial</vt:lpstr>
      <vt:lpstr>Arial</vt:lpstr>
      <vt:lpstr>Brush Script MT</vt:lpstr>
      <vt:lpstr>Calibri</vt:lpstr>
      <vt:lpstr>Calibri Light</vt:lpstr>
      <vt:lpstr>Cambria Math</vt:lpstr>
      <vt:lpstr>Lucida Calligraphy</vt:lpstr>
      <vt:lpstr>Tahoma</vt:lpstr>
      <vt:lpstr>Times</vt:lpstr>
      <vt:lpstr>Times New Roman</vt:lpstr>
      <vt:lpstr>Tema de Office</vt:lpstr>
      <vt:lpstr>1_Office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Cuenta Microsoft</dc:creator>
  <cp:lastModifiedBy>paco2357@yahoo.com.mx</cp:lastModifiedBy>
  <cp:revision>132</cp:revision>
  <dcterms:created xsi:type="dcterms:W3CDTF">2017-08-09T06:02:35Z</dcterms:created>
  <dcterms:modified xsi:type="dcterms:W3CDTF">2018-05-26T05:52:27Z</dcterms:modified>
</cp:coreProperties>
</file>