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73" r:id="rId5"/>
    <p:sldId id="259" r:id="rId6"/>
    <p:sldId id="261" r:id="rId7"/>
    <p:sldId id="271" r:id="rId8"/>
    <p:sldId id="260" r:id="rId9"/>
    <p:sldId id="262" r:id="rId10"/>
    <p:sldId id="265" r:id="rId11"/>
    <p:sldId id="264" r:id="rId12"/>
    <p:sldId id="263" r:id="rId13"/>
    <p:sldId id="267" r:id="rId14"/>
    <p:sldId id="269" r:id="rId15"/>
    <p:sldId id="274" r:id="rId16"/>
    <p:sldId id="275" r:id="rId17"/>
    <p:sldId id="270"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9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0DDBA-AE66-4013-BBED-2BCD33DDE504}" type="datetimeFigureOut">
              <a:rPr lang="es-MX" smtClean="0"/>
              <a:t>28/05/2018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F4E6E-4E20-44E2-85CB-C66FCC2E41C6}" type="slidenum">
              <a:rPr lang="es-MX" smtClean="0"/>
              <a:t>‹Nº›</a:t>
            </a:fld>
            <a:endParaRPr lang="es-MX"/>
          </a:p>
        </p:txBody>
      </p:sp>
    </p:spTree>
    <p:extLst>
      <p:ext uri="{BB962C8B-B14F-4D97-AF65-F5344CB8AC3E}">
        <p14:creationId xmlns:p14="http://schemas.microsoft.com/office/powerpoint/2010/main" val="2256224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87CB260-4DDC-4E10-A1DE-1E94C347251C}"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251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Date Placeholder 2"/>
          <p:cNvSpPr>
            <a:spLocks noGrp="1"/>
          </p:cNvSpPr>
          <p:nvPr>
            <p:ph type="dt" sz="half" idx="10"/>
          </p:nvPr>
        </p:nvSpPr>
        <p:spPr/>
        <p:txBody>
          <a:bodyPr/>
          <a:lstStyle/>
          <a:p>
            <a:fld id="{60D8EF5A-E1F4-4A1E-92C1-CA62FBAE47B1}" type="datetime1">
              <a:rPr lang="es-MX" smtClean="0"/>
              <a:t>28/05/2018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22245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362B7CC5-3EE0-45CA-AF51-741B554C11EC}"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1339485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C1CBBD6-376B-4A3B-BA55-B8DBDCD0F074}"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94645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DAE321D2-D438-4579-B3BB-57FAD1E4BBAD}"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20156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Editar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E9412D4E-416B-427B-A628-05BAFE2E046D}"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53640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Editar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7A8C4274-0587-426F-B515-3FE1A8C26216}"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4136688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DD726F-2712-477B-87C4-2677C0D98AFE}"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3887180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E1E5E2D-800D-4F6B-A9A2-352C687DAE54}"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257588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E4CCB4-8162-49A4-8769-DF8AB2D6C091}"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123533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792E21B-97B0-4A5F-A399-80210F2ACE4F}" type="datetime1">
              <a:rPr lang="es-MX" smtClean="0"/>
              <a:t>28/05/2018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365093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58ABBBB-BE0D-4C13-BAA3-9A41D7FD8EAD}" type="datetime1">
              <a:rPr lang="es-MX" smtClean="0"/>
              <a:t>28/05/2018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393181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39ED62E-3707-4407-8467-0C94313E039D}" type="datetime1">
              <a:rPr lang="es-MX" smtClean="0"/>
              <a:t>28/05/2018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200537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6E11CA5-A470-4264-AACF-AD21CC3DA258}" type="datetime1">
              <a:rPr lang="es-MX" smtClean="0"/>
              <a:t>28/05/2018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740255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37665-280D-45D4-9DAD-F2B2B4BD94F7}" type="datetime1">
              <a:rPr lang="es-MX" smtClean="0"/>
              <a:t>28/05/2018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2291802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C04E632-9552-4D0F-81FD-1A7259346395}" type="datetime1">
              <a:rPr lang="es-MX" smtClean="0"/>
              <a:t>28/05/2018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39430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D282EDF4-939C-487A-A87F-1CBC7C1284A9}" type="datetime1">
              <a:rPr lang="es-MX" smtClean="0"/>
              <a:t>28/05/2018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A9B5ABB-ED41-4C56-A874-2D319BE49278}" type="slidenum">
              <a:rPr lang="es-MX" smtClean="0"/>
              <a:t>‹Nº›</a:t>
            </a:fld>
            <a:endParaRPr lang="es-MX"/>
          </a:p>
        </p:txBody>
      </p:sp>
    </p:spTree>
    <p:extLst>
      <p:ext uri="{BB962C8B-B14F-4D97-AF65-F5344CB8AC3E}">
        <p14:creationId xmlns:p14="http://schemas.microsoft.com/office/powerpoint/2010/main" val="36140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5D7DADB-AB2A-4441-8B5B-E0D20361F941}" type="datetime1">
              <a:rPr lang="es-MX" smtClean="0"/>
              <a:t>28/05/2018</a:t>
            </a:fld>
            <a:endParaRPr lang="es-MX"/>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MX"/>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A9B5ABB-ED41-4C56-A874-2D319BE49278}" type="slidenum">
              <a:rPr lang="es-MX" smtClean="0"/>
              <a:t>‹Nº›</a:t>
            </a:fld>
            <a:endParaRPr lang="es-MX"/>
          </a:p>
        </p:txBody>
      </p:sp>
    </p:spTree>
    <p:extLst>
      <p:ext uri="{BB962C8B-B14F-4D97-AF65-F5344CB8AC3E}">
        <p14:creationId xmlns:p14="http://schemas.microsoft.com/office/powerpoint/2010/main" val="10151825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8A6E0-5859-421A-8E68-FFE90A814A5A}"/>
              </a:ext>
            </a:extLst>
          </p:cNvPr>
          <p:cNvSpPr>
            <a:spLocks noGrp="1"/>
          </p:cNvSpPr>
          <p:nvPr>
            <p:ph type="ctrTitle"/>
          </p:nvPr>
        </p:nvSpPr>
        <p:spPr>
          <a:xfrm>
            <a:off x="684212" y="1195754"/>
            <a:ext cx="8001000" cy="2971801"/>
          </a:xfrm>
        </p:spPr>
        <p:txBody>
          <a:bodyPr>
            <a:normAutofit/>
          </a:bodyPr>
          <a:lstStyle/>
          <a:p>
            <a:r>
              <a:rPr lang="es-MX" dirty="0" err="1"/>
              <a:t>Luminous</a:t>
            </a:r>
            <a:r>
              <a:rPr lang="es-MX" dirty="0"/>
              <a:t> events and </a:t>
            </a:r>
            <a:r>
              <a:rPr lang="es-MX" dirty="0" err="1"/>
              <a:t>their</a:t>
            </a:r>
            <a:r>
              <a:rPr lang="es-MX" dirty="0"/>
              <a:t> </a:t>
            </a:r>
            <a:r>
              <a:rPr lang="es-MX" dirty="0" err="1"/>
              <a:t>detection</a:t>
            </a:r>
            <a:r>
              <a:rPr lang="es-MX" dirty="0"/>
              <a:t> </a:t>
            </a:r>
            <a:r>
              <a:rPr lang="es-MX" dirty="0" err="1"/>
              <a:t>from</a:t>
            </a:r>
            <a:r>
              <a:rPr lang="es-MX" dirty="0"/>
              <a:t> space with the TUS</a:t>
            </a:r>
          </a:p>
        </p:txBody>
      </p:sp>
      <p:sp>
        <p:nvSpPr>
          <p:cNvPr id="3" name="Subtítulo 2">
            <a:extLst>
              <a:ext uri="{FF2B5EF4-FFF2-40B4-BE49-F238E27FC236}">
                <a16:creationId xmlns:a16="http://schemas.microsoft.com/office/drawing/2014/main" id="{7DC1F6AB-6DA2-4F08-B631-39AA292E70B9}"/>
              </a:ext>
            </a:extLst>
          </p:cNvPr>
          <p:cNvSpPr>
            <a:spLocks noGrp="1"/>
          </p:cNvSpPr>
          <p:nvPr>
            <p:ph type="subTitle" idx="1"/>
          </p:nvPr>
        </p:nvSpPr>
        <p:spPr>
          <a:xfrm>
            <a:off x="684212" y="4451555"/>
            <a:ext cx="7543800" cy="1071032"/>
          </a:xfrm>
        </p:spPr>
        <p:txBody>
          <a:bodyPr>
            <a:noAutofit/>
          </a:bodyPr>
          <a:lstStyle/>
          <a:p>
            <a:r>
              <a:rPr lang="es-MX" sz="3000" dirty="0">
                <a:solidFill>
                  <a:schemeClr val="bg1"/>
                </a:solidFill>
              </a:rPr>
              <a:t>Oliver Isac Ruiz Hernandez by TUS </a:t>
            </a:r>
            <a:r>
              <a:rPr lang="es-MX" sz="3000" dirty="0" err="1">
                <a:solidFill>
                  <a:schemeClr val="bg1"/>
                </a:solidFill>
              </a:rPr>
              <a:t>colaboration</a:t>
            </a:r>
            <a:r>
              <a:rPr lang="es-MX" sz="3000" dirty="0">
                <a:solidFill>
                  <a:schemeClr val="bg1"/>
                </a:solidFill>
              </a:rPr>
              <a:t> (FCFM-BUAP)</a:t>
            </a:r>
          </a:p>
        </p:txBody>
      </p:sp>
      <p:sp>
        <p:nvSpPr>
          <p:cNvPr id="4" name="Subtítulo 2">
            <a:extLst>
              <a:ext uri="{FF2B5EF4-FFF2-40B4-BE49-F238E27FC236}">
                <a16:creationId xmlns:a16="http://schemas.microsoft.com/office/drawing/2014/main" id="{E20E722E-FEAB-4A19-BCC5-81B7D6FB50B3}"/>
              </a:ext>
            </a:extLst>
          </p:cNvPr>
          <p:cNvSpPr txBox="1">
            <a:spLocks/>
          </p:cNvSpPr>
          <p:nvPr/>
        </p:nvSpPr>
        <p:spPr>
          <a:xfrm>
            <a:off x="684212" y="203850"/>
            <a:ext cx="9495692" cy="991904"/>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MX" sz="3000" dirty="0">
                <a:solidFill>
                  <a:srgbClr val="0F496F"/>
                </a:solidFill>
              </a:rPr>
              <a:t>XXXII Reunión Anual de la División de Partículas y Campos de la SMF</a:t>
            </a:r>
          </a:p>
        </p:txBody>
      </p:sp>
      <p:sp>
        <p:nvSpPr>
          <p:cNvPr id="5" name="Subtítulo 2">
            <a:extLst>
              <a:ext uri="{FF2B5EF4-FFF2-40B4-BE49-F238E27FC236}">
                <a16:creationId xmlns:a16="http://schemas.microsoft.com/office/drawing/2014/main" id="{21119D00-ABE7-456C-B96D-A065D76DCB5F}"/>
              </a:ext>
            </a:extLst>
          </p:cNvPr>
          <p:cNvSpPr txBox="1">
            <a:spLocks/>
          </p:cNvSpPr>
          <p:nvPr/>
        </p:nvSpPr>
        <p:spPr>
          <a:xfrm>
            <a:off x="684212" y="5578475"/>
            <a:ext cx="3228365" cy="481948"/>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s-MX" sz="2200" dirty="0">
                <a:solidFill>
                  <a:schemeClr val="bg1"/>
                </a:solidFill>
              </a:rPr>
              <a:t>Tuesday, May 29, 2018</a:t>
            </a:r>
          </a:p>
        </p:txBody>
      </p:sp>
      <p:sp>
        <p:nvSpPr>
          <p:cNvPr id="6" name="Marcador de pie de página 5">
            <a:extLst>
              <a:ext uri="{FF2B5EF4-FFF2-40B4-BE49-F238E27FC236}">
                <a16:creationId xmlns:a16="http://schemas.microsoft.com/office/drawing/2014/main" id="{FF957C82-D48F-416D-A239-5B67D3316000}"/>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5B6A53A1-206D-4BF6-ADDE-8AE72803115C}"/>
              </a:ext>
            </a:extLst>
          </p:cNvPr>
          <p:cNvSpPr>
            <a:spLocks noGrp="1"/>
          </p:cNvSpPr>
          <p:nvPr>
            <p:ph type="sldNum" sz="quarter" idx="12"/>
          </p:nvPr>
        </p:nvSpPr>
        <p:spPr/>
        <p:txBody>
          <a:bodyPr/>
          <a:lstStyle/>
          <a:p>
            <a:fld id="{5A9B5ABB-ED41-4C56-A874-2D319BE49278}" type="slidenum">
              <a:rPr lang="es-MX" smtClean="0"/>
              <a:t>1</a:t>
            </a:fld>
            <a:endParaRPr lang="es-MX"/>
          </a:p>
        </p:txBody>
      </p:sp>
    </p:spTree>
    <p:extLst>
      <p:ext uri="{BB962C8B-B14F-4D97-AF65-F5344CB8AC3E}">
        <p14:creationId xmlns:p14="http://schemas.microsoft.com/office/powerpoint/2010/main" val="1646769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D0962919-BF89-44E2-88A6-F1AB971B0DE2}"/>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A8433E09-53B7-48FD-864B-5F3C5FDE8FF1}"/>
              </a:ext>
            </a:extLst>
          </p:cNvPr>
          <p:cNvSpPr>
            <a:spLocks noGrp="1"/>
          </p:cNvSpPr>
          <p:nvPr>
            <p:ph type="sldNum" sz="quarter" idx="12"/>
          </p:nvPr>
        </p:nvSpPr>
        <p:spPr/>
        <p:txBody>
          <a:bodyPr/>
          <a:lstStyle/>
          <a:p>
            <a:fld id="{5A9B5ABB-ED41-4C56-A874-2D319BE49278}" type="slidenum">
              <a:rPr lang="es-MX" smtClean="0"/>
              <a:t>10</a:t>
            </a:fld>
            <a:endParaRPr lang="es-MX"/>
          </a:p>
        </p:txBody>
      </p:sp>
      <p:pic>
        <p:nvPicPr>
          <p:cNvPr id="7" name="Imagen 6">
            <a:extLst>
              <a:ext uri="{FF2B5EF4-FFF2-40B4-BE49-F238E27FC236}">
                <a16:creationId xmlns:a16="http://schemas.microsoft.com/office/drawing/2014/main" id="{FCEF7ECC-FE35-402E-BB52-BF119AF9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914400"/>
            <a:ext cx="10302955"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uadroTexto 7">
            <a:extLst>
              <a:ext uri="{FF2B5EF4-FFF2-40B4-BE49-F238E27FC236}">
                <a16:creationId xmlns:a16="http://schemas.microsoft.com/office/drawing/2014/main" id="{57C95F4A-1D0C-4E6A-9C53-A3156E370886}"/>
              </a:ext>
            </a:extLst>
          </p:cNvPr>
          <p:cNvSpPr txBox="1"/>
          <p:nvPr/>
        </p:nvSpPr>
        <p:spPr>
          <a:xfrm>
            <a:off x="2971800" y="5525869"/>
            <a:ext cx="3576881" cy="369332"/>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MX" dirty="0" err="1"/>
              <a:t>Sample</a:t>
            </a:r>
            <a:r>
              <a:rPr lang="es-MX" dirty="0"/>
              <a:t> of </a:t>
            </a:r>
            <a:r>
              <a:rPr lang="es-MX" dirty="0" err="1"/>
              <a:t>candidate</a:t>
            </a:r>
            <a:r>
              <a:rPr lang="es-MX" dirty="0"/>
              <a:t> to event </a:t>
            </a:r>
          </a:p>
        </p:txBody>
      </p:sp>
      <p:sp>
        <p:nvSpPr>
          <p:cNvPr id="10" name="Círculo: vacío 9">
            <a:extLst>
              <a:ext uri="{FF2B5EF4-FFF2-40B4-BE49-F238E27FC236}">
                <a16:creationId xmlns:a16="http://schemas.microsoft.com/office/drawing/2014/main" id="{6F04DDC0-5D65-45F9-A7E0-698DF354610B}"/>
              </a:ext>
            </a:extLst>
          </p:cNvPr>
          <p:cNvSpPr/>
          <p:nvPr/>
        </p:nvSpPr>
        <p:spPr>
          <a:xfrm>
            <a:off x="9290251" y="2252319"/>
            <a:ext cx="1696916" cy="1644161"/>
          </a:xfrm>
          <a:prstGeom prst="donut">
            <a:avLst>
              <a:gd name="adj" fmla="val 0"/>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cxnSp>
        <p:nvCxnSpPr>
          <p:cNvPr id="12" name="Conector: angular 11">
            <a:extLst>
              <a:ext uri="{FF2B5EF4-FFF2-40B4-BE49-F238E27FC236}">
                <a16:creationId xmlns:a16="http://schemas.microsoft.com/office/drawing/2014/main" id="{2C7207DC-A972-4313-920D-9B39C6C3D737}"/>
              </a:ext>
            </a:extLst>
          </p:cNvPr>
          <p:cNvCxnSpPr>
            <a:cxnSpLocks/>
            <a:stCxn id="8" idx="3"/>
            <a:endCxn id="10" idx="4"/>
          </p:cNvCxnSpPr>
          <p:nvPr/>
        </p:nvCxnSpPr>
        <p:spPr>
          <a:xfrm flipV="1">
            <a:off x="6548681" y="3896480"/>
            <a:ext cx="3590028" cy="1814055"/>
          </a:xfrm>
          <a:prstGeom prst="bentConnector2">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4" name="CuadroTexto 3">
            <a:extLst>
              <a:ext uri="{FF2B5EF4-FFF2-40B4-BE49-F238E27FC236}">
                <a16:creationId xmlns:a16="http://schemas.microsoft.com/office/drawing/2014/main" id="{BEDD6859-FBF5-4DAF-A28D-9EFD6CB67C7C}"/>
              </a:ext>
            </a:extLst>
          </p:cNvPr>
          <p:cNvSpPr txBox="1"/>
          <p:nvPr/>
        </p:nvSpPr>
        <p:spPr>
          <a:xfrm>
            <a:off x="3456672" y="192044"/>
            <a:ext cx="4758034" cy="43088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2200" dirty="0"/>
              <a:t>Sample of the previous flow chart</a:t>
            </a:r>
            <a:endParaRPr lang="es-MX" sz="2200" dirty="0"/>
          </a:p>
        </p:txBody>
      </p:sp>
    </p:spTree>
    <p:extLst>
      <p:ext uri="{BB962C8B-B14F-4D97-AF65-F5344CB8AC3E}">
        <p14:creationId xmlns:p14="http://schemas.microsoft.com/office/powerpoint/2010/main" val="936037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D52A0DB0-F12C-40AA-81CC-4DB51810413D}"/>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782B00A4-5BD8-4F5C-BBEC-CF99DADC3A78}"/>
              </a:ext>
            </a:extLst>
          </p:cNvPr>
          <p:cNvSpPr>
            <a:spLocks noGrp="1"/>
          </p:cNvSpPr>
          <p:nvPr>
            <p:ph type="sldNum" sz="quarter" idx="12"/>
          </p:nvPr>
        </p:nvSpPr>
        <p:spPr/>
        <p:txBody>
          <a:bodyPr/>
          <a:lstStyle/>
          <a:p>
            <a:fld id="{5A9B5ABB-ED41-4C56-A874-2D319BE49278}" type="slidenum">
              <a:rPr lang="es-MX" smtClean="0"/>
              <a:t>11</a:t>
            </a:fld>
            <a:endParaRPr lang="es-MX"/>
          </a:p>
        </p:txBody>
      </p:sp>
      <p:sp>
        <p:nvSpPr>
          <p:cNvPr id="8" name="CuadroTexto 7">
            <a:extLst>
              <a:ext uri="{FF2B5EF4-FFF2-40B4-BE49-F238E27FC236}">
                <a16:creationId xmlns:a16="http://schemas.microsoft.com/office/drawing/2014/main" id="{49E7AF4C-5141-498E-8FE0-0CE450F65851}"/>
              </a:ext>
            </a:extLst>
          </p:cNvPr>
          <p:cNvSpPr txBox="1"/>
          <p:nvPr/>
        </p:nvSpPr>
        <p:spPr>
          <a:xfrm>
            <a:off x="3061355" y="320675"/>
            <a:ext cx="6069290" cy="40011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s-MX" sz="2000" dirty="0" err="1"/>
              <a:t>Corrected</a:t>
            </a:r>
            <a:r>
              <a:rPr lang="es-MX" sz="2000" dirty="0"/>
              <a:t> by </a:t>
            </a:r>
            <a:r>
              <a:rPr lang="es-MX" sz="2000" dirty="0" err="1"/>
              <a:t>Background</a:t>
            </a:r>
            <a:r>
              <a:rPr lang="es-MX" sz="2000" dirty="0"/>
              <a:t> and </a:t>
            </a:r>
            <a:r>
              <a:rPr lang="es-MX" sz="2000" dirty="0" err="1"/>
              <a:t>Gain</a:t>
            </a:r>
            <a:r>
              <a:rPr lang="es-MX" sz="2000" dirty="0"/>
              <a:t> </a:t>
            </a:r>
            <a:r>
              <a:rPr lang="es-MX" sz="2000" dirty="0" err="1"/>
              <a:t>correction</a:t>
            </a:r>
            <a:endParaRPr lang="es-MX" sz="2000" dirty="0"/>
          </a:p>
        </p:txBody>
      </p:sp>
      <p:pic>
        <p:nvPicPr>
          <p:cNvPr id="6" name="Imagen 5">
            <a:extLst>
              <a:ext uri="{FF2B5EF4-FFF2-40B4-BE49-F238E27FC236}">
                <a16:creationId xmlns:a16="http://schemas.microsoft.com/office/drawing/2014/main" id="{84DDD2D2-143C-450E-85CB-F1D4A4454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204" y="2205081"/>
            <a:ext cx="2954483" cy="2520000"/>
          </a:xfrm>
          <a:prstGeom prst="rect">
            <a:avLst/>
          </a:prstGeom>
        </p:spPr>
      </p:pic>
      <p:sp>
        <p:nvSpPr>
          <p:cNvPr id="24" name="CuadroTexto 23">
            <a:extLst>
              <a:ext uri="{FF2B5EF4-FFF2-40B4-BE49-F238E27FC236}">
                <a16:creationId xmlns:a16="http://schemas.microsoft.com/office/drawing/2014/main" id="{6FE342D2-0054-41A7-9469-5E85D569F920}"/>
              </a:ext>
            </a:extLst>
          </p:cNvPr>
          <p:cNvSpPr txBox="1"/>
          <p:nvPr/>
        </p:nvSpPr>
        <p:spPr>
          <a:xfrm>
            <a:off x="5183705" y="1675634"/>
            <a:ext cx="1473480" cy="369332"/>
          </a:xfrm>
          <a:prstGeom prst="rect">
            <a:avLst/>
          </a:prstGeom>
          <a:noFill/>
        </p:spPr>
        <p:txBody>
          <a:bodyPr wrap="none" rtlCol="0">
            <a:spAutoFit/>
          </a:bodyPr>
          <a:lstStyle/>
          <a:p>
            <a:r>
              <a:rPr lang="es-MX" dirty="0" err="1"/>
              <a:t>Gain</a:t>
            </a:r>
            <a:r>
              <a:rPr lang="es-MX" dirty="0"/>
              <a:t> </a:t>
            </a:r>
            <a:r>
              <a:rPr lang="es-MX" dirty="0" err="1"/>
              <a:t>matrix</a:t>
            </a:r>
            <a:endParaRPr lang="es-MX" dirty="0"/>
          </a:p>
        </p:txBody>
      </p:sp>
      <p:sp>
        <p:nvSpPr>
          <p:cNvPr id="25" name="CuadroTexto 24">
            <a:extLst>
              <a:ext uri="{FF2B5EF4-FFF2-40B4-BE49-F238E27FC236}">
                <a16:creationId xmlns:a16="http://schemas.microsoft.com/office/drawing/2014/main" id="{B2F496E9-FD6D-4455-BFB1-92D0B91AC916}"/>
              </a:ext>
            </a:extLst>
          </p:cNvPr>
          <p:cNvSpPr txBox="1"/>
          <p:nvPr/>
        </p:nvSpPr>
        <p:spPr>
          <a:xfrm>
            <a:off x="1300147" y="4894642"/>
            <a:ext cx="2129109" cy="369332"/>
          </a:xfrm>
          <a:prstGeom prst="rect">
            <a:avLst/>
          </a:prstGeom>
          <a:noFill/>
        </p:spPr>
        <p:txBody>
          <a:bodyPr wrap="none" rtlCol="0">
            <a:spAutoFit/>
          </a:bodyPr>
          <a:lstStyle/>
          <a:p>
            <a:r>
              <a:rPr lang="es-MX" dirty="0" err="1"/>
              <a:t>Before</a:t>
            </a:r>
            <a:r>
              <a:rPr lang="es-MX" dirty="0"/>
              <a:t> </a:t>
            </a:r>
            <a:r>
              <a:rPr lang="es-MX" dirty="0" err="1"/>
              <a:t>correction</a:t>
            </a:r>
            <a:endParaRPr lang="es-MX" dirty="0"/>
          </a:p>
        </p:txBody>
      </p:sp>
      <p:sp>
        <p:nvSpPr>
          <p:cNvPr id="26" name="CuadroTexto 25">
            <a:extLst>
              <a:ext uri="{FF2B5EF4-FFF2-40B4-BE49-F238E27FC236}">
                <a16:creationId xmlns:a16="http://schemas.microsoft.com/office/drawing/2014/main" id="{33331ADD-955A-4D99-A3D6-A051EE955270}"/>
              </a:ext>
            </a:extLst>
          </p:cNvPr>
          <p:cNvSpPr txBox="1"/>
          <p:nvPr/>
        </p:nvSpPr>
        <p:spPr>
          <a:xfrm>
            <a:off x="8584855" y="4894642"/>
            <a:ext cx="1944763" cy="369332"/>
          </a:xfrm>
          <a:prstGeom prst="rect">
            <a:avLst/>
          </a:prstGeom>
          <a:noFill/>
        </p:spPr>
        <p:txBody>
          <a:bodyPr wrap="none" rtlCol="0">
            <a:spAutoFit/>
          </a:bodyPr>
          <a:lstStyle/>
          <a:p>
            <a:r>
              <a:rPr lang="es-MX" dirty="0"/>
              <a:t>After </a:t>
            </a:r>
            <a:r>
              <a:rPr lang="es-MX" dirty="0" err="1"/>
              <a:t>correction</a:t>
            </a:r>
            <a:endParaRPr lang="es-MX" dirty="0"/>
          </a:p>
        </p:txBody>
      </p:sp>
      <p:pic>
        <p:nvPicPr>
          <p:cNvPr id="28" name="Imagen 27">
            <a:extLst>
              <a:ext uri="{FF2B5EF4-FFF2-40B4-BE49-F238E27FC236}">
                <a16:creationId xmlns:a16="http://schemas.microsoft.com/office/drawing/2014/main" id="{F6C59863-6E6D-4AEB-966C-973D46CCA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699" y="2167904"/>
            <a:ext cx="3523077" cy="2520000"/>
          </a:xfrm>
          <a:prstGeom prst="rect">
            <a:avLst/>
          </a:prstGeom>
        </p:spPr>
      </p:pic>
      <p:pic>
        <p:nvPicPr>
          <p:cNvPr id="31" name="Imagen 30">
            <a:extLst>
              <a:ext uri="{FF2B5EF4-FFF2-40B4-BE49-F238E27FC236}">
                <a16:creationId xmlns:a16="http://schemas.microsoft.com/office/drawing/2014/main" id="{AC636667-7622-4EDB-AE47-BD33B2A06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2" y="2205081"/>
            <a:ext cx="3360980" cy="2520000"/>
          </a:xfrm>
          <a:prstGeom prst="rect">
            <a:avLst/>
          </a:prstGeom>
        </p:spPr>
      </p:pic>
    </p:spTree>
    <p:extLst>
      <p:ext uri="{BB962C8B-B14F-4D97-AF65-F5344CB8AC3E}">
        <p14:creationId xmlns:p14="http://schemas.microsoft.com/office/powerpoint/2010/main" val="9146184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1000" tmFilter="0, 0; .2, .5; .8, .5; 1, 0"/>
                                        <p:tgtEl>
                                          <p:spTgt spid="6"/>
                                        </p:tgtEl>
                                      </p:cBhvr>
                                    </p:animEffect>
                                    <p:animScale>
                                      <p:cBhvr>
                                        <p:cTn id="15" dur="500" autoRev="1" fill="hold"/>
                                        <p:tgtEl>
                                          <p:spTgt spid="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5D527507-ED39-4EC8-AF1C-E8E4D0834A73}"/>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9CCF674E-671A-4EDF-9906-8695E28C897F}"/>
              </a:ext>
            </a:extLst>
          </p:cNvPr>
          <p:cNvSpPr>
            <a:spLocks noGrp="1"/>
          </p:cNvSpPr>
          <p:nvPr>
            <p:ph type="sldNum" sz="quarter" idx="12"/>
          </p:nvPr>
        </p:nvSpPr>
        <p:spPr/>
        <p:txBody>
          <a:bodyPr/>
          <a:lstStyle/>
          <a:p>
            <a:fld id="{5A9B5ABB-ED41-4C56-A874-2D319BE49278}" type="slidenum">
              <a:rPr lang="es-MX" smtClean="0"/>
              <a:t>12</a:t>
            </a:fld>
            <a:endParaRPr lang="es-MX"/>
          </a:p>
        </p:txBody>
      </p:sp>
      <p:sp>
        <p:nvSpPr>
          <p:cNvPr id="6" name="CuadroTexto 5">
            <a:extLst>
              <a:ext uri="{FF2B5EF4-FFF2-40B4-BE49-F238E27FC236}">
                <a16:creationId xmlns:a16="http://schemas.microsoft.com/office/drawing/2014/main" id="{2F548440-CA05-4024-9DE5-9C50911CA1B2}"/>
              </a:ext>
            </a:extLst>
          </p:cNvPr>
          <p:cNvSpPr txBox="1"/>
          <p:nvPr/>
        </p:nvSpPr>
        <p:spPr>
          <a:xfrm>
            <a:off x="1940166" y="2192584"/>
            <a:ext cx="1372492"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s-MX" dirty="0"/>
              <a:t>Long track</a:t>
            </a:r>
          </a:p>
        </p:txBody>
      </p:sp>
      <p:sp>
        <p:nvSpPr>
          <p:cNvPr id="11" name="CuadroTexto 10">
            <a:extLst>
              <a:ext uri="{FF2B5EF4-FFF2-40B4-BE49-F238E27FC236}">
                <a16:creationId xmlns:a16="http://schemas.microsoft.com/office/drawing/2014/main" id="{AD95C2A9-8600-48CC-A66D-B13AB81C8AE8}"/>
              </a:ext>
            </a:extLst>
          </p:cNvPr>
          <p:cNvSpPr txBox="1"/>
          <p:nvPr/>
        </p:nvSpPr>
        <p:spPr>
          <a:xfrm>
            <a:off x="1583279" y="4619085"/>
            <a:ext cx="1590500"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s-MX" dirty="0" err="1"/>
              <a:t>Middle</a:t>
            </a:r>
            <a:r>
              <a:rPr lang="es-MX" dirty="0"/>
              <a:t> track</a:t>
            </a:r>
          </a:p>
        </p:txBody>
      </p:sp>
      <p:sp>
        <p:nvSpPr>
          <p:cNvPr id="14" name="CuadroTexto 13">
            <a:extLst>
              <a:ext uri="{FF2B5EF4-FFF2-40B4-BE49-F238E27FC236}">
                <a16:creationId xmlns:a16="http://schemas.microsoft.com/office/drawing/2014/main" id="{8D3D49A5-04E6-401B-BE41-4BD94A4F049E}"/>
              </a:ext>
            </a:extLst>
          </p:cNvPr>
          <p:cNvSpPr txBox="1"/>
          <p:nvPr/>
        </p:nvSpPr>
        <p:spPr>
          <a:xfrm>
            <a:off x="5515552" y="4039875"/>
            <a:ext cx="116089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s-MX" dirty="0"/>
              <a:t>Point like</a:t>
            </a:r>
          </a:p>
        </p:txBody>
      </p:sp>
      <p:sp>
        <p:nvSpPr>
          <p:cNvPr id="19" name="CuadroTexto 18">
            <a:extLst>
              <a:ext uri="{FF2B5EF4-FFF2-40B4-BE49-F238E27FC236}">
                <a16:creationId xmlns:a16="http://schemas.microsoft.com/office/drawing/2014/main" id="{4AF2EDC4-4BE1-4AE0-A101-426B03A14980}"/>
              </a:ext>
            </a:extLst>
          </p:cNvPr>
          <p:cNvSpPr txBox="1"/>
          <p:nvPr/>
        </p:nvSpPr>
        <p:spPr>
          <a:xfrm>
            <a:off x="9171825" y="2500264"/>
            <a:ext cx="1146468"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s-MX" dirty="0" err="1"/>
              <a:t>Singulars</a:t>
            </a:r>
            <a:endParaRPr lang="es-MX" dirty="0"/>
          </a:p>
        </p:txBody>
      </p:sp>
      <p:cxnSp>
        <p:nvCxnSpPr>
          <p:cNvPr id="21" name="Conector recto de flecha 20">
            <a:extLst>
              <a:ext uri="{FF2B5EF4-FFF2-40B4-BE49-F238E27FC236}">
                <a16:creationId xmlns:a16="http://schemas.microsoft.com/office/drawing/2014/main" id="{DDD6996B-96F6-44F6-9FEE-F9D9D9076690}"/>
              </a:ext>
            </a:extLst>
          </p:cNvPr>
          <p:cNvCxnSpPr>
            <a:cxnSpLocks/>
          </p:cNvCxnSpPr>
          <p:nvPr/>
        </p:nvCxnSpPr>
        <p:spPr>
          <a:xfrm flipH="1" flipV="1">
            <a:off x="4655999" y="1273358"/>
            <a:ext cx="1182093" cy="915319"/>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22" name="Conector recto de flecha 21">
            <a:extLst>
              <a:ext uri="{FF2B5EF4-FFF2-40B4-BE49-F238E27FC236}">
                <a16:creationId xmlns:a16="http://schemas.microsoft.com/office/drawing/2014/main" id="{CC40863E-3536-45D8-869A-F2E2EB52484A}"/>
              </a:ext>
            </a:extLst>
          </p:cNvPr>
          <p:cNvCxnSpPr>
            <a:cxnSpLocks/>
          </p:cNvCxnSpPr>
          <p:nvPr/>
        </p:nvCxnSpPr>
        <p:spPr>
          <a:xfrm>
            <a:off x="6096000" y="3138854"/>
            <a:ext cx="0" cy="743695"/>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28" name="Conector recto de flecha 27">
            <a:extLst>
              <a:ext uri="{FF2B5EF4-FFF2-40B4-BE49-F238E27FC236}">
                <a16:creationId xmlns:a16="http://schemas.microsoft.com/office/drawing/2014/main" id="{3B7B61EE-717A-4CFB-8C71-5C46D1DD7688}"/>
              </a:ext>
            </a:extLst>
          </p:cNvPr>
          <p:cNvCxnSpPr>
            <a:cxnSpLocks/>
          </p:cNvCxnSpPr>
          <p:nvPr/>
        </p:nvCxnSpPr>
        <p:spPr>
          <a:xfrm>
            <a:off x="10724739" y="1994716"/>
            <a:ext cx="1" cy="1551590"/>
          </a:xfrm>
          <a:prstGeom prst="straightConnector1">
            <a:avLst/>
          </a:prstGeom>
          <a:ln>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33" name="Conector recto 32">
            <a:extLst>
              <a:ext uri="{FF2B5EF4-FFF2-40B4-BE49-F238E27FC236}">
                <a16:creationId xmlns:a16="http://schemas.microsoft.com/office/drawing/2014/main" id="{15694537-8E52-4102-8BF3-FC00228A782C}"/>
              </a:ext>
            </a:extLst>
          </p:cNvPr>
          <p:cNvCxnSpPr>
            <a:cxnSpLocks/>
          </p:cNvCxnSpPr>
          <p:nvPr/>
        </p:nvCxnSpPr>
        <p:spPr>
          <a:xfrm flipH="1">
            <a:off x="10318293" y="2711158"/>
            <a:ext cx="376611" cy="0"/>
          </a:xfrm>
          <a:prstGeom prst="line">
            <a:avLst/>
          </a:prstGeom>
        </p:spPr>
        <p:style>
          <a:lnRef idx="3">
            <a:schemeClr val="accent6"/>
          </a:lnRef>
          <a:fillRef idx="0">
            <a:schemeClr val="accent6"/>
          </a:fillRef>
          <a:effectRef idx="2">
            <a:schemeClr val="accent6"/>
          </a:effectRef>
          <a:fontRef idx="minor">
            <a:schemeClr val="tx1"/>
          </a:fontRef>
        </p:style>
      </p:cxnSp>
      <p:sp>
        <p:nvSpPr>
          <p:cNvPr id="34" name="CuadroTexto 33">
            <a:extLst>
              <a:ext uri="{FF2B5EF4-FFF2-40B4-BE49-F238E27FC236}">
                <a16:creationId xmlns:a16="http://schemas.microsoft.com/office/drawing/2014/main" id="{C466AAFB-41BA-4FDC-AC12-CF32215004F7}"/>
              </a:ext>
            </a:extLst>
          </p:cNvPr>
          <p:cNvSpPr txBox="1"/>
          <p:nvPr/>
        </p:nvSpPr>
        <p:spPr>
          <a:xfrm>
            <a:off x="4655999" y="2246595"/>
            <a:ext cx="2880001" cy="758845"/>
          </a:xfrm>
          <a:prstGeom prst="ribbon2">
            <a:avLst>
              <a:gd name="adj1" fmla="val 15527"/>
              <a:gd name="adj2" fmla="val 75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dirty="0" err="1"/>
              <a:t>Preliminary</a:t>
            </a:r>
            <a:r>
              <a:rPr lang="es-MX" dirty="0"/>
              <a:t> </a:t>
            </a:r>
            <a:r>
              <a:rPr lang="es-MX" dirty="0" err="1"/>
              <a:t>Clasification</a:t>
            </a:r>
            <a:r>
              <a:rPr lang="es-MX" dirty="0"/>
              <a:t> </a:t>
            </a:r>
          </a:p>
        </p:txBody>
      </p:sp>
      <p:cxnSp>
        <p:nvCxnSpPr>
          <p:cNvPr id="23" name="Conector recto de flecha 22">
            <a:extLst>
              <a:ext uri="{FF2B5EF4-FFF2-40B4-BE49-F238E27FC236}">
                <a16:creationId xmlns:a16="http://schemas.microsoft.com/office/drawing/2014/main" id="{75347AED-50DE-4EC3-94AA-838F1BAFBFBB}"/>
              </a:ext>
            </a:extLst>
          </p:cNvPr>
          <p:cNvCxnSpPr>
            <a:cxnSpLocks/>
          </p:cNvCxnSpPr>
          <p:nvPr/>
        </p:nvCxnSpPr>
        <p:spPr>
          <a:xfrm flipH="1">
            <a:off x="4621922" y="3118555"/>
            <a:ext cx="624290" cy="623313"/>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30" name="Conector recto de flecha 29">
            <a:extLst>
              <a:ext uri="{FF2B5EF4-FFF2-40B4-BE49-F238E27FC236}">
                <a16:creationId xmlns:a16="http://schemas.microsoft.com/office/drawing/2014/main" id="{84458732-3D2E-4178-A1D8-A41C4E777710}"/>
              </a:ext>
            </a:extLst>
          </p:cNvPr>
          <p:cNvCxnSpPr>
            <a:cxnSpLocks/>
          </p:cNvCxnSpPr>
          <p:nvPr/>
        </p:nvCxnSpPr>
        <p:spPr>
          <a:xfrm>
            <a:off x="7438292" y="2684930"/>
            <a:ext cx="1551231" cy="0"/>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pic>
        <p:nvPicPr>
          <p:cNvPr id="5" name="Imagen 4">
            <a:extLst>
              <a:ext uri="{FF2B5EF4-FFF2-40B4-BE49-F238E27FC236}">
                <a16:creationId xmlns:a16="http://schemas.microsoft.com/office/drawing/2014/main" id="{AB96F8A8-8914-4996-A506-7C429400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411816"/>
            <a:ext cx="3884400" cy="1440000"/>
          </a:xfrm>
          <a:prstGeom prst="rect">
            <a:avLst/>
          </a:prstGeom>
          <a:ln>
            <a:noFill/>
          </a:ln>
          <a:effectLst>
            <a:outerShdw blurRad="292100" dist="139700" dir="2700000" algn="tl" rotWithShape="0">
              <a:srgbClr val="333333">
                <a:alpha val="65000"/>
              </a:srgbClr>
            </a:outerShdw>
          </a:effectLst>
        </p:spPr>
      </p:pic>
      <p:pic>
        <p:nvPicPr>
          <p:cNvPr id="25" name="Imagen 24">
            <a:extLst>
              <a:ext uri="{FF2B5EF4-FFF2-40B4-BE49-F238E27FC236}">
                <a16:creationId xmlns:a16="http://schemas.microsoft.com/office/drawing/2014/main" id="{84AEC885-2CA9-4C72-86E9-DBA6CE7E3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269" y="4619085"/>
            <a:ext cx="3805459" cy="1440000"/>
          </a:xfrm>
          <a:prstGeom prst="rect">
            <a:avLst/>
          </a:prstGeom>
          <a:ln>
            <a:noFill/>
          </a:ln>
          <a:effectLst>
            <a:outerShdw blurRad="292100" dist="139700" dir="2700000" algn="tl" rotWithShape="0">
              <a:srgbClr val="333333">
                <a:alpha val="65000"/>
              </a:srgbClr>
            </a:outerShdw>
          </a:effectLst>
        </p:spPr>
      </p:pic>
      <p:pic>
        <p:nvPicPr>
          <p:cNvPr id="35" name="Imagen 34">
            <a:extLst>
              <a:ext uri="{FF2B5EF4-FFF2-40B4-BE49-F238E27FC236}">
                <a16:creationId xmlns:a16="http://schemas.microsoft.com/office/drawing/2014/main" id="{AC9D5156-475B-4232-8240-B1B516BC7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503" y="416637"/>
            <a:ext cx="3775135" cy="1440000"/>
          </a:xfrm>
          <a:prstGeom prst="rect">
            <a:avLst/>
          </a:prstGeom>
          <a:ln>
            <a:noFill/>
          </a:ln>
          <a:effectLst>
            <a:outerShdw blurRad="292100" dist="139700" dir="2700000" algn="tl" rotWithShape="0">
              <a:srgbClr val="333333">
                <a:alpha val="65000"/>
              </a:srgbClr>
            </a:outerShdw>
          </a:effectLst>
        </p:spPr>
      </p:pic>
      <p:pic>
        <p:nvPicPr>
          <p:cNvPr id="37" name="Imagen 36">
            <a:extLst>
              <a:ext uri="{FF2B5EF4-FFF2-40B4-BE49-F238E27FC236}">
                <a16:creationId xmlns:a16="http://schemas.microsoft.com/office/drawing/2014/main" id="{50718B71-45C7-4908-9B60-67E09545B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838" y="3689207"/>
            <a:ext cx="3808800" cy="1440000"/>
          </a:xfrm>
          <a:prstGeom prst="rect">
            <a:avLst/>
          </a:prstGeom>
          <a:ln>
            <a:noFill/>
          </a:ln>
          <a:effectLst>
            <a:outerShdw blurRad="292100" dist="139700" dir="2700000" algn="tl" rotWithShape="0">
              <a:srgbClr val="333333">
                <a:alpha val="65000"/>
              </a:srgbClr>
            </a:outerShdw>
          </a:effectLst>
        </p:spPr>
      </p:pic>
      <p:pic>
        <p:nvPicPr>
          <p:cNvPr id="39" name="Imagen 38">
            <a:extLst>
              <a:ext uri="{FF2B5EF4-FFF2-40B4-BE49-F238E27FC236}">
                <a16:creationId xmlns:a16="http://schemas.microsoft.com/office/drawing/2014/main" id="{1A38AB61-A476-4F83-99A1-EE9B4C3A28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212" y="3074146"/>
            <a:ext cx="3838794" cy="14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1838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6B6CA281-C084-47D5-A2EA-E016F733DFF8}"/>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28BF9F5E-06A9-484F-8883-D7E7F39636DE}"/>
              </a:ext>
            </a:extLst>
          </p:cNvPr>
          <p:cNvSpPr>
            <a:spLocks noGrp="1"/>
          </p:cNvSpPr>
          <p:nvPr>
            <p:ph type="sldNum" sz="quarter" idx="12"/>
          </p:nvPr>
        </p:nvSpPr>
        <p:spPr/>
        <p:txBody>
          <a:bodyPr/>
          <a:lstStyle/>
          <a:p>
            <a:fld id="{5A9B5ABB-ED41-4C56-A874-2D319BE49278}" type="slidenum">
              <a:rPr lang="es-MX" smtClean="0"/>
              <a:t>13</a:t>
            </a:fld>
            <a:endParaRPr lang="es-MX"/>
          </a:p>
        </p:txBody>
      </p:sp>
      <p:pic>
        <p:nvPicPr>
          <p:cNvPr id="13" name="Imagen 12">
            <a:extLst>
              <a:ext uri="{FF2B5EF4-FFF2-40B4-BE49-F238E27FC236}">
                <a16:creationId xmlns:a16="http://schemas.microsoft.com/office/drawing/2014/main" id="{1AE457A5-4A0D-4623-B1F7-0CC7941E3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74" y="870900"/>
            <a:ext cx="3337297" cy="2520000"/>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446475D-8566-45F8-97D6-C10E95B96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362" y="3521550"/>
            <a:ext cx="3390857" cy="2520000"/>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pic>
        <p:nvPicPr>
          <p:cNvPr id="5" name="Imagen 4">
            <a:extLst>
              <a:ext uri="{FF2B5EF4-FFF2-40B4-BE49-F238E27FC236}">
                <a16:creationId xmlns:a16="http://schemas.microsoft.com/office/drawing/2014/main" id="{FED01EBE-258F-4529-84B9-32A815A20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748" y="909000"/>
            <a:ext cx="3337297" cy="252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CuadroTexto 5">
            <a:extLst>
              <a:ext uri="{FF2B5EF4-FFF2-40B4-BE49-F238E27FC236}">
                <a16:creationId xmlns:a16="http://schemas.microsoft.com/office/drawing/2014/main" id="{6D07B595-077B-4C71-8FEF-AC62458DEEA0}"/>
              </a:ext>
            </a:extLst>
          </p:cNvPr>
          <p:cNvSpPr txBox="1"/>
          <p:nvPr/>
        </p:nvSpPr>
        <p:spPr>
          <a:xfrm>
            <a:off x="4334941" y="296663"/>
            <a:ext cx="3522118" cy="430887"/>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s-MX" sz="2200" dirty="0" err="1"/>
              <a:t>Geographic</a:t>
            </a:r>
            <a:r>
              <a:rPr lang="es-MX" sz="2200" dirty="0"/>
              <a:t> </a:t>
            </a:r>
            <a:r>
              <a:rPr lang="es-MX" sz="2200" dirty="0" err="1"/>
              <a:t>distributions</a:t>
            </a:r>
            <a:endParaRPr lang="es-MX" sz="2200" dirty="0"/>
          </a:p>
        </p:txBody>
      </p:sp>
      <p:sp>
        <p:nvSpPr>
          <p:cNvPr id="8" name="CuadroTexto 7">
            <a:extLst>
              <a:ext uri="{FF2B5EF4-FFF2-40B4-BE49-F238E27FC236}">
                <a16:creationId xmlns:a16="http://schemas.microsoft.com/office/drawing/2014/main" id="{EAC1A7EF-C06F-47E7-8B23-BC803DB33860}"/>
              </a:ext>
            </a:extLst>
          </p:cNvPr>
          <p:cNvSpPr txBox="1"/>
          <p:nvPr/>
        </p:nvSpPr>
        <p:spPr>
          <a:xfrm>
            <a:off x="1712747" y="3534250"/>
            <a:ext cx="203835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MX" dirty="0"/>
              <a:t>Point like events </a:t>
            </a:r>
            <a:r>
              <a:rPr lang="es-MX" dirty="0" err="1"/>
              <a:t>from</a:t>
            </a:r>
            <a:r>
              <a:rPr lang="es-MX" dirty="0"/>
              <a:t> April 2017</a:t>
            </a:r>
          </a:p>
        </p:txBody>
      </p:sp>
      <p:sp>
        <p:nvSpPr>
          <p:cNvPr id="12" name="CuadroTexto 11">
            <a:extLst>
              <a:ext uri="{FF2B5EF4-FFF2-40B4-BE49-F238E27FC236}">
                <a16:creationId xmlns:a16="http://schemas.microsoft.com/office/drawing/2014/main" id="{D35E6211-0DE8-4CC1-9C4C-ACB43ED54DD5}"/>
              </a:ext>
            </a:extLst>
          </p:cNvPr>
          <p:cNvSpPr txBox="1"/>
          <p:nvPr/>
        </p:nvSpPr>
        <p:spPr>
          <a:xfrm>
            <a:off x="5169660" y="2690119"/>
            <a:ext cx="215426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MX" dirty="0"/>
              <a:t>Point like events </a:t>
            </a:r>
            <a:r>
              <a:rPr lang="es-MX" dirty="0" err="1"/>
              <a:t>from</a:t>
            </a:r>
            <a:r>
              <a:rPr lang="es-MX" dirty="0"/>
              <a:t> March 2017</a:t>
            </a:r>
          </a:p>
        </p:txBody>
      </p:sp>
      <p:sp>
        <p:nvSpPr>
          <p:cNvPr id="14" name="CuadroTexto 13">
            <a:extLst>
              <a:ext uri="{FF2B5EF4-FFF2-40B4-BE49-F238E27FC236}">
                <a16:creationId xmlns:a16="http://schemas.microsoft.com/office/drawing/2014/main" id="{3C105116-2823-4016-B412-F2279CE32AE1}"/>
              </a:ext>
            </a:extLst>
          </p:cNvPr>
          <p:cNvSpPr txBox="1"/>
          <p:nvPr/>
        </p:nvSpPr>
        <p:spPr>
          <a:xfrm>
            <a:off x="8895972" y="3534250"/>
            <a:ext cx="203835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MX" dirty="0" err="1"/>
              <a:t>Middle</a:t>
            </a:r>
            <a:r>
              <a:rPr lang="es-MX" dirty="0"/>
              <a:t> events </a:t>
            </a:r>
            <a:r>
              <a:rPr lang="es-MX" dirty="0" err="1"/>
              <a:t>from</a:t>
            </a:r>
            <a:r>
              <a:rPr lang="es-MX" dirty="0"/>
              <a:t> April 2017</a:t>
            </a:r>
          </a:p>
        </p:txBody>
      </p:sp>
    </p:spTree>
    <p:extLst>
      <p:ext uri="{BB962C8B-B14F-4D97-AF65-F5344CB8AC3E}">
        <p14:creationId xmlns:p14="http://schemas.microsoft.com/office/powerpoint/2010/main" val="317334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0F04CA6-CDA9-43BD-922B-6A67E9AB84CC}"/>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2ABFDC23-E153-4624-A56C-5ED13CF921DE}"/>
              </a:ext>
            </a:extLst>
          </p:cNvPr>
          <p:cNvSpPr>
            <a:spLocks noGrp="1"/>
          </p:cNvSpPr>
          <p:nvPr>
            <p:ph type="sldNum" sz="quarter" idx="12"/>
          </p:nvPr>
        </p:nvSpPr>
        <p:spPr/>
        <p:txBody>
          <a:bodyPr/>
          <a:lstStyle/>
          <a:p>
            <a:fld id="{5A9B5ABB-ED41-4C56-A874-2D319BE49278}" type="slidenum">
              <a:rPr lang="es-MX" smtClean="0"/>
              <a:t>14</a:t>
            </a:fld>
            <a:endParaRPr lang="es-MX"/>
          </a:p>
        </p:txBody>
      </p:sp>
      <p:pic>
        <p:nvPicPr>
          <p:cNvPr id="14" name="Imagen 13">
            <a:extLst>
              <a:ext uri="{FF2B5EF4-FFF2-40B4-BE49-F238E27FC236}">
                <a16:creationId xmlns:a16="http://schemas.microsoft.com/office/drawing/2014/main" id="{56CD566B-76B0-4FD2-952E-8FA16EEB0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3533638"/>
            <a:ext cx="3599136" cy="2880000"/>
          </a:xfrm>
          <a:prstGeom prst="rect">
            <a:avLst/>
          </a:prstGeom>
        </p:spPr>
      </p:pic>
      <p:sp>
        <p:nvSpPr>
          <p:cNvPr id="17" name="CuadroTexto 16">
            <a:extLst>
              <a:ext uri="{FF2B5EF4-FFF2-40B4-BE49-F238E27FC236}">
                <a16:creationId xmlns:a16="http://schemas.microsoft.com/office/drawing/2014/main" id="{45C4DFFE-6DB5-4753-92D7-47D354AD8C8A}"/>
              </a:ext>
            </a:extLst>
          </p:cNvPr>
          <p:cNvSpPr txBox="1"/>
          <p:nvPr/>
        </p:nvSpPr>
        <p:spPr>
          <a:xfrm>
            <a:off x="7428753" y="1203893"/>
            <a:ext cx="159851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s-MX" dirty="0"/>
              <a:t>03-April-2017</a:t>
            </a:r>
          </a:p>
        </p:txBody>
      </p:sp>
      <p:pic>
        <p:nvPicPr>
          <p:cNvPr id="13" name="Imagen 12">
            <a:extLst>
              <a:ext uri="{FF2B5EF4-FFF2-40B4-BE49-F238E27FC236}">
                <a16:creationId xmlns:a16="http://schemas.microsoft.com/office/drawing/2014/main" id="{48CF80CA-CD7B-4573-8A54-EB49360FC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770" y="3533638"/>
            <a:ext cx="4996483" cy="2880000"/>
          </a:xfrm>
          <a:prstGeom prst="rect">
            <a:avLst/>
          </a:prstGeom>
        </p:spPr>
      </p:pic>
      <p:graphicFrame>
        <p:nvGraphicFramePr>
          <p:cNvPr id="19" name="Tabla 18">
            <a:extLst>
              <a:ext uri="{FF2B5EF4-FFF2-40B4-BE49-F238E27FC236}">
                <a16:creationId xmlns:a16="http://schemas.microsoft.com/office/drawing/2014/main" id="{70D2CF95-42CF-4EC9-8174-F8FD855C68C8}"/>
              </a:ext>
            </a:extLst>
          </p:cNvPr>
          <p:cNvGraphicFramePr>
            <a:graphicFrameLocks noGrp="1"/>
          </p:cNvGraphicFramePr>
          <p:nvPr>
            <p:extLst>
              <p:ext uri="{D42A27DB-BD31-4B8C-83A1-F6EECF244321}">
                <p14:modId xmlns:p14="http://schemas.microsoft.com/office/powerpoint/2010/main" val="3533934874"/>
              </p:ext>
            </p:extLst>
          </p:nvPr>
        </p:nvGraphicFramePr>
        <p:xfrm>
          <a:off x="5180010" y="2047875"/>
          <a:ext cx="6096000" cy="12801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11726672"/>
                    </a:ext>
                  </a:extLst>
                </a:gridCol>
                <a:gridCol w="1524000">
                  <a:extLst>
                    <a:ext uri="{9D8B030D-6E8A-4147-A177-3AD203B41FA5}">
                      <a16:colId xmlns:a16="http://schemas.microsoft.com/office/drawing/2014/main" val="2243367115"/>
                    </a:ext>
                  </a:extLst>
                </a:gridCol>
                <a:gridCol w="1524000">
                  <a:extLst>
                    <a:ext uri="{9D8B030D-6E8A-4147-A177-3AD203B41FA5}">
                      <a16:colId xmlns:a16="http://schemas.microsoft.com/office/drawing/2014/main" val="206979158"/>
                    </a:ext>
                  </a:extLst>
                </a:gridCol>
                <a:gridCol w="1524000">
                  <a:extLst>
                    <a:ext uri="{9D8B030D-6E8A-4147-A177-3AD203B41FA5}">
                      <a16:colId xmlns:a16="http://schemas.microsoft.com/office/drawing/2014/main" val="1218308322"/>
                    </a:ext>
                  </a:extLst>
                </a:gridCol>
              </a:tblGrid>
              <a:tr h="300032">
                <a:tc>
                  <a:txBody>
                    <a:bodyPr/>
                    <a:lstStyle/>
                    <a:p>
                      <a:pPr algn="ctr"/>
                      <a:r>
                        <a:rPr lang="es-MX" dirty="0" err="1"/>
                        <a:t>Duration</a:t>
                      </a:r>
                      <a:r>
                        <a:rPr lang="es-MX" dirty="0"/>
                        <a:t> (µs)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err="1"/>
                        <a:t>Distance</a:t>
                      </a:r>
                      <a:r>
                        <a:rPr lang="es-MX" dirty="0"/>
                        <a:t> </a:t>
                      </a:r>
                      <a:r>
                        <a:rPr lang="es-MX" dirty="0" err="1"/>
                        <a:t>Traveled</a:t>
                      </a:r>
                      <a:r>
                        <a:rPr lang="es-MX" dirty="0"/>
                        <a:t> (km)</a:t>
                      </a:r>
                    </a:p>
                  </a:txBody>
                  <a:tcPr/>
                </a:tc>
                <a:tc>
                  <a:txBody>
                    <a:bodyPr/>
                    <a:lstStyle/>
                    <a:p>
                      <a:pPr algn="ctr"/>
                      <a:r>
                        <a:rPr lang="es-MX" dirty="0" err="1"/>
                        <a:t>Maximum</a:t>
                      </a:r>
                      <a:r>
                        <a:rPr lang="es-MX" dirty="0"/>
                        <a:t> </a:t>
                      </a:r>
                      <a:r>
                        <a:rPr lang="es-MX" dirty="0" err="1"/>
                        <a:t>Signal</a:t>
                      </a:r>
                      <a:r>
                        <a:rPr lang="es-MX" dirty="0"/>
                        <a:t> </a:t>
                      </a:r>
                    </a:p>
                  </a:txBody>
                  <a:tcPr/>
                </a:tc>
                <a:tc>
                  <a:txBody>
                    <a:bodyPr/>
                    <a:lstStyle/>
                    <a:p>
                      <a:pPr algn="ctr"/>
                      <a:r>
                        <a:rPr lang="es-MX" dirty="0" err="1"/>
                        <a:t>Size</a:t>
                      </a:r>
                      <a:r>
                        <a:rPr lang="es-MX" dirty="0"/>
                        <a:t> Event at </a:t>
                      </a:r>
                      <a:r>
                        <a:rPr lang="es-MX" dirty="0" err="1"/>
                        <a:t>frame</a:t>
                      </a:r>
                      <a:r>
                        <a:rPr lang="es-MX" dirty="0"/>
                        <a:t> 28 (km</a:t>
                      </a:r>
                      <a:r>
                        <a:rPr lang="es-MX" baseline="30000" dirty="0"/>
                        <a:t>2</a:t>
                      </a:r>
                      <a:r>
                        <a:rPr lang="es-MX" dirty="0"/>
                        <a:t>)</a:t>
                      </a:r>
                    </a:p>
                  </a:txBody>
                  <a:tcPr/>
                </a:tc>
                <a:extLst>
                  <a:ext uri="{0D108BD9-81ED-4DB2-BD59-A6C34878D82A}">
                    <a16:rowId xmlns:a16="http://schemas.microsoft.com/office/drawing/2014/main" val="3048815337"/>
                  </a:ext>
                </a:extLst>
              </a:tr>
              <a:tr h="300032">
                <a:tc>
                  <a:txBody>
                    <a:bodyPr/>
                    <a:lstStyle/>
                    <a:p>
                      <a:pPr algn="ctr"/>
                      <a:r>
                        <a:rPr lang="es-MX" dirty="0"/>
                        <a:t>16</a:t>
                      </a:r>
                    </a:p>
                  </a:txBody>
                  <a:tcPr/>
                </a:tc>
                <a:tc>
                  <a:txBody>
                    <a:bodyPr/>
                    <a:lstStyle/>
                    <a:p>
                      <a:pPr algn="ctr"/>
                      <a:r>
                        <a:rPr lang="es-MX" dirty="0"/>
                        <a:t>4.8</a:t>
                      </a:r>
                    </a:p>
                  </a:txBody>
                  <a:tcPr/>
                </a:tc>
                <a:tc>
                  <a:txBody>
                    <a:bodyPr/>
                    <a:lstStyle/>
                    <a:p>
                      <a:pPr algn="ctr"/>
                      <a:r>
                        <a:rPr lang="es-MX" dirty="0"/>
                        <a:t>1448.59</a:t>
                      </a:r>
                    </a:p>
                  </a:txBody>
                  <a:tcPr/>
                </a:tc>
                <a:tc>
                  <a:txBody>
                    <a:bodyPr/>
                    <a:lstStyle/>
                    <a:p>
                      <a:pPr algn="ctr"/>
                      <a:r>
                        <a:rPr lang="es-MX" dirty="0"/>
                        <a:t>400</a:t>
                      </a:r>
                    </a:p>
                  </a:txBody>
                  <a:tcPr/>
                </a:tc>
                <a:extLst>
                  <a:ext uri="{0D108BD9-81ED-4DB2-BD59-A6C34878D82A}">
                    <a16:rowId xmlns:a16="http://schemas.microsoft.com/office/drawing/2014/main" val="1571275588"/>
                  </a:ext>
                </a:extLst>
              </a:tr>
            </a:tbl>
          </a:graphicData>
        </a:graphic>
      </p:graphicFrame>
      <p:pic>
        <p:nvPicPr>
          <p:cNvPr id="5" name="Imagen 4">
            <a:extLst>
              <a:ext uri="{FF2B5EF4-FFF2-40B4-BE49-F238E27FC236}">
                <a16:creationId xmlns:a16="http://schemas.microsoft.com/office/drawing/2014/main" id="{CA5AA00C-2C6B-418A-8F82-E429D7E7B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2" y="609600"/>
            <a:ext cx="3429000" cy="2876550"/>
          </a:xfrm>
          <a:prstGeom prst="rect">
            <a:avLst/>
          </a:prstGeom>
        </p:spPr>
      </p:pic>
      <p:sp>
        <p:nvSpPr>
          <p:cNvPr id="6" name="CuadroTexto 5">
            <a:extLst>
              <a:ext uri="{FF2B5EF4-FFF2-40B4-BE49-F238E27FC236}">
                <a16:creationId xmlns:a16="http://schemas.microsoft.com/office/drawing/2014/main" id="{903DCD7D-D63C-4B61-AA92-BB18C514D48C}"/>
              </a:ext>
            </a:extLst>
          </p:cNvPr>
          <p:cNvSpPr txBox="1"/>
          <p:nvPr/>
        </p:nvSpPr>
        <p:spPr>
          <a:xfrm>
            <a:off x="4446406" y="105231"/>
            <a:ext cx="2566728" cy="43088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s-MX" sz="2200" dirty="0"/>
              <a:t>Interesting events</a:t>
            </a:r>
          </a:p>
        </p:txBody>
      </p:sp>
      <p:sp>
        <p:nvSpPr>
          <p:cNvPr id="4" name="CuadroTexto 3">
            <a:extLst>
              <a:ext uri="{FF2B5EF4-FFF2-40B4-BE49-F238E27FC236}">
                <a16:creationId xmlns:a16="http://schemas.microsoft.com/office/drawing/2014/main" id="{BEA0B118-68BB-42E4-B685-79E64209E21B}"/>
              </a:ext>
            </a:extLst>
          </p:cNvPr>
          <p:cNvSpPr txBox="1"/>
          <p:nvPr/>
        </p:nvSpPr>
        <p:spPr>
          <a:xfrm>
            <a:off x="7185096" y="814988"/>
            <a:ext cx="2085827"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s-MX" dirty="0"/>
              <a:t>Long track event</a:t>
            </a:r>
          </a:p>
        </p:txBody>
      </p:sp>
    </p:spTree>
    <p:extLst>
      <p:ext uri="{BB962C8B-B14F-4D97-AF65-F5344CB8AC3E}">
        <p14:creationId xmlns:p14="http://schemas.microsoft.com/office/powerpoint/2010/main" val="1966639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942C9A60-D4C0-4102-8A32-2A9CFA77ED49}"/>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B9D1656F-8E61-4939-8681-7E6D95124246}"/>
              </a:ext>
            </a:extLst>
          </p:cNvPr>
          <p:cNvSpPr>
            <a:spLocks noGrp="1"/>
          </p:cNvSpPr>
          <p:nvPr>
            <p:ph type="sldNum" sz="quarter" idx="12"/>
          </p:nvPr>
        </p:nvSpPr>
        <p:spPr/>
        <p:txBody>
          <a:bodyPr/>
          <a:lstStyle/>
          <a:p>
            <a:fld id="{5A9B5ABB-ED41-4C56-A874-2D319BE49278}" type="slidenum">
              <a:rPr lang="es-MX" smtClean="0"/>
              <a:t>15</a:t>
            </a:fld>
            <a:endParaRPr lang="es-MX"/>
          </a:p>
        </p:txBody>
      </p:sp>
      <p:pic>
        <p:nvPicPr>
          <p:cNvPr id="4" name="Imagen 3">
            <a:extLst>
              <a:ext uri="{FF2B5EF4-FFF2-40B4-BE49-F238E27FC236}">
                <a16:creationId xmlns:a16="http://schemas.microsoft.com/office/drawing/2014/main" id="{5FA20AA3-EAFB-4AA1-B379-B1D92FDF6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770" y="3244712"/>
            <a:ext cx="4996483" cy="2880000"/>
          </a:xfrm>
          <a:prstGeom prst="rect">
            <a:avLst/>
          </a:prstGeom>
        </p:spPr>
      </p:pic>
      <p:sp>
        <p:nvSpPr>
          <p:cNvPr id="6" name="CuadroTexto 5">
            <a:extLst>
              <a:ext uri="{FF2B5EF4-FFF2-40B4-BE49-F238E27FC236}">
                <a16:creationId xmlns:a16="http://schemas.microsoft.com/office/drawing/2014/main" id="{94E91322-42AA-4678-AFFA-1D7CA7368D61}"/>
              </a:ext>
            </a:extLst>
          </p:cNvPr>
          <p:cNvSpPr txBox="1"/>
          <p:nvPr/>
        </p:nvSpPr>
        <p:spPr>
          <a:xfrm>
            <a:off x="7428753" y="849849"/>
            <a:ext cx="159851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s-MX" dirty="0"/>
              <a:t>18-April-2017</a:t>
            </a:r>
          </a:p>
        </p:txBody>
      </p:sp>
      <p:pic>
        <p:nvPicPr>
          <p:cNvPr id="7" name="Imagen 6">
            <a:extLst>
              <a:ext uri="{FF2B5EF4-FFF2-40B4-BE49-F238E27FC236}">
                <a16:creationId xmlns:a16="http://schemas.microsoft.com/office/drawing/2014/main" id="{CB141B89-FA48-4A4E-9D6B-8CB84617E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244712"/>
            <a:ext cx="3539592" cy="2880000"/>
          </a:xfrm>
          <a:prstGeom prst="rect">
            <a:avLst/>
          </a:prstGeom>
        </p:spPr>
      </p:pic>
      <p:pic>
        <p:nvPicPr>
          <p:cNvPr id="11" name="Imagen 10">
            <a:extLst>
              <a:ext uri="{FF2B5EF4-FFF2-40B4-BE49-F238E27FC236}">
                <a16:creationId xmlns:a16="http://schemas.microsoft.com/office/drawing/2014/main" id="{FA58E105-8D7E-452A-822A-5411CB97C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2" y="320674"/>
            <a:ext cx="3429000" cy="2876550"/>
          </a:xfrm>
          <a:prstGeom prst="rect">
            <a:avLst/>
          </a:prstGeom>
        </p:spPr>
      </p:pic>
      <p:graphicFrame>
        <p:nvGraphicFramePr>
          <p:cNvPr id="12" name="Tabla 11">
            <a:extLst>
              <a:ext uri="{FF2B5EF4-FFF2-40B4-BE49-F238E27FC236}">
                <a16:creationId xmlns:a16="http://schemas.microsoft.com/office/drawing/2014/main" id="{DA6537C8-5A38-4991-8A02-C8AB7736B495}"/>
              </a:ext>
            </a:extLst>
          </p:cNvPr>
          <p:cNvGraphicFramePr>
            <a:graphicFrameLocks noGrp="1"/>
          </p:cNvGraphicFramePr>
          <p:nvPr>
            <p:extLst>
              <p:ext uri="{D42A27DB-BD31-4B8C-83A1-F6EECF244321}">
                <p14:modId xmlns:p14="http://schemas.microsoft.com/office/powerpoint/2010/main" val="1785345003"/>
              </p:ext>
            </p:extLst>
          </p:nvPr>
        </p:nvGraphicFramePr>
        <p:xfrm>
          <a:off x="5180010" y="1758949"/>
          <a:ext cx="6096000" cy="12801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11726672"/>
                    </a:ext>
                  </a:extLst>
                </a:gridCol>
                <a:gridCol w="1524000">
                  <a:extLst>
                    <a:ext uri="{9D8B030D-6E8A-4147-A177-3AD203B41FA5}">
                      <a16:colId xmlns:a16="http://schemas.microsoft.com/office/drawing/2014/main" val="2243367115"/>
                    </a:ext>
                  </a:extLst>
                </a:gridCol>
                <a:gridCol w="1524000">
                  <a:extLst>
                    <a:ext uri="{9D8B030D-6E8A-4147-A177-3AD203B41FA5}">
                      <a16:colId xmlns:a16="http://schemas.microsoft.com/office/drawing/2014/main" val="206979158"/>
                    </a:ext>
                  </a:extLst>
                </a:gridCol>
                <a:gridCol w="1524000">
                  <a:extLst>
                    <a:ext uri="{9D8B030D-6E8A-4147-A177-3AD203B41FA5}">
                      <a16:colId xmlns:a16="http://schemas.microsoft.com/office/drawing/2014/main" val="598498399"/>
                    </a:ext>
                  </a:extLst>
                </a:gridCol>
              </a:tblGrid>
              <a:tr h="0">
                <a:tc>
                  <a:txBody>
                    <a:bodyPr/>
                    <a:lstStyle/>
                    <a:p>
                      <a:pPr algn="ctr"/>
                      <a:r>
                        <a:rPr lang="es-MX" dirty="0" err="1"/>
                        <a:t>Duration</a:t>
                      </a:r>
                      <a:r>
                        <a:rPr lang="es-MX" dirty="0"/>
                        <a:t> (µs)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dirty="0" err="1"/>
                        <a:t>Distance</a:t>
                      </a:r>
                      <a:r>
                        <a:rPr lang="es-MX" dirty="0"/>
                        <a:t> </a:t>
                      </a:r>
                      <a:r>
                        <a:rPr lang="es-MX" dirty="0" err="1"/>
                        <a:t>Traveled</a:t>
                      </a:r>
                      <a:r>
                        <a:rPr lang="es-MX" dirty="0"/>
                        <a:t> (km)</a:t>
                      </a:r>
                    </a:p>
                  </a:txBody>
                  <a:tcPr/>
                </a:tc>
                <a:tc>
                  <a:txBody>
                    <a:bodyPr/>
                    <a:lstStyle/>
                    <a:p>
                      <a:pPr algn="ctr"/>
                      <a:r>
                        <a:rPr lang="es-MX" dirty="0" err="1"/>
                        <a:t>Maximum</a:t>
                      </a:r>
                      <a:r>
                        <a:rPr lang="es-MX" dirty="0"/>
                        <a:t> </a:t>
                      </a:r>
                      <a:r>
                        <a:rPr lang="es-MX" dirty="0" err="1"/>
                        <a:t>Signal</a:t>
                      </a:r>
                      <a:r>
                        <a:rPr lang="es-MX" dirty="0"/>
                        <a:t> </a:t>
                      </a:r>
                    </a:p>
                  </a:txBody>
                  <a:tcPr/>
                </a:tc>
                <a:tc>
                  <a:txBody>
                    <a:bodyPr/>
                    <a:lstStyle/>
                    <a:p>
                      <a:pPr algn="ctr"/>
                      <a:r>
                        <a:rPr lang="es-MX" dirty="0" err="1"/>
                        <a:t>Size</a:t>
                      </a:r>
                      <a:r>
                        <a:rPr lang="es-MX" dirty="0"/>
                        <a:t> Event at </a:t>
                      </a:r>
                      <a:r>
                        <a:rPr lang="es-MX" dirty="0" err="1"/>
                        <a:t>frame</a:t>
                      </a:r>
                      <a:r>
                        <a:rPr lang="es-MX" dirty="0"/>
                        <a:t> 18 (km</a:t>
                      </a:r>
                      <a:r>
                        <a:rPr lang="es-MX" baseline="30000" dirty="0"/>
                        <a:t>2</a:t>
                      </a:r>
                      <a:r>
                        <a:rPr lang="es-MX" dirty="0"/>
                        <a:t>)</a:t>
                      </a:r>
                    </a:p>
                  </a:txBody>
                  <a:tcPr/>
                </a:tc>
                <a:extLst>
                  <a:ext uri="{0D108BD9-81ED-4DB2-BD59-A6C34878D82A}">
                    <a16:rowId xmlns:a16="http://schemas.microsoft.com/office/drawing/2014/main" val="3048815337"/>
                  </a:ext>
                </a:extLst>
              </a:tr>
              <a:tr h="300032">
                <a:tc>
                  <a:txBody>
                    <a:bodyPr/>
                    <a:lstStyle/>
                    <a:p>
                      <a:pPr algn="ctr"/>
                      <a:r>
                        <a:rPr lang="es-MX" dirty="0"/>
                        <a:t>36.8</a:t>
                      </a:r>
                    </a:p>
                  </a:txBody>
                  <a:tcPr/>
                </a:tc>
                <a:tc>
                  <a:txBody>
                    <a:bodyPr/>
                    <a:lstStyle/>
                    <a:p>
                      <a:pPr algn="ctr"/>
                      <a:r>
                        <a:rPr lang="es-MX" dirty="0"/>
                        <a:t>11.04</a:t>
                      </a:r>
                    </a:p>
                  </a:txBody>
                  <a:tcPr/>
                </a:tc>
                <a:tc>
                  <a:txBody>
                    <a:bodyPr/>
                    <a:lstStyle/>
                    <a:p>
                      <a:pPr algn="ctr"/>
                      <a:r>
                        <a:rPr lang="es-MX" dirty="0"/>
                        <a:t>1408.98</a:t>
                      </a:r>
                    </a:p>
                  </a:txBody>
                  <a:tcPr/>
                </a:tc>
                <a:tc>
                  <a:txBody>
                    <a:bodyPr/>
                    <a:lstStyle/>
                    <a:p>
                      <a:pPr algn="ctr"/>
                      <a:r>
                        <a:rPr lang="es-MX" dirty="0"/>
                        <a:t>150</a:t>
                      </a:r>
                    </a:p>
                  </a:txBody>
                  <a:tcPr/>
                </a:tc>
                <a:extLst>
                  <a:ext uri="{0D108BD9-81ED-4DB2-BD59-A6C34878D82A}">
                    <a16:rowId xmlns:a16="http://schemas.microsoft.com/office/drawing/2014/main" val="1571275588"/>
                  </a:ext>
                </a:extLst>
              </a:tr>
            </a:tbl>
          </a:graphicData>
        </a:graphic>
      </p:graphicFrame>
      <p:sp>
        <p:nvSpPr>
          <p:cNvPr id="9" name="CuadroTexto 8">
            <a:extLst>
              <a:ext uri="{FF2B5EF4-FFF2-40B4-BE49-F238E27FC236}">
                <a16:creationId xmlns:a16="http://schemas.microsoft.com/office/drawing/2014/main" id="{E8E413A7-049A-4D14-9B1F-CA27052945BC}"/>
              </a:ext>
            </a:extLst>
          </p:cNvPr>
          <p:cNvSpPr txBox="1"/>
          <p:nvPr/>
        </p:nvSpPr>
        <p:spPr>
          <a:xfrm>
            <a:off x="7290895" y="433029"/>
            <a:ext cx="1874231"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s-MX" dirty="0"/>
              <a:t>Point like event</a:t>
            </a:r>
          </a:p>
        </p:txBody>
      </p:sp>
    </p:spTree>
    <p:extLst>
      <p:ext uri="{BB962C8B-B14F-4D97-AF65-F5344CB8AC3E}">
        <p14:creationId xmlns:p14="http://schemas.microsoft.com/office/powerpoint/2010/main" val="20871692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39DE03D2-3763-4277-BA00-6BD871430E27}"/>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D0058F4D-A159-42E2-AEFF-210D358DD57E}"/>
              </a:ext>
            </a:extLst>
          </p:cNvPr>
          <p:cNvSpPr>
            <a:spLocks noGrp="1"/>
          </p:cNvSpPr>
          <p:nvPr>
            <p:ph type="sldNum" sz="quarter" idx="12"/>
          </p:nvPr>
        </p:nvSpPr>
        <p:spPr/>
        <p:txBody>
          <a:bodyPr/>
          <a:lstStyle/>
          <a:p>
            <a:fld id="{5A9B5ABB-ED41-4C56-A874-2D319BE49278}" type="slidenum">
              <a:rPr lang="es-MX" smtClean="0"/>
              <a:t>16</a:t>
            </a:fld>
            <a:endParaRPr lang="es-MX"/>
          </a:p>
        </p:txBody>
      </p:sp>
      <p:sp>
        <p:nvSpPr>
          <p:cNvPr id="5" name="CuadroTexto 4">
            <a:extLst>
              <a:ext uri="{FF2B5EF4-FFF2-40B4-BE49-F238E27FC236}">
                <a16:creationId xmlns:a16="http://schemas.microsoft.com/office/drawing/2014/main" id="{36C39B06-3221-40CB-BFFB-235260BE697A}"/>
              </a:ext>
            </a:extLst>
          </p:cNvPr>
          <p:cNvSpPr txBox="1"/>
          <p:nvPr/>
        </p:nvSpPr>
        <p:spPr>
          <a:xfrm>
            <a:off x="7428753" y="896671"/>
            <a:ext cx="159851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s-MX" dirty="0"/>
              <a:t>20-April-2017</a:t>
            </a:r>
          </a:p>
        </p:txBody>
      </p:sp>
      <p:pic>
        <p:nvPicPr>
          <p:cNvPr id="6" name="Imagen 5">
            <a:extLst>
              <a:ext uri="{FF2B5EF4-FFF2-40B4-BE49-F238E27FC236}">
                <a16:creationId xmlns:a16="http://schemas.microsoft.com/office/drawing/2014/main" id="{DC17FB90-6B91-4C5C-8AD8-B78715F2F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3198382"/>
            <a:ext cx="3541991" cy="2880000"/>
          </a:xfrm>
          <a:prstGeom prst="rect">
            <a:avLst/>
          </a:prstGeom>
        </p:spPr>
      </p:pic>
      <p:pic>
        <p:nvPicPr>
          <p:cNvPr id="8" name="Imagen 7">
            <a:extLst>
              <a:ext uri="{FF2B5EF4-FFF2-40B4-BE49-F238E27FC236}">
                <a16:creationId xmlns:a16="http://schemas.microsoft.com/office/drawing/2014/main" id="{4B035EDC-ADCB-4C7B-8829-7F6B1B697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770" y="3198382"/>
            <a:ext cx="4996483" cy="2880000"/>
          </a:xfrm>
          <a:prstGeom prst="rect">
            <a:avLst/>
          </a:prstGeom>
        </p:spPr>
      </p:pic>
      <p:pic>
        <p:nvPicPr>
          <p:cNvPr id="9" name="Imagen 8">
            <a:extLst>
              <a:ext uri="{FF2B5EF4-FFF2-40B4-BE49-F238E27FC236}">
                <a16:creationId xmlns:a16="http://schemas.microsoft.com/office/drawing/2014/main" id="{5586AFD2-353B-4D7F-88DA-CA504FE77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2" y="228014"/>
            <a:ext cx="3429000" cy="2876550"/>
          </a:xfrm>
          <a:prstGeom prst="rect">
            <a:avLst/>
          </a:prstGeom>
        </p:spPr>
      </p:pic>
      <p:graphicFrame>
        <p:nvGraphicFramePr>
          <p:cNvPr id="10" name="Tabla 9">
            <a:extLst>
              <a:ext uri="{FF2B5EF4-FFF2-40B4-BE49-F238E27FC236}">
                <a16:creationId xmlns:a16="http://schemas.microsoft.com/office/drawing/2014/main" id="{79444DB2-C5A8-4D77-8362-EF350BA34E76}"/>
              </a:ext>
            </a:extLst>
          </p:cNvPr>
          <p:cNvGraphicFramePr>
            <a:graphicFrameLocks noGrp="1"/>
          </p:cNvGraphicFramePr>
          <p:nvPr>
            <p:extLst>
              <p:ext uri="{D42A27DB-BD31-4B8C-83A1-F6EECF244321}">
                <p14:modId xmlns:p14="http://schemas.microsoft.com/office/powerpoint/2010/main" val="3898399834"/>
              </p:ext>
            </p:extLst>
          </p:nvPr>
        </p:nvGraphicFramePr>
        <p:xfrm>
          <a:off x="5180011" y="1666289"/>
          <a:ext cx="6096000" cy="12801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11726672"/>
                    </a:ext>
                  </a:extLst>
                </a:gridCol>
                <a:gridCol w="1524000">
                  <a:extLst>
                    <a:ext uri="{9D8B030D-6E8A-4147-A177-3AD203B41FA5}">
                      <a16:colId xmlns:a16="http://schemas.microsoft.com/office/drawing/2014/main" val="2243367115"/>
                    </a:ext>
                  </a:extLst>
                </a:gridCol>
                <a:gridCol w="1524000">
                  <a:extLst>
                    <a:ext uri="{9D8B030D-6E8A-4147-A177-3AD203B41FA5}">
                      <a16:colId xmlns:a16="http://schemas.microsoft.com/office/drawing/2014/main" val="206979158"/>
                    </a:ext>
                  </a:extLst>
                </a:gridCol>
                <a:gridCol w="1524000">
                  <a:extLst>
                    <a:ext uri="{9D8B030D-6E8A-4147-A177-3AD203B41FA5}">
                      <a16:colId xmlns:a16="http://schemas.microsoft.com/office/drawing/2014/main" val="1277162321"/>
                    </a:ext>
                  </a:extLst>
                </a:gridCol>
              </a:tblGrid>
              <a:tr h="300032">
                <a:tc>
                  <a:txBody>
                    <a:bodyPr/>
                    <a:lstStyle/>
                    <a:p>
                      <a:pPr algn="ctr"/>
                      <a:r>
                        <a:rPr lang="es-MX" dirty="0" err="1"/>
                        <a:t>Duration</a:t>
                      </a:r>
                      <a:r>
                        <a:rPr lang="es-MX" dirty="0"/>
                        <a:t> (µs)</a:t>
                      </a:r>
                    </a:p>
                  </a:txBody>
                  <a:tcPr/>
                </a:tc>
                <a:tc>
                  <a:txBody>
                    <a:bodyPr/>
                    <a:lstStyle/>
                    <a:p>
                      <a:pPr algn="ctr"/>
                      <a:r>
                        <a:rPr lang="es-MX" dirty="0" err="1"/>
                        <a:t>Distance</a:t>
                      </a:r>
                      <a:r>
                        <a:rPr lang="es-MX" dirty="0"/>
                        <a:t> </a:t>
                      </a:r>
                      <a:r>
                        <a:rPr lang="es-MX" dirty="0" err="1"/>
                        <a:t>Traveled</a:t>
                      </a:r>
                      <a:r>
                        <a:rPr lang="es-MX" dirty="0"/>
                        <a:t> (km)</a:t>
                      </a:r>
                    </a:p>
                  </a:txBody>
                  <a:tcPr/>
                </a:tc>
                <a:tc>
                  <a:txBody>
                    <a:bodyPr/>
                    <a:lstStyle/>
                    <a:p>
                      <a:pPr algn="ctr"/>
                      <a:r>
                        <a:rPr lang="es-MX" dirty="0" err="1"/>
                        <a:t>Maximum</a:t>
                      </a:r>
                      <a:r>
                        <a:rPr lang="es-MX" dirty="0"/>
                        <a:t> </a:t>
                      </a:r>
                      <a:r>
                        <a:rPr lang="es-MX" dirty="0" err="1"/>
                        <a:t>Signal</a:t>
                      </a:r>
                      <a:r>
                        <a:rPr lang="es-MX" dirty="0"/>
                        <a:t> </a:t>
                      </a:r>
                    </a:p>
                  </a:txBody>
                  <a:tcPr/>
                </a:tc>
                <a:tc>
                  <a:txBody>
                    <a:bodyPr/>
                    <a:lstStyle/>
                    <a:p>
                      <a:pPr algn="ctr"/>
                      <a:r>
                        <a:rPr lang="es-MX" dirty="0" err="1"/>
                        <a:t>Size</a:t>
                      </a:r>
                      <a:r>
                        <a:rPr lang="es-MX" dirty="0"/>
                        <a:t> Event at </a:t>
                      </a:r>
                      <a:r>
                        <a:rPr lang="es-MX" dirty="0" err="1"/>
                        <a:t>frame</a:t>
                      </a:r>
                      <a:r>
                        <a:rPr lang="es-MX" dirty="0"/>
                        <a:t> 32 (km</a:t>
                      </a:r>
                      <a:r>
                        <a:rPr lang="es-MX" baseline="30000" dirty="0"/>
                        <a:t>2</a:t>
                      </a:r>
                      <a:r>
                        <a:rPr lang="es-MX" dirty="0"/>
                        <a:t>)</a:t>
                      </a:r>
                    </a:p>
                  </a:txBody>
                  <a:tcPr/>
                </a:tc>
                <a:extLst>
                  <a:ext uri="{0D108BD9-81ED-4DB2-BD59-A6C34878D82A}">
                    <a16:rowId xmlns:a16="http://schemas.microsoft.com/office/drawing/2014/main" val="3048815337"/>
                  </a:ext>
                </a:extLst>
              </a:tr>
              <a:tr h="300032">
                <a:tc>
                  <a:txBody>
                    <a:bodyPr/>
                    <a:lstStyle/>
                    <a:p>
                      <a:pPr algn="ctr"/>
                      <a:r>
                        <a:rPr lang="es-MX" dirty="0"/>
                        <a:t>40</a:t>
                      </a:r>
                    </a:p>
                  </a:txBody>
                  <a:tcPr/>
                </a:tc>
                <a:tc>
                  <a:txBody>
                    <a:bodyPr/>
                    <a:lstStyle/>
                    <a:p>
                      <a:pPr algn="ctr"/>
                      <a:r>
                        <a:rPr lang="es-MX" dirty="0"/>
                        <a:t>12</a:t>
                      </a:r>
                    </a:p>
                  </a:txBody>
                  <a:tcPr/>
                </a:tc>
                <a:tc>
                  <a:txBody>
                    <a:bodyPr/>
                    <a:lstStyle/>
                    <a:p>
                      <a:pPr algn="ctr"/>
                      <a:r>
                        <a:rPr lang="es-MX" dirty="0"/>
                        <a:t>1053.69</a:t>
                      </a:r>
                    </a:p>
                  </a:txBody>
                  <a:tcPr/>
                </a:tc>
                <a:tc>
                  <a:txBody>
                    <a:bodyPr/>
                    <a:lstStyle/>
                    <a:p>
                      <a:pPr algn="ctr"/>
                      <a:r>
                        <a:rPr lang="es-MX" dirty="0"/>
                        <a:t>400</a:t>
                      </a:r>
                    </a:p>
                  </a:txBody>
                  <a:tcPr/>
                </a:tc>
                <a:extLst>
                  <a:ext uri="{0D108BD9-81ED-4DB2-BD59-A6C34878D82A}">
                    <a16:rowId xmlns:a16="http://schemas.microsoft.com/office/drawing/2014/main" val="1571275588"/>
                  </a:ext>
                </a:extLst>
              </a:tr>
            </a:tbl>
          </a:graphicData>
        </a:graphic>
      </p:graphicFrame>
      <p:sp>
        <p:nvSpPr>
          <p:cNvPr id="11" name="CuadroTexto 10">
            <a:extLst>
              <a:ext uri="{FF2B5EF4-FFF2-40B4-BE49-F238E27FC236}">
                <a16:creationId xmlns:a16="http://schemas.microsoft.com/office/drawing/2014/main" id="{F5602BA5-954E-4CFF-9A61-1FA769313CC2}"/>
              </a:ext>
            </a:extLst>
          </p:cNvPr>
          <p:cNvSpPr txBox="1"/>
          <p:nvPr/>
        </p:nvSpPr>
        <p:spPr>
          <a:xfrm>
            <a:off x="7076093" y="527339"/>
            <a:ext cx="2303836"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s-MX" dirty="0" err="1"/>
              <a:t>Middle</a:t>
            </a:r>
            <a:r>
              <a:rPr lang="es-MX" dirty="0"/>
              <a:t> track event</a:t>
            </a:r>
          </a:p>
        </p:txBody>
      </p:sp>
    </p:spTree>
    <p:extLst>
      <p:ext uri="{BB962C8B-B14F-4D97-AF65-F5344CB8AC3E}">
        <p14:creationId xmlns:p14="http://schemas.microsoft.com/office/powerpoint/2010/main" val="4871263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BEAFB46-0EC7-4003-89D7-18159677EA74}"/>
              </a:ext>
            </a:extLst>
          </p:cNvPr>
          <p:cNvSpPr>
            <a:spLocks noGrp="1"/>
          </p:cNvSpPr>
          <p:nvPr>
            <p:ph type="title"/>
          </p:nvPr>
        </p:nvSpPr>
        <p:spPr>
          <a:xfrm>
            <a:off x="673832" y="320675"/>
            <a:ext cx="3782280" cy="1396022"/>
          </a:xfrm>
        </p:spPr>
        <p:txBody>
          <a:bodyPr/>
          <a:lstStyle/>
          <a:p>
            <a:r>
              <a:rPr lang="es-MX" dirty="0" err="1"/>
              <a:t>Summary</a:t>
            </a:r>
            <a:endParaRPr lang="es-MX" dirty="0"/>
          </a:p>
        </p:txBody>
      </p:sp>
      <p:sp>
        <p:nvSpPr>
          <p:cNvPr id="2" name="Marcador de pie de página 1">
            <a:extLst>
              <a:ext uri="{FF2B5EF4-FFF2-40B4-BE49-F238E27FC236}">
                <a16:creationId xmlns:a16="http://schemas.microsoft.com/office/drawing/2014/main" id="{3ACC6926-C938-46DF-9C59-C2571C3A01F8}"/>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3B5DD69F-A37F-46A6-85BD-21C5DDE3DA1F}"/>
              </a:ext>
            </a:extLst>
          </p:cNvPr>
          <p:cNvSpPr>
            <a:spLocks noGrp="1"/>
          </p:cNvSpPr>
          <p:nvPr>
            <p:ph type="sldNum" sz="quarter" idx="12"/>
          </p:nvPr>
        </p:nvSpPr>
        <p:spPr/>
        <p:txBody>
          <a:bodyPr/>
          <a:lstStyle/>
          <a:p>
            <a:fld id="{5A9B5ABB-ED41-4C56-A874-2D319BE49278}" type="slidenum">
              <a:rPr lang="es-MX" smtClean="0"/>
              <a:t>17</a:t>
            </a:fld>
            <a:endParaRPr lang="es-MX"/>
          </a:p>
        </p:txBody>
      </p:sp>
      <p:sp>
        <p:nvSpPr>
          <p:cNvPr id="7" name="CuadroTexto 6">
            <a:extLst>
              <a:ext uri="{FF2B5EF4-FFF2-40B4-BE49-F238E27FC236}">
                <a16:creationId xmlns:a16="http://schemas.microsoft.com/office/drawing/2014/main" id="{AD1FD282-F4A4-4149-BD45-014D48131B4D}"/>
              </a:ext>
            </a:extLst>
          </p:cNvPr>
          <p:cNvSpPr txBox="1"/>
          <p:nvPr/>
        </p:nvSpPr>
        <p:spPr>
          <a:xfrm>
            <a:off x="684211" y="1716697"/>
            <a:ext cx="8723557" cy="2862322"/>
          </a:xfrm>
          <a:prstGeom prst="rect">
            <a:avLst/>
          </a:prstGeom>
          <a:noFill/>
        </p:spPr>
        <p:txBody>
          <a:bodyPr wrap="square" rtlCol="0">
            <a:spAutoFit/>
          </a:bodyPr>
          <a:lstStyle/>
          <a:p>
            <a:r>
              <a:rPr lang="en-US" sz="2000" dirty="0"/>
              <a:t>We presented a </a:t>
            </a:r>
            <a:r>
              <a:rPr lang="en-US" sz="2000"/>
              <a:t>brief scheme </a:t>
            </a:r>
            <a:r>
              <a:rPr lang="en-US" sz="2000" dirty="0"/>
              <a:t>about the Lomonosov space project, and the TUS detector on board the Lomonosov satellite. We show the general scheme for events selection from TUS and discussed some results from events of the first semester of 2017 of the TUS on EAS operational mode, like a classification and geographic distribution.</a:t>
            </a:r>
          </a:p>
          <a:p>
            <a:endParaRPr lang="en-US" sz="2000" dirty="0"/>
          </a:p>
          <a:p>
            <a:r>
              <a:rPr lang="en-US" sz="2000" dirty="0"/>
              <a:t>we are working on statistical analysis of the maximum value recorded on the event, as well as the analysis of the spatial </a:t>
            </a:r>
            <a:r>
              <a:rPr lang="en-US" sz="2000" dirty="0" err="1"/>
              <a:t>extention</a:t>
            </a:r>
            <a:r>
              <a:rPr lang="en-US" sz="2000" dirty="0"/>
              <a:t> of the interesting events.</a:t>
            </a:r>
            <a:endParaRPr lang="es-MX" sz="2000" dirty="0"/>
          </a:p>
        </p:txBody>
      </p:sp>
    </p:spTree>
    <p:extLst>
      <p:ext uri="{BB962C8B-B14F-4D97-AF65-F5344CB8AC3E}">
        <p14:creationId xmlns:p14="http://schemas.microsoft.com/office/powerpoint/2010/main" val="222062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E8DB81-5EFB-4FEC-89BC-33E65A35D3AD}"/>
              </a:ext>
            </a:extLst>
          </p:cNvPr>
          <p:cNvSpPr>
            <a:spLocks noGrp="1"/>
          </p:cNvSpPr>
          <p:nvPr>
            <p:ph type="title"/>
          </p:nvPr>
        </p:nvSpPr>
        <p:spPr/>
        <p:txBody>
          <a:bodyPr/>
          <a:lstStyle/>
          <a:p>
            <a:r>
              <a:rPr lang="es-MX" dirty="0"/>
              <a:t>Gracias por su atención </a:t>
            </a:r>
          </a:p>
        </p:txBody>
      </p:sp>
      <p:sp>
        <p:nvSpPr>
          <p:cNvPr id="3" name="Marcador de pie de página 2">
            <a:extLst>
              <a:ext uri="{FF2B5EF4-FFF2-40B4-BE49-F238E27FC236}">
                <a16:creationId xmlns:a16="http://schemas.microsoft.com/office/drawing/2014/main" id="{EF212A0D-72F4-4EE1-85B3-BCB909BF26BB}"/>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A13B7DC3-368D-426F-8F03-12451FF6E7FC}"/>
              </a:ext>
            </a:extLst>
          </p:cNvPr>
          <p:cNvSpPr>
            <a:spLocks noGrp="1"/>
          </p:cNvSpPr>
          <p:nvPr>
            <p:ph type="sldNum" sz="quarter" idx="12"/>
          </p:nvPr>
        </p:nvSpPr>
        <p:spPr/>
        <p:txBody>
          <a:bodyPr/>
          <a:lstStyle/>
          <a:p>
            <a:fld id="{5A9B5ABB-ED41-4C56-A874-2D319BE49278}" type="slidenum">
              <a:rPr lang="es-MX" smtClean="0"/>
              <a:t>18</a:t>
            </a:fld>
            <a:endParaRPr lang="es-MX"/>
          </a:p>
        </p:txBody>
      </p:sp>
      <p:pic>
        <p:nvPicPr>
          <p:cNvPr id="6" name="Imagen 5">
            <a:extLst>
              <a:ext uri="{FF2B5EF4-FFF2-40B4-BE49-F238E27FC236}">
                <a16:creationId xmlns:a16="http://schemas.microsoft.com/office/drawing/2014/main" id="{A93282B5-AB46-4D20-8800-087F948B4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000" y="501161"/>
            <a:ext cx="6912000" cy="432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81914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9789B7-5B78-482B-9D3A-6C4014235DCE}"/>
              </a:ext>
            </a:extLst>
          </p:cNvPr>
          <p:cNvSpPr>
            <a:spLocks noGrp="1"/>
          </p:cNvSpPr>
          <p:nvPr>
            <p:ph type="title"/>
          </p:nvPr>
        </p:nvSpPr>
        <p:spPr>
          <a:xfrm>
            <a:off x="684212" y="863600"/>
            <a:ext cx="2366718" cy="773723"/>
          </a:xfrm>
        </p:spPr>
        <p:txBody>
          <a:bodyPr/>
          <a:lstStyle/>
          <a:p>
            <a:r>
              <a:rPr lang="es-MX" dirty="0"/>
              <a:t>Content</a:t>
            </a:r>
          </a:p>
        </p:txBody>
      </p:sp>
      <p:sp>
        <p:nvSpPr>
          <p:cNvPr id="3" name="Marcador de texto 2">
            <a:extLst>
              <a:ext uri="{FF2B5EF4-FFF2-40B4-BE49-F238E27FC236}">
                <a16:creationId xmlns:a16="http://schemas.microsoft.com/office/drawing/2014/main" id="{10D650E3-15D1-4414-9A21-31EB602CCFA8}"/>
              </a:ext>
            </a:extLst>
          </p:cNvPr>
          <p:cNvSpPr>
            <a:spLocks noGrp="1"/>
          </p:cNvSpPr>
          <p:nvPr>
            <p:ph type="body" idx="1"/>
          </p:nvPr>
        </p:nvSpPr>
        <p:spPr>
          <a:xfrm>
            <a:off x="684212" y="2074985"/>
            <a:ext cx="8535988" cy="3919415"/>
          </a:xfrm>
        </p:spPr>
        <p:txBody>
          <a:bodyPr>
            <a:normAutofit/>
          </a:bodyPr>
          <a:lstStyle/>
          <a:p>
            <a:pPr marL="342900" indent="-342900">
              <a:buFont typeface="Wingdings" panose="05000000000000000000" pitchFamily="2" charset="2"/>
              <a:buChar char="Ø"/>
            </a:pPr>
            <a:r>
              <a:rPr lang="es-MX" sz="2400" dirty="0">
                <a:solidFill>
                  <a:schemeClr val="bg1"/>
                </a:solidFill>
              </a:rPr>
              <a:t>The “</a:t>
            </a:r>
            <a:r>
              <a:rPr lang="es-MX" sz="2400" dirty="0" err="1">
                <a:solidFill>
                  <a:schemeClr val="bg1"/>
                </a:solidFill>
              </a:rPr>
              <a:t>Lomonosov</a:t>
            </a:r>
            <a:r>
              <a:rPr lang="es-MX" sz="2400" dirty="0">
                <a:solidFill>
                  <a:schemeClr val="bg1"/>
                </a:solidFill>
              </a:rPr>
              <a:t>” space </a:t>
            </a:r>
            <a:r>
              <a:rPr lang="es-MX" sz="2400" dirty="0" err="1">
                <a:solidFill>
                  <a:schemeClr val="bg1"/>
                </a:solidFill>
              </a:rPr>
              <a:t>project</a:t>
            </a:r>
            <a:r>
              <a:rPr lang="es-MX" sz="2400" dirty="0">
                <a:solidFill>
                  <a:schemeClr val="bg1"/>
                </a:solidFill>
              </a:rPr>
              <a:t>.</a:t>
            </a:r>
          </a:p>
          <a:p>
            <a:pPr marL="342900" indent="-342900">
              <a:buFont typeface="Wingdings" panose="05000000000000000000" pitchFamily="2" charset="2"/>
              <a:buChar char="Ø"/>
            </a:pPr>
            <a:r>
              <a:rPr lang="es-MX" sz="2400" dirty="0">
                <a:solidFill>
                  <a:schemeClr val="bg1"/>
                </a:solidFill>
              </a:rPr>
              <a:t>TUS detector.</a:t>
            </a:r>
          </a:p>
          <a:p>
            <a:pPr marL="342900" indent="-342900">
              <a:buFont typeface="Wingdings" panose="05000000000000000000" pitchFamily="2" charset="2"/>
              <a:buChar char="Ø"/>
            </a:pPr>
            <a:r>
              <a:rPr lang="es-MX" sz="2400" dirty="0">
                <a:solidFill>
                  <a:schemeClr val="bg1"/>
                </a:solidFill>
              </a:rPr>
              <a:t>Events </a:t>
            </a:r>
            <a:r>
              <a:rPr lang="es-MX" sz="2400" dirty="0" err="1">
                <a:solidFill>
                  <a:schemeClr val="bg1"/>
                </a:solidFill>
              </a:rPr>
              <a:t>selection</a:t>
            </a:r>
            <a:r>
              <a:rPr lang="es-MX" sz="2400" dirty="0">
                <a:solidFill>
                  <a:schemeClr val="bg1"/>
                </a:solidFill>
              </a:rPr>
              <a:t>.</a:t>
            </a:r>
          </a:p>
          <a:p>
            <a:pPr marL="800100" lvl="1" indent="-342900">
              <a:buFont typeface="Wingdings" panose="05000000000000000000" pitchFamily="2" charset="2"/>
              <a:buChar char="q"/>
            </a:pPr>
            <a:r>
              <a:rPr lang="es-MX" sz="2400" dirty="0" err="1"/>
              <a:t>Selection</a:t>
            </a:r>
            <a:r>
              <a:rPr lang="es-MX" sz="2400" dirty="0"/>
              <a:t> </a:t>
            </a:r>
            <a:r>
              <a:rPr lang="es-MX" sz="2400" dirty="0" err="1"/>
              <a:t>process</a:t>
            </a:r>
            <a:r>
              <a:rPr lang="es-MX" sz="2400" dirty="0"/>
              <a:t>.</a:t>
            </a:r>
          </a:p>
          <a:p>
            <a:pPr marL="800100" lvl="1" indent="-342900">
              <a:buFont typeface="Wingdings" panose="05000000000000000000" pitchFamily="2" charset="2"/>
              <a:buChar char="q"/>
            </a:pPr>
            <a:r>
              <a:rPr lang="es-MX" sz="2400" dirty="0"/>
              <a:t>Data </a:t>
            </a:r>
            <a:r>
              <a:rPr lang="es-MX" sz="2400" dirty="0" err="1"/>
              <a:t>reduction</a:t>
            </a:r>
            <a:r>
              <a:rPr lang="es-MX" sz="2400" dirty="0"/>
              <a:t>.</a:t>
            </a:r>
          </a:p>
          <a:p>
            <a:pPr marL="800100" lvl="1" indent="-342900">
              <a:buFont typeface="Wingdings" panose="05000000000000000000" pitchFamily="2" charset="2"/>
              <a:buChar char="q"/>
            </a:pPr>
            <a:r>
              <a:rPr lang="es-MX" sz="2400" dirty="0"/>
              <a:t>Interesting events.</a:t>
            </a:r>
          </a:p>
          <a:p>
            <a:pPr marL="342900" indent="-342900">
              <a:buFont typeface="Wingdings" panose="05000000000000000000" pitchFamily="2" charset="2"/>
              <a:buChar char="Ø"/>
            </a:pPr>
            <a:r>
              <a:rPr lang="es-MX" sz="2400" dirty="0" err="1">
                <a:solidFill>
                  <a:schemeClr val="bg1"/>
                </a:solidFill>
              </a:rPr>
              <a:t>Summary</a:t>
            </a:r>
            <a:r>
              <a:rPr lang="es-MX" sz="2400" dirty="0">
                <a:solidFill>
                  <a:schemeClr val="bg1"/>
                </a:solidFill>
              </a:rPr>
              <a:t>.</a:t>
            </a:r>
          </a:p>
        </p:txBody>
      </p:sp>
      <p:sp>
        <p:nvSpPr>
          <p:cNvPr id="4" name="Marcador de pie de página 3">
            <a:extLst>
              <a:ext uri="{FF2B5EF4-FFF2-40B4-BE49-F238E27FC236}">
                <a16:creationId xmlns:a16="http://schemas.microsoft.com/office/drawing/2014/main" id="{AE69F9CA-7B1B-41C6-B2FD-0BFD1D05105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0D4C75D8-4BFB-49AD-8CF5-A7073BE39B11}"/>
              </a:ext>
            </a:extLst>
          </p:cNvPr>
          <p:cNvSpPr>
            <a:spLocks noGrp="1"/>
          </p:cNvSpPr>
          <p:nvPr>
            <p:ph type="sldNum" sz="quarter" idx="12"/>
          </p:nvPr>
        </p:nvSpPr>
        <p:spPr/>
        <p:txBody>
          <a:bodyPr/>
          <a:lstStyle/>
          <a:p>
            <a:fld id="{5A9B5ABB-ED41-4C56-A874-2D319BE49278}" type="slidenum">
              <a:rPr lang="es-MX" smtClean="0"/>
              <a:t>2</a:t>
            </a:fld>
            <a:endParaRPr lang="es-MX"/>
          </a:p>
        </p:txBody>
      </p:sp>
    </p:spTree>
    <p:extLst>
      <p:ext uri="{BB962C8B-B14F-4D97-AF65-F5344CB8AC3E}">
        <p14:creationId xmlns:p14="http://schemas.microsoft.com/office/powerpoint/2010/main" val="41118201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ED89B-91DA-4CDB-94E6-058D51F139CB}"/>
              </a:ext>
            </a:extLst>
          </p:cNvPr>
          <p:cNvSpPr>
            <a:spLocks noGrp="1"/>
          </p:cNvSpPr>
          <p:nvPr>
            <p:ph type="title"/>
          </p:nvPr>
        </p:nvSpPr>
        <p:spPr>
          <a:xfrm>
            <a:off x="4341812" y="272562"/>
            <a:ext cx="7598141" cy="896815"/>
          </a:xfrm>
        </p:spPr>
        <p:txBody>
          <a:bodyPr/>
          <a:lstStyle/>
          <a:p>
            <a:r>
              <a:rPr lang="es-MX" dirty="0"/>
              <a:t>The “Lomonosov” space Project</a:t>
            </a:r>
          </a:p>
        </p:txBody>
      </p:sp>
      <p:sp>
        <p:nvSpPr>
          <p:cNvPr id="3" name="Marcador de texto 2">
            <a:extLst>
              <a:ext uri="{FF2B5EF4-FFF2-40B4-BE49-F238E27FC236}">
                <a16:creationId xmlns:a16="http://schemas.microsoft.com/office/drawing/2014/main" id="{633ED0E6-9808-46CD-A3D5-6C47F42BDBD1}"/>
              </a:ext>
            </a:extLst>
          </p:cNvPr>
          <p:cNvSpPr>
            <a:spLocks noGrp="1"/>
          </p:cNvSpPr>
          <p:nvPr>
            <p:ph type="body" idx="1"/>
          </p:nvPr>
        </p:nvSpPr>
        <p:spPr>
          <a:xfrm>
            <a:off x="509953" y="1169377"/>
            <a:ext cx="8352693" cy="4743639"/>
          </a:xfrm>
        </p:spPr>
        <p:txBody>
          <a:bodyPr>
            <a:normAutofit/>
          </a:bodyPr>
          <a:lstStyle/>
          <a:p>
            <a:r>
              <a:rPr lang="en-US" dirty="0">
                <a:solidFill>
                  <a:schemeClr val="bg1"/>
                </a:solidFill>
              </a:rPr>
              <a:t>The “Lomonosov” space project is lead by Lomonosov Moscow State University. </a:t>
            </a:r>
          </a:p>
          <a:p>
            <a:r>
              <a:rPr lang="en-US" dirty="0">
                <a:solidFill>
                  <a:schemeClr val="bg1"/>
                </a:solidFill>
              </a:rPr>
              <a:t>Collaboration:</a:t>
            </a:r>
          </a:p>
          <a:p>
            <a:r>
              <a:rPr lang="en-US" dirty="0">
                <a:solidFill>
                  <a:schemeClr val="bg1"/>
                </a:solidFill>
              </a:rPr>
              <a:t>Russia								USA</a:t>
            </a:r>
          </a:p>
          <a:p>
            <a:r>
              <a:rPr lang="en-US" dirty="0">
                <a:solidFill>
                  <a:schemeClr val="bg1"/>
                </a:solidFill>
              </a:rPr>
              <a:t>KOREA								DENMARK</a:t>
            </a:r>
          </a:p>
          <a:p>
            <a:r>
              <a:rPr lang="en-US" dirty="0">
                <a:solidFill>
                  <a:schemeClr val="bg1"/>
                </a:solidFill>
              </a:rPr>
              <a:t>SPAIN								MEXICO</a:t>
            </a:r>
          </a:p>
          <a:p>
            <a:r>
              <a:rPr lang="en-US" dirty="0">
                <a:solidFill>
                  <a:schemeClr val="bg1"/>
                </a:solidFill>
              </a:rPr>
              <a:t>Some of the principal goals of the experiment are to study:</a:t>
            </a:r>
          </a:p>
          <a:p>
            <a:pPr marL="800100" lvl="1" indent="-342900">
              <a:buFont typeface="Courier New" panose="02070309020205020404" pitchFamily="49" charset="0"/>
              <a:buChar char="o"/>
            </a:pPr>
            <a:r>
              <a:rPr lang="en-US" dirty="0"/>
              <a:t>Ultra-high energy cosmic rays (UHECR) in the energy range of the </a:t>
            </a:r>
            <a:r>
              <a:rPr lang="en-US" dirty="0" err="1"/>
              <a:t>Greizen-Zatsepin-Kuzmin</a:t>
            </a:r>
            <a:r>
              <a:rPr lang="en-US" dirty="0"/>
              <a:t> (GZK) cutoff.</a:t>
            </a:r>
          </a:p>
          <a:p>
            <a:pPr marL="800100" lvl="1" indent="-342900">
              <a:buFont typeface="Courier New" panose="02070309020205020404" pitchFamily="49" charset="0"/>
              <a:buChar char="o"/>
            </a:pPr>
            <a:r>
              <a:rPr lang="en-US" dirty="0"/>
              <a:t>Ultraviolet (UV) transient luminous events in the upper atmosphere.</a:t>
            </a:r>
          </a:p>
          <a:p>
            <a:pPr marL="800100" lvl="1" indent="-342900">
              <a:buFont typeface="Courier New" panose="02070309020205020404" pitchFamily="49" charset="0"/>
              <a:buChar char="o"/>
            </a:pPr>
            <a:r>
              <a:rPr lang="en-US" dirty="0"/>
              <a:t>Multi wavelength study of gamma ray bursts in visible, UV, gamma and X-rays</a:t>
            </a:r>
            <a:r>
              <a:rPr lang="en-US" baseline="30000" dirty="0"/>
              <a:t>[1]</a:t>
            </a:r>
            <a:r>
              <a:rPr lang="en-US" dirty="0"/>
              <a:t>.</a:t>
            </a:r>
            <a:endParaRPr lang="es-MX" dirty="0"/>
          </a:p>
        </p:txBody>
      </p:sp>
      <p:sp>
        <p:nvSpPr>
          <p:cNvPr id="4" name="Marcador de pie de página 3">
            <a:extLst>
              <a:ext uri="{FF2B5EF4-FFF2-40B4-BE49-F238E27FC236}">
                <a16:creationId xmlns:a16="http://schemas.microsoft.com/office/drawing/2014/main" id="{076B543D-AF2C-4888-9254-49E3F485D5F5}"/>
              </a:ext>
            </a:extLst>
          </p:cNvPr>
          <p:cNvSpPr>
            <a:spLocks noGrp="1"/>
          </p:cNvSpPr>
          <p:nvPr>
            <p:ph type="ftr" sz="quarter" idx="11"/>
          </p:nvPr>
        </p:nvSpPr>
        <p:spPr>
          <a:xfrm>
            <a:off x="684212" y="6172200"/>
            <a:ext cx="7543800" cy="365125"/>
          </a:xfrm>
        </p:spPr>
        <p:txBody>
          <a:bodyPr/>
          <a:lstStyle/>
          <a:p>
            <a:r>
              <a:rPr lang="es-MX" dirty="0">
                <a:solidFill>
                  <a:schemeClr val="tx1"/>
                </a:solidFill>
              </a:rPr>
              <a:t>[1] </a:t>
            </a:r>
            <a:r>
              <a:rPr lang="es-MX" dirty="0" err="1">
                <a:solidFill>
                  <a:schemeClr val="tx1"/>
                </a:solidFill>
              </a:rPr>
              <a:t>Sadovnichy</a:t>
            </a:r>
            <a:r>
              <a:rPr lang="es-MX" dirty="0">
                <a:solidFill>
                  <a:schemeClr val="tx1"/>
                </a:solidFill>
              </a:rPr>
              <a:t> V. A., M. I. </a:t>
            </a:r>
            <a:r>
              <a:rPr lang="es-MX" dirty="0" err="1">
                <a:solidFill>
                  <a:schemeClr val="tx1"/>
                </a:solidFill>
              </a:rPr>
              <a:t>Panasyuk</a:t>
            </a:r>
            <a:r>
              <a:rPr lang="es-MX" dirty="0">
                <a:solidFill>
                  <a:schemeClr val="tx1"/>
                </a:solidFill>
              </a:rPr>
              <a:t>, A. M. </a:t>
            </a:r>
            <a:r>
              <a:rPr lang="es-MX" dirty="0" err="1">
                <a:solidFill>
                  <a:schemeClr val="tx1"/>
                </a:solidFill>
              </a:rPr>
              <a:t>Amelyushkin</a:t>
            </a:r>
            <a:r>
              <a:rPr lang="es-MX" dirty="0">
                <a:solidFill>
                  <a:schemeClr val="tx1"/>
                </a:solidFill>
              </a:rPr>
              <a:t>, et. al., “Lomonosov” Satellite-Space </a:t>
            </a:r>
            <a:r>
              <a:rPr lang="es-MX" dirty="0" err="1">
                <a:solidFill>
                  <a:schemeClr val="tx1"/>
                </a:solidFill>
              </a:rPr>
              <a:t>Observatory</a:t>
            </a:r>
            <a:r>
              <a:rPr lang="es-MX" dirty="0">
                <a:solidFill>
                  <a:schemeClr val="tx1"/>
                </a:solidFill>
              </a:rPr>
              <a:t> to Study Extreme </a:t>
            </a:r>
            <a:r>
              <a:rPr lang="es-MX" dirty="0" err="1">
                <a:solidFill>
                  <a:schemeClr val="tx1"/>
                </a:solidFill>
              </a:rPr>
              <a:t>Phenomena</a:t>
            </a:r>
            <a:r>
              <a:rPr lang="es-MX" dirty="0">
                <a:solidFill>
                  <a:schemeClr val="tx1"/>
                </a:solidFill>
              </a:rPr>
              <a:t> in Space. Space </a:t>
            </a:r>
            <a:r>
              <a:rPr lang="es-MX" dirty="0" err="1">
                <a:solidFill>
                  <a:schemeClr val="tx1"/>
                </a:solidFill>
              </a:rPr>
              <a:t>Sci</a:t>
            </a:r>
            <a:r>
              <a:rPr lang="es-MX" dirty="0">
                <a:solidFill>
                  <a:schemeClr val="tx1"/>
                </a:solidFill>
              </a:rPr>
              <a:t>. Rev. 212: 1705-1738, (2017).</a:t>
            </a:r>
          </a:p>
        </p:txBody>
      </p:sp>
      <p:sp>
        <p:nvSpPr>
          <p:cNvPr id="5" name="CuadroTexto 4">
            <a:extLst>
              <a:ext uri="{FF2B5EF4-FFF2-40B4-BE49-F238E27FC236}">
                <a16:creationId xmlns:a16="http://schemas.microsoft.com/office/drawing/2014/main" id="{6E33D5AF-210B-42AB-BB22-101FABF7B868}"/>
              </a:ext>
            </a:extLst>
          </p:cNvPr>
          <p:cNvSpPr txBox="1"/>
          <p:nvPr/>
        </p:nvSpPr>
        <p:spPr>
          <a:xfrm>
            <a:off x="2347546" y="6427177"/>
            <a:ext cx="184731" cy="369332"/>
          </a:xfrm>
          <a:prstGeom prst="rect">
            <a:avLst/>
          </a:prstGeom>
          <a:noFill/>
        </p:spPr>
        <p:txBody>
          <a:bodyPr wrap="none" rtlCol="0">
            <a:spAutoFit/>
          </a:bodyPr>
          <a:lstStyle/>
          <a:p>
            <a:endParaRPr lang="es-MX" dirty="0"/>
          </a:p>
        </p:txBody>
      </p:sp>
      <p:sp>
        <p:nvSpPr>
          <p:cNvPr id="6" name="Marcador de número de diapositiva 5">
            <a:extLst>
              <a:ext uri="{FF2B5EF4-FFF2-40B4-BE49-F238E27FC236}">
                <a16:creationId xmlns:a16="http://schemas.microsoft.com/office/drawing/2014/main" id="{135F4066-91C4-4B3E-87DF-CA191566FC86}"/>
              </a:ext>
            </a:extLst>
          </p:cNvPr>
          <p:cNvSpPr>
            <a:spLocks noGrp="1"/>
          </p:cNvSpPr>
          <p:nvPr>
            <p:ph type="sldNum" sz="quarter" idx="12"/>
          </p:nvPr>
        </p:nvSpPr>
        <p:spPr/>
        <p:txBody>
          <a:bodyPr/>
          <a:lstStyle/>
          <a:p>
            <a:fld id="{5A9B5ABB-ED41-4C56-A874-2D319BE49278}" type="slidenum">
              <a:rPr lang="es-MX" smtClean="0"/>
              <a:t>3</a:t>
            </a:fld>
            <a:endParaRPr lang="es-MX"/>
          </a:p>
        </p:txBody>
      </p:sp>
      <p:pic>
        <p:nvPicPr>
          <p:cNvPr id="8" name="Imagen 7">
            <a:extLst>
              <a:ext uri="{FF2B5EF4-FFF2-40B4-BE49-F238E27FC236}">
                <a16:creationId xmlns:a16="http://schemas.microsoft.com/office/drawing/2014/main" id="{DAE8E757-C272-4D68-9A64-5F6CFC742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22" y="1169377"/>
            <a:ext cx="2872131" cy="4320000"/>
          </a:xfrm>
          <a:prstGeom prst="rect">
            <a:avLst/>
          </a:prstGeom>
        </p:spPr>
      </p:pic>
      <p:pic>
        <p:nvPicPr>
          <p:cNvPr id="9" name="Imagen 8">
            <a:extLst>
              <a:ext uri="{FF2B5EF4-FFF2-40B4-BE49-F238E27FC236}">
                <a16:creationId xmlns:a16="http://schemas.microsoft.com/office/drawing/2014/main" id="{CCD59E69-9A10-419D-B842-850A135F8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528" y="2423412"/>
            <a:ext cx="539896" cy="360000"/>
          </a:xfrm>
          <a:prstGeom prst="rect">
            <a:avLst/>
          </a:prstGeom>
        </p:spPr>
      </p:pic>
      <p:pic>
        <p:nvPicPr>
          <p:cNvPr id="11" name="Imagen 10">
            <a:extLst>
              <a:ext uri="{FF2B5EF4-FFF2-40B4-BE49-F238E27FC236}">
                <a16:creationId xmlns:a16="http://schemas.microsoft.com/office/drawing/2014/main" id="{4B2F060F-CE6E-41DC-BB79-EAB862FA6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7598" y="2423412"/>
            <a:ext cx="539895" cy="360000"/>
          </a:xfrm>
          <a:prstGeom prst="rect">
            <a:avLst/>
          </a:prstGeom>
        </p:spPr>
      </p:pic>
      <p:pic>
        <p:nvPicPr>
          <p:cNvPr id="13" name="Imagen 12">
            <a:extLst>
              <a:ext uri="{FF2B5EF4-FFF2-40B4-BE49-F238E27FC236}">
                <a16:creationId xmlns:a16="http://schemas.microsoft.com/office/drawing/2014/main" id="{CADF0CC1-F7B1-4BE1-9530-5D7F63A5B4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3241" y="2858389"/>
            <a:ext cx="539895" cy="360000"/>
          </a:xfrm>
          <a:prstGeom prst="rect">
            <a:avLst/>
          </a:prstGeom>
        </p:spPr>
      </p:pic>
      <p:pic>
        <p:nvPicPr>
          <p:cNvPr id="17" name="Imagen 16">
            <a:extLst>
              <a:ext uri="{FF2B5EF4-FFF2-40B4-BE49-F238E27FC236}">
                <a16:creationId xmlns:a16="http://schemas.microsoft.com/office/drawing/2014/main" id="{645EEA3F-0F63-4F77-AF02-C55F33C92E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4424" y="2858389"/>
            <a:ext cx="540000" cy="360000"/>
          </a:xfrm>
          <a:prstGeom prst="rect">
            <a:avLst/>
          </a:prstGeom>
        </p:spPr>
      </p:pic>
      <p:pic>
        <p:nvPicPr>
          <p:cNvPr id="19" name="Imagen 18">
            <a:extLst>
              <a:ext uri="{FF2B5EF4-FFF2-40B4-BE49-F238E27FC236}">
                <a16:creationId xmlns:a16="http://schemas.microsoft.com/office/drawing/2014/main" id="{E69D6D81-970E-4127-97F3-F8B04BF05F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3136" y="3361196"/>
            <a:ext cx="540000" cy="360000"/>
          </a:xfrm>
          <a:prstGeom prst="rect">
            <a:avLst/>
          </a:prstGeom>
        </p:spPr>
      </p:pic>
      <p:pic>
        <p:nvPicPr>
          <p:cNvPr id="21" name="Imagen 20">
            <a:extLst>
              <a:ext uri="{FF2B5EF4-FFF2-40B4-BE49-F238E27FC236}">
                <a16:creationId xmlns:a16="http://schemas.microsoft.com/office/drawing/2014/main" id="{4795C523-A969-4EAB-817A-493D27E0A4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4528" y="3361196"/>
            <a:ext cx="539896" cy="360000"/>
          </a:xfrm>
          <a:prstGeom prst="rect">
            <a:avLst/>
          </a:prstGeom>
        </p:spPr>
      </p:pic>
    </p:spTree>
    <p:extLst>
      <p:ext uri="{BB962C8B-B14F-4D97-AF65-F5344CB8AC3E}">
        <p14:creationId xmlns:p14="http://schemas.microsoft.com/office/powerpoint/2010/main" val="3128236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3AFA0214-EDA6-4C73-8B0D-91BA4EF3175A}"/>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6DB22F1D-DBEE-4DB6-AD1B-B89301B5E0AB}"/>
              </a:ext>
            </a:extLst>
          </p:cNvPr>
          <p:cNvSpPr>
            <a:spLocks noGrp="1"/>
          </p:cNvSpPr>
          <p:nvPr>
            <p:ph type="sldNum" sz="quarter" idx="12"/>
          </p:nvPr>
        </p:nvSpPr>
        <p:spPr/>
        <p:txBody>
          <a:bodyPr/>
          <a:lstStyle/>
          <a:p>
            <a:fld id="{5A9B5ABB-ED41-4C56-A874-2D319BE49278}" type="slidenum">
              <a:rPr lang="es-MX" smtClean="0"/>
              <a:t>4</a:t>
            </a:fld>
            <a:endParaRPr lang="es-MX"/>
          </a:p>
        </p:txBody>
      </p:sp>
      <p:sp>
        <p:nvSpPr>
          <p:cNvPr id="4" name="CuadroTexto 3">
            <a:extLst>
              <a:ext uri="{FF2B5EF4-FFF2-40B4-BE49-F238E27FC236}">
                <a16:creationId xmlns:a16="http://schemas.microsoft.com/office/drawing/2014/main" id="{7FE809C9-B614-4475-BE45-F02BD20F472E}"/>
              </a:ext>
            </a:extLst>
          </p:cNvPr>
          <p:cNvSpPr txBox="1"/>
          <p:nvPr/>
        </p:nvSpPr>
        <p:spPr>
          <a:xfrm>
            <a:off x="684210" y="1035524"/>
            <a:ext cx="10821233" cy="646331"/>
          </a:xfrm>
          <a:prstGeom prst="rect">
            <a:avLst/>
          </a:prstGeom>
          <a:noFill/>
        </p:spPr>
        <p:txBody>
          <a:bodyPr wrap="square" rtlCol="0">
            <a:spAutoFit/>
          </a:bodyPr>
          <a:lstStyle/>
          <a:p>
            <a:r>
              <a:rPr lang="en-US" dirty="0">
                <a:solidFill>
                  <a:schemeClr val="bg1"/>
                </a:solidFill>
              </a:rPr>
              <a:t>Lomonosov carries a total of eight scientific payloads, including an ultraviolet detector and a telescope for measuring spectra and chemical composition of high-energy cosmic rays. </a:t>
            </a:r>
            <a:endParaRPr lang="es-MX" dirty="0">
              <a:solidFill>
                <a:schemeClr val="bg1"/>
              </a:solidFill>
            </a:endParaRPr>
          </a:p>
        </p:txBody>
      </p:sp>
      <p:pic>
        <p:nvPicPr>
          <p:cNvPr id="6" name="Imagen 5">
            <a:extLst>
              <a:ext uri="{FF2B5EF4-FFF2-40B4-BE49-F238E27FC236}">
                <a16:creationId xmlns:a16="http://schemas.microsoft.com/office/drawing/2014/main" id="{699071DA-A1CC-4EA2-9A7C-BE6F7F6DF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0" y="2107779"/>
            <a:ext cx="5710045" cy="396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224CA3B8-8E5F-4196-9016-E78F402F1DC2}"/>
              </a:ext>
            </a:extLst>
          </p:cNvPr>
          <p:cNvSpPr txBox="1"/>
          <p:nvPr/>
        </p:nvSpPr>
        <p:spPr>
          <a:xfrm>
            <a:off x="4467617" y="320675"/>
            <a:ext cx="3254417" cy="461665"/>
          </a:xfrm>
          <a:prstGeom prst="rect">
            <a:avLst/>
          </a:prstGeom>
          <a:noFill/>
        </p:spPr>
        <p:txBody>
          <a:bodyPr wrap="none" rtlCol="0">
            <a:spAutoFit/>
          </a:bodyPr>
          <a:lstStyle/>
          <a:p>
            <a:r>
              <a:rPr lang="es-MX" sz="2400" dirty="0" err="1"/>
              <a:t>Scientific</a:t>
            </a:r>
            <a:r>
              <a:rPr lang="es-MX" sz="2400" dirty="0"/>
              <a:t> Instruments</a:t>
            </a:r>
          </a:p>
        </p:txBody>
      </p:sp>
      <p:sp>
        <p:nvSpPr>
          <p:cNvPr id="8" name="CuadroTexto 7">
            <a:extLst>
              <a:ext uri="{FF2B5EF4-FFF2-40B4-BE49-F238E27FC236}">
                <a16:creationId xmlns:a16="http://schemas.microsoft.com/office/drawing/2014/main" id="{73E0501A-8C80-4509-9B87-8AFD594C59B0}"/>
              </a:ext>
            </a:extLst>
          </p:cNvPr>
          <p:cNvSpPr txBox="1"/>
          <p:nvPr/>
        </p:nvSpPr>
        <p:spPr>
          <a:xfrm>
            <a:off x="6830035" y="2011949"/>
            <a:ext cx="4675408" cy="3693319"/>
          </a:xfrm>
          <a:prstGeom prst="rect">
            <a:avLst/>
          </a:prstGeom>
          <a:noFill/>
        </p:spPr>
        <p:txBody>
          <a:bodyPr wrap="square" rtlCol="0">
            <a:spAutoFit/>
          </a:bodyPr>
          <a:lstStyle/>
          <a:p>
            <a:r>
              <a:rPr lang="es-MX" dirty="0" err="1">
                <a:solidFill>
                  <a:schemeClr val="bg1"/>
                </a:solidFill>
              </a:rPr>
              <a:t>Some</a:t>
            </a:r>
            <a:r>
              <a:rPr lang="es-MX" dirty="0">
                <a:solidFill>
                  <a:schemeClr val="bg1"/>
                </a:solidFill>
              </a:rPr>
              <a:t> of the </a:t>
            </a:r>
            <a:r>
              <a:rPr lang="es-MX" dirty="0" err="1">
                <a:solidFill>
                  <a:schemeClr val="bg1"/>
                </a:solidFill>
              </a:rPr>
              <a:t>scientific</a:t>
            </a:r>
            <a:r>
              <a:rPr lang="es-MX" dirty="0">
                <a:solidFill>
                  <a:schemeClr val="bg1"/>
                </a:solidFill>
              </a:rPr>
              <a:t> </a:t>
            </a:r>
            <a:r>
              <a:rPr lang="es-MX" dirty="0" err="1">
                <a:solidFill>
                  <a:schemeClr val="bg1"/>
                </a:solidFill>
              </a:rPr>
              <a:t>instruments</a:t>
            </a:r>
            <a:r>
              <a:rPr lang="es-MX" dirty="0">
                <a:solidFill>
                  <a:schemeClr val="bg1"/>
                </a:solidFill>
              </a:rPr>
              <a:t> are:</a:t>
            </a:r>
          </a:p>
          <a:p>
            <a:pPr marL="285750" indent="-285750">
              <a:buFont typeface="Wingdings" panose="05000000000000000000" pitchFamily="2" charset="2"/>
              <a:buChar char="Ø"/>
            </a:pPr>
            <a:endParaRPr lang="es-MX" dirty="0">
              <a:solidFill>
                <a:schemeClr val="bg1"/>
              </a:solidFill>
            </a:endParaRPr>
          </a:p>
          <a:p>
            <a:pPr marL="285750" indent="-285750">
              <a:buFont typeface="Wingdings" panose="05000000000000000000" pitchFamily="2" charset="2"/>
              <a:buChar char="Ø"/>
            </a:pPr>
            <a:r>
              <a:rPr lang="es-MX" dirty="0">
                <a:solidFill>
                  <a:schemeClr val="bg1"/>
                </a:solidFill>
              </a:rPr>
              <a:t>BDRG: </a:t>
            </a:r>
            <a:r>
              <a:rPr lang="en-US" dirty="0">
                <a:solidFill>
                  <a:schemeClr val="bg1"/>
                </a:solidFill>
              </a:rPr>
              <a:t>will be used to locate and monitor celestial sources of gamma radiation.</a:t>
            </a:r>
          </a:p>
          <a:p>
            <a:pPr marL="285750" indent="-285750">
              <a:buFont typeface="Wingdings" panose="05000000000000000000" pitchFamily="2" charset="2"/>
              <a:buChar char="Ø"/>
            </a:pPr>
            <a:endParaRPr lang="en-US" dirty="0">
              <a:solidFill>
                <a:schemeClr val="bg1"/>
              </a:solidFill>
            </a:endParaRPr>
          </a:p>
          <a:p>
            <a:pPr marL="285750" indent="-285750">
              <a:buFont typeface="Wingdings" panose="05000000000000000000" pitchFamily="2" charset="2"/>
              <a:buChar char="Ø"/>
            </a:pPr>
            <a:r>
              <a:rPr lang="en-US" dirty="0" err="1">
                <a:solidFill>
                  <a:schemeClr val="bg1"/>
                </a:solidFill>
              </a:rPr>
              <a:t>ShOK</a:t>
            </a:r>
            <a:r>
              <a:rPr lang="en-US" dirty="0">
                <a:solidFill>
                  <a:schemeClr val="bg1"/>
                </a:solidFill>
              </a:rPr>
              <a:t>: A pair of optical cameras for high-speed photography of light flashes, gamma-ray bursts, as well as satellites and space junk.</a:t>
            </a:r>
          </a:p>
          <a:p>
            <a:pPr marL="285750" indent="-285750">
              <a:buFont typeface="Wingdings" panose="05000000000000000000" pitchFamily="2" charset="2"/>
              <a:buChar char="Ø"/>
            </a:pPr>
            <a:endParaRPr lang="en-US" dirty="0">
              <a:solidFill>
                <a:schemeClr val="bg1"/>
              </a:solidFill>
            </a:endParaRPr>
          </a:p>
          <a:p>
            <a:pPr marL="285750" indent="-285750">
              <a:buFont typeface="Wingdings" panose="05000000000000000000" pitchFamily="2" charset="2"/>
              <a:buChar char="Ø"/>
            </a:pPr>
            <a:r>
              <a:rPr lang="en-US" dirty="0">
                <a:solidFill>
                  <a:schemeClr val="bg1"/>
                </a:solidFill>
              </a:rPr>
              <a:t>UFFO: a X-ray camera and ultraviolet telescope.</a:t>
            </a:r>
            <a:endParaRPr lang="es-MX" dirty="0">
              <a:solidFill>
                <a:schemeClr val="bg1"/>
              </a:solidFill>
            </a:endParaRPr>
          </a:p>
        </p:txBody>
      </p:sp>
    </p:spTree>
    <p:extLst>
      <p:ext uri="{BB962C8B-B14F-4D97-AF65-F5344CB8AC3E}">
        <p14:creationId xmlns:p14="http://schemas.microsoft.com/office/powerpoint/2010/main" val="20686181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ABC84-4BAE-4602-8A3D-C0C98B6B5A57}"/>
              </a:ext>
            </a:extLst>
          </p:cNvPr>
          <p:cNvSpPr>
            <a:spLocks noGrp="1"/>
          </p:cNvSpPr>
          <p:nvPr>
            <p:ph type="title"/>
          </p:nvPr>
        </p:nvSpPr>
        <p:spPr/>
        <p:txBody>
          <a:bodyPr/>
          <a:lstStyle/>
          <a:p>
            <a:r>
              <a:rPr lang="es-MX" dirty="0"/>
              <a:t>TUS (tracking </a:t>
            </a:r>
            <a:r>
              <a:rPr lang="es-MX" dirty="0" err="1"/>
              <a:t>ultraviolet</a:t>
            </a:r>
            <a:r>
              <a:rPr lang="es-MX" dirty="0"/>
              <a:t> set-up)  detector.</a:t>
            </a:r>
          </a:p>
        </p:txBody>
      </p:sp>
      <p:sp>
        <p:nvSpPr>
          <p:cNvPr id="4" name="Marcador de texto 3">
            <a:extLst>
              <a:ext uri="{FF2B5EF4-FFF2-40B4-BE49-F238E27FC236}">
                <a16:creationId xmlns:a16="http://schemas.microsoft.com/office/drawing/2014/main" id="{A03BA7F2-5637-46CD-A6BA-54F0EBD83F44}"/>
              </a:ext>
            </a:extLst>
          </p:cNvPr>
          <p:cNvSpPr>
            <a:spLocks noGrp="1"/>
          </p:cNvSpPr>
          <p:nvPr>
            <p:ph type="body" sz="half" idx="2"/>
          </p:nvPr>
        </p:nvSpPr>
        <p:spPr>
          <a:xfrm>
            <a:off x="6572249" y="2209799"/>
            <a:ext cx="4524375" cy="3368676"/>
          </a:xfrm>
        </p:spPr>
        <p:txBody>
          <a:bodyPr>
            <a:noAutofit/>
          </a:bodyPr>
          <a:lstStyle/>
          <a:p>
            <a:r>
              <a:rPr lang="en-US" sz="1800" dirty="0">
                <a:solidFill>
                  <a:schemeClr val="bg1"/>
                </a:solidFill>
              </a:rPr>
              <a:t>The TUS detector on board the Lomonosov satellite consist of the following elements :</a:t>
            </a:r>
          </a:p>
          <a:p>
            <a:pPr marL="285750" indent="-285750">
              <a:buFont typeface="Wingdings" panose="05000000000000000000" pitchFamily="2" charset="2"/>
              <a:buChar char="ü"/>
            </a:pPr>
            <a:r>
              <a:rPr lang="en-US" sz="1800" dirty="0">
                <a:solidFill>
                  <a:schemeClr val="bg1"/>
                </a:solidFill>
              </a:rPr>
              <a:t>Solar light sensor (SLS).</a:t>
            </a:r>
          </a:p>
          <a:p>
            <a:pPr marL="285750" indent="-285750">
              <a:buFont typeface="Wingdings" panose="05000000000000000000" pitchFamily="2" charset="2"/>
              <a:buChar char="ü"/>
            </a:pPr>
            <a:r>
              <a:rPr lang="en-US" sz="1800" dirty="0">
                <a:solidFill>
                  <a:schemeClr val="bg1"/>
                </a:solidFill>
              </a:rPr>
              <a:t>Photodetector moving system (PDMS).</a:t>
            </a:r>
          </a:p>
          <a:p>
            <a:pPr marL="285750" indent="-285750">
              <a:buFont typeface="Wingdings" panose="05000000000000000000" pitchFamily="2" charset="2"/>
              <a:buChar char="ü"/>
            </a:pPr>
            <a:r>
              <a:rPr lang="en-US" sz="1800" dirty="0">
                <a:solidFill>
                  <a:schemeClr val="bg1"/>
                </a:solidFill>
              </a:rPr>
              <a:t>Segmented mirror-concentrator (SMC).</a:t>
            </a:r>
          </a:p>
          <a:p>
            <a:pPr marL="285750" indent="-285750">
              <a:buFont typeface="Wingdings" panose="05000000000000000000" pitchFamily="2" charset="2"/>
              <a:buChar char="ü"/>
            </a:pPr>
            <a:r>
              <a:rPr lang="en-US" sz="1800" dirty="0">
                <a:solidFill>
                  <a:schemeClr val="bg1"/>
                </a:solidFill>
              </a:rPr>
              <a:t> Photodetector (PD)</a:t>
            </a:r>
            <a:r>
              <a:rPr lang="en-US" sz="1800" baseline="30000" dirty="0">
                <a:solidFill>
                  <a:schemeClr val="bg1"/>
                </a:solidFill>
              </a:rPr>
              <a:t>[2]</a:t>
            </a:r>
            <a:r>
              <a:rPr lang="en-US" sz="1800" dirty="0">
                <a:solidFill>
                  <a:schemeClr val="bg1"/>
                </a:solidFill>
              </a:rPr>
              <a:t>.</a:t>
            </a:r>
          </a:p>
        </p:txBody>
      </p:sp>
      <p:sp>
        <p:nvSpPr>
          <p:cNvPr id="5" name="Marcador de pie de página 4">
            <a:extLst>
              <a:ext uri="{FF2B5EF4-FFF2-40B4-BE49-F238E27FC236}">
                <a16:creationId xmlns:a16="http://schemas.microsoft.com/office/drawing/2014/main" id="{B2E0C836-A30D-4731-8641-E801DB4B11E7}"/>
              </a:ext>
            </a:extLst>
          </p:cNvPr>
          <p:cNvSpPr>
            <a:spLocks noGrp="1"/>
          </p:cNvSpPr>
          <p:nvPr>
            <p:ph type="ftr" sz="quarter" idx="11"/>
          </p:nvPr>
        </p:nvSpPr>
        <p:spPr/>
        <p:txBody>
          <a:bodyPr/>
          <a:lstStyle/>
          <a:p>
            <a:r>
              <a:rPr lang="es-MX" dirty="0">
                <a:solidFill>
                  <a:schemeClr val="tx1"/>
                </a:solidFill>
              </a:rPr>
              <a:t>[2] </a:t>
            </a:r>
            <a:r>
              <a:rPr lang="es-MX" dirty="0" err="1">
                <a:solidFill>
                  <a:schemeClr val="tx1"/>
                </a:solidFill>
              </a:rPr>
              <a:t>Klimov</a:t>
            </a:r>
            <a:r>
              <a:rPr lang="es-MX" dirty="0">
                <a:solidFill>
                  <a:schemeClr val="tx1"/>
                </a:solidFill>
              </a:rPr>
              <a:t> P. A., M. I. </a:t>
            </a:r>
            <a:r>
              <a:rPr lang="es-MX" dirty="0" err="1">
                <a:solidFill>
                  <a:schemeClr val="tx1"/>
                </a:solidFill>
              </a:rPr>
              <a:t>Panasyuk</a:t>
            </a:r>
            <a:r>
              <a:rPr lang="es-MX" dirty="0">
                <a:solidFill>
                  <a:schemeClr val="tx1"/>
                </a:solidFill>
              </a:rPr>
              <a:t>, B. A. </a:t>
            </a:r>
            <a:r>
              <a:rPr lang="es-MX" dirty="0" err="1">
                <a:solidFill>
                  <a:schemeClr val="tx1"/>
                </a:solidFill>
              </a:rPr>
              <a:t>Khrenov</a:t>
            </a:r>
            <a:r>
              <a:rPr lang="es-MX" dirty="0">
                <a:solidFill>
                  <a:schemeClr val="tx1"/>
                </a:solidFill>
              </a:rPr>
              <a:t>, et. al., The TUS detector of extreme </a:t>
            </a:r>
            <a:r>
              <a:rPr lang="es-MX" dirty="0" err="1">
                <a:solidFill>
                  <a:schemeClr val="tx1"/>
                </a:solidFill>
              </a:rPr>
              <a:t>energy</a:t>
            </a:r>
            <a:r>
              <a:rPr lang="es-MX" dirty="0">
                <a:solidFill>
                  <a:schemeClr val="tx1"/>
                </a:solidFill>
              </a:rPr>
              <a:t> </a:t>
            </a:r>
            <a:r>
              <a:rPr lang="es-MX" dirty="0" err="1">
                <a:solidFill>
                  <a:schemeClr val="tx1"/>
                </a:solidFill>
              </a:rPr>
              <a:t>cosmic</a:t>
            </a:r>
            <a:r>
              <a:rPr lang="es-MX" dirty="0">
                <a:solidFill>
                  <a:schemeClr val="tx1"/>
                </a:solidFill>
              </a:rPr>
              <a:t> rays </a:t>
            </a:r>
            <a:r>
              <a:rPr lang="es-MX" dirty="0" err="1">
                <a:solidFill>
                  <a:schemeClr val="tx1"/>
                </a:solidFill>
              </a:rPr>
              <a:t>on</a:t>
            </a:r>
            <a:r>
              <a:rPr lang="es-MX" dirty="0">
                <a:solidFill>
                  <a:schemeClr val="tx1"/>
                </a:solidFill>
              </a:rPr>
              <a:t> </a:t>
            </a:r>
            <a:r>
              <a:rPr lang="es-MX" dirty="0" err="1">
                <a:solidFill>
                  <a:schemeClr val="tx1"/>
                </a:solidFill>
              </a:rPr>
              <a:t>board</a:t>
            </a:r>
            <a:r>
              <a:rPr lang="es-MX" dirty="0">
                <a:solidFill>
                  <a:schemeClr val="tx1"/>
                </a:solidFill>
              </a:rPr>
              <a:t> the Lomonosov satellite. astro-ph.IM, </a:t>
            </a:r>
            <a:r>
              <a:rPr lang="es-MX" dirty="0" err="1">
                <a:solidFill>
                  <a:schemeClr val="tx1"/>
                </a:solidFill>
              </a:rPr>
              <a:t>arXiv</a:t>
            </a:r>
            <a:r>
              <a:rPr lang="es-MX" dirty="0">
                <a:solidFill>
                  <a:schemeClr val="tx1"/>
                </a:solidFill>
              </a:rPr>
              <a:t>: 1706.04976v2, (2017).</a:t>
            </a:r>
          </a:p>
          <a:p>
            <a:endParaRPr lang="es-MX" dirty="0">
              <a:solidFill>
                <a:schemeClr val="tx1"/>
              </a:solidFill>
            </a:endParaRPr>
          </a:p>
        </p:txBody>
      </p:sp>
      <p:sp>
        <p:nvSpPr>
          <p:cNvPr id="6" name="Marcador de número de diapositiva 5">
            <a:extLst>
              <a:ext uri="{FF2B5EF4-FFF2-40B4-BE49-F238E27FC236}">
                <a16:creationId xmlns:a16="http://schemas.microsoft.com/office/drawing/2014/main" id="{74F352B6-8715-4699-91CD-D2E6A5831C86}"/>
              </a:ext>
            </a:extLst>
          </p:cNvPr>
          <p:cNvSpPr>
            <a:spLocks noGrp="1"/>
          </p:cNvSpPr>
          <p:nvPr>
            <p:ph type="sldNum" sz="quarter" idx="12"/>
          </p:nvPr>
        </p:nvSpPr>
        <p:spPr/>
        <p:txBody>
          <a:bodyPr/>
          <a:lstStyle/>
          <a:p>
            <a:fld id="{5A9B5ABB-ED41-4C56-A874-2D319BE49278}" type="slidenum">
              <a:rPr lang="es-MX" smtClean="0"/>
              <a:t>5</a:t>
            </a:fld>
            <a:endParaRPr lang="es-MX"/>
          </a:p>
        </p:txBody>
      </p:sp>
      <p:sp>
        <p:nvSpPr>
          <p:cNvPr id="3" name="CuadroTexto 2">
            <a:extLst>
              <a:ext uri="{FF2B5EF4-FFF2-40B4-BE49-F238E27FC236}">
                <a16:creationId xmlns:a16="http://schemas.microsoft.com/office/drawing/2014/main" id="{0B234558-F85C-4EEF-A72D-488C37B51DDC}"/>
              </a:ext>
            </a:extLst>
          </p:cNvPr>
          <p:cNvSpPr txBox="1"/>
          <p:nvPr/>
        </p:nvSpPr>
        <p:spPr>
          <a:xfrm>
            <a:off x="953991" y="5767927"/>
            <a:ext cx="5404043" cy="369332"/>
          </a:xfrm>
          <a:prstGeom prst="rect">
            <a:avLst/>
          </a:prstGeom>
          <a:noFill/>
        </p:spPr>
        <p:txBody>
          <a:bodyPr wrap="none" rtlCol="0">
            <a:spAutoFit/>
          </a:bodyPr>
          <a:lstStyle/>
          <a:p>
            <a:pPr algn="ctr"/>
            <a:r>
              <a:rPr lang="es-MX" dirty="0"/>
              <a:t>TUS detector </a:t>
            </a:r>
            <a:r>
              <a:rPr lang="es-MX" dirty="0" err="1"/>
              <a:t>on</a:t>
            </a:r>
            <a:r>
              <a:rPr lang="es-MX" dirty="0"/>
              <a:t> </a:t>
            </a:r>
            <a:r>
              <a:rPr lang="es-MX" dirty="0" err="1"/>
              <a:t>board</a:t>
            </a:r>
            <a:r>
              <a:rPr lang="es-MX" dirty="0"/>
              <a:t> the Lomonosov satellite</a:t>
            </a:r>
          </a:p>
        </p:txBody>
      </p:sp>
      <p:pic>
        <p:nvPicPr>
          <p:cNvPr id="10" name="Marcador de contenido 9">
            <a:extLst>
              <a:ext uri="{FF2B5EF4-FFF2-40B4-BE49-F238E27FC236}">
                <a16:creationId xmlns:a16="http://schemas.microsoft.com/office/drawing/2014/main" id="{810D6006-A276-46B9-B875-CF4B8324A3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920" y="947212"/>
            <a:ext cx="5380186" cy="4785775"/>
          </a:xfrm>
          <a:prstGeom prst="rect">
            <a:avLst/>
          </a:prstGeom>
          <a:ln>
            <a:noFill/>
          </a:ln>
          <a:effectLst>
            <a:softEdge rad="112500"/>
          </a:effectLst>
        </p:spPr>
      </p:pic>
      <p:pic>
        <p:nvPicPr>
          <p:cNvPr id="8" name="Imagen 7">
            <a:extLst>
              <a:ext uri="{FF2B5EF4-FFF2-40B4-BE49-F238E27FC236}">
                <a16:creationId xmlns:a16="http://schemas.microsoft.com/office/drawing/2014/main" id="{6753FF39-946D-4541-863E-3CDF83490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788" y="3107345"/>
            <a:ext cx="2179324" cy="25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36DAF927-3656-40A5-B91D-A04630FFA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069" y="3287345"/>
            <a:ext cx="4553885" cy="21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651388F-8B28-4205-B789-6F47CA178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8511" y="685800"/>
            <a:ext cx="3915000" cy="2160000"/>
          </a:xfrm>
          <a:prstGeom prst="rect">
            <a:avLst/>
          </a:prstGeom>
        </p:spPr>
      </p:pic>
      <p:sp>
        <p:nvSpPr>
          <p:cNvPr id="12" name="CuadroTexto 11">
            <a:extLst>
              <a:ext uri="{FF2B5EF4-FFF2-40B4-BE49-F238E27FC236}">
                <a16:creationId xmlns:a16="http://schemas.microsoft.com/office/drawing/2014/main" id="{81CE6E0A-9ACF-4D25-A4FC-24682EF892E8}"/>
              </a:ext>
            </a:extLst>
          </p:cNvPr>
          <p:cNvSpPr txBox="1"/>
          <p:nvPr/>
        </p:nvSpPr>
        <p:spPr>
          <a:xfrm>
            <a:off x="1475839" y="5879068"/>
            <a:ext cx="4137672" cy="369332"/>
          </a:xfrm>
          <a:prstGeom prst="rect">
            <a:avLst/>
          </a:prstGeom>
          <a:noFill/>
        </p:spPr>
        <p:txBody>
          <a:bodyPr wrap="none" rtlCol="0">
            <a:spAutoFit/>
          </a:bodyPr>
          <a:lstStyle/>
          <a:p>
            <a:pPr algn="ctr"/>
            <a:r>
              <a:rPr lang="es-MX" dirty="0"/>
              <a:t>TUS </a:t>
            </a:r>
            <a:r>
              <a:rPr lang="es-MX" dirty="0" err="1"/>
              <a:t>segmented</a:t>
            </a:r>
            <a:r>
              <a:rPr lang="es-MX" dirty="0"/>
              <a:t> </a:t>
            </a:r>
            <a:r>
              <a:rPr lang="es-MX" dirty="0" err="1"/>
              <a:t>mirror-concentrator</a:t>
            </a:r>
            <a:endParaRPr lang="es-MX" dirty="0"/>
          </a:p>
        </p:txBody>
      </p:sp>
      <p:sp>
        <p:nvSpPr>
          <p:cNvPr id="7" name="CuadroTexto 6">
            <a:extLst>
              <a:ext uri="{FF2B5EF4-FFF2-40B4-BE49-F238E27FC236}">
                <a16:creationId xmlns:a16="http://schemas.microsoft.com/office/drawing/2014/main" id="{A060AF45-BB66-47B3-AD3F-912D0445CD97}"/>
              </a:ext>
            </a:extLst>
          </p:cNvPr>
          <p:cNvSpPr txBox="1"/>
          <p:nvPr/>
        </p:nvSpPr>
        <p:spPr>
          <a:xfrm>
            <a:off x="260091" y="5738486"/>
            <a:ext cx="8392041" cy="369332"/>
          </a:xfrm>
          <a:prstGeom prst="rect">
            <a:avLst/>
          </a:prstGeom>
          <a:noFill/>
        </p:spPr>
        <p:txBody>
          <a:bodyPr wrap="none" rtlCol="0">
            <a:spAutoFit/>
          </a:bodyPr>
          <a:lstStyle/>
          <a:p>
            <a:r>
              <a:rPr lang="en-US" dirty="0"/>
              <a:t>The TUS photodetector (left) and one of the photodetector clusters (right)</a:t>
            </a:r>
            <a:endParaRPr lang="es-MX" dirty="0"/>
          </a:p>
        </p:txBody>
      </p:sp>
    </p:spTree>
    <p:extLst>
      <p:ext uri="{BB962C8B-B14F-4D97-AF65-F5344CB8AC3E}">
        <p14:creationId xmlns:p14="http://schemas.microsoft.com/office/powerpoint/2010/main" val="2153159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3"/>
                                        </p:tgtEl>
                                        <p:attrNameLst>
                                          <p:attrName>ppt_w</p:attrName>
                                        </p:attrNameLst>
                                      </p:cBhvr>
                                      <p:tavLst>
                                        <p:tav tm="0">
                                          <p:val>
                                            <p:strVal val="ppt_w"/>
                                          </p:val>
                                        </p:tav>
                                        <p:tav tm="100000">
                                          <p:val>
                                            <p:fltVal val="0"/>
                                          </p:val>
                                        </p:tav>
                                      </p:tavLst>
                                    </p:anim>
                                    <p:anim calcmode="lin" valueType="num">
                                      <p:cBhvr>
                                        <p:cTn id="13" dur="1000"/>
                                        <p:tgtEl>
                                          <p:spTgt spid="3"/>
                                        </p:tgtEl>
                                        <p:attrNameLst>
                                          <p:attrName>ppt_h</p:attrName>
                                        </p:attrNameLst>
                                      </p:cBhvr>
                                      <p:tavLst>
                                        <p:tav tm="0">
                                          <p:val>
                                            <p:strVal val="ppt_h"/>
                                          </p:val>
                                        </p:tav>
                                        <p:tav tm="100000">
                                          <p:val>
                                            <p:fltVal val="0"/>
                                          </p:val>
                                        </p:tav>
                                      </p:tavLst>
                                    </p:anim>
                                    <p:anim calcmode="lin" valueType="num">
                                      <p:cBhvr>
                                        <p:cTn id="14" dur="1000"/>
                                        <p:tgtEl>
                                          <p:spTgt spid="3"/>
                                        </p:tgtEl>
                                        <p:attrNameLst>
                                          <p:attrName>style.rotation</p:attrName>
                                        </p:attrNameLst>
                                      </p:cBhvr>
                                      <p:tavLst>
                                        <p:tav tm="0">
                                          <p:val>
                                            <p:fltVal val="0"/>
                                          </p:val>
                                        </p:tav>
                                        <p:tav tm="100000">
                                          <p:val>
                                            <p:fltVal val="90"/>
                                          </p:val>
                                        </p:tav>
                                      </p:tavLst>
                                    </p:anim>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12"/>
                                        </p:tgtEl>
                                        <p:attrNameLst>
                                          <p:attrName>ppt_x</p:attrName>
                                        </p:attrNameLst>
                                      </p:cBhvr>
                                      <p:tavLst>
                                        <p:tav tm="0">
                                          <p:val>
                                            <p:strVal val="ppt_x"/>
                                          </p:val>
                                        </p:tav>
                                        <p:tav tm="100000">
                                          <p:val>
                                            <p:strVal val="ppt_x"/>
                                          </p:val>
                                        </p:tav>
                                      </p:tavLst>
                                    </p:anim>
                                    <p:anim calcmode="lin" valueType="num">
                                      <p:cBhvr additive="base">
                                        <p:cTn id="34" dur="500"/>
                                        <p:tgtEl>
                                          <p:spTgt spid="12"/>
                                        </p:tgtEl>
                                        <p:attrNameLst>
                                          <p:attrName>ppt_y</p:attrName>
                                        </p:attrNameLst>
                                      </p:cBhvr>
                                      <p:tavLst>
                                        <p:tav tm="0">
                                          <p:val>
                                            <p:strVal val="ppt_y"/>
                                          </p:val>
                                        </p:tav>
                                        <p:tav tm="100000">
                                          <p:val>
                                            <p:strVal val="1+ppt_h/2"/>
                                          </p:val>
                                        </p:tav>
                                      </p:tavLst>
                                    </p:anim>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80">
                                          <p:stCondLst>
                                            <p:cond delay="0"/>
                                          </p:stCondLst>
                                        </p:cTn>
                                        <p:tgtEl>
                                          <p:spTgt spid="9"/>
                                        </p:tgtEl>
                                      </p:cBhvr>
                                    </p:animEffect>
                                    <p:anim calcmode="lin" valueType="num">
                                      <p:cBhvr>
                                        <p:cTn id="4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6" dur="26">
                                          <p:stCondLst>
                                            <p:cond delay="650"/>
                                          </p:stCondLst>
                                        </p:cTn>
                                        <p:tgtEl>
                                          <p:spTgt spid="9"/>
                                        </p:tgtEl>
                                      </p:cBhvr>
                                      <p:to x="100000" y="60000"/>
                                    </p:animScale>
                                    <p:animScale>
                                      <p:cBhvr>
                                        <p:cTn id="47" dur="166" decel="50000">
                                          <p:stCondLst>
                                            <p:cond delay="676"/>
                                          </p:stCondLst>
                                        </p:cTn>
                                        <p:tgtEl>
                                          <p:spTgt spid="9"/>
                                        </p:tgtEl>
                                      </p:cBhvr>
                                      <p:to x="100000" y="100000"/>
                                    </p:animScale>
                                    <p:animScale>
                                      <p:cBhvr>
                                        <p:cTn id="48" dur="26">
                                          <p:stCondLst>
                                            <p:cond delay="1312"/>
                                          </p:stCondLst>
                                        </p:cTn>
                                        <p:tgtEl>
                                          <p:spTgt spid="9"/>
                                        </p:tgtEl>
                                      </p:cBhvr>
                                      <p:to x="100000" y="80000"/>
                                    </p:animScale>
                                    <p:animScale>
                                      <p:cBhvr>
                                        <p:cTn id="49" dur="166" decel="50000">
                                          <p:stCondLst>
                                            <p:cond delay="1338"/>
                                          </p:stCondLst>
                                        </p:cTn>
                                        <p:tgtEl>
                                          <p:spTgt spid="9"/>
                                        </p:tgtEl>
                                      </p:cBhvr>
                                      <p:to x="100000" y="100000"/>
                                    </p:animScale>
                                    <p:animScale>
                                      <p:cBhvr>
                                        <p:cTn id="50" dur="26">
                                          <p:stCondLst>
                                            <p:cond delay="1642"/>
                                          </p:stCondLst>
                                        </p:cTn>
                                        <p:tgtEl>
                                          <p:spTgt spid="9"/>
                                        </p:tgtEl>
                                      </p:cBhvr>
                                      <p:to x="100000" y="90000"/>
                                    </p:animScale>
                                    <p:animScale>
                                      <p:cBhvr>
                                        <p:cTn id="51" dur="166" decel="50000">
                                          <p:stCondLst>
                                            <p:cond delay="1668"/>
                                          </p:stCondLst>
                                        </p:cTn>
                                        <p:tgtEl>
                                          <p:spTgt spid="9"/>
                                        </p:tgtEl>
                                      </p:cBhvr>
                                      <p:to x="100000" y="100000"/>
                                    </p:animScale>
                                    <p:animScale>
                                      <p:cBhvr>
                                        <p:cTn id="52" dur="26">
                                          <p:stCondLst>
                                            <p:cond delay="1808"/>
                                          </p:stCondLst>
                                        </p:cTn>
                                        <p:tgtEl>
                                          <p:spTgt spid="9"/>
                                        </p:tgtEl>
                                      </p:cBhvr>
                                      <p:to x="100000" y="95000"/>
                                    </p:animScale>
                                    <p:animScale>
                                      <p:cBhvr>
                                        <p:cTn id="53" dur="166" decel="50000">
                                          <p:stCondLst>
                                            <p:cond delay="1834"/>
                                          </p:stCondLst>
                                        </p:cTn>
                                        <p:tgtEl>
                                          <p:spTgt spid="9"/>
                                        </p:tgtEl>
                                      </p:cBhvr>
                                      <p:to x="100000" y="100000"/>
                                    </p:animScale>
                                  </p:childTnLst>
                                </p:cTn>
                              </p:par>
                              <p:par>
                                <p:cTn id="54" presetID="26"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80">
                                          <p:stCondLst>
                                            <p:cond delay="0"/>
                                          </p:stCondLst>
                                        </p:cTn>
                                        <p:tgtEl>
                                          <p:spTgt spid="7"/>
                                        </p:tgtEl>
                                      </p:cBhvr>
                                    </p:animEffect>
                                    <p:anim calcmode="lin" valueType="num">
                                      <p:cBhvr>
                                        <p:cTn id="5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2" dur="26">
                                          <p:stCondLst>
                                            <p:cond delay="650"/>
                                          </p:stCondLst>
                                        </p:cTn>
                                        <p:tgtEl>
                                          <p:spTgt spid="7"/>
                                        </p:tgtEl>
                                      </p:cBhvr>
                                      <p:to x="100000" y="60000"/>
                                    </p:animScale>
                                    <p:animScale>
                                      <p:cBhvr>
                                        <p:cTn id="63" dur="166" decel="50000">
                                          <p:stCondLst>
                                            <p:cond delay="676"/>
                                          </p:stCondLst>
                                        </p:cTn>
                                        <p:tgtEl>
                                          <p:spTgt spid="7"/>
                                        </p:tgtEl>
                                      </p:cBhvr>
                                      <p:to x="100000" y="100000"/>
                                    </p:animScale>
                                    <p:animScale>
                                      <p:cBhvr>
                                        <p:cTn id="64" dur="26">
                                          <p:stCondLst>
                                            <p:cond delay="1312"/>
                                          </p:stCondLst>
                                        </p:cTn>
                                        <p:tgtEl>
                                          <p:spTgt spid="7"/>
                                        </p:tgtEl>
                                      </p:cBhvr>
                                      <p:to x="100000" y="80000"/>
                                    </p:animScale>
                                    <p:animScale>
                                      <p:cBhvr>
                                        <p:cTn id="65" dur="166" decel="50000">
                                          <p:stCondLst>
                                            <p:cond delay="1338"/>
                                          </p:stCondLst>
                                        </p:cTn>
                                        <p:tgtEl>
                                          <p:spTgt spid="7"/>
                                        </p:tgtEl>
                                      </p:cBhvr>
                                      <p:to x="100000" y="100000"/>
                                    </p:animScale>
                                    <p:animScale>
                                      <p:cBhvr>
                                        <p:cTn id="66" dur="26">
                                          <p:stCondLst>
                                            <p:cond delay="1642"/>
                                          </p:stCondLst>
                                        </p:cTn>
                                        <p:tgtEl>
                                          <p:spTgt spid="7"/>
                                        </p:tgtEl>
                                      </p:cBhvr>
                                      <p:to x="100000" y="90000"/>
                                    </p:animScale>
                                    <p:animScale>
                                      <p:cBhvr>
                                        <p:cTn id="67" dur="166" decel="50000">
                                          <p:stCondLst>
                                            <p:cond delay="1668"/>
                                          </p:stCondLst>
                                        </p:cTn>
                                        <p:tgtEl>
                                          <p:spTgt spid="7"/>
                                        </p:tgtEl>
                                      </p:cBhvr>
                                      <p:to x="100000" y="100000"/>
                                    </p:animScale>
                                    <p:animScale>
                                      <p:cBhvr>
                                        <p:cTn id="68" dur="26">
                                          <p:stCondLst>
                                            <p:cond delay="1808"/>
                                          </p:stCondLst>
                                        </p:cTn>
                                        <p:tgtEl>
                                          <p:spTgt spid="7"/>
                                        </p:tgtEl>
                                      </p:cBhvr>
                                      <p:to x="100000" y="95000"/>
                                    </p:animScale>
                                    <p:animScale>
                                      <p:cBhvr>
                                        <p:cTn id="6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2" grpId="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ADE664EB-9207-4979-83E3-88AEB698EA1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3746D91-E840-471B-8661-D2B4483463BE}"/>
              </a:ext>
            </a:extLst>
          </p:cNvPr>
          <p:cNvSpPr>
            <a:spLocks noGrp="1"/>
          </p:cNvSpPr>
          <p:nvPr>
            <p:ph type="sldNum" sz="quarter" idx="12"/>
          </p:nvPr>
        </p:nvSpPr>
        <p:spPr/>
        <p:txBody>
          <a:bodyPr/>
          <a:lstStyle/>
          <a:p>
            <a:fld id="{5A9B5ABB-ED41-4C56-A874-2D319BE49278}" type="slidenum">
              <a:rPr lang="es-MX" smtClean="0"/>
              <a:t>6</a:t>
            </a:fld>
            <a:endParaRPr lang="es-MX"/>
          </a:p>
        </p:txBody>
      </p:sp>
      <p:pic>
        <p:nvPicPr>
          <p:cNvPr id="8" name="Imagen 7">
            <a:extLst>
              <a:ext uri="{FF2B5EF4-FFF2-40B4-BE49-F238E27FC236}">
                <a16:creationId xmlns:a16="http://schemas.microsoft.com/office/drawing/2014/main" id="{66F4AA00-2015-49CB-8DA9-9351E8404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883" y="3264021"/>
            <a:ext cx="8097887" cy="1801334"/>
          </a:xfrm>
          <a:prstGeom prst="rect">
            <a:avLst/>
          </a:prstGeom>
        </p:spPr>
      </p:pic>
      <p:sp>
        <p:nvSpPr>
          <p:cNvPr id="15" name="CuadroTexto 14">
            <a:extLst>
              <a:ext uri="{FF2B5EF4-FFF2-40B4-BE49-F238E27FC236}">
                <a16:creationId xmlns:a16="http://schemas.microsoft.com/office/drawing/2014/main" id="{3B4D237D-EDCB-429A-8B40-524218B6DE9C}"/>
              </a:ext>
            </a:extLst>
          </p:cNvPr>
          <p:cNvSpPr txBox="1"/>
          <p:nvPr/>
        </p:nvSpPr>
        <p:spPr>
          <a:xfrm>
            <a:off x="3359142" y="5209143"/>
            <a:ext cx="5471370" cy="369332"/>
          </a:xfrm>
          <a:prstGeom prst="rect">
            <a:avLst/>
          </a:prstGeom>
          <a:noFill/>
        </p:spPr>
        <p:txBody>
          <a:bodyPr wrap="none" rtlCol="0">
            <a:spAutoFit/>
          </a:bodyPr>
          <a:lstStyle/>
          <a:p>
            <a:pPr algn="ctr"/>
            <a:r>
              <a:rPr lang="es-MX" dirty="0"/>
              <a:t>Temporal </a:t>
            </a:r>
            <a:r>
              <a:rPr lang="es-MX" dirty="0" err="1"/>
              <a:t>characteristics</a:t>
            </a:r>
            <a:r>
              <a:rPr lang="es-MX" dirty="0"/>
              <a:t> of </a:t>
            </a:r>
            <a:r>
              <a:rPr lang="es-MX" dirty="0" err="1"/>
              <a:t>different</a:t>
            </a:r>
            <a:r>
              <a:rPr lang="es-MX" dirty="0"/>
              <a:t> DO </a:t>
            </a:r>
            <a:r>
              <a:rPr lang="es-MX" dirty="0" err="1"/>
              <a:t>modes</a:t>
            </a:r>
            <a:endParaRPr lang="es-MX" dirty="0"/>
          </a:p>
        </p:txBody>
      </p:sp>
      <p:sp>
        <p:nvSpPr>
          <p:cNvPr id="2" name="CuadroTexto 1">
            <a:extLst>
              <a:ext uri="{FF2B5EF4-FFF2-40B4-BE49-F238E27FC236}">
                <a16:creationId xmlns:a16="http://schemas.microsoft.com/office/drawing/2014/main" id="{45E04C42-2192-4EEA-B0B3-B99ADE03C956}"/>
              </a:ext>
            </a:extLst>
          </p:cNvPr>
          <p:cNvSpPr txBox="1"/>
          <p:nvPr/>
        </p:nvSpPr>
        <p:spPr>
          <a:xfrm>
            <a:off x="684211" y="1154855"/>
            <a:ext cx="10821233" cy="1631216"/>
          </a:xfrm>
          <a:prstGeom prst="rect">
            <a:avLst/>
          </a:prstGeom>
          <a:noFill/>
        </p:spPr>
        <p:txBody>
          <a:bodyPr wrap="square" rtlCol="0">
            <a:spAutoFit/>
          </a:bodyPr>
          <a:lstStyle/>
          <a:p>
            <a:r>
              <a:rPr lang="en-US" sz="2000" dirty="0">
                <a:solidFill>
                  <a:schemeClr val="bg1"/>
                </a:solidFill>
              </a:rPr>
              <a:t>The sequence of waveforms is formed by the PDM (photodetector module) boards and provides four types of data (digital </a:t>
            </a:r>
            <a:r>
              <a:rPr lang="en-US" sz="2000" dirty="0" err="1">
                <a:solidFill>
                  <a:schemeClr val="bg1"/>
                </a:solidFill>
              </a:rPr>
              <a:t>oscillograms</a:t>
            </a:r>
            <a:r>
              <a:rPr lang="en-US" sz="2000" dirty="0">
                <a:solidFill>
                  <a:schemeClr val="bg1"/>
                </a:solidFill>
              </a:rPr>
              <a:t>, DOs) as an output: DO EAS, TLE-1, TLE-2 and METEOR, which correspond to the duration of three distinct physical processes in the atmosphere: extensive air showers, transient luminous events, and micro-meteors respectively. </a:t>
            </a:r>
            <a:endParaRPr lang="es-MX" sz="2000" dirty="0">
              <a:solidFill>
                <a:schemeClr val="bg1"/>
              </a:solidFill>
            </a:endParaRPr>
          </a:p>
        </p:txBody>
      </p:sp>
      <p:sp>
        <p:nvSpPr>
          <p:cNvPr id="4" name="CuadroTexto 3">
            <a:extLst>
              <a:ext uri="{FF2B5EF4-FFF2-40B4-BE49-F238E27FC236}">
                <a16:creationId xmlns:a16="http://schemas.microsoft.com/office/drawing/2014/main" id="{0FF59257-0029-4EA2-B9C7-6DF56741A7D9}"/>
              </a:ext>
            </a:extLst>
          </p:cNvPr>
          <p:cNvSpPr txBox="1"/>
          <p:nvPr/>
        </p:nvSpPr>
        <p:spPr>
          <a:xfrm>
            <a:off x="684211" y="430679"/>
            <a:ext cx="3098925" cy="461665"/>
          </a:xfrm>
          <a:prstGeom prst="rect">
            <a:avLst/>
          </a:prstGeom>
          <a:noFill/>
        </p:spPr>
        <p:txBody>
          <a:bodyPr wrap="none" rtlCol="0">
            <a:spAutoFit/>
          </a:bodyPr>
          <a:lstStyle/>
          <a:p>
            <a:r>
              <a:rPr lang="es-MX" sz="2400" dirty="0" err="1"/>
              <a:t>Operational</a:t>
            </a:r>
            <a:r>
              <a:rPr lang="es-MX" sz="2400" dirty="0"/>
              <a:t> </a:t>
            </a:r>
            <a:r>
              <a:rPr lang="es-MX" sz="2400" dirty="0" err="1"/>
              <a:t>modes</a:t>
            </a:r>
            <a:endParaRPr lang="es-MX" sz="2400" dirty="0"/>
          </a:p>
        </p:txBody>
      </p:sp>
    </p:spTree>
    <p:extLst>
      <p:ext uri="{BB962C8B-B14F-4D97-AF65-F5344CB8AC3E}">
        <p14:creationId xmlns:p14="http://schemas.microsoft.com/office/powerpoint/2010/main" val="366032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6D4DF80-A164-4EA7-A905-5E1CC400F41D}"/>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CC183382-E456-49BE-9FE5-DED47056D4D2}"/>
              </a:ext>
            </a:extLst>
          </p:cNvPr>
          <p:cNvSpPr>
            <a:spLocks noGrp="1"/>
          </p:cNvSpPr>
          <p:nvPr>
            <p:ph type="sldNum" sz="quarter" idx="12"/>
          </p:nvPr>
        </p:nvSpPr>
        <p:spPr/>
        <p:txBody>
          <a:bodyPr/>
          <a:lstStyle/>
          <a:p>
            <a:fld id="{5A9B5ABB-ED41-4C56-A874-2D319BE49278}" type="slidenum">
              <a:rPr lang="es-MX" smtClean="0"/>
              <a:t>7</a:t>
            </a:fld>
            <a:endParaRPr lang="es-MX"/>
          </a:p>
        </p:txBody>
      </p:sp>
      <p:sp>
        <p:nvSpPr>
          <p:cNvPr id="4" name="CuadroTexto 3">
            <a:extLst>
              <a:ext uri="{FF2B5EF4-FFF2-40B4-BE49-F238E27FC236}">
                <a16:creationId xmlns:a16="http://schemas.microsoft.com/office/drawing/2014/main" id="{DAA3DADB-68B9-4047-9DFF-77CD5320FE85}"/>
              </a:ext>
            </a:extLst>
          </p:cNvPr>
          <p:cNvSpPr txBox="1"/>
          <p:nvPr/>
        </p:nvSpPr>
        <p:spPr>
          <a:xfrm>
            <a:off x="684212" y="320675"/>
            <a:ext cx="1658939" cy="43088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MX" sz="2200" dirty="0"/>
              <a:t>EAS MODE</a:t>
            </a:r>
          </a:p>
        </p:txBody>
      </p:sp>
      <p:sp>
        <p:nvSpPr>
          <p:cNvPr id="7" name="CuadroTexto 6">
            <a:extLst>
              <a:ext uri="{FF2B5EF4-FFF2-40B4-BE49-F238E27FC236}">
                <a16:creationId xmlns:a16="http://schemas.microsoft.com/office/drawing/2014/main" id="{BED3044E-FE79-4B5C-BAD4-535780C133AD}"/>
              </a:ext>
            </a:extLst>
          </p:cNvPr>
          <p:cNvSpPr txBox="1"/>
          <p:nvPr/>
        </p:nvSpPr>
        <p:spPr>
          <a:xfrm>
            <a:off x="684211" y="896815"/>
            <a:ext cx="4230689" cy="3693319"/>
          </a:xfrm>
          <a:prstGeom prst="rect">
            <a:avLst/>
          </a:prstGeom>
          <a:noFill/>
        </p:spPr>
        <p:txBody>
          <a:bodyPr wrap="square" rtlCol="0">
            <a:spAutoFit/>
          </a:bodyPr>
          <a:lstStyle/>
          <a:p>
            <a:r>
              <a:rPr lang="es-MX" dirty="0"/>
              <a:t>The </a:t>
            </a:r>
            <a:r>
              <a:rPr lang="es-MX" dirty="0" err="1"/>
              <a:t>Earth´s</a:t>
            </a:r>
            <a:r>
              <a:rPr lang="es-MX" dirty="0"/>
              <a:t> </a:t>
            </a:r>
            <a:r>
              <a:rPr lang="es-MX" dirty="0" err="1"/>
              <a:t>atmosphere</a:t>
            </a:r>
            <a:r>
              <a:rPr lang="es-MX" dirty="0"/>
              <a:t> produce </a:t>
            </a:r>
            <a:r>
              <a:rPr lang="es-MX" dirty="0" err="1"/>
              <a:t>cascades</a:t>
            </a:r>
            <a:r>
              <a:rPr lang="es-MX" dirty="0"/>
              <a:t> of </a:t>
            </a:r>
            <a:r>
              <a:rPr lang="es-MX" dirty="0" err="1"/>
              <a:t>secondary</a:t>
            </a:r>
            <a:r>
              <a:rPr lang="es-MX" dirty="0"/>
              <a:t> </a:t>
            </a:r>
            <a:r>
              <a:rPr lang="es-MX" dirty="0" err="1"/>
              <a:t>particles</a:t>
            </a:r>
            <a:r>
              <a:rPr lang="es-MX" dirty="0"/>
              <a:t>, i.e. </a:t>
            </a:r>
            <a:r>
              <a:rPr lang="es-MX" dirty="0" err="1"/>
              <a:t>Extensive</a:t>
            </a:r>
            <a:r>
              <a:rPr lang="es-MX" dirty="0"/>
              <a:t> Air </a:t>
            </a:r>
            <a:r>
              <a:rPr lang="es-MX" dirty="0" err="1"/>
              <a:t>Showers</a:t>
            </a:r>
            <a:r>
              <a:rPr lang="es-MX" dirty="0"/>
              <a:t> (EAS), </a:t>
            </a:r>
            <a:r>
              <a:rPr lang="es-MX" dirty="0" err="1"/>
              <a:t>wich</a:t>
            </a:r>
            <a:r>
              <a:rPr lang="es-MX" dirty="0"/>
              <a:t> can </a:t>
            </a:r>
            <a:r>
              <a:rPr lang="es-MX" dirty="0" err="1"/>
              <a:t>provide</a:t>
            </a:r>
            <a:r>
              <a:rPr lang="es-MX" dirty="0"/>
              <a:t> </a:t>
            </a:r>
            <a:r>
              <a:rPr lang="es-MX" dirty="0" err="1"/>
              <a:t>information</a:t>
            </a:r>
            <a:r>
              <a:rPr lang="es-MX" dirty="0"/>
              <a:t> </a:t>
            </a:r>
            <a:r>
              <a:rPr lang="es-MX" dirty="0" err="1"/>
              <a:t>about</a:t>
            </a:r>
            <a:r>
              <a:rPr lang="es-MX" dirty="0"/>
              <a:t> the </a:t>
            </a:r>
            <a:r>
              <a:rPr lang="es-MX" dirty="0" err="1"/>
              <a:t>primary</a:t>
            </a:r>
            <a:r>
              <a:rPr lang="es-MX" dirty="0"/>
              <a:t> </a:t>
            </a:r>
            <a:r>
              <a:rPr lang="es-MX" dirty="0" err="1"/>
              <a:t>particle</a:t>
            </a:r>
            <a:r>
              <a:rPr lang="es-MX" dirty="0"/>
              <a:t> </a:t>
            </a:r>
            <a:r>
              <a:rPr lang="es-MX" dirty="0" err="1"/>
              <a:t>parameters</a:t>
            </a:r>
            <a:r>
              <a:rPr lang="es-MX" dirty="0"/>
              <a:t>. The </a:t>
            </a:r>
            <a:r>
              <a:rPr lang="es-MX" dirty="0" err="1"/>
              <a:t>bulk</a:t>
            </a:r>
            <a:r>
              <a:rPr lang="es-MX" dirty="0"/>
              <a:t> of </a:t>
            </a:r>
            <a:r>
              <a:rPr lang="es-MX" dirty="0" err="1"/>
              <a:t>secondary</a:t>
            </a:r>
            <a:r>
              <a:rPr lang="es-MX" dirty="0"/>
              <a:t> </a:t>
            </a:r>
            <a:r>
              <a:rPr lang="es-MX" dirty="0" err="1"/>
              <a:t>particles</a:t>
            </a:r>
            <a:r>
              <a:rPr lang="es-MX" dirty="0"/>
              <a:t> in EAS </a:t>
            </a:r>
            <a:r>
              <a:rPr lang="es-MX" dirty="0" err="1"/>
              <a:t>ionize</a:t>
            </a:r>
            <a:r>
              <a:rPr lang="es-MX" dirty="0"/>
              <a:t> and excite </a:t>
            </a:r>
            <a:r>
              <a:rPr lang="es-MX" dirty="0" err="1"/>
              <a:t>molecules</a:t>
            </a:r>
            <a:r>
              <a:rPr lang="es-MX" dirty="0"/>
              <a:t> of </a:t>
            </a:r>
            <a:r>
              <a:rPr lang="es-MX" dirty="0" err="1"/>
              <a:t>atmospheric</a:t>
            </a:r>
            <a:r>
              <a:rPr lang="es-MX" dirty="0"/>
              <a:t> </a:t>
            </a:r>
            <a:r>
              <a:rPr lang="es-MX" dirty="0" err="1"/>
              <a:t>nitrogen</a:t>
            </a:r>
            <a:r>
              <a:rPr lang="es-MX" dirty="0"/>
              <a:t> and </a:t>
            </a:r>
            <a:r>
              <a:rPr lang="es-MX" dirty="0" err="1"/>
              <a:t>oxygen</a:t>
            </a:r>
            <a:r>
              <a:rPr lang="es-MX" dirty="0"/>
              <a:t> and lead to the so-</a:t>
            </a:r>
            <a:r>
              <a:rPr lang="es-MX" dirty="0" err="1"/>
              <a:t>called</a:t>
            </a:r>
            <a:r>
              <a:rPr lang="es-MX" dirty="0"/>
              <a:t> </a:t>
            </a:r>
            <a:r>
              <a:rPr lang="es-MX" dirty="0" err="1"/>
              <a:t>ionization</a:t>
            </a:r>
            <a:r>
              <a:rPr lang="es-MX" dirty="0"/>
              <a:t> </a:t>
            </a:r>
            <a:r>
              <a:rPr lang="es-MX" dirty="0" err="1"/>
              <a:t>glow</a:t>
            </a:r>
            <a:r>
              <a:rPr lang="es-MX" dirty="0"/>
              <a:t>, </a:t>
            </a:r>
            <a:r>
              <a:rPr lang="es-MX" dirty="0" err="1"/>
              <a:t>which</a:t>
            </a:r>
            <a:r>
              <a:rPr lang="es-MX" dirty="0"/>
              <a:t> is most </a:t>
            </a:r>
            <a:r>
              <a:rPr lang="es-MX" dirty="0" err="1"/>
              <a:t>intensive</a:t>
            </a:r>
            <a:r>
              <a:rPr lang="es-MX" dirty="0"/>
              <a:t> </a:t>
            </a:r>
            <a:r>
              <a:rPr lang="es-MX" dirty="0" err="1"/>
              <a:t>along</a:t>
            </a:r>
            <a:r>
              <a:rPr lang="es-MX" dirty="0"/>
              <a:t> the EAS axis and resembles a track </a:t>
            </a:r>
            <a:r>
              <a:rPr lang="es-MX" dirty="0" err="1"/>
              <a:t>breacking</a:t>
            </a:r>
            <a:r>
              <a:rPr lang="es-MX" dirty="0"/>
              <a:t> </a:t>
            </a:r>
            <a:r>
              <a:rPr lang="es-MX" dirty="0" err="1"/>
              <a:t>out</a:t>
            </a:r>
            <a:r>
              <a:rPr lang="es-MX" dirty="0"/>
              <a:t> in a very short time (</a:t>
            </a:r>
            <a:r>
              <a:rPr lang="es-MX" dirty="0" err="1"/>
              <a:t>about</a:t>
            </a:r>
            <a:r>
              <a:rPr lang="es-MX" dirty="0"/>
              <a:t> </a:t>
            </a:r>
            <a:r>
              <a:rPr lang="es-MX" dirty="0" err="1"/>
              <a:t>several</a:t>
            </a:r>
            <a:r>
              <a:rPr lang="es-MX" dirty="0"/>
              <a:t> </a:t>
            </a:r>
            <a:r>
              <a:rPr lang="es-MX" dirty="0" err="1"/>
              <a:t>microseconds</a:t>
            </a:r>
            <a:r>
              <a:rPr lang="es-MX" dirty="0"/>
              <a:t>).</a:t>
            </a:r>
          </a:p>
        </p:txBody>
      </p:sp>
      <p:sp>
        <p:nvSpPr>
          <p:cNvPr id="8" name="CuadroTexto 7">
            <a:extLst>
              <a:ext uri="{FF2B5EF4-FFF2-40B4-BE49-F238E27FC236}">
                <a16:creationId xmlns:a16="http://schemas.microsoft.com/office/drawing/2014/main" id="{D940AE33-FAD0-4284-9C68-500226D05D2A}"/>
              </a:ext>
            </a:extLst>
          </p:cNvPr>
          <p:cNvSpPr txBox="1"/>
          <p:nvPr/>
        </p:nvSpPr>
        <p:spPr>
          <a:xfrm>
            <a:off x="684211" y="4871350"/>
            <a:ext cx="8862646" cy="923330"/>
          </a:xfrm>
          <a:prstGeom prst="rect">
            <a:avLst/>
          </a:prstGeom>
          <a:noFill/>
        </p:spPr>
        <p:txBody>
          <a:bodyPr wrap="square" rtlCol="0">
            <a:spAutoFit/>
          </a:bodyPr>
          <a:lstStyle/>
          <a:p>
            <a:r>
              <a:rPr lang="es-MX" dirty="0"/>
              <a:t>The </a:t>
            </a:r>
            <a:r>
              <a:rPr lang="es-MX" dirty="0" err="1"/>
              <a:t>fluorescence</a:t>
            </a:r>
            <a:r>
              <a:rPr lang="es-MX" dirty="0"/>
              <a:t> </a:t>
            </a:r>
            <a:r>
              <a:rPr lang="es-MX" dirty="0" err="1"/>
              <a:t>intensity</a:t>
            </a:r>
            <a:r>
              <a:rPr lang="es-MX" dirty="0"/>
              <a:t> and </a:t>
            </a:r>
            <a:r>
              <a:rPr lang="es-MX" dirty="0" err="1"/>
              <a:t>its</a:t>
            </a:r>
            <a:r>
              <a:rPr lang="es-MX" dirty="0"/>
              <a:t> timing </a:t>
            </a:r>
            <a:r>
              <a:rPr lang="es-MX" dirty="0" err="1"/>
              <a:t>along</a:t>
            </a:r>
            <a:r>
              <a:rPr lang="es-MX" dirty="0"/>
              <a:t> the UV track </a:t>
            </a:r>
            <a:r>
              <a:rPr lang="es-MX" dirty="0" err="1"/>
              <a:t>provide</a:t>
            </a:r>
            <a:r>
              <a:rPr lang="es-MX" dirty="0"/>
              <a:t> </a:t>
            </a:r>
            <a:r>
              <a:rPr lang="es-MX" dirty="0" err="1"/>
              <a:t>information</a:t>
            </a:r>
            <a:r>
              <a:rPr lang="es-MX" dirty="0"/>
              <a:t> </a:t>
            </a:r>
            <a:r>
              <a:rPr lang="es-MX" dirty="0" err="1"/>
              <a:t>on</a:t>
            </a:r>
            <a:r>
              <a:rPr lang="es-MX" dirty="0"/>
              <a:t> EAS </a:t>
            </a:r>
            <a:r>
              <a:rPr lang="es-MX" dirty="0" err="1"/>
              <a:t>cascade</a:t>
            </a:r>
            <a:r>
              <a:rPr lang="es-MX" dirty="0"/>
              <a:t> </a:t>
            </a:r>
            <a:r>
              <a:rPr lang="es-MX" dirty="0" err="1"/>
              <a:t>developement</a:t>
            </a:r>
            <a:r>
              <a:rPr lang="es-MX" dirty="0"/>
              <a:t>, </a:t>
            </a:r>
            <a:r>
              <a:rPr lang="es-MX" dirty="0" err="1"/>
              <a:t>direction</a:t>
            </a:r>
            <a:r>
              <a:rPr lang="es-MX" dirty="0"/>
              <a:t> and </a:t>
            </a:r>
            <a:r>
              <a:rPr lang="es-MX" dirty="0" err="1"/>
              <a:t>energy</a:t>
            </a:r>
            <a:r>
              <a:rPr lang="es-MX" dirty="0"/>
              <a:t> of </a:t>
            </a:r>
            <a:r>
              <a:rPr lang="es-MX" dirty="0" err="1"/>
              <a:t>primary</a:t>
            </a:r>
            <a:r>
              <a:rPr lang="es-MX" dirty="0"/>
              <a:t> </a:t>
            </a:r>
            <a:r>
              <a:rPr lang="es-MX" dirty="0" err="1"/>
              <a:t>particles</a:t>
            </a:r>
            <a:r>
              <a:rPr lang="es-MX" dirty="0"/>
              <a:t>.</a:t>
            </a:r>
          </a:p>
        </p:txBody>
      </p:sp>
      <p:pic>
        <p:nvPicPr>
          <p:cNvPr id="9" name="Imagen 8">
            <a:extLst>
              <a:ext uri="{FF2B5EF4-FFF2-40B4-BE49-F238E27FC236}">
                <a16:creationId xmlns:a16="http://schemas.microsoft.com/office/drawing/2014/main" id="{0557BDE1-A185-445C-88A8-7AEF00908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45" y="751562"/>
            <a:ext cx="6400000" cy="360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978304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ECEE88-07DF-4559-99EF-0239E1D70722}"/>
              </a:ext>
            </a:extLst>
          </p:cNvPr>
          <p:cNvSpPr>
            <a:spLocks noGrp="1"/>
          </p:cNvSpPr>
          <p:nvPr>
            <p:ph type="title"/>
          </p:nvPr>
        </p:nvSpPr>
        <p:spPr>
          <a:xfrm>
            <a:off x="684211" y="863600"/>
            <a:ext cx="3966920" cy="685800"/>
          </a:xfrm>
        </p:spPr>
        <p:txBody>
          <a:bodyPr>
            <a:normAutofit/>
          </a:bodyPr>
          <a:lstStyle/>
          <a:p>
            <a:r>
              <a:rPr lang="es-MX" dirty="0"/>
              <a:t>Events </a:t>
            </a:r>
            <a:r>
              <a:rPr lang="es-MX" dirty="0" err="1"/>
              <a:t>selection</a:t>
            </a:r>
            <a:endParaRPr lang="es-MX" dirty="0"/>
          </a:p>
        </p:txBody>
      </p:sp>
      <p:sp>
        <p:nvSpPr>
          <p:cNvPr id="3" name="Marcador de texto 2">
            <a:extLst>
              <a:ext uri="{FF2B5EF4-FFF2-40B4-BE49-F238E27FC236}">
                <a16:creationId xmlns:a16="http://schemas.microsoft.com/office/drawing/2014/main" id="{FA1D8A76-CB08-466D-80BF-A64BFA658150}"/>
              </a:ext>
            </a:extLst>
          </p:cNvPr>
          <p:cNvSpPr>
            <a:spLocks noGrp="1"/>
          </p:cNvSpPr>
          <p:nvPr>
            <p:ph type="body" idx="1"/>
          </p:nvPr>
        </p:nvSpPr>
        <p:spPr>
          <a:xfrm>
            <a:off x="684212" y="1802423"/>
            <a:ext cx="9678988" cy="4123592"/>
          </a:xfrm>
        </p:spPr>
        <p:txBody>
          <a:bodyPr>
            <a:normAutofit lnSpcReduction="10000"/>
          </a:bodyPr>
          <a:lstStyle/>
          <a:p>
            <a:r>
              <a:rPr lang="es-MX" dirty="0">
                <a:solidFill>
                  <a:schemeClr val="bg1"/>
                </a:solidFill>
              </a:rPr>
              <a:t>We </a:t>
            </a:r>
            <a:r>
              <a:rPr lang="es-MX" dirty="0" err="1">
                <a:solidFill>
                  <a:schemeClr val="bg1"/>
                </a:solidFill>
              </a:rPr>
              <a:t>analized</a:t>
            </a:r>
            <a:r>
              <a:rPr lang="es-MX" dirty="0">
                <a:solidFill>
                  <a:schemeClr val="bg1"/>
                </a:solidFill>
              </a:rPr>
              <a:t> data </a:t>
            </a:r>
            <a:r>
              <a:rPr lang="es-MX" dirty="0" err="1">
                <a:solidFill>
                  <a:schemeClr val="bg1"/>
                </a:solidFill>
              </a:rPr>
              <a:t>from</a:t>
            </a:r>
            <a:r>
              <a:rPr lang="es-MX" dirty="0">
                <a:solidFill>
                  <a:schemeClr val="bg1"/>
                </a:solidFill>
              </a:rPr>
              <a:t> the </a:t>
            </a:r>
            <a:r>
              <a:rPr lang="es-MX" dirty="0" err="1">
                <a:solidFill>
                  <a:schemeClr val="bg1"/>
                </a:solidFill>
              </a:rPr>
              <a:t>first</a:t>
            </a:r>
            <a:r>
              <a:rPr lang="es-MX" dirty="0">
                <a:solidFill>
                  <a:schemeClr val="bg1"/>
                </a:solidFill>
              </a:rPr>
              <a:t> </a:t>
            </a:r>
            <a:r>
              <a:rPr lang="es-MX" dirty="0" err="1">
                <a:solidFill>
                  <a:schemeClr val="bg1"/>
                </a:solidFill>
              </a:rPr>
              <a:t>semester</a:t>
            </a:r>
            <a:r>
              <a:rPr lang="es-MX" dirty="0">
                <a:solidFill>
                  <a:schemeClr val="bg1"/>
                </a:solidFill>
              </a:rPr>
              <a:t> of 2017, </a:t>
            </a:r>
            <a:r>
              <a:rPr lang="es-MX" dirty="0" err="1">
                <a:solidFill>
                  <a:schemeClr val="bg1"/>
                </a:solidFill>
              </a:rPr>
              <a:t>there</a:t>
            </a:r>
            <a:r>
              <a:rPr lang="es-MX" dirty="0">
                <a:solidFill>
                  <a:schemeClr val="bg1"/>
                </a:solidFill>
              </a:rPr>
              <a:t> were </a:t>
            </a:r>
            <a:r>
              <a:rPr lang="es-MX" dirty="0" err="1">
                <a:solidFill>
                  <a:schemeClr val="bg1"/>
                </a:solidFill>
              </a:rPr>
              <a:t>analized</a:t>
            </a:r>
            <a:r>
              <a:rPr lang="es-MX" dirty="0">
                <a:solidFill>
                  <a:schemeClr val="bg1"/>
                </a:solidFill>
              </a:rPr>
              <a:t> </a:t>
            </a:r>
            <a:r>
              <a:rPr lang="es-MX" dirty="0" err="1">
                <a:solidFill>
                  <a:schemeClr val="bg1"/>
                </a:solidFill>
              </a:rPr>
              <a:t>around</a:t>
            </a:r>
            <a:r>
              <a:rPr lang="es-MX" dirty="0">
                <a:solidFill>
                  <a:schemeClr val="bg1"/>
                </a:solidFill>
              </a:rPr>
              <a:t> 34,000 events, the </a:t>
            </a:r>
            <a:r>
              <a:rPr lang="en-US" dirty="0">
                <a:solidFill>
                  <a:schemeClr val="bg1"/>
                </a:solidFill>
              </a:rPr>
              <a:t>selection</a:t>
            </a:r>
            <a:r>
              <a:rPr lang="es-MX" dirty="0">
                <a:solidFill>
                  <a:schemeClr val="bg1"/>
                </a:solidFill>
              </a:rPr>
              <a:t> of  events </a:t>
            </a:r>
            <a:r>
              <a:rPr lang="es-MX" dirty="0" err="1">
                <a:solidFill>
                  <a:schemeClr val="bg1"/>
                </a:solidFill>
              </a:rPr>
              <a:t>was</a:t>
            </a:r>
            <a:r>
              <a:rPr lang="es-MX" dirty="0">
                <a:solidFill>
                  <a:schemeClr val="bg1"/>
                </a:solidFill>
              </a:rPr>
              <a:t> </a:t>
            </a:r>
            <a:r>
              <a:rPr lang="es-MX" dirty="0" err="1">
                <a:solidFill>
                  <a:schemeClr val="bg1"/>
                </a:solidFill>
              </a:rPr>
              <a:t>made</a:t>
            </a:r>
            <a:r>
              <a:rPr lang="es-MX" dirty="0">
                <a:solidFill>
                  <a:schemeClr val="bg1"/>
                </a:solidFill>
              </a:rPr>
              <a:t> with the </a:t>
            </a:r>
            <a:r>
              <a:rPr lang="es-MX" dirty="0" err="1">
                <a:solidFill>
                  <a:schemeClr val="bg1"/>
                </a:solidFill>
              </a:rPr>
              <a:t>help</a:t>
            </a:r>
            <a:r>
              <a:rPr lang="es-MX" dirty="0">
                <a:solidFill>
                  <a:schemeClr val="bg1"/>
                </a:solidFill>
              </a:rPr>
              <a:t> of </a:t>
            </a:r>
            <a:r>
              <a:rPr lang="es-MX" dirty="0" err="1">
                <a:solidFill>
                  <a:schemeClr val="bg1"/>
                </a:solidFill>
              </a:rPr>
              <a:t>custom</a:t>
            </a:r>
            <a:r>
              <a:rPr lang="es-MX" dirty="0">
                <a:solidFill>
                  <a:schemeClr val="bg1"/>
                </a:solidFill>
              </a:rPr>
              <a:t> </a:t>
            </a:r>
            <a:r>
              <a:rPr lang="es-MX" dirty="0" err="1">
                <a:solidFill>
                  <a:schemeClr val="bg1"/>
                </a:solidFill>
              </a:rPr>
              <a:t>made</a:t>
            </a:r>
            <a:r>
              <a:rPr lang="es-MX" dirty="0">
                <a:solidFill>
                  <a:schemeClr val="bg1"/>
                </a:solidFill>
              </a:rPr>
              <a:t> </a:t>
            </a:r>
            <a:r>
              <a:rPr lang="es-MX" dirty="0" err="1">
                <a:solidFill>
                  <a:schemeClr val="bg1"/>
                </a:solidFill>
              </a:rPr>
              <a:t>programs</a:t>
            </a:r>
            <a:r>
              <a:rPr lang="es-MX" dirty="0">
                <a:solidFill>
                  <a:schemeClr val="bg1"/>
                </a:solidFill>
              </a:rPr>
              <a:t> in Python  and a </a:t>
            </a:r>
            <a:r>
              <a:rPr lang="es-MX" dirty="0" err="1">
                <a:solidFill>
                  <a:schemeClr val="bg1"/>
                </a:solidFill>
              </a:rPr>
              <a:t>further</a:t>
            </a:r>
            <a:r>
              <a:rPr lang="es-MX" dirty="0">
                <a:solidFill>
                  <a:schemeClr val="bg1"/>
                </a:solidFill>
              </a:rPr>
              <a:t> data </a:t>
            </a:r>
            <a:r>
              <a:rPr lang="es-MX" dirty="0" err="1">
                <a:solidFill>
                  <a:schemeClr val="bg1"/>
                </a:solidFill>
              </a:rPr>
              <a:t>reduction</a:t>
            </a:r>
            <a:r>
              <a:rPr lang="es-MX" dirty="0">
                <a:solidFill>
                  <a:schemeClr val="bg1"/>
                </a:solidFill>
              </a:rPr>
              <a:t>, </a:t>
            </a:r>
            <a:r>
              <a:rPr lang="es-MX" dirty="0" err="1">
                <a:solidFill>
                  <a:schemeClr val="bg1"/>
                </a:solidFill>
              </a:rPr>
              <a:t>which</a:t>
            </a:r>
            <a:r>
              <a:rPr lang="es-MX" dirty="0">
                <a:solidFill>
                  <a:schemeClr val="bg1"/>
                </a:solidFill>
              </a:rPr>
              <a:t> </a:t>
            </a:r>
            <a:r>
              <a:rPr lang="es-MX" dirty="0" err="1">
                <a:solidFill>
                  <a:schemeClr val="bg1"/>
                </a:solidFill>
              </a:rPr>
              <a:t>results</a:t>
            </a:r>
            <a:r>
              <a:rPr lang="es-MX" dirty="0">
                <a:solidFill>
                  <a:schemeClr val="bg1"/>
                </a:solidFill>
              </a:rPr>
              <a:t> in 220 interesting events.</a:t>
            </a:r>
            <a:endParaRPr lang="es-MX" dirty="0"/>
          </a:p>
          <a:p>
            <a:pPr marL="342900" indent="-342900">
              <a:buFont typeface="Wingdings" panose="05000000000000000000" pitchFamily="2" charset="2"/>
              <a:buChar char="v"/>
            </a:pPr>
            <a:r>
              <a:rPr lang="es-MX" dirty="0" err="1">
                <a:solidFill>
                  <a:schemeClr val="bg1"/>
                </a:solidFill>
              </a:rPr>
              <a:t>Selection</a:t>
            </a:r>
            <a:r>
              <a:rPr lang="es-MX" dirty="0">
                <a:solidFill>
                  <a:schemeClr val="bg1"/>
                </a:solidFill>
              </a:rPr>
              <a:t> </a:t>
            </a:r>
            <a:r>
              <a:rPr lang="es-MX" dirty="0" err="1">
                <a:solidFill>
                  <a:schemeClr val="bg1"/>
                </a:solidFill>
              </a:rPr>
              <a:t>process</a:t>
            </a:r>
            <a:endParaRPr lang="es-MX" dirty="0">
              <a:solidFill>
                <a:schemeClr val="bg1"/>
              </a:solidFill>
            </a:endParaRPr>
          </a:p>
          <a:p>
            <a:pPr marL="742950" lvl="1" indent="-285750">
              <a:buFont typeface="Wingdings" panose="05000000000000000000" pitchFamily="2" charset="2"/>
              <a:buChar char="Ø"/>
            </a:pPr>
            <a:r>
              <a:rPr lang="es-MX" dirty="0" err="1"/>
              <a:t>Selection</a:t>
            </a:r>
            <a:r>
              <a:rPr lang="es-MX" dirty="0"/>
              <a:t> by </a:t>
            </a:r>
            <a:r>
              <a:rPr lang="es-MX" dirty="0" err="1"/>
              <a:t>location</a:t>
            </a:r>
            <a:r>
              <a:rPr lang="es-MX" dirty="0"/>
              <a:t>.</a:t>
            </a:r>
          </a:p>
          <a:p>
            <a:pPr marL="742950" lvl="1" indent="-285750">
              <a:buFont typeface="Wingdings" panose="05000000000000000000" pitchFamily="2" charset="2"/>
              <a:buChar char="Ø"/>
            </a:pPr>
            <a:r>
              <a:rPr lang="es-MX" dirty="0" err="1"/>
              <a:t>Selection</a:t>
            </a:r>
            <a:r>
              <a:rPr lang="es-MX" dirty="0"/>
              <a:t> by light </a:t>
            </a:r>
            <a:r>
              <a:rPr lang="es-MX" dirty="0" err="1"/>
              <a:t>background</a:t>
            </a:r>
            <a:r>
              <a:rPr lang="es-MX" dirty="0"/>
              <a:t>.</a:t>
            </a:r>
          </a:p>
          <a:p>
            <a:pPr marL="742950" lvl="1" indent="-285750">
              <a:buFont typeface="Wingdings" panose="05000000000000000000" pitchFamily="2" charset="2"/>
              <a:buChar char="Ø"/>
            </a:pPr>
            <a:r>
              <a:rPr lang="es-MX" dirty="0" err="1"/>
              <a:t>Selection</a:t>
            </a:r>
            <a:r>
              <a:rPr lang="es-MX" dirty="0"/>
              <a:t> by </a:t>
            </a:r>
            <a:r>
              <a:rPr lang="es-MX" dirty="0" err="1"/>
              <a:t>signal</a:t>
            </a:r>
            <a:r>
              <a:rPr lang="es-MX" dirty="0"/>
              <a:t> to </a:t>
            </a:r>
            <a:r>
              <a:rPr lang="es-MX" dirty="0" err="1"/>
              <a:t>noise</a:t>
            </a:r>
            <a:r>
              <a:rPr lang="es-MX" dirty="0"/>
              <a:t> ratio.</a:t>
            </a:r>
          </a:p>
          <a:p>
            <a:pPr marL="342900" indent="-342900">
              <a:buFont typeface="Wingdings" panose="05000000000000000000" pitchFamily="2" charset="2"/>
              <a:buChar char="v"/>
            </a:pPr>
            <a:r>
              <a:rPr lang="es-MX" dirty="0">
                <a:solidFill>
                  <a:schemeClr val="bg1"/>
                </a:solidFill>
              </a:rPr>
              <a:t>Data </a:t>
            </a:r>
            <a:r>
              <a:rPr lang="es-MX" dirty="0" err="1">
                <a:solidFill>
                  <a:schemeClr val="bg1"/>
                </a:solidFill>
              </a:rPr>
              <a:t>reduction</a:t>
            </a:r>
            <a:endParaRPr lang="es-MX" dirty="0">
              <a:solidFill>
                <a:schemeClr val="bg1"/>
              </a:solidFill>
            </a:endParaRPr>
          </a:p>
          <a:p>
            <a:pPr marL="800100" lvl="1" indent="-342900">
              <a:buFont typeface="Wingdings" panose="05000000000000000000" pitchFamily="2" charset="2"/>
              <a:buChar char="Ø"/>
            </a:pPr>
            <a:r>
              <a:rPr lang="es-MX" dirty="0" err="1"/>
              <a:t>Background</a:t>
            </a:r>
            <a:r>
              <a:rPr lang="es-MX" dirty="0"/>
              <a:t> </a:t>
            </a:r>
            <a:r>
              <a:rPr lang="es-MX" dirty="0" err="1"/>
              <a:t>correction</a:t>
            </a:r>
            <a:r>
              <a:rPr lang="es-MX" dirty="0"/>
              <a:t>.</a:t>
            </a:r>
          </a:p>
          <a:p>
            <a:pPr marL="800100" lvl="1" indent="-342900">
              <a:buFont typeface="Wingdings" panose="05000000000000000000" pitchFamily="2" charset="2"/>
              <a:buChar char="Ø"/>
            </a:pPr>
            <a:r>
              <a:rPr lang="es-MX" dirty="0" err="1"/>
              <a:t>Gain</a:t>
            </a:r>
            <a:r>
              <a:rPr lang="es-MX" dirty="0"/>
              <a:t> </a:t>
            </a:r>
            <a:r>
              <a:rPr lang="es-MX" dirty="0" err="1"/>
              <a:t>correction</a:t>
            </a:r>
            <a:r>
              <a:rPr lang="es-MX" dirty="0"/>
              <a:t>.</a:t>
            </a:r>
          </a:p>
        </p:txBody>
      </p:sp>
      <p:sp>
        <p:nvSpPr>
          <p:cNvPr id="4" name="Marcador de pie de página 3">
            <a:extLst>
              <a:ext uri="{FF2B5EF4-FFF2-40B4-BE49-F238E27FC236}">
                <a16:creationId xmlns:a16="http://schemas.microsoft.com/office/drawing/2014/main" id="{241F9297-1BDE-4705-BC20-5536DEC27CFC}"/>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844E9C9-8663-453C-B07F-ABD1813B3CD4}"/>
              </a:ext>
            </a:extLst>
          </p:cNvPr>
          <p:cNvSpPr>
            <a:spLocks noGrp="1"/>
          </p:cNvSpPr>
          <p:nvPr>
            <p:ph type="sldNum" sz="quarter" idx="12"/>
          </p:nvPr>
        </p:nvSpPr>
        <p:spPr/>
        <p:txBody>
          <a:bodyPr/>
          <a:lstStyle/>
          <a:p>
            <a:fld id="{5A9B5ABB-ED41-4C56-A874-2D319BE49278}" type="slidenum">
              <a:rPr lang="es-MX" smtClean="0"/>
              <a:t>8</a:t>
            </a:fld>
            <a:endParaRPr lang="es-MX"/>
          </a:p>
        </p:txBody>
      </p:sp>
    </p:spTree>
    <p:extLst>
      <p:ext uri="{BB962C8B-B14F-4D97-AF65-F5344CB8AC3E}">
        <p14:creationId xmlns:p14="http://schemas.microsoft.com/office/powerpoint/2010/main" val="154628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Conector recto de flecha 44">
            <a:extLst>
              <a:ext uri="{FF2B5EF4-FFF2-40B4-BE49-F238E27FC236}">
                <a16:creationId xmlns:a16="http://schemas.microsoft.com/office/drawing/2014/main" id="{6EEE0D51-4AD5-4136-9B60-70E94242C76E}"/>
              </a:ext>
            </a:extLst>
          </p:cNvPr>
          <p:cNvCxnSpPr>
            <a:cxnSpLocks/>
            <a:stCxn id="13" idx="2"/>
            <a:endCxn id="43" idx="0"/>
          </p:cNvCxnSpPr>
          <p:nvPr/>
        </p:nvCxnSpPr>
        <p:spPr>
          <a:xfrm>
            <a:off x="10245445" y="2872528"/>
            <a:ext cx="0" cy="952601"/>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48" name="CuadroTexto 47">
            <a:extLst>
              <a:ext uri="{FF2B5EF4-FFF2-40B4-BE49-F238E27FC236}">
                <a16:creationId xmlns:a16="http://schemas.microsoft.com/office/drawing/2014/main" id="{A38A385B-2CC0-4B12-ABBC-B8E93F44C624}"/>
              </a:ext>
            </a:extLst>
          </p:cNvPr>
          <p:cNvSpPr txBox="1"/>
          <p:nvPr/>
        </p:nvSpPr>
        <p:spPr>
          <a:xfrm>
            <a:off x="10363200" y="2994587"/>
            <a:ext cx="1676622"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MX" dirty="0" err="1"/>
              <a:t>Generate</a:t>
            </a:r>
            <a:r>
              <a:rPr lang="es-MX" dirty="0"/>
              <a:t> </a:t>
            </a:r>
            <a:r>
              <a:rPr lang="es-MX" dirty="0" err="1"/>
              <a:t>these</a:t>
            </a:r>
            <a:r>
              <a:rPr lang="es-MX" dirty="0"/>
              <a:t> Images</a:t>
            </a:r>
          </a:p>
        </p:txBody>
      </p:sp>
      <p:cxnSp>
        <p:nvCxnSpPr>
          <p:cNvPr id="50" name="Conector: angular 49">
            <a:extLst>
              <a:ext uri="{FF2B5EF4-FFF2-40B4-BE49-F238E27FC236}">
                <a16:creationId xmlns:a16="http://schemas.microsoft.com/office/drawing/2014/main" id="{87639FAD-AE67-4ACD-974C-D275CB762225}"/>
              </a:ext>
            </a:extLst>
          </p:cNvPr>
          <p:cNvCxnSpPr>
            <a:cxnSpLocks/>
            <a:stCxn id="43" idx="1"/>
            <a:endCxn id="44" idx="0"/>
          </p:cNvCxnSpPr>
          <p:nvPr/>
        </p:nvCxnSpPr>
        <p:spPr>
          <a:xfrm rot="10800000" flipV="1">
            <a:off x="8088095" y="4771222"/>
            <a:ext cx="897350" cy="708479"/>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sp>
        <p:nvSpPr>
          <p:cNvPr id="2" name="Marcador de pie de página 1">
            <a:extLst>
              <a:ext uri="{FF2B5EF4-FFF2-40B4-BE49-F238E27FC236}">
                <a16:creationId xmlns:a16="http://schemas.microsoft.com/office/drawing/2014/main" id="{77AABF40-E2D8-42A7-BB61-933AB5E944CD}"/>
              </a:ext>
            </a:extLst>
          </p:cNvPr>
          <p:cNvSpPr>
            <a:spLocks noGrp="1"/>
          </p:cNvSpPr>
          <p:nvPr>
            <p:ph type="ftr" sz="quarter" idx="11"/>
          </p:nvPr>
        </p:nvSpPr>
        <p:spPr/>
        <p:txBody>
          <a:bodyPr/>
          <a:lstStyle/>
          <a:p>
            <a:endParaRPr lang="es-MX"/>
          </a:p>
        </p:txBody>
      </p:sp>
      <p:sp>
        <p:nvSpPr>
          <p:cNvPr id="3" name="Marcador de número de diapositiva 2">
            <a:extLst>
              <a:ext uri="{FF2B5EF4-FFF2-40B4-BE49-F238E27FC236}">
                <a16:creationId xmlns:a16="http://schemas.microsoft.com/office/drawing/2014/main" id="{1CC15C50-9B2B-490F-B718-E61EC0983C90}"/>
              </a:ext>
            </a:extLst>
          </p:cNvPr>
          <p:cNvSpPr>
            <a:spLocks noGrp="1"/>
          </p:cNvSpPr>
          <p:nvPr>
            <p:ph type="sldNum" sz="quarter" idx="12"/>
          </p:nvPr>
        </p:nvSpPr>
        <p:spPr/>
        <p:txBody>
          <a:bodyPr/>
          <a:lstStyle/>
          <a:p>
            <a:fld id="{5A9B5ABB-ED41-4C56-A874-2D319BE49278}" type="slidenum">
              <a:rPr lang="es-MX" smtClean="0"/>
              <a:t>9</a:t>
            </a:fld>
            <a:endParaRPr lang="es-MX"/>
          </a:p>
        </p:txBody>
      </p:sp>
      <p:pic>
        <p:nvPicPr>
          <p:cNvPr id="5" name="Imagen 4">
            <a:extLst>
              <a:ext uri="{FF2B5EF4-FFF2-40B4-BE49-F238E27FC236}">
                <a16:creationId xmlns:a16="http://schemas.microsoft.com/office/drawing/2014/main" id="{A3D1B36B-D616-48B7-99A6-13489EAA4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52" y="1015171"/>
            <a:ext cx="2520000" cy="1852526"/>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11F54A4A-A5DE-4E19-B7C6-405E60970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950" y="1010340"/>
            <a:ext cx="2520000" cy="1877918"/>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A13977CD-08DA-45D6-8F75-BACB29CD3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952" y="3727775"/>
            <a:ext cx="2520000" cy="1871606"/>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4427D054-B5AE-455F-B7A9-DB0B1D652D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950" y="3693605"/>
            <a:ext cx="2520000" cy="1955675"/>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ADCB7B3F-80E5-4AAA-9978-0A8935036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5445" y="1010340"/>
            <a:ext cx="2520000" cy="1862188"/>
          </a:xfrm>
          <a:prstGeom prst="rect">
            <a:avLst/>
          </a:prstGeom>
          <a:ln>
            <a:noFill/>
          </a:ln>
          <a:effectLst>
            <a:outerShdw blurRad="292100" dist="139700" dir="2700000" algn="tl" rotWithShape="0">
              <a:srgbClr val="333333">
                <a:alpha val="65000"/>
              </a:srgbClr>
            </a:outerShdw>
          </a:effectLst>
        </p:spPr>
      </p:pic>
      <p:cxnSp>
        <p:nvCxnSpPr>
          <p:cNvPr id="15" name="Conector recto de flecha 14">
            <a:extLst>
              <a:ext uri="{FF2B5EF4-FFF2-40B4-BE49-F238E27FC236}">
                <a16:creationId xmlns:a16="http://schemas.microsoft.com/office/drawing/2014/main" id="{C8767300-3A10-413F-9EE6-7763DFDD4F3B}"/>
              </a:ext>
            </a:extLst>
          </p:cNvPr>
          <p:cNvCxnSpPr>
            <a:cxnSpLocks/>
            <a:endCxn id="7" idx="1"/>
          </p:cNvCxnSpPr>
          <p:nvPr/>
        </p:nvCxnSpPr>
        <p:spPr>
          <a:xfrm flipV="1">
            <a:off x="3538283" y="1949299"/>
            <a:ext cx="826667" cy="1149102"/>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16" name="Conector recto de flecha 15">
            <a:extLst>
              <a:ext uri="{FF2B5EF4-FFF2-40B4-BE49-F238E27FC236}">
                <a16:creationId xmlns:a16="http://schemas.microsoft.com/office/drawing/2014/main" id="{FD006F74-AD74-45EA-A975-6786ECB817B1}"/>
              </a:ext>
            </a:extLst>
          </p:cNvPr>
          <p:cNvCxnSpPr>
            <a:cxnSpLocks/>
            <a:stCxn id="47" idx="0"/>
            <a:endCxn id="13" idx="1"/>
          </p:cNvCxnSpPr>
          <p:nvPr/>
        </p:nvCxnSpPr>
        <p:spPr>
          <a:xfrm flipV="1">
            <a:off x="8036529" y="1941434"/>
            <a:ext cx="948916" cy="1191653"/>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25" name="CuadroTexto 24">
            <a:extLst>
              <a:ext uri="{FF2B5EF4-FFF2-40B4-BE49-F238E27FC236}">
                <a16:creationId xmlns:a16="http://schemas.microsoft.com/office/drawing/2014/main" id="{44541479-BE3F-4849-A089-D7BD64E925D1}"/>
              </a:ext>
            </a:extLst>
          </p:cNvPr>
          <p:cNvSpPr txBox="1"/>
          <p:nvPr/>
        </p:nvSpPr>
        <p:spPr>
          <a:xfrm>
            <a:off x="688582" y="6088863"/>
            <a:ext cx="1797287"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s-MX" dirty="0" err="1"/>
              <a:t>Not</a:t>
            </a:r>
            <a:r>
              <a:rPr lang="es-MX" dirty="0"/>
              <a:t> interesting</a:t>
            </a:r>
          </a:p>
        </p:txBody>
      </p:sp>
      <p:sp>
        <p:nvSpPr>
          <p:cNvPr id="27" name="CuadroTexto 26">
            <a:extLst>
              <a:ext uri="{FF2B5EF4-FFF2-40B4-BE49-F238E27FC236}">
                <a16:creationId xmlns:a16="http://schemas.microsoft.com/office/drawing/2014/main" id="{527489CC-4120-4682-9417-22F22FA5701C}"/>
              </a:ext>
            </a:extLst>
          </p:cNvPr>
          <p:cNvSpPr txBox="1"/>
          <p:nvPr/>
        </p:nvSpPr>
        <p:spPr>
          <a:xfrm>
            <a:off x="4726306" y="6085295"/>
            <a:ext cx="1797287"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s-MX" dirty="0" err="1"/>
              <a:t>Not</a:t>
            </a:r>
            <a:r>
              <a:rPr lang="es-MX" dirty="0"/>
              <a:t> interesting</a:t>
            </a:r>
          </a:p>
        </p:txBody>
      </p:sp>
      <p:cxnSp>
        <p:nvCxnSpPr>
          <p:cNvPr id="28" name="Conector recto de flecha 27">
            <a:extLst>
              <a:ext uri="{FF2B5EF4-FFF2-40B4-BE49-F238E27FC236}">
                <a16:creationId xmlns:a16="http://schemas.microsoft.com/office/drawing/2014/main" id="{71666DDF-F29F-4591-9A4F-D7940A94AA07}"/>
              </a:ext>
            </a:extLst>
          </p:cNvPr>
          <p:cNvCxnSpPr>
            <a:cxnSpLocks/>
          </p:cNvCxnSpPr>
          <p:nvPr/>
        </p:nvCxnSpPr>
        <p:spPr>
          <a:xfrm>
            <a:off x="1547952" y="5641415"/>
            <a:ext cx="0" cy="489482"/>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32" name="Conector recto de flecha 31">
            <a:extLst>
              <a:ext uri="{FF2B5EF4-FFF2-40B4-BE49-F238E27FC236}">
                <a16:creationId xmlns:a16="http://schemas.microsoft.com/office/drawing/2014/main" id="{75DC9588-F4EE-447F-8D93-B63E51C6E233}"/>
              </a:ext>
            </a:extLst>
          </p:cNvPr>
          <p:cNvCxnSpPr>
            <a:cxnSpLocks/>
            <a:stCxn id="11" idx="2"/>
            <a:endCxn id="27" idx="0"/>
          </p:cNvCxnSpPr>
          <p:nvPr/>
        </p:nvCxnSpPr>
        <p:spPr>
          <a:xfrm>
            <a:off x="5624950" y="5649280"/>
            <a:ext cx="0" cy="436015"/>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pic>
        <p:nvPicPr>
          <p:cNvPr id="43" name="Imagen 42">
            <a:extLst>
              <a:ext uri="{FF2B5EF4-FFF2-40B4-BE49-F238E27FC236}">
                <a16:creationId xmlns:a16="http://schemas.microsoft.com/office/drawing/2014/main" id="{E85E3B51-5447-470C-AE47-E3C7AD041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5445" y="3825129"/>
            <a:ext cx="2520000" cy="1892187"/>
          </a:xfrm>
          <a:prstGeom prst="rect">
            <a:avLst/>
          </a:prstGeom>
          <a:ln>
            <a:noFill/>
          </a:ln>
          <a:effectLst>
            <a:outerShdw blurRad="292100" dist="139700" dir="2700000" algn="tl" rotWithShape="0">
              <a:srgbClr val="333333">
                <a:alpha val="65000"/>
              </a:srgbClr>
            </a:outerShdw>
          </a:effectLst>
        </p:spPr>
      </p:pic>
      <p:sp>
        <p:nvSpPr>
          <p:cNvPr id="4" name="CuadroTexto 3">
            <a:extLst>
              <a:ext uri="{FF2B5EF4-FFF2-40B4-BE49-F238E27FC236}">
                <a16:creationId xmlns:a16="http://schemas.microsoft.com/office/drawing/2014/main" id="{17DB2079-1276-4FC2-86A7-EB8D3D63A540}"/>
              </a:ext>
            </a:extLst>
          </p:cNvPr>
          <p:cNvSpPr txBox="1"/>
          <p:nvPr/>
        </p:nvSpPr>
        <p:spPr>
          <a:xfrm>
            <a:off x="3346116" y="2154517"/>
            <a:ext cx="561372" cy="36933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s-MX" dirty="0"/>
              <a:t>Yes</a:t>
            </a:r>
          </a:p>
        </p:txBody>
      </p:sp>
      <p:sp>
        <p:nvSpPr>
          <p:cNvPr id="29" name="CuadroTexto 28">
            <a:extLst>
              <a:ext uri="{FF2B5EF4-FFF2-40B4-BE49-F238E27FC236}">
                <a16:creationId xmlns:a16="http://schemas.microsoft.com/office/drawing/2014/main" id="{26516C3C-4DD7-467C-86B1-12798F4A2830}"/>
              </a:ext>
            </a:extLst>
          </p:cNvPr>
          <p:cNvSpPr txBox="1"/>
          <p:nvPr/>
        </p:nvSpPr>
        <p:spPr>
          <a:xfrm>
            <a:off x="7807409" y="2265883"/>
            <a:ext cx="561372" cy="36933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s-MX" dirty="0"/>
              <a:t>Yes</a:t>
            </a:r>
          </a:p>
        </p:txBody>
      </p:sp>
      <p:sp>
        <p:nvSpPr>
          <p:cNvPr id="30" name="CuadroTexto 29">
            <a:extLst>
              <a:ext uri="{FF2B5EF4-FFF2-40B4-BE49-F238E27FC236}">
                <a16:creationId xmlns:a16="http://schemas.microsoft.com/office/drawing/2014/main" id="{CF514A10-AB98-40D7-BEA7-0C98E0C79D1F}"/>
              </a:ext>
            </a:extLst>
          </p:cNvPr>
          <p:cNvSpPr txBox="1"/>
          <p:nvPr/>
        </p:nvSpPr>
        <p:spPr>
          <a:xfrm>
            <a:off x="1439684" y="3106265"/>
            <a:ext cx="506870"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s-MX" dirty="0"/>
              <a:t>No</a:t>
            </a:r>
          </a:p>
        </p:txBody>
      </p:sp>
      <p:sp>
        <p:nvSpPr>
          <p:cNvPr id="31" name="CuadroTexto 30">
            <a:extLst>
              <a:ext uri="{FF2B5EF4-FFF2-40B4-BE49-F238E27FC236}">
                <a16:creationId xmlns:a16="http://schemas.microsoft.com/office/drawing/2014/main" id="{1DA953B3-D153-4C97-BF99-3CB26C7D8333}"/>
              </a:ext>
            </a:extLst>
          </p:cNvPr>
          <p:cNvSpPr txBox="1"/>
          <p:nvPr/>
        </p:nvSpPr>
        <p:spPr>
          <a:xfrm>
            <a:off x="5589129" y="3131322"/>
            <a:ext cx="506870"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s-MX" dirty="0"/>
              <a:t>No</a:t>
            </a:r>
          </a:p>
        </p:txBody>
      </p:sp>
      <p:sp>
        <p:nvSpPr>
          <p:cNvPr id="6" name="CuadroTexto 5">
            <a:extLst>
              <a:ext uri="{FF2B5EF4-FFF2-40B4-BE49-F238E27FC236}">
                <a16:creationId xmlns:a16="http://schemas.microsoft.com/office/drawing/2014/main" id="{8289E06B-41F0-47EB-8BCD-EA6D8E3C133A}"/>
              </a:ext>
            </a:extLst>
          </p:cNvPr>
          <p:cNvSpPr txBox="1"/>
          <p:nvPr/>
        </p:nvSpPr>
        <p:spPr>
          <a:xfrm>
            <a:off x="4726306" y="256437"/>
            <a:ext cx="1837362" cy="492443"/>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s-MX" sz="2600" b="1" dirty="0">
                <a:solidFill>
                  <a:schemeClr val="bg1"/>
                </a:solidFill>
              </a:rPr>
              <a:t>Flow chart</a:t>
            </a:r>
          </a:p>
        </p:txBody>
      </p:sp>
      <p:sp>
        <p:nvSpPr>
          <p:cNvPr id="33" name="CuadroTexto 32">
            <a:extLst>
              <a:ext uri="{FF2B5EF4-FFF2-40B4-BE49-F238E27FC236}">
                <a16:creationId xmlns:a16="http://schemas.microsoft.com/office/drawing/2014/main" id="{6289CE42-332E-4A6E-BF4B-63FB2AA9BA51}"/>
              </a:ext>
            </a:extLst>
          </p:cNvPr>
          <p:cNvSpPr txBox="1"/>
          <p:nvPr/>
        </p:nvSpPr>
        <p:spPr>
          <a:xfrm>
            <a:off x="965100" y="566709"/>
            <a:ext cx="116570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s-MX" dirty="0" err="1"/>
              <a:t>Location</a:t>
            </a:r>
            <a:endParaRPr lang="es-MX" dirty="0"/>
          </a:p>
        </p:txBody>
      </p:sp>
      <p:sp>
        <p:nvSpPr>
          <p:cNvPr id="34" name="CuadroTexto 33">
            <a:extLst>
              <a:ext uri="{FF2B5EF4-FFF2-40B4-BE49-F238E27FC236}">
                <a16:creationId xmlns:a16="http://schemas.microsoft.com/office/drawing/2014/main" id="{0AEF115C-536D-44E0-9B9F-A4CB58177E6A}"/>
              </a:ext>
            </a:extLst>
          </p:cNvPr>
          <p:cNvSpPr txBox="1"/>
          <p:nvPr/>
        </p:nvSpPr>
        <p:spPr>
          <a:xfrm>
            <a:off x="2485869" y="3133087"/>
            <a:ext cx="2172390"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s-MX" dirty="0"/>
              <a:t>Light </a:t>
            </a:r>
            <a:r>
              <a:rPr lang="es-MX" dirty="0" err="1"/>
              <a:t>background</a:t>
            </a:r>
            <a:endParaRPr lang="es-MX" dirty="0"/>
          </a:p>
        </p:txBody>
      </p:sp>
      <p:cxnSp>
        <p:nvCxnSpPr>
          <p:cNvPr id="40" name="Conector recto de flecha 39">
            <a:extLst>
              <a:ext uri="{FF2B5EF4-FFF2-40B4-BE49-F238E27FC236}">
                <a16:creationId xmlns:a16="http://schemas.microsoft.com/office/drawing/2014/main" id="{35D0A133-007B-4AD4-A6C2-48F2786029A5}"/>
              </a:ext>
            </a:extLst>
          </p:cNvPr>
          <p:cNvCxnSpPr>
            <a:cxnSpLocks/>
            <a:stCxn id="47" idx="1"/>
            <a:endCxn id="11" idx="0"/>
          </p:cNvCxnSpPr>
          <p:nvPr/>
        </p:nvCxnSpPr>
        <p:spPr>
          <a:xfrm flipH="1">
            <a:off x="5624950" y="3317753"/>
            <a:ext cx="1237219" cy="375852"/>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46" name="Conector recto de flecha 45">
            <a:extLst>
              <a:ext uri="{FF2B5EF4-FFF2-40B4-BE49-F238E27FC236}">
                <a16:creationId xmlns:a16="http://schemas.microsoft.com/office/drawing/2014/main" id="{D5CF7689-3142-4977-AD77-74D26F099EB9}"/>
              </a:ext>
            </a:extLst>
          </p:cNvPr>
          <p:cNvCxnSpPr>
            <a:cxnSpLocks/>
            <a:stCxn id="34" idx="1"/>
            <a:endCxn id="9" idx="0"/>
          </p:cNvCxnSpPr>
          <p:nvPr/>
        </p:nvCxnSpPr>
        <p:spPr>
          <a:xfrm flipH="1">
            <a:off x="1547952" y="3317753"/>
            <a:ext cx="937917" cy="410022"/>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47" name="CuadroTexto 46">
            <a:extLst>
              <a:ext uri="{FF2B5EF4-FFF2-40B4-BE49-F238E27FC236}">
                <a16:creationId xmlns:a16="http://schemas.microsoft.com/office/drawing/2014/main" id="{9B928B83-7E53-46E2-9828-B747B9694ED6}"/>
              </a:ext>
            </a:extLst>
          </p:cNvPr>
          <p:cNvSpPr txBox="1"/>
          <p:nvPr/>
        </p:nvSpPr>
        <p:spPr>
          <a:xfrm>
            <a:off x="6862169" y="3133087"/>
            <a:ext cx="2348720"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s-MX" dirty="0" err="1"/>
              <a:t>Signal</a:t>
            </a:r>
            <a:r>
              <a:rPr lang="es-MX" dirty="0"/>
              <a:t> to </a:t>
            </a:r>
            <a:r>
              <a:rPr lang="es-MX" dirty="0" err="1"/>
              <a:t>nosie</a:t>
            </a:r>
            <a:r>
              <a:rPr lang="es-MX" dirty="0"/>
              <a:t> ratio</a:t>
            </a:r>
          </a:p>
        </p:txBody>
      </p:sp>
      <p:cxnSp>
        <p:nvCxnSpPr>
          <p:cNvPr id="54" name="Conector recto de flecha 53">
            <a:extLst>
              <a:ext uri="{FF2B5EF4-FFF2-40B4-BE49-F238E27FC236}">
                <a16:creationId xmlns:a16="http://schemas.microsoft.com/office/drawing/2014/main" id="{B13C2811-7FA9-4868-923F-F422AE865663}"/>
              </a:ext>
            </a:extLst>
          </p:cNvPr>
          <p:cNvCxnSpPr>
            <a:cxnSpLocks/>
            <a:stCxn id="5" idx="3"/>
          </p:cNvCxnSpPr>
          <p:nvPr/>
        </p:nvCxnSpPr>
        <p:spPr>
          <a:xfrm>
            <a:off x="2807952" y="1941434"/>
            <a:ext cx="466972" cy="1164831"/>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63" name="Conector recto de flecha 62">
            <a:extLst>
              <a:ext uri="{FF2B5EF4-FFF2-40B4-BE49-F238E27FC236}">
                <a16:creationId xmlns:a16="http://schemas.microsoft.com/office/drawing/2014/main" id="{1374AA55-6602-4A66-84AB-B667B00AF88F}"/>
              </a:ext>
            </a:extLst>
          </p:cNvPr>
          <p:cNvCxnSpPr>
            <a:cxnSpLocks/>
          </p:cNvCxnSpPr>
          <p:nvPr/>
        </p:nvCxnSpPr>
        <p:spPr>
          <a:xfrm>
            <a:off x="6879626" y="1806764"/>
            <a:ext cx="689931" cy="1291637"/>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44" name="CuadroTexto 43">
            <a:extLst>
              <a:ext uri="{FF2B5EF4-FFF2-40B4-BE49-F238E27FC236}">
                <a16:creationId xmlns:a16="http://schemas.microsoft.com/office/drawing/2014/main" id="{D091BF7F-522E-470C-84DE-5AC7252E1E24}"/>
              </a:ext>
            </a:extLst>
          </p:cNvPr>
          <p:cNvSpPr txBox="1"/>
          <p:nvPr/>
        </p:nvSpPr>
        <p:spPr>
          <a:xfrm>
            <a:off x="7382952" y="5479702"/>
            <a:ext cx="1410286" cy="646331"/>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err="1"/>
              <a:t>Candidate</a:t>
            </a:r>
            <a:r>
              <a:rPr lang="es-MX" dirty="0"/>
              <a:t> to event</a:t>
            </a:r>
          </a:p>
        </p:txBody>
      </p:sp>
    </p:spTree>
    <p:extLst>
      <p:ext uri="{BB962C8B-B14F-4D97-AF65-F5344CB8AC3E}">
        <p14:creationId xmlns:p14="http://schemas.microsoft.com/office/powerpoint/2010/main" val="18930506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54"/>
                                        </p:tgtEl>
                                        <p:attrNameLst>
                                          <p:attrName>r</p:attrName>
                                        </p:attrNameLst>
                                      </p:cBhvr>
                                    </p:animRot>
                                    <p:animRot by="-240000">
                                      <p:cBhvr>
                                        <p:cTn id="15" dur="200" fill="hold">
                                          <p:stCondLst>
                                            <p:cond delay="200"/>
                                          </p:stCondLst>
                                        </p:cTn>
                                        <p:tgtEl>
                                          <p:spTgt spid="54"/>
                                        </p:tgtEl>
                                        <p:attrNameLst>
                                          <p:attrName>r</p:attrName>
                                        </p:attrNameLst>
                                      </p:cBhvr>
                                    </p:animRot>
                                    <p:animRot by="240000">
                                      <p:cBhvr>
                                        <p:cTn id="16" dur="200" fill="hold">
                                          <p:stCondLst>
                                            <p:cond delay="400"/>
                                          </p:stCondLst>
                                        </p:cTn>
                                        <p:tgtEl>
                                          <p:spTgt spid="54"/>
                                        </p:tgtEl>
                                        <p:attrNameLst>
                                          <p:attrName>r</p:attrName>
                                        </p:attrNameLst>
                                      </p:cBhvr>
                                    </p:animRot>
                                    <p:animRot by="-240000">
                                      <p:cBhvr>
                                        <p:cTn id="17" dur="200" fill="hold">
                                          <p:stCondLst>
                                            <p:cond delay="600"/>
                                          </p:stCondLst>
                                        </p:cTn>
                                        <p:tgtEl>
                                          <p:spTgt spid="54"/>
                                        </p:tgtEl>
                                        <p:attrNameLst>
                                          <p:attrName>r</p:attrName>
                                        </p:attrNameLst>
                                      </p:cBhvr>
                                    </p:animRot>
                                    <p:animRot by="120000">
                                      <p:cBhvr>
                                        <p:cTn id="18" dur="200" fill="hold">
                                          <p:stCondLst>
                                            <p:cond delay="800"/>
                                          </p:stCondLst>
                                        </p:cTn>
                                        <p:tgtEl>
                                          <p:spTgt spid="5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34"/>
                                        </p:tgtEl>
                                      </p:cBhvr>
                                    </p:animEffect>
                                    <p:animScale>
                                      <p:cBhvr>
                                        <p:cTn id="23" dur="250" autoRev="1" fill="hold"/>
                                        <p:tgtEl>
                                          <p:spTgt spid="34"/>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15"/>
                                        </p:tgtEl>
                                        <p:attrNameLst>
                                          <p:attrName>r</p:attrName>
                                        </p:attrNameLst>
                                      </p:cBhvr>
                                    </p:animRot>
                                    <p:animRot by="-240000">
                                      <p:cBhvr>
                                        <p:cTn id="28" dur="200" fill="hold">
                                          <p:stCondLst>
                                            <p:cond delay="200"/>
                                          </p:stCondLst>
                                        </p:cTn>
                                        <p:tgtEl>
                                          <p:spTgt spid="15"/>
                                        </p:tgtEl>
                                        <p:attrNameLst>
                                          <p:attrName>r</p:attrName>
                                        </p:attrNameLst>
                                      </p:cBhvr>
                                    </p:animRot>
                                    <p:animRot by="240000">
                                      <p:cBhvr>
                                        <p:cTn id="29" dur="200" fill="hold">
                                          <p:stCondLst>
                                            <p:cond delay="400"/>
                                          </p:stCondLst>
                                        </p:cTn>
                                        <p:tgtEl>
                                          <p:spTgt spid="15"/>
                                        </p:tgtEl>
                                        <p:attrNameLst>
                                          <p:attrName>r</p:attrName>
                                        </p:attrNameLst>
                                      </p:cBhvr>
                                    </p:animRot>
                                    <p:animRot by="-240000">
                                      <p:cBhvr>
                                        <p:cTn id="30" dur="200" fill="hold">
                                          <p:stCondLst>
                                            <p:cond delay="600"/>
                                          </p:stCondLst>
                                        </p:cTn>
                                        <p:tgtEl>
                                          <p:spTgt spid="15"/>
                                        </p:tgtEl>
                                        <p:attrNameLst>
                                          <p:attrName>r</p:attrName>
                                        </p:attrNameLst>
                                      </p:cBhvr>
                                    </p:animRot>
                                    <p:animRot by="120000">
                                      <p:cBhvr>
                                        <p:cTn id="31" dur="200" fill="hold">
                                          <p:stCondLst>
                                            <p:cond delay="800"/>
                                          </p:stCondLst>
                                        </p:cTn>
                                        <p:tgtEl>
                                          <p:spTgt spid="15"/>
                                        </p:tgtEl>
                                        <p:attrNameLst>
                                          <p:attrName>r</p:attrName>
                                        </p:attrNameLst>
                                      </p:cBhvr>
                                    </p:animRot>
                                  </p:childTnLst>
                                </p:cTn>
                              </p:par>
                              <p:par>
                                <p:cTn id="32" presetID="32" presetClass="emph" presetSubtype="0" fill="hold" grpId="0"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7"/>
                                        </p:tgtEl>
                                      </p:cBhvr>
                                    </p:animEffect>
                                    <p:animScale>
                                      <p:cBhvr>
                                        <p:cTn id="42" dur="250" autoRev="1" fill="hold"/>
                                        <p:tgtEl>
                                          <p:spTgt spid="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63"/>
                                        </p:tgtEl>
                                        <p:attrNameLst>
                                          <p:attrName>r</p:attrName>
                                        </p:attrNameLst>
                                      </p:cBhvr>
                                    </p:animRot>
                                    <p:animRot by="-240000">
                                      <p:cBhvr>
                                        <p:cTn id="47" dur="200" fill="hold">
                                          <p:stCondLst>
                                            <p:cond delay="200"/>
                                          </p:stCondLst>
                                        </p:cTn>
                                        <p:tgtEl>
                                          <p:spTgt spid="63"/>
                                        </p:tgtEl>
                                        <p:attrNameLst>
                                          <p:attrName>r</p:attrName>
                                        </p:attrNameLst>
                                      </p:cBhvr>
                                    </p:animRot>
                                    <p:animRot by="240000">
                                      <p:cBhvr>
                                        <p:cTn id="48" dur="200" fill="hold">
                                          <p:stCondLst>
                                            <p:cond delay="400"/>
                                          </p:stCondLst>
                                        </p:cTn>
                                        <p:tgtEl>
                                          <p:spTgt spid="63"/>
                                        </p:tgtEl>
                                        <p:attrNameLst>
                                          <p:attrName>r</p:attrName>
                                        </p:attrNameLst>
                                      </p:cBhvr>
                                    </p:animRot>
                                    <p:animRot by="-240000">
                                      <p:cBhvr>
                                        <p:cTn id="49" dur="200" fill="hold">
                                          <p:stCondLst>
                                            <p:cond delay="600"/>
                                          </p:stCondLst>
                                        </p:cTn>
                                        <p:tgtEl>
                                          <p:spTgt spid="63"/>
                                        </p:tgtEl>
                                        <p:attrNameLst>
                                          <p:attrName>r</p:attrName>
                                        </p:attrNameLst>
                                      </p:cBhvr>
                                    </p:animRot>
                                    <p:animRot by="120000">
                                      <p:cBhvr>
                                        <p:cTn id="50" dur="200" fill="hold">
                                          <p:stCondLst>
                                            <p:cond delay="800"/>
                                          </p:stCondLst>
                                        </p:cTn>
                                        <p:tgtEl>
                                          <p:spTgt spid="63"/>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grpId="0" nodeType="clickEffect">
                                  <p:stCondLst>
                                    <p:cond delay="0"/>
                                  </p:stCondLst>
                                  <p:childTnLst>
                                    <p:animEffect transition="out" filter="fade">
                                      <p:cBhvr>
                                        <p:cTn id="54" dur="500" tmFilter="0, 0; .2, .5; .8, .5; 1, 0"/>
                                        <p:tgtEl>
                                          <p:spTgt spid="47"/>
                                        </p:tgtEl>
                                      </p:cBhvr>
                                    </p:animEffect>
                                    <p:animScale>
                                      <p:cBhvr>
                                        <p:cTn id="55" dur="250" autoRev="1" fill="hold"/>
                                        <p:tgtEl>
                                          <p:spTgt spid="47"/>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16"/>
                                        </p:tgtEl>
                                        <p:attrNameLst>
                                          <p:attrName>r</p:attrName>
                                        </p:attrNameLst>
                                      </p:cBhvr>
                                    </p:animRot>
                                    <p:animRot by="-240000">
                                      <p:cBhvr>
                                        <p:cTn id="60" dur="200" fill="hold">
                                          <p:stCondLst>
                                            <p:cond delay="200"/>
                                          </p:stCondLst>
                                        </p:cTn>
                                        <p:tgtEl>
                                          <p:spTgt spid="16"/>
                                        </p:tgtEl>
                                        <p:attrNameLst>
                                          <p:attrName>r</p:attrName>
                                        </p:attrNameLst>
                                      </p:cBhvr>
                                    </p:animRot>
                                    <p:animRot by="240000">
                                      <p:cBhvr>
                                        <p:cTn id="61" dur="200" fill="hold">
                                          <p:stCondLst>
                                            <p:cond delay="400"/>
                                          </p:stCondLst>
                                        </p:cTn>
                                        <p:tgtEl>
                                          <p:spTgt spid="16"/>
                                        </p:tgtEl>
                                        <p:attrNameLst>
                                          <p:attrName>r</p:attrName>
                                        </p:attrNameLst>
                                      </p:cBhvr>
                                    </p:animRot>
                                    <p:animRot by="-240000">
                                      <p:cBhvr>
                                        <p:cTn id="62" dur="200" fill="hold">
                                          <p:stCondLst>
                                            <p:cond delay="600"/>
                                          </p:stCondLst>
                                        </p:cTn>
                                        <p:tgtEl>
                                          <p:spTgt spid="16"/>
                                        </p:tgtEl>
                                        <p:attrNameLst>
                                          <p:attrName>r</p:attrName>
                                        </p:attrNameLst>
                                      </p:cBhvr>
                                    </p:animRot>
                                    <p:animRot by="120000">
                                      <p:cBhvr>
                                        <p:cTn id="63" dur="200" fill="hold">
                                          <p:stCondLst>
                                            <p:cond delay="800"/>
                                          </p:stCondLst>
                                        </p:cTn>
                                        <p:tgtEl>
                                          <p:spTgt spid="16"/>
                                        </p:tgtEl>
                                        <p:attrNameLst>
                                          <p:attrName>r</p:attrName>
                                        </p:attrNameLst>
                                      </p:cBhvr>
                                    </p:animRot>
                                  </p:childTnLst>
                                </p:cTn>
                              </p:par>
                              <p:par>
                                <p:cTn id="64" presetID="32" presetClass="emph" presetSubtype="0" fill="hold" grpId="0" nodeType="withEffect">
                                  <p:stCondLst>
                                    <p:cond delay="0"/>
                                  </p:stCondLst>
                                  <p:childTnLst>
                                    <p:animRot by="120000">
                                      <p:cBhvr>
                                        <p:cTn id="65" dur="100" fill="hold">
                                          <p:stCondLst>
                                            <p:cond delay="0"/>
                                          </p:stCondLst>
                                        </p:cTn>
                                        <p:tgtEl>
                                          <p:spTgt spid="29"/>
                                        </p:tgtEl>
                                        <p:attrNameLst>
                                          <p:attrName>r</p:attrName>
                                        </p:attrNameLst>
                                      </p:cBhvr>
                                    </p:animRot>
                                    <p:animRot by="-240000">
                                      <p:cBhvr>
                                        <p:cTn id="66" dur="200" fill="hold">
                                          <p:stCondLst>
                                            <p:cond delay="200"/>
                                          </p:stCondLst>
                                        </p:cTn>
                                        <p:tgtEl>
                                          <p:spTgt spid="29"/>
                                        </p:tgtEl>
                                        <p:attrNameLst>
                                          <p:attrName>r</p:attrName>
                                        </p:attrNameLst>
                                      </p:cBhvr>
                                    </p:animRot>
                                    <p:animRot by="240000">
                                      <p:cBhvr>
                                        <p:cTn id="67" dur="200" fill="hold">
                                          <p:stCondLst>
                                            <p:cond delay="400"/>
                                          </p:stCondLst>
                                        </p:cTn>
                                        <p:tgtEl>
                                          <p:spTgt spid="29"/>
                                        </p:tgtEl>
                                        <p:attrNameLst>
                                          <p:attrName>r</p:attrName>
                                        </p:attrNameLst>
                                      </p:cBhvr>
                                    </p:animRot>
                                    <p:animRot by="-240000">
                                      <p:cBhvr>
                                        <p:cTn id="68" dur="200" fill="hold">
                                          <p:stCondLst>
                                            <p:cond delay="600"/>
                                          </p:stCondLst>
                                        </p:cTn>
                                        <p:tgtEl>
                                          <p:spTgt spid="29"/>
                                        </p:tgtEl>
                                        <p:attrNameLst>
                                          <p:attrName>r</p:attrName>
                                        </p:attrNameLst>
                                      </p:cBhvr>
                                    </p:animRot>
                                    <p:animRot by="120000">
                                      <p:cBhvr>
                                        <p:cTn id="69" dur="200" fill="hold">
                                          <p:stCondLst>
                                            <p:cond delay="800"/>
                                          </p:stCondLst>
                                        </p:cTn>
                                        <p:tgtEl>
                                          <p:spTgt spid="29"/>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13"/>
                                        </p:tgtEl>
                                      </p:cBhvr>
                                    </p:animEffect>
                                    <p:animScale>
                                      <p:cBhvr>
                                        <p:cTn id="74" dur="250" autoRev="1" fill="hold"/>
                                        <p:tgtEl>
                                          <p:spTgt spid="13"/>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nodeType="clickEffect">
                                  <p:stCondLst>
                                    <p:cond delay="0"/>
                                  </p:stCondLst>
                                  <p:childTnLst>
                                    <p:animRot by="120000">
                                      <p:cBhvr>
                                        <p:cTn id="78" dur="100" fill="hold">
                                          <p:stCondLst>
                                            <p:cond delay="0"/>
                                          </p:stCondLst>
                                        </p:cTn>
                                        <p:tgtEl>
                                          <p:spTgt spid="45"/>
                                        </p:tgtEl>
                                        <p:attrNameLst>
                                          <p:attrName>r</p:attrName>
                                        </p:attrNameLst>
                                      </p:cBhvr>
                                    </p:animRot>
                                    <p:animRot by="-240000">
                                      <p:cBhvr>
                                        <p:cTn id="79" dur="200" fill="hold">
                                          <p:stCondLst>
                                            <p:cond delay="200"/>
                                          </p:stCondLst>
                                        </p:cTn>
                                        <p:tgtEl>
                                          <p:spTgt spid="45"/>
                                        </p:tgtEl>
                                        <p:attrNameLst>
                                          <p:attrName>r</p:attrName>
                                        </p:attrNameLst>
                                      </p:cBhvr>
                                    </p:animRot>
                                    <p:animRot by="240000">
                                      <p:cBhvr>
                                        <p:cTn id="80" dur="200" fill="hold">
                                          <p:stCondLst>
                                            <p:cond delay="400"/>
                                          </p:stCondLst>
                                        </p:cTn>
                                        <p:tgtEl>
                                          <p:spTgt spid="45"/>
                                        </p:tgtEl>
                                        <p:attrNameLst>
                                          <p:attrName>r</p:attrName>
                                        </p:attrNameLst>
                                      </p:cBhvr>
                                    </p:animRot>
                                    <p:animRot by="-240000">
                                      <p:cBhvr>
                                        <p:cTn id="81" dur="200" fill="hold">
                                          <p:stCondLst>
                                            <p:cond delay="600"/>
                                          </p:stCondLst>
                                        </p:cTn>
                                        <p:tgtEl>
                                          <p:spTgt spid="45"/>
                                        </p:tgtEl>
                                        <p:attrNameLst>
                                          <p:attrName>r</p:attrName>
                                        </p:attrNameLst>
                                      </p:cBhvr>
                                    </p:animRot>
                                    <p:animRot by="120000">
                                      <p:cBhvr>
                                        <p:cTn id="82" dur="200" fill="hold">
                                          <p:stCondLst>
                                            <p:cond delay="800"/>
                                          </p:stCondLst>
                                        </p:cTn>
                                        <p:tgtEl>
                                          <p:spTgt spid="45"/>
                                        </p:tgtEl>
                                        <p:attrNameLst>
                                          <p:attrName>r</p:attrName>
                                        </p:attrNameLst>
                                      </p:cBhvr>
                                    </p:animRot>
                                  </p:childTnLst>
                                </p:cTn>
                              </p:par>
                              <p:par>
                                <p:cTn id="83" presetID="32" presetClass="emph" presetSubtype="0" fill="hold" grpId="0" nodeType="withEffect">
                                  <p:stCondLst>
                                    <p:cond delay="0"/>
                                  </p:stCondLst>
                                  <p:childTnLst>
                                    <p:animRot by="120000">
                                      <p:cBhvr>
                                        <p:cTn id="84" dur="100" fill="hold">
                                          <p:stCondLst>
                                            <p:cond delay="0"/>
                                          </p:stCondLst>
                                        </p:cTn>
                                        <p:tgtEl>
                                          <p:spTgt spid="48"/>
                                        </p:tgtEl>
                                        <p:attrNameLst>
                                          <p:attrName>r</p:attrName>
                                        </p:attrNameLst>
                                      </p:cBhvr>
                                    </p:animRot>
                                    <p:animRot by="-240000">
                                      <p:cBhvr>
                                        <p:cTn id="85" dur="200" fill="hold">
                                          <p:stCondLst>
                                            <p:cond delay="200"/>
                                          </p:stCondLst>
                                        </p:cTn>
                                        <p:tgtEl>
                                          <p:spTgt spid="48"/>
                                        </p:tgtEl>
                                        <p:attrNameLst>
                                          <p:attrName>r</p:attrName>
                                        </p:attrNameLst>
                                      </p:cBhvr>
                                    </p:animRot>
                                    <p:animRot by="240000">
                                      <p:cBhvr>
                                        <p:cTn id="86" dur="200" fill="hold">
                                          <p:stCondLst>
                                            <p:cond delay="400"/>
                                          </p:stCondLst>
                                        </p:cTn>
                                        <p:tgtEl>
                                          <p:spTgt spid="48"/>
                                        </p:tgtEl>
                                        <p:attrNameLst>
                                          <p:attrName>r</p:attrName>
                                        </p:attrNameLst>
                                      </p:cBhvr>
                                    </p:animRot>
                                    <p:animRot by="-240000">
                                      <p:cBhvr>
                                        <p:cTn id="87" dur="200" fill="hold">
                                          <p:stCondLst>
                                            <p:cond delay="600"/>
                                          </p:stCondLst>
                                        </p:cTn>
                                        <p:tgtEl>
                                          <p:spTgt spid="48"/>
                                        </p:tgtEl>
                                        <p:attrNameLst>
                                          <p:attrName>r</p:attrName>
                                        </p:attrNameLst>
                                      </p:cBhvr>
                                    </p:animRot>
                                    <p:animRot by="120000">
                                      <p:cBhvr>
                                        <p:cTn id="88" dur="200" fill="hold">
                                          <p:stCondLst>
                                            <p:cond delay="800"/>
                                          </p:stCondLst>
                                        </p:cTn>
                                        <p:tgtEl>
                                          <p:spTgt spid="48"/>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6" presetClass="emph" presetSubtype="0" fill="hold" nodeType="clickEffect">
                                  <p:stCondLst>
                                    <p:cond delay="0"/>
                                  </p:stCondLst>
                                  <p:childTnLst>
                                    <p:animScale>
                                      <p:cBhvr>
                                        <p:cTn id="92" dur="2000" fill="hold"/>
                                        <p:tgtEl>
                                          <p:spTgt spid="43"/>
                                        </p:tgtEl>
                                      </p:cBhvr>
                                      <p:by x="150000" y="150000"/>
                                    </p:animScale>
                                  </p:childTnLst>
                                </p:cTn>
                              </p:par>
                              <p:par>
                                <p:cTn id="93" presetID="6" presetClass="emph" presetSubtype="0" fill="hold" nodeType="withEffect">
                                  <p:stCondLst>
                                    <p:cond delay="0"/>
                                  </p:stCondLst>
                                  <p:childTnLst>
                                    <p:animScale>
                                      <p:cBhvr>
                                        <p:cTn id="94" dur="2000" fill="hold"/>
                                        <p:tgtEl>
                                          <p:spTgt spid="50"/>
                                        </p:tgtEl>
                                      </p:cBhvr>
                                      <p:by x="150000" y="150000"/>
                                    </p:animScale>
                                  </p:childTnLst>
                                </p:cTn>
                              </p:par>
                              <p:par>
                                <p:cTn id="95" presetID="6" presetClass="emph" presetSubtype="0" fill="hold" grpId="0" nodeType="withEffect">
                                  <p:stCondLst>
                                    <p:cond delay="0"/>
                                  </p:stCondLst>
                                  <p:childTnLst>
                                    <p:animScale>
                                      <p:cBhvr>
                                        <p:cTn id="96" dur="2000" fill="hold"/>
                                        <p:tgtEl>
                                          <p:spTgt spid="4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29" grpId="0" animBg="1"/>
      <p:bldP spid="33" grpId="0" animBg="1"/>
      <p:bldP spid="34" grpId="0" animBg="1"/>
      <p:bldP spid="47" grpId="0" animBg="1"/>
      <p:bldP spid="44" grpId="0" animBg="1"/>
    </p:bldLst>
  </p:timing>
</p:sld>
</file>

<file path=ppt/theme/theme1.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1253</TotalTime>
  <Words>858</Words>
  <Application>Microsoft Office PowerPoint</Application>
  <PresentationFormat>Panorámica</PresentationFormat>
  <Paragraphs>138</Paragraphs>
  <Slides>18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Calibri</vt:lpstr>
      <vt:lpstr>Century Gothic</vt:lpstr>
      <vt:lpstr>Courier New</vt:lpstr>
      <vt:lpstr>Wingdings</vt:lpstr>
      <vt:lpstr>Wingdings 3</vt:lpstr>
      <vt:lpstr>Sector</vt:lpstr>
      <vt:lpstr>Luminous events and their detection from space with the TUS</vt:lpstr>
      <vt:lpstr>Content</vt:lpstr>
      <vt:lpstr>The “Lomonosov” space Project</vt:lpstr>
      <vt:lpstr>Presentación de PowerPoint</vt:lpstr>
      <vt:lpstr>TUS (tracking ultraviolet set-up)  detector.</vt:lpstr>
      <vt:lpstr>Presentación de PowerPoint</vt:lpstr>
      <vt:lpstr>Presentación de PowerPoint</vt:lpstr>
      <vt:lpstr>Events selection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Summary</vt:lpstr>
      <vt:lpstr>Gracias por su atención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Luminous events and their detection from space with the TUS</dc:title>
  <dc:creator>TYRANT</dc:creator>
  <cp:lastModifiedBy>TYRANT</cp:lastModifiedBy>
  <cp:revision>101</cp:revision>
  <dcterms:created xsi:type="dcterms:W3CDTF">2018-05-24T05:25:48Z</dcterms:created>
  <dcterms:modified xsi:type="dcterms:W3CDTF">2018-05-28T16:55:25Z</dcterms:modified>
</cp:coreProperties>
</file>