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tags/tag4.xml" ContentType="application/vnd.openxmlformats-officedocument.presentationml.tags+xml"/>
  <Override PartName="/ppt/tags/tag23.xml" ContentType="application/vnd.openxmlformats-officedocument.presentationml.tags+xml"/>
  <Override PartName="/ppt/slides/slide15.xml" ContentType="application/vnd.openxmlformats-officedocument.presentationml.slide+xml"/>
  <Override PartName="/ppt/tags/tag18.xml" ContentType="application/vnd.openxmlformats-officedocument.presentationml.tags+xml"/>
  <Override PartName="/ppt/tags/tag42.xml" ContentType="application/vnd.openxmlformats-officedocument.presentationml.tags+xml"/>
  <Override PartName="/ppt/embeddings/oleObject7.bin" ContentType="application/vnd.openxmlformats-officedocument.oleObject"/>
  <Override PartName="/ppt/tags/tag37.xml" ContentType="application/vnd.openxmlformats-officedocument.presentationml.tag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media/audio1.bin" ContentType="audio/unknown"/>
  <Override PartName="/ppt/slides/slide10.xml" ContentType="application/vnd.openxmlformats-officedocument.presentationml.slide+xml"/>
  <Override PartName="/ppt/tags/tag13.xml" ContentType="application/vnd.openxmlformats-officedocument.presentationml.tags+xml"/>
  <Override PartName="/ppt/embeddings/oleObject2.bin" ContentType="application/vnd.openxmlformats-officedocument.oleObject"/>
  <Override PartName="/ppt/tags/tag32.xml" ContentType="application/vnd.openxmlformats-officedocument.presentationml.tags+xml"/>
  <Override PartName="/ppt/theme/theme1.xml" ContentType="application/vnd.openxmlformats-officedocument.theme+xml"/>
  <Default Extension="rels" ContentType="application/vnd.openxmlformats-package.relationships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tags/tag6.xml" ContentType="application/vnd.openxmlformats-officedocument.presentationml.tags+xml"/>
  <Override PartName="/ppt/tags/tag25.xml" ContentType="application/vnd.openxmlformats-officedocument.presentationml.tags+xml"/>
  <Override PartName="/ppt/slides/slide17.xml" ContentType="application/vnd.openxmlformats-officedocument.presentationml.slide+xml"/>
  <Override PartName="/ppt/tags/tag44.xml" ContentType="application/vnd.openxmlformats-officedocument.presentationml.tags+xml"/>
  <Override PartName="/ppt/slides/slide2.xml" ContentType="application/vnd.openxmlformats-officedocument.presentationml.slide+xml"/>
  <Override PartName="/ppt/tags/tag39.xml" ContentType="application/vnd.openxmlformats-officedocument.presentationml.tags+xml"/>
  <Override PartName="/ppt/tags/tag1.xml" ContentType="application/vnd.openxmlformats-officedocument.presentationml.tags+xml"/>
  <Override PartName="/ppt/slideLayouts/slideLayout2.xml" ContentType="application/vnd.openxmlformats-officedocument.presentationml.slideLayout+xml"/>
  <Override PartName="/ppt/tags/tag20.xml" ContentType="application/vnd.openxmlformats-officedocument.presentationml.tags+xml"/>
  <Default Extension="jpeg" ContentType="image/jpeg"/>
  <Override PartName="/ppt/slides/slide12.xml" ContentType="application/vnd.openxmlformats-officedocument.presentationml.slide+xml"/>
  <Override PartName="/ppt/tags/tag15.xml" ContentType="application/vnd.openxmlformats-officedocument.presentationml.tags+xml"/>
  <Override PartName="/ppt/embeddings/oleObject4.bin" ContentType="application/vnd.openxmlformats-officedocument.oleObject"/>
  <Override PartName="/ppt/tags/tag34.xml" ContentType="application/vnd.openxmlformats-officedocument.presentationml.tags+xml"/>
  <Override PartName="/ppt/tags/tag10.xml" ContentType="application/vnd.openxmlformats-officedocument.presentationml.tags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tags/tag8.xml" ContentType="application/vnd.openxmlformats-officedocument.presentationml.tags+xml"/>
  <Override PartName="/ppt/tags/tag27.xml" ContentType="application/vnd.openxmlformats-officedocument.presentationml.tags+xml"/>
  <Override PartName="/ppt/slideLayouts/slideLayout11.xml" ContentType="application/vnd.openxmlformats-officedocument.presentationml.slideLayout+xml"/>
  <Override PartName="/ppt/tags/tag46.xml" ContentType="application/vnd.openxmlformats-officedocument.presentationml.tags+xml"/>
  <Override PartName="/ppt/slides/slide4.xml" ContentType="application/vnd.openxmlformats-officedocument.presentationml.slide+xml"/>
  <Override PartName="/ppt/tags/tag3.xml" ContentType="application/vnd.openxmlformats-officedocument.presentationml.tags+xml"/>
  <Override PartName="/ppt/slideLayouts/slideLayout4.xml" ContentType="application/vnd.openxmlformats-officedocument.presentationml.slideLayout+xml"/>
  <Override PartName="/ppt/tags/tag22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tags/tag17.xml" ContentType="application/vnd.openxmlformats-officedocument.presentationml.tags+xml"/>
  <Override PartName="/ppt/tags/tag41.xml" ContentType="application/vnd.openxmlformats-officedocument.presentationml.tags+xml"/>
  <Override PartName="/ppt/embeddings/oleObject6.bin" ContentType="application/vnd.openxmlformats-officedocument.oleObject"/>
  <Override PartName="/ppt/tags/tag36.xml" ContentType="application/vnd.openxmlformats-officedocument.presentationml.tags+xml"/>
  <Override PartName="/docProps/core.xml" ContentType="application/vnd.openxmlformats-package.core-properties+xml"/>
  <Override PartName="/ppt/tags/tag12.xml" ContentType="application/vnd.openxmlformats-officedocument.presentationml.tags+xml"/>
  <Override PartName="/ppt/embeddings/oleObject1.bin" ContentType="application/vnd.openxmlformats-officedocument.oleObject"/>
  <Override PartName="/ppt/tags/tag31.xml" ContentType="application/vnd.openxmlformats-officedocument.presentationml.tags+xml"/>
  <Override PartName="/ppt/tags/tag29.xml" ContentType="application/vnd.openxmlformats-officedocument.presentationml.tags+xml"/>
  <Override PartName="/ppt/presProps.xml" ContentType="application/vnd.openxmlformats-officedocument.presentationml.presProps+xml"/>
  <Override PartName="/ppt/slides/slide6.xml" ContentType="application/vnd.openxmlformats-officedocument.presentationml.slide+xml"/>
  <Override PartName="/ppt/slideLayouts/slideLayout6.xml" ContentType="application/vnd.openxmlformats-officedocument.presentationml.slideLayout+xml"/>
  <Override PartName="/ppt/tags/tag5.xml" ContentType="application/vnd.openxmlformats-officedocument.presentationml.tags+xml"/>
  <Override PartName="/ppt/tags/tag24.xml" ContentType="application/vnd.openxmlformats-officedocument.presentationml.tags+xml"/>
  <Override PartName="/ppt/slides/slide16.xml" ContentType="application/vnd.openxmlformats-officedocument.presentationml.slide+xml"/>
  <Override PartName="/ppt/tags/tag19.xml" ContentType="application/vnd.openxmlformats-officedocument.presentationml.tags+xml"/>
  <Override PartName="/ppt/tags/tag43.xml" ContentType="application/vnd.openxmlformats-officedocument.presentationml.tags+xml"/>
  <Override PartName="/ppt/slides/slide1.xml" ContentType="application/vnd.openxmlformats-officedocument.presentationml.slide+xml"/>
  <Override PartName="/ppt/tags/tag38.xml" ContentType="application/vnd.openxmlformats-officedocument.presentationml.tags+xml"/>
  <Override PartName="/ppt/slideLayouts/slideLayout1.xml" ContentType="application/vnd.openxmlformats-officedocument.presentationml.slideLayout+xml"/>
  <Default Extension="bin" ContentType="application/vnd.openxmlformats-officedocument.presentationml.printerSettings"/>
  <Override PartName="/ppt/slides/slide11.xml" ContentType="application/vnd.openxmlformats-officedocument.presentationml.slide+xml"/>
  <Override PartName="/ppt/tags/tag14.xml" ContentType="application/vnd.openxmlformats-officedocument.presentationml.tags+xml"/>
  <Override PartName="/ppt/embeddings/oleObject3.bin" ContentType="application/vnd.openxmlformats-officedocument.oleObject"/>
  <Override PartName="/ppt/tags/tag33.xml" ContentType="application/vnd.openxmlformats-officedocument.presentationml.tag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Default Extension="pdf" ContentType="application/pdf"/>
  <Override PartName="/ppt/slides/slide8.xml" ContentType="application/vnd.openxmlformats-officedocument.presentationml.slide+xml"/>
  <Override PartName="/ppt/tags/tag7.xml" ContentType="application/vnd.openxmlformats-officedocument.presentationml.tags+xml"/>
  <Override PartName="/ppt/slideLayouts/slideLayout8.xml" ContentType="application/vnd.openxmlformats-officedocument.presentationml.slideLayout+xml"/>
  <Override PartName="/ppt/tags/tag26.xml" ContentType="application/vnd.openxmlformats-officedocument.presentationml.tags+xml"/>
  <Override PartName="/ppt/slideLayouts/slideLayout10.xml" ContentType="application/vnd.openxmlformats-officedocument.presentationml.slideLayout+xml"/>
  <Override PartName="/ppt/slides/slide18.xml" ContentType="application/vnd.openxmlformats-officedocument.presentationml.slide+xml"/>
  <Override PartName="/ppt/tags/tag45.xml" ContentType="application/vnd.openxmlformats-officedocument.presentationml.tags+xml"/>
  <Override PartName="/ppt/slides/slide3.xml" ContentType="application/vnd.openxmlformats-officedocument.presentationml.slide+xml"/>
  <Default Extension="png" ContentType="image/png"/>
  <Override PartName="/ppt/slideLayouts/slideLayout3.xml" ContentType="application/vnd.openxmlformats-officedocument.presentationml.slideLayout+xml"/>
  <Default Extension="pict" ContentType="image/pict"/>
  <Override PartName="/ppt/tags/tag21.xml" ContentType="application/vnd.openxmlformats-officedocument.presentationml.tags+xml"/>
  <Override PartName="/ppt/tags/tag2.xml" ContentType="application/vnd.openxmlformats-officedocument.presentationml.tags+xml"/>
  <Override PartName="/ppt/slides/slide13.xml" ContentType="application/vnd.openxmlformats-officedocument.presentationml.slide+xml"/>
  <Override PartName="/ppt/tags/tag16.xml" ContentType="application/vnd.openxmlformats-officedocument.presentationml.tags+xml"/>
  <Override PartName="/ppt/tags/tag40.xml" ContentType="application/vnd.openxmlformats-officedocument.presentationml.tags+xml"/>
  <Override PartName="/ppt/embeddings/oleObject5.bin" ContentType="application/vnd.openxmlformats-officedocument.oleObject"/>
  <Override PartName="/ppt/tags/tag35.xml" ContentType="application/vnd.openxmlformats-officedocument.presentationml.tags+xml"/>
  <Override PartName="/docProps/app.xml" ContentType="application/vnd.openxmlformats-officedocument.extended-properties+xml"/>
  <Default Extension="vml" ContentType="application/vnd.openxmlformats-officedocument.vmlDrawing"/>
  <Override PartName="/ppt/tags/tag11.xml" ContentType="application/vnd.openxmlformats-officedocument.presentationml.tags+xml"/>
  <Default Extension="gif" ContentType="image/gif"/>
  <Override PartName="/ppt/tags/tag30.xml" ContentType="application/vnd.openxmlformats-officedocument.presentationml.tags+xml"/>
  <Override PartName="/ppt/tags/tag9.xml" ContentType="application/vnd.openxmlformats-officedocument.presentationml.tags+xml"/>
  <Override PartName="/ppt/tags/tag28.xml" ContentType="application/vnd.openxmlformats-officedocument.presentationml.tags+xml"/>
  <Override PartName="/ppt/tableStyles.xml" ContentType="application/vnd.openxmlformats-officedocument.presentationml.tableStyl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71" r:id="rId3"/>
    <p:sldId id="275" r:id="rId4"/>
    <p:sldId id="272" r:id="rId5"/>
    <p:sldId id="273" r:id="rId6"/>
    <p:sldId id="276" r:id="rId7"/>
    <p:sldId id="277" r:id="rId8"/>
    <p:sldId id="278" r:id="rId9"/>
    <p:sldId id="280" r:id="rId10"/>
    <p:sldId id="281" r:id="rId11"/>
    <p:sldId id="282" r:id="rId12"/>
    <p:sldId id="283" r:id="rId13"/>
    <p:sldId id="285" r:id="rId14"/>
    <p:sldId id="279" r:id="rId15"/>
    <p:sldId id="284" r:id="rId16"/>
    <p:sldId id="287" r:id="rId17"/>
    <p:sldId id="288" r:id="rId18"/>
    <p:sldId id="286" r:id="rId19"/>
  </p:sldIdLst>
  <p:sldSz cx="9144000" cy="6858000" type="screen4x3"/>
  <p:notesSz cx="6858000" cy="9144000"/>
  <p:custDataLst>
    <p:tags r:id="rId22"/>
  </p:custDataLst>
  <p:defaultTextStyle>
    <a:defPPr>
      <a:defRPr lang="es-E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29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29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29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29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29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pitchFamily="29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pitchFamily="29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pitchFamily="29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pitchFamily="29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FFFF"/>
    <a:srgbClr val="FFCC99"/>
    <a:srgbClr val="FFCC00"/>
    <a:srgbClr val="669900"/>
    <a:srgbClr val="CCFF66"/>
    <a:srgbClr val="3333CC"/>
    <a:srgbClr val="66CCFF"/>
    <a:srgbClr val="33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-64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tags" Target="tags/tag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8" Type="http://schemas.openxmlformats.org/officeDocument/2006/relationships/slide" Target="slides/slide1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ict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ict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pict"/><Relationship Id="rId2" Type="http://schemas.openxmlformats.org/officeDocument/2006/relationships/image" Target="../media/image53.pict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pict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pict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-112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-112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-112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-112" charset="0"/>
              </a:defRPr>
            </a:lvl1pPr>
          </a:lstStyle>
          <a:p>
            <a:pPr>
              <a:defRPr/>
            </a:pPr>
            <a:fld id="{779913DC-4E5F-8D4C-9764-81689733C54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smtClean="0"/>
              <a:t>Click to edit Master subtitle style</a:t>
            </a:r>
            <a:endParaRPr lang="es-ES_trad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E2361C-1E94-FC40-AE0C-A2E4AD889D8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553C1B-0657-974A-8B02-0B2680BD035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55918C-278C-5F4D-B8D0-D84DDA2CE39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A8781E-6801-EA46-891E-593DF590A85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57E39-3E03-0D43-B893-34D4F6572B8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BA9EE-54A7-2B4C-A991-546A732690D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CC3662-1182-1B44-9B11-25EAF8A536F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AE6940-9B20-C640-9CA7-F3F1386BF9E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9D4B1-85CB-5344-85B9-591714971A0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C6ED7A-F4F5-8942-BEDE-0546C827C82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B335CC-4242-7045-B1CC-8D3D902B5A2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Clic para editar título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2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-112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-112" charset="0"/>
              </a:defRPr>
            </a:lvl1pPr>
          </a:lstStyle>
          <a:p>
            <a:pPr>
              <a:defRPr/>
            </a:pPr>
            <a:fld id="{EE42692F-F868-EE45-A28E-B5CE62F6802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12" charset="-128"/>
          <a:cs typeface="ＭＳ Ｐゴシック" pitchFamily="-112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2" charset="0"/>
          <a:ea typeface="ＭＳ Ｐゴシック" pitchFamily="-112" charset="-128"/>
          <a:cs typeface="ＭＳ Ｐゴシック" pitchFamily="-11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2" charset="0"/>
          <a:ea typeface="ＭＳ Ｐゴシック" pitchFamily="-112" charset="-128"/>
          <a:cs typeface="ＭＳ Ｐゴシック" pitchFamily="-11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2" charset="0"/>
          <a:ea typeface="ＭＳ Ｐゴシック" pitchFamily="-112" charset="-128"/>
          <a:cs typeface="ＭＳ Ｐゴシック" pitchFamily="-11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12" charset="-128"/>
          <a:cs typeface="ＭＳ Ｐゴシック" pitchFamily="-112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112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12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12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audio" Target="../media/audio1.bin"/><Relationship Id="rId3" Type="http://schemas.openxmlformats.org/officeDocument/2006/relationships/image" Target="../media/image1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6.png"/><Relationship Id="rId12" Type="http://schemas.openxmlformats.org/officeDocument/2006/relationships/image" Target="../media/image57.png"/><Relationship Id="rId13" Type="http://schemas.openxmlformats.org/officeDocument/2006/relationships/image" Target="../media/image58.png"/><Relationship Id="rId1" Type="http://schemas.openxmlformats.org/officeDocument/2006/relationships/vmlDrawing" Target="../drawings/vmlDrawing3.vml"/><Relationship Id="rId2" Type="http://schemas.openxmlformats.org/officeDocument/2006/relationships/tags" Target="../tags/tag44.xml"/><Relationship Id="rId3" Type="http://schemas.openxmlformats.org/officeDocument/2006/relationships/tags" Target="../tags/tag45.xml"/><Relationship Id="rId4" Type="http://schemas.openxmlformats.org/officeDocument/2006/relationships/tags" Target="../tags/tag46.xml"/><Relationship Id="rId5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7" Type="http://schemas.openxmlformats.org/officeDocument/2006/relationships/image" Target="../media/image54.jpeg"/><Relationship Id="rId8" Type="http://schemas.openxmlformats.org/officeDocument/2006/relationships/image" Target="../media/image55.jpeg"/><Relationship Id="rId9" Type="http://schemas.openxmlformats.org/officeDocument/2006/relationships/oleObject" Target="../embeddings/oleObject4.bin"/><Relationship Id="rId10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59.jpeg"/><Relationship Id="rId4" Type="http://schemas.openxmlformats.org/officeDocument/2006/relationships/image" Target="../media/image60.jpeg"/><Relationship Id="rId5" Type="http://schemas.openxmlformats.org/officeDocument/2006/relationships/oleObject" Target="../embeddings/oleObject6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61.jpeg"/><Relationship Id="rId4" Type="http://schemas.openxmlformats.org/officeDocument/2006/relationships/image" Target="../media/image62.jpeg"/><Relationship Id="rId5" Type="http://schemas.openxmlformats.org/officeDocument/2006/relationships/oleObject" Target="../embeddings/oleObject7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jpeg"/><Relationship Id="rId3" Type="http://schemas.openxmlformats.org/officeDocument/2006/relationships/image" Target="../media/image6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pdf"/><Relationship Id="rId3" Type="http://schemas.openxmlformats.org/officeDocument/2006/relationships/image" Target="../media/image6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.pdf"/><Relationship Id="rId3" Type="http://schemas.openxmlformats.org/officeDocument/2006/relationships/image" Target="../media/image70.png"/><Relationship Id="rId4" Type="http://schemas.openxmlformats.org/officeDocument/2006/relationships/image" Target="../media/image71.pdf"/><Relationship Id="rId5" Type="http://schemas.openxmlformats.org/officeDocument/2006/relationships/image" Target="../media/image72.png"/><Relationship Id="rId6" Type="http://schemas.openxmlformats.org/officeDocument/2006/relationships/image" Target="../media/image73.pdf"/><Relationship Id="rId7" Type="http://schemas.openxmlformats.org/officeDocument/2006/relationships/image" Target="../media/image7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Relationship Id="rId3" Type="http://schemas.openxmlformats.org/officeDocument/2006/relationships/image" Target="../media/image1.png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10" Type="http://schemas.openxmlformats.org/officeDocument/2006/relationships/image" Target="../media/image4.png"/><Relationship Id="rId11" Type="http://schemas.openxmlformats.org/officeDocument/2006/relationships/image" Target="../media/image5.png"/><Relationship Id="rId12" Type="http://schemas.openxmlformats.org/officeDocument/2006/relationships/image" Target="../media/image6.png"/><Relationship Id="rId13" Type="http://schemas.openxmlformats.org/officeDocument/2006/relationships/image" Target="../media/image7.png"/><Relationship Id="rId14" Type="http://schemas.openxmlformats.org/officeDocument/2006/relationships/image" Target="../media/image8.png"/><Relationship Id="rId15" Type="http://schemas.openxmlformats.org/officeDocument/2006/relationships/image" Target="../media/image9.png"/><Relationship Id="rId16" Type="http://schemas.openxmlformats.org/officeDocument/2006/relationships/image" Target="../media/image10.png"/><Relationship Id="rId17" Type="http://schemas.openxmlformats.org/officeDocument/2006/relationships/image" Target="../media/image11.png"/><Relationship Id="rId1" Type="http://schemas.openxmlformats.org/officeDocument/2006/relationships/vmlDrawing" Target="../drawings/vmlDrawing1.vml"/><Relationship Id="rId2" Type="http://schemas.openxmlformats.org/officeDocument/2006/relationships/tags" Target="../tags/tag2.xml"/><Relationship Id="rId3" Type="http://schemas.openxmlformats.org/officeDocument/2006/relationships/tags" Target="../tags/tag3.xml"/><Relationship Id="rId4" Type="http://schemas.openxmlformats.org/officeDocument/2006/relationships/tags" Target="../tags/tag4.xml"/><Relationship Id="rId5" Type="http://schemas.openxmlformats.org/officeDocument/2006/relationships/tags" Target="../tags/tag5.xml"/><Relationship Id="rId6" Type="http://schemas.openxmlformats.org/officeDocument/2006/relationships/tags" Target="../tags/tag6.xml"/><Relationship Id="rId7" Type="http://schemas.openxmlformats.org/officeDocument/2006/relationships/tags" Target="../tags/tag7.xml"/><Relationship Id="rId8" Type="http://schemas.openxmlformats.org/officeDocument/2006/relationships/tags" Target="../tags/tag8.xml"/><Relationship Id="rId9" Type="http://schemas.openxmlformats.org/officeDocument/2006/relationships/slideLayout" Target="../slideLayouts/slideLayout2.xml"/><Relationship Id="rId18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tags" Target="../tags/tag9.xml"/><Relationship Id="rId2" Type="http://schemas.openxmlformats.org/officeDocument/2006/relationships/tags" Target="../tags/tag10.xml"/><Relationship Id="rId3" Type="http://schemas.openxmlformats.org/officeDocument/2006/relationships/tags" Target="../tags/tag11.xml"/><Relationship Id="rId4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9.png"/><Relationship Id="rId1" Type="http://schemas.openxmlformats.org/officeDocument/2006/relationships/tags" Target="../tags/tag12.xml"/><Relationship Id="rId2" Type="http://schemas.openxmlformats.org/officeDocument/2006/relationships/tags" Target="../tags/tag13.xml"/><Relationship Id="rId3" Type="http://schemas.openxmlformats.org/officeDocument/2006/relationships/tags" Target="../tags/tag14.xml"/><Relationship Id="rId4" Type="http://schemas.openxmlformats.org/officeDocument/2006/relationships/tags" Target="../tags/tag15.xml"/><Relationship Id="rId5" Type="http://schemas.openxmlformats.org/officeDocument/2006/relationships/tags" Target="../tags/tag16.xml"/><Relationship Id="rId6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tags" Target="../tags/tag17.xml"/><Relationship Id="rId2" Type="http://schemas.openxmlformats.org/officeDocument/2006/relationships/tags" Target="../tags/tag18.xml"/><Relationship Id="rId3" Type="http://schemas.openxmlformats.org/officeDocument/2006/relationships/tags" Target="../tags/tag19.xml"/><Relationship Id="rId4" Type="http://schemas.openxmlformats.org/officeDocument/2006/relationships/tags" Target="../tags/tag20.xml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tags" Target="../tags/tag21.xml"/><Relationship Id="rId2" Type="http://schemas.openxmlformats.org/officeDocument/2006/relationships/tags" Target="../tags/tag22.xml"/><Relationship Id="rId3" Type="http://schemas.openxmlformats.org/officeDocument/2006/relationships/tags" Target="../tags/tag23.xml"/><Relationship Id="rId4" Type="http://schemas.openxmlformats.org/officeDocument/2006/relationships/tags" Target="../tags/tag24.xml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19" Type="http://schemas.openxmlformats.org/officeDocument/2006/relationships/image" Target="../media/image35.png"/><Relationship Id="rId20" Type="http://schemas.openxmlformats.org/officeDocument/2006/relationships/image" Target="../media/image36.png"/><Relationship Id="rId21" Type="http://schemas.openxmlformats.org/officeDocument/2006/relationships/image" Target="../media/image37.png"/><Relationship Id="rId10" Type="http://schemas.openxmlformats.org/officeDocument/2006/relationships/tags" Target="../tags/tag34.xml"/><Relationship Id="rId11" Type="http://schemas.openxmlformats.org/officeDocument/2006/relationships/slideLayout" Target="../slideLayouts/slideLayout2.xml"/><Relationship Id="rId12" Type="http://schemas.openxmlformats.org/officeDocument/2006/relationships/image" Target="../media/image28.png"/><Relationship Id="rId13" Type="http://schemas.openxmlformats.org/officeDocument/2006/relationships/image" Target="../media/image29.png"/><Relationship Id="rId14" Type="http://schemas.openxmlformats.org/officeDocument/2006/relationships/image" Target="../media/image30.png"/><Relationship Id="rId15" Type="http://schemas.openxmlformats.org/officeDocument/2006/relationships/image" Target="../media/image31.png"/><Relationship Id="rId16" Type="http://schemas.openxmlformats.org/officeDocument/2006/relationships/image" Target="../media/image32.png"/><Relationship Id="rId17" Type="http://schemas.openxmlformats.org/officeDocument/2006/relationships/image" Target="../media/image33.png"/><Relationship Id="rId1" Type="http://schemas.openxmlformats.org/officeDocument/2006/relationships/tags" Target="../tags/tag25.xml"/><Relationship Id="rId2" Type="http://schemas.openxmlformats.org/officeDocument/2006/relationships/tags" Target="../tags/tag26.xml"/><Relationship Id="rId3" Type="http://schemas.openxmlformats.org/officeDocument/2006/relationships/tags" Target="../tags/tag27.xml"/><Relationship Id="rId4" Type="http://schemas.openxmlformats.org/officeDocument/2006/relationships/tags" Target="../tags/tag28.xml"/><Relationship Id="rId5" Type="http://schemas.openxmlformats.org/officeDocument/2006/relationships/tags" Target="../tags/tag29.xml"/><Relationship Id="rId6" Type="http://schemas.openxmlformats.org/officeDocument/2006/relationships/tags" Target="../tags/tag30.xml"/><Relationship Id="rId7" Type="http://schemas.openxmlformats.org/officeDocument/2006/relationships/tags" Target="../tags/tag31.xml"/><Relationship Id="rId8" Type="http://schemas.openxmlformats.org/officeDocument/2006/relationships/tags" Target="../tags/tag32.xml"/><Relationship Id="rId9" Type="http://schemas.openxmlformats.org/officeDocument/2006/relationships/tags" Target="../tags/tag33.xml"/><Relationship Id="rId18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2.vml"/><Relationship Id="rId2" Type="http://schemas.openxmlformats.org/officeDocument/2006/relationships/tags" Target="../tags/tag35.xml"/><Relationship Id="rId3" Type="http://schemas.openxmlformats.org/officeDocument/2006/relationships/tags" Target="../tags/tag36.xml"/><Relationship Id="rId4" Type="http://schemas.openxmlformats.org/officeDocument/2006/relationships/tags" Target="../tags/tag37.xml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7" Type="http://schemas.openxmlformats.org/officeDocument/2006/relationships/image" Target="../media/image40.png"/><Relationship Id="rId8" Type="http://schemas.openxmlformats.org/officeDocument/2006/relationships/image" Target="../media/image41.png"/><Relationship Id="rId9" Type="http://schemas.openxmlformats.org/officeDocument/2006/relationships/image" Target="../media/image42.png"/><Relationship Id="rId10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6.png"/><Relationship Id="rId12" Type="http://schemas.openxmlformats.org/officeDocument/2006/relationships/image" Target="../media/image47.jpeg"/><Relationship Id="rId13" Type="http://schemas.openxmlformats.org/officeDocument/2006/relationships/image" Target="../media/image48.jpeg"/><Relationship Id="rId14" Type="http://schemas.openxmlformats.org/officeDocument/2006/relationships/image" Target="../media/image49.png"/><Relationship Id="rId15" Type="http://schemas.openxmlformats.org/officeDocument/2006/relationships/image" Target="../media/image50.png"/><Relationship Id="rId16" Type="http://schemas.openxmlformats.org/officeDocument/2006/relationships/image" Target="../media/image51.png"/><Relationship Id="rId1" Type="http://schemas.openxmlformats.org/officeDocument/2006/relationships/tags" Target="../tags/tag38.xml"/><Relationship Id="rId2" Type="http://schemas.openxmlformats.org/officeDocument/2006/relationships/tags" Target="../tags/tag39.xml"/><Relationship Id="rId3" Type="http://schemas.openxmlformats.org/officeDocument/2006/relationships/tags" Target="../tags/tag40.xml"/><Relationship Id="rId4" Type="http://schemas.openxmlformats.org/officeDocument/2006/relationships/tags" Target="../tags/tag41.xml"/><Relationship Id="rId5" Type="http://schemas.openxmlformats.org/officeDocument/2006/relationships/tags" Target="../tags/tag42.xml"/><Relationship Id="rId6" Type="http://schemas.openxmlformats.org/officeDocument/2006/relationships/tags" Target="../tags/tag43.xml"/><Relationship Id="rId7" Type="http://schemas.openxmlformats.org/officeDocument/2006/relationships/slideLayout" Target="../slideLayouts/slideLayout2.xml"/><Relationship Id="rId8" Type="http://schemas.openxmlformats.org/officeDocument/2006/relationships/image" Target="../media/image43.jpeg"/><Relationship Id="rId9" Type="http://schemas.openxmlformats.org/officeDocument/2006/relationships/image" Target="../media/image44.png"/><Relationship Id="rId10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0"/>
            <a:ext cx="7772400" cy="1143000"/>
          </a:xfrm>
        </p:spPr>
        <p:txBody>
          <a:bodyPr/>
          <a:lstStyle/>
          <a:p>
            <a:pPr eaLnBrk="1" hangingPunct="1"/>
            <a:r>
              <a:rPr lang="es-ES">
                <a:ea typeface="ＭＳ Ｐゴシック" pitchFamily="29" charset="-128"/>
                <a:cs typeface="ＭＳ Ｐゴシック" pitchFamily="29" charset="-128"/>
              </a:rPr>
              <a:t>Induced Gravity: dark energy and dark matter </a:t>
            </a: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2514600" y="2895600"/>
            <a:ext cx="3810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sz="2800" dirty="0">
                <a:latin typeface="Times" pitchFamily="29" charset="0"/>
              </a:rPr>
              <a:t>Jorge L. Cervantes Cota</a:t>
            </a:r>
            <a:endParaRPr lang="es-ES_tradnl" sz="2800" dirty="0" smtClean="0">
              <a:latin typeface="Times" pitchFamily="29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s-ES_tradnl" sz="2000" dirty="0" smtClean="0">
                <a:latin typeface="Times" pitchFamily="29" charset="0"/>
              </a:rPr>
              <a:t>Electronic </a:t>
            </a:r>
            <a:r>
              <a:rPr lang="es-ES_tradnl" sz="2000" dirty="0" err="1">
                <a:latin typeface="Times" pitchFamily="29" charset="0"/>
              </a:rPr>
              <a:t>coordinates</a:t>
            </a:r>
            <a:r>
              <a:rPr lang="es-ES_tradnl" sz="2000" dirty="0">
                <a:latin typeface="Times" pitchFamily="29" charset="0"/>
              </a:rPr>
              <a:t>:</a:t>
            </a:r>
            <a:r>
              <a:rPr lang="es-ES_tradnl" dirty="0">
                <a:latin typeface="Times" pitchFamily="29" charset="0"/>
              </a:rPr>
              <a:t>                                              </a:t>
            </a:r>
            <a:r>
              <a:rPr lang="es-ES_tradnl" dirty="0" smtClean="0">
                <a:latin typeface="Times" pitchFamily="29" charset="0"/>
              </a:rPr>
              <a:t> </a:t>
            </a:r>
            <a:r>
              <a:rPr lang="es-ES_tradnl" dirty="0" err="1" smtClean="0">
                <a:solidFill>
                  <a:srgbClr val="3333CC"/>
                </a:solidFill>
                <a:latin typeface="Times" pitchFamily="29" charset="0"/>
              </a:rPr>
              <a:t>jorge</a:t>
            </a:r>
            <a:r>
              <a:rPr lang="es-ES_tradnl" dirty="0" err="1">
                <a:solidFill>
                  <a:srgbClr val="3333CC"/>
                </a:solidFill>
                <a:latin typeface="Times" pitchFamily="29" charset="0"/>
              </a:rPr>
              <a:t>@nuclear.inin.mx</a:t>
            </a:r>
            <a:r>
              <a:rPr lang="es-ES_tradnl" dirty="0">
                <a:solidFill>
                  <a:srgbClr val="3333CC"/>
                </a:solidFill>
                <a:latin typeface="Times" pitchFamily="29" charset="0"/>
              </a:rPr>
              <a:t>                                        </a:t>
            </a:r>
            <a:r>
              <a:rPr lang="es-ES_tradnl" dirty="0" smtClean="0">
                <a:solidFill>
                  <a:srgbClr val="3333CC"/>
                </a:solidFill>
                <a:latin typeface="Times" pitchFamily="29" charset="0"/>
              </a:rPr>
              <a:t> </a:t>
            </a:r>
            <a:r>
              <a:rPr lang="es-ES_tradnl" dirty="0" err="1" smtClean="0">
                <a:solidFill>
                  <a:srgbClr val="3333CC"/>
                </a:solidFill>
                <a:latin typeface="Times" pitchFamily="29" charset="0"/>
              </a:rPr>
              <a:t>www</a:t>
            </a:r>
            <a:r>
              <a:rPr lang="es-ES_tradnl" dirty="0" err="1">
                <a:solidFill>
                  <a:srgbClr val="3333CC"/>
                </a:solidFill>
                <a:latin typeface="Times" pitchFamily="29" charset="0"/>
              </a:rPr>
              <a:t>.astro.inin.mx</a:t>
            </a:r>
            <a:endParaRPr lang="es-ES" dirty="0">
              <a:solidFill>
                <a:srgbClr val="3333CC"/>
              </a:solidFill>
              <a:latin typeface="Times" pitchFamily="29" charset="0"/>
            </a:endParaRPr>
          </a:p>
        </p:txBody>
      </p:sp>
      <p:pic>
        <p:nvPicPr>
          <p:cNvPr id="2055" name="Picture 7" descr="Quintessence_Ellipse_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7600" y="4953000"/>
            <a:ext cx="1439863" cy="5715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0" y="3505200"/>
            <a:ext cx="1066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Text Box 10"/>
          <p:cNvSpPr txBox="1">
            <a:spLocks noChangeArrowheads="1"/>
          </p:cNvSpPr>
          <p:nvPr/>
        </p:nvSpPr>
        <p:spPr bwMode="auto">
          <a:xfrm>
            <a:off x="1752600" y="6172200"/>
            <a:ext cx="5791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 b="1"/>
              <a:t>   </a:t>
            </a:r>
            <a:r>
              <a:rPr lang="en-US" sz="1600"/>
              <a:t>XIII MEXICAN SCHOOL OF PARTICLES AND FIELDS</a:t>
            </a:r>
            <a:r>
              <a:rPr lang="es-ES" sz="1600"/>
              <a:t> 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5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3429000" cy="457200"/>
          </a:xfrm>
        </p:spPr>
        <p:txBody>
          <a:bodyPr/>
          <a:lstStyle/>
          <a:p>
            <a:pPr eaLnBrk="1" hangingPunct="1"/>
            <a:r>
              <a:rPr lang="es-ES" sz="2400">
                <a:ea typeface="ＭＳ Ｐゴシック" pitchFamily="29" charset="-128"/>
                <a:cs typeface="ＭＳ Ｐゴシック" pitchFamily="29" charset="-128"/>
              </a:rPr>
              <a:t> Chosen parameters </a:t>
            </a:r>
          </a:p>
        </p:txBody>
      </p:sp>
      <p:graphicFrame>
        <p:nvGraphicFramePr>
          <p:cNvPr id="30724" name="Object 2"/>
          <p:cNvGraphicFramePr>
            <a:graphicFrameLocks noChangeAspect="1"/>
          </p:cNvGraphicFramePr>
          <p:nvPr/>
        </p:nvGraphicFramePr>
        <p:xfrm>
          <a:off x="3581400" y="152400"/>
          <a:ext cx="5357813" cy="423863"/>
        </p:xfrm>
        <a:graphic>
          <a:graphicData uri="http://schemas.openxmlformats.org/presentationml/2006/ole">
            <p:oleObj spid="_x0000_s23554" name="Equation" r:id="rId6" imgW="2895997" imgH="228997" progId="">
              <p:embed/>
            </p:oleObj>
          </a:graphicData>
        </a:graphic>
      </p:graphicFrame>
      <p:pic>
        <p:nvPicPr>
          <p:cNvPr id="30725" name="Picture 5" descr="lmb25po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1000" y="533400"/>
            <a:ext cx="4246563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6" descr="lmb25ne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72000" y="533400"/>
            <a:ext cx="4244975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0733" name="Object 3"/>
          <p:cNvGraphicFramePr>
            <a:graphicFrameLocks noChangeAspect="1"/>
          </p:cNvGraphicFramePr>
          <p:nvPr/>
        </p:nvGraphicFramePr>
        <p:xfrm>
          <a:off x="990600" y="2590800"/>
          <a:ext cx="225425" cy="304800"/>
        </p:xfrm>
        <a:graphic>
          <a:graphicData uri="http://schemas.openxmlformats.org/presentationml/2006/ole">
            <p:oleObj spid="_x0000_s23555" name="Equation" r:id="rId9" imgW="178042" imgH="241487" progId="">
              <p:embed/>
            </p:oleObj>
          </a:graphicData>
        </a:graphic>
      </p:graphicFrame>
      <p:sp>
        <p:nvSpPr>
          <p:cNvPr id="30739" name="Line 19"/>
          <p:cNvSpPr>
            <a:spLocks noChangeShapeType="1"/>
          </p:cNvSpPr>
          <p:nvPr/>
        </p:nvSpPr>
        <p:spPr bwMode="auto">
          <a:xfrm flipV="1">
            <a:off x="990600" y="2438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graphicFrame>
        <p:nvGraphicFramePr>
          <p:cNvPr id="30740" name="Object 4"/>
          <p:cNvGraphicFramePr>
            <a:graphicFrameLocks noChangeAspect="1"/>
          </p:cNvGraphicFramePr>
          <p:nvPr/>
        </p:nvGraphicFramePr>
        <p:xfrm>
          <a:off x="5029200" y="2514600"/>
          <a:ext cx="225425" cy="304800"/>
        </p:xfrm>
        <a:graphic>
          <a:graphicData uri="http://schemas.openxmlformats.org/presentationml/2006/ole">
            <p:oleObj spid="_x0000_s23556" name="Equation" r:id="rId10" imgW="178042" imgH="241487" progId="">
              <p:embed/>
            </p:oleObj>
          </a:graphicData>
        </a:graphic>
      </p:graphicFrame>
      <p:sp>
        <p:nvSpPr>
          <p:cNvPr id="30741" name="Line 21"/>
          <p:cNvSpPr>
            <a:spLocks noChangeShapeType="1"/>
          </p:cNvSpPr>
          <p:nvPr/>
        </p:nvSpPr>
        <p:spPr bwMode="auto">
          <a:xfrm flipV="1">
            <a:off x="5029200" y="2362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pic>
        <p:nvPicPr>
          <p:cNvPr id="30743" name="Picture 23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1"/>
          <a:srcRect/>
          <a:stretch>
            <a:fillRect/>
          </a:stretch>
        </p:blipFill>
        <p:spPr bwMode="auto">
          <a:xfrm>
            <a:off x="1828800" y="1524000"/>
            <a:ext cx="762000" cy="276225"/>
          </a:xfrm>
          <a:prstGeom prst="rect">
            <a:avLst/>
          </a:prstGeom>
          <a:solidFill>
            <a:srgbClr val="FFFF00"/>
          </a:solidFill>
          <a:ln w="25400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30744" name="Picture 24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5943600" y="1676400"/>
            <a:ext cx="533400" cy="239713"/>
          </a:xfrm>
          <a:prstGeom prst="rect">
            <a:avLst/>
          </a:prstGeom>
          <a:noFill/>
          <a:ln w="25400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30746" name="Picture 26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1295400" y="2057400"/>
            <a:ext cx="3505200" cy="200025"/>
          </a:xfrm>
          <a:prstGeom prst="rect">
            <a:avLst/>
          </a:prstGeom>
          <a:solidFill>
            <a:srgbClr val="FF9900"/>
          </a:solidFill>
          <a:ln w="25400">
            <a:solidFill>
              <a:srgbClr val="FF00FF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0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30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0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0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9" grpId="0" animBg="1"/>
      <p:bldP spid="3074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0"/>
            <a:ext cx="3505200" cy="457200"/>
          </a:xfrm>
        </p:spPr>
        <p:txBody>
          <a:bodyPr/>
          <a:lstStyle/>
          <a:p>
            <a:pPr eaLnBrk="1" hangingPunct="1"/>
            <a:r>
              <a:rPr lang="es-ES" sz="2400">
                <a:ea typeface="ＭＳ Ｐゴシック" pitchFamily="29" charset="-128"/>
                <a:cs typeface="ＭＳ Ｐゴシック" pitchFamily="29" charset="-128"/>
              </a:rPr>
              <a:t>results, </a:t>
            </a:r>
            <a:r>
              <a:rPr lang="es-ES" sz="2400">
                <a:latin typeface="Symbol" pitchFamily="29" charset="2"/>
                <a:ea typeface="ＭＳ Ｐゴシック" pitchFamily="29" charset="-128"/>
                <a:cs typeface="ＭＳ Ｐゴシック" pitchFamily="29" charset="-128"/>
              </a:rPr>
              <a:t>l</a:t>
            </a:r>
            <a:r>
              <a:rPr lang="es-ES" sz="2400">
                <a:latin typeface="Mathematica1Mono" pitchFamily="18" charset="2"/>
                <a:ea typeface="ＭＳ Ｐゴシック" pitchFamily="29" charset="-128"/>
                <a:cs typeface="ＭＳ Ｐゴシック" pitchFamily="29" charset="-128"/>
              </a:rPr>
              <a:t>=10</a:t>
            </a:r>
            <a:r>
              <a:rPr lang="es-ES" sz="2400" baseline="30000">
                <a:latin typeface="Mathematica1Mono" pitchFamily="18" charset="2"/>
                <a:ea typeface="ＭＳ Ｐゴシック" pitchFamily="29" charset="-128"/>
                <a:cs typeface="ＭＳ Ｐゴシック" pitchFamily="29" charset="-128"/>
              </a:rPr>
              <a:t>26</a:t>
            </a:r>
            <a:r>
              <a:rPr lang="es-ES" sz="2400">
                <a:ea typeface="ＭＳ Ｐゴシック" pitchFamily="29" charset="-128"/>
                <a:cs typeface="ＭＳ Ｐゴシック" pitchFamily="29" charset="-128"/>
              </a:rPr>
              <a:t> cm</a:t>
            </a:r>
          </a:p>
        </p:txBody>
      </p:sp>
      <p:pic>
        <p:nvPicPr>
          <p:cNvPr id="31748" name="Picture 4" descr="lmb26p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4919663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5" descr="lmb26n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67188" y="381000"/>
            <a:ext cx="4976812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1751" name="Object 2"/>
          <p:cNvGraphicFramePr>
            <a:graphicFrameLocks noChangeAspect="1"/>
          </p:cNvGraphicFramePr>
          <p:nvPr/>
        </p:nvGraphicFramePr>
        <p:xfrm>
          <a:off x="1295400" y="2667000"/>
          <a:ext cx="225425" cy="304800"/>
        </p:xfrm>
        <a:graphic>
          <a:graphicData uri="http://schemas.openxmlformats.org/presentationml/2006/ole">
            <p:oleObj spid="_x0000_s24578" name="Equation" r:id="rId5" imgW="178042" imgH="241487" progId="">
              <p:embed/>
            </p:oleObj>
          </a:graphicData>
        </a:graphic>
      </p:graphicFrame>
      <p:sp>
        <p:nvSpPr>
          <p:cNvPr id="31752" name="Line 8"/>
          <p:cNvSpPr>
            <a:spLocks noChangeShapeType="1"/>
          </p:cNvSpPr>
          <p:nvPr/>
        </p:nvSpPr>
        <p:spPr bwMode="auto">
          <a:xfrm flipV="1">
            <a:off x="1295400" y="2514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0"/>
            <a:ext cx="3276600" cy="457200"/>
          </a:xfrm>
        </p:spPr>
        <p:txBody>
          <a:bodyPr/>
          <a:lstStyle/>
          <a:p>
            <a:pPr eaLnBrk="1" hangingPunct="1"/>
            <a:r>
              <a:rPr lang="es-ES" sz="2400">
                <a:ea typeface="ＭＳ Ｐゴシック" pitchFamily="29" charset="-128"/>
                <a:cs typeface="ＭＳ Ｐゴシック" pitchFamily="29" charset="-128"/>
              </a:rPr>
              <a:t>results,</a:t>
            </a:r>
            <a:r>
              <a:rPr lang="es-ES" sz="2400">
                <a:latin typeface="Symbol" pitchFamily="29" charset="2"/>
                <a:ea typeface="ＭＳ Ｐゴシック" pitchFamily="29" charset="-128"/>
                <a:cs typeface="ＭＳ Ｐゴシック" pitchFamily="29" charset="-128"/>
              </a:rPr>
              <a:t> l</a:t>
            </a:r>
            <a:r>
              <a:rPr lang="es-ES" sz="2400">
                <a:latin typeface="Mathematica1Mono" pitchFamily="18" charset="2"/>
                <a:ea typeface="ＭＳ Ｐゴシック" pitchFamily="29" charset="-128"/>
                <a:cs typeface="ＭＳ Ｐゴシック" pitchFamily="29" charset="-128"/>
              </a:rPr>
              <a:t>=10</a:t>
            </a:r>
            <a:r>
              <a:rPr lang="es-ES" sz="2400" baseline="30000">
                <a:latin typeface="Mathematica1Mono" pitchFamily="18" charset="2"/>
                <a:ea typeface="ＭＳ Ｐゴシック" pitchFamily="29" charset="-128"/>
                <a:cs typeface="ＭＳ Ｐゴシック" pitchFamily="29" charset="-128"/>
              </a:rPr>
              <a:t>27</a:t>
            </a:r>
            <a:r>
              <a:rPr lang="es-ES" sz="2400">
                <a:ea typeface="ＭＳ Ｐゴシック" pitchFamily="29" charset="-128"/>
                <a:cs typeface="ＭＳ Ｐゴシック" pitchFamily="29" charset="-128"/>
              </a:rPr>
              <a:t> cm</a:t>
            </a:r>
          </a:p>
        </p:txBody>
      </p:sp>
      <p:pic>
        <p:nvPicPr>
          <p:cNvPr id="32772" name="Picture 4" descr="lmb27p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533400"/>
            <a:ext cx="4802188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5" descr="lmb27n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14800" y="533400"/>
            <a:ext cx="4803775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2774" name="Object 2"/>
          <p:cNvGraphicFramePr>
            <a:graphicFrameLocks noChangeAspect="1"/>
          </p:cNvGraphicFramePr>
          <p:nvPr/>
        </p:nvGraphicFramePr>
        <p:xfrm>
          <a:off x="1981200" y="2590800"/>
          <a:ext cx="225425" cy="304800"/>
        </p:xfrm>
        <a:graphic>
          <a:graphicData uri="http://schemas.openxmlformats.org/presentationml/2006/ole">
            <p:oleObj spid="_x0000_s25602" name="Equation" r:id="rId5" imgW="178042" imgH="241487" progId="">
              <p:embed/>
            </p:oleObj>
          </a:graphicData>
        </a:graphic>
      </p:graphicFrame>
      <p:sp>
        <p:nvSpPr>
          <p:cNvPr id="32775" name="Line 7"/>
          <p:cNvSpPr>
            <a:spLocks noChangeShapeType="1"/>
          </p:cNvSpPr>
          <p:nvPr/>
        </p:nvSpPr>
        <p:spPr bwMode="auto">
          <a:xfrm flipV="1">
            <a:off x="1981200" y="2514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CC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2590800" cy="457200"/>
          </a:xfrm>
        </p:spPr>
        <p:txBody>
          <a:bodyPr/>
          <a:lstStyle/>
          <a:p>
            <a:pPr eaLnBrk="1" hangingPunct="1"/>
            <a:r>
              <a:rPr lang="es-ES" sz="3200">
                <a:ea typeface="ＭＳ Ｐゴシック" pitchFamily="29" charset="-128"/>
                <a:cs typeface="ＭＳ Ｐゴシック" pitchFamily="29" charset="-128"/>
              </a:rPr>
              <a:t>Phase space</a:t>
            </a:r>
          </a:p>
        </p:txBody>
      </p:sp>
      <p:pic>
        <p:nvPicPr>
          <p:cNvPr id="27651" name="Picture 4" descr="dotavs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7850" y="152400"/>
            <a:ext cx="48006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CC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724400" y="152400"/>
            <a:ext cx="4267200" cy="609600"/>
          </a:xfrm>
        </p:spPr>
        <p:txBody>
          <a:bodyPr/>
          <a:lstStyle/>
          <a:p>
            <a:pPr eaLnBrk="1" hangingPunct="1"/>
            <a:r>
              <a:rPr lang="es-ES" sz="2800">
                <a:ea typeface="ＭＳ Ｐゴシック" pitchFamily="29" charset="-128"/>
                <a:cs typeface="ＭＳ Ｐゴシック" pitchFamily="29" charset="-128"/>
              </a:rPr>
              <a:t>Evolution of </a:t>
            </a:r>
            <a:r>
              <a:rPr lang="es-ES" sz="2800">
                <a:latin typeface="Symbol" pitchFamily="29" charset="2"/>
                <a:ea typeface="ＭＳ Ｐゴシック" pitchFamily="29" charset="-128"/>
                <a:cs typeface="ＭＳ Ｐゴシック" pitchFamily="29" charset="-128"/>
              </a:rPr>
              <a:t>r</a:t>
            </a:r>
            <a:r>
              <a:rPr lang="es-ES" sz="2800" baseline="-25000">
                <a:ea typeface="ＭＳ Ｐゴシック" pitchFamily="29" charset="-128"/>
                <a:cs typeface="ＭＳ Ｐゴシック" pitchFamily="29" charset="-128"/>
              </a:rPr>
              <a:t>eff</a:t>
            </a:r>
            <a:r>
              <a:rPr lang="es-ES" sz="2800">
                <a:ea typeface="ＭＳ Ｐゴシック" pitchFamily="29" charset="-128"/>
                <a:cs typeface="ＭＳ Ｐゴシック" pitchFamily="29" charset="-128"/>
              </a:rPr>
              <a:t> y</a:t>
            </a:r>
            <a:r>
              <a:rPr lang="es-ES" sz="3200">
                <a:ea typeface="ＭＳ Ｐゴシック" pitchFamily="29" charset="-128"/>
                <a:cs typeface="ＭＳ Ｐゴシック" pitchFamily="29" charset="-128"/>
              </a:rPr>
              <a:t> </a:t>
            </a:r>
            <a:r>
              <a:rPr lang="es-ES" sz="3200">
                <a:latin typeface="Mathematica1Mono" pitchFamily="18" charset="2"/>
                <a:ea typeface="ＭＳ Ｐゴシック" pitchFamily="29" charset="-128"/>
                <a:cs typeface="ＭＳ Ｐゴシック" pitchFamily="29" charset="-128"/>
              </a:rPr>
              <a:t>w</a:t>
            </a:r>
            <a:r>
              <a:rPr lang="es-ES" sz="3200" baseline="-25000">
                <a:ea typeface="ＭＳ Ｐゴシック" pitchFamily="29" charset="-128"/>
                <a:cs typeface="ＭＳ Ｐゴシック" pitchFamily="29" charset="-128"/>
              </a:rPr>
              <a:t>eff</a:t>
            </a:r>
          </a:p>
        </p:txBody>
      </p:sp>
      <p:pic>
        <p:nvPicPr>
          <p:cNvPr id="28675" name="Picture 4" descr="dens14marz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4191000" cy="367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6" descr="new-omeg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840038"/>
            <a:ext cx="4267200" cy="370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9" name="Text Box 7"/>
          <p:cNvSpPr txBox="1">
            <a:spLocks noChangeArrowheads="1"/>
          </p:cNvSpPr>
          <p:nvPr/>
        </p:nvSpPr>
        <p:spPr bwMode="auto">
          <a:xfrm rot="10800000">
            <a:off x="4494213" y="3275013"/>
            <a:ext cx="48895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000"/>
              <a:t> Effective equation of state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9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CC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152400"/>
            <a:ext cx="5486400" cy="762000"/>
          </a:xfrm>
        </p:spPr>
        <p:txBody>
          <a:bodyPr/>
          <a:lstStyle/>
          <a:p>
            <a:pPr eaLnBrk="1" hangingPunct="1"/>
            <a:r>
              <a:rPr lang="es-ES" sz="2400">
                <a:ea typeface="ＭＳ Ｐゴシック" pitchFamily="29" charset="-128"/>
                <a:cs typeface="ＭＳ Ｐゴシック" pitchFamily="29" charset="-128"/>
              </a:rPr>
              <a:t>results, </a:t>
            </a:r>
            <a:r>
              <a:rPr lang="es-ES" sz="2400">
                <a:latin typeface="Symbol" pitchFamily="29" charset="2"/>
                <a:ea typeface="ＭＳ Ｐゴシック" pitchFamily="29" charset="-128"/>
                <a:cs typeface="ＭＳ Ｐゴシック" pitchFamily="29" charset="-128"/>
              </a:rPr>
              <a:t>l</a:t>
            </a:r>
            <a:r>
              <a:rPr lang="es-ES" sz="2400">
                <a:latin typeface="Mathematica1Mono" pitchFamily="18" charset="2"/>
                <a:ea typeface="ＭＳ Ｐゴシック" pitchFamily="29" charset="-128"/>
                <a:cs typeface="ＭＳ Ｐゴシック" pitchFamily="29" charset="-128"/>
              </a:rPr>
              <a:t>=10</a:t>
            </a:r>
            <a:r>
              <a:rPr lang="es-ES" sz="2400" baseline="30000">
                <a:latin typeface="Mathematica1Mono" pitchFamily="18" charset="2"/>
                <a:ea typeface="ＭＳ Ｐゴシック" pitchFamily="29" charset="-128"/>
                <a:cs typeface="ＭＳ Ｐゴシック" pitchFamily="29" charset="-128"/>
              </a:rPr>
              <a:t>27</a:t>
            </a:r>
            <a:r>
              <a:rPr lang="es-ES" sz="2400">
                <a:ea typeface="ＭＳ Ｐゴシック" pitchFamily="29" charset="-128"/>
                <a:cs typeface="ＭＳ Ｐゴシック" pitchFamily="29" charset="-128"/>
              </a:rPr>
              <a:t> cm,</a:t>
            </a:r>
            <a:r>
              <a:rPr lang="es-ES" sz="2400">
                <a:latin typeface="Symbol" pitchFamily="29" charset="2"/>
                <a:ea typeface="ＭＳ Ｐゴシック" pitchFamily="29" charset="-128"/>
                <a:cs typeface="ＭＳ Ｐゴシック" pitchFamily="29" charset="-128"/>
              </a:rPr>
              <a:t> a</a:t>
            </a:r>
            <a:r>
              <a:rPr lang="es-ES" sz="2400">
                <a:latin typeface="Mathematica1Mono" pitchFamily="18" charset="2"/>
                <a:ea typeface="ＭＳ Ｐゴシック" pitchFamily="29" charset="-128"/>
                <a:cs typeface="ＭＳ Ｐゴシック" pitchFamily="29" charset="-128"/>
              </a:rPr>
              <a:t>=-3</a:t>
            </a:r>
            <a:r>
              <a:rPr lang="es-ES" sz="2400">
                <a:ea typeface="ＭＳ Ｐゴシック" pitchFamily="29" charset="-128"/>
                <a:cs typeface="ＭＳ Ｐゴシック" pitchFamily="29" charset="-128"/>
              </a:rPr>
              <a:t>x10</a:t>
            </a:r>
            <a:r>
              <a:rPr lang="es-ES" sz="2400" baseline="30000">
                <a:ea typeface="ＭＳ Ｐゴシック" pitchFamily="29" charset="-128"/>
                <a:cs typeface="ＭＳ Ｐゴシック" pitchFamily="29" charset="-128"/>
              </a:rPr>
              <a:t>-4</a:t>
            </a:r>
          </a:p>
        </p:txBody>
      </p:sp>
      <p:pic>
        <p:nvPicPr>
          <p:cNvPr id="26627" name="Picture 4" descr="al-3x10-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914400"/>
            <a:ext cx="6781800" cy="505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Text Box 5"/>
          <p:cNvSpPr txBox="1">
            <a:spLocks noChangeArrowheads="1"/>
          </p:cNvSpPr>
          <p:nvPr/>
        </p:nvSpPr>
        <p:spPr bwMode="auto">
          <a:xfrm>
            <a:off x="4114800" y="6096000"/>
            <a:ext cx="1524000" cy="457200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s-ES"/>
              <a:t>K-essence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CC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0"/>
            <a:ext cx="4953000" cy="7620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ea typeface="ＭＳ Ｐゴシック" pitchFamily="29" charset="-128"/>
                <a:cs typeface="ＭＳ Ｐゴシック" pitchFamily="29" charset="-128"/>
              </a:rPr>
              <a:t>The best fitted parameters</a:t>
            </a:r>
            <a:endParaRPr lang="es-ES" sz="3200" baseline="-25000" dirty="0">
              <a:ea typeface="ＭＳ Ｐゴシック" pitchFamily="29" charset="-128"/>
              <a:cs typeface="ＭＳ Ｐゴシック" pitchFamily="29" charset="-128"/>
            </a:endParaRPr>
          </a:p>
        </p:txBody>
      </p:sp>
      <p:pic>
        <p:nvPicPr>
          <p:cNvPr id="9" name="Picture 8" descr="fig3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762000" y="609600"/>
            <a:ext cx="7511143" cy="525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CC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3124200" cy="7620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ea typeface="ＭＳ Ｐゴシック" pitchFamily="29" charset="-128"/>
                <a:cs typeface="ＭＳ Ｐゴシック" pitchFamily="29" charset="-128"/>
              </a:rPr>
              <a:t>More results</a:t>
            </a:r>
            <a:endParaRPr lang="es-ES" sz="3200" baseline="-25000" dirty="0">
              <a:ea typeface="ＭＳ Ｐゴシック" pitchFamily="29" charset="-128"/>
              <a:cs typeface="ＭＳ Ｐゴシック" pitchFamily="29" charset="-128"/>
            </a:endParaRPr>
          </a:p>
        </p:txBody>
      </p:sp>
      <p:pic>
        <p:nvPicPr>
          <p:cNvPr id="6" name="Picture 5" descr="fig6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057400" y="3810000"/>
            <a:ext cx="4191000" cy="2933700"/>
          </a:xfrm>
          <a:prstGeom prst="rect">
            <a:avLst/>
          </a:prstGeom>
        </p:spPr>
      </p:pic>
      <p:pic>
        <p:nvPicPr>
          <p:cNvPr id="7" name="Picture 6" descr="fig5a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-228600" y="609600"/>
            <a:ext cx="4724400" cy="3307080"/>
          </a:xfrm>
          <a:prstGeom prst="rect">
            <a:avLst/>
          </a:prstGeom>
        </p:spPr>
      </p:pic>
      <p:pic>
        <p:nvPicPr>
          <p:cNvPr id="8" name="Picture 7" descr="fig5b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4648200" y="685800"/>
            <a:ext cx="4572000" cy="32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457200"/>
            <a:ext cx="3124200" cy="609600"/>
          </a:xfrm>
        </p:spPr>
        <p:txBody>
          <a:bodyPr/>
          <a:lstStyle/>
          <a:p>
            <a:pPr eaLnBrk="1" hangingPunct="1"/>
            <a:r>
              <a:rPr lang="es-ES" sz="3200">
                <a:ea typeface="ＭＳ Ｐゴシック" pitchFamily="29" charset="-128"/>
                <a:cs typeface="ＭＳ Ｐゴシック" pitchFamily="29" charset="-128"/>
              </a:rPr>
              <a:t>Conclusions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990600" y="1524000"/>
            <a:ext cx="7467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dirty="0"/>
              <a:t>The induced gravity model can achieve a successful quintessential scenario, but some parameters need some fine tuning.</a:t>
            </a:r>
            <a:r>
              <a:rPr lang="es-ES" dirty="0" smtClean="0"/>
              <a:t>  For some values of  </a:t>
            </a:r>
            <a:r>
              <a:rPr lang="es-ES" dirty="0" smtClean="0">
                <a:solidFill>
                  <a:schemeClr val="tx2"/>
                </a:solidFill>
                <a:latin typeface="Symbol" pitchFamily="29" charset="2"/>
              </a:rPr>
              <a:t>a</a:t>
            </a:r>
            <a:r>
              <a:rPr lang="es-ES" dirty="0" smtClean="0"/>
              <a:t>, the </a:t>
            </a:r>
            <a:r>
              <a:rPr lang="es-ES" dirty="0"/>
              <a:t>scale </a:t>
            </a:r>
            <a:r>
              <a:rPr lang="es-ES" dirty="0" smtClean="0"/>
              <a:t>factor grows </a:t>
            </a:r>
            <a:r>
              <a:rPr lang="es-ES" dirty="0"/>
              <a:t>oscillating and this predicts some periodic pattern in the structure formation of the Universe</a:t>
            </a:r>
            <a:r>
              <a:rPr lang="es-ES" dirty="0" smtClean="0"/>
              <a:t>.  </a:t>
            </a:r>
            <a:endParaRPr lang="es-ES" dirty="0"/>
          </a:p>
        </p:txBody>
      </p:sp>
      <p:pic>
        <p:nvPicPr>
          <p:cNvPr id="36871" name="Picture 7" descr="Quintessence_Ellipse_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5638800"/>
            <a:ext cx="1439863" cy="5715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36872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0" y="5410200"/>
            <a:ext cx="1066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2" name="Rectangle 9"/>
          <p:cNvSpPr>
            <a:spLocks noChangeArrowheads="1"/>
          </p:cNvSpPr>
          <p:nvPr/>
        </p:nvSpPr>
        <p:spPr bwMode="auto">
          <a:xfrm>
            <a:off x="2971800" y="4191000"/>
            <a:ext cx="33528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sz="2800" dirty="0">
                <a:latin typeface="Times" pitchFamily="29" charset="0"/>
              </a:rPr>
              <a:t>   Jorge Cervantes</a:t>
            </a:r>
            <a:r>
              <a:rPr lang="es-ES_tradnl" dirty="0">
                <a:latin typeface="Times" pitchFamily="29" charset="0"/>
              </a:rPr>
              <a:t>                                           </a:t>
            </a:r>
            <a:r>
              <a:rPr lang="es-ES_tradnl" dirty="0" err="1">
                <a:solidFill>
                  <a:srgbClr val="3333CC"/>
                </a:solidFill>
                <a:latin typeface="Times" pitchFamily="29" charset="0"/>
              </a:rPr>
              <a:t>jorge@nuclear.inin.mx</a:t>
            </a:r>
            <a:endParaRPr lang="es-ES" dirty="0">
              <a:solidFill>
                <a:srgbClr val="3333CC"/>
              </a:solidFill>
              <a:latin typeface="Times" pitchFamily="2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0" grpId="0"/>
      <p:bldP spid="2970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152400"/>
            <a:ext cx="5181600" cy="762000"/>
          </a:xfrm>
        </p:spPr>
        <p:txBody>
          <a:bodyPr/>
          <a:lstStyle/>
          <a:p>
            <a:pPr eaLnBrk="1" hangingPunct="1"/>
            <a:r>
              <a:rPr lang="es-ES">
                <a:ea typeface="ＭＳ Ｐゴシック" pitchFamily="29" charset="-128"/>
                <a:cs typeface="ＭＳ Ｐゴシック" pitchFamily="29" charset="-128"/>
              </a:rPr>
              <a:t>Induced gravity</a:t>
            </a:r>
          </a:p>
        </p:txBody>
      </p:sp>
      <p:pic>
        <p:nvPicPr>
          <p:cNvPr id="15364" name="Picture 5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762000" y="1066800"/>
            <a:ext cx="7239000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10" descr="newfin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33400" y="3733800"/>
            <a:ext cx="3886200" cy="294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3" name="Picture 13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5257800" y="2057400"/>
            <a:ext cx="10668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4" name="Picture 14" descr="txp_fi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1143000" y="3048000"/>
            <a:ext cx="152400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5" name="Picture 15" descr="txp_fig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6172200" y="2819400"/>
            <a:ext cx="209550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5" name="Picture 25" descr="txp_fi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4876800" y="5105400"/>
            <a:ext cx="35052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7" name="Text Box 27"/>
          <p:cNvSpPr txBox="1">
            <a:spLocks noChangeArrowheads="1"/>
          </p:cNvSpPr>
          <p:nvPr/>
        </p:nvSpPr>
        <p:spPr bwMode="auto">
          <a:xfrm>
            <a:off x="6934200" y="4343400"/>
            <a:ext cx="48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s-ES">
                <a:sym typeface="Wingdings" pitchFamily="29" charset="2"/>
              </a:rPr>
              <a:t></a:t>
            </a:r>
            <a:endParaRPr lang="es-ES"/>
          </a:p>
        </p:txBody>
      </p:sp>
      <p:pic>
        <p:nvPicPr>
          <p:cNvPr id="20508" name="Picture 28" descr="txp_fig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6"/>
          <a:srcRect/>
          <a:stretch>
            <a:fillRect/>
          </a:stretch>
        </p:blipFill>
        <p:spPr bwMode="auto">
          <a:xfrm>
            <a:off x="1143000" y="2057400"/>
            <a:ext cx="29892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9" name="Picture 29" descr="txp_fig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3498850" y="2817813"/>
            <a:ext cx="20447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510" name="Object 2"/>
          <p:cNvGraphicFramePr>
            <a:graphicFrameLocks noChangeAspect="1"/>
          </p:cNvGraphicFramePr>
          <p:nvPr/>
        </p:nvGraphicFramePr>
        <p:xfrm>
          <a:off x="5486400" y="4343400"/>
          <a:ext cx="990600" cy="466725"/>
        </p:xfrm>
        <a:graphic>
          <a:graphicData uri="http://schemas.openxmlformats.org/presentationml/2006/ole">
            <p:oleObj spid="_x0000_s15362" name="Equation" r:id="rId18" imgW="432009" imgH="203509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0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7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228600"/>
            <a:ext cx="4038600" cy="838200"/>
          </a:xfrm>
        </p:spPr>
        <p:txBody>
          <a:bodyPr/>
          <a:lstStyle/>
          <a:p>
            <a:pPr eaLnBrk="1" hangingPunct="1"/>
            <a:r>
              <a:rPr lang="es-ES" sz="3600">
                <a:ea typeface="ＭＳ Ｐゴシック" pitchFamily="29" charset="-128"/>
                <a:cs typeface="ＭＳ Ｐゴシック" pitchFamily="29" charset="-128"/>
              </a:rPr>
              <a:t>Excited Higgs</a:t>
            </a:r>
            <a:endParaRPr lang="es-ES">
              <a:ea typeface="ＭＳ Ｐゴシック" pitchFamily="29" charset="-128"/>
              <a:cs typeface="ＭＳ Ｐゴシック" pitchFamily="29" charset="-128"/>
            </a:endParaRPr>
          </a:p>
        </p:txBody>
      </p:sp>
      <p:pic>
        <p:nvPicPr>
          <p:cNvPr id="24580" name="Picture 4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609600" y="1447800"/>
            <a:ext cx="7543800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304800" y="2895600"/>
            <a:ext cx="8382000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2438400" y="3886200"/>
            <a:ext cx="310673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152400"/>
            <a:ext cx="4724400" cy="533400"/>
          </a:xfrm>
        </p:spPr>
        <p:txBody>
          <a:bodyPr/>
          <a:lstStyle/>
          <a:p>
            <a:pPr eaLnBrk="1" hangingPunct="1"/>
            <a:r>
              <a:rPr lang="es-ES" sz="3200">
                <a:ea typeface="ＭＳ Ｐゴシック" pitchFamily="29" charset="-128"/>
                <a:cs typeface="ＭＳ Ｐゴシック" pitchFamily="29" charset="-128"/>
              </a:rPr>
              <a:t>Field equations</a:t>
            </a:r>
          </a:p>
        </p:txBody>
      </p:sp>
      <p:pic>
        <p:nvPicPr>
          <p:cNvPr id="17411" name="Picture 7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533400" y="914400"/>
            <a:ext cx="7772400" cy="119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10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608013" y="2578100"/>
            <a:ext cx="7242175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11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609600" y="3581400"/>
            <a:ext cx="3200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13" descr="txp_fi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636588" y="4718050"/>
            <a:ext cx="787082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14" descr="txp_fig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1"/>
          <a:srcRect/>
          <a:stretch>
            <a:fillRect/>
          </a:stretch>
        </p:blipFill>
        <p:spPr bwMode="auto">
          <a:xfrm>
            <a:off x="533400" y="5638800"/>
            <a:ext cx="7620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CC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228600"/>
            <a:ext cx="4876800" cy="609600"/>
          </a:xfrm>
        </p:spPr>
        <p:txBody>
          <a:bodyPr/>
          <a:lstStyle/>
          <a:p>
            <a:pPr eaLnBrk="1" hangingPunct="1"/>
            <a:r>
              <a:rPr lang="es-ES" sz="3200">
                <a:ea typeface="ＭＳ Ｐゴシック" pitchFamily="29" charset="-128"/>
                <a:cs typeface="ＭＳ Ｐゴシック" pitchFamily="29" charset="-128"/>
              </a:rPr>
              <a:t>FRW equations</a:t>
            </a:r>
          </a:p>
        </p:txBody>
      </p:sp>
      <p:pic>
        <p:nvPicPr>
          <p:cNvPr id="18435" name="Picture 5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90600" y="4572000"/>
            <a:ext cx="5572125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6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990600" y="5715000"/>
            <a:ext cx="4495800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13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692150" y="2411413"/>
            <a:ext cx="7370763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14" descr="txp_fi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835025" y="1112838"/>
            <a:ext cx="7683500" cy="75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6629400" cy="685800"/>
          </a:xfrm>
        </p:spPr>
        <p:txBody>
          <a:bodyPr/>
          <a:lstStyle/>
          <a:p>
            <a:pPr eaLnBrk="1" hangingPunct="1"/>
            <a:r>
              <a:rPr lang="es-ES" sz="3200">
                <a:ea typeface="ＭＳ Ｐゴシック" pitchFamily="29" charset="-128"/>
                <a:cs typeface="ＭＳ Ｐゴシック" pitchFamily="29" charset="-128"/>
              </a:rPr>
              <a:t>Initial conditions</a:t>
            </a:r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914400" y="2514600"/>
            <a:ext cx="662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s-ES"/>
              <a:t>Integrating from last scattering (decoupling) to now:</a:t>
            </a:r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>
            <a:off x="533400" y="2133600"/>
            <a:ext cx="77724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pic>
        <p:nvPicPr>
          <p:cNvPr id="25618" name="Picture 18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609600" y="3429000"/>
            <a:ext cx="777240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9" name="Picture 19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1408113" y="5864225"/>
            <a:ext cx="60229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20" name="Picture 20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2713038" y="5106988"/>
            <a:ext cx="333692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21" name="Picture 21" descr="txp_fi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2514600" y="1143000"/>
            <a:ext cx="3748088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1" grpId="0" autoUpdateAnimBg="0"/>
      <p:bldP spid="256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4267200" cy="533400"/>
          </a:xfrm>
        </p:spPr>
        <p:txBody>
          <a:bodyPr/>
          <a:lstStyle/>
          <a:p>
            <a:pPr eaLnBrk="1" hangingPunct="1"/>
            <a:r>
              <a:rPr lang="es-ES" sz="3200">
                <a:ea typeface="ＭＳ Ｐゴシック" pitchFamily="29" charset="-128"/>
                <a:cs typeface="ＭＳ Ｐゴシック" pitchFamily="29" charset="-128"/>
              </a:rPr>
              <a:t>Parameters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457200" y="1295400"/>
            <a:ext cx="3429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s-ES"/>
              <a:t>cosmological parameters:</a:t>
            </a:r>
          </a:p>
        </p:txBody>
      </p:sp>
      <p:pic>
        <p:nvPicPr>
          <p:cNvPr id="26630" name="Picture 6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4267200" y="1295400"/>
            <a:ext cx="350520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7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1066800" y="2209800"/>
            <a:ext cx="114300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8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3657600" y="2209800"/>
            <a:ext cx="1143000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4" name="Picture 10" descr="txp_fi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6019800" y="2209800"/>
            <a:ext cx="1524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4" name="Picture 20" descr="txp_fig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6"/>
          <a:srcRect/>
          <a:stretch>
            <a:fillRect/>
          </a:stretch>
        </p:blipFill>
        <p:spPr bwMode="auto">
          <a:xfrm>
            <a:off x="609600" y="3048000"/>
            <a:ext cx="1446213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45" name="Text Box 21"/>
          <p:cNvSpPr txBox="1">
            <a:spLocks noChangeArrowheads="1"/>
          </p:cNvSpPr>
          <p:nvPr/>
        </p:nvSpPr>
        <p:spPr bwMode="auto">
          <a:xfrm>
            <a:off x="2514600" y="3048000"/>
            <a:ext cx="48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s-ES">
                <a:sym typeface="Wingdings" pitchFamily="29" charset="2"/>
              </a:rPr>
              <a:t></a:t>
            </a:r>
            <a:endParaRPr lang="es-ES"/>
          </a:p>
        </p:txBody>
      </p:sp>
      <p:pic>
        <p:nvPicPr>
          <p:cNvPr id="26646" name="Picture 22" descr="txp_fi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3124200" y="3124200"/>
            <a:ext cx="2667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7" name="Picture 23" descr="txp_fig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8"/>
          <a:srcRect/>
          <a:stretch>
            <a:fillRect/>
          </a:stretch>
        </p:blipFill>
        <p:spPr bwMode="auto">
          <a:xfrm>
            <a:off x="6248400" y="3124200"/>
            <a:ext cx="2222500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49" name="Line 25"/>
          <p:cNvSpPr>
            <a:spLocks noChangeShapeType="1"/>
          </p:cNvSpPr>
          <p:nvPr/>
        </p:nvSpPr>
        <p:spPr bwMode="auto">
          <a:xfrm>
            <a:off x="5867400" y="3338513"/>
            <a:ext cx="2286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26650" name="Text Box 26"/>
          <p:cNvSpPr txBox="1">
            <a:spLocks noChangeArrowheads="1"/>
          </p:cNvSpPr>
          <p:nvPr/>
        </p:nvSpPr>
        <p:spPr bwMode="auto">
          <a:xfrm>
            <a:off x="2514600" y="3657600"/>
            <a:ext cx="48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s-ES">
                <a:sym typeface="Wingdings" pitchFamily="29" charset="2"/>
              </a:rPr>
              <a:t></a:t>
            </a:r>
          </a:p>
        </p:txBody>
      </p:sp>
      <p:pic>
        <p:nvPicPr>
          <p:cNvPr id="26651" name="Picture 27" descr="txp_fig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6248400" y="3657600"/>
            <a:ext cx="2311400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2" name="Picture 28" descr="txp_fig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20"/>
          <a:srcRect/>
          <a:stretch>
            <a:fillRect/>
          </a:stretch>
        </p:blipFill>
        <p:spPr bwMode="auto">
          <a:xfrm>
            <a:off x="609600" y="4419600"/>
            <a:ext cx="1244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53" name="Text Box 29"/>
          <p:cNvSpPr txBox="1">
            <a:spLocks noChangeArrowheads="1"/>
          </p:cNvSpPr>
          <p:nvPr/>
        </p:nvSpPr>
        <p:spPr bwMode="auto">
          <a:xfrm>
            <a:off x="2133600" y="4495800"/>
            <a:ext cx="7010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000"/>
              <a:t>Constraints from local, astrophysical, cosmological measurements</a:t>
            </a:r>
          </a:p>
        </p:txBody>
      </p:sp>
      <p:sp>
        <p:nvSpPr>
          <p:cNvPr id="26654" name="Text Box 30"/>
          <p:cNvSpPr txBox="1">
            <a:spLocks noChangeArrowheads="1"/>
          </p:cNvSpPr>
          <p:nvPr/>
        </p:nvSpPr>
        <p:spPr bwMode="auto">
          <a:xfrm>
            <a:off x="304800" y="5486400"/>
            <a:ext cx="266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s-ES"/>
              <a:t>Newtonian limit  </a:t>
            </a:r>
          </a:p>
        </p:txBody>
      </p:sp>
      <p:pic>
        <p:nvPicPr>
          <p:cNvPr id="19" name="Picture 4" descr="txp_fig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21"/>
          <a:srcRect/>
          <a:stretch>
            <a:fillRect/>
          </a:stretch>
        </p:blipFill>
        <p:spPr bwMode="auto">
          <a:xfrm>
            <a:off x="2667000" y="5334000"/>
            <a:ext cx="5029200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6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6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6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6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6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6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 autoUpdateAnimBg="0"/>
      <p:bldP spid="26645" grpId="0" autoUpdateAnimBg="0"/>
      <p:bldP spid="26649" grpId="0" animBg="1"/>
      <p:bldP spid="26650" grpId="0" autoUpdateAnimBg="0"/>
      <p:bldP spid="26653" grpId="0" autoUpdateAnimBg="0"/>
      <p:bldP spid="26654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228600"/>
            <a:ext cx="3733800" cy="609600"/>
          </a:xfrm>
        </p:spPr>
        <p:txBody>
          <a:bodyPr/>
          <a:lstStyle/>
          <a:p>
            <a:pPr eaLnBrk="1" hangingPunct="1"/>
            <a:r>
              <a:rPr lang="es-ES" sz="3200" dirty="0" smtClean="0">
                <a:ea typeface="ＭＳ Ｐゴシック" pitchFamily="29" charset="-128"/>
                <a:cs typeface="ＭＳ Ｐゴシック" pitchFamily="29" charset="-128"/>
              </a:rPr>
              <a:t>Constraints </a:t>
            </a:r>
            <a:endParaRPr lang="es-ES" sz="3200" dirty="0">
              <a:ea typeface="ＭＳ Ｐゴシック" pitchFamily="29" charset="-128"/>
              <a:cs typeface="ＭＳ Ｐゴシック" pitchFamily="29" charset="-128"/>
            </a:endParaRPr>
          </a:p>
        </p:txBody>
      </p:sp>
      <p:pic>
        <p:nvPicPr>
          <p:cNvPr id="27655" name="Picture 7" descr="KeKiMaF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1524000"/>
            <a:ext cx="4800600" cy="370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Picture 9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6096000" y="3276600"/>
            <a:ext cx="2209800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0" name="Picture 12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6019800" y="2438400"/>
            <a:ext cx="23622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1" name="Picture 13" descr="txp_fi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6019800" y="4572000"/>
            <a:ext cx="243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7662" name="Object 2"/>
          <p:cNvGraphicFramePr>
            <a:graphicFrameLocks noChangeAspect="1"/>
          </p:cNvGraphicFramePr>
          <p:nvPr/>
        </p:nvGraphicFramePr>
        <p:xfrm>
          <a:off x="2133600" y="2514600"/>
          <a:ext cx="1219200" cy="487363"/>
        </p:xfrm>
        <a:graphic>
          <a:graphicData uri="http://schemas.openxmlformats.org/presentationml/2006/ole">
            <p:oleObj spid="_x0000_s21506" name="Equation" r:id="rId10" imgW="508176" imgH="203509" progId="">
              <p:embed/>
            </p:oleObj>
          </a:graphicData>
        </a:graphic>
      </p:graphicFrame>
      <p:sp>
        <p:nvSpPr>
          <p:cNvPr id="27663" name="Text Box 15"/>
          <p:cNvSpPr txBox="1">
            <a:spLocks noChangeArrowheads="1"/>
          </p:cNvSpPr>
          <p:nvPr/>
        </p:nvSpPr>
        <p:spPr bwMode="auto">
          <a:xfrm>
            <a:off x="990600" y="5867400"/>
            <a:ext cx="7329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s-ES"/>
              <a:t>K. Umezu, K. Ichiki y M. Yahiro,  PRD </a:t>
            </a:r>
            <a:r>
              <a:rPr lang="es-ES" b="1"/>
              <a:t>72</a:t>
            </a:r>
            <a:r>
              <a:rPr lang="es-ES"/>
              <a:t> 044010 (2005)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3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257800" y="152400"/>
            <a:ext cx="3733800" cy="457200"/>
          </a:xfrm>
        </p:spPr>
        <p:txBody>
          <a:bodyPr/>
          <a:lstStyle/>
          <a:p>
            <a:pPr eaLnBrk="1" hangingPunct="1"/>
            <a:r>
              <a:rPr lang="es-ES" sz="3200">
                <a:ea typeface="ＭＳ Ｐゴシック" pitchFamily="29" charset="-128"/>
                <a:cs typeface="ＭＳ Ｐゴシック" pitchFamily="29" charset="-128"/>
              </a:rPr>
              <a:t>More constraints...</a:t>
            </a:r>
          </a:p>
        </p:txBody>
      </p:sp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228600" y="297180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s-ES"/>
              <a:t>R. Nagata, T. Chiba y N. Sugiyama, PRD </a:t>
            </a:r>
            <a:r>
              <a:rPr lang="es-ES" b="1"/>
              <a:t>66</a:t>
            </a:r>
            <a:r>
              <a:rPr lang="es-ES"/>
              <a:t> 103510 (2002)</a:t>
            </a:r>
          </a:p>
        </p:txBody>
      </p:sp>
      <p:pic>
        <p:nvPicPr>
          <p:cNvPr id="22532" name="Picture 5" descr="NaChiF1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8600" y="152400"/>
            <a:ext cx="3962400" cy="286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6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5181600" y="1295400"/>
            <a:ext cx="19812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Picture 7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5181600" y="838200"/>
            <a:ext cx="114300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Picture 8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1"/>
          <a:srcRect/>
          <a:stretch>
            <a:fillRect/>
          </a:stretch>
        </p:blipFill>
        <p:spPr bwMode="auto">
          <a:xfrm>
            <a:off x="5181600" y="2362200"/>
            <a:ext cx="1295400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5" name="Picture 9" descr="ShYo5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581400" y="3505200"/>
            <a:ext cx="3352800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6" name="Picture 10" descr="ShYo51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3505200"/>
            <a:ext cx="3429000" cy="238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7" name="Picture 11" descr="txp_fi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7086600" y="4267200"/>
            <a:ext cx="1752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8" name="Picture 12" descr="txp_fig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5"/>
          <a:srcRect/>
          <a:stretch>
            <a:fillRect/>
          </a:stretch>
        </p:blipFill>
        <p:spPr bwMode="auto">
          <a:xfrm rot="36561">
            <a:off x="7162800" y="5410200"/>
            <a:ext cx="1752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9" name="Picture 13" descr="txp_fi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6"/>
          <a:srcRect/>
          <a:stretch>
            <a:fillRect/>
          </a:stretch>
        </p:blipFill>
        <p:spPr bwMode="auto">
          <a:xfrm>
            <a:off x="7086600" y="3733800"/>
            <a:ext cx="191770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10" name="Text Box 14"/>
          <p:cNvSpPr txBox="1">
            <a:spLocks noChangeArrowheads="1"/>
          </p:cNvSpPr>
          <p:nvPr/>
        </p:nvSpPr>
        <p:spPr bwMode="auto">
          <a:xfrm>
            <a:off x="457200" y="6019800"/>
            <a:ext cx="5246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s-ES"/>
              <a:t>A. Shirata et. al., PRD </a:t>
            </a:r>
            <a:r>
              <a:rPr lang="es-ES" b="1"/>
              <a:t>71</a:t>
            </a:r>
            <a:r>
              <a:rPr lang="es-ES"/>
              <a:t> 064030 (2005)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10" grpId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USEAMSFONTS" val="Verdadero"/>
  <p:tag name="USEBOLDAMS" val="Falso"/>
  <p:tag name="TEX2PS" val="latex $(base).tex; dvips -D $(res) -E -o $(base).ps $(base).dvi"/>
  <p:tag name="EXTERNALEDITCOMMAND" val="notepad %"/>
  <p:tag name="GHOSTSCRIPTCOMMAND" val="c:\gs\gs8.53\bin\gswin32c"/>
  <p:tag name="DEFAULTBITMAP" val="pngmono"/>
  <p:tag name="DEFAULTBLEND" val="Falso"/>
  <p:tag name="DEFAULTTRANSPARENT" val="Falso"/>
  <p:tag name="DEFAULTWORKAROUNDTRANSPARENCYBUG" val="Falso"/>
  <p:tag name="DEFAULTRESOLUTION" val="1200"/>
  <p:tag name="DEFAULTMAGNIFICATION" val="2"/>
  <p:tag name="DEFAULTFONTSIZE" val="10"/>
  <p:tag name="DEFAULTWIDTH" val="473"/>
  <p:tag name="DEFAULTHEIGHT" val="376"/>
  <p:tag name="DEFAULTDISPLAYSOURCE" val="\documentclass{slides}\pagestyle{empty}&#10;\begin{document}&#10;$$ &#10;&#10;$$&#10;\end{document}&#10;"/>
  <p:tag name="EMBEDFONTS" val="0"/>
</p:tagLst>
</file>

<file path=ppt/tags/tag1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$ &#10;\phi \,\ = \,\ v \sqrt{\mbox{$ 1+2 \chi $}} N \,\, , \,\&#10;\mbox{$ \phi^{\dag} \phi $} = v^2  (\mbox{$ 1+2 \chi $}) N^{\dag} N =&#10;v^{2} (\mbox{$ 1+2 \chi $}) \,\ , \quad N = {\rm const.}&#10;$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348"/>
  <p:tag name="BOXHEIGHT" val="200"/>
  <p:tag name="BOXFONT" val="10"/>
  <p:tag name="BOXWRAP" val="Falso"/>
  <p:tag name="WORKAROUNDTRANSPARENCYBUG" val="Falso"/>
  <p:tag name="ALLOWFONTSUBSTITUTION" val="Falso"/>
  <p:tag name="BITMAPFORMAT" val="pngmono"/>
  <p:tag name="ORIGWIDTH" val="708"/>
  <p:tag name="PICTUREFILESIZE" val="32388"/>
</p:tagLst>
</file>

<file path=ppt/tags/tag1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$ &#10;V(\chi) = \mbox{$(1+ \frac{4 \pi}{3\alpha})$}  \frac{3}{8 \pi G } M_{H}^{2} \chi^2&#10;$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267"/>
  <p:tag name="PICTUREFILESIZE" val="18787"/>
</p:tagLst>
</file>

<file path=ppt/tags/tag1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\begin{eqnarray}&#10;\lefteqn{R_{\mu \nu} -\frac{1}{2}R g_{\mu \nu} = &#10;\frac{-8 \pi G}{(\mbox{$ 1+2 \chi $})} &#10;\left[\hat{T}_{\mu \nu} + V(\chi) g_{\mu \nu} \right]} \nonumber\\ &amp;&amp;  &#10; - {8 \pi \over \alpha} \frac{1}{(\mbox{$ 1+2 \chi $})^2}\left[&#10;\chi_{ |\mu} \chi_{| \nu}  - \frac{1}{2} \chi_{ |\lambda} \chi^{|\lambda}&#10; g_{\mu \nu} \right] - \frac{2}{\mbox{$ 1+2 \chi $}} \left[ \chi_{| \mu || \nu} -&#10;\chi^{| \lambda}_{ \,\ || \lambda}&#10;g_{\mu \nu} \right] \nonumber&#10;\end{eqnarray}&#10;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644"/>
  <p:tag name="PICTUREFILESIZE" val="63097"/>
</p:tagLst>
</file>

<file path=ppt/tags/tag1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$ &#10;\chi^{| \mu}_{\,\ \,\ || \mu} + \frac{1}{\mbox{$(1+ \frac{4 \pi}{3\alpha})$}}&#10;\frac{4 \pi G}{3} \left[ (1+2 \chi) \frac{\delta V}{\delta \chi} - 4 V&#10;\right]   =  &#10;\frac{1-\tilde{\mu}}{\mbox{$(1+ \frac{4 \pi}{3\alpha})$}}&#10; {4 \pi G \over 3} \, \hat{T}&#10;$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580"/>
  <p:tag name="PICTUREFILESIZE" val="36705"/>
</p:tagLst>
</file>

<file path=ppt/tags/tag1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$ &#10;\hat T^{ \,\ \nu}_{\mu \,\  \,\  || \nu} = \tilde{\mu}&#10;\frac{\chi_{| \mu}}{\mbox{$ 1+2 \chi $}}   \hat{T}&#10;$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193"/>
  <p:tag name="PICTUREFILESIZE" val="11337"/>
</p:tagLst>
</file>

<file path=ppt/tags/tag1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$ &#10;\tilde{\mu}  \,\ \equiv \,\ \left\{ \begin{array}{l@{\quad {\rm for} \quad}l}&#10; 0  &amp;  {\rm   the} \,\ SU(5) \,\ {\rm GUT }\\&#10; 1  &amp;  {\rm   the \,\ standard \,\ model \,\ of \,\ particle \,\  physics}&#10;  \end{array} \right.&#10;$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576"/>
  <p:tag name="PICTUREFILESIZE" val="35061"/>
</p:tagLst>
</file>

<file path=ppt/tags/tag1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$ &#10;\hat{T}_{\mu \nu} \,\ = \,\ T_{\mu \nu} +&#10;\frac{(\mbox{$ 1+2 \chi $})}{4 \pi  } \,\ M_{ab}^{2} \,\&#10;\left( A^{a}_{ \,\ \mu} A^{b}_{\nu} - \frac{1}{2} g_{\mu \nu}&#10;A^{a}_{ \,\ \lambda} A^{b \lambda}   \right)&#10;$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511"/>
  <p:tag name="PICTUREFILESIZE" val="30301"/>
</p:tagLst>
</file>

<file path=ppt/tags/tag1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$ &#10;\ddot{\chi} + 3 \frac{\dot{a}}{a} \dot{\chi} + M_{H}^{2} \chi = &#10;\frac{1-\tilde{\mu}}{(1+ \frac{4 \pi}{3\alpha})}&#10; \frac{4 \pi G}{3  } (1-3\omega) \rho &#10;$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415"/>
  <p:tag name="PICTUREFILESIZE" val="27214"/>
</p:tagLst>
</file>

<file path=ppt/tags/tag1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$ &#10;\rho a^{3 (1+\omega)}  =  M_{\omega} \,\ &#10;(1+2 \chi )^{\frac{\tilde{\mu}}{2} (1-3\omega)}&#10;$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319"/>
  <p:tag name="PICTUREFILESIZE" val="17016"/>
</p:tagLst>
</file>

<file path=ppt/tags/tag1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\begin{eqnarray}&#10;\frac{\ddot{a}}{a}   =  \frac{1}{1+2 \chi }  \left[ - {4 \pi G \rho \over 3}&#10; \left[  1+\frac{1-\tilde{\mu}}{(1+ \frac{4 \pi}{3\alpha})}    +&#10;\Biggl( 1- \frac{1-\tilde{\mu}}{(1+ \frac{4 \pi}{3\alpha})} \Biggr) 3 \omega  \right]  \right.&#10;\nonumber\\ \left. +  (1+ \frac{4 \pi}{3\alpha}) M_{H}^{2}  \chi^2 + M_{H}^{2}  \chi&#10; + 2 \frac{\dot{a}}{a} \dot{\chi} - \frac{8 \pi}{3 \alpha} \frac{\dot{\chi}^2}{1+2 \chi }&#10;\right] \nonumber&#10;\end{eqnarray}&#10;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671"/>
  <p:tag name="BOXHEIGHT" val="482"/>
  <p:tag name="BOXFONT" val="10"/>
  <p:tag name="BOXWRAP" val="Falso"/>
  <p:tag name="WORKAROUNDTRANSPARENCYBUG" val="Falso"/>
  <p:tag name="ALLOWFONTSUBSTITUTION" val="Falso"/>
  <p:tag name="BITMAPFORMAT" val="pngmono"/>
  <p:tag name="ORIGWIDTH" val="554"/>
  <p:tag name="PICTUREFILESIZE" val="66958"/>
</p:tagLst>
</file>

<file path=ppt/tags/tag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$&#10;\mathcal{L} = \left[ \frac{\alpha}{16\pi}\phi^{\dag}\phi R  +&#10;\frac{1}{2}\phi^{\dag}_{;\mu}\phi^{;\mu} - V(\phi^{\dag}\phi) +&#10;L_M\right]\sqrt{-g} \, ,&#10;$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348"/>
  <p:tag name="BOXHEIGHT" val="200"/>
  <p:tag name="BOXFONT" val="10"/>
  <p:tag name="BOXWRAP" val="Falso"/>
  <p:tag name="WORKAROUNDTRANSPARENCYBUG" val="Falso"/>
  <p:tag name="ALLOWFONTSUBSTITUTION" val="Falso"/>
  <p:tag name="BITMAPFORMAT" val="pngmono"/>
  <p:tag name="ORIGWIDTH" val="468"/>
  <p:tag name="PICTUREFILESIZE" val="26381"/>
</p:tagLst>
</file>

<file path=ppt/tags/tag2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&#10;\begin{eqnarray}&#10; \frac{\dot{a}^2 + k}{a^2} \,\ = \,\  \frac{1}{1+2 \chi } \left[&#10;{8 \pi G  \over 3  } \left( \rho   + V(\chi)  \right)&#10;- 2 \frac{\dot{a}}{a} \dot{\chi} +  {4 \pi  \over 3 \alpha}&#10;\frac{\dot{\chi}^2}{1+2 \chi }  \right] \nonumber&#10;\end{eqnarray}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553"/>
  <p:tag name="PICTUREFILESIZE" val="35940"/>
</p:tagLst>
</file>

<file path=ppt/tags/tag2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z_{dec} = 1089$,  $t_{dec} = 379$ kyr&#10;$= 1.19 \times 10^{13}$s, y dado que $1+z_{dec} = a_{h}/a_{dec}$,&#10;entonces $a_{dec} = a_h / 1090 = 10^{25} cm$; $\rho_{dec} =&#10;3.36\times 10^{-19} g/cm^{3}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467"/>
  <p:tag name="PICTUREFILESIZE" val="63627"/>
</p:tagLst>
</file>

<file path=ppt/tags/tag2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\dot{a}_{dec} \approx&#10;a_{dec} \sqrt{8\pi G \rho_{dec}/3} =4.33 \times 10^{12}$cm/s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416"/>
  <p:tag name="PICTUREFILESIZE" val="24331"/>
</p:tagLst>
</file>

<file path=ppt/tags/tag2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\chi_{dec} = 1$,   $\dot{\chi}_{dec} = 0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177"/>
  <p:tag name="PICTUREFILESIZE" val="7579"/>
</p:tagLst>
</file>

<file path=ppt/tags/tag2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\rho_o$, $a_o, \, \dot{a}_o, \, \chi_o, \, \dot{\chi}_o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157"/>
  <p:tag name="PICTUREFILESIZE" val="8388"/>
</p:tagLst>
</file>

<file path=ppt/tags/tag2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&#10;$\tilde{\mu}, \, k, \, \omega, \, M_H, \, \alpha$&#10;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138"/>
  <p:tag name="PICTUREFILESIZE" val="7266"/>
</p:tagLst>
</file>

<file path=ppt/tags/tag2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 &#10;$\tilde{\mu} = 1$ &#10;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54"/>
  <p:tag name="PICTUREFILESIZE" val="1568"/>
</p:tagLst>
</file>

<file path=ppt/tags/tag2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 k = 0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53"/>
  <p:tag name="PICTUREFILESIZE" val="1940"/>
</p:tagLst>
</file>

<file path=ppt/tags/tag2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\omega_m =0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72"/>
  <p:tag name="PICTUREFILESIZE" val="2902"/>
</p:tagLst>
</file>

<file path=ppt/tags/tag2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M_H = \frac{1}{\lambda}$   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79"/>
  <p:tag name="PICTUREFILESIZE" val="3655"/>
</p:tagLst>
</file>

<file path=ppt/tags/tag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$\alpha v^2 =\frac{1}{G}$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348"/>
  <p:tag name="BOXHEIGHT" val="200"/>
  <p:tag name="BOXFONT" val="10"/>
  <p:tag name="BOXWRAP" val="Falso"/>
  <p:tag name="WORKAROUNDTRANSPARENCYBUG" val="Falso"/>
  <p:tag name="ALLOWFONTSUBSTITUTION" val="Falso"/>
  <p:tag name="BITMAPFORMAT" val="pngmono"/>
  <p:tag name="ORIGWIDTH" val="84"/>
  <p:tag name="PICTUREFILESIZE" val="4680"/>
</p:tagLst>
</file>

<file path=ppt/tags/tag3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&#10;\lambda= a_{dec}= 10^{25} cm &#10;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184"/>
  <p:tag name="PICTUREFILESIZE" val="8562"/>
</p:tagLst>
</file>

<file path=ppt/tags/tag3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\lambda= a_{Q}=10^{27} cm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173"/>
  <p:tag name="PICTUREFILESIZE" val="8151"/>
</p:tagLst>
</file>

<file path=ppt/tags/tag3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&#10;M_H \sim 10^{-31} eV&#10;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150"/>
  <p:tag name="PICTUREFILESIZE" val="7294"/>
</p:tagLst>
</file>

<file path=ppt/tags/tag3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$ &#10;\alpha = ?&#10;$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49"/>
  <p:tag name="PICTUREFILESIZE" val="1803"/>
</p:tagLst>
</file>

<file path=ppt/tags/tag3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$ &#10;U_N = -\frac{GM}{r} \frac{1}{1+&#10;{\alpha}'}\left(1+{\alpha}'e^{-r/\lambda_C}\right) &#10;$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325"/>
  <p:tag name="PICTUREFILESIZE" val="17479"/>
</p:tagLst>
</file>

<file path=ppt/tags/tag3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$ &#10;\alpha = 4\pi\frac{1-\xi}{4\xi - 3}&#10;$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132"/>
  <p:tag name="PICTUREFILESIZE" val="7678"/>
</p:tagLst>
</file>

<file path=ppt/tags/tag3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 &#10;$0.75 \leq \xi \leq 1.74 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152"/>
  <p:tag name="PICTUREFILESIZE" val="6623"/>
</p:tagLst>
</file>

<file path=ppt/tags/tag3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-2.4 \leq \alpha \leq \infty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136"/>
  <p:tag name="PICTUREFILESIZE" val="5744"/>
</p:tagLst>
</file>

<file path=ppt/tags/tag3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&#10;\alpha = 4\pi \frac{\alpha_0^2}{1 - 3\alpha_0^2}&#10;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126"/>
  <p:tag name="PICTUREFILESIZE" val="8172"/>
</p:tagLst>
</file>

<file path=ppt/tags/tag3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&#10;$\alpha_0 = 0.2$&#10;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85"/>
  <p:tag name="PICTUREFILESIZE" val="3718"/>
</p:tagLst>
</file>

<file path=ppt/tags/tag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$M_b = \sqrt{\pi}g v$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348"/>
  <p:tag name="BOXHEIGHT" val="200"/>
  <p:tag name="BOXFONT" val="10"/>
  <p:tag name="BOXWRAP" val="Falso"/>
  <p:tag name="WORKAROUNDTRANSPARENCYBUG" val="Falso"/>
  <p:tag name="ALLOWFONTSUBSTITUTION" val="Falso"/>
  <p:tag name="BITMAPFORMAT" val="pngmono"/>
  <p:tag name="ORIGWIDTH" val="110"/>
  <p:tag name="PICTUREFILESIZE" val="5772"/>
</p:tagLst>
</file>

<file path=ppt/tags/tag4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&#10;$\alpha = 0.57$&#10;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86"/>
  <p:tag name="PICTUREFILESIZE" val="3314"/>
</p:tagLst>
</file>

<file path=ppt/tags/tag4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$ &#10;\alpha = -4 \pi \frac{\alpha ''}{1+4\alpha ''}&#10;$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164"/>
  <p:tag name="PICTUREFILESIZE" val="8011"/>
</p:tagLst>
</file>

<file path=ppt/tags/tag4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-4.19 \leq \alpha \leq -2.51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186"/>
  <p:tag name="PICTUREFILESIZE" val="6729"/>
</p:tagLst>
</file>

<file path=ppt/tags/tag4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-1&#10;\leq \alpha '' \leq + 1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137"/>
  <p:tag name="PICTUREFILESIZE" val="4294"/>
</p:tagLst>
</file>

<file path=ppt/tags/tag4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EXPOINT" val="latex"/>
  <p:tag name="SOURCE" val="\documentclass{slides}\pagestyle{empty}&#10;\begin{document}&#10;$$ &#10;\sim t^{2/3}&#10;$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16m"/>
  <p:tag name="ORIGWIDTH" val="58"/>
  <p:tag name="PICTUREFILESIZE" val="5919"/>
</p:tagLst>
</file>

<file path=ppt/tags/tag4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EXPOINT" val="latex"/>
  <p:tag name="SOURCE" val="\documentclass{slides}\pagestyle{empty}&#10;\begin{document}&#10;$$ &#10;\sim t&#10;$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16m"/>
  <p:tag name="ORIGWIDTH" val="29"/>
  <p:tag name="PICTUREFILESIZE" val="2360"/>
</p:tagLst>
</file>

<file path=ppt/tags/tag4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EXPOINT" val="latex"/>
  <p:tag name="SOURCE" val="\documentclass{slides}\pagestyle{empty}&#10;\begin{document}&#10;if &#10;$ &#10;\alpha&#10;$&#10;is increased, then &#10;$z_{ls}$ decreases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16m"/>
  <p:tag name="ORIGWIDTH" val="353"/>
  <p:tag name="PICTUREFILESIZE" val="24841"/>
</p:tagLst>
</file>

<file path=ppt/tags/tag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$\alpha = 2\pi \left(g \frac{M_{Pl}}{M_b}\right)^2$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348"/>
  <p:tag name="BOXHEIGHT" val="200"/>
  <p:tag name="BOXFONT" val="10"/>
  <p:tag name="BOXWRAP" val="Falso"/>
  <p:tag name="WORKAROUNDTRANSPARENCYBUG" val="Falso"/>
  <p:tag name="ALLOWFONTSUBSTITUTION" val="Falso"/>
  <p:tag name="BITMAPFORMAT" val="pngmono"/>
  <p:tag name="ORIGWIDTH" val="163"/>
  <p:tag name="PICTUREFILESIZE" val="13639"/>
</p:tagLst>
</file>

<file path=ppt/tags/tag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$ &#10;R_{\mu \nu} -\frac{1}{2}R g_{\mu \nu} \,\ = \,\ - 8 \pi G   \,&#10;\hat{T}_{\mu \nu}&#10;$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73"/>
  <p:tag name="BOXHEIGHT" val="376"/>
  <p:tag name="BOXFONT" val="10"/>
  <p:tag name="BOXWRAP" val="Falso"/>
  <p:tag name="WORKAROUNDTRANSPARENCYBUG" val="Falso"/>
  <p:tag name="ALLOWFONTSUBSTITUTION" val="Falso"/>
  <p:tag name="BITMAPFORMAT" val="pngmono"/>
  <p:tag name="ORIGWIDTH" val="272"/>
  <p:tag name="PICTUREFILESIZE" val="12828"/>
</p:tagLst>
</file>

<file path=ppt/tags/tag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$V(\phi) = \frac{\lambda_a}{24}\left(\vert \phi \vert^2 - v^{2}\right)^2 $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447"/>
  <p:tag name="BOXHEIGHT" val="375"/>
  <p:tag name="BOXFONT" val="10"/>
  <p:tag name="BOXWRAP" val="Falso"/>
  <p:tag name="WORKAROUNDTRANSPARENCYBUG" val="Falso"/>
  <p:tag name="ALLOWFONTSUBSTITUTION" val="Falso"/>
  <p:tag name="BITMAPFORMAT" val="pngmono"/>
  <p:tag name="ORIGWIDTH" val="222"/>
  <p:tag name="PICTUREFILESIZE" val="14764"/>
</p:tagLst>
</file>

<file path=ppt/tags/tag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$M_{H} = \sqrt{\frac{\frac{4 \pi}{9 \alpha}\lambda_a}{1+\frac{4 \pi}{3 \alpha}}} \,\ v$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518"/>
  <p:tag name="BOXHEIGHT" val="384"/>
  <p:tag name="BOXFONT" val="10"/>
  <p:tag name="BOXWRAP" val="Falso"/>
  <p:tag name="WORKAROUNDTRANSPARENCYBUG" val="Falso"/>
  <p:tag name="ALLOWFONTSUBSTITUTION" val="Falso"/>
  <p:tag name="BITMAPFORMAT" val="pngmono"/>
  <p:tag name="ORIGWIDTH" val="174"/>
  <p:tag name="PICTUREFILESIZE" val="13713"/>
</p:tagLst>
</file>

<file path=ppt/tags/tag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SOURCE" val="\documentclass{slides}\pagestyle{empty}&#10;\begin{document}&#10;$$ &#10;L_{M}= \frac{i}{2} \bar{\psi} \gamma^{\mu}_{L,R} \psi_{|| \mu} + h.c.&#10;- \frac{1}{16 \pi} F^{a}_{ \,\ \mu\nu} F^{ \,\ \mu\nu}_{a} -&#10;k \bar{\psi}_{R} \phi^{\dag}  \hat{x}\psi_{L} + h.c.&#10;$$&#10;\end{document}&#10;"/>
  <p:tag name="EXTERNALNAME" val="txp_fig"/>
  <p:tag name="BLEND" val="Falso"/>
  <p:tag name="TRANSPARENT" val="Falso"/>
  <p:tag name="KEEPFILES" val="Falso"/>
  <p:tag name="DEBUGPAUSE" val="Falso"/>
  <p:tag name="RESOLUTION" val="1200"/>
  <p:tag name="TIMEOUT" val="(none)"/>
  <p:tag name="BOXWIDTH" val="348"/>
  <p:tag name="BOXHEIGHT" val="200"/>
  <p:tag name="BOXFONT" val="10"/>
  <p:tag name="BOXWRAP" val="Falso"/>
  <p:tag name="WORKAROUNDTRANSPARENCYBUG" val="Falso"/>
  <p:tag name="ALLOWFONTSUBSTITUTION" val="Falso"/>
  <p:tag name="BITMAPFORMAT" val="pngmono"/>
  <p:tag name="ORIGWIDTH" val="537"/>
  <p:tag name="PICTUREFILESIZE" val="32449"/>
</p:tagLst>
</file>

<file path=ppt/theme/theme1.xml><?xml version="1.0" encoding="utf-8"?>
<a:theme xmlns:a="http://schemas.openxmlformats.org/drawingml/2006/main" name="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3538</TotalTime>
  <Words>237</Words>
  <Application>Microsoft PowerPoint</Application>
  <PresentationFormat>On-screen Show (4:3)</PresentationFormat>
  <Paragraphs>35</Paragraphs>
  <Slides>18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Diseño predeterminado</vt:lpstr>
      <vt:lpstr>Equation</vt:lpstr>
      <vt:lpstr>Induced Gravity: dark energy and dark matter </vt:lpstr>
      <vt:lpstr>Induced gravity</vt:lpstr>
      <vt:lpstr>Excited Higgs</vt:lpstr>
      <vt:lpstr>Field equations</vt:lpstr>
      <vt:lpstr>FRW equations</vt:lpstr>
      <vt:lpstr>Initial conditions</vt:lpstr>
      <vt:lpstr>Parameters</vt:lpstr>
      <vt:lpstr>Constraints </vt:lpstr>
      <vt:lpstr>More constraints...</vt:lpstr>
      <vt:lpstr> Chosen parameters </vt:lpstr>
      <vt:lpstr>results, l=1026 cm</vt:lpstr>
      <vt:lpstr>results, l=1027 cm</vt:lpstr>
      <vt:lpstr>Phase space</vt:lpstr>
      <vt:lpstr>Evolution of reff y weff</vt:lpstr>
      <vt:lpstr>results, l=1027 cm, a=-3x10-4</vt:lpstr>
      <vt:lpstr>The best fitted parameters</vt:lpstr>
      <vt:lpstr>More results</vt:lpstr>
      <vt:lpstr>Conclusions</vt:lpstr>
    </vt:vector>
  </TitlesOfParts>
  <Company>ININ</Company>
  <LinksUpToDate>false</LinksUpToDate>
  <SharedDoc>false</SharedDoc>
  <HyperlinksChanged>false</HyperlinksChanged>
  <AppVersion>12.0258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Quintaesencia con gravedad inducida</dc:title>
  <dc:creator>jorge</dc:creator>
  <cp:lastModifiedBy>Jorge Cervantes</cp:lastModifiedBy>
  <cp:revision>263</cp:revision>
  <dcterms:created xsi:type="dcterms:W3CDTF">2008-10-03T19:22:59Z</dcterms:created>
  <dcterms:modified xsi:type="dcterms:W3CDTF">2008-10-03T19:24:08Z</dcterms:modified>
</cp:coreProperties>
</file>