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tags/tag4.xml" ContentType="application/vnd.openxmlformats-officedocument.presentationml.tags+xml"/>
  <Override PartName="/ppt/tags/tag23.xml" ContentType="application/vnd.openxmlformats-officedocument.presentationml.tags+xml"/>
  <Override PartName="/ppt/slides/slide15.xml" ContentType="application/vnd.openxmlformats-officedocument.presentationml.slide+xml"/>
  <Override PartName="/ppt/tags/tag18.xml" ContentType="application/vnd.openxmlformats-officedocument.presentationml.tags+xml"/>
  <Override PartName="/ppt/tags/tag42.xml" ContentType="application/vnd.openxmlformats-officedocument.presentationml.tags+xml"/>
  <Override PartName="/ppt/embeddings/oleObject7.bin" ContentType="application/vnd.openxmlformats-officedocument.oleObject"/>
  <Override PartName="/ppt/tags/tag37.xml" ContentType="application/vnd.openxmlformats-officedocument.presentationml.tag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media/audio1.bin" ContentType="audio/unknown"/>
  <Override PartName="/ppt/slides/slide10.xml" ContentType="application/vnd.openxmlformats-officedocument.presentationml.slide+xml"/>
  <Override PartName="/ppt/tags/tag13.xml" ContentType="application/vnd.openxmlformats-officedocument.presentationml.tags+xml"/>
  <Override PartName="/ppt/embeddings/oleObject2.bin" ContentType="application/vnd.openxmlformats-officedocument.oleObject"/>
  <Override PartName="/ppt/tags/tag32.xml" ContentType="application/vnd.openxmlformats-officedocument.presentationml.tags+xml"/>
  <Override PartName="/ppt/theme/theme1.xml" ContentType="application/vnd.openxmlformats-officedocument.theme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tags/tag6.xml" ContentType="application/vnd.openxmlformats-officedocument.presentationml.tags+xml"/>
  <Override PartName="/ppt/tags/tag25.xml" ContentType="application/vnd.openxmlformats-officedocument.presentationml.tags+xml"/>
  <Override PartName="/ppt/slides/slide17.xml" ContentType="application/vnd.openxmlformats-officedocument.presentationml.slide+xml"/>
  <Override PartName="/ppt/tags/tag44.xml" ContentType="application/vnd.openxmlformats-officedocument.presentationml.tags+xml"/>
  <Override PartName="/ppt/slides/slide2.xml" ContentType="application/vnd.openxmlformats-officedocument.presentationml.slide+xml"/>
  <Override PartName="/ppt/tags/tag39.xml" ContentType="application/vnd.openxmlformats-officedocument.presentationml.tags+xml"/>
  <Override PartName="/ppt/tags/tag1.xml" ContentType="application/vnd.openxmlformats-officedocument.presentationml.tags+xml"/>
  <Override PartName="/ppt/slideLayouts/slideLayout2.xml" ContentType="application/vnd.openxmlformats-officedocument.presentationml.slideLayout+xml"/>
  <Override PartName="/ppt/tags/tag20.xml" ContentType="application/vnd.openxmlformats-officedocument.presentationml.tags+xml"/>
  <Default Extension="jpeg" ContentType="image/jpeg"/>
  <Override PartName="/ppt/slides/slide12.xml" ContentType="application/vnd.openxmlformats-officedocument.presentationml.slide+xml"/>
  <Override PartName="/ppt/tags/tag15.xml" ContentType="application/vnd.openxmlformats-officedocument.presentationml.tags+xml"/>
  <Override PartName="/ppt/embeddings/oleObject4.bin" ContentType="application/vnd.openxmlformats-officedocument.oleObject"/>
  <Override PartName="/ppt/tags/tag34.xml" ContentType="application/vnd.openxmlformats-officedocument.presentationml.tags+xml"/>
  <Override PartName="/ppt/tags/tag10.xml" ContentType="application/vnd.openxmlformats-officedocument.presentationml.tags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tags/tag8.xml" ContentType="application/vnd.openxmlformats-officedocument.presentationml.tags+xml"/>
  <Override PartName="/ppt/tags/tag27.xml" ContentType="application/vnd.openxmlformats-officedocument.presentationml.tags+xml"/>
  <Override PartName="/ppt/slideLayouts/slideLayout11.xml" ContentType="application/vnd.openxmlformats-officedocument.presentationml.slideLayout+xml"/>
  <Override PartName="/ppt/tags/tag46.xml" ContentType="application/vnd.openxmlformats-officedocument.presentationml.tags+xml"/>
  <Override PartName="/ppt/slides/slide4.xml" ContentType="application/vnd.openxmlformats-officedocument.presentationml.slide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tags/tag2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17.xml" ContentType="application/vnd.openxmlformats-officedocument.presentationml.tags+xml"/>
  <Override PartName="/ppt/tags/tag41.xml" ContentType="application/vnd.openxmlformats-officedocument.presentationml.tags+xml"/>
  <Override PartName="/ppt/embeddings/oleObject6.bin" ContentType="application/vnd.openxmlformats-officedocument.oleObject"/>
  <Override PartName="/ppt/tags/tag36.xml" ContentType="application/vnd.openxmlformats-officedocument.presentationml.tags+xml"/>
  <Override PartName="/docProps/core.xml" ContentType="application/vnd.openxmlformats-package.core-properties+xml"/>
  <Override PartName="/ppt/tags/tag12.xml" ContentType="application/vnd.openxmlformats-officedocument.presentationml.tags+xml"/>
  <Override PartName="/ppt/embeddings/oleObject1.bin" ContentType="application/vnd.openxmlformats-officedocument.oleObject"/>
  <Override PartName="/ppt/tags/tag31.xml" ContentType="application/vnd.openxmlformats-officedocument.presentationml.tags+xml"/>
  <Override PartName="/ppt/tags/tag29.xml" ContentType="application/vnd.openxmlformats-officedocument.presentationml.tags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5.xml" ContentType="application/vnd.openxmlformats-officedocument.presentationml.tags+xml"/>
  <Override PartName="/ppt/tags/tag24.xml" ContentType="application/vnd.openxmlformats-officedocument.presentationml.tags+xml"/>
  <Override PartName="/ppt/slides/slide16.xml" ContentType="application/vnd.openxmlformats-officedocument.presentationml.slide+xml"/>
  <Override PartName="/ppt/tags/tag19.xml" ContentType="application/vnd.openxmlformats-officedocument.presentationml.tags+xml"/>
  <Override PartName="/ppt/tags/tag43.xml" ContentType="application/vnd.openxmlformats-officedocument.presentationml.tags+xml"/>
  <Override PartName="/ppt/slides/slide1.xml" ContentType="application/vnd.openxmlformats-officedocument.presentationml.slide+xml"/>
  <Override PartName="/ppt/tags/tag38.xml" ContentType="application/vnd.openxmlformats-officedocument.presentationml.tags+xml"/>
  <Override PartName="/ppt/slideLayouts/slideLayout1.xml" ContentType="application/vnd.openxmlformats-officedocument.presentationml.slideLayout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tags/tag14.xml" ContentType="application/vnd.openxmlformats-officedocument.presentationml.tags+xml"/>
  <Override PartName="/ppt/embeddings/oleObject3.bin" ContentType="application/vnd.openxmlformats-officedocument.oleObject"/>
  <Override PartName="/ppt/tags/tag33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pdf" ContentType="application/pdf"/>
  <Override PartName="/ppt/slides/slide8.xml" ContentType="application/vnd.openxmlformats-officedocument.presentationml.slide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tags/tag45.xml" ContentType="application/vnd.openxmlformats-officedocument.presentationml.tags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Default Extension="pict" ContentType="image/pict"/>
  <Override PartName="/ppt/tags/tag21.xml" ContentType="application/vnd.openxmlformats-officedocument.presentationml.tags+xml"/>
  <Override PartName="/ppt/tags/tag2.xml" ContentType="application/vnd.openxmlformats-officedocument.presentationml.tags+xml"/>
  <Override PartName="/ppt/slides/slide13.xml" ContentType="application/vnd.openxmlformats-officedocument.presentationml.slide+xml"/>
  <Override PartName="/ppt/tags/tag16.xml" ContentType="application/vnd.openxmlformats-officedocument.presentationml.tags+xml"/>
  <Override PartName="/ppt/tags/tag40.xml" ContentType="application/vnd.openxmlformats-officedocument.presentationml.tags+xml"/>
  <Override PartName="/ppt/embeddings/oleObject5.bin" ContentType="application/vnd.openxmlformats-officedocument.oleObject"/>
  <Override PartName="/ppt/tags/tag35.xml" ContentType="application/vnd.openxmlformats-officedocument.presentationml.tags+xml"/>
  <Override PartName="/docProps/app.xml" ContentType="application/vnd.openxmlformats-officedocument.extended-properties+xml"/>
  <Default Extension="vml" ContentType="application/vnd.openxmlformats-officedocument.vmlDrawing"/>
  <Override PartName="/ppt/tags/tag11.xml" ContentType="application/vnd.openxmlformats-officedocument.presentationml.tags+xml"/>
  <Default Extension="gif" ContentType="image/gif"/>
  <Override PartName="/ppt/tags/tag30.xml" ContentType="application/vnd.openxmlformats-officedocument.presentationml.tags+xml"/>
  <Override PartName="/ppt/tags/tag9.xml" ContentType="application/vnd.openxmlformats-officedocument.presentationml.tags+xml"/>
  <Override PartName="/ppt/tags/tag28.xml" ContentType="application/vnd.openxmlformats-officedocument.presentationml.tags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5" r:id="rId4"/>
    <p:sldId id="272" r:id="rId5"/>
    <p:sldId id="273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5" r:id="rId14"/>
    <p:sldId id="279" r:id="rId15"/>
    <p:sldId id="284" r:id="rId16"/>
    <p:sldId id="287" r:id="rId17"/>
    <p:sldId id="288" r:id="rId18"/>
    <p:sldId id="286" r:id="rId19"/>
  </p:sldIdLst>
  <p:sldSz cx="9144000" cy="6858000" type="screen4x3"/>
  <p:notesSz cx="6858000" cy="9144000"/>
  <p:custDataLst>
    <p:tags r:id="rId22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2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2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2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2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FFCC99"/>
    <a:srgbClr val="FFCC00"/>
    <a:srgbClr val="669900"/>
    <a:srgbClr val="CCFF66"/>
    <a:srgbClr val="3333CC"/>
    <a:srgbClr val="66CC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ict"/><Relationship Id="rId2" Type="http://schemas.openxmlformats.org/officeDocument/2006/relationships/image" Target="../media/image5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fld id="{779913DC-4E5F-8D4C-9764-81689733C5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361C-1E94-FC40-AE0C-A2E4AD889D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53C1B-0657-974A-8B02-0B2680BD03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5918C-278C-5F4D-B8D0-D84DDA2CE3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8781E-6801-EA46-891E-593DF590A8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7E39-3E03-0D43-B893-34D4F6572B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BA9EE-54A7-2B4C-A991-546A732690D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3662-1182-1B44-9B11-25EAF8A536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6940-9B20-C640-9CA7-F3F1386BF9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9D4B1-85CB-5344-85B9-591714971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6ED7A-F4F5-8942-BEDE-0546C827C8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35CC-4242-7045-B1CC-8D3D902B5A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2" charset="0"/>
              </a:defRPr>
            </a:lvl1pPr>
          </a:lstStyle>
          <a:p>
            <a:pPr>
              <a:defRPr/>
            </a:pPr>
            <a:fld id="{EE42692F-F868-EE45-A28E-B5CE62F680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Relationship Id="rId3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" Type="http://schemas.openxmlformats.org/officeDocument/2006/relationships/vmlDrawing" Target="../drawings/vmlDrawing3.v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7" Type="http://schemas.openxmlformats.org/officeDocument/2006/relationships/image" Target="../media/image54.jpeg"/><Relationship Id="rId8" Type="http://schemas.openxmlformats.org/officeDocument/2006/relationships/image" Target="../media/image55.jpeg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3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df"/><Relationship Id="rId3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df"/><Relationship Id="rId3" Type="http://schemas.openxmlformats.org/officeDocument/2006/relationships/image" Target="../media/image70.png"/><Relationship Id="rId4" Type="http://schemas.openxmlformats.org/officeDocument/2006/relationships/image" Target="../media/image71.pdf"/><Relationship Id="rId5" Type="http://schemas.openxmlformats.org/officeDocument/2006/relationships/image" Target="../media/image72.png"/><Relationship Id="rId6" Type="http://schemas.openxmlformats.org/officeDocument/2006/relationships/image" Target="../media/image73.pdf"/><Relationship Id="rId7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slideLayout" Target="../slideLayouts/slideLayout2.xml"/><Relationship Id="rId18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10" Type="http://schemas.openxmlformats.org/officeDocument/2006/relationships/tags" Target="../tags/tag34.xml"/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" Type="http://schemas.openxmlformats.org/officeDocument/2006/relationships/tags" Target="../tags/tag25.xml"/><Relationship Id="rId2" Type="http://schemas.openxmlformats.org/officeDocument/2006/relationships/tags" Target="../tags/tag26.xml"/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tags" Target="../tags/tag29.xml"/><Relationship Id="rId6" Type="http://schemas.openxmlformats.org/officeDocument/2006/relationships/tags" Target="../tags/tag30.xml"/><Relationship Id="rId7" Type="http://schemas.openxmlformats.org/officeDocument/2006/relationships/tags" Target="../tags/tag31.xml"/><Relationship Id="rId8" Type="http://schemas.openxmlformats.org/officeDocument/2006/relationships/tags" Target="../tags/tag32.xml"/><Relationship Id="rId9" Type="http://schemas.openxmlformats.org/officeDocument/2006/relationships/tags" Target="../tags/tag33.xml"/><Relationship Id="rId18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jpeg"/><Relationship Id="rId13" Type="http://schemas.openxmlformats.org/officeDocument/2006/relationships/image" Target="../media/image48.jpe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tags" Target="../tags/tag42.xml"/><Relationship Id="rId6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3.jpe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s-ES">
                <a:ea typeface="ＭＳ Ｐゴシック" pitchFamily="29" charset="-128"/>
                <a:cs typeface="ＭＳ Ｐゴシック" pitchFamily="29" charset="-128"/>
              </a:rPr>
              <a:t>Induced Gravity: dark energy and dark matter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14600" y="2895600"/>
            <a:ext cx="3810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800" dirty="0">
                <a:latin typeface="Times" pitchFamily="29" charset="0"/>
              </a:rPr>
              <a:t>Jorge L. Cervantes Cota</a:t>
            </a:r>
            <a:endParaRPr lang="es-ES_tradnl" sz="2800" dirty="0" smtClean="0">
              <a:latin typeface="Times" pitchFamily="29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_tradnl" sz="2000" dirty="0" smtClean="0">
                <a:latin typeface="Times" pitchFamily="29" charset="0"/>
              </a:rPr>
              <a:t>Electronic </a:t>
            </a:r>
            <a:r>
              <a:rPr lang="es-ES_tradnl" sz="2000" dirty="0" err="1">
                <a:latin typeface="Times" pitchFamily="29" charset="0"/>
              </a:rPr>
              <a:t>coordinates</a:t>
            </a:r>
            <a:r>
              <a:rPr lang="es-ES_tradnl" sz="2000" dirty="0">
                <a:latin typeface="Times" pitchFamily="29" charset="0"/>
              </a:rPr>
              <a:t>:</a:t>
            </a:r>
            <a:r>
              <a:rPr lang="es-ES_tradnl" dirty="0">
                <a:latin typeface="Times" pitchFamily="29" charset="0"/>
              </a:rPr>
              <a:t>                                              </a:t>
            </a:r>
            <a:r>
              <a:rPr lang="es-ES_tradnl" dirty="0" smtClean="0">
                <a:latin typeface="Times" pitchFamily="29" charset="0"/>
              </a:rPr>
              <a:t> </a:t>
            </a:r>
            <a:r>
              <a:rPr lang="es-ES_tradnl" dirty="0" err="1" smtClean="0">
                <a:solidFill>
                  <a:srgbClr val="3333CC"/>
                </a:solidFill>
                <a:latin typeface="Times" pitchFamily="29" charset="0"/>
              </a:rPr>
              <a:t>jorge</a:t>
            </a:r>
            <a:r>
              <a:rPr lang="es-ES_tradnl" dirty="0" err="1">
                <a:solidFill>
                  <a:srgbClr val="3333CC"/>
                </a:solidFill>
                <a:latin typeface="Times" pitchFamily="29" charset="0"/>
              </a:rPr>
              <a:t>@nuclear.inin.mx</a:t>
            </a:r>
            <a:r>
              <a:rPr lang="es-ES_tradnl" dirty="0">
                <a:solidFill>
                  <a:srgbClr val="3333CC"/>
                </a:solidFill>
                <a:latin typeface="Times" pitchFamily="29" charset="0"/>
              </a:rPr>
              <a:t>                                        </a:t>
            </a:r>
            <a:r>
              <a:rPr lang="es-ES_tradnl" dirty="0" smtClean="0">
                <a:solidFill>
                  <a:srgbClr val="3333CC"/>
                </a:solidFill>
                <a:latin typeface="Times" pitchFamily="29" charset="0"/>
              </a:rPr>
              <a:t> </a:t>
            </a:r>
            <a:r>
              <a:rPr lang="es-ES_tradnl" dirty="0" err="1" smtClean="0">
                <a:solidFill>
                  <a:srgbClr val="3333CC"/>
                </a:solidFill>
                <a:latin typeface="Times" pitchFamily="29" charset="0"/>
              </a:rPr>
              <a:t>www</a:t>
            </a:r>
            <a:r>
              <a:rPr lang="es-ES_tradnl" dirty="0" err="1">
                <a:solidFill>
                  <a:srgbClr val="3333CC"/>
                </a:solidFill>
                <a:latin typeface="Times" pitchFamily="29" charset="0"/>
              </a:rPr>
              <a:t>.astro.inin.mx</a:t>
            </a:r>
            <a:endParaRPr lang="es-ES" dirty="0">
              <a:solidFill>
                <a:srgbClr val="3333CC"/>
              </a:solidFill>
              <a:latin typeface="Times" pitchFamily="29" charset="0"/>
            </a:endParaRPr>
          </a:p>
        </p:txBody>
      </p:sp>
      <p:pic>
        <p:nvPicPr>
          <p:cNvPr id="2055" name="Picture 7" descr="Quintessence_Ellipse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953000"/>
            <a:ext cx="1439863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505200"/>
            <a:ext cx="106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752600" y="6172200"/>
            <a:ext cx="579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/>
              <a:t>   </a:t>
            </a:r>
            <a:r>
              <a:rPr lang="en-US" sz="1600"/>
              <a:t>XIII MEXICAN SCHOOL OF PARTICLES AND FIELDS</a:t>
            </a:r>
            <a:r>
              <a:rPr lang="es-ES" sz="1600"/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429000" cy="457200"/>
          </a:xfrm>
        </p:spPr>
        <p:txBody>
          <a:bodyPr/>
          <a:lstStyle/>
          <a:p>
            <a:pPr eaLnBrk="1" hangingPunct="1"/>
            <a:r>
              <a:rPr lang="es-ES" sz="2400">
                <a:ea typeface="ＭＳ Ｐゴシック" pitchFamily="29" charset="-128"/>
                <a:cs typeface="ＭＳ Ｐゴシック" pitchFamily="29" charset="-128"/>
              </a:rPr>
              <a:t> Chosen parameters 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3581400" y="152400"/>
          <a:ext cx="5357813" cy="423863"/>
        </p:xfrm>
        <a:graphic>
          <a:graphicData uri="http://schemas.openxmlformats.org/presentationml/2006/ole">
            <p:oleObj spid="_x0000_s23554" name="Equation" r:id="rId6" imgW="2895997" imgH="228997" progId="">
              <p:embed/>
            </p:oleObj>
          </a:graphicData>
        </a:graphic>
      </p:graphicFrame>
      <p:pic>
        <p:nvPicPr>
          <p:cNvPr id="30725" name="Picture 5" descr="lmb25p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33400"/>
            <a:ext cx="42465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lmb25n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33400"/>
            <a:ext cx="42449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33" name="Object 3"/>
          <p:cNvGraphicFramePr>
            <a:graphicFrameLocks noChangeAspect="1"/>
          </p:cNvGraphicFramePr>
          <p:nvPr/>
        </p:nvGraphicFramePr>
        <p:xfrm>
          <a:off x="990600" y="2590800"/>
          <a:ext cx="225425" cy="304800"/>
        </p:xfrm>
        <a:graphic>
          <a:graphicData uri="http://schemas.openxmlformats.org/presentationml/2006/ole">
            <p:oleObj spid="_x0000_s23555" name="Equation" r:id="rId9" imgW="178042" imgH="241487" progId="">
              <p:embed/>
            </p:oleObj>
          </a:graphicData>
        </a:graphic>
      </p:graphicFrame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9906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graphicFrame>
        <p:nvGraphicFramePr>
          <p:cNvPr id="30740" name="Object 4"/>
          <p:cNvGraphicFramePr>
            <a:graphicFrameLocks noChangeAspect="1"/>
          </p:cNvGraphicFramePr>
          <p:nvPr/>
        </p:nvGraphicFramePr>
        <p:xfrm>
          <a:off x="5029200" y="2514600"/>
          <a:ext cx="225425" cy="304800"/>
        </p:xfrm>
        <a:graphic>
          <a:graphicData uri="http://schemas.openxmlformats.org/presentationml/2006/ole">
            <p:oleObj spid="_x0000_s23556" name="Equation" r:id="rId10" imgW="178042" imgH="241487" progId="">
              <p:embed/>
            </p:oleObj>
          </a:graphicData>
        </a:graphic>
      </p:graphicFrame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50292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30743" name="Picture 2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828800" y="1524000"/>
            <a:ext cx="762000" cy="2762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0744" name="Picture 2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943600" y="1676400"/>
            <a:ext cx="533400" cy="239713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0746" name="Picture 2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2057400"/>
            <a:ext cx="3505200" cy="200025"/>
          </a:xfrm>
          <a:prstGeom prst="rect">
            <a:avLst/>
          </a:prstGeom>
          <a:solidFill>
            <a:srgbClr val="FF9900"/>
          </a:solidFill>
          <a:ln w="25400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9" grpId="0" animBg="1"/>
      <p:bldP spid="307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3505200" cy="457200"/>
          </a:xfrm>
        </p:spPr>
        <p:txBody>
          <a:bodyPr/>
          <a:lstStyle/>
          <a:p>
            <a:pPr eaLnBrk="1" hangingPunct="1"/>
            <a:r>
              <a:rPr lang="es-ES" sz="2400">
                <a:ea typeface="ＭＳ Ｐゴシック" pitchFamily="29" charset="-128"/>
                <a:cs typeface="ＭＳ Ｐゴシック" pitchFamily="29" charset="-128"/>
              </a:rPr>
              <a:t>results, </a:t>
            </a:r>
            <a:r>
              <a:rPr lang="es-ES" sz="2400">
                <a:latin typeface="Symbol" pitchFamily="29" charset="2"/>
                <a:ea typeface="ＭＳ Ｐゴシック" pitchFamily="29" charset="-128"/>
                <a:cs typeface="ＭＳ Ｐゴシック" pitchFamily="29" charset="-128"/>
              </a:rPr>
              <a:t>l</a:t>
            </a:r>
            <a:r>
              <a:rPr lang="es-ES" sz="2400">
                <a:latin typeface="Mathematica1Mono" pitchFamily="18" charset="2"/>
                <a:ea typeface="ＭＳ Ｐゴシック" pitchFamily="29" charset="-128"/>
                <a:cs typeface="ＭＳ Ｐゴシック" pitchFamily="29" charset="-128"/>
              </a:rPr>
              <a:t>=10</a:t>
            </a:r>
            <a:r>
              <a:rPr lang="es-ES" sz="2400" baseline="30000">
                <a:latin typeface="Mathematica1Mono" pitchFamily="18" charset="2"/>
                <a:ea typeface="ＭＳ Ｐゴシック" pitchFamily="29" charset="-128"/>
                <a:cs typeface="ＭＳ Ｐゴシック" pitchFamily="29" charset="-128"/>
              </a:rPr>
              <a:t>26</a:t>
            </a:r>
            <a:r>
              <a:rPr lang="es-ES" sz="2400">
                <a:ea typeface="ＭＳ Ｐゴシック" pitchFamily="29" charset="-128"/>
                <a:cs typeface="ＭＳ Ｐゴシック" pitchFamily="29" charset="-128"/>
              </a:rPr>
              <a:t> cm</a:t>
            </a:r>
          </a:p>
        </p:txBody>
      </p:sp>
      <p:pic>
        <p:nvPicPr>
          <p:cNvPr id="31748" name="Picture 4" descr="lmb26p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49196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lmb26n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7188" y="381000"/>
            <a:ext cx="497681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51" name="Object 2"/>
          <p:cNvGraphicFramePr>
            <a:graphicFrameLocks noChangeAspect="1"/>
          </p:cNvGraphicFramePr>
          <p:nvPr/>
        </p:nvGraphicFramePr>
        <p:xfrm>
          <a:off x="1295400" y="2667000"/>
          <a:ext cx="225425" cy="304800"/>
        </p:xfrm>
        <a:graphic>
          <a:graphicData uri="http://schemas.openxmlformats.org/presentationml/2006/ole">
            <p:oleObj spid="_x0000_s24578" name="Equation" r:id="rId5" imgW="178042" imgH="241487" progId="">
              <p:embed/>
            </p:oleObj>
          </a:graphicData>
        </a:graphic>
      </p:graphicFrame>
      <p:sp>
        <p:nvSpPr>
          <p:cNvPr id="31752" name="Line 8"/>
          <p:cNvSpPr>
            <a:spLocks noChangeShapeType="1"/>
          </p:cNvSpPr>
          <p:nvPr/>
        </p:nvSpPr>
        <p:spPr bwMode="auto">
          <a:xfrm flipV="1">
            <a:off x="12954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3276600" cy="457200"/>
          </a:xfrm>
        </p:spPr>
        <p:txBody>
          <a:bodyPr/>
          <a:lstStyle/>
          <a:p>
            <a:pPr eaLnBrk="1" hangingPunct="1"/>
            <a:r>
              <a:rPr lang="es-ES" sz="2400">
                <a:ea typeface="ＭＳ Ｐゴシック" pitchFamily="29" charset="-128"/>
                <a:cs typeface="ＭＳ Ｐゴシック" pitchFamily="29" charset="-128"/>
              </a:rPr>
              <a:t>results,</a:t>
            </a:r>
            <a:r>
              <a:rPr lang="es-ES" sz="2400">
                <a:latin typeface="Symbol" pitchFamily="29" charset="2"/>
                <a:ea typeface="ＭＳ Ｐゴシック" pitchFamily="29" charset="-128"/>
                <a:cs typeface="ＭＳ Ｐゴシック" pitchFamily="29" charset="-128"/>
              </a:rPr>
              <a:t> l</a:t>
            </a:r>
            <a:r>
              <a:rPr lang="es-ES" sz="2400">
                <a:latin typeface="Mathematica1Mono" pitchFamily="18" charset="2"/>
                <a:ea typeface="ＭＳ Ｐゴシック" pitchFamily="29" charset="-128"/>
                <a:cs typeface="ＭＳ Ｐゴシック" pitchFamily="29" charset="-128"/>
              </a:rPr>
              <a:t>=10</a:t>
            </a:r>
            <a:r>
              <a:rPr lang="es-ES" sz="2400" baseline="30000">
                <a:latin typeface="Mathematica1Mono" pitchFamily="18" charset="2"/>
                <a:ea typeface="ＭＳ Ｐゴシック" pitchFamily="29" charset="-128"/>
                <a:cs typeface="ＭＳ Ｐゴシック" pitchFamily="29" charset="-128"/>
              </a:rPr>
              <a:t>27</a:t>
            </a:r>
            <a:r>
              <a:rPr lang="es-ES" sz="2400">
                <a:ea typeface="ＭＳ Ｐゴシック" pitchFamily="29" charset="-128"/>
                <a:cs typeface="ＭＳ Ｐゴシック" pitchFamily="29" charset="-128"/>
              </a:rPr>
              <a:t> cm</a:t>
            </a:r>
          </a:p>
        </p:txBody>
      </p:sp>
      <p:pic>
        <p:nvPicPr>
          <p:cNvPr id="32772" name="Picture 4" descr="lmb27p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48021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lmb27n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33400"/>
            <a:ext cx="48037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4" name="Object 2"/>
          <p:cNvGraphicFramePr>
            <a:graphicFrameLocks noChangeAspect="1"/>
          </p:cNvGraphicFramePr>
          <p:nvPr/>
        </p:nvGraphicFramePr>
        <p:xfrm>
          <a:off x="1981200" y="2590800"/>
          <a:ext cx="225425" cy="304800"/>
        </p:xfrm>
        <a:graphic>
          <a:graphicData uri="http://schemas.openxmlformats.org/presentationml/2006/ole">
            <p:oleObj spid="_x0000_s25602" name="Equation" r:id="rId5" imgW="178042" imgH="241487" progId="">
              <p:embed/>
            </p:oleObj>
          </a:graphicData>
        </a:graphic>
      </p:graphicFrame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19812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590800" cy="457200"/>
          </a:xfrm>
        </p:spPr>
        <p:txBody>
          <a:bodyPr/>
          <a:lstStyle/>
          <a:p>
            <a:pPr eaLnBrk="1" hangingPunct="1"/>
            <a:r>
              <a:rPr lang="es-ES" sz="3200">
                <a:ea typeface="ＭＳ Ｐゴシック" pitchFamily="29" charset="-128"/>
                <a:cs typeface="ＭＳ Ｐゴシック" pitchFamily="29" charset="-128"/>
              </a:rPr>
              <a:t>Phase space</a:t>
            </a:r>
          </a:p>
        </p:txBody>
      </p:sp>
      <p:pic>
        <p:nvPicPr>
          <p:cNvPr id="27651" name="Picture 4" descr="dotav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850" y="152400"/>
            <a:ext cx="480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267200" cy="609600"/>
          </a:xfrm>
        </p:spPr>
        <p:txBody>
          <a:bodyPr/>
          <a:lstStyle/>
          <a:p>
            <a:pPr eaLnBrk="1" hangingPunct="1"/>
            <a:r>
              <a:rPr lang="es-ES" sz="2800">
                <a:ea typeface="ＭＳ Ｐゴシック" pitchFamily="29" charset="-128"/>
                <a:cs typeface="ＭＳ Ｐゴシック" pitchFamily="29" charset="-128"/>
              </a:rPr>
              <a:t>Evolution of </a:t>
            </a:r>
            <a:r>
              <a:rPr lang="es-ES" sz="2800">
                <a:latin typeface="Symbol" pitchFamily="29" charset="2"/>
                <a:ea typeface="ＭＳ Ｐゴシック" pitchFamily="29" charset="-128"/>
                <a:cs typeface="ＭＳ Ｐゴシック" pitchFamily="29" charset="-128"/>
              </a:rPr>
              <a:t>r</a:t>
            </a:r>
            <a:r>
              <a:rPr lang="es-ES" sz="2800" baseline="-25000">
                <a:ea typeface="ＭＳ Ｐゴシック" pitchFamily="29" charset="-128"/>
                <a:cs typeface="ＭＳ Ｐゴシック" pitchFamily="29" charset="-128"/>
              </a:rPr>
              <a:t>eff</a:t>
            </a:r>
            <a:r>
              <a:rPr lang="es-ES" sz="2800">
                <a:ea typeface="ＭＳ Ｐゴシック" pitchFamily="29" charset="-128"/>
                <a:cs typeface="ＭＳ Ｐゴシック" pitchFamily="29" charset="-128"/>
              </a:rPr>
              <a:t> y</a:t>
            </a:r>
            <a:r>
              <a:rPr lang="es-ES" sz="3200">
                <a:ea typeface="ＭＳ Ｐゴシック" pitchFamily="29" charset="-128"/>
                <a:cs typeface="ＭＳ Ｐゴシック" pitchFamily="29" charset="-128"/>
              </a:rPr>
              <a:t> </a:t>
            </a:r>
            <a:r>
              <a:rPr lang="es-ES" sz="3200">
                <a:latin typeface="Mathematica1Mono" pitchFamily="18" charset="2"/>
                <a:ea typeface="ＭＳ Ｐゴシック" pitchFamily="29" charset="-128"/>
                <a:cs typeface="ＭＳ Ｐゴシック" pitchFamily="29" charset="-128"/>
              </a:rPr>
              <a:t>w</a:t>
            </a:r>
            <a:r>
              <a:rPr lang="es-ES" sz="3200" baseline="-25000">
                <a:ea typeface="ＭＳ Ｐゴシック" pitchFamily="29" charset="-128"/>
                <a:cs typeface="ＭＳ Ｐゴシック" pitchFamily="29" charset="-128"/>
              </a:rPr>
              <a:t>eff</a:t>
            </a:r>
          </a:p>
        </p:txBody>
      </p:sp>
      <p:pic>
        <p:nvPicPr>
          <p:cNvPr id="28675" name="Picture 4" descr="dens14marz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9100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new-ome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40038"/>
            <a:ext cx="42672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 rot="10800000">
            <a:off x="4494213" y="3275013"/>
            <a:ext cx="488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 Effective equation of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5486400" cy="762000"/>
          </a:xfrm>
        </p:spPr>
        <p:txBody>
          <a:bodyPr/>
          <a:lstStyle/>
          <a:p>
            <a:pPr eaLnBrk="1" hangingPunct="1"/>
            <a:r>
              <a:rPr lang="es-ES" sz="2400">
                <a:ea typeface="ＭＳ Ｐゴシック" pitchFamily="29" charset="-128"/>
                <a:cs typeface="ＭＳ Ｐゴシック" pitchFamily="29" charset="-128"/>
              </a:rPr>
              <a:t>results, </a:t>
            </a:r>
            <a:r>
              <a:rPr lang="es-ES" sz="2400">
                <a:latin typeface="Symbol" pitchFamily="29" charset="2"/>
                <a:ea typeface="ＭＳ Ｐゴシック" pitchFamily="29" charset="-128"/>
                <a:cs typeface="ＭＳ Ｐゴシック" pitchFamily="29" charset="-128"/>
              </a:rPr>
              <a:t>l</a:t>
            </a:r>
            <a:r>
              <a:rPr lang="es-ES" sz="2400">
                <a:latin typeface="Mathematica1Mono" pitchFamily="18" charset="2"/>
                <a:ea typeface="ＭＳ Ｐゴシック" pitchFamily="29" charset="-128"/>
                <a:cs typeface="ＭＳ Ｐゴシック" pitchFamily="29" charset="-128"/>
              </a:rPr>
              <a:t>=10</a:t>
            </a:r>
            <a:r>
              <a:rPr lang="es-ES" sz="2400" baseline="30000">
                <a:latin typeface="Mathematica1Mono" pitchFamily="18" charset="2"/>
                <a:ea typeface="ＭＳ Ｐゴシック" pitchFamily="29" charset="-128"/>
                <a:cs typeface="ＭＳ Ｐゴシック" pitchFamily="29" charset="-128"/>
              </a:rPr>
              <a:t>27</a:t>
            </a:r>
            <a:r>
              <a:rPr lang="es-ES" sz="2400">
                <a:ea typeface="ＭＳ Ｐゴシック" pitchFamily="29" charset="-128"/>
                <a:cs typeface="ＭＳ Ｐゴシック" pitchFamily="29" charset="-128"/>
              </a:rPr>
              <a:t> cm,</a:t>
            </a:r>
            <a:r>
              <a:rPr lang="es-ES" sz="2400">
                <a:latin typeface="Symbol" pitchFamily="29" charset="2"/>
                <a:ea typeface="ＭＳ Ｐゴシック" pitchFamily="29" charset="-128"/>
                <a:cs typeface="ＭＳ Ｐゴシック" pitchFamily="29" charset="-128"/>
              </a:rPr>
              <a:t> a</a:t>
            </a:r>
            <a:r>
              <a:rPr lang="es-ES" sz="2400">
                <a:latin typeface="Mathematica1Mono" pitchFamily="18" charset="2"/>
                <a:ea typeface="ＭＳ Ｐゴシック" pitchFamily="29" charset="-128"/>
                <a:cs typeface="ＭＳ Ｐゴシック" pitchFamily="29" charset="-128"/>
              </a:rPr>
              <a:t>=-3</a:t>
            </a:r>
            <a:r>
              <a:rPr lang="es-ES" sz="2400">
                <a:ea typeface="ＭＳ Ｐゴシック" pitchFamily="29" charset="-128"/>
                <a:cs typeface="ＭＳ Ｐゴシック" pitchFamily="29" charset="-128"/>
              </a:rPr>
              <a:t>x10</a:t>
            </a:r>
            <a:r>
              <a:rPr lang="es-ES" sz="2400" baseline="30000">
                <a:ea typeface="ＭＳ Ｐゴシック" pitchFamily="29" charset="-128"/>
                <a:cs typeface="ＭＳ Ｐゴシック" pitchFamily="29" charset="-128"/>
              </a:rPr>
              <a:t>-4</a:t>
            </a:r>
          </a:p>
        </p:txBody>
      </p:sp>
      <p:pic>
        <p:nvPicPr>
          <p:cNvPr id="26627" name="Picture 4" descr="al-3x10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67818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114800" y="6096000"/>
            <a:ext cx="15240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K-essence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4953000" cy="76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29" charset="-128"/>
                <a:cs typeface="ＭＳ Ｐゴシック" pitchFamily="29" charset="-128"/>
              </a:rPr>
              <a:t>The best fitted parameters</a:t>
            </a:r>
            <a:endParaRPr lang="es-ES" sz="3200" baseline="-25000" dirty="0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9" name="Picture 8" descr="fig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0" y="609600"/>
            <a:ext cx="7511143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3124200" cy="76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29" charset="-128"/>
                <a:cs typeface="ＭＳ Ｐゴシック" pitchFamily="29" charset="-128"/>
              </a:rPr>
              <a:t>More results</a:t>
            </a:r>
            <a:endParaRPr lang="es-ES" sz="3200" baseline="-25000" dirty="0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6" name="Picture 5" descr="fig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57400" y="3810000"/>
            <a:ext cx="4191000" cy="2933700"/>
          </a:xfrm>
          <a:prstGeom prst="rect">
            <a:avLst/>
          </a:prstGeom>
        </p:spPr>
      </p:pic>
      <p:pic>
        <p:nvPicPr>
          <p:cNvPr id="7" name="Picture 6" descr="fig5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228600" y="609600"/>
            <a:ext cx="4724400" cy="3307080"/>
          </a:xfrm>
          <a:prstGeom prst="rect">
            <a:avLst/>
          </a:prstGeom>
        </p:spPr>
      </p:pic>
      <p:pic>
        <p:nvPicPr>
          <p:cNvPr id="8" name="Picture 7" descr="fig5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48200" y="685800"/>
            <a:ext cx="4572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57200"/>
            <a:ext cx="3124200" cy="609600"/>
          </a:xfrm>
        </p:spPr>
        <p:txBody>
          <a:bodyPr/>
          <a:lstStyle/>
          <a:p>
            <a:pPr eaLnBrk="1" hangingPunct="1"/>
            <a:r>
              <a:rPr lang="es-ES" sz="3200">
                <a:ea typeface="ＭＳ Ｐゴシック" pitchFamily="29" charset="-128"/>
                <a:cs typeface="ＭＳ Ｐゴシック" pitchFamily="29" charset="-128"/>
              </a:rPr>
              <a:t>Conclusions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90600" y="1524000"/>
            <a:ext cx="746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dirty="0"/>
              <a:t>The induced gravity model can achieve a successful quintessential scenario, but some parameters need some fine tuning.</a:t>
            </a:r>
            <a:r>
              <a:rPr lang="es-ES" dirty="0" smtClean="0"/>
              <a:t>  For some values of  </a:t>
            </a:r>
            <a:r>
              <a:rPr lang="es-ES" dirty="0" smtClean="0">
                <a:solidFill>
                  <a:schemeClr val="tx2"/>
                </a:solidFill>
                <a:latin typeface="Symbol" pitchFamily="29" charset="2"/>
              </a:rPr>
              <a:t>a</a:t>
            </a:r>
            <a:r>
              <a:rPr lang="es-ES" dirty="0" smtClean="0"/>
              <a:t>, the </a:t>
            </a:r>
            <a:r>
              <a:rPr lang="es-ES" dirty="0"/>
              <a:t>scale </a:t>
            </a:r>
            <a:r>
              <a:rPr lang="es-ES" dirty="0" smtClean="0"/>
              <a:t>factor grows </a:t>
            </a:r>
            <a:r>
              <a:rPr lang="es-ES" dirty="0"/>
              <a:t>oscillating and this predicts some periodic pattern in the structure formation of the Universe</a:t>
            </a:r>
            <a:r>
              <a:rPr lang="es-ES" dirty="0" smtClean="0"/>
              <a:t>.  </a:t>
            </a:r>
            <a:endParaRPr lang="es-ES" dirty="0"/>
          </a:p>
        </p:txBody>
      </p:sp>
      <p:pic>
        <p:nvPicPr>
          <p:cNvPr id="36871" name="Picture 7" descr="Quintessence_Ellipse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638800"/>
            <a:ext cx="1439863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410200"/>
            <a:ext cx="106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2971800" y="4191000"/>
            <a:ext cx="3352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800" dirty="0">
                <a:latin typeface="Times" pitchFamily="29" charset="0"/>
              </a:rPr>
              <a:t>   Jorge Cervantes</a:t>
            </a:r>
            <a:r>
              <a:rPr lang="es-ES_tradnl" dirty="0">
                <a:latin typeface="Times" pitchFamily="29" charset="0"/>
              </a:rPr>
              <a:t>                                           </a:t>
            </a:r>
            <a:r>
              <a:rPr lang="es-ES_tradnl" dirty="0" err="1">
                <a:solidFill>
                  <a:srgbClr val="3333CC"/>
                </a:solidFill>
                <a:latin typeface="Times" pitchFamily="29" charset="0"/>
              </a:rPr>
              <a:t>jorge@nuclear.inin.mx</a:t>
            </a:r>
            <a:endParaRPr lang="es-ES" dirty="0">
              <a:solidFill>
                <a:srgbClr val="3333CC"/>
              </a:solidFill>
              <a:latin typeface="Times" pitchFamily="2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29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5181600" cy="762000"/>
          </a:xfrm>
        </p:spPr>
        <p:txBody>
          <a:bodyPr/>
          <a:lstStyle/>
          <a:p>
            <a:pPr eaLnBrk="1" hangingPunct="1"/>
            <a:r>
              <a:rPr lang="es-ES">
                <a:ea typeface="ＭＳ Ｐゴシック" pitchFamily="29" charset="-128"/>
                <a:cs typeface="ＭＳ Ｐゴシック" pitchFamily="29" charset="-128"/>
              </a:rPr>
              <a:t>Induced gravity</a:t>
            </a:r>
          </a:p>
        </p:txBody>
      </p:sp>
      <p:pic>
        <p:nvPicPr>
          <p:cNvPr id="15364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62000" y="1066800"/>
            <a:ext cx="7239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newfi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3733800"/>
            <a:ext cx="38862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257800" y="2057400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143000" y="3048000"/>
            <a:ext cx="152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172200" y="2819400"/>
            <a:ext cx="2095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876800" y="5105400"/>
            <a:ext cx="3505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6934200" y="434340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>
                <a:sym typeface="Wingdings" pitchFamily="29" charset="2"/>
              </a:rPr>
              <a:t></a:t>
            </a:r>
            <a:endParaRPr lang="es-ES"/>
          </a:p>
        </p:txBody>
      </p:sp>
      <p:pic>
        <p:nvPicPr>
          <p:cNvPr id="20508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143000" y="2057400"/>
            <a:ext cx="2989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498850" y="2817813"/>
            <a:ext cx="20447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0" name="Object 2"/>
          <p:cNvGraphicFramePr>
            <a:graphicFrameLocks noChangeAspect="1"/>
          </p:cNvGraphicFramePr>
          <p:nvPr/>
        </p:nvGraphicFramePr>
        <p:xfrm>
          <a:off x="5486400" y="4343400"/>
          <a:ext cx="990600" cy="466725"/>
        </p:xfrm>
        <a:graphic>
          <a:graphicData uri="http://schemas.openxmlformats.org/presentationml/2006/ole">
            <p:oleObj spid="_x0000_s15362" name="Equation" r:id="rId18" imgW="432009" imgH="20350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4038600" cy="838200"/>
          </a:xfrm>
        </p:spPr>
        <p:txBody>
          <a:bodyPr/>
          <a:lstStyle/>
          <a:p>
            <a:pPr eaLnBrk="1" hangingPunct="1"/>
            <a:r>
              <a:rPr lang="es-ES" sz="3600">
                <a:ea typeface="ＭＳ Ｐゴシック" pitchFamily="29" charset="-128"/>
                <a:cs typeface="ＭＳ Ｐゴシック" pitchFamily="29" charset="-128"/>
              </a:rPr>
              <a:t>Excited Higgs</a:t>
            </a:r>
            <a:endParaRPr lang="es-ES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245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1447800"/>
            <a:ext cx="75438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2895600"/>
            <a:ext cx="8382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886200"/>
            <a:ext cx="3106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4724400" cy="533400"/>
          </a:xfrm>
        </p:spPr>
        <p:txBody>
          <a:bodyPr/>
          <a:lstStyle/>
          <a:p>
            <a:pPr eaLnBrk="1" hangingPunct="1"/>
            <a:r>
              <a:rPr lang="es-ES" sz="3200">
                <a:ea typeface="ＭＳ Ｐゴシック" pitchFamily="29" charset="-128"/>
                <a:cs typeface="ＭＳ Ｐゴシック" pitchFamily="29" charset="-128"/>
              </a:rPr>
              <a:t>Field equations</a:t>
            </a:r>
          </a:p>
        </p:txBody>
      </p:sp>
      <p:pic>
        <p:nvPicPr>
          <p:cNvPr id="17411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33400" y="914400"/>
            <a:ext cx="77724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08013" y="2578100"/>
            <a:ext cx="72421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09600" y="35814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36588" y="4718050"/>
            <a:ext cx="7870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33400" y="56388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4876800" cy="609600"/>
          </a:xfrm>
        </p:spPr>
        <p:txBody>
          <a:bodyPr/>
          <a:lstStyle/>
          <a:p>
            <a:pPr eaLnBrk="1" hangingPunct="1"/>
            <a:r>
              <a:rPr lang="es-ES" sz="3200">
                <a:ea typeface="ＭＳ Ｐゴシック" pitchFamily="29" charset="-128"/>
                <a:cs typeface="ＭＳ Ｐゴシック" pitchFamily="29" charset="-128"/>
              </a:rPr>
              <a:t>FRW equations</a:t>
            </a:r>
          </a:p>
        </p:txBody>
      </p:sp>
      <p:pic>
        <p:nvPicPr>
          <p:cNvPr id="1843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600" y="4572000"/>
            <a:ext cx="55721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90600" y="5715000"/>
            <a:ext cx="44958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92150" y="2411413"/>
            <a:ext cx="73707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5025" y="1112838"/>
            <a:ext cx="76835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6629400" cy="685800"/>
          </a:xfrm>
        </p:spPr>
        <p:txBody>
          <a:bodyPr/>
          <a:lstStyle/>
          <a:p>
            <a:pPr eaLnBrk="1" hangingPunct="1"/>
            <a:r>
              <a:rPr lang="es-ES" sz="3200">
                <a:ea typeface="ＭＳ Ｐゴシック" pitchFamily="29" charset="-128"/>
                <a:cs typeface="ＭＳ Ｐゴシック" pitchFamily="29" charset="-128"/>
              </a:rPr>
              <a:t>Initial conditions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14400" y="2514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Integrating from last scattering (decoupling) to now: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" y="2133600"/>
            <a:ext cx="7772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5618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9600" y="3429000"/>
            <a:ext cx="77724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08113" y="5864225"/>
            <a:ext cx="60229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713038" y="5106988"/>
            <a:ext cx="33369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514600" y="1143000"/>
            <a:ext cx="37480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utoUpdateAnimBg="0"/>
      <p:bldP spid="256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4267200" cy="533400"/>
          </a:xfrm>
        </p:spPr>
        <p:txBody>
          <a:bodyPr/>
          <a:lstStyle/>
          <a:p>
            <a:pPr eaLnBrk="1" hangingPunct="1"/>
            <a:r>
              <a:rPr lang="es-ES" sz="3200">
                <a:ea typeface="ＭＳ Ｐゴシック" pitchFamily="29" charset="-128"/>
                <a:cs typeface="ＭＳ Ｐゴシック" pitchFamily="29" charset="-128"/>
              </a:rPr>
              <a:t>Parameters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cosmological parameters:</a:t>
            </a:r>
          </a:p>
        </p:txBody>
      </p:sp>
      <p:pic>
        <p:nvPicPr>
          <p:cNvPr id="2663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67200" y="1295400"/>
            <a:ext cx="3505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2209800"/>
            <a:ext cx="1143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3657600" y="2209800"/>
            <a:ext cx="1143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019800" y="2209800"/>
            <a:ext cx="152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09600" y="3048000"/>
            <a:ext cx="14462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514600" y="304800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>
                <a:sym typeface="Wingdings" pitchFamily="29" charset="2"/>
              </a:rPr>
              <a:t></a:t>
            </a:r>
            <a:endParaRPr lang="es-ES"/>
          </a:p>
        </p:txBody>
      </p:sp>
      <p:pic>
        <p:nvPicPr>
          <p:cNvPr id="26646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3124200"/>
            <a:ext cx="2667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6248400" y="3124200"/>
            <a:ext cx="22225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5867400" y="3338513"/>
            <a:ext cx="228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2514600" y="365760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>
                <a:sym typeface="Wingdings" pitchFamily="29" charset="2"/>
              </a:rPr>
              <a:t></a:t>
            </a:r>
          </a:p>
        </p:txBody>
      </p:sp>
      <p:pic>
        <p:nvPicPr>
          <p:cNvPr id="26651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6248400" y="3657600"/>
            <a:ext cx="2311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609600" y="4419600"/>
            <a:ext cx="124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2133600" y="44958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Constraints from local, astrophysical, cosmological measurements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304800" y="5486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Newtonian limit  </a:t>
            </a:r>
          </a:p>
        </p:txBody>
      </p:sp>
      <p:pic>
        <p:nvPicPr>
          <p:cNvPr id="19" name="Picture 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2667000" y="5334000"/>
            <a:ext cx="50292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  <p:bldP spid="26645" grpId="0" autoUpdateAnimBg="0"/>
      <p:bldP spid="26649" grpId="0" animBg="1"/>
      <p:bldP spid="26650" grpId="0" autoUpdateAnimBg="0"/>
      <p:bldP spid="26653" grpId="0" autoUpdateAnimBg="0"/>
      <p:bldP spid="2665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3733800" cy="609600"/>
          </a:xfrm>
        </p:spPr>
        <p:txBody>
          <a:bodyPr/>
          <a:lstStyle/>
          <a:p>
            <a:pPr eaLnBrk="1" hangingPunct="1"/>
            <a:r>
              <a:rPr lang="es-ES" sz="3200" dirty="0" smtClean="0">
                <a:ea typeface="ＭＳ Ｐゴシック" pitchFamily="29" charset="-128"/>
                <a:cs typeface="ＭＳ Ｐゴシック" pitchFamily="29" charset="-128"/>
              </a:rPr>
              <a:t>Constraints </a:t>
            </a:r>
            <a:endParaRPr lang="es-ES" sz="3200" dirty="0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27655" name="Picture 7" descr="KeKiMaF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524000"/>
            <a:ext cx="48006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276600"/>
            <a:ext cx="22098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019800" y="2438400"/>
            <a:ext cx="2362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5720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62" name="Object 2"/>
          <p:cNvGraphicFramePr>
            <a:graphicFrameLocks noChangeAspect="1"/>
          </p:cNvGraphicFramePr>
          <p:nvPr/>
        </p:nvGraphicFramePr>
        <p:xfrm>
          <a:off x="2133600" y="2514600"/>
          <a:ext cx="1219200" cy="487363"/>
        </p:xfrm>
        <a:graphic>
          <a:graphicData uri="http://schemas.openxmlformats.org/presentationml/2006/ole">
            <p:oleObj spid="_x0000_s21506" name="Equation" r:id="rId10" imgW="508176" imgH="203509" progId="">
              <p:embed/>
            </p:oleObj>
          </a:graphicData>
        </a:graphic>
      </p:graphicFrame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990600" y="5867400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/>
              <a:t>K. Umezu, K. Ichiki y M. Yahiro,  PRD </a:t>
            </a:r>
            <a:r>
              <a:rPr lang="es-ES" b="1"/>
              <a:t>72</a:t>
            </a:r>
            <a:r>
              <a:rPr lang="es-ES"/>
              <a:t> 044010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152400"/>
            <a:ext cx="3733800" cy="457200"/>
          </a:xfrm>
        </p:spPr>
        <p:txBody>
          <a:bodyPr/>
          <a:lstStyle/>
          <a:p>
            <a:pPr eaLnBrk="1" hangingPunct="1"/>
            <a:r>
              <a:rPr lang="es-ES" sz="3200">
                <a:ea typeface="ＭＳ Ｐゴシック" pitchFamily="29" charset="-128"/>
                <a:cs typeface="ＭＳ Ｐゴシック" pitchFamily="29" charset="-128"/>
              </a:rPr>
              <a:t>More constraints...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28600" y="2971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R. Nagata, T. Chiba y N. Sugiyama, PRD </a:t>
            </a:r>
            <a:r>
              <a:rPr lang="es-ES" b="1"/>
              <a:t>66</a:t>
            </a:r>
            <a:r>
              <a:rPr lang="es-ES"/>
              <a:t> 103510 (2002)</a:t>
            </a:r>
          </a:p>
        </p:txBody>
      </p:sp>
      <p:pic>
        <p:nvPicPr>
          <p:cNvPr id="22532" name="Picture 5" descr="NaChiF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52400"/>
            <a:ext cx="39624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181600" y="1295400"/>
            <a:ext cx="1981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838200"/>
            <a:ext cx="1143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181600" y="2362200"/>
            <a:ext cx="1295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ShYo5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1400" y="3505200"/>
            <a:ext cx="3352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ShYo5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505200"/>
            <a:ext cx="34290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086600" y="42672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 rot="36561">
            <a:off x="7162800" y="5410200"/>
            <a:ext cx="1752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086600" y="3733800"/>
            <a:ext cx="1917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57200" y="6019800"/>
            <a:ext cx="524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/>
              <a:t>A. Shirata et. al., PRD </a:t>
            </a:r>
            <a:r>
              <a:rPr lang="es-ES" b="1"/>
              <a:t>71</a:t>
            </a:r>
            <a:r>
              <a:rPr lang="es-ES"/>
              <a:t> 064030 (2005)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USEAMSFONTS" val="Verdadero"/>
  <p:tag name="USEBOLDAMS" val="Falso"/>
  <p:tag name="TEX2PS" val="latex $(base).tex; dvips -D $(res) -E -o $(base).ps $(base).dvi"/>
  <p:tag name="EXTERNALEDITCOMMAND" val="notepad %"/>
  <p:tag name="GHOSTSCRIPTCOMMAND" val="c:\gs\gs8.53\bin\gswin32c"/>
  <p:tag name="DEFAULTBITMAP" val="pngmono"/>
  <p:tag name="DEFAULTBLEND" val="Falso"/>
  <p:tag name="DEFAULTTRANSPARENT" val="Falso"/>
  <p:tag name="DEFAULTWORKAROUNDTRANSPARENCYBUG" val="Falso"/>
  <p:tag name="DEFAULTRESOLUTION" val="1200"/>
  <p:tag name="DEFAULTMAGNIFICATION" val="2"/>
  <p:tag name="DEFAULTFONTSIZE" val="10"/>
  <p:tag name="DEFAULTWIDTH" val="473"/>
  <p:tag name="DEFAULTHEIGHT" val="376"/>
  <p:tag name="DEFAULTDISPLAYSOURCE" val="\documentclass{slides}\pagestyle{empty}&#10;\begin{document}&#10;$$ &#10;&#10;$$&#10;\end{document}&#10;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\phi \,\ = \,\ v \sqrt{\mbox{$ 1+2 \chi $}} N \,\, , \,\&#10;\mbox{$ \phi^{\dag} \phi $} = v^2  (\mbox{$ 1+2 \chi $}) N^{\dag} N =&#10;v^{2} (\mbox{$ 1+2 \chi $}) \,\ , \quad N = {\rm const.}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48"/>
  <p:tag name="BOXHEIGHT" val="200"/>
  <p:tag name="BOXFONT" val="10"/>
  <p:tag name="BOXWRAP" val="Falso"/>
  <p:tag name="WORKAROUNDTRANSPARENCYBUG" val="Falso"/>
  <p:tag name="ALLOWFONTSUBSTITUTION" val="Falso"/>
  <p:tag name="BITMAPFORMAT" val="pngmono"/>
  <p:tag name="ORIGWIDTH" val="708"/>
  <p:tag name="PICTUREFILESIZE" val="32388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V(\chi) = \mbox{$(1+ \frac{4 \pi}{3\alpha})$}  \frac{3}{8 \pi G } M_{H}^{2} \chi^2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267"/>
  <p:tag name="PICTUREFILESIZE" val="18787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begin{eqnarray}&#10;\lefteqn{R_{\mu \nu} -\frac{1}{2}R g_{\mu \nu} = &#10;\frac{-8 \pi G}{(\mbox{$ 1+2 \chi $})} &#10;\left[\hat{T}_{\mu \nu} + V(\chi) g_{\mu \nu} \right]} \nonumber\\ &amp;&amp;  &#10; - {8 \pi \over \alpha} \frac{1}{(\mbox{$ 1+2 \chi $})^2}\left[&#10;\chi_{ |\mu} \chi_{| \nu}  - \frac{1}{2} \chi_{ |\lambda} \chi^{|\lambda}&#10; g_{\mu \nu} \right] - \frac{2}{\mbox{$ 1+2 \chi $}} \left[ \chi_{| \mu || \nu} -&#10;\chi^{| \lambda}_{ \,\ || \lambda}&#10;g_{\mu \nu} \right] \nonumber&#10;\end{eqnarray}&#10;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644"/>
  <p:tag name="PICTUREFILESIZE" val="63097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\chi^{| \mu}_{\,\ \,\ || \mu} + \frac{1}{\mbox{$(1+ \frac{4 \pi}{3\alpha})$}}&#10;\frac{4 \pi G}{3} \left[ (1+2 \chi) \frac{\delta V}{\delta \chi} - 4 V&#10;\right]   =  &#10;\frac{1-\tilde{\mu}}{\mbox{$(1+ \frac{4 \pi}{3\alpha})$}}&#10; {4 \pi G \over 3} \, \hat{T}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580"/>
  <p:tag name="PICTUREFILESIZE" val="36705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\hat T^{ \,\ \nu}_{\mu \,\  \,\  || \nu} = \tilde{\mu}&#10;\frac{\chi_{| \mu}}{\mbox{$ 1+2 \chi $}}   \hat{T}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93"/>
  <p:tag name="PICTUREFILESIZE" val="11337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\tilde{\mu}  \,\ \equiv \,\ \left\{ \begin{array}{l@{\quad {\rm for} \quad}l}&#10; 0  &amp;  {\rm   the} \,\ SU(5) \,\ {\rm GUT }\\&#10; 1  &amp;  {\rm   the \,\ standard \,\ model \,\ of \,\ particle \,\  physics}&#10;  \end{array} \right.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576"/>
  <p:tag name="PICTUREFILESIZE" val="3506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\hat{T}_{\mu \nu} \,\ = \,\ T_{\mu \nu} +&#10;\frac{(\mbox{$ 1+2 \chi $})}{4 \pi  } \,\ M_{ab}^{2} \,\&#10;\left( A^{a}_{ \,\ \mu} A^{b}_{\nu} - \frac{1}{2} g_{\mu \nu}&#10;A^{a}_{ \,\ \lambda} A^{b \lambda}   \right)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511"/>
  <p:tag name="PICTUREFILESIZE" val="3030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\ddot{\chi} + 3 \frac{\dot{a}}{a} \dot{\chi} + M_{H}^{2} \chi = &#10;\frac{1-\tilde{\mu}}{(1+ \frac{4 \pi}{3\alpha})}&#10; \frac{4 \pi G}{3  } (1-3\omega) \rho 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415"/>
  <p:tag name="PICTUREFILESIZE" val="27214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\rho a^{3 (1+\omega)}  =  M_{\omega} \,\ &#10;(1+2 \chi )^{\frac{\tilde{\mu}}{2} (1-3\omega)}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319"/>
  <p:tag name="PICTUREFILESIZE" val="17016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begin{eqnarray}&#10;\frac{\ddot{a}}{a}   =  \frac{1}{1+2 \chi }  \left[ - {4 \pi G \rho \over 3}&#10; \left[  1+\frac{1-\tilde{\mu}}{(1+ \frac{4 \pi}{3\alpha})}    +&#10;\Biggl( 1- \frac{1-\tilde{\mu}}{(1+ \frac{4 \pi}{3\alpha})} \Biggr) 3 \omega  \right]  \right.&#10;\nonumber\\ \left. +  (1+ \frac{4 \pi}{3\alpha}) M_{H}^{2}  \chi^2 + M_{H}^{2}  \chi&#10; + 2 \frac{\dot{a}}{a} \dot{\chi} - \frac{8 \pi}{3 \alpha} \frac{\dot{\chi}^2}{1+2 \chi }&#10;\right] \nonumber&#10;\end{eqnarray}&#10;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71"/>
  <p:tag name="BOXHEIGHT" val="482"/>
  <p:tag name="BOXFONT" val="10"/>
  <p:tag name="BOXWRAP" val="Falso"/>
  <p:tag name="WORKAROUNDTRANSPARENCYBUG" val="Falso"/>
  <p:tag name="ALLOWFONTSUBSTITUTION" val="Falso"/>
  <p:tag name="BITMAPFORMAT" val="pngmono"/>
  <p:tag name="ORIGWIDTH" val="554"/>
  <p:tag name="PICTUREFILESIZE" val="66958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\mathcal{L} = \left[ \frac{\alpha}{16\pi}\phi^{\dag}\phi R  +&#10;\frac{1}{2}\phi^{\dag}_{;\mu}\phi^{;\mu} - V(\phi^{\dag}\phi) +&#10;L_M\right]\sqrt{-g} \, ,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48"/>
  <p:tag name="BOXHEIGHT" val="200"/>
  <p:tag name="BOXFONT" val="10"/>
  <p:tag name="BOXWRAP" val="Falso"/>
  <p:tag name="WORKAROUNDTRANSPARENCYBUG" val="Falso"/>
  <p:tag name="ALLOWFONTSUBSTITUTION" val="Falso"/>
  <p:tag name="BITMAPFORMAT" val="pngmono"/>
  <p:tag name="ORIGWIDTH" val="468"/>
  <p:tag name="PICTUREFILESIZE" val="26381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&#10;\begin{eqnarray}&#10; \frac{\dot{a}^2 + k}{a^2} \,\ = \,\  \frac{1}{1+2 \chi } \left[&#10;{8 \pi G  \over 3  } \left( \rho   + V(\chi)  \right)&#10;- 2 \frac{\dot{a}}{a} \dot{\chi} +  {4 \pi  \over 3 \alpha}&#10;\frac{\dot{\chi}^2}{1+2 \chi }  \right] \nonumber&#10;\end{eqnarray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553"/>
  <p:tag name="PICTUREFILESIZE" val="35940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z_{dec} = 1089$,  $t_{dec} = 379$ kyr&#10;$= 1.19 \times 10^{13}$s, y dado que $1+z_{dec} = a_{h}/a_{dec}$,&#10;entonces $a_{dec} = a_h / 1090 = 10^{25} cm$; $\rho_{dec} =&#10;3.36\times 10^{-19} g/cm^{3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467"/>
  <p:tag name="PICTUREFILESIZE" val="63627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\dot{a}_{dec} \approx&#10;a_{dec} \sqrt{8\pi G \rho_{dec}/3} =4.33 \times 10^{12}$cm/s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416"/>
  <p:tag name="PICTUREFILESIZE" val="2433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\chi_{dec} = 1$,   $\dot{\chi}_{dec} = 0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77"/>
  <p:tag name="PICTUREFILESIZE" val="7579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\rho_o$, $a_o, \, \dot{a}_o, \, \chi_o, \, \dot{\chi}_o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57"/>
  <p:tag name="PICTUREFILESIZE" val="8388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&#10;$\tilde{\mu}, \, k, \, \omega, \, M_H, \, \alpha$&#10;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38"/>
  <p:tag name="PICTUREFILESIZE" val="7266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 &#10;$\tilde{\mu} = 1$ &#10;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54"/>
  <p:tag name="PICTUREFILESIZE" val="1568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 k = 0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53"/>
  <p:tag name="PICTUREFILESIZE" val="1940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\omega_m =0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72"/>
  <p:tag name="PICTUREFILESIZE" val="2902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M_H = \frac{1}{\lambda}$   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79"/>
  <p:tag name="PICTUREFILESIZE" val="3655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\alpha v^2 =\frac{1}{G}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48"/>
  <p:tag name="BOXHEIGHT" val="200"/>
  <p:tag name="BOXFONT" val="10"/>
  <p:tag name="BOXWRAP" val="Falso"/>
  <p:tag name="WORKAROUNDTRANSPARENCYBUG" val="Falso"/>
  <p:tag name="ALLOWFONTSUBSTITUTION" val="Falso"/>
  <p:tag name="BITMAPFORMAT" val="pngmono"/>
  <p:tag name="ORIGWIDTH" val="84"/>
  <p:tag name="PICTUREFILESIZE" val="4680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&#10;\lambda= a_{dec}= 10^{25} cm &#10;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84"/>
  <p:tag name="PICTUREFILESIZE" val="8562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\lambda= a_{Q}=10^{27} cm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73"/>
  <p:tag name="PICTUREFILESIZE" val="8151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&#10;M_H \sim 10^{-31} eV&#10;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50"/>
  <p:tag name="PICTUREFILESIZE" val="7294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\alpha = ?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49"/>
  <p:tag name="PICTUREFILESIZE" val="1803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U_N = -\frac{GM}{r} \frac{1}{1+&#10;{\alpha}'}\left(1+{\alpha}'e^{-r/\lambda_C}\right) 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325"/>
  <p:tag name="PICTUREFILESIZE" val="17479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\alpha = 4\pi\frac{1-\xi}{4\xi - 3}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32"/>
  <p:tag name="PICTUREFILESIZE" val="7678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 &#10;$0.75 \leq \xi \leq 1.74 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52"/>
  <p:tag name="PICTUREFILESIZE" val="6623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-2.4 \leq \alpha \leq \infty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36"/>
  <p:tag name="PICTUREFILESIZE" val="5744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&#10;\alpha = 4\pi \frac{\alpha_0^2}{1 - 3\alpha_0^2}&#10;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26"/>
  <p:tag name="PICTUREFILESIZE" val="8172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&#10;$\alpha_0 = 0.2$&#10;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85"/>
  <p:tag name="PICTUREFILESIZE" val="3718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M_b = \sqrt{\pi}g v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48"/>
  <p:tag name="BOXHEIGHT" val="200"/>
  <p:tag name="BOXFONT" val="10"/>
  <p:tag name="BOXWRAP" val="Falso"/>
  <p:tag name="WORKAROUNDTRANSPARENCYBUG" val="Falso"/>
  <p:tag name="ALLOWFONTSUBSTITUTION" val="Falso"/>
  <p:tag name="BITMAPFORMAT" val="pngmono"/>
  <p:tag name="ORIGWIDTH" val="110"/>
  <p:tag name="PICTUREFILESIZE" val="5772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&#10;$\alpha = 0.57$&#10;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86"/>
  <p:tag name="PICTUREFILESIZE" val="3314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\alpha = -4 \pi \frac{\alpha ''}{1+4\alpha ''}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64"/>
  <p:tag name="PICTUREFILESIZE" val="8011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-4.19 \leq \alpha \leq -2.51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86"/>
  <p:tag name="PICTUREFILESIZE" val="6729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-1&#10;\leq \alpha '' \leq + 1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137"/>
  <p:tag name="PICTUREFILESIZE" val="4294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begin{document}&#10;$$ &#10;\sim t^{2/3}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58"/>
  <p:tag name="PICTUREFILESIZE" val="5919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begin{document}&#10;$$ &#10;\sim t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9"/>
  <p:tag name="PICTUREFILESIZE" val="2360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begin{document}&#10;if &#10;$ &#10;\alpha&#10;$&#10;is increased, then &#10;$z_{ls}$ decreases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353"/>
  <p:tag name="PICTUREFILESIZE" val="2484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\alpha = 2\pi \left(g \frac{M_{Pl}}{M_b}\right)^2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48"/>
  <p:tag name="BOXHEIGHT" val="200"/>
  <p:tag name="BOXFONT" val="10"/>
  <p:tag name="BOXWRAP" val="Falso"/>
  <p:tag name="WORKAROUNDTRANSPARENCYBUG" val="Falso"/>
  <p:tag name="ALLOWFONTSUBSTITUTION" val="Falso"/>
  <p:tag name="BITMAPFORMAT" val="pngmono"/>
  <p:tag name="ORIGWIDTH" val="163"/>
  <p:tag name="PICTUREFILESIZE" val="13639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R_{\mu \nu} -\frac{1}{2}R g_{\mu \nu} \,\ = \,\ - 8 \pi G   \,&#10;\hat{T}_{\mu \nu}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73"/>
  <p:tag name="BOXHEIGHT" val="376"/>
  <p:tag name="BOXFONT" val="10"/>
  <p:tag name="BOXWRAP" val="Falso"/>
  <p:tag name="WORKAROUNDTRANSPARENCYBUG" val="Falso"/>
  <p:tag name="ALLOWFONTSUBSTITUTION" val="Falso"/>
  <p:tag name="BITMAPFORMAT" val="pngmono"/>
  <p:tag name="ORIGWIDTH" val="272"/>
  <p:tag name="PICTUREFILESIZE" val="12828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V(\phi) = \frac{\lambda_a}{24}\left(\vert \phi \vert^2 - v^{2}\right)^2 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47"/>
  <p:tag name="BOXHEIGHT" val="375"/>
  <p:tag name="BOXFONT" val="10"/>
  <p:tag name="BOXWRAP" val="Falso"/>
  <p:tag name="WORKAROUNDTRANSPARENCYBUG" val="Falso"/>
  <p:tag name="ALLOWFONTSUBSTITUTION" val="Falso"/>
  <p:tag name="BITMAPFORMAT" val="pngmono"/>
  <p:tag name="ORIGWIDTH" val="222"/>
  <p:tag name="PICTUREFILESIZE" val="14764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M_{H} = \sqrt{\frac{\frac{4 \pi}{9 \alpha}\lambda_a}{1+\frac{4 \pi}{3 \alpha}}} \,\ v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518"/>
  <p:tag name="BOXHEIGHT" val="384"/>
  <p:tag name="BOXFONT" val="10"/>
  <p:tag name="BOXWRAP" val="Falso"/>
  <p:tag name="WORKAROUNDTRANSPARENCYBUG" val="Falso"/>
  <p:tag name="ALLOWFONTSUBSTITUTION" val="Falso"/>
  <p:tag name="BITMAPFORMAT" val="pngmono"/>
  <p:tag name="ORIGWIDTH" val="174"/>
  <p:tag name="PICTUREFILESIZE" val="13713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 &#10;L_{M}= \frac{i}{2} \bar{\psi} \gamma^{\mu}_{L,R} \psi_{|| \mu} + h.c.&#10;- \frac{1}{16 \pi} F^{a}_{ \,\ \mu\nu} F^{ \,\ \mu\nu}_{a} -&#10;k \bar{\psi}_{R} \phi^{\dag}  \hat{x}\psi_{L} + h.c.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48"/>
  <p:tag name="BOXHEIGHT" val="200"/>
  <p:tag name="BOXFONT" val="10"/>
  <p:tag name="BOXWRAP" val="Falso"/>
  <p:tag name="WORKAROUNDTRANSPARENCYBUG" val="Falso"/>
  <p:tag name="ALLOWFONTSUBSTITUTION" val="Falso"/>
  <p:tag name="BITMAPFORMAT" val="pngmono"/>
  <p:tag name="ORIGWIDTH" val="537"/>
  <p:tag name="PICTUREFILESIZE" val="32449"/>
</p:tagLst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237</Words>
  <Application>Microsoft PowerPoint</Application>
  <PresentationFormat>On-screen Show (4:3)</PresentationFormat>
  <Paragraphs>35</Paragraphs>
  <Slides>18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Diseño predeterminado</vt:lpstr>
      <vt:lpstr>Equation</vt:lpstr>
      <vt:lpstr>Induced Gravity: dark energy and dark matter </vt:lpstr>
      <vt:lpstr>Induced gravity</vt:lpstr>
      <vt:lpstr>Excited Higgs</vt:lpstr>
      <vt:lpstr>Field equations</vt:lpstr>
      <vt:lpstr>FRW equations</vt:lpstr>
      <vt:lpstr>Initial conditions</vt:lpstr>
      <vt:lpstr>Parameters</vt:lpstr>
      <vt:lpstr>Constraints </vt:lpstr>
      <vt:lpstr>More constraints...</vt:lpstr>
      <vt:lpstr> Chosen parameters </vt:lpstr>
      <vt:lpstr>results, l=1026 cm</vt:lpstr>
      <vt:lpstr>results, l=1027 cm</vt:lpstr>
      <vt:lpstr>Phase space</vt:lpstr>
      <vt:lpstr>Evolution of reff y weff</vt:lpstr>
      <vt:lpstr>results, l=1027 cm, a=-3x10-4</vt:lpstr>
      <vt:lpstr>The best fitted parameters</vt:lpstr>
      <vt:lpstr>More results</vt:lpstr>
      <vt:lpstr>Conclusions</vt:lpstr>
    </vt:vector>
  </TitlesOfParts>
  <Company>ININ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Quintaesencia con gravedad inducida</dc:title>
  <dc:creator>jorge</dc:creator>
  <cp:lastModifiedBy>Jorge Cervantes</cp:lastModifiedBy>
  <cp:revision>263</cp:revision>
  <dcterms:created xsi:type="dcterms:W3CDTF">2008-10-03T19:22:59Z</dcterms:created>
  <dcterms:modified xsi:type="dcterms:W3CDTF">2008-10-03T19:24:08Z</dcterms:modified>
</cp:coreProperties>
</file>