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5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8" r:id="rId1"/>
    <p:sldMasterId id="2147483706" r:id="rId2"/>
    <p:sldMasterId id="2147483718" r:id="rId3"/>
    <p:sldMasterId id="2147483742" r:id="rId4"/>
    <p:sldMasterId id="2147483754" r:id="rId5"/>
    <p:sldMasterId id="2147483766" r:id="rId6"/>
    <p:sldMasterId id="2147483790" r:id="rId7"/>
    <p:sldMasterId id="2147483802" r:id="rId8"/>
    <p:sldMasterId id="2147483814" r:id="rId9"/>
    <p:sldMasterId id="2147483827" r:id="rId10"/>
    <p:sldMasterId id="2147483839" r:id="rId11"/>
    <p:sldMasterId id="2147483851" r:id="rId12"/>
    <p:sldMasterId id="2147483863" r:id="rId13"/>
    <p:sldMasterId id="2147483875" r:id="rId14"/>
    <p:sldMasterId id="2147483887" r:id="rId15"/>
    <p:sldMasterId id="2147483900" r:id="rId16"/>
  </p:sldMasterIdLst>
  <p:notesMasterIdLst>
    <p:notesMasterId r:id="rId57"/>
  </p:notesMasterIdLst>
  <p:handoutMasterIdLst>
    <p:handoutMasterId r:id="rId58"/>
  </p:handoutMasterIdLst>
  <p:sldIdLst>
    <p:sldId id="273" r:id="rId17"/>
    <p:sldId id="256" r:id="rId18"/>
    <p:sldId id="257" r:id="rId19"/>
    <p:sldId id="291" r:id="rId20"/>
    <p:sldId id="275" r:id="rId21"/>
    <p:sldId id="276" r:id="rId22"/>
    <p:sldId id="277" r:id="rId23"/>
    <p:sldId id="278" r:id="rId24"/>
    <p:sldId id="283" r:id="rId25"/>
    <p:sldId id="292" r:id="rId26"/>
    <p:sldId id="294" r:id="rId27"/>
    <p:sldId id="298" r:id="rId28"/>
    <p:sldId id="270" r:id="rId29"/>
    <p:sldId id="269" r:id="rId30"/>
    <p:sldId id="301" r:id="rId31"/>
    <p:sldId id="302" r:id="rId32"/>
    <p:sldId id="299" r:id="rId33"/>
    <p:sldId id="258" r:id="rId34"/>
    <p:sldId id="306" r:id="rId35"/>
    <p:sldId id="286" r:id="rId36"/>
    <p:sldId id="296" r:id="rId37"/>
    <p:sldId id="288" r:id="rId38"/>
    <p:sldId id="289" r:id="rId39"/>
    <p:sldId id="272" r:id="rId40"/>
    <p:sldId id="300" r:id="rId41"/>
    <p:sldId id="312" r:id="rId42"/>
    <p:sldId id="311" r:id="rId43"/>
    <p:sldId id="313" r:id="rId44"/>
    <p:sldId id="261" r:id="rId45"/>
    <p:sldId id="262" r:id="rId46"/>
    <p:sldId id="263" r:id="rId47"/>
    <p:sldId id="264" r:id="rId48"/>
    <p:sldId id="265" r:id="rId49"/>
    <p:sldId id="303" r:id="rId50"/>
    <p:sldId id="304" r:id="rId51"/>
    <p:sldId id="305" r:id="rId52"/>
    <p:sldId id="290" r:id="rId53"/>
    <p:sldId id="308" r:id="rId54"/>
    <p:sldId id="309" r:id="rId55"/>
    <p:sldId id="310" r:id="rId56"/>
  </p:sldIdLst>
  <p:sldSz cx="9144000" cy="6858000" type="screen4x3"/>
  <p:notesSz cx="6746875" cy="98679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FF00FF"/>
    <a:srgbClr val="0000FF"/>
    <a:srgbClr val="FF99FF"/>
    <a:srgbClr val="FFFFCC"/>
    <a:srgbClr val="CC6600"/>
    <a:srgbClr val="0066FF"/>
    <a:srgbClr val="CC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46" autoAdjust="0"/>
    <p:restoredTop sz="94624" autoAdjust="0"/>
  </p:normalViewPr>
  <p:slideViewPr>
    <p:cSldViewPr>
      <p:cViewPr varScale="1">
        <p:scale>
          <a:sx n="76" d="100"/>
          <a:sy n="76" d="100"/>
        </p:scale>
        <p:origin x="102" y="108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23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1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7842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  <a:defRPr sz="1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827713" y="0"/>
            <a:ext cx="954087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  <a:defRPr sz="1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72625"/>
            <a:ext cx="7175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  <a:defRPr sz="1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411913" y="9572625"/>
            <a:ext cx="369887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  <a:defRPr sz="1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fld id="{CDE2B3B2-DDAA-4186-88A0-B8B31590D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099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3670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1233488"/>
            <a:ext cx="444182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4688" y="4748213"/>
            <a:ext cx="5397500" cy="3886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81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4343990"/>
            <a:ext cx="5486400" cy="41145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35759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724C6E4E-08B6-4690-9110-195E6FFAD26A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9406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04E6A81A-1DA7-4352-B128-40357081AAE0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5446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75997-4598-472C-9DCE-BD33A11172FD}" type="slidenum">
              <a:rPr lang="en-US">
                <a:solidFill>
                  <a:srgbClr val="91919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3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8AE734-2AAF-40A4-ADB2-5801935AB562}" type="slidenum">
              <a:rPr lang="en-US">
                <a:solidFill>
                  <a:srgbClr val="919191"/>
                </a:solidFill>
              </a:rPr>
              <a:pPr/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632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9C655C-AA2F-4FB2-9FA7-F8280B6D1A99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430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0526D2-D6DB-4151-BF07-822C7F1BCAE2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540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9213"/>
            <a:ext cx="2286000" cy="6808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9213"/>
            <a:ext cx="6705600" cy="6808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63C593-D082-460F-AB20-05980EDDD3E1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062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dt" sz="half" idx="2"/>
          </p:nvPr>
        </p:nvSpPr>
        <p:spPr>
          <a:xfrm>
            <a:off x="0" y="6400800"/>
            <a:ext cx="2771775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Mexico 2017 J. Schukraft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30787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820150" y="6400800"/>
            <a:ext cx="32385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E0F808B-3F21-498E-8052-DB4F682252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307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162800" cy="1143000"/>
          </a:xfrm>
          <a:solidFill>
            <a:srgbClr val="F4FF5F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accent1">
                <a:alpha val="50000"/>
              </a:schemeClr>
            </a:outerShdw>
          </a:effectLst>
        </p:spPr>
        <p:txBody>
          <a:bodyPr wrap="square"/>
          <a:lstStyle>
            <a:lvl1pPr>
              <a:defRPr sz="4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6307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76400"/>
            <a:ext cx="4495800" cy="3810000"/>
          </a:xfrm>
        </p:spPr>
        <p:txBody>
          <a:bodyPr anchor="ctr"/>
          <a:lstStyle>
            <a:lvl1pPr indent="284163" defTabSz="1046163">
              <a:defRPr sz="2800"/>
            </a:lvl1pPr>
            <a:lvl2pPr marL="474663" lvl="1" indent="377825" defTabSz="1046163">
              <a:lnSpc>
                <a:spcPct val="200000"/>
              </a:lnSpc>
              <a:spcBef>
                <a:spcPct val="0"/>
              </a:spcBef>
              <a:buClr>
                <a:schemeClr val="accent1"/>
              </a:buClr>
              <a:defRPr sz="2400"/>
            </a:lvl2pPr>
          </a:lstStyle>
          <a:p>
            <a:pPr lvl="0"/>
            <a:r>
              <a:rPr lang="en-US" altLang="en-US" noProof="0" smtClean="0"/>
              <a:t>Click</a:t>
            </a:r>
          </a:p>
          <a:p>
            <a:pPr lvl="1"/>
            <a:r>
              <a:rPr lang="en-US" altLang="en-US" noProof="0" smtClean="0"/>
              <a:t>ddd</a:t>
            </a:r>
          </a:p>
        </p:txBody>
      </p:sp>
    </p:spTree>
    <p:extLst>
      <p:ext uri="{BB962C8B-B14F-4D97-AF65-F5344CB8AC3E}">
        <p14:creationId xmlns:p14="http://schemas.microsoft.com/office/powerpoint/2010/main" val="33513683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8CD2896-3B32-45C3-BD25-5CBE0515FF8F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975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92F393-E64B-4923-AF85-E925415BCEF8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341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1AF335-EF4B-4545-9359-25896C48026A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369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7B39B7-FC3B-4D8F-9D9E-8F1CAFDCA373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078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1CFAC1-F77A-4F5B-869D-828E5F0151C6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275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314045-06EA-4D43-896A-C6C6D79A0A3E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64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CE7BAF5-B44E-431E-827B-ED58FE4526E0}" type="slidenum">
              <a:rPr lang="en-US">
                <a:solidFill>
                  <a:srgbClr val="919191"/>
                </a:solidFill>
              </a:rPr>
              <a:pPr/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418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2E6B4F-6521-43E6-BBF5-A69E672FADF0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620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9C655C-AA2F-4FB2-9FA7-F8280B6D1A99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45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0526D2-D6DB-4151-BF07-822C7F1BCAE2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307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9213"/>
            <a:ext cx="2286000" cy="6808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9213"/>
            <a:ext cx="6705600" cy="6808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63C593-D082-460F-AB20-05980EDDD3E1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17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D1E716-4077-4720-AF08-CA13CC62A9AE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836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94B964-5024-4E41-BA83-F91B79A80D11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974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8CFF87-2724-4BA5-A186-82CD871C175B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552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979A1B-6452-4096-BAC2-E4CC4441055C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197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8BD967D-4ABA-4053-B819-47CCE886DBAB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59379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209097-7A43-4C9E-9A96-B6F2FEF1E04A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41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74DD70-47DF-4D25-B9F9-9B330C99C5E8}" type="slidenum">
              <a:rPr lang="en-US">
                <a:solidFill>
                  <a:srgbClr val="919191"/>
                </a:solidFill>
              </a:rPr>
              <a:pPr/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404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32102A-A1D4-4F05-851A-95D9C840C5D7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72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769410-BAB2-4EDF-8D29-4393D11C0190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1099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FC042A-541C-4A52-967C-C052192A1E1B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6146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E906B7-CAD8-45C4-A037-327AF3C128DB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8081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9213"/>
            <a:ext cx="2286000" cy="6275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9213"/>
            <a:ext cx="6705600" cy="6275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9A5DC4-2B50-4E6B-B4F0-83CE95CDD2ED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905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>
          <a:xfrm>
            <a:off x="0" y="6400800"/>
            <a:ext cx="32385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Mexico 2017 J. Schukraft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820150" y="6400800"/>
            <a:ext cx="32385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40EA1C-2996-46D3-B1D9-092F25E5B4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162800" cy="1143000"/>
          </a:xfrm>
          <a:solidFill>
            <a:srgbClr val="F4FF5F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accent1">
                <a:alpha val="50000"/>
              </a:schemeClr>
            </a:outerShdw>
          </a:effectLst>
        </p:spPr>
        <p:txBody>
          <a:bodyPr wrap="square"/>
          <a:lstStyle>
            <a:lvl1pPr>
              <a:defRPr sz="4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0461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CA0604-CB37-44F5-A55D-741E03FF07A4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3586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3ADB93-1B5B-4325-8C56-A85CF97CBFCA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127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FC866C-14A3-4D7E-A90D-A806BA144D74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249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E144E6-C94B-4ABA-85DB-78BB2085CB90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43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0B3989-F3CA-44E4-93EF-6FF36DE5F8E3}" type="slidenum">
              <a:rPr lang="en-US">
                <a:solidFill>
                  <a:srgbClr val="919191"/>
                </a:solidFill>
              </a:rPr>
              <a:pPr/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81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4A4E32D-A509-42B8-AB7E-606880E0A214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955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005FBC-00F3-40D5-80CB-A0651C947764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5772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A16DDB-1007-44B9-987D-6FABED1E7C41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5096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D15175-7F90-4050-9AD0-2A0A48408F5D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552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FB7AB8-7C68-430A-A738-CAE04DD25AE3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9474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9213"/>
            <a:ext cx="2286000" cy="6808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9213"/>
            <a:ext cx="6705600" cy="6808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6BC5AC-5AF0-4617-883B-0E0A6803EA05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934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162800" cy="1143000"/>
          </a:xfrm>
          <a:solidFill>
            <a:srgbClr val="F4FF5F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accent1">
                <a:alpha val="50000"/>
              </a:schemeClr>
            </a:outerShdw>
          </a:effectLst>
        </p:spPr>
        <p:txBody>
          <a:bodyPr wrap="square"/>
          <a:lstStyle>
            <a:lvl1pPr>
              <a:defRPr sz="4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76400"/>
            <a:ext cx="4495800" cy="3810000"/>
          </a:xfrm>
        </p:spPr>
        <p:txBody>
          <a:bodyPr anchor="ctr"/>
          <a:lstStyle>
            <a:lvl1pPr indent="284163" defTabSz="1046163">
              <a:defRPr sz="2800"/>
            </a:lvl1pPr>
            <a:lvl2pPr marL="474663" lvl="1" indent="377825" defTabSz="1046163">
              <a:lnSpc>
                <a:spcPct val="200000"/>
              </a:lnSpc>
              <a:spcBef>
                <a:spcPct val="0"/>
              </a:spcBef>
              <a:buClr>
                <a:schemeClr val="accent1"/>
              </a:buClr>
              <a:defRPr sz="2400"/>
            </a:lvl2pPr>
          </a:lstStyle>
          <a:p>
            <a:pPr lvl="0"/>
            <a:r>
              <a:rPr lang="en-US" noProof="0" smtClean="0"/>
              <a:t>Click</a:t>
            </a:r>
          </a:p>
          <a:p>
            <a:pPr lvl="1"/>
            <a:r>
              <a:rPr lang="en-US" noProof="0" smtClean="0"/>
              <a:t>ddd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2771775" cy="457200"/>
          </a:xfrm>
        </p:spPr>
        <p:txBody>
          <a:bodyPr/>
          <a:lstStyle>
            <a:lvl1pPr>
              <a:defRPr sz="14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29 Nov 2007 J. Schukraft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820150" y="6400800"/>
            <a:ext cx="32385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1D938D1-DA5C-4A85-BB26-9911F1FAF49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70917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19191"/>
                </a:solidFill>
              </a:rPr>
              <a:t>29/11/2007 CERN J. Schukraft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0EEC1E-5EA9-45C4-A460-1EEB8CA3C201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6863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19191"/>
                </a:solidFill>
              </a:rPr>
              <a:t>29/11/2007 CERN J. Schukraft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83699-DC05-4DDA-92CB-8197A2896B45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787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569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569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19191"/>
                </a:solidFill>
              </a:rPr>
              <a:t>29/11/2007 CERN J. Schukraft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EFB49-3E45-43C4-BE66-1CD29F8C5E81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37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2286000" cy="60499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74638"/>
            <a:ext cx="6705600" cy="6049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B31462-39F9-47D4-94D3-AD80C43ED682}" type="slidenum">
              <a:rPr lang="en-US">
                <a:solidFill>
                  <a:srgbClr val="919191"/>
                </a:solidFill>
              </a:rPr>
              <a:pPr/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673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19191"/>
                </a:solidFill>
              </a:rPr>
              <a:t>29/11/2007 CERN J. Schukraft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95FD21-CE61-4C1E-BCCE-8BA24E0FC23A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125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19191"/>
                </a:solidFill>
              </a:rPr>
              <a:t>29/11/2007 CERN J. Schukraft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C4CF75-33EE-4995-96C0-4F668B63DDD3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414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19191"/>
                </a:solidFill>
              </a:rPr>
              <a:t>29/11/2007 CERN J. Schukraft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E46B1-180F-4AE3-A98D-88DD99A0DCC3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65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19191"/>
                </a:solidFill>
              </a:rPr>
              <a:t>29/11/2007 CERN J. Schukraft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5ACA7-E79D-41DC-99FD-8123A84380DB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5155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19191"/>
                </a:solidFill>
              </a:rPr>
              <a:t>29/11/2007 CERN J. Schukraft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5347B-E004-4292-8E25-BEB8D28C4BA9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807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19191"/>
                </a:solidFill>
              </a:rPr>
              <a:t>29/11/2007 CERN J. Schukraft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26AC6-D2B3-40B8-89BC-5CD4E96A187C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922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9213"/>
            <a:ext cx="2286000" cy="6403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9213"/>
            <a:ext cx="6705600" cy="6403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19191"/>
                </a:solidFill>
              </a:rPr>
              <a:t>29/11/2007 CERN J. Schukraft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B5867-7505-4253-B06C-9DA0D171340D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062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162800" cy="1143000"/>
          </a:xfrm>
          <a:solidFill>
            <a:srgbClr val="F4FF5F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accent1">
                <a:alpha val="50000"/>
              </a:schemeClr>
            </a:outerShdw>
          </a:effectLst>
        </p:spPr>
        <p:txBody>
          <a:bodyPr wrap="square"/>
          <a:lstStyle>
            <a:lvl1pPr>
              <a:defRPr sz="4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76400"/>
            <a:ext cx="4495800" cy="3810000"/>
          </a:xfrm>
        </p:spPr>
        <p:txBody>
          <a:bodyPr anchor="ctr"/>
          <a:lstStyle>
            <a:lvl1pPr indent="284163" defTabSz="1046163">
              <a:lnSpc>
                <a:spcPct val="100000"/>
              </a:lnSpc>
              <a:spcBef>
                <a:spcPct val="100000"/>
              </a:spcBef>
              <a:defRPr sz="2800"/>
            </a:lvl1pPr>
            <a:lvl2pPr marL="474663" lvl="1" indent="377825" defTabSz="1046163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defRPr sz="2400"/>
            </a:lvl2pPr>
          </a:lstStyle>
          <a:p>
            <a:pPr lvl="0"/>
            <a:r>
              <a:rPr lang="en-US" noProof="0" smtClean="0"/>
              <a:t>Click</a:t>
            </a:r>
          </a:p>
          <a:p>
            <a:pPr lvl="1"/>
            <a:r>
              <a:rPr lang="en-US" noProof="0" smtClean="0"/>
              <a:t>ddd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Mexico June 2003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HI@LHC  J. Schukraft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85DA201-FEAE-4769-9BCB-6BF459E55A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2373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Mexico 6/2003  J. Schukraft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DC5F70-C38F-42BA-AD24-0C589A58DC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5171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Mexico 6/2003  J. Schukraft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EAC5F2-3A94-409C-925B-A5902F7663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9942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E0C7B-3987-4F9F-9DCE-2972CD3DFF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114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Mexico 6/2003  J. Schukraft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AB613F-B56F-4353-9943-BCFA18AD7B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4742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Mexico 6/2003  J. Schukraft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6DE24-3CBF-4B94-9BC5-9E7E94943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4205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Mexico 6/2003  J. Schukraft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766F6D-4550-41CE-A568-A9339BA9B7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64516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Mexico 6/2003  J. Schukraft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60531-D450-4FB0-8C7D-FC53E7EAE5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1382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Mexico 6/2003  J. Schukraft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BD2539-CFFD-433A-A972-F29038B558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7593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Mexico 6/2003  J. Schukraft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F45578-4BB1-41C5-875D-6E7F5B9AB1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87695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Mexico 6/2003  J. Schukraft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29EAB0-1ABA-464B-BD25-5E3B9F638E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77906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9213"/>
            <a:ext cx="2286000" cy="6275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9213"/>
            <a:ext cx="6705600" cy="6275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Mexico 6/2003  J. Schukraft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CB106B-0342-422B-AF05-AAD7616E45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4931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6625" y="49213"/>
            <a:ext cx="234315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0" y="762000"/>
            <a:ext cx="9144000" cy="55626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Mexico 6/2003  J. Schukraft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781C4E-3880-4059-BC39-FCB61809DA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7949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99557" y="6641914"/>
            <a:ext cx="1819409" cy="21608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June 2016 HD  J. Schukraft</a:t>
            </a:r>
            <a:endParaRPr lang="en-US" dirty="0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1A71C-F807-4285-8DAC-0572D324E9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10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9524B-F5E0-4A56-B5EC-8BA08C402E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6145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2150"/>
            <a:ext cx="9144000" cy="6165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June 2016 HD  J. Schukraft</a:t>
            </a:r>
            <a:endParaRPr lang="en-US" dirty="0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7F1D3-1032-48FD-8C43-9F3006DCCF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June 2016 HD 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8E819-5C50-4EE4-A652-A3936F4A83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374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92150"/>
            <a:ext cx="4495800" cy="6165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92150"/>
            <a:ext cx="4495800" cy="6165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June 2016 HD 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1CEFF-915C-460B-A9B7-54B886F10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9744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June 2016 HD 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78CA-A9B5-4771-A3E3-8725D9F3D7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723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June 2016 HD 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AA8E6-BD47-4EA5-8E4B-059D7A0C02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1102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June 2016 HD 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78B35-0D61-469E-A420-5C1803E741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222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June 2016 HD 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F9DEA-8488-4E41-B77A-6A6C80D862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8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June 2016 HD 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ED434-007E-4A34-9D59-6413160CF3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9477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692150"/>
            <a:ext cx="9144000" cy="6165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June 2016 HD 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BA173-B96E-470E-BD75-67829B98F6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5446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9213"/>
            <a:ext cx="2286000" cy="6808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9213"/>
            <a:ext cx="6705600" cy="68087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June 2016 HD 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2D73B-5378-4CCE-BC3C-51FC1755E7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684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1314D-B21D-4EFF-8E78-B8D290294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43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92150"/>
            <a:ext cx="4495800" cy="616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92150"/>
            <a:ext cx="4495800" cy="616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30F09-AD44-4F7B-92B6-147A7298DB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56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E554F-50B0-4541-AF99-66EE8218CD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1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035BB-E18E-4B64-8F5E-FBDF76004D67}" type="slidenum">
              <a:rPr lang="en-US">
                <a:solidFill>
                  <a:srgbClr val="91919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24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8DF59-9FCC-463A-BD77-F7557E5AF2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2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AE98F-AB00-493A-8804-ABB5C06A6A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42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643AB-5468-4516-A56B-3C904D139E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58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EAE26-924F-43B3-B568-50B4544B91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5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951D0-D31D-4DCC-AD65-8B79B96FF8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94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46BE2-D604-48A1-976E-3BDABE3067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319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E0C7B-3987-4F9F-9DCE-2972CD3DFF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78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9524B-F5E0-4A56-B5EC-8BA08C402E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80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1314D-B21D-4EFF-8E78-B8D290294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15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92150"/>
            <a:ext cx="4495800" cy="616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92150"/>
            <a:ext cx="4495800" cy="616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30F09-AD44-4F7B-92B6-147A7298DB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98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6625" y="49213"/>
            <a:ext cx="2343150" cy="58578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27794-776B-4CDC-B3BF-FA063FE94ADC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663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E554F-50B0-4541-AF99-66EE8218CD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098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8DF59-9FCC-463A-BD77-F7557E5AF2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79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AE98F-AB00-493A-8804-ABB5C06A6A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15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643AB-5468-4516-A56B-3C904D139E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75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EAE26-924F-43B3-B568-50B4544B91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3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951D0-D31D-4DCC-AD65-8B79B96FF8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79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46BE2-D604-48A1-976E-3BDABE3067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782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E0C7B-3987-4F9F-9DCE-2972CD3DFF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314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9524B-F5E0-4A56-B5EC-8BA08C402E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9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1314D-B21D-4EFF-8E78-B8D290294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7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8A0F9A2-3B39-416D-991E-1F26A0281F76}" type="slidenum">
              <a:rPr lang="en-US">
                <a:solidFill>
                  <a:srgbClr val="919191"/>
                </a:solidFill>
              </a:rPr>
              <a:pPr/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33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92150"/>
            <a:ext cx="4495800" cy="616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92150"/>
            <a:ext cx="4495800" cy="616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30F09-AD44-4F7B-92B6-147A7298DB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791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E554F-50B0-4541-AF99-66EE8218CD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17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8DF59-9FCC-463A-BD77-F7557E5AF2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400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AE98F-AB00-493A-8804-ABB5C06A6A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80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643AB-5468-4516-A56B-3C904D139E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14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EAE26-924F-43B3-B568-50B4544B91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66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951D0-D31D-4DCC-AD65-8B79B96FF8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170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46BE2-D604-48A1-976E-3BDABE3067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75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162800" cy="1143000"/>
          </a:xfrm>
          <a:solidFill>
            <a:srgbClr val="F4FF5F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accent1">
                <a:alpha val="50000"/>
              </a:schemeClr>
            </a:outerShdw>
          </a:effectLst>
        </p:spPr>
        <p:txBody>
          <a:bodyPr wrap="square"/>
          <a:lstStyle>
            <a:lvl1pPr>
              <a:defRPr sz="4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76400"/>
            <a:ext cx="4495800" cy="3810000"/>
          </a:xfrm>
        </p:spPr>
        <p:txBody>
          <a:bodyPr anchor="ctr"/>
          <a:lstStyle>
            <a:lvl1pPr indent="284163" defTabSz="1046163">
              <a:defRPr sz="2800"/>
            </a:lvl1pPr>
            <a:lvl2pPr marL="474663" lvl="1" indent="377825" defTabSz="1046163">
              <a:lnSpc>
                <a:spcPct val="200000"/>
              </a:lnSpc>
              <a:spcBef>
                <a:spcPct val="0"/>
              </a:spcBef>
              <a:buClr>
                <a:schemeClr val="accent1"/>
              </a:buClr>
              <a:defRPr sz="2400"/>
            </a:lvl2pPr>
          </a:lstStyle>
          <a:p>
            <a:pPr lvl="0"/>
            <a:r>
              <a:rPr lang="en-US" noProof="0" smtClean="0"/>
              <a:t>Click</a:t>
            </a:r>
          </a:p>
          <a:p>
            <a:pPr lvl="1"/>
            <a:r>
              <a:rPr lang="en-US" noProof="0" smtClean="0"/>
              <a:t>ddd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2771775" cy="457200"/>
          </a:xfrm>
        </p:spPr>
        <p:txBody>
          <a:bodyPr/>
          <a:lstStyle>
            <a:lvl1pPr>
              <a:defRPr sz="14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Mexico 2017 J. Schukraft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820150" y="6400800"/>
            <a:ext cx="32385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C1A88CC-8D25-4C2F-B389-44106431BE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38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27794-776B-4CDC-B3BF-FA063FE94ADC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986191A-7503-4231-B343-FE7DAC34FA40}" type="slidenum">
              <a:rPr lang="en-US">
                <a:solidFill>
                  <a:srgbClr val="919191"/>
                </a:solidFill>
              </a:rPr>
              <a:pPr/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93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CC0D1-F39D-4183-9CE3-3F5F2E57EC29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86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569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569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4DC9F-E058-42F5-AB75-D584A3F49F62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180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5BE862-D96F-4725-9D76-0B9895B847D0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560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18D38F-5B68-40D0-B798-A789B8751AE1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2581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8A773-E415-4C22-B9D4-5A1136BF0C80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9486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23329-6C5F-40D6-8774-C4BBFE8E027C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110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1E89E-CBCB-4DC5-8C12-5D8D578FC141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1017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37CEC-FAD5-4353-AA79-D25892D76380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15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9213"/>
            <a:ext cx="2286000" cy="6403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9213"/>
            <a:ext cx="6705600" cy="6403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19FEB-237C-45CE-A734-E297BEDAA6C4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417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>
          <a:xfrm>
            <a:off x="0" y="6400800"/>
            <a:ext cx="32385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Mexico 2017 J. Schukraft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820150" y="6400800"/>
            <a:ext cx="32385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80B168B-F3E8-4461-AF58-9F7B9ABB11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162800" cy="1143000"/>
          </a:xfrm>
          <a:solidFill>
            <a:srgbClr val="F4FF5F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accent1">
                <a:alpha val="50000"/>
              </a:schemeClr>
            </a:outerShdw>
          </a:effectLst>
        </p:spPr>
        <p:txBody>
          <a:bodyPr wrap="square"/>
          <a:lstStyle>
            <a:lvl1pPr>
              <a:defRPr sz="4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971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1D73C2-5463-4523-88BF-8AD5953B610B}" type="slidenum">
              <a:rPr lang="en-US">
                <a:solidFill>
                  <a:srgbClr val="919191"/>
                </a:solidFill>
              </a:rPr>
              <a:pPr/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315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DDE0792-8539-4B0B-B359-94BB4AEBFBB0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949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843EA8-6EDE-49E4-B8E2-7AE8F3E79789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520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0BF8D4F-84F9-4B64-B9E7-6EE3047654E8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766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4D63E5-9C5D-4462-A22C-D4EC3560A59D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654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D208B3-A1AA-41E1-BF72-9417B3FC0B37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125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9BADC5-66D9-4CB7-84EF-702325E2AFF4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240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F3F1A85-FA8A-4F50-AD24-35B5A2F7A26D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887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155940F-1C97-4E2E-A318-AA4D28DF6884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521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EC0DAF-2ABB-42DC-BF3E-984105B13165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793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9213"/>
            <a:ext cx="2286000" cy="6808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9213"/>
            <a:ext cx="6705600" cy="6808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D06603-5B60-4D2D-BAB7-611E7E307BA6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665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72B4348-E4DA-4D11-8625-22F6ED37501A}" type="slidenum">
              <a:rPr lang="en-US">
                <a:solidFill>
                  <a:srgbClr val="919191"/>
                </a:solidFill>
              </a:rPr>
              <a:pPr/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220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92"/>
            </a:lvl1pPr>
          </a:lstStyle>
          <a:p>
            <a:pPr algn="l"/>
            <a:r>
              <a:rPr lang="en-US" altLang="en-US" smtClean="0">
                <a:solidFill>
                  <a:srgbClr val="000000"/>
                </a:solidFill>
              </a:rPr>
              <a:t>Mexico 2017 J. Schukraft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92"/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38200" y="497933"/>
            <a:ext cx="7162800" cy="604334"/>
          </a:xfrm>
          <a:solidFill>
            <a:srgbClr val="F4FF5F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accent1">
                <a:alpha val="50000"/>
              </a:schemeClr>
            </a:outerShdw>
          </a:effectLst>
        </p:spPr>
        <p:txBody>
          <a:bodyPr wrap="square"/>
          <a:lstStyle>
            <a:lvl1pPr>
              <a:defRPr sz="3692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76400"/>
            <a:ext cx="4495800" cy="3810000"/>
          </a:xfrm>
        </p:spPr>
        <p:txBody>
          <a:bodyPr anchor="ctr"/>
          <a:lstStyle>
            <a:lvl1pPr indent="262311" defTabSz="965713">
              <a:defRPr sz="2585">
                <a:solidFill>
                  <a:srgbClr val="5A91FE"/>
                </a:solidFill>
              </a:defRPr>
            </a:lvl1pPr>
            <a:lvl2pPr marL="438161" lvl="1" indent="348770" defTabSz="965713">
              <a:lnSpc>
                <a:spcPct val="200000"/>
              </a:lnSpc>
              <a:spcBef>
                <a:spcPct val="0"/>
              </a:spcBef>
              <a:buClr>
                <a:schemeClr val="accent1"/>
              </a:buClr>
              <a:defRPr sz="2215"/>
            </a:lvl2pPr>
          </a:lstStyle>
          <a:p>
            <a:pPr lvl="0"/>
            <a:r>
              <a:rPr lang="en-US" altLang="en-US" noProof="0" smtClean="0"/>
              <a:t>Click</a:t>
            </a:r>
          </a:p>
          <a:p>
            <a:pPr lvl="1"/>
            <a:r>
              <a:rPr lang="en-US" altLang="en-US" noProof="0" smtClean="0"/>
              <a:t>ddd</a:t>
            </a: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335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319" y="65493"/>
            <a:ext cx="6065763" cy="5532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0A5862-2281-4960-9952-60E41F0FD3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5656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7735" y="3702303"/>
            <a:ext cx="9970678" cy="860173"/>
          </a:xfrm>
        </p:spPr>
        <p:txBody>
          <a:bodyPr anchor="b"/>
          <a:lstStyle>
            <a:lvl1pPr>
              <a:defRPr sz="553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254" y="4589464"/>
            <a:ext cx="7886700" cy="1500187"/>
          </a:xfrm>
        </p:spPr>
        <p:txBody>
          <a:bodyPr/>
          <a:lstStyle>
            <a:lvl1pPr marL="0" indent="0">
              <a:buNone/>
              <a:defRPr sz="2215"/>
            </a:lvl1pPr>
            <a:lvl2pPr marL="422041" indent="0">
              <a:buNone/>
              <a:defRPr sz="1846"/>
            </a:lvl2pPr>
            <a:lvl3pPr marL="844083" indent="0">
              <a:buNone/>
              <a:defRPr sz="1662"/>
            </a:lvl3pPr>
            <a:lvl4pPr marL="1266124" indent="0">
              <a:buNone/>
              <a:defRPr sz="1477"/>
            </a:lvl4pPr>
            <a:lvl5pPr marL="1688165" indent="0">
              <a:buNone/>
              <a:defRPr sz="1477"/>
            </a:lvl5pPr>
            <a:lvl6pPr marL="2110207" indent="0">
              <a:buNone/>
              <a:defRPr sz="1477"/>
            </a:lvl6pPr>
            <a:lvl7pPr marL="2532248" indent="0">
              <a:buNone/>
              <a:defRPr sz="1477"/>
            </a:lvl7pPr>
            <a:lvl8pPr marL="2954289" indent="0">
              <a:buNone/>
              <a:defRPr sz="1477"/>
            </a:lvl8pPr>
            <a:lvl9pPr marL="3376331" indent="0">
              <a:buNone/>
              <a:defRPr sz="14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D0B0BF-14AC-451C-86F9-02CC90AE93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284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319" y="65493"/>
            <a:ext cx="6065763" cy="5532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93738"/>
            <a:ext cx="4501662" cy="6164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693738"/>
            <a:ext cx="4501662" cy="6164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81B1424-0F98-409B-99B5-5DC1DC7935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828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0584" y="751293"/>
            <a:ext cx="6065763" cy="5532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116" y="1681163"/>
            <a:ext cx="3868615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16" y="2505075"/>
            <a:ext cx="3868615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665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665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5B97A5-6B51-4DE0-8625-4400ABCA39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63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319" y="65493"/>
            <a:ext cx="6065763" cy="5532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059A35D-CA41-47E9-A8B5-AB0B28B6DDA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254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21E9DF-8EED-4EEF-952D-1EBFC8E443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948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99974" y="1555274"/>
            <a:ext cx="5408532" cy="502126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666" y="987426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115" y="2057400"/>
            <a:ext cx="2948354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5AC7AE5-76E0-48A8-A6F2-43F17C70F9B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5514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99974" y="1555274"/>
            <a:ext cx="5408532" cy="502126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666" y="987426"/>
            <a:ext cx="4629150" cy="4873625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115" y="2057400"/>
            <a:ext cx="2948354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DAAD183-4731-4E6A-AE3E-16E3FAA8E7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819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319" y="65493"/>
            <a:ext cx="6065763" cy="5532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38D9EB-248B-4341-979A-4E04A53B515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67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211865-4C13-4F60-A1FF-D714089E6750}" type="slidenum">
              <a:rPr lang="en-US">
                <a:solidFill>
                  <a:srgbClr val="919191"/>
                </a:solidFill>
              </a:rPr>
              <a:pPr/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158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77898" y="467212"/>
            <a:ext cx="646203" cy="597279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9214"/>
            <a:ext cx="6717323" cy="6808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3C2A900-2AE7-406D-8725-7EE22C626A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963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162800" cy="1143000"/>
          </a:xfrm>
          <a:solidFill>
            <a:srgbClr val="F4FF5F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accent1">
                <a:alpha val="50000"/>
              </a:schemeClr>
            </a:outerShdw>
          </a:effectLst>
        </p:spPr>
        <p:txBody>
          <a:bodyPr wrap="square"/>
          <a:lstStyle>
            <a:lvl1pPr>
              <a:defRPr sz="4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76400"/>
            <a:ext cx="4495800" cy="3810000"/>
          </a:xfrm>
        </p:spPr>
        <p:txBody>
          <a:bodyPr anchor="ctr"/>
          <a:lstStyle>
            <a:lvl1pPr indent="284163" defTabSz="1046163">
              <a:defRPr sz="2800"/>
            </a:lvl1pPr>
            <a:lvl2pPr marL="474663" lvl="1" indent="377825" defTabSz="1046163">
              <a:lnSpc>
                <a:spcPct val="200000"/>
              </a:lnSpc>
              <a:spcBef>
                <a:spcPct val="0"/>
              </a:spcBef>
              <a:buClr>
                <a:schemeClr val="accent1"/>
              </a:buClr>
              <a:defRPr sz="2400"/>
            </a:lvl2pPr>
          </a:lstStyle>
          <a:p>
            <a:pPr lvl="0"/>
            <a:r>
              <a:rPr lang="en-US" noProof="0" smtClean="0"/>
              <a:t>Click</a:t>
            </a:r>
          </a:p>
          <a:p>
            <a:pPr lvl="1"/>
            <a:r>
              <a:rPr lang="en-US" noProof="0" smtClean="0"/>
              <a:t>ddd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2771775" cy="457200"/>
          </a:xfrm>
        </p:spPr>
        <p:txBody>
          <a:bodyPr/>
          <a:lstStyle>
            <a:lvl1pPr>
              <a:defRPr sz="14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Mexico 2017 J. Schukraft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820150" y="6400800"/>
            <a:ext cx="32385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C1A88CC-8D25-4C2F-B389-44106431BE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535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27794-776B-4CDC-B3BF-FA063FE94ADC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441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CC0D1-F39D-4183-9CE3-3F5F2E57EC29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091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569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569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4DC9F-E058-42F5-AB75-D584A3F49F62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952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5BE862-D96F-4725-9D76-0B9895B847D0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831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18D38F-5B68-40D0-B798-A789B8751AE1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084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8A773-E415-4C22-B9D4-5A1136BF0C80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3837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23329-6C5F-40D6-8774-C4BBFE8E027C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158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1E89E-CBCB-4DC5-8C12-5D8D578FC141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14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D5B891C-7B29-427C-B780-BEC481FF3059}" type="slidenum">
              <a:rPr lang="en-US">
                <a:solidFill>
                  <a:srgbClr val="919191"/>
                </a:solidFill>
              </a:rPr>
              <a:pPr/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048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37CEC-FAD5-4353-AA79-D25892D76380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0300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9213"/>
            <a:ext cx="2286000" cy="6403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9213"/>
            <a:ext cx="6705600" cy="6403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19FEB-237C-45CE-A734-E297BEDAA6C4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42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dt" sz="half" idx="2"/>
          </p:nvPr>
        </p:nvSpPr>
        <p:spPr>
          <a:xfrm>
            <a:off x="0" y="6400800"/>
            <a:ext cx="2771775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Mexico 2017 J. Schukraft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30787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820150" y="6400800"/>
            <a:ext cx="32385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E0F808B-3F21-498E-8052-DB4F682252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307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162800" cy="1143000"/>
          </a:xfrm>
          <a:solidFill>
            <a:srgbClr val="F4FF5F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accent1">
                <a:alpha val="50000"/>
              </a:schemeClr>
            </a:outerShdw>
          </a:effectLst>
        </p:spPr>
        <p:txBody>
          <a:bodyPr wrap="square"/>
          <a:lstStyle>
            <a:lvl1pPr>
              <a:defRPr sz="4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6307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676400"/>
            <a:ext cx="4495800" cy="3810000"/>
          </a:xfrm>
        </p:spPr>
        <p:txBody>
          <a:bodyPr anchor="ctr"/>
          <a:lstStyle>
            <a:lvl1pPr indent="284163" defTabSz="1046163">
              <a:defRPr sz="2800"/>
            </a:lvl1pPr>
            <a:lvl2pPr marL="474663" lvl="1" indent="377825" defTabSz="1046163">
              <a:lnSpc>
                <a:spcPct val="200000"/>
              </a:lnSpc>
              <a:spcBef>
                <a:spcPct val="0"/>
              </a:spcBef>
              <a:buClr>
                <a:schemeClr val="accent1"/>
              </a:buClr>
              <a:defRPr sz="2400"/>
            </a:lvl2pPr>
          </a:lstStyle>
          <a:p>
            <a:pPr lvl="0"/>
            <a:r>
              <a:rPr lang="en-US" altLang="en-US" noProof="0" smtClean="0"/>
              <a:t>Click</a:t>
            </a:r>
          </a:p>
          <a:p>
            <a:pPr lvl="1"/>
            <a:r>
              <a:rPr lang="en-US" altLang="en-US" noProof="0" smtClean="0"/>
              <a:t>ddd</a:t>
            </a:r>
          </a:p>
        </p:txBody>
      </p:sp>
    </p:spTree>
    <p:extLst>
      <p:ext uri="{BB962C8B-B14F-4D97-AF65-F5344CB8AC3E}">
        <p14:creationId xmlns:p14="http://schemas.microsoft.com/office/powerpoint/2010/main" val="31575585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8CD2896-3B32-45C3-BD25-5CBE0515FF8F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965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92F393-E64B-4923-AF85-E925415BCEF8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593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1AF335-EF4B-4545-9359-25896C48026A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624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7B39B7-FC3B-4D8F-9D9E-8F1CAFDCA373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612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1CFAC1-F77A-4F5B-869D-828E5F0151C6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357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314045-06EA-4D43-896A-C6C6D79A0A3E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559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2E6B4F-6521-43E6-BBF5-A69E672FADF0}" type="slidenum">
              <a:rPr lang="en-US" altLang="en-US">
                <a:solidFill>
                  <a:srgbClr val="919191"/>
                </a:solidFill>
              </a:rPr>
              <a:pPr/>
              <a:t>‹#›</a:t>
            </a:fld>
            <a:endParaRPr lang="en-US" alt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9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image" Target="../media/image5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 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solidFill>
                  <a:schemeClr val="bg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1CBB784-4134-4CBF-8BFF-5A99DC6B9D87}" type="slidenum">
              <a:rPr lang="en-US">
                <a:solidFill>
                  <a:srgbClr val="91919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9784" y="6641914"/>
            <a:ext cx="1944216" cy="21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chemeClr val="bg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 dirty="0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826" r:id="rId3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614488" algn="l"/>
        </a:tabLst>
        <a:defRPr sz="2400" b="1">
          <a:solidFill>
            <a:srgbClr val="0000FF"/>
          </a:solidFill>
          <a:latin typeface="+mn-lt"/>
          <a:ea typeface="+mn-ea"/>
          <a:cs typeface="+mn-cs"/>
        </a:defRPr>
      </a:lvl1pPr>
      <a:lvl2pPr marL="193675" indent="-3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614488" algn="l"/>
        </a:tabLst>
        <a:defRPr>
          <a:solidFill>
            <a:schemeClr val="tx1"/>
          </a:solidFill>
          <a:latin typeface="+mn-lt"/>
        </a:defRPr>
      </a:lvl2pPr>
      <a:lvl3pPr marL="384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614488" algn="l"/>
        </a:tabLst>
        <a:defRPr>
          <a:solidFill>
            <a:schemeClr val="tx1"/>
          </a:solidFill>
          <a:latin typeface="+mn-lt"/>
        </a:defRPr>
      </a:lvl3pPr>
      <a:lvl4pPr marL="576263" indent="-15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614488" algn="l"/>
        </a:tabLst>
        <a:defRPr>
          <a:solidFill>
            <a:schemeClr val="tx1"/>
          </a:solidFill>
          <a:latin typeface="+mn-lt"/>
        </a:defRPr>
      </a:lvl4pPr>
      <a:lvl5pPr marL="7667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5pPr>
      <a:lvl6pPr marL="12239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6pPr>
      <a:lvl7pPr marL="16811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7pPr>
      <a:lvl8pPr marL="21383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8pPr>
      <a:lvl9pPr marL="25955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1263" y="6643688"/>
            <a:ext cx="161131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altLang="en-US" smtClean="0">
                <a:solidFill>
                  <a:srgbClr val="919191"/>
                </a:solidFill>
                <a:latin typeface="Arial" panose="020B0604020202020204" pitchFamily="34" charset="0"/>
              </a:rPr>
              <a:t>Mexico 2017 J. Schukraft</a:t>
            </a:r>
          </a:p>
        </p:txBody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Body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297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24625"/>
            <a:ext cx="2508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</a:lstStyle>
          <a:p>
            <a:fld id="{CE17FB65-A97A-4751-95A5-42D9FF7DA964}" type="slidenum">
              <a:rPr lang="en-US" altLang="en-US" smtClean="0">
                <a:solidFill>
                  <a:srgbClr val="919191"/>
                </a:solidFill>
              </a:rPr>
              <a:pPr/>
              <a:t>‹#›</a:t>
            </a:fld>
            <a:endParaRPr lang="en-US" altLang="en-US" smtClean="0">
              <a:solidFill>
                <a:srgbClr val="919191"/>
              </a:solidFill>
            </a:endParaRPr>
          </a:p>
        </p:txBody>
      </p:sp>
      <p:sp>
        <p:nvSpPr>
          <p:cNvPr id="62976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476625" y="49213"/>
            <a:ext cx="23431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Slide Title</a:t>
            </a:r>
          </a:p>
        </p:txBody>
      </p:sp>
      <p:sp>
        <p:nvSpPr>
          <p:cNvPr id="629766" name="Line 6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629767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5878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629768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42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9pPr>
    </p:titleStyle>
    <p:bodyStyle>
      <a:lvl1pPr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tabLst>
          <a:tab pos="1614488" algn="l"/>
        </a:tabLst>
        <a:defRPr sz="2400" kern="1200">
          <a:solidFill>
            <a:srgbClr val="0000FF"/>
          </a:solidFill>
          <a:latin typeface="+mn-lt"/>
          <a:ea typeface="+mn-ea"/>
          <a:cs typeface="+mn-cs"/>
        </a:defRPr>
      </a:lvl1pPr>
      <a:lvl2pPr marL="193675" indent="-317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ð"/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38417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µ"/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576263" indent="-15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anose="05000000000000000000" pitchFamily="2" charset="2"/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7667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1263" y="6643688"/>
            <a:ext cx="161131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altLang="en-US" smtClean="0">
                <a:solidFill>
                  <a:srgbClr val="919191"/>
                </a:solidFill>
                <a:latin typeface="Arial" panose="020B0604020202020204" pitchFamily="34" charset="0"/>
              </a:rPr>
              <a:t>Mexico 2017 J. Schukraft</a:t>
            </a:r>
          </a:p>
        </p:txBody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Body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297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24625"/>
            <a:ext cx="2508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</a:lstStyle>
          <a:p>
            <a:fld id="{CE17FB65-A97A-4751-95A5-42D9FF7DA964}" type="slidenum">
              <a:rPr lang="en-US" altLang="en-US" smtClean="0">
                <a:solidFill>
                  <a:srgbClr val="919191"/>
                </a:solidFill>
              </a:rPr>
              <a:pPr/>
              <a:t>‹#›</a:t>
            </a:fld>
            <a:endParaRPr lang="en-US" altLang="en-US" smtClean="0">
              <a:solidFill>
                <a:srgbClr val="919191"/>
              </a:solidFill>
            </a:endParaRPr>
          </a:p>
        </p:txBody>
      </p:sp>
      <p:sp>
        <p:nvSpPr>
          <p:cNvPr id="62976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476625" y="49213"/>
            <a:ext cx="23431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Slide Title</a:t>
            </a:r>
          </a:p>
        </p:txBody>
      </p:sp>
      <p:sp>
        <p:nvSpPr>
          <p:cNvPr id="629766" name="Line 6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629767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5878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629768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79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9pPr>
    </p:titleStyle>
    <p:bodyStyle>
      <a:lvl1pPr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tabLst>
          <a:tab pos="1614488" algn="l"/>
        </a:tabLst>
        <a:defRPr sz="2400" kern="1200">
          <a:solidFill>
            <a:srgbClr val="0000FF"/>
          </a:solidFill>
          <a:latin typeface="+mn-lt"/>
          <a:ea typeface="+mn-ea"/>
          <a:cs typeface="+mn-cs"/>
        </a:defRPr>
      </a:lvl1pPr>
      <a:lvl2pPr marL="193675" indent="-317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ð"/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38417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µ"/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576263" indent="-15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anose="05000000000000000000" pitchFamily="2" charset="2"/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7667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80300" y="6643688"/>
            <a:ext cx="16637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altLang="en-US" smtClean="0">
                <a:solidFill>
                  <a:srgbClr val="919191"/>
                </a:solidFill>
                <a:latin typeface="Arial" panose="020B0604020202020204" pitchFamily="34" charset="0"/>
              </a:rPr>
              <a:t>Mexico 2017 J. Schukraft</a:t>
            </a:r>
          </a:p>
        </p:txBody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Body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638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395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</a:lstStyle>
          <a:p>
            <a:fld id="{76429AD9-AA3D-4108-8D3E-9C13A1E568C5}" type="slidenum">
              <a:rPr lang="en-US" altLang="en-US" smtClean="0">
                <a:solidFill>
                  <a:srgbClr val="919191"/>
                </a:solidFill>
              </a:rPr>
              <a:pPr/>
              <a:t>‹#›</a:t>
            </a:fld>
            <a:endParaRPr lang="en-US" altLang="en-US" smtClean="0">
              <a:solidFill>
                <a:srgbClr val="919191"/>
              </a:solidFill>
            </a:endParaRPr>
          </a:p>
        </p:txBody>
      </p:sp>
      <p:sp>
        <p:nvSpPr>
          <p:cNvPr id="6563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476625" y="49213"/>
            <a:ext cx="23431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Slide Title</a:t>
            </a:r>
          </a:p>
        </p:txBody>
      </p:sp>
      <p:sp>
        <p:nvSpPr>
          <p:cNvPr id="656390" name="Line 6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65639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5878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65639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54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9pPr>
    </p:titleStyle>
    <p:bodyStyle>
      <a:lvl1pPr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tabLst>
          <a:tab pos="1614488" algn="l"/>
        </a:tabLst>
        <a:defRPr sz="2400" b="1" kern="12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93675" indent="-317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ð"/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38417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µ"/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576263" indent="-15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anose="05000000000000000000" pitchFamily="2" charset="2"/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7667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00963" y="6643688"/>
            <a:ext cx="144303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altLang="en-US" smtClean="0">
                <a:solidFill>
                  <a:srgbClr val="919191"/>
                </a:solidFill>
                <a:latin typeface="Arial" panose="020B0604020202020204" pitchFamily="34" charset="0"/>
              </a:rPr>
              <a:t>Mexico 2017 J. Schukraft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Body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24625"/>
            <a:ext cx="2508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</a:lstStyle>
          <a:p>
            <a:fld id="{014A4B0D-E40B-4FCB-81B8-57795553AB38}" type="slidenum">
              <a:rPr lang="en-US" altLang="en-US" smtClean="0">
                <a:solidFill>
                  <a:srgbClr val="919191"/>
                </a:solidFill>
              </a:rPr>
              <a:pPr/>
              <a:t>‹#›</a:t>
            </a:fld>
            <a:endParaRPr lang="en-US" altLang="en-US" smtClean="0">
              <a:solidFill>
                <a:srgbClr val="919191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476625" y="49213"/>
            <a:ext cx="23431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Slide Title</a:t>
            </a:r>
          </a:p>
        </p:txBody>
      </p:sp>
      <p:sp>
        <p:nvSpPr>
          <p:cNvPr id="1055" name="Line 31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5878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38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tabLst>
          <a:tab pos="1614488" algn="l"/>
        </a:tabLst>
        <a:defRPr sz="2400" kern="1200">
          <a:solidFill>
            <a:srgbClr val="0000FF"/>
          </a:solidFill>
          <a:latin typeface="+mn-lt"/>
          <a:ea typeface="+mn-ea"/>
          <a:cs typeface="+mn-cs"/>
        </a:defRPr>
      </a:lvl1pPr>
      <a:lvl2pPr marL="193675" indent="-3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ð"/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384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µ"/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576263" indent="-15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anose="05000000000000000000" pitchFamily="2" charset="2"/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7667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1263" y="6643688"/>
            <a:ext cx="158273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>
              <a:defRPr/>
            </a:pPr>
            <a:r>
              <a:rPr lang="en-US">
                <a:solidFill>
                  <a:srgbClr val="919191"/>
                </a:solidFill>
              </a:rPr>
              <a:t>29/11/2007 CERN J. Schukraft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69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Body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24625"/>
            <a:ext cx="2508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</a:lstStyle>
          <a:p>
            <a:fld id="{43A2EF47-7411-4BFF-BDA6-DB2B8D54B74E}" type="slidenum">
              <a:rPr lang="en-US" altLang="en-US" smtClean="0">
                <a:solidFill>
                  <a:srgbClr val="919191"/>
                </a:solidFill>
              </a:rPr>
              <a:pPr/>
              <a:t>‹#›</a:t>
            </a:fld>
            <a:endParaRPr lang="en-US" altLang="en-US" smtClean="0">
              <a:solidFill>
                <a:srgbClr val="919191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476625" y="49213"/>
            <a:ext cx="23431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030" name="Line 31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Picture 3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587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3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14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tabLst>
          <a:tab pos="1614488" algn="l"/>
        </a:tabLst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193675" indent="-3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ð"/>
        <a:tabLst>
          <a:tab pos="1614488" algn="l"/>
        </a:tabLst>
        <a:defRPr>
          <a:solidFill>
            <a:schemeClr val="tx1"/>
          </a:solidFill>
          <a:latin typeface="+mn-lt"/>
        </a:defRPr>
      </a:lvl2pPr>
      <a:lvl3pPr marL="384175" indent="5302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614488" algn="l"/>
        </a:tabLst>
        <a:defRPr>
          <a:solidFill>
            <a:schemeClr val="tx1"/>
          </a:solidFill>
          <a:latin typeface="+mn-lt"/>
        </a:defRPr>
      </a:lvl3pPr>
      <a:lvl4pPr marL="576263" indent="-15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614488" algn="l"/>
        </a:tabLst>
        <a:defRPr>
          <a:solidFill>
            <a:schemeClr val="tx1"/>
          </a:solidFill>
          <a:latin typeface="+mn-lt"/>
        </a:defRPr>
      </a:lvl4pPr>
      <a:lvl5pPr marL="7667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5pPr>
      <a:lvl6pPr marL="12239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6pPr>
      <a:lvl7pPr marL="16811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7pPr>
      <a:lvl8pPr marL="21383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8pPr>
      <a:lvl9pPr marL="25955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39000" y="6635750"/>
            <a:ext cx="14462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Mexico 6/2003  J. Schukraft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78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</a:lstStyle>
          <a:p>
            <a:fld id="{F7ED0069-DE8E-479F-A2FE-6806526CB58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7786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476625" y="49213"/>
            <a:ext cx="23431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587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37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tabLst>
          <a:tab pos="1614488" algn="l"/>
        </a:tabLst>
        <a:defRPr sz="24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93675" indent="-3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ð"/>
        <a:tabLst>
          <a:tab pos="1614488" algn="l"/>
        </a:tabLst>
        <a:defRPr>
          <a:solidFill>
            <a:schemeClr val="tx1"/>
          </a:solidFill>
          <a:latin typeface="+mn-lt"/>
        </a:defRPr>
      </a:lvl2pPr>
      <a:lvl3pPr marL="384175" indent="5302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µ"/>
        <a:tabLst>
          <a:tab pos="1614488" algn="l"/>
        </a:tabLst>
        <a:defRPr>
          <a:solidFill>
            <a:schemeClr val="tx1"/>
          </a:solidFill>
          <a:latin typeface="+mn-lt"/>
        </a:defRPr>
      </a:lvl3pPr>
      <a:lvl4pPr marL="576263" indent="-15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anose="05000000000000000000" pitchFamily="2" charset="2"/>
        <a:tabLst>
          <a:tab pos="1614488" algn="l"/>
        </a:tabLst>
        <a:defRPr>
          <a:solidFill>
            <a:schemeClr val="tx1"/>
          </a:solidFill>
          <a:latin typeface="+mn-lt"/>
        </a:defRPr>
      </a:lvl4pPr>
      <a:lvl5pPr marL="7667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5pPr>
      <a:lvl6pPr marL="12239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6pPr>
      <a:lvl7pPr marL="16811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7pPr>
      <a:lvl8pPr marL="21383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8pPr>
      <a:lvl9pPr marL="25955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74523" y="6641914"/>
            <a:ext cx="2069477" cy="21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smtClean="0">
                <a:solidFill>
                  <a:srgbClr val="919191"/>
                </a:solidFill>
              </a:rPr>
              <a:t>June 2016 HD  J. Schukraft</a:t>
            </a:r>
            <a:endParaRPr lang="en-US" dirty="0">
              <a:solidFill>
                <a:srgbClr val="919191"/>
              </a:solidFill>
            </a:endParaRPr>
          </a:p>
        </p:txBody>
      </p:sp>
      <p:sp>
        <p:nvSpPr>
          <p:cNvPr id="6205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76625" y="49213"/>
            <a:ext cx="23431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620549" name="Line 5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>
              <a:buClr>
                <a:srgbClr val="FC0128"/>
              </a:buClr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62055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705600"/>
            <a:ext cx="685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0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algn="l">
              <a:defRPr/>
            </a:pPr>
            <a:fld id="{9387EF07-AA7A-4E41-B817-6D5B5B604CDE}" type="slidenum">
              <a:rPr lang="en-US">
                <a:solidFill>
                  <a:srgbClr val="000000"/>
                </a:solidFill>
              </a:rPr>
              <a:pPr algn="l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8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614488" algn="l"/>
        </a:tabLst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193675" indent="-317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614488" algn="l"/>
        </a:tabLst>
        <a:defRPr>
          <a:solidFill>
            <a:schemeClr val="tx1"/>
          </a:solidFill>
          <a:latin typeface="+mn-lt"/>
        </a:defRPr>
      </a:lvl2pPr>
      <a:lvl3pPr marL="384175" indent="5302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614488" algn="l"/>
        </a:tabLst>
        <a:defRPr>
          <a:solidFill>
            <a:schemeClr val="tx1"/>
          </a:solidFill>
          <a:latin typeface="+mn-lt"/>
        </a:defRPr>
      </a:lvl3pPr>
      <a:lvl4pPr marL="576263" indent="-15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614488" algn="l"/>
        </a:tabLst>
        <a:defRPr>
          <a:solidFill>
            <a:schemeClr val="tx1"/>
          </a:solidFill>
          <a:latin typeface="+mn-lt"/>
        </a:defRPr>
      </a:lvl4pPr>
      <a:lvl5pPr marL="766763" indent="1062038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5pPr>
      <a:lvl6pPr marL="1223963" indent="1062038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6pPr>
      <a:lvl7pPr marL="1681163" indent="1062038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7pPr>
      <a:lvl8pPr marL="2138363" indent="1062038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8pPr>
      <a:lvl9pPr marL="2595563" indent="1062038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solidFill>
                  <a:schemeClr val="bg2"/>
                </a:solidFill>
                <a:latin typeface="Times New Roman" pitchFamily="18" charset="0"/>
              </a:defRPr>
            </a:lvl1pPr>
          </a:lstStyle>
          <a:p>
            <a:fld id="{E7E42D11-2E7B-42C8-9E63-7566BABB4E48}" type="slidenum">
              <a:rPr lang="en-US" smtClean="0">
                <a:solidFill>
                  <a:srgbClr val="919191"/>
                </a:solidFill>
              </a:rPr>
              <a:pPr/>
              <a:t>‹#›</a:t>
            </a:fld>
            <a:endParaRPr lang="en-US" smtClean="0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614488" algn="l"/>
        </a:tabLst>
        <a:defRPr sz="2400" b="1">
          <a:solidFill>
            <a:srgbClr val="0000FF"/>
          </a:solidFill>
          <a:latin typeface="+mn-lt"/>
          <a:ea typeface="+mn-ea"/>
          <a:cs typeface="+mn-cs"/>
        </a:defRPr>
      </a:lvl1pPr>
      <a:lvl2pPr marL="193675" indent="-317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614488" algn="l"/>
        </a:tabLst>
        <a:defRPr>
          <a:solidFill>
            <a:schemeClr val="tx1"/>
          </a:solidFill>
          <a:latin typeface="+mn-lt"/>
        </a:defRPr>
      </a:lvl2pPr>
      <a:lvl3pPr marL="38417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614488" algn="l"/>
        </a:tabLst>
        <a:defRPr>
          <a:solidFill>
            <a:schemeClr val="tx1"/>
          </a:solidFill>
          <a:latin typeface="+mn-lt"/>
        </a:defRPr>
      </a:lvl3pPr>
      <a:lvl4pPr marL="576263" indent="-15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614488" algn="l"/>
        </a:tabLst>
        <a:defRPr>
          <a:solidFill>
            <a:schemeClr val="tx1"/>
          </a:solidFill>
          <a:latin typeface="+mn-lt"/>
        </a:defRPr>
      </a:lvl4pPr>
      <a:lvl5pPr marL="7667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5pPr>
      <a:lvl6pPr marL="12239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6pPr>
      <a:lvl7pPr marL="16811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7pPr>
      <a:lvl8pPr marL="21383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8pPr>
      <a:lvl9pPr marL="25955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7725" y="6643688"/>
            <a:ext cx="21844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smtClean="0">
                <a:solidFill>
                  <a:srgbClr val="919191"/>
                </a:solidFill>
                <a:latin typeface="Arial"/>
              </a:rPr>
              <a:t>Mexico 2017 J. Schukraft</a:t>
            </a: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92150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205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65513" y="0"/>
            <a:ext cx="23431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620549" name="Line 5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  <a:defRPr/>
            </a:pPr>
            <a:endParaRPr lang="en-US" sz="160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959494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949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582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055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705600"/>
            <a:ext cx="685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0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CD30B9D-5BA1-44C1-88DE-9EB99A550C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8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614488" algn="l"/>
        </a:tabLst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193675" indent="-3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614488" algn="l"/>
        </a:tabLst>
        <a:defRPr>
          <a:solidFill>
            <a:schemeClr val="tx1"/>
          </a:solidFill>
          <a:latin typeface="+mn-lt"/>
        </a:defRPr>
      </a:lvl2pPr>
      <a:lvl3pPr marL="384175" indent="5302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614488" algn="l"/>
        </a:tabLst>
        <a:defRPr>
          <a:solidFill>
            <a:schemeClr val="tx1"/>
          </a:solidFill>
          <a:latin typeface="+mn-lt"/>
        </a:defRPr>
      </a:lvl3pPr>
      <a:lvl4pPr marL="576263" indent="-15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614488" algn="l"/>
        </a:tabLst>
        <a:defRPr>
          <a:solidFill>
            <a:schemeClr val="tx1"/>
          </a:solidFill>
          <a:latin typeface="+mn-lt"/>
        </a:defRPr>
      </a:lvl4pPr>
      <a:lvl5pPr marL="7667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5pPr>
      <a:lvl6pPr marL="12239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6pPr>
      <a:lvl7pPr marL="16811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7pPr>
      <a:lvl8pPr marL="21383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8pPr>
      <a:lvl9pPr marL="25955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7725" y="6643688"/>
            <a:ext cx="21844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smtClean="0">
                <a:solidFill>
                  <a:srgbClr val="919191"/>
                </a:solidFill>
                <a:latin typeface="Arial"/>
              </a:rPr>
              <a:t>Mexico 2017 J. Schukraft</a:t>
            </a: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92150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205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65513" y="0"/>
            <a:ext cx="23431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620549" name="Line 5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  <a:defRPr/>
            </a:pPr>
            <a:endParaRPr lang="en-US" sz="160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959494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949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582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055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705600"/>
            <a:ext cx="685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0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CD30B9D-5BA1-44C1-88DE-9EB99A550C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46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614488" algn="l"/>
        </a:tabLst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193675" indent="-3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614488" algn="l"/>
        </a:tabLst>
        <a:defRPr>
          <a:solidFill>
            <a:schemeClr val="tx1"/>
          </a:solidFill>
          <a:latin typeface="+mn-lt"/>
        </a:defRPr>
      </a:lvl2pPr>
      <a:lvl3pPr marL="384175" indent="5302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614488" algn="l"/>
        </a:tabLst>
        <a:defRPr>
          <a:solidFill>
            <a:schemeClr val="tx1"/>
          </a:solidFill>
          <a:latin typeface="+mn-lt"/>
        </a:defRPr>
      </a:lvl3pPr>
      <a:lvl4pPr marL="576263" indent="-15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614488" algn="l"/>
        </a:tabLst>
        <a:defRPr>
          <a:solidFill>
            <a:schemeClr val="tx1"/>
          </a:solidFill>
          <a:latin typeface="+mn-lt"/>
        </a:defRPr>
      </a:lvl4pPr>
      <a:lvl5pPr marL="7667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5pPr>
      <a:lvl6pPr marL="12239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6pPr>
      <a:lvl7pPr marL="16811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7pPr>
      <a:lvl8pPr marL="21383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8pPr>
      <a:lvl9pPr marL="25955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7725" y="6643688"/>
            <a:ext cx="21844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smtClean="0">
                <a:solidFill>
                  <a:srgbClr val="919191"/>
                </a:solidFill>
                <a:latin typeface="Arial"/>
              </a:rPr>
              <a:t>Mexico 2017 J. Schukraft</a:t>
            </a: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92150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205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65513" y="0"/>
            <a:ext cx="23431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620549" name="Line 5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  <a:defRPr/>
            </a:pPr>
            <a:endParaRPr lang="en-US" sz="160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959494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949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582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055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705600"/>
            <a:ext cx="685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0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CD30B9D-5BA1-44C1-88DE-9EB99A550C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3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614488" algn="l"/>
        </a:tabLst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193675" indent="-3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614488" algn="l"/>
        </a:tabLst>
        <a:defRPr>
          <a:solidFill>
            <a:schemeClr val="tx1"/>
          </a:solidFill>
          <a:latin typeface="+mn-lt"/>
        </a:defRPr>
      </a:lvl2pPr>
      <a:lvl3pPr marL="384175" indent="5302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614488" algn="l"/>
        </a:tabLst>
        <a:defRPr>
          <a:solidFill>
            <a:schemeClr val="tx1"/>
          </a:solidFill>
          <a:latin typeface="+mn-lt"/>
        </a:defRPr>
      </a:lvl3pPr>
      <a:lvl4pPr marL="576263" indent="-15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614488" algn="l"/>
        </a:tabLst>
        <a:defRPr>
          <a:solidFill>
            <a:schemeClr val="tx1"/>
          </a:solidFill>
          <a:latin typeface="+mn-lt"/>
        </a:defRPr>
      </a:lvl4pPr>
      <a:lvl5pPr marL="7667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5pPr>
      <a:lvl6pPr marL="12239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6pPr>
      <a:lvl7pPr marL="16811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7pPr>
      <a:lvl8pPr marL="21383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8pPr>
      <a:lvl9pPr marL="25955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1263" y="6643688"/>
            <a:ext cx="158273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69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Body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24625"/>
            <a:ext cx="2508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</a:lstStyle>
          <a:p>
            <a:fld id="{8A97B6BA-765A-4878-9CC2-AA67651F19C4}" type="slidenum">
              <a:rPr lang="en-US" altLang="en-US" smtClean="0">
                <a:solidFill>
                  <a:srgbClr val="919191"/>
                </a:solidFill>
              </a:rPr>
              <a:pPr/>
              <a:t>‹#›</a:t>
            </a:fld>
            <a:endParaRPr lang="en-US" altLang="en-US" smtClean="0">
              <a:solidFill>
                <a:srgbClr val="919191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476625" y="49213"/>
            <a:ext cx="23431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030" name="Line 31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Picture 3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587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3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50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tabLst>
          <a:tab pos="1614488" algn="l"/>
        </a:tabLst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193675" indent="-3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ð"/>
        <a:tabLst>
          <a:tab pos="1614488" algn="l"/>
        </a:tabLst>
        <a:defRPr>
          <a:solidFill>
            <a:schemeClr val="tx1"/>
          </a:solidFill>
          <a:latin typeface="+mn-lt"/>
        </a:defRPr>
      </a:lvl2pPr>
      <a:lvl3pPr marL="384175" indent="5302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614488" algn="l"/>
        </a:tabLst>
        <a:defRPr>
          <a:solidFill>
            <a:schemeClr val="tx1"/>
          </a:solidFill>
          <a:latin typeface="+mn-lt"/>
        </a:defRPr>
      </a:lvl3pPr>
      <a:lvl4pPr marL="576263" indent="-15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614488" algn="l"/>
        </a:tabLst>
        <a:defRPr>
          <a:solidFill>
            <a:schemeClr val="tx1"/>
          </a:solidFill>
          <a:latin typeface="+mn-lt"/>
        </a:defRPr>
      </a:lvl4pPr>
      <a:lvl5pPr marL="7667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5pPr>
      <a:lvl6pPr marL="12239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6pPr>
      <a:lvl7pPr marL="16811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7pPr>
      <a:lvl8pPr marL="21383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8pPr>
      <a:lvl9pPr marL="25955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1263" y="6643688"/>
            <a:ext cx="158273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altLang="en-US" smtClean="0">
                <a:solidFill>
                  <a:srgbClr val="919191"/>
                </a:solidFill>
                <a:latin typeface="Arial" panose="020B0604020202020204" pitchFamily="34" charset="0"/>
              </a:rPr>
              <a:t>Mexico 2017 J. Schukraft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Body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24625"/>
            <a:ext cx="2508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</a:lstStyle>
          <a:p>
            <a:fld id="{DAC68D71-100A-4FF2-8161-31A4735B56E8}" type="slidenum">
              <a:rPr lang="en-US" altLang="en-US" smtClean="0">
                <a:solidFill>
                  <a:srgbClr val="919191"/>
                </a:solidFill>
              </a:rPr>
              <a:pPr/>
              <a:t>‹#›</a:t>
            </a:fld>
            <a:endParaRPr lang="en-US" altLang="en-US" smtClean="0">
              <a:solidFill>
                <a:srgbClr val="919191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476625" y="49213"/>
            <a:ext cx="23431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Slide Title</a:t>
            </a:r>
          </a:p>
        </p:txBody>
      </p:sp>
      <p:sp>
        <p:nvSpPr>
          <p:cNvPr id="1055" name="Line 31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5878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85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tabLst>
          <a:tab pos="1614488" algn="l"/>
        </a:tabLst>
        <a:defRPr sz="2400" kern="1200">
          <a:solidFill>
            <a:srgbClr val="0000FF"/>
          </a:solidFill>
          <a:latin typeface="+mn-lt"/>
          <a:ea typeface="+mn-ea"/>
          <a:cs typeface="+mn-cs"/>
        </a:defRPr>
      </a:lvl1pPr>
      <a:lvl2pPr marL="193675" indent="-3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ð"/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384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µ"/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576263" indent="-15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anose="05000000000000000000" pitchFamily="2" charset="2"/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7667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93738"/>
            <a:ext cx="9144000" cy="616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Body Text</a:t>
            </a:r>
          </a:p>
          <a:p>
            <a:pPr lvl="1"/>
            <a:r>
              <a:rPr lang="en-US" altLang="en-US" smtClean="0"/>
              <a:t> Second Level</a:t>
            </a:r>
          </a:p>
          <a:p>
            <a:pPr lvl="2"/>
            <a:r>
              <a:rPr lang="en-US" altLang="en-US" smtClean="0"/>
              <a:t> 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552387" y="65493"/>
            <a:ext cx="2191627" cy="55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Slide Title</a:t>
            </a:r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sz="2215" smtClean="0">
              <a:solidFill>
                <a:srgbClr val="000000"/>
              </a:solidFill>
            </a:endParaRPr>
          </a:p>
        </p:txBody>
      </p:sp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58666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608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705600"/>
            <a:ext cx="6858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923"/>
            </a:lvl1pPr>
          </a:lstStyle>
          <a:p>
            <a:pPr algn="l"/>
            <a:fld id="{4CF8753D-506C-4B58-81AE-02CBCC5ABCCD}" type="slidenum">
              <a:rPr lang="en-US" altLang="en-US" smtClean="0">
                <a:solidFill>
                  <a:srgbClr val="000000"/>
                </a:solidFill>
              </a:rPr>
              <a:pPr algn="l"/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3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323" b="1" kern="1200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323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323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323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323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5pPr>
      <a:lvl6pPr marL="422041" algn="ctr" rtl="0" fontAlgn="base">
        <a:lnSpc>
          <a:spcPct val="90000"/>
        </a:lnSpc>
        <a:spcBef>
          <a:spcPct val="0"/>
        </a:spcBef>
        <a:spcAft>
          <a:spcPct val="0"/>
        </a:spcAft>
        <a:defRPr sz="3323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6pPr>
      <a:lvl7pPr marL="844083" algn="ctr" rtl="0" fontAlgn="base">
        <a:lnSpc>
          <a:spcPct val="90000"/>
        </a:lnSpc>
        <a:spcBef>
          <a:spcPct val="0"/>
        </a:spcBef>
        <a:spcAft>
          <a:spcPct val="0"/>
        </a:spcAft>
        <a:defRPr sz="3323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7pPr>
      <a:lvl8pPr marL="1266124" algn="ctr" rtl="0" fontAlgn="base">
        <a:lnSpc>
          <a:spcPct val="90000"/>
        </a:lnSpc>
        <a:spcBef>
          <a:spcPct val="0"/>
        </a:spcBef>
        <a:spcAft>
          <a:spcPct val="0"/>
        </a:spcAft>
        <a:defRPr sz="3323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8pPr>
      <a:lvl9pPr marL="1688165" algn="ctr" rtl="0" fontAlgn="base">
        <a:lnSpc>
          <a:spcPct val="90000"/>
        </a:lnSpc>
        <a:spcBef>
          <a:spcPct val="0"/>
        </a:spcBef>
        <a:spcAft>
          <a:spcPct val="0"/>
        </a:spcAft>
        <a:defRPr sz="3323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9pPr>
    </p:titleStyle>
    <p:bodyStyle>
      <a:lvl1pPr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tabLst>
          <a:tab pos="1490334" algn="l"/>
        </a:tabLst>
        <a:defRPr sz="2215" kern="1200">
          <a:solidFill>
            <a:srgbClr val="0066FF"/>
          </a:solidFill>
          <a:latin typeface="+mn-lt"/>
          <a:ea typeface="+mn-ea"/>
          <a:cs typeface="+mn-cs"/>
        </a:defRPr>
      </a:lvl1pPr>
      <a:lvl2pPr marL="178781" indent="-2931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ð"/>
        <a:tabLst>
          <a:tab pos="1490334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354632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µ"/>
        <a:tabLst>
          <a:tab pos="1490334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531948" indent="-1466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anose="05000000000000000000" pitchFamily="2" charset="2"/>
        <a:tabLst>
          <a:tab pos="1490334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707799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90334" algn="l"/>
        </a:tabLst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1263" y="6643688"/>
            <a:ext cx="158273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>
              <a:defRPr/>
            </a:pPr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69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Body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24625"/>
            <a:ext cx="2508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</a:lstStyle>
          <a:p>
            <a:fld id="{8A97B6BA-765A-4878-9CC2-AA67651F19C4}" type="slidenum">
              <a:rPr lang="en-US" altLang="en-US" smtClean="0">
                <a:solidFill>
                  <a:srgbClr val="919191"/>
                </a:solidFill>
              </a:rPr>
              <a:pPr/>
              <a:t>‹#›</a:t>
            </a:fld>
            <a:endParaRPr lang="en-US" altLang="en-US" smtClean="0">
              <a:solidFill>
                <a:srgbClr val="919191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476625" y="49213"/>
            <a:ext cx="23431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030" name="Line 31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Picture 3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587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3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31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tabLst>
          <a:tab pos="1614488" algn="l"/>
        </a:tabLst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193675" indent="-3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ð"/>
        <a:tabLst>
          <a:tab pos="1614488" algn="l"/>
        </a:tabLst>
        <a:defRPr>
          <a:solidFill>
            <a:schemeClr val="tx1"/>
          </a:solidFill>
          <a:latin typeface="+mn-lt"/>
        </a:defRPr>
      </a:lvl2pPr>
      <a:lvl3pPr marL="384175" indent="5302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614488" algn="l"/>
        </a:tabLst>
        <a:defRPr>
          <a:solidFill>
            <a:schemeClr val="tx1"/>
          </a:solidFill>
          <a:latin typeface="+mn-lt"/>
        </a:defRPr>
      </a:lvl3pPr>
      <a:lvl4pPr marL="576263" indent="-15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614488" algn="l"/>
        </a:tabLst>
        <a:defRPr>
          <a:solidFill>
            <a:schemeClr val="tx1"/>
          </a:solidFill>
          <a:latin typeface="+mn-lt"/>
        </a:defRPr>
      </a:lvl4pPr>
      <a:lvl5pPr marL="7667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5pPr>
      <a:lvl6pPr marL="12239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6pPr>
      <a:lvl7pPr marL="16811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7pPr>
      <a:lvl8pPr marL="21383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8pPr>
      <a:lvl9pPr marL="25955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wmf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oleObject" Target="../embeddings/oleObject2.bin"/><Relationship Id="rId21" Type="http://schemas.openxmlformats.org/officeDocument/2006/relationships/image" Target="../media/image78.png"/><Relationship Id="rId34" Type="http://schemas.openxmlformats.org/officeDocument/2006/relationships/image" Target="../media/image91.wmf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33" Type="http://schemas.openxmlformats.org/officeDocument/2006/relationships/image" Target="../media/image90.png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wmf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32" Type="http://schemas.openxmlformats.org/officeDocument/2006/relationships/image" Target="../media/image89.png"/><Relationship Id="rId5" Type="http://schemas.openxmlformats.org/officeDocument/2006/relationships/image" Target="../media/image62.wmf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36" Type="http://schemas.openxmlformats.org/officeDocument/2006/relationships/image" Target="../media/image93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31" Type="http://schemas.openxmlformats.org/officeDocument/2006/relationships/image" Target="../media/image88.png"/><Relationship Id="rId4" Type="http://schemas.openxmlformats.org/officeDocument/2006/relationships/image" Target="../media/image61.emf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87.png"/><Relationship Id="rId35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6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hapelan.web.cern.ch/chapelan/cern/ALICEcollides/browse/big/img_4431.jpg" TargetMode="Externa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://chapelan.web.cern.ch/chapelan/cern/ALICEcollides/browse/big/img_4487.jpg" TargetMode="Externa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8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10" Type="http://schemas.openxmlformats.org/officeDocument/2006/relationships/image" Target="../media/image125.wmf"/><Relationship Id="rId4" Type="http://schemas.openxmlformats.org/officeDocument/2006/relationships/image" Target="../media/image119.wmf"/><Relationship Id="rId9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e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</a:rPr>
              <a:t>Mexico 2017 J. Schukraft</a:t>
            </a:r>
            <a:endParaRPr lang="en-US" altLang="en-US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4420373C-67C3-43E0-A3C4-4F73AF8B92F6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7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03237" y="269888"/>
            <a:ext cx="8424863" cy="1754969"/>
          </a:xfrm>
        </p:spPr>
        <p:txBody>
          <a:bodyPr/>
          <a:lstStyle/>
          <a:p>
            <a:pPr>
              <a:defRPr/>
            </a:pPr>
            <a:r>
              <a:rPr lang="en-US" sz="4800" dirty="0" smtClean="0">
                <a:effectLst/>
                <a:latin typeface="Blackadder ITC" panose="04020505051007020D02" pitchFamily="82" charset="0"/>
              </a:rPr>
              <a:t>The making of …                      1990 - 2009                       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ALICE  </a:t>
            </a:r>
            <a:br>
              <a:rPr lang="en-US" dirty="0" smtClean="0"/>
            </a:br>
            <a:r>
              <a:rPr lang="en-US" sz="3200" dirty="0" smtClean="0"/>
              <a:t>A</a:t>
            </a:r>
            <a:r>
              <a:rPr lang="en-US" sz="3200" dirty="0" smtClean="0">
                <a:effectLst/>
              </a:rPr>
              <a:t> </a:t>
            </a:r>
            <a:r>
              <a:rPr lang="en-US" sz="3200" dirty="0" smtClean="0"/>
              <a:t>L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arge</a:t>
            </a:r>
            <a:r>
              <a:rPr lang="en-US" sz="3200" dirty="0" smtClean="0">
                <a:effectLst/>
              </a:rPr>
              <a:t> </a:t>
            </a:r>
            <a:r>
              <a:rPr lang="en-US" sz="3200" dirty="0" smtClean="0"/>
              <a:t>I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on</a:t>
            </a:r>
            <a:r>
              <a:rPr lang="en-US" sz="3200" dirty="0" smtClean="0">
                <a:effectLst/>
              </a:rPr>
              <a:t> </a:t>
            </a:r>
            <a:r>
              <a:rPr lang="en-US" sz="3200" dirty="0" smtClean="0"/>
              <a:t>C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ollider</a:t>
            </a:r>
            <a:r>
              <a:rPr lang="en-US" sz="3200" dirty="0" smtClean="0">
                <a:effectLst/>
              </a:rPr>
              <a:t> </a:t>
            </a:r>
            <a:r>
              <a:rPr lang="en-US" sz="3200" dirty="0" smtClean="0"/>
              <a:t>E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xperiment</a:t>
            </a:r>
          </a:p>
        </p:txBody>
      </p:sp>
      <p:pic>
        <p:nvPicPr>
          <p:cNvPr id="15368" name="Picture 1033" descr="LG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97469"/>
            <a:ext cx="3688431" cy="424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1034"/>
          <p:cNvSpPr txBox="1">
            <a:spLocks noChangeArrowheads="1"/>
          </p:cNvSpPr>
          <p:nvPr/>
        </p:nvSpPr>
        <p:spPr bwMode="auto">
          <a:xfrm>
            <a:off x="3895414" y="2276872"/>
            <a:ext cx="1873250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r>
              <a:rPr lang="en-US" altLang="en-US" sz="1200" dirty="0" smtClean="0"/>
              <a:t>ALICE </a:t>
            </a:r>
          </a:p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r>
              <a:rPr lang="en-US" altLang="en-US" sz="1200" dirty="0" smtClean="0"/>
              <a:t>trough the Looking Glass</a:t>
            </a:r>
          </a:p>
        </p:txBody>
      </p:sp>
    </p:spTree>
    <p:extLst>
      <p:ext uri="{BB962C8B-B14F-4D97-AF65-F5344CB8AC3E}">
        <p14:creationId xmlns:p14="http://schemas.microsoft.com/office/powerpoint/2010/main" val="250783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Making of ALICE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altLang="en-US" dirty="0" smtClean="0"/>
              <a:t> Pre-History </a:t>
            </a:r>
          </a:p>
          <a:p>
            <a:pPr lvl="1"/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009A00"/>
                </a:solidFill>
              </a:rPr>
              <a:t>early 80’s</a:t>
            </a:r>
            <a:r>
              <a:rPr lang="en-US" altLang="en-US" dirty="0" smtClean="0">
                <a:solidFill>
                  <a:srgbClr val="FF00FF"/>
                </a:solidFill>
              </a:rPr>
              <a:t>: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smtClean="0">
                <a:solidFill>
                  <a:srgbClr val="FF00FF"/>
                </a:solidFill>
              </a:rPr>
              <a:t>LHC</a:t>
            </a:r>
            <a:r>
              <a:rPr lang="en-US" altLang="en-US" dirty="0" smtClean="0"/>
              <a:t> first discussed</a:t>
            </a:r>
            <a:r>
              <a:rPr lang="en-US" altLang="en-US" dirty="0"/>
              <a:t> </a:t>
            </a:r>
            <a:r>
              <a:rPr lang="en-US" altLang="en-US" dirty="0" smtClean="0"/>
              <a:t>   </a:t>
            </a:r>
            <a:r>
              <a:rPr lang="en-US" altLang="en-US" sz="1400" dirty="0" smtClean="0"/>
              <a:t> </a:t>
            </a:r>
          </a:p>
          <a:p>
            <a:pPr lvl="1"/>
            <a:r>
              <a:rPr lang="en-US" altLang="en-US" dirty="0" smtClean="0">
                <a:solidFill>
                  <a:srgbClr val="FF00FF"/>
                </a:solidFill>
              </a:rPr>
              <a:t> </a:t>
            </a:r>
            <a:r>
              <a:rPr lang="en-US" altLang="en-US" b="1" dirty="0" smtClean="0">
                <a:solidFill>
                  <a:srgbClr val="009A00"/>
                </a:solidFill>
              </a:rPr>
              <a:t>1986:</a:t>
            </a:r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00FF"/>
                </a:solidFill>
              </a:rPr>
              <a:t>start of Heavy </a:t>
            </a:r>
            <a:r>
              <a:rPr lang="en-US" altLang="en-US" dirty="0">
                <a:solidFill>
                  <a:srgbClr val="FF00FF"/>
                </a:solidFill>
              </a:rPr>
              <a:t>I</a:t>
            </a:r>
            <a:r>
              <a:rPr lang="en-US" altLang="en-US" dirty="0" smtClean="0">
                <a:solidFill>
                  <a:srgbClr val="FF00FF"/>
                </a:solidFill>
              </a:rPr>
              <a:t>on </a:t>
            </a:r>
            <a:r>
              <a:rPr lang="en-US" altLang="en-US" dirty="0">
                <a:solidFill>
                  <a:srgbClr val="FF00FF"/>
                </a:solidFill>
              </a:rPr>
              <a:t>P</a:t>
            </a:r>
            <a:r>
              <a:rPr lang="en-US" altLang="en-US" dirty="0" smtClean="0">
                <a:solidFill>
                  <a:srgbClr val="FF00FF"/>
                </a:solidFill>
              </a:rPr>
              <a:t>hysics</a:t>
            </a:r>
            <a:r>
              <a:rPr lang="en-US" altLang="en-US" dirty="0" smtClean="0"/>
              <a:t> at SPS &amp; AGS </a:t>
            </a:r>
            <a:r>
              <a:rPr lang="en-US" altLang="en-US" sz="1400" dirty="0" smtClean="0"/>
              <a:t>		 </a:t>
            </a:r>
          </a:p>
          <a:p>
            <a:pPr lvl="1"/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009A00"/>
                </a:solidFill>
              </a:rPr>
              <a:t>1990:</a:t>
            </a:r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00FF"/>
                </a:solidFill>
              </a:rPr>
              <a:t>RHIC approved</a:t>
            </a:r>
            <a:r>
              <a:rPr lang="en-US" altLang="en-US" dirty="0" smtClean="0"/>
              <a:t>  	</a:t>
            </a:r>
            <a:r>
              <a:rPr lang="en-US" altLang="en-US" sz="1400" dirty="0" smtClean="0"/>
              <a:t> </a:t>
            </a:r>
          </a:p>
          <a:p>
            <a:pPr marL="0" indent="0"/>
            <a:r>
              <a:rPr lang="en-US" altLang="en-US" dirty="0" smtClean="0"/>
              <a:t> Conceptual Studies</a:t>
            </a:r>
          </a:p>
          <a:p>
            <a:pPr lvl="1"/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chemeClr val="hlink"/>
                </a:solidFill>
              </a:rPr>
              <a:t>1990:</a:t>
            </a:r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FF00FF"/>
                </a:solidFill>
              </a:rPr>
              <a:t>First ideas</a:t>
            </a:r>
            <a:r>
              <a:rPr lang="en-US" altLang="en-US" dirty="0" smtClean="0"/>
              <a:t> developed for HI@LHC </a:t>
            </a:r>
            <a:r>
              <a:rPr lang="en-US" altLang="en-US" sz="1600" dirty="0" smtClean="0"/>
              <a:t>(Aachen)	</a:t>
            </a:r>
            <a:r>
              <a:rPr lang="en-US" altLang="en-US" dirty="0" smtClean="0"/>
              <a:t> </a:t>
            </a:r>
          </a:p>
          <a:p>
            <a:pPr lvl="1" indent="0"/>
            <a:r>
              <a:rPr lang="en-US" altLang="en-US" b="1" dirty="0" smtClean="0">
                <a:solidFill>
                  <a:schemeClr val="hlink"/>
                </a:solidFill>
              </a:rPr>
              <a:t> 1992:</a:t>
            </a:r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FF00FF"/>
                </a:solidFill>
              </a:rPr>
              <a:t>Expression of Interest</a:t>
            </a:r>
            <a:r>
              <a:rPr lang="en-US" altLang="en-US" dirty="0" smtClean="0"/>
              <a:t> (Evian)</a:t>
            </a:r>
          </a:p>
          <a:p>
            <a:pPr lvl="2" indent="0"/>
            <a:r>
              <a:rPr lang="en-US" altLang="en-US" sz="1600" dirty="0" smtClean="0"/>
              <a:t> 1) </a:t>
            </a:r>
            <a:r>
              <a:rPr lang="en-US" altLang="en-US" sz="1600" b="1" dirty="0" smtClean="0">
                <a:solidFill>
                  <a:srgbClr val="0000FF"/>
                </a:solidFill>
              </a:rPr>
              <a:t>modified </a:t>
            </a:r>
            <a:r>
              <a:rPr lang="en-US" altLang="en-US" sz="1600" b="1" u="sng" dirty="0" smtClean="0">
                <a:solidFill>
                  <a:srgbClr val="0000FF"/>
                </a:solidFill>
              </a:rPr>
              <a:t>LEP experiment</a:t>
            </a:r>
            <a:r>
              <a:rPr lang="en-US" altLang="en-US" sz="1600" dirty="0" smtClean="0"/>
              <a:t> (Delphi): </a:t>
            </a:r>
            <a:r>
              <a:rPr lang="en-US" altLang="en-US" sz="1600" b="1" dirty="0" smtClean="0">
                <a:solidFill>
                  <a:srgbClr val="0000FF"/>
                </a:solidFill>
              </a:rPr>
              <a:t>impossible</a:t>
            </a:r>
          </a:p>
          <a:p>
            <a:pPr lvl="2" indent="0"/>
            <a:r>
              <a:rPr lang="en-US" altLang="en-US" sz="1600" dirty="0" smtClean="0"/>
              <a:t> 2) </a:t>
            </a:r>
            <a:r>
              <a:rPr lang="en-US" altLang="en-US" sz="1600" b="1" u="sng" dirty="0" smtClean="0">
                <a:solidFill>
                  <a:srgbClr val="0000FF"/>
                </a:solidFill>
              </a:rPr>
              <a:t>pp experiment</a:t>
            </a:r>
            <a:r>
              <a:rPr lang="en-US" altLang="en-US" sz="1600" u="sng" dirty="0" smtClean="0"/>
              <a:t> </a:t>
            </a:r>
            <a:r>
              <a:rPr lang="en-US" altLang="en-US" sz="1600" dirty="0" smtClean="0"/>
              <a:t>(CMS): </a:t>
            </a:r>
            <a:r>
              <a:rPr lang="en-US" altLang="en-US" sz="1600" b="1" dirty="0" smtClean="0">
                <a:solidFill>
                  <a:srgbClr val="0000FF"/>
                </a:solidFill>
              </a:rPr>
              <a:t>seemed possible</a:t>
            </a:r>
            <a:r>
              <a:rPr lang="en-US" altLang="en-US" sz="1600" dirty="0" smtClean="0"/>
              <a:t> </a:t>
            </a:r>
            <a:br>
              <a:rPr lang="en-US" altLang="en-US" sz="1600" dirty="0" smtClean="0"/>
            </a:br>
            <a:r>
              <a:rPr lang="en-US" altLang="en-US" sz="1600" dirty="0" smtClean="0"/>
              <a:t>        for selected hard signals (</a:t>
            </a:r>
            <a:r>
              <a:rPr lang="en-US" altLang="en-US" sz="1600" dirty="0" smtClean="0">
                <a:latin typeface="Symbol" panose="05050102010706020507" pitchFamily="18" charset="2"/>
              </a:rPr>
              <a:t>mm</a:t>
            </a:r>
            <a:r>
              <a:rPr lang="en-US" altLang="en-US" sz="1600" dirty="0" smtClean="0"/>
              <a:t>)</a:t>
            </a:r>
          </a:p>
          <a:p>
            <a:pPr lvl="2" indent="0"/>
            <a:r>
              <a:rPr lang="en-US" altLang="en-US" sz="1600" dirty="0" smtClean="0"/>
              <a:t> 3) </a:t>
            </a:r>
            <a:r>
              <a:rPr lang="en-US" altLang="en-US" sz="1600" b="1" u="sng" dirty="0" smtClean="0">
                <a:solidFill>
                  <a:srgbClr val="0000FF"/>
                </a:solidFill>
              </a:rPr>
              <a:t>dedicated</a:t>
            </a:r>
            <a:r>
              <a:rPr lang="en-US" altLang="en-US" sz="1600" dirty="0" smtClean="0"/>
              <a:t> general purpose </a:t>
            </a:r>
            <a:r>
              <a:rPr lang="en-US" altLang="en-US" sz="1600" b="1" dirty="0" smtClean="0">
                <a:solidFill>
                  <a:srgbClr val="0000FF"/>
                </a:solidFill>
              </a:rPr>
              <a:t>HI detector</a:t>
            </a:r>
            <a:r>
              <a:rPr lang="en-US" altLang="en-US" sz="1600" dirty="0" smtClean="0"/>
              <a:t>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       =&gt; </a:t>
            </a:r>
            <a:r>
              <a:rPr lang="en-US" altLang="en-US" b="1" dirty="0" smtClean="0">
                <a:solidFill>
                  <a:schemeClr val="hlink"/>
                </a:solidFill>
              </a:rPr>
              <a:t>ALICE</a:t>
            </a:r>
            <a:endParaRPr lang="en-US" altLang="en-US" sz="1400" b="1" dirty="0" smtClean="0">
              <a:solidFill>
                <a:schemeClr val="hlink"/>
              </a:solidFill>
            </a:endParaRPr>
          </a:p>
        </p:txBody>
      </p:sp>
      <p:sp>
        <p:nvSpPr>
          <p:cNvPr id="22530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smtClean="0">
                <a:solidFill>
                  <a:srgbClr val="919191"/>
                </a:solidFill>
              </a:rPr>
              <a:t>Mexico 2017 J. Schukraft</a:t>
            </a:r>
            <a:endParaRPr lang="en-US" altLang="en-US" sz="800">
              <a:solidFill>
                <a:srgbClr val="919191"/>
              </a:solidFill>
            </a:endParaRPr>
          </a:p>
        </p:txBody>
      </p:sp>
      <p:sp>
        <p:nvSpPr>
          <p:cNvPr id="2253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FA3C66E5-B4D5-457E-A906-F3F03A23379E}" type="slidenum">
              <a:rPr lang="en-US" altLang="en-US" sz="1400">
                <a:solidFill>
                  <a:srgbClr val="919191"/>
                </a:solidFill>
                <a:latin typeface="Times New Roman" panose="02020603050405020304" pitchFamily="18" charset="0"/>
              </a:rPr>
              <a:pPr/>
              <a:t>10</a:t>
            </a:fld>
            <a:endParaRPr lang="en-US" altLang="en-US" sz="1400">
              <a:solidFill>
                <a:srgbClr val="91919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3499"/>
          <a:stretch/>
        </p:blipFill>
        <p:spPr>
          <a:xfrm>
            <a:off x="1539010" y="4600143"/>
            <a:ext cx="3853006" cy="2257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 bwMode="auto">
          <a:xfrm>
            <a:off x="0" y="692150"/>
            <a:ext cx="7452320" cy="2160786"/>
          </a:xfrm>
          <a:prstGeom prst="rect">
            <a:avLst/>
          </a:prstGeom>
          <a:solidFill>
            <a:srgbClr val="FFFFFF">
              <a:alpha val="74902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5" y="1629343"/>
            <a:ext cx="3635896" cy="52482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794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Mexico 2017 J. Schukraft</a:t>
            </a:r>
            <a:endParaRPr lang="en-US" alt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B08F75-6DBD-4C22-9996-B028C5EED826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95525" y="49213"/>
            <a:ext cx="4705350" cy="585787"/>
          </a:xfrm>
        </p:spPr>
        <p:txBody>
          <a:bodyPr/>
          <a:lstStyle/>
          <a:p>
            <a:r>
              <a:rPr lang="en-US" altLang="en-US"/>
              <a:t>Early ALICE Designs</a:t>
            </a:r>
          </a:p>
        </p:txBody>
      </p:sp>
      <p:pic>
        <p:nvPicPr>
          <p:cNvPr id="64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5148263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44100" name="Group 4"/>
          <p:cNvGrpSpPr>
            <a:grpSpLocks/>
          </p:cNvGrpSpPr>
          <p:nvPr/>
        </p:nvGrpSpPr>
        <p:grpSpPr bwMode="auto">
          <a:xfrm>
            <a:off x="4211638" y="2349500"/>
            <a:ext cx="4932362" cy="4508500"/>
            <a:chOff x="2403" y="1347"/>
            <a:chExt cx="3357" cy="2973"/>
          </a:xfrm>
        </p:grpSpPr>
        <p:pic>
          <p:nvPicPr>
            <p:cNvPr id="64410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90" t="18936" r="30536" b="33180"/>
            <a:stretch>
              <a:fillRect/>
            </a:stretch>
          </p:blipFill>
          <p:spPr bwMode="auto">
            <a:xfrm rot="-16200000">
              <a:off x="2595" y="1155"/>
              <a:ext cx="2973" cy="3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410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0" t="12474" r="32872" b="85587"/>
            <a:stretch>
              <a:fillRect/>
            </a:stretch>
          </p:blipFill>
          <p:spPr bwMode="auto">
            <a:xfrm rot="-16200000">
              <a:off x="5396" y="3884"/>
              <a:ext cx="49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44103" name="Text Box 7"/>
          <p:cNvSpPr txBox="1">
            <a:spLocks noChangeArrowheads="1"/>
          </p:cNvSpPr>
          <p:nvPr/>
        </p:nvSpPr>
        <p:spPr bwMode="auto">
          <a:xfrm>
            <a:off x="179388" y="4868863"/>
            <a:ext cx="2582862" cy="909637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u="sng">
                <a:solidFill>
                  <a:schemeClr val="hlink"/>
                </a:solidFill>
              </a:rPr>
              <a:t>1990</a:t>
            </a:r>
            <a:r>
              <a:rPr lang="en-US" altLang="en-US" u="sng"/>
              <a:t> Design (Aachen)</a:t>
            </a:r>
          </a:p>
          <a:p>
            <a:r>
              <a:rPr lang="en-US" altLang="en-US" b="1"/>
              <a:t>open</a:t>
            </a:r>
            <a:r>
              <a:rPr lang="en-US" altLang="en-US"/>
              <a:t> axial field </a:t>
            </a:r>
            <a:r>
              <a:rPr lang="en-US" altLang="en-US" b="1"/>
              <a:t>magnet</a:t>
            </a:r>
          </a:p>
          <a:p>
            <a:r>
              <a:rPr lang="en-US" altLang="en-US"/>
              <a:t>(AFS/ISR, + NA38 muons)</a:t>
            </a:r>
          </a:p>
        </p:txBody>
      </p:sp>
      <p:sp>
        <p:nvSpPr>
          <p:cNvPr id="644104" name="Text Box 8"/>
          <p:cNvSpPr txBox="1">
            <a:spLocks noChangeArrowheads="1"/>
          </p:cNvSpPr>
          <p:nvPr/>
        </p:nvSpPr>
        <p:spPr bwMode="auto">
          <a:xfrm>
            <a:off x="5795963" y="692150"/>
            <a:ext cx="3316287" cy="909638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u="sng">
                <a:solidFill>
                  <a:schemeClr val="hlink"/>
                </a:solidFill>
              </a:rPr>
              <a:t>1992</a:t>
            </a:r>
            <a:r>
              <a:rPr lang="en-US" altLang="en-US" u="sng"/>
              <a:t> Design (Evian)</a:t>
            </a:r>
          </a:p>
          <a:p>
            <a:r>
              <a:rPr lang="en-US" altLang="en-US"/>
              <a:t>no muons </a:t>
            </a:r>
          </a:p>
          <a:p>
            <a:r>
              <a:rPr lang="en-US" altLang="en-US" b="1"/>
              <a:t>thin</a:t>
            </a:r>
            <a:r>
              <a:rPr lang="en-US" altLang="en-US"/>
              <a:t> (&lt;17%X</a:t>
            </a:r>
            <a:r>
              <a:rPr lang="en-US" altLang="en-US" baseline="-25000"/>
              <a:t>0</a:t>
            </a:r>
            <a:r>
              <a:rPr lang="en-US" altLang="en-US"/>
              <a:t>) and small </a:t>
            </a:r>
            <a:r>
              <a:rPr lang="en-US" altLang="en-US" b="1"/>
              <a:t>solenoid</a:t>
            </a:r>
          </a:p>
        </p:txBody>
      </p:sp>
    </p:spTree>
    <p:extLst>
      <p:ext uri="{BB962C8B-B14F-4D97-AF65-F5344CB8AC3E}">
        <p14:creationId xmlns:p14="http://schemas.microsoft.com/office/powerpoint/2010/main" val="11184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4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10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smtClean="0">
                <a:solidFill>
                  <a:srgbClr val="919191"/>
                </a:solidFill>
              </a:rPr>
              <a:t>Mexico 2017 J. Schukraft</a:t>
            </a:r>
            <a:endParaRPr lang="en-US" altLang="en-US" sz="800">
              <a:solidFill>
                <a:srgbClr val="919191"/>
              </a:solidFill>
            </a:endParaRPr>
          </a:p>
        </p:txBody>
      </p:sp>
      <p:sp>
        <p:nvSpPr>
          <p:cNvPr id="2253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FA3C66E5-B4D5-457E-A906-F3F03A23379E}" type="slidenum">
              <a:rPr lang="en-US" altLang="en-US" sz="1400">
                <a:solidFill>
                  <a:srgbClr val="919191"/>
                </a:solidFill>
                <a:latin typeface="Times New Roman" panose="02020603050405020304" pitchFamily="18" charset="0"/>
              </a:rPr>
              <a:pPr/>
              <a:t>12</a:t>
            </a:fld>
            <a:endParaRPr lang="en-US" altLang="en-US" sz="1400">
              <a:solidFill>
                <a:srgbClr val="9191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70125" y="49213"/>
            <a:ext cx="4756150" cy="585787"/>
          </a:xfrm>
        </p:spPr>
        <p:txBody>
          <a:bodyPr/>
          <a:lstStyle/>
          <a:p>
            <a:pPr>
              <a:defRPr/>
            </a:pPr>
            <a:r>
              <a:rPr lang="en-US" smtClean="0"/>
              <a:t>The Making of ALICE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251950" cy="6096000"/>
          </a:xfrm>
        </p:spPr>
        <p:txBody>
          <a:bodyPr/>
          <a:lstStyle/>
          <a:p>
            <a:pPr marL="0" indent="0"/>
            <a:r>
              <a:rPr lang="en-US" altLang="en-US" dirty="0"/>
              <a:t> Pre-History </a:t>
            </a:r>
          </a:p>
          <a:p>
            <a:pPr lvl="1"/>
            <a:r>
              <a:rPr lang="en-US" altLang="en-US" dirty="0"/>
              <a:t> </a:t>
            </a:r>
            <a:r>
              <a:rPr lang="en-US" altLang="en-US" b="1" dirty="0">
                <a:solidFill>
                  <a:srgbClr val="009A00"/>
                </a:solidFill>
              </a:rPr>
              <a:t>early 80’s</a:t>
            </a:r>
            <a:r>
              <a:rPr lang="en-US" altLang="en-US" dirty="0">
                <a:solidFill>
                  <a:srgbClr val="FF00FF"/>
                </a:solidFill>
              </a:rPr>
              <a:t>: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>
                <a:solidFill>
                  <a:srgbClr val="FF00FF"/>
                </a:solidFill>
              </a:rPr>
              <a:t>LHC</a:t>
            </a:r>
            <a:r>
              <a:rPr lang="en-US" altLang="en-US" dirty="0"/>
              <a:t> first discussed    </a:t>
            </a:r>
            <a:r>
              <a:rPr lang="en-US" altLang="en-US" sz="1400" dirty="0"/>
              <a:t> </a:t>
            </a:r>
          </a:p>
          <a:p>
            <a:pPr lvl="1"/>
            <a:r>
              <a:rPr lang="en-US" altLang="en-US" dirty="0">
                <a:solidFill>
                  <a:srgbClr val="FF00FF"/>
                </a:solidFill>
              </a:rPr>
              <a:t> </a:t>
            </a:r>
            <a:r>
              <a:rPr lang="en-US" altLang="en-US" b="1" dirty="0">
                <a:solidFill>
                  <a:srgbClr val="009A00"/>
                </a:solidFill>
              </a:rPr>
              <a:t>1986: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00FF"/>
                </a:solidFill>
              </a:rPr>
              <a:t>start of Heavy Ion Physics</a:t>
            </a:r>
            <a:r>
              <a:rPr lang="en-US" altLang="en-US" dirty="0"/>
              <a:t> at SPS &amp; AGS </a:t>
            </a:r>
            <a:r>
              <a:rPr lang="en-US" altLang="en-US" sz="1400" dirty="0"/>
              <a:t>		 </a:t>
            </a:r>
          </a:p>
          <a:p>
            <a:pPr lvl="1"/>
            <a:r>
              <a:rPr lang="en-US" altLang="en-US" dirty="0"/>
              <a:t> </a:t>
            </a:r>
            <a:r>
              <a:rPr lang="en-US" altLang="en-US" b="1" dirty="0">
                <a:solidFill>
                  <a:srgbClr val="009A00"/>
                </a:solidFill>
              </a:rPr>
              <a:t>1990: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00FF"/>
                </a:solidFill>
              </a:rPr>
              <a:t>RHIC approved</a:t>
            </a:r>
            <a:r>
              <a:rPr lang="en-US" altLang="en-US" dirty="0"/>
              <a:t> </a:t>
            </a:r>
            <a:r>
              <a:rPr lang="en-US" altLang="en-US" sz="1400" dirty="0" smtClean="0"/>
              <a:t> </a:t>
            </a:r>
          </a:p>
          <a:p>
            <a:pPr marL="0" indent="0"/>
            <a:r>
              <a:rPr lang="en-US" altLang="en-US" dirty="0" smtClean="0"/>
              <a:t> Conceptual Studies</a:t>
            </a:r>
          </a:p>
          <a:p>
            <a:pPr lvl="1"/>
            <a:r>
              <a:rPr lang="en-US" altLang="en-US" b="1" dirty="0" smtClean="0">
                <a:solidFill>
                  <a:schemeClr val="hlink"/>
                </a:solidFill>
              </a:rPr>
              <a:t> 1990:</a:t>
            </a:r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FF00FF"/>
                </a:solidFill>
              </a:rPr>
              <a:t>First ideas</a:t>
            </a:r>
            <a:r>
              <a:rPr lang="en-US" altLang="en-US" dirty="0" smtClean="0"/>
              <a:t> developed (Aachen)	 </a:t>
            </a:r>
          </a:p>
          <a:p>
            <a:pPr lvl="1" indent="0"/>
            <a:r>
              <a:rPr lang="en-US" altLang="en-US" b="1" dirty="0" smtClean="0">
                <a:solidFill>
                  <a:schemeClr val="hlink"/>
                </a:solidFill>
              </a:rPr>
              <a:t> 1992:</a:t>
            </a:r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FF00FF"/>
                </a:solidFill>
              </a:rPr>
              <a:t>Expression of Interest</a:t>
            </a:r>
            <a:r>
              <a:rPr lang="en-US" altLang="en-US" dirty="0" smtClean="0"/>
              <a:t> (Evian)</a:t>
            </a:r>
          </a:p>
          <a:p>
            <a:pPr marL="0" indent="0"/>
            <a:r>
              <a:rPr lang="en-US" altLang="en-US" dirty="0"/>
              <a:t> </a:t>
            </a:r>
            <a:r>
              <a:rPr lang="en-US" altLang="en-US" u="sng" dirty="0"/>
              <a:t>Design</a:t>
            </a:r>
            <a:r>
              <a:rPr lang="en-US" altLang="en-US" dirty="0"/>
              <a:t> </a:t>
            </a:r>
            <a:r>
              <a:rPr lang="en-US" altLang="en-US" b="0" dirty="0"/>
              <a:t>and R&amp;D</a:t>
            </a:r>
          </a:p>
          <a:p>
            <a:pPr lvl="1"/>
            <a:r>
              <a:rPr lang="en-US" altLang="en-US" dirty="0"/>
              <a:t> </a:t>
            </a:r>
            <a:r>
              <a:rPr lang="en-US" altLang="en-US" b="1" dirty="0">
                <a:solidFill>
                  <a:srgbClr val="FF0066"/>
                </a:solidFill>
              </a:rPr>
              <a:t>1993:</a:t>
            </a:r>
            <a:r>
              <a:rPr lang="en-US" altLang="en-US" dirty="0"/>
              <a:t> </a:t>
            </a:r>
            <a:r>
              <a:rPr lang="en-US" altLang="en-US" b="1" dirty="0">
                <a:solidFill>
                  <a:srgbClr val="FF00FF"/>
                </a:solidFill>
              </a:rPr>
              <a:t>Letter of Intent</a:t>
            </a:r>
            <a:r>
              <a:rPr lang="en-US" altLang="en-US" dirty="0"/>
              <a:t>	(central detector)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230 </a:t>
            </a:r>
            <a:r>
              <a:rPr lang="en-US" altLang="en-US" dirty="0"/>
              <a:t>people, 42 Inst.</a:t>
            </a:r>
          </a:p>
          <a:p>
            <a:pPr lvl="1" indent="0"/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51" y="4439987"/>
            <a:ext cx="3778947" cy="25669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32478" y="595219"/>
            <a:ext cx="7563857" cy="2689765"/>
          </a:xfrm>
          <a:prstGeom prst="rect">
            <a:avLst/>
          </a:prstGeom>
          <a:solidFill>
            <a:srgbClr val="FFFFFF">
              <a:alpha val="74902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49301"/>
            <a:ext cx="3237025" cy="4653988"/>
          </a:xfrm>
          <a:prstGeom prst="rect">
            <a:avLst/>
          </a:prstGeom>
          <a:noFill/>
          <a:ln w="2857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5696948" y="1389608"/>
            <a:ext cx="3408221" cy="61004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sz="1600" b="1" u="sng" dirty="0" smtClean="0">
                <a:solidFill>
                  <a:srgbClr val="FF0000"/>
                </a:solidFill>
                <a:latin typeface="Arial"/>
              </a:rPr>
              <a:t>Christening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 of ALICE :</a:t>
            </a: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 </a:t>
            </a:r>
          </a:p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“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A</a:t>
            </a: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L</a:t>
            </a: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arge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I</a:t>
            </a: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on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C</a:t>
            </a: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ollider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E</a:t>
            </a: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xperiment”</a:t>
            </a:r>
          </a:p>
        </p:txBody>
      </p:sp>
    </p:spTree>
    <p:extLst>
      <p:ext uri="{BB962C8B-B14F-4D97-AF65-F5344CB8AC3E}">
        <p14:creationId xmlns:p14="http://schemas.microsoft.com/office/powerpoint/2010/main" val="117064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9" name="Picture 5"/>
          <p:cNvPicPr>
            <a:picLocks noChangeAspect="1" noChangeArrowheads="1"/>
          </p:cNvPicPr>
          <p:nvPr/>
        </p:nvPicPr>
        <p:blipFill>
          <a:blip r:embed="rId3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12558" r="59909" b="45003"/>
          <a:stretch>
            <a:fillRect/>
          </a:stretch>
        </p:blipFill>
        <p:spPr bwMode="auto">
          <a:xfrm>
            <a:off x="0" y="116632"/>
            <a:ext cx="4489336" cy="647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4871" name="Text Box 7"/>
          <p:cNvSpPr txBox="1">
            <a:spLocks noChangeArrowheads="1"/>
          </p:cNvSpPr>
          <p:nvPr/>
        </p:nvSpPr>
        <p:spPr bwMode="auto">
          <a:xfrm>
            <a:off x="243806" y="263769"/>
            <a:ext cx="2441694" cy="36933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Final touches on the LoI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8" t="61041" r="32784"/>
          <a:stretch>
            <a:fillRect/>
          </a:stretch>
        </p:blipFill>
        <p:spPr bwMode="auto">
          <a:xfrm>
            <a:off x="4617578" y="40239"/>
            <a:ext cx="4507485" cy="482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972" y="2852936"/>
            <a:ext cx="2553097" cy="40010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035BB-E18E-4B64-8F5E-FBDF76004D67}" type="slidenum">
              <a:rPr lang="en-US" smtClean="0">
                <a:solidFill>
                  <a:srgbClr val="919191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3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t="64641"/>
          <a:stretch>
            <a:fillRect/>
          </a:stretch>
        </p:blipFill>
        <p:spPr bwMode="auto">
          <a:xfrm>
            <a:off x="0" y="263769"/>
            <a:ext cx="9144000" cy="641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6372200" y="263769"/>
            <a:ext cx="2554546" cy="36933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 smtClean="0"/>
              <a:t>8:00 am, 1</a:t>
            </a:r>
            <a:r>
              <a:rPr lang="en-US" altLang="en-US" b="1" baseline="30000" dirty="0" smtClean="0"/>
              <a:t>st</a:t>
            </a:r>
            <a:r>
              <a:rPr lang="en-US" altLang="en-US" b="1" dirty="0" smtClean="0"/>
              <a:t> </a:t>
            </a:r>
            <a:r>
              <a:rPr lang="en-US" altLang="en-US" b="1" dirty="0"/>
              <a:t>March 1993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1060610"/>
            <a:ext cx="4398297" cy="5819838"/>
            <a:chOff x="0" y="1060610"/>
            <a:chExt cx="4398297" cy="5819838"/>
          </a:xfrm>
        </p:grpSpPr>
        <p:pic>
          <p:nvPicPr>
            <p:cNvPr id="160772" name="Picture 4"/>
            <p:cNvPicPr>
              <a:picLocks noChangeAspect="1" noChangeArrowheads="1"/>
            </p:cNvPicPr>
            <p:nvPr/>
          </p:nvPicPr>
          <p:blipFill>
            <a:blip r:embed="rId4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9" t="14192" r="36980" b="51096"/>
            <a:stretch>
              <a:fillRect/>
            </a:stretch>
          </p:blipFill>
          <p:spPr bwMode="auto">
            <a:xfrm>
              <a:off x="0" y="2386114"/>
              <a:ext cx="4084027" cy="4494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2691740" y="2011974"/>
              <a:ext cx="1706557" cy="646331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 smtClean="0"/>
                <a:t>ALICE</a:t>
              </a:r>
            </a:p>
            <a:p>
              <a:r>
                <a:rPr lang="en-US" altLang="en-US" b="1" dirty="0" smtClean="0"/>
                <a:t>Letter of Intent</a:t>
              </a:r>
              <a:endParaRPr lang="en-US" altLang="en-US" b="1" dirty="0"/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95536" y="1060610"/>
              <a:ext cx="2136162" cy="646331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 smtClean="0"/>
                <a:t>ALICE MARGOT</a:t>
              </a:r>
            </a:p>
            <a:p>
              <a:r>
                <a:rPr lang="en-US" altLang="en-US" b="1" dirty="0" smtClean="0"/>
                <a:t>French Champagne</a:t>
              </a:r>
              <a:endParaRPr lang="en-US" altLang="en-US" b="1" dirty="0"/>
            </a:p>
          </p:txBody>
        </p:sp>
        <p:cxnSp>
          <p:nvCxnSpPr>
            <p:cNvPr id="3" name="Straight Arrow Connector 2"/>
            <p:cNvCxnSpPr/>
            <p:nvPr/>
          </p:nvCxnSpPr>
          <p:spPr bwMode="auto">
            <a:xfrm flipH="1">
              <a:off x="827584" y="1732770"/>
              <a:ext cx="504056" cy="3064382"/>
            </a:xfrm>
            <a:prstGeom prst="straightConnector1">
              <a:avLst/>
            </a:prstGeom>
            <a:solidFill>
              <a:srgbClr val="FFFF99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H="1">
              <a:off x="2455805" y="2658305"/>
              <a:ext cx="739991" cy="1562783"/>
            </a:xfrm>
            <a:prstGeom prst="straightConnector1">
              <a:avLst/>
            </a:prstGeom>
            <a:solidFill>
              <a:srgbClr val="FFFF99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035BB-E18E-4B64-8F5E-FBDF76004D67}" type="slidenum">
              <a:rPr lang="en-US" smtClean="0">
                <a:solidFill>
                  <a:srgbClr val="919191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smtClean="0">
                <a:solidFill>
                  <a:srgbClr val="919191"/>
                </a:solidFill>
              </a:rPr>
              <a:t>Mexico 2017 J. Schukraft</a:t>
            </a:r>
            <a:endParaRPr lang="en-US" altLang="en-US" sz="800">
              <a:solidFill>
                <a:srgbClr val="919191"/>
              </a:solidFill>
            </a:endParaRPr>
          </a:p>
        </p:txBody>
      </p:sp>
      <p:sp>
        <p:nvSpPr>
          <p:cNvPr id="2253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FA3C66E5-B4D5-457E-A906-F3F03A23379E}" type="slidenum">
              <a:rPr lang="en-US" altLang="en-US" sz="1400">
                <a:solidFill>
                  <a:srgbClr val="919191"/>
                </a:solidFill>
                <a:latin typeface="Times New Roman" panose="02020603050405020304" pitchFamily="18" charset="0"/>
              </a:rPr>
              <a:pPr/>
              <a:t>15</a:t>
            </a:fld>
            <a:endParaRPr lang="en-US" altLang="en-US" sz="1400">
              <a:solidFill>
                <a:srgbClr val="9191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70125" y="49213"/>
            <a:ext cx="4756150" cy="585787"/>
          </a:xfrm>
        </p:spPr>
        <p:txBody>
          <a:bodyPr/>
          <a:lstStyle/>
          <a:p>
            <a:pPr>
              <a:defRPr/>
            </a:pPr>
            <a:r>
              <a:rPr lang="en-US" smtClean="0"/>
              <a:t>The Making of ALICE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251950" cy="6096000"/>
          </a:xfrm>
        </p:spPr>
        <p:txBody>
          <a:bodyPr/>
          <a:lstStyle/>
          <a:p>
            <a:pPr marL="0" indent="0"/>
            <a:r>
              <a:rPr lang="en-US" altLang="en-US" dirty="0"/>
              <a:t> Pre-History </a:t>
            </a:r>
          </a:p>
          <a:p>
            <a:pPr lvl="1"/>
            <a:r>
              <a:rPr lang="en-US" altLang="en-US" dirty="0"/>
              <a:t> </a:t>
            </a:r>
            <a:r>
              <a:rPr lang="en-US" altLang="en-US" b="1" dirty="0">
                <a:solidFill>
                  <a:srgbClr val="009A00"/>
                </a:solidFill>
              </a:rPr>
              <a:t>early 80’s</a:t>
            </a:r>
            <a:r>
              <a:rPr lang="en-US" altLang="en-US" dirty="0">
                <a:solidFill>
                  <a:srgbClr val="FF00FF"/>
                </a:solidFill>
              </a:rPr>
              <a:t>: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>
                <a:solidFill>
                  <a:srgbClr val="FF00FF"/>
                </a:solidFill>
              </a:rPr>
              <a:t>LHC</a:t>
            </a:r>
            <a:r>
              <a:rPr lang="en-US" altLang="en-US" dirty="0"/>
              <a:t> first discussed    </a:t>
            </a:r>
            <a:r>
              <a:rPr lang="en-US" altLang="en-US" sz="1400" dirty="0"/>
              <a:t> </a:t>
            </a:r>
          </a:p>
          <a:p>
            <a:pPr lvl="1"/>
            <a:r>
              <a:rPr lang="en-US" altLang="en-US" dirty="0">
                <a:solidFill>
                  <a:srgbClr val="FF00FF"/>
                </a:solidFill>
              </a:rPr>
              <a:t> </a:t>
            </a:r>
            <a:r>
              <a:rPr lang="en-US" altLang="en-US" b="1" dirty="0">
                <a:solidFill>
                  <a:srgbClr val="009A00"/>
                </a:solidFill>
              </a:rPr>
              <a:t>1986: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00FF"/>
                </a:solidFill>
              </a:rPr>
              <a:t>start of Heavy Ion Physics</a:t>
            </a:r>
            <a:r>
              <a:rPr lang="en-US" altLang="en-US" dirty="0"/>
              <a:t> at SPS &amp; AGS </a:t>
            </a:r>
            <a:r>
              <a:rPr lang="en-US" altLang="en-US" sz="1400" dirty="0"/>
              <a:t>		 </a:t>
            </a:r>
          </a:p>
          <a:p>
            <a:pPr lvl="1"/>
            <a:r>
              <a:rPr lang="en-US" altLang="en-US" dirty="0"/>
              <a:t> </a:t>
            </a:r>
            <a:r>
              <a:rPr lang="en-US" altLang="en-US" b="1" dirty="0">
                <a:solidFill>
                  <a:srgbClr val="009A00"/>
                </a:solidFill>
              </a:rPr>
              <a:t>1990: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00FF"/>
                </a:solidFill>
              </a:rPr>
              <a:t>RHIC approved</a:t>
            </a:r>
            <a:r>
              <a:rPr lang="en-US" altLang="en-US" dirty="0"/>
              <a:t> </a:t>
            </a:r>
            <a:r>
              <a:rPr lang="en-US" altLang="en-US" dirty="0" smtClean="0"/>
              <a:t>	</a:t>
            </a:r>
            <a:r>
              <a:rPr lang="en-US" altLang="en-US" sz="1400" dirty="0" smtClean="0"/>
              <a:t> </a:t>
            </a:r>
          </a:p>
          <a:p>
            <a:pPr marL="0" indent="0"/>
            <a:r>
              <a:rPr lang="en-US" altLang="en-US" dirty="0" smtClean="0"/>
              <a:t> Conceptual Studies</a:t>
            </a:r>
          </a:p>
          <a:p>
            <a:pPr lvl="1"/>
            <a:r>
              <a:rPr lang="en-US" altLang="en-US" b="1" dirty="0" smtClean="0">
                <a:solidFill>
                  <a:schemeClr val="hlink"/>
                </a:solidFill>
              </a:rPr>
              <a:t> 1990:</a:t>
            </a:r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FF00FF"/>
                </a:solidFill>
              </a:rPr>
              <a:t>First ideas</a:t>
            </a:r>
            <a:r>
              <a:rPr lang="en-US" altLang="en-US" dirty="0" smtClean="0"/>
              <a:t> developed  (Aachen)</a:t>
            </a:r>
          </a:p>
          <a:p>
            <a:pPr lvl="1" indent="0"/>
            <a:r>
              <a:rPr lang="en-US" altLang="en-US" b="1" dirty="0" smtClean="0">
                <a:solidFill>
                  <a:schemeClr val="hlink"/>
                </a:solidFill>
              </a:rPr>
              <a:t> 1992:</a:t>
            </a:r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FF00FF"/>
                </a:solidFill>
              </a:rPr>
              <a:t>Expression of Interest</a:t>
            </a:r>
            <a:r>
              <a:rPr lang="en-US" altLang="en-US" dirty="0" smtClean="0"/>
              <a:t> (Evian)</a:t>
            </a:r>
          </a:p>
          <a:p>
            <a:pPr marL="0" indent="0"/>
            <a:r>
              <a:rPr lang="en-US" altLang="en-US" dirty="0"/>
              <a:t> Design and</a:t>
            </a:r>
            <a:r>
              <a:rPr lang="en-US" altLang="en-US" b="1" u="sng" dirty="0"/>
              <a:t> R&amp;D</a:t>
            </a:r>
          </a:p>
          <a:p>
            <a:pPr lvl="1"/>
            <a:r>
              <a:rPr lang="en-US" altLang="en-US" dirty="0"/>
              <a:t> </a:t>
            </a:r>
            <a:r>
              <a:rPr lang="en-US" altLang="en-US" b="1" dirty="0">
                <a:solidFill>
                  <a:srgbClr val="FF0066"/>
                </a:solidFill>
              </a:rPr>
              <a:t>1993:</a:t>
            </a:r>
            <a:r>
              <a:rPr lang="en-US" altLang="en-US" dirty="0"/>
              <a:t> </a:t>
            </a:r>
            <a:r>
              <a:rPr lang="en-US" altLang="en-US" b="1" dirty="0">
                <a:solidFill>
                  <a:srgbClr val="FF00FF"/>
                </a:solidFill>
              </a:rPr>
              <a:t>Letter of Intent</a:t>
            </a:r>
            <a:r>
              <a:rPr lang="en-US" altLang="en-US" dirty="0"/>
              <a:t>	</a:t>
            </a:r>
            <a:r>
              <a:rPr lang="en-US" altLang="en-US" dirty="0" smtClean="0"/>
              <a:t> </a:t>
            </a:r>
            <a:endParaRPr lang="en-US" altLang="en-US" dirty="0"/>
          </a:p>
          <a:p>
            <a:pPr lvl="1"/>
            <a:r>
              <a:rPr lang="en-US" altLang="en-US" b="1" dirty="0" smtClean="0">
                <a:solidFill>
                  <a:schemeClr val="hlink"/>
                </a:solidFill>
              </a:rPr>
              <a:t> 1990 – 2002+: </a:t>
            </a:r>
            <a:r>
              <a:rPr lang="en-US" altLang="en-US" b="1" dirty="0" smtClean="0">
                <a:solidFill>
                  <a:srgbClr val="FF00FF"/>
                </a:solidFill>
              </a:rPr>
              <a:t>Detector R&amp;D</a:t>
            </a:r>
            <a:endParaRPr lang="en-US" altLang="en-US" b="1" u="sng" dirty="0" smtClean="0">
              <a:solidFill>
                <a:srgbClr val="FF00FF"/>
              </a:solidFill>
            </a:endParaRPr>
          </a:p>
          <a:p>
            <a:pPr lvl="1"/>
            <a:endParaRPr lang="en-US" altLang="en-US" b="1" u="sng" dirty="0">
              <a:solidFill>
                <a:schemeClr val="hlink"/>
              </a:solidFill>
            </a:endParaRPr>
          </a:p>
          <a:p>
            <a:pPr lvl="1" indent="0">
              <a:buNone/>
            </a:pPr>
            <a:endParaRPr lang="en-US" alt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5868144" y="2350571"/>
            <a:ext cx="2564081" cy="2122624"/>
            <a:chOff x="5868144" y="2350571"/>
            <a:chExt cx="2564081" cy="2122624"/>
          </a:xfrm>
        </p:grpSpPr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5868144" y="2350571"/>
              <a:ext cx="2104102" cy="369332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dirty="0" smtClean="0"/>
                <a:t>TOF: </a:t>
              </a:r>
              <a:r>
                <a:rPr lang="en-US" altLang="en-US" dirty="0" err="1" smtClean="0"/>
                <a:t>Pestov</a:t>
              </a:r>
              <a:r>
                <a:rPr lang="en-US" altLang="en-US" dirty="0" smtClean="0"/>
                <a:t> counter</a:t>
              </a:r>
              <a:endParaRPr lang="en-US" altLang="en-US" dirty="0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7283513" y="4103863"/>
              <a:ext cx="1148712" cy="369332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dirty="0" smtClean="0"/>
                <a:t>TOF: PPC</a:t>
              </a:r>
              <a:endParaRPr lang="en-US" altLang="en-US" dirty="0"/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0" y="692149"/>
            <a:ext cx="7524328" cy="3365471"/>
          </a:xfrm>
          <a:prstGeom prst="rect">
            <a:avLst/>
          </a:prstGeom>
          <a:solidFill>
            <a:srgbClr val="FFFFFF">
              <a:alpha val="74902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6" descr="PP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86" y="4265408"/>
            <a:ext cx="300037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estov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24" y="2365171"/>
            <a:ext cx="3944937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74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FC199E-2B89-4961-A19B-35C27BC9A398}" type="slidenum">
              <a:rPr lang="en-US" altLang="en-US">
                <a:solidFill>
                  <a:srgbClr val="919191"/>
                </a:solidFill>
              </a:rPr>
              <a:pPr/>
              <a:t>16</a:t>
            </a:fld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5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0" y="20638"/>
            <a:ext cx="2673350" cy="585787"/>
          </a:xfrm>
        </p:spPr>
        <p:txBody>
          <a:bodyPr/>
          <a:lstStyle/>
          <a:p>
            <a:r>
              <a:rPr lang="en-US" altLang="en-US"/>
              <a:t>ALICE R&amp;D</a:t>
            </a:r>
          </a:p>
        </p:txBody>
      </p:sp>
      <p:sp>
        <p:nvSpPr>
          <p:cNvPr id="65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04938"/>
            <a:ext cx="4495800" cy="4552950"/>
          </a:xfrm>
        </p:spPr>
        <p:txBody>
          <a:bodyPr/>
          <a:lstStyle/>
          <a:p>
            <a:r>
              <a:rPr lang="en-US" altLang="en-US" sz="2000"/>
              <a:t> Inner Tracking System (ITS)</a:t>
            </a:r>
          </a:p>
          <a:p>
            <a:pPr lvl="1"/>
            <a:r>
              <a:rPr lang="en-US" altLang="en-US" sz="1600"/>
              <a:t> Silicon </a:t>
            </a:r>
            <a:r>
              <a:rPr lang="en-US" altLang="en-US" sz="1600">
                <a:solidFill>
                  <a:srgbClr val="FF00FF"/>
                </a:solidFill>
              </a:rPr>
              <a:t>Pixels</a:t>
            </a:r>
            <a:r>
              <a:rPr lang="en-US" altLang="en-US" sz="1600"/>
              <a:t> (</a:t>
            </a:r>
            <a:r>
              <a:rPr lang="en-US" altLang="en-US" sz="1600">
                <a:solidFill>
                  <a:schemeClr val="hlink"/>
                </a:solidFill>
              </a:rPr>
              <a:t>RD19</a:t>
            </a:r>
            <a:r>
              <a:rPr lang="en-US" altLang="en-US" sz="1600"/>
              <a:t>)</a:t>
            </a:r>
          </a:p>
          <a:p>
            <a:pPr lvl="1"/>
            <a:r>
              <a:rPr lang="en-US" altLang="en-US" sz="1600"/>
              <a:t> Silicon </a:t>
            </a:r>
            <a:r>
              <a:rPr lang="en-US" altLang="en-US" sz="1600">
                <a:solidFill>
                  <a:srgbClr val="FF00FF"/>
                </a:solidFill>
              </a:rPr>
              <a:t>Drift</a:t>
            </a:r>
            <a:r>
              <a:rPr lang="en-US" altLang="en-US" sz="1600"/>
              <a:t> (INFN/</a:t>
            </a:r>
            <a:r>
              <a:rPr lang="en-US" altLang="en-US" sz="1600">
                <a:solidFill>
                  <a:schemeClr val="hlink"/>
                </a:solidFill>
              </a:rPr>
              <a:t>SDI</a:t>
            </a:r>
            <a:r>
              <a:rPr lang="en-US" altLang="en-US" sz="1600"/>
              <a:t>)</a:t>
            </a:r>
          </a:p>
          <a:p>
            <a:pPr lvl="1"/>
            <a:r>
              <a:rPr lang="en-US" altLang="en-US" sz="1600"/>
              <a:t> Silicon </a:t>
            </a:r>
            <a:r>
              <a:rPr lang="en-US" altLang="en-US" sz="1600">
                <a:solidFill>
                  <a:srgbClr val="FF00FF"/>
                </a:solidFill>
              </a:rPr>
              <a:t>Strips</a:t>
            </a:r>
            <a:r>
              <a:rPr lang="en-US" altLang="en-US" sz="1600"/>
              <a:t> (double sided)</a:t>
            </a:r>
          </a:p>
          <a:p>
            <a:pPr lvl="1"/>
            <a:r>
              <a:rPr lang="en-US" altLang="en-US" sz="1600"/>
              <a:t> low mass, high density  </a:t>
            </a:r>
            <a:r>
              <a:rPr lang="en-US" altLang="en-US" sz="1600">
                <a:solidFill>
                  <a:srgbClr val="FF00FF"/>
                </a:solidFill>
              </a:rPr>
              <a:t>interconnects</a:t>
            </a:r>
            <a:endParaRPr lang="en-US" altLang="en-US" sz="1600"/>
          </a:p>
          <a:p>
            <a:pPr lvl="1"/>
            <a:r>
              <a:rPr lang="en-US" altLang="en-US" sz="1600"/>
              <a:t> low mass </a:t>
            </a:r>
            <a:r>
              <a:rPr lang="en-US" altLang="en-US" sz="1600">
                <a:solidFill>
                  <a:srgbClr val="FF00FF"/>
                </a:solidFill>
              </a:rPr>
              <a:t>support/cooling</a:t>
            </a:r>
            <a:br>
              <a:rPr lang="en-US" altLang="en-US" sz="1600">
                <a:solidFill>
                  <a:srgbClr val="FF00FF"/>
                </a:solidFill>
              </a:rPr>
            </a:br>
            <a:endParaRPr lang="en-US" altLang="en-US" sz="1600"/>
          </a:p>
          <a:p>
            <a:r>
              <a:rPr lang="en-US" altLang="en-US" sz="2000"/>
              <a:t> TPC </a:t>
            </a:r>
          </a:p>
          <a:p>
            <a:pPr lvl="1"/>
            <a:r>
              <a:rPr lang="en-US" altLang="en-US" sz="1600"/>
              <a:t> </a:t>
            </a:r>
            <a:r>
              <a:rPr lang="en-US" altLang="en-US" sz="1600">
                <a:solidFill>
                  <a:srgbClr val="FF00FF"/>
                </a:solidFill>
              </a:rPr>
              <a:t>gas</a:t>
            </a:r>
            <a:r>
              <a:rPr lang="en-US" altLang="en-US" sz="1600"/>
              <a:t> mixtures (</a:t>
            </a:r>
            <a:r>
              <a:rPr lang="en-US" altLang="en-US" sz="1600">
                <a:solidFill>
                  <a:schemeClr val="hlink"/>
                </a:solidFill>
              </a:rPr>
              <a:t>RD32</a:t>
            </a:r>
            <a:r>
              <a:rPr lang="en-US" altLang="en-US" sz="1600"/>
              <a:t>)</a:t>
            </a:r>
          </a:p>
          <a:p>
            <a:pPr lvl="1"/>
            <a:r>
              <a:rPr lang="en-US" altLang="en-US" sz="1600"/>
              <a:t> new </a:t>
            </a:r>
            <a:r>
              <a:rPr lang="en-US" altLang="en-US" sz="1600">
                <a:solidFill>
                  <a:srgbClr val="FF00FF"/>
                </a:solidFill>
              </a:rPr>
              <a:t>r/o plane</a:t>
            </a:r>
            <a:r>
              <a:rPr lang="en-US" altLang="en-US" sz="1600"/>
              <a:t> structures</a:t>
            </a:r>
          </a:p>
          <a:p>
            <a:pPr lvl="1"/>
            <a:r>
              <a:rPr lang="en-US" altLang="en-US" sz="1600"/>
              <a:t> advanced </a:t>
            </a:r>
            <a:r>
              <a:rPr lang="en-US" altLang="en-US" sz="1600">
                <a:solidFill>
                  <a:srgbClr val="FF00FF"/>
                </a:solidFill>
              </a:rPr>
              <a:t>digital electronics</a:t>
            </a:r>
            <a:endParaRPr lang="en-US" altLang="en-US" sz="1600"/>
          </a:p>
          <a:p>
            <a:pPr lvl="1"/>
            <a:r>
              <a:rPr lang="en-US" altLang="en-US" sz="1600"/>
              <a:t> low mass </a:t>
            </a:r>
            <a:r>
              <a:rPr lang="en-US" altLang="en-US" sz="1600">
                <a:solidFill>
                  <a:srgbClr val="FF00FF"/>
                </a:solidFill>
              </a:rPr>
              <a:t>field cage</a:t>
            </a:r>
            <a:r>
              <a:rPr lang="en-US" altLang="en-US" sz="1600"/>
              <a:t/>
            </a:r>
            <a:br>
              <a:rPr lang="en-US" altLang="en-US" sz="1600"/>
            </a:br>
            <a:endParaRPr lang="en-US" altLang="en-US" sz="1600"/>
          </a:p>
          <a:p>
            <a:r>
              <a:rPr lang="en-US" altLang="en-US" sz="2000"/>
              <a:t> em calorimeter</a:t>
            </a:r>
          </a:p>
          <a:p>
            <a:pPr lvl="1"/>
            <a:r>
              <a:rPr lang="en-US" altLang="en-US" sz="1600"/>
              <a:t> new scint. </a:t>
            </a:r>
            <a:r>
              <a:rPr lang="en-US" altLang="en-US" sz="1600">
                <a:solidFill>
                  <a:srgbClr val="FF00FF"/>
                </a:solidFill>
              </a:rPr>
              <a:t>crystals</a:t>
            </a:r>
            <a:r>
              <a:rPr lang="en-US" altLang="en-US" sz="1600"/>
              <a:t> (</a:t>
            </a:r>
            <a:r>
              <a:rPr lang="en-US" altLang="en-US" sz="1600">
                <a:solidFill>
                  <a:schemeClr val="hlink"/>
                </a:solidFill>
              </a:rPr>
              <a:t>RD18</a:t>
            </a:r>
            <a:r>
              <a:rPr lang="en-US" altLang="en-US" sz="1600"/>
              <a:t>)</a:t>
            </a:r>
          </a:p>
          <a:p>
            <a:pPr lvl="1"/>
            <a:endParaRPr lang="en-US" altLang="en-US" sz="1600"/>
          </a:p>
        </p:txBody>
      </p:sp>
      <p:sp>
        <p:nvSpPr>
          <p:cNvPr id="6574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404938"/>
            <a:ext cx="4495800" cy="4837112"/>
          </a:xfrm>
        </p:spPr>
        <p:txBody>
          <a:bodyPr/>
          <a:lstStyle/>
          <a:p>
            <a:r>
              <a:rPr lang="en-US" altLang="en-US" sz="2000" dirty="0"/>
              <a:t> PID</a:t>
            </a:r>
          </a:p>
          <a:p>
            <a:pPr lvl="1"/>
            <a:r>
              <a:rPr lang="en-US" altLang="en-US" sz="1600" dirty="0"/>
              <a:t> </a:t>
            </a:r>
            <a:r>
              <a:rPr lang="en-US" altLang="en-US" sz="1600" dirty="0" err="1"/>
              <a:t>Pestov</a:t>
            </a:r>
            <a:r>
              <a:rPr lang="en-US" altLang="en-US" sz="1600" dirty="0"/>
              <a:t> </a:t>
            </a:r>
            <a:r>
              <a:rPr lang="en-US" altLang="en-US" sz="1600" dirty="0">
                <a:solidFill>
                  <a:srgbClr val="FF00FF"/>
                </a:solidFill>
              </a:rPr>
              <a:t>Spark counters</a:t>
            </a:r>
            <a:endParaRPr lang="en-US" altLang="en-US" sz="1600" dirty="0"/>
          </a:p>
          <a:p>
            <a:pPr lvl="1"/>
            <a:r>
              <a:rPr lang="en-US" altLang="en-US" sz="1600" dirty="0"/>
              <a:t> </a:t>
            </a:r>
            <a:r>
              <a:rPr lang="en-US" altLang="en-US" sz="1600" dirty="0">
                <a:solidFill>
                  <a:srgbClr val="FF00FF"/>
                </a:solidFill>
              </a:rPr>
              <a:t>Parallel Plate Chambers</a:t>
            </a:r>
            <a:endParaRPr lang="en-US" altLang="en-US" sz="1600" dirty="0"/>
          </a:p>
          <a:p>
            <a:pPr lvl="1"/>
            <a:r>
              <a:rPr lang="en-US" altLang="en-US" sz="1600" dirty="0"/>
              <a:t> </a:t>
            </a:r>
            <a:r>
              <a:rPr lang="en-US" altLang="en-US" sz="1600" dirty="0" err="1">
                <a:solidFill>
                  <a:srgbClr val="FF00FF"/>
                </a:solidFill>
              </a:rPr>
              <a:t>Multigap</a:t>
            </a:r>
            <a:r>
              <a:rPr lang="en-US" altLang="en-US" sz="1600" dirty="0">
                <a:solidFill>
                  <a:srgbClr val="FF00FF"/>
                </a:solidFill>
              </a:rPr>
              <a:t> RPC's </a:t>
            </a:r>
            <a:r>
              <a:rPr lang="en-US" altLang="en-US" sz="1600" dirty="0"/>
              <a:t>(</a:t>
            </a:r>
            <a:r>
              <a:rPr lang="en-US" altLang="en-US" sz="1600" dirty="0">
                <a:solidFill>
                  <a:schemeClr val="hlink"/>
                </a:solidFill>
              </a:rPr>
              <a:t>LAA</a:t>
            </a:r>
            <a:r>
              <a:rPr lang="en-US" altLang="en-US" sz="1600" dirty="0"/>
              <a:t>)</a:t>
            </a:r>
          </a:p>
          <a:p>
            <a:pPr lvl="1"/>
            <a:r>
              <a:rPr lang="en-US" altLang="en-US" sz="1600" dirty="0"/>
              <a:t> low cost </a:t>
            </a:r>
            <a:r>
              <a:rPr lang="en-US" altLang="en-US" sz="1600" dirty="0">
                <a:solidFill>
                  <a:srgbClr val="FF00FF"/>
                </a:solidFill>
              </a:rPr>
              <a:t>PM's</a:t>
            </a:r>
          </a:p>
          <a:p>
            <a:pPr lvl="1"/>
            <a:r>
              <a:rPr lang="en-US" altLang="en-US" sz="1600" dirty="0"/>
              <a:t> </a:t>
            </a:r>
            <a:r>
              <a:rPr lang="en-US" altLang="en-US" sz="1600" dirty="0" err="1"/>
              <a:t>CsI</a:t>
            </a:r>
            <a:r>
              <a:rPr lang="en-US" altLang="en-US" sz="1600" dirty="0"/>
              <a:t> </a:t>
            </a:r>
            <a:r>
              <a:rPr lang="en-US" altLang="en-US" sz="1600" dirty="0">
                <a:solidFill>
                  <a:srgbClr val="FF00FF"/>
                </a:solidFill>
              </a:rPr>
              <a:t>RICH</a:t>
            </a:r>
            <a:r>
              <a:rPr lang="en-US" altLang="en-US" sz="1600" dirty="0"/>
              <a:t> (</a:t>
            </a:r>
            <a:r>
              <a:rPr lang="en-US" altLang="en-US" sz="1600" dirty="0">
                <a:solidFill>
                  <a:schemeClr val="hlink"/>
                </a:solidFill>
              </a:rPr>
              <a:t>RD26</a:t>
            </a:r>
            <a:r>
              <a:rPr lang="en-US" altLang="en-US" sz="1600" dirty="0"/>
              <a:t>)</a:t>
            </a:r>
            <a:br>
              <a:rPr lang="en-US" altLang="en-US" sz="1600" dirty="0"/>
            </a:br>
            <a:endParaRPr lang="en-US" altLang="en-US" sz="1600" dirty="0"/>
          </a:p>
          <a:p>
            <a:r>
              <a:rPr lang="en-US" altLang="en-US" sz="2000" dirty="0"/>
              <a:t> DAQ &amp; Computing</a:t>
            </a:r>
          </a:p>
          <a:p>
            <a:pPr lvl="1"/>
            <a:r>
              <a:rPr lang="en-US" altLang="en-US" sz="1600" dirty="0"/>
              <a:t> scalable </a:t>
            </a:r>
            <a:r>
              <a:rPr lang="en-US" altLang="en-US" sz="1600" dirty="0">
                <a:solidFill>
                  <a:srgbClr val="FF00FF"/>
                </a:solidFill>
              </a:rPr>
              <a:t>architectures</a:t>
            </a:r>
            <a:r>
              <a:rPr lang="en-US" altLang="en-US" sz="1600" dirty="0"/>
              <a:t> with COTS</a:t>
            </a:r>
          </a:p>
          <a:p>
            <a:pPr lvl="1"/>
            <a:r>
              <a:rPr lang="en-US" altLang="en-US" sz="1600" dirty="0"/>
              <a:t> high perf. </a:t>
            </a:r>
            <a:r>
              <a:rPr lang="en-US" altLang="en-US" sz="1600" dirty="0">
                <a:solidFill>
                  <a:srgbClr val="FF00FF"/>
                </a:solidFill>
              </a:rPr>
              <a:t>storage</a:t>
            </a:r>
            <a:r>
              <a:rPr lang="en-US" altLang="en-US" sz="1600" dirty="0"/>
              <a:t> media</a:t>
            </a:r>
          </a:p>
          <a:p>
            <a:pPr lvl="1"/>
            <a:r>
              <a:rPr lang="en-US" altLang="en-US" sz="1600" dirty="0"/>
              <a:t>  </a:t>
            </a:r>
            <a:r>
              <a:rPr lang="en-US" altLang="en-US" sz="1600" dirty="0">
                <a:solidFill>
                  <a:srgbClr val="FF00FF"/>
                </a:solidFill>
              </a:rPr>
              <a:t>GRID</a:t>
            </a:r>
            <a:r>
              <a:rPr lang="en-US" altLang="en-US" sz="1600" dirty="0"/>
              <a:t> computing</a:t>
            </a:r>
            <a:br>
              <a:rPr lang="en-US" altLang="en-US" sz="1600" dirty="0"/>
            </a:br>
            <a:endParaRPr lang="en-US" altLang="en-US" sz="1600" dirty="0"/>
          </a:p>
          <a:p>
            <a:r>
              <a:rPr lang="en-US" altLang="en-US" sz="2000" dirty="0"/>
              <a:t> </a:t>
            </a:r>
            <a:r>
              <a:rPr lang="en-US" altLang="en-US" sz="2000" dirty="0" err="1"/>
              <a:t>misc</a:t>
            </a:r>
            <a:endParaRPr lang="en-US" altLang="en-US" sz="2000" dirty="0"/>
          </a:p>
          <a:p>
            <a:pPr lvl="1"/>
            <a:r>
              <a:rPr lang="en-US" altLang="en-US" sz="1600" dirty="0"/>
              <a:t> </a:t>
            </a:r>
            <a:r>
              <a:rPr lang="en-US" altLang="en-US" sz="1600" dirty="0">
                <a:solidFill>
                  <a:srgbClr val="FF00FF"/>
                </a:solidFill>
              </a:rPr>
              <a:t>micro-channel plates</a:t>
            </a:r>
            <a:endParaRPr lang="en-US" altLang="en-US" sz="1600" dirty="0"/>
          </a:p>
          <a:p>
            <a:pPr lvl="1"/>
            <a:r>
              <a:rPr lang="en-US" altLang="en-US" sz="1600" dirty="0"/>
              <a:t> rad hard </a:t>
            </a:r>
            <a:r>
              <a:rPr lang="en-US" altLang="en-US" sz="1600" dirty="0">
                <a:solidFill>
                  <a:srgbClr val="FF00FF"/>
                </a:solidFill>
              </a:rPr>
              <a:t>quartz fiber </a:t>
            </a:r>
            <a:r>
              <a:rPr lang="en-US" altLang="en-US" sz="1600" dirty="0" err="1">
                <a:solidFill>
                  <a:srgbClr val="FF00FF"/>
                </a:solidFill>
              </a:rPr>
              <a:t>calo</a:t>
            </a:r>
            <a:r>
              <a:rPr lang="en-US" altLang="en-US" sz="1600" dirty="0">
                <a:solidFill>
                  <a:srgbClr val="FF00FF"/>
                </a:solidFill>
              </a:rPr>
              <a:t>.</a:t>
            </a:r>
            <a:endParaRPr lang="en-US" altLang="en-US" sz="1600" dirty="0"/>
          </a:p>
          <a:p>
            <a:pPr lvl="1"/>
            <a:r>
              <a:rPr lang="en-US" altLang="en-US" sz="1600" dirty="0"/>
              <a:t> VLSI </a:t>
            </a:r>
            <a:r>
              <a:rPr lang="en-US" altLang="en-US" sz="1600" dirty="0">
                <a:solidFill>
                  <a:srgbClr val="FF00FF"/>
                </a:solidFill>
              </a:rPr>
              <a:t>electronics</a:t>
            </a:r>
            <a:endParaRPr lang="en-US" altLang="en-US" sz="1600" dirty="0"/>
          </a:p>
        </p:txBody>
      </p:sp>
      <p:sp>
        <p:nvSpPr>
          <p:cNvPr id="657413" name="Text Box 5"/>
          <p:cNvSpPr txBox="1">
            <a:spLocks noChangeArrowheads="1"/>
          </p:cNvSpPr>
          <p:nvPr/>
        </p:nvSpPr>
        <p:spPr bwMode="auto">
          <a:xfrm>
            <a:off x="139700" y="763588"/>
            <a:ext cx="9004300" cy="525462"/>
          </a:xfrm>
          <a:prstGeom prst="rect">
            <a:avLst/>
          </a:prstGeom>
          <a:solidFill>
            <a:srgbClr val="FFFF00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877" tIns="43439" rIns="86877" bIns="43439" anchor="ctr">
            <a:spAutoFit/>
          </a:bodyPr>
          <a:lstStyle/>
          <a:p>
            <a:r>
              <a:rPr lang="en-US" altLang="en-US" sz="2700" b="1" smtClean="0">
                <a:solidFill>
                  <a:srgbClr val="FF00FF"/>
                </a:solidFill>
              </a:rPr>
              <a:t>1990-2002</a:t>
            </a:r>
            <a:r>
              <a:rPr lang="en-US" altLang="en-US" sz="2700" b="1" smtClean="0">
                <a:solidFill>
                  <a:srgbClr val="000000"/>
                </a:solidFill>
              </a:rPr>
              <a:t>:Strong, well organized, well funded R&amp;D activity</a:t>
            </a:r>
          </a:p>
        </p:txBody>
      </p:sp>
      <p:sp>
        <p:nvSpPr>
          <p:cNvPr id="657414" name="Text Box 6"/>
          <p:cNvSpPr txBox="1">
            <a:spLocks noChangeArrowheads="1"/>
          </p:cNvSpPr>
          <p:nvPr/>
        </p:nvSpPr>
        <p:spPr bwMode="auto">
          <a:xfrm>
            <a:off x="673100" y="6210300"/>
            <a:ext cx="6515100" cy="6477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877" tIns="43439" rIns="86877" bIns="43439" anchor="ctr">
            <a:spAutoFit/>
          </a:bodyPr>
          <a:lstStyle/>
          <a:p>
            <a:pPr lvl="1" algn="l">
              <a:buFontTx/>
              <a:buChar char="•"/>
            </a:pPr>
            <a:r>
              <a:rPr lang="en-US" altLang="en-US" b="1" dirty="0" smtClean="0">
                <a:solidFill>
                  <a:srgbClr val="3333FF"/>
                </a:solidFill>
              </a:rPr>
              <a:t> R&amp;D made effective use of long (frustrating) wait for LHC</a:t>
            </a:r>
          </a:p>
          <a:p>
            <a:pPr lvl="1" algn="l">
              <a:buFontTx/>
              <a:buChar char="•"/>
            </a:pPr>
            <a:r>
              <a:rPr lang="en-US" altLang="en-US" b="1" dirty="0" smtClean="0">
                <a:solidFill>
                  <a:srgbClr val="3333FF"/>
                </a:solidFill>
              </a:rPr>
              <a:t> </a:t>
            </a:r>
            <a:r>
              <a:rPr lang="en-US" altLang="en-US" b="1" dirty="0" smtClean="0">
                <a:solidFill>
                  <a:srgbClr val="FC0128"/>
                </a:solidFill>
              </a:rPr>
              <a:t>was vital</a:t>
            </a:r>
            <a:r>
              <a:rPr lang="en-US" altLang="en-US" b="1" dirty="0" smtClean="0">
                <a:solidFill>
                  <a:srgbClr val="3333FF"/>
                </a:solidFill>
              </a:rPr>
              <a:t> for all experiments to meet LHC challenge !</a:t>
            </a:r>
          </a:p>
        </p:txBody>
      </p:sp>
      <p:grpSp>
        <p:nvGrpSpPr>
          <p:cNvPr id="657415" name="Group 7"/>
          <p:cNvGrpSpPr>
            <a:grpSpLocks/>
          </p:cNvGrpSpPr>
          <p:nvPr/>
        </p:nvGrpSpPr>
        <p:grpSpPr bwMode="auto">
          <a:xfrm>
            <a:off x="2814638" y="1633538"/>
            <a:ext cx="5214937" cy="3914775"/>
            <a:chOff x="1773" y="1029"/>
            <a:chExt cx="3285" cy="2466"/>
          </a:xfrm>
        </p:grpSpPr>
        <p:grpSp>
          <p:nvGrpSpPr>
            <p:cNvPr id="657416" name="Group 8"/>
            <p:cNvGrpSpPr>
              <a:grpSpLocks/>
            </p:cNvGrpSpPr>
            <p:nvPr/>
          </p:nvGrpSpPr>
          <p:grpSpPr bwMode="auto">
            <a:xfrm>
              <a:off x="4500" y="3211"/>
              <a:ext cx="253" cy="284"/>
              <a:chOff x="5058" y="3193"/>
              <a:chExt cx="253" cy="284"/>
            </a:xfrm>
          </p:grpSpPr>
          <p:sp>
            <p:nvSpPr>
              <p:cNvPr id="657417" name="AutoShape 9"/>
              <p:cNvSpPr>
                <a:spLocks noChangeArrowheads="1"/>
              </p:cNvSpPr>
              <p:nvPr/>
            </p:nvSpPr>
            <p:spPr bwMode="auto">
              <a:xfrm rot="16200000">
                <a:off x="5064" y="3219"/>
                <a:ext cx="242" cy="190"/>
              </a:xfrm>
              <a:prstGeom prst="flowChartDelay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877" tIns="43439" rIns="86877" bIns="43439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anose="05000000000000000000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7418" name="Rectangle 10"/>
              <p:cNvSpPr>
                <a:spLocks noChangeArrowheads="1"/>
              </p:cNvSpPr>
              <p:nvPr/>
            </p:nvSpPr>
            <p:spPr bwMode="auto">
              <a:xfrm>
                <a:off x="5058" y="3193"/>
                <a:ext cx="253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877" tIns="43439" rIns="86877" bIns="43439" anchor="ctr">
                <a:spAutoFit/>
              </a:bodyPr>
              <a:lstStyle/>
              <a:p>
                <a:r>
                  <a:rPr lang="en-US" altLang="en-US" sz="2400" smtClean="0">
                    <a:solidFill>
                      <a:srgbClr val="FC0128"/>
                    </a:solidFill>
                    <a:latin typeface="Wingdings" panose="05000000000000000000" pitchFamily="2" charset="2"/>
                  </a:rPr>
                  <a:t>V</a:t>
                </a:r>
              </a:p>
            </p:txBody>
          </p:sp>
        </p:grpSp>
        <p:grpSp>
          <p:nvGrpSpPr>
            <p:cNvPr id="657419" name="Group 11"/>
            <p:cNvGrpSpPr>
              <a:grpSpLocks/>
            </p:cNvGrpSpPr>
            <p:nvPr/>
          </p:nvGrpSpPr>
          <p:grpSpPr bwMode="auto">
            <a:xfrm>
              <a:off x="4805" y="1229"/>
              <a:ext cx="253" cy="284"/>
              <a:chOff x="5058" y="3193"/>
              <a:chExt cx="253" cy="284"/>
            </a:xfrm>
          </p:grpSpPr>
          <p:sp>
            <p:nvSpPr>
              <p:cNvPr id="657420" name="AutoShape 12"/>
              <p:cNvSpPr>
                <a:spLocks noChangeArrowheads="1"/>
              </p:cNvSpPr>
              <p:nvPr/>
            </p:nvSpPr>
            <p:spPr bwMode="auto">
              <a:xfrm rot="16200000">
                <a:off x="5064" y="3219"/>
                <a:ext cx="242" cy="190"/>
              </a:xfrm>
              <a:prstGeom prst="flowChartDelay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877" tIns="43439" rIns="86877" bIns="43439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anose="05000000000000000000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7421" name="Rectangle 13"/>
              <p:cNvSpPr>
                <a:spLocks noChangeArrowheads="1"/>
              </p:cNvSpPr>
              <p:nvPr/>
            </p:nvSpPr>
            <p:spPr bwMode="auto">
              <a:xfrm>
                <a:off x="5058" y="3193"/>
                <a:ext cx="253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877" tIns="43439" rIns="86877" bIns="43439" anchor="ctr">
                <a:spAutoFit/>
              </a:bodyPr>
              <a:lstStyle/>
              <a:p>
                <a:r>
                  <a:rPr lang="en-US" altLang="en-US" sz="2400" smtClean="0">
                    <a:solidFill>
                      <a:srgbClr val="FC0128"/>
                    </a:solidFill>
                    <a:latin typeface="Wingdings" panose="05000000000000000000" pitchFamily="2" charset="2"/>
                  </a:rPr>
                  <a:t>V</a:t>
                </a:r>
              </a:p>
            </p:txBody>
          </p:sp>
        </p:grpSp>
        <p:grpSp>
          <p:nvGrpSpPr>
            <p:cNvPr id="657422" name="Group 14"/>
            <p:cNvGrpSpPr>
              <a:grpSpLocks/>
            </p:cNvGrpSpPr>
            <p:nvPr/>
          </p:nvGrpSpPr>
          <p:grpSpPr bwMode="auto">
            <a:xfrm>
              <a:off x="4597" y="1029"/>
              <a:ext cx="253" cy="284"/>
              <a:chOff x="5058" y="3193"/>
              <a:chExt cx="253" cy="284"/>
            </a:xfrm>
          </p:grpSpPr>
          <p:sp>
            <p:nvSpPr>
              <p:cNvPr id="657423" name="AutoShape 15"/>
              <p:cNvSpPr>
                <a:spLocks noChangeArrowheads="1"/>
              </p:cNvSpPr>
              <p:nvPr/>
            </p:nvSpPr>
            <p:spPr bwMode="auto">
              <a:xfrm rot="16200000">
                <a:off x="5064" y="3219"/>
                <a:ext cx="242" cy="190"/>
              </a:xfrm>
              <a:prstGeom prst="flowChartDelay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877" tIns="43439" rIns="86877" bIns="43439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anose="05000000000000000000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7424" name="Rectangle 16"/>
              <p:cNvSpPr>
                <a:spLocks noChangeArrowheads="1"/>
              </p:cNvSpPr>
              <p:nvPr/>
            </p:nvSpPr>
            <p:spPr bwMode="auto">
              <a:xfrm>
                <a:off x="5058" y="3193"/>
                <a:ext cx="253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877" tIns="43439" rIns="86877" bIns="43439" anchor="ctr">
                <a:spAutoFit/>
              </a:bodyPr>
              <a:lstStyle/>
              <a:p>
                <a:r>
                  <a:rPr lang="en-US" altLang="en-US" sz="2400" smtClean="0">
                    <a:solidFill>
                      <a:srgbClr val="FC0128"/>
                    </a:solidFill>
                    <a:latin typeface="Wingdings" panose="05000000000000000000" pitchFamily="2" charset="2"/>
                  </a:rPr>
                  <a:t>V</a:t>
                </a:r>
              </a:p>
            </p:txBody>
          </p:sp>
        </p:grpSp>
        <p:grpSp>
          <p:nvGrpSpPr>
            <p:cNvPr id="657425" name="Group 17"/>
            <p:cNvGrpSpPr>
              <a:grpSpLocks/>
            </p:cNvGrpSpPr>
            <p:nvPr/>
          </p:nvGrpSpPr>
          <p:grpSpPr bwMode="auto">
            <a:xfrm>
              <a:off x="1773" y="2545"/>
              <a:ext cx="253" cy="284"/>
              <a:chOff x="5058" y="3193"/>
              <a:chExt cx="253" cy="284"/>
            </a:xfrm>
          </p:grpSpPr>
          <p:sp>
            <p:nvSpPr>
              <p:cNvPr id="657426" name="AutoShape 18"/>
              <p:cNvSpPr>
                <a:spLocks noChangeArrowheads="1"/>
              </p:cNvSpPr>
              <p:nvPr/>
            </p:nvSpPr>
            <p:spPr bwMode="auto">
              <a:xfrm rot="16200000">
                <a:off x="5064" y="3219"/>
                <a:ext cx="242" cy="190"/>
              </a:xfrm>
              <a:prstGeom prst="flowChartDelay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877" tIns="43439" rIns="86877" bIns="43439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anose="05000000000000000000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7427" name="Rectangle 19"/>
              <p:cNvSpPr>
                <a:spLocks noChangeArrowheads="1"/>
              </p:cNvSpPr>
              <p:nvPr/>
            </p:nvSpPr>
            <p:spPr bwMode="auto">
              <a:xfrm>
                <a:off x="5058" y="3193"/>
                <a:ext cx="253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877" tIns="43439" rIns="86877" bIns="43439" anchor="ctr">
                <a:spAutoFit/>
              </a:bodyPr>
              <a:lstStyle/>
              <a:p>
                <a:r>
                  <a:rPr lang="en-US" altLang="en-US" sz="2400" smtClean="0">
                    <a:solidFill>
                      <a:srgbClr val="FC0128"/>
                    </a:solidFill>
                    <a:latin typeface="Wingdings" panose="05000000000000000000" pitchFamily="2" charset="2"/>
                  </a:rPr>
                  <a:t>V</a:t>
                </a:r>
              </a:p>
            </p:txBody>
          </p:sp>
        </p:grpSp>
        <p:grpSp>
          <p:nvGrpSpPr>
            <p:cNvPr id="657428" name="Group 20"/>
            <p:cNvGrpSpPr>
              <a:grpSpLocks/>
            </p:cNvGrpSpPr>
            <p:nvPr/>
          </p:nvGrpSpPr>
          <p:grpSpPr bwMode="auto">
            <a:xfrm>
              <a:off x="4247" y="1621"/>
              <a:ext cx="253" cy="284"/>
              <a:chOff x="5058" y="3193"/>
              <a:chExt cx="253" cy="284"/>
            </a:xfrm>
          </p:grpSpPr>
          <p:sp>
            <p:nvSpPr>
              <p:cNvPr id="657429" name="AutoShape 21"/>
              <p:cNvSpPr>
                <a:spLocks noChangeArrowheads="1"/>
              </p:cNvSpPr>
              <p:nvPr/>
            </p:nvSpPr>
            <p:spPr bwMode="auto">
              <a:xfrm rot="16200000">
                <a:off x="5064" y="3219"/>
                <a:ext cx="242" cy="190"/>
              </a:xfrm>
              <a:prstGeom prst="flowChartDelay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877" tIns="43439" rIns="86877" bIns="43439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anose="05000000000000000000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7430" name="Rectangle 22"/>
              <p:cNvSpPr>
                <a:spLocks noChangeArrowheads="1"/>
              </p:cNvSpPr>
              <p:nvPr/>
            </p:nvSpPr>
            <p:spPr bwMode="auto">
              <a:xfrm>
                <a:off x="5058" y="3193"/>
                <a:ext cx="253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877" tIns="43439" rIns="86877" bIns="43439" anchor="ctr">
                <a:spAutoFit/>
              </a:bodyPr>
              <a:lstStyle/>
              <a:p>
                <a:r>
                  <a:rPr lang="en-US" altLang="en-US" sz="2400" smtClean="0">
                    <a:solidFill>
                      <a:srgbClr val="FC0128"/>
                    </a:solidFill>
                    <a:latin typeface="Wingdings" panose="05000000000000000000" pitchFamily="2" charset="2"/>
                  </a:rPr>
                  <a:t>V</a:t>
                </a:r>
              </a:p>
            </p:txBody>
          </p:sp>
        </p:grpSp>
      </p:grpSp>
      <p:grpSp>
        <p:nvGrpSpPr>
          <p:cNvPr id="657431" name="Group 23"/>
          <p:cNvGrpSpPr>
            <a:grpSpLocks/>
          </p:cNvGrpSpPr>
          <p:nvPr/>
        </p:nvGrpSpPr>
        <p:grpSpPr bwMode="auto">
          <a:xfrm>
            <a:off x="2484438" y="1662113"/>
            <a:ext cx="6159500" cy="4275137"/>
            <a:chOff x="1565" y="1047"/>
            <a:chExt cx="3880" cy="2693"/>
          </a:xfrm>
        </p:grpSpPr>
        <p:sp>
          <p:nvSpPr>
            <p:cNvPr id="657432" name="AutoShape 24"/>
            <p:cNvSpPr>
              <a:spLocks noChangeArrowheads="1"/>
            </p:cNvSpPr>
            <p:nvPr/>
          </p:nvSpPr>
          <p:spPr bwMode="auto">
            <a:xfrm>
              <a:off x="4532" y="1414"/>
              <a:ext cx="260" cy="266"/>
            </a:xfrm>
            <a:prstGeom prst="star5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877" tIns="43439" rIns="86877" bIns="43439" anchor="ctr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anose="05000000000000000000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57433" name="AutoShape 25"/>
            <p:cNvSpPr>
              <a:spLocks noChangeArrowheads="1"/>
            </p:cNvSpPr>
            <p:nvPr/>
          </p:nvSpPr>
          <p:spPr bwMode="auto">
            <a:xfrm>
              <a:off x="5185" y="1837"/>
              <a:ext cx="260" cy="266"/>
            </a:xfrm>
            <a:prstGeom prst="star5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877" tIns="43439" rIns="86877" bIns="43439" anchor="ctr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anose="05000000000000000000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57434" name="AutoShape 26"/>
            <p:cNvSpPr>
              <a:spLocks noChangeArrowheads="1"/>
            </p:cNvSpPr>
            <p:nvPr/>
          </p:nvSpPr>
          <p:spPr bwMode="auto">
            <a:xfrm>
              <a:off x="2035" y="2725"/>
              <a:ext cx="260" cy="266"/>
            </a:xfrm>
            <a:prstGeom prst="star5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877" tIns="43439" rIns="86877" bIns="43439" anchor="ctr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anose="05000000000000000000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57435" name="AutoShape 27"/>
            <p:cNvSpPr>
              <a:spLocks noChangeArrowheads="1"/>
            </p:cNvSpPr>
            <p:nvPr/>
          </p:nvSpPr>
          <p:spPr bwMode="auto">
            <a:xfrm>
              <a:off x="1826" y="3474"/>
              <a:ext cx="260" cy="266"/>
            </a:xfrm>
            <a:prstGeom prst="star5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877" tIns="43439" rIns="86877" bIns="43439" anchor="ctr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anose="05000000000000000000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57436" name="AutoShape 28"/>
            <p:cNvSpPr>
              <a:spLocks noChangeArrowheads="1"/>
            </p:cNvSpPr>
            <p:nvPr/>
          </p:nvSpPr>
          <p:spPr bwMode="auto">
            <a:xfrm>
              <a:off x="2483" y="1639"/>
              <a:ext cx="260" cy="266"/>
            </a:xfrm>
            <a:prstGeom prst="star5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877" tIns="43439" rIns="86877" bIns="43439" anchor="ctr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anose="05000000000000000000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57437" name="AutoShape 29"/>
            <p:cNvSpPr>
              <a:spLocks noChangeArrowheads="1"/>
            </p:cNvSpPr>
            <p:nvPr/>
          </p:nvSpPr>
          <p:spPr bwMode="auto">
            <a:xfrm>
              <a:off x="1565" y="1047"/>
              <a:ext cx="260" cy="266"/>
            </a:xfrm>
            <a:prstGeom prst="star5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877" tIns="43439" rIns="86877" bIns="43439" anchor="ctr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anose="05000000000000000000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AutoShape 26"/>
            <p:cNvSpPr>
              <a:spLocks noChangeArrowheads="1"/>
            </p:cNvSpPr>
            <p:nvPr/>
          </p:nvSpPr>
          <p:spPr bwMode="auto">
            <a:xfrm>
              <a:off x="4427" y="2733"/>
              <a:ext cx="260" cy="266"/>
            </a:xfrm>
            <a:prstGeom prst="star5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877" tIns="43439" rIns="86877" bIns="43439" anchor="ctr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anose="05000000000000000000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57438" name="Group 30"/>
          <p:cNvGrpSpPr>
            <a:grpSpLocks/>
          </p:cNvGrpSpPr>
          <p:nvPr/>
        </p:nvGrpSpPr>
        <p:grpSpPr bwMode="auto">
          <a:xfrm>
            <a:off x="2451100" y="2017713"/>
            <a:ext cx="6203951" cy="4224337"/>
            <a:chOff x="1544" y="1271"/>
            <a:chExt cx="3908" cy="2661"/>
          </a:xfrm>
        </p:grpSpPr>
        <p:grpSp>
          <p:nvGrpSpPr>
            <p:cNvPr id="657439" name="Group 31"/>
            <p:cNvGrpSpPr>
              <a:grpSpLocks/>
            </p:cNvGrpSpPr>
            <p:nvPr/>
          </p:nvGrpSpPr>
          <p:grpSpPr bwMode="auto">
            <a:xfrm>
              <a:off x="4368" y="3648"/>
              <a:ext cx="261" cy="284"/>
              <a:chOff x="2086" y="1337"/>
              <a:chExt cx="261" cy="284"/>
            </a:xfrm>
          </p:grpSpPr>
          <p:sp>
            <p:nvSpPr>
              <p:cNvPr id="657440" name="Oval 32"/>
              <p:cNvSpPr>
                <a:spLocks noChangeArrowheads="1"/>
              </p:cNvSpPr>
              <p:nvPr/>
            </p:nvSpPr>
            <p:spPr bwMode="auto">
              <a:xfrm>
                <a:off x="2086" y="1337"/>
                <a:ext cx="245" cy="245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877" tIns="43439" rIns="86877" bIns="43439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anose="05000000000000000000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7441" name="Rectangle 33"/>
              <p:cNvSpPr>
                <a:spLocks noChangeArrowheads="1"/>
              </p:cNvSpPr>
              <p:nvPr/>
            </p:nvSpPr>
            <p:spPr bwMode="auto">
              <a:xfrm>
                <a:off x="2086" y="1337"/>
                <a:ext cx="261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877" tIns="43439" rIns="86877" bIns="43439" anchor="ctr">
                <a:spAutoFit/>
              </a:bodyPr>
              <a:lstStyle/>
              <a:p>
                <a:r>
                  <a:rPr lang="en-US" altLang="en-US" sz="2400" b="1" dirty="0" smtClean="0">
                    <a:solidFill>
                      <a:srgbClr val="FC0128"/>
                    </a:solidFill>
                    <a:latin typeface="Wingdings" panose="05000000000000000000" pitchFamily="2" charset="2"/>
                  </a:rPr>
                  <a:t>ü</a:t>
                </a:r>
              </a:p>
            </p:txBody>
          </p:sp>
        </p:grpSp>
        <p:grpSp>
          <p:nvGrpSpPr>
            <p:cNvPr id="657442" name="Group 34"/>
            <p:cNvGrpSpPr>
              <a:grpSpLocks/>
            </p:cNvGrpSpPr>
            <p:nvPr/>
          </p:nvGrpSpPr>
          <p:grpSpPr bwMode="auto">
            <a:xfrm>
              <a:off x="4785" y="2321"/>
              <a:ext cx="667" cy="1441"/>
              <a:chOff x="2021" y="163"/>
              <a:chExt cx="667" cy="1441"/>
            </a:xfrm>
          </p:grpSpPr>
          <p:sp>
            <p:nvSpPr>
              <p:cNvPr id="657443" name="Oval 35"/>
              <p:cNvSpPr>
                <a:spLocks noChangeArrowheads="1"/>
              </p:cNvSpPr>
              <p:nvPr/>
            </p:nvSpPr>
            <p:spPr bwMode="auto">
              <a:xfrm>
                <a:off x="2086" y="1337"/>
                <a:ext cx="245" cy="245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877" tIns="43439" rIns="86877" bIns="43439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anose="05000000000000000000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7444" name="Rectangle 36"/>
              <p:cNvSpPr>
                <a:spLocks noChangeArrowheads="1"/>
              </p:cNvSpPr>
              <p:nvPr/>
            </p:nvSpPr>
            <p:spPr bwMode="auto">
              <a:xfrm>
                <a:off x="2074" y="1320"/>
                <a:ext cx="261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877" tIns="43439" rIns="86877" bIns="43439" anchor="ctr">
                <a:spAutoFit/>
              </a:bodyPr>
              <a:lstStyle/>
              <a:p>
                <a:r>
                  <a:rPr lang="en-US" altLang="en-US" sz="2400" b="1" dirty="0" smtClean="0">
                    <a:solidFill>
                      <a:srgbClr val="FC0128"/>
                    </a:solidFill>
                    <a:latin typeface="Wingdings" panose="05000000000000000000" pitchFamily="2" charset="2"/>
                  </a:rPr>
                  <a:t>ü</a:t>
                </a:r>
              </a:p>
            </p:txBody>
          </p:sp>
          <p:sp>
            <p:nvSpPr>
              <p:cNvPr id="68" name="Oval 35"/>
              <p:cNvSpPr>
                <a:spLocks noChangeArrowheads="1"/>
              </p:cNvSpPr>
              <p:nvPr/>
            </p:nvSpPr>
            <p:spPr bwMode="auto">
              <a:xfrm>
                <a:off x="2021" y="407"/>
                <a:ext cx="245" cy="245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877" tIns="43439" rIns="86877" bIns="43439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anose="05000000000000000000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9" name="Oval 35"/>
              <p:cNvSpPr>
                <a:spLocks noChangeArrowheads="1"/>
              </p:cNvSpPr>
              <p:nvPr/>
            </p:nvSpPr>
            <p:spPr bwMode="auto">
              <a:xfrm>
                <a:off x="2427" y="176"/>
                <a:ext cx="245" cy="245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877" tIns="43439" rIns="86877" bIns="43439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anose="05000000000000000000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0" name="Rectangle 36"/>
              <p:cNvSpPr>
                <a:spLocks noChangeArrowheads="1"/>
              </p:cNvSpPr>
              <p:nvPr/>
            </p:nvSpPr>
            <p:spPr bwMode="auto">
              <a:xfrm>
                <a:off x="2034" y="404"/>
                <a:ext cx="261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877" tIns="43439" rIns="86877" bIns="43439" anchor="ctr">
                <a:spAutoFit/>
              </a:bodyPr>
              <a:lstStyle/>
              <a:p>
                <a:r>
                  <a:rPr lang="en-US" altLang="en-US" sz="2400" b="1" dirty="0" smtClean="0">
                    <a:solidFill>
                      <a:srgbClr val="FC0128"/>
                    </a:solidFill>
                    <a:latin typeface="Wingdings" panose="05000000000000000000" pitchFamily="2" charset="2"/>
                  </a:rPr>
                  <a:t>ü</a:t>
                </a:r>
              </a:p>
            </p:txBody>
          </p:sp>
          <p:sp>
            <p:nvSpPr>
              <p:cNvPr id="71" name="Rectangle 36"/>
              <p:cNvSpPr>
                <a:spLocks noChangeArrowheads="1"/>
              </p:cNvSpPr>
              <p:nvPr/>
            </p:nvSpPr>
            <p:spPr bwMode="auto">
              <a:xfrm>
                <a:off x="2427" y="163"/>
                <a:ext cx="261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877" tIns="43439" rIns="86877" bIns="43439" anchor="ctr">
                <a:spAutoFit/>
              </a:bodyPr>
              <a:lstStyle/>
              <a:p>
                <a:r>
                  <a:rPr lang="en-US" altLang="en-US" sz="2400" b="1" dirty="0" smtClean="0">
                    <a:solidFill>
                      <a:srgbClr val="FC0128"/>
                    </a:solidFill>
                    <a:latin typeface="Wingdings" panose="05000000000000000000" pitchFamily="2" charset="2"/>
                  </a:rPr>
                  <a:t>ü</a:t>
                </a:r>
              </a:p>
            </p:txBody>
          </p:sp>
        </p:grpSp>
        <p:grpSp>
          <p:nvGrpSpPr>
            <p:cNvPr id="657445" name="Group 37"/>
            <p:cNvGrpSpPr>
              <a:grpSpLocks/>
            </p:cNvGrpSpPr>
            <p:nvPr/>
          </p:nvGrpSpPr>
          <p:grpSpPr bwMode="auto">
            <a:xfrm>
              <a:off x="1544" y="2927"/>
              <a:ext cx="261" cy="284"/>
              <a:chOff x="2086" y="1337"/>
              <a:chExt cx="261" cy="284"/>
            </a:xfrm>
          </p:grpSpPr>
          <p:sp>
            <p:nvSpPr>
              <p:cNvPr id="657446" name="Oval 38"/>
              <p:cNvSpPr>
                <a:spLocks noChangeArrowheads="1"/>
              </p:cNvSpPr>
              <p:nvPr/>
            </p:nvSpPr>
            <p:spPr bwMode="auto">
              <a:xfrm>
                <a:off x="2086" y="1337"/>
                <a:ext cx="245" cy="245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877" tIns="43439" rIns="86877" bIns="43439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anose="05000000000000000000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7447" name="Rectangle 39"/>
              <p:cNvSpPr>
                <a:spLocks noChangeArrowheads="1"/>
              </p:cNvSpPr>
              <p:nvPr/>
            </p:nvSpPr>
            <p:spPr bwMode="auto">
              <a:xfrm>
                <a:off x="2086" y="1337"/>
                <a:ext cx="261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877" tIns="43439" rIns="86877" bIns="43439" anchor="ctr">
                <a:spAutoFit/>
              </a:bodyPr>
              <a:lstStyle/>
              <a:p>
                <a:r>
                  <a:rPr lang="en-US" altLang="en-US" sz="2400" b="1" smtClean="0">
                    <a:solidFill>
                      <a:srgbClr val="FC0128"/>
                    </a:solidFill>
                    <a:latin typeface="Wingdings" panose="05000000000000000000" pitchFamily="2" charset="2"/>
                  </a:rPr>
                  <a:t>ü</a:t>
                </a:r>
              </a:p>
            </p:txBody>
          </p:sp>
        </p:grpSp>
        <p:grpSp>
          <p:nvGrpSpPr>
            <p:cNvPr id="657448" name="Group 40"/>
            <p:cNvGrpSpPr>
              <a:grpSpLocks/>
            </p:cNvGrpSpPr>
            <p:nvPr/>
          </p:nvGrpSpPr>
          <p:grpSpPr bwMode="auto">
            <a:xfrm>
              <a:off x="1544" y="2360"/>
              <a:ext cx="261" cy="284"/>
              <a:chOff x="2086" y="1337"/>
              <a:chExt cx="261" cy="284"/>
            </a:xfrm>
          </p:grpSpPr>
          <p:sp>
            <p:nvSpPr>
              <p:cNvPr id="657449" name="Oval 41"/>
              <p:cNvSpPr>
                <a:spLocks noChangeArrowheads="1"/>
              </p:cNvSpPr>
              <p:nvPr/>
            </p:nvSpPr>
            <p:spPr bwMode="auto">
              <a:xfrm>
                <a:off x="2086" y="1337"/>
                <a:ext cx="245" cy="245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877" tIns="43439" rIns="86877" bIns="43439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anose="05000000000000000000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7450" name="Rectangle 42"/>
              <p:cNvSpPr>
                <a:spLocks noChangeArrowheads="1"/>
              </p:cNvSpPr>
              <p:nvPr/>
            </p:nvSpPr>
            <p:spPr bwMode="auto">
              <a:xfrm>
                <a:off x="2086" y="1337"/>
                <a:ext cx="261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877" tIns="43439" rIns="86877" bIns="43439" anchor="ctr">
                <a:spAutoFit/>
              </a:bodyPr>
              <a:lstStyle/>
              <a:p>
                <a:r>
                  <a:rPr lang="en-US" altLang="en-US" sz="2400" b="1" dirty="0" smtClean="0">
                    <a:solidFill>
                      <a:srgbClr val="FC0128"/>
                    </a:solidFill>
                    <a:latin typeface="Wingdings" panose="05000000000000000000" pitchFamily="2" charset="2"/>
                  </a:rPr>
                  <a:t>ü</a:t>
                </a:r>
              </a:p>
            </p:txBody>
          </p:sp>
        </p:grpSp>
        <p:grpSp>
          <p:nvGrpSpPr>
            <p:cNvPr id="657451" name="Group 43"/>
            <p:cNvGrpSpPr>
              <a:grpSpLocks/>
            </p:cNvGrpSpPr>
            <p:nvPr/>
          </p:nvGrpSpPr>
          <p:grpSpPr bwMode="auto">
            <a:xfrm>
              <a:off x="1805" y="1858"/>
              <a:ext cx="261" cy="284"/>
              <a:chOff x="2086" y="1337"/>
              <a:chExt cx="261" cy="284"/>
            </a:xfrm>
          </p:grpSpPr>
          <p:sp>
            <p:nvSpPr>
              <p:cNvPr id="657452" name="Oval 44"/>
              <p:cNvSpPr>
                <a:spLocks noChangeArrowheads="1"/>
              </p:cNvSpPr>
              <p:nvPr/>
            </p:nvSpPr>
            <p:spPr bwMode="auto">
              <a:xfrm>
                <a:off x="2086" y="1337"/>
                <a:ext cx="245" cy="245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877" tIns="43439" rIns="86877" bIns="43439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anose="05000000000000000000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7453" name="Rectangle 45"/>
              <p:cNvSpPr>
                <a:spLocks noChangeArrowheads="1"/>
              </p:cNvSpPr>
              <p:nvPr/>
            </p:nvSpPr>
            <p:spPr bwMode="auto">
              <a:xfrm>
                <a:off x="2086" y="1337"/>
                <a:ext cx="261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877" tIns="43439" rIns="86877" bIns="43439" anchor="ctr">
                <a:spAutoFit/>
              </a:bodyPr>
              <a:lstStyle/>
              <a:p>
                <a:r>
                  <a:rPr lang="en-US" altLang="en-US" sz="2400" b="1" dirty="0" smtClean="0">
                    <a:solidFill>
                      <a:srgbClr val="FC0128"/>
                    </a:solidFill>
                    <a:latin typeface="Wingdings" panose="05000000000000000000" pitchFamily="2" charset="2"/>
                  </a:rPr>
                  <a:t>ü</a:t>
                </a:r>
              </a:p>
            </p:txBody>
          </p:sp>
        </p:grpSp>
        <p:grpSp>
          <p:nvGrpSpPr>
            <p:cNvPr id="657454" name="Group 46"/>
            <p:cNvGrpSpPr>
              <a:grpSpLocks/>
            </p:cNvGrpSpPr>
            <p:nvPr/>
          </p:nvGrpSpPr>
          <p:grpSpPr bwMode="auto">
            <a:xfrm>
              <a:off x="1825" y="1271"/>
              <a:ext cx="261" cy="284"/>
              <a:chOff x="2086" y="1337"/>
              <a:chExt cx="261" cy="284"/>
            </a:xfrm>
          </p:grpSpPr>
          <p:sp>
            <p:nvSpPr>
              <p:cNvPr id="657455" name="Oval 47"/>
              <p:cNvSpPr>
                <a:spLocks noChangeArrowheads="1"/>
              </p:cNvSpPr>
              <p:nvPr/>
            </p:nvSpPr>
            <p:spPr bwMode="auto">
              <a:xfrm>
                <a:off x="2086" y="1337"/>
                <a:ext cx="245" cy="245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877" tIns="43439" rIns="86877" bIns="43439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anose="05000000000000000000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7456" name="Rectangle 48"/>
              <p:cNvSpPr>
                <a:spLocks noChangeArrowheads="1"/>
              </p:cNvSpPr>
              <p:nvPr/>
            </p:nvSpPr>
            <p:spPr bwMode="auto">
              <a:xfrm>
                <a:off x="2086" y="1337"/>
                <a:ext cx="261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877" tIns="43439" rIns="86877" bIns="43439" anchor="ctr">
                <a:spAutoFit/>
              </a:bodyPr>
              <a:lstStyle/>
              <a:p>
                <a:r>
                  <a:rPr lang="en-US" altLang="en-US" sz="2400" b="1" dirty="0" smtClean="0">
                    <a:solidFill>
                      <a:srgbClr val="FC0128"/>
                    </a:solidFill>
                    <a:latin typeface="Wingdings" panose="05000000000000000000" pitchFamily="2" charset="2"/>
                  </a:rPr>
                  <a:t>ü</a:t>
                </a:r>
              </a:p>
            </p:txBody>
          </p:sp>
        </p:grpSp>
        <p:grpSp>
          <p:nvGrpSpPr>
            <p:cNvPr id="657457" name="Group 49"/>
            <p:cNvGrpSpPr>
              <a:grpSpLocks/>
            </p:cNvGrpSpPr>
            <p:nvPr/>
          </p:nvGrpSpPr>
          <p:grpSpPr bwMode="auto">
            <a:xfrm>
              <a:off x="2050" y="1471"/>
              <a:ext cx="261" cy="284"/>
              <a:chOff x="2086" y="1337"/>
              <a:chExt cx="261" cy="284"/>
            </a:xfrm>
          </p:grpSpPr>
          <p:sp>
            <p:nvSpPr>
              <p:cNvPr id="657458" name="Oval 50"/>
              <p:cNvSpPr>
                <a:spLocks noChangeArrowheads="1"/>
              </p:cNvSpPr>
              <p:nvPr/>
            </p:nvSpPr>
            <p:spPr bwMode="auto">
              <a:xfrm>
                <a:off x="2086" y="1337"/>
                <a:ext cx="245" cy="245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877" tIns="43439" rIns="86877" bIns="43439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anose="05000000000000000000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7459" name="Rectangle 51"/>
              <p:cNvSpPr>
                <a:spLocks noChangeArrowheads="1"/>
              </p:cNvSpPr>
              <p:nvPr/>
            </p:nvSpPr>
            <p:spPr bwMode="auto">
              <a:xfrm>
                <a:off x="2086" y="1337"/>
                <a:ext cx="261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877" tIns="43439" rIns="86877" bIns="43439" anchor="ctr">
                <a:spAutoFit/>
              </a:bodyPr>
              <a:lstStyle/>
              <a:p>
                <a:r>
                  <a:rPr lang="en-US" altLang="en-US" sz="2400" b="1" smtClean="0">
                    <a:solidFill>
                      <a:srgbClr val="FC0128"/>
                    </a:solidFill>
                    <a:latin typeface="Wingdings" panose="05000000000000000000" pitchFamily="2" charset="2"/>
                  </a:rPr>
                  <a:t>ü</a:t>
                </a:r>
              </a:p>
            </p:txBody>
          </p:sp>
        </p:grpSp>
      </p:grpSp>
      <p:grpSp>
        <p:nvGrpSpPr>
          <p:cNvPr id="657464" name="Group 56"/>
          <p:cNvGrpSpPr>
            <a:grpSpLocks/>
          </p:cNvGrpSpPr>
          <p:nvPr/>
        </p:nvGrpSpPr>
        <p:grpSpPr bwMode="auto">
          <a:xfrm>
            <a:off x="3711575" y="1700213"/>
            <a:ext cx="4932363" cy="3003550"/>
            <a:chOff x="2338" y="1071"/>
            <a:chExt cx="3107" cy="1892"/>
          </a:xfrm>
        </p:grpSpPr>
        <p:grpSp>
          <p:nvGrpSpPr>
            <p:cNvPr id="657465" name="Group 57"/>
            <p:cNvGrpSpPr>
              <a:grpSpLocks/>
            </p:cNvGrpSpPr>
            <p:nvPr/>
          </p:nvGrpSpPr>
          <p:grpSpPr bwMode="auto">
            <a:xfrm>
              <a:off x="2338" y="1071"/>
              <a:ext cx="3107" cy="1892"/>
              <a:chOff x="2338" y="1071"/>
              <a:chExt cx="3107" cy="1892"/>
            </a:xfrm>
          </p:grpSpPr>
          <p:sp>
            <p:nvSpPr>
              <p:cNvPr id="657466" name="AutoShape 58"/>
              <p:cNvSpPr>
                <a:spLocks noChangeArrowheads="1"/>
              </p:cNvSpPr>
              <p:nvPr/>
            </p:nvSpPr>
            <p:spPr bwMode="auto">
              <a:xfrm>
                <a:off x="2338" y="1071"/>
                <a:ext cx="476" cy="259"/>
              </a:xfrm>
              <a:prstGeom prst="horizontalScroll">
                <a:avLst>
                  <a:gd name="adj" fmla="val 12500"/>
                </a:avLst>
              </a:prstGeom>
              <a:solidFill>
                <a:srgbClr val="99CC00">
                  <a:alpha val="64999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anose="05000000000000000000" pitchFamily="2" charset="2"/>
                  <a:buNone/>
                </a:pPr>
                <a:r>
                  <a:rPr lang="en-US" altLang="en-US" sz="1600" smtClean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RHIC</a:t>
                </a:r>
              </a:p>
            </p:txBody>
          </p:sp>
          <p:sp>
            <p:nvSpPr>
              <p:cNvPr id="657467" name="AutoShape 59"/>
              <p:cNvSpPr>
                <a:spLocks noChangeArrowheads="1"/>
              </p:cNvSpPr>
              <p:nvPr/>
            </p:nvSpPr>
            <p:spPr bwMode="auto">
              <a:xfrm>
                <a:off x="2383" y="2704"/>
                <a:ext cx="476" cy="259"/>
              </a:xfrm>
              <a:prstGeom prst="horizontalScroll">
                <a:avLst>
                  <a:gd name="adj" fmla="val 12500"/>
                </a:avLst>
              </a:prstGeom>
              <a:solidFill>
                <a:srgbClr val="99CC00">
                  <a:alpha val="64999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anose="05000000000000000000" pitchFamily="2" charset="2"/>
                  <a:buNone/>
                </a:pPr>
                <a:r>
                  <a:rPr lang="en-US" altLang="en-US" sz="1600" smtClean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RHIC</a:t>
                </a:r>
              </a:p>
            </p:txBody>
          </p:sp>
          <p:sp>
            <p:nvSpPr>
              <p:cNvPr id="657468" name="AutoShape 60"/>
              <p:cNvSpPr>
                <a:spLocks noChangeArrowheads="1"/>
              </p:cNvSpPr>
              <p:nvPr/>
            </p:nvSpPr>
            <p:spPr bwMode="auto">
              <a:xfrm>
                <a:off x="4560" y="1797"/>
                <a:ext cx="476" cy="259"/>
              </a:xfrm>
              <a:prstGeom prst="horizontalScroll">
                <a:avLst>
                  <a:gd name="adj" fmla="val 12500"/>
                </a:avLst>
              </a:prstGeom>
              <a:solidFill>
                <a:srgbClr val="99CC00">
                  <a:alpha val="64999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anose="05000000000000000000" pitchFamily="2" charset="2"/>
                  <a:buNone/>
                </a:pPr>
                <a:r>
                  <a:rPr lang="en-US" altLang="en-US" sz="1600" smtClean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RHIC</a:t>
                </a:r>
              </a:p>
            </p:txBody>
          </p:sp>
          <p:sp>
            <p:nvSpPr>
              <p:cNvPr id="657469" name="AutoShape 61"/>
              <p:cNvSpPr>
                <a:spLocks noChangeArrowheads="1"/>
              </p:cNvSpPr>
              <p:nvPr/>
            </p:nvSpPr>
            <p:spPr bwMode="auto">
              <a:xfrm>
                <a:off x="4969" y="1480"/>
                <a:ext cx="476" cy="259"/>
              </a:xfrm>
              <a:prstGeom prst="horizontalScroll">
                <a:avLst>
                  <a:gd name="adj" fmla="val 12500"/>
                </a:avLst>
              </a:prstGeom>
              <a:solidFill>
                <a:srgbClr val="99CC00">
                  <a:alpha val="64999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anose="05000000000000000000" pitchFamily="2" charset="2"/>
                  <a:buNone/>
                </a:pPr>
                <a:r>
                  <a:rPr lang="en-US" altLang="en-US" sz="1600" smtClean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RHIC</a:t>
                </a:r>
              </a:p>
            </p:txBody>
          </p:sp>
        </p:grpSp>
        <p:sp>
          <p:nvSpPr>
            <p:cNvPr id="657470" name="AutoShape 62"/>
            <p:cNvSpPr>
              <a:spLocks noChangeArrowheads="1"/>
            </p:cNvSpPr>
            <p:nvPr/>
          </p:nvSpPr>
          <p:spPr bwMode="auto">
            <a:xfrm>
              <a:off x="2338" y="1434"/>
              <a:ext cx="476" cy="259"/>
            </a:xfrm>
            <a:prstGeom prst="horizontalScroll">
              <a:avLst>
                <a:gd name="adj" fmla="val 12500"/>
              </a:avLst>
            </a:prstGeom>
            <a:solidFill>
              <a:srgbClr val="99CC00">
                <a:alpha val="6499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anose="05000000000000000000" pitchFamily="2" charset="2"/>
                <a:buNone/>
              </a:pPr>
              <a:r>
                <a:rPr lang="en-US" altLang="en-US" sz="1600" smtClean="0">
                  <a:solidFill>
                    <a:srgbClr val="0000FF"/>
                  </a:solidFill>
                  <a:latin typeface="Arial" panose="020B0604020202020204" pitchFamily="34" charset="0"/>
                </a:rPr>
                <a:t>RHIC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493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57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57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5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5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57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57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57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5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411" grpId="0" build="p"/>
      <p:bldP spid="65741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smtClean="0">
                <a:solidFill>
                  <a:srgbClr val="919191"/>
                </a:solidFill>
              </a:rPr>
              <a:t>Mexico 2017 J. Schukraft</a:t>
            </a:r>
            <a:endParaRPr lang="en-US" altLang="en-US" sz="800">
              <a:solidFill>
                <a:srgbClr val="919191"/>
              </a:solidFill>
            </a:endParaRPr>
          </a:p>
        </p:txBody>
      </p:sp>
      <p:sp>
        <p:nvSpPr>
          <p:cNvPr id="2253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FA3C66E5-B4D5-457E-A906-F3F03A23379E}" type="slidenum">
              <a:rPr lang="en-US" altLang="en-US" sz="1400">
                <a:solidFill>
                  <a:srgbClr val="919191"/>
                </a:solidFill>
                <a:latin typeface="Times New Roman" panose="02020603050405020304" pitchFamily="18" charset="0"/>
              </a:rPr>
              <a:pPr/>
              <a:t>17</a:t>
            </a:fld>
            <a:endParaRPr lang="en-US" altLang="en-US" sz="1400">
              <a:solidFill>
                <a:srgbClr val="9191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70125" y="49213"/>
            <a:ext cx="4756150" cy="585787"/>
          </a:xfrm>
        </p:spPr>
        <p:txBody>
          <a:bodyPr/>
          <a:lstStyle/>
          <a:p>
            <a:pPr>
              <a:defRPr/>
            </a:pPr>
            <a:r>
              <a:rPr lang="en-US" smtClean="0"/>
              <a:t>The Making of ALICE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251950" cy="6096000"/>
          </a:xfrm>
        </p:spPr>
        <p:txBody>
          <a:bodyPr/>
          <a:lstStyle/>
          <a:p>
            <a:pPr marL="0" indent="0"/>
            <a:r>
              <a:rPr lang="en-US" altLang="en-US" dirty="0"/>
              <a:t> Pre-History </a:t>
            </a:r>
          </a:p>
          <a:p>
            <a:pPr lvl="1"/>
            <a:r>
              <a:rPr lang="en-US" altLang="en-US" dirty="0"/>
              <a:t> </a:t>
            </a:r>
            <a:r>
              <a:rPr lang="en-US" altLang="en-US" b="1" dirty="0">
                <a:solidFill>
                  <a:srgbClr val="009A00"/>
                </a:solidFill>
              </a:rPr>
              <a:t>early 80’s</a:t>
            </a:r>
            <a:r>
              <a:rPr lang="en-US" altLang="en-US" dirty="0">
                <a:solidFill>
                  <a:srgbClr val="FF00FF"/>
                </a:solidFill>
              </a:rPr>
              <a:t>: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>
                <a:solidFill>
                  <a:srgbClr val="FF00FF"/>
                </a:solidFill>
              </a:rPr>
              <a:t>LHC</a:t>
            </a:r>
            <a:r>
              <a:rPr lang="en-US" altLang="en-US" dirty="0"/>
              <a:t> first discussed    </a:t>
            </a:r>
            <a:r>
              <a:rPr lang="en-US" altLang="en-US" sz="1400" dirty="0"/>
              <a:t> </a:t>
            </a:r>
          </a:p>
          <a:p>
            <a:pPr lvl="1"/>
            <a:r>
              <a:rPr lang="en-US" altLang="en-US" dirty="0">
                <a:solidFill>
                  <a:srgbClr val="FF00FF"/>
                </a:solidFill>
              </a:rPr>
              <a:t> </a:t>
            </a:r>
            <a:r>
              <a:rPr lang="en-US" altLang="en-US" b="1" dirty="0">
                <a:solidFill>
                  <a:srgbClr val="009A00"/>
                </a:solidFill>
              </a:rPr>
              <a:t>1986: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00FF"/>
                </a:solidFill>
              </a:rPr>
              <a:t>start of Heavy Ion Physics</a:t>
            </a:r>
            <a:r>
              <a:rPr lang="en-US" altLang="en-US" dirty="0"/>
              <a:t> at SPS &amp; AGS </a:t>
            </a:r>
            <a:r>
              <a:rPr lang="en-US" altLang="en-US" sz="1400" dirty="0"/>
              <a:t>		 </a:t>
            </a:r>
          </a:p>
          <a:p>
            <a:pPr lvl="1"/>
            <a:r>
              <a:rPr lang="en-US" altLang="en-US" dirty="0"/>
              <a:t> </a:t>
            </a:r>
            <a:r>
              <a:rPr lang="en-US" altLang="en-US" b="1" dirty="0">
                <a:solidFill>
                  <a:srgbClr val="009A00"/>
                </a:solidFill>
              </a:rPr>
              <a:t>1990: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00FF"/>
                </a:solidFill>
              </a:rPr>
              <a:t>RHIC approved</a:t>
            </a:r>
            <a:r>
              <a:rPr lang="en-US" altLang="en-US" dirty="0"/>
              <a:t> </a:t>
            </a:r>
            <a:r>
              <a:rPr lang="en-US" altLang="en-US" dirty="0" smtClean="0"/>
              <a:t>	</a:t>
            </a:r>
            <a:r>
              <a:rPr lang="en-US" altLang="en-US" sz="1400" dirty="0" smtClean="0"/>
              <a:t> </a:t>
            </a:r>
          </a:p>
          <a:p>
            <a:pPr marL="0" indent="0"/>
            <a:r>
              <a:rPr lang="en-US" altLang="en-US" dirty="0" smtClean="0"/>
              <a:t> Conceptual Studies</a:t>
            </a:r>
          </a:p>
          <a:p>
            <a:pPr lvl="1"/>
            <a:r>
              <a:rPr lang="en-US" altLang="en-US" b="1" dirty="0" smtClean="0">
                <a:solidFill>
                  <a:schemeClr val="hlink"/>
                </a:solidFill>
              </a:rPr>
              <a:t> 1990:</a:t>
            </a:r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FF00FF"/>
                </a:solidFill>
              </a:rPr>
              <a:t>First ideas</a:t>
            </a:r>
            <a:r>
              <a:rPr lang="en-US" altLang="en-US" dirty="0" smtClean="0"/>
              <a:t> developed  (Aachen)</a:t>
            </a:r>
          </a:p>
          <a:p>
            <a:pPr lvl="1" indent="0"/>
            <a:r>
              <a:rPr lang="en-US" altLang="en-US" b="1" dirty="0" smtClean="0">
                <a:solidFill>
                  <a:schemeClr val="hlink"/>
                </a:solidFill>
              </a:rPr>
              <a:t> 1992:</a:t>
            </a:r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FF00FF"/>
                </a:solidFill>
              </a:rPr>
              <a:t>Expression of Interest</a:t>
            </a:r>
            <a:r>
              <a:rPr lang="en-US" altLang="en-US" dirty="0" smtClean="0"/>
              <a:t> (Evian)</a:t>
            </a:r>
          </a:p>
          <a:p>
            <a:pPr marL="0" indent="0"/>
            <a:r>
              <a:rPr lang="en-US" altLang="en-US" dirty="0"/>
              <a:t> Design and R&amp;D</a:t>
            </a:r>
          </a:p>
          <a:p>
            <a:pPr lvl="1"/>
            <a:r>
              <a:rPr lang="en-US" altLang="en-US" dirty="0"/>
              <a:t> </a:t>
            </a:r>
            <a:r>
              <a:rPr lang="en-US" altLang="en-US" b="1" dirty="0">
                <a:solidFill>
                  <a:srgbClr val="FF0066"/>
                </a:solidFill>
              </a:rPr>
              <a:t>1993:</a:t>
            </a:r>
            <a:r>
              <a:rPr lang="en-US" altLang="en-US" dirty="0"/>
              <a:t> </a:t>
            </a:r>
            <a:r>
              <a:rPr lang="en-US" altLang="en-US" b="1" dirty="0">
                <a:solidFill>
                  <a:srgbClr val="FF00FF"/>
                </a:solidFill>
              </a:rPr>
              <a:t>Letter of Intent</a:t>
            </a:r>
            <a:r>
              <a:rPr lang="en-US" altLang="en-US" dirty="0"/>
              <a:t>	</a:t>
            </a:r>
            <a:r>
              <a:rPr lang="en-US" altLang="en-US" dirty="0" smtClean="0"/>
              <a:t> </a:t>
            </a:r>
          </a:p>
          <a:p>
            <a:pPr lvl="1"/>
            <a:r>
              <a:rPr lang="en-US" altLang="en-US" b="1" dirty="0">
                <a:solidFill>
                  <a:schemeClr val="hlink"/>
                </a:solidFill>
              </a:rPr>
              <a:t> 1990 – </a:t>
            </a:r>
            <a:r>
              <a:rPr lang="en-US" altLang="en-US" b="1" dirty="0" smtClean="0">
                <a:solidFill>
                  <a:schemeClr val="hlink"/>
                </a:solidFill>
              </a:rPr>
              <a:t>2002+: </a:t>
            </a:r>
            <a:r>
              <a:rPr lang="en-US" altLang="en-US" b="1" dirty="0">
                <a:solidFill>
                  <a:srgbClr val="FF00FF"/>
                </a:solidFill>
              </a:rPr>
              <a:t>Detector </a:t>
            </a:r>
            <a:r>
              <a:rPr lang="en-US" altLang="en-US" b="1" dirty="0" smtClean="0">
                <a:solidFill>
                  <a:srgbClr val="FF00FF"/>
                </a:solidFill>
              </a:rPr>
              <a:t>R&amp;D</a:t>
            </a:r>
            <a:endParaRPr lang="en-US" altLang="en-US" dirty="0"/>
          </a:p>
          <a:p>
            <a:pPr lvl="1"/>
            <a:r>
              <a:rPr lang="en-US" altLang="en-US" b="1" dirty="0" smtClean="0">
                <a:solidFill>
                  <a:schemeClr val="hlink"/>
                </a:solidFill>
              </a:rPr>
              <a:t> 1995</a:t>
            </a:r>
            <a:r>
              <a:rPr lang="en-US" altLang="en-US" dirty="0"/>
              <a:t>: </a:t>
            </a:r>
            <a:r>
              <a:rPr lang="en-US" altLang="en-US" b="1" dirty="0">
                <a:solidFill>
                  <a:srgbClr val="FF00FF"/>
                </a:solidFill>
              </a:rPr>
              <a:t>Technical Proposal</a:t>
            </a:r>
            <a:r>
              <a:rPr lang="en-US" altLang="en-US" dirty="0"/>
              <a:t> 	</a:t>
            </a:r>
            <a:r>
              <a:rPr lang="en-US" altLang="en-US" b="1" u="sng" dirty="0">
                <a:solidFill>
                  <a:schemeClr val="hlink"/>
                </a:solidFill>
              </a:rPr>
              <a:t>ALICE approved in 1997</a:t>
            </a:r>
          </a:p>
          <a:p>
            <a:pPr lvl="2" indent="0"/>
            <a:r>
              <a:rPr lang="en-US" altLang="en-US" dirty="0"/>
              <a:t> </a:t>
            </a:r>
            <a:r>
              <a:rPr lang="en-US" altLang="en-US" dirty="0">
                <a:solidFill>
                  <a:schemeClr val="hlink"/>
                </a:solidFill>
              </a:rPr>
              <a:t>1996</a:t>
            </a:r>
            <a:r>
              <a:rPr lang="en-US" altLang="en-US" dirty="0"/>
              <a:t> TP Addendum 1: add </a:t>
            </a:r>
            <a:r>
              <a:rPr lang="en-US" altLang="en-US" dirty="0">
                <a:solidFill>
                  <a:srgbClr val="FF00FF"/>
                </a:solidFill>
              </a:rPr>
              <a:t>muon spectrometer</a:t>
            </a:r>
            <a:r>
              <a:rPr lang="en-US" altLang="en-US" dirty="0"/>
              <a:t>  </a:t>
            </a:r>
          </a:p>
          <a:p>
            <a:pPr lvl="2" indent="0"/>
            <a:r>
              <a:rPr lang="en-US" altLang="en-US" dirty="0"/>
              <a:t> </a:t>
            </a:r>
            <a:r>
              <a:rPr lang="en-US" altLang="en-US" dirty="0">
                <a:solidFill>
                  <a:schemeClr val="hlink"/>
                </a:solidFill>
              </a:rPr>
              <a:t>1999</a:t>
            </a:r>
            <a:r>
              <a:rPr lang="en-US" altLang="en-US" dirty="0"/>
              <a:t> TP Addendum 2: add </a:t>
            </a:r>
            <a:r>
              <a:rPr lang="en-US" altLang="en-US" dirty="0">
                <a:solidFill>
                  <a:srgbClr val="FF00FF"/>
                </a:solidFill>
              </a:rPr>
              <a:t>electron-spectrometer </a:t>
            </a:r>
            <a:r>
              <a:rPr lang="en-US" altLang="en-US" dirty="0"/>
              <a:t>(TRD) </a:t>
            </a:r>
          </a:p>
          <a:p>
            <a:pPr lvl="2" indent="0"/>
            <a:r>
              <a:rPr lang="en-US" altLang="en-US" dirty="0"/>
              <a:t> </a:t>
            </a:r>
            <a:r>
              <a:rPr lang="en-US" altLang="en-US" dirty="0">
                <a:solidFill>
                  <a:schemeClr val="hlink"/>
                </a:solidFill>
              </a:rPr>
              <a:t>2006</a:t>
            </a:r>
            <a:r>
              <a:rPr lang="en-US" altLang="en-US" dirty="0"/>
              <a:t> TP Addendum 3: add </a:t>
            </a:r>
            <a:r>
              <a:rPr lang="en-US" altLang="en-US" dirty="0">
                <a:solidFill>
                  <a:srgbClr val="FF00FF"/>
                </a:solidFill>
              </a:rPr>
              <a:t>jet calorimeter</a:t>
            </a:r>
            <a:r>
              <a:rPr lang="en-US" altLang="en-US" dirty="0"/>
              <a:t> (EMCAL)</a:t>
            </a:r>
          </a:p>
          <a:p>
            <a:pPr lvl="2" indent="0"/>
            <a:r>
              <a:rPr lang="en-US" altLang="en-US" dirty="0"/>
              <a:t> </a:t>
            </a:r>
            <a:r>
              <a:rPr lang="en-US" altLang="en-US" b="1" dirty="0">
                <a:solidFill>
                  <a:srgbClr val="0000FF"/>
                </a:solidFill>
              </a:rPr>
              <a:t>!! ALICE upgrades underway continuously since 1996 !!</a:t>
            </a:r>
          </a:p>
          <a:p>
            <a:pPr lvl="1"/>
            <a:r>
              <a:rPr lang="en-US" altLang="en-US" dirty="0"/>
              <a:t> </a:t>
            </a:r>
            <a:r>
              <a:rPr lang="en-US" altLang="en-US" b="1" dirty="0">
                <a:solidFill>
                  <a:schemeClr val="hlink"/>
                </a:solidFill>
              </a:rPr>
              <a:t>1998 – </a:t>
            </a:r>
            <a:r>
              <a:rPr lang="en-US" altLang="en-US" b="1" dirty="0" smtClean="0">
                <a:solidFill>
                  <a:schemeClr val="hlink"/>
                </a:solidFill>
              </a:rPr>
              <a:t>2008:</a:t>
            </a:r>
            <a:r>
              <a:rPr lang="en-US" altLang="en-US" dirty="0" smtClean="0"/>
              <a:t> </a:t>
            </a:r>
            <a:r>
              <a:rPr lang="en-US" altLang="en-US" dirty="0">
                <a:solidFill>
                  <a:srgbClr val="FF00FF"/>
                </a:solidFill>
              </a:rPr>
              <a:t>Technical Design Reports</a:t>
            </a:r>
            <a:endParaRPr lang="en-US" altLang="en-US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0" y="692149"/>
            <a:ext cx="7452320" cy="3672955"/>
          </a:xfrm>
          <a:prstGeom prst="rect">
            <a:avLst/>
          </a:prstGeom>
          <a:solidFill>
            <a:srgbClr val="FFFFFF">
              <a:alpha val="74902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3755124"/>
            <a:ext cx="2111375" cy="2997200"/>
          </a:xfrm>
          <a:prstGeom prst="rect">
            <a:avLst/>
          </a:prstGeom>
          <a:noFill/>
          <a:ln w="2857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160" y="3101661"/>
            <a:ext cx="4006230" cy="4201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9841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2" name="Rectangle 4"/>
          <p:cNvSpPr>
            <a:spLocks noGrp="1" noChangeArrowheads="1"/>
          </p:cNvSpPr>
          <p:nvPr>
            <p:ph type="title"/>
          </p:nvPr>
        </p:nvSpPr>
        <p:spPr>
          <a:xfrm>
            <a:off x="1482725" y="49213"/>
            <a:ext cx="6330950" cy="585787"/>
          </a:xfrm>
        </p:spPr>
        <p:txBody>
          <a:bodyPr/>
          <a:lstStyle/>
          <a:p>
            <a:r>
              <a:rPr lang="en-US"/>
              <a:t>Paper and Committee work..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6959600" y="6643688"/>
            <a:ext cx="2184400" cy="214312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DE012DEB-5E2E-4DEC-B7F1-0FEF9A8DF56D}" type="slidenum">
              <a:rPr lang="en-US">
                <a:solidFill>
                  <a:srgbClr val="919191"/>
                </a:solidFill>
              </a:rPr>
              <a:pPr/>
              <a:t>18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350214" name="Picture 6" descr="0711008_05-A4-at-144-d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290638"/>
            <a:ext cx="6481762" cy="5567362"/>
          </a:xfrm>
          <a:prstGeom prst="rect">
            <a:avLst/>
          </a:prstGeom>
          <a:noFill/>
        </p:spPr>
      </p:pic>
      <p:sp>
        <p:nvSpPr>
          <p:cNvPr id="350215" name="Rectangle 7"/>
          <p:cNvSpPr>
            <a:spLocks noChangeArrowheads="1"/>
          </p:cNvSpPr>
          <p:nvPr/>
        </p:nvSpPr>
        <p:spPr bwMode="auto">
          <a:xfrm>
            <a:off x="3059113" y="1125538"/>
            <a:ext cx="3960812" cy="573246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350217" name="Text Box 9"/>
          <p:cNvSpPr txBox="1">
            <a:spLocks noChangeArrowheads="1"/>
          </p:cNvSpPr>
          <p:nvPr/>
        </p:nvSpPr>
        <p:spPr bwMode="auto">
          <a:xfrm>
            <a:off x="179388" y="692150"/>
            <a:ext cx="2181225" cy="50482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sz="1600" smtClean="0">
                <a:solidFill>
                  <a:srgbClr val="0000FF"/>
                </a:solidFill>
                <a:latin typeface="Arial"/>
              </a:rPr>
              <a:t>UA1 proposal (154 p.)</a:t>
            </a:r>
          </a:p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sz="1000" smtClean="0">
                <a:solidFill>
                  <a:srgbClr val="0000FF"/>
                </a:solidFill>
                <a:latin typeface="Arial"/>
              </a:rPr>
              <a:t>sub. Jan ’78, approved June ‘78</a:t>
            </a:r>
          </a:p>
        </p:txBody>
      </p:sp>
      <p:sp>
        <p:nvSpPr>
          <p:cNvPr id="350216" name="Rectangle 8"/>
          <p:cNvSpPr>
            <a:spLocks noChangeArrowheads="1"/>
          </p:cNvSpPr>
          <p:nvPr/>
        </p:nvSpPr>
        <p:spPr bwMode="auto">
          <a:xfrm>
            <a:off x="323850" y="1196975"/>
            <a:ext cx="2952750" cy="28797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350218" name="Line 10"/>
          <p:cNvSpPr>
            <a:spLocks noChangeShapeType="1"/>
          </p:cNvSpPr>
          <p:nvPr/>
        </p:nvSpPr>
        <p:spPr bwMode="auto">
          <a:xfrm>
            <a:off x="611188" y="1196975"/>
            <a:ext cx="1223962" cy="36718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300788" y="1700213"/>
            <a:ext cx="2695575" cy="3530600"/>
            <a:chOff x="3969" y="1071"/>
            <a:chExt cx="1698" cy="2224"/>
          </a:xfrm>
        </p:grpSpPr>
        <p:sp>
          <p:nvSpPr>
            <p:cNvPr id="350222" name="Text Box 14"/>
            <p:cNvSpPr txBox="1">
              <a:spLocks noChangeArrowheads="1"/>
            </p:cNvSpPr>
            <p:nvPr/>
          </p:nvSpPr>
          <p:spPr bwMode="auto">
            <a:xfrm>
              <a:off x="4513" y="1071"/>
              <a:ext cx="1154" cy="1498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dirty="0" smtClean="0">
                  <a:solidFill>
                    <a:srgbClr val="0000FF"/>
                  </a:solidFill>
                  <a:latin typeface="Arial"/>
                </a:rPr>
                <a:t>Alice:</a:t>
              </a:r>
            </a:p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dirty="0" err="1" smtClean="0">
                  <a:solidFill>
                    <a:srgbClr val="0000FF"/>
                  </a:solidFill>
                  <a:latin typeface="Arial"/>
                </a:rPr>
                <a:t>EoI</a:t>
              </a:r>
              <a:endParaRPr lang="en-US" sz="1600" dirty="0" smtClean="0">
                <a:solidFill>
                  <a:srgbClr val="0000FF"/>
                </a:solidFill>
                <a:latin typeface="Arial"/>
              </a:endParaRPr>
            </a:p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dirty="0" err="1" smtClean="0">
                  <a:solidFill>
                    <a:srgbClr val="0000FF"/>
                  </a:solidFill>
                  <a:latin typeface="Arial"/>
                </a:rPr>
                <a:t>LoI</a:t>
              </a:r>
              <a:r>
                <a:rPr lang="en-US" sz="1600" dirty="0" smtClean="0">
                  <a:solidFill>
                    <a:srgbClr val="0000FF"/>
                  </a:solidFill>
                  <a:latin typeface="Arial"/>
                </a:rPr>
                <a:t> + 1 Add</a:t>
              </a:r>
            </a:p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dirty="0" smtClean="0">
                  <a:solidFill>
                    <a:srgbClr val="0000FF"/>
                  </a:solidFill>
                  <a:latin typeface="Arial"/>
                </a:rPr>
                <a:t>TP + 3 Add</a:t>
              </a:r>
            </a:p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dirty="0" smtClean="0">
                  <a:solidFill>
                    <a:srgbClr val="0000FF"/>
                  </a:solidFill>
                  <a:latin typeface="Arial"/>
                </a:rPr>
                <a:t>13 TDR’s + 4 Add</a:t>
              </a:r>
            </a:p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dirty="0" smtClean="0">
                  <a:solidFill>
                    <a:srgbClr val="0000FF"/>
                  </a:solidFill>
                  <a:latin typeface="Arial"/>
                </a:rPr>
                <a:t>3 Vol PPR</a:t>
              </a:r>
            </a:p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dirty="0" smtClean="0">
                  <a:solidFill>
                    <a:srgbClr val="0000FF"/>
                  </a:solidFill>
                  <a:latin typeface="Arial"/>
                </a:rPr>
                <a:t>------------------------</a:t>
              </a:r>
            </a:p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dirty="0" smtClean="0">
                  <a:solidFill>
                    <a:srgbClr val="0000FF"/>
                  </a:solidFill>
                  <a:latin typeface="Arial"/>
                </a:rPr>
                <a:t>	4586 p.</a:t>
              </a:r>
            </a:p>
          </p:txBody>
        </p:sp>
        <p:sp>
          <p:nvSpPr>
            <p:cNvPr id="350221" name="AutoShape 13"/>
            <p:cNvSpPr>
              <a:spLocks/>
            </p:cNvSpPr>
            <p:nvPr/>
          </p:nvSpPr>
          <p:spPr bwMode="auto">
            <a:xfrm>
              <a:off x="3969" y="1389"/>
              <a:ext cx="544" cy="1906"/>
            </a:xfrm>
            <a:prstGeom prst="rightBrace">
              <a:avLst>
                <a:gd name="adj1" fmla="val 29197"/>
                <a:gd name="adj2" fmla="val 49634"/>
              </a:avLst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555875" y="692150"/>
            <a:ext cx="3333750" cy="1873250"/>
            <a:chOff x="1610" y="436"/>
            <a:chExt cx="2100" cy="1180"/>
          </a:xfrm>
        </p:grpSpPr>
        <p:sp>
          <p:nvSpPr>
            <p:cNvPr id="350219" name="Text Box 11"/>
            <p:cNvSpPr txBox="1">
              <a:spLocks noChangeArrowheads="1"/>
            </p:cNvSpPr>
            <p:nvPr/>
          </p:nvSpPr>
          <p:spPr bwMode="auto">
            <a:xfrm>
              <a:off x="1610" y="436"/>
              <a:ext cx="2100" cy="203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smtClean="0">
                  <a:solidFill>
                    <a:srgbClr val="0000FF"/>
                  </a:solidFill>
                  <a:latin typeface="Arial"/>
                </a:rPr>
                <a:t>Delphi LoI, TP, 7 Addenda (500 p.)</a:t>
              </a:r>
            </a:p>
          </p:txBody>
        </p:sp>
        <p:sp>
          <p:nvSpPr>
            <p:cNvPr id="350220" name="Line 12"/>
            <p:cNvSpPr>
              <a:spLocks noChangeShapeType="1"/>
            </p:cNvSpPr>
            <p:nvPr/>
          </p:nvSpPr>
          <p:spPr bwMode="auto">
            <a:xfrm flipH="1">
              <a:off x="1655" y="663"/>
              <a:ext cx="272" cy="9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47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50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50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5" grpId="0" animBg="1"/>
      <p:bldP spid="3502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>
                <a:solidFill>
                  <a:srgbClr val="919191"/>
                </a:solidFill>
              </a:rPr>
              <a:t>29/11/2007 CERN J. Schukraft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0FAB8CAC-D9E0-4E92-B8BD-DC8B534862A4}" type="slidenum">
              <a:rPr lang="en-US" altLang="en-US" sz="1400">
                <a:solidFill>
                  <a:srgbClr val="919191"/>
                </a:solidFill>
                <a:latin typeface="Times New Roman" panose="02020603050405020304" pitchFamily="18" charset="0"/>
              </a:rPr>
              <a:pPr/>
              <a:t>19</a:t>
            </a:fld>
            <a:endParaRPr lang="en-US" altLang="en-US" sz="1400">
              <a:solidFill>
                <a:srgbClr val="9191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1781" name="Rectangle 5"/>
          <p:cNvSpPr>
            <a:spLocks noGrp="1" noChangeArrowheads="1"/>
          </p:cNvSpPr>
          <p:nvPr>
            <p:ph type="title"/>
          </p:nvPr>
        </p:nvSpPr>
        <p:spPr>
          <a:xfrm>
            <a:off x="2498725" y="49213"/>
            <a:ext cx="4298950" cy="585787"/>
          </a:xfrm>
        </p:spPr>
        <p:txBody>
          <a:bodyPr/>
          <a:lstStyle/>
          <a:p>
            <a:pPr>
              <a:defRPr/>
            </a:pPr>
            <a:r>
              <a:rPr lang="en-US" smtClean="0"/>
              <a:t>LoI Detector (1993)</a:t>
            </a:r>
          </a:p>
        </p:txBody>
      </p:sp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620713"/>
            <a:ext cx="9182100" cy="623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24285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96" name="Rectangle 32"/>
          <p:cNvSpPr>
            <a:spLocks noGrp="1" noChangeArrowheads="1"/>
          </p:cNvSpPr>
          <p:nvPr>
            <p:ph idx="1"/>
          </p:nvPr>
        </p:nvSpPr>
        <p:spPr>
          <a:xfrm>
            <a:off x="4678363" y="0"/>
            <a:ext cx="4465637" cy="1443038"/>
          </a:xfrm>
          <a:noFill/>
          <a:ln/>
        </p:spPr>
        <p:txBody>
          <a:bodyPr/>
          <a:lstStyle/>
          <a:p>
            <a:r>
              <a:rPr lang="en-US"/>
              <a:t> Experiments at LHC are</a:t>
            </a:r>
          </a:p>
          <a:p>
            <a:pPr lvl="1"/>
            <a:r>
              <a:rPr lang="en-US"/>
              <a:t> </a:t>
            </a:r>
            <a:r>
              <a:rPr lang="en-US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Big</a:t>
            </a:r>
          </a:p>
          <a:p>
            <a:pPr lvl="1"/>
            <a:r>
              <a:rPr lang="en-US"/>
              <a:t> </a:t>
            </a:r>
            <a:r>
              <a:rPr lang="en-US" b="1">
                <a:solidFill>
                  <a:srgbClr val="009A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Heavy</a:t>
            </a:r>
          </a:p>
          <a:p>
            <a:pPr lvl="1"/>
            <a:r>
              <a:rPr lang="en-US"/>
              <a:t> </a:t>
            </a:r>
            <a:r>
              <a:rPr lang="en-US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 took a looong time …</a:t>
            </a: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238FA-69BE-4F63-97B3-EDFAF56A4D96}" type="slidenum">
              <a:rPr lang="en-US">
                <a:solidFill>
                  <a:srgbClr val="919191"/>
                </a:solidFill>
              </a:rPr>
              <a:pPr/>
              <a:t>2</a:t>
            </a:fld>
            <a:endParaRPr lang="en-US">
              <a:solidFill>
                <a:srgbClr val="919191"/>
              </a:solidFill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987800" y="1844675"/>
            <a:ext cx="5156200" cy="5013325"/>
            <a:chOff x="2512" y="1162"/>
            <a:chExt cx="3248" cy="3158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2512" y="1280"/>
              <a:ext cx="3248" cy="3040"/>
              <a:chOff x="2426" y="1207"/>
              <a:chExt cx="3248" cy="3040"/>
            </a:xfrm>
          </p:grpSpPr>
          <p:pic>
            <p:nvPicPr>
              <p:cNvPr id="318468" name="Picture 4" descr="balance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307" t="1674" r="3278" b="2306"/>
              <a:stretch>
                <a:fillRect/>
              </a:stretch>
            </p:blipFill>
            <p:spPr bwMode="auto">
              <a:xfrm>
                <a:off x="2426" y="1207"/>
                <a:ext cx="3221" cy="3040"/>
              </a:xfrm>
              <a:prstGeom prst="rect">
                <a:avLst/>
              </a:prstGeom>
              <a:noFill/>
            </p:spPr>
          </p:pic>
          <p:pic>
            <p:nvPicPr>
              <p:cNvPr id="318469" name="Picture 5" descr="eiffel-tower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482" r="23207" b="3543"/>
              <a:stretch>
                <a:fillRect/>
              </a:stretch>
            </p:blipFill>
            <p:spPr bwMode="auto">
              <a:xfrm>
                <a:off x="2721" y="1716"/>
                <a:ext cx="672" cy="1135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</p:spPr>
          </p:pic>
          <p:pic>
            <p:nvPicPr>
              <p:cNvPr id="318477" name="Picture 13" descr="0308022_02-A5-at-72-dpi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263" y="2111"/>
                <a:ext cx="1411" cy="921"/>
              </a:xfrm>
              <a:prstGeom prst="rect">
                <a:avLst/>
              </a:prstGeom>
              <a:noFill/>
            </p:spPr>
          </p:pic>
          <p:sp>
            <p:nvSpPr>
              <p:cNvPr id="318478" name="Line 14"/>
              <p:cNvSpPr>
                <a:spLocks noChangeShapeType="1"/>
              </p:cNvSpPr>
              <p:nvPr/>
            </p:nvSpPr>
            <p:spPr bwMode="auto">
              <a:xfrm flipV="1">
                <a:off x="2585" y="1671"/>
                <a:ext cx="498" cy="11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/>
                </a:endParaRPr>
              </a:p>
            </p:txBody>
          </p:sp>
          <p:sp>
            <p:nvSpPr>
              <p:cNvPr id="318479" name="Line 15"/>
              <p:cNvSpPr>
                <a:spLocks noChangeShapeType="1"/>
              </p:cNvSpPr>
              <p:nvPr/>
            </p:nvSpPr>
            <p:spPr bwMode="auto">
              <a:xfrm flipH="1" flipV="1">
                <a:off x="3083" y="1671"/>
                <a:ext cx="590" cy="11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/>
                </a:endParaRPr>
              </a:p>
            </p:txBody>
          </p:sp>
          <p:sp>
            <p:nvSpPr>
              <p:cNvPr id="318480" name="Line 16"/>
              <p:cNvSpPr>
                <a:spLocks noChangeShapeType="1"/>
              </p:cNvSpPr>
              <p:nvPr/>
            </p:nvSpPr>
            <p:spPr bwMode="auto">
              <a:xfrm flipV="1">
                <a:off x="2902" y="1671"/>
                <a:ext cx="181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/>
                </a:endParaRPr>
              </a:p>
            </p:txBody>
          </p:sp>
          <p:sp>
            <p:nvSpPr>
              <p:cNvPr id="318481" name="Line 17"/>
              <p:cNvSpPr>
                <a:spLocks noChangeShapeType="1"/>
              </p:cNvSpPr>
              <p:nvPr/>
            </p:nvSpPr>
            <p:spPr bwMode="auto">
              <a:xfrm flipV="1">
                <a:off x="4490" y="1807"/>
                <a:ext cx="498" cy="11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/>
                </a:endParaRPr>
              </a:p>
            </p:txBody>
          </p:sp>
          <p:sp>
            <p:nvSpPr>
              <p:cNvPr id="318482" name="Line 18"/>
              <p:cNvSpPr>
                <a:spLocks noChangeShapeType="1"/>
              </p:cNvSpPr>
              <p:nvPr/>
            </p:nvSpPr>
            <p:spPr bwMode="auto">
              <a:xfrm flipH="1" flipV="1">
                <a:off x="4988" y="1807"/>
                <a:ext cx="590" cy="11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/>
                </a:endParaRPr>
              </a:p>
            </p:txBody>
          </p:sp>
          <p:sp>
            <p:nvSpPr>
              <p:cNvPr id="318483" name="Line 19"/>
              <p:cNvSpPr>
                <a:spLocks noChangeShapeType="1"/>
              </p:cNvSpPr>
              <p:nvPr/>
            </p:nvSpPr>
            <p:spPr bwMode="auto">
              <a:xfrm flipH="1" flipV="1">
                <a:off x="4988" y="1807"/>
                <a:ext cx="46" cy="27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/>
                </a:endParaRPr>
              </a:p>
            </p:txBody>
          </p:sp>
        </p:grpSp>
        <p:sp>
          <p:nvSpPr>
            <p:cNvPr id="318485" name="Text Box 21"/>
            <p:cNvSpPr txBox="1">
              <a:spLocks noChangeArrowheads="1"/>
            </p:cNvSpPr>
            <p:nvPr/>
          </p:nvSpPr>
          <p:spPr bwMode="auto">
            <a:xfrm>
              <a:off x="3061" y="1162"/>
              <a:ext cx="795" cy="388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smtClean="0">
                  <a:solidFill>
                    <a:srgbClr val="0000FF"/>
                  </a:solidFill>
                  <a:latin typeface="Arial"/>
                </a:rPr>
                <a:t>Eiffel tower</a:t>
              </a:r>
            </a:p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smtClean="0">
                  <a:solidFill>
                    <a:srgbClr val="0000FF"/>
                  </a:solidFill>
                  <a:latin typeface="Arial"/>
                </a:rPr>
                <a:t>~ 7300 tons</a:t>
              </a:r>
            </a:p>
          </p:txBody>
        </p:sp>
        <p:sp>
          <p:nvSpPr>
            <p:cNvPr id="318486" name="Text Box 22"/>
            <p:cNvSpPr txBox="1">
              <a:spLocks noChangeArrowheads="1"/>
            </p:cNvSpPr>
            <p:nvPr/>
          </p:nvSpPr>
          <p:spPr bwMode="auto">
            <a:xfrm>
              <a:off x="4806" y="1298"/>
              <a:ext cx="954" cy="388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smtClean="0">
                  <a:solidFill>
                    <a:srgbClr val="0000FF"/>
                  </a:solidFill>
                  <a:latin typeface="Arial"/>
                </a:rPr>
                <a:t>ALICE magnet</a:t>
              </a:r>
            </a:p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smtClean="0">
                  <a:solidFill>
                    <a:srgbClr val="0000FF"/>
                  </a:solidFill>
                  <a:latin typeface="Arial"/>
                </a:rPr>
                <a:t>~ 8000 tons</a:t>
              </a:r>
            </a:p>
          </p:txBody>
        </p:sp>
      </p:grpSp>
      <p:pic>
        <p:nvPicPr>
          <p:cNvPr id="318487" name="Picture 23" descr="40-cavern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643438" cy="3311525"/>
          </a:xfrm>
          <a:prstGeom prst="rect">
            <a:avLst/>
          </a:prstGeom>
          <a:noFill/>
        </p:spPr>
      </p:pic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0" y="3860800"/>
            <a:ext cx="4789488" cy="2997200"/>
            <a:chOff x="0" y="2432"/>
            <a:chExt cx="3017" cy="1888"/>
          </a:xfrm>
        </p:grpSpPr>
        <p:pic>
          <p:nvPicPr>
            <p:cNvPr id="318489" name="Picture 25" descr="CERNcard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75" y="3212"/>
              <a:ext cx="2042" cy="1108"/>
            </a:xfrm>
            <a:prstGeom prst="rect">
              <a:avLst/>
            </a:prstGeom>
            <a:noFill/>
          </p:spPr>
        </p:pic>
        <p:pic>
          <p:nvPicPr>
            <p:cNvPr id="318490" name="Picture 26" descr="CERNcard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2432"/>
              <a:ext cx="1492" cy="1888"/>
            </a:xfrm>
            <a:prstGeom prst="rect">
              <a:avLst/>
            </a:prstGeom>
            <a:noFill/>
          </p:spPr>
        </p:pic>
        <p:sp>
          <p:nvSpPr>
            <p:cNvPr id="318491" name="Text Box 27"/>
            <p:cNvSpPr txBox="1">
              <a:spLocks noChangeArrowheads="1"/>
            </p:cNvSpPr>
            <p:nvPr/>
          </p:nvSpPr>
          <p:spPr bwMode="auto">
            <a:xfrm>
              <a:off x="521" y="2432"/>
              <a:ext cx="406" cy="203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smtClean="0">
                  <a:solidFill>
                    <a:srgbClr val="0000FF"/>
                  </a:solidFill>
                  <a:latin typeface="Arial"/>
                </a:rPr>
                <a:t>1990</a:t>
              </a:r>
            </a:p>
          </p:txBody>
        </p:sp>
        <p:sp>
          <p:nvSpPr>
            <p:cNvPr id="318492" name="Text Box 28"/>
            <p:cNvSpPr txBox="1">
              <a:spLocks noChangeArrowheads="1"/>
            </p:cNvSpPr>
            <p:nvPr/>
          </p:nvSpPr>
          <p:spPr bwMode="auto">
            <a:xfrm>
              <a:off x="1610" y="2432"/>
              <a:ext cx="406" cy="203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smtClean="0">
                  <a:solidFill>
                    <a:srgbClr val="0000FF"/>
                  </a:solidFill>
                  <a:latin typeface="Arial"/>
                </a:rPr>
                <a:t>2007</a:t>
              </a:r>
            </a:p>
          </p:txBody>
        </p:sp>
        <p:sp>
          <p:nvSpPr>
            <p:cNvPr id="318493" name="Line 29"/>
            <p:cNvSpPr>
              <a:spLocks noChangeShapeType="1"/>
            </p:cNvSpPr>
            <p:nvPr/>
          </p:nvSpPr>
          <p:spPr bwMode="auto">
            <a:xfrm>
              <a:off x="1338" y="2523"/>
              <a:ext cx="22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/>
              </a:endParaRPr>
            </a:p>
          </p:txBody>
        </p:sp>
      </p:grpSp>
      <p:sp>
        <p:nvSpPr>
          <p:cNvPr id="318494" name="Text Box 30"/>
          <p:cNvSpPr txBox="1">
            <a:spLocks noChangeArrowheads="1"/>
          </p:cNvSpPr>
          <p:nvPr/>
        </p:nvSpPr>
        <p:spPr bwMode="auto">
          <a:xfrm>
            <a:off x="1979613" y="115888"/>
            <a:ext cx="2463800" cy="61595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sz="1600" smtClean="0">
                <a:solidFill>
                  <a:srgbClr val="0000FF"/>
                </a:solidFill>
                <a:latin typeface="Arial"/>
              </a:rPr>
              <a:t>ATLAS superimposed to</a:t>
            </a:r>
          </a:p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sz="1600" smtClean="0">
                <a:solidFill>
                  <a:srgbClr val="0000FF"/>
                </a:solidFill>
                <a:latin typeface="Arial"/>
              </a:rPr>
              <a:t>the 5 floors of building 40</a:t>
            </a:r>
          </a:p>
        </p:txBody>
      </p:sp>
    </p:spTree>
    <p:extLst>
      <p:ext uri="{BB962C8B-B14F-4D97-AF65-F5344CB8AC3E}">
        <p14:creationId xmlns:p14="http://schemas.microsoft.com/office/powerpoint/2010/main" val="92136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smtClean="0">
                <a:solidFill>
                  <a:srgbClr val="919191"/>
                </a:solidFill>
              </a:rPr>
              <a:t>Mexico 2017 J. Schukraft</a:t>
            </a:r>
            <a:endParaRPr lang="en-US" altLang="en-US" sz="800">
              <a:solidFill>
                <a:srgbClr val="919191"/>
              </a:solidFill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55A2837F-BCB2-4254-AF41-744940E25EF9}" type="slidenum">
              <a:rPr lang="en-US" altLang="en-US" sz="1400">
                <a:solidFill>
                  <a:srgbClr val="919191"/>
                </a:solidFill>
                <a:latin typeface="Times New Roman" panose="02020603050405020304" pitchFamily="18" charset="0"/>
              </a:rPr>
              <a:pPr/>
              <a:t>20</a:t>
            </a:fld>
            <a:endParaRPr lang="en-US" altLang="en-US" sz="1400">
              <a:solidFill>
                <a:srgbClr val="9191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486025" y="49213"/>
            <a:ext cx="4324350" cy="585787"/>
          </a:xfrm>
        </p:spPr>
        <p:txBody>
          <a:bodyPr/>
          <a:lstStyle/>
          <a:p>
            <a:pPr>
              <a:defRPr/>
            </a:pPr>
            <a:r>
              <a:rPr lang="en-US" smtClean="0"/>
              <a:t>Mega-ALICE (1994)</a:t>
            </a:r>
          </a:p>
        </p:txBody>
      </p:sp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6175"/>
            <a:ext cx="9144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179388" y="692150"/>
            <a:ext cx="7308850" cy="322263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r>
              <a:rPr lang="en-US" altLang="en-US" smtClean="0"/>
              <a:t>2 muon arms + assorted forward detectors (later outsourced to ‘Felix’ proposal)</a:t>
            </a:r>
          </a:p>
        </p:txBody>
      </p:sp>
    </p:spTree>
    <p:extLst>
      <p:ext uri="{BB962C8B-B14F-4D97-AF65-F5344CB8AC3E}">
        <p14:creationId xmlns:p14="http://schemas.microsoft.com/office/powerpoint/2010/main" val="1038819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B1A877-27CB-4339-B15F-7306CB0C3042}" type="slidenum">
              <a:rPr lang="en-US" altLang="en-US">
                <a:solidFill>
                  <a:srgbClr val="919191"/>
                </a:solidFill>
              </a:rPr>
              <a:pPr/>
              <a:t>21</a:t>
            </a:fld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4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25" y="49213"/>
            <a:ext cx="3867150" cy="585787"/>
          </a:xfrm>
        </p:spPr>
        <p:txBody>
          <a:bodyPr/>
          <a:lstStyle/>
          <a:p>
            <a:r>
              <a:rPr lang="en-US" altLang="en-US"/>
              <a:t>TP Design (1995)</a:t>
            </a:r>
          </a:p>
        </p:txBody>
      </p:sp>
      <p:pic>
        <p:nvPicPr>
          <p:cNvPr id="64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36600"/>
            <a:ext cx="8351837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24" name="Text Box 4"/>
          <p:cNvSpPr txBox="1">
            <a:spLocks noChangeArrowheads="1"/>
          </p:cNvSpPr>
          <p:nvPr/>
        </p:nvSpPr>
        <p:spPr bwMode="auto">
          <a:xfrm>
            <a:off x="2763838" y="6092825"/>
            <a:ext cx="6380162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r>
              <a:rPr lang="en-US" altLang="en-US" sz="1600" smtClean="0">
                <a:solidFill>
                  <a:srgbClr val="0000FF"/>
                </a:solidFill>
                <a:latin typeface="Arial" panose="020B0604020202020204" pitchFamily="34" charset="0"/>
              </a:rPr>
              <a:t>Note the approx. zero mass support structures, cables and services !</a:t>
            </a:r>
          </a:p>
        </p:txBody>
      </p:sp>
    </p:spTree>
    <p:extLst>
      <p:ext uri="{BB962C8B-B14F-4D97-AF65-F5344CB8AC3E}">
        <p14:creationId xmlns:p14="http://schemas.microsoft.com/office/powerpoint/2010/main" val="15277478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smtClean="0">
                <a:solidFill>
                  <a:srgbClr val="919191"/>
                </a:solidFill>
              </a:rPr>
              <a:t>Mexico 2017 J. Schukraft</a:t>
            </a:r>
            <a:endParaRPr lang="en-US" altLang="en-US" sz="800">
              <a:solidFill>
                <a:srgbClr val="919191"/>
              </a:solidFill>
            </a:endParaRPr>
          </a:p>
        </p:txBody>
      </p:sp>
      <p:sp>
        <p:nvSpPr>
          <p:cNvPr id="31747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EA66628F-FF82-4180-A2A2-46F2BFCA2F34}" type="slidenum">
              <a:rPr lang="en-US" altLang="en-US" sz="1400">
                <a:solidFill>
                  <a:srgbClr val="919191"/>
                </a:solidFill>
                <a:latin typeface="Times New Roman" panose="02020603050405020304" pitchFamily="18" charset="0"/>
              </a:rPr>
              <a:pPr/>
              <a:t>22</a:t>
            </a:fld>
            <a:endParaRPr lang="en-US" altLang="en-US" sz="1400">
              <a:solidFill>
                <a:srgbClr val="91919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1748" name="Picture 2" descr="AliceA4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61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02393" y="6364821"/>
            <a:ext cx="4195763" cy="591573"/>
          </a:xfrm>
        </p:spPr>
        <p:txBody>
          <a:bodyPr wrap="square"/>
          <a:lstStyle/>
          <a:p>
            <a:pPr>
              <a:defRPr/>
            </a:pPr>
            <a:r>
              <a:rPr lang="en-US" dirty="0" smtClean="0"/>
              <a:t>ALICE Set-up </a:t>
            </a:r>
            <a:r>
              <a:rPr lang="en-US" sz="1800" dirty="0" smtClean="0">
                <a:effectLst/>
              </a:rPr>
              <a:t>ca 2003</a:t>
            </a:r>
          </a:p>
        </p:txBody>
      </p:sp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1793875" y="635000"/>
            <a:ext cx="13557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877" tIns="43439" rIns="86877" bIns="43439">
            <a:spAutoFit/>
          </a:bodyPr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700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HMPID</a:t>
            </a:r>
          </a:p>
        </p:txBody>
      </p:sp>
      <p:sp>
        <p:nvSpPr>
          <p:cNvPr id="31751" name="Text Box 5"/>
          <p:cNvSpPr txBox="1">
            <a:spLocks noChangeArrowheads="1"/>
          </p:cNvSpPr>
          <p:nvPr/>
        </p:nvSpPr>
        <p:spPr bwMode="auto">
          <a:xfrm>
            <a:off x="5359400" y="4927600"/>
            <a:ext cx="18224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877" tIns="43439" rIns="86877" bIns="43439">
            <a:spAutoFit/>
          </a:bodyPr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700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Muon Arm</a:t>
            </a:r>
          </a:p>
        </p:txBody>
      </p:sp>
      <p:sp>
        <p:nvSpPr>
          <p:cNvPr id="31752" name="Text Box 6"/>
          <p:cNvSpPr txBox="1">
            <a:spLocks noChangeArrowheads="1"/>
          </p:cNvSpPr>
          <p:nvPr/>
        </p:nvSpPr>
        <p:spPr bwMode="auto">
          <a:xfrm>
            <a:off x="5003800" y="188913"/>
            <a:ext cx="8985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877" tIns="43439" rIns="86877" bIns="43439">
            <a:spAutoFit/>
          </a:bodyPr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700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TRD</a:t>
            </a:r>
          </a:p>
        </p:txBody>
      </p:sp>
      <p:sp>
        <p:nvSpPr>
          <p:cNvPr id="31753" name="Text Box 7"/>
          <p:cNvSpPr txBox="1">
            <a:spLocks noChangeArrowheads="1"/>
          </p:cNvSpPr>
          <p:nvPr/>
        </p:nvSpPr>
        <p:spPr bwMode="auto">
          <a:xfrm>
            <a:off x="468313" y="5661025"/>
            <a:ext cx="11080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877" tIns="43439" rIns="86877" bIns="43439">
            <a:spAutoFit/>
          </a:bodyPr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700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PHOS</a:t>
            </a:r>
          </a:p>
        </p:txBody>
      </p:sp>
      <p:sp>
        <p:nvSpPr>
          <p:cNvPr id="31754" name="Text Box 8"/>
          <p:cNvSpPr txBox="1">
            <a:spLocks noChangeArrowheads="1"/>
          </p:cNvSpPr>
          <p:nvPr/>
        </p:nvSpPr>
        <p:spPr bwMode="auto">
          <a:xfrm>
            <a:off x="288925" y="2620963"/>
            <a:ext cx="9556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877" tIns="43439" rIns="86877" bIns="43439">
            <a:spAutoFit/>
          </a:bodyPr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700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PMD</a:t>
            </a:r>
          </a:p>
        </p:txBody>
      </p:sp>
      <p:sp>
        <p:nvSpPr>
          <p:cNvPr id="31755" name="Text Box 9"/>
          <p:cNvSpPr txBox="1">
            <a:spLocks noChangeArrowheads="1"/>
          </p:cNvSpPr>
          <p:nvPr/>
        </p:nvSpPr>
        <p:spPr bwMode="auto">
          <a:xfrm>
            <a:off x="7092950" y="2133600"/>
            <a:ext cx="7270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877" tIns="43439" rIns="86877" bIns="43439">
            <a:spAutoFit/>
          </a:bodyPr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700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ITS</a:t>
            </a:r>
          </a:p>
        </p:txBody>
      </p:sp>
      <p:sp>
        <p:nvSpPr>
          <p:cNvPr id="31756" name="Text Box 10"/>
          <p:cNvSpPr txBox="1">
            <a:spLocks noChangeArrowheads="1"/>
          </p:cNvSpPr>
          <p:nvPr/>
        </p:nvSpPr>
        <p:spPr bwMode="auto">
          <a:xfrm>
            <a:off x="3981450" y="138113"/>
            <a:ext cx="8794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877" tIns="43439" rIns="86877" bIns="43439">
            <a:spAutoFit/>
          </a:bodyPr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700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TOF</a:t>
            </a:r>
          </a:p>
        </p:txBody>
      </p:sp>
      <p:sp>
        <p:nvSpPr>
          <p:cNvPr id="31757" name="Line 11"/>
          <p:cNvSpPr>
            <a:spLocks noChangeShapeType="1"/>
          </p:cNvSpPr>
          <p:nvPr/>
        </p:nvSpPr>
        <p:spPr bwMode="auto">
          <a:xfrm flipV="1">
            <a:off x="1403350" y="4397375"/>
            <a:ext cx="717550" cy="12636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77" tIns="43439" rIns="86877" bIns="43439" anchor="ctr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1758" name="Line 12"/>
          <p:cNvSpPr>
            <a:spLocks noChangeShapeType="1"/>
          </p:cNvSpPr>
          <p:nvPr/>
        </p:nvSpPr>
        <p:spPr bwMode="auto">
          <a:xfrm flipH="1">
            <a:off x="2955925" y="2492375"/>
            <a:ext cx="4137025" cy="7762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77" tIns="43439" rIns="86877" bIns="43439" anchor="ctr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1759" name="Line 13"/>
          <p:cNvSpPr>
            <a:spLocks noChangeShapeType="1"/>
          </p:cNvSpPr>
          <p:nvPr/>
        </p:nvSpPr>
        <p:spPr bwMode="auto">
          <a:xfrm>
            <a:off x="1244600" y="2933700"/>
            <a:ext cx="876300" cy="1841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877" tIns="43439" rIns="86877" bIns="43439" anchor="ctr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1760" name="Line 14"/>
          <p:cNvSpPr>
            <a:spLocks noChangeShapeType="1"/>
          </p:cNvSpPr>
          <p:nvPr/>
        </p:nvSpPr>
        <p:spPr bwMode="auto">
          <a:xfrm>
            <a:off x="2708275" y="1131888"/>
            <a:ext cx="441325" cy="7588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77" tIns="43439" rIns="86877" bIns="43439" anchor="ctr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1761" name="Line 15"/>
          <p:cNvSpPr>
            <a:spLocks noChangeShapeType="1"/>
          </p:cNvSpPr>
          <p:nvPr/>
        </p:nvSpPr>
        <p:spPr bwMode="auto">
          <a:xfrm flipH="1">
            <a:off x="3654425" y="635000"/>
            <a:ext cx="541338" cy="14112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77" tIns="43439" rIns="86877" bIns="43439" anchor="ctr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1762" name="Line 16"/>
          <p:cNvSpPr>
            <a:spLocks noChangeShapeType="1"/>
          </p:cNvSpPr>
          <p:nvPr/>
        </p:nvSpPr>
        <p:spPr bwMode="auto">
          <a:xfrm flipH="1">
            <a:off x="3797300" y="620713"/>
            <a:ext cx="1495425" cy="15732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77" tIns="43439" rIns="86877" bIns="43439" anchor="ctr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1763" name="Line 17"/>
          <p:cNvSpPr>
            <a:spLocks noChangeShapeType="1"/>
          </p:cNvSpPr>
          <p:nvPr/>
        </p:nvSpPr>
        <p:spPr bwMode="auto">
          <a:xfrm flipH="1" flipV="1">
            <a:off x="4195763" y="3405188"/>
            <a:ext cx="1276350" cy="16811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877" tIns="43439" rIns="86877" bIns="43439" anchor="ctr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1764" name="Line 18"/>
          <p:cNvSpPr>
            <a:spLocks noChangeShapeType="1"/>
          </p:cNvSpPr>
          <p:nvPr/>
        </p:nvSpPr>
        <p:spPr bwMode="auto">
          <a:xfrm flipV="1">
            <a:off x="5472113" y="3644900"/>
            <a:ext cx="1927225" cy="14414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877" tIns="43439" rIns="86877" bIns="43439" anchor="ctr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1765" name="Text Box 19"/>
          <p:cNvSpPr txBox="1">
            <a:spLocks noChangeArrowheads="1"/>
          </p:cNvSpPr>
          <p:nvPr/>
        </p:nvSpPr>
        <p:spPr bwMode="auto">
          <a:xfrm>
            <a:off x="3563938" y="6237288"/>
            <a:ext cx="8604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877" tIns="43439" rIns="86877" bIns="43439">
            <a:spAutoFit/>
          </a:bodyPr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700" b="1" smtClean="0">
                <a:solidFill>
                  <a:srgbClr val="FFFFFF"/>
                </a:solidFill>
                <a:latin typeface="Times New Roman" panose="02020603050405020304" pitchFamily="18" charset="0"/>
              </a:rPr>
              <a:t>TPC</a:t>
            </a:r>
          </a:p>
        </p:txBody>
      </p:sp>
      <p:sp>
        <p:nvSpPr>
          <p:cNvPr id="31766" name="Line 20"/>
          <p:cNvSpPr>
            <a:spLocks noChangeShapeType="1"/>
          </p:cNvSpPr>
          <p:nvPr/>
        </p:nvSpPr>
        <p:spPr bwMode="auto">
          <a:xfrm flipH="1" flipV="1">
            <a:off x="3779838" y="3716338"/>
            <a:ext cx="144462" cy="25923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77" tIns="43439" rIns="86877" bIns="43439" anchor="ctr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1767" name="Text Box 21"/>
          <p:cNvSpPr txBox="1">
            <a:spLocks noChangeArrowheads="1"/>
          </p:cNvSpPr>
          <p:nvPr/>
        </p:nvSpPr>
        <p:spPr bwMode="auto">
          <a:xfrm>
            <a:off x="0" y="20638"/>
            <a:ext cx="2089150" cy="644525"/>
          </a:xfrm>
          <a:prstGeom prst="rect">
            <a:avLst/>
          </a:prstGeom>
          <a:solidFill>
            <a:srgbClr val="FFFF99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30000"/>
              </a:spcBef>
            </a:pPr>
            <a:r>
              <a:rPr lang="en-US" altLang="en-US" b="1" smtClean="0">
                <a:solidFill>
                  <a:srgbClr val="000000"/>
                </a:solidFill>
              </a:rPr>
              <a:t>Size</a:t>
            </a:r>
            <a:r>
              <a:rPr lang="en-US" altLang="en-US" smtClean="0">
                <a:solidFill>
                  <a:srgbClr val="000000"/>
                </a:solidFill>
              </a:rPr>
              <a:t>: </a:t>
            </a:r>
            <a:r>
              <a:rPr lang="en-US" altLang="en-US" smtClean="0">
                <a:solidFill>
                  <a:srgbClr val="FC0128"/>
                </a:solidFill>
              </a:rPr>
              <a:t>16 x 26</a:t>
            </a:r>
            <a:r>
              <a:rPr lang="en-US" altLang="en-US" smtClean="0">
                <a:solidFill>
                  <a:srgbClr val="000000"/>
                </a:solidFill>
              </a:rPr>
              <a:t> meters</a:t>
            </a:r>
          </a:p>
          <a:p>
            <a:pPr algn="l">
              <a:lnSpc>
                <a:spcPct val="90000"/>
              </a:lnSpc>
              <a:spcBef>
                <a:spcPct val="30000"/>
              </a:spcBef>
            </a:pPr>
            <a:r>
              <a:rPr lang="en-US" altLang="en-US" b="1" smtClean="0">
                <a:solidFill>
                  <a:srgbClr val="000000"/>
                </a:solidFill>
              </a:rPr>
              <a:t>Weight</a:t>
            </a:r>
            <a:r>
              <a:rPr lang="en-US" altLang="en-US" smtClean="0">
                <a:solidFill>
                  <a:srgbClr val="000000"/>
                </a:solidFill>
              </a:rPr>
              <a:t>: </a:t>
            </a:r>
            <a:r>
              <a:rPr lang="en-US" altLang="en-US" smtClean="0">
                <a:solidFill>
                  <a:srgbClr val="FC0128"/>
                </a:solidFill>
              </a:rPr>
              <a:t>10,000</a:t>
            </a:r>
            <a:r>
              <a:rPr lang="en-US" altLang="en-US" smtClean="0">
                <a:solidFill>
                  <a:srgbClr val="000000"/>
                </a:solidFill>
              </a:rPr>
              <a:t> tons</a:t>
            </a:r>
          </a:p>
        </p:txBody>
      </p:sp>
      <p:pic>
        <p:nvPicPr>
          <p:cNvPr id="31768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5" t="33636" r="36626" b="16006"/>
          <a:stretch>
            <a:fillRect/>
          </a:stretch>
        </p:blipFill>
        <p:spPr bwMode="auto">
          <a:xfrm>
            <a:off x="7092950" y="0"/>
            <a:ext cx="2051050" cy="160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69" name="Line 23"/>
          <p:cNvSpPr>
            <a:spLocks noChangeShapeType="1"/>
          </p:cNvSpPr>
          <p:nvPr/>
        </p:nvSpPr>
        <p:spPr bwMode="auto">
          <a:xfrm flipV="1">
            <a:off x="7740650" y="1700213"/>
            <a:ext cx="719138" cy="7207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77" tIns="43439" rIns="86877" bIns="43439" anchor="ctr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1770" name="Text Box 24"/>
          <p:cNvSpPr txBox="1">
            <a:spLocks noChangeArrowheads="1"/>
          </p:cNvSpPr>
          <p:nvPr/>
        </p:nvSpPr>
        <p:spPr bwMode="auto">
          <a:xfrm>
            <a:off x="7907338" y="6072188"/>
            <a:ext cx="1236662" cy="78581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r>
              <a:rPr lang="en-US" altLang="en-US" sz="1000" smtClean="0"/>
              <a:t>Added since 1997:</a:t>
            </a:r>
          </a:p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Tx/>
              <a:buChar char="-"/>
            </a:pPr>
            <a:r>
              <a:rPr lang="en-US" altLang="en-US" sz="1000" smtClean="0"/>
              <a:t>V0/T0/ACORDE</a:t>
            </a:r>
          </a:p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Tx/>
              <a:buChar char="-"/>
            </a:pPr>
            <a:r>
              <a:rPr lang="en-US" altLang="en-US" sz="1000" smtClean="0"/>
              <a:t> TRD(’99)</a:t>
            </a:r>
          </a:p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Tx/>
              <a:buChar char="-"/>
            </a:pPr>
            <a:r>
              <a:rPr lang="en-US" altLang="en-US" sz="1000" smtClean="0"/>
              <a:t> EMCAL (’06)</a:t>
            </a:r>
          </a:p>
        </p:txBody>
      </p:sp>
    </p:spTree>
    <p:extLst>
      <p:ext uri="{BB962C8B-B14F-4D97-AF65-F5344CB8AC3E}">
        <p14:creationId xmlns:p14="http://schemas.microsoft.com/office/powerpoint/2010/main" val="16849024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smtClean="0">
                <a:solidFill>
                  <a:srgbClr val="919191"/>
                </a:solidFill>
              </a:rPr>
              <a:t>Mexico 2017 J. Schukraft</a:t>
            </a:r>
            <a:endParaRPr lang="en-US" altLang="en-US" sz="800">
              <a:solidFill>
                <a:srgbClr val="919191"/>
              </a:solidFill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9FD04080-2819-43C0-A1DD-37B3B68BD8F4}" type="slidenum">
              <a:rPr lang="en-US" altLang="en-US" sz="1400">
                <a:solidFill>
                  <a:srgbClr val="919191"/>
                </a:solidFill>
                <a:latin typeface="Times New Roman" panose="02020603050405020304" pitchFamily="18" charset="0"/>
              </a:rPr>
              <a:pPr/>
              <a:t>23</a:t>
            </a:fld>
            <a:endParaRPr lang="en-US" altLang="en-US" sz="1400">
              <a:solidFill>
                <a:srgbClr val="9191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262" y="58516"/>
            <a:ext cx="6344686" cy="591573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ALICE Collaboration </a:t>
            </a:r>
            <a:r>
              <a:rPr lang="en-GB" sz="2800" dirty="0" smtClean="0">
                <a:solidFill>
                  <a:srgbClr val="FF00FF"/>
                </a:solidFill>
              </a:rPr>
              <a:t>(ca 2003)</a:t>
            </a:r>
          </a:p>
        </p:txBody>
      </p:sp>
      <p:graphicFrame>
        <p:nvGraphicFramePr>
          <p:cNvPr id="32773" name="Object 3"/>
          <p:cNvGraphicFramePr>
            <a:graphicFrameLocks noChangeAspect="1"/>
          </p:cNvGraphicFramePr>
          <p:nvPr/>
        </p:nvGraphicFramePr>
        <p:xfrm>
          <a:off x="2335213" y="554038"/>
          <a:ext cx="5791200" cy="352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Worksheet" r:id="rId3" imgW="5791505" imgH="3520724" progId="Excel.Sheet.8">
                  <p:embed/>
                </p:oleObj>
              </mc:Choice>
              <mc:Fallback>
                <p:oleObj name="Worksheet" r:id="rId3" imgW="5791505" imgH="352072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3" y="554038"/>
                        <a:ext cx="5791200" cy="352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0"/>
            <a:ext cx="1573212" cy="1573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113" y="2368550"/>
            <a:ext cx="442912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2968625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3579813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41910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63" y="4802188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5413375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1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6026150"/>
            <a:ext cx="41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2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75" y="2298700"/>
            <a:ext cx="685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3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3071813"/>
            <a:ext cx="495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4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3663950"/>
            <a:ext cx="581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5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425608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6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75" y="5000625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7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5592763"/>
            <a:ext cx="485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8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6184900"/>
            <a:ext cx="485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9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434975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0" name="Picture 2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495935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1" name="Picture 2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556895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2" name="Picture 2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617855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3" name="Picture 2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5645150"/>
            <a:ext cx="504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4" name="Picture 2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959350"/>
            <a:ext cx="504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5" name="Picture 2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556895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6" name="Picture 26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625475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7" name="Picture 27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503555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8" name="Picture 28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5645150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9" name="Picture 29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625475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00" name="Picture 30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5645150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01" name="Picture 31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625475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02" name="Picture 32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6254750"/>
            <a:ext cx="371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803" name="Text Box 33"/>
          <p:cNvSpPr txBox="1">
            <a:spLocks noChangeArrowheads="1"/>
          </p:cNvSpPr>
          <p:nvPr/>
        </p:nvSpPr>
        <p:spPr bwMode="auto">
          <a:xfrm>
            <a:off x="288925" y="1154113"/>
            <a:ext cx="28702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45000"/>
              </a:lnSpc>
            </a:pPr>
            <a:r>
              <a:rPr lang="en-US" altLang="en-US" sz="2000" b="1" smtClean="0">
                <a:solidFill>
                  <a:srgbClr val="FF3300"/>
                </a:solidFill>
              </a:rPr>
              <a:t>~ 1000</a:t>
            </a:r>
            <a:r>
              <a:rPr lang="en-US" altLang="en-US" sz="1800" b="1" smtClean="0">
                <a:solidFill>
                  <a:srgbClr val="000000"/>
                </a:solidFill>
              </a:rPr>
              <a:t>	Members </a:t>
            </a:r>
            <a:br>
              <a:rPr lang="en-US" altLang="en-US" sz="1800" b="1" smtClean="0">
                <a:solidFill>
                  <a:srgbClr val="000000"/>
                </a:solidFill>
              </a:rPr>
            </a:br>
            <a:r>
              <a:rPr lang="en-US" altLang="en-US" sz="1800" b="1" smtClean="0">
                <a:solidFill>
                  <a:srgbClr val="000000"/>
                </a:solidFill>
              </a:rPr>
              <a:t>	</a:t>
            </a:r>
            <a:r>
              <a:rPr lang="en-US" altLang="en-US" sz="1400" smtClean="0">
                <a:solidFill>
                  <a:srgbClr val="000000"/>
                </a:solidFill>
              </a:rPr>
              <a:t>(63% from CERN MS)</a:t>
            </a:r>
          </a:p>
          <a:p>
            <a:pPr algn="l">
              <a:lnSpc>
                <a:spcPct val="145000"/>
              </a:lnSpc>
            </a:pPr>
            <a:r>
              <a:rPr lang="en-US" altLang="en-US" sz="2000" b="1" smtClean="0">
                <a:solidFill>
                  <a:srgbClr val="FF3300"/>
                </a:solidFill>
              </a:rPr>
              <a:t>~30</a:t>
            </a:r>
            <a:r>
              <a:rPr lang="en-US" altLang="en-US" sz="1800" b="1" smtClean="0">
                <a:solidFill>
                  <a:srgbClr val="000000"/>
                </a:solidFill>
              </a:rPr>
              <a:t>	Countries</a:t>
            </a:r>
          </a:p>
          <a:p>
            <a:pPr algn="l">
              <a:lnSpc>
                <a:spcPct val="145000"/>
              </a:lnSpc>
            </a:pPr>
            <a:r>
              <a:rPr lang="en-US" altLang="en-US" sz="2000" b="1" smtClean="0">
                <a:solidFill>
                  <a:srgbClr val="FF3300"/>
                </a:solidFill>
              </a:rPr>
              <a:t>~100</a:t>
            </a:r>
            <a:r>
              <a:rPr lang="en-US" altLang="en-US" sz="1800" b="1" smtClean="0">
                <a:solidFill>
                  <a:srgbClr val="000000"/>
                </a:solidFill>
              </a:rPr>
              <a:t>	Institutes</a:t>
            </a:r>
            <a:br>
              <a:rPr lang="en-US" altLang="en-US" sz="1800" b="1" smtClean="0">
                <a:solidFill>
                  <a:srgbClr val="000000"/>
                </a:solidFill>
              </a:rPr>
            </a:br>
            <a:r>
              <a:rPr lang="en-US" altLang="en-US" sz="1800" b="1" smtClean="0">
                <a:solidFill>
                  <a:srgbClr val="000000"/>
                </a:solidFill>
              </a:rPr>
              <a:t/>
            </a:r>
            <a:br>
              <a:rPr lang="en-US" altLang="en-US" sz="1800" b="1" smtClean="0">
                <a:solidFill>
                  <a:srgbClr val="000000"/>
                </a:solidFill>
              </a:rPr>
            </a:br>
            <a:r>
              <a:rPr lang="en-US" altLang="en-US" sz="1800" b="1" smtClean="0">
                <a:solidFill>
                  <a:srgbClr val="FC0128"/>
                </a:solidFill>
              </a:rPr>
              <a:t>~ 150</a:t>
            </a:r>
            <a:r>
              <a:rPr lang="en-US" altLang="en-US" sz="1800" b="1" smtClean="0">
                <a:solidFill>
                  <a:srgbClr val="FF00FF"/>
                </a:solidFill>
              </a:rPr>
              <a:t> </a:t>
            </a:r>
            <a:r>
              <a:rPr lang="en-US" altLang="en-US" sz="1800" b="1" smtClean="0">
                <a:solidFill>
                  <a:srgbClr val="000000"/>
                </a:solidFill>
              </a:rPr>
              <a:t>MCHF capital cost</a:t>
            </a:r>
          </a:p>
          <a:p>
            <a:pPr algn="l">
              <a:lnSpc>
                <a:spcPct val="145000"/>
              </a:lnSpc>
            </a:pPr>
            <a:r>
              <a:rPr lang="en-US" altLang="en-US" sz="1800" b="1" smtClean="0">
                <a:solidFill>
                  <a:srgbClr val="000000"/>
                </a:solidFill>
              </a:rPr>
              <a:t>	(+ ‘free’ magnet)</a:t>
            </a:r>
          </a:p>
        </p:txBody>
      </p:sp>
      <p:pic>
        <p:nvPicPr>
          <p:cNvPr id="32804" name="Picture 34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3968750"/>
            <a:ext cx="389255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746364" y="116246"/>
            <a:ext cx="4305300" cy="2995902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cxnSp>
        <p:nvCxnSpPr>
          <p:cNvPr id="9" name="Straight Connector 8"/>
          <p:cNvCxnSpPr/>
          <p:nvPr/>
        </p:nvCxnSpPr>
        <p:spPr bwMode="auto">
          <a:xfrm>
            <a:off x="899592" y="5949950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oup 3"/>
          <p:cNvGrpSpPr/>
          <p:nvPr/>
        </p:nvGrpSpPr>
        <p:grpSpPr>
          <a:xfrm>
            <a:off x="3159125" y="3263322"/>
            <a:ext cx="3658076" cy="1307313"/>
            <a:chOff x="3159125" y="3263322"/>
            <a:chExt cx="3658076" cy="1307313"/>
          </a:xfrm>
        </p:grpSpPr>
        <p:sp>
          <p:nvSpPr>
            <p:cNvPr id="2" name="Rectangle 1"/>
            <p:cNvSpPr/>
            <p:nvPr/>
          </p:nvSpPr>
          <p:spPr bwMode="auto">
            <a:xfrm>
              <a:off x="3639820" y="3263322"/>
              <a:ext cx="3177381" cy="12054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none" lIns="92075" tIns="46038" rIns="92075" bIns="4603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SzTx/>
                <a:buFont typeface="Wingding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 flipV="1">
              <a:off x="3159125" y="3492861"/>
              <a:ext cx="3084513" cy="1077774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" name="Oval 5"/>
          <p:cNvSpPr/>
          <p:nvPr/>
        </p:nvSpPr>
        <p:spPr bwMode="auto">
          <a:xfrm>
            <a:off x="4701381" y="58516"/>
            <a:ext cx="3831432" cy="418156"/>
          </a:xfrm>
          <a:prstGeom prst="ellipse">
            <a:avLst/>
          </a:prstGeom>
          <a:solidFill>
            <a:srgbClr val="FFFF00">
              <a:alpha val="27843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618782" y="3720677"/>
            <a:ext cx="5581614" cy="3137577"/>
            <a:chOff x="3618782" y="3720677"/>
            <a:chExt cx="5581614" cy="31375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6"/>
            <a:srcRect l="2346" r="18814"/>
            <a:stretch/>
          </p:blipFill>
          <p:spPr>
            <a:xfrm>
              <a:off x="3618782" y="3720677"/>
              <a:ext cx="5495056" cy="3137577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 bwMode="auto">
            <a:xfrm>
              <a:off x="7164288" y="6230937"/>
              <a:ext cx="2036108" cy="418156"/>
            </a:xfrm>
            <a:prstGeom prst="ellipse">
              <a:avLst/>
            </a:prstGeom>
            <a:solidFill>
              <a:srgbClr val="FFFF00">
                <a:alpha val="27843"/>
              </a:srgb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SzTx/>
                <a:buFont typeface="Wingding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964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 descr="0209011_01-A4-at-144-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3" y="606669"/>
            <a:ext cx="8669215" cy="564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1440623" y="5415993"/>
            <a:ext cx="55432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b="1"/>
              <a:t>Scale model of the ALICE detector arrives from India.</a:t>
            </a:r>
            <a:br>
              <a:rPr lang="en-US" altLang="en-US" b="1"/>
            </a:br>
            <a:r>
              <a:rPr lang="en-US" altLang="en-US" b="1" i="1"/>
              <a:t>Groupe devant maquette ALICE</a:t>
            </a:r>
            <a:r>
              <a:rPr lang="en-US" altLang="en-US"/>
              <a:t> </a:t>
            </a:r>
            <a:br>
              <a:rPr lang="en-US" altLang="en-US"/>
            </a:br>
            <a:r>
              <a:rPr lang="en-US" altLang="en-US"/>
              <a:t>18 Sep 2002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0AE98F-AB00-493A-8804-ABB5C06A6A8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2312792" y="692696"/>
            <a:ext cx="4518416" cy="314574"/>
          </a:xfrm>
          <a:prstGeom prst="rect">
            <a:avLst/>
          </a:prstGeom>
          <a:solidFill>
            <a:srgbClr val="FFFF99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30000"/>
              </a:spcBef>
            </a:pPr>
            <a:r>
              <a:rPr lang="en-US" altLang="en-US" b="1" dirty="0" smtClean="0">
                <a:solidFill>
                  <a:srgbClr val="000000"/>
                </a:solidFill>
              </a:rPr>
              <a:t>Members of the ALICE Technical Board 2002</a:t>
            </a:r>
            <a:endParaRPr lang="en-US" altLang="en-US" dirty="0" smtClean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87824" y="2996952"/>
            <a:ext cx="5472608" cy="1393870"/>
            <a:chOff x="2987824" y="2996952"/>
            <a:chExt cx="5472608" cy="1393870"/>
          </a:xfrm>
        </p:grpSpPr>
        <p:sp>
          <p:nvSpPr>
            <p:cNvPr id="4" name="Oval 3"/>
            <p:cNvSpPr/>
            <p:nvPr/>
          </p:nvSpPr>
          <p:spPr bwMode="auto">
            <a:xfrm>
              <a:off x="7884368" y="2996952"/>
              <a:ext cx="576064" cy="57606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SzTx/>
                <a:buFont typeface="Wingding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4355976" y="3789040"/>
              <a:ext cx="576064" cy="57606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SzTx/>
                <a:buFont typeface="Wingding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2987824" y="3814758"/>
              <a:ext cx="576064" cy="57606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SzTx/>
                <a:buFont typeface="Wingding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7343646" y="3224087"/>
              <a:ext cx="576064" cy="57606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SzTx/>
                <a:buFont typeface="Wingding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798944" y="5893511"/>
            <a:ext cx="2797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Gerardo, Rube, Guillermo, Guy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8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smtClean="0">
                <a:solidFill>
                  <a:srgbClr val="919191"/>
                </a:solidFill>
              </a:rPr>
              <a:t>Mexico 2017 J. Schukraft</a:t>
            </a:r>
            <a:endParaRPr lang="en-US" altLang="en-US" sz="800">
              <a:solidFill>
                <a:srgbClr val="919191"/>
              </a:solidFill>
            </a:endParaRPr>
          </a:p>
        </p:txBody>
      </p:sp>
      <p:sp>
        <p:nvSpPr>
          <p:cNvPr id="2253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FA3C66E5-B4D5-457E-A906-F3F03A23379E}" type="slidenum">
              <a:rPr lang="en-US" altLang="en-US" sz="1400">
                <a:solidFill>
                  <a:srgbClr val="919191"/>
                </a:solidFill>
                <a:latin typeface="Times New Roman" panose="02020603050405020304" pitchFamily="18" charset="0"/>
              </a:rPr>
              <a:pPr/>
              <a:t>25</a:t>
            </a:fld>
            <a:endParaRPr lang="en-US" altLang="en-US" sz="1400">
              <a:solidFill>
                <a:srgbClr val="9191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70125" y="49213"/>
            <a:ext cx="4756150" cy="585787"/>
          </a:xfrm>
        </p:spPr>
        <p:txBody>
          <a:bodyPr/>
          <a:lstStyle/>
          <a:p>
            <a:pPr>
              <a:defRPr/>
            </a:pPr>
            <a:r>
              <a:rPr lang="en-US" smtClean="0"/>
              <a:t>The Making of ALICE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251950" cy="6096000"/>
          </a:xfrm>
        </p:spPr>
        <p:txBody>
          <a:bodyPr/>
          <a:lstStyle/>
          <a:p>
            <a:pPr marL="0" indent="0"/>
            <a:r>
              <a:rPr lang="en-US" altLang="en-US" dirty="0"/>
              <a:t> Pre-History </a:t>
            </a:r>
          </a:p>
          <a:p>
            <a:pPr lvl="1"/>
            <a:r>
              <a:rPr lang="en-US" altLang="en-US" dirty="0"/>
              <a:t> </a:t>
            </a:r>
            <a:r>
              <a:rPr lang="en-US" altLang="en-US" b="1" dirty="0">
                <a:solidFill>
                  <a:srgbClr val="009A00"/>
                </a:solidFill>
              </a:rPr>
              <a:t>early 80’s</a:t>
            </a:r>
            <a:r>
              <a:rPr lang="en-US" altLang="en-US" dirty="0">
                <a:solidFill>
                  <a:srgbClr val="FF00FF"/>
                </a:solidFill>
              </a:rPr>
              <a:t>: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>
                <a:solidFill>
                  <a:srgbClr val="FF00FF"/>
                </a:solidFill>
              </a:rPr>
              <a:t>LHC</a:t>
            </a:r>
            <a:r>
              <a:rPr lang="en-US" altLang="en-US" dirty="0"/>
              <a:t> first discussed    </a:t>
            </a:r>
            <a:r>
              <a:rPr lang="en-US" altLang="en-US" sz="1400" dirty="0"/>
              <a:t> </a:t>
            </a:r>
          </a:p>
          <a:p>
            <a:pPr lvl="1"/>
            <a:r>
              <a:rPr lang="en-US" altLang="en-US" dirty="0">
                <a:solidFill>
                  <a:srgbClr val="FF00FF"/>
                </a:solidFill>
              </a:rPr>
              <a:t> </a:t>
            </a:r>
            <a:r>
              <a:rPr lang="en-US" altLang="en-US" b="1" dirty="0">
                <a:solidFill>
                  <a:srgbClr val="009A00"/>
                </a:solidFill>
              </a:rPr>
              <a:t>1986: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00FF"/>
                </a:solidFill>
              </a:rPr>
              <a:t>start of Heavy Ion Physics</a:t>
            </a:r>
            <a:r>
              <a:rPr lang="en-US" altLang="en-US" dirty="0"/>
              <a:t> at SPS &amp; AGS </a:t>
            </a:r>
            <a:r>
              <a:rPr lang="en-US" altLang="en-US" sz="1400" dirty="0"/>
              <a:t>		 </a:t>
            </a:r>
          </a:p>
          <a:p>
            <a:pPr lvl="1"/>
            <a:r>
              <a:rPr lang="en-US" altLang="en-US" dirty="0"/>
              <a:t> </a:t>
            </a:r>
            <a:r>
              <a:rPr lang="en-US" altLang="en-US" b="1" dirty="0">
                <a:solidFill>
                  <a:srgbClr val="009A00"/>
                </a:solidFill>
              </a:rPr>
              <a:t>1990: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00FF"/>
                </a:solidFill>
              </a:rPr>
              <a:t>RHIC approved</a:t>
            </a:r>
            <a:r>
              <a:rPr lang="en-US" altLang="en-US" dirty="0"/>
              <a:t> </a:t>
            </a:r>
            <a:r>
              <a:rPr lang="en-US" altLang="en-US" sz="1400" dirty="0" smtClean="0"/>
              <a:t> </a:t>
            </a:r>
          </a:p>
          <a:p>
            <a:pPr marL="0" indent="0"/>
            <a:r>
              <a:rPr lang="en-US" altLang="en-US" dirty="0" smtClean="0"/>
              <a:t> Conceptual Studies  </a:t>
            </a:r>
          </a:p>
          <a:p>
            <a:pPr lvl="1"/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chemeClr val="hlink"/>
                </a:solidFill>
              </a:rPr>
              <a:t>1990:</a:t>
            </a:r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FF00FF"/>
                </a:solidFill>
              </a:rPr>
              <a:t>First ideas</a:t>
            </a:r>
            <a:r>
              <a:rPr lang="en-US" altLang="en-US" dirty="0" smtClean="0"/>
              <a:t> developed  (Aachen)</a:t>
            </a:r>
          </a:p>
          <a:p>
            <a:pPr lvl="1" indent="0"/>
            <a:r>
              <a:rPr lang="en-US" altLang="en-US" b="1" dirty="0" smtClean="0">
                <a:solidFill>
                  <a:schemeClr val="hlink"/>
                </a:solidFill>
              </a:rPr>
              <a:t> 1992:</a:t>
            </a:r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FF00FF"/>
                </a:solidFill>
              </a:rPr>
              <a:t>Expression of Interest</a:t>
            </a:r>
            <a:r>
              <a:rPr lang="en-US" altLang="en-US" dirty="0" smtClean="0"/>
              <a:t> (Evian)</a:t>
            </a:r>
          </a:p>
          <a:p>
            <a:pPr marL="0" indent="0"/>
            <a:r>
              <a:rPr lang="en-US" altLang="en-US" dirty="0"/>
              <a:t> Design and R&amp;D</a:t>
            </a:r>
          </a:p>
          <a:p>
            <a:pPr lvl="1"/>
            <a:r>
              <a:rPr lang="en-US" altLang="en-US" dirty="0"/>
              <a:t> </a:t>
            </a:r>
            <a:r>
              <a:rPr lang="en-US" altLang="en-US" b="1" dirty="0">
                <a:solidFill>
                  <a:srgbClr val="FF0066"/>
                </a:solidFill>
              </a:rPr>
              <a:t>1993:</a:t>
            </a:r>
            <a:r>
              <a:rPr lang="en-US" altLang="en-US" dirty="0"/>
              <a:t> </a:t>
            </a:r>
            <a:r>
              <a:rPr lang="en-US" altLang="en-US" b="1" dirty="0">
                <a:solidFill>
                  <a:srgbClr val="FF00FF"/>
                </a:solidFill>
              </a:rPr>
              <a:t>Letter of Intent</a:t>
            </a:r>
            <a:r>
              <a:rPr lang="en-US" altLang="en-US" dirty="0"/>
              <a:t>	</a:t>
            </a:r>
            <a:r>
              <a:rPr lang="en-US" altLang="en-US" dirty="0" smtClean="0"/>
              <a:t> </a:t>
            </a:r>
          </a:p>
          <a:p>
            <a:pPr lvl="1"/>
            <a:r>
              <a:rPr lang="en-US" altLang="en-US" b="1" dirty="0">
                <a:solidFill>
                  <a:schemeClr val="hlink"/>
                </a:solidFill>
              </a:rPr>
              <a:t> 1990 – </a:t>
            </a:r>
            <a:r>
              <a:rPr lang="en-US" altLang="en-US" b="1" dirty="0" smtClean="0">
                <a:solidFill>
                  <a:schemeClr val="hlink"/>
                </a:solidFill>
              </a:rPr>
              <a:t>2002+: </a:t>
            </a:r>
            <a:r>
              <a:rPr lang="en-US" altLang="en-US" b="1" dirty="0">
                <a:solidFill>
                  <a:srgbClr val="FF00FF"/>
                </a:solidFill>
              </a:rPr>
              <a:t>Detector </a:t>
            </a:r>
            <a:r>
              <a:rPr lang="en-US" altLang="en-US" b="1" dirty="0" smtClean="0">
                <a:solidFill>
                  <a:srgbClr val="FF00FF"/>
                </a:solidFill>
              </a:rPr>
              <a:t>R&amp;D</a:t>
            </a:r>
            <a:endParaRPr lang="en-US" altLang="en-US" dirty="0"/>
          </a:p>
          <a:p>
            <a:pPr lvl="1"/>
            <a:r>
              <a:rPr lang="en-US" altLang="en-US" b="1" dirty="0" smtClean="0">
                <a:solidFill>
                  <a:schemeClr val="hlink"/>
                </a:solidFill>
              </a:rPr>
              <a:t> 1995-2008</a:t>
            </a:r>
            <a:r>
              <a:rPr lang="en-US" altLang="en-US" dirty="0" smtClean="0"/>
              <a:t>: </a:t>
            </a:r>
            <a:r>
              <a:rPr lang="en-US" altLang="en-US" b="1" dirty="0">
                <a:solidFill>
                  <a:srgbClr val="FF00FF"/>
                </a:solidFill>
              </a:rPr>
              <a:t>Technical </a:t>
            </a:r>
            <a:r>
              <a:rPr lang="en-US" altLang="en-US" b="1" dirty="0" smtClean="0">
                <a:solidFill>
                  <a:srgbClr val="FF00FF"/>
                </a:solidFill>
              </a:rPr>
              <a:t>Proposals</a:t>
            </a:r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FF00FF"/>
                </a:solidFill>
              </a:rPr>
              <a:t>&amp; Technical Design Reports</a:t>
            </a:r>
          </a:p>
          <a:p>
            <a:r>
              <a:rPr lang="en-US" altLang="en-US" dirty="0" smtClean="0"/>
              <a:t> Construction &amp; Installation &amp; </a:t>
            </a:r>
            <a:r>
              <a:rPr lang="en-US" altLang="en-US" dirty="0" err="1" smtClean="0"/>
              <a:t>Comissioning</a:t>
            </a:r>
            <a:endParaRPr lang="en-US" altLang="en-US" dirty="0"/>
          </a:p>
          <a:p>
            <a:pPr lvl="1"/>
            <a:r>
              <a:rPr lang="en-US" altLang="en-US" dirty="0"/>
              <a:t> </a:t>
            </a:r>
            <a:r>
              <a:rPr lang="en-US" altLang="en-US" b="1" dirty="0">
                <a:solidFill>
                  <a:schemeClr val="hlink"/>
                </a:solidFill>
              </a:rPr>
              <a:t>2000 – 2007:</a:t>
            </a:r>
            <a:r>
              <a:rPr lang="en-US" altLang="en-US" dirty="0"/>
              <a:t> Bulk of </a:t>
            </a:r>
            <a:r>
              <a:rPr lang="en-US" altLang="en-US" dirty="0" smtClean="0">
                <a:solidFill>
                  <a:srgbClr val="FF00FF"/>
                </a:solidFill>
              </a:rPr>
              <a:t>construction</a:t>
            </a:r>
            <a:r>
              <a:rPr lang="en-US" altLang="en-US" dirty="0" smtClean="0"/>
              <a:t>              </a:t>
            </a:r>
            <a:r>
              <a:rPr lang="en-US" altLang="en-US" sz="1600" dirty="0" smtClean="0"/>
              <a:t> 	      </a:t>
            </a:r>
            <a:r>
              <a:rPr lang="en-US" altLang="en-US" sz="1400" dirty="0" smtClean="0"/>
              <a:t>finished only in 2010/11 (TRD/EMCAL)</a:t>
            </a:r>
            <a:endParaRPr lang="en-US" altLang="en-US" sz="1400" dirty="0"/>
          </a:p>
          <a:p>
            <a:pPr lvl="1"/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chemeClr val="hlink"/>
                </a:solidFill>
              </a:rPr>
              <a:t>2002 – early 2008:</a:t>
            </a:r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00FF"/>
                </a:solidFill>
              </a:rPr>
              <a:t>Installation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chemeClr val="hlink"/>
                </a:solidFill>
              </a:rPr>
              <a:t>2007 – first beam:</a:t>
            </a:r>
            <a:r>
              <a:rPr lang="en-US" altLang="en-US" dirty="0" smtClean="0"/>
              <a:t> detector </a:t>
            </a:r>
            <a:r>
              <a:rPr lang="en-US" altLang="en-US" dirty="0" smtClean="0">
                <a:solidFill>
                  <a:srgbClr val="FF00FF"/>
                </a:solidFill>
              </a:rPr>
              <a:t>commissioning</a:t>
            </a:r>
            <a:r>
              <a:rPr lang="en-US" altLang="en-US" dirty="0" smtClean="0"/>
              <a:t> in situ  </a:t>
            </a:r>
          </a:p>
          <a:p>
            <a:pPr marL="0" indent="0">
              <a:buNone/>
            </a:pPr>
            <a:endParaRPr lang="en-US" altLang="en-US" dirty="0" smtClean="0">
              <a:solidFill>
                <a:srgbClr val="FF00FF"/>
              </a:solidFill>
            </a:endParaRPr>
          </a:p>
          <a:p>
            <a:pPr lvl="1"/>
            <a:r>
              <a:rPr lang="en-US" altLang="en-US" b="1" u="sng" dirty="0" smtClean="0">
                <a:solidFill>
                  <a:schemeClr val="hlink"/>
                </a:solidFill>
              </a:rPr>
              <a:t> </a:t>
            </a:r>
            <a:endParaRPr lang="en-US" altLang="en-US" dirty="0" smtClean="0"/>
          </a:p>
        </p:txBody>
      </p:sp>
      <p:sp>
        <p:nvSpPr>
          <p:cNvPr id="6" name="Rectangle 5"/>
          <p:cNvSpPr/>
          <p:nvPr/>
        </p:nvSpPr>
        <p:spPr bwMode="auto">
          <a:xfrm>
            <a:off x="0" y="692149"/>
            <a:ext cx="7740352" cy="4032995"/>
          </a:xfrm>
          <a:prstGeom prst="rect">
            <a:avLst/>
          </a:prstGeom>
          <a:solidFill>
            <a:srgbClr val="FFFFFF">
              <a:alpha val="50196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47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>
                <a:solidFill>
                  <a:schemeClr val="bg2"/>
                </a:solidFill>
              </a:rPr>
              <a:t>29/11/2007 CERN J. Schukraft</a:t>
            </a:r>
          </a:p>
        </p:txBody>
      </p:sp>
      <p:sp>
        <p:nvSpPr>
          <p:cNvPr id="6451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A6D856C-2864-4834-82A5-79D7567642D1}" type="slidenum">
              <a:rPr lang="en-US" altLang="en-US" sz="1400">
                <a:solidFill>
                  <a:schemeClr val="bg2"/>
                </a:solidFill>
                <a:latin typeface="Times New Roman" panose="02020603050405020304" pitchFamily="18" charset="0"/>
              </a:rPr>
              <a:pPr/>
              <a:t>26</a:t>
            </a:fld>
            <a:endParaRPr lang="en-US" altLang="en-US" sz="14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94038" y="0"/>
            <a:ext cx="5365750" cy="585788"/>
          </a:xfrm>
        </p:spPr>
        <p:txBody>
          <a:bodyPr/>
          <a:lstStyle/>
          <a:p>
            <a:pPr>
              <a:defRPr/>
            </a:pPr>
            <a:r>
              <a:rPr lang="en-US" smtClean="0"/>
              <a:t>Spring Cleaning in 2001</a:t>
            </a:r>
          </a:p>
        </p:txBody>
      </p:sp>
      <p:pic>
        <p:nvPicPr>
          <p:cNvPr id="64517" name="Picture 4" descr="tubeRB24_3"/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765175"/>
            <a:ext cx="4948237" cy="60928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8" name="Text Box 5"/>
          <p:cNvSpPr txBox="1">
            <a:spLocks noChangeArrowheads="1"/>
          </p:cNvSpPr>
          <p:nvPr/>
        </p:nvSpPr>
        <p:spPr bwMode="auto">
          <a:xfrm>
            <a:off x="468313" y="2708275"/>
            <a:ext cx="2100262" cy="322263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2001: Dismantling L3</a:t>
            </a:r>
            <a:endParaRPr lang="en-US" altLang="en-US" sz="1200"/>
          </a:p>
        </p:txBody>
      </p:sp>
      <p:pic>
        <p:nvPicPr>
          <p:cNvPr id="64519" name="Picture 6" descr="bh_1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4"/>
          <a:stretch>
            <a:fillRect/>
          </a:stretch>
        </p:blipFill>
        <p:spPr bwMode="auto">
          <a:xfrm>
            <a:off x="0" y="3810000"/>
            <a:ext cx="3851275" cy="30480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0" name="Picture 7" descr="P8210005"/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40640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1" name="Picture 8" descr="p90500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209800"/>
            <a:ext cx="2376487" cy="46482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74929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Mexico 6/2003  J. Schukraft</a:t>
            </a:r>
          </a:p>
        </p:txBody>
      </p:sp>
      <p:sp>
        <p:nvSpPr>
          <p:cNvPr id="655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C38D1-D181-4588-8A06-35BE5C784BF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2790825" y="49213"/>
            <a:ext cx="3714750" cy="585787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5541" name="Picture 3" descr="P9050031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908" name="Rectangle 4"/>
          <p:cNvSpPr>
            <a:spLocks noChangeArrowheads="1"/>
          </p:cNvSpPr>
          <p:nvPr/>
        </p:nvSpPr>
        <p:spPr bwMode="auto">
          <a:xfrm>
            <a:off x="0" y="4572000"/>
            <a:ext cx="9144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   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The ALICE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     magnet end 2001:  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/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/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ready for the experiment to move in!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02833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9AA8E6-BD47-4EA5-8E4B-059D7A0C022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86082" name="Picture 2" descr="http://cdsweb.cern.ch/stats/customevent_register?event_id=media_download&amp;arg=CERN-EX-0905066%2001,photo,Large,WEBSTAT_IP&amp;url=http%3A//mediaarchive.cern.ch/MediaArchive/Photo/Public/2009/0905066/0905066_01/0905066_01-A4-at-144-dpi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501236"/>
          </a:xfrm>
          <a:prstGeom prst="rect">
            <a:avLst/>
          </a:prstGeom>
          <a:noFill/>
        </p:spPr>
      </p:pic>
      <p:sp>
        <p:nvSpPr>
          <p:cNvPr id="39" name="Date Placehold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June 2016 HD  J. Schukraft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964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2841625" y="49213"/>
            <a:ext cx="3613150" cy="585787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Fast Forward to</a:t>
            </a:r>
          </a:p>
        </p:txBody>
      </p:sp>
      <p:sp>
        <p:nvSpPr>
          <p:cNvPr id="764937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en-US" dirty="0" smtClean="0"/>
              <a:t> September 2008:</a:t>
            </a:r>
          </a:p>
          <a:p>
            <a:pPr lvl="1" eaLnBrk="1" hangingPunct="1"/>
            <a:r>
              <a:rPr lang="en-US" dirty="0" smtClean="0"/>
              <a:t> LHC starts with a ‘Big Bang’</a:t>
            </a:r>
          </a:p>
          <a:p>
            <a:pPr lvl="2" indent="0" eaLnBrk="1" hangingPunct="1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 eaLnBrk="1" hangingPunct="1"/>
            <a:endParaRPr lang="en-US" dirty="0" smtClean="0"/>
          </a:p>
          <a:p>
            <a:pPr marL="0" indent="0" eaLnBrk="1" hangingPunct="1"/>
            <a:r>
              <a:rPr lang="en-US" dirty="0" smtClean="0"/>
              <a:t> November 2009:</a:t>
            </a:r>
          </a:p>
          <a:p>
            <a:pPr lvl="1" eaLnBrk="1" hangingPunct="1"/>
            <a:r>
              <a:rPr lang="en-US" dirty="0" smtClean="0"/>
              <a:t> Start of Physics @ LHC</a:t>
            </a:r>
          </a:p>
        </p:txBody>
      </p:sp>
      <p:sp>
        <p:nvSpPr>
          <p:cNvPr id="17410" name="Date Placeholder 3"/>
          <p:cNvSpPr>
            <a:spLocks noGrp="1"/>
          </p:cNvSpPr>
          <p:nvPr>
            <p:ph type="dt" sz="half" idx="10"/>
          </p:nvPr>
        </p:nvSpPr>
        <p:spPr>
          <a:xfrm>
            <a:off x="6959600" y="6643688"/>
            <a:ext cx="2184400" cy="214312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  <a:noFill/>
        </p:spPr>
        <p:txBody>
          <a:bodyPr/>
          <a:lstStyle/>
          <a:p>
            <a:fld id="{FCEED227-2773-4345-BD6F-C55CF7D6F81C}" type="slidenum">
              <a:rPr lang="en-US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64932" name="Picture 4" descr="lh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5" y="855663"/>
            <a:ext cx="3932238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03625" y="1951037"/>
            <a:ext cx="5278438" cy="1766888"/>
            <a:chOff x="0" y="3207"/>
            <a:chExt cx="3325" cy="1113"/>
          </a:xfrm>
        </p:grpSpPr>
        <p:pic>
          <p:nvPicPr>
            <p:cNvPr id="1741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26685" t="24490" r="26068" b="26097"/>
            <a:stretch>
              <a:fillRect/>
            </a:stretch>
          </p:blipFill>
          <p:spPr bwMode="auto">
            <a:xfrm>
              <a:off x="0" y="3207"/>
              <a:ext cx="2474" cy="11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7417" name="Text Box 7"/>
            <p:cNvSpPr txBox="1">
              <a:spLocks noChangeArrowheads="1"/>
            </p:cNvSpPr>
            <p:nvPr/>
          </p:nvSpPr>
          <p:spPr bwMode="auto">
            <a:xfrm>
              <a:off x="1437" y="3988"/>
              <a:ext cx="1888" cy="332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fontAlgn="auto" hangingPunct="1">
                <a:spcAft>
                  <a:spcPts val="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ITS tracks on </a:t>
              </a:r>
              <a:r>
                <a:rPr lang="en-US" sz="1400" b="1">
                  <a:solidFill>
                    <a:srgbClr val="FF0000"/>
                  </a:solidFill>
                </a:rPr>
                <a:t>12.9.2008</a:t>
              </a:r>
            </a:p>
            <a:p>
              <a:pPr eaLnBrk="1" fontAlgn="auto" hangingPunct="1">
                <a:spcAft>
                  <a:spcPts val="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7 reconstructed tracks, common vertex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95936" y="4097253"/>
            <a:ext cx="4457699" cy="2655439"/>
            <a:chOff x="3995936" y="4097253"/>
            <a:chExt cx="4457699" cy="2655439"/>
          </a:xfrm>
        </p:grpSpPr>
        <p:pic>
          <p:nvPicPr>
            <p:cNvPr id="7172" name="Picture 4" descr="https://www.universetoday.com/wp-content/uploads/2008/12/damage_lhc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4097253"/>
              <a:ext cx="4457699" cy="244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5302647" y="6444915"/>
              <a:ext cx="2304256" cy="307777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fontAlgn="auto" hangingPunct="1"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</a:rPr>
                <a:t>Magnet accident  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19.9.2008</a:t>
              </a:r>
              <a:r>
                <a:rPr lang="en-US" sz="1400" dirty="0" smtClean="0">
                  <a:solidFill>
                    <a:srgbClr val="000000"/>
                  </a:solidFill>
                </a:rPr>
                <a:t> 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 bwMode="auto">
          <a:xfrm>
            <a:off x="1691680" y="1128337"/>
            <a:ext cx="2160240" cy="386514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57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49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49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49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49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49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49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49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49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624" name="Rectangle 32"/>
          <p:cNvSpPr>
            <a:spLocks noGrp="1" noChangeArrowheads="1"/>
          </p:cNvSpPr>
          <p:nvPr>
            <p:ph type="title"/>
          </p:nvPr>
        </p:nvSpPr>
        <p:spPr>
          <a:xfrm>
            <a:off x="1050925" y="49213"/>
            <a:ext cx="7194550" cy="585787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Life of Collider Experiments</a:t>
            </a:r>
          </a:p>
        </p:txBody>
      </p:sp>
      <p:sp>
        <p:nvSpPr>
          <p:cNvPr id="1027" name="Date Placeholder 2"/>
          <p:cNvSpPr>
            <a:spLocks noGrp="1"/>
          </p:cNvSpPr>
          <p:nvPr>
            <p:ph type="dt" sz="half" idx="10"/>
          </p:nvPr>
        </p:nvSpPr>
        <p:spPr>
          <a:xfrm>
            <a:off x="6959600" y="6643688"/>
            <a:ext cx="2184400" cy="214312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1028" name="Slide Number Placeholder 3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  <a:noFill/>
        </p:spPr>
        <p:txBody>
          <a:bodyPr/>
          <a:lstStyle/>
          <a:p>
            <a:fld id="{23BB8E9C-7D37-4FDF-9677-62B0FAAE765D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184525"/>
            <a:ext cx="6481763" cy="3673475"/>
            <a:chOff x="915" y="1888"/>
            <a:chExt cx="4083" cy="2314"/>
          </a:xfrm>
        </p:grpSpPr>
        <p:graphicFrame>
          <p:nvGraphicFramePr>
            <p:cNvPr id="1026" name="Object 3"/>
            <p:cNvGraphicFramePr>
              <a:graphicFrameLocks noChangeAspect="1"/>
            </p:cNvGraphicFramePr>
            <p:nvPr/>
          </p:nvGraphicFramePr>
          <p:xfrm>
            <a:off x="915" y="1888"/>
            <a:ext cx="4083" cy="23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" name="Chart" r:id="rId4" imgW="5143420" imgH="3200481" progId="Excel.Sheet.8">
                    <p:embed/>
                  </p:oleObj>
                </mc:Choice>
                <mc:Fallback>
                  <p:oleObj name="Chart" r:id="rId4" imgW="5143420" imgH="3200481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965" t="12701" r="8907" b="6105"/>
                        <a:stretch>
                          <a:fillRect/>
                        </a:stretch>
                      </p:blipFill>
                      <p:spPr bwMode="auto">
                        <a:xfrm>
                          <a:off x="915" y="1888"/>
                          <a:ext cx="4083" cy="23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70" name="Text Box 4"/>
            <p:cNvSpPr txBox="1">
              <a:spLocks noChangeArrowheads="1"/>
            </p:cNvSpPr>
            <p:nvPr/>
          </p:nvSpPr>
          <p:spPr bwMode="auto">
            <a:xfrm>
              <a:off x="1021" y="1934"/>
              <a:ext cx="1814" cy="38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smtClean="0">
                  <a:solidFill>
                    <a:srgbClr val="FF00FF"/>
                  </a:solidFill>
                  <a:latin typeface="Arial"/>
                </a:rPr>
                <a:t>Design  		</a:t>
              </a:r>
              <a:r>
                <a:rPr lang="en-US" sz="1600" smtClean="0">
                  <a:solidFill>
                    <a:srgbClr val="009A00"/>
                  </a:solidFill>
                  <a:latin typeface="Arial"/>
                </a:rPr>
                <a:t>R&amp;D</a:t>
              </a:r>
              <a:endParaRPr lang="en-US" sz="1600" smtClean="0">
                <a:solidFill>
                  <a:srgbClr val="FF00FF"/>
                </a:solidFill>
                <a:latin typeface="Arial"/>
              </a:endParaRPr>
            </a:p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smtClean="0">
                  <a:solidFill>
                    <a:srgbClr val="0000FF"/>
                  </a:solidFill>
                  <a:latin typeface="Arial"/>
                </a:rPr>
                <a:t>Construction   	</a:t>
              </a:r>
              <a:r>
                <a:rPr lang="en-US" sz="1600" smtClean="0">
                  <a:solidFill>
                    <a:srgbClr val="FF0066"/>
                  </a:solidFill>
                  <a:latin typeface="Arial"/>
                </a:rPr>
                <a:t>Running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95250" y="5273675"/>
            <a:ext cx="6159500" cy="360363"/>
            <a:chOff x="975" y="3204"/>
            <a:chExt cx="3880" cy="227"/>
          </a:xfrm>
        </p:grpSpPr>
        <p:sp>
          <p:nvSpPr>
            <p:cNvPr id="1063" name="Line 6"/>
            <p:cNvSpPr>
              <a:spLocks noChangeShapeType="1"/>
            </p:cNvSpPr>
            <p:nvPr/>
          </p:nvSpPr>
          <p:spPr bwMode="auto">
            <a:xfrm>
              <a:off x="975" y="3431"/>
              <a:ext cx="227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/>
              </a:endParaRPr>
            </a:p>
          </p:txBody>
        </p:sp>
        <p:sp>
          <p:nvSpPr>
            <p:cNvPr id="1064" name="Line 7"/>
            <p:cNvSpPr>
              <a:spLocks noChangeShapeType="1"/>
            </p:cNvSpPr>
            <p:nvPr/>
          </p:nvSpPr>
          <p:spPr bwMode="auto">
            <a:xfrm>
              <a:off x="1199" y="3431"/>
              <a:ext cx="59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/>
              </a:endParaRPr>
            </a:p>
          </p:txBody>
        </p:sp>
        <p:sp>
          <p:nvSpPr>
            <p:cNvPr id="1065" name="Line 8"/>
            <p:cNvSpPr>
              <a:spLocks noChangeShapeType="1"/>
            </p:cNvSpPr>
            <p:nvPr/>
          </p:nvSpPr>
          <p:spPr bwMode="auto">
            <a:xfrm>
              <a:off x="1768" y="3431"/>
              <a:ext cx="1724" cy="0"/>
            </a:xfrm>
            <a:prstGeom prst="line">
              <a:avLst/>
            </a:prstGeom>
            <a:noFill/>
            <a:ln w="38100" cap="rnd">
              <a:solidFill>
                <a:srgbClr val="FF0066"/>
              </a:solidFill>
              <a:prstDash val="sysDot"/>
              <a:round/>
              <a:headEnd/>
              <a:tailEnd type="triangle" w="med" len="med"/>
            </a:ln>
          </p:spPr>
          <p:txBody>
            <a:bodyPr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/>
              </a:endParaRPr>
            </a:p>
          </p:txBody>
        </p:sp>
        <p:sp>
          <p:nvSpPr>
            <p:cNvPr id="1066" name="Text Box 9"/>
            <p:cNvSpPr txBox="1">
              <a:spLocks noChangeArrowheads="1"/>
            </p:cNvSpPr>
            <p:nvPr/>
          </p:nvSpPr>
          <p:spPr bwMode="auto">
            <a:xfrm>
              <a:off x="975" y="3204"/>
              <a:ext cx="287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smtClean="0">
                  <a:solidFill>
                    <a:srgbClr val="FF00FF"/>
                  </a:solidFill>
                  <a:latin typeface="Arial"/>
                </a:rPr>
                <a:t>1 y</a:t>
              </a:r>
            </a:p>
          </p:txBody>
        </p:sp>
        <p:sp>
          <p:nvSpPr>
            <p:cNvPr id="1067" name="Text Box 10"/>
            <p:cNvSpPr txBox="1">
              <a:spLocks noChangeArrowheads="1"/>
            </p:cNvSpPr>
            <p:nvPr/>
          </p:nvSpPr>
          <p:spPr bwMode="auto">
            <a:xfrm>
              <a:off x="1338" y="3204"/>
              <a:ext cx="287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smtClean="0">
                  <a:solidFill>
                    <a:srgbClr val="0000FF"/>
                  </a:solidFill>
                  <a:latin typeface="Arial"/>
                </a:rPr>
                <a:t>3 y</a:t>
              </a:r>
            </a:p>
          </p:txBody>
        </p:sp>
        <p:sp>
          <p:nvSpPr>
            <p:cNvPr id="1068" name="Text Box 11"/>
            <p:cNvSpPr txBox="1">
              <a:spLocks noChangeArrowheads="1"/>
            </p:cNvSpPr>
            <p:nvPr/>
          </p:nvSpPr>
          <p:spPr bwMode="auto">
            <a:xfrm>
              <a:off x="2518" y="3204"/>
              <a:ext cx="287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smtClean="0">
                  <a:solidFill>
                    <a:srgbClr val="FF0066"/>
                  </a:solidFill>
                  <a:latin typeface="Arial"/>
                </a:rPr>
                <a:t>9 y</a:t>
              </a:r>
            </a:p>
          </p:txBody>
        </p:sp>
        <p:sp>
          <p:nvSpPr>
            <p:cNvPr id="1069" name="Text Box 12"/>
            <p:cNvSpPr txBox="1">
              <a:spLocks noChangeArrowheads="1"/>
            </p:cNvSpPr>
            <p:nvPr/>
          </p:nvSpPr>
          <p:spPr bwMode="auto">
            <a:xfrm>
              <a:off x="3652" y="3204"/>
              <a:ext cx="1203" cy="203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smtClean="0">
                  <a:solidFill>
                    <a:srgbClr val="0000FF"/>
                  </a:solidFill>
                  <a:latin typeface="Arial"/>
                </a:rPr>
                <a:t>UA1 (1977 – 1989)</a:t>
              </a:r>
            </a:p>
          </p:txBody>
        </p:sp>
      </p:grpSp>
      <p:sp>
        <p:nvSpPr>
          <p:cNvPr id="622605" name="Text Box 13"/>
          <p:cNvSpPr txBox="1">
            <a:spLocks noChangeArrowheads="1"/>
          </p:cNvSpPr>
          <p:nvPr/>
        </p:nvSpPr>
        <p:spPr bwMode="auto">
          <a:xfrm>
            <a:off x="239713" y="4697413"/>
            <a:ext cx="455612" cy="312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sz="1600" smtClean="0">
                <a:solidFill>
                  <a:srgbClr val="FF00FF"/>
                </a:solidFill>
                <a:latin typeface="Arial"/>
              </a:rPr>
              <a:t>3 y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95250" y="4625975"/>
            <a:ext cx="6265863" cy="431800"/>
            <a:chOff x="60" y="2914"/>
            <a:chExt cx="3947" cy="272"/>
          </a:xfrm>
        </p:grpSpPr>
        <p:sp>
          <p:nvSpPr>
            <p:cNvPr id="1054" name="Line 15"/>
            <p:cNvSpPr>
              <a:spLocks noChangeShapeType="1"/>
            </p:cNvSpPr>
            <p:nvPr/>
          </p:nvSpPr>
          <p:spPr bwMode="auto">
            <a:xfrm>
              <a:off x="514" y="3140"/>
              <a:ext cx="363" cy="0"/>
            </a:xfrm>
            <a:prstGeom prst="line">
              <a:avLst/>
            </a:prstGeom>
            <a:noFill/>
            <a:ln w="38100">
              <a:solidFill>
                <a:srgbClr val="009A00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/>
              </a:endParaRPr>
            </a:p>
          </p:txBody>
        </p: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60" y="2914"/>
              <a:ext cx="3947" cy="272"/>
              <a:chOff x="975" y="2796"/>
              <a:chExt cx="3947" cy="272"/>
            </a:xfrm>
          </p:grpSpPr>
          <p:sp>
            <p:nvSpPr>
              <p:cNvPr id="1056" name="Line 17"/>
              <p:cNvSpPr>
                <a:spLocks noChangeShapeType="1"/>
              </p:cNvSpPr>
              <p:nvPr/>
            </p:nvSpPr>
            <p:spPr bwMode="auto">
              <a:xfrm>
                <a:off x="975" y="3068"/>
                <a:ext cx="545" cy="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</p:spPr>
            <p:txBody>
              <a:bodyPr lIns="92075" tIns="46038" rIns="92075" bIns="46038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/>
                </a:endParaRPr>
              </a:p>
            </p:txBody>
          </p:sp>
          <p:sp>
            <p:nvSpPr>
              <p:cNvPr id="1057" name="Line 18"/>
              <p:cNvSpPr>
                <a:spLocks noChangeShapeType="1"/>
              </p:cNvSpPr>
              <p:nvPr/>
            </p:nvSpPr>
            <p:spPr bwMode="auto">
              <a:xfrm>
                <a:off x="1550" y="3068"/>
                <a:ext cx="1089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lIns="92075" tIns="46038" rIns="92075" bIns="46038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/>
                </a:endParaRPr>
              </a:p>
            </p:txBody>
          </p:sp>
          <p:sp>
            <p:nvSpPr>
              <p:cNvPr id="1058" name="Line 19"/>
              <p:cNvSpPr>
                <a:spLocks noChangeShapeType="1"/>
              </p:cNvSpPr>
              <p:nvPr/>
            </p:nvSpPr>
            <p:spPr bwMode="auto">
              <a:xfrm>
                <a:off x="2654" y="3068"/>
                <a:ext cx="2041" cy="0"/>
              </a:xfrm>
              <a:prstGeom prst="line">
                <a:avLst/>
              </a:prstGeom>
              <a:noFill/>
              <a:ln w="38100" cap="rnd">
                <a:solidFill>
                  <a:srgbClr val="FF0066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lIns="92075" tIns="46038" rIns="92075" bIns="46038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  <a:latin typeface="Arial"/>
                </a:endParaRPr>
              </a:p>
            </p:txBody>
          </p:sp>
          <p:sp>
            <p:nvSpPr>
              <p:cNvPr id="1059" name="Text Box 20"/>
              <p:cNvSpPr txBox="1">
                <a:spLocks noChangeArrowheads="1"/>
              </p:cNvSpPr>
              <p:nvPr/>
            </p:nvSpPr>
            <p:spPr bwMode="auto">
              <a:xfrm>
                <a:off x="1474" y="2796"/>
                <a:ext cx="287" cy="19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r>
                  <a:rPr lang="en-US" sz="1600" smtClean="0">
                    <a:solidFill>
                      <a:srgbClr val="009A00"/>
                    </a:solidFill>
                    <a:latin typeface="Arial"/>
                  </a:rPr>
                  <a:t>2 y</a:t>
                </a:r>
              </a:p>
            </p:txBody>
          </p:sp>
          <p:sp>
            <p:nvSpPr>
              <p:cNvPr id="1060" name="Text Box 21"/>
              <p:cNvSpPr txBox="1">
                <a:spLocks noChangeArrowheads="1"/>
              </p:cNvSpPr>
              <p:nvPr/>
            </p:nvSpPr>
            <p:spPr bwMode="auto">
              <a:xfrm>
                <a:off x="2109" y="2841"/>
                <a:ext cx="287" cy="19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r>
                  <a:rPr lang="en-US" sz="1600" smtClean="0">
                    <a:solidFill>
                      <a:srgbClr val="0000FF"/>
                    </a:solidFill>
                    <a:latin typeface="Arial"/>
                  </a:rPr>
                  <a:t>5 y</a:t>
                </a:r>
              </a:p>
            </p:txBody>
          </p:sp>
          <p:sp>
            <p:nvSpPr>
              <p:cNvPr id="1061" name="Text Box 22"/>
              <p:cNvSpPr txBox="1">
                <a:spLocks noChangeArrowheads="1"/>
              </p:cNvSpPr>
              <p:nvPr/>
            </p:nvSpPr>
            <p:spPr bwMode="auto">
              <a:xfrm>
                <a:off x="2926" y="2841"/>
                <a:ext cx="358" cy="19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r>
                  <a:rPr lang="en-US" sz="1600" smtClean="0">
                    <a:solidFill>
                      <a:srgbClr val="FF0066"/>
                    </a:solidFill>
                    <a:latin typeface="Arial"/>
                  </a:rPr>
                  <a:t>12 y</a:t>
                </a:r>
              </a:p>
            </p:txBody>
          </p:sp>
          <p:sp>
            <p:nvSpPr>
              <p:cNvPr id="1062" name="Text Box 23"/>
              <p:cNvSpPr txBox="1">
                <a:spLocks noChangeArrowheads="1"/>
              </p:cNvSpPr>
              <p:nvPr/>
            </p:nvSpPr>
            <p:spPr bwMode="auto">
              <a:xfrm>
                <a:off x="3606" y="2796"/>
                <a:ext cx="1316" cy="203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r>
                  <a:rPr lang="en-US" sz="1600" smtClean="0">
                    <a:solidFill>
                      <a:srgbClr val="0000FF"/>
                    </a:solidFill>
                    <a:latin typeface="Arial"/>
                  </a:rPr>
                  <a:t>Delphi (1981 – 2000)</a:t>
                </a:r>
              </a:p>
            </p:txBody>
          </p:sp>
        </p:grp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95250" y="3760788"/>
            <a:ext cx="6481763" cy="604837"/>
            <a:chOff x="60" y="2369"/>
            <a:chExt cx="4083" cy="381"/>
          </a:xfrm>
        </p:grpSpPr>
        <p:sp>
          <p:nvSpPr>
            <p:cNvPr id="1047" name="Line 25"/>
            <p:cNvSpPr>
              <a:spLocks noChangeShapeType="1"/>
            </p:cNvSpPr>
            <p:nvPr/>
          </p:nvSpPr>
          <p:spPr bwMode="auto">
            <a:xfrm>
              <a:off x="60" y="2750"/>
              <a:ext cx="999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/>
              </a:endParaRPr>
            </a:p>
          </p:txBody>
        </p:sp>
        <p:sp>
          <p:nvSpPr>
            <p:cNvPr id="1048" name="Line 26"/>
            <p:cNvSpPr>
              <a:spLocks noChangeShapeType="1"/>
            </p:cNvSpPr>
            <p:nvPr/>
          </p:nvSpPr>
          <p:spPr bwMode="auto">
            <a:xfrm>
              <a:off x="2169" y="2750"/>
              <a:ext cx="170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squar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/>
              </a:endParaRPr>
            </a:p>
          </p:txBody>
        </p:sp>
        <p:sp>
          <p:nvSpPr>
            <p:cNvPr id="1049" name="Line 27"/>
            <p:cNvSpPr>
              <a:spLocks noChangeShapeType="1"/>
            </p:cNvSpPr>
            <p:nvPr/>
          </p:nvSpPr>
          <p:spPr bwMode="auto">
            <a:xfrm>
              <a:off x="152" y="2666"/>
              <a:ext cx="1986" cy="0"/>
            </a:xfrm>
            <a:prstGeom prst="line">
              <a:avLst/>
            </a:prstGeom>
            <a:noFill/>
            <a:ln w="38100">
              <a:solidFill>
                <a:srgbClr val="009A00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/>
              </a:endParaRPr>
            </a:p>
          </p:txBody>
        </p:sp>
        <p:sp>
          <p:nvSpPr>
            <p:cNvPr id="1050" name="Text Box 28"/>
            <p:cNvSpPr txBox="1">
              <a:spLocks noChangeArrowheads="1"/>
            </p:cNvSpPr>
            <p:nvPr/>
          </p:nvSpPr>
          <p:spPr bwMode="auto">
            <a:xfrm>
              <a:off x="568" y="2496"/>
              <a:ext cx="288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smtClean="0">
                  <a:solidFill>
                    <a:srgbClr val="FF00FF"/>
                  </a:solidFill>
                  <a:latin typeface="Arial"/>
                </a:rPr>
                <a:t>5 y</a:t>
              </a:r>
            </a:p>
          </p:txBody>
        </p:sp>
        <p:sp>
          <p:nvSpPr>
            <p:cNvPr id="1051" name="Text Box 29"/>
            <p:cNvSpPr txBox="1">
              <a:spLocks noChangeArrowheads="1"/>
            </p:cNvSpPr>
            <p:nvPr/>
          </p:nvSpPr>
          <p:spPr bwMode="auto">
            <a:xfrm>
              <a:off x="1722" y="2454"/>
              <a:ext cx="358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smtClean="0">
                  <a:solidFill>
                    <a:srgbClr val="009A00"/>
                  </a:solidFill>
                  <a:latin typeface="Arial"/>
                </a:rPr>
                <a:t>10 y</a:t>
              </a:r>
            </a:p>
          </p:txBody>
        </p:sp>
        <p:sp>
          <p:nvSpPr>
            <p:cNvPr id="1052" name="Text Box 30"/>
            <p:cNvSpPr txBox="1">
              <a:spLocks noChangeArrowheads="1"/>
            </p:cNvSpPr>
            <p:nvPr/>
          </p:nvSpPr>
          <p:spPr bwMode="auto">
            <a:xfrm>
              <a:off x="3108" y="2539"/>
              <a:ext cx="292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smtClean="0">
                  <a:solidFill>
                    <a:srgbClr val="0000FF"/>
                  </a:solidFill>
                  <a:latin typeface="Arial"/>
                </a:rPr>
                <a:t>9 y</a:t>
              </a:r>
            </a:p>
          </p:txBody>
        </p:sp>
        <p:sp>
          <p:nvSpPr>
            <p:cNvPr id="1053" name="Text Box 31"/>
            <p:cNvSpPr txBox="1">
              <a:spLocks noChangeArrowheads="1"/>
            </p:cNvSpPr>
            <p:nvPr/>
          </p:nvSpPr>
          <p:spPr bwMode="auto">
            <a:xfrm>
              <a:off x="2736" y="2369"/>
              <a:ext cx="1407" cy="198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dirty="0" smtClean="0">
                  <a:solidFill>
                    <a:srgbClr val="0000FF"/>
                  </a:solidFill>
                  <a:latin typeface="Arial"/>
                </a:rPr>
                <a:t>ALICE (1990 – 2030+)</a:t>
              </a:r>
            </a:p>
          </p:txBody>
        </p:sp>
      </p:grpSp>
      <p:pic>
        <p:nvPicPr>
          <p:cNvPr id="1035" name="Picture 33" descr="cerncoll1_5-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0713"/>
            <a:ext cx="277177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2626" name="Picture 34" descr="2006_11_12_23_06_3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675" y="620713"/>
            <a:ext cx="28797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1476375" y="5229225"/>
            <a:ext cx="338138" cy="396875"/>
            <a:chOff x="4591" y="2908"/>
            <a:chExt cx="213" cy="250"/>
          </a:xfrm>
        </p:grpSpPr>
        <p:sp>
          <p:nvSpPr>
            <p:cNvPr id="1045" name="Text Box 36"/>
            <p:cNvSpPr txBox="1">
              <a:spLocks noChangeArrowheads="1"/>
            </p:cNvSpPr>
            <p:nvPr/>
          </p:nvSpPr>
          <p:spPr bwMode="auto">
            <a:xfrm>
              <a:off x="4591" y="2908"/>
              <a:ext cx="213" cy="168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200" smtClean="0">
                  <a:solidFill>
                    <a:srgbClr val="0000FF"/>
                  </a:solidFill>
                  <a:latin typeface="Arial"/>
                </a:rPr>
                <a:t>W</a:t>
              </a:r>
            </a:p>
          </p:txBody>
        </p:sp>
        <p:sp>
          <p:nvSpPr>
            <p:cNvPr id="1046" name="Line 37"/>
            <p:cNvSpPr>
              <a:spLocks noChangeShapeType="1"/>
            </p:cNvSpPr>
            <p:nvPr/>
          </p:nvSpPr>
          <p:spPr bwMode="auto">
            <a:xfrm>
              <a:off x="4694" y="3067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/>
              </a:endParaRP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1835150" y="5229225"/>
            <a:ext cx="287338" cy="396875"/>
            <a:chOff x="4591" y="2908"/>
            <a:chExt cx="181" cy="250"/>
          </a:xfrm>
        </p:grpSpPr>
        <p:sp>
          <p:nvSpPr>
            <p:cNvPr id="1043" name="Text Box 39"/>
            <p:cNvSpPr txBox="1">
              <a:spLocks noChangeArrowheads="1"/>
            </p:cNvSpPr>
            <p:nvPr/>
          </p:nvSpPr>
          <p:spPr bwMode="auto">
            <a:xfrm>
              <a:off x="4591" y="2908"/>
              <a:ext cx="181" cy="168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200" smtClean="0">
                  <a:solidFill>
                    <a:srgbClr val="0000FF"/>
                  </a:solidFill>
                  <a:latin typeface="Arial"/>
                </a:rPr>
                <a:t>Z</a:t>
              </a:r>
            </a:p>
          </p:txBody>
        </p:sp>
        <p:sp>
          <p:nvSpPr>
            <p:cNvPr id="1044" name="Line 40"/>
            <p:cNvSpPr>
              <a:spLocks noChangeShapeType="1"/>
            </p:cNvSpPr>
            <p:nvPr/>
          </p:nvSpPr>
          <p:spPr bwMode="auto">
            <a:xfrm>
              <a:off x="4694" y="3067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/>
              </a:endParaRPr>
            </a:p>
          </p:txBody>
        </p:sp>
      </p:grp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2124075" y="5157788"/>
            <a:ext cx="360363" cy="465137"/>
            <a:chOff x="5057" y="2593"/>
            <a:chExt cx="293" cy="383"/>
          </a:xfrm>
        </p:grpSpPr>
        <p:pic>
          <p:nvPicPr>
            <p:cNvPr id="1041" name="Picture 42" descr="Nobel Prize® medal - registered trademark of the Nobel Foundation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57" y="2593"/>
              <a:ext cx="293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2" name="Line 43"/>
            <p:cNvSpPr>
              <a:spLocks noChangeShapeType="1"/>
            </p:cNvSpPr>
            <p:nvPr/>
          </p:nvSpPr>
          <p:spPr bwMode="auto">
            <a:xfrm>
              <a:off x="5193" y="2886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/>
              </a:endParaRPr>
            </a:p>
          </p:txBody>
        </p:sp>
      </p:grpSp>
      <p:pic>
        <p:nvPicPr>
          <p:cNvPr id="622636" name="Picture 4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1863" y="620713"/>
            <a:ext cx="3132137" cy="2576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7" name="Line 19"/>
          <p:cNvSpPr>
            <a:spLocks noChangeShapeType="1"/>
          </p:cNvSpPr>
          <p:nvPr/>
        </p:nvSpPr>
        <p:spPr bwMode="auto">
          <a:xfrm>
            <a:off x="6144198" y="4365625"/>
            <a:ext cx="3684386" cy="0"/>
          </a:xfrm>
          <a:prstGeom prst="line">
            <a:avLst/>
          </a:prstGeom>
          <a:noFill/>
          <a:ln w="38100" cap="rnd">
            <a:solidFill>
              <a:srgbClr val="FF0066"/>
            </a:solidFill>
            <a:prstDash val="sysDot"/>
            <a:round/>
            <a:headEnd/>
            <a:tailEnd type="triangle" w="med" len="med"/>
          </a:ln>
        </p:spPr>
        <p:txBody>
          <a:bodyPr wrap="square" lIns="92075" tIns="46038" rIns="92075" bIns="46038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484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000"/>
                                        <p:tgtEl>
                                          <p:spTgt spid="62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2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605" grpId="0"/>
      <p:bldP spid="4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848201F-71B6-4F51-BDDB-0BCEF1F29635}" type="slidenum">
              <a:rPr lang="en-US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88162" name="Date Placeholder 2"/>
          <p:cNvSpPr txBox="1">
            <a:spLocks noGrp="1"/>
          </p:cNvSpPr>
          <p:nvPr/>
        </p:nvSpPr>
        <p:spPr bwMode="auto">
          <a:xfrm>
            <a:off x="8078788" y="6643688"/>
            <a:ext cx="10652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pPr algn="l"/>
            <a:r>
              <a:rPr lang="en-US" sz="800" smtClean="0">
                <a:solidFill>
                  <a:srgbClr val="919191"/>
                </a:solidFill>
                <a:latin typeface="Arial"/>
              </a:rPr>
              <a:t>PLC 20J. Schukraft</a:t>
            </a:r>
          </a:p>
        </p:txBody>
      </p:sp>
      <p:sp>
        <p:nvSpPr>
          <p:cNvPr id="988163" name="Slide Number Placeholder 3"/>
          <p:cNvSpPr txBox="1">
            <a:spLocks noGrp="1"/>
          </p:cNvSpPr>
          <p:nvPr/>
        </p:nvSpPr>
        <p:spPr bwMode="auto">
          <a:xfrm>
            <a:off x="0" y="6705600"/>
            <a:ext cx="685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l"/>
            <a:fld id="{0A6B17AB-26A4-4F5D-9A88-F13D0EFBA186}" type="slidenum">
              <a:rPr lang="en-US" sz="1000" smtClean="0">
                <a:solidFill>
                  <a:srgbClr val="000000"/>
                </a:solidFill>
              </a:rPr>
              <a:pPr algn="l"/>
              <a:t>30</a:t>
            </a:fld>
            <a:endParaRPr lang="en-US" sz="1000" smtClean="0">
              <a:solidFill>
                <a:srgbClr val="000000"/>
              </a:solidFill>
            </a:endParaRPr>
          </a:p>
        </p:txBody>
      </p:sp>
      <p:sp>
        <p:nvSpPr>
          <p:cNvPr id="766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36638" y="104775"/>
            <a:ext cx="7288212" cy="476250"/>
          </a:xfrm>
        </p:spPr>
        <p:txBody>
          <a:bodyPr/>
          <a:lstStyle/>
          <a:p>
            <a:pPr eaLnBrk="1" hangingPunct="1"/>
            <a:r>
              <a:rPr lang="en-GB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First collisions at LHC: 23 November 2009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620713"/>
            <a:ext cx="5480050" cy="6032500"/>
            <a:chOff x="0" y="391"/>
            <a:chExt cx="3452" cy="3800"/>
          </a:xfrm>
        </p:grpSpPr>
        <p:pic>
          <p:nvPicPr>
            <p:cNvPr id="988166" name="Picture 4" descr="722031573_UMbs2-XL-1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91"/>
              <a:ext cx="3452" cy="3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88167" name="Text Box 5"/>
            <p:cNvSpPr txBox="1">
              <a:spLocks noChangeArrowheads="1"/>
            </p:cNvSpPr>
            <p:nvPr/>
          </p:nvSpPr>
          <p:spPr bwMode="auto">
            <a:xfrm>
              <a:off x="703" y="3974"/>
              <a:ext cx="2040" cy="197"/>
            </a:xfrm>
            <a:prstGeom prst="rect">
              <a:avLst/>
            </a:prstGeom>
            <a:solidFill>
              <a:srgbClr val="FFFF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GB" sz="1600" smtClean="0">
                  <a:solidFill>
                    <a:srgbClr val="0000FF"/>
                  </a:solidFill>
                  <a:latin typeface="Arial"/>
                </a:rPr>
                <a:t>..after concentrated preparations..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464050" y="692150"/>
            <a:ext cx="4679950" cy="5095875"/>
            <a:chOff x="2812" y="436"/>
            <a:chExt cx="2948" cy="3210"/>
          </a:xfrm>
        </p:grpSpPr>
        <p:pic>
          <p:nvPicPr>
            <p:cNvPr id="988169" name="Picture 7" descr="img_4431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12" y="436"/>
              <a:ext cx="2948" cy="3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88170" name="Text Box 8"/>
            <p:cNvSpPr txBox="1">
              <a:spLocks noChangeArrowheads="1"/>
            </p:cNvSpPr>
            <p:nvPr/>
          </p:nvSpPr>
          <p:spPr bwMode="auto">
            <a:xfrm>
              <a:off x="3979" y="3449"/>
              <a:ext cx="1540" cy="197"/>
            </a:xfrm>
            <a:prstGeom prst="rect">
              <a:avLst/>
            </a:prstGeom>
            <a:solidFill>
              <a:srgbClr val="FFFF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GB" sz="1600" smtClean="0">
                  <a:solidFill>
                    <a:srgbClr val="0000FF"/>
                  </a:solidFill>
                  <a:latin typeface="Arial"/>
                </a:rPr>
                <a:t>.. and tense anticipation..</a:t>
              </a:r>
            </a:p>
          </p:txBody>
        </p:sp>
      </p:grpSp>
      <p:sp>
        <p:nvSpPr>
          <p:cNvPr id="988171" name="Text Box 9"/>
          <p:cNvSpPr txBox="1">
            <a:spLocks noChangeArrowheads="1"/>
          </p:cNvSpPr>
          <p:nvPr/>
        </p:nvSpPr>
        <p:spPr bwMode="auto">
          <a:xfrm>
            <a:off x="5729288" y="6089650"/>
            <a:ext cx="3114675" cy="6159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GB" sz="1600" smtClean="0">
                <a:solidFill>
                  <a:srgbClr val="000000"/>
                </a:solidFill>
                <a:latin typeface="Arial"/>
              </a:rPr>
              <a:t>Monday, 23</a:t>
            </a:r>
            <a:r>
              <a:rPr lang="en-GB" sz="1600" baseline="30000" smtClean="0">
                <a:solidFill>
                  <a:srgbClr val="000000"/>
                </a:solidFill>
                <a:latin typeface="Arial"/>
              </a:rPr>
              <a:t>rd</a:t>
            </a:r>
            <a:r>
              <a:rPr lang="en-GB" sz="1600" smtClean="0">
                <a:solidFill>
                  <a:srgbClr val="000000"/>
                </a:solidFill>
                <a:latin typeface="Arial"/>
              </a:rPr>
              <a:t> November, ~15:30</a:t>
            </a:r>
          </a:p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GB" sz="1600" smtClean="0">
                <a:solidFill>
                  <a:srgbClr val="000000"/>
                </a:solidFill>
                <a:latin typeface="Arial"/>
              </a:rPr>
              <a:t>in the ALICE Control Room</a:t>
            </a:r>
          </a:p>
        </p:txBody>
      </p:sp>
    </p:spTree>
    <p:extLst>
      <p:ext uri="{BB962C8B-B14F-4D97-AF65-F5344CB8AC3E}">
        <p14:creationId xmlns:p14="http://schemas.microsoft.com/office/powerpoint/2010/main" val="326272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42BCB7-9E9E-49E9-8390-B6BB1754F198}" type="slidenum">
              <a:rPr lang="en-US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89186" name="Date Placeholder 2"/>
          <p:cNvSpPr txBox="1">
            <a:spLocks noGrp="1"/>
          </p:cNvSpPr>
          <p:nvPr/>
        </p:nvSpPr>
        <p:spPr bwMode="auto">
          <a:xfrm>
            <a:off x="8078788" y="6643688"/>
            <a:ext cx="10652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pPr algn="l"/>
            <a:r>
              <a:rPr lang="en-US" sz="800" smtClean="0">
                <a:solidFill>
                  <a:srgbClr val="919191"/>
                </a:solidFill>
                <a:latin typeface="Arial"/>
              </a:rPr>
              <a:t>PLC 20J. Schukraft</a:t>
            </a:r>
          </a:p>
        </p:txBody>
      </p:sp>
      <p:sp>
        <p:nvSpPr>
          <p:cNvPr id="989187" name="Slide Number Placeholder 3"/>
          <p:cNvSpPr txBox="1">
            <a:spLocks noGrp="1"/>
          </p:cNvSpPr>
          <p:nvPr/>
        </p:nvSpPr>
        <p:spPr bwMode="auto">
          <a:xfrm>
            <a:off x="0" y="6705600"/>
            <a:ext cx="685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l"/>
            <a:fld id="{5A9CE863-A3C0-4479-99DC-0D187217CDE1}" type="slidenum">
              <a:rPr lang="en-US" sz="1000" smtClean="0">
                <a:solidFill>
                  <a:srgbClr val="000000"/>
                </a:solidFill>
              </a:rPr>
              <a:pPr algn="l"/>
              <a:t>31</a:t>
            </a:fld>
            <a:endParaRPr lang="en-US" sz="1000" smtClean="0">
              <a:solidFill>
                <a:srgbClr val="000000"/>
              </a:solidFill>
            </a:endParaRPr>
          </a:p>
        </p:txBody>
      </p:sp>
      <p:sp>
        <p:nvSpPr>
          <p:cNvPr id="76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12863" y="131763"/>
            <a:ext cx="6746875" cy="420687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some anxious minutes waiting for collisions..</a:t>
            </a:r>
          </a:p>
        </p:txBody>
      </p:sp>
      <p:pic>
        <p:nvPicPr>
          <p:cNvPr id="989189" name="Picture 3" descr="722032752_2Hmy4-XL-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175"/>
            <a:ext cx="9144000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9190" name="Text Box 4"/>
          <p:cNvSpPr txBox="1">
            <a:spLocks noChangeArrowheads="1"/>
          </p:cNvSpPr>
          <p:nvPr/>
        </p:nvSpPr>
        <p:spPr bwMode="auto">
          <a:xfrm>
            <a:off x="6121400" y="957263"/>
            <a:ext cx="962025" cy="34925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GB" smtClean="0">
                <a:solidFill>
                  <a:srgbClr val="FFFFFF"/>
                </a:solidFill>
                <a:latin typeface="Arial"/>
              </a:rPr>
              <a:t>~ 16:35</a:t>
            </a:r>
          </a:p>
        </p:txBody>
      </p:sp>
    </p:spTree>
    <p:extLst>
      <p:ext uri="{BB962C8B-B14F-4D97-AF65-F5344CB8AC3E}">
        <p14:creationId xmlns:p14="http://schemas.microsoft.com/office/powerpoint/2010/main" val="3415490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CB1738-6082-4B8B-96BB-AE1C86185AE2}" type="slidenum">
              <a:rPr lang="en-US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90210" name="Date Placeholder 3"/>
          <p:cNvSpPr txBox="1">
            <a:spLocks noGrp="1"/>
          </p:cNvSpPr>
          <p:nvPr/>
        </p:nvSpPr>
        <p:spPr bwMode="auto">
          <a:xfrm>
            <a:off x="8078788" y="6643688"/>
            <a:ext cx="10652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pPr algn="l"/>
            <a:r>
              <a:rPr lang="en-US" sz="800" smtClean="0">
                <a:solidFill>
                  <a:srgbClr val="919191"/>
                </a:solidFill>
                <a:latin typeface="Arial"/>
              </a:rPr>
              <a:t>PLC 20J. Schukraft</a:t>
            </a:r>
          </a:p>
        </p:txBody>
      </p:sp>
      <p:sp>
        <p:nvSpPr>
          <p:cNvPr id="990211" name="Slide Number Placeholder 4"/>
          <p:cNvSpPr txBox="1">
            <a:spLocks noGrp="1"/>
          </p:cNvSpPr>
          <p:nvPr/>
        </p:nvSpPr>
        <p:spPr bwMode="auto">
          <a:xfrm>
            <a:off x="0" y="6705600"/>
            <a:ext cx="685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l"/>
            <a:fld id="{59DC0EBF-0622-4962-97C0-F4BAD44279BF}" type="slidenum">
              <a:rPr lang="en-US" sz="1000" smtClean="0">
                <a:solidFill>
                  <a:srgbClr val="000000"/>
                </a:solidFill>
              </a:rPr>
              <a:pPr algn="l"/>
              <a:t>32</a:t>
            </a:fld>
            <a:endParaRPr lang="en-US" sz="1000" smtClean="0">
              <a:solidFill>
                <a:srgbClr val="000000"/>
              </a:solidFill>
            </a:endParaRPr>
          </a:p>
        </p:txBody>
      </p:sp>
      <p:sp>
        <p:nvSpPr>
          <p:cNvPr id="7690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2625" y="49213"/>
            <a:ext cx="7931150" cy="585787"/>
          </a:xfrm>
        </p:spPr>
        <p:txBody>
          <a:bodyPr/>
          <a:lstStyle/>
          <a:p>
            <a:pPr eaLnBrk="1" hangingPunct="1">
              <a:defRPr/>
            </a:pPr>
            <a:r>
              <a:rPr lang="en-GB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The first ‘event’ pops up in the ACR</a:t>
            </a:r>
          </a:p>
        </p:txBody>
      </p:sp>
      <p:sp>
        <p:nvSpPr>
          <p:cNvPr id="99021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 eaLnBrk="1" hangingPunct="1"/>
            <a:endParaRPr lang="en-GB"/>
          </a:p>
        </p:txBody>
      </p:sp>
      <p:pic>
        <p:nvPicPr>
          <p:cNvPr id="990214" name="Picture 4" descr="ALICE-first-event-combined-logo-2"/>
          <p:cNvPicPr>
            <a:picLocks noChangeAspect="1" noChangeArrowheads="1"/>
          </p:cNvPicPr>
          <p:nvPr/>
        </p:nvPicPr>
        <p:blipFill>
          <a:blip r:embed="rId2" cstate="print"/>
          <a:srcRect l="13606" b="8685"/>
          <a:stretch>
            <a:fillRect/>
          </a:stretch>
        </p:blipFill>
        <p:spPr bwMode="auto">
          <a:xfrm>
            <a:off x="0" y="822325"/>
            <a:ext cx="9144000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0215" name="Text Box 5"/>
          <p:cNvSpPr txBox="1">
            <a:spLocks noChangeArrowheads="1"/>
          </p:cNvSpPr>
          <p:nvPr/>
        </p:nvSpPr>
        <p:spPr bwMode="auto">
          <a:xfrm>
            <a:off x="3192463" y="5583238"/>
            <a:ext cx="962025" cy="3492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GB" smtClean="0">
                <a:solidFill>
                  <a:srgbClr val="000000"/>
                </a:solidFill>
                <a:latin typeface="Arial"/>
              </a:rPr>
              <a:t>~ 16:41</a:t>
            </a:r>
          </a:p>
        </p:txBody>
      </p:sp>
    </p:spTree>
    <p:extLst>
      <p:ext uri="{BB962C8B-B14F-4D97-AF65-F5344CB8AC3E}">
        <p14:creationId xmlns:p14="http://schemas.microsoft.com/office/powerpoint/2010/main" val="16952704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919191"/>
                </a:solidFill>
              </a:rPr>
              <a:t>Mexico 2017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31C641-F73F-4CAA-923C-B936406C4290}" type="slidenum">
              <a:rPr lang="en-US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91234" name="Date Placeholder 2"/>
          <p:cNvSpPr txBox="1">
            <a:spLocks noGrp="1"/>
          </p:cNvSpPr>
          <p:nvPr/>
        </p:nvSpPr>
        <p:spPr bwMode="auto">
          <a:xfrm>
            <a:off x="8078788" y="6643688"/>
            <a:ext cx="10652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pPr algn="l"/>
            <a:r>
              <a:rPr lang="en-US" sz="800" smtClean="0">
                <a:solidFill>
                  <a:srgbClr val="919191"/>
                </a:solidFill>
                <a:latin typeface="Arial"/>
              </a:rPr>
              <a:t>PLC 20J. Schukraft</a:t>
            </a:r>
          </a:p>
        </p:txBody>
      </p:sp>
      <p:sp>
        <p:nvSpPr>
          <p:cNvPr id="991235" name="Slide Number Placeholder 3"/>
          <p:cNvSpPr txBox="1">
            <a:spLocks noGrp="1"/>
          </p:cNvSpPr>
          <p:nvPr/>
        </p:nvSpPr>
        <p:spPr bwMode="auto">
          <a:xfrm>
            <a:off x="0" y="6705600"/>
            <a:ext cx="685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l"/>
            <a:fld id="{11C71158-3190-4F0C-8661-A80B61AFEA5D}" type="slidenum">
              <a:rPr lang="en-US" sz="1000" smtClean="0">
                <a:solidFill>
                  <a:srgbClr val="000000"/>
                </a:solidFill>
              </a:rPr>
              <a:pPr algn="l"/>
              <a:t>33</a:t>
            </a:fld>
            <a:endParaRPr lang="en-US" sz="1000" smtClean="0">
              <a:solidFill>
                <a:srgbClr val="000000"/>
              </a:solidFill>
            </a:endParaRPr>
          </a:p>
        </p:txBody>
      </p:sp>
      <p:sp>
        <p:nvSpPr>
          <p:cNvPr id="770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98688" y="7938"/>
            <a:ext cx="4908550" cy="585787"/>
          </a:xfrm>
        </p:spPr>
        <p:txBody>
          <a:bodyPr/>
          <a:lstStyle/>
          <a:p>
            <a:pPr eaLnBrk="1" hangingPunct="1">
              <a:defRPr/>
            </a:pPr>
            <a:r>
              <a:rPr lang="en-GB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Relief and jubilation.. </a:t>
            </a:r>
          </a:p>
        </p:txBody>
      </p:sp>
      <p:pic>
        <p:nvPicPr>
          <p:cNvPr id="991237" name="Picture 3" descr="img_448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620713"/>
            <a:ext cx="309562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1238" name="Picture 5" descr="Picture 5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3959225"/>
            <a:ext cx="5834063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1239" name="Picture 5" descr="DSC_578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8238" y="620713"/>
            <a:ext cx="5465762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1240" name="Text Box 6"/>
          <p:cNvSpPr txBox="1">
            <a:spLocks noChangeArrowheads="1"/>
          </p:cNvSpPr>
          <p:nvPr/>
        </p:nvSpPr>
        <p:spPr bwMode="auto">
          <a:xfrm>
            <a:off x="5953125" y="873125"/>
            <a:ext cx="2078038" cy="312738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GB" sz="1600" smtClean="0">
                <a:solidFill>
                  <a:srgbClr val="0000FF"/>
                </a:solidFill>
                <a:latin typeface="Arial"/>
              </a:rPr>
              <a:t>Collisions in ALICE !!</a:t>
            </a:r>
          </a:p>
        </p:txBody>
      </p:sp>
      <p:pic>
        <p:nvPicPr>
          <p:cNvPr id="770055" name="Picture 7" descr="125621_962_1104331834783-Champagne_POP_K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92625"/>
            <a:ext cx="2459038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1242" name="Text Box 8"/>
          <p:cNvSpPr txBox="1">
            <a:spLocks noChangeArrowheads="1"/>
          </p:cNvSpPr>
          <p:nvPr/>
        </p:nvSpPr>
        <p:spPr bwMode="auto">
          <a:xfrm>
            <a:off x="825500" y="6321425"/>
            <a:ext cx="2411413" cy="312738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GB" sz="1600" smtClean="0">
                <a:solidFill>
                  <a:srgbClr val="0000FF"/>
                </a:solidFill>
                <a:latin typeface="Arial"/>
              </a:rPr>
              <a:t>.. and some celebration..</a:t>
            </a:r>
          </a:p>
        </p:txBody>
      </p:sp>
      <p:sp>
        <p:nvSpPr>
          <p:cNvPr id="991243" name="Text Box 9"/>
          <p:cNvSpPr txBox="1">
            <a:spLocks noChangeArrowheads="1"/>
          </p:cNvSpPr>
          <p:nvPr/>
        </p:nvSpPr>
        <p:spPr bwMode="auto">
          <a:xfrm>
            <a:off x="6056313" y="6134100"/>
            <a:ext cx="962025" cy="34925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GB" smtClean="0">
                <a:solidFill>
                  <a:srgbClr val="FFFFFF"/>
                </a:solidFill>
                <a:latin typeface="Arial"/>
              </a:rPr>
              <a:t>~ 16:42</a:t>
            </a:r>
          </a:p>
        </p:txBody>
      </p:sp>
    </p:spTree>
    <p:extLst>
      <p:ext uri="{BB962C8B-B14F-4D97-AF65-F5344CB8AC3E}">
        <p14:creationId xmlns:p14="http://schemas.microsoft.com/office/powerpoint/2010/main" val="1312187765"/>
      </p:ext>
    </p:extLst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80310D-0EBE-4D11-9173-F4E2A2C90700}" type="slidenum">
              <a:rPr lang="en-US" altLang="en-US">
                <a:solidFill>
                  <a:srgbClr val="919191"/>
                </a:solidFill>
              </a:rPr>
              <a:pPr/>
              <a:t>34</a:t>
            </a:fld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591876" name="Rectangle 4"/>
          <p:cNvSpPr>
            <a:spLocks noGrp="1" noChangeArrowheads="1"/>
          </p:cNvSpPr>
          <p:nvPr>
            <p:ph type="title"/>
          </p:nvPr>
        </p:nvSpPr>
        <p:spPr>
          <a:xfrm>
            <a:off x="1470025" y="49213"/>
            <a:ext cx="6356350" cy="585787"/>
          </a:xfrm>
        </p:spPr>
        <p:txBody>
          <a:bodyPr/>
          <a:lstStyle/>
          <a:p>
            <a:r>
              <a:rPr lang="en-GB" altLang="en-US"/>
              <a:t>‘First Physics’ in the making</a:t>
            </a:r>
          </a:p>
        </p:txBody>
      </p:sp>
      <p:pic>
        <p:nvPicPr>
          <p:cNvPr id="591878" name="Picture 6" descr="730650434_eGvQB-XL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" r="4323"/>
          <a:stretch>
            <a:fillRect/>
          </a:stretch>
        </p:blipFill>
        <p:spPr bwMode="auto">
          <a:xfrm>
            <a:off x="266700" y="692150"/>
            <a:ext cx="8675688" cy="52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1879" name="Text Box 7"/>
          <p:cNvSpPr txBox="1">
            <a:spLocks noChangeArrowheads="1"/>
          </p:cNvSpPr>
          <p:nvPr/>
        </p:nvSpPr>
        <p:spPr bwMode="auto">
          <a:xfrm>
            <a:off x="2433638" y="6159500"/>
            <a:ext cx="4705350" cy="6985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r>
              <a:rPr lang="en-GB" altLang="en-US" sz="1200" smtClean="0">
                <a:solidFill>
                  <a:srgbClr val="0000FF"/>
                </a:solidFill>
                <a:latin typeface="Arial" panose="020B0604020202020204" pitchFamily="34" charset="0"/>
              </a:rPr>
              <a:t>After years of looking at simulated data, there was no holding back:</a:t>
            </a:r>
          </a:p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r>
              <a:rPr lang="en-GB" altLang="en-US" sz="1200" smtClean="0">
                <a:solidFill>
                  <a:srgbClr val="0000FF"/>
                </a:solidFill>
                <a:latin typeface="Arial" panose="020B0604020202020204" pitchFamily="34" charset="0"/>
              </a:rPr>
              <a:t>First physics results examined, </a:t>
            </a:r>
          </a:p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r>
              <a:rPr lang="en-GB" altLang="en-US" sz="1200" smtClean="0">
                <a:solidFill>
                  <a:srgbClr val="0000FF"/>
                </a:solidFill>
                <a:latin typeface="Arial" panose="020B0604020202020204" pitchFamily="34" charset="0"/>
              </a:rPr>
              <a:t>ca 1 hour after data taking finished (284 events !)..</a:t>
            </a:r>
          </a:p>
        </p:txBody>
      </p:sp>
      <p:sp>
        <p:nvSpPr>
          <p:cNvPr id="591880" name="Text Box 8"/>
          <p:cNvSpPr txBox="1">
            <a:spLocks noChangeArrowheads="1"/>
          </p:cNvSpPr>
          <p:nvPr/>
        </p:nvSpPr>
        <p:spPr bwMode="auto">
          <a:xfrm>
            <a:off x="7543800" y="4316413"/>
            <a:ext cx="962025" cy="34925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r>
              <a:rPr lang="en-GB" altLang="en-US" smtClean="0">
                <a:solidFill>
                  <a:srgbClr val="FFFFFF"/>
                </a:solidFill>
                <a:latin typeface="Arial" panose="020B0604020202020204" pitchFamily="34" charset="0"/>
              </a:rPr>
              <a:t>~ 18:00</a:t>
            </a:r>
          </a:p>
        </p:txBody>
      </p:sp>
      <p:grpSp>
        <p:nvGrpSpPr>
          <p:cNvPr id="591883" name="Group 11"/>
          <p:cNvGrpSpPr>
            <a:grpSpLocks/>
          </p:cNvGrpSpPr>
          <p:nvPr/>
        </p:nvGrpSpPr>
        <p:grpSpPr bwMode="auto">
          <a:xfrm>
            <a:off x="158750" y="685800"/>
            <a:ext cx="3563938" cy="2794000"/>
            <a:chOff x="100" y="432"/>
            <a:chExt cx="2245" cy="1760"/>
          </a:xfrm>
        </p:grpSpPr>
        <p:pic>
          <p:nvPicPr>
            <p:cNvPr id="591881" name="Picture 9" descr="722041749_Bo4Qj-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81" r="51738" b="18623"/>
            <a:stretch>
              <a:fillRect/>
            </a:stretch>
          </p:blipFill>
          <p:spPr bwMode="auto">
            <a:xfrm>
              <a:off x="100" y="432"/>
              <a:ext cx="2245" cy="1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1882" name="Text Box 10"/>
            <p:cNvSpPr txBox="1">
              <a:spLocks noChangeArrowheads="1"/>
            </p:cNvSpPr>
            <p:nvPr/>
          </p:nvSpPr>
          <p:spPr bwMode="auto">
            <a:xfrm>
              <a:off x="559" y="801"/>
              <a:ext cx="940" cy="19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anose="05000000000000000000" pitchFamily="2" charset="2"/>
                <a:buNone/>
              </a:pPr>
              <a:r>
                <a:rPr lang="en-US" altLang="en-US" sz="1600" smtClean="0">
                  <a:solidFill>
                    <a:srgbClr val="0000FF"/>
                  </a:solidFill>
                  <a:latin typeface="Arial" panose="020B0604020202020204" pitchFamily="34" charset="0"/>
                </a:rPr>
                <a:t>Online dN/d</a:t>
              </a:r>
              <a:r>
                <a:rPr lang="en-US" altLang="en-US" sz="1600" smtClean="0">
                  <a:solidFill>
                    <a:srgbClr val="0000FF"/>
                  </a:solidFill>
                  <a:latin typeface="Symbol" panose="05050102010706020507" pitchFamily="18" charset="2"/>
                </a:rPr>
                <a:t>h</a:t>
              </a:r>
              <a:r>
                <a:rPr lang="en-US" altLang="en-US" sz="1600" smtClean="0">
                  <a:solidFill>
                    <a:srgbClr val="0000FF"/>
                  </a:solidFill>
                  <a:latin typeface="Arial" panose="020B0604020202020204" pitchFamily="34" charset="0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47156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1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956A41-A2CD-4535-A035-E852A74E9AC0}" type="slidenum">
              <a:rPr lang="en-US" altLang="en-US">
                <a:solidFill>
                  <a:srgbClr val="919191"/>
                </a:solidFill>
              </a:rPr>
              <a:pPr/>
              <a:t>35</a:t>
            </a:fld>
            <a:endParaRPr lang="en-US" altLang="en-US">
              <a:solidFill>
                <a:srgbClr val="919191"/>
              </a:solidFill>
            </a:endParaRPr>
          </a:p>
        </p:txBody>
      </p:sp>
      <p:graphicFrame>
        <p:nvGraphicFramePr>
          <p:cNvPr id="741379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0" y="0"/>
          <a:ext cx="493553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Acrobat Document" r:id="rId3" imgW="5667167" imgH="7534006" progId="AcroExch.Document.7">
                  <p:embed/>
                </p:oleObj>
              </mc:Choice>
              <mc:Fallback>
                <p:oleObj name="Acrobat Document" r:id="rId3" imgW="5667167" imgH="7534006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02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93553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13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038725" y="762000"/>
            <a:ext cx="4105275" cy="6096000"/>
          </a:xfrm>
        </p:spPr>
        <p:txBody>
          <a:bodyPr/>
          <a:lstStyle/>
          <a:p>
            <a:r>
              <a:rPr lang="en-GB" altLang="en-US"/>
              <a:t> It took:</a:t>
            </a:r>
          </a:p>
          <a:p>
            <a:pPr lvl="1"/>
            <a:r>
              <a:rPr lang="en-GB" altLang="en-US"/>
              <a:t> </a:t>
            </a:r>
            <a:r>
              <a:rPr lang="en-GB" altLang="en-US">
                <a:solidFill>
                  <a:srgbClr val="FF00FF"/>
                </a:solidFill>
              </a:rPr>
              <a:t>20 years</a:t>
            </a:r>
            <a:r>
              <a:rPr lang="en-GB" altLang="en-US"/>
              <a:t> to built ALICE</a:t>
            </a:r>
            <a:br>
              <a:rPr lang="en-GB" altLang="en-US"/>
            </a:br>
            <a:endParaRPr lang="en-GB" altLang="en-US"/>
          </a:p>
          <a:p>
            <a:pPr lvl="1"/>
            <a:r>
              <a:rPr lang="en-GB" altLang="en-US"/>
              <a:t> </a:t>
            </a:r>
            <a:r>
              <a:rPr lang="en-GB" altLang="en-US">
                <a:solidFill>
                  <a:srgbClr val="FF00FF"/>
                </a:solidFill>
              </a:rPr>
              <a:t>40 minutes</a:t>
            </a:r>
            <a:r>
              <a:rPr lang="en-GB" altLang="en-US"/>
              <a:t> to take the data</a:t>
            </a:r>
            <a:br>
              <a:rPr lang="en-GB" altLang="en-US"/>
            </a:br>
            <a:endParaRPr lang="en-GB" altLang="en-US"/>
          </a:p>
          <a:p>
            <a:pPr lvl="1"/>
            <a:r>
              <a:rPr lang="en-GB" altLang="en-US"/>
              <a:t> </a:t>
            </a:r>
            <a:r>
              <a:rPr lang="en-GB" altLang="en-US">
                <a:solidFill>
                  <a:srgbClr val="FF00FF"/>
                </a:solidFill>
              </a:rPr>
              <a:t>1 hour</a:t>
            </a:r>
            <a:r>
              <a:rPr lang="en-GB" altLang="en-US"/>
              <a:t> to get the prel. result (</a:t>
            </a:r>
            <a:r>
              <a:rPr lang="en-GB" altLang="en-US">
                <a:latin typeface="Symbol" panose="05050102010706020507" pitchFamily="18" charset="2"/>
              </a:rPr>
              <a:t>±</a:t>
            </a:r>
            <a:r>
              <a:rPr lang="en-GB" altLang="en-US"/>
              <a:t>10%)</a:t>
            </a:r>
            <a:br>
              <a:rPr lang="en-GB" altLang="en-US"/>
            </a:br>
            <a:endParaRPr lang="en-GB" altLang="en-US"/>
          </a:p>
          <a:p>
            <a:pPr lvl="1"/>
            <a:r>
              <a:rPr lang="en-GB" altLang="en-US"/>
              <a:t> </a:t>
            </a:r>
            <a:r>
              <a:rPr lang="en-GB" altLang="en-US">
                <a:solidFill>
                  <a:srgbClr val="FF00FF"/>
                </a:solidFill>
              </a:rPr>
              <a:t>2 days</a:t>
            </a:r>
            <a:r>
              <a:rPr lang="en-GB" altLang="en-US"/>
              <a:t> for the final result</a:t>
            </a:r>
            <a:br>
              <a:rPr lang="en-GB" altLang="en-US"/>
            </a:br>
            <a:endParaRPr lang="en-GB" altLang="en-US"/>
          </a:p>
          <a:p>
            <a:pPr lvl="1"/>
            <a:r>
              <a:rPr lang="en-GB" altLang="en-US"/>
              <a:t> ……</a:t>
            </a:r>
            <a:br>
              <a:rPr lang="en-GB" altLang="en-US"/>
            </a:br>
            <a:endParaRPr lang="en-GB" altLang="en-US"/>
          </a:p>
          <a:p>
            <a:pPr lvl="1"/>
            <a:r>
              <a:rPr lang="en-GB" altLang="en-US"/>
              <a:t> and </a:t>
            </a:r>
            <a:r>
              <a:rPr lang="en-GB" altLang="en-US" b="1">
                <a:solidFill>
                  <a:schemeClr val="hlink"/>
                </a:solidFill>
              </a:rPr>
              <a:t>3 days</a:t>
            </a:r>
            <a:r>
              <a:rPr lang="en-GB" altLang="en-US"/>
              <a:t> to agree on the Authorlist</a:t>
            </a:r>
          </a:p>
        </p:txBody>
      </p:sp>
      <p:sp>
        <p:nvSpPr>
          <p:cNvPr id="741383" name="Text Box 7"/>
          <p:cNvSpPr txBox="1">
            <a:spLocks noChangeArrowheads="1"/>
          </p:cNvSpPr>
          <p:nvPr/>
        </p:nvSpPr>
        <p:spPr bwMode="auto">
          <a:xfrm rot="-1496635">
            <a:off x="1981200" y="796925"/>
            <a:ext cx="2360613" cy="269875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r>
              <a:rPr lang="en-GB" altLang="en-US" sz="1200" smtClean="0">
                <a:solidFill>
                  <a:srgbClr val="000000"/>
                </a:solidFill>
                <a:latin typeface="Arial" panose="020B0604020202020204" pitchFamily="34" charset="0"/>
              </a:rPr>
              <a:t>submitted to EPJC 28 Nov 2009</a:t>
            </a:r>
          </a:p>
        </p:txBody>
      </p:sp>
    </p:spTree>
    <p:extLst>
      <p:ext uri="{BB962C8B-B14F-4D97-AF65-F5344CB8AC3E}">
        <p14:creationId xmlns:p14="http://schemas.microsoft.com/office/powerpoint/2010/main" val="104515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1579E8-AC08-4A46-8AF6-21206E9742C3}" type="slidenum">
              <a:rPr lang="en-US" altLang="en-US">
                <a:solidFill>
                  <a:srgbClr val="919191"/>
                </a:solidFill>
              </a:rPr>
              <a:pPr/>
              <a:t>36</a:t>
            </a:fld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74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19325" y="49213"/>
            <a:ext cx="4857750" cy="585787"/>
          </a:xfrm>
        </p:spPr>
        <p:txBody>
          <a:bodyPr/>
          <a:lstStyle/>
          <a:p>
            <a:r>
              <a:rPr lang="en-GB" altLang="en-US"/>
              <a:t>What did we measure ?</a:t>
            </a:r>
          </a:p>
        </p:txBody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430588"/>
            <a:ext cx="9144000" cy="31623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GB" altLang="en-US" dirty="0"/>
          </a:p>
          <a:p>
            <a:r>
              <a:rPr lang="en-GB" altLang="en-US" dirty="0"/>
              <a:t> Did we make a discovery ?</a:t>
            </a:r>
          </a:p>
          <a:p>
            <a:pPr lvl="1"/>
            <a:r>
              <a:rPr lang="en-GB" altLang="en-US" dirty="0"/>
              <a:t> </a:t>
            </a:r>
            <a:r>
              <a:rPr lang="en-GB" altLang="en-US" b="1" dirty="0"/>
              <a:t>discovered strong violation of ‘Stocks law’:</a:t>
            </a:r>
          </a:p>
          <a:p>
            <a:pPr lvl="2"/>
            <a:r>
              <a:rPr lang="en-GB" altLang="en-US" dirty="0"/>
              <a:t> </a:t>
            </a:r>
            <a:r>
              <a:rPr lang="en-GB" altLang="en-US" dirty="0">
                <a:solidFill>
                  <a:srgbClr val="FF00FF"/>
                </a:solidFill>
              </a:rPr>
              <a:t>‘For heavy ion experiments using a TPC, the number of tracks/event is equal to the number of </a:t>
            </a:r>
            <a:r>
              <a:rPr lang="en-GB" altLang="en-US" dirty="0" smtClean="0">
                <a:solidFill>
                  <a:srgbClr val="FF00FF"/>
                </a:solidFill>
              </a:rPr>
              <a:t>authors/publication: </a:t>
            </a:r>
            <a:r>
              <a:rPr lang="en-GB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T/A ~ 1</a:t>
            </a:r>
            <a:r>
              <a:rPr lang="en-GB" altLang="en-US" dirty="0" smtClean="0">
                <a:solidFill>
                  <a:srgbClr val="FF00FF"/>
                </a:solidFill>
              </a:rPr>
              <a:t>’ </a:t>
            </a:r>
            <a:endParaRPr lang="en-GB" altLang="en-US" dirty="0">
              <a:solidFill>
                <a:srgbClr val="FF00FF"/>
              </a:solidFill>
            </a:endParaRPr>
          </a:p>
          <a:p>
            <a:pPr lvl="2"/>
            <a:r>
              <a:rPr lang="en-GB" altLang="en-US" dirty="0"/>
              <a:t> discovered accidentally by NA35, confirmed by NA49 (SPS) and Star (RHIC)</a:t>
            </a:r>
          </a:p>
          <a:p>
            <a:pPr lvl="2"/>
            <a:r>
              <a:rPr lang="en-GB" altLang="en-US" dirty="0"/>
              <a:t> </a:t>
            </a:r>
            <a:r>
              <a:rPr lang="en-GB" altLang="en-US" u="sng" dirty="0"/>
              <a:t>badly broken at LHC: </a:t>
            </a:r>
            <a:r>
              <a:rPr lang="en-GB" altLang="en-US" dirty="0" smtClean="0">
                <a:solidFill>
                  <a:schemeClr val="hlink"/>
                </a:solidFill>
              </a:rPr>
              <a:t>T/</a:t>
            </a:r>
            <a:r>
              <a:rPr lang="en-GB" altLang="en-US" dirty="0" smtClean="0">
                <a:solidFill>
                  <a:schemeClr val="hlink"/>
                </a:solidFill>
                <a:latin typeface="Symbol" panose="05050102010706020507" pitchFamily="18" charset="2"/>
              </a:rPr>
              <a:t>A</a:t>
            </a:r>
            <a:r>
              <a:rPr lang="en-GB" altLang="en-US" dirty="0" smtClean="0">
                <a:solidFill>
                  <a:schemeClr val="hlink"/>
                </a:solidFill>
              </a:rPr>
              <a:t> </a:t>
            </a:r>
            <a:r>
              <a:rPr lang="en-GB" altLang="en-US" dirty="0">
                <a:solidFill>
                  <a:schemeClr val="hlink"/>
                </a:solidFill>
              </a:rPr>
              <a:t>= 3x10</a:t>
            </a:r>
            <a:r>
              <a:rPr lang="en-GB" altLang="en-US" baseline="30000" dirty="0">
                <a:solidFill>
                  <a:schemeClr val="hlink"/>
                </a:solidFill>
              </a:rPr>
              <a:t>-3</a:t>
            </a:r>
            <a:r>
              <a:rPr lang="en-GB" altLang="en-US" dirty="0">
                <a:solidFill>
                  <a:schemeClr val="hlink"/>
                </a:solidFill>
              </a:rPr>
              <a:t>± 0.13x10</a:t>
            </a:r>
            <a:r>
              <a:rPr lang="en-GB" altLang="en-US" baseline="30000" dirty="0">
                <a:solidFill>
                  <a:schemeClr val="hlink"/>
                </a:solidFill>
              </a:rPr>
              <a:t>-3</a:t>
            </a:r>
            <a:r>
              <a:rPr lang="en-GB" altLang="en-US" dirty="0">
                <a:solidFill>
                  <a:schemeClr val="hlink"/>
                </a:solidFill>
              </a:rPr>
              <a:t> (stat) ± 0.5x10</a:t>
            </a:r>
            <a:r>
              <a:rPr lang="en-GB" altLang="en-US" baseline="30000" dirty="0">
                <a:solidFill>
                  <a:schemeClr val="hlink"/>
                </a:solidFill>
              </a:rPr>
              <a:t>-3</a:t>
            </a:r>
            <a:r>
              <a:rPr lang="en-GB" altLang="en-US" dirty="0">
                <a:solidFill>
                  <a:schemeClr val="hlink"/>
                </a:solidFill>
              </a:rPr>
              <a:t> (syst)</a:t>
            </a:r>
          </a:p>
          <a:p>
            <a:pPr lvl="1"/>
            <a:r>
              <a:rPr lang="en-GB" altLang="en-US" dirty="0">
                <a:solidFill>
                  <a:schemeClr val="hlink"/>
                </a:solidFill>
              </a:rPr>
              <a:t> </a:t>
            </a:r>
            <a:r>
              <a:rPr lang="en-GB" altLang="en-US" b="1" dirty="0"/>
              <a:t>discovered that time travel is possible:</a:t>
            </a:r>
          </a:p>
          <a:p>
            <a:pPr lvl="2"/>
            <a:r>
              <a:rPr lang="en-GB" altLang="en-US" b="1" dirty="0">
                <a:solidFill>
                  <a:schemeClr val="hlink"/>
                </a:solidFill>
              </a:rPr>
              <a:t> first publication was submitted 7 days BEFORE first scheduled collisions !</a:t>
            </a:r>
          </a:p>
        </p:txBody>
      </p:sp>
      <p:sp>
        <p:nvSpPr>
          <p:cNvPr id="740356" name="Text Box 4"/>
          <p:cNvSpPr txBox="1">
            <a:spLocks noChangeArrowheads="1"/>
          </p:cNvSpPr>
          <p:nvPr/>
        </p:nvSpPr>
        <p:spPr bwMode="auto">
          <a:xfrm>
            <a:off x="1119188" y="2528888"/>
            <a:ext cx="1092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4400" smtClean="0">
                <a:solidFill>
                  <a:srgbClr val="FC0128"/>
                </a:solidFill>
              </a:rPr>
              <a:t> </a:t>
            </a:r>
            <a:r>
              <a:rPr lang="en-GB" altLang="en-US" sz="4400" b="1" smtClean="0">
                <a:solidFill>
                  <a:srgbClr val="000000"/>
                </a:solidFill>
                <a:latin typeface="Symbol" panose="05050102010706020507" pitchFamily="18" charset="2"/>
              </a:rPr>
              <a:t>»</a:t>
            </a:r>
            <a:r>
              <a:rPr lang="en-GB" altLang="en-US" sz="4400" b="1" smtClean="0">
                <a:solidFill>
                  <a:srgbClr val="000000"/>
                </a:solidFill>
                <a:latin typeface="MS Shell Dlg" panose="020B0604020202020204" pitchFamily="34" charset="0"/>
              </a:rPr>
              <a:t> </a:t>
            </a:r>
            <a:r>
              <a:rPr lang="en-GB" altLang="en-US" sz="4400" b="1" smtClean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740358" name="Oval 6"/>
          <p:cNvSpPr>
            <a:spLocks noChangeArrowheads="1"/>
          </p:cNvSpPr>
          <p:nvPr/>
        </p:nvSpPr>
        <p:spPr bwMode="auto">
          <a:xfrm>
            <a:off x="1165225" y="1897063"/>
            <a:ext cx="731838" cy="647700"/>
          </a:xfrm>
          <a:prstGeom prst="ellipse">
            <a:avLst/>
          </a:prstGeom>
          <a:noFill/>
          <a:ln w="28575" algn="ctr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740359" name="Text Box 7"/>
          <p:cNvSpPr txBox="1">
            <a:spLocks noChangeArrowheads="1"/>
          </p:cNvSpPr>
          <p:nvPr/>
        </p:nvSpPr>
        <p:spPr bwMode="auto">
          <a:xfrm>
            <a:off x="5368925" y="3500438"/>
            <a:ext cx="1738313" cy="3762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mtClean="0">
                <a:solidFill>
                  <a:srgbClr val="000000"/>
                </a:solidFill>
              </a:rPr>
              <a:t>dominated by data</a:t>
            </a:r>
          </a:p>
        </p:txBody>
      </p:sp>
      <p:sp>
        <p:nvSpPr>
          <p:cNvPr id="740360" name="Line 8"/>
          <p:cNvSpPr>
            <a:spLocks noChangeShapeType="1"/>
          </p:cNvSpPr>
          <p:nvPr/>
        </p:nvSpPr>
        <p:spPr bwMode="auto">
          <a:xfrm>
            <a:off x="5368925" y="3860800"/>
            <a:ext cx="0" cy="1584325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740361" name="Text Box 9"/>
          <p:cNvSpPr txBox="1">
            <a:spLocks noChangeArrowheads="1"/>
          </p:cNvSpPr>
          <p:nvPr/>
        </p:nvSpPr>
        <p:spPr bwMode="auto">
          <a:xfrm>
            <a:off x="6100763" y="4076700"/>
            <a:ext cx="2293937" cy="3762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mtClean="0">
                <a:solidFill>
                  <a:srgbClr val="000000"/>
                </a:solidFill>
              </a:rPr>
              <a:t>dominated by Author list</a:t>
            </a:r>
          </a:p>
        </p:txBody>
      </p:sp>
      <p:sp>
        <p:nvSpPr>
          <p:cNvPr id="740362" name="Line 10"/>
          <p:cNvSpPr>
            <a:spLocks noChangeShapeType="1"/>
          </p:cNvSpPr>
          <p:nvPr/>
        </p:nvSpPr>
        <p:spPr bwMode="auto">
          <a:xfrm>
            <a:off x="7097713" y="4437063"/>
            <a:ext cx="0" cy="1008062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740363" name="Text Box 11"/>
          <p:cNvSpPr txBox="1">
            <a:spLocks noChangeArrowheads="1"/>
          </p:cNvSpPr>
          <p:nvPr/>
        </p:nvSpPr>
        <p:spPr bwMode="auto">
          <a:xfrm>
            <a:off x="5216525" y="896938"/>
            <a:ext cx="3740150" cy="202723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 u="sng" dirty="0" smtClean="0">
                <a:solidFill>
                  <a:srgbClr val="FC0128"/>
                </a:solidFill>
              </a:rPr>
              <a:t>National Geographic News (4 Dec.) </a:t>
            </a:r>
          </a:p>
          <a:p>
            <a:r>
              <a:rPr lang="en-GB" altLang="en-US" dirty="0" smtClean="0">
                <a:solidFill>
                  <a:srgbClr val="000000"/>
                </a:solidFill>
              </a:rPr>
              <a:t>‘….a machine called ALICE....</a:t>
            </a:r>
          </a:p>
          <a:p>
            <a:r>
              <a:rPr lang="en-GB" altLang="en-US" dirty="0" smtClean="0">
                <a:solidFill>
                  <a:srgbClr val="000000"/>
                </a:solidFill>
              </a:rPr>
              <a:t>found that </a:t>
            </a:r>
            <a:r>
              <a:rPr lang="en-GB" altLang="en-US" b="1" dirty="0" smtClean="0">
                <a:solidFill>
                  <a:srgbClr val="000000"/>
                </a:solidFill>
              </a:rPr>
              <a:t>a </a:t>
            </a:r>
            <a:r>
              <a:rPr lang="en-GB" altLang="en-US" sz="1200" dirty="0" smtClean="0">
                <a:solidFill>
                  <a:srgbClr val="000000"/>
                </a:solidFill>
              </a:rPr>
              <a:t>(!)</a:t>
            </a:r>
            <a:r>
              <a:rPr lang="en-GB" altLang="en-US" dirty="0" smtClean="0">
                <a:solidFill>
                  <a:srgbClr val="000000"/>
                </a:solidFill>
              </a:rPr>
              <a:t> proton-proton collision </a:t>
            </a:r>
          </a:p>
          <a:p>
            <a:r>
              <a:rPr lang="en-GB" altLang="en-US" dirty="0" smtClean="0">
                <a:solidFill>
                  <a:srgbClr val="000000"/>
                </a:solidFill>
              </a:rPr>
              <a:t>recorded on November 23 </a:t>
            </a:r>
          </a:p>
          <a:p>
            <a:r>
              <a:rPr lang="en-GB" altLang="en-US" dirty="0" smtClean="0">
                <a:solidFill>
                  <a:srgbClr val="000000"/>
                </a:solidFill>
              </a:rPr>
              <a:t>c</a:t>
            </a:r>
            <a:r>
              <a:rPr lang="en-GB" altLang="en-US" b="1" dirty="0" smtClean="0">
                <a:solidFill>
                  <a:srgbClr val="000000"/>
                </a:solidFill>
              </a:rPr>
              <a:t>reated the precise ratio </a:t>
            </a:r>
          </a:p>
          <a:p>
            <a:r>
              <a:rPr lang="en-GB" altLang="en-US" b="1" dirty="0" smtClean="0">
                <a:solidFill>
                  <a:srgbClr val="000000"/>
                </a:solidFill>
              </a:rPr>
              <a:t>of matter and antimatter particles </a:t>
            </a:r>
          </a:p>
          <a:p>
            <a:r>
              <a:rPr lang="en-GB" altLang="en-US" b="1" dirty="0" smtClean="0">
                <a:solidFill>
                  <a:srgbClr val="000000"/>
                </a:solidFill>
              </a:rPr>
              <a:t>predicted from theory..’</a:t>
            </a:r>
          </a:p>
        </p:txBody>
      </p:sp>
      <p:sp>
        <p:nvSpPr>
          <p:cNvPr id="740364" name="Rectangle 12"/>
          <p:cNvSpPr>
            <a:spLocks noChangeArrowheads="1"/>
          </p:cNvSpPr>
          <p:nvPr/>
        </p:nvSpPr>
        <p:spPr bwMode="auto">
          <a:xfrm>
            <a:off x="5229225" y="2008188"/>
            <a:ext cx="3625850" cy="869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740365" name="Rectangle 13"/>
          <p:cNvSpPr>
            <a:spLocks noChangeArrowheads="1"/>
          </p:cNvSpPr>
          <p:nvPr/>
        </p:nvSpPr>
        <p:spPr bwMode="auto">
          <a:xfrm>
            <a:off x="238125" y="727075"/>
            <a:ext cx="465455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r>
              <a:rPr lang="en-GB" altLang="en-US" b="1" smtClean="0">
                <a:solidFill>
                  <a:srgbClr val="FF3300"/>
                </a:solidFill>
                <a:latin typeface="Arial" panose="020B0604020202020204" pitchFamily="34" charset="0"/>
              </a:rPr>
              <a:t>The </a:t>
            </a:r>
            <a:r>
              <a:rPr lang="en-GB" altLang="en-US" b="1" smtClean="0">
                <a:solidFill>
                  <a:srgbClr val="000000"/>
                </a:solidFill>
                <a:latin typeface="Arial" panose="020B0604020202020204" pitchFamily="34" charset="0"/>
              </a:rPr>
              <a:t>average</a:t>
            </a:r>
            <a:r>
              <a:rPr lang="en-GB" altLang="en-US" b="1" smtClean="0">
                <a:solidFill>
                  <a:srgbClr val="FF3300"/>
                </a:solidFill>
                <a:latin typeface="Arial" panose="020B0604020202020204" pitchFamily="34" charset="0"/>
              </a:rPr>
              <a:t> number</a:t>
            </a:r>
            <a:r>
              <a:rPr lang="en-GB" altLang="en-US" b="1" smtClean="0">
                <a:solidFill>
                  <a:srgbClr val="000000"/>
                </a:solidFill>
                <a:latin typeface="Arial" panose="020B0604020202020204" pitchFamily="34" charset="0"/>
              </a:rPr>
              <a:t> of charged particles</a:t>
            </a:r>
          </a:p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r>
              <a:rPr lang="en-GB" altLang="en-US" b="1" smtClean="0">
                <a:solidFill>
                  <a:srgbClr val="000000"/>
                </a:solidFill>
                <a:latin typeface="Arial" panose="020B0604020202020204" pitchFamily="34" charset="0"/>
              </a:rPr>
              <a:t>created perpendicular to the beam</a:t>
            </a:r>
          </a:p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r>
              <a:rPr lang="en-GB" altLang="en-US" b="1" smtClean="0">
                <a:solidFill>
                  <a:srgbClr val="000000"/>
                </a:solidFill>
                <a:latin typeface="Arial" panose="020B0604020202020204" pitchFamily="34" charset="0"/>
              </a:rPr>
              <a:t>in pp collisions at 900 GeV </a:t>
            </a:r>
            <a:r>
              <a:rPr lang="en-GB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is:</a:t>
            </a:r>
          </a:p>
        </p:txBody>
      </p:sp>
      <p:sp>
        <p:nvSpPr>
          <p:cNvPr id="740366" name="Text Box 14"/>
          <p:cNvSpPr txBox="1">
            <a:spLocks noChangeArrowheads="1"/>
          </p:cNvSpPr>
          <p:nvPr/>
        </p:nvSpPr>
        <p:spPr bwMode="auto">
          <a:xfrm>
            <a:off x="195263" y="2093913"/>
            <a:ext cx="4949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r>
              <a:rPr lang="en-GB" altLang="en-US" sz="2000" smtClean="0">
                <a:solidFill>
                  <a:srgbClr val="0000FF"/>
                </a:solidFill>
                <a:latin typeface="Arial" panose="020B0604020202020204" pitchFamily="34" charset="0"/>
              </a:rPr>
              <a:t>dN/d</a:t>
            </a:r>
            <a:r>
              <a:rPr lang="en-GB" altLang="en-US" sz="2000" smtClean="0">
                <a:solidFill>
                  <a:srgbClr val="0000FF"/>
                </a:solidFill>
                <a:latin typeface="Symbol" panose="05050102010706020507" pitchFamily="18" charset="2"/>
              </a:rPr>
              <a:t>h</a:t>
            </a:r>
            <a:r>
              <a:rPr lang="en-GB" altLang="en-US" sz="2000" smtClean="0">
                <a:solidFill>
                  <a:srgbClr val="0000FF"/>
                </a:solidFill>
                <a:latin typeface="Arial" panose="020B0604020202020204" pitchFamily="34" charset="0"/>
              </a:rPr>
              <a:t> = 3.10 ± 0.13 (stat) ± 0.22 (syst)</a:t>
            </a:r>
            <a:endParaRPr lang="en-US" altLang="en-US" sz="20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0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740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0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0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0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0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40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56" grpId="0"/>
      <p:bldP spid="740358" grpId="0" animBg="1"/>
      <p:bldP spid="740359" grpId="0" animBg="1"/>
      <p:bldP spid="740360" grpId="0" animBg="1"/>
      <p:bldP spid="740361" grpId="0" animBg="1"/>
      <p:bldP spid="740362" grpId="0" animBg="1"/>
      <p:bldP spid="740363" grpId="0" animBg="1"/>
      <p:bldP spid="740364" grpId="0" animBg="1"/>
      <p:bldP spid="74036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smtClean="0">
                <a:solidFill>
                  <a:srgbClr val="919191"/>
                </a:solidFill>
              </a:rPr>
              <a:t>Mexico 2017 J. Schukraft</a:t>
            </a:r>
            <a:endParaRPr lang="en-US" altLang="en-US" sz="800">
              <a:solidFill>
                <a:srgbClr val="919191"/>
              </a:solidFill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76C61AA5-78FB-4713-91FC-F58341F2D23F}" type="slidenum">
              <a:rPr lang="en-US" altLang="en-US" sz="1400">
                <a:solidFill>
                  <a:srgbClr val="919191"/>
                </a:solidFill>
                <a:latin typeface="Times New Roman" panose="02020603050405020304" pitchFamily="18" charset="0"/>
              </a:rPr>
              <a:pPr/>
              <a:t>37</a:t>
            </a:fld>
            <a:endParaRPr lang="en-US" altLang="en-US" sz="1400">
              <a:solidFill>
                <a:srgbClr val="9191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4548" name="Rectangle 4"/>
          <p:cNvSpPr>
            <a:spLocks noGrp="1" noChangeArrowheads="1"/>
          </p:cNvSpPr>
          <p:nvPr>
            <p:ph type="title"/>
          </p:nvPr>
        </p:nvSpPr>
        <p:spPr>
          <a:xfrm>
            <a:off x="2790825" y="49213"/>
            <a:ext cx="3714750" cy="585787"/>
          </a:xfrm>
        </p:spPr>
        <p:txBody>
          <a:bodyPr/>
          <a:lstStyle/>
          <a:p>
            <a:pPr>
              <a:defRPr/>
            </a:pPr>
            <a:endParaRPr lang="en-US" smtClean="0"/>
          </a:p>
        </p:txBody>
      </p:sp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13739" r="1210" b="7544"/>
          <a:stretch>
            <a:fillRect/>
          </a:stretch>
        </p:blipFill>
        <p:spPr bwMode="auto">
          <a:xfrm>
            <a:off x="0" y="-10278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8" name="WordArt 7"/>
          <p:cNvSpPr>
            <a:spLocks noChangeArrowheads="1" noChangeShapeType="1" noTextEdit="1"/>
          </p:cNvSpPr>
          <p:nvPr/>
        </p:nvSpPr>
        <p:spPr bwMode="auto">
          <a:xfrm>
            <a:off x="0" y="6453188"/>
            <a:ext cx="2124075" cy="4048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anose="05000000000000000000" pitchFamily="2" charset="2"/>
              <a:buNone/>
            </a:pPr>
            <a:r>
              <a:rPr lang="en-US" sz="3600" kern="1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3BED11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ALICE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319" t="7240" r="27766" b="43158"/>
          <a:stretch/>
        </p:blipFill>
        <p:spPr>
          <a:xfrm>
            <a:off x="5148064" y="1844824"/>
            <a:ext cx="1584176" cy="20882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339752" y="4665826"/>
            <a:ext cx="4823180" cy="954107"/>
          </a:xfrm>
          <a:prstGeom prst="rect">
            <a:avLst/>
          </a:prstGeom>
          <a:solidFill>
            <a:srgbClr val="FFFF00"/>
          </a:solidFill>
          <a:ln w="19050" algn="ctr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800" b="1" smtClean="0">
                <a:solidFill>
                  <a:srgbClr val="FC0128"/>
                </a:solidFill>
              </a:rPr>
              <a:t>Physics exploitation of ALICE</a:t>
            </a:r>
          </a:p>
          <a:p>
            <a:r>
              <a:rPr lang="en-GB" altLang="en-US" sz="2800" b="1" smtClean="0">
                <a:solidFill>
                  <a:srgbClr val="FC0128"/>
                </a:solidFill>
              </a:rPr>
              <a:t>has started for good !</a:t>
            </a:r>
          </a:p>
        </p:txBody>
      </p:sp>
    </p:spTree>
    <p:extLst>
      <p:ext uri="{BB962C8B-B14F-4D97-AF65-F5344CB8AC3E}">
        <p14:creationId xmlns:p14="http://schemas.microsoft.com/office/powerpoint/2010/main" val="112183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575997-4598-472C-9DCE-BD33A11172FD}" type="slidenum">
              <a:rPr lang="en-US" smtClean="0">
                <a:solidFill>
                  <a:srgbClr val="919191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6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Mexico 2017 J. Schukraft</a:t>
            </a: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33ACF3-5C53-4CC6-9A06-20C48202513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93925" y="49213"/>
            <a:ext cx="4908550" cy="585787"/>
          </a:xfrm>
        </p:spPr>
        <p:txBody>
          <a:bodyPr/>
          <a:lstStyle/>
          <a:p>
            <a:r>
              <a:rPr lang="en-US" altLang="en-US"/>
              <a:t>Evian Workshop 1992</a:t>
            </a:r>
          </a:p>
        </p:txBody>
      </p:sp>
      <p:pic>
        <p:nvPicPr>
          <p:cNvPr id="6348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981075"/>
            <a:ext cx="3556000" cy="489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34884" name="Group 4"/>
          <p:cNvGrpSpPr>
            <a:grpSpLocks/>
          </p:cNvGrpSpPr>
          <p:nvPr/>
        </p:nvGrpSpPr>
        <p:grpSpPr bwMode="auto">
          <a:xfrm>
            <a:off x="3814763" y="1258888"/>
            <a:ext cx="5022850" cy="3481387"/>
            <a:chOff x="2290" y="482"/>
            <a:chExt cx="2540" cy="1731"/>
          </a:xfrm>
        </p:grpSpPr>
        <p:pic>
          <p:nvPicPr>
            <p:cNvPr id="63488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482"/>
              <a:ext cx="2012" cy="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4886" name="Line 6"/>
            <p:cNvSpPr>
              <a:spLocks noChangeShapeType="1"/>
            </p:cNvSpPr>
            <p:nvPr/>
          </p:nvSpPr>
          <p:spPr bwMode="auto">
            <a:xfrm>
              <a:off x="2608" y="949"/>
              <a:ext cx="222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34887" name="Text Box 7"/>
          <p:cNvSpPr txBox="1">
            <a:spLocks noChangeArrowheads="1"/>
          </p:cNvSpPr>
          <p:nvPr/>
        </p:nvSpPr>
        <p:spPr bwMode="auto">
          <a:xfrm>
            <a:off x="5334000" y="804863"/>
            <a:ext cx="2351088" cy="322262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Summary by C. Rubbia:</a:t>
            </a:r>
          </a:p>
        </p:txBody>
      </p:sp>
      <p:sp>
        <p:nvSpPr>
          <p:cNvPr id="634888" name="Text Box 8"/>
          <p:cNvSpPr txBox="1">
            <a:spLocks noChangeArrowheads="1"/>
          </p:cNvSpPr>
          <p:nvPr/>
        </p:nvSpPr>
        <p:spPr bwMode="auto">
          <a:xfrm>
            <a:off x="4826000" y="5492750"/>
            <a:ext cx="2020888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Ascot = 395 M  CHF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CMS =  395 M  CHF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ALICE = 395M  FF</a:t>
            </a:r>
          </a:p>
        </p:txBody>
      </p:sp>
      <p:sp>
        <p:nvSpPr>
          <p:cNvPr id="634892" name="Rectangle 12"/>
          <p:cNvSpPr>
            <a:spLocks noChangeArrowheads="1"/>
          </p:cNvSpPr>
          <p:nvPr/>
        </p:nvSpPr>
        <p:spPr bwMode="auto">
          <a:xfrm>
            <a:off x="6337300" y="5438775"/>
            <a:ext cx="684213" cy="936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895" name="Text Box 15"/>
          <p:cNvSpPr txBox="1">
            <a:spLocks noChangeArrowheads="1"/>
          </p:cNvSpPr>
          <p:nvPr/>
        </p:nvSpPr>
        <p:spPr bwMode="auto">
          <a:xfrm>
            <a:off x="7007225" y="4257675"/>
            <a:ext cx="4556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634896" name="Text Box 16"/>
          <p:cNvSpPr txBox="1">
            <a:spLocks noChangeArrowheads="1"/>
          </p:cNvSpPr>
          <p:nvPr/>
        </p:nvSpPr>
        <p:spPr bwMode="auto">
          <a:xfrm>
            <a:off x="6384925" y="4311650"/>
            <a:ext cx="4556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634897" name="Text Box 17"/>
          <p:cNvSpPr txBox="1">
            <a:spLocks noChangeArrowheads="1"/>
          </p:cNvSpPr>
          <p:nvPr/>
        </p:nvSpPr>
        <p:spPr bwMode="auto">
          <a:xfrm>
            <a:off x="5792788" y="4305300"/>
            <a:ext cx="455612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634898" name="Text Box 18"/>
          <p:cNvSpPr txBox="1">
            <a:spLocks noChangeArrowheads="1"/>
          </p:cNvSpPr>
          <p:nvPr/>
        </p:nvSpPr>
        <p:spPr bwMode="auto">
          <a:xfrm>
            <a:off x="6711950" y="4932363"/>
            <a:ext cx="2387600" cy="6159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Start of construction; ’94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Start of physics: ’98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 flipV="1">
            <a:off x="5033963" y="2252094"/>
            <a:ext cx="779588" cy="328828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752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92" grpId="0" animBg="1"/>
      <p:bldP spid="634895" grpId="0"/>
      <p:bldP spid="634896" grpId="0"/>
      <p:bldP spid="634897" grpId="0"/>
      <p:bldP spid="63489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Making of ALICE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altLang="en-US" dirty="0" smtClean="0"/>
              <a:t> Pre-History </a:t>
            </a:r>
            <a:endParaRPr lang="en-US" altLang="en-US" dirty="0"/>
          </a:p>
          <a:p>
            <a:pPr marL="179388" lvl="1" indent="0"/>
            <a:r>
              <a:rPr lang="en-US" altLang="en-US" dirty="0"/>
              <a:t> </a:t>
            </a:r>
            <a:r>
              <a:rPr lang="en-US" altLang="en-US" b="1" dirty="0" smtClean="0">
                <a:solidFill>
                  <a:srgbClr val="009A00"/>
                </a:solidFill>
              </a:rPr>
              <a:t>1984</a:t>
            </a:r>
            <a:r>
              <a:rPr lang="en-US" altLang="en-US" dirty="0" smtClean="0">
                <a:solidFill>
                  <a:srgbClr val="FF00FF"/>
                </a:solidFill>
              </a:rPr>
              <a:t>: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>
                <a:solidFill>
                  <a:srgbClr val="0997F7"/>
                </a:solidFill>
              </a:rPr>
              <a:t>Large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b="1" u="sng" dirty="0">
                <a:solidFill>
                  <a:srgbClr val="0000FF"/>
                </a:solidFill>
              </a:rPr>
              <a:t>Hadron-Collider</a:t>
            </a:r>
            <a:r>
              <a:rPr lang="en-US" altLang="en-US" dirty="0"/>
              <a:t> </a:t>
            </a:r>
            <a:r>
              <a:rPr lang="en-US" altLang="en-US" dirty="0" smtClean="0"/>
              <a:t>discussed                        </a:t>
            </a:r>
            <a:r>
              <a:rPr lang="en-US" altLang="en-US" sz="1400" dirty="0" smtClean="0"/>
              <a:t>Lausanne: </a:t>
            </a:r>
            <a:r>
              <a:rPr lang="en-US" altLang="en-US" sz="1400" dirty="0"/>
              <a:t>pp machine in LEP tunnel  </a:t>
            </a:r>
          </a:p>
          <a:p>
            <a:pPr marL="179388" lvl="1" indent="0"/>
            <a:r>
              <a:rPr lang="en-US" altLang="en-US" dirty="0" smtClean="0">
                <a:solidFill>
                  <a:srgbClr val="FF00FF"/>
                </a:solidFill>
              </a:rPr>
              <a:t> </a:t>
            </a:r>
            <a:r>
              <a:rPr lang="en-US" altLang="en-US" b="1" dirty="0" smtClean="0">
                <a:solidFill>
                  <a:srgbClr val="009A00"/>
                </a:solidFill>
              </a:rPr>
              <a:t>1986:</a:t>
            </a:r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00FF"/>
                </a:solidFill>
              </a:rPr>
              <a:t>start of “Heavy” Ion Physics</a:t>
            </a:r>
            <a:r>
              <a:rPr lang="en-US" altLang="en-US" dirty="0" smtClean="0"/>
              <a:t> </a:t>
            </a:r>
            <a:r>
              <a:rPr lang="en-US" altLang="en-US" sz="1400" dirty="0" smtClean="0"/>
              <a:t>		            Light ions, </a:t>
            </a:r>
            <a:r>
              <a:rPr lang="en-US" altLang="en-US" sz="1400" baseline="30000" dirty="0" smtClean="0"/>
              <a:t>16</a:t>
            </a:r>
            <a:r>
              <a:rPr lang="en-US" altLang="en-US" sz="1400" dirty="0" smtClean="0"/>
              <a:t>O and </a:t>
            </a:r>
            <a:r>
              <a:rPr lang="en-US" altLang="en-US" sz="1400" baseline="30000" dirty="0" smtClean="0"/>
              <a:t>32</a:t>
            </a:r>
            <a:r>
              <a:rPr lang="en-US" altLang="en-US" sz="1400" dirty="0" smtClean="0"/>
              <a:t>S at SPS/AGS</a:t>
            </a:r>
          </a:p>
          <a:p>
            <a:pPr marL="179388" lvl="1" indent="0"/>
            <a:r>
              <a:rPr lang="en-US" altLang="en-US" sz="1600" dirty="0" smtClean="0"/>
              <a:t> </a:t>
            </a:r>
            <a:r>
              <a:rPr lang="en-US" altLang="en-US" b="1" dirty="0" smtClean="0">
                <a:solidFill>
                  <a:schemeClr val="accent6"/>
                </a:solidFill>
              </a:rPr>
              <a:t>1987:</a:t>
            </a:r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00FF"/>
                </a:solidFill>
              </a:rPr>
              <a:t>first mention</a:t>
            </a:r>
            <a:r>
              <a:rPr lang="en-US" altLang="en-US" dirty="0" smtClean="0"/>
              <a:t> of LHC as</a:t>
            </a:r>
            <a:r>
              <a:rPr lang="en-US" altLang="en-US" b="1" dirty="0" smtClean="0"/>
              <a:t> </a:t>
            </a:r>
            <a:r>
              <a:rPr lang="en-US" altLang="en-US" b="1" u="sng" dirty="0" smtClean="0">
                <a:solidFill>
                  <a:srgbClr val="0000FF"/>
                </a:solidFill>
              </a:rPr>
              <a:t>Large-Hadron</a:t>
            </a:r>
            <a:r>
              <a:rPr lang="en-US" altLang="en-US" dirty="0" smtClean="0">
                <a:solidFill>
                  <a:srgbClr val="0000FF"/>
                </a:solidFill>
              </a:rPr>
              <a:t> </a:t>
            </a:r>
            <a:r>
              <a:rPr lang="en-US" altLang="en-US" dirty="0" smtClean="0">
                <a:solidFill>
                  <a:srgbClr val="0997F7"/>
                </a:solidFill>
              </a:rPr>
              <a:t>Collider</a:t>
            </a:r>
            <a:r>
              <a:rPr lang="en-US" altLang="en-US" dirty="0" smtClean="0"/>
              <a:t> </a:t>
            </a:r>
            <a:r>
              <a:rPr lang="en-US" altLang="en-US" sz="1600" dirty="0" smtClean="0"/>
              <a:t>    </a:t>
            </a:r>
            <a:r>
              <a:rPr lang="en-US" altLang="en-US" sz="1400" dirty="0" smtClean="0"/>
              <a:t>La </a:t>
            </a:r>
            <a:r>
              <a:rPr lang="en-US" altLang="en-US" sz="1400" dirty="0" err="1" smtClean="0"/>
              <a:t>Thuile</a:t>
            </a:r>
            <a:r>
              <a:rPr lang="en-US" altLang="en-US" dirty="0" smtClean="0"/>
              <a:t> </a:t>
            </a:r>
            <a:r>
              <a:rPr lang="en-US" altLang="en-US" sz="1400" dirty="0" smtClean="0"/>
              <a:t>(large hadron = </a:t>
            </a:r>
            <a:r>
              <a:rPr lang="en-US" altLang="en-US" sz="1400" baseline="30000" dirty="0" smtClean="0"/>
              <a:t>208</a:t>
            </a:r>
            <a:r>
              <a:rPr lang="en-US" altLang="en-US" sz="1400" dirty="0" smtClean="0"/>
              <a:t>Pb)</a:t>
            </a:r>
          </a:p>
          <a:p>
            <a:pPr marL="179388" indent="0"/>
            <a:r>
              <a:rPr lang="en-US" altLang="en-US" dirty="0" smtClean="0"/>
              <a:t> Conceptual Studies</a:t>
            </a:r>
          </a:p>
          <a:p>
            <a:pPr marL="179388" lvl="1" indent="0"/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009A00"/>
                </a:solidFill>
              </a:rPr>
              <a:t>1990:</a:t>
            </a:r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00FF"/>
                </a:solidFill>
              </a:rPr>
              <a:t>RHIC approved</a:t>
            </a:r>
            <a:r>
              <a:rPr lang="en-US" altLang="en-US" dirty="0" smtClean="0"/>
              <a:t> for construction at BNL; </a:t>
            </a:r>
          </a:p>
          <a:p>
            <a:pPr marL="369888" lvl="2" indent="0"/>
            <a:r>
              <a:rPr lang="en-US" altLang="en-US" dirty="0"/>
              <a:t> </a:t>
            </a:r>
            <a:r>
              <a:rPr lang="en-US" altLang="en-US" dirty="0" smtClean="0"/>
              <a:t>call for experiments </a:t>
            </a:r>
            <a:r>
              <a:rPr lang="en-US" altLang="en-US" dirty="0" err="1" smtClean="0"/>
              <a:t>LoI</a:t>
            </a:r>
            <a:endParaRPr lang="en-US" altLang="en-US" sz="1400" dirty="0" smtClean="0"/>
          </a:p>
          <a:p>
            <a:pPr marL="179388" lvl="1" indent="0"/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chemeClr val="hlink"/>
                </a:solidFill>
              </a:rPr>
              <a:t>1990:</a:t>
            </a:r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FF00FF"/>
                </a:solidFill>
              </a:rPr>
              <a:t>First ideas</a:t>
            </a:r>
            <a:r>
              <a:rPr lang="en-US" altLang="en-US" dirty="0" smtClean="0"/>
              <a:t> developed for HI@LHC </a:t>
            </a:r>
            <a:r>
              <a:rPr lang="en-US" altLang="en-US" sz="1600" dirty="0" smtClean="0"/>
              <a:t>(Aachen WS)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  <a:p>
            <a:pPr marL="442913" lvl="2" indent="-82550"/>
            <a:r>
              <a:rPr lang="en-US" altLang="en-US" dirty="0" smtClean="0"/>
              <a:t> </a:t>
            </a:r>
            <a:r>
              <a:rPr lang="en-US" altLang="en-US" u="sng" dirty="0" smtClean="0">
                <a:solidFill>
                  <a:srgbClr val="FF00FF"/>
                </a:solidFill>
              </a:rPr>
              <a:t>Conclusion Theory</a:t>
            </a:r>
            <a:r>
              <a:rPr lang="en-US" altLang="en-US" dirty="0" smtClean="0"/>
              <a:t> (Convener H. Satz)</a:t>
            </a:r>
          </a:p>
          <a:p>
            <a:pPr marL="442913" lvl="3" indent="-82550"/>
            <a:r>
              <a:rPr lang="en-US" altLang="en-US" sz="1600" dirty="0" smtClean="0"/>
              <a:t>‘Heavy Ion </a:t>
            </a:r>
            <a:r>
              <a:rPr lang="en-US" altLang="en-US" sz="1600" b="1" dirty="0" smtClean="0">
                <a:solidFill>
                  <a:srgbClr val="0000FF"/>
                </a:solidFill>
              </a:rPr>
              <a:t>Collider best possible tool</a:t>
            </a:r>
            <a:r>
              <a:rPr lang="en-US" altLang="en-US" sz="1600" dirty="0" smtClean="0"/>
              <a:t> for statistical QCD. </a:t>
            </a:r>
          </a:p>
          <a:p>
            <a:pPr marL="442913" lvl="3" indent="-82550"/>
            <a:r>
              <a:rPr lang="en-US" altLang="en-US" sz="1600" b="1" dirty="0" smtClean="0">
                <a:solidFill>
                  <a:srgbClr val="0000FF"/>
                </a:solidFill>
              </a:rPr>
              <a:t>LHC is unique</a:t>
            </a:r>
            <a:r>
              <a:rPr lang="en-US" altLang="en-US" sz="1600" dirty="0" smtClean="0"/>
              <a:t> in many respects’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  <a:p>
            <a:pPr marL="442913" lvl="2" indent="-82550"/>
            <a:r>
              <a:rPr lang="en-US" altLang="en-US" dirty="0" smtClean="0"/>
              <a:t> </a:t>
            </a:r>
            <a:r>
              <a:rPr lang="en-US" altLang="en-US" u="sng" dirty="0" smtClean="0">
                <a:solidFill>
                  <a:srgbClr val="FF00FF"/>
                </a:solidFill>
              </a:rPr>
              <a:t>Conclusion Experiment</a:t>
            </a:r>
            <a:r>
              <a:rPr lang="en-US" altLang="en-US" dirty="0" smtClean="0"/>
              <a:t> (Convener H.J. Specht)</a:t>
            </a:r>
          </a:p>
          <a:p>
            <a:pPr marL="442913" lvl="3" indent="-82550"/>
            <a:r>
              <a:rPr lang="en-US" altLang="en-US" sz="1600" dirty="0" smtClean="0"/>
              <a:t>‘A </a:t>
            </a:r>
            <a:r>
              <a:rPr lang="en-US" altLang="en-US" sz="1600" b="1" dirty="0" smtClean="0">
                <a:solidFill>
                  <a:srgbClr val="0000FF"/>
                </a:solidFill>
              </a:rPr>
              <a:t>general purpose detector</a:t>
            </a:r>
            <a:r>
              <a:rPr lang="en-US" altLang="en-US" sz="1600" dirty="0" smtClean="0"/>
              <a:t> for all observables seemed </a:t>
            </a:r>
          </a:p>
          <a:p>
            <a:pPr marL="442913" lvl="3" indent="-82550"/>
            <a:r>
              <a:rPr lang="en-US" altLang="en-US" sz="1600" dirty="0" smtClean="0"/>
              <a:t>impossible at LHC. Actually, such a detector concept </a:t>
            </a:r>
          </a:p>
          <a:p>
            <a:pPr marL="442913" lvl="3" indent="-82550"/>
            <a:r>
              <a:rPr lang="en-US" altLang="en-US" sz="1600" b="1" dirty="0" smtClean="0">
                <a:solidFill>
                  <a:srgbClr val="0000FF"/>
                </a:solidFill>
              </a:rPr>
              <a:t>could be developed</a:t>
            </a:r>
            <a:r>
              <a:rPr lang="en-US" altLang="en-US" sz="1600" dirty="0" smtClean="0"/>
              <a:t>’</a:t>
            </a:r>
          </a:p>
          <a:p>
            <a:pPr marL="190500" lvl="1" indent="0">
              <a:buNone/>
            </a:pPr>
            <a:endParaRPr lang="en-US" altLang="en-US" sz="1400" b="1" dirty="0" smtClean="0">
              <a:solidFill>
                <a:schemeClr val="hlink"/>
              </a:solidFill>
            </a:endParaRPr>
          </a:p>
        </p:txBody>
      </p:sp>
      <p:sp>
        <p:nvSpPr>
          <p:cNvPr id="22530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smtClean="0">
                <a:solidFill>
                  <a:srgbClr val="919191"/>
                </a:solidFill>
              </a:rPr>
              <a:t>Mexico 2017 J. Schukraft</a:t>
            </a:r>
            <a:endParaRPr lang="en-US" altLang="en-US" sz="800">
              <a:solidFill>
                <a:srgbClr val="919191"/>
              </a:solidFill>
            </a:endParaRPr>
          </a:p>
        </p:txBody>
      </p:sp>
      <p:sp>
        <p:nvSpPr>
          <p:cNvPr id="2253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FA3C66E5-B4D5-457E-A906-F3F03A23379E}" type="slidenum">
              <a:rPr lang="en-US" altLang="en-US" sz="1400">
                <a:solidFill>
                  <a:srgbClr val="919191"/>
                </a:solidFill>
                <a:latin typeface="Times New Roman" panose="02020603050405020304" pitchFamily="18" charset="0"/>
              </a:rPr>
              <a:pPr/>
              <a:t>4</a:t>
            </a:fld>
            <a:endParaRPr lang="en-US" altLang="en-US" sz="1400">
              <a:solidFill>
                <a:srgbClr val="91919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2578015"/>
            <a:ext cx="3026118" cy="4279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727" y="2489133"/>
            <a:ext cx="3088961" cy="436886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6378161" y="6288154"/>
            <a:ext cx="1296227" cy="34287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66078" y="2466396"/>
            <a:ext cx="3088961" cy="4368867"/>
            <a:chOff x="2699792" y="2489133"/>
            <a:chExt cx="3088961" cy="43688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9792" y="2489133"/>
              <a:ext cx="3088961" cy="436886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92042" y="5301208"/>
              <a:ext cx="2864229" cy="1556792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 bwMode="auto">
            <a:xfrm>
              <a:off x="2927929" y="4642702"/>
              <a:ext cx="1572063" cy="342876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SzTx/>
                <a:buFont typeface="Wingding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7544" y="3700263"/>
            <a:ext cx="6195607" cy="3041105"/>
            <a:chOff x="467544" y="3700263"/>
            <a:chExt cx="6195607" cy="3041105"/>
          </a:xfrm>
        </p:grpSpPr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467544" y="3700263"/>
              <a:ext cx="6195607" cy="61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GB" altLang="en-US" sz="16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.. LHC is also capable as a collider for heavy ions ..</a:t>
              </a:r>
            </a:p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GB" altLang="en-US" sz="16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The physics potential of this possibility has not been considered .. 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2927929" y="6578498"/>
              <a:ext cx="2076119" cy="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5004048" y="6741368"/>
              <a:ext cx="652223" cy="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1942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29/11/2007 CERN J. Schukraft</a:t>
            </a:r>
          </a:p>
        </p:txBody>
      </p:sp>
      <p:sp>
        <p:nvSpPr>
          <p:cNvPr id="43011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36B107-34F4-4E50-8DFE-D96BCA1271F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356359" name="Object 7"/>
          <p:cNvGraphicFramePr>
            <a:graphicFrameLocks noChangeAspect="1"/>
          </p:cNvGraphicFramePr>
          <p:nvPr/>
        </p:nvGraphicFramePr>
        <p:xfrm>
          <a:off x="3421063" y="2917825"/>
          <a:ext cx="2019300" cy="202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Clip" r:id="rId3" imgW="3452813" imgH="3459163" progId="MS_ClipArt_Gallery.2">
                  <p:embed/>
                </p:oleObj>
              </mc:Choice>
              <mc:Fallback>
                <p:oleObj name="Clip" r:id="rId3" imgW="3452813" imgH="3459163" progId="MS_ClipArt_Gallery.2">
                  <p:embed/>
                  <p:pic>
                    <p:nvPicPr>
                      <p:cNvPr id="35635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1063" y="2917825"/>
                        <a:ext cx="2019300" cy="202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89363"/>
            <a:ext cx="403860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47813" y="44450"/>
            <a:ext cx="2822575" cy="530225"/>
          </a:xfrm>
        </p:spPr>
        <p:txBody>
          <a:bodyPr/>
          <a:lstStyle/>
          <a:p>
            <a:pPr>
              <a:defRPr/>
            </a:pPr>
            <a:r>
              <a:rPr lang="en-US" sz="3200" smtClean="0"/>
              <a:t>RICH proto-2:</a:t>
            </a:r>
          </a:p>
        </p:txBody>
      </p:sp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34925" y="6453188"/>
            <a:ext cx="4421188" cy="366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Proto-2 @ CERN, tested in 1997, ready to use</a:t>
            </a:r>
          </a:p>
        </p:txBody>
      </p:sp>
      <p:grpSp>
        <p:nvGrpSpPr>
          <p:cNvPr id="356371" name="Group 19"/>
          <p:cNvGrpSpPr>
            <a:grpSpLocks/>
          </p:cNvGrpSpPr>
          <p:nvPr/>
        </p:nvGrpSpPr>
        <p:grpSpPr bwMode="auto">
          <a:xfrm>
            <a:off x="0" y="914400"/>
            <a:ext cx="4191000" cy="2957513"/>
            <a:chOff x="0" y="576"/>
            <a:chExt cx="2640" cy="1863"/>
          </a:xfrm>
        </p:grpSpPr>
        <p:pic>
          <p:nvPicPr>
            <p:cNvPr id="43033" name="Picture 4" descr="hmpid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6"/>
              <a:ext cx="2640" cy="1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4" name="Text Box 9"/>
            <p:cNvSpPr txBox="1">
              <a:spLocks noChangeArrowheads="1"/>
            </p:cNvSpPr>
            <p:nvPr/>
          </p:nvSpPr>
          <p:spPr bwMode="auto">
            <a:xfrm>
              <a:off x="96" y="2208"/>
              <a:ext cx="1808" cy="23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Arrival at BNL, August 1999</a:t>
              </a:r>
            </a:p>
          </p:txBody>
        </p:sp>
      </p:grpSp>
      <p:grpSp>
        <p:nvGrpSpPr>
          <p:cNvPr id="356372" name="Group 20"/>
          <p:cNvGrpSpPr>
            <a:grpSpLocks/>
          </p:cNvGrpSpPr>
          <p:nvPr/>
        </p:nvGrpSpPr>
        <p:grpSpPr bwMode="auto">
          <a:xfrm>
            <a:off x="4619625" y="892175"/>
            <a:ext cx="4533900" cy="3060700"/>
            <a:chOff x="2910" y="562"/>
            <a:chExt cx="2856" cy="1928"/>
          </a:xfrm>
        </p:grpSpPr>
        <p:pic>
          <p:nvPicPr>
            <p:cNvPr id="43031" name="Picture 5" descr="hmpid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" y="562"/>
              <a:ext cx="2850" cy="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2" name="Text Box 10"/>
            <p:cNvSpPr txBox="1">
              <a:spLocks noChangeArrowheads="1"/>
            </p:cNvSpPr>
            <p:nvPr/>
          </p:nvSpPr>
          <p:spPr bwMode="auto">
            <a:xfrm>
              <a:off x="4010" y="2247"/>
              <a:ext cx="1756" cy="23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Into STAR, November 1999</a:t>
              </a:r>
            </a:p>
          </p:txBody>
        </p:sp>
      </p:grpSp>
      <p:grpSp>
        <p:nvGrpSpPr>
          <p:cNvPr id="356373" name="Group 21"/>
          <p:cNvGrpSpPr>
            <a:grpSpLocks/>
          </p:cNvGrpSpPr>
          <p:nvPr/>
        </p:nvGrpSpPr>
        <p:grpSpPr bwMode="auto">
          <a:xfrm>
            <a:off x="4537075" y="3952875"/>
            <a:ext cx="4616450" cy="2924175"/>
            <a:chOff x="2858" y="2490"/>
            <a:chExt cx="2908" cy="1842"/>
          </a:xfrm>
        </p:grpSpPr>
        <p:pic>
          <p:nvPicPr>
            <p:cNvPr id="43029" name="Picture 6" descr="hmpi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" y="2490"/>
              <a:ext cx="2908" cy="1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0" name="Text Box 11"/>
            <p:cNvSpPr txBox="1">
              <a:spLocks noChangeArrowheads="1"/>
            </p:cNvSpPr>
            <p:nvPr/>
          </p:nvSpPr>
          <p:spPr bwMode="auto">
            <a:xfrm>
              <a:off x="3184" y="4089"/>
              <a:ext cx="1756" cy="23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July 2002: Back home again</a:t>
              </a:r>
            </a:p>
          </p:txBody>
        </p:sp>
      </p:grpSp>
      <p:grpSp>
        <p:nvGrpSpPr>
          <p:cNvPr id="356364" name="Group 12"/>
          <p:cNvGrpSpPr>
            <a:grpSpLocks/>
          </p:cNvGrpSpPr>
          <p:nvPr/>
        </p:nvGrpSpPr>
        <p:grpSpPr bwMode="auto">
          <a:xfrm>
            <a:off x="2195513" y="2492375"/>
            <a:ext cx="4356100" cy="2700338"/>
            <a:chOff x="1440" y="2901"/>
            <a:chExt cx="3024" cy="1875"/>
          </a:xfrm>
        </p:grpSpPr>
        <p:pic>
          <p:nvPicPr>
            <p:cNvPr id="43023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901"/>
              <a:ext cx="3024" cy="1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tx2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024" name="Text Box 14"/>
            <p:cNvSpPr txBox="1">
              <a:spLocks noChangeArrowheads="1"/>
            </p:cNvSpPr>
            <p:nvPr/>
          </p:nvSpPr>
          <p:spPr bwMode="auto">
            <a:xfrm>
              <a:off x="3194" y="3168"/>
              <a:ext cx="906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0792" tIns="35396" rIns="70792" bIns="35396">
              <a:spAutoFit/>
            </a:bodyPr>
            <a:lstStyle>
              <a:lvl1pPr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8683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STAR data</a:t>
              </a:r>
            </a:p>
          </p:txBody>
        </p:sp>
        <p:sp>
          <p:nvSpPr>
            <p:cNvPr id="43025" name="Text Box 15"/>
            <p:cNvSpPr txBox="1">
              <a:spLocks noChangeArrowheads="1"/>
            </p:cNvSpPr>
            <p:nvPr/>
          </p:nvSpPr>
          <p:spPr bwMode="auto">
            <a:xfrm>
              <a:off x="2112" y="3148"/>
              <a:ext cx="488" cy="256"/>
            </a:xfrm>
            <a:prstGeom prst="rect">
              <a:avLst/>
            </a:prstGeom>
            <a:noFill/>
            <a:ln w="9525">
              <a:solidFill>
                <a:srgbClr val="F8F8F8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0792" tIns="35396" rIns="70792" bIns="35396">
              <a:spAutoFit/>
            </a:bodyPr>
            <a:lstStyle>
              <a:lvl1pPr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8683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en-US" sz="19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pions</a:t>
              </a:r>
            </a:p>
          </p:txBody>
        </p:sp>
        <p:sp>
          <p:nvSpPr>
            <p:cNvPr id="43026" name="Text Box 16"/>
            <p:cNvSpPr txBox="1">
              <a:spLocks noChangeArrowheads="1"/>
            </p:cNvSpPr>
            <p:nvPr/>
          </p:nvSpPr>
          <p:spPr bwMode="auto">
            <a:xfrm>
              <a:off x="2688" y="3484"/>
              <a:ext cx="525" cy="256"/>
            </a:xfrm>
            <a:prstGeom prst="rect">
              <a:avLst/>
            </a:prstGeom>
            <a:noFill/>
            <a:ln w="9525">
              <a:solidFill>
                <a:srgbClr val="F8F8F8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0792" tIns="35396" rIns="70792" bIns="35396">
              <a:spAutoFit/>
            </a:bodyPr>
            <a:lstStyle>
              <a:lvl1pPr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8683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en-US" sz="19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kaons</a:t>
              </a:r>
            </a:p>
          </p:txBody>
        </p:sp>
        <p:sp>
          <p:nvSpPr>
            <p:cNvPr id="43027" name="Text Box 17"/>
            <p:cNvSpPr txBox="1">
              <a:spLocks noChangeArrowheads="1"/>
            </p:cNvSpPr>
            <p:nvPr/>
          </p:nvSpPr>
          <p:spPr bwMode="auto">
            <a:xfrm>
              <a:off x="3312" y="3936"/>
              <a:ext cx="656" cy="256"/>
            </a:xfrm>
            <a:prstGeom prst="rect">
              <a:avLst/>
            </a:prstGeom>
            <a:noFill/>
            <a:ln w="9525">
              <a:solidFill>
                <a:srgbClr val="F8F8F8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0792" tIns="35396" rIns="70792" bIns="35396">
              <a:spAutoFit/>
            </a:bodyPr>
            <a:lstStyle>
              <a:lvl1pPr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8683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en-US" sz="19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protons</a:t>
              </a:r>
            </a:p>
          </p:txBody>
        </p:sp>
        <p:sp>
          <p:nvSpPr>
            <p:cNvPr id="43028" name="Rectangle 18"/>
            <p:cNvSpPr>
              <a:spLocks noChangeArrowheads="1"/>
            </p:cNvSpPr>
            <p:nvPr/>
          </p:nvSpPr>
          <p:spPr bwMode="auto">
            <a:xfrm>
              <a:off x="3504" y="4287"/>
              <a:ext cx="670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0792" tIns="35396" rIns="70792" bIns="35396">
              <a:spAutoFit/>
            </a:bodyPr>
            <a:lstStyle>
              <a:lvl1pPr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 defTabSz="868363"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defTabSz="868363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1600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8683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en-US" sz="1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 &gt; 1 GeV</a:t>
              </a:r>
            </a:p>
          </p:txBody>
        </p:sp>
      </p:grpSp>
      <p:sp>
        <p:nvSpPr>
          <p:cNvPr id="356374" name="Rectangle 22"/>
          <p:cNvSpPr>
            <a:spLocks noChangeArrowheads="1"/>
          </p:cNvSpPr>
          <p:nvPr/>
        </p:nvSpPr>
        <p:spPr bwMode="auto">
          <a:xfrm>
            <a:off x="4427538" y="60325"/>
            <a:ext cx="37925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Sabbatical at RHIC</a:t>
            </a:r>
          </a:p>
        </p:txBody>
      </p:sp>
      <p:pic>
        <p:nvPicPr>
          <p:cNvPr id="356375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133600"/>
            <a:ext cx="6059488" cy="394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6376" name="Text Box 24"/>
          <p:cNvSpPr txBox="1">
            <a:spLocks noChangeArrowheads="1"/>
          </p:cNvSpPr>
          <p:nvPr/>
        </p:nvSpPr>
        <p:spPr bwMode="auto">
          <a:xfrm>
            <a:off x="1547813" y="5734050"/>
            <a:ext cx="4718050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first </a:t>
            </a:r>
            <a:r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Physics Result</a:t>
            </a: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from an ALICE detector !</a:t>
            </a:r>
          </a:p>
        </p:txBody>
      </p:sp>
    </p:spTree>
    <p:extLst>
      <p:ext uri="{BB962C8B-B14F-4D97-AF65-F5344CB8AC3E}">
        <p14:creationId xmlns:p14="http://schemas.microsoft.com/office/powerpoint/2010/main" val="3200540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500" fill="hold"/>
                                        <p:tgtEl>
                                          <p:spTgt spid="356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56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6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500" fill="hold"/>
                                        <p:tgtEl>
                                          <p:spTgt spid="356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6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6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500" fill="hold"/>
                                        <p:tgtEl>
                                          <p:spTgt spid="356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6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6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356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356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919191"/>
                </a:solidFill>
              </a:rPr>
              <a:t>Mexico 2017 J. Schukraft</a:t>
            </a:r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CC87C5-43E3-441D-A889-B490CBEC37BF}" type="slidenum">
              <a:rPr lang="en-US" altLang="en-US">
                <a:solidFill>
                  <a:srgbClr val="919191"/>
                </a:solidFill>
              </a:rPr>
              <a:pPr/>
              <a:t>5</a:t>
            </a:fld>
            <a:endParaRPr lang="en-US" altLang="en-US">
              <a:solidFill>
                <a:srgbClr val="919191"/>
              </a:solidFill>
            </a:endParaRP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922826" y="74020"/>
            <a:ext cx="7450758" cy="536173"/>
          </a:xfrm>
        </p:spPr>
        <p:txBody>
          <a:bodyPr/>
          <a:lstStyle/>
          <a:p>
            <a:r>
              <a:rPr lang="en-GB" altLang="en-US" sz="3200" dirty="0" smtClean="0"/>
              <a:t>First “ALICE” meeting, 27 years </a:t>
            </a:r>
            <a:r>
              <a:rPr lang="en-GB" altLang="en-US" sz="3200" dirty="0"/>
              <a:t>ago..</a:t>
            </a:r>
          </a:p>
        </p:txBody>
      </p:sp>
      <p:pic>
        <p:nvPicPr>
          <p:cNvPr id="609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55"/>
          <a:stretch>
            <a:fillRect/>
          </a:stretch>
        </p:blipFill>
        <p:spPr bwMode="auto">
          <a:xfrm>
            <a:off x="168275" y="682625"/>
            <a:ext cx="8975725" cy="247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9285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0"/>
          <a:stretch>
            <a:fillRect/>
          </a:stretch>
        </p:blipFill>
        <p:spPr>
          <a:xfrm>
            <a:off x="147638" y="3624263"/>
            <a:ext cx="8680450" cy="1606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9286" name="Oval 6"/>
          <p:cNvSpPr>
            <a:spLocks noChangeArrowheads="1"/>
          </p:cNvSpPr>
          <p:nvPr/>
        </p:nvSpPr>
        <p:spPr bwMode="auto">
          <a:xfrm>
            <a:off x="5187950" y="1851025"/>
            <a:ext cx="1266825" cy="474663"/>
          </a:xfrm>
          <a:prstGeom prst="ellipse">
            <a:avLst/>
          </a:prstGeom>
          <a:noFill/>
          <a:ln w="1905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grpSp>
        <p:nvGrpSpPr>
          <p:cNvPr id="609298" name="Group 18"/>
          <p:cNvGrpSpPr>
            <a:grpSpLocks/>
          </p:cNvGrpSpPr>
          <p:nvPr/>
        </p:nvGrpSpPr>
        <p:grpSpPr bwMode="auto">
          <a:xfrm>
            <a:off x="2386013" y="2354263"/>
            <a:ext cx="6200775" cy="474662"/>
            <a:chOff x="1503" y="1483"/>
            <a:chExt cx="3906" cy="299"/>
          </a:xfrm>
        </p:grpSpPr>
        <p:sp>
          <p:nvSpPr>
            <p:cNvPr id="609287" name="Oval 7"/>
            <p:cNvSpPr>
              <a:spLocks noChangeArrowheads="1"/>
            </p:cNvSpPr>
            <p:nvPr/>
          </p:nvSpPr>
          <p:spPr bwMode="auto">
            <a:xfrm>
              <a:off x="3625" y="1483"/>
              <a:ext cx="1784" cy="299"/>
            </a:xfrm>
            <a:prstGeom prst="ellips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9294" name="Text Box 14"/>
            <p:cNvSpPr txBox="1">
              <a:spLocks noChangeArrowheads="1"/>
            </p:cNvSpPr>
            <p:nvPr/>
          </p:nvSpPr>
          <p:spPr bwMode="auto">
            <a:xfrm>
              <a:off x="1503" y="1532"/>
              <a:ext cx="2052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GB" altLang="en-US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attended by over 60 physicists</a:t>
              </a:r>
            </a:p>
          </p:txBody>
        </p:sp>
      </p:grpSp>
      <p:grpSp>
        <p:nvGrpSpPr>
          <p:cNvPr id="609301" name="Group 21"/>
          <p:cNvGrpSpPr>
            <a:grpSpLocks/>
          </p:cNvGrpSpPr>
          <p:nvPr/>
        </p:nvGrpSpPr>
        <p:grpSpPr bwMode="auto">
          <a:xfrm>
            <a:off x="2976563" y="3970338"/>
            <a:ext cx="5888037" cy="692150"/>
            <a:chOff x="1875" y="2501"/>
            <a:chExt cx="3709" cy="436"/>
          </a:xfrm>
        </p:grpSpPr>
        <p:sp>
          <p:nvSpPr>
            <p:cNvPr id="609289" name="Oval 9"/>
            <p:cNvSpPr>
              <a:spLocks noChangeArrowheads="1"/>
            </p:cNvSpPr>
            <p:nvPr/>
          </p:nvSpPr>
          <p:spPr bwMode="auto">
            <a:xfrm>
              <a:off x="1875" y="2755"/>
              <a:ext cx="3060" cy="182"/>
            </a:xfrm>
            <a:prstGeom prst="ellips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9296" name="Text Box 16"/>
            <p:cNvSpPr txBox="1">
              <a:spLocks noChangeArrowheads="1"/>
            </p:cNvSpPr>
            <p:nvPr/>
          </p:nvSpPr>
          <p:spPr bwMode="auto">
            <a:xfrm>
              <a:off x="2660" y="2501"/>
              <a:ext cx="2924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GB" altLang="en-US" smtClean="0">
                  <a:solidFill>
                    <a:srgbClr val="0000FF"/>
                  </a:solidFill>
                  <a:latin typeface="Arial" panose="020B0604020202020204" pitchFamily="34" charset="0"/>
                </a:rPr>
                <a:t>start of physics operation foreseen  for 1998</a:t>
              </a:r>
            </a:p>
          </p:txBody>
        </p:sp>
      </p:grpSp>
      <p:grpSp>
        <p:nvGrpSpPr>
          <p:cNvPr id="609307" name="Group 27"/>
          <p:cNvGrpSpPr>
            <a:grpSpLocks/>
          </p:cNvGrpSpPr>
          <p:nvPr/>
        </p:nvGrpSpPr>
        <p:grpSpPr bwMode="auto">
          <a:xfrm>
            <a:off x="2511425" y="4645025"/>
            <a:ext cx="5645150" cy="719138"/>
            <a:chOff x="1582" y="2926"/>
            <a:chExt cx="3556" cy="453"/>
          </a:xfrm>
        </p:grpSpPr>
        <p:sp>
          <p:nvSpPr>
            <p:cNvPr id="609290" name="Oval 10"/>
            <p:cNvSpPr>
              <a:spLocks noChangeArrowheads="1"/>
            </p:cNvSpPr>
            <p:nvPr/>
          </p:nvSpPr>
          <p:spPr bwMode="auto">
            <a:xfrm>
              <a:off x="2224" y="2926"/>
              <a:ext cx="1721" cy="202"/>
            </a:xfrm>
            <a:prstGeom prst="ellips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9297" name="Text Box 17"/>
            <p:cNvSpPr txBox="1">
              <a:spLocks noChangeArrowheads="1"/>
            </p:cNvSpPr>
            <p:nvPr/>
          </p:nvSpPr>
          <p:spPr bwMode="auto">
            <a:xfrm>
              <a:off x="1582" y="3165"/>
              <a:ext cx="355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GB" altLang="en-US" smtClean="0">
                  <a:solidFill>
                    <a:srgbClr val="0000FF"/>
                  </a:solidFill>
                  <a:latin typeface="Arial" panose="020B0604020202020204" pitchFamily="34" charset="0"/>
                </a:rPr>
                <a:t>.. should it slip, we stretch the construction schedule ..</a:t>
              </a:r>
            </a:p>
          </p:txBody>
        </p:sp>
      </p:grpSp>
      <p:sp>
        <p:nvSpPr>
          <p:cNvPr id="609304" name="Line 24"/>
          <p:cNvSpPr>
            <a:spLocks noChangeShapeType="1"/>
          </p:cNvSpPr>
          <p:nvPr/>
        </p:nvSpPr>
        <p:spPr bwMode="auto">
          <a:xfrm>
            <a:off x="1233488" y="1244600"/>
            <a:ext cx="6389687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09306" name="Oval 26"/>
          <p:cNvSpPr>
            <a:spLocks noChangeArrowheads="1"/>
          </p:cNvSpPr>
          <p:nvPr/>
        </p:nvSpPr>
        <p:spPr bwMode="auto">
          <a:xfrm>
            <a:off x="2641600" y="942975"/>
            <a:ext cx="381000" cy="369888"/>
          </a:xfrm>
          <a:prstGeom prst="ellipse">
            <a:avLst/>
          </a:prstGeom>
          <a:noFill/>
          <a:ln w="1905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endParaRPr lang="en-US" sz="160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1004888" y="3132138"/>
            <a:ext cx="4845050" cy="871537"/>
            <a:chOff x="633" y="1973"/>
            <a:chExt cx="3052" cy="549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1206" y="2223"/>
              <a:ext cx="2429" cy="299"/>
            </a:xfrm>
            <a:prstGeom prst="ellips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633" y="1973"/>
              <a:ext cx="3052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GB" altLang="en-US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experimental areas will be finalized by end ‘91</a:t>
              </a:r>
            </a:p>
          </p:txBody>
        </p:sp>
      </p:grp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6588224" y="572839"/>
            <a:ext cx="2405108" cy="314574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sz="1600" b="1" u="sng" dirty="0" smtClean="0">
                <a:solidFill>
                  <a:srgbClr val="FF0000"/>
                </a:solidFill>
                <a:latin typeface="Arial"/>
              </a:rPr>
              <a:t>Conception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 of ALICE </a:t>
            </a:r>
            <a:endParaRPr lang="en-US" sz="1600" dirty="0" smtClean="0">
              <a:solidFill>
                <a:srgbClr val="0000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11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69"/>
            <a:ext cx="9144000" cy="63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3478" name="Oval 6"/>
          <p:cNvSpPr>
            <a:spLocks noChangeArrowheads="1"/>
          </p:cNvSpPr>
          <p:nvPr/>
        </p:nvSpPr>
        <p:spPr bwMode="auto">
          <a:xfrm rot="21413051">
            <a:off x="128444" y="1464278"/>
            <a:ext cx="1261696" cy="332109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sz="2215">
              <a:solidFill>
                <a:srgbClr val="000000"/>
              </a:solidFill>
            </a:endParaRPr>
          </a:p>
        </p:txBody>
      </p:sp>
      <p:sp>
        <p:nvSpPr>
          <p:cNvPr id="233481" name="Oval 9"/>
          <p:cNvSpPr>
            <a:spLocks noChangeArrowheads="1"/>
          </p:cNvSpPr>
          <p:nvPr/>
        </p:nvSpPr>
        <p:spPr bwMode="auto">
          <a:xfrm>
            <a:off x="4696097" y="3269033"/>
            <a:ext cx="1443404" cy="501537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sz="2215">
              <a:solidFill>
                <a:srgbClr val="000000"/>
              </a:solidFill>
            </a:endParaRPr>
          </a:p>
        </p:txBody>
      </p:sp>
      <p:sp>
        <p:nvSpPr>
          <p:cNvPr id="233483" name="Oval 11"/>
          <p:cNvSpPr>
            <a:spLocks noChangeArrowheads="1"/>
          </p:cNvSpPr>
          <p:nvPr/>
        </p:nvSpPr>
        <p:spPr bwMode="auto">
          <a:xfrm>
            <a:off x="4837235" y="1434612"/>
            <a:ext cx="1002323" cy="40005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sz="2215">
              <a:solidFill>
                <a:srgbClr val="000000"/>
              </a:solidFill>
            </a:endParaRPr>
          </a:p>
        </p:txBody>
      </p:sp>
      <p:grpSp>
        <p:nvGrpSpPr>
          <p:cNvPr id="233505" name="Group 33"/>
          <p:cNvGrpSpPr>
            <a:grpSpLocks/>
          </p:cNvGrpSpPr>
          <p:nvPr/>
        </p:nvGrpSpPr>
        <p:grpSpPr bwMode="auto">
          <a:xfrm>
            <a:off x="1331838" y="1830431"/>
            <a:ext cx="3828333" cy="3242239"/>
            <a:chOff x="0" y="0"/>
            <a:chExt cx="3138" cy="2586"/>
          </a:xfrm>
        </p:grpSpPr>
        <p:pic>
          <p:nvPicPr>
            <p:cNvPr id="233496" name="Picture 24" descr="100_3932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44" t="27141" b="18578"/>
            <a:stretch/>
          </p:blipFill>
          <p:spPr bwMode="auto">
            <a:xfrm>
              <a:off x="0" y="0"/>
              <a:ext cx="3138" cy="2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3501" name="Text Box 29"/>
            <p:cNvSpPr txBox="1">
              <a:spLocks noChangeArrowheads="1"/>
            </p:cNvSpPr>
            <p:nvPr/>
          </p:nvSpPr>
          <p:spPr bwMode="auto">
            <a:xfrm>
              <a:off x="943" y="2024"/>
              <a:ext cx="1386" cy="34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215" dirty="0" smtClean="0">
                  <a:solidFill>
                    <a:srgbClr val="000000"/>
                  </a:solidFill>
                </a:rPr>
                <a:t>Guy(CERN) </a:t>
              </a:r>
              <a:endParaRPr lang="en-US" altLang="en-US" sz="2215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3510" name="Group 38"/>
          <p:cNvGrpSpPr>
            <a:grpSpLocks/>
          </p:cNvGrpSpPr>
          <p:nvPr/>
        </p:nvGrpSpPr>
        <p:grpSpPr bwMode="auto">
          <a:xfrm>
            <a:off x="7551127" y="3295651"/>
            <a:ext cx="1592873" cy="3298580"/>
            <a:chOff x="4913" y="2069"/>
            <a:chExt cx="1087" cy="2251"/>
          </a:xfrm>
        </p:grpSpPr>
        <p:pic>
          <p:nvPicPr>
            <p:cNvPr id="233490" name="Picture 18" descr="DSCN195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43" t="6668" b="21387"/>
            <a:stretch>
              <a:fillRect/>
            </a:stretch>
          </p:blipFill>
          <p:spPr bwMode="auto">
            <a:xfrm>
              <a:off x="4913" y="2069"/>
              <a:ext cx="1087" cy="2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3509" name="Text Box 37"/>
            <p:cNvSpPr txBox="1">
              <a:spLocks noChangeArrowheads="1"/>
            </p:cNvSpPr>
            <p:nvPr/>
          </p:nvSpPr>
          <p:spPr bwMode="auto">
            <a:xfrm>
              <a:off x="5343" y="3475"/>
              <a:ext cx="569" cy="2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215">
                  <a:solidFill>
                    <a:srgbClr val="000000"/>
                  </a:solidFill>
                </a:rPr>
                <a:t>Paolo</a:t>
              </a:r>
            </a:p>
          </p:txBody>
        </p:sp>
      </p:grp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2432322" y="69710"/>
            <a:ext cx="4279355" cy="314574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ALICE Conception:</a:t>
            </a:r>
            <a:r>
              <a:rPr lang="en-US" sz="160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Some Founding Fathers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99689" y="263770"/>
            <a:ext cx="2659673" cy="2623038"/>
            <a:chOff x="6299689" y="263770"/>
            <a:chExt cx="2659673" cy="2623038"/>
          </a:xfrm>
        </p:grpSpPr>
        <p:pic>
          <p:nvPicPr>
            <p:cNvPr id="233500" name="Picture 28" descr="Bologna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75" t="23308" r="27026"/>
            <a:stretch>
              <a:fillRect/>
            </a:stretch>
          </p:blipFill>
          <p:spPr bwMode="auto">
            <a:xfrm>
              <a:off x="6299689" y="263770"/>
              <a:ext cx="2659673" cy="2623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 Box 29"/>
            <p:cNvSpPr txBox="1">
              <a:spLocks noChangeArrowheads="1"/>
            </p:cNvSpPr>
            <p:nvPr/>
          </p:nvSpPr>
          <p:spPr bwMode="auto">
            <a:xfrm>
              <a:off x="6963745" y="2060848"/>
              <a:ext cx="689612" cy="4331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215" dirty="0" smtClean="0">
                  <a:solidFill>
                    <a:srgbClr val="000000"/>
                  </a:solidFill>
                </a:rPr>
                <a:t>Lars</a:t>
              </a:r>
              <a:endParaRPr lang="en-US" altLang="en-US" sz="2215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12128" y="5061964"/>
            <a:ext cx="4989506" cy="1834261"/>
            <a:chOff x="312128" y="5061964"/>
            <a:chExt cx="4989506" cy="1834261"/>
          </a:xfrm>
        </p:grpSpPr>
        <p:grpSp>
          <p:nvGrpSpPr>
            <p:cNvPr id="2" name="Group 1"/>
            <p:cNvGrpSpPr/>
            <p:nvPr/>
          </p:nvGrpSpPr>
          <p:grpSpPr>
            <a:xfrm>
              <a:off x="312128" y="5061964"/>
              <a:ext cx="4989506" cy="1834261"/>
              <a:chOff x="312128" y="5061964"/>
              <a:chExt cx="4989506" cy="1834261"/>
            </a:xfrm>
          </p:grpSpPr>
          <p:sp>
            <p:nvSpPr>
              <p:cNvPr id="233480" name="Oval 8"/>
              <p:cNvSpPr>
                <a:spLocks noChangeArrowheads="1"/>
              </p:cNvSpPr>
              <p:nvPr/>
            </p:nvSpPr>
            <p:spPr bwMode="auto">
              <a:xfrm>
                <a:off x="312128" y="5708996"/>
                <a:ext cx="1002323" cy="400050"/>
              </a:xfrm>
              <a:prstGeom prst="ellips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/>
                <a:endParaRPr lang="en-US" sz="2215">
                  <a:solidFill>
                    <a:srgbClr val="000000"/>
                  </a:solidFill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8977" y="5061964"/>
                <a:ext cx="1832657" cy="183426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35696" y="5156854"/>
                <a:ext cx="1491818" cy="164448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31" name="Oval 8"/>
              <p:cNvSpPr>
                <a:spLocks noChangeArrowheads="1"/>
              </p:cNvSpPr>
              <p:nvPr/>
            </p:nvSpPr>
            <p:spPr bwMode="auto">
              <a:xfrm>
                <a:off x="374734" y="6194182"/>
                <a:ext cx="1002323" cy="400050"/>
              </a:xfrm>
              <a:prstGeom prst="ellips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/>
                <a:endParaRPr lang="en-US" sz="2215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5" name="Text Box 29"/>
            <p:cNvSpPr txBox="1">
              <a:spLocks noChangeArrowheads="1"/>
            </p:cNvSpPr>
            <p:nvPr/>
          </p:nvSpPr>
          <p:spPr bwMode="auto">
            <a:xfrm>
              <a:off x="2363828" y="6355094"/>
              <a:ext cx="1228221" cy="4331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215" dirty="0" smtClean="0">
                  <a:solidFill>
                    <a:srgbClr val="000000"/>
                  </a:solidFill>
                </a:rPr>
                <a:t>Reinhard</a:t>
              </a:r>
              <a:endParaRPr lang="en-US" altLang="en-US" sz="2215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 Box 29"/>
            <p:cNvSpPr txBox="1">
              <a:spLocks noChangeArrowheads="1"/>
            </p:cNvSpPr>
            <p:nvPr/>
          </p:nvSpPr>
          <p:spPr bwMode="auto">
            <a:xfrm>
              <a:off x="4040499" y="6438721"/>
              <a:ext cx="769763" cy="4331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215" dirty="0" smtClean="0">
                  <a:solidFill>
                    <a:srgbClr val="000000"/>
                  </a:solidFill>
                </a:rPr>
                <a:t>Hans</a:t>
              </a:r>
              <a:endParaRPr lang="en-US" altLang="en-US" sz="2215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1E9DF-8EED-4EEF-952D-1EBFC8E443FA}" type="slidenum">
              <a:rPr lang="en-US" altLang="en-US" smtClean="0">
                <a:solidFill>
                  <a:srgbClr val="000000"/>
                </a:solidFill>
              </a:rPr>
              <a:pPr/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97895" y="5072819"/>
            <a:ext cx="1981989" cy="1803336"/>
            <a:chOff x="5397895" y="5072819"/>
            <a:chExt cx="1981989" cy="1803336"/>
          </a:xfrm>
        </p:grpSpPr>
        <p:pic>
          <p:nvPicPr>
            <p:cNvPr id="6146" name="Picture 2" descr="http://experience-cern360.fr/res/portraits/louiskluberg/portrait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895" y="5072819"/>
              <a:ext cx="1750092" cy="17500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6547605" y="6442959"/>
              <a:ext cx="832279" cy="4331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215" dirty="0" smtClean="0">
                  <a:solidFill>
                    <a:srgbClr val="000000"/>
                  </a:solidFill>
                </a:rPr>
                <a:t>Louis</a:t>
              </a:r>
              <a:endParaRPr lang="en-US" altLang="en-US" sz="2215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5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23350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8" grpId="0" animBg="1"/>
      <p:bldP spid="233481" grpId="0" animBg="1"/>
      <p:bldP spid="2334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263769"/>
            <a:ext cx="6610350" cy="63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4502" name="Oval 6"/>
          <p:cNvSpPr>
            <a:spLocks noChangeArrowheads="1"/>
          </p:cNvSpPr>
          <p:nvPr/>
        </p:nvSpPr>
        <p:spPr bwMode="auto">
          <a:xfrm>
            <a:off x="1714501" y="5972908"/>
            <a:ext cx="1661746" cy="470571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sz="2215">
              <a:solidFill>
                <a:srgbClr val="000000"/>
              </a:solidFill>
            </a:endParaRPr>
          </a:p>
        </p:txBody>
      </p:sp>
      <p:sp>
        <p:nvSpPr>
          <p:cNvPr id="234503" name="Oval 7"/>
          <p:cNvSpPr>
            <a:spLocks noChangeArrowheads="1"/>
          </p:cNvSpPr>
          <p:nvPr/>
        </p:nvSpPr>
        <p:spPr bwMode="auto">
          <a:xfrm>
            <a:off x="1714501" y="4825512"/>
            <a:ext cx="1661746" cy="531934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sz="2215">
              <a:solidFill>
                <a:srgbClr val="000000"/>
              </a:solidFill>
            </a:endParaRPr>
          </a:p>
        </p:txBody>
      </p:sp>
      <p:sp>
        <p:nvSpPr>
          <p:cNvPr id="234510" name="Oval 14"/>
          <p:cNvSpPr>
            <a:spLocks noChangeArrowheads="1"/>
          </p:cNvSpPr>
          <p:nvPr/>
        </p:nvSpPr>
        <p:spPr bwMode="auto">
          <a:xfrm>
            <a:off x="1714501" y="637443"/>
            <a:ext cx="1661746" cy="531934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sz="2215">
              <a:solidFill>
                <a:srgbClr val="000000"/>
              </a:solidFill>
            </a:endParaRPr>
          </a:p>
        </p:txBody>
      </p:sp>
      <p:grpSp>
        <p:nvGrpSpPr>
          <p:cNvPr id="234520" name="Group 24"/>
          <p:cNvGrpSpPr>
            <a:grpSpLocks/>
          </p:cNvGrpSpPr>
          <p:nvPr/>
        </p:nvGrpSpPr>
        <p:grpSpPr bwMode="auto">
          <a:xfrm>
            <a:off x="4106008" y="417635"/>
            <a:ext cx="3456843" cy="2593731"/>
            <a:chOff x="2802" y="105"/>
            <a:chExt cx="2359" cy="1770"/>
          </a:xfrm>
        </p:grpSpPr>
        <p:pic>
          <p:nvPicPr>
            <p:cNvPr id="234507" name="Picture 11" descr="DSCN0216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" y="105"/>
              <a:ext cx="2359" cy="1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4513" name="Text Box 17"/>
            <p:cNvSpPr txBox="1">
              <a:spLocks noChangeArrowheads="1"/>
            </p:cNvSpPr>
            <p:nvPr/>
          </p:nvSpPr>
          <p:spPr bwMode="auto">
            <a:xfrm>
              <a:off x="3198" y="1220"/>
              <a:ext cx="956" cy="2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215">
                  <a:solidFill>
                    <a:srgbClr val="000000"/>
                  </a:solidFill>
                </a:rPr>
                <a:t>Hans &amp; JS</a:t>
              </a:r>
            </a:p>
          </p:txBody>
        </p:sp>
      </p:grpSp>
      <p:grpSp>
        <p:nvGrpSpPr>
          <p:cNvPr id="234519" name="Group 23"/>
          <p:cNvGrpSpPr>
            <a:grpSpLocks/>
          </p:cNvGrpSpPr>
          <p:nvPr/>
        </p:nvGrpSpPr>
        <p:grpSpPr bwMode="auto">
          <a:xfrm>
            <a:off x="7098323" y="2804746"/>
            <a:ext cx="1922585" cy="3789485"/>
            <a:chOff x="4844" y="1734"/>
            <a:chExt cx="1312" cy="2586"/>
          </a:xfrm>
        </p:grpSpPr>
        <p:pic>
          <p:nvPicPr>
            <p:cNvPr id="234509" name="Picture 13" descr="DSCN188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90" t="18681" r="31618" b="15617"/>
            <a:stretch>
              <a:fillRect/>
            </a:stretch>
          </p:blipFill>
          <p:spPr bwMode="auto">
            <a:xfrm>
              <a:off x="4844" y="1734"/>
              <a:ext cx="1312" cy="2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4514" name="Text Box 18"/>
            <p:cNvSpPr txBox="1">
              <a:spLocks noChangeArrowheads="1"/>
            </p:cNvSpPr>
            <p:nvPr/>
          </p:nvSpPr>
          <p:spPr bwMode="auto">
            <a:xfrm>
              <a:off x="5161" y="2931"/>
              <a:ext cx="546" cy="2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215" dirty="0">
                  <a:solidFill>
                    <a:srgbClr val="000000"/>
                  </a:solidFill>
                </a:rPr>
                <a:t>Chris</a:t>
              </a:r>
            </a:p>
          </p:txBody>
        </p:sp>
      </p:grpSp>
      <p:sp>
        <p:nvSpPr>
          <p:cNvPr id="234524" name="Oval 28"/>
          <p:cNvSpPr>
            <a:spLocks noChangeArrowheads="1"/>
          </p:cNvSpPr>
          <p:nvPr/>
        </p:nvSpPr>
        <p:spPr bwMode="auto">
          <a:xfrm>
            <a:off x="1780443" y="2165838"/>
            <a:ext cx="1595803" cy="597877"/>
          </a:xfrm>
          <a:prstGeom prst="ellips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sz="2215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06008" y="3580668"/>
            <a:ext cx="1763074" cy="2172886"/>
            <a:chOff x="4106008" y="3580668"/>
            <a:chExt cx="1763074" cy="21728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06008" y="3580668"/>
              <a:ext cx="1763074" cy="1956288"/>
            </a:xfrm>
            <a:prstGeom prst="rect">
              <a:avLst/>
            </a:prstGeom>
          </p:spPr>
        </p:pic>
        <p:sp>
          <p:nvSpPr>
            <p:cNvPr id="21" name="Text Box 29"/>
            <p:cNvSpPr txBox="1">
              <a:spLocks noChangeArrowheads="1"/>
            </p:cNvSpPr>
            <p:nvPr/>
          </p:nvSpPr>
          <p:spPr bwMode="auto">
            <a:xfrm>
              <a:off x="4311955" y="5320358"/>
              <a:ext cx="1447832" cy="4331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215" dirty="0" smtClean="0">
                  <a:solidFill>
                    <a:srgbClr val="000000"/>
                  </a:solidFill>
                </a:rPr>
                <a:t>J. M. </a:t>
              </a:r>
              <a:r>
                <a:rPr lang="en-US" altLang="en-US" sz="2215" dirty="0" err="1" smtClean="0">
                  <a:solidFill>
                    <a:srgbClr val="000000"/>
                  </a:solidFill>
                </a:rPr>
                <a:t>Gago</a:t>
              </a:r>
              <a:endParaRPr lang="en-US" altLang="en-US" sz="2215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1E9DF-8EED-4EEF-952D-1EBFC8E443FA}" type="slidenum">
              <a:rPr lang="en-US" altLang="en-US" smtClean="0">
                <a:solidFill>
                  <a:srgbClr val="000000"/>
                </a:solidFill>
              </a:rPr>
              <a:pPr/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1788466" y="2731477"/>
            <a:ext cx="1661746" cy="531934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sz="221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8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2" grpId="0" animBg="1"/>
      <p:bldP spid="234503" grpId="0" animBg="1"/>
      <p:bldP spid="234510" grpId="0" animBg="1"/>
      <p:bldP spid="234524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035BB-E18E-4B64-8F5E-FBDF76004D67}" type="slidenum">
              <a:rPr lang="en-US" smtClean="0">
                <a:solidFill>
                  <a:srgbClr val="919191"/>
                </a:solidFill>
              </a:rPr>
              <a:pPr>
                <a:defRPr/>
              </a:pPr>
              <a:t>8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8964"/>
          <a:stretch/>
        </p:blipFill>
        <p:spPr>
          <a:xfrm rot="21436500">
            <a:off x="40843" y="-3725"/>
            <a:ext cx="6779269" cy="187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8160">
            <a:off x="331315" y="2141545"/>
            <a:ext cx="6310964" cy="11447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349333"/>
            <a:ext cx="6444766" cy="2519926"/>
          </a:xfrm>
          <a:prstGeom prst="rect">
            <a:avLst/>
          </a:prstGeom>
        </p:spPr>
      </p:pic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5724128" y="716379"/>
            <a:ext cx="3120189" cy="61004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sz="1600" b="1" u="sng" dirty="0" smtClean="0">
                <a:solidFill>
                  <a:srgbClr val="FF0000"/>
                </a:solidFill>
                <a:latin typeface="Arial"/>
              </a:rPr>
              <a:t>Birth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 of ALICE :</a:t>
            </a: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 </a:t>
            </a:r>
          </a:p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“Heavy Ion Proto Collaboration”</a:t>
            </a: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3281418" y="439428"/>
            <a:ext cx="1661746" cy="365907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sz="2215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58635"/>
          <a:stretch/>
        </p:blipFill>
        <p:spPr>
          <a:xfrm>
            <a:off x="272569" y="3309826"/>
            <a:ext cx="6459632" cy="118381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7243" y="1994643"/>
            <a:ext cx="6683381" cy="2071685"/>
            <a:chOff x="177243" y="1994643"/>
            <a:chExt cx="6683381" cy="2071685"/>
          </a:xfrm>
        </p:grpSpPr>
        <p:sp>
          <p:nvSpPr>
            <p:cNvPr id="14" name="Oval 7"/>
            <p:cNvSpPr>
              <a:spLocks noChangeArrowheads="1"/>
            </p:cNvSpPr>
            <p:nvPr/>
          </p:nvSpPr>
          <p:spPr bwMode="auto">
            <a:xfrm>
              <a:off x="4028521" y="2613767"/>
              <a:ext cx="2832103" cy="474662"/>
            </a:xfrm>
            <a:prstGeom prst="ellips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177243" y="1994643"/>
              <a:ext cx="6650043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GB" altLang="en-US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A meeting .. with representatives from all Institutions interested 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539193" y="3082079"/>
              <a:ext cx="6110293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GB" altLang="en-US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.. form a “proto-collaboration” .. establish formal structures</a:t>
              </a:r>
            </a:p>
          </p:txBody>
        </p:sp>
        <p:sp>
          <p:nvSpPr>
            <p:cNvPr id="17" name="Oval 7"/>
            <p:cNvSpPr>
              <a:spLocks noChangeArrowheads="1"/>
            </p:cNvSpPr>
            <p:nvPr/>
          </p:nvSpPr>
          <p:spPr bwMode="auto">
            <a:xfrm>
              <a:off x="1612344" y="3591666"/>
              <a:ext cx="3330578" cy="474662"/>
            </a:xfrm>
            <a:prstGeom prst="ellips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 anchor="ctr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19672" y="4814047"/>
            <a:ext cx="2681396" cy="1226483"/>
            <a:chOff x="1619672" y="4814047"/>
            <a:chExt cx="2681396" cy="1226483"/>
          </a:xfrm>
        </p:grpSpPr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1619672" y="5508596"/>
              <a:ext cx="1661746" cy="531934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sz="2215">
                <a:solidFill>
                  <a:srgbClr val="000000"/>
                </a:solidFill>
              </a:endParaRPr>
            </a:p>
          </p:txBody>
        </p:sp>
        <p:sp>
          <p:nvSpPr>
            <p:cNvPr id="18" name="Text Box 29"/>
            <p:cNvSpPr txBox="1">
              <a:spLocks noChangeArrowheads="1"/>
            </p:cNvSpPr>
            <p:nvPr/>
          </p:nvSpPr>
          <p:spPr bwMode="auto">
            <a:xfrm>
              <a:off x="2559886" y="4814047"/>
              <a:ext cx="1741182" cy="4331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215" dirty="0" smtClean="0">
                  <a:solidFill>
                    <a:srgbClr val="000000"/>
                  </a:solidFill>
                </a:rPr>
                <a:t>Guy(Zagreb) </a:t>
              </a:r>
              <a:endParaRPr lang="en-US" altLang="en-US" sz="2215" dirty="0">
                <a:solidFill>
                  <a:srgbClr val="000000"/>
                </a:solidFill>
              </a:endParaRPr>
            </a:p>
          </p:txBody>
        </p:sp>
      </p:grp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5739815" y="4352602"/>
            <a:ext cx="3120189" cy="536173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t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horoughly enthusiastic &amp; totally clueless</a:t>
            </a:r>
            <a:r>
              <a:rPr lang="en-US" sz="1600" dirty="0" smtClean="0">
                <a:solidFill>
                  <a:srgbClr val="0000FF"/>
                </a:solid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17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smtClean="0">
                <a:solidFill>
                  <a:srgbClr val="919191"/>
                </a:solidFill>
              </a:rPr>
              <a:t>Mexico 2017 J. Schukraft</a:t>
            </a:r>
            <a:endParaRPr lang="en-US" altLang="en-US" sz="800">
              <a:solidFill>
                <a:srgbClr val="919191"/>
              </a:solidFill>
            </a:endParaRPr>
          </a:p>
        </p:txBody>
      </p:sp>
      <p:sp>
        <p:nvSpPr>
          <p:cNvPr id="2662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B20BE1AE-7B25-41FC-B760-8C5F5B1AC34E}" type="slidenum">
              <a:rPr lang="en-US" altLang="en-US" sz="1400">
                <a:solidFill>
                  <a:srgbClr val="919191"/>
                </a:solidFill>
                <a:latin typeface="Times New Roman" panose="02020603050405020304" pitchFamily="18" charset="0"/>
              </a:rPr>
              <a:pPr/>
              <a:t>9</a:t>
            </a:fld>
            <a:endParaRPr lang="en-US" altLang="en-US" sz="1400">
              <a:solidFill>
                <a:srgbClr val="9191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324119" y="46320"/>
            <a:ext cx="2648161" cy="59157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Challenges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6096000"/>
          </a:xfrm>
        </p:spPr>
        <p:txBody>
          <a:bodyPr/>
          <a:lstStyle/>
          <a:p>
            <a:pPr marL="0" indent="0"/>
            <a:r>
              <a:rPr lang="en-US" altLang="en-US" dirty="0" smtClean="0"/>
              <a:t> Challenges for the Heavy Ion community in early ’90’s</a:t>
            </a:r>
          </a:p>
          <a:p>
            <a:pPr lvl="1"/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00FF"/>
                </a:solidFill>
              </a:rPr>
              <a:t>huge extrapolation</a:t>
            </a:r>
            <a:r>
              <a:rPr lang="en-US" altLang="en-US" dirty="0" smtClean="0"/>
              <a:t> from SPS to LHC 		</a:t>
            </a:r>
            <a:r>
              <a:rPr lang="en-US" altLang="en-US" sz="1400" dirty="0" smtClean="0"/>
              <a:t>(</a:t>
            </a:r>
            <a:r>
              <a:rPr lang="en-US" altLang="en-US" sz="1400" baseline="30000" dirty="0" smtClean="0"/>
              <a:t>32</a:t>
            </a:r>
            <a:r>
              <a:rPr lang="en-US" altLang="en-US" sz="1400" dirty="0" smtClean="0"/>
              <a:t>S at 20 GeV -&gt; </a:t>
            </a:r>
            <a:r>
              <a:rPr lang="en-US" altLang="en-US" sz="1400" baseline="30000" dirty="0" smtClean="0"/>
              <a:t>208</a:t>
            </a:r>
            <a:r>
              <a:rPr lang="en-US" altLang="en-US" sz="1400" dirty="0" smtClean="0"/>
              <a:t>Pb at 5500 GeV)</a:t>
            </a:r>
          </a:p>
          <a:p>
            <a:pPr lvl="2" indent="0"/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009A00"/>
                </a:solidFill>
              </a:rPr>
              <a:t>x 7</a:t>
            </a:r>
            <a:r>
              <a:rPr lang="en-US" altLang="en-US" dirty="0" smtClean="0"/>
              <a:t> in mass, </a:t>
            </a:r>
            <a:r>
              <a:rPr lang="en-US" altLang="en-US" b="1" dirty="0" smtClean="0">
                <a:solidFill>
                  <a:srgbClr val="009A00"/>
                </a:solidFill>
              </a:rPr>
              <a:t>x 300</a:t>
            </a:r>
            <a:r>
              <a:rPr lang="en-US" altLang="en-US" dirty="0" smtClean="0"/>
              <a:t> in energy  			</a:t>
            </a:r>
            <a:r>
              <a:rPr lang="en-US" altLang="en-US" sz="1400" dirty="0" smtClean="0"/>
              <a:t>(3 GeV </a:t>
            </a:r>
            <a:r>
              <a:rPr lang="en-US" altLang="en-US" sz="1400" dirty="0" err="1" smtClean="0"/>
              <a:t>Adone</a:t>
            </a:r>
            <a:r>
              <a:rPr lang="en-US" altLang="en-US" sz="1400" dirty="0" smtClean="0"/>
              <a:t> -&gt; 1 TeV ILC)</a:t>
            </a:r>
          </a:p>
          <a:p>
            <a:pPr lvl="2" indent="0"/>
            <a:r>
              <a:rPr lang="en-US" altLang="en-US" dirty="0" smtClean="0"/>
              <a:t> =&gt; large uncertainties in what to expect</a:t>
            </a:r>
            <a:br>
              <a:rPr lang="en-US" altLang="en-US" dirty="0" smtClean="0"/>
            </a:br>
            <a:endParaRPr lang="en-US" altLang="en-US" dirty="0" smtClean="0"/>
          </a:p>
          <a:p>
            <a:pPr lvl="1"/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00FF"/>
                </a:solidFill>
              </a:rPr>
              <a:t>limited experience</a:t>
            </a:r>
            <a:r>
              <a:rPr lang="en-US" altLang="en-US" dirty="0" smtClean="0"/>
              <a:t> in building large detectors</a:t>
            </a:r>
          </a:p>
          <a:p>
            <a:pPr lvl="2" indent="0"/>
            <a:r>
              <a:rPr lang="en-US" altLang="en-US" dirty="0" smtClean="0"/>
              <a:t> ‘pilot’ detectors (1986- 1990) assembled largely from existing detectors</a:t>
            </a:r>
          </a:p>
          <a:p>
            <a:pPr lvl="3"/>
            <a:r>
              <a:rPr lang="en-US" altLang="en-US" dirty="0" smtClean="0"/>
              <a:t>(Bevalac, ISR, CERN fixed target </a:t>
            </a:r>
            <a:r>
              <a:rPr lang="en-US" altLang="en-US" dirty="0" err="1" smtClean="0"/>
              <a:t>expts</a:t>
            </a:r>
            <a:r>
              <a:rPr lang="en-US" altLang="en-US" dirty="0" smtClean="0"/>
              <a:t>, ....)</a:t>
            </a:r>
            <a:br>
              <a:rPr lang="en-US" altLang="en-US" dirty="0" smtClean="0"/>
            </a:br>
            <a:endParaRPr lang="en-US" altLang="en-US" dirty="0" smtClean="0"/>
          </a:p>
          <a:p>
            <a:pPr lvl="1"/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00FF"/>
                </a:solidFill>
              </a:rPr>
              <a:t>no previous example</a:t>
            </a:r>
            <a:r>
              <a:rPr lang="en-US" altLang="en-US" dirty="0" smtClean="0"/>
              <a:t> of a truly ‘general purpose’ heavy ion detector</a:t>
            </a:r>
          </a:p>
          <a:p>
            <a:pPr lvl="2" indent="0"/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0000FF"/>
                </a:solidFill>
              </a:rPr>
              <a:t>AGS/SPS/RHIC</a:t>
            </a:r>
            <a:r>
              <a:rPr lang="en-US" altLang="en-US" dirty="0" smtClean="0"/>
              <a:t>: handful of complementary </a:t>
            </a:r>
            <a:r>
              <a:rPr lang="en-US" altLang="en-US" dirty="0" smtClean="0">
                <a:solidFill>
                  <a:srgbClr val="0000FF"/>
                </a:solidFill>
              </a:rPr>
              <a:t>special purpose experiments</a:t>
            </a:r>
          </a:p>
          <a:p>
            <a:pPr lvl="2" indent="0"/>
            <a:r>
              <a:rPr lang="en-US" altLang="en-US" dirty="0" smtClean="0"/>
              <a:t> significant </a:t>
            </a:r>
            <a:r>
              <a:rPr lang="en-US" altLang="en-US" dirty="0" smtClean="0">
                <a:solidFill>
                  <a:srgbClr val="0000FF"/>
                </a:solidFill>
              </a:rPr>
              <a:t>conceptual</a:t>
            </a:r>
            <a:r>
              <a:rPr lang="en-US" altLang="en-US" dirty="0" smtClean="0"/>
              <a:t> (&amp; </a:t>
            </a:r>
            <a:r>
              <a:rPr lang="en-US" altLang="en-US" dirty="0" smtClean="0">
                <a:solidFill>
                  <a:srgbClr val="0000FF"/>
                </a:solidFill>
              </a:rPr>
              <a:t>sociological</a:t>
            </a:r>
            <a:r>
              <a:rPr lang="en-US" altLang="en-US" dirty="0" smtClean="0"/>
              <a:t>) </a:t>
            </a:r>
            <a:r>
              <a:rPr lang="en-US" altLang="en-US" dirty="0" smtClean="0">
                <a:solidFill>
                  <a:srgbClr val="0000FF"/>
                </a:solidFill>
              </a:rPr>
              <a:t>challenge</a:t>
            </a:r>
            <a:r>
              <a:rPr lang="en-US" altLang="en-US" dirty="0" smtClean="0"/>
              <a:t> to unite  </a:t>
            </a:r>
            <a:br>
              <a:rPr lang="en-US" altLang="en-US" dirty="0" smtClean="0"/>
            </a:br>
            <a:r>
              <a:rPr lang="en-US" altLang="en-US" dirty="0" smtClean="0"/>
              <a:t>	all observables &amp; people in a single experiment</a:t>
            </a:r>
            <a:br>
              <a:rPr lang="en-US" altLang="en-US" dirty="0" smtClean="0"/>
            </a:br>
            <a:endParaRPr lang="en-US" altLang="en-US" dirty="0" smtClean="0"/>
          </a:p>
          <a:p>
            <a:pPr lvl="1"/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00FF"/>
                </a:solidFill>
              </a:rPr>
              <a:t>resources</a:t>
            </a:r>
            <a:r>
              <a:rPr lang="en-US" altLang="en-US" dirty="0" smtClean="0"/>
              <a:t> (money and people) incredibly stretched (~ 500 people, ~ ½ in ALICE)</a:t>
            </a:r>
          </a:p>
          <a:p>
            <a:pPr lvl="2" indent="0"/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0066"/>
                </a:solidFill>
              </a:rPr>
              <a:t>ongoing data analysis</a:t>
            </a:r>
            <a:r>
              <a:rPr lang="en-US" altLang="en-US" dirty="0" smtClean="0"/>
              <a:t> of SPS light ion program</a:t>
            </a:r>
          </a:p>
          <a:p>
            <a:pPr lvl="2" indent="0"/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0066"/>
                </a:solidFill>
              </a:rPr>
              <a:t>building 2</a:t>
            </a:r>
            <a:r>
              <a:rPr lang="en-US" altLang="en-US" baseline="30000" dirty="0" smtClean="0">
                <a:solidFill>
                  <a:srgbClr val="FF0066"/>
                </a:solidFill>
              </a:rPr>
              <a:t>nd</a:t>
            </a:r>
            <a:r>
              <a:rPr lang="en-US" altLang="en-US" dirty="0" smtClean="0">
                <a:solidFill>
                  <a:srgbClr val="FF0066"/>
                </a:solidFill>
              </a:rPr>
              <a:t> generation</a:t>
            </a:r>
            <a:r>
              <a:rPr lang="en-US" altLang="en-US" dirty="0" smtClean="0"/>
              <a:t> experiments for SPS Pb beam (to start in 1994, until 2000)</a:t>
            </a:r>
          </a:p>
          <a:p>
            <a:pPr lvl="2" indent="0"/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0066"/>
                </a:solidFill>
              </a:rPr>
              <a:t>RHIC</a:t>
            </a:r>
            <a:r>
              <a:rPr lang="en-US" altLang="en-US" dirty="0" smtClean="0"/>
              <a:t> approved in 1990, dedicated to HI, attracting significant EU participation</a:t>
            </a:r>
          </a:p>
          <a:p>
            <a:pPr lvl="2" indent="0"/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rgbClr val="FF0066"/>
                </a:solidFill>
              </a:rPr>
              <a:t>little left for LHC preparations…</a:t>
            </a:r>
          </a:p>
        </p:txBody>
      </p:sp>
      <p:pic>
        <p:nvPicPr>
          <p:cNvPr id="335876" name="Picture 4" descr="9107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05200"/>
            <a:ext cx="41783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27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35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p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temp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temp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p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mp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p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p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p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p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temp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emp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anose="05000000000000000000" pitchFamily="2" charset="2"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anose="05000000000000000000" pitchFamily="2" charset="2"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emp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temp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emp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anose="05000000000000000000" pitchFamily="2" charset="2"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anose="05000000000000000000" pitchFamily="2" charset="2"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emp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temp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temp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anose="05000000000000000000" pitchFamily="2" charset="2"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anose="05000000000000000000" pitchFamily="2" charset="2"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2_temp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mp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mp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mp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mp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mp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mp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temp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emp1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anose="05000000000000000000" pitchFamily="2" charset="2"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anose="05000000000000000000" pitchFamily="2" charset="2"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emp1.po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1.po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temp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emp1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1.po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1.po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0_temp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emp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1_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emp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mp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rtlCol="0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rtlCol="0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rtlCol="0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mp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emp1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temp1.po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1.po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temp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emp1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anose="05000000000000000000" pitchFamily="2" charset="2"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anose="05000000000000000000" pitchFamily="2" charset="2"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emp1.po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1.po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temp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emp1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1.po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1.po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9349</TotalTime>
  <Words>1416</Words>
  <Application>Microsoft Office PowerPoint</Application>
  <PresentationFormat>On-screen Show (4:3)</PresentationFormat>
  <Paragraphs>435</Paragraphs>
  <Slides>40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67" baseType="lpstr">
      <vt:lpstr>Arial</vt:lpstr>
      <vt:lpstr>Blackadder ITC</vt:lpstr>
      <vt:lpstr>Impact</vt:lpstr>
      <vt:lpstr>MS Shell Dlg</vt:lpstr>
      <vt:lpstr>Symbol</vt:lpstr>
      <vt:lpstr>Times New Roman</vt:lpstr>
      <vt:lpstr>Wingdings</vt:lpstr>
      <vt:lpstr>1_temp1</vt:lpstr>
      <vt:lpstr>temp1</vt:lpstr>
      <vt:lpstr>5_Paper Presentation 1</vt:lpstr>
      <vt:lpstr>7_Paper Presentation 1</vt:lpstr>
      <vt:lpstr>8_Paper Presentation 1</vt:lpstr>
      <vt:lpstr>2_temp1</vt:lpstr>
      <vt:lpstr>8_temp1</vt:lpstr>
      <vt:lpstr>Paper Presentation 1</vt:lpstr>
      <vt:lpstr>3_temp1</vt:lpstr>
      <vt:lpstr>4_temp1</vt:lpstr>
      <vt:lpstr>5_temp1</vt:lpstr>
      <vt:lpstr>6_temp1</vt:lpstr>
      <vt:lpstr>7_temp1</vt:lpstr>
      <vt:lpstr>9_temp1</vt:lpstr>
      <vt:lpstr>10_temp1</vt:lpstr>
      <vt:lpstr>2_Paper Presentation 1</vt:lpstr>
      <vt:lpstr>Chart</vt:lpstr>
      <vt:lpstr>Worksheet</vt:lpstr>
      <vt:lpstr>Acrobat Document</vt:lpstr>
      <vt:lpstr>Clip</vt:lpstr>
      <vt:lpstr>The making of …                      1990 - 2009                           ALICE   A Large Ion Collider Experiment</vt:lpstr>
      <vt:lpstr>PowerPoint Presentation</vt:lpstr>
      <vt:lpstr>The Life of Collider Experiments</vt:lpstr>
      <vt:lpstr>The Making of ALICE</vt:lpstr>
      <vt:lpstr>First “ALICE” meeting, 27 years ago..</vt:lpstr>
      <vt:lpstr>PowerPoint Presentation</vt:lpstr>
      <vt:lpstr>PowerPoint Presentation</vt:lpstr>
      <vt:lpstr>PowerPoint Presentation</vt:lpstr>
      <vt:lpstr>Challenges</vt:lpstr>
      <vt:lpstr>The Making of ALICE</vt:lpstr>
      <vt:lpstr>Early ALICE Designs</vt:lpstr>
      <vt:lpstr>The Making of ALICE</vt:lpstr>
      <vt:lpstr>PowerPoint Presentation</vt:lpstr>
      <vt:lpstr>PowerPoint Presentation</vt:lpstr>
      <vt:lpstr>The Making of ALICE</vt:lpstr>
      <vt:lpstr>ALICE R&amp;D</vt:lpstr>
      <vt:lpstr>The Making of ALICE</vt:lpstr>
      <vt:lpstr>Paper and Committee work..</vt:lpstr>
      <vt:lpstr>LoI Detector (1993)</vt:lpstr>
      <vt:lpstr>Mega-ALICE (1994)</vt:lpstr>
      <vt:lpstr>TP Design (1995)</vt:lpstr>
      <vt:lpstr>ALICE Set-up ca 2003</vt:lpstr>
      <vt:lpstr>ALICE Collaboration (ca 2003)</vt:lpstr>
      <vt:lpstr>PowerPoint Presentation</vt:lpstr>
      <vt:lpstr>The Making of ALICE</vt:lpstr>
      <vt:lpstr>Spring Cleaning in 2001</vt:lpstr>
      <vt:lpstr>PowerPoint Presentation</vt:lpstr>
      <vt:lpstr>PowerPoint Presentation</vt:lpstr>
      <vt:lpstr>Fast Forward to</vt:lpstr>
      <vt:lpstr>First collisions at LHC: 23 November 2009</vt:lpstr>
      <vt:lpstr>some anxious minutes waiting for collisions..</vt:lpstr>
      <vt:lpstr>The first ‘event’ pops up in the ACR</vt:lpstr>
      <vt:lpstr>Relief and jubilation.. </vt:lpstr>
      <vt:lpstr>‘First Physics’ in the making</vt:lpstr>
      <vt:lpstr>PowerPoint Presentation</vt:lpstr>
      <vt:lpstr>What did we measure ?</vt:lpstr>
      <vt:lpstr>PowerPoint Presentation</vt:lpstr>
      <vt:lpstr>Spares</vt:lpstr>
      <vt:lpstr>Evian Workshop 1992</vt:lpstr>
      <vt:lpstr>RICH proto-2: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URHI Paradigm (Modus Operandi)</dc:title>
  <dc:creator>sks</dc:creator>
  <cp:lastModifiedBy>Jurgen Schukraft</cp:lastModifiedBy>
  <cp:revision>421</cp:revision>
  <cp:lastPrinted>2002-10-15T16:53:36Z</cp:lastPrinted>
  <dcterms:created xsi:type="dcterms:W3CDTF">2014-09-17T10:43:27Z</dcterms:created>
  <dcterms:modified xsi:type="dcterms:W3CDTF">2017-10-25T14:10:17Z</dcterms:modified>
</cp:coreProperties>
</file>