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9.xml" ContentType="application/vnd.openxmlformats-officedocument.presentationml.notesSlide+xml"/>
  <Override PartName="/ppt/charts/chart4.xml" ContentType="application/vnd.openxmlformats-officedocument.drawingml.chart+xml"/>
  <Override PartName="/ppt/notesSlides/notesSlide10.xml" ContentType="application/vnd.openxmlformats-officedocument.presentationml.notesSlide+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984" r:id="rId1"/>
    <p:sldMasterId id="2147484008" r:id="rId2"/>
  </p:sldMasterIdLst>
  <p:notesMasterIdLst>
    <p:notesMasterId r:id="rId20"/>
  </p:notesMasterIdLst>
  <p:handoutMasterIdLst>
    <p:handoutMasterId r:id="rId21"/>
  </p:handoutMasterIdLst>
  <p:sldIdLst>
    <p:sldId id="769" r:id="rId3"/>
    <p:sldId id="895" r:id="rId4"/>
    <p:sldId id="890" r:id="rId5"/>
    <p:sldId id="892" r:id="rId6"/>
    <p:sldId id="897" r:id="rId7"/>
    <p:sldId id="898" r:id="rId8"/>
    <p:sldId id="899" r:id="rId9"/>
    <p:sldId id="900" r:id="rId10"/>
    <p:sldId id="901" r:id="rId11"/>
    <p:sldId id="902" r:id="rId12"/>
    <p:sldId id="903" r:id="rId13"/>
    <p:sldId id="904" r:id="rId14"/>
    <p:sldId id="768" r:id="rId15"/>
    <p:sldId id="884" r:id="rId16"/>
    <p:sldId id="885" r:id="rId17"/>
    <p:sldId id="886" r:id="rId18"/>
    <p:sldId id="887" r:id="rId19"/>
  </p:sldIdLst>
  <p:sldSz cx="9144000" cy="6858000" type="screen4x3"/>
  <p:notesSz cx="6794500" cy="9906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ervantes_m" initials="mc" lastIdx="1" clrIdx="0"/>
  <p:cmAuthor id="1" name="Kupka_D" initials="K"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88203" autoAdjust="0"/>
  </p:normalViewPr>
  <p:slideViewPr>
    <p:cSldViewPr>
      <p:cViewPr varScale="1">
        <p:scale>
          <a:sx n="58" d="100"/>
          <a:sy n="58" d="100"/>
        </p:scale>
        <p:origin x="-84" y="-822"/>
      </p:cViewPr>
      <p:guideLst>
        <p:guide orient="horz" pos="2160"/>
        <p:guide pos="2880"/>
      </p:guideLst>
    </p:cSldViewPr>
  </p:slideViewPr>
  <p:notesTextViewPr>
    <p:cViewPr>
      <p:scale>
        <a:sx n="1" d="1"/>
        <a:sy n="1" d="1"/>
      </p:scale>
      <p:origin x="0" y="0"/>
    </p:cViewPr>
  </p:notesTextViewPr>
  <p:sorterViewPr>
    <p:cViewPr>
      <p:scale>
        <a:sx n="100" d="100"/>
        <a:sy n="100" d="100"/>
      </p:scale>
      <p:origin x="0" y="3138"/>
    </p:cViewPr>
  </p:sorterViewPr>
  <p:notesViewPr>
    <p:cSldViewPr>
      <p:cViewPr varScale="1">
        <p:scale>
          <a:sx n="76" d="100"/>
          <a:sy n="76" d="100"/>
        </p:scale>
        <p:origin x="-3270" y="-96"/>
      </p:cViewPr>
      <p:guideLst>
        <p:guide orient="horz" pos="3120"/>
        <p:guide pos="214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file:///\\main.oecd.org\sdataSTI\Applic\STP\Data%20access\AllGraph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main.oecd.org\sdataSTI\Applic\STP\Data%20access\AllGraphs.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main.oecd.org\sdataSTI\Applic\STP\Data%20access\AllGraph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main.oecd.org\sdataSTI\Applic\STP\Data%20access\AllGraph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main.oecd.org\sdataSTI\Applic\STP\Data%20access\All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0.11856666223835281"/>
          <c:y val="0.14577131487596309"/>
          <c:w val="0.79806378686865331"/>
          <c:h val="0.62802451104902213"/>
        </c:manualLayout>
      </c:layout>
      <c:barChart>
        <c:barDir val="col"/>
        <c:grouping val="percentStacked"/>
        <c:varyColors val="0"/>
        <c:ser>
          <c:idx val="0"/>
          <c:order val="0"/>
          <c:tx>
            <c:strRef>
              <c:f>'3.4'!$L$8</c:f>
              <c:strCache>
                <c:ptCount val="1"/>
                <c:pt idx="0">
                  <c:v>No answer</c:v>
                </c:pt>
              </c:strCache>
            </c:strRef>
          </c:tx>
          <c:spPr>
            <a:solidFill>
              <a:schemeClr val="bg1">
                <a:lumMod val="85000"/>
              </a:schemeClr>
            </a:solidFill>
          </c:spPr>
          <c:invertIfNegative val="0"/>
          <c:cat>
            <c:strRef>
              <c:f>'3.4'!$K$9:$K$14</c:f>
              <c:strCache>
                <c:ptCount val="6"/>
                <c:pt idx="0">
                  <c:v>2005 and earlier</c:v>
                </c:pt>
                <c:pt idx="1">
                  <c:v>2006-2008</c:v>
                </c:pt>
                <c:pt idx="2">
                  <c:v>2009-2011</c:v>
                </c:pt>
                <c:pt idx="3">
                  <c:v>2012-2014</c:v>
                </c:pt>
                <c:pt idx="4">
                  <c:v>2015-2017</c:v>
                </c:pt>
                <c:pt idx="5">
                  <c:v>2018 onwards</c:v>
                </c:pt>
              </c:strCache>
            </c:strRef>
          </c:cat>
          <c:val>
            <c:numRef>
              <c:f>'3.4'!$L$9:$L$14</c:f>
              <c:numCache>
                <c:formatCode>General</c:formatCode>
                <c:ptCount val="6"/>
                <c:pt idx="0">
                  <c:v>7</c:v>
                </c:pt>
                <c:pt idx="1">
                  <c:v>4</c:v>
                </c:pt>
                <c:pt idx="2">
                  <c:v>4</c:v>
                </c:pt>
                <c:pt idx="3">
                  <c:v>7</c:v>
                </c:pt>
                <c:pt idx="4">
                  <c:v>12</c:v>
                </c:pt>
                <c:pt idx="5">
                  <c:v>0</c:v>
                </c:pt>
              </c:numCache>
            </c:numRef>
          </c:val>
        </c:ser>
        <c:ser>
          <c:idx val="1"/>
          <c:order val="1"/>
          <c:tx>
            <c:strRef>
              <c:f>'3.4'!$M$8</c:f>
              <c:strCache>
                <c:ptCount val="1"/>
                <c:pt idx="0">
                  <c:v>None/ Slight</c:v>
                </c:pt>
              </c:strCache>
            </c:strRef>
          </c:tx>
          <c:spPr>
            <a:pattFill prst="dkHorz">
              <a:fgClr>
                <a:schemeClr val="tx2">
                  <a:lumMod val="60000"/>
                  <a:lumOff val="40000"/>
                </a:schemeClr>
              </a:fgClr>
              <a:bgClr>
                <a:schemeClr val="bg1"/>
              </a:bgClr>
            </a:pattFill>
          </c:spPr>
          <c:invertIfNegative val="0"/>
          <c:cat>
            <c:strRef>
              <c:f>'3.4'!$K$9:$K$14</c:f>
              <c:strCache>
                <c:ptCount val="6"/>
                <c:pt idx="0">
                  <c:v>2005 and earlier</c:v>
                </c:pt>
                <c:pt idx="1">
                  <c:v>2006-2008</c:v>
                </c:pt>
                <c:pt idx="2">
                  <c:v>2009-2011</c:v>
                </c:pt>
                <c:pt idx="3">
                  <c:v>2012-2014</c:v>
                </c:pt>
                <c:pt idx="4">
                  <c:v>2015-2017</c:v>
                </c:pt>
                <c:pt idx="5">
                  <c:v>2018 onwards</c:v>
                </c:pt>
              </c:strCache>
            </c:strRef>
          </c:cat>
          <c:val>
            <c:numRef>
              <c:f>'3.4'!$M$9:$M$14</c:f>
              <c:numCache>
                <c:formatCode>General</c:formatCode>
                <c:ptCount val="6"/>
                <c:pt idx="0">
                  <c:v>6</c:v>
                </c:pt>
                <c:pt idx="1">
                  <c:v>1</c:v>
                </c:pt>
                <c:pt idx="2">
                  <c:v>9</c:v>
                </c:pt>
                <c:pt idx="3">
                  <c:v>16</c:v>
                </c:pt>
                <c:pt idx="4">
                  <c:v>14</c:v>
                </c:pt>
                <c:pt idx="5">
                  <c:v>0</c:v>
                </c:pt>
              </c:numCache>
            </c:numRef>
          </c:val>
        </c:ser>
        <c:ser>
          <c:idx val="2"/>
          <c:order val="2"/>
          <c:tx>
            <c:strRef>
              <c:f>'3.4'!$N$8</c:f>
              <c:strCache>
                <c:ptCount val="1"/>
                <c:pt idx="0">
                  <c:v>Moderate</c:v>
                </c:pt>
              </c:strCache>
            </c:strRef>
          </c:tx>
          <c:spPr>
            <a:pattFill prst="pct80">
              <a:fgClr>
                <a:schemeClr val="tx2">
                  <a:lumMod val="60000"/>
                  <a:lumOff val="40000"/>
                </a:schemeClr>
              </a:fgClr>
              <a:bgClr>
                <a:schemeClr val="bg1"/>
              </a:bgClr>
            </a:pattFill>
          </c:spPr>
          <c:invertIfNegative val="0"/>
          <c:cat>
            <c:strRef>
              <c:f>'3.4'!$K$9:$K$14</c:f>
              <c:strCache>
                <c:ptCount val="6"/>
                <c:pt idx="0">
                  <c:v>2005 and earlier</c:v>
                </c:pt>
                <c:pt idx="1">
                  <c:v>2006-2008</c:v>
                </c:pt>
                <c:pt idx="2">
                  <c:v>2009-2011</c:v>
                </c:pt>
                <c:pt idx="3">
                  <c:v>2012-2014</c:v>
                </c:pt>
                <c:pt idx="4">
                  <c:v>2015-2017</c:v>
                </c:pt>
                <c:pt idx="5">
                  <c:v>2018 onwards</c:v>
                </c:pt>
              </c:strCache>
            </c:strRef>
          </c:cat>
          <c:val>
            <c:numRef>
              <c:f>'3.4'!$N$9:$N$14</c:f>
              <c:numCache>
                <c:formatCode>General</c:formatCode>
                <c:ptCount val="6"/>
                <c:pt idx="0">
                  <c:v>5</c:v>
                </c:pt>
                <c:pt idx="1">
                  <c:v>0</c:v>
                </c:pt>
                <c:pt idx="2">
                  <c:v>2</c:v>
                </c:pt>
                <c:pt idx="3">
                  <c:v>8</c:v>
                </c:pt>
                <c:pt idx="4">
                  <c:v>11</c:v>
                </c:pt>
                <c:pt idx="5">
                  <c:v>3</c:v>
                </c:pt>
              </c:numCache>
            </c:numRef>
          </c:val>
        </c:ser>
        <c:ser>
          <c:idx val="3"/>
          <c:order val="3"/>
          <c:tx>
            <c:strRef>
              <c:f>'3.4'!$O$8</c:f>
              <c:strCache>
                <c:ptCount val="1"/>
                <c:pt idx="0">
                  <c:v>Important/ Highly important</c:v>
                </c:pt>
              </c:strCache>
            </c:strRef>
          </c:tx>
          <c:spPr>
            <a:solidFill>
              <a:schemeClr val="accent1">
                <a:lumMod val="75000"/>
              </a:schemeClr>
            </a:solidFill>
          </c:spPr>
          <c:invertIfNegative val="0"/>
          <c:cat>
            <c:strRef>
              <c:f>'3.4'!$K$9:$K$14</c:f>
              <c:strCache>
                <c:ptCount val="6"/>
                <c:pt idx="0">
                  <c:v>2005 and earlier</c:v>
                </c:pt>
                <c:pt idx="1">
                  <c:v>2006-2008</c:v>
                </c:pt>
                <c:pt idx="2">
                  <c:v>2009-2011</c:v>
                </c:pt>
                <c:pt idx="3">
                  <c:v>2012-2014</c:v>
                </c:pt>
                <c:pt idx="4">
                  <c:v>2015-2017</c:v>
                </c:pt>
                <c:pt idx="5">
                  <c:v>2018 onwards</c:v>
                </c:pt>
              </c:strCache>
            </c:strRef>
          </c:cat>
          <c:val>
            <c:numRef>
              <c:f>'3.4'!$O$9:$O$14</c:f>
              <c:numCache>
                <c:formatCode>General</c:formatCode>
                <c:ptCount val="6"/>
                <c:pt idx="0">
                  <c:v>0</c:v>
                </c:pt>
                <c:pt idx="1">
                  <c:v>1</c:v>
                </c:pt>
                <c:pt idx="2">
                  <c:v>4</c:v>
                </c:pt>
                <c:pt idx="3">
                  <c:v>15</c:v>
                </c:pt>
                <c:pt idx="4">
                  <c:v>21</c:v>
                </c:pt>
                <c:pt idx="5">
                  <c:v>0</c:v>
                </c:pt>
              </c:numCache>
            </c:numRef>
          </c:val>
        </c:ser>
        <c:dLbls>
          <c:showLegendKey val="0"/>
          <c:showVal val="0"/>
          <c:showCatName val="0"/>
          <c:showSerName val="0"/>
          <c:showPercent val="0"/>
          <c:showBubbleSize val="0"/>
        </c:dLbls>
        <c:gapWidth val="50"/>
        <c:overlap val="100"/>
        <c:axId val="102090624"/>
        <c:axId val="102092160"/>
      </c:barChart>
      <c:catAx>
        <c:axId val="102090624"/>
        <c:scaling>
          <c:orientation val="minMax"/>
        </c:scaling>
        <c:delete val="0"/>
        <c:axPos val="b"/>
        <c:numFmt formatCode="General" sourceLinked="1"/>
        <c:majorTickMark val="out"/>
        <c:minorTickMark val="none"/>
        <c:tickLblPos val="nextTo"/>
        <c:txPr>
          <a:bodyPr rot="0" vert="horz"/>
          <a:lstStyle/>
          <a:p>
            <a:pPr>
              <a:defRPr/>
            </a:pPr>
            <a:endParaRPr lang="en-US"/>
          </a:p>
        </c:txPr>
        <c:crossAx val="102092160"/>
        <c:crosses val="autoZero"/>
        <c:auto val="0"/>
        <c:lblAlgn val="ctr"/>
        <c:lblOffset val="100"/>
        <c:noMultiLvlLbl val="0"/>
      </c:catAx>
      <c:valAx>
        <c:axId val="102092160"/>
        <c:scaling>
          <c:orientation val="minMax"/>
        </c:scaling>
        <c:delete val="0"/>
        <c:axPos val="l"/>
        <c:title>
          <c:tx>
            <c:rich>
              <a:bodyPr rot="0" vert="horz"/>
              <a:lstStyle/>
              <a:p>
                <a:pPr>
                  <a:defRPr sz="1300"/>
                </a:pPr>
                <a:r>
                  <a:rPr lang="en-US" sz="1300"/>
                  <a:t>Influence of OECD Recommendation</a:t>
                </a:r>
              </a:p>
            </c:rich>
          </c:tx>
          <c:layout>
            <c:manualLayout>
              <c:xMode val="edge"/>
              <c:yMode val="edge"/>
              <c:x val="0"/>
              <c:y val="1.825628651257303E-3"/>
            </c:manualLayout>
          </c:layout>
          <c:overlay val="0"/>
        </c:title>
        <c:numFmt formatCode="0%" sourceLinked="1"/>
        <c:majorTickMark val="out"/>
        <c:minorTickMark val="none"/>
        <c:tickLblPos val="nextTo"/>
        <c:crossAx val="102090624"/>
        <c:crosses val="autoZero"/>
        <c:crossBetween val="between"/>
        <c:majorUnit val="0.2"/>
      </c:valAx>
    </c:plotArea>
    <c:legend>
      <c:legendPos val="t"/>
      <c:layout>
        <c:manualLayout>
          <c:xMode val="edge"/>
          <c:yMode val="edge"/>
          <c:x val="4.9377533670252029E-2"/>
          <c:y val="0.9166281432562865"/>
          <c:w val="0.88327632861862027"/>
          <c:h val="8.3371929095613931E-2"/>
        </c:manualLayout>
      </c:layout>
      <c:overlay val="0"/>
    </c:legend>
    <c:plotVisOnly val="1"/>
    <c:dispBlanksAs val="gap"/>
    <c:showDLblsOverMax val="0"/>
  </c:chart>
  <c:spPr>
    <a:ln>
      <a:noFill/>
    </a:ln>
  </c:spPr>
  <c:txPr>
    <a:bodyPr/>
    <a:lstStyle/>
    <a:p>
      <a:pPr>
        <a:defRPr sz="1400">
          <a:latin typeface="Arial" panose="020B0604020202020204" pitchFamily="34" charset="0"/>
          <a:cs typeface="Arial" panose="020B0604020202020204"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676228787966058E-2"/>
          <c:y val="0.13891051170213825"/>
          <c:w val="0.89268973980692634"/>
          <c:h val="0.72969762166160068"/>
        </c:manualLayout>
      </c:layout>
      <c:scatterChart>
        <c:scatterStyle val="lineMarker"/>
        <c:varyColors val="0"/>
        <c:ser>
          <c:idx val="0"/>
          <c:order val="0"/>
          <c:spPr>
            <a:ln w="28575">
              <a:noFill/>
            </a:ln>
          </c:spPr>
          <c:dLbls>
            <c:dLbl>
              <c:idx val="0"/>
              <c:layout>
                <c:manualLayout>
                  <c:x val="-0.14463077659192705"/>
                  <c:y val="-7.8652301634877117E-2"/>
                </c:manualLayout>
              </c:layout>
              <c:tx>
                <c:strRef>
                  <c:f>'3.6'!$I$4</c:f>
                  <c:strCache>
                    <c:ptCount val="1"/>
                    <c:pt idx="0">
                      <c:v>1. Culture of openness
</c:v>
                    </c:pt>
                  </c:strCache>
                </c:strRef>
              </c:tx>
              <c:dLblPos val="r"/>
              <c:showLegendKey val="0"/>
              <c:showVal val="1"/>
              <c:showCatName val="0"/>
              <c:showSerName val="0"/>
              <c:showPercent val="0"/>
              <c:showBubbleSize val="0"/>
            </c:dLbl>
            <c:dLbl>
              <c:idx val="1"/>
              <c:layout>
                <c:manualLayout>
                  <c:x val="-2.1062141235854336E-2"/>
                  <c:y val="8.4704871852357186E-2"/>
                </c:manualLayout>
              </c:layout>
              <c:tx>
                <c:strRef>
                  <c:f>'3.6'!$I$5</c:f>
                  <c:strCache>
                    <c:ptCount val="1"/>
                    <c:pt idx="0">
                      <c:v>2. Good practice sharing</c:v>
                    </c:pt>
                  </c:strCache>
                </c:strRef>
              </c:tx>
              <c:dLblPos val="r"/>
              <c:showLegendKey val="0"/>
              <c:showVal val="1"/>
              <c:showCatName val="0"/>
              <c:showSerName val="0"/>
              <c:showPercent val="0"/>
              <c:showBubbleSize val="0"/>
            </c:dLbl>
            <c:dLbl>
              <c:idx val="2"/>
              <c:layout>
                <c:manualLayout>
                  <c:x val="-0.15964072267485388"/>
                  <c:y val="-0.13932778656054223"/>
                </c:manualLayout>
              </c:layout>
              <c:tx>
                <c:strRef>
                  <c:f>'3.6'!$I$6</c:f>
                  <c:strCache>
                    <c:ptCount val="1"/>
                    <c:pt idx="0">
                      <c:v>3. Costs and benefits</c:v>
                    </c:pt>
                  </c:strCache>
                </c:strRef>
              </c:tx>
              <c:dLblPos val="r"/>
              <c:showLegendKey val="0"/>
              <c:showVal val="1"/>
              <c:showCatName val="0"/>
              <c:showSerName val="0"/>
              <c:showPercent val="0"/>
              <c:showBubbleSize val="0"/>
            </c:dLbl>
            <c:dLbl>
              <c:idx val="3"/>
              <c:layout>
                <c:manualLayout>
                  <c:x val="-1.7155147079454865E-2"/>
                  <c:y val="-9.0865529408255499E-2"/>
                </c:manualLayout>
              </c:layout>
              <c:tx>
                <c:strRef>
                  <c:f>'3.6'!$I$7</c:f>
                  <c:strCache>
                    <c:ptCount val="1"/>
                    <c:pt idx="0">
                      <c:v>4. Access and sharing in science policies</c:v>
                    </c:pt>
                  </c:strCache>
                </c:strRef>
              </c:tx>
              <c:dLblPos val="r"/>
              <c:showLegendKey val="0"/>
              <c:showVal val="1"/>
              <c:showCatName val="0"/>
              <c:showSerName val="0"/>
              <c:showPercent val="0"/>
              <c:showBubbleSize val="0"/>
            </c:dLbl>
            <c:dLbl>
              <c:idx val="4"/>
              <c:layout>
                <c:manualLayout>
                  <c:x val="-0.18957846920406227"/>
                  <c:y val="-0.13159874002878266"/>
                </c:manualLayout>
              </c:layout>
              <c:tx>
                <c:strRef>
                  <c:f>'3.6'!$I$8</c:f>
                  <c:strCache>
                    <c:ptCount val="1"/>
                    <c:pt idx="0">
                      <c:v>5. Framework of operational principles</c:v>
                    </c:pt>
                  </c:strCache>
                </c:strRef>
              </c:tx>
              <c:dLblPos val="r"/>
              <c:showLegendKey val="0"/>
              <c:showVal val="1"/>
              <c:showCatName val="0"/>
              <c:showSerName val="0"/>
              <c:showPercent val="0"/>
              <c:showBubbleSize val="0"/>
            </c:dLbl>
            <c:dLbl>
              <c:idx val="5"/>
              <c:layout>
                <c:manualLayout>
                  <c:x val="2.9886243983985849E-4"/>
                  <c:y val="7.2484908666199041E-2"/>
                </c:manualLayout>
              </c:layout>
              <c:tx>
                <c:strRef>
                  <c:f>'3.6'!$I$9</c:f>
                  <c:strCache>
                    <c:ptCount val="1"/>
                    <c:pt idx="0">
                      <c:v>6. International data sharing</c:v>
                    </c:pt>
                  </c:strCache>
                </c:strRef>
              </c:tx>
              <c:dLblPos val="r"/>
              <c:showLegendKey val="0"/>
              <c:showVal val="1"/>
              <c:showCatName val="0"/>
              <c:showSerName val="0"/>
              <c:showPercent val="0"/>
              <c:showBubbleSize val="0"/>
            </c:dLbl>
            <c:showLegendKey val="0"/>
            <c:showVal val="1"/>
            <c:showCatName val="0"/>
            <c:showSerName val="0"/>
            <c:showPercent val="0"/>
            <c:showBubbleSize val="0"/>
            <c:showLeaderLines val="0"/>
          </c:dLbls>
          <c:errBars>
            <c:errDir val="y"/>
            <c:errBarType val="both"/>
            <c:errValType val="cust"/>
            <c:noEndCap val="0"/>
            <c:plus>
              <c:numRef>
                <c:f>'3.6'!$M$4:$M$9</c:f>
                <c:numCache>
                  <c:formatCode>General</c:formatCode>
                  <c:ptCount val="6"/>
                  <c:pt idx="0">
                    <c:v>0.13819866479356008</c:v>
                  </c:pt>
                  <c:pt idx="1">
                    <c:v>0.17910237772651527</c:v>
                  </c:pt>
                  <c:pt idx="2">
                    <c:v>0.23469282423497406</c:v>
                  </c:pt>
                  <c:pt idx="3">
                    <c:v>0.17821645781234663</c:v>
                  </c:pt>
                  <c:pt idx="4">
                    <c:v>0.18773177788644532</c:v>
                  </c:pt>
                  <c:pt idx="5">
                    <c:v>0.16306653015674291</c:v>
                  </c:pt>
                </c:numCache>
              </c:numRef>
            </c:plus>
            <c:minus>
              <c:numRef>
                <c:f>'3.6'!$M$4:$M$9</c:f>
                <c:numCache>
                  <c:formatCode>General</c:formatCode>
                  <c:ptCount val="6"/>
                  <c:pt idx="0">
                    <c:v>0.13819866479356008</c:v>
                  </c:pt>
                  <c:pt idx="1">
                    <c:v>0.17910237772651527</c:v>
                  </c:pt>
                  <c:pt idx="2">
                    <c:v>0.23469282423497406</c:v>
                  </c:pt>
                  <c:pt idx="3">
                    <c:v>0.17821645781234663</c:v>
                  </c:pt>
                  <c:pt idx="4">
                    <c:v>0.18773177788644532</c:v>
                  </c:pt>
                  <c:pt idx="5">
                    <c:v>0.16306653015674291</c:v>
                  </c:pt>
                </c:numCache>
              </c:numRef>
            </c:minus>
          </c:errBars>
          <c:errBars>
            <c:errDir val="x"/>
            <c:errBarType val="both"/>
            <c:errValType val="cust"/>
            <c:noEndCap val="0"/>
            <c:plus>
              <c:numRef>
                <c:f>'3.6'!$L$4:$L$9</c:f>
                <c:numCache>
                  <c:formatCode>General</c:formatCode>
                  <c:ptCount val="6"/>
                  <c:pt idx="0">
                    <c:v>0.13704858656188812</c:v>
                  </c:pt>
                  <c:pt idx="1">
                    <c:v>9.6362020087109451E-2</c:v>
                  </c:pt>
                  <c:pt idx="2">
                    <c:v>0.22222222222222229</c:v>
                  </c:pt>
                  <c:pt idx="3">
                    <c:v>0.12622722459758232</c:v>
                  </c:pt>
                  <c:pt idx="4">
                    <c:v>0.16306653015674291</c:v>
                  </c:pt>
                  <c:pt idx="5">
                    <c:v>0.16435561369636431</c:v>
                  </c:pt>
                </c:numCache>
              </c:numRef>
            </c:plus>
            <c:minus>
              <c:numRef>
                <c:f>'3.6'!$L$4:$L$9</c:f>
                <c:numCache>
                  <c:formatCode>General</c:formatCode>
                  <c:ptCount val="6"/>
                  <c:pt idx="0">
                    <c:v>0.13704858656188812</c:v>
                  </c:pt>
                  <c:pt idx="1">
                    <c:v>9.6362020087109451E-2</c:v>
                  </c:pt>
                  <c:pt idx="2">
                    <c:v>0.22222222222222229</c:v>
                  </c:pt>
                  <c:pt idx="3">
                    <c:v>0.12622722459758232</c:v>
                  </c:pt>
                  <c:pt idx="4">
                    <c:v>0.16306653015674291</c:v>
                  </c:pt>
                  <c:pt idx="5">
                    <c:v>0.16435561369636431</c:v>
                  </c:pt>
                </c:numCache>
              </c:numRef>
            </c:minus>
          </c:errBars>
          <c:xVal>
            <c:numRef>
              <c:f>'3.6'!$J$4:$J$9</c:f>
              <c:numCache>
                <c:formatCode>General</c:formatCode>
                <c:ptCount val="6"/>
                <c:pt idx="0">
                  <c:v>4.2592592592592595</c:v>
                </c:pt>
                <c:pt idx="1">
                  <c:v>4.4074074074074074</c:v>
                </c:pt>
                <c:pt idx="2">
                  <c:v>3.8888888888888888</c:v>
                </c:pt>
                <c:pt idx="3">
                  <c:v>4.2592592592592595</c:v>
                </c:pt>
                <c:pt idx="4">
                  <c:v>4.1111111111111107</c:v>
                </c:pt>
                <c:pt idx="5">
                  <c:v>3.9629629629629628</c:v>
                </c:pt>
              </c:numCache>
            </c:numRef>
          </c:xVal>
          <c:yVal>
            <c:numRef>
              <c:f>'3.6'!$K$4:$K$9</c:f>
              <c:numCache>
                <c:formatCode>General</c:formatCode>
                <c:ptCount val="6"/>
                <c:pt idx="0">
                  <c:v>3.8518518518518516</c:v>
                </c:pt>
                <c:pt idx="1">
                  <c:v>3.4074074074074074</c:v>
                </c:pt>
                <c:pt idx="2">
                  <c:v>3.2222222222222223</c:v>
                </c:pt>
                <c:pt idx="3">
                  <c:v>3.6296296296296298</c:v>
                </c:pt>
                <c:pt idx="4">
                  <c:v>3.4814814814814814</c:v>
                </c:pt>
                <c:pt idx="5">
                  <c:v>3.2222222222222223</c:v>
                </c:pt>
              </c:numCache>
            </c:numRef>
          </c:yVal>
          <c:smooth val="0"/>
        </c:ser>
        <c:dLbls>
          <c:showLegendKey val="0"/>
          <c:showVal val="0"/>
          <c:showCatName val="0"/>
          <c:showSerName val="0"/>
          <c:showPercent val="0"/>
          <c:showBubbleSize val="0"/>
        </c:dLbls>
        <c:axId val="101579392"/>
        <c:axId val="101593856"/>
      </c:scatterChart>
      <c:valAx>
        <c:axId val="101579392"/>
        <c:scaling>
          <c:orientation val="minMax"/>
          <c:max val="4.5"/>
          <c:min val="3.7"/>
        </c:scaling>
        <c:delete val="0"/>
        <c:axPos val="b"/>
        <c:title>
          <c:tx>
            <c:rich>
              <a:bodyPr/>
              <a:lstStyle/>
              <a:p>
                <a:pPr>
                  <a:defRPr/>
                </a:pPr>
                <a:r>
                  <a:rPr lang="en-US"/>
                  <a:t>Relevance</a:t>
                </a:r>
              </a:p>
            </c:rich>
          </c:tx>
          <c:layout>
            <c:manualLayout>
              <c:xMode val="edge"/>
              <c:yMode val="edge"/>
              <c:x val="0.8853029088046831"/>
              <c:y val="0.92991835076041207"/>
            </c:manualLayout>
          </c:layout>
          <c:overlay val="0"/>
        </c:title>
        <c:numFmt formatCode="General" sourceLinked="1"/>
        <c:majorTickMark val="out"/>
        <c:minorTickMark val="none"/>
        <c:tickLblPos val="nextTo"/>
        <c:crossAx val="101593856"/>
        <c:crosses val="autoZero"/>
        <c:crossBetween val="midCat"/>
      </c:valAx>
      <c:valAx>
        <c:axId val="101593856"/>
        <c:scaling>
          <c:orientation val="minMax"/>
          <c:max val="4"/>
          <c:min val="3"/>
        </c:scaling>
        <c:delete val="0"/>
        <c:axPos val="l"/>
        <c:title>
          <c:tx>
            <c:rich>
              <a:bodyPr rot="0" vert="horz"/>
              <a:lstStyle/>
              <a:p>
                <a:pPr>
                  <a:defRPr/>
                </a:pPr>
                <a:r>
                  <a:rPr lang="en-GB"/>
                  <a:t>Current policy effort</a:t>
                </a:r>
              </a:p>
            </c:rich>
          </c:tx>
          <c:layout>
            <c:manualLayout>
              <c:xMode val="edge"/>
              <c:yMode val="edge"/>
              <c:x val="0"/>
              <c:y val="2.3230759411375984E-3"/>
            </c:manualLayout>
          </c:layout>
          <c:overlay val="0"/>
        </c:title>
        <c:numFmt formatCode="General" sourceLinked="1"/>
        <c:majorTickMark val="out"/>
        <c:minorTickMark val="none"/>
        <c:tickLblPos val="nextTo"/>
        <c:crossAx val="101579392"/>
        <c:crosses val="autoZero"/>
        <c:crossBetween val="midCat"/>
      </c:valAx>
    </c:plotArea>
    <c:plotVisOnly val="1"/>
    <c:dispBlanksAs val="gap"/>
    <c:showDLblsOverMax val="0"/>
  </c:chart>
  <c:txPr>
    <a:bodyPr/>
    <a:lstStyle/>
    <a:p>
      <a:pPr>
        <a:defRPr sz="16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9592519685039387E-2"/>
          <c:y val="0.14805236217863768"/>
          <c:w val="0.86875481189851256"/>
          <c:h val="0.72133858761500891"/>
        </c:manualLayout>
      </c:layout>
      <c:scatterChart>
        <c:scatterStyle val="lineMarker"/>
        <c:varyColors val="0"/>
        <c:ser>
          <c:idx val="0"/>
          <c:order val="0"/>
          <c:spPr>
            <a:ln w="28575">
              <a:noFill/>
            </a:ln>
          </c:spPr>
          <c:dLbls>
            <c:dLbl>
              <c:idx val="0"/>
              <c:layout>
                <c:manualLayout>
                  <c:x val="-7.5056662818511075E-2"/>
                  <c:y val="-4.6748780177139057E-2"/>
                </c:manualLayout>
              </c:layout>
              <c:tx>
                <c:strRef>
                  <c:f>'3.7'!$K$5</c:f>
                  <c:strCache>
                    <c:ptCount val="1"/>
                    <c:pt idx="0">
                      <c:v>Openness</c:v>
                    </c:pt>
                  </c:strCache>
                </c:strRef>
              </c:tx>
              <c:dLblPos val="r"/>
              <c:showLegendKey val="0"/>
              <c:showVal val="1"/>
              <c:showCatName val="0"/>
              <c:showSerName val="0"/>
              <c:showPercent val="0"/>
              <c:showBubbleSize val="0"/>
            </c:dLbl>
            <c:dLbl>
              <c:idx val="1"/>
              <c:layout>
                <c:manualLayout>
                  <c:x val="-1.2627035750551371E-2"/>
                  <c:y val="-5.145406584817794E-3"/>
                </c:manualLayout>
              </c:layout>
              <c:tx>
                <c:strRef>
                  <c:f>'3.7'!$K$6</c:f>
                  <c:strCache>
                    <c:ptCount val="1"/>
                    <c:pt idx="0">
                      <c:v>Flexibility</c:v>
                    </c:pt>
                  </c:strCache>
                </c:strRef>
              </c:tx>
              <c:dLblPos val="r"/>
              <c:showLegendKey val="0"/>
              <c:showVal val="1"/>
              <c:showCatName val="0"/>
              <c:showSerName val="0"/>
              <c:showPercent val="0"/>
              <c:showBubbleSize val="0"/>
            </c:dLbl>
            <c:dLbl>
              <c:idx val="2"/>
              <c:layout>
                <c:manualLayout>
                  <c:x val="-7.3140552608693357E-2"/>
                  <c:y val="1.4432651576274508E-2"/>
                </c:manualLayout>
              </c:layout>
              <c:tx>
                <c:strRef>
                  <c:f>'3.7'!$K$7</c:f>
                  <c:strCache>
                    <c:ptCount val="1"/>
                    <c:pt idx="0">
                      <c:v>Transparency</c:v>
                    </c:pt>
                  </c:strCache>
                </c:strRef>
              </c:tx>
              <c:dLblPos val="r"/>
              <c:showLegendKey val="0"/>
              <c:showVal val="1"/>
              <c:showCatName val="0"/>
              <c:showSerName val="0"/>
              <c:showPercent val="0"/>
              <c:showBubbleSize val="0"/>
            </c:dLbl>
            <c:dLbl>
              <c:idx val="3"/>
              <c:layout>
                <c:manualLayout>
                  <c:x val="-8.3851308627157811E-2"/>
                  <c:y val="2.6668937926957272E-2"/>
                </c:manualLayout>
              </c:layout>
              <c:tx>
                <c:strRef>
                  <c:f>'3.7'!$K$8</c:f>
                  <c:strCache>
                    <c:ptCount val="1"/>
                    <c:pt idx="0">
                      <c:v>Legal conformity</c:v>
                    </c:pt>
                  </c:strCache>
                </c:strRef>
              </c:tx>
              <c:dLblPos val="r"/>
              <c:showLegendKey val="0"/>
              <c:showVal val="1"/>
              <c:showCatName val="0"/>
              <c:showSerName val="0"/>
              <c:showPercent val="0"/>
              <c:showBubbleSize val="0"/>
            </c:dLbl>
            <c:dLbl>
              <c:idx val="4"/>
              <c:layout>
                <c:manualLayout>
                  <c:x val="-0.10143008986375496"/>
                  <c:y val="-4.4552222254124349E-2"/>
                </c:manualLayout>
              </c:layout>
              <c:tx>
                <c:strRef>
                  <c:f>'3.7'!$K$9</c:f>
                  <c:strCache>
                    <c:ptCount val="1"/>
                    <c:pt idx="0">
                      <c:v>Protection of intellectual property</c:v>
                    </c:pt>
                  </c:strCache>
                </c:strRef>
              </c:tx>
              <c:dLblPos val="r"/>
              <c:showLegendKey val="0"/>
              <c:showVal val="1"/>
              <c:showCatName val="0"/>
              <c:showSerName val="0"/>
              <c:showPercent val="0"/>
              <c:showBubbleSize val="0"/>
            </c:dLbl>
            <c:dLbl>
              <c:idx val="5"/>
              <c:layout/>
              <c:tx>
                <c:strRef>
                  <c:f>'3.7'!$K$10</c:f>
                  <c:strCache>
                    <c:ptCount val="1"/>
                    <c:pt idx="0">
                      <c:v>Formal responsibility</c:v>
                    </c:pt>
                  </c:strCache>
                </c:strRef>
              </c:tx>
              <c:dLblPos val="t"/>
              <c:showLegendKey val="0"/>
              <c:showVal val="1"/>
              <c:showCatName val="0"/>
              <c:showSerName val="0"/>
              <c:showPercent val="0"/>
              <c:showBubbleSize val="0"/>
            </c:dLbl>
            <c:dLbl>
              <c:idx val="6"/>
              <c:layout>
                <c:manualLayout>
                  <c:x val="-3.656764870917268E-2"/>
                  <c:y val="2.6668937926957272E-2"/>
                </c:manualLayout>
              </c:layout>
              <c:tx>
                <c:strRef>
                  <c:f>'3.7'!$K$11</c:f>
                  <c:strCache>
                    <c:ptCount val="1"/>
                    <c:pt idx="0">
                      <c:v>Professionalism</c:v>
                    </c:pt>
                  </c:strCache>
                </c:strRef>
              </c:tx>
              <c:dLblPos val="r"/>
              <c:showLegendKey val="0"/>
              <c:showVal val="1"/>
              <c:showCatName val="0"/>
              <c:showSerName val="0"/>
              <c:showPercent val="0"/>
              <c:showBubbleSize val="0"/>
            </c:dLbl>
            <c:dLbl>
              <c:idx val="7"/>
              <c:layout/>
              <c:tx>
                <c:rich>
                  <a:bodyPr/>
                  <a:lstStyle/>
                  <a:p>
                    <a:r>
                      <a:rPr lang="en-GB" dirty="0" smtClean="0">
                        <a:solidFill>
                          <a:srgbClr val="000000"/>
                        </a:solidFill>
                      </a:rPr>
                      <a:t>Interoperability</a:t>
                    </a:r>
                    <a:endParaRPr lang="en-GB" dirty="0"/>
                  </a:p>
                </c:rich>
              </c:tx>
              <c:dLblPos val="t"/>
              <c:showLegendKey val="0"/>
              <c:showVal val="1"/>
              <c:showCatName val="0"/>
              <c:showSerName val="0"/>
              <c:showPercent val="0"/>
              <c:showBubbleSize val="0"/>
            </c:dLbl>
            <c:dLbl>
              <c:idx val="8"/>
              <c:layout/>
              <c:tx>
                <c:strRef>
                  <c:f>'3.7'!$K$13</c:f>
                  <c:strCache>
                    <c:ptCount val="1"/>
                    <c:pt idx="0">
                      <c:v>Quality</c:v>
                    </c:pt>
                  </c:strCache>
                </c:strRef>
              </c:tx>
              <c:dLblPos val="t"/>
              <c:showLegendKey val="0"/>
              <c:showVal val="1"/>
              <c:showCatName val="0"/>
              <c:showSerName val="0"/>
              <c:showPercent val="0"/>
              <c:showBubbleSize val="0"/>
            </c:dLbl>
            <c:dLbl>
              <c:idx val="9"/>
              <c:layout>
                <c:manualLayout>
                  <c:x val="-8.0046042248339958E-2"/>
                  <c:y val="-3.1367671885619432E-2"/>
                </c:manualLayout>
              </c:layout>
              <c:tx>
                <c:strRef>
                  <c:f>'3.7'!$K$14</c:f>
                  <c:strCache>
                    <c:ptCount val="1"/>
                    <c:pt idx="0">
                      <c:v>Security </c:v>
                    </c:pt>
                  </c:strCache>
                </c:strRef>
              </c:tx>
              <c:dLblPos val="r"/>
              <c:showLegendKey val="0"/>
              <c:showVal val="1"/>
              <c:showCatName val="0"/>
              <c:showSerName val="0"/>
              <c:showPercent val="0"/>
              <c:showBubbleSize val="0"/>
            </c:dLbl>
            <c:dLbl>
              <c:idx val="10"/>
              <c:layout>
                <c:manualLayout>
                  <c:x val="-0.14615192924818568"/>
                  <c:y val="-5.145406584817794E-3"/>
                </c:manualLayout>
              </c:layout>
              <c:tx>
                <c:strRef>
                  <c:f>'3.7'!$K$15</c:f>
                  <c:strCache>
                    <c:ptCount val="1"/>
                    <c:pt idx="0">
                      <c:v>Efficiency</c:v>
                    </c:pt>
                  </c:strCache>
                </c:strRef>
              </c:tx>
              <c:dLblPos val="r"/>
              <c:showLegendKey val="0"/>
              <c:showVal val="1"/>
              <c:showCatName val="0"/>
              <c:showSerName val="0"/>
              <c:showPercent val="0"/>
              <c:showBubbleSize val="0"/>
            </c:dLbl>
            <c:dLbl>
              <c:idx val="11"/>
              <c:layout/>
              <c:tx>
                <c:strRef>
                  <c:f>'3.7'!$K$16</c:f>
                  <c:strCache>
                    <c:ptCount val="1"/>
                    <c:pt idx="0">
                      <c:v>Accountability</c:v>
                    </c:pt>
                  </c:strCache>
                </c:strRef>
              </c:tx>
              <c:dLblPos val="t"/>
              <c:showLegendKey val="0"/>
              <c:showVal val="1"/>
              <c:showCatName val="0"/>
              <c:showSerName val="0"/>
              <c:showPercent val="0"/>
              <c:showBubbleSize val="0"/>
            </c:dLbl>
            <c:dLbl>
              <c:idx val="12"/>
              <c:layout>
                <c:manualLayout>
                  <c:x val="-7.16819830036972E-2"/>
                  <c:y val="2.4221680656820729E-2"/>
                </c:manualLayout>
              </c:layout>
              <c:tx>
                <c:strRef>
                  <c:f>'3.7'!$K$17</c:f>
                  <c:strCache>
                    <c:ptCount val="1"/>
                    <c:pt idx="0">
                      <c:v>Sustainability</c:v>
                    </c:pt>
                  </c:strCache>
                </c:strRef>
              </c:tx>
              <c:dLblPos val="r"/>
              <c:showLegendKey val="0"/>
              <c:showVal val="1"/>
              <c:showCatName val="0"/>
              <c:showSerName val="0"/>
              <c:showPercent val="0"/>
              <c:showBubbleSize val="0"/>
            </c:dLbl>
            <c:txPr>
              <a:bodyPr/>
              <a:lstStyle/>
              <a:p>
                <a:pPr>
                  <a:defRPr sz="1200">
                    <a:solidFill>
                      <a:srgbClr val="000000"/>
                    </a:solidFill>
                  </a:defRPr>
                </a:pPr>
                <a:endParaRPr lang="en-US"/>
              </a:p>
            </c:txPr>
            <c:showLegendKey val="0"/>
            <c:showVal val="1"/>
            <c:showCatName val="0"/>
            <c:showSerName val="0"/>
            <c:showPercent val="0"/>
            <c:showBubbleSize val="0"/>
            <c:showLeaderLines val="0"/>
          </c:dLbls>
          <c:errBars>
            <c:errDir val="y"/>
            <c:errBarType val="both"/>
            <c:errValType val="cust"/>
            <c:noEndCap val="0"/>
            <c:plus>
              <c:numRef>
                <c:f>'3.7'!$O$5:$O$17</c:f>
                <c:numCache>
                  <c:formatCode>General</c:formatCode>
                  <c:ptCount val="13"/>
                  <c:pt idx="0">
                    <c:v>0.20076880829000424</c:v>
                  </c:pt>
                  <c:pt idx="1">
                    <c:v>0.22103195001898934</c:v>
                  </c:pt>
                  <c:pt idx="2">
                    <c:v>0.19997889516165707</c:v>
                  </c:pt>
                  <c:pt idx="3">
                    <c:v>0.20621349491963042</c:v>
                  </c:pt>
                  <c:pt idx="4">
                    <c:v>0.23015288237744391</c:v>
                  </c:pt>
                  <c:pt idx="5">
                    <c:v>0.26688025634181189</c:v>
                  </c:pt>
                  <c:pt idx="6">
                    <c:v>0.27390462152071909</c:v>
                  </c:pt>
                  <c:pt idx="7">
                    <c:v>0.26329780855981821</c:v>
                  </c:pt>
                  <c:pt idx="8">
                    <c:v>0.20672455764868075</c:v>
                  </c:pt>
                  <c:pt idx="9">
                    <c:v>0.20900887625021344</c:v>
                  </c:pt>
                  <c:pt idx="10">
                    <c:v>0.26229400083154197</c:v>
                  </c:pt>
                  <c:pt idx="11">
                    <c:v>0.30576052867711406</c:v>
                  </c:pt>
                  <c:pt idx="12">
                    <c:v>0.22222222222222229</c:v>
                  </c:pt>
                </c:numCache>
              </c:numRef>
            </c:plus>
            <c:minus>
              <c:numRef>
                <c:f>'3.7'!$O$5:$O$17</c:f>
                <c:numCache>
                  <c:formatCode>General</c:formatCode>
                  <c:ptCount val="13"/>
                  <c:pt idx="0">
                    <c:v>0.20076880829000424</c:v>
                  </c:pt>
                  <c:pt idx="1">
                    <c:v>0.22103195001898934</c:v>
                  </c:pt>
                  <c:pt idx="2">
                    <c:v>0.19997889516165707</c:v>
                  </c:pt>
                  <c:pt idx="3">
                    <c:v>0.20621349491963042</c:v>
                  </c:pt>
                  <c:pt idx="4">
                    <c:v>0.23015288237744391</c:v>
                  </c:pt>
                  <c:pt idx="5">
                    <c:v>0.26688025634181189</c:v>
                  </c:pt>
                  <c:pt idx="6">
                    <c:v>0.27390462152071909</c:v>
                  </c:pt>
                  <c:pt idx="7">
                    <c:v>0.26329780855981821</c:v>
                  </c:pt>
                  <c:pt idx="8">
                    <c:v>0.20672455764868075</c:v>
                  </c:pt>
                  <c:pt idx="9">
                    <c:v>0.20900887625021344</c:v>
                  </c:pt>
                  <c:pt idx="10">
                    <c:v>0.26229400083154197</c:v>
                  </c:pt>
                  <c:pt idx="11">
                    <c:v>0.30576052867711406</c:v>
                  </c:pt>
                  <c:pt idx="12">
                    <c:v>0.22222222222222229</c:v>
                  </c:pt>
                </c:numCache>
              </c:numRef>
            </c:minus>
            <c:spPr>
              <a:ln w="3175">
                <a:solidFill>
                  <a:schemeClr val="bg1">
                    <a:lumMod val="65000"/>
                  </a:schemeClr>
                </a:solidFill>
              </a:ln>
            </c:spPr>
          </c:errBars>
          <c:errBars>
            <c:errDir val="x"/>
            <c:errBarType val="both"/>
            <c:errValType val="cust"/>
            <c:noEndCap val="0"/>
            <c:plus>
              <c:numRef>
                <c:f>'3.7'!$N$5:$N$17</c:f>
                <c:numCache>
                  <c:formatCode>General</c:formatCode>
                  <c:ptCount val="13"/>
                  <c:pt idx="0">
                    <c:v>0.20672455764868075</c:v>
                  </c:pt>
                  <c:pt idx="1">
                    <c:v>0.22854259755762291</c:v>
                  </c:pt>
                  <c:pt idx="2">
                    <c:v>0.19107444600691978</c:v>
                  </c:pt>
                  <c:pt idx="3">
                    <c:v>0.19759020950882847</c:v>
                  </c:pt>
                  <c:pt idx="4">
                    <c:v>0.19598157859737717</c:v>
                  </c:pt>
                  <c:pt idx="5">
                    <c:v>0.26148818018424536</c:v>
                  </c:pt>
                  <c:pt idx="6">
                    <c:v>0.25224537715168732</c:v>
                  </c:pt>
                  <c:pt idx="7">
                    <c:v>0.20900887625021325</c:v>
                  </c:pt>
                  <c:pt idx="8">
                    <c:v>0.19490178206822859</c:v>
                  </c:pt>
                  <c:pt idx="9">
                    <c:v>0.18941048590991058</c:v>
                  </c:pt>
                  <c:pt idx="10">
                    <c:v>0.25432836360651628</c:v>
                  </c:pt>
                  <c:pt idx="11">
                    <c:v>0.28743883283419208</c:v>
                  </c:pt>
                  <c:pt idx="12">
                    <c:v>0.20544451712045519</c:v>
                  </c:pt>
                </c:numCache>
              </c:numRef>
            </c:plus>
            <c:minus>
              <c:numRef>
                <c:f>'3.7'!$N$5:$N$17</c:f>
                <c:numCache>
                  <c:formatCode>General</c:formatCode>
                  <c:ptCount val="13"/>
                  <c:pt idx="0">
                    <c:v>0.20672455764868075</c:v>
                  </c:pt>
                  <c:pt idx="1">
                    <c:v>0.22854259755762291</c:v>
                  </c:pt>
                  <c:pt idx="2">
                    <c:v>0.19107444600691978</c:v>
                  </c:pt>
                  <c:pt idx="3">
                    <c:v>0.19759020950882847</c:v>
                  </c:pt>
                  <c:pt idx="4">
                    <c:v>0.19598157859737717</c:v>
                  </c:pt>
                  <c:pt idx="5">
                    <c:v>0.26148818018424536</c:v>
                  </c:pt>
                  <c:pt idx="6">
                    <c:v>0.25224537715168732</c:v>
                  </c:pt>
                  <c:pt idx="7">
                    <c:v>0.20900887625021325</c:v>
                  </c:pt>
                  <c:pt idx="8">
                    <c:v>0.19490178206822859</c:v>
                  </c:pt>
                  <c:pt idx="9">
                    <c:v>0.18941048590991058</c:v>
                  </c:pt>
                  <c:pt idx="10">
                    <c:v>0.25432836360651628</c:v>
                  </c:pt>
                  <c:pt idx="11">
                    <c:v>0.28743883283419208</c:v>
                  </c:pt>
                  <c:pt idx="12">
                    <c:v>0.20544451712045519</c:v>
                  </c:pt>
                </c:numCache>
              </c:numRef>
            </c:minus>
            <c:spPr>
              <a:ln w="3175">
                <a:solidFill>
                  <a:schemeClr val="bg1">
                    <a:lumMod val="65000"/>
                  </a:schemeClr>
                </a:solidFill>
              </a:ln>
            </c:spPr>
          </c:errBars>
          <c:xVal>
            <c:numRef>
              <c:f>'3.7'!$L$5:$L$17</c:f>
              <c:numCache>
                <c:formatCode>General</c:formatCode>
                <c:ptCount val="13"/>
                <c:pt idx="0">
                  <c:v>4.333333333333333</c:v>
                </c:pt>
                <c:pt idx="1">
                  <c:v>3.8888888888888888</c:v>
                </c:pt>
                <c:pt idx="2">
                  <c:v>4.2962962962962967</c:v>
                </c:pt>
                <c:pt idx="3">
                  <c:v>4.1481481481481479</c:v>
                </c:pt>
                <c:pt idx="4">
                  <c:v>3.9629629629629628</c:v>
                </c:pt>
                <c:pt idx="5">
                  <c:v>3.6666666666666665</c:v>
                </c:pt>
                <c:pt idx="6">
                  <c:v>3.8888888888888888</c:v>
                </c:pt>
                <c:pt idx="7">
                  <c:v>4.4444444444444446</c:v>
                </c:pt>
                <c:pt idx="8">
                  <c:v>4.4444444444444446</c:v>
                </c:pt>
                <c:pt idx="9">
                  <c:v>4.2592592592592595</c:v>
                </c:pt>
                <c:pt idx="10">
                  <c:v>3.8518518518518516</c:v>
                </c:pt>
                <c:pt idx="11">
                  <c:v>3.6666666666666665</c:v>
                </c:pt>
                <c:pt idx="12">
                  <c:v>4.2962962962962967</c:v>
                </c:pt>
              </c:numCache>
            </c:numRef>
          </c:xVal>
          <c:yVal>
            <c:numRef>
              <c:f>'3.7'!$M$5:$M$17</c:f>
              <c:numCache>
                <c:formatCode>General</c:formatCode>
                <c:ptCount val="13"/>
                <c:pt idx="0">
                  <c:v>4.3703703703703702</c:v>
                </c:pt>
                <c:pt idx="1">
                  <c:v>3.6296296296296298</c:v>
                </c:pt>
                <c:pt idx="2">
                  <c:v>4.1851851851851851</c:v>
                </c:pt>
                <c:pt idx="3">
                  <c:v>4.0740740740740744</c:v>
                </c:pt>
                <c:pt idx="4">
                  <c:v>3.7407407407407409</c:v>
                </c:pt>
                <c:pt idx="5">
                  <c:v>3.6666666666666665</c:v>
                </c:pt>
                <c:pt idx="6">
                  <c:v>3.5555555555555554</c:v>
                </c:pt>
                <c:pt idx="7">
                  <c:v>4.2222222222222223</c:v>
                </c:pt>
                <c:pt idx="8">
                  <c:v>4.333333333333333</c:v>
                </c:pt>
                <c:pt idx="9">
                  <c:v>4.2222222222222223</c:v>
                </c:pt>
                <c:pt idx="10">
                  <c:v>3.6296296296296298</c:v>
                </c:pt>
                <c:pt idx="11">
                  <c:v>3.2962962962962963</c:v>
                </c:pt>
                <c:pt idx="12">
                  <c:v>4.1111111111111107</c:v>
                </c:pt>
              </c:numCache>
            </c:numRef>
          </c:yVal>
          <c:smooth val="0"/>
        </c:ser>
        <c:dLbls>
          <c:showLegendKey val="0"/>
          <c:showVal val="0"/>
          <c:showCatName val="0"/>
          <c:showSerName val="0"/>
          <c:showPercent val="0"/>
          <c:showBubbleSize val="0"/>
        </c:dLbls>
        <c:axId val="101744640"/>
        <c:axId val="101746560"/>
      </c:scatterChart>
      <c:valAx>
        <c:axId val="101744640"/>
        <c:scaling>
          <c:orientation val="minMax"/>
          <c:max val="4.5999999999999996"/>
          <c:min val="3.5"/>
        </c:scaling>
        <c:delete val="0"/>
        <c:axPos val="b"/>
        <c:title>
          <c:tx>
            <c:rich>
              <a:bodyPr/>
              <a:lstStyle/>
              <a:p>
                <a:pPr>
                  <a:defRPr/>
                </a:pPr>
                <a:r>
                  <a:rPr lang="en-US"/>
                  <a:t>Relevance</a:t>
                </a:r>
              </a:p>
            </c:rich>
          </c:tx>
          <c:layout>
            <c:manualLayout>
              <c:xMode val="edge"/>
              <c:yMode val="edge"/>
              <c:x val="0.86340748031496062"/>
              <c:y val="0.94287891408882663"/>
            </c:manualLayout>
          </c:layout>
          <c:overlay val="0"/>
        </c:title>
        <c:numFmt formatCode="General" sourceLinked="1"/>
        <c:majorTickMark val="out"/>
        <c:minorTickMark val="none"/>
        <c:tickLblPos val="nextTo"/>
        <c:crossAx val="101746560"/>
        <c:crosses val="autoZero"/>
        <c:crossBetween val="midCat"/>
      </c:valAx>
      <c:valAx>
        <c:axId val="101746560"/>
        <c:scaling>
          <c:orientation val="minMax"/>
          <c:max val="4.5999999999999996"/>
          <c:min val="3"/>
        </c:scaling>
        <c:delete val="0"/>
        <c:axPos val="l"/>
        <c:title>
          <c:tx>
            <c:rich>
              <a:bodyPr rot="0" vert="horz"/>
              <a:lstStyle/>
              <a:p>
                <a:pPr>
                  <a:defRPr/>
                </a:pPr>
                <a:r>
                  <a:rPr lang="en-GB"/>
                  <a:t>Need to</a:t>
                </a:r>
              </a:p>
              <a:p>
                <a:pPr>
                  <a:defRPr/>
                </a:pPr>
                <a:r>
                  <a:rPr lang="en-GB"/>
                  <a:t>include</a:t>
                </a:r>
              </a:p>
            </c:rich>
          </c:tx>
          <c:layout>
            <c:manualLayout>
              <c:xMode val="edge"/>
              <c:yMode val="edge"/>
              <c:x val="1.9444444444444445E-2"/>
              <c:y val="1.7699478910302522E-2"/>
            </c:manualLayout>
          </c:layout>
          <c:overlay val="0"/>
        </c:title>
        <c:numFmt formatCode="General" sourceLinked="1"/>
        <c:majorTickMark val="out"/>
        <c:minorTickMark val="none"/>
        <c:tickLblPos val="nextTo"/>
        <c:crossAx val="101744640"/>
        <c:crosses val="autoZero"/>
        <c:crossBetween val="midCat"/>
      </c:valAx>
    </c:plotArea>
    <c:plotVisOnly val="1"/>
    <c:dispBlanksAs val="gap"/>
    <c:showDLblsOverMax val="0"/>
  </c:chart>
  <c:txPr>
    <a:bodyPr/>
    <a:lstStyle/>
    <a:p>
      <a:pPr>
        <a:defRPr sz="14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8.6453546195124978E-3"/>
          <c:y val="5.7993097796353504E-2"/>
          <c:w val="0.98919330672560934"/>
          <c:h val="0.90669435697448009"/>
        </c:manualLayout>
      </c:layout>
      <c:scatterChart>
        <c:scatterStyle val="lineMarker"/>
        <c:varyColors val="0"/>
        <c:ser>
          <c:idx val="0"/>
          <c:order val="0"/>
          <c:spPr>
            <a:ln w="28575">
              <a:noFill/>
            </a:ln>
          </c:spPr>
          <c:marker>
            <c:symbol val="diamond"/>
            <c:size val="5"/>
            <c:spPr>
              <a:solidFill>
                <a:srgbClr val="4F81BD"/>
              </a:solidFill>
              <a:ln>
                <a:solidFill>
                  <a:srgbClr val="4F81BD"/>
                </a:solidFill>
                <a:prstDash val="solid"/>
              </a:ln>
            </c:spPr>
          </c:marker>
          <c:dLbls>
            <c:dLbl>
              <c:idx val="0"/>
              <c:layout>
                <c:manualLayout>
                  <c:x val="-1.1728303606614584E-2"/>
                  <c:y val="-7.2489766668354369E-2"/>
                </c:manualLayout>
              </c:layout>
              <c:tx>
                <c:strRef>
                  <c:f>'3.9'!$F$4</c:f>
                  <c:strCache>
                    <c:ptCount val="1"/>
                    <c:pt idx="0">
                      <c:v>Data Mgmt Plan</c:v>
                    </c:pt>
                  </c:strCache>
                </c:strRef>
              </c:tx>
              <c:dLblPos val="r"/>
              <c:showLegendKey val="0"/>
              <c:showVal val="1"/>
              <c:showCatName val="0"/>
              <c:showSerName val="0"/>
              <c:showPercent val="0"/>
              <c:showBubbleSize val="0"/>
            </c:dLbl>
            <c:dLbl>
              <c:idx val="1"/>
              <c:layout>
                <c:manualLayout>
                  <c:x val="-3.5870546898705676E-2"/>
                  <c:y val="-7.5911686440948672E-2"/>
                </c:manualLayout>
              </c:layout>
              <c:tx>
                <c:strRef>
                  <c:f>'3.9'!$F$5</c:f>
                  <c:strCache>
                    <c:ptCount val="1"/>
                    <c:pt idx="0">
                      <c:v>Personnel &amp; infrastructure</c:v>
                    </c:pt>
                  </c:strCache>
                </c:strRef>
              </c:tx>
              <c:dLblPos val="r"/>
              <c:showLegendKey val="0"/>
              <c:showVal val="1"/>
              <c:showCatName val="0"/>
              <c:showSerName val="0"/>
              <c:showPercent val="0"/>
              <c:showBubbleSize val="0"/>
            </c:dLbl>
            <c:dLbl>
              <c:idx val="2"/>
              <c:layout>
                <c:manualLayout>
                  <c:x val="-0.14787375317551912"/>
                  <c:y val="-3.1407199451941335E-2"/>
                </c:manualLayout>
              </c:layout>
              <c:tx>
                <c:strRef>
                  <c:f>'3.9'!$F$6</c:f>
                  <c:strCache>
                    <c:ptCount val="1"/>
                    <c:pt idx="0">
                      <c:v>Awareness about data</c:v>
                    </c:pt>
                  </c:strCache>
                </c:strRef>
              </c:tx>
              <c:dLblPos val="r"/>
              <c:showLegendKey val="0"/>
              <c:showVal val="1"/>
              <c:showCatName val="0"/>
              <c:showSerName val="0"/>
              <c:showPercent val="0"/>
              <c:showBubbleSize val="0"/>
            </c:dLbl>
            <c:dLbl>
              <c:idx val="3"/>
              <c:layout>
                <c:manualLayout>
                  <c:x val="-6.6817055084427091E-2"/>
                  <c:y val="1.9447030094368649E-2"/>
                </c:manualLayout>
              </c:layout>
              <c:tx>
                <c:strRef>
                  <c:f>'3.9'!$F$7</c:f>
                  <c:strCache>
                    <c:ptCount val="1"/>
                    <c:pt idx="0">
                      <c:v>Privacy issues</c:v>
                    </c:pt>
                  </c:strCache>
                </c:strRef>
              </c:tx>
              <c:dLblPos val="r"/>
              <c:showLegendKey val="0"/>
              <c:showVal val="1"/>
              <c:showCatName val="0"/>
              <c:showSerName val="0"/>
              <c:showPercent val="0"/>
              <c:showBubbleSize val="0"/>
            </c:dLbl>
            <c:dLbl>
              <c:idx val="4"/>
              <c:layout>
                <c:manualLayout>
                  <c:x val="-0.13463973511160779"/>
                  <c:y val="-0.13264821404071694"/>
                </c:manualLayout>
              </c:layout>
              <c:tx>
                <c:strRef>
                  <c:f>'3.9'!$F$8</c:f>
                  <c:strCache>
                    <c:ptCount val="1"/>
                    <c:pt idx="0">
                      <c:v>Legal, cultural, language, proprietary</c:v>
                    </c:pt>
                  </c:strCache>
                </c:strRef>
              </c:tx>
              <c:dLblPos val="r"/>
              <c:showLegendKey val="0"/>
              <c:showVal val="1"/>
              <c:showCatName val="0"/>
              <c:showSerName val="0"/>
              <c:showPercent val="0"/>
              <c:showBubbleSize val="0"/>
            </c:dLbl>
            <c:dLbl>
              <c:idx val="5"/>
              <c:layout>
                <c:manualLayout>
                  <c:x val="-1.4903141283398107E-2"/>
                  <c:y val="6.2079456096359779E-2"/>
                </c:manualLayout>
              </c:layout>
              <c:tx>
                <c:strRef>
                  <c:f>'3.9'!$F$9</c:f>
                  <c:strCache>
                    <c:ptCount val="1"/>
                    <c:pt idx="0">
                      <c:v>Incentives for researchers</c:v>
                    </c:pt>
                  </c:strCache>
                </c:strRef>
              </c:tx>
              <c:dLblPos val="r"/>
              <c:showLegendKey val="0"/>
              <c:showVal val="1"/>
              <c:showCatName val="0"/>
              <c:showSerName val="0"/>
              <c:showPercent val="0"/>
              <c:showBubbleSize val="0"/>
            </c:dLbl>
            <c:dLbl>
              <c:idx val="6"/>
              <c:layout>
                <c:manualLayout>
                  <c:x val="-0.18444679423735849"/>
                  <c:y val="7.8126440228645025E-2"/>
                </c:manualLayout>
              </c:layout>
              <c:tx>
                <c:strRef>
                  <c:f>'3.9'!$F$10</c:f>
                  <c:strCache>
                    <c:ptCount val="1"/>
                    <c:pt idx="0">
                      <c:v>Reliability, validity &amp; generalisability</c:v>
                    </c:pt>
                  </c:strCache>
                </c:strRef>
              </c:tx>
              <c:dLblPos val="r"/>
              <c:showLegendKey val="0"/>
              <c:showVal val="1"/>
              <c:showCatName val="0"/>
              <c:showSerName val="0"/>
              <c:showPercent val="0"/>
              <c:showBubbleSize val="0"/>
            </c:dLbl>
            <c:dLbl>
              <c:idx val="7"/>
              <c:layout>
                <c:manualLayout>
                  <c:x val="-1.051239858370661E-2"/>
                  <c:y val="7.1531410129083497E-2"/>
                </c:manualLayout>
              </c:layout>
              <c:tx>
                <c:strRef>
                  <c:f>'3.9'!$F$11</c:f>
                  <c:strCache>
                    <c:ptCount val="1"/>
                    <c:pt idx="0">
                      <c:v>International harmonisation of data</c:v>
                    </c:pt>
                  </c:strCache>
                </c:strRef>
              </c:tx>
              <c:dLblPos val="r"/>
              <c:showLegendKey val="0"/>
              <c:showVal val="1"/>
              <c:showCatName val="0"/>
              <c:showSerName val="0"/>
              <c:showPercent val="0"/>
              <c:showBubbleSize val="0"/>
            </c:dLbl>
            <c:dLbl>
              <c:idx val="8"/>
              <c:layout>
                <c:manualLayout>
                  <c:x val="-0.16740298241602256"/>
                  <c:y val="-1.4736085898681309E-2"/>
                </c:manualLayout>
              </c:layout>
              <c:tx>
                <c:strRef>
                  <c:f>'3.9'!$F$12</c:f>
                  <c:strCache>
                    <c:ptCount val="1"/>
                    <c:pt idx="0">
                      <c:v>International co-ordination</c:v>
                    </c:pt>
                  </c:strCache>
                </c:strRef>
              </c:tx>
              <c:dLblPos val="r"/>
              <c:showLegendKey val="0"/>
              <c:showVal val="1"/>
              <c:showCatName val="0"/>
              <c:showSerName val="0"/>
              <c:showPercent val="0"/>
              <c:showBubbleSize val="0"/>
            </c:dLbl>
            <c:dLbl>
              <c:idx val="9"/>
              <c:layout>
                <c:manualLayout>
                  <c:x val="-0.22902272104140287"/>
                  <c:y val="6.649278995366735E-2"/>
                </c:manualLayout>
              </c:layout>
              <c:tx>
                <c:strRef>
                  <c:f>'3.9'!$F$13</c:f>
                  <c:strCache>
                    <c:ptCount val="1"/>
                    <c:pt idx="0">
                      <c:v>Interdisciplinary co-ordination for grand challenges</c:v>
                    </c:pt>
                  </c:strCache>
                </c:strRef>
              </c:tx>
              <c:dLblPos val="r"/>
              <c:showLegendKey val="0"/>
              <c:showVal val="1"/>
              <c:showCatName val="0"/>
              <c:showSerName val="0"/>
              <c:showPercent val="0"/>
              <c:showBubbleSize val="0"/>
            </c:dLbl>
            <c:txPr>
              <a:bodyPr/>
              <a:lstStyle/>
              <a:p>
                <a:pPr>
                  <a:defRPr sz="1200">
                    <a:solidFill>
                      <a:srgbClr val="000000"/>
                    </a:solidFill>
                    <a:latin typeface="Arial Narrow" panose="020B0606020202030204" pitchFamily="34" charset="0"/>
                  </a:defRPr>
                </a:pPr>
                <a:endParaRPr lang="en-US"/>
              </a:p>
            </c:txPr>
            <c:showLegendKey val="0"/>
            <c:showVal val="1"/>
            <c:showCatName val="0"/>
            <c:showSerName val="0"/>
            <c:showPercent val="0"/>
            <c:showBubbleSize val="0"/>
            <c:showLeaderLines val="0"/>
          </c:dLbls>
          <c:errBars>
            <c:errDir val="y"/>
            <c:errBarType val="both"/>
            <c:errValType val="cust"/>
            <c:noEndCap val="0"/>
            <c:plus>
              <c:numRef>
                <c:f>'3.9'!$K$4:$K$13</c:f>
                <c:numCache>
                  <c:formatCode>General</c:formatCode>
                  <c:ptCount val="10"/>
                  <c:pt idx="0">
                    <c:v>0.25245444919516496</c:v>
                  </c:pt>
                  <c:pt idx="1">
                    <c:v>0.25783082271792063</c:v>
                  </c:pt>
                  <c:pt idx="2">
                    <c:v>0.26865356658977285</c:v>
                  </c:pt>
                  <c:pt idx="3">
                    <c:v>0.24546106478463831</c:v>
                  </c:pt>
                  <c:pt idx="4">
                    <c:v>0.28908606026132933</c:v>
                  </c:pt>
                  <c:pt idx="5">
                    <c:v>0.25986904275763834</c:v>
                  </c:pt>
                  <c:pt idx="6">
                    <c:v>0.28762232396863729</c:v>
                  </c:pt>
                  <c:pt idx="7">
                    <c:v>0.28981515614882097</c:v>
                  </c:pt>
                  <c:pt idx="8">
                    <c:v>0.29199152080499041</c:v>
                  </c:pt>
                  <c:pt idx="9">
                    <c:v>0.28981515614882097</c:v>
                  </c:pt>
                </c:numCache>
              </c:numRef>
            </c:plus>
            <c:minus>
              <c:numRef>
                <c:f>'3.9'!$K$4:$K$13</c:f>
                <c:numCache>
                  <c:formatCode>General</c:formatCode>
                  <c:ptCount val="10"/>
                  <c:pt idx="0">
                    <c:v>0.25245444919516496</c:v>
                  </c:pt>
                  <c:pt idx="1">
                    <c:v>0.25783082271792063</c:v>
                  </c:pt>
                  <c:pt idx="2">
                    <c:v>0.26865356658977285</c:v>
                  </c:pt>
                  <c:pt idx="3">
                    <c:v>0.24546106478463831</c:v>
                  </c:pt>
                  <c:pt idx="4">
                    <c:v>0.28908606026132933</c:v>
                  </c:pt>
                  <c:pt idx="5">
                    <c:v>0.25986904275763834</c:v>
                  </c:pt>
                  <c:pt idx="6">
                    <c:v>0.28762232396863729</c:v>
                  </c:pt>
                  <c:pt idx="7">
                    <c:v>0.28981515614882097</c:v>
                  </c:pt>
                  <c:pt idx="8">
                    <c:v>0.29199152080499041</c:v>
                  </c:pt>
                  <c:pt idx="9">
                    <c:v>0.28981515614882097</c:v>
                  </c:pt>
                </c:numCache>
              </c:numRef>
            </c:minus>
            <c:spPr>
              <a:ln>
                <a:solidFill>
                  <a:schemeClr val="bg1">
                    <a:lumMod val="65000"/>
                  </a:schemeClr>
                </a:solidFill>
              </a:ln>
            </c:spPr>
          </c:errBars>
          <c:errBars>
            <c:errDir val="x"/>
            <c:errBarType val="both"/>
            <c:errValType val="cust"/>
            <c:noEndCap val="0"/>
            <c:plus>
              <c:numRef>
                <c:f>'3.9'!$J$4:$J$13</c:f>
                <c:numCache>
                  <c:formatCode>General</c:formatCode>
                  <c:ptCount val="10"/>
                  <c:pt idx="0">
                    <c:v>0.15131933589617666</c:v>
                  </c:pt>
                  <c:pt idx="1">
                    <c:v>0.14270632235177433</c:v>
                  </c:pt>
                  <c:pt idx="2">
                    <c:v>0.28926850651506131</c:v>
                  </c:pt>
                  <c:pt idx="3">
                    <c:v>0.17280558614382635</c:v>
                  </c:pt>
                  <c:pt idx="4">
                    <c:v>0.19971489650509269</c:v>
                  </c:pt>
                  <c:pt idx="5">
                    <c:v>0.11158493463000663</c:v>
                  </c:pt>
                  <c:pt idx="6">
                    <c:v>0.26865356658977285</c:v>
                  </c:pt>
                  <c:pt idx="7">
                    <c:v>0.25557000661069607</c:v>
                  </c:pt>
                  <c:pt idx="8">
                    <c:v>0.25783082271792063</c:v>
                  </c:pt>
                  <c:pt idx="9">
                    <c:v>0.33867203062605267</c:v>
                  </c:pt>
                </c:numCache>
              </c:numRef>
            </c:plus>
            <c:minus>
              <c:numRef>
                <c:f>'3.9'!$J$4:$J$13</c:f>
                <c:numCache>
                  <c:formatCode>General</c:formatCode>
                  <c:ptCount val="10"/>
                  <c:pt idx="0">
                    <c:v>0.15131933589617666</c:v>
                  </c:pt>
                  <c:pt idx="1">
                    <c:v>0.14270632235177433</c:v>
                  </c:pt>
                  <c:pt idx="2">
                    <c:v>0.28926850651506131</c:v>
                  </c:pt>
                  <c:pt idx="3">
                    <c:v>0.17280558614382635</c:v>
                  </c:pt>
                  <c:pt idx="4">
                    <c:v>0.19971489650509269</c:v>
                  </c:pt>
                  <c:pt idx="5">
                    <c:v>0.11158493463000663</c:v>
                  </c:pt>
                  <c:pt idx="6">
                    <c:v>0.26865356658977285</c:v>
                  </c:pt>
                  <c:pt idx="7">
                    <c:v>0.25557000661069607</c:v>
                  </c:pt>
                  <c:pt idx="8">
                    <c:v>0.25783082271792063</c:v>
                  </c:pt>
                  <c:pt idx="9">
                    <c:v>0.33867203062605267</c:v>
                  </c:pt>
                </c:numCache>
              </c:numRef>
            </c:minus>
            <c:spPr>
              <a:ln>
                <a:solidFill>
                  <a:schemeClr val="bg1">
                    <a:lumMod val="65000"/>
                  </a:schemeClr>
                </a:solidFill>
              </a:ln>
            </c:spPr>
          </c:errBars>
          <c:xVal>
            <c:numRef>
              <c:f>'3.9'!$G$4:$G$13</c:f>
              <c:numCache>
                <c:formatCode>General</c:formatCode>
                <c:ptCount val="10"/>
                <c:pt idx="0">
                  <c:v>4.1851851851851851</c:v>
                </c:pt>
                <c:pt idx="1">
                  <c:v>4.3703703703703702</c:v>
                </c:pt>
                <c:pt idx="2">
                  <c:v>3.4814814814814814</c:v>
                </c:pt>
                <c:pt idx="3">
                  <c:v>4.0370370370370372</c:v>
                </c:pt>
                <c:pt idx="4">
                  <c:v>4</c:v>
                </c:pt>
                <c:pt idx="5">
                  <c:v>4.4814814814814818</c:v>
                </c:pt>
                <c:pt idx="6">
                  <c:v>3.8888888888888888</c:v>
                </c:pt>
                <c:pt idx="7">
                  <c:v>3.925925925925926</c:v>
                </c:pt>
                <c:pt idx="8">
                  <c:v>3.7777777777777777</c:v>
                </c:pt>
                <c:pt idx="9">
                  <c:v>3.5925925925925926</c:v>
                </c:pt>
              </c:numCache>
            </c:numRef>
          </c:xVal>
          <c:yVal>
            <c:numRef>
              <c:f>'3.9'!$H$4:$H$13</c:f>
              <c:numCache>
                <c:formatCode>General</c:formatCode>
                <c:ptCount val="10"/>
                <c:pt idx="0">
                  <c:v>3.4814814814814814</c:v>
                </c:pt>
                <c:pt idx="1">
                  <c:v>3.1111111111111112</c:v>
                </c:pt>
                <c:pt idx="2">
                  <c:v>3.2222222222222223</c:v>
                </c:pt>
                <c:pt idx="3">
                  <c:v>3.3703703703703702</c:v>
                </c:pt>
                <c:pt idx="4">
                  <c:v>3.2222222222222223</c:v>
                </c:pt>
                <c:pt idx="5">
                  <c:v>2.8518518518518516</c:v>
                </c:pt>
                <c:pt idx="6">
                  <c:v>2.8148148148148149</c:v>
                </c:pt>
                <c:pt idx="7">
                  <c:v>3.0370370370370372</c:v>
                </c:pt>
                <c:pt idx="8">
                  <c:v>3.074074074074074</c:v>
                </c:pt>
                <c:pt idx="9">
                  <c:v>2.9629629629629628</c:v>
                </c:pt>
              </c:numCache>
            </c:numRef>
          </c:yVal>
          <c:smooth val="0"/>
        </c:ser>
        <c:dLbls>
          <c:showLegendKey val="0"/>
          <c:showVal val="0"/>
          <c:showCatName val="0"/>
          <c:showSerName val="0"/>
          <c:showPercent val="0"/>
          <c:showBubbleSize val="0"/>
        </c:dLbls>
        <c:axId val="102156160"/>
        <c:axId val="91029504"/>
      </c:scatterChart>
      <c:valAx>
        <c:axId val="102156160"/>
        <c:scaling>
          <c:orientation val="minMax"/>
          <c:max val="4.5999999999999996"/>
          <c:min val="2.5"/>
        </c:scaling>
        <c:delete val="0"/>
        <c:axPos val="b"/>
        <c:majorGridlines>
          <c:spPr>
            <a:ln w="9525" cmpd="sng">
              <a:solidFill>
                <a:srgbClr val="FFFFFF"/>
              </a:solidFill>
              <a:prstDash val="solid"/>
            </a:ln>
          </c:spPr>
        </c:majorGridlines>
        <c:title>
          <c:tx>
            <c:rich>
              <a:bodyPr/>
              <a:lstStyle/>
              <a:p>
                <a:pPr>
                  <a:defRPr sz="1400"/>
                </a:pPr>
                <a:r>
                  <a:rPr lang="en-GB" sz="1400"/>
                  <a:t>Relevance</a:t>
                </a:r>
              </a:p>
            </c:rich>
          </c:tx>
          <c:layout>
            <c:manualLayout>
              <c:xMode val="edge"/>
              <c:yMode val="edge"/>
              <c:x val="0.92219180842438753"/>
              <c:y val="0.94929988347691474"/>
            </c:manualLayout>
          </c:layout>
          <c:overlay val="0"/>
        </c:title>
        <c:numFmt formatCode="General" sourceLinked="1"/>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400"/>
            </a:pPr>
            <a:endParaRPr lang="en-US"/>
          </a:p>
        </c:txPr>
        <c:crossAx val="91029504"/>
        <c:crosses val="autoZero"/>
        <c:crossBetween val="midCat"/>
      </c:valAx>
      <c:valAx>
        <c:axId val="91029504"/>
        <c:scaling>
          <c:orientation val="minMax"/>
          <c:max val="4.5999999999999996"/>
          <c:min val="2.5"/>
        </c:scaling>
        <c:delete val="0"/>
        <c:axPos val="l"/>
        <c:majorGridlines>
          <c:spPr>
            <a:ln w="9525" cmpd="sng">
              <a:solidFill>
                <a:srgbClr val="FFFFFF"/>
              </a:solidFill>
              <a:prstDash val="solid"/>
            </a:ln>
          </c:spPr>
        </c:majorGridlines>
        <c:title>
          <c:tx>
            <c:rich>
              <a:bodyPr rot="0" vert="horz"/>
              <a:lstStyle/>
              <a:p>
                <a:pPr>
                  <a:defRPr sz="1400"/>
                </a:pPr>
                <a:r>
                  <a:rPr lang="en-GB" sz="1400"/>
                  <a:t>Policy effort</a:t>
                </a:r>
              </a:p>
            </c:rich>
          </c:tx>
          <c:layout>
            <c:manualLayout>
              <c:xMode val="edge"/>
              <c:yMode val="edge"/>
              <c:x val="8.6453546195124978E-3"/>
              <c:y val="2.3658564074191021E-2"/>
            </c:manualLayout>
          </c:layout>
          <c:overlay val="0"/>
        </c:title>
        <c:numFmt formatCode="General" sourceLinked="1"/>
        <c:majorTickMark val="in"/>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400"/>
            </a:pPr>
            <a:endParaRPr lang="en-US"/>
          </a:p>
        </c:txPr>
        <c:crossAx val="102156160"/>
        <c:crosses val="autoZero"/>
        <c:crossBetween val="midCat"/>
      </c:valAx>
      <c:spPr>
        <a:solidFill>
          <a:srgbClr val="F4FFFF"/>
        </a:solidFill>
        <a:ln w="9525">
          <a:solidFill>
            <a:srgbClr val="000000"/>
          </a:solidFill>
        </a:ln>
      </c:spPr>
    </c:plotArea>
    <c:plotVisOnly val="1"/>
    <c:dispBlanksAs val="gap"/>
    <c:showDLblsOverMax val="0"/>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sz="11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spPr>
              <a:solidFill>
                <a:schemeClr val="tx2"/>
              </a:solidFill>
            </c:spPr>
          </c:dPt>
          <c:dPt>
            <c:idx val="1"/>
            <c:bubble3D val="0"/>
            <c:spPr>
              <a:pattFill prst="pct80">
                <a:fgClr>
                  <a:schemeClr val="tx2">
                    <a:lumMod val="60000"/>
                    <a:lumOff val="40000"/>
                  </a:schemeClr>
                </a:fgClr>
                <a:bgClr>
                  <a:schemeClr val="bg1"/>
                </a:bgClr>
              </a:pattFill>
            </c:spPr>
          </c:dPt>
          <c:dPt>
            <c:idx val="2"/>
            <c:bubble3D val="0"/>
            <c:spPr>
              <a:pattFill prst="dkHorz">
                <a:fgClr>
                  <a:schemeClr val="accent1"/>
                </a:fgClr>
                <a:bgClr>
                  <a:schemeClr val="bg1"/>
                </a:bgClr>
              </a:pattFill>
            </c:spPr>
          </c:dPt>
          <c:dPt>
            <c:idx val="3"/>
            <c:bubble3D val="0"/>
            <c:spPr>
              <a:pattFill prst="smConfetti">
                <a:fgClr>
                  <a:schemeClr val="tx2">
                    <a:lumMod val="60000"/>
                    <a:lumOff val="40000"/>
                  </a:schemeClr>
                </a:fgClr>
                <a:bgClr>
                  <a:schemeClr val="bg1"/>
                </a:bgClr>
              </a:pattFill>
            </c:spPr>
          </c:dPt>
          <c:dPt>
            <c:idx val="4"/>
            <c:bubble3D val="0"/>
            <c:spPr>
              <a:solidFill>
                <a:schemeClr val="bg1">
                  <a:lumMod val="85000"/>
                </a:schemeClr>
              </a:solidFill>
            </c:spPr>
          </c:dPt>
          <c:dLbls>
            <c:numFmt formatCode="0%" sourceLinked="0"/>
            <c:txPr>
              <a:bodyPr/>
              <a:lstStyle/>
              <a:p>
                <a:pPr>
                  <a:defRPr>
                    <a:solidFill>
                      <a:sysClr val="windowText" lastClr="000000"/>
                    </a:solidFill>
                  </a:defRPr>
                </a:pPr>
                <a:endParaRPr lang="en-US"/>
              </a:p>
            </c:txPr>
            <c:dLblPos val="outEnd"/>
            <c:showLegendKey val="0"/>
            <c:showVal val="1"/>
            <c:showCatName val="0"/>
            <c:showSerName val="0"/>
            <c:showPercent val="0"/>
            <c:showBubbleSize val="0"/>
            <c:showLeaderLines val="1"/>
          </c:dLbls>
          <c:cat>
            <c:strRef>
              <c:f>'4.1'!$P$22:$T$22</c:f>
              <c:strCache>
                <c:ptCount val="5"/>
                <c:pt idx="0">
                  <c:v>Very high</c:v>
                </c:pt>
                <c:pt idx="1">
                  <c:v>High</c:v>
                </c:pt>
                <c:pt idx="2">
                  <c:v>Moderate</c:v>
                </c:pt>
                <c:pt idx="3">
                  <c:v>Slight</c:v>
                </c:pt>
                <c:pt idx="4">
                  <c:v>No answer</c:v>
                </c:pt>
              </c:strCache>
            </c:strRef>
          </c:cat>
          <c:val>
            <c:numRef>
              <c:f>'4.1'!$P$23:$T$23</c:f>
              <c:numCache>
                <c:formatCode>0.0</c:formatCode>
                <c:ptCount val="5"/>
                <c:pt idx="0">
                  <c:v>0.2857142857142857</c:v>
                </c:pt>
                <c:pt idx="1">
                  <c:v>0.4642857142857143</c:v>
                </c:pt>
                <c:pt idx="2">
                  <c:v>0.14285714285714285</c:v>
                </c:pt>
                <c:pt idx="3">
                  <c:v>3.5714285714285712E-2</c:v>
                </c:pt>
                <c:pt idx="4">
                  <c:v>7.1428571428571425E-2</c:v>
                </c:pt>
              </c:numCache>
            </c:numRef>
          </c:val>
        </c:ser>
        <c:dLbls>
          <c:dLblPos val="inEnd"/>
          <c:showLegendKey val="0"/>
          <c:showVal val="1"/>
          <c:showCatName val="0"/>
          <c:showSerName val="0"/>
          <c:showPercent val="0"/>
          <c:showBubbleSize val="0"/>
          <c:showLeaderLines val="1"/>
        </c:dLbls>
        <c:firstSliceAng val="0"/>
      </c:pieChart>
    </c:plotArea>
    <c:legend>
      <c:legendPos val="r"/>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0.49332</cdr:x>
      <cdr:y>0.11181</cdr:y>
    </cdr:from>
    <cdr:to>
      <cdr:x>0.94803</cdr:x>
      <cdr:y>0.50633</cdr:y>
    </cdr:to>
    <cdr:sp macro="" textlink="">
      <cdr:nvSpPr>
        <cdr:cNvPr id="2" name="Oval 1"/>
        <cdr:cNvSpPr/>
      </cdr:nvSpPr>
      <cdr:spPr>
        <a:xfrm xmlns:a="http://schemas.openxmlformats.org/drawingml/2006/main">
          <a:off x="2910051" y="580259"/>
          <a:ext cx="2682328" cy="2047328"/>
        </a:xfrm>
        <a:prstGeom xmlns:a="http://schemas.openxmlformats.org/drawingml/2006/main" prst="ellipse">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0.08315</cdr:x>
      <cdr:y>0.41907</cdr:y>
    </cdr:from>
    <cdr:to>
      <cdr:x>0.55612</cdr:x>
      <cdr:y>0.84388</cdr:y>
    </cdr:to>
    <cdr:sp macro="" textlink="">
      <cdr:nvSpPr>
        <cdr:cNvPr id="3" name="Oval 2"/>
        <cdr:cNvSpPr/>
      </cdr:nvSpPr>
      <cdr:spPr>
        <a:xfrm xmlns:a="http://schemas.openxmlformats.org/drawingml/2006/main">
          <a:off x="490482" y="2174765"/>
          <a:ext cx="2790060" cy="2204546"/>
        </a:xfrm>
        <a:prstGeom xmlns:a="http://schemas.openxmlformats.org/drawingml/2006/main" prst="ellipse">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4813" cy="495618"/>
          </a:xfrm>
          <a:prstGeom prst="rect">
            <a:avLst/>
          </a:prstGeom>
        </p:spPr>
        <p:txBody>
          <a:bodyPr vert="horz" wrap="square" lIns="91281" tIns="45642" rIns="91281" bIns="45642"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sz="quarter" idx="1"/>
          </p:nvPr>
        </p:nvSpPr>
        <p:spPr>
          <a:xfrm>
            <a:off x="3848101" y="1"/>
            <a:ext cx="2944813" cy="495618"/>
          </a:xfrm>
          <a:prstGeom prst="rect">
            <a:avLst/>
          </a:prstGeom>
        </p:spPr>
        <p:txBody>
          <a:bodyPr vert="horz" wrap="square" lIns="91281" tIns="45642" rIns="91281" bIns="45642" numCol="1" anchor="t" anchorCtr="0" compatLnSpc="1">
            <a:prstTxWarp prst="textNoShape">
              <a:avLst/>
            </a:prstTxWarp>
          </a:bodyPr>
          <a:lstStyle>
            <a:lvl1pPr algn="r">
              <a:defRPr sz="1200"/>
            </a:lvl1pPr>
          </a:lstStyle>
          <a:p>
            <a:fld id="{47D663DD-A347-439F-BFC4-8B6266C3C51E}" type="datetimeFigureOut">
              <a:rPr lang="en-US"/>
              <a:pPr/>
              <a:t>27-Oct-2017</a:t>
            </a:fld>
            <a:endParaRPr lang="en-US"/>
          </a:p>
        </p:txBody>
      </p:sp>
      <p:sp>
        <p:nvSpPr>
          <p:cNvPr id="4" name="Footer Placeholder 3"/>
          <p:cNvSpPr>
            <a:spLocks noGrp="1"/>
          </p:cNvSpPr>
          <p:nvPr>
            <p:ph type="ftr" sz="quarter" idx="2"/>
          </p:nvPr>
        </p:nvSpPr>
        <p:spPr>
          <a:xfrm>
            <a:off x="1" y="9408801"/>
            <a:ext cx="2944813" cy="495618"/>
          </a:xfrm>
          <a:prstGeom prst="rect">
            <a:avLst/>
          </a:prstGeom>
        </p:spPr>
        <p:txBody>
          <a:bodyPr vert="horz" wrap="square" lIns="91281" tIns="45642" rIns="91281" bIns="45642" numCol="1" anchor="b" anchorCtr="0" compatLnSpc="1">
            <a:prstTxWarp prst="textNoShape">
              <a:avLst/>
            </a:prstTxWarp>
          </a:bodyPr>
          <a:lstStyle>
            <a:lvl1pPr>
              <a:defRPr sz="1200"/>
            </a:lvl1pPr>
          </a:lstStyle>
          <a:p>
            <a:endParaRPr lang="en-US"/>
          </a:p>
        </p:txBody>
      </p:sp>
      <p:sp>
        <p:nvSpPr>
          <p:cNvPr id="5" name="Slide Number Placeholder 4"/>
          <p:cNvSpPr>
            <a:spLocks noGrp="1"/>
          </p:cNvSpPr>
          <p:nvPr>
            <p:ph type="sldNum" sz="quarter" idx="3"/>
          </p:nvPr>
        </p:nvSpPr>
        <p:spPr>
          <a:xfrm>
            <a:off x="3848101" y="9408801"/>
            <a:ext cx="2944813" cy="495618"/>
          </a:xfrm>
          <a:prstGeom prst="rect">
            <a:avLst/>
          </a:prstGeom>
        </p:spPr>
        <p:txBody>
          <a:bodyPr vert="horz" wrap="square" lIns="91281" tIns="45642" rIns="91281" bIns="45642" numCol="1" anchor="b" anchorCtr="0" compatLnSpc="1">
            <a:prstTxWarp prst="textNoShape">
              <a:avLst/>
            </a:prstTxWarp>
          </a:bodyPr>
          <a:lstStyle>
            <a:lvl1pPr algn="r">
              <a:defRPr sz="1200"/>
            </a:lvl1pPr>
          </a:lstStyle>
          <a:p>
            <a:fld id="{DBB52AE1-7659-4AC5-B5B4-F8A369A5082A}" type="slidenum">
              <a:rPr lang="en-US"/>
              <a:pPr/>
              <a:t>‹#›</a:t>
            </a:fld>
            <a:endParaRPr lang="en-US"/>
          </a:p>
        </p:txBody>
      </p:sp>
    </p:spTree>
    <p:extLst>
      <p:ext uri="{BB962C8B-B14F-4D97-AF65-F5344CB8AC3E}">
        <p14:creationId xmlns:p14="http://schemas.microsoft.com/office/powerpoint/2010/main" val="2508204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759" cy="494984"/>
          </a:xfrm>
          <a:prstGeom prst="rect">
            <a:avLst/>
          </a:prstGeom>
        </p:spPr>
        <p:txBody>
          <a:bodyPr vert="horz" lIns="91166" tIns="45583" rIns="91166" bIns="45583" rtlCol="0"/>
          <a:lstStyle>
            <a:lvl1pPr algn="l">
              <a:defRPr sz="1200"/>
            </a:lvl1pPr>
          </a:lstStyle>
          <a:p>
            <a:endParaRPr lang="en-GB"/>
          </a:p>
        </p:txBody>
      </p:sp>
      <p:sp>
        <p:nvSpPr>
          <p:cNvPr id="3" name="Date Placeholder 2"/>
          <p:cNvSpPr>
            <a:spLocks noGrp="1"/>
          </p:cNvSpPr>
          <p:nvPr>
            <p:ph type="dt" idx="1"/>
          </p:nvPr>
        </p:nvSpPr>
        <p:spPr>
          <a:xfrm>
            <a:off x="3848156" y="0"/>
            <a:ext cx="2944759" cy="494984"/>
          </a:xfrm>
          <a:prstGeom prst="rect">
            <a:avLst/>
          </a:prstGeom>
        </p:spPr>
        <p:txBody>
          <a:bodyPr vert="horz" lIns="91166" tIns="45583" rIns="91166" bIns="45583" rtlCol="0"/>
          <a:lstStyle>
            <a:lvl1pPr algn="r">
              <a:defRPr sz="1200"/>
            </a:lvl1pPr>
          </a:lstStyle>
          <a:p>
            <a:fld id="{127BFD31-131C-4C73-B616-5F89C1EDDBA0}" type="datetimeFigureOut">
              <a:rPr lang="en-GB" smtClean="0"/>
              <a:t>27/10/2017</a:t>
            </a:fld>
            <a:endParaRPr lang="en-GB"/>
          </a:p>
        </p:txBody>
      </p:sp>
      <p:sp>
        <p:nvSpPr>
          <p:cNvPr id="4" name="Slide Image Placeholder 3"/>
          <p:cNvSpPr>
            <a:spLocks noGrp="1" noRot="1" noChangeAspect="1"/>
          </p:cNvSpPr>
          <p:nvPr>
            <p:ph type="sldImg" idx="2"/>
          </p:nvPr>
        </p:nvSpPr>
        <p:spPr>
          <a:xfrm>
            <a:off x="920750" y="742950"/>
            <a:ext cx="4954588" cy="3714750"/>
          </a:xfrm>
          <a:prstGeom prst="rect">
            <a:avLst/>
          </a:prstGeom>
          <a:noFill/>
          <a:ln w="12700">
            <a:solidFill>
              <a:prstClr val="black"/>
            </a:solidFill>
          </a:ln>
        </p:spPr>
        <p:txBody>
          <a:bodyPr vert="horz" lIns="91166" tIns="45583" rIns="91166" bIns="45583" rtlCol="0" anchor="ctr"/>
          <a:lstStyle/>
          <a:p>
            <a:endParaRPr lang="en-GB"/>
          </a:p>
        </p:txBody>
      </p:sp>
      <p:sp>
        <p:nvSpPr>
          <p:cNvPr id="5" name="Notes Placeholder 4"/>
          <p:cNvSpPr>
            <a:spLocks noGrp="1"/>
          </p:cNvSpPr>
          <p:nvPr>
            <p:ph type="body" sz="quarter" idx="3"/>
          </p:nvPr>
        </p:nvSpPr>
        <p:spPr>
          <a:xfrm>
            <a:off x="679926" y="4704718"/>
            <a:ext cx="5434648" cy="4458016"/>
          </a:xfrm>
          <a:prstGeom prst="rect">
            <a:avLst/>
          </a:prstGeom>
        </p:spPr>
        <p:txBody>
          <a:bodyPr vert="horz" lIns="91166" tIns="45583" rIns="91166" bIns="4558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09435"/>
            <a:ext cx="2944759" cy="494984"/>
          </a:xfrm>
          <a:prstGeom prst="rect">
            <a:avLst/>
          </a:prstGeom>
        </p:spPr>
        <p:txBody>
          <a:bodyPr vert="horz" lIns="91166" tIns="45583" rIns="91166" bIns="45583" rtlCol="0" anchor="b"/>
          <a:lstStyle>
            <a:lvl1pPr algn="l">
              <a:defRPr sz="1200"/>
            </a:lvl1pPr>
          </a:lstStyle>
          <a:p>
            <a:endParaRPr lang="en-GB"/>
          </a:p>
        </p:txBody>
      </p:sp>
      <p:sp>
        <p:nvSpPr>
          <p:cNvPr id="7" name="Slide Number Placeholder 6"/>
          <p:cNvSpPr>
            <a:spLocks noGrp="1"/>
          </p:cNvSpPr>
          <p:nvPr>
            <p:ph type="sldNum" sz="quarter" idx="5"/>
          </p:nvPr>
        </p:nvSpPr>
        <p:spPr>
          <a:xfrm>
            <a:off x="3848156" y="9409435"/>
            <a:ext cx="2944759" cy="494984"/>
          </a:xfrm>
          <a:prstGeom prst="rect">
            <a:avLst/>
          </a:prstGeom>
        </p:spPr>
        <p:txBody>
          <a:bodyPr vert="horz" lIns="91166" tIns="45583" rIns="91166" bIns="45583" rtlCol="0" anchor="b"/>
          <a:lstStyle>
            <a:lvl1pPr algn="r">
              <a:defRPr sz="1200"/>
            </a:lvl1pPr>
          </a:lstStyle>
          <a:p>
            <a:fld id="{6CEA5625-F01E-41AD-9B22-1603415F42BB}" type="slidenum">
              <a:rPr lang="en-GB" smtClean="0"/>
              <a:t>‹#›</a:t>
            </a:fld>
            <a:endParaRPr lang="en-GB"/>
          </a:p>
        </p:txBody>
      </p:sp>
    </p:spTree>
    <p:extLst>
      <p:ext uri="{BB962C8B-B14F-4D97-AF65-F5344CB8AC3E}">
        <p14:creationId xmlns:p14="http://schemas.microsoft.com/office/powerpoint/2010/main" val="1138074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EA5625-F01E-41AD-9B22-1603415F42BB}" type="slidenum">
              <a:rPr lang="en-GB" smtClean="0"/>
              <a:t>1</a:t>
            </a:fld>
            <a:endParaRPr lang="en-GB" dirty="0"/>
          </a:p>
        </p:txBody>
      </p:sp>
    </p:spTree>
    <p:extLst>
      <p:ext uri="{BB962C8B-B14F-4D97-AF65-F5344CB8AC3E}">
        <p14:creationId xmlns:p14="http://schemas.microsoft.com/office/powerpoint/2010/main" val="33835433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EA5625-F01E-41AD-9B22-1603415F42BB}" type="slidenum">
              <a:rPr lang="en-GB" smtClean="0"/>
              <a:t>17</a:t>
            </a:fld>
            <a:endParaRPr lang="en-GB"/>
          </a:p>
        </p:txBody>
      </p:sp>
    </p:spTree>
    <p:extLst>
      <p:ext uri="{BB962C8B-B14F-4D97-AF65-F5344CB8AC3E}">
        <p14:creationId xmlns:p14="http://schemas.microsoft.com/office/powerpoint/2010/main" val="2603254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The International Open data Charter, initiated at the Open Government Partnership summit in 2015, also promotes open access to data. It is a collaboration between governments and experts, around six principles for how governments should publish information: (</a:t>
            </a:r>
            <a:r>
              <a:rPr lang="en-GB" sz="1200" kern="1200" dirty="0" err="1" smtClean="0">
                <a:solidFill>
                  <a:schemeClr val="tx1"/>
                </a:solidFill>
                <a:effectLst/>
                <a:latin typeface="+mn-lt"/>
                <a:ea typeface="+mn-ea"/>
                <a:cs typeface="+mn-cs"/>
              </a:rPr>
              <a:t>i</a:t>
            </a:r>
            <a:r>
              <a:rPr lang="en-GB" sz="1200" kern="1200" dirty="0" smtClean="0">
                <a:solidFill>
                  <a:schemeClr val="tx1"/>
                </a:solidFill>
                <a:effectLst/>
                <a:latin typeface="+mn-lt"/>
                <a:ea typeface="+mn-ea"/>
                <a:cs typeface="+mn-cs"/>
              </a:rPr>
              <a:t>) key datasets open by default; (ii) timely and comprehensive; (iii) accessible and usable (meaning online availability in machine-readable format, available in bulk for easy downloading, free of charge and open-licensed); (iv) comparable and interoperable; (v) for improved governance and citizen engagement; (vi) for inclusive development and innovation. The Charter has been joined by 17 national and 30 local and subnational governments. (International Open data charter, 2017). </a:t>
            </a:r>
          </a:p>
          <a:p>
            <a:r>
              <a:rPr lang="en-GB" sz="1200" kern="1200" dirty="0" smtClean="0">
                <a:solidFill>
                  <a:schemeClr val="tx1"/>
                </a:solidFill>
                <a:effectLst/>
                <a:latin typeface="+mn-lt"/>
                <a:ea typeface="+mn-ea"/>
                <a:cs typeface="+mn-cs"/>
              </a:rPr>
              <a:t>Such as: budget, spending, contracting, land ownership, company registries, legislation, election results</a:t>
            </a:r>
          </a:p>
          <a:p>
            <a:r>
              <a:rPr lang="en-GB" sz="1200" kern="1200" dirty="0" smtClean="0">
                <a:solidFill>
                  <a:schemeClr val="tx1"/>
                </a:solidFill>
                <a:effectLst/>
                <a:latin typeface="+mn-lt"/>
                <a:ea typeface="+mn-ea"/>
                <a:cs typeface="+mn-cs"/>
              </a:rPr>
              <a:t>Australia, Argentina, Chile, Colombia, Costa Rica, France, Guatemala, Italy, Mexico, Panama, Paraguay, Philippines, Sierra Leone, Korea, Ukraine, United Kingdom and Uruguay - only seven of these are OECD member countries.</a:t>
            </a:r>
          </a:p>
          <a:p>
            <a:endParaRPr lang="en-GB" dirty="0"/>
          </a:p>
        </p:txBody>
      </p:sp>
      <p:sp>
        <p:nvSpPr>
          <p:cNvPr id="4" name="Slide Number Placeholder 3"/>
          <p:cNvSpPr>
            <a:spLocks noGrp="1"/>
          </p:cNvSpPr>
          <p:nvPr>
            <p:ph type="sldNum" sz="quarter" idx="10"/>
          </p:nvPr>
        </p:nvSpPr>
        <p:spPr/>
        <p:txBody>
          <a:bodyPr/>
          <a:lstStyle/>
          <a:p>
            <a:fld id="{6CEA5625-F01E-41AD-9B22-1603415F42BB}" type="slidenum">
              <a:rPr lang="en-GB" smtClean="0"/>
              <a:t>3</a:t>
            </a:fld>
            <a:endParaRPr lang="en-GB"/>
          </a:p>
        </p:txBody>
      </p:sp>
    </p:spTree>
    <p:extLst>
      <p:ext uri="{BB962C8B-B14F-4D97-AF65-F5344CB8AC3E}">
        <p14:creationId xmlns:p14="http://schemas.microsoft.com/office/powerpoint/2010/main" val="1250968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err="1" smtClean="0"/>
              <a:t>Relatively</a:t>
            </a:r>
            <a:r>
              <a:rPr lang="fr-FR" dirty="0" smtClean="0"/>
              <a:t> constant over time.</a:t>
            </a:r>
          </a:p>
          <a:p>
            <a:r>
              <a:rPr lang="en-US" dirty="0" smtClean="0"/>
              <a:t>We observe that the Recommendation is seen to have a strong influence in the following types of initiatives: </a:t>
            </a:r>
          </a:p>
          <a:p>
            <a:r>
              <a:rPr lang="en-US" dirty="0" smtClean="0"/>
              <a:t> Strategies, policies and laws focused on open access to data in research </a:t>
            </a:r>
          </a:p>
          <a:p>
            <a:r>
              <a:rPr lang="en-US" dirty="0" smtClean="0"/>
              <a:t> Policies and strategies addressing knowledge based economy and society </a:t>
            </a:r>
          </a:p>
          <a:p>
            <a:r>
              <a:rPr lang="en-US" dirty="0" smtClean="0"/>
              <a:t> Studies and guidelines on research data management </a:t>
            </a:r>
          </a:p>
          <a:p>
            <a:endParaRPr lang="en-US" dirty="0" smtClean="0"/>
          </a:p>
          <a:p>
            <a:r>
              <a:rPr lang="en-US" dirty="0" smtClean="0"/>
              <a:t>The Recommendation is likely to have less impact in the following situations: </a:t>
            </a:r>
          </a:p>
          <a:p>
            <a:r>
              <a:rPr lang="en-US" dirty="0" smtClean="0"/>
              <a:t> Broader open government and public sector information initiatives, which do concern data from public research, but have little or no specifics on this </a:t>
            </a:r>
            <a:r>
              <a:rPr lang="en-US" dirty="0" err="1" smtClean="0"/>
              <a:t>sectorInitiatives</a:t>
            </a:r>
            <a:r>
              <a:rPr lang="en-US" dirty="0" smtClean="0"/>
              <a:t> which deal with data collected by private sector entities </a:t>
            </a:r>
          </a:p>
          <a:p>
            <a:r>
              <a:rPr lang="en-US" dirty="0" smtClean="0"/>
              <a:t> In some countries, focus was given on other international guidance, such as the European Commission policies (which have been influenced by the OECD Recommendation C(2006)184, for example (EC, 2012)), or Open Government Partnership. </a:t>
            </a:r>
          </a:p>
          <a:p>
            <a:r>
              <a:rPr lang="en-US" dirty="0" smtClean="0"/>
              <a:t> Initiatives in partner economies, who have not yet adhered to the Recommendation (but are starting to take it into consideration as a policy reference) </a:t>
            </a:r>
          </a:p>
          <a:p>
            <a:r>
              <a:rPr lang="en-US" dirty="0" smtClean="0"/>
              <a:t> In a few cases, lack of awareness of the Recommendation (even among Member States) </a:t>
            </a:r>
            <a:endParaRPr lang="en-GB" dirty="0"/>
          </a:p>
        </p:txBody>
      </p:sp>
      <p:sp>
        <p:nvSpPr>
          <p:cNvPr id="4" name="Slide Number Placeholder 3"/>
          <p:cNvSpPr>
            <a:spLocks noGrp="1"/>
          </p:cNvSpPr>
          <p:nvPr>
            <p:ph type="sldNum" sz="quarter" idx="10"/>
          </p:nvPr>
        </p:nvSpPr>
        <p:spPr/>
        <p:txBody>
          <a:bodyPr/>
          <a:lstStyle/>
          <a:p>
            <a:fld id="{6CEA5625-F01E-41AD-9B22-1603415F42BB}" type="slidenum">
              <a:rPr lang="en-GB" smtClean="0"/>
              <a:t>4</a:t>
            </a:fld>
            <a:endParaRPr lang="en-GB"/>
          </a:p>
        </p:txBody>
      </p:sp>
    </p:spTree>
    <p:extLst>
      <p:ext uri="{BB962C8B-B14F-4D97-AF65-F5344CB8AC3E}">
        <p14:creationId xmlns:p14="http://schemas.microsoft.com/office/powerpoint/2010/main" val="4131336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EA5625-F01E-41AD-9B22-1603415F42BB}" type="slidenum">
              <a:rPr lang="en-GB" smtClean="0"/>
              <a:t>5</a:t>
            </a:fld>
            <a:endParaRPr lang="en-GB"/>
          </a:p>
        </p:txBody>
      </p:sp>
    </p:spTree>
    <p:extLst>
      <p:ext uri="{BB962C8B-B14F-4D97-AF65-F5344CB8AC3E}">
        <p14:creationId xmlns:p14="http://schemas.microsoft.com/office/powerpoint/2010/main" val="4131336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EA5625-F01E-41AD-9B22-1603415F42BB}" type="slidenum">
              <a:rPr lang="en-GB" smtClean="0"/>
              <a:t>6</a:t>
            </a:fld>
            <a:endParaRPr lang="en-GB"/>
          </a:p>
        </p:txBody>
      </p:sp>
    </p:spTree>
    <p:extLst>
      <p:ext uri="{BB962C8B-B14F-4D97-AF65-F5344CB8AC3E}">
        <p14:creationId xmlns:p14="http://schemas.microsoft.com/office/powerpoint/2010/main" val="2388646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CEA5625-F01E-41AD-9B22-1603415F42BB}" type="slidenum">
              <a:rPr lang="en-GB" smtClean="0"/>
              <a:t>13</a:t>
            </a:fld>
            <a:endParaRPr lang="en-GB"/>
          </a:p>
        </p:txBody>
      </p:sp>
    </p:spTree>
    <p:extLst>
      <p:ext uri="{BB962C8B-B14F-4D97-AF65-F5344CB8AC3E}">
        <p14:creationId xmlns:p14="http://schemas.microsoft.com/office/powerpoint/2010/main" val="1473994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smtClean="0"/>
              <a:t>2: </a:t>
            </a:r>
            <a:r>
              <a:rPr lang="en-US" dirty="0" smtClean="0"/>
              <a:t>Respondents report that </a:t>
            </a:r>
            <a:r>
              <a:rPr lang="en-US" b="1" dirty="0" smtClean="0"/>
              <a:t>good practice sharing </a:t>
            </a:r>
            <a:r>
              <a:rPr lang="en-US" dirty="0" smtClean="0"/>
              <a:t>occurs mostly in seminars and conferences, and some countries report the establishment of communities of practice as well as membership in international fora. However, many respondents report insufficient structured institutional or policy effort in this respect.</a:t>
            </a:r>
          </a:p>
          <a:p>
            <a:r>
              <a:rPr lang="en-US" dirty="0" smtClean="0"/>
              <a:t>1: This is the core objective of most open access to data access initiatives. Some respondents (Japan, Korea) point to the differences across disciplines in the spirit of openness, with physics and biomedical sciences leading the way.</a:t>
            </a:r>
          </a:p>
          <a:p>
            <a:r>
              <a:rPr lang="en-US" dirty="0" smtClean="0"/>
              <a:t>Objective 4 concerning the inclusion of access to data and sharing in science policies is also ranked highly, both in relevance and policy effort. Some countries such as Finland and the Netherlands have implemented comprehensive open science policies, while others include data access aspects in individual policies, including funding regulations (such as the Research Council of Norway). It must be noted however that open access to data is not always specifically addressed in science policies, as reported by Denmark, Korea and Canada (in Canada those policies are dealt through the Open Government Partnership, a Tri-Agency Open Access Policy on Publications and Statement of Principles on Data Management).</a:t>
            </a:r>
          </a:p>
          <a:p>
            <a:r>
              <a:rPr lang="en-US" dirty="0" smtClean="0"/>
              <a:t>The framework of operational principles (objective 5) comes next in the order of priority. In this respect, respondents quote the formulation of the FAIR6 principles (Wilkinson, </a:t>
            </a:r>
            <a:r>
              <a:rPr lang="en-US" dirty="0" err="1" smtClean="0"/>
              <a:t>Dumontier</a:t>
            </a:r>
            <a:r>
              <a:rPr lang="en-US" dirty="0" smtClean="0"/>
              <a:t>, </a:t>
            </a:r>
            <a:r>
              <a:rPr lang="en-US" dirty="0" err="1" smtClean="0"/>
              <a:t>Aalversberg</a:t>
            </a:r>
            <a:r>
              <a:rPr lang="en-US" dirty="0" smtClean="0"/>
              <a:t>, Appleton, &amp; Axton, 2016) as a good basis, but with further efforts needed to </a:t>
            </a:r>
            <a:r>
              <a:rPr lang="en-US" dirty="0" err="1" smtClean="0"/>
              <a:t>operationalise</a:t>
            </a:r>
            <a:r>
              <a:rPr lang="en-US" dirty="0" smtClean="0"/>
              <a:t> those principles. Canada has issued a specific guidance document for releasing scientific data, and is addressing the issue of </a:t>
            </a:r>
            <a:r>
              <a:rPr lang="en-US" dirty="0" err="1" smtClean="0"/>
              <a:t>licencing</a:t>
            </a:r>
            <a:r>
              <a:rPr lang="en-US" dirty="0" smtClean="0"/>
              <a:t> under an Open Government </a:t>
            </a:r>
            <a:r>
              <a:rPr lang="en-US" dirty="0" err="1" smtClean="0"/>
              <a:t>licence</a:t>
            </a:r>
            <a:r>
              <a:rPr lang="en-US" dirty="0" smtClean="0"/>
              <a:t>. The European Commission has published the Guidelines to the Rules on Open access to Scientific Publications and Open access to Research Data in H2020. (EC, 2016), and requires a Data Management Plan as a key element for good data management in research projects.</a:t>
            </a:r>
          </a:p>
          <a:p>
            <a:r>
              <a:rPr lang="en-US" dirty="0" smtClean="0"/>
              <a:t>(objective 3) ranks relatively low, compared to other objectives, especially considering the policy effort which is seen as moderate. Respondents agree that the objective is important, but policies in place are relatively limited. The EC is ready to run a study on the costs of non-FAIR data to the EU Economy. The study will also estimate costs and benefits for implementing the FAIR principles. Moreover, a number of pertinent research projects are being funded via H2020. 60. Improvement in the international data sharing and distribution environment also ranks relatively low. Countries report participation in many international fora, such as the Research Data Alliance, the European Science Cloud and the GO FAIR initiative, the G7 Working Group on Open Science, the Group of Senior Officials on Global Research Infrastructure, the Global Science Forum, and others. However, data access is primarily addressed at national level.</a:t>
            </a:r>
          </a:p>
          <a:p>
            <a:endParaRPr lang="en-GB" dirty="0"/>
          </a:p>
        </p:txBody>
      </p:sp>
      <p:sp>
        <p:nvSpPr>
          <p:cNvPr id="4" name="Slide Number Placeholder 3"/>
          <p:cNvSpPr>
            <a:spLocks noGrp="1"/>
          </p:cNvSpPr>
          <p:nvPr>
            <p:ph type="sldNum" sz="quarter" idx="10"/>
          </p:nvPr>
        </p:nvSpPr>
        <p:spPr/>
        <p:txBody>
          <a:bodyPr/>
          <a:lstStyle/>
          <a:p>
            <a:fld id="{6CEA5625-F01E-41AD-9B22-1603415F42BB}" type="slidenum">
              <a:rPr lang="en-GB" smtClean="0"/>
              <a:t>14</a:t>
            </a:fld>
            <a:endParaRPr lang="en-GB"/>
          </a:p>
        </p:txBody>
      </p:sp>
    </p:spTree>
    <p:extLst>
      <p:ext uri="{BB962C8B-B14F-4D97-AF65-F5344CB8AC3E}">
        <p14:creationId xmlns:p14="http://schemas.microsoft.com/office/powerpoint/2010/main" val="30845079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Quality</a:t>
            </a:r>
            <a:r>
              <a:rPr lang="en-US" dirty="0" smtClean="0"/>
              <a:t> ranked among the highest both in relevance and with respect to the need to include in any future recommendation. This principle comprises aspects of quality control through peer review, documentation of the origin of sources, links to original research materials and datasets, and data citation practices. There is a sentiment that more needs to be done on quality assurance in general, with clear quality standards which could be explicit and verifiable, and captured quantitatively where possible. The new Recommendation could provide guidelines for determining data quality and a standard for labelling datasets with a confidence value. </a:t>
            </a:r>
          </a:p>
          <a:p>
            <a:r>
              <a:rPr lang="en-US" b="1" dirty="0" smtClean="0"/>
              <a:t>Openness</a:t>
            </a:r>
            <a:r>
              <a:rPr lang="en-US" dirty="0" smtClean="0"/>
              <a:t> was defined in the 2007 Principles as “access on equal terms for the international research community at the lowest possible cost, preferably at no more than the marginal cost of dissemination. Open access to data to research data from public funding should be easy, timely, user-friendly and preferably Internet-based.” It was quoted as one of the most relevant principles by respondents, and clearly one that should be built into the overarching recommendation. EU promotes ‘open by default’, efficient and cross-disciplinary research data environment, allowing for proportionate limitations only in duly justified cases of personal data protection, confidentiality, IPR concerns, national security or similar (e.g. 'as open as possible and as closed as necessary'). Australia includes open access to data within its Open Government National Action Plan. However, respondents </a:t>
            </a:r>
            <a:r>
              <a:rPr lang="en-US" dirty="0" err="1" smtClean="0"/>
              <a:t>emphasise</a:t>
            </a:r>
            <a:r>
              <a:rPr lang="en-US" dirty="0" smtClean="0"/>
              <a:t> the need to maintain limits of openness in case of legitimate reasons to keep data closed, and warn against potential disincentive to data acquisition under an ‘open by default’ policy. Further, the need for a ‘cultural change’ among researchers is </a:t>
            </a:r>
            <a:r>
              <a:rPr lang="en-US" dirty="0" err="1" smtClean="0"/>
              <a:t>emphasised</a:t>
            </a:r>
            <a:r>
              <a:rPr lang="en-US" dirty="0" smtClean="0"/>
              <a:t>, in order to achieve more openness. </a:t>
            </a:r>
          </a:p>
          <a:p>
            <a:r>
              <a:rPr lang="en-US" dirty="0" smtClean="0"/>
              <a:t>68. </a:t>
            </a:r>
            <a:r>
              <a:rPr lang="en-US" b="1" dirty="0" smtClean="0"/>
              <a:t>Interoperability</a:t>
            </a:r>
            <a:r>
              <a:rPr lang="en-US" dirty="0" smtClean="0"/>
              <a:t> was cited among the most relevant principles. In the 2007 Principles it comprised the explicit mention of standards used, adoption of best practices among professional </a:t>
            </a:r>
            <a:r>
              <a:rPr lang="en-US" dirty="0" err="1" smtClean="0"/>
              <a:t>organisations</a:t>
            </a:r>
            <a:r>
              <a:rPr lang="en-US" dirty="0" smtClean="0"/>
              <a:t> dealing with data collection and preservation, and taking into account the development of more general ICT standards. While there is progress in interoperability within disciplines, cross-disciplinary interoperability remains to be developed. Interoperability is also the ‘I’ of the FAIR principles put forward by the EU. It is proposed that the recommendation provides guidance on ontologies and translation. The establishment of supranational open science clouds such as the European, Australian, African and NIH Commons in the U.S. will provide a leap in findability for scientists in those regions. Going a step further, the interoperability between those clouds needs to be established to develop global access. </a:t>
            </a:r>
          </a:p>
          <a:p>
            <a:r>
              <a:rPr lang="en-US" b="1" dirty="0" smtClean="0"/>
              <a:t>Transparency</a:t>
            </a:r>
            <a:r>
              <a:rPr lang="en-US" dirty="0" smtClean="0"/>
              <a:t> ranks very high in terms of relevance and inclusion in the overarching recommendation. In the 2007 Principles it was defined through the following aspects: (</a:t>
            </a:r>
            <a:r>
              <a:rPr lang="en-US" dirty="0" err="1" smtClean="0"/>
              <a:t>i</a:t>
            </a:r>
            <a:r>
              <a:rPr lang="en-US" dirty="0" smtClean="0"/>
              <a:t>) information on data-producing </a:t>
            </a:r>
            <a:r>
              <a:rPr lang="en-US" dirty="0" err="1" smtClean="0"/>
              <a:t>organisations</a:t>
            </a:r>
            <a:r>
              <a:rPr lang="en-US" dirty="0" smtClean="0"/>
              <a:t> and their holdings, documentation on available data sets; (ii) dissemination of information on research data policies to stakeholders; (iii) agreements on standards for cataloguing data, and application thereof; (iv) information on data management and access conditions to be shared among data archives and data producing institutions. </a:t>
            </a:r>
          </a:p>
          <a:p>
            <a:r>
              <a:rPr lang="en-US" b="1" dirty="0" smtClean="0"/>
              <a:t>Security</a:t>
            </a:r>
            <a:r>
              <a:rPr lang="en-US" dirty="0" smtClean="0"/>
              <a:t> is another highly ranked principle. In the 2007 Principles, security was meant to encompass both integrity (completeness and absence of errors) and security (protection against loss, destruction, modification and </a:t>
            </a:r>
            <a:r>
              <a:rPr lang="en-US" dirty="0" err="1" smtClean="0"/>
              <a:t>unauthorised</a:t>
            </a:r>
            <a:r>
              <a:rPr lang="en-US" dirty="0" smtClean="0"/>
              <a:t> access). Respondents see security as essential to </a:t>
            </a:r>
            <a:r>
              <a:rPr lang="en-US" u="sng" dirty="0" smtClean="0"/>
              <a:t>foster trust</a:t>
            </a:r>
            <a:r>
              <a:rPr lang="en-US" dirty="0" smtClean="0"/>
              <a:t>. It is proposed that the new recommendation include guidelines for repositories on data provenance and versioning to address data integrity. Benefits, profits, advantages as well as possible disadvantages and risks of open access to data should be addressed in order to look for the ways how to avoid them. </a:t>
            </a:r>
          </a:p>
          <a:p>
            <a:r>
              <a:rPr lang="en-US" b="1" dirty="0" smtClean="0"/>
              <a:t>Sustainability</a:t>
            </a:r>
            <a:r>
              <a:rPr lang="en-US" dirty="0" smtClean="0"/>
              <a:t> is seen as highly relevant and highly needed in the overarching recommendation. Sustainability has to be ensured throughout evolutions of technology and standards. Therefore datasets need to be preserved across technology changes. Expectations of users need to be set however, to ensure that they understand the scope and re-use potential in particular of older data which do not conform to the latest data standards.</a:t>
            </a:r>
          </a:p>
          <a:p>
            <a:r>
              <a:rPr lang="en-US" dirty="0" smtClean="0"/>
              <a:t>In this respect, regular evaluations of electronic infrastructures and services are needed. The data lifetime and deletion policy should be specified. </a:t>
            </a:r>
          </a:p>
          <a:p>
            <a:r>
              <a:rPr lang="en-US" dirty="0" smtClean="0"/>
              <a:t>75. </a:t>
            </a:r>
            <a:r>
              <a:rPr lang="en-US" b="1" dirty="0" smtClean="0"/>
              <a:t>Legal conformity </a:t>
            </a:r>
            <a:r>
              <a:rPr lang="en-US" dirty="0" smtClean="0"/>
              <a:t>under the 2007 principles includes aspects of national security, privacy and confidentiality, intellectual property rights, protection of biodiversity and legal process. Respondents agree that this is one of the high priority principles to be included in the overarching recommendation. Privacy is currently mentioned under this principle, but may need an enhanced focus going forward. </a:t>
            </a:r>
          </a:p>
          <a:p>
            <a:r>
              <a:rPr lang="en-US" dirty="0" smtClean="0"/>
              <a:t>76. </a:t>
            </a:r>
            <a:r>
              <a:rPr lang="en-US" b="1" dirty="0" smtClean="0"/>
              <a:t>Intellectual property (IP) protection </a:t>
            </a:r>
            <a:r>
              <a:rPr lang="en-US" dirty="0" smtClean="0"/>
              <a:t>has a high relevance, but the need to include it in the overarching is moderate to high. The 2007 principles recommend considering the applicability of copyright or other IP laws, including the cases of data which are the result of public-private partnerships, and should nevertheless facilitate open access to data if possible, for public research, or other public-interest purposes. Respondents agree that when partnering with private parties, the public good nature of publicly-funded research data should not be compromised - meaning that it must be freely available for the use of all - and private parties cooperating with the public sector must acknowledge this special status and abide by these principles. They also see IP protection of public research as a complex issue, and suggest that data from public research be protected under Creative Commons, allowing data to be open, but restricting any derivative or commercial use. </a:t>
            </a:r>
          </a:p>
          <a:p>
            <a:r>
              <a:rPr lang="en-US" dirty="0" smtClean="0"/>
              <a:t>78. Other principles are seen as having moderate to high relevance, and the need for including in the overarching recommendation is equally moderate to high: </a:t>
            </a:r>
          </a:p>
          <a:p>
            <a:r>
              <a:rPr lang="en-US" dirty="0" smtClean="0"/>
              <a:t> </a:t>
            </a:r>
            <a:r>
              <a:rPr lang="en-US" b="1" dirty="0" smtClean="0"/>
              <a:t>Flexibility</a:t>
            </a:r>
            <a:r>
              <a:rPr lang="en-US" dirty="0" smtClean="0"/>
              <a:t> is considered with respect to technology evolution, evolving needs of scientific disciplines, legal systems and culture of each country. </a:t>
            </a:r>
          </a:p>
          <a:p>
            <a:r>
              <a:rPr lang="en-US" dirty="0" smtClean="0"/>
              <a:t> </a:t>
            </a:r>
            <a:r>
              <a:rPr lang="en-US" b="1" dirty="0" smtClean="0"/>
              <a:t>Efficiency</a:t>
            </a:r>
            <a:r>
              <a:rPr lang="en-US" dirty="0" smtClean="0"/>
              <a:t>, covering cost effectiveness, cost-benefit analysis, engagement of data management specialists as appropriate, as well as reward structures for researchers. </a:t>
            </a:r>
          </a:p>
          <a:p>
            <a:r>
              <a:rPr lang="en-US" dirty="0" smtClean="0"/>
              <a:t> </a:t>
            </a:r>
            <a:r>
              <a:rPr lang="en-US" b="1" dirty="0" smtClean="0"/>
              <a:t>Professionalism</a:t>
            </a:r>
            <a:r>
              <a:rPr lang="en-US" dirty="0" smtClean="0"/>
              <a:t> is defined in the 2007 Principles as the use of codes of conduct in order to simplify the regulatory burden on access to data, inducing mutual trust between researchers, institutions and other stakeholders involved, as well as clear rules for temporary exclusive use of data. </a:t>
            </a:r>
          </a:p>
          <a:p>
            <a:r>
              <a:rPr lang="en-US" dirty="0" smtClean="0"/>
              <a:t> </a:t>
            </a:r>
            <a:r>
              <a:rPr lang="en-US" b="1" dirty="0" smtClean="0"/>
              <a:t>Formal responsibility </a:t>
            </a:r>
            <a:r>
              <a:rPr lang="en-US" dirty="0" smtClean="0"/>
              <a:t>including explicit rules and regulations regarding the responsibilities of parties involved in data related activities, pertaining to authorship, producer credits, ownership, dissemination, usage restrictions, financial arrangements, ethical rules, licensing terms, liability, and sustainable archiving. If used in the overarching recommendation, should provide guidelines on the handover of data curation responsibility from a national laboratory to the institution of the principal investigator. It is also noted that in some countries formal agreements on terms of access and use of data are absent, reducing the motivation for researchers, and increasing personal burden for them. </a:t>
            </a:r>
          </a:p>
          <a:p>
            <a:r>
              <a:rPr lang="en-US" dirty="0" smtClean="0"/>
              <a:t> </a:t>
            </a:r>
            <a:r>
              <a:rPr lang="en-US" b="1" dirty="0" smtClean="0"/>
              <a:t>Accountability</a:t>
            </a:r>
            <a:r>
              <a:rPr lang="en-US" dirty="0" smtClean="0"/>
              <a:t>, meaning evaluation according to criteria of overall public investments, management performance of data collection and archival agencies, extent of re-use of data sets, knowledge generated from re-use of existing data, and targeted foresight for future needs related to data preservation and re-use. 79. Respondents were also asked to provide additional principles not covered in (OECD, 2007). Some of the principles quoted include:</a:t>
            </a:r>
          </a:p>
          <a:p>
            <a:r>
              <a:rPr lang="en-US" dirty="0" smtClean="0"/>
              <a:t> </a:t>
            </a:r>
            <a:r>
              <a:rPr lang="en-US" b="1" dirty="0" smtClean="0"/>
              <a:t>Discoverability</a:t>
            </a:r>
            <a:r>
              <a:rPr lang="en-US" dirty="0" smtClean="0"/>
              <a:t> is crucial if data is to be re-used. Therefore there is a need to establish ontologies and appropriate semantics to enable scientist from different scientific domains to find relevant data sets. </a:t>
            </a:r>
          </a:p>
          <a:p>
            <a:r>
              <a:rPr lang="en-US" dirty="0" smtClean="0"/>
              <a:t> </a:t>
            </a:r>
            <a:r>
              <a:rPr lang="en-US" b="1" dirty="0" smtClean="0"/>
              <a:t>Machine-readability</a:t>
            </a:r>
            <a:r>
              <a:rPr lang="en-US" dirty="0" smtClean="0"/>
              <a:t> should be the norm, to facilitate treatment of large quantities of data </a:t>
            </a:r>
          </a:p>
          <a:p>
            <a:r>
              <a:rPr lang="en-US" dirty="0" smtClean="0"/>
              <a:t> </a:t>
            </a:r>
            <a:r>
              <a:rPr lang="en-US" b="1" dirty="0" smtClean="0"/>
              <a:t>FAIR data principles</a:t>
            </a:r>
            <a:r>
              <a:rPr lang="en-US" dirty="0" smtClean="0"/>
              <a:t>. Findable, accessible, interoperable, re-usable. A strong link needs to be established between the new OECD recommendation, and those principles which are spreading to a large number of countries. </a:t>
            </a:r>
          </a:p>
          <a:p>
            <a:r>
              <a:rPr lang="en-US" dirty="0" smtClean="0"/>
              <a:t> Strict </a:t>
            </a:r>
            <a:r>
              <a:rPr lang="en-US" b="1" dirty="0" smtClean="0"/>
              <a:t>rules for the financial support </a:t>
            </a:r>
            <a:r>
              <a:rPr lang="en-US" dirty="0" smtClean="0"/>
              <a:t>of open access to data: (</a:t>
            </a:r>
            <a:r>
              <a:rPr lang="en-US" dirty="0" err="1" smtClean="0"/>
              <a:t>i</a:t>
            </a:r>
            <a:r>
              <a:rPr lang="en-US" dirty="0" smtClean="0"/>
              <a:t>) responsibility for financing at international, national, regional and institutional level; (ii) definition of roles between financiers, operators and users; (iii) supervision mechanism for compliance with open access to data rules, including legal sanctions for noncompliance. </a:t>
            </a:r>
          </a:p>
          <a:p>
            <a:r>
              <a:rPr lang="en-US" dirty="0" smtClean="0"/>
              <a:t> Definition of </a:t>
            </a:r>
            <a:r>
              <a:rPr lang="en-US" b="1" dirty="0" smtClean="0"/>
              <a:t>responsibility and ownership</a:t>
            </a:r>
            <a:r>
              <a:rPr lang="en-US" dirty="0" smtClean="0"/>
              <a:t>, including legal and ethical issues  Explicit recognition and reward system for data authorship  Publicly funded research data treated as Commons. </a:t>
            </a:r>
            <a:r>
              <a:rPr lang="en-US" dirty="0" err="1" smtClean="0"/>
              <a:t>Licencing</a:t>
            </a:r>
            <a:r>
              <a:rPr lang="en-US" dirty="0" smtClean="0"/>
              <a:t> under Creative Commons could be used to provide a framework which ensures openness while restricting re-use as needed </a:t>
            </a:r>
          </a:p>
          <a:p>
            <a:r>
              <a:rPr lang="en-US" dirty="0" smtClean="0"/>
              <a:t> Setting an </a:t>
            </a:r>
            <a:r>
              <a:rPr lang="en-US" b="1" dirty="0" smtClean="0"/>
              <a:t>embargo period </a:t>
            </a:r>
            <a:r>
              <a:rPr lang="en-US" dirty="0" smtClean="0"/>
              <a:t>for the exclusive use of data. The embargo could vary according to the nature of the output, and provide reassurance to authors.  Implications of </a:t>
            </a:r>
            <a:r>
              <a:rPr lang="en-US" dirty="0" err="1" smtClean="0"/>
              <a:t>blockchain</a:t>
            </a:r>
            <a:r>
              <a:rPr lang="en-US" dirty="0" smtClean="0"/>
              <a:t> technologies on open access to data should be investigated, since opinions of relevance are very different in the open science field. </a:t>
            </a:r>
            <a:r>
              <a:rPr lang="en-US" dirty="0" err="1" smtClean="0"/>
              <a:t>Blockchain</a:t>
            </a:r>
            <a:r>
              <a:rPr lang="en-US" dirty="0" smtClean="0"/>
              <a:t> technology is mentioned as a potential tool which could help reallocate private monopoly rents from innovation back into the network of public collaborative science and innovation (</a:t>
            </a:r>
            <a:r>
              <a:rPr lang="en-US" dirty="0" err="1" smtClean="0"/>
              <a:t>Soete</a:t>
            </a:r>
            <a:r>
              <a:rPr lang="en-US" dirty="0" smtClean="0"/>
              <a:t>, 2016). </a:t>
            </a:r>
          </a:p>
          <a:p>
            <a:r>
              <a:rPr lang="en-US" dirty="0" smtClean="0"/>
              <a:t>Some respondents suggested re-</a:t>
            </a:r>
            <a:r>
              <a:rPr lang="en-US" dirty="0" err="1" smtClean="0"/>
              <a:t>organising</a:t>
            </a:r>
            <a:r>
              <a:rPr lang="en-US" dirty="0" smtClean="0"/>
              <a:t> principles into two groups: one for core principle, and another one for enablers. In addition, it was pointed out that some principles presented a degree of overlap (e.g. between interoperability and quality), to be avoided in the future recommendation. In general, the feeling is that there may be too many principles which could be streamlined for the future. </a:t>
            </a:r>
            <a:endParaRPr lang="en-GB" dirty="0"/>
          </a:p>
        </p:txBody>
      </p:sp>
      <p:sp>
        <p:nvSpPr>
          <p:cNvPr id="4" name="Slide Number Placeholder 3"/>
          <p:cNvSpPr>
            <a:spLocks noGrp="1"/>
          </p:cNvSpPr>
          <p:nvPr>
            <p:ph type="sldNum" sz="quarter" idx="10"/>
          </p:nvPr>
        </p:nvSpPr>
        <p:spPr/>
        <p:txBody>
          <a:bodyPr/>
          <a:lstStyle/>
          <a:p>
            <a:fld id="{6CEA5625-F01E-41AD-9B22-1603415F42BB}" type="slidenum">
              <a:rPr lang="en-GB" smtClean="0"/>
              <a:t>15</a:t>
            </a:fld>
            <a:endParaRPr lang="en-GB"/>
          </a:p>
        </p:txBody>
      </p:sp>
    </p:spTree>
    <p:extLst>
      <p:ext uri="{BB962C8B-B14F-4D97-AF65-F5344CB8AC3E}">
        <p14:creationId xmlns:p14="http://schemas.microsoft.com/office/powerpoint/2010/main" val="1534430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most relevant of all challenges is C1 which concerns </a:t>
            </a:r>
            <a:r>
              <a:rPr lang="en-US" b="1" dirty="0" smtClean="0"/>
              <a:t>researcher’s incentives </a:t>
            </a:r>
            <a:r>
              <a:rPr lang="en-US" dirty="0" smtClean="0"/>
              <a:t>to ensure effective data sharing, but there is consensus that policy efforts to overcome that challenge are still weak. Cultural change is a long process. Perceived barriers and risks of open access to data need to be counterbalanced by appropriate acknowledgement and reward systems. Data citation does not seem to have been widely implemented, and the prerequisites for it are questioned by some respondents. Some countries also shared the view that Open Science should be embedded in evaluation systems to ensure that researchers who provide high quality research data should be rewarded (e.g. Brazil, Canada, EC, Japan, Netherlands). Training in data literacy and data management is also an important aspect. Raising awareness and communicating about a </a:t>
            </a:r>
            <a:r>
              <a:rPr lang="en-US" b="1" dirty="0" smtClean="0"/>
              <a:t>‘cultural shift’ </a:t>
            </a:r>
            <a:r>
              <a:rPr lang="en-US" dirty="0" smtClean="0"/>
              <a:t>towards data stewardship and sharing throughout research data lifecycle. </a:t>
            </a:r>
          </a:p>
          <a:p>
            <a:r>
              <a:rPr lang="en-US" dirty="0" smtClean="0"/>
              <a:t>85. The strongest policy effort goes into challenge A1 concerning the lack of data management planning to make datasets available for reuse. Most governments report activity on addressing the issue by making recurrent research funding contingent on data sharing and data management plans (e.g. in Australia, Canada, Netherlands, Sweden). Adequate training in data management planning is also quoted as an important aspect. 86. Another challenge of very high relevance is A2, concerning investments in personnel and infrastructure needed for data creation and curation. An important initiative in this respect is the GO-FAIR initiative, led by Germany and the Netherlands, which is a proposed approach towards the establishment of the European Open Science Cloud. The initiative rests on three pillars: (</a:t>
            </a:r>
            <a:r>
              <a:rPr lang="en-US" dirty="0" err="1" smtClean="0"/>
              <a:t>i</a:t>
            </a:r>
            <a:r>
              <a:rPr lang="en-US" dirty="0" smtClean="0"/>
              <a:t>) Go-Change to foster culture change, open science promotion and reward systems; (ii) Go-Train for education and training; and (iii) Go-Build for technical infrastructure (ZBW, 2016). 87. Individual privacy issues (Challenge B2) also command high policy effort, and are seen as highly relevant. Governments strive to ensure a balance between </a:t>
            </a:r>
            <a:r>
              <a:rPr lang="en-US" dirty="0" err="1" smtClean="0"/>
              <a:t>maximising</a:t>
            </a:r>
            <a:r>
              <a:rPr lang="en-US" dirty="0" smtClean="0"/>
              <a:t> data sharing whilst ensuring the privacy and security of information, in particular the use of "</a:t>
            </a:r>
            <a:r>
              <a:rPr lang="en-US" dirty="0" err="1" smtClean="0"/>
              <a:t>anonymised</a:t>
            </a:r>
            <a:r>
              <a:rPr lang="en-US" dirty="0" smtClean="0"/>
              <a:t>", "non-sensitive" data. This issue is taken up in many projects and policies, at the level of government as well as funding agencies, data </a:t>
            </a:r>
            <a:r>
              <a:rPr lang="en-US" dirty="0" err="1" smtClean="0"/>
              <a:t>centres</a:t>
            </a:r>
            <a:r>
              <a:rPr lang="en-US" dirty="0" smtClean="0"/>
              <a:t>. In an effort to </a:t>
            </a:r>
            <a:r>
              <a:rPr lang="en-US" dirty="0" err="1" smtClean="0"/>
              <a:t>harmonise</a:t>
            </a:r>
            <a:r>
              <a:rPr lang="en-US" dirty="0" smtClean="0"/>
              <a:t> data protection across Europe, the EC has adopted a General Data Protection Regulation (GDPR) (EC, 2016) which will enter in force in spring of 2018, and there are concerns that those stricter rules might negatively affect an ever-more collaborative and data-intensive scientific research sector. 88. Equally relevant, but with slightly less policy effort dedicated to it is challenge B.3 concerning legal, cultural, language and proprietary rights barriers. In this respect, some countries have modified copyright law accordingly. Respondents also point to the necessity of clarifying and addressing the legal uncertainty of open access to research data, as well as the correct legal implementation of the FAIR principles. Issues of ownership must also be addressed, particularly where institutions have created services and resources. Australia also points to the necessity of </a:t>
            </a:r>
            <a:r>
              <a:rPr lang="en-US" dirty="0" err="1" smtClean="0"/>
              <a:t>harmonising</a:t>
            </a:r>
            <a:r>
              <a:rPr lang="en-US" dirty="0" smtClean="0"/>
              <a:t> legislation across data custodians, who often operate under varying legal frameworks that govern the collection and use of sensitive data. 89. Still highly relevant, but with only moderate policy effort is the issue (D2) of greater international </a:t>
            </a:r>
            <a:r>
              <a:rPr lang="en-US" dirty="0" err="1" smtClean="0"/>
              <a:t>harmonisation</a:t>
            </a:r>
            <a:r>
              <a:rPr lang="en-US" dirty="0" smtClean="0"/>
              <a:t> of data sources across countries. Respondents reported addressing the issue within the Research Data Alliance and also through application of FAIR principles which should be the future reference. Respondents agree that more needs to be done in this respect. 90. Even less policy effort seems to be dedicated to the very important challenge of reliability, statistical validity and </a:t>
            </a:r>
            <a:r>
              <a:rPr lang="en-US" dirty="0" err="1" smtClean="0"/>
              <a:t>generalisability</a:t>
            </a:r>
            <a:r>
              <a:rPr lang="en-US" dirty="0" smtClean="0"/>
              <a:t> of different data sources (D1). The respondent from the EC proposes to put in place an accreditation or certification mechanism based on agreed processes to ensure FAIR compliance, and an accreditation or certification body to maintain an up-to-date and accessible catalogue of certified repositories. </a:t>
            </a:r>
          </a:p>
          <a:p>
            <a:r>
              <a:rPr lang="en-US" dirty="0" smtClean="0"/>
              <a:t>Respondents were also asked to provide additional challenges not covered in (OECD, 2013). Some of the challenges quoted include:  Measurement of the status quo of data access. General and specific indicators need to be established to measure sharing and re-use of open access to data. Such measurement would: (</a:t>
            </a:r>
            <a:r>
              <a:rPr lang="en-US" dirty="0" err="1" smtClean="0"/>
              <a:t>i</a:t>
            </a:r>
            <a:r>
              <a:rPr lang="en-US" dirty="0" smtClean="0"/>
              <a:t>) enable demonstration of value added of open access to data; (ii) provide a basis for acknowledgement and reward to the researchers and institutions involved; (iii) help monitor quality and sustainability of the data sets  Large infrastructure solutions for big data to be addressed nationally and internationally with adequate governance arrangements. Existing physical infrastructures need to be strengthened and new ones created to accommodate rapidly growing needs of big data. Repositories with tools for publishing datasets are preferable to read-only portals.  Data re-use, data portability and interoperability. Physical infrastructures need to be complemented by internationally accepted and agreed-upon standards, which need to be widely disseminated. An overarching recommendation on enhanced access to data could ideally pave the way towards a more uniform political vision of these issues, in order to trigger the needed action at the national level.  Funding models. The responsibility for data curation is implicitly transferred to the home institution of the researcher, which may not have appropriate repositories for that data type. This calls for the establishment of mechanisms for cross-institutional and cross-border use and the involved compensation of costs. Provision of open access to data by publishers at a cost is seen as problematic.  Cost-benefit analysis and priority setting of open access to data. Scarcity of resources implies that not all data can be made openly accessible in the short term. Efforts should thus focus on open access to data to the data which are likely to provide the most impact, to the extent that such impact can effectively be </a:t>
            </a:r>
            <a:endParaRPr lang="en-GB" dirty="0"/>
          </a:p>
        </p:txBody>
      </p:sp>
      <p:sp>
        <p:nvSpPr>
          <p:cNvPr id="4" name="Slide Number Placeholder 3"/>
          <p:cNvSpPr>
            <a:spLocks noGrp="1"/>
          </p:cNvSpPr>
          <p:nvPr>
            <p:ph type="sldNum" sz="quarter" idx="10"/>
          </p:nvPr>
        </p:nvSpPr>
        <p:spPr/>
        <p:txBody>
          <a:bodyPr/>
          <a:lstStyle/>
          <a:p>
            <a:fld id="{6CEA5625-F01E-41AD-9B22-1603415F42BB}" type="slidenum">
              <a:rPr lang="en-GB" smtClean="0"/>
              <a:t>16</a:t>
            </a:fld>
            <a:endParaRPr lang="en-GB"/>
          </a:p>
        </p:txBody>
      </p:sp>
    </p:spTree>
    <p:extLst>
      <p:ext uri="{BB962C8B-B14F-4D97-AF65-F5344CB8AC3E}">
        <p14:creationId xmlns:p14="http://schemas.microsoft.com/office/powerpoint/2010/main" val="4132077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9AA37E-C0B6-4D5E-94BC-EC52A5977D54}" type="datetimeFigureOut">
              <a:rPr lang="en-US" smtClean="0"/>
              <a:pPr/>
              <a:t>27-Oct-2017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8DB2C-40E2-4DC1-9D98-210EB2208F5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AA37E-C0B6-4D5E-94BC-EC52A5977D54}" type="datetimeFigureOut">
              <a:rPr lang="en-US" smtClean="0"/>
              <a:pPr/>
              <a:t>27-Oct-2017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8DB2C-40E2-4DC1-9D98-210EB2208F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AA37E-C0B6-4D5E-94BC-EC52A5977D54}" type="datetimeFigureOut">
              <a:rPr lang="en-US" smtClean="0"/>
              <a:pPr/>
              <a:t>27-Oct-2017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8DB2C-40E2-4DC1-9D98-210EB2208F5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6000" y="2628508"/>
            <a:ext cx="2628000" cy="4229631"/>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8"/>
            <a:ext cx="2628000" cy="4229631"/>
          </a:xfrm>
          <a:prstGeom prst="rect">
            <a:avLst/>
          </a:prstGeom>
        </p:spPr>
      </p:pic>
      <p:sp>
        <p:nvSpPr>
          <p:cNvPr id="8" name="Title 7"/>
          <p:cNvSpPr>
            <a:spLocks noGrp="1"/>
          </p:cNvSpPr>
          <p:nvPr>
            <p:ph type="ctrTitle" hasCustomPrompt="1"/>
          </p:nvPr>
        </p:nvSpPr>
        <p:spPr>
          <a:xfrm>
            <a:off x="1368000" y="2480400"/>
            <a:ext cx="63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en-US" dirty="0" smtClean="0"/>
              <a:t>Click to edit Presentation title</a:t>
            </a:r>
            <a:endParaRPr kumimoji="0" lang="en-US" dirty="0"/>
          </a:p>
        </p:txBody>
      </p:sp>
      <p:sp>
        <p:nvSpPr>
          <p:cNvPr id="9" name="Subtitle 8"/>
          <p:cNvSpPr>
            <a:spLocks noGrp="1"/>
          </p:cNvSpPr>
          <p:nvPr>
            <p:ph type="subTitle" idx="1" hasCustomPrompt="1"/>
          </p:nvPr>
        </p:nvSpPr>
        <p:spPr>
          <a:xfrm>
            <a:off x="1368000" y="3805200"/>
            <a:ext cx="63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smtClean="0"/>
              <a:t>Click to </a:t>
            </a:r>
            <a:r>
              <a:rPr kumimoji="0" lang="fr-FR" dirty="0" err="1" smtClean="0"/>
              <a:t>edit</a:t>
            </a:r>
            <a:r>
              <a:rPr kumimoji="0" lang="fr-FR" dirty="0" smtClean="0"/>
              <a:t> </a:t>
            </a:r>
            <a:r>
              <a:rPr kumimoji="0" lang="fr-FR" dirty="0" err="1" smtClean="0"/>
              <a:t>Subtitle</a:t>
            </a:r>
            <a:endParaRPr kumimoji="0" lang="en-US" dirty="0"/>
          </a:p>
        </p:txBody>
      </p:sp>
      <p:pic>
        <p:nvPicPr>
          <p:cNvPr id="37" name="Image 11"/>
          <p:cNvPicPr>
            <a:picLocks noChangeAspect="1"/>
          </p:cNvPicPr>
          <p:nvPr/>
        </p:nvPicPr>
        <p:blipFill>
          <a:blip r:embed="rId3" cstate="print"/>
          <a:stretch>
            <a:fillRect/>
          </a:stretch>
        </p:blipFill>
        <p:spPr>
          <a:xfrm>
            <a:off x="511200" y="432000"/>
            <a:ext cx="692307" cy="1440000"/>
          </a:xfrm>
          <a:prstGeom prst="rect">
            <a:avLst/>
          </a:prstGeom>
        </p:spPr>
      </p:pic>
      <p:sp>
        <p:nvSpPr>
          <p:cNvPr id="12"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CC9AA37E-C0B6-4D5E-94BC-EC52A5977D54}" type="datetimeFigureOut">
              <a:rPr lang="en-US" smtClean="0"/>
              <a:pPr/>
              <a:t>27-Oct-2017</a:t>
            </a:fld>
            <a:endParaRPr lang="en-US"/>
          </a:p>
        </p:txBody>
      </p:sp>
      <p:sp>
        <p:nvSpPr>
          <p:cNvPr id="13"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US"/>
          </a:p>
        </p:txBody>
      </p:sp>
      <p:pic>
        <p:nvPicPr>
          <p:cNvPr id="10"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4000" y="6055200"/>
            <a:ext cx="1742400" cy="578821"/>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CC9AA37E-C0B6-4D5E-94BC-EC52A5977D54}" type="datetimeFigureOut">
              <a:rPr lang="en-US" smtClean="0"/>
              <a:pPr/>
              <a:t>27-Oct-2017</a:t>
            </a:fld>
            <a:endParaRPr lang="en-US"/>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US"/>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D338DB2C-40E2-4DC1-9D98-210EB2208F51}" type="slidenum">
              <a:rPr lang="en-US" smtClean="0"/>
              <a:pPr/>
              <a:t>‹#›</a:t>
            </a:fld>
            <a:endParaRPr lang="en-US"/>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lvl1pPr>
              <a:defRPr/>
            </a:lvl1pPr>
          </a:lstStyle>
          <a:p>
            <a:r>
              <a:rPr lang="en-US" dirty="0" smtClean="0"/>
              <a:t>Click to edit Slide title</a:t>
            </a:r>
            <a:br>
              <a:rPr lang="en-US" dirty="0" smtClean="0"/>
            </a:br>
            <a:r>
              <a:rPr lang="en-US" dirty="0" smtClean="0"/>
              <a:t>Slide title can be extended to two lines</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8193600" y="5328000"/>
            <a:ext cx="950407" cy="1530000"/>
          </a:xfrm>
          <a:prstGeom prst="rect">
            <a:avLst/>
          </a:prstGeom>
        </p:spPr>
      </p:pic>
      <p:pic>
        <p:nvPicPr>
          <p:cNvPr id="8" name="Image 7"/>
          <p:cNvPicPr>
            <a:picLocks noChangeAspect="1"/>
          </p:cNvPicPr>
          <p:nvPr/>
        </p:nvPicPr>
        <p:blipFill>
          <a:blip r:embed="rId3" cstate="print"/>
          <a:stretch>
            <a:fillRect/>
          </a:stretch>
        </p:blipFill>
        <p:spPr>
          <a:xfrm>
            <a:off x="579600" y="468000"/>
            <a:ext cx="692308" cy="1440000"/>
          </a:xfrm>
          <a:prstGeom prst="rect">
            <a:avLst/>
          </a:prstGeom>
        </p:spPr>
      </p:pic>
      <p:sp>
        <p:nvSpPr>
          <p:cNvPr id="9" name="Title 1"/>
          <p:cNvSpPr>
            <a:spLocks noGrp="1"/>
          </p:cNvSpPr>
          <p:nvPr>
            <p:ph type="title" hasCustomPrompt="1"/>
          </p:nvPr>
        </p:nvSpPr>
        <p:spPr>
          <a:xfrm>
            <a:off x="1260000" y="2928144"/>
            <a:ext cx="6624000" cy="1041311"/>
          </a:xfrm>
        </p:spPr>
        <p:txBody>
          <a:bodyPr anchor="ctr" anchorCtr="0">
            <a:spAutoFit/>
          </a:bodyPr>
          <a:lstStyle>
            <a:lvl1pPr algn="ctr">
              <a:lnSpc>
                <a:spcPts val="3700"/>
              </a:lnSpc>
              <a:defRPr sz="3700" b="0" i="0" cap="all" baseline="0">
                <a:solidFill>
                  <a:schemeClr val="bg1"/>
                </a:solidFill>
              </a:defRPr>
            </a:lvl1pPr>
          </a:lstStyle>
          <a:p>
            <a:r>
              <a:rPr lang="en-US" dirty="0" smtClean="0"/>
              <a:t>Click to edit Section Header title</a:t>
            </a:r>
            <a:endParaRPr lang="en-US" dirty="0"/>
          </a:p>
        </p:txBody>
      </p:sp>
      <p:sp>
        <p:nvSpPr>
          <p:cNvPr id="10"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CC9AA37E-C0B6-4D5E-94BC-EC52A5977D54}" type="datetimeFigureOut">
              <a:rPr lang="en-US" smtClean="0"/>
              <a:pPr/>
              <a:t>27-Oct-2017</a:t>
            </a:fld>
            <a:endParaRPr lang="en-US"/>
          </a:p>
        </p:txBody>
      </p:sp>
      <p:sp>
        <p:nvSpPr>
          <p:cNvPr id="11"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US"/>
          </a:p>
        </p:txBody>
      </p:sp>
      <p:sp>
        <p:nvSpPr>
          <p:cNvPr id="12"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fld id="{D338DB2C-40E2-4DC1-9D98-210EB2208F51}"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1013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AA37E-C0B6-4D5E-94BC-EC52A5977D54}" type="datetimeFigureOut">
              <a:rPr lang="en-US" smtClean="0"/>
              <a:pPr/>
              <a:t>27-Oct-2017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8DB2C-40E2-4DC1-9D98-210EB2208F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9AA37E-C0B6-4D5E-94BC-EC52A5977D54}" type="datetimeFigureOut">
              <a:rPr lang="en-US" smtClean="0"/>
              <a:pPr/>
              <a:t>27-Oct-2017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8DB2C-40E2-4DC1-9D98-210EB2208F5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9AA37E-C0B6-4D5E-94BC-EC52A5977D54}" type="datetimeFigureOut">
              <a:rPr lang="en-US" smtClean="0"/>
              <a:pPr/>
              <a:t>27-Oct-2017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38DB2C-40E2-4DC1-9D98-210EB2208F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9AA37E-C0B6-4D5E-94BC-EC52A5977D54}" type="datetimeFigureOut">
              <a:rPr lang="en-US" smtClean="0"/>
              <a:pPr/>
              <a:t>27-Oct-2017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38DB2C-40E2-4DC1-9D98-210EB2208F5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9AA37E-C0B6-4D5E-94BC-EC52A5977D54}" type="datetimeFigureOut">
              <a:rPr lang="en-US" smtClean="0"/>
              <a:pPr/>
              <a:t>27-Oct-2017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38DB2C-40E2-4DC1-9D98-210EB2208F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9AA37E-C0B6-4D5E-94BC-EC52A5977D54}" type="datetimeFigureOut">
              <a:rPr lang="en-US" smtClean="0"/>
              <a:pPr/>
              <a:t>27-Oct-2017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38DB2C-40E2-4DC1-9D98-210EB2208F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9AA37E-C0B6-4D5E-94BC-EC52A5977D54}" type="datetimeFigureOut">
              <a:rPr lang="en-US" smtClean="0"/>
              <a:pPr/>
              <a:t>27-Oct-2017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38DB2C-40E2-4DC1-9D98-210EB2208F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9AA37E-C0B6-4D5E-94BC-EC52A5977D54}" type="datetimeFigureOut">
              <a:rPr lang="en-US" smtClean="0"/>
              <a:pPr/>
              <a:t>27-Oct-2017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38DB2C-40E2-4DC1-9D98-210EB2208F5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3.emf"/><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9AA37E-C0B6-4D5E-94BC-EC52A5977D54}" type="datetimeFigureOut">
              <a:rPr lang="en-US" smtClean="0"/>
              <a:pPr/>
              <a:t>27-Oct-2017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38DB2C-40E2-4DC1-9D98-210EB2208F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93600" y="5328184"/>
            <a:ext cx="950407" cy="1529631"/>
          </a:xfrm>
          <a:prstGeom prst="rect">
            <a:avLst/>
          </a:prstGeom>
        </p:spPr>
      </p:pic>
      <p:sp>
        <p:nvSpPr>
          <p:cNvPr id="21" name="Rectangle 20"/>
          <p:cNvSpPr/>
          <p:nvPr/>
        </p:nvSpPr>
        <p:spPr bwMode="auto">
          <a:xfrm>
            <a:off x="504000" y="13068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Helvetica 65 Medium" pitchFamily="34" charset="0"/>
            </a:endParaRPr>
          </a:p>
        </p:txBody>
      </p:sp>
      <p:pic>
        <p:nvPicPr>
          <p:cNvPr id="24" name="Image 7"/>
          <p:cNvPicPr>
            <a:picLocks noChangeAspect="1"/>
          </p:cNvPicPr>
          <p:nvPr/>
        </p:nvPicPr>
        <p:blipFill>
          <a:blip r:embed="rId7" cstate="print"/>
          <a:stretch>
            <a:fillRect/>
          </a:stretch>
        </p:blipFill>
        <p:spPr>
          <a:xfrm>
            <a:off x="500400" y="288000"/>
            <a:ext cx="458653" cy="954000"/>
          </a:xfrm>
          <a:prstGeom prst="rect">
            <a:avLst/>
          </a:prstGeom>
        </p:spPr>
      </p:pic>
      <p:sp>
        <p:nvSpPr>
          <p:cNvPr id="13" name="Text Placeholder 12"/>
          <p:cNvSpPr>
            <a:spLocks noGrp="1"/>
          </p:cNvSpPr>
          <p:nvPr>
            <p:ph type="body" idx="1"/>
          </p:nvPr>
        </p:nvSpPr>
        <p:spPr>
          <a:xfrm>
            <a:off x="468000" y="1602000"/>
            <a:ext cx="8218800" cy="45252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25" name="Title Placeholder 1"/>
          <p:cNvSpPr>
            <a:spLocks noGrp="1"/>
          </p:cNvSpPr>
          <p:nvPr>
            <p:ph type="title"/>
          </p:nvPr>
        </p:nvSpPr>
        <p:spPr>
          <a:xfrm>
            <a:off x="1080000" y="237600"/>
            <a:ext cx="7416000" cy="1022400"/>
          </a:xfrm>
          <a:prstGeom prst="rect">
            <a:avLst/>
          </a:prstGeom>
        </p:spPr>
        <p:txBody>
          <a:bodyPr vert="horz" lIns="91440" tIns="45720" rIns="91440" bIns="45720" rtlCol="0" anchor="ctr">
            <a:noAutofit/>
          </a:bodyPr>
          <a:lstStyle/>
          <a:p>
            <a:r>
              <a:rPr lang="en-US" dirty="0" smtClean="0"/>
              <a:t>Click to edit Slide title</a:t>
            </a:r>
            <a:br>
              <a:rPr lang="en-US" dirty="0" smtClean="0"/>
            </a:br>
            <a:r>
              <a:rPr lang="en-US" dirty="0" smtClean="0"/>
              <a:t>Slide title can be extended to two lines</a:t>
            </a:r>
            <a:endParaRPr lang="en-US" dirty="0"/>
          </a:p>
        </p:txBody>
      </p:sp>
      <p:sp>
        <p:nvSpPr>
          <p:cNvPr id="26"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CC9AA37E-C0B6-4D5E-94BC-EC52A5977D54}" type="datetimeFigureOut">
              <a:rPr lang="en-US" smtClean="0"/>
              <a:pPr/>
              <a:t>27-Oct-2017</a:t>
            </a:fld>
            <a:endParaRPr lang="en-US"/>
          </a:p>
        </p:txBody>
      </p:sp>
      <p:sp>
        <p:nvSpPr>
          <p:cNvPr id="27"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US"/>
          </a:p>
        </p:txBody>
      </p:sp>
      <p:sp>
        <p:nvSpPr>
          <p:cNvPr id="41"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D338DB2C-40E2-4DC1-9D98-210EB2208F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Lst>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mailto:Gernot.Hutschenreiter@oecd.org"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299683"/>
            <a:ext cx="7315200" cy="1246495"/>
          </a:xfrm>
        </p:spPr>
        <p:txBody>
          <a:bodyPr/>
          <a:lstStyle/>
          <a:p>
            <a:r>
              <a:rPr lang="en-GB" sz="2800" dirty="0"/>
              <a:t>OPEN ACCESS TO DATA IN SCIENCE, TECHNOLOGY AND INNOVATION </a:t>
            </a:r>
          </a:p>
        </p:txBody>
      </p:sp>
      <p:sp>
        <p:nvSpPr>
          <p:cNvPr id="3" name="Subtitle 2"/>
          <p:cNvSpPr>
            <a:spLocks noGrp="1"/>
          </p:cNvSpPr>
          <p:nvPr>
            <p:ph type="subTitle" idx="1"/>
          </p:nvPr>
        </p:nvSpPr>
        <p:spPr>
          <a:xfrm>
            <a:off x="1219200" y="3946840"/>
            <a:ext cx="6376200" cy="2400657"/>
          </a:xfrm>
        </p:spPr>
        <p:txBody>
          <a:bodyPr/>
          <a:lstStyle/>
          <a:p>
            <a:r>
              <a:rPr lang="en-GB" sz="2400" dirty="0"/>
              <a:t/>
            </a:r>
            <a:br>
              <a:rPr lang="en-GB" sz="2400" dirty="0"/>
            </a:br>
            <a:r>
              <a:rPr lang="en-GB" sz="2400" dirty="0" smtClean="0"/>
              <a:t>Alan Paic</a:t>
            </a:r>
          </a:p>
          <a:p>
            <a:endParaRPr lang="en-GB" sz="2400" dirty="0"/>
          </a:p>
          <a:p>
            <a:endParaRPr lang="en-US" sz="2400" dirty="0" smtClean="0"/>
          </a:p>
          <a:p>
            <a:r>
              <a:rPr lang="en-US" sz="2400" dirty="0" smtClean="0"/>
              <a:t>Mexico  City, 30 </a:t>
            </a:r>
            <a:r>
              <a:rPr lang="en-US" sz="2400" dirty="0" smtClean="0"/>
              <a:t>October 2017 </a:t>
            </a:r>
            <a:r>
              <a:rPr lang="en-US" sz="2400" dirty="0"/>
              <a:t>	</a:t>
            </a:r>
          </a:p>
          <a:p>
            <a:endParaRPr lang="en-GB" sz="2400" dirty="0"/>
          </a:p>
          <a:p>
            <a:endParaRPr lang="en-GB" sz="2400" dirty="0"/>
          </a:p>
          <a:p>
            <a:endParaRPr lang="en-GB" sz="2400" dirty="0"/>
          </a:p>
          <a:p>
            <a:endParaRPr lang="en-GB" sz="2400" dirty="0"/>
          </a:p>
        </p:txBody>
      </p:sp>
    </p:spTree>
    <p:extLst>
      <p:ext uri="{BB962C8B-B14F-4D97-AF65-F5344CB8AC3E}">
        <p14:creationId xmlns:p14="http://schemas.microsoft.com/office/powerpoint/2010/main" val="17280925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lvl="0"/>
            <a:r>
              <a:rPr lang="fr-FR" sz="1600" dirty="0" err="1" smtClean="0"/>
              <a:t>Costs</a:t>
            </a:r>
            <a:r>
              <a:rPr lang="fr-FR" sz="1600" dirty="0" smtClean="0"/>
              <a:t> of provision of open data are borne by the </a:t>
            </a:r>
            <a:r>
              <a:rPr lang="fr-FR" sz="1600" dirty="0" err="1" smtClean="0"/>
              <a:t>providing</a:t>
            </a:r>
            <a:r>
              <a:rPr lang="fr-FR" sz="1600" dirty="0" smtClean="0"/>
              <a:t> institution, but </a:t>
            </a:r>
            <a:r>
              <a:rPr lang="fr-FR" sz="1600" dirty="0" err="1" smtClean="0"/>
              <a:t>benefits</a:t>
            </a:r>
            <a:r>
              <a:rPr lang="fr-FR" sz="1600" dirty="0" smtClean="0"/>
              <a:t> accrue to </a:t>
            </a:r>
            <a:r>
              <a:rPr lang="fr-FR" sz="1600" dirty="0" err="1" smtClean="0"/>
              <a:t>stakeholders</a:t>
            </a:r>
            <a:r>
              <a:rPr lang="fr-FR" sz="1600" dirty="0" smtClean="0"/>
              <a:t> </a:t>
            </a:r>
            <a:r>
              <a:rPr lang="fr-FR" sz="1600" dirty="0" err="1" smtClean="0"/>
              <a:t>around</a:t>
            </a:r>
            <a:r>
              <a:rPr lang="fr-FR" sz="1600" dirty="0" smtClean="0"/>
              <a:t> the world</a:t>
            </a:r>
          </a:p>
          <a:p>
            <a:pPr lvl="0"/>
            <a:r>
              <a:rPr lang="fr-FR" sz="1600" dirty="0"/>
              <a:t>B</a:t>
            </a:r>
            <a:r>
              <a:rPr lang="fr-FR" sz="1600" dirty="0" smtClean="0"/>
              <a:t>usiness </a:t>
            </a:r>
            <a:r>
              <a:rPr lang="fr-FR" sz="1600" dirty="0" err="1" smtClean="0"/>
              <a:t>models</a:t>
            </a:r>
            <a:r>
              <a:rPr lang="fr-FR" sz="1600" dirty="0" smtClean="0"/>
              <a:t> for </a:t>
            </a:r>
            <a:r>
              <a:rPr lang="fr-FR" sz="1600" dirty="0" err="1" smtClean="0"/>
              <a:t>cost</a:t>
            </a:r>
            <a:r>
              <a:rPr lang="fr-FR" sz="1600" dirty="0" smtClean="0"/>
              <a:t> </a:t>
            </a:r>
            <a:r>
              <a:rPr lang="fr-FR" sz="1600" dirty="0" err="1" smtClean="0"/>
              <a:t>recovery</a:t>
            </a:r>
            <a:r>
              <a:rPr lang="fr-FR" sz="1600" dirty="0" smtClean="0"/>
              <a:t> are in </a:t>
            </a:r>
            <a:r>
              <a:rPr lang="fr-FR" sz="1600" dirty="0" err="1" smtClean="0"/>
              <a:t>many</a:t>
            </a:r>
            <a:r>
              <a:rPr lang="fr-FR" sz="1600" dirty="0" smtClean="0"/>
              <a:t> cases </a:t>
            </a:r>
            <a:r>
              <a:rPr lang="fr-FR" sz="1600" dirty="0" err="1" smtClean="0"/>
              <a:t>yet</a:t>
            </a:r>
            <a:r>
              <a:rPr lang="fr-FR" sz="1600" dirty="0" smtClean="0"/>
              <a:t> to </a:t>
            </a:r>
            <a:r>
              <a:rPr lang="fr-FR" sz="1600" dirty="0" err="1" smtClean="0"/>
              <a:t>be</a:t>
            </a:r>
            <a:r>
              <a:rPr lang="fr-FR" sz="1600" dirty="0" smtClean="0"/>
              <a:t> </a:t>
            </a:r>
            <a:r>
              <a:rPr lang="fr-FR" sz="1600" dirty="0" err="1" smtClean="0"/>
              <a:t>developed</a:t>
            </a:r>
            <a:r>
              <a:rPr lang="fr-FR" sz="1600" dirty="0" smtClean="0"/>
              <a:t>, </a:t>
            </a:r>
            <a:r>
              <a:rPr lang="fr-FR" sz="1600" dirty="0" err="1" smtClean="0"/>
              <a:t>especially</a:t>
            </a:r>
            <a:r>
              <a:rPr lang="fr-FR" sz="1600" dirty="0" smtClean="0"/>
              <a:t> </a:t>
            </a:r>
            <a:r>
              <a:rPr lang="fr-FR" sz="1600" dirty="0" err="1" smtClean="0"/>
              <a:t>since</a:t>
            </a:r>
            <a:r>
              <a:rPr lang="fr-FR" sz="1600" dirty="0" smtClean="0"/>
              <a:t> the expectation </a:t>
            </a:r>
            <a:r>
              <a:rPr lang="fr-FR" sz="1600" dirty="0" err="1" smtClean="0"/>
              <a:t>is</a:t>
            </a:r>
            <a:r>
              <a:rPr lang="fr-FR" sz="1600" dirty="0" smtClean="0"/>
              <a:t> </a:t>
            </a:r>
            <a:r>
              <a:rPr lang="fr-FR" sz="1600" dirty="0" err="1" smtClean="0"/>
              <a:t>often</a:t>
            </a:r>
            <a:r>
              <a:rPr lang="fr-FR" sz="1600" dirty="0" smtClean="0"/>
              <a:t> </a:t>
            </a:r>
            <a:r>
              <a:rPr lang="fr-FR" sz="1600" dirty="0" err="1" smtClean="0"/>
              <a:t>that</a:t>
            </a:r>
            <a:r>
              <a:rPr lang="fr-FR" sz="1600" dirty="0" smtClean="0"/>
              <a:t> open </a:t>
            </a:r>
            <a:r>
              <a:rPr lang="fr-FR" sz="1600" dirty="0" err="1" smtClean="0"/>
              <a:t>access</a:t>
            </a:r>
            <a:r>
              <a:rPr lang="fr-FR" sz="1600" dirty="0" smtClean="0"/>
              <a:t> = free </a:t>
            </a:r>
            <a:r>
              <a:rPr lang="fr-FR" sz="1600" dirty="0" err="1" smtClean="0"/>
              <a:t>access</a:t>
            </a:r>
            <a:r>
              <a:rPr lang="fr-FR" sz="1600" dirty="0" smtClean="0"/>
              <a:t>. The OECD Global Science Forum </a:t>
            </a:r>
            <a:r>
              <a:rPr lang="fr-FR" sz="1600" dirty="0" err="1" smtClean="0"/>
              <a:t>is</a:t>
            </a:r>
            <a:r>
              <a:rPr lang="fr-FR" sz="1600" dirty="0" smtClean="0"/>
              <a:t> </a:t>
            </a:r>
            <a:r>
              <a:rPr lang="fr-FR" sz="1600" dirty="0" err="1" smtClean="0"/>
              <a:t>addressing</a:t>
            </a:r>
            <a:r>
              <a:rPr lang="fr-FR" sz="1600" dirty="0" smtClean="0"/>
              <a:t> </a:t>
            </a:r>
            <a:r>
              <a:rPr lang="fr-FR" sz="1600" dirty="0" err="1" smtClean="0"/>
              <a:t>this</a:t>
            </a:r>
            <a:r>
              <a:rPr lang="fr-FR" sz="1600" dirty="0" smtClean="0"/>
              <a:t> </a:t>
            </a:r>
            <a:r>
              <a:rPr lang="fr-FR" sz="1600" dirty="0" err="1" smtClean="0"/>
              <a:t>subject</a:t>
            </a:r>
            <a:r>
              <a:rPr lang="fr-FR" sz="1600" dirty="0" smtClean="0"/>
              <a:t>.</a:t>
            </a:r>
          </a:p>
          <a:p>
            <a:pPr lvl="0"/>
            <a:r>
              <a:rPr lang="fr-FR" sz="1600" dirty="0" err="1" smtClean="0"/>
              <a:t>Cost</a:t>
            </a:r>
            <a:r>
              <a:rPr lang="fr-FR" sz="1600" dirty="0" smtClean="0"/>
              <a:t>/</a:t>
            </a:r>
            <a:r>
              <a:rPr lang="fr-FR" sz="1600" dirty="0" err="1" smtClean="0"/>
              <a:t>benefit</a:t>
            </a:r>
            <a:r>
              <a:rPr lang="fr-FR" sz="1600" dirty="0" smtClean="0"/>
              <a:t> </a:t>
            </a:r>
            <a:r>
              <a:rPr lang="fr-FR" sz="1600" dirty="0" err="1" smtClean="0"/>
              <a:t>analysis</a:t>
            </a:r>
            <a:r>
              <a:rPr lang="fr-FR" sz="1600" dirty="0" smtClean="0"/>
              <a:t> </a:t>
            </a:r>
            <a:r>
              <a:rPr lang="fr-FR" sz="1600" dirty="0" err="1" smtClean="0"/>
              <a:t>is</a:t>
            </a:r>
            <a:r>
              <a:rPr lang="fr-FR" sz="1600" dirty="0" smtClean="0"/>
              <a:t> crucial, </a:t>
            </a:r>
            <a:r>
              <a:rPr lang="fr-FR" sz="1600" dirty="0" err="1" smtClean="0"/>
              <a:t>since</a:t>
            </a:r>
            <a:r>
              <a:rPr lang="fr-FR" sz="1600" dirty="0" smtClean="0"/>
              <a:t> </a:t>
            </a:r>
            <a:r>
              <a:rPr lang="fr-FR" sz="1600" dirty="0" err="1" smtClean="0"/>
              <a:t>some</a:t>
            </a:r>
            <a:r>
              <a:rPr lang="fr-FR" sz="1600" dirty="0" smtClean="0"/>
              <a:t> data </a:t>
            </a:r>
            <a:r>
              <a:rPr lang="fr-FR" sz="1600" dirty="0" err="1" smtClean="0"/>
              <a:t>may</a:t>
            </a:r>
            <a:r>
              <a:rPr lang="fr-FR" sz="1600" dirty="0" smtClean="0"/>
              <a:t> </a:t>
            </a:r>
            <a:r>
              <a:rPr lang="fr-FR" sz="1600" dirty="0" err="1" smtClean="0"/>
              <a:t>be</a:t>
            </a:r>
            <a:r>
              <a:rPr lang="fr-FR" sz="1600" dirty="0" smtClean="0"/>
              <a:t> </a:t>
            </a:r>
            <a:r>
              <a:rPr lang="fr-FR" sz="1600" dirty="0" err="1" smtClean="0"/>
              <a:t>too</a:t>
            </a:r>
            <a:r>
              <a:rPr lang="fr-FR" sz="1600" dirty="0" smtClean="0"/>
              <a:t> </a:t>
            </a:r>
            <a:r>
              <a:rPr lang="fr-FR" sz="1600" dirty="0" err="1" smtClean="0"/>
              <a:t>costly</a:t>
            </a:r>
            <a:r>
              <a:rPr lang="fr-FR" sz="1600" dirty="0" smtClean="0"/>
              <a:t> to </a:t>
            </a:r>
            <a:r>
              <a:rPr lang="fr-FR" sz="1600" dirty="0" err="1" smtClean="0"/>
              <a:t>curate</a:t>
            </a:r>
            <a:r>
              <a:rPr lang="fr-FR" sz="1600" dirty="0" smtClean="0"/>
              <a:t> and </a:t>
            </a:r>
            <a:r>
              <a:rPr lang="fr-FR" sz="1600" dirty="0" err="1" smtClean="0"/>
              <a:t>provide</a:t>
            </a:r>
            <a:r>
              <a:rPr lang="fr-FR" sz="1600" dirty="0" smtClean="0"/>
              <a:t> on open data </a:t>
            </a:r>
            <a:r>
              <a:rPr lang="fr-FR" sz="1600" dirty="0" err="1" smtClean="0"/>
              <a:t>platforms</a:t>
            </a:r>
            <a:r>
              <a:rPr lang="fr-FR" sz="1600" dirty="0" smtClean="0"/>
              <a:t>, </a:t>
            </a:r>
          </a:p>
          <a:p>
            <a:pPr lvl="0"/>
            <a:r>
              <a:rPr lang="en-US" sz="1600" dirty="0" smtClean="0"/>
              <a:t>However, there </a:t>
            </a:r>
            <a:r>
              <a:rPr lang="en-US" sz="1600" dirty="0"/>
              <a:t>is no </a:t>
            </a:r>
            <a:r>
              <a:rPr lang="en-US" sz="1600" dirty="0" err="1" smtClean="0"/>
              <a:t>standardised</a:t>
            </a:r>
            <a:r>
              <a:rPr lang="en-US" sz="1600" dirty="0" smtClean="0"/>
              <a:t> method </a:t>
            </a:r>
            <a:r>
              <a:rPr lang="en-US" sz="1600" dirty="0"/>
              <a:t>of calculating the cost-benefit of curation of a </a:t>
            </a:r>
            <a:r>
              <a:rPr lang="en-US" sz="1600" dirty="0" smtClean="0"/>
              <a:t>dataset </a:t>
            </a:r>
          </a:p>
          <a:p>
            <a:pPr lvl="0"/>
            <a:r>
              <a:rPr lang="en-US" sz="1600" dirty="0" smtClean="0"/>
              <a:t>In particular, benefits are difficult to estimate – estimates provided by the Australian Productivity Commission show that estimates can vary up to a factor of 100!</a:t>
            </a:r>
          </a:p>
          <a:p>
            <a:pPr lvl="0"/>
            <a:endParaRPr lang="fr-FR" sz="1600" dirty="0" smtClean="0"/>
          </a:p>
          <a:p>
            <a:pPr lvl="0"/>
            <a:endParaRPr lang="en-GB" sz="1600" dirty="0"/>
          </a:p>
        </p:txBody>
      </p:sp>
      <p:sp>
        <p:nvSpPr>
          <p:cNvPr id="5" name="Title 4"/>
          <p:cNvSpPr>
            <a:spLocks noGrp="1"/>
          </p:cNvSpPr>
          <p:nvPr>
            <p:ph type="title"/>
          </p:nvPr>
        </p:nvSpPr>
        <p:spPr>
          <a:xfrm>
            <a:off x="1080000" y="487190"/>
            <a:ext cx="7683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p>
            <a:pPr fontAlgn="base">
              <a:spcAft>
                <a:spcPct val="0"/>
              </a:spcAft>
            </a:pPr>
            <a:r>
              <a:rPr lang="en-GB" sz="2800" dirty="0">
                <a:latin typeface="Arial" pitchFamily="34" charset="0"/>
                <a:ea typeface="+mn-ea"/>
                <a:cs typeface="Arial" pitchFamily="34" charset="0"/>
              </a:rPr>
              <a:t>Business models for open data provision</a:t>
            </a:r>
            <a:endParaRPr lang="en-GB" sz="2800" dirty="0">
              <a:latin typeface="Arial" pitchFamily="34" charset="0"/>
              <a:ea typeface="+mn-ea"/>
              <a:cs typeface="Arial" pitchFamily="34" charset="0"/>
            </a:endParaRPr>
          </a:p>
        </p:txBody>
      </p:sp>
    </p:spTree>
    <p:extLst>
      <p:ext uri="{BB962C8B-B14F-4D97-AF65-F5344CB8AC3E}">
        <p14:creationId xmlns:p14="http://schemas.microsoft.com/office/powerpoint/2010/main" val="2843486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23145712"/>
              </p:ext>
            </p:extLst>
          </p:nvPr>
        </p:nvGraphicFramePr>
        <p:xfrm>
          <a:off x="102061" y="842127"/>
          <a:ext cx="9036496" cy="5999544"/>
        </p:xfrm>
        <a:graphic>
          <a:graphicData uri="http://schemas.openxmlformats.org/drawingml/2006/table">
            <a:tbl>
              <a:tblPr/>
              <a:tblGrid>
                <a:gridCol w="1280170"/>
                <a:gridCol w="3539294"/>
                <a:gridCol w="4217032"/>
              </a:tblGrid>
              <a:tr h="435933">
                <a:tc>
                  <a:txBody>
                    <a:bodyPr/>
                    <a:lstStyle/>
                    <a:p>
                      <a:pPr>
                        <a:lnSpc>
                          <a:spcPct val="107000"/>
                        </a:lnSpc>
                        <a:spcBef>
                          <a:spcPts val="300"/>
                        </a:spcBef>
                        <a:spcAft>
                          <a:spcPts val="300"/>
                        </a:spcAft>
                      </a:pPr>
                      <a:r>
                        <a:rPr lang="en-AU" sz="1400" b="1" i="1" dirty="0">
                          <a:effectLst/>
                          <a:latin typeface="Arial" panose="020B0604020202020204" pitchFamily="34" charset="0"/>
                          <a:ea typeface="Calibri"/>
                          <a:cs typeface="Arial" panose="020B0604020202020204" pitchFamily="34" charset="0"/>
                        </a:rPr>
                        <a:t>Funding Source</a:t>
                      </a:r>
                      <a:endParaRPr lang="en-GB" sz="1400" b="1" i="1" dirty="0">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300"/>
                        </a:spcBef>
                        <a:spcAft>
                          <a:spcPts val="300"/>
                        </a:spcAft>
                      </a:pPr>
                      <a:r>
                        <a:rPr lang="en-AU" sz="1400" b="1" dirty="0">
                          <a:effectLst/>
                          <a:latin typeface="Arial" panose="020B0604020202020204" pitchFamily="34" charset="0"/>
                          <a:ea typeface="Calibri"/>
                          <a:cs typeface="Arial" panose="020B0604020202020204" pitchFamily="34" charset="0"/>
                        </a:rPr>
                        <a:t>Pros</a:t>
                      </a:r>
                      <a:endParaRPr lang="en-GB" sz="1400" b="1" dirty="0">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300"/>
                        </a:spcBef>
                        <a:spcAft>
                          <a:spcPts val="300"/>
                        </a:spcAft>
                      </a:pPr>
                      <a:r>
                        <a:rPr lang="en-AU" sz="1400" b="1" dirty="0">
                          <a:effectLst/>
                          <a:latin typeface="Arial" panose="020B0604020202020204" pitchFamily="34" charset="0"/>
                          <a:ea typeface="Calibri"/>
                          <a:cs typeface="Arial" panose="020B0604020202020204" pitchFamily="34" charset="0"/>
                        </a:rPr>
                        <a:t>Cons</a:t>
                      </a:r>
                      <a:endParaRPr lang="en-GB" sz="1400" b="1" dirty="0">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3540">
                <a:tc>
                  <a:txBody>
                    <a:bodyPr/>
                    <a:lstStyle/>
                    <a:p>
                      <a:pPr>
                        <a:lnSpc>
                          <a:spcPct val="107000"/>
                        </a:lnSpc>
                        <a:spcBef>
                          <a:spcPts val="300"/>
                        </a:spcBef>
                        <a:spcAft>
                          <a:spcPts val="300"/>
                        </a:spcAft>
                      </a:pPr>
                      <a:r>
                        <a:rPr lang="en-AU" sz="1200" b="1" dirty="0">
                          <a:effectLst/>
                          <a:latin typeface="Arial" panose="020B0604020202020204" pitchFamily="34" charset="0"/>
                          <a:ea typeface="Calibri"/>
                          <a:cs typeface="Arial" panose="020B0604020202020204" pitchFamily="34" charset="0"/>
                        </a:rPr>
                        <a:t>Structural funding</a:t>
                      </a:r>
                      <a:endParaRPr lang="en-GB" sz="1200" b="1" dirty="0">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Compatible with open data principles.</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Longer-term stability.</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Larger-scale and efficiencies.</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Flexible as to allocation. </a:t>
                      </a:r>
                      <a:endParaRPr lang="en-GB" sz="1200" kern="1200" dirty="0">
                        <a:solidFill>
                          <a:srgbClr val="000000"/>
                        </a:solidFill>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Fixed, multi-year may not scale easily.</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Competes with research funding.</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Too many eggs in few baskets.</a:t>
                      </a:r>
                      <a:endParaRPr lang="en-GB" sz="1200" kern="1200" dirty="0">
                        <a:solidFill>
                          <a:srgbClr val="000000"/>
                        </a:solidFill>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3540">
                <a:tc>
                  <a:txBody>
                    <a:bodyPr/>
                    <a:lstStyle/>
                    <a:p>
                      <a:pPr>
                        <a:lnSpc>
                          <a:spcPct val="107000"/>
                        </a:lnSpc>
                        <a:spcBef>
                          <a:spcPts val="300"/>
                        </a:spcBef>
                        <a:spcAft>
                          <a:spcPts val="300"/>
                        </a:spcAft>
                      </a:pPr>
                      <a:r>
                        <a:rPr lang="en-AU" sz="1200" b="1" dirty="0">
                          <a:effectLst/>
                          <a:latin typeface="Arial" panose="020B0604020202020204" pitchFamily="34" charset="0"/>
                          <a:ea typeface="Calibri"/>
                          <a:cs typeface="Arial" panose="020B0604020202020204" pitchFamily="34" charset="0"/>
                        </a:rPr>
                        <a:t>Host or institutional funding</a:t>
                      </a:r>
                      <a:endParaRPr lang="en-GB" sz="1200" b="1" dirty="0">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Compatible with open data principles.</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Longer-term stability.</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Efficiencies through sharing services.</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Close to researchers (customers).</a:t>
                      </a:r>
                      <a:endParaRPr lang="en-GB" sz="1200" kern="1200" dirty="0">
                        <a:solidFill>
                          <a:srgbClr val="000000"/>
                        </a:solidFill>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Limited purview, with focus on local community.</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smtClean="0">
                          <a:solidFill>
                            <a:srgbClr val="000000"/>
                          </a:solidFill>
                          <a:effectLst/>
                          <a:latin typeface="Arial" panose="020B0604020202020204" pitchFamily="34" charset="0"/>
                          <a:ea typeface="Calibri"/>
                          <a:cs typeface="Arial" panose="020B0604020202020204" pitchFamily="34" charset="0"/>
                        </a:rPr>
                        <a:t>Fragmentation </a:t>
                      </a:r>
                      <a:r>
                        <a:rPr lang="en-AU" sz="1200" kern="1200" dirty="0">
                          <a:solidFill>
                            <a:srgbClr val="000000"/>
                          </a:solidFill>
                          <a:effectLst/>
                          <a:latin typeface="Arial" panose="020B0604020202020204" pitchFamily="34" charset="0"/>
                          <a:ea typeface="Calibri"/>
                          <a:cs typeface="Arial" panose="020B0604020202020204" pitchFamily="34" charset="0"/>
                        </a:rPr>
                        <a:t>of domain data and lower interoperability.</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Limited incentive to add value to data </a:t>
                      </a:r>
                      <a:r>
                        <a:rPr lang="en-AU" sz="1200" kern="1200" dirty="0" smtClean="0">
                          <a:solidFill>
                            <a:srgbClr val="000000"/>
                          </a:solidFill>
                          <a:effectLst/>
                          <a:latin typeface="Arial" panose="020B0604020202020204" pitchFamily="34" charset="0"/>
                          <a:ea typeface="Calibri"/>
                          <a:cs typeface="Arial" panose="020B0604020202020204" pitchFamily="34" charset="0"/>
                        </a:rPr>
                        <a:t>&amp; develop services</a:t>
                      </a:r>
                      <a:r>
                        <a:rPr lang="en-AU" sz="1200" kern="1200" dirty="0">
                          <a:solidFill>
                            <a:srgbClr val="000000"/>
                          </a:solidFill>
                          <a:effectLst/>
                          <a:latin typeface="Arial" panose="020B0604020202020204" pitchFamily="34" charset="0"/>
                          <a:ea typeface="Calibri"/>
                          <a:cs typeface="Arial" panose="020B0604020202020204" pitchFamily="34" charset="0"/>
                        </a:rPr>
                        <a:t>.</a:t>
                      </a:r>
                      <a:endParaRPr lang="en-GB" sz="1200" kern="1200" dirty="0">
                        <a:solidFill>
                          <a:srgbClr val="000000"/>
                        </a:solidFill>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9425">
                <a:tc>
                  <a:txBody>
                    <a:bodyPr/>
                    <a:lstStyle/>
                    <a:p>
                      <a:pPr>
                        <a:lnSpc>
                          <a:spcPct val="107000"/>
                        </a:lnSpc>
                        <a:spcBef>
                          <a:spcPts val="300"/>
                        </a:spcBef>
                        <a:spcAft>
                          <a:spcPts val="300"/>
                        </a:spcAft>
                      </a:pPr>
                      <a:r>
                        <a:rPr lang="en-AU" sz="1200" b="1" dirty="0">
                          <a:effectLst/>
                          <a:latin typeface="Arial" panose="020B0604020202020204" pitchFamily="34" charset="0"/>
                          <a:ea typeface="Calibri"/>
                          <a:cs typeface="Arial" panose="020B0604020202020204" pitchFamily="34" charset="0"/>
                        </a:rPr>
                        <a:t>Annual deposit-side contract</a:t>
                      </a:r>
                      <a:endParaRPr lang="en-GB" sz="1200" b="1" dirty="0">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Compatible with open data principles.</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Demand oriented and scales with demand (data ingest).</a:t>
                      </a:r>
                      <a:endParaRPr lang="en-GB" sz="1200" kern="1200" dirty="0">
                        <a:solidFill>
                          <a:srgbClr val="000000"/>
                        </a:solidFill>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Unpredictable year-to-year and involves high transaction costs (managing contracts).</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Limited engagement with, or focus on, data users.</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May lead to fragmentation and loss of scale if many players, or monopolies if few players.</a:t>
                      </a:r>
                      <a:endParaRPr lang="en-GB" sz="1200" kern="1200" dirty="0">
                        <a:solidFill>
                          <a:srgbClr val="000000"/>
                        </a:solidFill>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9425">
                <a:tc>
                  <a:txBody>
                    <a:bodyPr/>
                    <a:lstStyle/>
                    <a:p>
                      <a:pPr>
                        <a:lnSpc>
                          <a:spcPct val="107000"/>
                        </a:lnSpc>
                        <a:spcBef>
                          <a:spcPts val="300"/>
                        </a:spcBef>
                        <a:spcAft>
                          <a:spcPts val="300"/>
                        </a:spcAft>
                      </a:pPr>
                      <a:r>
                        <a:rPr lang="en-AU" sz="1200" b="1" dirty="0">
                          <a:effectLst/>
                          <a:latin typeface="Arial" panose="020B0604020202020204" pitchFamily="34" charset="0"/>
                          <a:ea typeface="Calibri"/>
                          <a:cs typeface="Arial" panose="020B0604020202020204" pitchFamily="34" charset="0"/>
                        </a:rPr>
                        <a:t>Data deposit fees</a:t>
                      </a:r>
                      <a:endParaRPr lang="en-GB" sz="1200" b="1" dirty="0">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Compatible with open data principles.</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Demand oriented and scales with </a:t>
                      </a:r>
                      <a:r>
                        <a:rPr lang="en-US" sz="1200" kern="1200" dirty="0" smtClean="0">
                          <a:solidFill>
                            <a:srgbClr val="000000"/>
                          </a:solidFill>
                          <a:effectLst/>
                          <a:latin typeface="Arial" panose="020B0604020202020204" pitchFamily="34" charset="0"/>
                          <a:ea typeface="Calibri"/>
                          <a:cs typeface="Arial" panose="020B0604020202020204" pitchFamily="34" charset="0"/>
                        </a:rPr>
                        <a:t>demand</a:t>
                      </a: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smtClean="0">
                          <a:solidFill>
                            <a:srgbClr val="000000"/>
                          </a:solidFill>
                          <a:effectLst/>
                          <a:latin typeface="Arial" panose="020B0604020202020204" pitchFamily="34" charset="0"/>
                          <a:ea typeface="Calibri"/>
                          <a:cs typeface="Arial" panose="020B0604020202020204" pitchFamily="34" charset="0"/>
                        </a:rPr>
                        <a:t>Researchers </a:t>
                      </a:r>
                      <a:r>
                        <a:rPr lang="en-US" sz="1200" kern="1200" dirty="0">
                          <a:solidFill>
                            <a:srgbClr val="000000"/>
                          </a:solidFill>
                          <a:effectLst/>
                          <a:latin typeface="Arial" panose="020B0604020202020204" pitchFamily="34" charset="0"/>
                          <a:ea typeface="Calibri"/>
                          <a:cs typeface="Arial" panose="020B0604020202020204" pitchFamily="34" charset="0"/>
                        </a:rPr>
                        <a:t>price sensitivity ensures cost constraint.</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Open data is part of research and its funding.</a:t>
                      </a:r>
                      <a:endParaRPr lang="en-GB" sz="1200" kern="1200" dirty="0">
                        <a:solidFill>
                          <a:srgbClr val="000000"/>
                        </a:solidFill>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Cost disincentive to depositing, so depends on strong mandates.</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May lead to low level of curation to contain costs (price).</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May be difficult for repository to compete for deposits with comparable repositories that do not charge. </a:t>
                      </a:r>
                      <a:endParaRPr lang="en-GB" sz="1200" kern="1200" dirty="0">
                        <a:solidFill>
                          <a:srgbClr val="000000"/>
                        </a:solidFill>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9425">
                <a:tc>
                  <a:txBody>
                    <a:bodyPr/>
                    <a:lstStyle/>
                    <a:p>
                      <a:pPr>
                        <a:lnSpc>
                          <a:spcPct val="107000"/>
                        </a:lnSpc>
                        <a:spcBef>
                          <a:spcPts val="300"/>
                        </a:spcBef>
                        <a:spcAft>
                          <a:spcPts val="300"/>
                        </a:spcAft>
                      </a:pPr>
                      <a:r>
                        <a:rPr lang="en-AU" sz="1200" b="1" dirty="0">
                          <a:effectLst/>
                          <a:latin typeface="Arial" panose="020B0604020202020204" pitchFamily="34" charset="0"/>
                          <a:ea typeface="Calibri"/>
                          <a:cs typeface="Arial" panose="020B0604020202020204" pitchFamily="34" charset="0"/>
                        </a:rPr>
                        <a:t>Data access charges (subscriptions or use fees)</a:t>
                      </a:r>
                      <a:endParaRPr lang="en-GB" sz="1200" b="1" dirty="0">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Users pay for what they want, so funding reflects value.</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More market-oriented approach may provide incentive for cost constraint.</a:t>
                      </a:r>
                      <a:endParaRPr lang="en-GB" sz="1200" kern="1200" dirty="0">
                        <a:solidFill>
                          <a:srgbClr val="000000"/>
                        </a:solidFill>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Not compatible with open data principles and many funder mandates, limiting the potential market size.</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Charges limit use and will reduce the value of data.</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Revenue scales with use and not ingest or curation costs.</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Vulnerable to funding cuts.</a:t>
                      </a:r>
                      <a:endParaRPr lang="en-GB" sz="1200" kern="1200" dirty="0">
                        <a:solidFill>
                          <a:srgbClr val="000000"/>
                        </a:solidFill>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3540">
                <a:tc>
                  <a:txBody>
                    <a:bodyPr/>
                    <a:lstStyle/>
                    <a:p>
                      <a:pPr>
                        <a:lnSpc>
                          <a:spcPct val="107000"/>
                        </a:lnSpc>
                        <a:spcBef>
                          <a:spcPts val="300"/>
                        </a:spcBef>
                        <a:spcAft>
                          <a:spcPts val="300"/>
                        </a:spcAft>
                      </a:pPr>
                      <a:r>
                        <a:rPr lang="en-AU" sz="1200" b="1" dirty="0">
                          <a:effectLst/>
                          <a:latin typeface="Arial" panose="020B0604020202020204" pitchFamily="34" charset="0"/>
                          <a:ea typeface="Calibri"/>
                          <a:cs typeface="Arial" panose="020B0604020202020204" pitchFamily="34" charset="0"/>
                        </a:rPr>
                        <a:t>Contract services and project funding</a:t>
                      </a:r>
                      <a:endParaRPr lang="en-GB" sz="1200" b="1" dirty="0">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Compatible with open data principles.</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Can increase contact between staff and clients.</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Potential for innovation.</a:t>
                      </a:r>
                      <a:endParaRPr lang="en-GB" sz="1200" kern="1200" dirty="0">
                        <a:solidFill>
                          <a:srgbClr val="000000"/>
                        </a:solidFill>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Short-term and not a sustainable sole revenue source.</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High transaction costs, chasing money.</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Revenue does not scale with data ingest or use (costs).</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Inflexible as to allocation of funding.</a:t>
                      </a:r>
                      <a:endParaRPr lang="en-GB" sz="1200" kern="1200" dirty="0">
                        <a:solidFill>
                          <a:srgbClr val="000000"/>
                        </a:solidFill>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9425">
                <a:tc>
                  <a:txBody>
                    <a:bodyPr/>
                    <a:lstStyle/>
                    <a:p>
                      <a:pPr>
                        <a:lnSpc>
                          <a:spcPct val="107000"/>
                        </a:lnSpc>
                        <a:spcBef>
                          <a:spcPts val="300"/>
                        </a:spcBef>
                        <a:spcAft>
                          <a:spcPts val="300"/>
                        </a:spcAft>
                      </a:pPr>
                      <a:r>
                        <a:rPr lang="en-AU" sz="1200" b="1" dirty="0">
                          <a:effectLst/>
                          <a:latin typeface="Arial" panose="020B0604020202020204" pitchFamily="34" charset="0"/>
                          <a:ea typeface="Calibri"/>
                          <a:cs typeface="Arial" panose="020B0604020202020204" pitchFamily="34" charset="0"/>
                        </a:rPr>
                        <a:t>Diversification of revenue sources</a:t>
                      </a:r>
                      <a:endParaRPr lang="en-GB" sz="1200" b="1" dirty="0">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No single source of failure.</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Can maintain compatibility with open data principles.</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US" sz="1200" kern="1200" dirty="0">
                          <a:solidFill>
                            <a:srgbClr val="000000"/>
                          </a:solidFill>
                          <a:effectLst/>
                          <a:latin typeface="Arial" panose="020B0604020202020204" pitchFamily="34" charset="0"/>
                          <a:ea typeface="Calibri"/>
                          <a:cs typeface="Arial" panose="020B0604020202020204" pitchFamily="34" charset="0"/>
                        </a:rPr>
                        <a:t>Flexible and enables experimentation with new services.</a:t>
                      </a:r>
                      <a:endParaRPr lang="en-GB" sz="1200" kern="1200" dirty="0">
                        <a:solidFill>
                          <a:srgbClr val="000000"/>
                        </a:solidFill>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May lead to higher transaction costs (managing multiple funding sources).</a:t>
                      </a:r>
                      <a:endParaRPr lang="en-GB" sz="1200" kern="1200" dirty="0">
                        <a:solidFill>
                          <a:srgbClr val="000000"/>
                        </a:solidFill>
                        <a:effectLst/>
                        <a:latin typeface="Arial" panose="020B0604020202020204" pitchFamily="34" charset="0"/>
                        <a:ea typeface="Calibri"/>
                        <a:cs typeface="Arial" panose="020B0604020202020204" pitchFamily="34" charset="0"/>
                      </a:endParaRPr>
                    </a:p>
                    <a:p>
                      <a:pPr marL="182563" lvl="0" indent="-182563" algn="just" defTabSz="914400" rtl="0" eaLnBrk="1" latinLnBrk="0" hangingPunct="1">
                        <a:lnSpc>
                          <a:spcPct val="95000"/>
                        </a:lnSpc>
                        <a:spcBef>
                          <a:spcPts val="0"/>
                        </a:spcBef>
                        <a:spcAft>
                          <a:spcPts val="0"/>
                        </a:spcAft>
                        <a:buSzPts val="1100"/>
                        <a:buFont typeface="Symbol"/>
                        <a:buChar char="·"/>
                        <a:tabLst>
                          <a:tab pos="182563" algn="l"/>
                          <a:tab pos="539750" algn="l"/>
                        </a:tabLst>
                      </a:pPr>
                      <a:r>
                        <a:rPr lang="en-AU" sz="1200" kern="1200" dirty="0">
                          <a:solidFill>
                            <a:srgbClr val="000000"/>
                          </a:solidFill>
                          <a:effectLst/>
                          <a:latin typeface="Arial" panose="020B0604020202020204" pitchFamily="34" charset="0"/>
                          <a:ea typeface="Calibri"/>
                          <a:cs typeface="Arial" panose="020B0604020202020204" pitchFamily="34" charset="0"/>
                        </a:rPr>
                        <a:t>May lead to Mission drift.</a:t>
                      </a:r>
                      <a:endParaRPr lang="en-GB" sz="1200" kern="1200" dirty="0">
                        <a:solidFill>
                          <a:srgbClr val="000000"/>
                        </a:solidFill>
                        <a:effectLst/>
                        <a:latin typeface="Arial" panose="020B0604020202020204" pitchFamily="34" charset="0"/>
                        <a:ea typeface="Calibri"/>
                        <a:cs typeface="Arial" panose="020B0604020202020204" pitchFamily="34" charset="0"/>
                      </a:endParaRPr>
                    </a:p>
                  </a:txBody>
                  <a:tcPr marL="55830" marR="55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30881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lvl="0"/>
            <a:r>
              <a:rPr lang="en-GB" sz="1600" b="1" dirty="0" smtClean="0"/>
              <a:t>Researchers</a:t>
            </a:r>
            <a:r>
              <a:rPr lang="en-GB" sz="1600" dirty="0" smtClean="0"/>
              <a:t> often lack data management planning skills (funding agencies often make this a requirement for recurrent funding)</a:t>
            </a:r>
          </a:p>
          <a:p>
            <a:pPr lvl="0"/>
            <a:r>
              <a:rPr lang="en-GB" sz="1600" b="1" dirty="0" smtClean="0"/>
              <a:t>Users</a:t>
            </a:r>
            <a:r>
              <a:rPr lang="en-GB" sz="1600" dirty="0" smtClean="0"/>
              <a:t> do not always have appropriate </a:t>
            </a:r>
            <a:r>
              <a:rPr lang="en-GB" sz="1600" dirty="0"/>
              <a:t>skills for correct interpretation and </a:t>
            </a:r>
            <a:r>
              <a:rPr lang="en-GB" sz="1600" dirty="0" smtClean="0"/>
              <a:t>analysis</a:t>
            </a:r>
          </a:p>
          <a:p>
            <a:r>
              <a:rPr lang="fr-FR" sz="1600" b="1" dirty="0" err="1" smtClean="0"/>
              <a:t>Technical</a:t>
            </a:r>
            <a:r>
              <a:rPr lang="fr-FR" sz="1600" b="1" dirty="0" smtClean="0"/>
              <a:t> staff </a:t>
            </a:r>
            <a:r>
              <a:rPr lang="fr-FR" sz="1600" dirty="0" smtClean="0"/>
              <a:t>in data </a:t>
            </a:r>
            <a:r>
              <a:rPr lang="fr-FR" sz="1600" dirty="0" err="1" smtClean="0"/>
              <a:t>repositories</a:t>
            </a:r>
            <a:r>
              <a:rPr lang="fr-FR" sz="1600" dirty="0" smtClean="0"/>
              <a:t> </a:t>
            </a:r>
            <a:r>
              <a:rPr lang="fr-FR" sz="1600" dirty="0" err="1" smtClean="0"/>
              <a:t>need</a:t>
            </a:r>
            <a:r>
              <a:rPr lang="fr-FR" sz="1600" dirty="0" smtClean="0"/>
              <a:t> training on data standards. </a:t>
            </a:r>
            <a:r>
              <a:rPr lang="en-GB" sz="1600" dirty="0"/>
              <a:t>Specific curricula including statistical skills, computer science and information science are needed.</a:t>
            </a:r>
            <a:r>
              <a:rPr lang="en-GB" sz="1600" dirty="0" smtClean="0"/>
              <a:t> </a:t>
            </a:r>
            <a:r>
              <a:rPr lang="en-GB" sz="1600" dirty="0"/>
              <a:t>Many countries report limitation of current curricula in addressing those skills needs.</a:t>
            </a:r>
          </a:p>
          <a:p>
            <a:pPr lvl="0"/>
            <a:endParaRPr lang="fr-FR" sz="1600" dirty="0" smtClean="0"/>
          </a:p>
          <a:p>
            <a:pPr lvl="0"/>
            <a:endParaRPr lang="en-GB" sz="1600" dirty="0"/>
          </a:p>
        </p:txBody>
      </p:sp>
      <p:sp>
        <p:nvSpPr>
          <p:cNvPr id="5" name="Title 4"/>
          <p:cNvSpPr>
            <a:spLocks noGrp="1"/>
          </p:cNvSpPr>
          <p:nvPr>
            <p:ph type="title"/>
          </p:nvPr>
        </p:nvSpPr>
        <p:spPr>
          <a:xfrm>
            <a:off x="1080000" y="271747"/>
            <a:ext cx="806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p>
            <a:pPr fontAlgn="base">
              <a:spcAft>
                <a:spcPct val="0"/>
              </a:spcAft>
            </a:pPr>
            <a:r>
              <a:rPr lang="en-GB" sz="2800" dirty="0">
                <a:latin typeface="Arial" pitchFamily="34" charset="0"/>
                <a:ea typeface="+mn-ea"/>
                <a:cs typeface="Arial" pitchFamily="34" charset="0"/>
              </a:rPr>
              <a:t>Building human capital &amp; institutional capabilities to manage, create, curate and reuse data</a:t>
            </a:r>
            <a:endParaRPr lang="en-GB" sz="2800" dirty="0">
              <a:latin typeface="Arial" pitchFamily="34" charset="0"/>
              <a:ea typeface="+mn-ea"/>
              <a:cs typeface="Arial" pitchFamily="34" charset="0"/>
            </a:endParaRPr>
          </a:p>
        </p:txBody>
      </p:sp>
    </p:spTree>
    <p:extLst>
      <p:ext uri="{BB962C8B-B14F-4D97-AF65-F5344CB8AC3E}">
        <p14:creationId xmlns:p14="http://schemas.microsoft.com/office/powerpoint/2010/main" val="434175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304800" y="2286000"/>
            <a:ext cx="8153400" cy="4406900"/>
          </a:xfrm>
        </p:spPr>
        <p:txBody>
          <a:bodyPr/>
          <a:lstStyle/>
          <a:p>
            <a:pPr algn="ctr" eaLnBrk="1" hangingPunct="1">
              <a:buFontTx/>
              <a:buNone/>
            </a:pPr>
            <a:endParaRPr lang="es-ES_tradnl" altLang="en-US" sz="2400" b="1" dirty="0" smtClean="0"/>
          </a:p>
          <a:p>
            <a:pPr algn="ctr">
              <a:buNone/>
            </a:pPr>
            <a:r>
              <a:rPr lang="es-ES_tradnl" altLang="en-US" sz="2400" dirty="0" err="1" smtClean="0">
                <a:latin typeface="Arial" pitchFamily="34" charset="0"/>
              </a:rPr>
              <a:t>Contact</a:t>
            </a:r>
            <a:endParaRPr lang="es-ES_tradnl" altLang="en-US" sz="2400" u="sng" dirty="0" smtClean="0">
              <a:latin typeface="Arial" pitchFamily="34" charset="0"/>
              <a:hlinkClick r:id="rId3"/>
            </a:endParaRPr>
          </a:p>
          <a:p>
            <a:pPr algn="ctr" eaLnBrk="1" hangingPunct="1">
              <a:buFontTx/>
              <a:buNone/>
            </a:pPr>
            <a:endParaRPr lang="es-ES_tradnl" altLang="en-US" sz="2800" dirty="0" smtClean="0">
              <a:solidFill>
                <a:srgbClr val="C00000"/>
              </a:solidFill>
              <a:hlinkClick r:id="rId3"/>
            </a:endParaRPr>
          </a:p>
          <a:p>
            <a:pPr algn="ctr" eaLnBrk="1" hangingPunct="1">
              <a:buFontTx/>
              <a:buNone/>
            </a:pPr>
            <a:r>
              <a:rPr lang="es-ES_tradnl" altLang="en-US" sz="2800" dirty="0" smtClean="0">
                <a:solidFill>
                  <a:srgbClr val="C00000"/>
                </a:solidFill>
                <a:hlinkClick r:id="rId3"/>
              </a:rPr>
              <a:t>Alan.Paic@oecd.org</a:t>
            </a:r>
            <a:r>
              <a:rPr lang="es-ES_tradnl" altLang="en-US" sz="2800" dirty="0" smtClean="0">
                <a:solidFill>
                  <a:srgbClr val="C00000"/>
                </a:solidFill>
              </a:rPr>
              <a:t> </a:t>
            </a:r>
          </a:p>
          <a:p>
            <a:pPr algn="ctr" eaLnBrk="1" hangingPunct="1">
              <a:buFontTx/>
              <a:buNone/>
            </a:pPr>
            <a:endParaRPr lang="es-ES_tradnl" altLang="en-US" sz="2400" dirty="0" smtClean="0">
              <a:latin typeface="Arial" pitchFamily="34" charset="0"/>
            </a:endParaRPr>
          </a:p>
          <a:p>
            <a:pPr algn="ctr" eaLnBrk="1" hangingPunct="1">
              <a:buFontTx/>
              <a:buNone/>
            </a:pPr>
            <a:endParaRPr lang="es-ES_tradnl" altLang="en-US" sz="2400" b="1" dirty="0" smtClean="0"/>
          </a:p>
        </p:txBody>
      </p:sp>
      <p:sp>
        <p:nvSpPr>
          <p:cNvPr id="2" name="Title 1"/>
          <p:cNvSpPr>
            <a:spLocks noGrp="1"/>
          </p:cNvSpPr>
          <p:nvPr>
            <p:ph type="title"/>
          </p:nvPr>
        </p:nvSpPr>
        <p:spPr/>
        <p:txBody>
          <a:bodyPr/>
          <a:lstStyle/>
          <a:p>
            <a:r>
              <a:rPr lang="fr-FR" dirty="0" err="1" smtClean="0"/>
              <a:t>Thank</a:t>
            </a:r>
            <a:r>
              <a:rPr lang="fr-FR" dirty="0" smtClean="0"/>
              <a:t> </a:t>
            </a:r>
            <a:r>
              <a:rPr lang="fr-FR" dirty="0" err="1" smtClean="0"/>
              <a:t>you</a:t>
            </a:r>
            <a:endParaRPr lang="en-GB" dirty="0"/>
          </a:p>
        </p:txBody>
      </p:sp>
    </p:spTree>
    <p:extLst>
      <p:ext uri="{BB962C8B-B14F-4D97-AF65-F5344CB8AC3E}">
        <p14:creationId xmlns:p14="http://schemas.microsoft.com/office/powerpoint/2010/main" val="7225090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3000" y="237600"/>
            <a:ext cx="8001000" cy="1022400"/>
          </a:xfrm>
        </p:spPr>
        <p:txBody>
          <a:bodyPr/>
          <a:lstStyle/>
          <a:p>
            <a:r>
              <a:rPr lang="fr-FR" sz="2400" b="1" dirty="0" err="1" smtClean="0"/>
              <a:t>Assessment</a:t>
            </a:r>
            <a:r>
              <a:rPr lang="fr-FR" sz="2400" b="1" dirty="0" smtClean="0"/>
              <a:t> of </a:t>
            </a:r>
            <a:r>
              <a:rPr lang="fr-FR" sz="2400" b="1" dirty="0" err="1" smtClean="0"/>
              <a:t>policy</a:t>
            </a:r>
            <a:r>
              <a:rPr lang="fr-FR" sz="2400" b="1" dirty="0" smtClean="0"/>
              <a:t> objectives of OECD </a:t>
            </a:r>
            <a:r>
              <a:rPr lang="fr-FR" sz="2400" b="1" dirty="0" err="1" smtClean="0"/>
              <a:t>recommendation</a:t>
            </a:r>
            <a:r>
              <a:rPr lang="fr-FR" sz="2400" b="1" dirty="0" smtClean="0"/>
              <a:t> on </a:t>
            </a:r>
            <a:r>
              <a:rPr lang="fr-FR" sz="2400" b="1" dirty="0" err="1" smtClean="0"/>
              <a:t>access</a:t>
            </a:r>
            <a:r>
              <a:rPr lang="fr-FR" sz="2400" b="1" dirty="0" smtClean="0"/>
              <a:t> to data </a:t>
            </a:r>
            <a:r>
              <a:rPr lang="fr-FR" sz="2400" b="1" dirty="0" err="1" smtClean="0"/>
              <a:t>from</a:t>
            </a:r>
            <a:r>
              <a:rPr lang="fr-FR" sz="2400" b="1" dirty="0" smtClean="0"/>
              <a:t> public </a:t>
            </a:r>
            <a:r>
              <a:rPr lang="fr-FR" sz="2400" b="1" dirty="0" err="1" smtClean="0"/>
              <a:t>research</a:t>
            </a:r>
            <a:endParaRPr lang="en-GB" sz="2400" b="1" dirty="0"/>
          </a:p>
        </p:txBody>
      </p:sp>
      <p:sp>
        <p:nvSpPr>
          <p:cNvPr id="5" name="Right Arrow 4"/>
          <p:cNvSpPr/>
          <p:nvPr/>
        </p:nvSpPr>
        <p:spPr>
          <a:xfrm flipH="1">
            <a:off x="8382865" y="4326377"/>
            <a:ext cx="6858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6" name="Chart 5"/>
          <p:cNvGraphicFramePr>
            <a:graphicFrameLocks/>
          </p:cNvGraphicFramePr>
          <p:nvPr>
            <p:extLst>
              <p:ext uri="{D42A27DB-BD31-4B8C-83A1-F6EECF244321}">
                <p14:modId xmlns:p14="http://schemas.microsoft.com/office/powerpoint/2010/main" val="1523401823"/>
              </p:ext>
            </p:extLst>
          </p:nvPr>
        </p:nvGraphicFramePr>
        <p:xfrm>
          <a:off x="381000" y="1410511"/>
          <a:ext cx="7994542" cy="5410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2837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2400" b="1" dirty="0"/>
              <a:t>Assessment of the principles concerning access to research data from public </a:t>
            </a:r>
            <a:r>
              <a:rPr lang="en-GB" sz="2400" b="1" dirty="0" smtClean="0"/>
              <a:t>funding</a:t>
            </a:r>
            <a:endParaRPr lang="en-GB" sz="2400" dirty="0"/>
          </a:p>
        </p:txBody>
      </p:sp>
      <p:sp>
        <p:nvSpPr>
          <p:cNvPr id="5" name="Content Placeholder 2"/>
          <p:cNvSpPr>
            <a:spLocks/>
          </p:cNvSpPr>
          <p:nvPr/>
        </p:nvSpPr>
        <p:spPr bwMode="auto">
          <a:xfrm>
            <a:off x="6096000" y="1600200"/>
            <a:ext cx="3048000" cy="4471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rgbClr val="004B78"/>
                </a:solidFill>
                <a:latin typeface="Georgia" pitchFamily="18" charset="0"/>
                <a:cs typeface="Arial" pitchFamily="34" charset="0"/>
              </a:defRPr>
            </a:lvl1pPr>
            <a:lvl2pPr marL="742950" indent="-285750" eaLnBrk="0" hangingPunct="0">
              <a:spcBef>
                <a:spcPct val="20000"/>
              </a:spcBef>
              <a:buChar char="–"/>
              <a:defRPr sz="2800">
                <a:solidFill>
                  <a:srgbClr val="004B78"/>
                </a:solidFill>
                <a:latin typeface="Georgia" pitchFamily="18" charset="0"/>
                <a:cs typeface="Arial" pitchFamily="34" charset="0"/>
              </a:defRPr>
            </a:lvl2pPr>
            <a:lvl3pPr marL="1143000" indent="-228600" eaLnBrk="0" hangingPunct="0">
              <a:spcBef>
                <a:spcPct val="20000"/>
              </a:spcBef>
              <a:buChar char="•"/>
              <a:defRPr sz="2400">
                <a:solidFill>
                  <a:srgbClr val="004B78"/>
                </a:solidFill>
                <a:latin typeface="Georgia" pitchFamily="18" charset="0"/>
                <a:cs typeface="Arial" pitchFamily="34" charset="0"/>
              </a:defRPr>
            </a:lvl3pPr>
            <a:lvl4pPr marL="1600200" indent="-228600" eaLnBrk="0" hangingPunct="0">
              <a:spcBef>
                <a:spcPct val="20000"/>
              </a:spcBef>
              <a:buChar char="–"/>
              <a:defRPr sz="2000">
                <a:solidFill>
                  <a:srgbClr val="004B78"/>
                </a:solidFill>
                <a:latin typeface="Georgia" pitchFamily="18" charset="0"/>
                <a:cs typeface="Arial" pitchFamily="34" charset="0"/>
              </a:defRPr>
            </a:lvl4pPr>
            <a:lvl5pPr marL="2057400" indent="-228600" eaLnBrk="0" hangingPunct="0">
              <a:spcBef>
                <a:spcPct val="20000"/>
              </a:spcBef>
              <a:buChar char="»"/>
              <a:defRPr sz="2000">
                <a:solidFill>
                  <a:srgbClr val="004B78"/>
                </a:solidFill>
                <a:latin typeface="Georgia" pitchFamily="18" charset="0"/>
                <a:cs typeface="Arial" pitchFamily="34" charset="0"/>
              </a:defRPr>
            </a:lvl5pPr>
            <a:lvl6pPr marL="25146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6pPr>
            <a:lvl7pPr marL="29718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7pPr>
            <a:lvl8pPr marL="34290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8pPr>
            <a:lvl9pPr marL="38862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9pPr>
          </a:lstStyle>
          <a:p>
            <a:pPr marL="0" indent="0" eaLnBrk="1" hangingPunct="1">
              <a:spcAft>
                <a:spcPts val="1200"/>
              </a:spcAft>
              <a:buSzPct val="75000"/>
              <a:buNone/>
            </a:pPr>
            <a:r>
              <a:rPr lang="en-GB" altLang="en-US" sz="1800" dirty="0" smtClean="0">
                <a:solidFill>
                  <a:schemeClr val="tx1"/>
                </a:solidFill>
                <a:latin typeface="+mn-lt"/>
                <a:cs typeface="Times New Roman" pitchFamily="18" charset="0"/>
              </a:rPr>
              <a:t>Additional principles:</a:t>
            </a:r>
          </a:p>
          <a:p>
            <a:pPr lvl="0"/>
            <a:r>
              <a:rPr lang="en-GB" sz="1600" dirty="0">
                <a:solidFill>
                  <a:schemeClr val="tx1"/>
                </a:solidFill>
                <a:latin typeface="+mn-lt"/>
                <a:cs typeface="Times New Roman" pitchFamily="18" charset="0"/>
              </a:rPr>
              <a:t>Discoverability/findability</a:t>
            </a:r>
          </a:p>
          <a:p>
            <a:pPr lvl="0"/>
            <a:r>
              <a:rPr lang="en-GB" sz="1600" dirty="0">
                <a:solidFill>
                  <a:schemeClr val="tx1"/>
                </a:solidFill>
                <a:latin typeface="+mn-lt"/>
                <a:cs typeface="Times New Roman" pitchFamily="18" charset="0"/>
              </a:rPr>
              <a:t>Machine-readability</a:t>
            </a:r>
          </a:p>
          <a:p>
            <a:pPr lvl="0"/>
            <a:r>
              <a:rPr lang="en-GB" sz="1600" dirty="0">
                <a:solidFill>
                  <a:schemeClr val="tx1"/>
                </a:solidFill>
                <a:latin typeface="+mn-lt"/>
                <a:cs typeface="Times New Roman" pitchFamily="18" charset="0"/>
              </a:rPr>
              <a:t>Regulation of financial support of open access to data</a:t>
            </a:r>
          </a:p>
          <a:p>
            <a:pPr lvl="0"/>
            <a:r>
              <a:rPr lang="en-GB" sz="1600" dirty="0">
                <a:solidFill>
                  <a:schemeClr val="tx1"/>
                </a:solidFill>
                <a:latin typeface="+mn-lt"/>
                <a:cs typeface="Times New Roman" pitchFamily="18" charset="0"/>
              </a:rPr>
              <a:t>Definition of responsibility and ownership</a:t>
            </a:r>
          </a:p>
          <a:p>
            <a:pPr lvl="0"/>
            <a:r>
              <a:rPr lang="en-GB" sz="1600" dirty="0">
                <a:solidFill>
                  <a:schemeClr val="tx1"/>
                </a:solidFill>
                <a:latin typeface="+mn-lt"/>
                <a:cs typeface="Times New Roman" pitchFamily="18" charset="0"/>
              </a:rPr>
              <a:t>Recognition and reward system for data authors</a:t>
            </a:r>
          </a:p>
          <a:p>
            <a:pPr lvl="0"/>
            <a:r>
              <a:rPr lang="en-GB" sz="1600" dirty="0">
                <a:solidFill>
                  <a:schemeClr val="tx1"/>
                </a:solidFill>
                <a:latin typeface="+mn-lt"/>
                <a:cs typeface="Times New Roman" pitchFamily="18" charset="0"/>
              </a:rPr>
              <a:t>Possibility of licencing</a:t>
            </a:r>
          </a:p>
          <a:p>
            <a:pPr lvl="0"/>
            <a:r>
              <a:rPr lang="en-GB" sz="1600" dirty="0">
                <a:solidFill>
                  <a:schemeClr val="tx1"/>
                </a:solidFill>
                <a:latin typeface="+mn-lt"/>
                <a:cs typeface="Times New Roman" pitchFamily="18" charset="0"/>
              </a:rPr>
              <a:t>Definition of an embargo period</a:t>
            </a:r>
          </a:p>
          <a:p>
            <a:pPr marL="0" indent="0" eaLnBrk="1" hangingPunct="1">
              <a:spcAft>
                <a:spcPts val="1200"/>
              </a:spcAft>
              <a:buSzPct val="75000"/>
              <a:buNone/>
            </a:pPr>
            <a:endParaRPr lang="en-GB" altLang="en-US" sz="1800" dirty="0" smtClean="0">
              <a:solidFill>
                <a:schemeClr val="tx1"/>
              </a:solidFill>
              <a:latin typeface="+mn-lt"/>
              <a:cs typeface="Times New Roman" pitchFamily="18" charset="0"/>
            </a:endParaRPr>
          </a:p>
          <a:p>
            <a:pPr marL="0" indent="0" eaLnBrk="1" hangingPunct="1">
              <a:spcAft>
                <a:spcPts val="1200"/>
              </a:spcAft>
              <a:buSzPct val="75000"/>
              <a:buNone/>
            </a:pPr>
            <a:endParaRPr lang="en-GB" altLang="en-US" sz="1800" dirty="0">
              <a:solidFill>
                <a:schemeClr val="tx1"/>
              </a:solidFill>
              <a:latin typeface="+mn-lt"/>
              <a:cs typeface="Times New Roman" pitchFamily="18" charset="0"/>
            </a:endParaRPr>
          </a:p>
        </p:txBody>
      </p:sp>
      <p:graphicFrame>
        <p:nvGraphicFramePr>
          <p:cNvPr id="8" name="Chart 7"/>
          <p:cNvGraphicFramePr>
            <a:graphicFrameLocks/>
          </p:cNvGraphicFramePr>
          <p:nvPr>
            <p:extLst>
              <p:ext uri="{D42A27DB-BD31-4B8C-83A1-F6EECF244321}">
                <p14:modId xmlns:p14="http://schemas.microsoft.com/office/powerpoint/2010/main" val="3478025148"/>
              </p:ext>
            </p:extLst>
          </p:nvPr>
        </p:nvGraphicFramePr>
        <p:xfrm>
          <a:off x="197070" y="1427747"/>
          <a:ext cx="5898930" cy="51894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18325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2400" b="1" dirty="0"/>
              <a:t>Assessment of challenges related to data-driven and evidence-based research</a:t>
            </a:r>
          </a:p>
        </p:txBody>
      </p:sp>
      <p:sp>
        <p:nvSpPr>
          <p:cNvPr id="5" name="Content Placeholder 2"/>
          <p:cNvSpPr>
            <a:spLocks/>
          </p:cNvSpPr>
          <p:nvPr/>
        </p:nvSpPr>
        <p:spPr bwMode="auto">
          <a:xfrm>
            <a:off x="6096000" y="1600200"/>
            <a:ext cx="3048000" cy="4623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rgbClr val="004B78"/>
                </a:solidFill>
                <a:latin typeface="Georgia" pitchFamily="18" charset="0"/>
                <a:cs typeface="Arial" pitchFamily="34" charset="0"/>
              </a:defRPr>
            </a:lvl1pPr>
            <a:lvl2pPr marL="742950" indent="-285750" eaLnBrk="0" hangingPunct="0">
              <a:spcBef>
                <a:spcPct val="20000"/>
              </a:spcBef>
              <a:buChar char="–"/>
              <a:defRPr sz="2800">
                <a:solidFill>
                  <a:srgbClr val="004B78"/>
                </a:solidFill>
                <a:latin typeface="Georgia" pitchFamily="18" charset="0"/>
                <a:cs typeface="Arial" pitchFamily="34" charset="0"/>
              </a:defRPr>
            </a:lvl2pPr>
            <a:lvl3pPr marL="1143000" indent="-228600" eaLnBrk="0" hangingPunct="0">
              <a:spcBef>
                <a:spcPct val="20000"/>
              </a:spcBef>
              <a:buChar char="•"/>
              <a:defRPr sz="2400">
                <a:solidFill>
                  <a:srgbClr val="004B78"/>
                </a:solidFill>
                <a:latin typeface="Georgia" pitchFamily="18" charset="0"/>
                <a:cs typeface="Arial" pitchFamily="34" charset="0"/>
              </a:defRPr>
            </a:lvl3pPr>
            <a:lvl4pPr marL="1600200" indent="-228600" eaLnBrk="0" hangingPunct="0">
              <a:spcBef>
                <a:spcPct val="20000"/>
              </a:spcBef>
              <a:buChar char="–"/>
              <a:defRPr sz="2000">
                <a:solidFill>
                  <a:srgbClr val="004B78"/>
                </a:solidFill>
                <a:latin typeface="Georgia" pitchFamily="18" charset="0"/>
                <a:cs typeface="Arial" pitchFamily="34" charset="0"/>
              </a:defRPr>
            </a:lvl4pPr>
            <a:lvl5pPr marL="2057400" indent="-228600" eaLnBrk="0" hangingPunct="0">
              <a:spcBef>
                <a:spcPct val="20000"/>
              </a:spcBef>
              <a:buChar char="»"/>
              <a:defRPr sz="2000">
                <a:solidFill>
                  <a:srgbClr val="004B78"/>
                </a:solidFill>
                <a:latin typeface="Georgia" pitchFamily="18" charset="0"/>
                <a:cs typeface="Arial" pitchFamily="34" charset="0"/>
              </a:defRPr>
            </a:lvl5pPr>
            <a:lvl6pPr marL="25146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6pPr>
            <a:lvl7pPr marL="29718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7pPr>
            <a:lvl8pPr marL="34290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8pPr>
            <a:lvl9pPr marL="38862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9pPr>
          </a:lstStyle>
          <a:p>
            <a:pPr marL="0" indent="0" eaLnBrk="1" hangingPunct="1">
              <a:spcAft>
                <a:spcPts val="1200"/>
              </a:spcAft>
              <a:buSzPct val="75000"/>
              <a:buNone/>
            </a:pPr>
            <a:r>
              <a:rPr lang="en-GB" altLang="en-US" sz="1600" dirty="0" smtClean="0">
                <a:solidFill>
                  <a:schemeClr val="tx1"/>
                </a:solidFill>
                <a:latin typeface="Arial" pitchFamily="34" charset="0"/>
                <a:cs typeface="Times New Roman" pitchFamily="18" charset="0"/>
              </a:rPr>
              <a:t>Additional challenges:</a:t>
            </a:r>
          </a:p>
          <a:p>
            <a:pPr marL="180975" lvl="0" indent="-180975">
              <a:tabLst>
                <a:tab pos="180975" algn="l"/>
              </a:tabLst>
            </a:pPr>
            <a:r>
              <a:rPr lang="en-GB" sz="1400" dirty="0" smtClean="0">
                <a:solidFill>
                  <a:schemeClr val="tx1"/>
                </a:solidFill>
                <a:latin typeface="Arial" pitchFamily="34" charset="0"/>
                <a:cs typeface="Times New Roman" pitchFamily="18" charset="0"/>
              </a:rPr>
              <a:t>Overall </a:t>
            </a:r>
            <a:r>
              <a:rPr lang="en-GB" sz="1400" b="1" dirty="0" smtClean="0">
                <a:solidFill>
                  <a:schemeClr val="tx1"/>
                </a:solidFill>
                <a:latin typeface="Arial" pitchFamily="34" charset="0"/>
                <a:cs typeface="Times New Roman" pitchFamily="18" charset="0"/>
              </a:rPr>
              <a:t>investment plan </a:t>
            </a:r>
            <a:r>
              <a:rPr lang="en-GB" sz="1400" dirty="0" smtClean="0">
                <a:solidFill>
                  <a:schemeClr val="tx1"/>
                </a:solidFill>
                <a:latin typeface="Arial" pitchFamily="34" charset="0"/>
                <a:cs typeface="Times New Roman" pitchFamily="18" charset="0"/>
              </a:rPr>
              <a:t>with cost/benefit analysis and </a:t>
            </a:r>
            <a:r>
              <a:rPr lang="en-GB" sz="1400" b="1" dirty="0" smtClean="0">
                <a:solidFill>
                  <a:schemeClr val="tx1"/>
                </a:solidFill>
                <a:latin typeface="Arial" pitchFamily="34" charset="0"/>
                <a:cs typeface="Times New Roman" pitchFamily="18" charset="0"/>
              </a:rPr>
              <a:t>business model for repositories</a:t>
            </a:r>
          </a:p>
          <a:p>
            <a:pPr marL="180975" lvl="0" indent="-180975">
              <a:tabLst>
                <a:tab pos="180975" algn="l"/>
              </a:tabLst>
            </a:pPr>
            <a:r>
              <a:rPr lang="fr-FR" sz="1400" dirty="0" err="1" smtClean="0">
                <a:solidFill>
                  <a:schemeClr val="tx1"/>
                </a:solidFill>
                <a:latin typeface="Arial" pitchFamily="34" charset="0"/>
                <a:cs typeface="Times New Roman" pitchFamily="18" charset="0"/>
              </a:rPr>
              <a:t>Internationally</a:t>
            </a:r>
            <a:r>
              <a:rPr lang="fr-FR" sz="1400" dirty="0" smtClean="0">
                <a:solidFill>
                  <a:schemeClr val="tx1"/>
                </a:solidFill>
                <a:latin typeface="Arial" pitchFamily="34" charset="0"/>
                <a:cs typeface="Times New Roman" pitchFamily="18" charset="0"/>
              </a:rPr>
              <a:t> </a:t>
            </a:r>
            <a:r>
              <a:rPr lang="fr-FR" sz="1400" dirty="0" err="1" smtClean="0">
                <a:solidFill>
                  <a:schemeClr val="tx1"/>
                </a:solidFill>
                <a:latin typeface="Arial" pitchFamily="34" charset="0"/>
                <a:cs typeface="Times New Roman" pitchFamily="18" charset="0"/>
              </a:rPr>
              <a:t>co-ordinated</a:t>
            </a:r>
            <a:r>
              <a:rPr lang="fr-FR" sz="1400" dirty="0" smtClean="0">
                <a:solidFill>
                  <a:schemeClr val="tx1"/>
                </a:solidFill>
                <a:latin typeface="Arial" pitchFamily="34" charset="0"/>
                <a:cs typeface="Times New Roman" pitchFamily="18" charset="0"/>
              </a:rPr>
              <a:t> networks </a:t>
            </a:r>
            <a:r>
              <a:rPr lang="fr-FR" sz="1400" dirty="0" err="1" smtClean="0">
                <a:solidFill>
                  <a:schemeClr val="tx1"/>
                </a:solidFill>
                <a:latin typeface="Arial" pitchFamily="34" charset="0"/>
                <a:cs typeface="Times New Roman" pitchFamily="18" charset="0"/>
              </a:rPr>
              <a:t>with</a:t>
            </a:r>
            <a:r>
              <a:rPr lang="fr-FR" sz="1400" dirty="0" smtClean="0">
                <a:solidFill>
                  <a:schemeClr val="tx1"/>
                </a:solidFill>
                <a:latin typeface="Arial" pitchFamily="34" charset="0"/>
                <a:cs typeface="Times New Roman" pitchFamily="18" charset="0"/>
              </a:rPr>
              <a:t> single-</a:t>
            </a:r>
            <a:r>
              <a:rPr lang="fr-FR" sz="1400" dirty="0" err="1" smtClean="0">
                <a:solidFill>
                  <a:schemeClr val="tx1"/>
                </a:solidFill>
                <a:latin typeface="Arial" pitchFamily="34" charset="0"/>
                <a:cs typeface="Times New Roman" pitchFamily="18" charset="0"/>
              </a:rPr>
              <a:t>window</a:t>
            </a:r>
            <a:r>
              <a:rPr lang="fr-FR" sz="1400" dirty="0" smtClean="0">
                <a:solidFill>
                  <a:schemeClr val="tx1"/>
                </a:solidFill>
                <a:latin typeface="Arial" pitchFamily="34" charset="0"/>
                <a:cs typeface="Times New Roman" pitchFamily="18" charset="0"/>
              </a:rPr>
              <a:t> entry point for </a:t>
            </a:r>
            <a:r>
              <a:rPr lang="fr-FR" sz="1400" dirty="0" err="1" smtClean="0">
                <a:solidFill>
                  <a:schemeClr val="tx1"/>
                </a:solidFill>
                <a:latin typeface="Arial" pitchFamily="34" charset="0"/>
                <a:cs typeface="Times New Roman" pitchFamily="18" charset="0"/>
              </a:rPr>
              <a:t>enhanced</a:t>
            </a:r>
            <a:r>
              <a:rPr lang="fr-FR" sz="1400" dirty="0" smtClean="0">
                <a:solidFill>
                  <a:schemeClr val="tx1"/>
                </a:solidFill>
                <a:latin typeface="Arial" pitchFamily="34" charset="0"/>
                <a:cs typeface="Times New Roman" pitchFamily="18" charset="0"/>
              </a:rPr>
              <a:t> </a:t>
            </a:r>
            <a:r>
              <a:rPr lang="fr-FR" sz="1400" b="1" dirty="0" err="1" smtClean="0">
                <a:solidFill>
                  <a:schemeClr val="tx1"/>
                </a:solidFill>
                <a:latin typeface="Arial" pitchFamily="34" charset="0"/>
                <a:cs typeface="Times New Roman" pitchFamily="18" charset="0"/>
              </a:rPr>
              <a:t>findability</a:t>
            </a:r>
            <a:endParaRPr lang="fr-FR" sz="1400" b="1" dirty="0" smtClean="0">
              <a:solidFill>
                <a:schemeClr val="tx1"/>
              </a:solidFill>
              <a:latin typeface="Arial" pitchFamily="34" charset="0"/>
              <a:cs typeface="Times New Roman" pitchFamily="18" charset="0"/>
            </a:endParaRPr>
          </a:p>
          <a:p>
            <a:pPr marL="180975" lvl="0" indent="-180975">
              <a:tabLst>
                <a:tab pos="180975" algn="l"/>
              </a:tabLst>
            </a:pPr>
            <a:r>
              <a:rPr lang="fr-FR" sz="1400" b="1" dirty="0" err="1" smtClean="0">
                <a:solidFill>
                  <a:schemeClr val="tx1"/>
                </a:solidFill>
                <a:latin typeface="Arial" pitchFamily="34" charset="0"/>
                <a:cs typeface="Times New Roman" pitchFamily="18" charset="0"/>
              </a:rPr>
              <a:t>Measurement</a:t>
            </a:r>
            <a:r>
              <a:rPr lang="fr-FR" sz="1400" dirty="0" smtClean="0">
                <a:solidFill>
                  <a:schemeClr val="tx1"/>
                </a:solidFill>
                <a:latin typeface="Arial" pitchFamily="34" charset="0"/>
                <a:cs typeface="Times New Roman" pitchFamily="18" charset="0"/>
              </a:rPr>
              <a:t> of open data </a:t>
            </a:r>
            <a:r>
              <a:rPr lang="fr-FR" sz="1400" dirty="0" err="1" smtClean="0">
                <a:solidFill>
                  <a:schemeClr val="tx1"/>
                </a:solidFill>
                <a:latin typeface="Arial" pitchFamily="34" charset="0"/>
                <a:cs typeface="Times New Roman" pitchFamily="18" charset="0"/>
              </a:rPr>
              <a:t>is</a:t>
            </a:r>
            <a:r>
              <a:rPr lang="fr-FR" sz="1400" dirty="0" smtClean="0">
                <a:solidFill>
                  <a:schemeClr val="tx1"/>
                </a:solidFill>
                <a:latin typeface="Arial" pitchFamily="34" charset="0"/>
                <a:cs typeface="Times New Roman" pitchFamily="18" charset="0"/>
              </a:rPr>
              <a:t> </a:t>
            </a:r>
            <a:r>
              <a:rPr lang="fr-FR" sz="1400" dirty="0" err="1" smtClean="0">
                <a:solidFill>
                  <a:schemeClr val="tx1"/>
                </a:solidFill>
                <a:latin typeface="Arial" pitchFamily="34" charset="0"/>
                <a:cs typeface="Times New Roman" pitchFamily="18" charset="0"/>
              </a:rPr>
              <a:t>necessary</a:t>
            </a:r>
            <a:r>
              <a:rPr lang="fr-FR" sz="1400" dirty="0" smtClean="0">
                <a:solidFill>
                  <a:schemeClr val="tx1"/>
                </a:solidFill>
                <a:latin typeface="Arial" pitchFamily="34" charset="0"/>
                <a:cs typeface="Times New Roman" pitchFamily="18" charset="0"/>
              </a:rPr>
              <a:t> for impact </a:t>
            </a:r>
            <a:r>
              <a:rPr lang="fr-FR" sz="1400" dirty="0" err="1" smtClean="0">
                <a:solidFill>
                  <a:schemeClr val="tx1"/>
                </a:solidFill>
                <a:latin typeface="Arial" pitchFamily="34" charset="0"/>
                <a:cs typeface="Times New Roman" pitchFamily="18" charset="0"/>
              </a:rPr>
              <a:t>assessment</a:t>
            </a:r>
            <a:r>
              <a:rPr lang="fr-FR" sz="1400" dirty="0" smtClean="0">
                <a:solidFill>
                  <a:schemeClr val="tx1"/>
                </a:solidFill>
                <a:latin typeface="Arial" pitchFamily="34" charset="0"/>
                <a:cs typeface="Times New Roman" pitchFamily="18" charset="0"/>
              </a:rPr>
              <a:t>, </a:t>
            </a:r>
            <a:r>
              <a:rPr lang="fr-FR" sz="1400" dirty="0" err="1" smtClean="0">
                <a:solidFill>
                  <a:schemeClr val="tx1"/>
                </a:solidFill>
                <a:latin typeface="Arial" pitchFamily="34" charset="0"/>
                <a:cs typeface="Times New Roman" pitchFamily="18" charset="0"/>
              </a:rPr>
              <a:t>quality</a:t>
            </a:r>
            <a:r>
              <a:rPr lang="fr-FR" sz="1400" dirty="0" smtClean="0">
                <a:solidFill>
                  <a:schemeClr val="tx1"/>
                </a:solidFill>
                <a:latin typeface="Arial" pitchFamily="34" charset="0"/>
                <a:cs typeface="Times New Roman" pitchFamily="18" charset="0"/>
              </a:rPr>
              <a:t> assurance and </a:t>
            </a:r>
            <a:r>
              <a:rPr lang="fr-FR" sz="1400" dirty="0" err="1" smtClean="0">
                <a:solidFill>
                  <a:schemeClr val="tx1"/>
                </a:solidFill>
                <a:latin typeface="Arial" pitchFamily="34" charset="0"/>
                <a:cs typeface="Times New Roman" pitchFamily="18" charset="0"/>
              </a:rPr>
              <a:t>incentive</a:t>
            </a:r>
            <a:r>
              <a:rPr lang="fr-FR" sz="1400" dirty="0" smtClean="0">
                <a:solidFill>
                  <a:schemeClr val="tx1"/>
                </a:solidFill>
                <a:latin typeface="Arial" pitchFamily="34" charset="0"/>
                <a:cs typeface="Times New Roman" pitchFamily="18" charset="0"/>
              </a:rPr>
              <a:t> system</a:t>
            </a:r>
          </a:p>
          <a:p>
            <a:pPr marL="180975" lvl="0" indent="-180975">
              <a:tabLst>
                <a:tab pos="180975" algn="l"/>
              </a:tabLst>
            </a:pPr>
            <a:r>
              <a:rPr lang="fr-FR" sz="1400" b="1" dirty="0" smtClean="0">
                <a:solidFill>
                  <a:schemeClr val="tx1"/>
                </a:solidFill>
                <a:latin typeface="Arial" pitchFamily="34" charset="0"/>
                <a:cs typeface="Times New Roman" pitchFamily="18" charset="0"/>
              </a:rPr>
              <a:t>Training</a:t>
            </a:r>
            <a:r>
              <a:rPr lang="fr-FR" sz="1400" dirty="0" smtClean="0">
                <a:solidFill>
                  <a:schemeClr val="tx1"/>
                </a:solidFill>
                <a:latin typeface="Arial" pitchFamily="34" charset="0"/>
                <a:cs typeface="Times New Roman" pitchFamily="18" charset="0"/>
              </a:rPr>
              <a:t> in data </a:t>
            </a:r>
            <a:r>
              <a:rPr lang="fr-FR" sz="1400" dirty="0" err="1" smtClean="0">
                <a:solidFill>
                  <a:schemeClr val="tx1"/>
                </a:solidFill>
                <a:latin typeface="Arial" pitchFamily="34" charset="0"/>
                <a:cs typeface="Times New Roman" pitchFamily="18" charset="0"/>
              </a:rPr>
              <a:t>literacy</a:t>
            </a:r>
            <a:r>
              <a:rPr lang="fr-FR" sz="1400" dirty="0" smtClean="0">
                <a:solidFill>
                  <a:schemeClr val="tx1"/>
                </a:solidFill>
                <a:latin typeface="Arial" pitchFamily="34" charset="0"/>
                <a:cs typeface="Times New Roman" pitchFamily="18" charset="0"/>
              </a:rPr>
              <a:t> and data management</a:t>
            </a:r>
          </a:p>
          <a:p>
            <a:pPr marL="180975" lvl="0" indent="-180975">
              <a:tabLst>
                <a:tab pos="180975" algn="l"/>
              </a:tabLst>
            </a:pPr>
            <a:r>
              <a:rPr lang="fr-FR" sz="1400" dirty="0" smtClean="0">
                <a:solidFill>
                  <a:schemeClr val="tx1"/>
                </a:solidFill>
                <a:latin typeface="Arial" pitchFamily="34" charset="0"/>
                <a:cs typeface="Times New Roman" pitchFamily="18" charset="0"/>
              </a:rPr>
              <a:t>Issues of </a:t>
            </a:r>
            <a:r>
              <a:rPr lang="fr-FR" sz="1400" b="1" dirty="0" smtClean="0">
                <a:solidFill>
                  <a:schemeClr val="tx1"/>
                </a:solidFill>
                <a:latin typeface="Arial" pitchFamily="34" charset="0"/>
                <a:cs typeface="Times New Roman" pitchFamily="18" charset="0"/>
              </a:rPr>
              <a:t>data </a:t>
            </a:r>
            <a:r>
              <a:rPr lang="fr-FR" sz="1400" b="1" dirty="0" err="1" smtClean="0">
                <a:solidFill>
                  <a:schemeClr val="tx1"/>
                </a:solidFill>
                <a:latin typeface="Arial" pitchFamily="34" charset="0"/>
                <a:cs typeface="Times New Roman" pitchFamily="18" charset="0"/>
              </a:rPr>
              <a:t>ownership</a:t>
            </a:r>
            <a:r>
              <a:rPr lang="fr-FR" sz="1400" b="1" dirty="0" smtClean="0">
                <a:solidFill>
                  <a:schemeClr val="tx1"/>
                </a:solidFill>
                <a:latin typeface="Arial" pitchFamily="34" charset="0"/>
                <a:cs typeface="Times New Roman" pitchFamily="18" charset="0"/>
              </a:rPr>
              <a:t> </a:t>
            </a:r>
            <a:r>
              <a:rPr lang="fr-FR" sz="1400" dirty="0" err="1" smtClean="0">
                <a:solidFill>
                  <a:schemeClr val="tx1"/>
                </a:solidFill>
                <a:latin typeface="Arial" pitchFamily="34" charset="0"/>
                <a:cs typeface="Times New Roman" pitchFamily="18" charset="0"/>
              </a:rPr>
              <a:t>within</a:t>
            </a:r>
            <a:r>
              <a:rPr lang="fr-FR" sz="1400" dirty="0" smtClean="0">
                <a:solidFill>
                  <a:schemeClr val="tx1"/>
                </a:solidFill>
                <a:latin typeface="Arial" pitchFamily="34" charset="0"/>
                <a:cs typeface="Times New Roman" pitchFamily="18" charset="0"/>
              </a:rPr>
              <a:t> </a:t>
            </a:r>
            <a:r>
              <a:rPr lang="fr-FR" sz="1400" b="1" dirty="0" smtClean="0">
                <a:solidFill>
                  <a:schemeClr val="tx1"/>
                </a:solidFill>
                <a:latin typeface="Arial" pitchFamily="34" charset="0"/>
                <a:cs typeface="Times New Roman" pitchFamily="18" charset="0"/>
              </a:rPr>
              <a:t>public </a:t>
            </a:r>
            <a:r>
              <a:rPr lang="fr-FR" sz="1400" b="1" dirty="0" err="1" smtClean="0">
                <a:solidFill>
                  <a:schemeClr val="tx1"/>
                </a:solidFill>
                <a:latin typeface="Arial" pitchFamily="34" charset="0"/>
                <a:cs typeface="Times New Roman" pitchFamily="18" charset="0"/>
              </a:rPr>
              <a:t>private</a:t>
            </a:r>
            <a:r>
              <a:rPr lang="fr-FR" sz="1400" b="1" dirty="0" smtClean="0">
                <a:solidFill>
                  <a:schemeClr val="tx1"/>
                </a:solidFill>
                <a:latin typeface="Arial" pitchFamily="34" charset="0"/>
                <a:cs typeface="Times New Roman" pitchFamily="18" charset="0"/>
              </a:rPr>
              <a:t> </a:t>
            </a:r>
            <a:r>
              <a:rPr lang="fr-FR" sz="1400" b="1" dirty="0" err="1" smtClean="0">
                <a:solidFill>
                  <a:schemeClr val="tx1"/>
                </a:solidFill>
                <a:latin typeface="Arial" pitchFamily="34" charset="0"/>
                <a:cs typeface="Times New Roman" pitchFamily="18" charset="0"/>
              </a:rPr>
              <a:t>co-operation</a:t>
            </a:r>
            <a:endParaRPr lang="en-GB" sz="1400" b="1" dirty="0" smtClean="0">
              <a:solidFill>
                <a:schemeClr val="tx1"/>
              </a:solidFill>
              <a:latin typeface="Arial" pitchFamily="34" charset="0"/>
              <a:cs typeface="Times New Roman" pitchFamily="18" charset="0"/>
            </a:endParaRPr>
          </a:p>
          <a:p>
            <a:pPr lvl="0"/>
            <a:endParaRPr lang="en-GB" sz="1400" dirty="0">
              <a:solidFill>
                <a:schemeClr val="tx1"/>
              </a:solidFill>
              <a:latin typeface="Arial" pitchFamily="34" charset="0"/>
              <a:cs typeface="Times New Roman" pitchFamily="18" charset="0"/>
            </a:endParaRPr>
          </a:p>
          <a:p>
            <a:pPr marL="0" indent="0" eaLnBrk="1" hangingPunct="1">
              <a:spcAft>
                <a:spcPts val="1200"/>
              </a:spcAft>
              <a:buSzPct val="75000"/>
              <a:buNone/>
            </a:pPr>
            <a:endParaRPr lang="en-GB" altLang="en-US" sz="1600" dirty="0" smtClean="0">
              <a:solidFill>
                <a:schemeClr val="tx1"/>
              </a:solidFill>
              <a:latin typeface="Arial" pitchFamily="34" charset="0"/>
              <a:cs typeface="Times New Roman" pitchFamily="18" charset="0"/>
            </a:endParaRPr>
          </a:p>
          <a:p>
            <a:pPr marL="0" indent="0" eaLnBrk="1" hangingPunct="1">
              <a:spcAft>
                <a:spcPts val="1200"/>
              </a:spcAft>
              <a:buSzPct val="75000"/>
              <a:buNone/>
            </a:pPr>
            <a:endParaRPr lang="en-GB" altLang="en-US" sz="1600" dirty="0">
              <a:solidFill>
                <a:schemeClr val="tx1"/>
              </a:solidFill>
              <a:latin typeface="Arial" pitchFamily="34" charset="0"/>
              <a:cs typeface="Times New Roman" pitchFamily="18" charset="0"/>
            </a:endParaRPr>
          </a:p>
        </p:txBody>
      </p:sp>
      <p:graphicFrame>
        <p:nvGraphicFramePr>
          <p:cNvPr id="7" name="Chart 6"/>
          <p:cNvGraphicFramePr>
            <a:graphicFrameLocks/>
          </p:cNvGraphicFramePr>
          <p:nvPr>
            <p:extLst>
              <p:ext uri="{D42A27DB-BD31-4B8C-83A1-F6EECF244321}">
                <p14:modId xmlns:p14="http://schemas.microsoft.com/office/powerpoint/2010/main" val="3803125725"/>
              </p:ext>
            </p:extLst>
          </p:nvPr>
        </p:nvGraphicFramePr>
        <p:xfrm>
          <a:off x="-56931" y="1435496"/>
          <a:ext cx="6152931"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6" name="Right Arrow 5"/>
          <p:cNvSpPr/>
          <p:nvPr/>
        </p:nvSpPr>
        <p:spPr>
          <a:xfrm rot="1952208" flipH="1">
            <a:off x="5753100" y="5857566"/>
            <a:ext cx="6858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817271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24400" y="1602000"/>
            <a:ext cx="4419600" cy="5103600"/>
          </a:xfrm>
        </p:spPr>
        <p:txBody>
          <a:bodyPr>
            <a:normAutofit/>
          </a:bodyPr>
          <a:lstStyle/>
          <a:p>
            <a:pPr marL="0" lvl="0" indent="0">
              <a:buNone/>
            </a:pPr>
            <a:r>
              <a:rPr lang="en-GB" sz="1800" dirty="0"/>
              <a:t>The main </a:t>
            </a:r>
            <a:r>
              <a:rPr lang="en-GB" sz="1800" dirty="0" smtClean="0"/>
              <a:t>issues:</a:t>
            </a:r>
            <a:endParaRPr lang="en-GB" sz="1800" dirty="0"/>
          </a:p>
          <a:p>
            <a:pPr lvl="0"/>
            <a:r>
              <a:rPr lang="en-GB" sz="1800" dirty="0" smtClean="0"/>
              <a:t>PSI should be “open by default”</a:t>
            </a:r>
            <a:endParaRPr lang="en-GB" sz="1800" dirty="0"/>
          </a:p>
          <a:p>
            <a:pPr lvl="0"/>
            <a:r>
              <a:rPr lang="en-GB" sz="1800" dirty="0" smtClean="0"/>
              <a:t>Balance </a:t>
            </a:r>
            <a:r>
              <a:rPr lang="en-GB" sz="1800" dirty="0"/>
              <a:t>between the benefits of sharing against privacy and </a:t>
            </a:r>
            <a:r>
              <a:rPr lang="en-GB" sz="1800" dirty="0" smtClean="0"/>
              <a:t>confidentiality</a:t>
            </a:r>
            <a:endParaRPr lang="en-GB" sz="1800" dirty="0"/>
          </a:p>
          <a:p>
            <a:pPr lvl="0"/>
            <a:r>
              <a:rPr lang="en-GB" sz="1800" dirty="0" smtClean="0"/>
              <a:t>Collaboration </a:t>
            </a:r>
            <a:r>
              <a:rPr lang="en-GB" sz="1800" dirty="0"/>
              <a:t>across governmental agencies, but also with the private sector and academia, in order to exchange good practices and identify opportunities for synergies and data sharing.</a:t>
            </a:r>
          </a:p>
          <a:p>
            <a:pPr lvl="0"/>
            <a:r>
              <a:rPr lang="en-GB" sz="1800" dirty="0"/>
              <a:t>Build institutional capabilities at public agencies, to manage, create, curate and reuse data. </a:t>
            </a:r>
          </a:p>
          <a:p>
            <a:endParaRPr lang="en-GB" sz="1800" dirty="0"/>
          </a:p>
        </p:txBody>
      </p:sp>
      <p:sp>
        <p:nvSpPr>
          <p:cNvPr id="3" name="Title 2"/>
          <p:cNvSpPr>
            <a:spLocks noGrp="1"/>
          </p:cNvSpPr>
          <p:nvPr>
            <p:ph type="title"/>
          </p:nvPr>
        </p:nvSpPr>
        <p:spPr/>
        <p:txBody>
          <a:bodyPr/>
          <a:lstStyle/>
          <a:p>
            <a:r>
              <a:rPr lang="fr-FR" dirty="0" smtClean="0"/>
              <a:t>Public </a:t>
            </a:r>
            <a:r>
              <a:rPr lang="fr-FR" dirty="0" err="1" smtClean="0"/>
              <a:t>sector</a:t>
            </a:r>
            <a:r>
              <a:rPr lang="fr-FR" dirty="0" smtClean="0"/>
              <a:t> information </a:t>
            </a:r>
            <a:r>
              <a:rPr lang="fr-FR" dirty="0" err="1" smtClean="0"/>
              <a:t>is</a:t>
            </a:r>
            <a:r>
              <a:rPr lang="fr-FR" dirty="0" smtClean="0"/>
              <a:t> </a:t>
            </a:r>
            <a:r>
              <a:rPr lang="fr-FR" dirty="0" err="1" smtClean="0"/>
              <a:t>very</a:t>
            </a:r>
            <a:r>
              <a:rPr lang="fr-FR" dirty="0" smtClean="0"/>
              <a:t> important for </a:t>
            </a:r>
            <a:r>
              <a:rPr lang="fr-FR" dirty="0" err="1" smtClean="0"/>
              <a:t>researchers</a:t>
            </a:r>
            <a:endParaRPr lang="en-GB" dirty="0"/>
          </a:p>
        </p:txBody>
      </p:sp>
      <p:sp>
        <p:nvSpPr>
          <p:cNvPr id="5" name="Rectangle 4"/>
          <p:cNvSpPr/>
          <p:nvPr/>
        </p:nvSpPr>
        <p:spPr>
          <a:xfrm>
            <a:off x="36163" y="1524000"/>
            <a:ext cx="4307237" cy="646331"/>
          </a:xfrm>
          <a:prstGeom prst="rect">
            <a:avLst/>
          </a:prstGeom>
        </p:spPr>
        <p:txBody>
          <a:bodyPr wrap="square">
            <a:spAutoFit/>
          </a:bodyPr>
          <a:lstStyle/>
          <a:p>
            <a:pPr algn="ctr"/>
            <a:r>
              <a:rPr lang="en-GB" b="1" dirty="0"/>
              <a:t>Relevance of public sector information to public research</a:t>
            </a:r>
          </a:p>
        </p:txBody>
      </p:sp>
      <p:graphicFrame>
        <p:nvGraphicFramePr>
          <p:cNvPr id="7" name="Chart 6"/>
          <p:cNvGraphicFramePr>
            <a:graphicFrameLocks/>
          </p:cNvGraphicFramePr>
          <p:nvPr>
            <p:extLst>
              <p:ext uri="{D42A27DB-BD31-4B8C-83A1-F6EECF244321}">
                <p14:modId xmlns:p14="http://schemas.microsoft.com/office/powerpoint/2010/main" val="3118576888"/>
              </p:ext>
            </p:extLst>
          </p:nvPr>
        </p:nvGraphicFramePr>
        <p:xfrm>
          <a:off x="36162" y="2170330"/>
          <a:ext cx="4459637" cy="392566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93833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smtClean="0"/>
              <a:t>Data usage </a:t>
            </a:r>
            <a:r>
              <a:rPr lang="fr-FR" dirty="0" err="1" smtClean="0"/>
              <a:t>growth</a:t>
            </a:r>
            <a:r>
              <a:rPr lang="fr-FR" dirty="0" smtClean="0"/>
              <a:t> </a:t>
            </a:r>
            <a:r>
              <a:rPr lang="fr-FR" dirty="0" err="1" smtClean="0"/>
              <a:t>is</a:t>
            </a:r>
            <a:r>
              <a:rPr lang="fr-FR" dirty="0" smtClean="0"/>
              <a:t> </a:t>
            </a:r>
            <a:r>
              <a:rPr lang="fr-FR" dirty="0" err="1" smtClean="0"/>
              <a:t>doubling</a:t>
            </a:r>
            <a:r>
              <a:rPr lang="fr-FR" dirty="0" smtClean="0"/>
              <a:t> </a:t>
            </a:r>
            <a:r>
              <a:rPr lang="fr-FR" dirty="0" err="1" smtClean="0"/>
              <a:t>every</a:t>
            </a:r>
            <a:r>
              <a:rPr lang="fr-FR" dirty="0" smtClean="0"/>
              <a:t> 2 </a:t>
            </a:r>
            <a:r>
              <a:rPr lang="fr-FR" dirty="0" err="1" smtClean="0"/>
              <a:t>years</a:t>
            </a:r>
            <a:endParaRPr lang="en-GB"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46923" y="1752600"/>
            <a:ext cx="7259633" cy="4002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457200" y="5943600"/>
            <a:ext cx="7620000" cy="584775"/>
          </a:xfrm>
          <a:prstGeom prst="rect">
            <a:avLst/>
          </a:prstGeom>
          <a:solidFill>
            <a:schemeClr val="tx2">
              <a:lumMod val="20000"/>
              <a:lumOff val="80000"/>
            </a:schemeClr>
          </a:solidFill>
        </p:spPr>
        <p:txBody>
          <a:bodyPr wrap="square">
            <a:spAutoFit/>
          </a:bodyPr>
          <a:lstStyle/>
          <a:p>
            <a:r>
              <a:rPr lang="fr-FR" sz="1600" dirty="0" err="1">
                <a:latin typeface="+mn-lt"/>
              </a:rPr>
              <a:t>Exponential</a:t>
            </a:r>
            <a:r>
              <a:rPr lang="fr-FR" sz="1600" dirty="0">
                <a:latin typeface="+mn-lt"/>
              </a:rPr>
              <a:t> </a:t>
            </a:r>
            <a:r>
              <a:rPr lang="fr-FR" sz="1600" dirty="0" err="1">
                <a:latin typeface="+mn-lt"/>
              </a:rPr>
              <a:t>growth</a:t>
            </a:r>
            <a:r>
              <a:rPr lang="fr-FR" sz="1600" dirty="0">
                <a:latin typeface="+mn-lt"/>
              </a:rPr>
              <a:t> of data production </a:t>
            </a:r>
            <a:r>
              <a:rPr lang="fr-FR" sz="1600" dirty="0" err="1">
                <a:latin typeface="+mn-lt"/>
              </a:rPr>
              <a:t>expected</a:t>
            </a:r>
            <a:r>
              <a:rPr lang="fr-FR" sz="1600" dirty="0">
                <a:latin typeface="+mn-lt"/>
              </a:rPr>
              <a:t> to </a:t>
            </a:r>
            <a:r>
              <a:rPr lang="fr-FR" sz="1600" dirty="0" err="1">
                <a:latin typeface="+mn-lt"/>
              </a:rPr>
              <a:t>reach</a:t>
            </a:r>
            <a:r>
              <a:rPr lang="fr-FR" sz="1600" dirty="0">
                <a:latin typeface="+mn-lt"/>
              </a:rPr>
              <a:t> 40  </a:t>
            </a:r>
            <a:r>
              <a:rPr lang="fr-FR" sz="1600" dirty="0" smtClean="0">
                <a:latin typeface="+mn-lt"/>
              </a:rPr>
              <a:t>ZB in </a:t>
            </a:r>
            <a:r>
              <a:rPr lang="fr-FR" sz="1600" dirty="0">
                <a:latin typeface="+mn-lt"/>
              </a:rPr>
              <a:t>2020</a:t>
            </a:r>
          </a:p>
          <a:p>
            <a:r>
              <a:rPr lang="fr-FR" sz="1600" dirty="0" err="1">
                <a:latin typeface="+mn-lt"/>
              </a:rPr>
              <a:t>Potential</a:t>
            </a:r>
            <a:r>
              <a:rPr lang="fr-FR" sz="1600" dirty="0">
                <a:latin typeface="+mn-lt"/>
              </a:rPr>
              <a:t> </a:t>
            </a:r>
            <a:r>
              <a:rPr lang="fr-FR" sz="1600" dirty="0" err="1">
                <a:latin typeface="+mn-lt"/>
              </a:rPr>
              <a:t>aggregate</a:t>
            </a:r>
            <a:r>
              <a:rPr lang="fr-FR" sz="1600" dirty="0">
                <a:latin typeface="+mn-lt"/>
              </a:rPr>
              <a:t> impact of public </a:t>
            </a:r>
            <a:r>
              <a:rPr lang="fr-FR" sz="1600" dirty="0" err="1">
                <a:latin typeface="+mn-lt"/>
              </a:rPr>
              <a:t>sector</a:t>
            </a:r>
            <a:r>
              <a:rPr lang="fr-FR" sz="1600" dirty="0">
                <a:latin typeface="+mn-lt"/>
              </a:rPr>
              <a:t> information </a:t>
            </a:r>
            <a:r>
              <a:rPr lang="fr-FR" sz="1600" dirty="0" err="1">
                <a:latin typeface="+mn-lt"/>
              </a:rPr>
              <a:t>estimated</a:t>
            </a:r>
            <a:r>
              <a:rPr lang="fr-FR" sz="1600" dirty="0">
                <a:latin typeface="+mn-lt"/>
              </a:rPr>
              <a:t> at 1.1% of GDP</a:t>
            </a:r>
          </a:p>
        </p:txBody>
      </p:sp>
    </p:spTree>
    <p:extLst>
      <p:ext uri="{BB962C8B-B14F-4D97-AF65-F5344CB8AC3E}">
        <p14:creationId xmlns:p14="http://schemas.microsoft.com/office/powerpoint/2010/main" val="903759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00526" y="2119728"/>
            <a:ext cx="4142874" cy="4278094"/>
          </a:xfrm>
          <a:ln>
            <a:solidFill>
              <a:srgbClr val="0070C0"/>
            </a:solidFill>
          </a:ln>
        </p:spPr>
        <p:txBody>
          <a:bodyPr>
            <a:noAutofit/>
          </a:bodyPr>
          <a:lstStyle/>
          <a:p>
            <a:r>
              <a:rPr lang="en-GB" sz="1400" dirty="0"/>
              <a:t>1980/2013 Recommendation of the Council concerning Guidelines Governing the Protection of Privacy and </a:t>
            </a:r>
            <a:r>
              <a:rPr lang="en-GB" sz="1400" dirty="0" err="1"/>
              <a:t>Transborder</a:t>
            </a:r>
            <a:r>
              <a:rPr lang="en-GB" sz="1400" dirty="0"/>
              <a:t> Flows of Personal Data</a:t>
            </a:r>
          </a:p>
          <a:p>
            <a:r>
              <a:rPr lang="en-US" sz="1400" b="1" u="sng" dirty="0" smtClean="0"/>
              <a:t>2006 Recommendation </a:t>
            </a:r>
            <a:r>
              <a:rPr lang="en-US" sz="1400" b="1" u="sng" dirty="0" smtClean="0"/>
              <a:t>concerning </a:t>
            </a:r>
            <a:r>
              <a:rPr lang="en-US" sz="1400" b="1" u="sng" dirty="0"/>
              <a:t>Access to Research Data from Public </a:t>
            </a:r>
            <a:r>
              <a:rPr lang="en-US" sz="1400" b="1" u="sng" dirty="0" smtClean="0"/>
              <a:t>Funding </a:t>
            </a:r>
          </a:p>
          <a:p>
            <a:r>
              <a:rPr lang="en-US" sz="1400" dirty="0" smtClean="0"/>
              <a:t>2008 Recommendation for </a:t>
            </a:r>
            <a:r>
              <a:rPr lang="en-US" sz="1400" dirty="0"/>
              <a:t>Enhanced Access and More Effective Use of Public Sector Information </a:t>
            </a:r>
            <a:endParaRPr lang="en-US" sz="1400" dirty="0" smtClean="0"/>
          </a:p>
          <a:p>
            <a:r>
              <a:rPr lang="en-GB" sz="1400" dirty="0" smtClean="0"/>
              <a:t>2009</a:t>
            </a:r>
            <a:r>
              <a:rPr lang="en-GB" sz="1100" i="1" dirty="0" smtClean="0"/>
              <a:t> </a:t>
            </a:r>
            <a:r>
              <a:rPr lang="en-GB" sz="1400" dirty="0"/>
              <a:t>Recommendation </a:t>
            </a:r>
            <a:r>
              <a:rPr lang="en-GB" sz="1400" dirty="0"/>
              <a:t>of the Council on Human Biobanks and Genetic Research Databases </a:t>
            </a:r>
            <a:endParaRPr lang="en-GB" sz="1400" dirty="0" smtClean="0"/>
          </a:p>
          <a:p>
            <a:r>
              <a:rPr lang="fr-FR" sz="1400" dirty="0" smtClean="0"/>
              <a:t>2016 </a:t>
            </a:r>
            <a:r>
              <a:rPr lang="en-US" sz="1400" dirty="0"/>
              <a:t>Recommendation of the Council on Health Data Governance</a:t>
            </a:r>
          </a:p>
        </p:txBody>
      </p:sp>
      <p:sp>
        <p:nvSpPr>
          <p:cNvPr id="3" name="Title 2"/>
          <p:cNvSpPr>
            <a:spLocks noGrp="1"/>
          </p:cNvSpPr>
          <p:nvPr>
            <p:ph type="title"/>
          </p:nvPr>
        </p:nvSpPr>
        <p:spPr/>
        <p:txBody>
          <a:bodyPr/>
          <a:lstStyle/>
          <a:p>
            <a:r>
              <a:rPr lang="fr-FR" dirty="0" smtClean="0"/>
              <a:t>Policy </a:t>
            </a:r>
            <a:r>
              <a:rPr lang="fr-FR" dirty="0" err="1" smtClean="0"/>
              <a:t>context</a:t>
            </a:r>
            <a:r>
              <a:rPr lang="fr-FR" dirty="0" smtClean="0"/>
              <a:t> of open </a:t>
            </a:r>
            <a:r>
              <a:rPr lang="fr-FR" dirty="0" err="1" smtClean="0"/>
              <a:t>access</a:t>
            </a:r>
            <a:r>
              <a:rPr lang="fr-FR" dirty="0" smtClean="0"/>
              <a:t> to data for STI</a:t>
            </a:r>
            <a:endParaRPr lang="en-GB" dirty="0"/>
          </a:p>
        </p:txBody>
      </p:sp>
      <p:sp>
        <p:nvSpPr>
          <p:cNvPr id="4" name="Rectangle 3"/>
          <p:cNvSpPr/>
          <p:nvPr/>
        </p:nvSpPr>
        <p:spPr>
          <a:xfrm>
            <a:off x="4572000" y="2119728"/>
            <a:ext cx="3962400" cy="4278094"/>
          </a:xfrm>
          <a:prstGeom prst="rect">
            <a:avLst/>
          </a:prstGeom>
          <a:solidFill>
            <a:schemeClr val="bg1"/>
          </a:solidFill>
          <a:ln>
            <a:solidFill>
              <a:schemeClr val="accent1"/>
            </a:solidFill>
          </a:ln>
        </p:spPr>
        <p:txBody>
          <a:bodyPr wrap="square">
            <a:spAutoFit/>
          </a:bodyPr>
          <a:lstStyle/>
          <a:p>
            <a:pPr marL="265113" lvl="1" indent="-265113">
              <a:buFont typeface="Arial" panose="020B0604020202020204" pitchFamily="34" charset="0"/>
              <a:buChar char="•"/>
            </a:pPr>
            <a:r>
              <a:rPr lang="en-US" sz="1600" dirty="0" smtClean="0">
                <a:latin typeface="+mn-lt"/>
              </a:rPr>
              <a:t>European </a:t>
            </a:r>
            <a:r>
              <a:rPr lang="en-US" sz="1600" dirty="0">
                <a:latin typeface="+mn-lt"/>
              </a:rPr>
              <a:t>Commission’s 2012 Recommendation on access to and preservation of scientific information</a:t>
            </a:r>
          </a:p>
          <a:p>
            <a:pPr marL="265113" lvl="1" indent="-265113">
              <a:buFont typeface="Arial" panose="020B0604020202020204" pitchFamily="34" charset="0"/>
              <a:buChar char="•"/>
            </a:pPr>
            <a:r>
              <a:rPr lang="en-US" sz="1600" dirty="0">
                <a:latin typeface="+mn-lt"/>
              </a:rPr>
              <a:t>FAIR principles </a:t>
            </a:r>
            <a:r>
              <a:rPr lang="en-US" sz="1600" dirty="0" smtClean="0">
                <a:latin typeface="+mn-lt"/>
              </a:rPr>
              <a:t>(</a:t>
            </a:r>
            <a:r>
              <a:rPr lang="en-US" sz="1600" b="1" u="sng" dirty="0" smtClean="0">
                <a:latin typeface="+mn-lt"/>
              </a:rPr>
              <a:t>F</a:t>
            </a:r>
            <a:r>
              <a:rPr lang="en-US" sz="1600" dirty="0" smtClean="0">
                <a:latin typeface="+mn-lt"/>
              </a:rPr>
              <a:t>indability, </a:t>
            </a:r>
            <a:r>
              <a:rPr lang="en-US" sz="1600" b="1" u="sng" dirty="0" smtClean="0">
                <a:latin typeface="+mn-lt"/>
              </a:rPr>
              <a:t>A</a:t>
            </a:r>
            <a:r>
              <a:rPr lang="en-US" sz="1600" dirty="0" smtClean="0">
                <a:latin typeface="+mn-lt"/>
              </a:rPr>
              <a:t>ccessibility, </a:t>
            </a:r>
            <a:r>
              <a:rPr lang="en-US" sz="1600" b="1" u="sng" dirty="0" smtClean="0">
                <a:latin typeface="+mn-lt"/>
              </a:rPr>
              <a:t>I</a:t>
            </a:r>
            <a:r>
              <a:rPr lang="en-US" sz="1600" dirty="0" smtClean="0">
                <a:latin typeface="+mn-lt"/>
              </a:rPr>
              <a:t>nteroperability, </a:t>
            </a:r>
            <a:r>
              <a:rPr lang="en-US" sz="1600" b="1" u="sng" dirty="0" smtClean="0">
                <a:latin typeface="+mn-lt"/>
              </a:rPr>
              <a:t>R</a:t>
            </a:r>
            <a:r>
              <a:rPr lang="en-US" sz="1600" dirty="0" smtClean="0">
                <a:latin typeface="+mn-lt"/>
              </a:rPr>
              <a:t>euse)</a:t>
            </a:r>
            <a:endParaRPr lang="en-US" sz="1600" dirty="0">
              <a:latin typeface="+mn-lt"/>
            </a:endParaRPr>
          </a:p>
          <a:p>
            <a:pPr marL="265113" lvl="1" indent="-265113">
              <a:buFont typeface="Arial" panose="020B0604020202020204" pitchFamily="34" charset="0"/>
              <a:buChar char="•"/>
            </a:pPr>
            <a:r>
              <a:rPr lang="en-US" sz="1600" dirty="0">
                <a:latin typeface="+mn-lt"/>
              </a:rPr>
              <a:t>International Open Data Charter</a:t>
            </a:r>
          </a:p>
          <a:p>
            <a:pPr marL="265113" lvl="1" indent="-265113">
              <a:buFont typeface="Arial" panose="020B0604020202020204" pitchFamily="34" charset="0"/>
              <a:buChar char="•"/>
            </a:pPr>
            <a:r>
              <a:rPr lang="en-US" sz="1600" dirty="0">
                <a:latin typeface="+mn-lt"/>
              </a:rPr>
              <a:t>Science clouds in Europe, Australia, U.S., Africa</a:t>
            </a:r>
          </a:p>
          <a:p>
            <a:pPr marL="265113" lvl="1" indent="-265113">
              <a:buFont typeface="Arial" panose="020B0604020202020204" pitchFamily="34" charset="0"/>
              <a:buChar char="•"/>
            </a:pPr>
            <a:r>
              <a:rPr lang="en-GB" sz="1600" dirty="0">
                <a:latin typeface="+mn-lt"/>
              </a:rPr>
              <a:t>Research Data Alliance </a:t>
            </a:r>
            <a:r>
              <a:rPr lang="en-US" sz="1600" dirty="0">
                <a:latin typeface="+mn-lt"/>
              </a:rPr>
              <a:t>recommendations address a broad range of issues related to interoperability, data citation, data catalogues, workflows for research data publishing,</a:t>
            </a:r>
          </a:p>
          <a:p>
            <a:pPr marL="265113" lvl="1" indent="-265113">
              <a:buFont typeface="Arial" panose="020B0604020202020204" pitchFamily="34" charset="0"/>
              <a:buChar char="•"/>
            </a:pPr>
            <a:r>
              <a:rPr lang="en-GB" sz="1600" dirty="0">
                <a:latin typeface="+mn-lt"/>
              </a:rPr>
              <a:t>Amsterdam call for Open Science</a:t>
            </a:r>
          </a:p>
          <a:p>
            <a:pPr marL="265113" lvl="1" indent="-265113">
              <a:buFont typeface="Arial" panose="020B0604020202020204" pitchFamily="34" charset="0"/>
              <a:buChar char="•"/>
            </a:pPr>
            <a:r>
              <a:rPr lang="en-US" sz="1600" dirty="0">
                <a:latin typeface="+mn-lt"/>
              </a:rPr>
              <a:t>Open Innovation, Open Science, Open to the </a:t>
            </a:r>
            <a:r>
              <a:rPr lang="en-US" sz="1600" dirty="0" smtClean="0">
                <a:latin typeface="+mn-lt"/>
              </a:rPr>
              <a:t>World(European Commission)</a:t>
            </a:r>
            <a:endParaRPr lang="en-GB" sz="1600" dirty="0">
              <a:latin typeface="+mn-lt"/>
            </a:endParaRPr>
          </a:p>
        </p:txBody>
      </p:sp>
      <p:sp>
        <p:nvSpPr>
          <p:cNvPr id="6" name="TextBox 5"/>
          <p:cNvSpPr txBox="1"/>
          <p:nvPr/>
        </p:nvSpPr>
        <p:spPr>
          <a:xfrm>
            <a:off x="685800" y="1644134"/>
            <a:ext cx="2108269" cy="369332"/>
          </a:xfrm>
          <a:prstGeom prst="rect">
            <a:avLst/>
          </a:prstGeom>
          <a:noFill/>
        </p:spPr>
        <p:txBody>
          <a:bodyPr wrap="none" rtlCol="0">
            <a:spAutoFit/>
          </a:bodyPr>
          <a:lstStyle/>
          <a:p>
            <a:r>
              <a:rPr lang="fr-FR" dirty="0" smtClean="0"/>
              <a:t>OECD instruments</a:t>
            </a:r>
            <a:endParaRPr lang="en-GB" dirty="0"/>
          </a:p>
        </p:txBody>
      </p:sp>
      <p:sp>
        <p:nvSpPr>
          <p:cNvPr id="7" name="TextBox 6"/>
          <p:cNvSpPr txBox="1"/>
          <p:nvPr/>
        </p:nvSpPr>
        <p:spPr>
          <a:xfrm>
            <a:off x="4876800" y="1688068"/>
            <a:ext cx="3095719" cy="369332"/>
          </a:xfrm>
          <a:prstGeom prst="rect">
            <a:avLst/>
          </a:prstGeom>
          <a:noFill/>
        </p:spPr>
        <p:txBody>
          <a:bodyPr wrap="none" rtlCol="0">
            <a:spAutoFit/>
          </a:bodyPr>
          <a:lstStyle/>
          <a:p>
            <a:r>
              <a:rPr lang="fr-FR" dirty="0" err="1" smtClean="0"/>
              <a:t>Other</a:t>
            </a:r>
            <a:r>
              <a:rPr lang="fr-FR" dirty="0" smtClean="0"/>
              <a:t> international initiatives</a:t>
            </a:r>
            <a:endParaRPr lang="en-GB" dirty="0"/>
          </a:p>
        </p:txBody>
      </p:sp>
    </p:spTree>
    <p:extLst>
      <p:ext uri="{BB962C8B-B14F-4D97-AF65-F5344CB8AC3E}">
        <p14:creationId xmlns:p14="http://schemas.microsoft.com/office/powerpoint/2010/main" val="1208305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079570254"/>
              </p:ext>
            </p:extLst>
          </p:nvPr>
        </p:nvGraphicFramePr>
        <p:xfrm>
          <a:off x="609600" y="1828800"/>
          <a:ext cx="7632702"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txBox="1">
            <a:spLocks noChangeArrowheads="1"/>
          </p:cNvSpPr>
          <p:nvPr/>
        </p:nvSpPr>
        <p:spPr bwMode="auto">
          <a:xfrm>
            <a:off x="990600" y="228600"/>
            <a:ext cx="8153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rgbClr val="004B78"/>
                </a:solidFill>
                <a:latin typeface="Georgia" pitchFamily="18" charset="0"/>
                <a:cs typeface="Arial" pitchFamily="34" charset="0"/>
              </a:defRPr>
            </a:lvl1pPr>
            <a:lvl2pPr marL="742950" indent="-285750" eaLnBrk="0" hangingPunct="0">
              <a:spcBef>
                <a:spcPct val="20000"/>
              </a:spcBef>
              <a:buChar char="–"/>
              <a:defRPr sz="2800">
                <a:solidFill>
                  <a:srgbClr val="004B78"/>
                </a:solidFill>
                <a:latin typeface="Georgia" pitchFamily="18" charset="0"/>
                <a:cs typeface="Arial" pitchFamily="34" charset="0"/>
              </a:defRPr>
            </a:lvl2pPr>
            <a:lvl3pPr marL="1143000" indent="-228600" eaLnBrk="0" hangingPunct="0">
              <a:spcBef>
                <a:spcPct val="20000"/>
              </a:spcBef>
              <a:buChar char="•"/>
              <a:defRPr sz="2400">
                <a:solidFill>
                  <a:srgbClr val="004B78"/>
                </a:solidFill>
                <a:latin typeface="Georgia" pitchFamily="18" charset="0"/>
                <a:cs typeface="Arial" pitchFamily="34" charset="0"/>
              </a:defRPr>
            </a:lvl3pPr>
            <a:lvl4pPr marL="1600200" indent="-228600" eaLnBrk="0" hangingPunct="0">
              <a:spcBef>
                <a:spcPct val="20000"/>
              </a:spcBef>
              <a:buChar char="–"/>
              <a:defRPr sz="2000">
                <a:solidFill>
                  <a:srgbClr val="004B78"/>
                </a:solidFill>
                <a:latin typeface="Georgia" pitchFamily="18" charset="0"/>
                <a:cs typeface="Arial" pitchFamily="34" charset="0"/>
              </a:defRPr>
            </a:lvl4pPr>
            <a:lvl5pPr marL="2057400" indent="-228600" eaLnBrk="0" hangingPunct="0">
              <a:spcBef>
                <a:spcPct val="20000"/>
              </a:spcBef>
              <a:buChar char="»"/>
              <a:defRPr sz="2000">
                <a:solidFill>
                  <a:srgbClr val="004B78"/>
                </a:solidFill>
                <a:latin typeface="Georgia" pitchFamily="18" charset="0"/>
                <a:cs typeface="Arial" pitchFamily="34" charset="0"/>
              </a:defRPr>
            </a:lvl5pPr>
            <a:lvl6pPr marL="25146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6pPr>
            <a:lvl7pPr marL="29718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7pPr>
            <a:lvl8pPr marL="34290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8pPr>
            <a:lvl9pPr marL="38862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9pPr>
          </a:lstStyle>
          <a:p>
            <a:pPr algn="ctr" eaLnBrk="1" hangingPunct="1">
              <a:spcBef>
                <a:spcPct val="0"/>
              </a:spcBef>
              <a:buFontTx/>
              <a:buNone/>
            </a:pPr>
            <a:r>
              <a:rPr lang="en-US" altLang="en-US" sz="2800" dirty="0" smtClean="0">
                <a:solidFill>
                  <a:schemeClr val="tx1"/>
                </a:solidFill>
                <a:latin typeface="Arial" pitchFamily="34" charset="0"/>
              </a:rPr>
              <a:t>Influence of OECD Recommendation </a:t>
            </a:r>
            <a:r>
              <a:rPr lang="en-US" altLang="en-US" sz="2800" dirty="0">
                <a:solidFill>
                  <a:schemeClr val="tx1"/>
                </a:solidFill>
                <a:latin typeface="Arial" pitchFamily="34" charset="0"/>
              </a:rPr>
              <a:t>concerning Access to Research Data from Public Funding </a:t>
            </a:r>
            <a:endParaRPr lang="en-US" altLang="en-US" sz="2800" dirty="0">
              <a:solidFill>
                <a:schemeClr val="tx1"/>
              </a:solidFill>
              <a:latin typeface="Arial" pitchFamily="34" charset="0"/>
            </a:endParaRPr>
          </a:p>
        </p:txBody>
      </p:sp>
    </p:spTree>
    <p:extLst>
      <p:ext uri="{BB962C8B-B14F-4D97-AF65-F5344CB8AC3E}">
        <p14:creationId xmlns:p14="http://schemas.microsoft.com/office/powerpoint/2010/main" val="2330884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bwMode="auto">
          <a:xfrm>
            <a:off x="990600" y="457200"/>
            <a:ext cx="8153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rgbClr val="004B78"/>
                </a:solidFill>
                <a:latin typeface="Georgia" pitchFamily="18" charset="0"/>
                <a:cs typeface="Arial" pitchFamily="34" charset="0"/>
              </a:defRPr>
            </a:lvl1pPr>
            <a:lvl2pPr marL="742950" indent="-285750" eaLnBrk="0" hangingPunct="0">
              <a:spcBef>
                <a:spcPct val="20000"/>
              </a:spcBef>
              <a:buChar char="–"/>
              <a:defRPr sz="2800">
                <a:solidFill>
                  <a:srgbClr val="004B78"/>
                </a:solidFill>
                <a:latin typeface="Georgia" pitchFamily="18" charset="0"/>
                <a:cs typeface="Arial" pitchFamily="34" charset="0"/>
              </a:defRPr>
            </a:lvl2pPr>
            <a:lvl3pPr marL="1143000" indent="-228600" eaLnBrk="0" hangingPunct="0">
              <a:spcBef>
                <a:spcPct val="20000"/>
              </a:spcBef>
              <a:buChar char="•"/>
              <a:defRPr sz="2400">
                <a:solidFill>
                  <a:srgbClr val="004B78"/>
                </a:solidFill>
                <a:latin typeface="Georgia" pitchFamily="18" charset="0"/>
                <a:cs typeface="Arial" pitchFamily="34" charset="0"/>
              </a:defRPr>
            </a:lvl3pPr>
            <a:lvl4pPr marL="1600200" indent="-228600" eaLnBrk="0" hangingPunct="0">
              <a:spcBef>
                <a:spcPct val="20000"/>
              </a:spcBef>
              <a:buChar char="–"/>
              <a:defRPr sz="2000">
                <a:solidFill>
                  <a:srgbClr val="004B78"/>
                </a:solidFill>
                <a:latin typeface="Georgia" pitchFamily="18" charset="0"/>
                <a:cs typeface="Arial" pitchFamily="34" charset="0"/>
              </a:defRPr>
            </a:lvl4pPr>
            <a:lvl5pPr marL="2057400" indent="-228600" eaLnBrk="0" hangingPunct="0">
              <a:spcBef>
                <a:spcPct val="20000"/>
              </a:spcBef>
              <a:buChar char="»"/>
              <a:defRPr sz="2000">
                <a:solidFill>
                  <a:srgbClr val="004B78"/>
                </a:solidFill>
                <a:latin typeface="Georgia" pitchFamily="18" charset="0"/>
                <a:cs typeface="Arial" pitchFamily="34" charset="0"/>
              </a:defRPr>
            </a:lvl5pPr>
            <a:lvl6pPr marL="25146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6pPr>
            <a:lvl7pPr marL="29718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7pPr>
            <a:lvl8pPr marL="34290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8pPr>
            <a:lvl9pPr marL="38862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9pPr>
          </a:lstStyle>
          <a:p>
            <a:pPr eaLnBrk="1" hangingPunct="1">
              <a:spcBef>
                <a:spcPct val="0"/>
              </a:spcBef>
              <a:buFontTx/>
              <a:buNone/>
            </a:pPr>
            <a:r>
              <a:rPr lang="en-US" altLang="en-US" sz="2800" dirty="0" smtClean="0">
                <a:solidFill>
                  <a:schemeClr val="tx1"/>
                </a:solidFill>
                <a:latin typeface="Arial" pitchFamily="34" charset="0"/>
              </a:rPr>
              <a:t>Main challenges identified</a:t>
            </a:r>
            <a:endParaRPr lang="en-US" altLang="en-US" sz="2800" dirty="0">
              <a:solidFill>
                <a:schemeClr val="tx1"/>
              </a:solidFill>
              <a:latin typeface="Arial" pitchFamily="34" charset="0"/>
            </a:endParaRPr>
          </a:p>
        </p:txBody>
      </p:sp>
      <p:sp>
        <p:nvSpPr>
          <p:cNvPr id="5" name="Content Placeholder 2"/>
          <p:cNvSpPr>
            <a:spLocks/>
          </p:cNvSpPr>
          <p:nvPr/>
        </p:nvSpPr>
        <p:spPr bwMode="auto">
          <a:xfrm>
            <a:off x="457200" y="1600200"/>
            <a:ext cx="8382000" cy="4471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rgbClr val="004B78"/>
                </a:solidFill>
                <a:latin typeface="Georgia" pitchFamily="18" charset="0"/>
                <a:cs typeface="Arial" pitchFamily="34" charset="0"/>
              </a:defRPr>
            </a:lvl1pPr>
            <a:lvl2pPr marL="742950" indent="-285750" eaLnBrk="0" hangingPunct="0">
              <a:spcBef>
                <a:spcPct val="20000"/>
              </a:spcBef>
              <a:buChar char="–"/>
              <a:defRPr sz="2800">
                <a:solidFill>
                  <a:srgbClr val="004B78"/>
                </a:solidFill>
                <a:latin typeface="Georgia" pitchFamily="18" charset="0"/>
                <a:cs typeface="Arial" pitchFamily="34" charset="0"/>
              </a:defRPr>
            </a:lvl2pPr>
            <a:lvl3pPr marL="1143000" indent="-228600" eaLnBrk="0" hangingPunct="0">
              <a:spcBef>
                <a:spcPct val="20000"/>
              </a:spcBef>
              <a:buChar char="•"/>
              <a:defRPr sz="2400">
                <a:solidFill>
                  <a:srgbClr val="004B78"/>
                </a:solidFill>
                <a:latin typeface="Georgia" pitchFamily="18" charset="0"/>
                <a:cs typeface="Arial" pitchFamily="34" charset="0"/>
              </a:defRPr>
            </a:lvl3pPr>
            <a:lvl4pPr marL="1600200" indent="-228600" eaLnBrk="0" hangingPunct="0">
              <a:spcBef>
                <a:spcPct val="20000"/>
              </a:spcBef>
              <a:buChar char="–"/>
              <a:defRPr sz="2000">
                <a:solidFill>
                  <a:srgbClr val="004B78"/>
                </a:solidFill>
                <a:latin typeface="Georgia" pitchFamily="18" charset="0"/>
                <a:cs typeface="Arial" pitchFamily="34" charset="0"/>
              </a:defRPr>
            </a:lvl4pPr>
            <a:lvl5pPr marL="2057400" indent="-228600" eaLnBrk="0" hangingPunct="0">
              <a:spcBef>
                <a:spcPct val="20000"/>
              </a:spcBef>
              <a:buChar char="»"/>
              <a:defRPr sz="2000">
                <a:solidFill>
                  <a:srgbClr val="004B78"/>
                </a:solidFill>
                <a:latin typeface="Georgia" pitchFamily="18" charset="0"/>
                <a:cs typeface="Arial" pitchFamily="34" charset="0"/>
              </a:defRPr>
            </a:lvl5pPr>
            <a:lvl6pPr marL="25146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6pPr>
            <a:lvl7pPr marL="29718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7pPr>
            <a:lvl8pPr marL="34290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8pPr>
            <a:lvl9pPr marL="3886200" indent="-228600" eaLnBrk="0" fontAlgn="base" hangingPunct="0">
              <a:spcBef>
                <a:spcPct val="20000"/>
              </a:spcBef>
              <a:spcAft>
                <a:spcPct val="0"/>
              </a:spcAft>
              <a:buChar char="»"/>
              <a:defRPr sz="2000">
                <a:solidFill>
                  <a:srgbClr val="004B78"/>
                </a:solidFill>
                <a:latin typeface="Georgia" pitchFamily="18" charset="0"/>
                <a:cs typeface="Arial" pitchFamily="34" charset="0"/>
              </a:defRPr>
            </a:lvl9pPr>
          </a:lstStyle>
          <a:p>
            <a:pPr lvl="0"/>
            <a:r>
              <a:rPr lang="en-GB" sz="2000" dirty="0" smtClean="0">
                <a:solidFill>
                  <a:srgbClr val="000000"/>
                </a:solidFill>
              </a:rPr>
              <a:t>Balancing </a:t>
            </a:r>
            <a:r>
              <a:rPr lang="en-GB" sz="2000" dirty="0">
                <a:solidFill>
                  <a:srgbClr val="000000"/>
                </a:solidFill>
              </a:rPr>
              <a:t>between the benefits of sharing against privacy and </a:t>
            </a:r>
            <a:r>
              <a:rPr lang="en-GB" sz="2000" dirty="0" smtClean="0">
                <a:solidFill>
                  <a:srgbClr val="000000"/>
                </a:solidFill>
              </a:rPr>
              <a:t>confidentiality</a:t>
            </a:r>
            <a:endParaRPr lang="en-GB" sz="2000" dirty="0">
              <a:solidFill>
                <a:srgbClr val="000000"/>
              </a:solidFill>
            </a:endParaRPr>
          </a:p>
          <a:p>
            <a:pPr lvl="0"/>
            <a:r>
              <a:rPr lang="en-GB" sz="2000" dirty="0" smtClean="0">
                <a:solidFill>
                  <a:srgbClr val="000000"/>
                </a:solidFill>
              </a:rPr>
              <a:t>Discoverability/findability, machine </a:t>
            </a:r>
            <a:r>
              <a:rPr lang="en-GB" sz="2000" dirty="0">
                <a:solidFill>
                  <a:srgbClr val="000000"/>
                </a:solidFill>
              </a:rPr>
              <a:t>readability and data standards</a:t>
            </a:r>
          </a:p>
          <a:p>
            <a:pPr lvl="0"/>
            <a:r>
              <a:rPr lang="en-GB" sz="2000" dirty="0">
                <a:solidFill>
                  <a:srgbClr val="000000"/>
                </a:solidFill>
              </a:rPr>
              <a:t>Recognition and reward system for data authors</a:t>
            </a:r>
          </a:p>
          <a:p>
            <a:pPr lvl="0"/>
            <a:r>
              <a:rPr lang="en-GB" sz="2000" dirty="0">
                <a:solidFill>
                  <a:srgbClr val="000000"/>
                </a:solidFill>
              </a:rPr>
              <a:t>Definition of responsibility and ownership </a:t>
            </a:r>
          </a:p>
          <a:p>
            <a:pPr lvl="0"/>
            <a:r>
              <a:rPr lang="en-GB" sz="2000" dirty="0">
                <a:solidFill>
                  <a:srgbClr val="000000"/>
                </a:solidFill>
              </a:rPr>
              <a:t>Business models for open data provision</a:t>
            </a:r>
          </a:p>
          <a:p>
            <a:pPr lvl="0"/>
            <a:r>
              <a:rPr lang="en-GB" sz="2000" dirty="0">
                <a:solidFill>
                  <a:srgbClr val="000000"/>
                </a:solidFill>
              </a:rPr>
              <a:t>Building human capital and institutional capabilities at public agencies, to manage, create, curate and reuse data. </a:t>
            </a:r>
          </a:p>
          <a:p>
            <a:pPr marL="0" indent="0" eaLnBrk="1" hangingPunct="1">
              <a:spcAft>
                <a:spcPts val="1200"/>
              </a:spcAft>
              <a:buSzPct val="75000"/>
              <a:buNone/>
            </a:pPr>
            <a:endParaRPr lang="en-GB" altLang="en-US" sz="2400" dirty="0" smtClean="0">
              <a:solidFill>
                <a:srgbClr val="000000"/>
              </a:solidFill>
              <a:latin typeface="+mn-lt"/>
              <a:cs typeface="Times New Roman" pitchFamily="18" charset="0"/>
            </a:endParaRPr>
          </a:p>
          <a:p>
            <a:pPr marL="0" indent="0" eaLnBrk="1" hangingPunct="1">
              <a:spcAft>
                <a:spcPts val="1200"/>
              </a:spcAft>
              <a:buSzPct val="75000"/>
              <a:buNone/>
            </a:pPr>
            <a:endParaRPr lang="en-GB" altLang="en-US" sz="2400" dirty="0">
              <a:solidFill>
                <a:srgbClr val="000000"/>
              </a:solidFill>
              <a:latin typeface="+mn-lt"/>
              <a:cs typeface="Times New Roman" pitchFamily="18" charset="0"/>
            </a:endParaRPr>
          </a:p>
        </p:txBody>
      </p:sp>
    </p:spTree>
    <p:extLst>
      <p:ext uri="{BB962C8B-B14F-4D97-AF65-F5344CB8AC3E}">
        <p14:creationId xmlns:p14="http://schemas.microsoft.com/office/powerpoint/2010/main" val="866315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92500"/>
          </a:bodyPr>
          <a:lstStyle/>
          <a:p>
            <a:r>
              <a:rPr lang="en-GB" sz="1600" dirty="0" smtClean="0"/>
              <a:t>Personal data, such as medical records or social networking data, can provide insights into the human condition. However, the use of those data as research resources may pose risks to individuals’ privacy, particularly in case of inadvertent disclosure of the identities of the individuals concerned. </a:t>
            </a:r>
          </a:p>
          <a:p>
            <a:r>
              <a:rPr lang="en-GB" sz="1600" dirty="0" smtClean="0"/>
              <a:t>Text and data mining allows extraction of valuable knowledge and information from large digital data sets, but is not allowed in many countries due to concerns about personal privacy </a:t>
            </a:r>
          </a:p>
          <a:p>
            <a:r>
              <a:rPr lang="fr-FR" sz="1600" dirty="0" smtClean="0"/>
              <a:t>In the OECD 2006 </a:t>
            </a:r>
            <a:r>
              <a:rPr lang="fr-FR" sz="1600" dirty="0" err="1" smtClean="0"/>
              <a:t>recommendation</a:t>
            </a:r>
            <a:r>
              <a:rPr lang="fr-FR" sz="1600" dirty="0" smtClean="0"/>
              <a:t>, </a:t>
            </a:r>
            <a:r>
              <a:rPr lang="fr-FR" sz="1600" dirty="0" err="1" smtClean="0"/>
              <a:t>privacy</a:t>
            </a:r>
            <a:r>
              <a:rPr lang="fr-FR" sz="1600" dirty="0" smtClean="0"/>
              <a:t> </a:t>
            </a:r>
            <a:r>
              <a:rPr lang="fr-FR" sz="1600" dirty="0" err="1" smtClean="0"/>
              <a:t>was</a:t>
            </a:r>
            <a:r>
              <a:rPr lang="fr-FR" sz="1600" dirty="0" smtClean="0"/>
              <a:t> </a:t>
            </a:r>
            <a:r>
              <a:rPr lang="fr-FR" sz="1600" dirty="0" err="1" smtClean="0"/>
              <a:t>included</a:t>
            </a:r>
            <a:r>
              <a:rPr lang="fr-FR" sz="1600" dirty="0" smtClean="0"/>
              <a:t> </a:t>
            </a:r>
            <a:r>
              <a:rPr lang="fr-FR" sz="1600" dirty="0" err="1" smtClean="0"/>
              <a:t>under</a:t>
            </a:r>
            <a:r>
              <a:rPr lang="fr-FR" sz="1600" dirty="0" smtClean="0"/>
              <a:t> the </a:t>
            </a:r>
            <a:r>
              <a:rPr lang="fr-FR" sz="1600" dirty="0" err="1" smtClean="0"/>
              <a:t>legal</a:t>
            </a:r>
            <a:r>
              <a:rPr lang="fr-FR" sz="1600" dirty="0" smtClean="0"/>
              <a:t> </a:t>
            </a:r>
            <a:r>
              <a:rPr lang="fr-FR" sz="1600" dirty="0" err="1" smtClean="0"/>
              <a:t>conformity</a:t>
            </a:r>
            <a:r>
              <a:rPr lang="fr-FR" sz="1600" dirty="0" smtClean="0"/>
              <a:t> </a:t>
            </a:r>
            <a:r>
              <a:rPr lang="fr-FR" sz="1600" dirty="0" err="1" smtClean="0"/>
              <a:t>principle</a:t>
            </a:r>
            <a:r>
              <a:rPr lang="fr-FR" sz="1600" dirty="0" smtClean="0"/>
              <a:t>, but </a:t>
            </a:r>
            <a:r>
              <a:rPr lang="fr-FR" sz="1600" dirty="0" err="1" smtClean="0"/>
              <a:t>recently</a:t>
            </a:r>
            <a:r>
              <a:rPr lang="fr-FR" sz="1600" dirty="0" smtClean="0"/>
              <a:t> public </a:t>
            </a:r>
            <a:r>
              <a:rPr lang="fr-FR" sz="1600" dirty="0" err="1" smtClean="0"/>
              <a:t>concern</a:t>
            </a:r>
            <a:r>
              <a:rPr lang="fr-FR" sz="1600" dirty="0" smtClean="0"/>
              <a:t> about </a:t>
            </a:r>
            <a:r>
              <a:rPr lang="fr-FR" sz="1600" dirty="0" err="1" smtClean="0"/>
              <a:t>privacy</a:t>
            </a:r>
            <a:r>
              <a:rPr lang="fr-FR" sz="1600" dirty="0" smtClean="0"/>
              <a:t> has </a:t>
            </a:r>
            <a:r>
              <a:rPr lang="fr-FR" sz="1600" dirty="0" err="1" smtClean="0"/>
              <a:t>risen</a:t>
            </a:r>
            <a:r>
              <a:rPr lang="fr-FR" sz="1600" dirty="0" smtClean="0"/>
              <a:t> due to social networks</a:t>
            </a:r>
          </a:p>
          <a:p>
            <a:r>
              <a:rPr lang="fr-FR" sz="1600" dirty="0"/>
              <a:t>Anonymisation techniques </a:t>
            </a:r>
            <a:r>
              <a:rPr lang="fr-FR" sz="1600" dirty="0" err="1"/>
              <a:t>can</a:t>
            </a:r>
            <a:r>
              <a:rPr lang="fr-FR" sz="1600" dirty="0"/>
              <a:t> in </a:t>
            </a:r>
            <a:r>
              <a:rPr lang="fr-FR" sz="1600" dirty="0" err="1"/>
              <a:t>many</a:t>
            </a:r>
            <a:r>
              <a:rPr lang="fr-FR" sz="1600" dirty="0"/>
              <a:t> cases </a:t>
            </a:r>
            <a:r>
              <a:rPr lang="fr-FR" sz="1600" dirty="0" err="1"/>
              <a:t>be</a:t>
            </a:r>
            <a:r>
              <a:rPr lang="fr-FR" sz="1600" dirty="0"/>
              <a:t> </a:t>
            </a:r>
            <a:r>
              <a:rPr lang="fr-FR" sz="1600" dirty="0" err="1"/>
              <a:t>reversed</a:t>
            </a:r>
            <a:endParaRPr lang="fr-FR" sz="1600" dirty="0"/>
          </a:p>
          <a:p>
            <a:r>
              <a:rPr lang="en-GB" sz="1600" dirty="0" smtClean="0"/>
              <a:t>The European Commission </a:t>
            </a:r>
            <a:r>
              <a:rPr lang="en-GB" sz="1600" dirty="0"/>
              <a:t>has adopted a General Data Protection Regulation (GDPR) </a:t>
            </a:r>
            <a:r>
              <a:rPr lang="en-GB" sz="1600" dirty="0" smtClean="0"/>
              <a:t>which </a:t>
            </a:r>
            <a:r>
              <a:rPr lang="en-GB" sz="1600" dirty="0"/>
              <a:t>will enter in force in spring of 2018, and there are concerns that those stricter rules might negatively affect an ever-more collaborative and data-intensive scientific research sector</a:t>
            </a:r>
            <a:r>
              <a:rPr lang="en-GB" sz="1600" dirty="0" smtClean="0"/>
              <a:t>.</a:t>
            </a:r>
          </a:p>
          <a:p>
            <a:pPr lvl="0"/>
            <a:r>
              <a:rPr lang="en-US" sz="1600" dirty="0"/>
              <a:t>Governments should develop a strategy for engaging with the community to establish expectations around the handling and sharing of personal data held by governments to build </a:t>
            </a:r>
            <a:r>
              <a:rPr lang="en-US" sz="1600" b="1" u="sng" dirty="0"/>
              <a:t>trust</a:t>
            </a:r>
            <a:r>
              <a:rPr lang="en-US" sz="1600" dirty="0"/>
              <a:t> in the community, thereby enabling greater use of the personal data they hold</a:t>
            </a:r>
            <a:r>
              <a:rPr lang="en-US" sz="1600" dirty="0" smtClean="0"/>
              <a:t>.</a:t>
            </a:r>
          </a:p>
        </p:txBody>
      </p:sp>
      <p:sp>
        <p:nvSpPr>
          <p:cNvPr id="5" name="Title 4"/>
          <p:cNvSpPr>
            <a:spLocks noGrp="1"/>
          </p:cNvSpPr>
          <p:nvPr>
            <p:ph type="title"/>
          </p:nvPr>
        </p:nvSpPr>
        <p:spPr>
          <a:xfrm>
            <a:off x="1080000" y="271746"/>
            <a:ext cx="7683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Aft>
                <a:spcPct val="0"/>
              </a:spcAft>
            </a:pPr>
            <a:r>
              <a:rPr lang="en-GB" sz="2800" dirty="0">
                <a:latin typeface="Arial" pitchFamily="34" charset="0"/>
                <a:ea typeface="+mn-ea"/>
                <a:cs typeface="Arial" pitchFamily="34" charset="0"/>
              </a:rPr>
              <a:t>Balancing between benefits of sharing against privacy and confidentiality</a:t>
            </a:r>
            <a:endParaRPr lang="en-GB" sz="2800" dirty="0">
              <a:latin typeface="Arial" pitchFamily="34" charset="0"/>
              <a:ea typeface="+mn-ea"/>
              <a:cs typeface="Arial" pitchFamily="34" charset="0"/>
            </a:endParaRPr>
          </a:p>
        </p:txBody>
      </p:sp>
    </p:spTree>
    <p:extLst>
      <p:ext uri="{BB962C8B-B14F-4D97-AF65-F5344CB8AC3E}">
        <p14:creationId xmlns:p14="http://schemas.microsoft.com/office/powerpoint/2010/main" val="796327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68000" y="1602000"/>
            <a:ext cx="8218800" cy="4798800"/>
          </a:xfrm>
        </p:spPr>
        <p:txBody>
          <a:bodyPr>
            <a:normAutofit/>
          </a:bodyPr>
          <a:lstStyle/>
          <a:p>
            <a:r>
              <a:rPr lang="en-US" sz="1600" dirty="0" smtClean="0"/>
              <a:t>Lack </a:t>
            </a:r>
            <a:r>
              <a:rPr lang="en-US" sz="1600" dirty="0"/>
              <a:t>of  information on what data exists and lack of adoption of international standards for data documentation. </a:t>
            </a:r>
            <a:endParaRPr lang="en-US" sz="1600" dirty="0" smtClean="0"/>
          </a:p>
          <a:p>
            <a:r>
              <a:rPr lang="en-GB" sz="1600" dirty="0"/>
              <a:t>The </a:t>
            </a:r>
            <a:r>
              <a:rPr lang="en-GB" sz="1600" i="1" dirty="0"/>
              <a:t>Research Data Alliance</a:t>
            </a:r>
            <a:r>
              <a:rPr lang="en-GB" sz="1600" dirty="0"/>
              <a:t> was initiated in 2013 by the EC, The US National Science Foundation and National Institute of Standards and the Australian Government’s Department of Innovation with the goal of building the social and technical infrastructure to enable open sharing of data. </a:t>
            </a:r>
            <a:endParaRPr lang="en-GB" sz="1600" dirty="0" smtClean="0"/>
          </a:p>
          <a:p>
            <a:r>
              <a:rPr lang="en-GB" sz="1600" dirty="0" smtClean="0"/>
              <a:t>RDA </a:t>
            </a:r>
            <a:r>
              <a:rPr lang="en-GB" sz="1600" dirty="0"/>
              <a:t>recommendations address a broad range of issues related to interoperability, data citation, data catalogues, workflows for research data publishing</a:t>
            </a:r>
            <a:r>
              <a:rPr lang="en-GB" sz="1600" dirty="0" smtClean="0"/>
              <a:t>,</a:t>
            </a:r>
          </a:p>
          <a:p>
            <a:r>
              <a:rPr lang="en-GB" sz="1600" dirty="0" smtClean="0"/>
              <a:t>Respondents </a:t>
            </a:r>
            <a:r>
              <a:rPr lang="en-GB" sz="1600" dirty="0"/>
              <a:t>recommend raising awareness about standards published by the Research Data Alliance, better implementation of data management plans and a landscape analysis of data repositories. </a:t>
            </a:r>
            <a:endParaRPr lang="en-GB" sz="1600" dirty="0" smtClean="0"/>
          </a:p>
          <a:p>
            <a:r>
              <a:rPr lang="en-GB" sz="1600" dirty="0" smtClean="0"/>
              <a:t>Need to create catalogues </a:t>
            </a:r>
            <a:r>
              <a:rPr lang="en-GB" sz="1600" dirty="0"/>
              <a:t>for datasets, services and standards, based on machine readable metadata and identifiable by means of a common and persistent identification mechanism that will make research data findable. </a:t>
            </a:r>
            <a:endParaRPr lang="en-GB" sz="1600" dirty="0" smtClean="0"/>
          </a:p>
          <a:p>
            <a:r>
              <a:rPr lang="en-GB" sz="1600" dirty="0" smtClean="0"/>
              <a:t>Such </a:t>
            </a:r>
            <a:r>
              <a:rPr lang="en-GB" sz="1600" dirty="0"/>
              <a:t>efforts are already ongoing with the establishment of Open Science clouds in Europe, Australia, the U.S. and elsewhere</a:t>
            </a:r>
          </a:p>
        </p:txBody>
      </p:sp>
      <p:sp>
        <p:nvSpPr>
          <p:cNvPr id="5" name="Title 4"/>
          <p:cNvSpPr>
            <a:spLocks noGrp="1"/>
          </p:cNvSpPr>
          <p:nvPr>
            <p:ph type="title"/>
          </p:nvPr>
        </p:nvSpPr>
        <p:spPr>
          <a:xfrm>
            <a:off x="1080000" y="271745"/>
            <a:ext cx="7683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p>
            <a:pPr fontAlgn="base">
              <a:spcAft>
                <a:spcPct val="0"/>
              </a:spcAft>
            </a:pPr>
            <a:r>
              <a:rPr lang="en-GB" sz="2800" dirty="0">
                <a:latin typeface="Arial" pitchFamily="34" charset="0"/>
                <a:ea typeface="+mn-ea"/>
                <a:cs typeface="Arial" pitchFamily="34" charset="0"/>
              </a:rPr>
              <a:t>Discoverability/findability, machine readability and data standards</a:t>
            </a:r>
            <a:endParaRPr lang="en-GB" sz="2800" dirty="0">
              <a:latin typeface="Arial" pitchFamily="34" charset="0"/>
              <a:ea typeface="+mn-ea"/>
              <a:cs typeface="Arial" pitchFamily="34" charset="0"/>
            </a:endParaRPr>
          </a:p>
        </p:txBody>
      </p:sp>
    </p:spTree>
    <p:extLst>
      <p:ext uri="{BB962C8B-B14F-4D97-AF65-F5344CB8AC3E}">
        <p14:creationId xmlns:p14="http://schemas.microsoft.com/office/powerpoint/2010/main" val="1984978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GB" sz="1600" dirty="0"/>
              <a:t>Cultural change is a long </a:t>
            </a:r>
            <a:r>
              <a:rPr lang="en-GB" sz="1600" dirty="0" smtClean="0"/>
              <a:t>process</a:t>
            </a:r>
            <a:r>
              <a:rPr lang="en-GB" sz="1600" dirty="0"/>
              <a:t> </a:t>
            </a:r>
            <a:r>
              <a:rPr lang="en-GB" sz="1600" dirty="0" smtClean="0"/>
              <a:t>(researchers tend to be possessive about data)</a:t>
            </a:r>
          </a:p>
          <a:p>
            <a:r>
              <a:rPr lang="en-GB" sz="1600" dirty="0" smtClean="0"/>
              <a:t>Perceived </a:t>
            </a:r>
            <a:r>
              <a:rPr lang="en-GB" sz="1600" dirty="0"/>
              <a:t>barriers and risks of open access to data need to be counterbalanced by appropriate acknowledgement and reward systems. </a:t>
            </a:r>
            <a:endParaRPr lang="en-GB" sz="1600" dirty="0" smtClean="0"/>
          </a:p>
          <a:p>
            <a:r>
              <a:rPr lang="fr-FR" sz="1600" dirty="0" err="1" smtClean="0"/>
              <a:t>Researchers</a:t>
            </a:r>
            <a:r>
              <a:rPr lang="fr-FR" sz="1600" dirty="0" smtClean="0"/>
              <a:t> have </a:t>
            </a:r>
            <a:r>
              <a:rPr lang="fr-FR" sz="1600" dirty="0" err="1" smtClean="0"/>
              <a:t>incentives</a:t>
            </a:r>
            <a:r>
              <a:rPr lang="fr-FR" sz="1600" dirty="0" smtClean="0"/>
              <a:t> to </a:t>
            </a:r>
            <a:r>
              <a:rPr lang="fr-FR" sz="1600" dirty="0" err="1" smtClean="0"/>
              <a:t>publish</a:t>
            </a:r>
            <a:r>
              <a:rPr lang="fr-FR" sz="1600" dirty="0" smtClean="0"/>
              <a:t> </a:t>
            </a:r>
            <a:r>
              <a:rPr lang="fr-FR" sz="1600" dirty="0" err="1" smtClean="0"/>
              <a:t>scientific</a:t>
            </a:r>
            <a:r>
              <a:rPr lang="fr-FR" sz="1600" dirty="0" smtClean="0"/>
              <a:t> </a:t>
            </a:r>
            <a:r>
              <a:rPr lang="fr-FR" sz="1600" dirty="0" err="1" smtClean="0"/>
              <a:t>results</a:t>
            </a:r>
            <a:r>
              <a:rPr lang="fr-FR" sz="1600" dirty="0" smtClean="0"/>
              <a:t>, </a:t>
            </a:r>
            <a:r>
              <a:rPr lang="fr-FR" sz="1600" dirty="0" err="1" smtClean="0"/>
              <a:t>preferably</a:t>
            </a:r>
            <a:r>
              <a:rPr lang="fr-FR" sz="1600" dirty="0" smtClean="0"/>
              <a:t> </a:t>
            </a:r>
            <a:r>
              <a:rPr lang="fr-FR" sz="1600" b="1" u="sng" dirty="0" smtClean="0"/>
              <a:t>positive </a:t>
            </a:r>
            <a:r>
              <a:rPr lang="fr-FR" sz="1600" b="1" u="sng" dirty="0" err="1" smtClean="0"/>
              <a:t>ones</a:t>
            </a:r>
            <a:r>
              <a:rPr lang="fr-FR" sz="1600" b="1" u="sng" dirty="0" smtClean="0"/>
              <a:t>.</a:t>
            </a:r>
          </a:p>
          <a:p>
            <a:r>
              <a:rPr lang="fr-FR" sz="1600" dirty="0" err="1" smtClean="0"/>
              <a:t>Incentives</a:t>
            </a:r>
            <a:r>
              <a:rPr lang="fr-FR" sz="1600" dirty="0" smtClean="0"/>
              <a:t> to </a:t>
            </a:r>
            <a:r>
              <a:rPr lang="fr-FR" sz="1600" dirty="0" err="1" smtClean="0"/>
              <a:t>publish</a:t>
            </a:r>
            <a:r>
              <a:rPr lang="fr-FR" sz="1600" dirty="0" smtClean="0"/>
              <a:t> data are </a:t>
            </a:r>
            <a:r>
              <a:rPr lang="fr-FR" sz="1600" dirty="0" err="1" smtClean="0"/>
              <a:t>less</a:t>
            </a:r>
            <a:r>
              <a:rPr lang="fr-FR" sz="1600" dirty="0" smtClean="0"/>
              <a:t> </a:t>
            </a:r>
            <a:r>
              <a:rPr lang="fr-FR" sz="1600" dirty="0" err="1" smtClean="0"/>
              <a:t>developed</a:t>
            </a:r>
            <a:r>
              <a:rPr lang="fr-FR" sz="1600" dirty="0" smtClean="0"/>
              <a:t>, and </a:t>
            </a:r>
            <a:r>
              <a:rPr lang="fr-FR" sz="1600" dirty="0" err="1" smtClean="0"/>
              <a:t>usually</a:t>
            </a:r>
            <a:r>
              <a:rPr lang="fr-FR" sz="1600" dirty="0" smtClean="0"/>
              <a:t> </a:t>
            </a:r>
            <a:r>
              <a:rPr lang="fr-FR" sz="1600" dirty="0" err="1" smtClean="0"/>
              <a:t>seen</a:t>
            </a:r>
            <a:r>
              <a:rPr lang="fr-FR" sz="1600" dirty="0" smtClean="0"/>
              <a:t> as a </a:t>
            </a:r>
            <a:r>
              <a:rPr lang="fr-FR" sz="1600" dirty="0" err="1" smtClean="0"/>
              <a:t>constraint</a:t>
            </a:r>
            <a:r>
              <a:rPr lang="fr-FR" sz="1600" dirty="0" smtClean="0"/>
              <a:t> </a:t>
            </a:r>
            <a:r>
              <a:rPr lang="fr-FR" sz="1600" dirty="0" err="1" smtClean="0"/>
              <a:t>imposed</a:t>
            </a:r>
            <a:r>
              <a:rPr lang="fr-FR" sz="1600" dirty="0" smtClean="0"/>
              <a:t> by </a:t>
            </a:r>
            <a:r>
              <a:rPr lang="fr-FR" sz="1600" dirty="0" err="1" smtClean="0"/>
              <a:t>funding</a:t>
            </a:r>
            <a:r>
              <a:rPr lang="fr-FR" sz="1600" dirty="0" smtClean="0"/>
              <a:t> </a:t>
            </a:r>
            <a:r>
              <a:rPr lang="fr-FR" sz="1600" dirty="0" err="1" smtClean="0"/>
              <a:t>agencies</a:t>
            </a:r>
            <a:r>
              <a:rPr lang="fr-FR" sz="1600" dirty="0" smtClean="0"/>
              <a:t> (</a:t>
            </a:r>
            <a:r>
              <a:rPr lang="fr-FR" sz="1600" dirty="0" err="1" smtClean="0"/>
              <a:t>threat</a:t>
            </a:r>
            <a:r>
              <a:rPr lang="fr-FR" sz="1600" dirty="0" smtClean="0"/>
              <a:t> of </a:t>
            </a:r>
            <a:r>
              <a:rPr lang="fr-FR" sz="1600" dirty="0" err="1" smtClean="0"/>
              <a:t>discontinuing</a:t>
            </a:r>
            <a:r>
              <a:rPr lang="fr-FR" sz="1600" dirty="0" smtClean="0"/>
              <a:t> </a:t>
            </a:r>
            <a:r>
              <a:rPr lang="fr-FR" sz="1600" dirty="0" err="1" smtClean="0"/>
              <a:t>funding</a:t>
            </a:r>
            <a:r>
              <a:rPr lang="fr-FR" sz="1600" dirty="0" smtClean="0"/>
              <a:t>) and/or </a:t>
            </a:r>
            <a:r>
              <a:rPr lang="fr-FR" sz="1600" dirty="0" err="1" smtClean="0"/>
              <a:t>publishers</a:t>
            </a:r>
            <a:r>
              <a:rPr lang="fr-FR" sz="1600" dirty="0" smtClean="0"/>
              <a:t> (data </a:t>
            </a:r>
            <a:r>
              <a:rPr lang="fr-FR" sz="1600" dirty="0" err="1" smtClean="0"/>
              <a:t>statements</a:t>
            </a:r>
            <a:r>
              <a:rPr lang="fr-FR" sz="1600" dirty="0" smtClean="0"/>
              <a:t> </a:t>
            </a:r>
            <a:r>
              <a:rPr lang="fr-FR" sz="1600" dirty="0" err="1" smtClean="0"/>
              <a:t>required</a:t>
            </a:r>
            <a:r>
              <a:rPr lang="fr-FR" sz="1600" dirty="0" smtClean="0"/>
              <a:t>)</a:t>
            </a:r>
          </a:p>
          <a:p>
            <a:r>
              <a:rPr lang="en-GB" sz="1600" dirty="0" smtClean="0"/>
              <a:t>Data </a:t>
            </a:r>
            <a:r>
              <a:rPr lang="en-GB" sz="1600" dirty="0"/>
              <a:t>citation does not seem to have been widely implemented, and the prerequisites for it are </a:t>
            </a:r>
            <a:r>
              <a:rPr lang="en-GB" sz="1600" dirty="0" smtClean="0"/>
              <a:t>missing: no standard formats, no citation metrics</a:t>
            </a:r>
          </a:p>
          <a:p>
            <a:r>
              <a:rPr lang="en-GB" sz="1600" dirty="0" smtClean="0"/>
              <a:t>Some </a:t>
            </a:r>
            <a:r>
              <a:rPr lang="en-GB" sz="1600" dirty="0"/>
              <a:t>countries also shared the view that Open Science should be embedded in evaluation systems to ensure that researchers who provide high quality research data should be rewarded </a:t>
            </a:r>
          </a:p>
        </p:txBody>
      </p:sp>
      <p:sp>
        <p:nvSpPr>
          <p:cNvPr id="5" name="Title 4"/>
          <p:cNvSpPr>
            <a:spLocks noGrp="1"/>
          </p:cNvSpPr>
          <p:nvPr>
            <p:ph type="title"/>
          </p:nvPr>
        </p:nvSpPr>
        <p:spPr>
          <a:xfrm>
            <a:off x="1080000" y="271746"/>
            <a:ext cx="7683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p>
            <a:pPr fontAlgn="base">
              <a:spcAft>
                <a:spcPct val="0"/>
              </a:spcAft>
            </a:pPr>
            <a:r>
              <a:rPr lang="en-GB" sz="2800" dirty="0">
                <a:latin typeface="Arial" pitchFamily="34" charset="0"/>
                <a:ea typeface="+mn-ea"/>
                <a:cs typeface="Arial" pitchFamily="34" charset="0"/>
              </a:rPr>
              <a:t>Recognition and reward system for data authors</a:t>
            </a:r>
            <a:endParaRPr lang="en-GB" sz="2800" dirty="0">
              <a:latin typeface="Arial" pitchFamily="34" charset="0"/>
              <a:ea typeface="+mn-ea"/>
              <a:cs typeface="Arial" pitchFamily="34" charset="0"/>
            </a:endParaRPr>
          </a:p>
        </p:txBody>
      </p:sp>
    </p:spTree>
    <p:extLst>
      <p:ext uri="{BB962C8B-B14F-4D97-AF65-F5344CB8AC3E}">
        <p14:creationId xmlns:p14="http://schemas.microsoft.com/office/powerpoint/2010/main" val="1449440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lvl="0"/>
            <a:r>
              <a:rPr lang="en-GB" sz="1600" dirty="0"/>
              <a:t>Issues of ownership must </a:t>
            </a:r>
            <a:r>
              <a:rPr lang="en-GB" sz="1600" dirty="0" smtClean="0"/>
              <a:t>be </a:t>
            </a:r>
            <a:r>
              <a:rPr lang="en-GB" sz="1600" dirty="0"/>
              <a:t>addressed, particularly where institutions have created services and resources. </a:t>
            </a:r>
            <a:endParaRPr lang="en-GB" sz="1600" dirty="0" smtClean="0"/>
          </a:p>
          <a:p>
            <a:pPr lvl="0"/>
            <a:r>
              <a:rPr lang="en-GB" sz="1600" dirty="0" smtClean="0"/>
              <a:t>Legislation needs to be harmonised across </a:t>
            </a:r>
            <a:r>
              <a:rPr lang="en-GB" sz="1600" dirty="0"/>
              <a:t>data custodians, who often operate under varying legal frameworks that govern the collection and use of sensitive data</a:t>
            </a:r>
            <a:r>
              <a:rPr lang="en-GB" sz="1600" dirty="0" smtClean="0"/>
              <a:t>.</a:t>
            </a:r>
          </a:p>
          <a:p>
            <a:pPr lvl="1"/>
            <a:r>
              <a:rPr lang="fr-FR" sz="1600" dirty="0" smtClean="0"/>
              <a:t>Data sharing </a:t>
            </a:r>
            <a:r>
              <a:rPr lang="fr-FR" sz="1600" dirty="0" err="1" smtClean="0"/>
              <a:t>is</a:t>
            </a:r>
            <a:r>
              <a:rPr lang="fr-FR" sz="1600" dirty="0" smtClean="0"/>
              <a:t> </a:t>
            </a:r>
            <a:r>
              <a:rPr lang="fr-FR" sz="1600" dirty="0" err="1" smtClean="0"/>
              <a:t>often</a:t>
            </a:r>
            <a:r>
              <a:rPr lang="fr-FR" sz="1600" dirty="0" smtClean="0"/>
              <a:t> </a:t>
            </a:r>
            <a:r>
              <a:rPr lang="fr-FR" sz="1600" dirty="0" err="1" smtClean="0"/>
              <a:t>prohibited</a:t>
            </a:r>
            <a:r>
              <a:rPr lang="fr-FR" sz="1600" dirty="0" smtClean="0"/>
              <a:t> </a:t>
            </a:r>
            <a:r>
              <a:rPr lang="fr-FR" sz="1600" dirty="0" err="1" smtClean="0"/>
              <a:t>even</a:t>
            </a:r>
            <a:r>
              <a:rPr lang="fr-FR" sz="1600" dirty="0" smtClean="0"/>
              <a:t> </a:t>
            </a:r>
            <a:r>
              <a:rPr lang="fr-FR" sz="1600" dirty="0" err="1" smtClean="0"/>
              <a:t>among</a:t>
            </a:r>
            <a:r>
              <a:rPr lang="fr-FR" sz="1600" dirty="0" smtClean="0"/>
              <a:t> </a:t>
            </a:r>
            <a:r>
              <a:rPr lang="fr-FR" sz="1600" dirty="0" err="1" smtClean="0"/>
              <a:t>different</a:t>
            </a:r>
            <a:r>
              <a:rPr lang="fr-FR" sz="1600" dirty="0" smtClean="0"/>
              <a:t> </a:t>
            </a:r>
            <a:r>
              <a:rPr lang="fr-FR" sz="1600" dirty="0" err="1" smtClean="0"/>
              <a:t>government</a:t>
            </a:r>
            <a:r>
              <a:rPr lang="fr-FR" sz="1600" dirty="0" smtClean="0"/>
              <a:t> </a:t>
            </a:r>
            <a:r>
              <a:rPr lang="fr-FR" sz="1600" dirty="0" err="1" smtClean="0"/>
              <a:t>agencies</a:t>
            </a:r>
            <a:r>
              <a:rPr lang="fr-FR" sz="1600" dirty="0" smtClean="0"/>
              <a:t>, </a:t>
            </a:r>
            <a:r>
              <a:rPr lang="fr-FR" sz="1600" dirty="0" err="1" smtClean="0"/>
              <a:t>leading</a:t>
            </a:r>
            <a:r>
              <a:rPr lang="fr-FR" sz="1600" dirty="0" smtClean="0"/>
              <a:t> to </a:t>
            </a:r>
            <a:r>
              <a:rPr lang="fr-FR" sz="1600" dirty="0" err="1" smtClean="0"/>
              <a:t>repetitive</a:t>
            </a:r>
            <a:r>
              <a:rPr lang="fr-FR" sz="1600" dirty="0" smtClean="0"/>
              <a:t> </a:t>
            </a:r>
            <a:r>
              <a:rPr lang="fr-FR" sz="1600" dirty="0" err="1" smtClean="0"/>
              <a:t>requests</a:t>
            </a:r>
            <a:r>
              <a:rPr lang="fr-FR" sz="1600" dirty="0" smtClean="0"/>
              <a:t> to </a:t>
            </a:r>
            <a:r>
              <a:rPr lang="fr-FR" sz="1600" dirty="0" err="1" smtClean="0"/>
              <a:t>citizens</a:t>
            </a:r>
            <a:endParaRPr lang="fr-FR" sz="1600" dirty="0" smtClean="0"/>
          </a:p>
          <a:p>
            <a:pPr lvl="0"/>
            <a:r>
              <a:rPr lang="en-GB" sz="1600" dirty="0"/>
              <a:t>Co-operation with the private sector is an additional challenge to be addressed, with sensitive issues of data ownership for data created through public private </a:t>
            </a:r>
            <a:r>
              <a:rPr lang="en-GB" sz="1600" dirty="0" smtClean="0"/>
              <a:t>partnerships, e.g. data from public research offered on private platforms</a:t>
            </a:r>
          </a:p>
          <a:p>
            <a:pPr lvl="0"/>
            <a:r>
              <a:rPr lang="en-US" sz="1600" dirty="0" smtClean="0"/>
              <a:t>The hidden but increasing risk of ‘</a:t>
            </a:r>
            <a:r>
              <a:rPr lang="en-US" sz="1600" dirty="0" err="1" smtClean="0"/>
              <a:t>privatisation</a:t>
            </a:r>
            <a:r>
              <a:rPr lang="en-US" sz="1600" dirty="0" smtClean="0"/>
              <a:t>’ of data arising from publicly-funded research, since some publishers require data supporting the publication to be handed over to them.</a:t>
            </a:r>
            <a:endParaRPr lang="en-GB" sz="1600" dirty="0" smtClean="0"/>
          </a:p>
          <a:p>
            <a:r>
              <a:rPr lang="fr-FR" sz="1600" dirty="0" smtClean="0"/>
              <a:t>Issues of </a:t>
            </a:r>
            <a:r>
              <a:rPr lang="fr-FR" sz="1600" dirty="0" err="1" smtClean="0"/>
              <a:t>intellectual</a:t>
            </a:r>
            <a:r>
              <a:rPr lang="fr-FR" sz="1600" dirty="0" smtClean="0"/>
              <a:t> </a:t>
            </a:r>
            <a:r>
              <a:rPr lang="fr-FR" sz="1600" dirty="0" err="1" smtClean="0"/>
              <a:t>property</a:t>
            </a:r>
            <a:r>
              <a:rPr lang="fr-FR" sz="1600" dirty="0" smtClean="0"/>
              <a:t> over data</a:t>
            </a:r>
            <a:endParaRPr lang="en-GB" sz="1600" dirty="0"/>
          </a:p>
        </p:txBody>
      </p:sp>
      <p:sp>
        <p:nvSpPr>
          <p:cNvPr id="5" name="Title 4"/>
          <p:cNvSpPr>
            <a:spLocks noGrp="1"/>
          </p:cNvSpPr>
          <p:nvPr>
            <p:ph type="title"/>
          </p:nvPr>
        </p:nvSpPr>
        <p:spPr>
          <a:xfrm>
            <a:off x="1080000" y="487190"/>
            <a:ext cx="7683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p>
            <a:pPr fontAlgn="base">
              <a:spcAft>
                <a:spcPct val="0"/>
              </a:spcAft>
            </a:pPr>
            <a:r>
              <a:rPr lang="en-GB" sz="2800" dirty="0">
                <a:latin typeface="Arial" pitchFamily="34" charset="0"/>
                <a:ea typeface="+mn-ea"/>
                <a:cs typeface="Arial" pitchFamily="34" charset="0"/>
              </a:rPr>
              <a:t>Definition of responsibility and ownership </a:t>
            </a:r>
            <a:endParaRPr lang="en-GB" sz="2800" dirty="0">
              <a:latin typeface="Arial" pitchFamily="34" charset="0"/>
              <a:ea typeface="+mn-ea"/>
              <a:cs typeface="Arial" pitchFamily="34" charset="0"/>
            </a:endParaRPr>
          </a:p>
        </p:txBody>
      </p:sp>
    </p:spTree>
    <p:extLst>
      <p:ext uri="{BB962C8B-B14F-4D97-AF65-F5344CB8AC3E}">
        <p14:creationId xmlns:p14="http://schemas.microsoft.com/office/powerpoint/2010/main" val="1438327525"/>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ECD_English_white">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5674</TotalTime>
  <Words>5402</Words>
  <Application>Microsoft Office PowerPoint</Application>
  <PresentationFormat>On-screen Show (4:3)</PresentationFormat>
  <Paragraphs>218</Paragraphs>
  <Slides>17</Slides>
  <Notes>10</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Custom Design</vt:lpstr>
      <vt:lpstr>OECD_English_white</vt:lpstr>
      <vt:lpstr>OPEN ACCESS TO DATA IN SCIENCE, TECHNOLOGY AND INNOVATION </vt:lpstr>
      <vt:lpstr>Data usage growth is doubling every 2 years</vt:lpstr>
      <vt:lpstr>Policy context of open access to data for STI</vt:lpstr>
      <vt:lpstr>PowerPoint Presentation</vt:lpstr>
      <vt:lpstr>PowerPoint Presentation</vt:lpstr>
      <vt:lpstr>Balancing between benefits of sharing against privacy and confidentiality</vt:lpstr>
      <vt:lpstr>Discoverability/findability, machine readability and data standards</vt:lpstr>
      <vt:lpstr>Recognition and reward system for data authors</vt:lpstr>
      <vt:lpstr>Definition of responsibility and ownership </vt:lpstr>
      <vt:lpstr>Business models for open data provision</vt:lpstr>
      <vt:lpstr>PowerPoint Presentation</vt:lpstr>
      <vt:lpstr>Building human capital &amp; institutional capabilities to manage, create, curate and reuse data</vt:lpstr>
      <vt:lpstr>Thank you</vt:lpstr>
      <vt:lpstr>Assessment of policy objectives of OECD recommendation on access to data from public research</vt:lpstr>
      <vt:lpstr>Assessment of the principles concerning access to research data from public funding</vt:lpstr>
      <vt:lpstr>Assessment of challenges related to data-driven and evidence-based research</vt:lpstr>
      <vt:lpstr>Public sector information is very important for researchers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INNOVATION:  Policy and challenges</dc:title>
  <dc:creator>CERVANTES Mario, STI/CSO</dc:creator>
  <cp:lastModifiedBy>PAIC Alan</cp:lastModifiedBy>
  <cp:revision>279</cp:revision>
  <cp:lastPrinted>2017-10-25T07:13:23Z</cp:lastPrinted>
  <dcterms:modified xsi:type="dcterms:W3CDTF">2017-10-27T14:51:57Z</dcterms:modified>
</cp:coreProperties>
</file>