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4" autoAdjust="0"/>
  </p:normalViewPr>
  <p:slideViewPr>
    <p:cSldViewPr snapToGrid="0" snapToObjects="1"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65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6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76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30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1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05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1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52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17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10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3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940F-1785-3E4E-94AF-83BEFD3A42D5}" type="datetimeFigureOut">
              <a:rPr lang="es-ES" smtClean="0"/>
              <a:t>25/05/17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142E-42EE-DC42-8C16-C734B911ECB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68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eranos.cientificos.extranjero@gmail.com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opscience.iop.org/article/10.1088/1742-6596/761/1/012003/pdf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949" y="207491"/>
            <a:ext cx="8001693" cy="1661829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Veranos Científicos en el Extranjero</a:t>
            </a:r>
            <a:b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1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Fabiola Vázquez (En representación del Comité Nacional</a:t>
            </a:r>
            <a:r>
              <a:rPr lang="es-ES" sz="1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) Salvador Carillo, </a:t>
            </a:r>
            <a:r>
              <a:rPr lang="es-ES_tradnl" sz="1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Alexis </a:t>
            </a:r>
            <a:r>
              <a:rPr lang="es-ES_tradnl" sz="1800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Aguilar, </a:t>
            </a:r>
            <a:r>
              <a:rPr lang="es-ES_tradnl" sz="1800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Eduard</a:t>
            </a:r>
            <a:r>
              <a:rPr lang="es-ES_tradnl" sz="1800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 de la Cruz, Pedro </a:t>
            </a:r>
            <a:r>
              <a:rPr lang="es-ES_tradnl" sz="1800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Podesta</a:t>
            </a:r>
            <a:r>
              <a:rPr lang="es-ES_tradnl" sz="1800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 y Arturo </a:t>
            </a:r>
            <a:r>
              <a:rPr lang="es-ES_tradnl" sz="1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Fernandez</a:t>
            </a:r>
            <a:r>
              <a:rPr lang="es-ES" sz="1800"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.</a:t>
            </a:r>
            <a:br>
              <a:rPr lang="es-ES" sz="1800"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</a:br>
            <a:r>
              <a:rPr lang="es-ES" sz="1800" i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es-ES" sz="1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Invitados: </a:t>
            </a:r>
            <a:r>
              <a:rPr lang="es-ES_tradnl" sz="1800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Karen Caballero y a Isabel Hernández.</a:t>
            </a:r>
            <a:endParaRPr lang="es-ES" sz="1800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8852" y="4644525"/>
            <a:ext cx="6616272" cy="2143256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2200" dirty="0" smtClean="0">
                <a:latin typeface="Abadi MT Condensed Extra Bold"/>
                <a:cs typeface="Abadi MT Condensed Extra Bold"/>
              </a:rPr>
              <a:t>Objetivos:</a:t>
            </a:r>
          </a:p>
          <a:p>
            <a:pPr marL="342900" indent="-342900" algn="l">
              <a:buFont typeface="Arial"/>
              <a:buChar char="•"/>
            </a:pPr>
            <a:r>
              <a:rPr lang="es-ES" sz="2200" dirty="0" smtClean="0">
                <a:latin typeface="Abadi MT Condensed Extra Bold"/>
                <a:cs typeface="Abadi MT Condensed Extra Bold"/>
              </a:rPr>
              <a:t>Promover el interés en la ciencia y tecnología</a:t>
            </a:r>
          </a:p>
          <a:p>
            <a:pPr marL="342900" indent="-342900" algn="l">
              <a:buFont typeface="Arial"/>
              <a:buChar char="•"/>
            </a:pPr>
            <a:r>
              <a:rPr lang="es-ES" sz="2200" dirty="0" smtClean="0">
                <a:latin typeface="Abadi MT Condensed Extra Bold"/>
                <a:cs typeface="Abadi MT Condensed Extra Bold"/>
              </a:rPr>
              <a:t>Promover el interés nacional en la física experimental de altas energías</a:t>
            </a:r>
          </a:p>
          <a:p>
            <a:pPr marL="342900" indent="-342900" algn="l">
              <a:buFont typeface="Arial"/>
              <a:buChar char="•"/>
            </a:pPr>
            <a:r>
              <a:rPr lang="es-ES" sz="2200" dirty="0" smtClean="0">
                <a:latin typeface="Abadi MT Condensed Extra Bold"/>
                <a:cs typeface="Abadi MT Condensed Extra Bold"/>
              </a:rPr>
              <a:t>Promover los posgrados nacionales en el área de la Física Experimental de Altas Energías en México</a:t>
            </a:r>
          </a:p>
          <a:p>
            <a:endParaRPr lang="es-ES" sz="2200" dirty="0"/>
          </a:p>
          <a:p>
            <a:endParaRPr lang="es-ES" dirty="0"/>
          </a:p>
        </p:txBody>
      </p:sp>
      <p:pic>
        <p:nvPicPr>
          <p:cNvPr id="7" name="Imagen 6" descr="veranoshidal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77" y="1869320"/>
            <a:ext cx="5861395" cy="25882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 rot="1584647">
            <a:off x="6779727" y="1683788"/>
            <a:ext cx="1253891" cy="1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2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099"/>
          </a:xfrm>
        </p:spPr>
        <p:txBody>
          <a:bodyPr>
            <a:noAutofit/>
          </a:bodyPr>
          <a:lstStyle/>
          <a:p>
            <a:r>
              <a:rPr lang="es-ES" sz="3200" dirty="0" smtClean="0"/>
              <a:t>Congreso Internacional</a:t>
            </a:r>
            <a:br>
              <a:rPr lang="es-ES" sz="3200" dirty="0" smtClean="0"/>
            </a:br>
            <a:r>
              <a:rPr lang="es-ES" sz="3200" dirty="0" smtClean="0"/>
              <a:t>RPC en América por vez primera</a:t>
            </a:r>
            <a:endParaRPr lang="es-ES" sz="3200" dirty="0"/>
          </a:p>
        </p:txBody>
      </p:sp>
      <p:pic>
        <p:nvPicPr>
          <p:cNvPr id="3" name="Imagen 2" descr="Captura de pantalla 2017-05-25 a la(s) 13.4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147"/>
            <a:ext cx="9144000" cy="4548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4564" y="5662356"/>
            <a:ext cx="6624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19 al 23 de Febrero de 2018.</a:t>
            </a:r>
          </a:p>
          <a:p>
            <a:r>
              <a:rPr lang="es-ES" dirty="0" smtClean="0"/>
              <a:t>La página web y las fechas están por liberarse en un par de semanas.</a:t>
            </a:r>
          </a:p>
          <a:p>
            <a:r>
              <a:rPr lang="es-ES" dirty="0" smtClean="0"/>
              <a:t>Todos los interesados están invitados.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35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5-25 a la(s) 13.5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77"/>
            <a:ext cx="9144000" cy="61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6-10-20 a la(s) 15.52.5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0"/>
            <a:ext cx="442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ac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86" y="2226029"/>
            <a:ext cx="1126283" cy="851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Medios de comunicación/Propaganda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1038"/>
            <a:ext cx="8229600" cy="4865126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Correo electrónico: </a:t>
            </a:r>
            <a:r>
              <a:rPr lang="es-ES_tradnl" dirty="0" smtClean="0">
                <a:hlinkClick r:id="rId3"/>
              </a:rPr>
              <a:t>veranos.cientificos.extranjero@gmail.com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Página de Facebook:  </a:t>
            </a:r>
            <a:r>
              <a:rPr lang="es-ES_tradnl" dirty="0"/>
              <a:t> </a:t>
            </a:r>
            <a:r>
              <a:rPr lang="es-ES_tradnl" dirty="0" smtClean="0"/>
              <a:t>  </a:t>
            </a:r>
            <a:r>
              <a:rPr lang="es-ES_tradnl" dirty="0" smtClean="0">
                <a:solidFill>
                  <a:srgbClr val="FF0000"/>
                </a:solidFill>
              </a:rPr>
              <a:t>2,500 seguidores</a:t>
            </a:r>
          </a:p>
          <a:p>
            <a:pPr marL="0" indent="0">
              <a:buNone/>
            </a:pPr>
            <a:r>
              <a:rPr lang="es-ES_tradnl" dirty="0" smtClean="0"/>
              <a:t>Veranos Científicos en el el Extranjero</a:t>
            </a:r>
          </a:p>
          <a:p>
            <a:pPr marL="0" indent="0">
              <a:buNone/>
            </a:pPr>
            <a:r>
              <a:rPr lang="es-ES_tradnl" dirty="0" smtClean="0"/>
              <a:t> </a:t>
            </a:r>
          </a:p>
          <a:p>
            <a:r>
              <a:rPr lang="es-ES_tradnl" dirty="0" err="1" smtClean="0"/>
              <a:t>Twitter</a:t>
            </a:r>
            <a:r>
              <a:rPr lang="es-ES_tradnl" dirty="0" smtClean="0"/>
              <a:t>: 			@</a:t>
            </a:r>
            <a:r>
              <a:rPr lang="es-ES_tradnl" dirty="0" err="1" smtClean="0"/>
              <a:t>VeranosCientif</a:t>
            </a: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Google </a:t>
            </a:r>
            <a:r>
              <a:rPr lang="es-ES_tradnl" dirty="0" err="1" smtClean="0"/>
              <a:t>Site</a:t>
            </a:r>
            <a:r>
              <a:rPr lang="es-ES_tradnl" dirty="0" smtClean="0"/>
              <a:t>:</a:t>
            </a:r>
            <a:r>
              <a:rPr lang="es-ES_tradnl" dirty="0"/>
              <a:t> </a:t>
            </a:r>
            <a:r>
              <a:rPr lang="es-ES_tradnl" dirty="0" smtClean="0"/>
              <a:t>		</a:t>
            </a:r>
          </a:p>
          <a:p>
            <a:pPr marL="0" indent="0">
              <a:buNone/>
            </a:pPr>
            <a:r>
              <a:rPr lang="hr-HR" dirty="0" smtClean="0"/>
              <a:t>https://sites.google.com/site/concursoveranosextranjero/convocatoria-2017</a:t>
            </a:r>
            <a:endParaRPr lang="es-ES_tradnl" dirty="0" smtClean="0"/>
          </a:p>
        </p:txBody>
      </p:sp>
      <p:pic>
        <p:nvPicPr>
          <p:cNvPr id="5" name="Imagen 4" descr="twitter-icon--icons-for-twitter--twitter-vector-icons-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20" y="3511891"/>
            <a:ext cx="760477" cy="760477"/>
          </a:xfrm>
          <a:prstGeom prst="rect">
            <a:avLst/>
          </a:prstGeom>
        </p:spPr>
      </p:pic>
      <p:pic>
        <p:nvPicPr>
          <p:cNvPr id="6" name="Imagen 5" descr="googlesit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87" y="4537643"/>
            <a:ext cx="2484433" cy="7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Estadística Preselección 2017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Preseleccionados: </a:t>
            </a:r>
          </a:p>
          <a:p>
            <a:pPr lvl="1"/>
            <a:r>
              <a:rPr lang="es-ES" dirty="0" smtClean="0"/>
              <a:t>Promedio mínimo de 8.5 </a:t>
            </a:r>
          </a:p>
          <a:p>
            <a:pPr lvl="1"/>
            <a:r>
              <a:rPr lang="es-ES" dirty="0"/>
              <a:t>A</a:t>
            </a:r>
            <a:r>
              <a:rPr lang="es-ES" dirty="0" smtClean="0"/>
              <a:t>l menos haber cursado el 70% Licenciatura, no más del 50% Maestría</a:t>
            </a:r>
          </a:p>
          <a:p>
            <a:pPr lvl="1"/>
            <a:r>
              <a:rPr lang="es-ES" dirty="0" smtClean="0"/>
              <a:t>29 aspirantes:</a:t>
            </a:r>
          </a:p>
          <a:p>
            <a:pPr lvl="2"/>
            <a:r>
              <a:rPr lang="es-ES" dirty="0"/>
              <a:t> </a:t>
            </a:r>
            <a:r>
              <a:rPr lang="es-ES" dirty="0" smtClean="0"/>
              <a:t>7 mujeres,  22 hombres</a:t>
            </a:r>
          </a:p>
          <a:p>
            <a:pPr lvl="2"/>
            <a:r>
              <a:rPr lang="es-ES" dirty="0" smtClean="0"/>
              <a:t>26 Licenciatura,  3 Maestría</a:t>
            </a:r>
          </a:p>
          <a:p>
            <a:pPr lvl="2"/>
            <a:r>
              <a:rPr lang="es-ES" dirty="0" smtClean="0"/>
              <a:t>6 BUAP,  1 IPN, 3 ITESM, 1 </a:t>
            </a:r>
            <a:r>
              <a:rPr lang="es-ES" dirty="0" err="1" smtClean="0"/>
              <a:t>UACdJuárez</a:t>
            </a:r>
            <a:r>
              <a:rPr lang="es-ES" dirty="0" smtClean="0"/>
              <a:t>, 2 UAEH, 2 UAS, 3 UAY, 1 UAZ, 1 </a:t>
            </a:r>
            <a:r>
              <a:rPr lang="es-ES" dirty="0" err="1" smtClean="0"/>
              <a:t>UdeG</a:t>
            </a:r>
            <a:r>
              <a:rPr lang="es-ES" dirty="0" smtClean="0"/>
              <a:t>, 5 </a:t>
            </a:r>
            <a:r>
              <a:rPr lang="es-ES" dirty="0" err="1" smtClean="0"/>
              <a:t>UdeGto</a:t>
            </a:r>
            <a:r>
              <a:rPr lang="es-ES" dirty="0" smtClean="0"/>
              <a:t>, 1 </a:t>
            </a:r>
            <a:r>
              <a:rPr lang="es-ES" dirty="0" err="1" smtClean="0"/>
              <a:t>U</a:t>
            </a:r>
            <a:r>
              <a:rPr lang="es-ES" dirty="0" err="1"/>
              <a:t>M</a:t>
            </a:r>
            <a:r>
              <a:rPr lang="es-ES" dirty="0" err="1" smtClean="0"/>
              <a:t>ich</a:t>
            </a:r>
            <a:r>
              <a:rPr lang="es-ES" dirty="0" smtClean="0"/>
              <a:t>, 3 UNAM.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545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Selección: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_tradnl" dirty="0"/>
              <a:t>Los estudiantes participan de un taller donde se evalúan sus conocimientos y aptitudes.</a:t>
            </a:r>
          </a:p>
          <a:p>
            <a:r>
              <a:rPr lang="es-ES_tradnl" i="1" dirty="0"/>
              <a:t>El taller consiste de sesiones de cómputo y experimentales y, en caso de clasificar, se finaliza el proceso con una entrevista en ingl</a:t>
            </a:r>
            <a:r>
              <a:rPr lang="es-ES_tradnl" dirty="0"/>
              <a:t>é</a:t>
            </a:r>
            <a:r>
              <a:rPr lang="es-ES_tradnl" i="1" dirty="0"/>
              <a:t>s el último día</a:t>
            </a:r>
            <a:r>
              <a:rPr lang="es-ES_tradnl" i="1" dirty="0" smtClean="0"/>
              <a:t>.</a:t>
            </a:r>
          </a:p>
          <a:p>
            <a:r>
              <a:rPr lang="es-ES_tradnl" dirty="0"/>
              <a:t>Cada miembro del jurado califica de manera independiente a cada estudiante y al final se suman los puntos para decidir la premiación.</a:t>
            </a:r>
            <a:endParaRPr lang="es-ES_tradnl" i="1" dirty="0"/>
          </a:p>
          <a:p>
            <a:r>
              <a:rPr lang="es-ES_tradnl" dirty="0"/>
              <a:t>El jurado decide qué estudiante participará en qué experimento, sus preferencias son tomadas en cuenta pero no son definitivas.</a:t>
            </a:r>
          </a:p>
          <a:p>
            <a:pPr marL="0" indent="0">
              <a:buNone/>
            </a:pPr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70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2072"/>
          </a:xfrm>
        </p:spPr>
        <p:txBody>
          <a:bodyPr/>
          <a:lstStyle/>
          <a:p>
            <a:r>
              <a:rPr lang="es-ES" dirty="0" smtClean="0"/>
              <a:t>Ganadores 2017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9838" y="1207754"/>
            <a:ext cx="6434381" cy="26908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* </a:t>
            </a:r>
            <a:r>
              <a:rPr lang="fr-FR" b="1" dirty="0"/>
              <a:t>CERN</a:t>
            </a:r>
            <a:r>
              <a:rPr lang="fr-FR" dirty="0"/>
              <a:t> Aurora Cecilia Araujo M. (U de GTO)</a:t>
            </a:r>
          </a:p>
          <a:p>
            <a:pPr marL="0" indent="0">
              <a:buNone/>
            </a:pPr>
            <a:r>
              <a:rPr lang="es-ES_tradnl" dirty="0"/>
              <a:t> * </a:t>
            </a:r>
            <a:r>
              <a:rPr lang="es-ES_tradnl" b="1" dirty="0"/>
              <a:t>FERMILAB</a:t>
            </a:r>
            <a:r>
              <a:rPr lang="es-ES_tradnl" dirty="0"/>
              <a:t> Karla María </a:t>
            </a:r>
            <a:r>
              <a:rPr lang="es-ES_tradnl" dirty="0" err="1"/>
              <a:t>Tame</a:t>
            </a:r>
            <a:r>
              <a:rPr lang="es-ES_tradnl" dirty="0"/>
              <a:t> N (BUAP)</a:t>
            </a:r>
          </a:p>
          <a:p>
            <a:pPr marL="0" indent="0">
              <a:buNone/>
            </a:pPr>
            <a:r>
              <a:rPr lang="fi-FI" dirty="0"/>
              <a:t> * </a:t>
            </a:r>
            <a:r>
              <a:rPr lang="fi-FI" b="1" dirty="0"/>
              <a:t>DESY</a:t>
            </a:r>
            <a:r>
              <a:rPr lang="fi-FI" dirty="0"/>
              <a:t> Omar </a:t>
            </a:r>
            <a:r>
              <a:rPr lang="fi-FI" dirty="0" err="1"/>
              <a:t>Mancilla</a:t>
            </a:r>
            <a:r>
              <a:rPr lang="fi-FI" dirty="0"/>
              <a:t> M (UAEH)</a:t>
            </a:r>
          </a:p>
          <a:p>
            <a:pPr marL="0" indent="0">
              <a:buNone/>
            </a:pPr>
            <a:r>
              <a:rPr lang="tr-TR" dirty="0"/>
              <a:t> * </a:t>
            </a:r>
            <a:r>
              <a:rPr lang="tr-TR" b="1" dirty="0"/>
              <a:t>DESY</a:t>
            </a:r>
            <a:r>
              <a:rPr lang="tr-TR" dirty="0"/>
              <a:t> Vladimir </a:t>
            </a:r>
            <a:r>
              <a:rPr lang="tr-TR" dirty="0" err="1"/>
              <a:t>Ruiz</a:t>
            </a:r>
            <a:r>
              <a:rPr lang="tr-TR" dirty="0"/>
              <a:t> R (UNAM)</a:t>
            </a:r>
          </a:p>
          <a:p>
            <a:pPr marL="0" indent="0">
              <a:buNone/>
            </a:pPr>
            <a:r>
              <a:rPr lang="sk-SK" dirty="0"/>
              <a:t> * </a:t>
            </a:r>
            <a:r>
              <a:rPr lang="sk-SK" b="1" dirty="0"/>
              <a:t>JLab </a:t>
            </a:r>
            <a:r>
              <a:rPr lang="sk-SK" dirty="0"/>
              <a:t>Anahí Segovia M. (UAZ</a:t>
            </a:r>
            <a:r>
              <a:rPr lang="sk-SK" dirty="0" smtClean="0"/>
              <a:t>) </a:t>
            </a:r>
            <a:r>
              <a:rPr lang="sk-SK" sz="2400" b="1" i="1" dirty="0" smtClean="0">
                <a:latin typeface="Apple Chancery"/>
                <a:cs typeface="Apple Chancery"/>
              </a:rPr>
              <a:t>maestria</a:t>
            </a:r>
            <a:endParaRPr lang="sk-SK" sz="2400" b="1" i="1" dirty="0"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sk-SK" dirty="0"/>
              <a:t> * </a:t>
            </a:r>
            <a:r>
              <a:rPr lang="sk-SK" b="1" dirty="0"/>
              <a:t>SNO-Lab</a:t>
            </a:r>
            <a:r>
              <a:rPr lang="sk-SK" dirty="0"/>
              <a:t> Héctor Hawley (UA Cd. Juárez)</a:t>
            </a:r>
            <a:endParaRPr lang="es-ES" dirty="0"/>
          </a:p>
        </p:txBody>
      </p:sp>
      <p:pic>
        <p:nvPicPr>
          <p:cNvPr id="4" name="Imagen 3" descr="Captura de pantalla 2017-05-24 a la(s) 23.3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67" y="3898558"/>
            <a:ext cx="4833049" cy="254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154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7200" y="4868576"/>
            <a:ext cx="8101452" cy="16306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Hasta ahora no tenemos la siguiente cede de este año</a:t>
            </a:r>
          </a:p>
          <a:p>
            <a:pPr algn="ctr"/>
            <a:endParaRPr lang="es-ES" sz="1600" dirty="0"/>
          </a:p>
          <a:p>
            <a:pPr algn="ctr"/>
            <a:r>
              <a:rPr lang="es-ES" sz="2400" dirty="0"/>
              <a:t>Hacemos una extensiva invitación a todos los participantes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Presupuesto</a:t>
            </a:r>
            <a:endParaRPr lang="es-ES" sz="36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689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Tenemos un excelente programa de Veranos Científicos en el Extranjero desde hace casi 30 años y conseguir el presupuesto siempre es un problema cada año.</a:t>
            </a:r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u="sng" dirty="0" smtClean="0"/>
              <a:t>Este año recibimos apoyo de la red, con una asistente que nos apoyó en el lugar del evento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1200" dirty="0" smtClean="0"/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Nos visitaron de 11 estados de la República Mexicana.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Este año no se dio apoyo de transporte a los estudiantes.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51962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74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Invitación de DESY</a:t>
            </a:r>
            <a:br>
              <a:rPr lang="es-ES" dirty="0" smtClean="0"/>
            </a:br>
            <a:r>
              <a:rPr lang="es-ES" dirty="0" smtClean="0"/>
              <a:t>Adicionalmente: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87577"/>
            <a:ext cx="8229600" cy="5106704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Olaf </a:t>
            </a:r>
            <a:r>
              <a:rPr lang="es-ES" dirty="0" err="1" smtClean="0"/>
              <a:t>Bhenke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DESY tiene una propuesta de extender el programa de </a:t>
            </a:r>
            <a:r>
              <a:rPr lang="es-ES" dirty="0" err="1" smtClean="0"/>
              <a:t>Mexico</a:t>
            </a:r>
            <a:r>
              <a:rPr lang="es-ES" dirty="0" smtClean="0"/>
              <a:t>-DESY.  Para esto requiere una visita de trabajo en Hamburgo para platicar.  Estoy justo arreglando las fechas para visitarlo, puesto que estoy en el CERN y estaré de vuelta Julio y Agosto de este año.</a:t>
            </a:r>
          </a:p>
          <a:p>
            <a:r>
              <a:rPr lang="es-ES" dirty="0" smtClean="0"/>
              <a:t>Debemos mostrar la “eficiencia” de nuestro programa, es decir, ¿qué tanto ha influenciado en los que han participado, para unirse al área o entrar a hacer investigación en un posgrado?  Esto lo tengo avanzado y deberé visitarlo y hacerles una presentación de nuestro programa y buscar oportunidades.   </a:t>
            </a:r>
          </a:p>
          <a:p>
            <a:pPr lvl="1"/>
            <a:r>
              <a:rPr lang="es-ES" dirty="0" smtClean="0"/>
              <a:t>Creo que son excelentes noticias, puesto que en sí mismo la invitación es ya de por si una propuesta de continuar y establecer mejores relaciones.</a:t>
            </a:r>
          </a:p>
          <a:p>
            <a:pPr lvl="1"/>
            <a:endParaRPr lang="es-ES" dirty="0" smtClean="0"/>
          </a:p>
          <a:p>
            <a:pPr marL="457200" lvl="1" indent="0">
              <a:buNone/>
            </a:pPr>
            <a:r>
              <a:rPr lang="es-ES" dirty="0" smtClean="0"/>
              <a:t>(No estaría mal el apoyo de la red para mi vuelo del CERN a Hamburgo y regreso … mas uno o dos días de Hotel).  En caso de que no se pueda yo lo cubriría, puesto que considero muy importante hacer este viaje.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8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39307"/>
          </a:xfrm>
        </p:spPr>
        <p:txBody>
          <a:bodyPr>
            <a:noAutofit/>
          </a:bodyPr>
          <a:lstStyle/>
          <a:p>
            <a:r>
              <a:rPr lang="es-ES" sz="3600" dirty="0" smtClean="0"/>
              <a:t>Artículo:  </a:t>
            </a:r>
            <a:r>
              <a:rPr lang="en-US" sz="3600" dirty="0" err="1" smtClean="0"/>
              <a:t>Algo</a:t>
            </a:r>
            <a:r>
              <a:rPr lang="en-US" sz="3600" dirty="0" smtClean="0"/>
              <a:t> de </a:t>
            </a:r>
            <a:r>
              <a:rPr lang="en-US" sz="3600" dirty="0" err="1" smtClean="0"/>
              <a:t>historia</a:t>
            </a:r>
            <a:r>
              <a:rPr lang="es-ES" sz="3600" dirty="0" smtClean="0"/>
              <a:t>…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57972"/>
            <a:ext cx="8229600" cy="3968191"/>
          </a:xfrm>
        </p:spPr>
        <p:txBody>
          <a:bodyPr/>
          <a:lstStyle/>
          <a:p>
            <a:r>
              <a:rPr lang="fr-FR" dirty="0" smtClean="0">
                <a:hlinkClick r:id="rId2"/>
              </a:rPr>
              <a:t>http://iopscience.iop.org/article/10.1088/1742-6596/761/1/012003/pdf</a:t>
            </a:r>
            <a:endParaRPr lang="fr-FR" dirty="0" smtClean="0"/>
          </a:p>
          <a:p>
            <a:endParaRPr lang="es-ES" dirty="0"/>
          </a:p>
        </p:txBody>
      </p:sp>
      <p:pic>
        <p:nvPicPr>
          <p:cNvPr id="4" name="Imagen 3" descr="Captura de pantalla 2017-05-24 a la(s) 22.53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3529"/>
            <a:ext cx="9144000" cy="20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515</Words>
  <Application>Microsoft Macintosh PowerPoint</Application>
  <PresentationFormat>Presentación en pantalla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Veranos Científicos en el Extranjero Fabiola Vázquez (En representación del Comité Nacional) Salvador Carillo, Alexis Aguilar, Eduard de la Cruz, Pedro Podesta y Arturo Fernandez.  Invitados: Karen Caballero y a Isabel Hernández.</vt:lpstr>
      <vt:lpstr>Presentación de PowerPoint</vt:lpstr>
      <vt:lpstr>Medios de comunicación/Propaganda</vt:lpstr>
      <vt:lpstr>Estadística Preselección 2017</vt:lpstr>
      <vt:lpstr>Proceso de Selección:</vt:lpstr>
      <vt:lpstr>Ganadores 2017</vt:lpstr>
      <vt:lpstr>Presupuesto</vt:lpstr>
      <vt:lpstr>Invitación de DESY Adicionalmente:</vt:lpstr>
      <vt:lpstr>Artículo:  Algo de historia…</vt:lpstr>
      <vt:lpstr>Congreso Internacional RPC en América por vez primera</vt:lpstr>
      <vt:lpstr>Presentación de PowerPoint</vt:lpstr>
    </vt:vector>
  </TitlesOfParts>
  <Company>uia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Veranos Científicos en el Extranjero 2017</dc:title>
  <dc:creator>Fabiola Vázquez Valencia</dc:creator>
  <cp:lastModifiedBy>Fabiola Vázquez Valencia</cp:lastModifiedBy>
  <cp:revision>21</cp:revision>
  <dcterms:created xsi:type="dcterms:W3CDTF">2017-05-25T00:45:06Z</dcterms:created>
  <dcterms:modified xsi:type="dcterms:W3CDTF">2017-05-25T18:22:44Z</dcterms:modified>
</cp:coreProperties>
</file>