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2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5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Antineutrino detector in México: An invitation </a:t>
            </a: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dirty="0" smtClean="0"/>
              <a:t>Ildefonso León Monzón</a:t>
            </a:r>
          </a:p>
          <a:p>
            <a:r>
              <a:rPr lang="es-ES_tradnl" dirty="0" smtClean="0"/>
              <a:t>Universidad Autónoma de Sinaloa</a:t>
            </a:r>
          </a:p>
          <a:p>
            <a:r>
              <a:rPr lang="es-ES_tradnl" dirty="0" smtClean="0"/>
              <a:t>CINVESTAV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87835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Source of antineutrinos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70075"/>
          </a:xfrm>
        </p:spPr>
        <p:txBody>
          <a:bodyPr/>
          <a:lstStyle/>
          <a:p>
            <a:r>
              <a:rPr lang="en-GB" dirty="0" smtClean="0"/>
              <a:t>Antineutrino  sources around the world</a:t>
            </a:r>
            <a:endParaRPr lang="en-GB" dirty="0"/>
          </a:p>
        </p:txBody>
      </p:sp>
      <p:pic>
        <p:nvPicPr>
          <p:cNvPr id="5" name="Imagen 4" descr="1*7w79avWU6xW5_4AE4ulGg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27" y="2270712"/>
            <a:ext cx="8033970" cy="448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99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Example: </a:t>
            </a:r>
            <a:r>
              <a:rPr lang="en-GB" dirty="0" err="1" smtClean="0"/>
              <a:t>miniCHANDLER</a:t>
            </a:r>
            <a:endParaRPr lang="en-GB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029" y="1740718"/>
            <a:ext cx="6916943" cy="473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419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Proposal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Polystyrene, Polyvinyl-Toluene or Gel (new material</a:t>
            </a:r>
            <a:r>
              <a:rPr lang="en-GB" dirty="0" smtClean="0"/>
              <a:t>)</a:t>
            </a:r>
            <a:endParaRPr lang="en-GB" dirty="0" smtClean="0"/>
          </a:p>
          <a:p>
            <a:r>
              <a:rPr lang="en-GB" dirty="0" smtClean="0"/>
              <a:t>Home </a:t>
            </a:r>
            <a:r>
              <a:rPr lang="en-GB" dirty="0" smtClean="0"/>
              <a:t>made Plastic scintillator: PPO + POPOP</a:t>
            </a:r>
          </a:p>
          <a:p>
            <a:r>
              <a:rPr lang="en-GB" dirty="0" smtClean="0"/>
              <a:t>One </a:t>
            </a:r>
            <a:r>
              <a:rPr lang="en-GB" dirty="0" smtClean="0"/>
              <a:t>ton and segmented: 10 kilograms per segment.</a:t>
            </a:r>
          </a:p>
          <a:p>
            <a:r>
              <a:rPr lang="en-GB" dirty="0" smtClean="0"/>
              <a:t>Loaded with </a:t>
            </a:r>
            <a:r>
              <a:rPr lang="en-GB" dirty="0" err="1" smtClean="0"/>
              <a:t>Gd</a:t>
            </a:r>
            <a:r>
              <a:rPr lang="en-GB" dirty="0" smtClean="0"/>
              <a:t>, at least 1% by weight</a:t>
            </a:r>
          </a:p>
          <a:p>
            <a:r>
              <a:rPr lang="en-GB" dirty="0" smtClean="0"/>
              <a:t>Different solutions: Salts, Metal-Organic, </a:t>
            </a:r>
            <a:r>
              <a:rPr lang="en-GB" dirty="0" smtClean="0"/>
              <a:t>dissolved in different </a:t>
            </a:r>
            <a:r>
              <a:rPr lang="en-GB" dirty="0" smtClean="0"/>
              <a:t>polymers</a:t>
            </a:r>
            <a:r>
              <a:rPr lang="mr-IN" dirty="0" smtClean="0"/>
              <a:t>…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355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22778" y="1519239"/>
            <a:ext cx="3336571" cy="2309534"/>
            <a:chOff x="522778" y="1519239"/>
            <a:chExt cx="3336571" cy="2309534"/>
          </a:xfrm>
        </p:grpSpPr>
        <p:pic>
          <p:nvPicPr>
            <p:cNvPr id="6" name="Imagen 7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778" y="1519239"/>
              <a:ext cx="3151905" cy="23095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xtBox 6"/>
            <p:cNvSpPr txBox="1"/>
            <p:nvPr/>
          </p:nvSpPr>
          <p:spPr>
            <a:xfrm>
              <a:off x="3674683" y="1519239"/>
              <a:ext cx="184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s-ES_tradnl" dirty="0"/>
            </a:p>
          </p:txBody>
        </p:sp>
      </p:grp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37"/>
          <a:stretch>
            <a:fillRect/>
          </a:stretch>
        </p:blipFill>
        <p:spPr bwMode="auto">
          <a:xfrm>
            <a:off x="653657" y="4055552"/>
            <a:ext cx="6411383" cy="2917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2503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Scintillator produced by the group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723786" y="1794806"/>
            <a:ext cx="33412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Scintillator with </a:t>
            </a:r>
            <a:r>
              <a:rPr lang="en-GB" dirty="0" err="1" smtClean="0"/>
              <a:t>Gd</a:t>
            </a:r>
            <a:r>
              <a:rPr lang="en-GB" dirty="0" smtClean="0"/>
              <a:t>: 1% by weight 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271377" y="3244334"/>
            <a:ext cx="3598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Gel (Colloidal) and plastic scintillator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36571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Detector geometry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Blocks of 10 litres per segment, the PMT will be coupled directly, 2 PMT per block.</a:t>
            </a:r>
          </a:p>
          <a:p>
            <a:r>
              <a:rPr lang="en-GB" dirty="0" smtClean="0"/>
              <a:t>Or Bars with a length of 1 meter, cylindrical with a diameter of 2 inches, and 2 PMT per bar and WLS fibres.</a:t>
            </a:r>
          </a:p>
          <a:p>
            <a:r>
              <a:rPr lang="en-GB" dirty="0" smtClean="0"/>
              <a:t> PMTs for this </a:t>
            </a:r>
            <a:r>
              <a:rPr lang="en-GB" dirty="0" err="1" smtClean="0"/>
              <a:t>kinf</a:t>
            </a:r>
            <a:r>
              <a:rPr lang="en-GB" dirty="0" smtClean="0"/>
              <a:t> of application are cheap, 400 dollars/PMT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01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smtClean="0"/>
              <a:t>Read Out with TRB3 from GSI: 256 channels for Time and Charge measurement.</a:t>
            </a:r>
            <a:endParaRPr lang="en-GB" sz="3600" dirty="0"/>
          </a:p>
        </p:txBody>
      </p:sp>
      <p:pic>
        <p:nvPicPr>
          <p:cNvPr id="4" name="Imagen 3" descr="28_09_1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99" y="1867336"/>
            <a:ext cx="5210265" cy="40521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518164" y="1904749"/>
            <a:ext cx="3716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dirty="0" err="1" smtClean="0"/>
              <a:t>Aproximate</a:t>
            </a:r>
            <a:r>
              <a:rPr lang="es-ES_tradnl" dirty="0" smtClean="0"/>
              <a:t> </a:t>
            </a:r>
            <a:r>
              <a:rPr lang="es-ES_tradnl" dirty="0" err="1" smtClean="0"/>
              <a:t>cost</a:t>
            </a:r>
            <a:r>
              <a:rPr lang="es-ES_tradnl" dirty="0"/>
              <a:t> </a:t>
            </a:r>
            <a:r>
              <a:rPr lang="es-ES_tradnl" dirty="0" err="1" smtClean="0"/>
              <a:t>for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project</a:t>
            </a:r>
            <a:r>
              <a:rPr lang="es-ES_tradnl" dirty="0" smtClean="0"/>
              <a:t>: 250K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924972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30692049"/>
      </p:ext>
    </p:extLst>
  </p:cSld>
  <p:clrMapOvr>
    <a:masterClrMapping/>
  </p:clrMapOvr>
</p:sld>
</file>

<file path=ppt/theme/theme1.xml><?xml version="1.0" encoding="utf-8"?>
<a:theme xmlns:a="http://schemas.openxmlformats.org/drawingml/2006/main" name=" Negro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Negro .thmx</Template>
  <TotalTime>234</TotalTime>
  <Words>185</Words>
  <Application>Microsoft Macintosh PowerPoint</Application>
  <PresentationFormat>On-screen Show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 Negro </vt:lpstr>
      <vt:lpstr>Antineutrino detector in México: An invitation </vt:lpstr>
      <vt:lpstr>Source of antineutrinos</vt:lpstr>
      <vt:lpstr>Example: miniCHANDLER</vt:lpstr>
      <vt:lpstr>Proposal</vt:lpstr>
      <vt:lpstr>Scintillator produced by the group</vt:lpstr>
      <vt:lpstr>Detector geometry</vt:lpstr>
      <vt:lpstr>Read Out with TRB3 from GSI: 256 channels for Time and Charge measurement.</vt:lpstr>
      <vt:lpstr>Thank you</vt:lpstr>
    </vt:vector>
  </TitlesOfParts>
  <Company>UAS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Antineutrino detector in México </dc:title>
  <dc:creator>Idelfonso Leon Monzon</dc:creator>
  <cp:lastModifiedBy>Ildefonso Leon Monzon</cp:lastModifiedBy>
  <cp:revision>10</cp:revision>
  <dcterms:created xsi:type="dcterms:W3CDTF">2017-05-25T01:45:11Z</dcterms:created>
  <dcterms:modified xsi:type="dcterms:W3CDTF">2017-05-25T16:34:37Z</dcterms:modified>
</cp:coreProperties>
</file>