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311" r:id="rId4"/>
    <p:sldId id="316" r:id="rId5"/>
    <p:sldId id="258" r:id="rId6"/>
    <p:sldId id="322" r:id="rId7"/>
    <p:sldId id="315" r:id="rId8"/>
    <p:sldId id="314" r:id="rId9"/>
    <p:sldId id="333" r:id="rId10"/>
    <p:sldId id="265" r:id="rId11"/>
    <p:sldId id="317" r:id="rId12"/>
    <p:sldId id="301" r:id="rId13"/>
    <p:sldId id="303" r:id="rId14"/>
    <p:sldId id="313" r:id="rId15"/>
    <p:sldId id="307" r:id="rId16"/>
    <p:sldId id="295" r:id="rId17"/>
    <p:sldId id="334" r:id="rId18"/>
    <p:sldId id="335" r:id="rId19"/>
    <p:sldId id="337" r:id="rId20"/>
    <p:sldId id="328" r:id="rId21"/>
    <p:sldId id="336" r:id="rId22"/>
    <p:sldId id="338" r:id="rId23"/>
    <p:sldId id="339" r:id="rId24"/>
    <p:sldId id="340" r:id="rId25"/>
    <p:sldId id="341" r:id="rId26"/>
    <p:sldId id="323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B9F1068-B957-44B0-BD40-FC96C41E30AA}">
          <p14:sldIdLst>
            <p14:sldId id="256"/>
            <p14:sldId id="257"/>
            <p14:sldId id="311"/>
            <p14:sldId id="316"/>
            <p14:sldId id="258"/>
            <p14:sldId id="322"/>
            <p14:sldId id="315"/>
            <p14:sldId id="314"/>
            <p14:sldId id="333"/>
            <p14:sldId id="265"/>
            <p14:sldId id="317"/>
            <p14:sldId id="301"/>
            <p14:sldId id="303"/>
            <p14:sldId id="313"/>
            <p14:sldId id="307"/>
            <p14:sldId id="295"/>
            <p14:sldId id="334"/>
            <p14:sldId id="335"/>
            <p14:sldId id="337"/>
            <p14:sldId id="328"/>
            <p14:sldId id="336"/>
            <p14:sldId id="338"/>
            <p14:sldId id="339"/>
            <p14:sldId id="340"/>
            <p14:sldId id="341"/>
            <p14:sldId id="323"/>
          </p14:sldIdLst>
        </p14:section>
        <p14:section name="Sección sin título" id="{E35D3226-CB1B-4D03-A9AA-603D10AF340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97329-F629-4E01-8766-7B84A7E6772D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C76AD-827F-4F7F-9C53-4C9868F8C51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Nobel </a:t>
            </a:r>
            <a:r>
              <a:rPr lang="es-MX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aymptotic</a:t>
            </a:r>
            <a:r>
              <a:rPr lang="es-MX" dirty="0" smtClean="0"/>
              <a:t> </a:t>
            </a:r>
            <a:r>
              <a:rPr lang="es-MX" dirty="0" err="1" smtClean="0"/>
              <a:t>freedom</a:t>
            </a:r>
            <a:r>
              <a:rPr lang="es-MX" dirty="0" smtClean="0"/>
              <a:t> 2004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76AD-827F-4F7F-9C53-4C9868F8C5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9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Mg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estimación</a:t>
            </a:r>
            <a:r>
              <a:rPr lang="en-US" baseline="0" dirty="0" smtClean="0"/>
              <a:t> para la masa del </a:t>
            </a:r>
            <a:r>
              <a:rPr lang="en-US" baseline="0" dirty="0" err="1" smtClean="0"/>
              <a:t>gluón</a:t>
            </a:r>
            <a:r>
              <a:rPr lang="en-US" baseline="0" dirty="0" smtClean="0"/>
              <a:t>, la </a:t>
            </a:r>
            <a:r>
              <a:rPr lang="en-US" baseline="0" dirty="0" err="1" smtClean="0"/>
              <a:t>alfair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estima</a:t>
            </a:r>
            <a:r>
              <a:rPr lang="en-US" baseline="0" dirty="0" smtClean="0"/>
              <a:t> el valor a </a:t>
            </a:r>
            <a:r>
              <a:rPr lang="en-US" baseline="0" dirty="0" err="1" smtClean="0"/>
              <a:t>momento</a:t>
            </a:r>
            <a:r>
              <a:rPr lang="en-US" baseline="0" dirty="0" smtClean="0"/>
              <a:t> cero de la </a:t>
            </a:r>
            <a:r>
              <a:rPr lang="en-US" baseline="0" dirty="0" err="1" smtClean="0"/>
              <a:t>constante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acoplamiento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QCD, la </a:t>
            </a:r>
            <a:r>
              <a:rPr lang="en-US" baseline="0" dirty="0" err="1" smtClean="0"/>
              <a:t>flecha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después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regularización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Poincaré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76AD-827F-4F7F-9C53-4C9868F8C5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55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Mg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estimación</a:t>
            </a:r>
            <a:r>
              <a:rPr lang="en-US" baseline="0" dirty="0" smtClean="0"/>
              <a:t> para la masa del </a:t>
            </a:r>
            <a:r>
              <a:rPr lang="en-US" baseline="0" dirty="0" err="1" smtClean="0"/>
              <a:t>gluón</a:t>
            </a:r>
            <a:r>
              <a:rPr lang="en-US" baseline="0" dirty="0" smtClean="0"/>
              <a:t>, la </a:t>
            </a:r>
            <a:r>
              <a:rPr lang="en-US" baseline="0" dirty="0" err="1" smtClean="0"/>
              <a:t>alfair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estima</a:t>
            </a:r>
            <a:r>
              <a:rPr lang="en-US" baseline="0" dirty="0" smtClean="0"/>
              <a:t> el valor a </a:t>
            </a:r>
            <a:r>
              <a:rPr lang="en-US" baseline="0" dirty="0" err="1" smtClean="0"/>
              <a:t>momento</a:t>
            </a:r>
            <a:r>
              <a:rPr lang="en-US" baseline="0" dirty="0" smtClean="0"/>
              <a:t> cero de la </a:t>
            </a:r>
            <a:r>
              <a:rPr lang="en-US" baseline="0" dirty="0" err="1" smtClean="0"/>
              <a:t>constante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acoplamiento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QCD, la </a:t>
            </a:r>
            <a:r>
              <a:rPr lang="en-US" baseline="0" dirty="0" err="1" smtClean="0"/>
              <a:t>flecha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después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regularización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Poincaré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tau_ir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diferente</a:t>
            </a:r>
            <a:r>
              <a:rPr lang="en-US" baseline="0" dirty="0" smtClean="0"/>
              <a:t> de cero </a:t>
            </a:r>
            <a:r>
              <a:rPr lang="en-US" baseline="0" dirty="0" err="1" smtClean="0"/>
              <a:t>implementa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confinamiento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eliminar</a:t>
            </a:r>
            <a:r>
              <a:rPr lang="en-US" baseline="0" dirty="0" smtClean="0"/>
              <a:t> el polo, tau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regulador</a:t>
            </a:r>
            <a:r>
              <a:rPr lang="en-US" baseline="0" dirty="0" smtClean="0"/>
              <a:t>, no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eliminado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juega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rol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dinámico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ajusta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escala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nuestras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dimensiones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76AD-827F-4F7F-9C53-4C9868F8C5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5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Quarks and gluons are not free– This makes QCD unique: the elementary constituents are not the asymptotic states of the theory.</a:t>
            </a:r>
          </a:p>
          <a:p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Study of Hadrons Physics in terms of QCD degrees of freedom; and test our understanding of non </a:t>
            </a:r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</a:rPr>
              <a:t>perturbative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 QCD. The x(</a:t>
            </a:r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</a:rPr>
              <a:t>q;P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) describes</a:t>
            </a:r>
            <a:r>
              <a:rPr lang="en-US" sz="1200" baseline="0" dirty="0" smtClean="0">
                <a:solidFill>
                  <a:schemeClr val="accent2">
                    <a:lumMod val="50000"/>
                  </a:schemeClr>
                </a:solidFill>
              </a:rPr>
              <a:t> the coupling of the bound state of a quark and antiquark</a:t>
            </a:r>
            <a:endParaRPr lang="en-US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76AD-827F-4F7F-9C53-4C9868F8C5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7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Referencias originales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76AD-827F-4F7F-9C53-4C9868F8C5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5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an infinite set of coupled nonlinear integral equations for the n-point functions</a:t>
            </a:r>
          </a:p>
          <a:p>
            <a:r>
              <a:rPr lang="en-US" baseline="0" dirty="0" smtClean="0"/>
              <a:t>Need to introduce a truncation scheme for the tower of integral equations</a:t>
            </a:r>
          </a:p>
          <a:p>
            <a:r>
              <a:rPr lang="en-US" baseline="0" dirty="0" smtClean="0"/>
              <a:t>Try to incorporate general properties of the theory (such as chiral symmetry breaking pattern, etc.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76AD-827F-4F7F-9C53-4C9868F8C5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0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an infinite set of coupled nonlinear integral equations for the n-point functions</a:t>
            </a:r>
          </a:p>
          <a:p>
            <a:r>
              <a:rPr lang="en-US" baseline="0" dirty="0" smtClean="0"/>
              <a:t>Need to introduce a truncation scheme for the tower of integral equations</a:t>
            </a:r>
          </a:p>
          <a:p>
            <a:r>
              <a:rPr lang="en-US" baseline="0" dirty="0" smtClean="0"/>
              <a:t>Try to incorporate general properties of the theory (such as chiral symmetry breaking pattern, etc.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76AD-827F-4F7F-9C53-4C9868F8C5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0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showing the results of the Gap Mass equation with a model with relative momentum </a:t>
            </a:r>
            <a:r>
              <a:rPr lang="en-US" dirty="0" err="1" smtClean="0"/>
              <a:t>dependance</a:t>
            </a:r>
            <a:r>
              <a:rPr lang="en-US" dirty="0" smtClean="0"/>
              <a:t>. As</a:t>
            </a:r>
            <a:r>
              <a:rPr lang="en-US" baseline="0" dirty="0" smtClean="0"/>
              <a:t> we can see, for heavy masses the mass generated dynamically can be </a:t>
            </a:r>
            <a:r>
              <a:rPr lang="en-US" baseline="0" dirty="0" err="1" smtClean="0"/>
              <a:t>neglegted</a:t>
            </a:r>
            <a:r>
              <a:rPr lang="en-US" baseline="0" dirty="0" smtClean="0"/>
              <a:t> and it is possible that we can work for heavy quarks using this model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76AD-827F-4F7F-9C53-4C9868F8C5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39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essential</a:t>
            </a:r>
            <a:r>
              <a:rPr lang="es-MX" dirty="0" smtClean="0"/>
              <a:t> </a:t>
            </a:r>
            <a:r>
              <a:rPr lang="es-MX" dirty="0" err="1" smtClean="0"/>
              <a:t>when</a:t>
            </a:r>
            <a:r>
              <a:rPr lang="es-MX" dirty="0" smtClean="0"/>
              <a:t> </a:t>
            </a:r>
            <a:r>
              <a:rPr lang="es-MX" dirty="0" err="1" smtClean="0"/>
              <a:t>computing</a:t>
            </a:r>
            <a:r>
              <a:rPr lang="es-MX" dirty="0" smtClean="0"/>
              <a:t> </a:t>
            </a:r>
            <a:r>
              <a:rPr lang="es-MX" dirty="0" err="1" smtClean="0"/>
              <a:t>properties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pion,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satisfied</a:t>
            </a:r>
            <a:r>
              <a:rPr lang="es-MX" dirty="0" smtClean="0"/>
              <a:t> </a:t>
            </a:r>
            <a:r>
              <a:rPr lang="es-MX" dirty="0" err="1" smtClean="0"/>
              <a:t>if</a:t>
            </a:r>
            <a:r>
              <a:rPr lang="es-MX" dirty="0" smtClean="0"/>
              <a:t> and </a:t>
            </a:r>
            <a:r>
              <a:rPr lang="es-MX" dirty="0" err="1" smtClean="0"/>
              <a:t>only</a:t>
            </a:r>
            <a:r>
              <a:rPr lang="es-MX" dirty="0" smtClean="0"/>
              <a:t> 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model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regularized</a:t>
            </a:r>
            <a:r>
              <a:rPr lang="es-MX" dirty="0" smtClean="0"/>
              <a:t> so as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ensure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there</a:t>
            </a:r>
            <a:r>
              <a:rPr lang="es-MX" baseline="0" dirty="0" smtClean="0"/>
              <a:t> are </a:t>
            </a:r>
            <a:r>
              <a:rPr lang="es-MX" baseline="0" dirty="0" err="1" smtClean="0"/>
              <a:t>not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quadratic</a:t>
            </a:r>
            <a:r>
              <a:rPr lang="es-MX" baseline="0" dirty="0" smtClean="0"/>
              <a:t> </a:t>
            </a:r>
            <a:r>
              <a:rPr lang="es-MX" baseline="0" dirty="0" err="1" smtClean="0"/>
              <a:t>or</a:t>
            </a:r>
            <a:r>
              <a:rPr lang="es-MX" baseline="0" dirty="0" smtClean="0"/>
              <a:t> </a:t>
            </a:r>
            <a:r>
              <a:rPr lang="es-MX" baseline="0" dirty="0" err="1" smtClean="0"/>
              <a:t>logaritmic</a:t>
            </a:r>
            <a:r>
              <a:rPr lang="es-MX" baseline="0" dirty="0" smtClean="0"/>
              <a:t> </a:t>
            </a:r>
            <a:r>
              <a:rPr lang="es-MX" baseline="0" dirty="0" err="1" smtClean="0"/>
              <a:t>divergens</a:t>
            </a:r>
            <a:r>
              <a:rPr lang="es-MX" baseline="0" dirty="0" smtClean="0"/>
              <a:t>, 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have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chiral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symmetry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76AD-827F-4F7F-9C53-4C9868F8C5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5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It</a:t>
            </a:r>
            <a:r>
              <a:rPr lang="es-MX" dirty="0" smtClean="0"/>
              <a:t> a </a:t>
            </a:r>
            <a:r>
              <a:rPr lang="es-MX" dirty="0" err="1" smtClean="0"/>
              <a:t>model</a:t>
            </a:r>
            <a:r>
              <a:rPr lang="es-MX" dirty="0" smtClean="0"/>
              <a:t> </a:t>
            </a:r>
            <a:r>
              <a:rPr lang="es-MX" dirty="0" err="1" smtClean="0"/>
              <a:t>which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independent</a:t>
            </a:r>
            <a:r>
              <a:rPr lang="es-MX" baseline="0" dirty="0" smtClean="0"/>
              <a:t> of </a:t>
            </a:r>
            <a:r>
              <a:rPr lang="es-MX" baseline="0" dirty="0" err="1" smtClean="0"/>
              <a:t>relative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momentum</a:t>
            </a:r>
            <a:endParaRPr lang="es-MX" baseline="0" dirty="0" smtClean="0"/>
          </a:p>
          <a:p>
            <a:r>
              <a:rPr lang="es-MX" baseline="0" dirty="0" smtClean="0"/>
              <a:t>En el segundo se calcula para el </a:t>
            </a:r>
            <a:r>
              <a:rPr lang="es-MX" baseline="0" dirty="0" err="1" smtClean="0"/>
              <a:t>meson</a:t>
            </a:r>
            <a:r>
              <a:rPr lang="es-MX" baseline="0" dirty="0" smtClean="0"/>
              <a:t> rho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76AD-827F-4F7F-9C53-4C9868F8C5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6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firs</a:t>
            </a:r>
            <a:r>
              <a:rPr lang="es-MX" baseline="0" dirty="0" err="1" smtClean="0"/>
              <a:t>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three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ones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CI </a:t>
            </a:r>
            <a:r>
              <a:rPr lang="es-MX" baseline="0" dirty="0" err="1" smtClean="0"/>
              <a:t>wes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developed</a:t>
            </a:r>
            <a:r>
              <a:rPr lang="es-MX" baseline="0" dirty="0" smtClean="0"/>
              <a:t> in </a:t>
            </a:r>
            <a:r>
              <a:rPr lang="es-MX" baseline="0" dirty="0" err="1" smtClean="0"/>
              <a:t>computing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some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properties</a:t>
            </a:r>
            <a:r>
              <a:rPr lang="es-MX" baseline="0" dirty="0" smtClean="0"/>
              <a:t> of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pion and rho: </a:t>
            </a:r>
            <a:r>
              <a:rPr lang="es-MX" baseline="0" dirty="0" err="1" smtClean="0"/>
              <a:t>masses</a:t>
            </a:r>
            <a:r>
              <a:rPr lang="es-MX" baseline="0" dirty="0" smtClean="0"/>
              <a:t>, </a:t>
            </a:r>
            <a:r>
              <a:rPr lang="es-MX" baseline="0" dirty="0" err="1" smtClean="0"/>
              <a:t>decay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constants</a:t>
            </a:r>
            <a:r>
              <a:rPr lang="es-MX" baseline="0" dirty="0" smtClean="0"/>
              <a:t>, </a:t>
            </a:r>
            <a:r>
              <a:rPr lang="es-MX" baseline="0" dirty="0" err="1" smtClean="0"/>
              <a:t>form</a:t>
            </a:r>
            <a:r>
              <a:rPr lang="es-MX" baseline="0" dirty="0" smtClean="0"/>
              <a:t> </a:t>
            </a:r>
            <a:r>
              <a:rPr lang="es-MX" baseline="0" dirty="0" err="1" smtClean="0"/>
              <a:t>factors</a:t>
            </a:r>
            <a:r>
              <a:rPr lang="es-MX" baseline="0" dirty="0" smtClean="0"/>
              <a:t>, </a:t>
            </a:r>
            <a:r>
              <a:rPr lang="es-MX" baseline="0" dirty="0" err="1" smtClean="0"/>
              <a:t>etc</a:t>
            </a:r>
            <a:endParaRPr lang="es-MX" baseline="0" dirty="0" smtClean="0"/>
          </a:p>
          <a:p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seconds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contact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interaction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was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used</a:t>
            </a:r>
            <a:r>
              <a:rPr lang="es-MX" baseline="0" dirty="0" smtClean="0"/>
              <a:t> in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Faddevv</a:t>
            </a:r>
            <a:r>
              <a:rPr lang="es-MX" baseline="0" dirty="0" smtClean="0"/>
              <a:t> </a:t>
            </a:r>
            <a:r>
              <a:rPr lang="es-MX" baseline="0" dirty="0" err="1" smtClean="0"/>
              <a:t>equation</a:t>
            </a:r>
            <a:r>
              <a:rPr lang="es-MX" baseline="0" dirty="0" smtClean="0"/>
              <a:t> and a </a:t>
            </a:r>
            <a:r>
              <a:rPr lang="es-MX" baseline="0" dirty="0" err="1" smtClean="0"/>
              <a:t>third</a:t>
            </a:r>
            <a:r>
              <a:rPr lang="es-MX" baseline="0" dirty="0" smtClean="0"/>
              <a:t> quark </a:t>
            </a:r>
            <a:r>
              <a:rPr lang="es-MX" baseline="0" dirty="0" err="1" smtClean="0"/>
              <a:t>flavor</a:t>
            </a:r>
            <a:r>
              <a:rPr lang="es-MX" baseline="0" dirty="0" smtClean="0"/>
              <a:t> </a:t>
            </a:r>
            <a:r>
              <a:rPr lang="es-MX" baseline="0" dirty="0" err="1" smtClean="0"/>
              <a:t>was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added</a:t>
            </a:r>
            <a:r>
              <a:rPr lang="es-MX" baseline="0" dirty="0" smtClean="0"/>
              <a:t> (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s) quark</a:t>
            </a:r>
          </a:p>
          <a:p>
            <a:r>
              <a:rPr lang="es-MX" baseline="0" dirty="0" err="1" smtClean="0"/>
              <a:t>Finally</a:t>
            </a:r>
            <a:r>
              <a:rPr lang="es-MX" baseline="0" dirty="0" smtClean="0"/>
              <a:t>, in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last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papers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some</a:t>
            </a:r>
            <a:r>
              <a:rPr lang="es-MX" baseline="0" dirty="0" smtClean="0"/>
              <a:t> of </a:t>
            </a:r>
            <a:r>
              <a:rPr lang="es-MX" baseline="0" dirty="0" err="1" smtClean="0"/>
              <a:t>different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application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into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transitions</a:t>
            </a:r>
            <a:r>
              <a:rPr lang="es-MX" baseline="0" dirty="0" smtClean="0"/>
              <a:t> and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properties</a:t>
            </a:r>
            <a:r>
              <a:rPr lang="es-MX" baseline="0" dirty="0" smtClean="0"/>
              <a:t> of </a:t>
            </a:r>
            <a:r>
              <a:rPr lang="es-MX" baseline="0" dirty="0" err="1" smtClean="0"/>
              <a:t>form</a:t>
            </a:r>
            <a:r>
              <a:rPr lang="es-MX" baseline="0" dirty="0" smtClean="0"/>
              <a:t> </a:t>
            </a:r>
            <a:r>
              <a:rPr lang="es-MX" baseline="0" dirty="0" err="1" smtClean="0"/>
              <a:t>factors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were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calculated</a:t>
            </a:r>
            <a:r>
              <a:rPr lang="es-MX" baseline="0" dirty="0" smtClean="0"/>
              <a:t> </a:t>
            </a:r>
            <a:r>
              <a:rPr lang="es-MX" baseline="0" dirty="0" err="1" smtClean="0"/>
              <a:t>using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contact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interaction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76AD-827F-4F7F-9C53-4C9868F8C5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1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12C-F5E9-40EF-8FE9-FA00454FE042}" type="datetimeFigureOut">
              <a:rPr lang="es-MX" smtClean="0"/>
              <a:pPr/>
              <a:t>09/11/2016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18DFEA-D2AB-4475-AFE4-EBFACE75554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12C-F5E9-40EF-8FE9-FA00454FE042}" type="datetimeFigureOut">
              <a:rPr lang="es-MX" smtClean="0"/>
              <a:pPr/>
              <a:t>09/11/2016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DFEA-D2AB-4475-AFE4-EBFACE75554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418DFEA-D2AB-4475-AFE4-EBFACE75554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12C-F5E9-40EF-8FE9-FA00454FE042}" type="datetimeFigureOut">
              <a:rPr lang="es-MX" smtClean="0"/>
              <a:pPr/>
              <a:t>09/11/2016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12C-F5E9-40EF-8FE9-FA00454FE042}" type="datetimeFigureOut">
              <a:rPr lang="es-MX" smtClean="0"/>
              <a:pPr/>
              <a:t>09/11/2016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418DFEA-D2AB-4475-AFE4-EBFACE75554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12C-F5E9-40EF-8FE9-FA00454FE042}" type="datetimeFigureOut">
              <a:rPr lang="es-MX" smtClean="0"/>
              <a:pPr/>
              <a:t>09/11/2016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18DFEA-D2AB-4475-AFE4-EBFACE75554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493F12C-F5E9-40EF-8FE9-FA00454FE042}" type="datetimeFigureOut">
              <a:rPr lang="es-MX" smtClean="0"/>
              <a:pPr/>
              <a:t>09/11/2016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DFEA-D2AB-4475-AFE4-EBFACE75554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12C-F5E9-40EF-8FE9-FA00454FE042}" type="datetimeFigureOut">
              <a:rPr lang="es-MX" smtClean="0"/>
              <a:pPr/>
              <a:t>09/11/2016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418DFEA-D2AB-4475-AFE4-EBFACE75554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12C-F5E9-40EF-8FE9-FA00454FE042}" type="datetimeFigureOut">
              <a:rPr lang="es-MX" smtClean="0"/>
              <a:pPr/>
              <a:t>09/11/2016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418DFEA-D2AB-4475-AFE4-EBFACE75554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12C-F5E9-40EF-8FE9-FA00454FE042}" type="datetimeFigureOut">
              <a:rPr lang="es-MX" smtClean="0"/>
              <a:pPr/>
              <a:t>09/11/2016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18DFEA-D2AB-4475-AFE4-EBFACE75554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18DFEA-D2AB-4475-AFE4-EBFACE75554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F12C-F5E9-40EF-8FE9-FA00454FE042}" type="datetimeFigureOut">
              <a:rPr lang="es-MX" smtClean="0"/>
              <a:pPr/>
              <a:t>09/11/2016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418DFEA-D2AB-4475-AFE4-EBFACE75554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493F12C-F5E9-40EF-8FE9-FA00454FE042}" type="datetimeFigureOut">
              <a:rPr lang="es-MX" smtClean="0"/>
              <a:pPr/>
              <a:t>09/11/2016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493F12C-F5E9-40EF-8FE9-FA00454FE042}" type="datetimeFigureOut">
              <a:rPr lang="es-MX" smtClean="0"/>
              <a:pPr/>
              <a:t>09/11/2016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18DFEA-D2AB-4475-AFE4-EBFACE75554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2708920"/>
            <a:ext cx="7416824" cy="3384376"/>
          </a:xfrm>
        </p:spPr>
        <p:txBody>
          <a:bodyPr>
            <a:normAutofit fontScale="92500"/>
          </a:bodyPr>
          <a:lstStyle/>
          <a:p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Marco Antonio Bedolla Hernández</a:t>
            </a:r>
          </a:p>
          <a:p>
            <a:endParaRPr lang="es-MX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MX" sz="2400" dirty="0" err="1" smtClean="0">
                <a:solidFill>
                  <a:schemeClr val="accent2">
                    <a:lumMod val="50000"/>
                  </a:schemeClr>
                </a:solidFill>
              </a:rPr>
              <a:t>Advisor</a:t>
            </a:r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s-MX" sz="2400" dirty="0" err="1" smtClean="0">
                <a:solidFill>
                  <a:schemeClr val="accent2">
                    <a:lumMod val="50000"/>
                  </a:schemeClr>
                </a:solidFill>
              </a:rPr>
              <a:t>Adnan</a:t>
            </a:r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MX" sz="2400" dirty="0" err="1" smtClean="0">
                <a:solidFill>
                  <a:schemeClr val="accent2">
                    <a:lumMod val="50000"/>
                  </a:schemeClr>
                </a:solidFill>
              </a:rPr>
              <a:t>Bashir</a:t>
            </a:r>
            <a:endParaRPr lang="es-MX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COLLABORATOR: Javier Cobos</a:t>
            </a:r>
          </a:p>
          <a:p>
            <a:endParaRPr lang="es-MX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Instituto de física y matemáticas</a:t>
            </a:r>
          </a:p>
          <a:p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UMSNH</a:t>
            </a:r>
          </a:p>
          <a:p>
            <a:r>
              <a:rPr lang="es-MX" sz="2400" dirty="0" err="1" smtClean="0">
                <a:solidFill>
                  <a:schemeClr val="accent2">
                    <a:lumMod val="50000"/>
                  </a:schemeClr>
                </a:solidFill>
              </a:rPr>
              <a:t>November</a:t>
            </a:r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2016</a:t>
            </a:r>
          </a:p>
          <a:p>
            <a:endParaRPr lang="es-MX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s-MX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s-MX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s-MX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96616" y="437357"/>
            <a:ext cx="5844802" cy="151216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Charmonia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Bottomonia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Contact Interaction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biologicas.umich.mx//public/site/images/admin/UMSNH_Escudo_B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16" y="61421"/>
            <a:ext cx="1785392" cy="185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0458" y="266700"/>
            <a:ext cx="1847900" cy="185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Interaction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30832" y="1484784"/>
            <a:ext cx="8229600" cy="3629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We use a contact interaction model mediated by a vector-vector interaction employed in:</a:t>
            </a:r>
          </a:p>
          <a:p>
            <a:pPr lvl="1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243366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L.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Xiomara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Gutiérrez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, et. al.,              Phys. Rev. C81, 065202 (2010); 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				Phys. Rev. C82, 065202 (2010); 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				Phys. Rev. C83, 065206 (2011). 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30832" y="3328392"/>
            <a:ext cx="8229600" cy="31249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This model provides a simple scheme to exploratory studies of the spontaneous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chiral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symmetry breaking and its consequences like: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Dynamical  mass generation. 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Quark condensate.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Goldstone bosons in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chiral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limit. 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Confinement.</a:t>
            </a:r>
          </a:p>
        </p:txBody>
      </p:sp>
    </p:spTree>
    <p:extLst>
      <p:ext uri="{BB962C8B-B14F-4D97-AF65-F5344CB8AC3E}">
        <p14:creationId xmlns:p14="http://schemas.microsoft.com/office/powerpoint/2010/main" val="8763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156146" y="3377235"/>
            <a:ext cx="92170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“Elastic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and Transition Form Factors of 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 (Cuerpo)"/>
                <a:sym typeface="Symbol"/>
              </a:rPr>
              <a:t>(1232)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”, 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Calibri (Cuerpo)"/>
            </a:endParaRPr>
          </a:p>
          <a:p>
            <a:pPr>
              <a:defRPr/>
            </a:pPr>
            <a:r>
              <a:rPr lang="en-AU" b="1" dirty="0" smtClean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J</a:t>
            </a:r>
            <a:r>
              <a:rPr lang="en-AU" b="1" dirty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. Segovia, C. Chen, I.C. </a:t>
            </a:r>
            <a:r>
              <a:rPr lang="en-AU" b="1" dirty="0" err="1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Cloet</a:t>
            </a:r>
            <a:r>
              <a:rPr lang="en-AU" b="1" dirty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, C.D, Roberts, S.M. Schmidt, S. Wan</a:t>
            </a:r>
            <a:r>
              <a:rPr lang="en-AU" b="1" dirty="0" smtClean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,</a:t>
            </a:r>
          </a:p>
          <a:p>
            <a:pPr>
              <a:defRPr/>
            </a:pPr>
            <a:r>
              <a:rPr lang="en-AU" b="1" dirty="0" smtClean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Few </a:t>
            </a:r>
            <a:r>
              <a:rPr lang="en-AU" b="1" dirty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Body Sys.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55, 1 (2014).</a:t>
            </a:r>
            <a:endParaRPr lang="en-AU" b="1" dirty="0">
              <a:solidFill>
                <a:schemeClr val="accent5">
                  <a:lumMod val="75000"/>
                </a:schemeClr>
              </a:solidFill>
              <a:latin typeface="Calibri (Cuerpo)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13730" y="4411229"/>
            <a:ext cx="92170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“Insights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into 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 (Cuerpo)"/>
                <a:sym typeface="Symbol"/>
              </a:rPr>
              <a:t>*N   Transition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”,</a:t>
            </a:r>
          </a:p>
          <a:p>
            <a:pPr>
              <a:defRPr/>
            </a:pPr>
            <a:r>
              <a:rPr lang="en-AU" b="1" dirty="0" smtClean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J</a:t>
            </a:r>
            <a:r>
              <a:rPr lang="en-AU" b="1" dirty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. Segovia, C. Chen, C.D, Roberts, S. Wan, </a:t>
            </a:r>
          </a:p>
          <a:p>
            <a:pPr>
              <a:defRPr/>
            </a:pPr>
            <a:r>
              <a:rPr lang="en-AU" b="1" dirty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Phys. Rev. C88.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3, 032201 (2014).</a:t>
            </a:r>
            <a:endParaRPr lang="en-AU" b="1" dirty="0">
              <a:solidFill>
                <a:schemeClr val="accent5">
                  <a:lumMod val="75000"/>
                </a:schemeClr>
              </a:solidFill>
              <a:latin typeface="Calibri (Cuerpo)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0618" y="5457998"/>
            <a:ext cx="92170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“Nucleon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and Roper Electromagnetic Elastic and Transition Form Factors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”,</a:t>
            </a:r>
          </a:p>
          <a:p>
            <a:pPr>
              <a:defRPr/>
            </a:pPr>
            <a:r>
              <a:rPr lang="en-AU" b="1" dirty="0" smtClean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D.J</a:t>
            </a:r>
            <a:r>
              <a:rPr lang="en-AU" b="1" dirty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. Wilson, I.C. </a:t>
            </a:r>
            <a:r>
              <a:rPr lang="en-AU" b="1" dirty="0" err="1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Cloet</a:t>
            </a:r>
            <a:r>
              <a:rPr lang="en-AU" b="1" dirty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, L. Chang, C.D, Roberts</a:t>
            </a:r>
            <a:r>
              <a:rPr lang="en-AU" b="1" dirty="0" smtClean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,</a:t>
            </a:r>
          </a:p>
          <a:p>
            <a:pPr>
              <a:defRPr/>
            </a:pPr>
            <a:r>
              <a:rPr lang="en-AU" b="1" dirty="0" smtClean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Phys</a:t>
            </a:r>
            <a:r>
              <a:rPr lang="en-AU" b="1" dirty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. Rev. C85.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alibri (Cuerpo)"/>
              </a:rPr>
              <a:t>3, 025205 (2012).</a:t>
            </a:r>
            <a:endParaRPr lang="en-AU" b="1" dirty="0">
              <a:solidFill>
                <a:schemeClr val="accent5">
                  <a:lumMod val="75000"/>
                </a:schemeClr>
              </a:solidFill>
              <a:latin typeface="Calibri (Cuerpo)"/>
            </a:endParaRPr>
          </a:p>
        </p:txBody>
      </p:sp>
      <p:sp>
        <p:nvSpPr>
          <p:cNvPr id="2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Interaction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2 CuadroTexto"/>
          <p:cNvSpPr txBox="1"/>
          <p:nvPr/>
        </p:nvSpPr>
        <p:spPr>
          <a:xfrm>
            <a:off x="140618" y="1449217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L.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Xiomara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Gutiérrez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, et. al.,          Phys. Rev. C81, 065202 (2010);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H.L.L. Roberts, et. al.,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		Phys. Rev. C82, 065202 (2010); 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				Phys. Rev. C83, 065206 (2011). </a:t>
            </a:r>
          </a:p>
        </p:txBody>
      </p:sp>
      <p:sp>
        <p:nvSpPr>
          <p:cNvPr id="8" name="10 Rectángulo"/>
          <p:cNvSpPr/>
          <p:nvPr/>
        </p:nvSpPr>
        <p:spPr>
          <a:xfrm>
            <a:off x="140618" y="2727142"/>
            <a:ext cx="92884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C. Chen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, et. al., 			Few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Body Syst.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53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, 293 (2012)</a:t>
            </a:r>
          </a:p>
        </p:txBody>
      </p:sp>
      <p:sp>
        <p:nvSpPr>
          <p:cNvPr id="9" name="11 Rectángulo"/>
          <p:cNvSpPr/>
          <p:nvPr/>
        </p:nvSpPr>
        <p:spPr>
          <a:xfrm>
            <a:off x="140618" y="2367102"/>
            <a:ext cx="88931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				Few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Body Syst.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51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, 1 (2011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)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alibri(Cuerpo)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6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Interaction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4136" y="1342621"/>
            <a:ext cx="7416824" cy="9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8076" y="2715416"/>
            <a:ext cx="2664295" cy="100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Rectángulo"/>
          <p:cNvSpPr/>
          <p:nvPr/>
        </p:nvSpPr>
        <p:spPr>
          <a:xfrm>
            <a:off x="128578" y="2947187"/>
            <a:ext cx="4139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Quark-gluon vertex: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128578" y="1551965"/>
            <a:ext cx="4139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Gluon 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propagator:</a:t>
            </a:r>
          </a:p>
        </p:txBody>
      </p:sp>
      <p:sp>
        <p:nvSpPr>
          <p:cNvPr id="10" name="11 Rectángulo"/>
          <p:cNvSpPr/>
          <p:nvPr/>
        </p:nvSpPr>
        <p:spPr>
          <a:xfrm>
            <a:off x="3602856" y="2284058"/>
            <a:ext cx="550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P.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Boucaud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 et.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al., Few Body Syst. 53, 387 (2012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(Cuerpo)"/>
                <a:cs typeface="Calibri" panose="020F0502020204030204" pitchFamily="34" charset="0"/>
              </a:rPr>
              <a:t>).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alibri(Cuerpo)"/>
              <a:cs typeface="Calibri" panose="020F0502020204030204" pitchFamily="34" charset="0"/>
            </a:endParaRPr>
          </a:p>
        </p:txBody>
      </p:sp>
      <p:sp>
        <p:nvSpPr>
          <p:cNvPr id="11" name="11 Rectángulo"/>
          <p:cNvSpPr/>
          <p:nvPr/>
        </p:nvSpPr>
        <p:spPr>
          <a:xfrm>
            <a:off x="301752" y="3760148"/>
            <a:ext cx="1763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Gap 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equation: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1376" y="3721403"/>
            <a:ext cx="6984776" cy="103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9 Rectángulo"/>
          <p:cNvSpPr/>
          <p:nvPr/>
        </p:nvSpPr>
        <p:spPr>
          <a:xfrm>
            <a:off x="128578" y="5297794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General form of the solution: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5495" y="5202948"/>
            <a:ext cx="3384376" cy="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34" y="1291608"/>
            <a:ext cx="6020640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1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37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Interaction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273491"/>
            <a:ext cx="5184576" cy="105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178024" y="1538216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Solution is: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420888"/>
            <a:ext cx="665092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178024" y="2708920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Proper time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regularization: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274363"/>
            <a:ext cx="5472608" cy="9735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0710" y="5384395"/>
            <a:ext cx="7619963" cy="924925"/>
          </a:xfrm>
          <a:prstGeom prst="rect">
            <a:avLst/>
          </a:prstGeom>
        </p:spPr>
      </p:pic>
      <p:sp>
        <p:nvSpPr>
          <p:cNvPr id="14" name="18 Rectángulo"/>
          <p:cNvSpPr/>
          <p:nvPr/>
        </p:nvSpPr>
        <p:spPr>
          <a:xfrm>
            <a:off x="325314" y="4541132"/>
            <a:ext cx="1334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Where:</a:t>
            </a:r>
          </a:p>
        </p:txBody>
      </p:sp>
    </p:spTree>
    <p:extLst>
      <p:ext uri="{BB962C8B-B14F-4D97-AF65-F5344CB8AC3E}">
        <p14:creationId xmlns:p14="http://schemas.microsoft.com/office/powerpoint/2010/main" val="36327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  <p:bldP spid="1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Interaction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132856"/>
            <a:ext cx="61055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51520" y="153762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For our contact interaction model: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077072"/>
            <a:ext cx="7812360" cy="98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251520" y="340983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Thus the BSE for a meson is: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51520" y="535405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What are the BSA for different mesons?</a:t>
            </a:r>
          </a:p>
        </p:txBody>
      </p:sp>
    </p:spTree>
    <p:extLst>
      <p:ext uri="{BB962C8B-B14F-4D97-AF65-F5344CB8AC3E}">
        <p14:creationId xmlns:p14="http://schemas.microsoft.com/office/powerpoint/2010/main" val="17555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Bethe-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Salpeter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Amplitudes within a CI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978373"/>
            <a:ext cx="6209704" cy="130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3429000"/>
            <a:ext cx="582870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251520" y="139361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Classification of mesons: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1520" y="4489956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BS-amplitudes:</a:t>
            </a:r>
          </a:p>
        </p:txBody>
      </p:sp>
    </p:spTree>
    <p:extLst>
      <p:ext uri="{BB962C8B-B14F-4D97-AF65-F5344CB8AC3E}">
        <p14:creationId xmlns:p14="http://schemas.microsoft.com/office/powerpoint/2010/main" val="40303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Charmonia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28551"/>
              </p:ext>
            </p:extLst>
          </p:nvPr>
        </p:nvGraphicFramePr>
        <p:xfrm>
          <a:off x="251520" y="1628800"/>
          <a:ext cx="8568952" cy="4608514"/>
        </p:xfrm>
        <a:graphic>
          <a:graphicData uri="http://schemas.openxmlformats.org/drawingml/2006/table">
            <a:tbl>
              <a:tblPr/>
              <a:tblGrid>
                <a:gridCol w="2759003"/>
                <a:gridCol w="1434776"/>
                <a:gridCol w="1434776"/>
                <a:gridCol w="1433998"/>
                <a:gridCol w="1506399"/>
              </a:tblGrid>
              <a:tr h="288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i="1" dirty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MX" sz="1400" b="1" i="1" baseline="-25000" dirty="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s-MX" sz="1400" b="1" i="1" dirty="0">
                          <a:latin typeface="Calibri"/>
                          <a:ea typeface="Calibri"/>
                          <a:cs typeface="Times New Roman"/>
                        </a:rPr>
                        <a:t>=0.8</a:t>
                      </a:r>
                      <a:endParaRPr lang="es-MX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Λ</a:t>
                      </a:r>
                      <a:r>
                        <a:rPr lang="es-MX" sz="1400" b="1" baseline="-25000">
                          <a:latin typeface="Calibri"/>
                          <a:ea typeface="Calibri"/>
                          <a:cs typeface="Times New Roman"/>
                        </a:rPr>
                        <a:t>UV</a:t>
                      </a: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=2.778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Λ</a:t>
                      </a:r>
                      <a:r>
                        <a:rPr lang="es-MX" sz="1400" b="1" baseline="-25000">
                          <a:latin typeface="Calibri"/>
                          <a:ea typeface="Calibri"/>
                          <a:cs typeface="Times New Roman"/>
                        </a:rPr>
                        <a:t>IR</a:t>
                      </a: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=0.24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i="1" dirty="0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MX" sz="1400" b="1" i="1" baseline="-25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s-MX" sz="1400" b="1" dirty="0" smtClean="0">
                          <a:latin typeface="Calibri"/>
                          <a:ea typeface="Calibri"/>
                          <a:cs typeface="Times New Roman"/>
                        </a:rPr>
                        <a:t>=0.956</a:t>
                      </a:r>
                      <a:endParaRPr lang="es-MX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  <a:r>
                        <a:rPr lang="es-MX" sz="1400" b="1" baseline="-25000">
                          <a:latin typeface="Calibri"/>
                          <a:ea typeface="Calibri"/>
                          <a:cs typeface="Times New Roman"/>
                        </a:rPr>
                        <a:t>IR</a:t>
                      </a: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=0.146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Masses are in GeV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i="1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MX" sz="1400" b="1" baseline="-2500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</a:t>
                      </a:r>
                      <a:r>
                        <a:rPr lang="es-MX" sz="1400" b="1" baseline="-250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(1S)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i="1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MX" sz="1400" b="1" baseline="-25000">
                          <a:latin typeface="Calibri"/>
                          <a:ea typeface="Calibri"/>
                          <a:cs typeface="Times New Roman"/>
                        </a:rPr>
                        <a:t>J/</a:t>
                      </a:r>
                      <a:r>
                        <a:rPr lang="es-MX" sz="1400" b="1" baseline="-2500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</a:t>
                      </a: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 (1S)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i="1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MX" sz="1400" b="1" baseline="-2500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</a:t>
                      </a:r>
                      <a:r>
                        <a:rPr lang="es-MX" sz="1400" b="1" baseline="-25000">
                          <a:latin typeface="Calibri"/>
                          <a:ea typeface="Calibri"/>
                          <a:cs typeface="Times New Roman"/>
                        </a:rPr>
                        <a:t>c0</a:t>
                      </a: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(1P)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i="1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MX" sz="1400" b="1" baseline="-2500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</a:t>
                      </a:r>
                      <a:r>
                        <a:rPr lang="es-MX" sz="1400" b="1" baseline="-250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(1P)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PDG(2010)</a:t>
                      </a: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2.983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3.096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3.414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3.510</a:t>
                      </a:r>
                      <a:endParaRPr lang="es-MX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Contact Interaction</a:t>
                      </a: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2.949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3.128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3.327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3.355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Munczek (1993)</a:t>
                      </a: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2.821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3.605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-----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Souchlas (2010)</a:t>
                      </a: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3.02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3.19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>
                        <a:latin typeface="Calibri"/>
                        <a:ea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>
                        <a:latin typeface="Calibri"/>
                        <a:ea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Souchlas (2010)</a:t>
                      </a: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3.04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3.24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 dirty="0">
                        <a:latin typeface="Calibri"/>
                        <a:ea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>
                        <a:latin typeface="Calibri"/>
                        <a:ea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Krassnigg (2011)</a:t>
                      </a: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2.928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3.111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3.321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3.437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El-Bennich (2014) 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3.065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>
                        <a:latin typeface="Calibri"/>
                        <a:ea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>
                        <a:latin typeface="Calibri"/>
                        <a:ea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>
                        <a:latin typeface="Calibri"/>
                        <a:ea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El-Bennich (2014) 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3.210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>
                        <a:latin typeface="Calibri"/>
                        <a:ea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>
                        <a:latin typeface="Calibri"/>
                        <a:ea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>
                        <a:latin typeface="Calibri"/>
                        <a:ea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16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Decay constants</a:t>
                      </a: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(GeV) (g</a:t>
                      </a:r>
                      <a:r>
                        <a:rPr lang="en-US" sz="1400" b="1" baseline="-25000">
                          <a:latin typeface="Calibri"/>
                          <a:ea typeface="Calibri"/>
                          <a:cs typeface="Times New Roman"/>
                        </a:rPr>
                        <a:t>so</a:t>
                      </a: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=0.08)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PDG(2010)</a:t>
                      </a: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0.361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0.416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Contact Interaction</a:t>
                      </a: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0.305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0.217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Krassnigg (2011)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0.399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0.448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>
                        <a:latin typeface="Calibri"/>
                        <a:ea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>
                        <a:latin typeface="Calibri"/>
                        <a:ea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Souchlas (2010)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0.239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0.198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>
                        <a:latin typeface="Calibri"/>
                        <a:ea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>
                        <a:latin typeface="Calibri"/>
                        <a:ea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Souchlas (2010)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0.387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0.415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91" marR="47491" marT="5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>
                        <a:latin typeface="Calibri"/>
                        <a:ea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 dirty="0">
                        <a:latin typeface="Calibri"/>
                        <a:ea typeface="Times New Roman"/>
                      </a:endParaRPr>
                    </a:p>
                  </a:txBody>
                  <a:tcPr marL="47491" marR="47491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0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 Form Factor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1520" y="139361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B0CCB0">
                    <a:lumMod val="50000"/>
                  </a:srgbClr>
                </a:solidFill>
                <a:cs typeface="Arabic Typesetting" pitchFamily="66" charset="-78"/>
              </a:rPr>
              <a:t>The </a:t>
            </a:r>
            <a:r>
              <a:rPr lang="en-US" sz="2800" dirty="0" err="1" smtClean="0">
                <a:solidFill>
                  <a:srgbClr val="B0CCB0">
                    <a:lumMod val="50000"/>
                  </a:srgbClr>
                </a:solidFill>
                <a:cs typeface="Arabic Typesetting" pitchFamily="66" charset="-78"/>
              </a:rPr>
              <a:t>pseudoscalar</a:t>
            </a:r>
            <a:r>
              <a:rPr lang="en-US" sz="2800" dirty="0" smtClean="0">
                <a:solidFill>
                  <a:srgbClr val="B0CCB0">
                    <a:lumMod val="50000"/>
                  </a:srgbClr>
                </a:solidFill>
                <a:cs typeface="Arabic Typesetting" pitchFamily="66" charset="-78"/>
              </a:rPr>
              <a:t> mesons have only one form factor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1520" y="5134231"/>
            <a:ext cx="7066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B0CCB0">
                    <a:lumMod val="50000"/>
                  </a:srgbClr>
                </a:solidFill>
                <a:cs typeface="Arabic Typesetting" pitchFamily="66" charset="-78"/>
              </a:rPr>
              <a:t>And the associated charge radius is defined by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916832"/>
            <a:ext cx="5414937" cy="6206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1808" y="2385607"/>
            <a:ext cx="4416328" cy="27486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8127" y="5590306"/>
            <a:ext cx="3261650" cy="99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1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 Form Factor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1520" y="139361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B0CCB0">
                    <a:lumMod val="50000"/>
                  </a:srgbClr>
                </a:solidFill>
                <a:cs typeface="Arabic Typesetting" pitchFamily="66" charset="-78"/>
              </a:rPr>
              <a:t>In the impulse approximation approach the vertex reads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916832"/>
            <a:ext cx="6060334" cy="12823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2751" y="2835488"/>
            <a:ext cx="3774442" cy="334182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174508"/>
            <a:ext cx="5014826" cy="36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 Form Factor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72" y="2132856"/>
            <a:ext cx="5912827" cy="4073640"/>
          </a:xfrm>
          <a:prstGeom prst="rect">
            <a:avLst/>
          </a:prstGeom>
        </p:spPr>
      </p:pic>
      <p:graphicFrame>
        <p:nvGraphicFramePr>
          <p:cNvPr id="6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237446"/>
              </p:ext>
            </p:extLst>
          </p:nvPr>
        </p:nvGraphicFramePr>
        <p:xfrm>
          <a:off x="5969414" y="3068960"/>
          <a:ext cx="3027139" cy="2637853"/>
        </p:xfrm>
        <a:graphic>
          <a:graphicData uri="http://schemas.openxmlformats.org/drawingml/2006/table">
            <a:tbl>
              <a:tblPr/>
              <a:tblGrid>
                <a:gridCol w="1728192"/>
                <a:gridCol w="1298947"/>
              </a:tblGrid>
              <a:tr h="360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Charge</a:t>
                      </a:r>
                      <a:r>
                        <a:rPr kumimoji="0" lang="es-MX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s-MX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Radius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2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latin typeface="Calibri"/>
                          <a:ea typeface="Calibri"/>
                          <a:cs typeface="Times New Roman"/>
                        </a:rPr>
                        <a:t>Schwinger-Dyson </a:t>
                      </a:r>
                      <a:r>
                        <a:rPr lang="en-US" sz="1700" b="1" dirty="0">
                          <a:latin typeface="Calibri"/>
                          <a:ea typeface="Calibri"/>
                          <a:cs typeface="Times New Roman"/>
                        </a:rPr>
                        <a:t>Equations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 smtClean="0">
                          <a:latin typeface="Calibri"/>
                          <a:ea typeface="Calibri"/>
                          <a:cs typeface="Times New Roman"/>
                        </a:rPr>
                        <a:t>0.219fm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b="1" dirty="0" err="1" smtClean="0">
                          <a:latin typeface="Calibri"/>
                          <a:ea typeface="Calibri"/>
                          <a:cs typeface="Times New Roman"/>
                        </a:rPr>
                        <a:t>Lattice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 smtClean="0">
                          <a:latin typeface="Calibri"/>
                          <a:ea typeface="Calibri"/>
                          <a:cs typeface="Times New Roman"/>
                        </a:rPr>
                        <a:t>0.25fm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Contact</a:t>
                      </a:r>
                      <a:r>
                        <a:rPr kumimoji="0" lang="es-MX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s-MX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Interaction</a:t>
                      </a:r>
                      <a:endParaRPr kumimoji="0" lang="es-MX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0.21fm</a:t>
                      </a:r>
                      <a:endParaRPr kumimoji="0" lang="es-MX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VDM</a:t>
                      </a:r>
                      <a:endParaRPr kumimoji="0" lang="es-MX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0.156fm</a:t>
                      </a:r>
                      <a:endParaRPr kumimoji="0" lang="es-MX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b="1" dirty="0" err="1" smtClean="0">
                          <a:latin typeface="Calibri"/>
                          <a:ea typeface="Calibri"/>
                          <a:cs typeface="Times New Roman"/>
                        </a:rPr>
                        <a:t>Algebraic</a:t>
                      </a:r>
                      <a:r>
                        <a:rPr lang="es-MX" sz="17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700" b="1" dirty="0" err="1" smtClean="0">
                          <a:latin typeface="Calibri"/>
                          <a:ea typeface="Calibri"/>
                          <a:cs typeface="Times New Roman"/>
                        </a:rPr>
                        <a:t>Model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 smtClean="0">
                          <a:latin typeface="Calibri"/>
                          <a:ea typeface="Calibri"/>
                          <a:cs typeface="Times New Roman"/>
                        </a:rPr>
                        <a:t>0.256 </a:t>
                      </a:r>
                      <a:r>
                        <a:rPr lang="en-US" sz="1700" b="1" dirty="0" err="1">
                          <a:latin typeface="Calibri"/>
                          <a:ea typeface="Calibri"/>
                          <a:cs typeface="Times New Roman"/>
                        </a:rPr>
                        <a:t>fm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5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QCD and Hadron Physics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0360" y="1527076"/>
            <a:ext cx="8662736" cy="470912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QCD is the theory of quarks, gluons and their interactions.</a:t>
            </a:r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QCD is a powerful tool in the description of large momentum transfer experiments due to </a:t>
            </a:r>
            <a:r>
              <a:rPr lang="en-US" sz="2600" dirty="0" smtClean="0">
                <a:solidFill>
                  <a:srgbClr val="00B050"/>
                </a:solidFill>
              </a:rPr>
              <a:t>asymptotic </a:t>
            </a:r>
            <a:r>
              <a:rPr lang="en-US" sz="2600" dirty="0">
                <a:solidFill>
                  <a:srgbClr val="00B050"/>
                </a:solidFill>
              </a:rPr>
              <a:t>freedom</a:t>
            </a:r>
            <a:r>
              <a:rPr lang="en-US" sz="2600" dirty="0" smtClean="0">
                <a:solidFill>
                  <a:srgbClr val="00B050"/>
                </a:solidFill>
              </a:rPr>
              <a:t>.</a:t>
            </a:r>
          </a:p>
          <a:p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The properties of </a:t>
            </a:r>
            <a:r>
              <a:rPr lang="en-US" sz="2600" dirty="0" smtClean="0">
                <a:solidFill>
                  <a:srgbClr val="00B050"/>
                </a:solidFill>
              </a:rPr>
              <a:t>confinement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sz="2600" dirty="0" smtClean="0">
                <a:solidFill>
                  <a:srgbClr val="00B050"/>
                </a:solidFill>
              </a:rPr>
              <a:t>chiral symmetry breaking 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in the non </a:t>
            </a:r>
            <a:r>
              <a:rPr lang="en-US" sz="2600" dirty="0" err="1" smtClean="0">
                <a:solidFill>
                  <a:schemeClr val="accent2">
                    <a:lumMod val="50000"/>
                  </a:schemeClr>
                </a:solidFill>
              </a:rPr>
              <a:t>perturbative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 sector of QCD are not obvious from the QCD </a:t>
            </a:r>
            <a:r>
              <a:rPr lang="en-US" sz="2600" dirty="0" err="1" smtClean="0">
                <a:solidFill>
                  <a:schemeClr val="accent2">
                    <a:lumMod val="50000"/>
                  </a:schemeClr>
                </a:solidFill>
              </a:rPr>
              <a:t>Lagrangian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: these emerging phenomena are extremely important to study the spectrum of the observed hadrons, as well as their static and dynamic properties, starting from </a:t>
            </a:r>
            <a:r>
              <a:rPr lang="en-US" sz="2600" dirty="0" smtClean="0">
                <a:solidFill>
                  <a:srgbClr val="00B050"/>
                </a:solidFill>
              </a:rPr>
              <a:t>quarks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sz="2600" dirty="0" smtClean="0">
                <a:solidFill>
                  <a:srgbClr val="00B050"/>
                </a:solidFill>
              </a:rPr>
              <a:t>gluons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5 CuadroTexto"/>
          <p:cNvSpPr txBox="1"/>
          <p:nvPr/>
        </p:nvSpPr>
        <p:spPr>
          <a:xfrm>
            <a:off x="510360" y="299695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David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Gross and Frank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Wilczek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 Phys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. Rev. D 8,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3633(1973)</a:t>
            </a:r>
          </a:p>
          <a:p>
            <a:r>
              <a:rPr lang="nb-NO" b="1" dirty="0" smtClean="0">
                <a:solidFill>
                  <a:schemeClr val="accent5">
                    <a:lumMod val="75000"/>
                  </a:schemeClr>
                </a:solidFill>
              </a:rPr>
              <a:t>David Politzer Phys</a:t>
            </a: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. Rev. Lett. 30, </a:t>
            </a:r>
            <a:r>
              <a:rPr lang="nb-NO" b="1" dirty="0" smtClean="0">
                <a:solidFill>
                  <a:schemeClr val="accent5">
                    <a:lumMod val="75000"/>
                  </a:schemeClr>
                </a:solidFill>
              </a:rPr>
              <a:t>1346 (1973)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162" y="2803263"/>
            <a:ext cx="722712" cy="10840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153" y="2803263"/>
            <a:ext cx="762863" cy="10840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9664" y="2806794"/>
            <a:ext cx="873107" cy="10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8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Factor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2401045"/>
            <a:ext cx="6077778" cy="5096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216912"/>
            <a:ext cx="7163578" cy="2166482"/>
          </a:xfrm>
          <a:prstGeom prst="rect">
            <a:avLst/>
          </a:prstGeom>
        </p:spPr>
      </p:pic>
      <p:sp>
        <p:nvSpPr>
          <p:cNvPr id="7" name="9 Rectángulo"/>
          <p:cNvSpPr/>
          <p:nvPr/>
        </p:nvSpPr>
        <p:spPr>
          <a:xfrm>
            <a:off x="251520" y="139361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B0CCB0">
                    <a:lumMod val="50000"/>
                  </a:srgbClr>
                </a:solidFill>
                <a:cs typeface="Arabic Typesetting" pitchFamily="66" charset="-78"/>
              </a:rPr>
              <a:t>The interaction vertex describing the                 transition is parametrized with one form factor 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1446938"/>
            <a:ext cx="1253156" cy="3976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4820" y="1835165"/>
            <a:ext cx="1888242" cy="4753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763" y="3755103"/>
            <a:ext cx="5046570" cy="278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88840"/>
            <a:ext cx="5933907" cy="4299933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Factor</a:t>
            </a:r>
            <a:endParaRPr lang="es-MX" dirty="0"/>
          </a:p>
        </p:txBody>
      </p:sp>
      <p:graphicFrame>
        <p:nvGraphicFramePr>
          <p:cNvPr id="6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563643"/>
              </p:ext>
            </p:extLst>
          </p:nvPr>
        </p:nvGraphicFramePr>
        <p:xfrm>
          <a:off x="5906299" y="2492896"/>
          <a:ext cx="3027139" cy="2322855"/>
        </p:xfrm>
        <a:graphic>
          <a:graphicData uri="http://schemas.openxmlformats.org/drawingml/2006/table">
            <a:tbl>
              <a:tblPr/>
              <a:tblGrid>
                <a:gridCol w="1728192"/>
                <a:gridCol w="1298947"/>
              </a:tblGrid>
              <a:tr h="360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Interaction</a:t>
                      </a:r>
                      <a:r>
                        <a:rPr kumimoji="0" lang="es-MX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s-MX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Radius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2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latin typeface="Calibri"/>
                          <a:ea typeface="Calibri"/>
                          <a:cs typeface="Times New Roman"/>
                        </a:rPr>
                        <a:t>BABAR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 smtClean="0">
                          <a:latin typeface="Calibri"/>
                          <a:ea typeface="Calibri"/>
                          <a:cs typeface="Times New Roman"/>
                        </a:rPr>
                        <a:t>0.166fm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b="1" dirty="0" err="1" smtClean="0">
                          <a:latin typeface="Calibri"/>
                          <a:ea typeface="Calibri"/>
                          <a:cs typeface="Times New Roman"/>
                        </a:rPr>
                        <a:t>Lattice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 smtClean="0">
                          <a:latin typeface="Calibri"/>
                          <a:ea typeface="Calibri"/>
                          <a:cs typeface="Times New Roman"/>
                        </a:rPr>
                        <a:t>0.141fm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Contact</a:t>
                      </a:r>
                      <a:r>
                        <a:rPr kumimoji="0" lang="es-MX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s-MX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Interaction</a:t>
                      </a:r>
                      <a:endParaRPr kumimoji="0" lang="es-MX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0.133fm</a:t>
                      </a:r>
                      <a:endParaRPr kumimoji="0" lang="es-MX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b="1" dirty="0" err="1" smtClean="0">
                          <a:latin typeface="Calibri"/>
                          <a:ea typeface="Calibri"/>
                          <a:cs typeface="Times New Roman"/>
                        </a:rPr>
                        <a:t>Algebraic</a:t>
                      </a:r>
                      <a:r>
                        <a:rPr lang="es-MX" sz="17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700" b="1" dirty="0" err="1" smtClean="0">
                          <a:latin typeface="Calibri"/>
                          <a:ea typeface="Calibri"/>
                          <a:cs typeface="Times New Roman"/>
                        </a:rPr>
                        <a:t>Model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 smtClean="0">
                          <a:latin typeface="Calibri"/>
                          <a:ea typeface="Calibri"/>
                          <a:cs typeface="Times New Roman"/>
                        </a:rPr>
                        <a:t>0.170 </a:t>
                      </a:r>
                      <a:r>
                        <a:rPr lang="en-US" sz="1700" b="1" dirty="0" err="1">
                          <a:latin typeface="Calibri"/>
                          <a:ea typeface="Calibri"/>
                          <a:cs typeface="Times New Roman"/>
                        </a:rPr>
                        <a:t>fm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68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9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Bottomonia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6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2668831"/>
                  </p:ext>
                </p:extLst>
              </p:nvPr>
            </p:nvGraphicFramePr>
            <p:xfrm>
              <a:off x="251520" y="1628800"/>
              <a:ext cx="8568952" cy="4044188"/>
            </p:xfrm>
            <a:graphic>
              <a:graphicData uri="http://schemas.openxmlformats.org/drawingml/2006/table">
                <a:tbl>
                  <a:tblPr/>
                  <a:tblGrid>
                    <a:gridCol w="2759003"/>
                    <a:gridCol w="1434776"/>
                    <a:gridCol w="1434776"/>
                    <a:gridCol w="1433998"/>
                    <a:gridCol w="1506399"/>
                  </a:tblGrid>
                  <a:tr h="288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400" b="1" i="1" dirty="0">
                              <a:latin typeface="Calibri"/>
                              <a:ea typeface="Calibri"/>
                              <a:cs typeface="Times New Roman"/>
                            </a:rPr>
                            <a:t>m</a:t>
                          </a:r>
                          <a:r>
                            <a:rPr lang="es-MX" sz="1400" b="1" i="1" baseline="-25000" dirty="0">
                              <a:latin typeface="Calibri"/>
                              <a:ea typeface="Calibri"/>
                              <a:cs typeface="Times New Roman"/>
                            </a:rPr>
                            <a:t>g</a:t>
                          </a:r>
                          <a:r>
                            <a:rPr lang="es-MX" sz="1400" b="1" i="1" dirty="0">
                              <a:latin typeface="Calibri"/>
                              <a:ea typeface="Calibri"/>
                              <a:cs typeface="Times New Roman"/>
                            </a:rPr>
                            <a:t>=0.8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Λ</a:t>
                          </a:r>
                          <a:r>
                            <a:rPr lang="es-MX" sz="1400" b="1" baseline="-25000" dirty="0" smtClean="0">
                              <a:latin typeface="Calibri"/>
                              <a:ea typeface="Calibri"/>
                              <a:cs typeface="Times New Roman"/>
                            </a:rPr>
                            <a:t>UV</a:t>
                          </a:r>
                          <a:r>
                            <a:rPr lang="es-MX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=6.803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Λ</a:t>
                          </a:r>
                          <a:r>
                            <a:rPr lang="es-MX" sz="1400" b="1" baseline="-25000" dirty="0">
                              <a:latin typeface="Calibri"/>
                              <a:ea typeface="Calibri"/>
                              <a:cs typeface="Times New Roman"/>
                            </a:rPr>
                            <a:t>IR</a:t>
                          </a:r>
                          <a:r>
                            <a:rPr lang="es-MX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=0.24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400" b="1" i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m</a:t>
                          </a:r>
                          <a:r>
                            <a:rPr lang="es-MX" sz="1400" b="1" i="1" baseline="-25000" dirty="0" smtClean="0">
                              <a:latin typeface="Calibri"/>
                              <a:ea typeface="Calibri"/>
                              <a:cs typeface="Times New Roman"/>
                            </a:rPr>
                            <a:t>c</a:t>
                          </a:r>
                          <a:r>
                            <a:rPr lang="es-MX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=3.647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α</a:t>
                          </a:r>
                          <a:r>
                            <a:rPr lang="es-MX" sz="1400" b="1" baseline="-25000" dirty="0" smtClean="0">
                              <a:latin typeface="Calibri"/>
                              <a:ea typeface="Calibri"/>
                              <a:cs typeface="Times New Roman"/>
                            </a:rPr>
                            <a:t>IR</a:t>
                          </a:r>
                          <a:r>
                            <a:rPr lang="es-MX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=0.022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1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800" b="1"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r>
                            <a:rPr lang="es-MX" sz="1400" b="1">
                              <a:latin typeface="Calibri"/>
                              <a:ea typeface="Calibri"/>
                              <a:cs typeface="Times New Roman"/>
                            </a:rPr>
                            <a:t>Masses are in GeV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400" b="1" i="1" dirty="0" err="1">
                              <a:latin typeface="Calibri"/>
                              <a:ea typeface="Calibri"/>
                              <a:cs typeface="Times New Roman"/>
                            </a:rPr>
                            <a:t>m</a:t>
                          </a:r>
                          <a:r>
                            <a:rPr lang="es-MX" sz="1400" b="1" baseline="-25000" dirty="0" err="1" smtClean="0">
                              <a:latin typeface="Calibri"/>
                              <a:ea typeface="Calibri"/>
                              <a:cs typeface="Times New Roman"/>
                              <a:sym typeface="Symbol"/>
                            </a:rPr>
                            <a:t>b</a:t>
                          </a:r>
                          <a:r>
                            <a:rPr lang="es-MX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(1S</a:t>
                          </a:r>
                          <a:r>
                            <a:rPr lang="es-MX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MX" sz="1400" b="1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s-MX" sz="1400" b="1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1400" b="1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ϒ</m:t>
                                  </m:r>
                                </m:sub>
                              </m:sSub>
                            </m:oMath>
                          </a14:m>
                          <a:r>
                            <a:rPr lang="es-MX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s-MX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(1S)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400" b="1" i="1" dirty="0">
                              <a:latin typeface="Calibri"/>
                              <a:ea typeface="Calibri"/>
                              <a:cs typeface="Times New Roman"/>
                            </a:rPr>
                            <a:t>m</a:t>
                          </a:r>
                          <a:r>
                            <a:rPr lang="es-MX" sz="1400" b="1" baseline="-25000" dirty="0" smtClean="0">
                              <a:latin typeface="Calibri"/>
                              <a:ea typeface="Calibri"/>
                              <a:cs typeface="Times New Roman"/>
                              <a:sym typeface="Symbol"/>
                            </a:rPr>
                            <a:t></a:t>
                          </a:r>
                          <a:r>
                            <a:rPr lang="es-MX" sz="1400" b="1" baseline="-25000" dirty="0">
                              <a:latin typeface="Calibri"/>
                              <a:ea typeface="Calibri"/>
                              <a:cs typeface="Times New Roman"/>
                              <a:sym typeface="Symbol"/>
                            </a:rPr>
                            <a:t>b</a:t>
                          </a:r>
                          <a:r>
                            <a:rPr lang="es-MX" sz="1400" b="1" baseline="-25000" dirty="0" smtClean="0">
                              <a:latin typeface="Calibri"/>
                              <a:ea typeface="Calibri"/>
                              <a:cs typeface="Times New Roman"/>
                            </a:rPr>
                            <a:t>0</a:t>
                          </a:r>
                          <a:r>
                            <a:rPr lang="es-MX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(1P</a:t>
                          </a:r>
                          <a:r>
                            <a:rPr lang="es-MX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400" b="1" i="1" dirty="0">
                              <a:latin typeface="Calibri"/>
                              <a:ea typeface="Calibri"/>
                              <a:cs typeface="Times New Roman"/>
                            </a:rPr>
                            <a:t>m</a:t>
                          </a:r>
                          <a:r>
                            <a:rPr lang="es-MX" sz="1400" b="1" baseline="-25000" dirty="0" smtClean="0">
                              <a:latin typeface="Calibri"/>
                              <a:ea typeface="Calibri"/>
                              <a:cs typeface="Times New Roman"/>
                              <a:sym typeface="Symbol"/>
                            </a:rPr>
                            <a:t>b</a:t>
                          </a:r>
                          <a:r>
                            <a:rPr lang="es-MX" sz="1400" b="1" baseline="-25000" dirty="0" smtClean="0">
                              <a:latin typeface="Calibri"/>
                              <a:ea typeface="Calibri"/>
                              <a:cs typeface="Times New Roman"/>
                            </a:rPr>
                            <a:t>1</a:t>
                          </a:r>
                          <a:r>
                            <a:rPr lang="es-MX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(1P</a:t>
                          </a:r>
                          <a:r>
                            <a:rPr lang="es-MX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latin typeface="Calibri"/>
                              <a:ea typeface="Calibri"/>
                              <a:cs typeface="Times New Roman"/>
                            </a:rPr>
                            <a:t>PDG(2010)</a:t>
                          </a:r>
                          <a:r>
                            <a:rPr lang="en-US" sz="140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9.389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9.460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9.860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9.892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Contact Interaction</a:t>
                          </a:r>
                          <a:r>
                            <a:rPr lang="en-US" sz="1400" dirty="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9.406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9.547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9.671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9.653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 err="1">
                              <a:latin typeface="Calibri"/>
                              <a:ea typeface="Calibri"/>
                              <a:cs typeface="Times New Roman"/>
                            </a:rPr>
                            <a:t>Munczek</a:t>
                          </a:r>
                          <a:r>
                            <a:rPr lang="en-US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 (1993)</a:t>
                          </a:r>
                          <a:r>
                            <a:rPr lang="en-US" sz="1400" dirty="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9.322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9.460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9.860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-----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>
                              <a:latin typeface="Calibri"/>
                              <a:ea typeface="Calibri"/>
                              <a:cs typeface="Times New Roman"/>
                            </a:rPr>
                            <a:t>Souchlas (2010)</a:t>
                          </a:r>
                          <a:r>
                            <a:rPr lang="en-US" sz="140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9.603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9.645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 dirty="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>
                              <a:latin typeface="Calibri"/>
                              <a:ea typeface="Calibri"/>
                              <a:cs typeface="Times New Roman"/>
                            </a:rPr>
                            <a:t>Souchlas (2010)</a:t>
                          </a:r>
                          <a:r>
                            <a:rPr lang="en-US" sz="140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9.590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9.660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 dirty="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>
                              <a:latin typeface="Calibri"/>
                              <a:ea typeface="Calibri"/>
                              <a:cs typeface="Times New Roman"/>
                            </a:rPr>
                            <a:t>Krassnigg (2011)</a:t>
                          </a:r>
                          <a:r>
                            <a:rPr lang="en-US" sz="140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9.405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9.488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9.831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9.878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Decay constants</a:t>
                          </a:r>
                          <a:r>
                            <a:rPr lang="en-US" sz="1400" dirty="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(GeV) (</a:t>
                          </a:r>
                          <a:r>
                            <a:rPr lang="en-US" sz="1400" b="1" dirty="0" err="1">
                              <a:latin typeface="Calibri"/>
                              <a:ea typeface="Calibri"/>
                              <a:cs typeface="Times New Roman"/>
                            </a:rPr>
                            <a:t>g</a:t>
                          </a:r>
                          <a:r>
                            <a:rPr lang="en-US" sz="1400" b="1" baseline="-25000" dirty="0" err="1">
                              <a:latin typeface="Calibri"/>
                              <a:ea typeface="Calibri"/>
                              <a:cs typeface="Times New Roman"/>
                            </a:rPr>
                            <a:t>so</a:t>
                          </a:r>
                          <a:r>
                            <a:rPr lang="en-US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=0.08)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>
                              <a:latin typeface="Calibri"/>
                              <a:ea typeface="Calibri"/>
                              <a:cs typeface="Times New Roman"/>
                            </a:rPr>
                            <a:t>PDG(2010)</a:t>
                          </a:r>
                          <a:r>
                            <a:rPr lang="en-US" sz="140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-----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0.715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800"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800"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>
                              <a:latin typeface="Calibri"/>
                              <a:ea typeface="Calibri"/>
                              <a:cs typeface="Times New Roman"/>
                            </a:rPr>
                            <a:t>Contact Interaction</a:t>
                          </a:r>
                          <a:r>
                            <a:rPr lang="en-US" sz="140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0.709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0.224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800"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800"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>
                              <a:latin typeface="Calibri"/>
                              <a:ea typeface="Calibri"/>
                              <a:cs typeface="Times New Roman"/>
                            </a:rPr>
                            <a:t>Krassnigg (2011)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0.708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0.687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>
                              <a:latin typeface="Calibri"/>
                              <a:ea typeface="Calibri"/>
                              <a:cs typeface="Times New Roman"/>
                            </a:rPr>
                            <a:t>Souchlas (2010)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0.244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0.210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>
                              <a:latin typeface="Calibri"/>
                              <a:ea typeface="Calibri"/>
                              <a:cs typeface="Times New Roman"/>
                            </a:rPr>
                            <a:t>Souchlas (2010)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0.414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0.381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 dirty="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6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2668831"/>
                  </p:ext>
                </p:extLst>
              </p:nvPr>
            </p:nvGraphicFramePr>
            <p:xfrm>
              <a:off x="251520" y="1628800"/>
              <a:ext cx="8568952" cy="4044188"/>
            </p:xfrm>
            <a:graphic>
              <a:graphicData uri="http://schemas.openxmlformats.org/drawingml/2006/table">
                <a:tbl>
                  <a:tblPr/>
                  <a:tblGrid>
                    <a:gridCol w="2759003"/>
                    <a:gridCol w="1434776"/>
                    <a:gridCol w="1434776"/>
                    <a:gridCol w="1433998"/>
                    <a:gridCol w="1506399"/>
                  </a:tblGrid>
                  <a:tr h="288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400" b="1" i="1" dirty="0">
                              <a:latin typeface="Calibri"/>
                              <a:ea typeface="Calibri"/>
                              <a:cs typeface="Times New Roman"/>
                            </a:rPr>
                            <a:t>m</a:t>
                          </a:r>
                          <a:r>
                            <a:rPr lang="es-MX" sz="1400" b="1" i="1" baseline="-25000" dirty="0">
                              <a:latin typeface="Calibri"/>
                              <a:ea typeface="Calibri"/>
                              <a:cs typeface="Times New Roman"/>
                            </a:rPr>
                            <a:t>g</a:t>
                          </a:r>
                          <a:r>
                            <a:rPr lang="es-MX" sz="1400" b="1" i="1" dirty="0">
                              <a:latin typeface="Calibri"/>
                              <a:ea typeface="Calibri"/>
                              <a:cs typeface="Times New Roman"/>
                            </a:rPr>
                            <a:t>=0.8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Λ</a:t>
                          </a:r>
                          <a:r>
                            <a:rPr lang="es-MX" sz="1400" b="1" baseline="-25000" dirty="0" smtClean="0">
                              <a:latin typeface="Calibri"/>
                              <a:ea typeface="Calibri"/>
                              <a:cs typeface="Times New Roman"/>
                            </a:rPr>
                            <a:t>UV</a:t>
                          </a:r>
                          <a:r>
                            <a:rPr lang="es-MX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=6.803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Λ</a:t>
                          </a:r>
                          <a:r>
                            <a:rPr lang="es-MX" sz="1400" b="1" baseline="-25000" dirty="0">
                              <a:latin typeface="Calibri"/>
                              <a:ea typeface="Calibri"/>
                              <a:cs typeface="Times New Roman"/>
                            </a:rPr>
                            <a:t>IR</a:t>
                          </a:r>
                          <a:r>
                            <a:rPr lang="es-MX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=0.24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400" b="1" i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m</a:t>
                          </a:r>
                          <a:r>
                            <a:rPr lang="es-MX" sz="1400" b="1" i="1" baseline="-25000" dirty="0" smtClean="0">
                              <a:latin typeface="Calibri"/>
                              <a:ea typeface="Calibri"/>
                              <a:cs typeface="Times New Roman"/>
                            </a:rPr>
                            <a:t>c</a:t>
                          </a:r>
                          <a:r>
                            <a:rPr lang="es-MX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=3.647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α</a:t>
                          </a:r>
                          <a:r>
                            <a:rPr lang="es-MX" sz="1400" b="1" baseline="-25000" dirty="0" smtClean="0">
                              <a:latin typeface="Calibri"/>
                              <a:ea typeface="Calibri"/>
                              <a:cs typeface="Times New Roman"/>
                            </a:rPr>
                            <a:t>IR</a:t>
                          </a:r>
                          <a:r>
                            <a:rPr lang="es-MX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=0.022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1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800" b="1"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r>
                            <a:rPr lang="es-MX" sz="1400" b="1">
                              <a:latin typeface="Calibri"/>
                              <a:ea typeface="Calibri"/>
                              <a:cs typeface="Times New Roman"/>
                            </a:rPr>
                            <a:t>Masses are in GeV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400" b="1" i="1" dirty="0" err="1">
                              <a:latin typeface="Calibri"/>
                              <a:ea typeface="Calibri"/>
                              <a:cs typeface="Times New Roman"/>
                            </a:rPr>
                            <a:t>m</a:t>
                          </a:r>
                          <a:r>
                            <a:rPr lang="es-MX" sz="1400" b="1" baseline="-25000" dirty="0" err="1" smtClean="0">
                              <a:latin typeface="Calibri"/>
                              <a:ea typeface="Calibri"/>
                              <a:cs typeface="Times New Roman"/>
                              <a:sym typeface="Symbol"/>
                            </a:rPr>
                            <a:t>b</a:t>
                          </a:r>
                          <a:r>
                            <a:rPr lang="es-MX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(1S</a:t>
                          </a:r>
                          <a:r>
                            <a:rPr lang="es-MX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91949" t="-86885" r="-205508" b="-934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400" b="1" i="1" dirty="0">
                              <a:latin typeface="Calibri"/>
                              <a:ea typeface="Calibri"/>
                              <a:cs typeface="Times New Roman"/>
                            </a:rPr>
                            <a:t>m</a:t>
                          </a:r>
                          <a:r>
                            <a:rPr lang="es-MX" sz="1400" b="1" baseline="-25000" dirty="0" smtClean="0">
                              <a:latin typeface="Calibri"/>
                              <a:ea typeface="Calibri"/>
                              <a:cs typeface="Times New Roman"/>
                              <a:sym typeface="Symbol"/>
                            </a:rPr>
                            <a:t></a:t>
                          </a:r>
                          <a:r>
                            <a:rPr lang="es-MX" sz="1400" b="1" baseline="-25000" dirty="0">
                              <a:latin typeface="Calibri"/>
                              <a:ea typeface="Calibri"/>
                              <a:cs typeface="Times New Roman"/>
                              <a:sym typeface="Symbol"/>
                            </a:rPr>
                            <a:t>b</a:t>
                          </a:r>
                          <a:r>
                            <a:rPr lang="es-MX" sz="1400" b="1" baseline="-25000" dirty="0" smtClean="0">
                              <a:latin typeface="Calibri"/>
                              <a:ea typeface="Calibri"/>
                              <a:cs typeface="Times New Roman"/>
                            </a:rPr>
                            <a:t>0</a:t>
                          </a:r>
                          <a:r>
                            <a:rPr lang="es-MX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(1P</a:t>
                          </a:r>
                          <a:r>
                            <a:rPr lang="es-MX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400" b="1" i="1" dirty="0">
                              <a:latin typeface="Calibri"/>
                              <a:ea typeface="Calibri"/>
                              <a:cs typeface="Times New Roman"/>
                            </a:rPr>
                            <a:t>m</a:t>
                          </a:r>
                          <a:r>
                            <a:rPr lang="es-MX" sz="1400" b="1" baseline="-25000" dirty="0" smtClean="0">
                              <a:latin typeface="Calibri"/>
                              <a:ea typeface="Calibri"/>
                              <a:cs typeface="Times New Roman"/>
                              <a:sym typeface="Symbol"/>
                            </a:rPr>
                            <a:t>b</a:t>
                          </a:r>
                          <a:r>
                            <a:rPr lang="es-MX" sz="1400" b="1" baseline="-25000" dirty="0" smtClean="0">
                              <a:latin typeface="Calibri"/>
                              <a:ea typeface="Calibri"/>
                              <a:cs typeface="Times New Roman"/>
                            </a:rPr>
                            <a:t>1</a:t>
                          </a:r>
                          <a:r>
                            <a:rPr lang="es-MX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(1P</a:t>
                          </a:r>
                          <a:r>
                            <a:rPr lang="es-MX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latin typeface="Calibri"/>
                              <a:ea typeface="Calibri"/>
                              <a:cs typeface="Times New Roman"/>
                            </a:rPr>
                            <a:t>PDG(2010)</a:t>
                          </a:r>
                          <a:r>
                            <a:rPr lang="en-US" sz="140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9.389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9.460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9.860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9.892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Contact Interaction</a:t>
                          </a:r>
                          <a:r>
                            <a:rPr lang="en-US" sz="1400" dirty="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9.406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9.547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9.671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9.653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 err="1">
                              <a:latin typeface="Calibri"/>
                              <a:ea typeface="Calibri"/>
                              <a:cs typeface="Times New Roman"/>
                            </a:rPr>
                            <a:t>Munczek</a:t>
                          </a:r>
                          <a:r>
                            <a:rPr lang="en-US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 (1993)</a:t>
                          </a:r>
                          <a:r>
                            <a:rPr lang="en-US" sz="1400" dirty="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9.322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9.460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9.860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-----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>
                              <a:latin typeface="Calibri"/>
                              <a:ea typeface="Calibri"/>
                              <a:cs typeface="Times New Roman"/>
                            </a:rPr>
                            <a:t>Souchlas (2010)</a:t>
                          </a:r>
                          <a:r>
                            <a:rPr lang="en-US" sz="140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9.603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9.645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 dirty="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>
                              <a:latin typeface="Calibri"/>
                              <a:ea typeface="Calibri"/>
                              <a:cs typeface="Times New Roman"/>
                            </a:rPr>
                            <a:t>Souchlas (2010)</a:t>
                          </a:r>
                          <a:r>
                            <a:rPr lang="en-US" sz="140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9.590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9.660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 dirty="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>
                              <a:latin typeface="Calibri"/>
                              <a:ea typeface="Calibri"/>
                              <a:cs typeface="Times New Roman"/>
                            </a:rPr>
                            <a:t>Krassnigg (2011)</a:t>
                          </a:r>
                          <a:r>
                            <a:rPr lang="en-US" sz="140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9.405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9.488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9.831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9.878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Decay constants</a:t>
                          </a:r>
                          <a:r>
                            <a:rPr lang="en-US" sz="1400" dirty="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(GeV) (</a:t>
                          </a:r>
                          <a:r>
                            <a:rPr lang="en-US" sz="1400" b="1" dirty="0" err="1">
                              <a:latin typeface="Calibri"/>
                              <a:ea typeface="Calibri"/>
                              <a:cs typeface="Times New Roman"/>
                            </a:rPr>
                            <a:t>g</a:t>
                          </a:r>
                          <a:r>
                            <a:rPr lang="en-US" sz="1400" b="1" baseline="-25000" dirty="0" err="1">
                              <a:latin typeface="Calibri"/>
                              <a:ea typeface="Calibri"/>
                              <a:cs typeface="Times New Roman"/>
                            </a:rPr>
                            <a:t>so</a:t>
                          </a:r>
                          <a:r>
                            <a:rPr lang="en-US" sz="1400" b="1" dirty="0">
                              <a:latin typeface="Calibri"/>
                              <a:ea typeface="Calibri"/>
                              <a:cs typeface="Times New Roman"/>
                            </a:rPr>
                            <a:t>=0.08)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>
                              <a:latin typeface="Calibri"/>
                              <a:ea typeface="Calibri"/>
                              <a:cs typeface="Times New Roman"/>
                            </a:rPr>
                            <a:t>PDG(2010)</a:t>
                          </a:r>
                          <a:r>
                            <a:rPr lang="en-US" sz="140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-----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0.715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800"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800"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>
                              <a:latin typeface="Calibri"/>
                              <a:ea typeface="Calibri"/>
                              <a:cs typeface="Times New Roman"/>
                            </a:rPr>
                            <a:t>Contact Interaction</a:t>
                          </a:r>
                          <a:r>
                            <a:rPr lang="en-US" sz="140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0.709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0.224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800"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800"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>
                              <a:latin typeface="Calibri"/>
                              <a:ea typeface="Calibri"/>
                              <a:cs typeface="Times New Roman"/>
                            </a:rPr>
                            <a:t>Krassnigg (2011)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0.708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0.687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>
                              <a:latin typeface="Calibri"/>
                              <a:ea typeface="Calibri"/>
                              <a:cs typeface="Times New Roman"/>
                            </a:rPr>
                            <a:t>Souchlas (2010)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0.244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0.210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82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>
                              <a:latin typeface="Calibri"/>
                              <a:ea typeface="Calibri"/>
                              <a:cs typeface="Times New Roman"/>
                            </a:rPr>
                            <a:t>Souchlas (2010)</a:t>
                          </a:r>
                          <a:endParaRPr lang="es-MX" sz="8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0.414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smtClean="0">
                              <a:latin typeface="Calibri"/>
                              <a:ea typeface="Calibri"/>
                              <a:cs typeface="Times New Roman"/>
                            </a:rPr>
                            <a:t>0.381</a:t>
                          </a:r>
                          <a:endParaRPr lang="es-MX" sz="8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7491" marR="47491" marT="571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s-MX" sz="800" dirty="0">
                            <a:latin typeface="Calibri"/>
                            <a:ea typeface="Times New Roman"/>
                          </a:endParaRPr>
                        </a:p>
                      </a:txBody>
                      <a:tcPr marL="47491" marR="47491" marT="5717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738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1628800"/>
            <a:ext cx="6684575" cy="4776092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Factor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769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8024" y="1561948"/>
            <a:ext cx="6391376" cy="4686375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Factor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785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1777595"/>
            <a:ext cx="5244405" cy="407090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Dimensionless </a:t>
            </a:r>
            <a:r>
              <a:rPr lang="en-US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Coupling Constant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66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Remarks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1484784"/>
                <a:ext cx="8368608" cy="475252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The CI has proven to be an unifying </a:t>
                </a:r>
                <a:r>
                  <a:rPr lang="en-US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calculational</a:t>
                </a: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tool for static and dynamic properties of light-ground-and-excited mesons and baryons.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The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decay constant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31849B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1849B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𝜂</m:t>
                        </m:r>
                      </m:e>
                      <m:sub>
                        <m:r>
                          <a:rPr lang="en-US" sz="2800" i="1">
                            <a:solidFill>
                              <a:srgbClr val="31849B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31849B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1849B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𝜂</m:t>
                        </m:r>
                      </m:e>
                      <m:sub>
                        <m:r>
                          <a:rPr lang="es-MX" sz="2800" b="0" i="1" smtClean="0">
                            <a:solidFill>
                              <a:srgbClr val="31849B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is in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reasonable agreement with experiment and earlier SDE calculations</a:t>
                </a: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The decay constant for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1849B"/>
                        </a:solidFill>
                        <a:latin typeface="Cambria Math"/>
                        <a:ea typeface="Calibri"/>
                        <a:cs typeface="Times New Roman"/>
                      </a:rPr>
                      <m:t>𝐽</m:t>
                    </m:r>
                    <m:r>
                      <a:rPr lang="en-US" sz="2800" i="1">
                        <a:solidFill>
                          <a:srgbClr val="31849B"/>
                        </a:solidFill>
                        <a:latin typeface="Cambria Math"/>
                        <a:ea typeface="Calibri"/>
                        <a:cs typeface="Times New Roman"/>
                      </a:rPr>
                      <m:t>/</m:t>
                    </m:r>
                    <m:r>
                      <a:rPr lang="en-US" sz="2800" i="1">
                        <a:solidFill>
                          <a:srgbClr val="31849B"/>
                        </a:solidFill>
                        <a:latin typeface="Cambria Math"/>
                        <a:ea typeface="Calibri"/>
                        <a:cs typeface="Times New Roman"/>
                      </a:rPr>
                      <m:t>𝛹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31849B"/>
                        </a:solidFill>
                        <a:latin typeface="Cambria Math" panose="02040503050406030204" pitchFamily="18" charset="0"/>
                      </a:rPr>
                      <m:t>ϒ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is in agreement with recent SDE calculations.</a:t>
                </a:r>
              </a:p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Charge radius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1849B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1849B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solidFill>
                              <a:srgbClr val="31849B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form factor has fairly reasonable agreement with phenomenological </a:t>
                </a: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results.</a:t>
                </a:r>
              </a:p>
              <a:p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The radiative transition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31849B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1849B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𝜂</m:t>
                        </m:r>
                      </m:e>
                      <m:sub>
                        <m:r>
                          <a:rPr lang="en-US" sz="2800" i="1">
                            <a:solidFill>
                              <a:srgbClr val="31849B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1849B"/>
                    </a:solidFill>
                  </a:rPr>
                  <a:t>→</a:t>
                </a:r>
                <a:r>
                  <a:rPr lang="el-GR" dirty="0" smtClean="0">
                    <a:solidFill>
                      <a:srgbClr val="31849B"/>
                    </a:solidFill>
                  </a:rPr>
                  <a:t>γγ</a:t>
                </a:r>
                <a:r>
                  <a:rPr lang="es-MX" dirty="0" smtClean="0">
                    <a:solidFill>
                      <a:srgbClr val="31849B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and its charge radius are as expected within the CI.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Further results will include.</a:t>
                </a:r>
              </a:p>
              <a:p>
                <a:pPr lvl="1"/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Calculation of charge radii and 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solidFill>
                          <a:srgbClr val="31849B"/>
                        </a:solidFill>
                        <a:latin typeface="Cambria Math" panose="02040503050406030204" pitchFamily="18" charset="0"/>
                      </a:rPr>
                      <m:t>ϒ</m:t>
                    </m:r>
                  </m:oMath>
                </a14:m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form factors.</a:t>
                </a:r>
              </a:p>
              <a:p>
                <a:pPr lvl="1"/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Calculation of the </a:t>
                </a:r>
                <a:r>
                  <a:rPr lang="en-US" dirty="0" err="1">
                    <a:solidFill>
                      <a:schemeClr val="accent2">
                        <a:lumMod val="50000"/>
                      </a:schemeClr>
                    </a:solidFill>
                  </a:rPr>
                  <a:t>radiative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transitions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1849B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1849B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𝜂</m:t>
                        </m:r>
                      </m:e>
                      <m:sub>
                        <m:r>
                          <a:rPr lang="es-MX" sz="2400" b="0" i="1" smtClean="0">
                            <a:solidFill>
                              <a:srgbClr val="31849B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1849B"/>
                    </a:solidFill>
                  </a:rPr>
                  <a:t>→</a:t>
                </a:r>
                <a:r>
                  <a:rPr lang="el-GR" dirty="0">
                    <a:solidFill>
                      <a:srgbClr val="31849B"/>
                    </a:solidFill>
                  </a:rPr>
                  <a:t>γγ</a:t>
                </a:r>
                <a:r>
                  <a:rPr lang="es-MX" dirty="0">
                    <a:solidFill>
                      <a:srgbClr val="31849B"/>
                    </a:solidFill>
                  </a:rPr>
                  <a:t> </a:t>
                </a:r>
                <a:r>
                  <a:rPr lang="es-MX" dirty="0">
                    <a:solidFill>
                      <a:schemeClr val="accent1">
                        <a:lumMod val="75000"/>
                      </a:schemeClr>
                    </a:solidFill>
                  </a:rPr>
                  <a:t>and</a:t>
                </a:r>
                <a14:m>
                  <m:oMath xmlns:m="http://schemas.openxmlformats.org/officeDocument/2006/math">
                    <m:r>
                      <a:rPr lang="es-MX" b="0" i="0" smtClean="0">
                        <a:solidFill>
                          <a:srgbClr val="31849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rgbClr val="31849B"/>
                        </a:solidFill>
                        <a:latin typeface="Cambria Math" panose="02040503050406030204" pitchFamily="18" charset="0"/>
                      </a:rPr>
                      <m:t>ϒ</m:t>
                    </m:r>
                  </m:oMath>
                </a14:m>
                <a:r>
                  <a:rPr lang="en-US" dirty="0">
                    <a:solidFill>
                      <a:srgbClr val="31849B"/>
                    </a:solidFill>
                  </a:rPr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31849B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31849B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𝜂</m:t>
                        </m:r>
                      </m:e>
                      <m:sub>
                        <m:r>
                          <a:rPr lang="es-MX" sz="1800" b="0" i="1" smtClean="0">
                            <a:solidFill>
                              <a:srgbClr val="31849B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𝑏</m:t>
                        </m:r>
                      </m:sub>
                    </m:sSub>
                    <m:r>
                      <m:rPr>
                        <m:nor/>
                      </m:rPr>
                      <a:rPr lang="el-GR" dirty="0">
                        <a:solidFill>
                          <a:srgbClr val="31849B"/>
                        </a:solidFill>
                      </a:rPr>
                      <m:t>γ</m:t>
                    </m:r>
                  </m:oMath>
                </a14:m>
                <a:r>
                  <a:rPr lang="en-US" dirty="0" smtClean="0">
                    <a:solidFill>
                      <a:srgbClr val="31849B"/>
                    </a:solidFill>
                  </a:rPr>
                  <a:t>.</a:t>
                </a:r>
              </a:p>
              <a:p>
                <a:pPr lvl="1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A best fit parameter for </a:t>
                </a:r>
                <a:r>
                  <a:rPr lang="en-US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strangenomia</a:t>
                </a: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mesons and </a:t>
                </a:r>
                <a:r>
                  <a:rPr lang="en-US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flavoured</a:t>
                </a: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mesons.</a:t>
                </a:r>
                <a:endParaRPr lang="en-US" dirty="0">
                  <a:solidFill>
                    <a:srgbClr val="31849B"/>
                  </a:solidFill>
                </a:endParaRPr>
              </a:p>
              <a:p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1484784"/>
                <a:ext cx="8368608" cy="4752528"/>
              </a:xfrm>
              <a:blipFill rotWithShape="0">
                <a:blip r:embed="rId2"/>
                <a:stretch>
                  <a:fillRect l="-583" t="-2567" r="-1311" b="-128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3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Bethe-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Salpeter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37096"/>
            <a:ext cx="5430708" cy="192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1047" y="5001229"/>
            <a:ext cx="5267325" cy="704850"/>
          </a:xfrm>
          <a:prstGeom prst="rect">
            <a:avLst/>
          </a:prstGeom>
        </p:spPr>
      </p:pic>
      <p:sp>
        <p:nvSpPr>
          <p:cNvPr id="7" name="3 CuadroTexto"/>
          <p:cNvSpPr txBox="1"/>
          <p:nvPr/>
        </p:nvSpPr>
        <p:spPr>
          <a:xfrm>
            <a:off x="418183" y="1412776"/>
            <a:ext cx="84179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Bound states correspond to poles in n-point functions.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 meson appears as a pole in the two-quark, two antiquark Green function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 Bethe-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Salpeter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Equation.</a:t>
            </a: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8625" y="55892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E. E.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Salpeter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Phys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. Rev. 84,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1226 (1951)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. E.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Salpeter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and H. A.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Bethe          Phys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. Rev. 84,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1232 (1951)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372" y="4858374"/>
            <a:ext cx="1017662" cy="14617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6034" y="4858374"/>
            <a:ext cx="1029857" cy="146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3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Schwinger-Dyson Equations (SDE)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6708" y="1556792"/>
            <a:ext cx="9165812" cy="468052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Schwinger-Dyson equations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(SDE) are the equations of motion of a quantum field theory.</a:t>
            </a: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They provide a generating tool for perturbation theory.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hey are non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pertubative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in nature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and can be used to study: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Confinement of quark and gluons.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Dynamical chiral symmetry breaking.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Hadrons as bound states.</a:t>
            </a:r>
          </a:p>
          <a:p>
            <a:pPr lvl="1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539552" y="2660719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. J.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Dyson     The S-Matrix in Quantum Electrodynamics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	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      Phys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. Rev. 75,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1736(1949)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J.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Schwinger,   On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Green’s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Functions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of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Quantized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ields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I,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II,                    		          PNAS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37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452–459 (1951)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28410" y="2317812"/>
            <a:ext cx="1763041" cy="13354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606" y="2317812"/>
            <a:ext cx="944663" cy="133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Schwinger-Dyson Equations (SDE)</a:t>
            </a:r>
            <a:endParaRPr lang="en-GB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1772" y="1412776"/>
            <a:ext cx="8354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SDE are an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infinite set of coupled nonlinear integral equations for the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n-point Green functions.</a:t>
            </a: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54909" y="4908586"/>
            <a:ext cx="8228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However, we need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to introduce a truncation scheme for the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complete tower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of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these equations, while faithfully maintaining the fundamental QCD properties.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17 CuadroTexto"/>
          <p:cNvSpPr txBox="1"/>
          <p:nvPr/>
        </p:nvSpPr>
        <p:spPr>
          <a:xfrm>
            <a:off x="438928" y="2417052"/>
            <a:ext cx="8228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The structure of these equations is such that they relate n-point Green functions to n+1-point Green functions.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17 CuadroTexto"/>
          <p:cNvSpPr txBox="1"/>
          <p:nvPr/>
        </p:nvSpPr>
        <p:spPr>
          <a:xfrm>
            <a:off x="414835" y="3421328"/>
            <a:ext cx="8406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Their derivation does not require the coupling strength to be small. Therefore, they are ideally suited to combine infrared and ultraviolet properties of QCD.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8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Schwinger-Dyson Equations (SDE)</a:t>
            </a:r>
            <a:endParaRPr lang="en-GB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s://inspirehep.net/record/1228217/files/quark_propagator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412776"/>
            <a:ext cx="5040560" cy="71543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752" y="2780928"/>
            <a:ext cx="4743140" cy="352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2276872"/>
            <a:ext cx="3240360" cy="405045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306425"/>
            <a:ext cx="6804248" cy="164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7 Rectángulo"/>
          <p:cNvSpPr/>
          <p:nvPr/>
        </p:nvSpPr>
        <p:spPr>
          <a:xfrm>
            <a:off x="683568" y="3725581"/>
            <a:ext cx="1224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Quark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SDE:</a:t>
            </a:r>
          </a:p>
        </p:txBody>
      </p:sp>
    </p:spTree>
    <p:extLst>
      <p:ext uri="{BB962C8B-B14F-4D97-AF65-F5344CB8AC3E}">
        <p14:creationId xmlns:p14="http://schemas.microsoft.com/office/powerpoint/2010/main" val="11336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Schwinger-Dyson Equations (SDE)</a:t>
            </a:r>
            <a:endParaRPr lang="es-MX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6260" y="5314900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With a phenomenology based </a:t>
            </a:r>
            <a:r>
              <a:rPr lang="en-US" sz="2800" b="1" i="1" dirty="0" err="1">
                <a:solidFill>
                  <a:srgbClr val="00B050"/>
                </a:solidFill>
              </a:rPr>
              <a:t>ansatz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for the kernel of the gap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equation, we can study the running mass function of quarks.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636094"/>
            <a:ext cx="6821760" cy="359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51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Axial-Vector Ward-Takahashi Identity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2924944"/>
            <a:ext cx="8848600" cy="86409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encodes the chiral symmetry properties of QCD &amp; relates the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kernel in the meson BSE to that in the quark SDE.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79512" y="1527048"/>
            <a:ext cx="8848600" cy="46179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700" dirty="0" smtClean="0">
                <a:solidFill>
                  <a:schemeClr val="accent2">
                    <a:lumMod val="50000"/>
                  </a:schemeClr>
                </a:solidFill>
              </a:rPr>
              <a:t>Axial vector Ward-Takahashi identity in the </a:t>
            </a:r>
            <a:r>
              <a:rPr lang="en-US" sz="2700" dirty="0" err="1" smtClean="0">
                <a:solidFill>
                  <a:schemeClr val="accent2">
                    <a:lumMod val="50000"/>
                  </a:schemeClr>
                </a:solidFill>
              </a:rPr>
              <a:t>chiral</a:t>
            </a:r>
            <a:r>
              <a:rPr lang="en-US" sz="2700" dirty="0" smtClean="0">
                <a:solidFill>
                  <a:schemeClr val="accent2">
                    <a:lumMod val="50000"/>
                  </a:schemeClr>
                </a:solidFill>
              </a:rPr>
              <a:t> limit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460" y="4044845"/>
            <a:ext cx="8856984" cy="75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132856"/>
            <a:ext cx="7531199" cy="47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179512" y="5085184"/>
            <a:ext cx="8848600" cy="109193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700" dirty="0" smtClean="0">
                <a:solidFill>
                  <a:schemeClr val="accent2">
                    <a:lumMod val="50000"/>
                  </a:schemeClr>
                </a:solidFill>
              </a:rPr>
              <a:t>This guarantees a massless pion in the chiral limit when </a:t>
            </a:r>
            <a:r>
              <a:rPr lang="en-US" sz="2700" dirty="0" err="1" smtClean="0">
                <a:solidFill>
                  <a:schemeClr val="accent2">
                    <a:lumMod val="50000"/>
                  </a:schemeClr>
                </a:solidFill>
              </a:rPr>
              <a:t>chiral</a:t>
            </a:r>
            <a:endParaRPr lang="en-US" sz="27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700" dirty="0" smtClean="0">
                <a:solidFill>
                  <a:schemeClr val="accent2">
                    <a:lumMod val="50000"/>
                  </a:schemeClr>
                </a:solidFill>
              </a:rPr>
              <a:t>symmetry is broken dynamically.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85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Normalization Condition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01752" y="1527048"/>
            <a:ext cx="8842248" cy="89384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Since the BSE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homogeneous equation, its amplitudes have to be normalized by a separate condition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0354" y="2276872"/>
            <a:ext cx="7305043" cy="933080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167796" y="3209952"/>
            <a:ext cx="8996172" cy="1440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 the amplitudes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have been normalized canonically, it is possible to calculate observables such as the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leptonic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vector decay constants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0423" y="4449754"/>
            <a:ext cx="7057057" cy="10402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0423" y="5490037"/>
            <a:ext cx="6437660" cy="9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21655</TotalTime>
  <Words>1571</Words>
  <Application>Microsoft Office PowerPoint</Application>
  <PresentationFormat>Presentación en pantalla (4:3)</PresentationFormat>
  <Paragraphs>293</Paragraphs>
  <Slides>26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Arabic Typesetting</vt:lpstr>
      <vt:lpstr>Arial</vt:lpstr>
      <vt:lpstr>Calibri</vt:lpstr>
      <vt:lpstr>Calibri (Cuerpo)</vt:lpstr>
      <vt:lpstr>Calibri(Cuerpo)</vt:lpstr>
      <vt:lpstr>Cambria Math</vt:lpstr>
      <vt:lpstr>Symbol</vt:lpstr>
      <vt:lpstr>Times New Roman</vt:lpstr>
      <vt:lpstr>Wingdings</vt:lpstr>
      <vt:lpstr>Wingdings 2</vt:lpstr>
      <vt:lpstr>Civil</vt:lpstr>
      <vt:lpstr>Charmonia &amp; Bottomonia in a Contact Interaction</vt:lpstr>
      <vt:lpstr>QCD and Hadron Physics</vt:lpstr>
      <vt:lpstr>Bethe-Salpeter Equation</vt:lpstr>
      <vt:lpstr>Schwinger-Dyson Equations (SDE)</vt:lpstr>
      <vt:lpstr>Schwinger-Dyson Equations (SDE)</vt:lpstr>
      <vt:lpstr>Schwinger-Dyson Equations (SDE)</vt:lpstr>
      <vt:lpstr>Schwinger-Dyson Equations (SDE)</vt:lpstr>
      <vt:lpstr>Axial-Vector Ward-Takahashi Identity</vt:lpstr>
      <vt:lpstr>Normalization Condition</vt:lpstr>
      <vt:lpstr>Contact Interaction</vt:lpstr>
      <vt:lpstr>Contact Interaction</vt:lpstr>
      <vt:lpstr>Contact Interaction</vt:lpstr>
      <vt:lpstr>Contact Interaction</vt:lpstr>
      <vt:lpstr>Contact Interaction</vt:lpstr>
      <vt:lpstr>Bethe-Salpeter Amplitudes within a CI</vt:lpstr>
      <vt:lpstr>Charmonia</vt:lpstr>
      <vt:lpstr>Elastic Form Factor</vt:lpstr>
      <vt:lpstr>Elastic Form Factor</vt:lpstr>
      <vt:lpstr>Elastic Form Factor</vt:lpstr>
      <vt:lpstr>Transition Form Factor</vt:lpstr>
      <vt:lpstr>Transition Form Factor</vt:lpstr>
      <vt:lpstr>Bottomonia</vt:lpstr>
      <vt:lpstr>Elastic Form Factor</vt:lpstr>
      <vt:lpstr>Transition Form Factor</vt:lpstr>
      <vt:lpstr>Dimensionless Coupling Constant</vt:lpstr>
      <vt:lpstr>Final Remarks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Interacción de Contacto</dc:title>
  <dc:creator>cerillgran</dc:creator>
  <cp:lastModifiedBy>Marco Antonio Bedolla</cp:lastModifiedBy>
  <cp:revision>324</cp:revision>
  <dcterms:created xsi:type="dcterms:W3CDTF">2014-09-15T01:23:15Z</dcterms:created>
  <dcterms:modified xsi:type="dcterms:W3CDTF">2016-11-09T23:28:53Z</dcterms:modified>
</cp:coreProperties>
</file>