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6" r:id="rId1"/>
    <p:sldMasterId id="2147483868" r:id="rId2"/>
  </p:sldMasterIdLst>
  <p:notesMasterIdLst>
    <p:notesMasterId r:id="rId82"/>
  </p:notesMasterIdLst>
  <p:sldIdLst>
    <p:sldId id="256" r:id="rId3"/>
    <p:sldId id="348" r:id="rId4"/>
    <p:sldId id="323" r:id="rId5"/>
    <p:sldId id="430" r:id="rId6"/>
    <p:sldId id="416" r:id="rId7"/>
    <p:sldId id="417" r:id="rId8"/>
    <p:sldId id="411" r:id="rId9"/>
    <p:sldId id="414" r:id="rId10"/>
    <p:sldId id="424" r:id="rId11"/>
    <p:sldId id="415" r:id="rId12"/>
    <p:sldId id="448" r:id="rId13"/>
    <p:sldId id="450" r:id="rId14"/>
    <p:sldId id="412" r:id="rId15"/>
    <p:sldId id="413" r:id="rId16"/>
    <p:sldId id="425" r:id="rId17"/>
    <p:sldId id="311" r:id="rId18"/>
    <p:sldId id="471" r:id="rId19"/>
    <p:sldId id="340" r:id="rId20"/>
    <p:sldId id="389" r:id="rId21"/>
    <p:sldId id="431" r:id="rId22"/>
    <p:sldId id="390" r:id="rId23"/>
    <p:sldId id="432" r:id="rId24"/>
    <p:sldId id="391" r:id="rId25"/>
    <p:sldId id="434" r:id="rId26"/>
    <p:sldId id="392" r:id="rId27"/>
    <p:sldId id="433" r:id="rId28"/>
    <p:sldId id="393" r:id="rId29"/>
    <p:sldId id="444" r:id="rId30"/>
    <p:sldId id="445" r:id="rId31"/>
    <p:sldId id="475" r:id="rId32"/>
    <p:sldId id="464" r:id="rId33"/>
    <p:sldId id="465" r:id="rId34"/>
    <p:sldId id="466" r:id="rId35"/>
    <p:sldId id="467" r:id="rId36"/>
    <p:sldId id="472" r:id="rId37"/>
    <p:sldId id="451" r:id="rId38"/>
    <p:sldId id="452" r:id="rId39"/>
    <p:sldId id="457" r:id="rId40"/>
    <p:sldId id="478" r:id="rId41"/>
    <p:sldId id="479" r:id="rId42"/>
    <p:sldId id="480" r:id="rId43"/>
    <p:sldId id="481" r:id="rId44"/>
    <p:sldId id="482" r:id="rId45"/>
    <p:sldId id="483" r:id="rId46"/>
    <p:sldId id="484" r:id="rId47"/>
    <p:sldId id="487" r:id="rId48"/>
    <p:sldId id="501" r:id="rId49"/>
    <p:sldId id="488" r:id="rId50"/>
    <p:sldId id="489" r:id="rId51"/>
    <p:sldId id="490" r:id="rId52"/>
    <p:sldId id="491" r:id="rId53"/>
    <p:sldId id="492" r:id="rId54"/>
    <p:sldId id="493" r:id="rId55"/>
    <p:sldId id="494" r:id="rId56"/>
    <p:sldId id="495" r:id="rId57"/>
    <p:sldId id="496" r:id="rId58"/>
    <p:sldId id="497" r:id="rId59"/>
    <p:sldId id="498" r:id="rId60"/>
    <p:sldId id="499" r:id="rId61"/>
    <p:sldId id="500" r:id="rId62"/>
    <p:sldId id="485" r:id="rId63"/>
    <p:sldId id="435" r:id="rId64"/>
    <p:sldId id="344" r:id="rId65"/>
    <p:sldId id="468" r:id="rId66"/>
    <p:sldId id="502" r:id="rId67"/>
    <p:sldId id="503" r:id="rId68"/>
    <p:sldId id="504" r:id="rId69"/>
    <p:sldId id="505" r:id="rId70"/>
    <p:sldId id="506" r:id="rId71"/>
    <p:sldId id="507" r:id="rId72"/>
    <p:sldId id="508" r:id="rId73"/>
    <p:sldId id="509" r:id="rId74"/>
    <p:sldId id="510" r:id="rId75"/>
    <p:sldId id="462" r:id="rId76"/>
    <p:sldId id="477" r:id="rId77"/>
    <p:sldId id="511" r:id="rId78"/>
    <p:sldId id="512" r:id="rId79"/>
    <p:sldId id="463" r:id="rId80"/>
    <p:sldId id="470"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1" autoAdjust="0"/>
    <p:restoredTop sz="94660"/>
  </p:normalViewPr>
  <p:slideViewPr>
    <p:cSldViewPr snapToGrid="0" snapToObjects="1">
      <p:cViewPr varScale="1">
        <p:scale>
          <a:sx n="76" d="100"/>
          <a:sy n="76" d="100"/>
        </p:scale>
        <p:origin x="-70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CAC21-2401-604E-8A2A-1399466603A2}" type="datetimeFigureOut">
              <a:rPr lang="en-US" smtClean="0"/>
              <a:t>09/11/16</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2B2F9B-E026-D84A-9473-BDF778E98945}" type="slidenum">
              <a:rPr lang="es-MX" smtClean="0"/>
              <a:t>‹#›</a:t>
            </a:fld>
            <a:endParaRPr lang="es-MX"/>
          </a:p>
        </p:txBody>
      </p:sp>
    </p:spTree>
    <p:extLst>
      <p:ext uri="{BB962C8B-B14F-4D97-AF65-F5344CB8AC3E}">
        <p14:creationId xmlns:p14="http://schemas.microsoft.com/office/powerpoint/2010/main" val="13993375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11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23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24</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25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26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DF2B2F9B-E026-D84A-9473-BDF778E98945}" type="slidenum">
              <a:rPr lang="es-MX" smtClean="0"/>
              <a:t>28</a:t>
            </a:fld>
            <a:endParaRPr lang="es-MX"/>
          </a:p>
        </p:txBody>
      </p:sp>
    </p:spTree>
    <p:extLst>
      <p:ext uri="{BB962C8B-B14F-4D97-AF65-F5344CB8AC3E}">
        <p14:creationId xmlns:p14="http://schemas.microsoft.com/office/powerpoint/2010/main" val="1751515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DF2B2F9B-E026-D84A-9473-BDF778E98945}" type="slidenum">
              <a:rPr lang="es-MX" smtClean="0"/>
              <a:t>35</a:t>
            </a:fld>
            <a:endParaRPr lang="es-MX"/>
          </a:p>
        </p:txBody>
      </p:sp>
    </p:spTree>
    <p:extLst>
      <p:ext uri="{BB962C8B-B14F-4D97-AF65-F5344CB8AC3E}">
        <p14:creationId xmlns:p14="http://schemas.microsoft.com/office/powerpoint/2010/main" val="133773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DF2B2F9B-E026-D84A-9473-BDF778E98945}" type="slidenum">
              <a:rPr lang="es-MX" smtClean="0"/>
              <a:t>37</a:t>
            </a:fld>
            <a:endParaRPr lang="es-MX"/>
          </a:p>
        </p:txBody>
      </p:sp>
    </p:spTree>
    <p:extLst>
      <p:ext uri="{BB962C8B-B14F-4D97-AF65-F5344CB8AC3E}">
        <p14:creationId xmlns:p14="http://schemas.microsoft.com/office/powerpoint/2010/main" val="3162385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cs typeface="ＭＳ Ｐゴシック" charset="0"/>
              </a:defRPr>
            </a:lvl1pPr>
            <a:lvl2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2pPr>
            <a:lvl3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3pPr>
            <a:lvl4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4pPr>
            <a:lvl5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5pPr>
            <a:lvl6pPr marL="2256602" indent="-205146" defTabSz="403169" eaLnBrk="0" fontAlgn="base" hangingPunct="0">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6pPr>
            <a:lvl7pPr marL="2666893" indent="-205146" defTabSz="403169" eaLnBrk="0" fontAlgn="base" hangingPunct="0">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7pPr>
            <a:lvl8pPr marL="3077185" indent="-205146" defTabSz="403169" eaLnBrk="0" fontAlgn="base" hangingPunct="0">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8pPr>
            <a:lvl9pPr marL="3487476" indent="-205146" defTabSz="403169" eaLnBrk="0" fontAlgn="base" hangingPunct="0">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9pPr>
          </a:lstStyle>
          <a:p>
            <a:fld id="{B52766D0-1F31-1443-93B6-105C4BD5D9E9}" type="slidenum">
              <a:rPr lang="es-MX">
                <a:solidFill>
                  <a:srgbClr val="000000"/>
                </a:solidFill>
                <a:latin typeface="Times New Roman" charset="0"/>
              </a:rPr>
              <a:pPr/>
              <a:t>54</a:t>
            </a:fld>
            <a:endParaRPr lang="es-MX">
              <a:solidFill>
                <a:srgbClr val="000000"/>
              </a:solidFill>
              <a:latin typeface="Times New Roman" charset="0"/>
            </a:endParaRPr>
          </a:p>
        </p:txBody>
      </p:sp>
      <p:sp>
        <p:nvSpPr>
          <p:cNvPr id="16387" name="Rectangle 1"/>
          <p:cNvSpPr>
            <a:spLocks noGrp="1" noRot="1" noChangeAspect="1" noChangeArrowheads="1" noTextEdit="1"/>
          </p:cNvSpPr>
          <p:nvPr>
            <p:ph type="sldImg"/>
          </p:nvPr>
        </p:nvSpPr>
        <p:spPr>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Text Box 2"/>
          <p:cNvSpPr txBox="1">
            <a:spLocks noChangeArrowheads="1"/>
          </p:cNvSpPr>
          <p:nvPr/>
        </p:nvSpPr>
        <p:spPr bwMode="auto">
          <a:xfrm>
            <a:off x="686360" y="4342535"/>
            <a:ext cx="5486681" cy="411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lstStyle/>
          <a:p>
            <a:pPr eaLnBrk="1">
              <a:lnSpc>
                <a:spcPct val="94000"/>
              </a:lnSpc>
              <a:buClr>
                <a:srgbClr val="000000"/>
              </a:buClr>
              <a:buSzPct val="100000"/>
              <a:buFont typeface="Times New Roman" charset="0"/>
              <a:buNone/>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smtClean="0"/>
              <a:t>Funciona</a:t>
            </a:r>
            <a:r>
              <a:rPr lang="es-MX" baseline="0" dirty="0" smtClean="0"/>
              <a:t> en dos modos: HAZ DE PARTICULAS Y HAZ DE RADIACION</a:t>
            </a:r>
            <a:endParaRPr lang="es-MX" dirty="0"/>
          </a:p>
        </p:txBody>
      </p:sp>
      <p:sp>
        <p:nvSpPr>
          <p:cNvPr id="4" name="Slide Number Placeholder 3"/>
          <p:cNvSpPr>
            <a:spLocks noGrp="1"/>
          </p:cNvSpPr>
          <p:nvPr>
            <p:ph type="sldNum" sz="quarter" idx="10"/>
          </p:nvPr>
        </p:nvSpPr>
        <p:spPr/>
        <p:txBody>
          <a:bodyPr/>
          <a:lstStyle/>
          <a:p>
            <a:fld id="{DF2B2F9B-E026-D84A-9473-BDF778E98945}" type="slidenum">
              <a:rPr lang="es-MX" smtClean="0"/>
              <a:t>64</a:t>
            </a:fld>
            <a:endParaRPr lang="es-MX"/>
          </a:p>
        </p:txBody>
      </p:sp>
    </p:spTree>
    <p:extLst>
      <p:ext uri="{BB962C8B-B14F-4D97-AF65-F5344CB8AC3E}">
        <p14:creationId xmlns:p14="http://schemas.microsoft.com/office/powerpoint/2010/main" val="58650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D670CC5-D9AE-4B99-9FFA-C60315172265}" type="slidenum">
              <a:rPr lang="es-ES" smtClean="0"/>
              <a:pPr/>
              <a:t>73</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12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13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smtClean="0"/>
              <a:t>DONDE CIRCULARAN</a:t>
            </a:r>
            <a:r>
              <a:rPr lang="es-MX" baseline="0" dirty="0" smtClean="0"/>
              <a:t> LAS PARTICULAS (PASAJEROS)</a:t>
            </a:r>
            <a:endParaRPr lang="es-MX" dirty="0"/>
          </a:p>
        </p:txBody>
      </p:sp>
      <p:sp>
        <p:nvSpPr>
          <p:cNvPr id="4" name="Slide Number Placeholder 3"/>
          <p:cNvSpPr>
            <a:spLocks noGrp="1"/>
          </p:cNvSpPr>
          <p:nvPr>
            <p:ph type="sldNum" sz="quarter" idx="10"/>
          </p:nvPr>
        </p:nvSpPr>
        <p:spPr/>
        <p:txBody>
          <a:bodyPr/>
          <a:lstStyle/>
          <a:p>
            <a:fld id="{DF2B2F9B-E026-D84A-9473-BDF778E98945}" type="slidenum">
              <a:rPr lang="es-MX" smtClean="0"/>
              <a:t>15</a:t>
            </a:fld>
            <a:endParaRPr lang="es-MX"/>
          </a:p>
        </p:txBody>
      </p:sp>
    </p:spTree>
    <p:extLst>
      <p:ext uri="{BB962C8B-B14F-4D97-AF65-F5344CB8AC3E}">
        <p14:creationId xmlns:p14="http://schemas.microsoft.com/office/powerpoint/2010/main" val="8775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19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20</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21</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22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_tradnl"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1A24CD3-204F-4468-8EE4-28A6668D006A}" type="datetimeFigureOut">
              <a:rPr lang="en-US" smtClean="0"/>
              <a:t>09/11/16</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57AF16DE-A0D5-4438-950F-5B1E159C2C28}"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7B1EB5F0-413B-7040-A9F4-336C50AA4E3D}" type="datetimeFigureOut">
              <a:rPr lang="en-US" smtClean="0"/>
              <a:t>09/11/16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7B1EB5F0-413B-7040-A9F4-336C50AA4E3D}" type="datetimeFigureOut">
              <a:rPr lang="en-US" smtClean="0"/>
              <a:t>09/11/16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s-MX"/>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s-MX"/>
          </a:p>
        </p:txBody>
      </p:sp>
      <p:sp>
        <p:nvSpPr>
          <p:cNvPr id="4" name="Date Placeholder 3"/>
          <p:cNvSpPr>
            <a:spLocks noGrp="1"/>
          </p:cNvSpPr>
          <p:nvPr>
            <p:ph type="dt" sz="half" idx="10"/>
          </p:nvPr>
        </p:nvSpPr>
        <p:spPr/>
        <p:txBody>
          <a:bodyPr/>
          <a:lstStyle/>
          <a:p>
            <a:fld id="{B1A24CD3-204F-4468-8EE4-28A6668D006A}" type="datetimeFigureOut">
              <a:rPr lang="en-US" smtClean="0"/>
              <a:t>09/11/16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080101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MX"/>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Date Placeholder 3"/>
          <p:cNvSpPr>
            <a:spLocks noGrp="1"/>
          </p:cNvSpPr>
          <p:nvPr>
            <p:ph type="dt" sz="half" idx="10"/>
          </p:nvPr>
        </p:nvSpPr>
        <p:spPr/>
        <p:txBody>
          <a:bodyPr/>
          <a:lstStyle/>
          <a:p>
            <a:fld id="{7B1EB5F0-413B-7040-A9F4-336C50AA4E3D}" type="datetimeFigureOut">
              <a:rPr lang="en-US" smtClean="0"/>
              <a:t>09/11/16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1658574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B1A24CD3-204F-4468-8EE4-28A6668D006A}" type="datetimeFigureOut">
              <a:rPr lang="en-US" smtClean="0"/>
              <a:t>09/11/16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225682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5" name="Date Placeholder 4"/>
          <p:cNvSpPr>
            <a:spLocks noGrp="1"/>
          </p:cNvSpPr>
          <p:nvPr>
            <p:ph type="dt" sz="half" idx="10"/>
          </p:nvPr>
        </p:nvSpPr>
        <p:spPr/>
        <p:txBody>
          <a:bodyPr/>
          <a:lstStyle/>
          <a:p>
            <a:fld id="{7B1EB5F0-413B-7040-A9F4-336C50AA4E3D}" type="datetimeFigureOut">
              <a:rPr lang="en-US" smtClean="0"/>
              <a:t>09/11/16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310880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7" name="Date Placeholder 6"/>
          <p:cNvSpPr>
            <a:spLocks noGrp="1"/>
          </p:cNvSpPr>
          <p:nvPr>
            <p:ph type="dt" sz="half" idx="10"/>
          </p:nvPr>
        </p:nvSpPr>
        <p:spPr/>
        <p:txBody>
          <a:bodyPr/>
          <a:lstStyle/>
          <a:p>
            <a:fld id="{7B1EB5F0-413B-7040-A9F4-336C50AA4E3D}" type="datetimeFigureOut">
              <a:rPr lang="en-US" smtClean="0"/>
              <a:t>09/11/16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165708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MX"/>
          </a:p>
        </p:txBody>
      </p:sp>
      <p:sp>
        <p:nvSpPr>
          <p:cNvPr id="3" name="Date Placeholder 2"/>
          <p:cNvSpPr>
            <a:spLocks noGrp="1"/>
          </p:cNvSpPr>
          <p:nvPr>
            <p:ph type="dt" sz="half" idx="10"/>
          </p:nvPr>
        </p:nvSpPr>
        <p:spPr/>
        <p:txBody>
          <a:bodyPr/>
          <a:lstStyle/>
          <a:p>
            <a:fld id="{7B1EB5F0-413B-7040-A9F4-336C50AA4E3D}" type="datetimeFigureOut">
              <a:rPr lang="en-US" smtClean="0"/>
              <a:t>09/11/16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4258180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EB5F0-413B-7040-A9F4-336C50AA4E3D}" type="datetimeFigureOut">
              <a:rPr lang="en-US" smtClean="0"/>
              <a:t>09/11/16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2448559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7B1EB5F0-413B-7040-A9F4-336C50AA4E3D}" type="datetimeFigureOut">
              <a:rPr lang="en-US" smtClean="0"/>
              <a:t>09/11/16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144855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Date Placeholder 3"/>
          <p:cNvSpPr>
            <a:spLocks noGrp="1"/>
          </p:cNvSpPr>
          <p:nvPr>
            <p:ph type="dt" sz="half" idx="10"/>
          </p:nvPr>
        </p:nvSpPr>
        <p:spPr/>
        <p:txBody>
          <a:bodyPr/>
          <a:lstStyle/>
          <a:p>
            <a:fld id="{7B1EB5F0-413B-7040-A9F4-336C50AA4E3D}" type="datetimeFigureOut">
              <a:rPr lang="en-US" smtClean="0"/>
              <a:t>09/11/16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s-MX"/>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7B1EB5F0-413B-7040-A9F4-336C50AA4E3D}" type="datetimeFigureOut">
              <a:rPr lang="en-US" smtClean="0"/>
              <a:t>09/11/16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1355059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Date Placeholder 3"/>
          <p:cNvSpPr>
            <a:spLocks noGrp="1"/>
          </p:cNvSpPr>
          <p:nvPr>
            <p:ph type="dt" sz="half" idx="10"/>
          </p:nvPr>
        </p:nvSpPr>
        <p:spPr/>
        <p:txBody>
          <a:bodyPr/>
          <a:lstStyle/>
          <a:p>
            <a:fld id="{7B1EB5F0-413B-7040-A9F4-336C50AA4E3D}" type="datetimeFigureOut">
              <a:rPr lang="en-US" smtClean="0"/>
              <a:t>09/11/16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226029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Date Placeholder 3"/>
          <p:cNvSpPr>
            <a:spLocks noGrp="1"/>
          </p:cNvSpPr>
          <p:nvPr>
            <p:ph type="dt" sz="half" idx="10"/>
          </p:nvPr>
        </p:nvSpPr>
        <p:spPr/>
        <p:txBody>
          <a:bodyPr/>
          <a:lstStyle/>
          <a:p>
            <a:fld id="{7B1EB5F0-413B-7040-A9F4-336C50AA4E3D}" type="datetimeFigureOut">
              <a:rPr lang="en-US" smtClean="0"/>
              <a:t>09/11/16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3694298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xfrm>
            <a:off x="456480" y="6247376"/>
            <a:ext cx="2125440" cy="468050"/>
          </a:xfrm>
          <a:prstGeom prst="rect">
            <a:avLst/>
          </a:prstGeom>
          <a:ln/>
        </p:spPr>
        <p:txBody>
          <a:bodyPr lIns="82945" tIns="41473" rIns="82945" bIns="41473"/>
          <a:lstStyle>
            <a:lvl1pPr>
              <a:defRPr/>
            </a:lvl1pPr>
          </a:lstStyle>
          <a:p>
            <a:endParaRPr lang="es-MX"/>
          </a:p>
        </p:txBody>
      </p:sp>
      <p:sp>
        <p:nvSpPr>
          <p:cNvPr id="4" name="Rectangle 4"/>
          <p:cNvSpPr>
            <a:spLocks noGrp="1" noChangeArrowheads="1"/>
          </p:cNvSpPr>
          <p:nvPr>
            <p:ph type="ftr" idx="11"/>
          </p:nvPr>
        </p:nvSpPr>
        <p:spPr>
          <a:xfrm>
            <a:off x="3127680" y="6247376"/>
            <a:ext cx="2894400" cy="468050"/>
          </a:xfrm>
          <a:prstGeom prst="rect">
            <a:avLst/>
          </a:prstGeom>
          <a:ln/>
        </p:spPr>
        <p:txBody>
          <a:bodyPr lIns="82945" tIns="41473" rIns="82945" bIns="41473"/>
          <a:lstStyle>
            <a:lvl1pPr>
              <a:defRPr/>
            </a:lvl1pPr>
          </a:lstStyle>
          <a:p>
            <a:endParaRPr lang="es-MX"/>
          </a:p>
        </p:txBody>
      </p:sp>
      <p:sp>
        <p:nvSpPr>
          <p:cNvPr id="5" name="Rectangle 5"/>
          <p:cNvSpPr>
            <a:spLocks noGrp="1" noChangeArrowheads="1"/>
          </p:cNvSpPr>
          <p:nvPr>
            <p:ph type="sldNum" idx="12"/>
          </p:nvPr>
        </p:nvSpPr>
        <p:spPr>
          <a:xfrm>
            <a:off x="6556320" y="6247376"/>
            <a:ext cx="2125440" cy="468050"/>
          </a:xfrm>
          <a:prstGeom prst="rect">
            <a:avLst/>
          </a:prstGeom>
          <a:ln/>
        </p:spPr>
        <p:txBody>
          <a:bodyPr lIns="82945" tIns="41473" rIns="82945" bIns="41473"/>
          <a:lstStyle>
            <a:lvl1pPr>
              <a:defRPr/>
            </a:lvl1pPr>
          </a:lstStyle>
          <a:p>
            <a:fld id="{FAB00FB9-215C-E442-BFC5-381E6956E25E}" type="slidenum">
              <a:rPr lang="es-MX"/>
              <a:pPr/>
              <a:t>‹#›</a:t>
            </a:fld>
            <a:endParaRPr lang="es-MX"/>
          </a:p>
        </p:txBody>
      </p:sp>
    </p:spTree>
    <p:extLst>
      <p:ext uri="{BB962C8B-B14F-4D97-AF65-F5344CB8AC3E}">
        <p14:creationId xmlns:p14="http://schemas.microsoft.com/office/powerpoint/2010/main" val="123730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_tradnl"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B1A24CD3-204F-4468-8EE4-28A6668D006A}" type="datetimeFigureOut">
              <a:rPr lang="en-US" smtClean="0"/>
              <a:t>09/11/16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5" name="Date Placeholder 4"/>
          <p:cNvSpPr>
            <a:spLocks noGrp="1"/>
          </p:cNvSpPr>
          <p:nvPr>
            <p:ph type="dt" sz="half" idx="10"/>
          </p:nvPr>
        </p:nvSpPr>
        <p:spPr/>
        <p:txBody>
          <a:bodyPr/>
          <a:lstStyle/>
          <a:p>
            <a:fld id="{7B1EB5F0-413B-7040-A9F4-336C50AA4E3D}" type="datetimeFigureOut">
              <a:rPr lang="en-US" smtClean="0"/>
              <a:t>09/11/16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
        <p:nvSpPr>
          <p:cNvPr id="9" name="Content Placeholder 8"/>
          <p:cNvSpPr>
            <a:spLocks noGrp="1"/>
          </p:cNvSpPr>
          <p:nvPr>
            <p:ph sz="quarter" idx="13"/>
          </p:nvPr>
        </p:nvSpPr>
        <p:spPr>
          <a:xfrm>
            <a:off x="1042416" y="2313432"/>
            <a:ext cx="3419856" cy="3493008"/>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7" name="Date Placeholder 6"/>
          <p:cNvSpPr>
            <a:spLocks noGrp="1"/>
          </p:cNvSpPr>
          <p:nvPr>
            <p:ph type="dt" sz="half" idx="10"/>
          </p:nvPr>
        </p:nvSpPr>
        <p:spPr/>
        <p:txBody>
          <a:bodyPr/>
          <a:lstStyle/>
          <a:p>
            <a:fld id="{7B1EB5F0-413B-7040-A9F4-336C50AA4E3D}" type="datetimeFigureOut">
              <a:rPr lang="en-US" smtClean="0"/>
              <a:t>09/11/16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7B1EB5F0-413B-7040-A9F4-336C50AA4E3D}" type="datetimeFigureOut">
              <a:rPr lang="en-US" smtClean="0"/>
              <a:t>09/11/16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EB5F0-413B-7040-A9F4-336C50AA4E3D}" type="datetimeFigureOut">
              <a:rPr lang="en-US" smtClean="0"/>
              <a:t>09/11/16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B1EB5F0-413B-7040-A9F4-336C50AA4E3D}" type="datetimeFigureOut">
              <a:rPr lang="en-US" smtClean="0"/>
              <a:t>09/11/16</a:t>
            </a:fld>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MX"/>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_tradnl"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_tradnl"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7B1EB5F0-413B-7040-A9F4-336C50AA4E3D}" type="datetimeFigureOut">
              <a:rPr lang="en-US" smtClean="0"/>
              <a:t>09/11/16</a:t>
            </a:fld>
            <a:endParaRPr lang="es-MX"/>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_tradnl"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7B1EB5F0-413B-7040-A9F4-336C50AA4E3D}" type="datetimeFigureOut">
              <a:rPr lang="en-US" smtClean="0"/>
              <a:t>09/11/16</a:t>
            </a:fld>
            <a:endParaRPr lang="es-MX"/>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MX"/>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785F039-CFB6-6845-8266-678C2DFF5DC8}" type="slidenum">
              <a:rPr lang="es-MX" smtClean="0"/>
              <a:t>‹#›</a:t>
            </a:fld>
            <a:endParaRPr lang="es-MX"/>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s-MX"/>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EB5F0-413B-7040-A9F4-336C50AA4E3D}" type="datetimeFigureOut">
              <a:rPr lang="en-US" smtClean="0"/>
              <a:t>09/11/16</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5F039-CFB6-6845-8266-678C2DFF5DC8}" type="slidenum">
              <a:rPr lang="es-MX" smtClean="0"/>
              <a:t>‹#›</a:t>
            </a:fld>
            <a:endParaRPr lang="es-MX"/>
          </a:p>
        </p:txBody>
      </p:sp>
    </p:spTree>
    <p:extLst>
      <p:ext uri="{BB962C8B-B14F-4D97-AF65-F5344CB8AC3E}">
        <p14:creationId xmlns:p14="http://schemas.microsoft.com/office/powerpoint/2010/main" val="1297041543"/>
      </p:ext>
    </p:extLst>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microsoft.com/office/2007/relationships/hdphoto" Target="../media/hdphoto1.wdp"/><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microsoft.com/office/2007/relationships/hdphoto" Target="../media/hdphoto5.wdp"/><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 Id="rId3" Type="http://schemas.openxmlformats.org/officeDocument/2006/relationships/image" Target="../media/image59.gif"/></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1.png"/><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microsoft.com/office/2007/relationships/hdphoto" Target="../media/hdphoto2.wdp"/><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17.xml"/><Relationship Id="rId2" Type="http://schemas.openxmlformats.org/officeDocument/2006/relationships/image" Target="../media/image6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1.png"/><Relationship Id="rId3" Type="http://schemas.openxmlformats.org/officeDocument/2006/relationships/image" Target="../media/image7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emf"/></Relationships>
</file>

<file path=ppt/slides/_rels/slide49.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jpeg"/><Relationship Id="rId5"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3.wdp"/><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hyperlink" Target="mailto:israel.maury@ugto.mx" TargetMode="External"/><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18.xml"/><Relationship Id="rId2"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hyperlink" Target="mailto:byee@post.j-parc.jp" TargetMode="External"/><Relationship Id="rId1" Type="http://schemas.openxmlformats.org/officeDocument/2006/relationships/slideLayout" Target="../slideLayouts/slideLayout18.xml"/><Relationship Id="rId2"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hyperlink" Target="mailto:cvalerio@uas.edu.mx" TargetMode="External"/><Relationship Id="rId6" Type="http://schemas.openxmlformats.org/officeDocument/2006/relationships/image" Target="../media/image90.png"/><Relationship Id="rId1" Type="http://schemas.openxmlformats.org/officeDocument/2006/relationships/slideLayout" Target="../slideLayouts/slideLayout18.xml"/><Relationship Id="rId2"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hyperlink" Target="mailto:jureyherrera@gmail.com" TargetMode="External"/><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jpeg"/><Relationship Id="rId7" Type="http://schemas.openxmlformats.org/officeDocument/2006/relationships/image" Target="../media/image95.jpeg"/><Relationship Id="rId1" Type="http://schemas.openxmlformats.org/officeDocument/2006/relationships/slideLayout" Target="../slideLayouts/slideLayout18.xml"/><Relationship Id="rId2"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8.jpeg"/><Relationship Id="rId6" Type="http://schemas.openxmlformats.org/officeDocument/2006/relationships/image" Target="../media/image99.png"/><Relationship Id="rId7" Type="http://schemas.openxmlformats.org/officeDocument/2006/relationships/image" Target="../media/image100.emf"/><Relationship Id="rId8" Type="http://schemas.openxmlformats.org/officeDocument/2006/relationships/hyperlink" Target="mailto:a.castilla@cern.ch" TargetMode="External"/><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hyperlink" Target="mailto:ssosa006@odu.edu" TargetMode="External"/><Relationship Id="rId1" Type="http://schemas.openxmlformats.org/officeDocument/2006/relationships/slideLayout" Target="../slideLayouts/slideLayout18.xml"/><Relationship Id="rId2" Type="http://schemas.openxmlformats.org/officeDocument/2006/relationships/image" Target="../media/image101.jpeg"/></Relationships>
</file>

<file path=ppt/slides/_rels/slide56.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06.gif"/><Relationship Id="rId5" Type="http://schemas.openxmlformats.org/officeDocument/2006/relationships/image" Target="../media/image107.jpg"/><Relationship Id="rId6" Type="http://schemas.openxmlformats.org/officeDocument/2006/relationships/image" Target="../media/image108.jpeg"/><Relationship Id="rId1" Type="http://schemas.openxmlformats.org/officeDocument/2006/relationships/slideLayout" Target="../slideLayouts/slideLayout12.xml"/><Relationship Id="rId2" Type="http://schemas.openxmlformats.org/officeDocument/2006/relationships/image" Target="../media/image104.jp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jpeg"/><Relationship Id="rId7" Type="http://schemas.openxmlformats.org/officeDocument/2006/relationships/image" Target="../media/image114.jpeg"/><Relationship Id="rId8" Type="http://schemas.openxmlformats.org/officeDocument/2006/relationships/image" Target="../media/image115.jpeg"/><Relationship Id="rId9" Type="http://schemas.openxmlformats.org/officeDocument/2006/relationships/hyperlink" Target="mailto:karim.gibran.hernandez.chahin@cern.ch" TargetMode="External"/><Relationship Id="rId1" Type="http://schemas.openxmlformats.org/officeDocument/2006/relationships/slideLayout" Target="../slideLayouts/slideLayout18.xml"/><Relationship Id="rId2" Type="http://schemas.openxmlformats.org/officeDocument/2006/relationships/image" Target="../media/image109.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hyperlink" Target="mailto:lmedina@cern.ch" TargetMode="External"/><Relationship Id="rId1" Type="http://schemas.openxmlformats.org/officeDocument/2006/relationships/slideLayout" Target="../slideLayouts/slideLayout18.xml"/><Relationship Id="rId2" Type="http://schemas.openxmlformats.org/officeDocument/2006/relationships/image" Target="../media/image116.jpe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hyperlink" Target="mailto:gerardo.guillermo.canton@cern.ch" TargetMode="External"/><Relationship Id="rId1" Type="http://schemas.openxmlformats.org/officeDocument/2006/relationships/slideLayout" Target="../slideLayouts/slideLayout18.xml"/><Relationship Id="rId2"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png"/><Relationship Id="rId5" Type="http://schemas.openxmlformats.org/officeDocument/2006/relationships/image" Target="../media/image124.png"/><Relationship Id="rId1" Type="http://schemas.openxmlformats.org/officeDocument/2006/relationships/slideLayout" Target="../slideLayouts/slideLayout18.xml"/><Relationship Id="rId2" Type="http://schemas.openxmlformats.org/officeDocument/2006/relationships/hyperlink" Target="mailto:alan.valdivia@cern.ch"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13.xml"/><Relationship Id="rId2" Type="http://schemas.openxmlformats.org/officeDocument/2006/relationships/image" Target="../media/image125.jpe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microsoft.com/office/2007/relationships/hdphoto" Target="../media/hdphoto6.wdp"/><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3.xml.rels><?xml version="1.0" encoding="UTF-8" standalone="yes"?>
<Relationships xmlns="http://schemas.openxmlformats.org/package/2006/relationships"><Relationship Id="rId11" Type="http://schemas.openxmlformats.org/officeDocument/2006/relationships/image" Target="../media/image104.jpg"/><Relationship Id="rId12" Type="http://schemas.openxmlformats.org/officeDocument/2006/relationships/image" Target="../media/image136.jpeg"/><Relationship Id="rId13" Type="http://schemas.openxmlformats.org/officeDocument/2006/relationships/image" Target="../media/image137.jpeg"/><Relationship Id="rId14" Type="http://schemas.openxmlformats.org/officeDocument/2006/relationships/image" Target="../media/image138.jpeg"/><Relationship Id="rId15" Type="http://schemas.openxmlformats.org/officeDocument/2006/relationships/image" Target="../media/image139.jpeg"/><Relationship Id="rId16" Type="http://schemas.openxmlformats.org/officeDocument/2006/relationships/image" Target="../media/image140.jpeg"/><Relationship Id="rId17" Type="http://schemas.openxmlformats.org/officeDocument/2006/relationships/image" Target="../media/image5.png"/><Relationship Id="rId18" Type="http://schemas.microsoft.com/office/2007/relationships/hdphoto" Target="../media/hdphoto7.wdp"/><Relationship Id="rId1" Type="http://schemas.openxmlformats.org/officeDocument/2006/relationships/slideLayout" Target="../slideLayouts/slideLayout13.xml"/><Relationship Id="rId2" Type="http://schemas.openxmlformats.org/officeDocument/2006/relationships/image" Target="../media/image128.jpeg"/><Relationship Id="rId3" Type="http://schemas.openxmlformats.org/officeDocument/2006/relationships/image" Target="../media/image129.png"/><Relationship Id="rId4" Type="http://schemas.openxmlformats.org/officeDocument/2006/relationships/image" Target="../media/image130.jpe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76.jpeg"/><Relationship Id="rId8" Type="http://schemas.openxmlformats.org/officeDocument/2006/relationships/image" Target="../media/image133.jpeg"/><Relationship Id="rId9" Type="http://schemas.openxmlformats.org/officeDocument/2006/relationships/image" Target="../media/image134.png"/><Relationship Id="rId10"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5.png"/><Relationship Id="rId6" Type="http://schemas.microsoft.com/office/2007/relationships/hdphoto" Target="../media/hdphoto8.wdp"/><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5.emf"/><Relationship Id="rId3" Type="http://schemas.openxmlformats.org/officeDocument/2006/relationships/image" Target="../media/image146.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8.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0.png"/><Relationship Id="rId3" Type="http://schemas.openxmlformats.org/officeDocument/2006/relationships/image" Target="../media/image15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0.png"/><Relationship Id="rId3" Type="http://schemas.openxmlformats.org/officeDocument/2006/relationships/image" Target="../media/image1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2">
                <a:shade val="45000"/>
                <a:satMod val="135000"/>
              </a:schemeClr>
              <a:prstClr val="white"/>
            </a:duotone>
          </a:blip>
          <a:stretch>
            <a:fillRect/>
          </a:stretch>
        </p:blipFill>
        <p:spPr>
          <a:xfrm>
            <a:off x="0" y="-17888"/>
            <a:ext cx="9144000" cy="6857999"/>
          </a:xfrm>
          <a:prstGeom prst="rect">
            <a:avLst/>
          </a:prstGeom>
        </p:spPr>
      </p:pic>
      <p:sp>
        <p:nvSpPr>
          <p:cNvPr id="5" name="Rectangle 4"/>
          <p:cNvSpPr/>
          <p:nvPr/>
        </p:nvSpPr>
        <p:spPr>
          <a:xfrm>
            <a:off x="0" y="-17888"/>
            <a:ext cx="9144000" cy="1629305"/>
          </a:xfrm>
          <a:prstGeom prst="rect">
            <a:avLst/>
          </a:prstGeom>
          <a:solidFill>
            <a:schemeClr val="bg1">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8" name="Picture 7"/>
          <p:cNvPicPr>
            <a:picLocks noChangeAspect="1"/>
          </p:cNvPicPr>
          <p:nvPr/>
        </p:nvPicPr>
        <p:blipFill>
          <a:blip r:embed="rId3">
            <a:duotone>
              <a:schemeClr val="accent2">
                <a:shade val="45000"/>
                <a:satMod val="135000"/>
              </a:schemeClr>
              <a:prstClr val="white"/>
            </a:duotone>
            <a:alphaModFix amt="34000"/>
          </a:blip>
          <a:stretch>
            <a:fillRect/>
          </a:stretch>
        </p:blipFill>
        <p:spPr>
          <a:xfrm>
            <a:off x="944335" y="2019630"/>
            <a:ext cx="7286149" cy="4096459"/>
          </a:xfrm>
          <a:prstGeom prst="ellipse">
            <a:avLst/>
          </a:prstGeom>
          <a:ln>
            <a:noFill/>
          </a:ln>
          <a:effectLst>
            <a:softEdge rad="254000"/>
          </a:effectLst>
        </p:spPr>
      </p:pic>
      <p:sp>
        <p:nvSpPr>
          <p:cNvPr id="11" name="Rectangle 10"/>
          <p:cNvSpPr/>
          <p:nvPr/>
        </p:nvSpPr>
        <p:spPr>
          <a:xfrm>
            <a:off x="1497895" y="6384470"/>
            <a:ext cx="6882605" cy="369332"/>
          </a:xfrm>
          <a:prstGeom prst="rect">
            <a:avLst/>
          </a:prstGeom>
          <a:noFill/>
        </p:spPr>
        <p:txBody>
          <a:bodyPr wrap="square" lIns="91440" tIns="45720" rIns="91440" bIns="45720">
            <a:spAutoFit/>
          </a:bodyPr>
          <a:lstStyle/>
          <a:p>
            <a:pPr algn="ctr"/>
            <a:r>
              <a:rPr lang="es-ES_tradnl" b="1" cap="none" spc="0" dirty="0" smtClean="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rPr>
              <a:t>Comunidad Mexicana de Aceleradores de Partículas</a:t>
            </a:r>
            <a:endParaRPr lang="es-ES_tradnl" b="1" cap="none" spc="0" dirty="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7327440" y="68266"/>
            <a:ext cx="1805693" cy="1551377"/>
          </a:xfrm>
          <a:prstGeom prst="rect">
            <a:avLst/>
          </a:prstGeom>
        </p:spPr>
      </p:pic>
      <p:sp>
        <p:nvSpPr>
          <p:cNvPr id="4" name="Rectangle 3"/>
          <p:cNvSpPr/>
          <p:nvPr/>
        </p:nvSpPr>
        <p:spPr>
          <a:xfrm>
            <a:off x="107316" y="2673926"/>
            <a:ext cx="8702791" cy="1754327"/>
          </a:xfrm>
          <a:prstGeom prst="rect">
            <a:avLst/>
          </a:prstGeom>
          <a:noFill/>
        </p:spPr>
        <p:txBody>
          <a:bodyPr wrap="square" lIns="91440" tIns="45720" rIns="91440" bIns="45720">
            <a:spAutoFit/>
          </a:bodyPr>
          <a:lstStyle/>
          <a:p>
            <a:pPr algn="ctr"/>
            <a:r>
              <a:rPr lang="es-ES_tradnl" sz="3600" b="1" cap="none" spc="0" dirty="0" smtClean="0">
                <a:ln w="12700">
                  <a:solidFill>
                    <a:schemeClr val="tx2">
                      <a:satMod val="155000"/>
                    </a:schemeClr>
                  </a:solidFill>
                  <a:prstDash val="solid"/>
                </a:ln>
                <a:solidFill>
                  <a:schemeClr val="bg1"/>
                </a:solidFill>
                <a:effectLst>
                  <a:glow rad="101600">
                    <a:schemeClr val="tx1">
                      <a:alpha val="75000"/>
                    </a:schemeClr>
                  </a:glow>
                  <a:outerShdw blurRad="41275" dist="20320" dir="1800000" algn="tl" rotWithShape="0">
                    <a:srgbClr val="000000">
                      <a:alpha val="40000"/>
                    </a:srgbClr>
                  </a:outerShdw>
                </a:effectLst>
              </a:rPr>
              <a:t>Proyectos de la Comunidad Mexicana de Aceleradores de Part</a:t>
            </a:r>
            <a:r>
              <a:rPr lang="es-ES_tradnl" sz="3600" b="1" cap="none" spc="0" dirty="0" smtClean="0">
                <a:ln w="12700">
                  <a:solidFill>
                    <a:schemeClr val="tx2">
                      <a:satMod val="155000"/>
                    </a:schemeClr>
                  </a:solidFill>
                  <a:prstDash val="solid"/>
                </a:ln>
                <a:solidFill>
                  <a:schemeClr val="bg1"/>
                </a:solidFill>
                <a:effectLst>
                  <a:glow rad="101600">
                    <a:schemeClr val="tx1">
                      <a:alpha val="75000"/>
                    </a:schemeClr>
                  </a:glow>
                  <a:outerShdw blurRad="41275" dist="20320" dir="1800000" algn="tl" rotWithShape="0">
                    <a:srgbClr val="000000">
                      <a:alpha val="40000"/>
                    </a:srgbClr>
                  </a:outerShdw>
                </a:effectLst>
              </a:rPr>
              <a:t>ículas</a:t>
            </a:r>
            <a:endParaRPr lang="es-ES_tradnl" sz="2400" b="1" i="1" cap="none" spc="0" dirty="0">
              <a:ln w="12700">
                <a:solidFill>
                  <a:schemeClr val="tx2">
                    <a:satMod val="155000"/>
                  </a:schemeClr>
                </a:solidFill>
                <a:prstDash val="solid"/>
              </a:ln>
              <a:solidFill>
                <a:schemeClr val="bg1"/>
              </a:solidFill>
              <a:effectLst>
                <a:glow rad="101600">
                  <a:schemeClr val="tx1">
                    <a:alpha val="75000"/>
                  </a:schemeClr>
                </a:glow>
                <a:outerShdw blurRad="41275" dist="20320" dir="1800000" algn="tl" rotWithShape="0">
                  <a:srgbClr val="000000">
                    <a:alpha val="40000"/>
                  </a:srgbClr>
                </a:outerShdw>
              </a:effectLst>
            </a:endParaRPr>
          </a:p>
        </p:txBody>
      </p:sp>
      <p:sp>
        <p:nvSpPr>
          <p:cNvPr id="6" name="Rectangle 5"/>
          <p:cNvSpPr/>
          <p:nvPr/>
        </p:nvSpPr>
        <p:spPr>
          <a:xfrm>
            <a:off x="2931566" y="4704236"/>
            <a:ext cx="3518912" cy="1006429"/>
          </a:xfrm>
          <a:prstGeom prst="rect">
            <a:avLst/>
          </a:prstGeom>
          <a:noFill/>
        </p:spPr>
        <p:txBody>
          <a:bodyPr wrap="none" lIns="91440" tIns="45720" rIns="91440" bIns="45720">
            <a:spAutoFit/>
          </a:bodyPr>
          <a:lstStyle/>
          <a:p>
            <a:pPr algn="ctr">
              <a:lnSpc>
                <a:spcPct val="120000"/>
              </a:lnSpc>
            </a:pPr>
            <a:r>
              <a:rPr lang="es-ES_tradnl" sz="3200" b="1" dirty="0"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rPr>
              <a:t>Humberto Maury</a:t>
            </a:r>
          </a:p>
          <a:p>
            <a:pPr algn="ctr">
              <a:lnSpc>
                <a:spcPct val="120000"/>
              </a:lnSpc>
            </a:pPr>
            <a:r>
              <a:rPr lang="es-ES_tradnl" b="1" dirty="0" err="1"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rPr>
              <a:t>israel.maury</a:t>
            </a:r>
            <a:r>
              <a:rPr lang="es-ES_tradnl" b="1" dirty="0" err="1"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rPr>
              <a:t>@ugto.mx</a:t>
            </a:r>
            <a:endParaRPr lang="es-ES_tradnl" b="1" dirty="0"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endParaRPr>
          </a:p>
        </p:txBody>
      </p:sp>
      <p:sp>
        <p:nvSpPr>
          <p:cNvPr id="13" name="Rectangle 12"/>
          <p:cNvSpPr/>
          <p:nvPr/>
        </p:nvSpPr>
        <p:spPr>
          <a:xfrm>
            <a:off x="698994" y="267111"/>
            <a:ext cx="7974372" cy="630942"/>
          </a:xfrm>
          <a:prstGeom prst="rect">
            <a:avLst/>
          </a:prstGeom>
          <a:noFill/>
        </p:spPr>
        <p:txBody>
          <a:bodyPr wrap="square" lIns="91440" tIns="45720" rIns="91440" bIns="45720">
            <a:spAutoFit/>
          </a:bodyPr>
          <a:lstStyle/>
          <a:p>
            <a:pPr algn="ctr">
              <a:lnSpc>
                <a:spcPct val="120000"/>
              </a:lnSpc>
            </a:pPr>
            <a:r>
              <a:rPr lang="es-ES_tradnl" sz="3000" b="1" dirty="0"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rPr>
              <a:t>Reuni</a:t>
            </a:r>
            <a:r>
              <a:rPr lang="es-ES_tradnl" sz="3000" b="1" dirty="0"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rPr>
              <a:t>ón General de la Red FAE</a:t>
            </a:r>
            <a:endParaRPr lang="es-ES_tradnl" sz="3000" b="1" dirty="0"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endParaRPr>
          </a:p>
        </p:txBody>
      </p:sp>
      <p:sp>
        <p:nvSpPr>
          <p:cNvPr id="15" name="Rectangle 14"/>
          <p:cNvSpPr/>
          <p:nvPr/>
        </p:nvSpPr>
        <p:spPr>
          <a:xfrm>
            <a:off x="2626540" y="950397"/>
            <a:ext cx="3563972" cy="646331"/>
          </a:xfrm>
          <a:prstGeom prst="rect">
            <a:avLst/>
          </a:prstGeom>
          <a:noFill/>
          <a:effectLst>
            <a:glow rad="101600">
              <a:schemeClr val="bg1">
                <a:alpha val="75000"/>
              </a:schemeClr>
            </a:glow>
          </a:effectLst>
        </p:spPr>
        <p:txBody>
          <a:bodyPr wrap="none" lIns="91440" tIns="45720" rIns="91440" bIns="45720">
            <a:spAutoFit/>
          </a:bodyPr>
          <a:lstStyle/>
          <a:p>
            <a:pPr algn="ctr"/>
            <a:r>
              <a:rPr lang="es-ES_tradnl" b="1" dirty="0" smtClean="0">
                <a:ln w="12700">
                  <a:solidFill>
                    <a:schemeClr val="tx2">
                      <a:satMod val="155000"/>
                    </a:schemeClr>
                  </a:solidFill>
                  <a:prstDash val="solid"/>
                </a:ln>
                <a:solidFill>
                  <a:srgbClr val="000000"/>
                </a:solidFill>
                <a:effectLst>
                  <a:glow rad="101600">
                    <a:schemeClr val="bg1">
                      <a:alpha val="75000"/>
                    </a:schemeClr>
                  </a:glow>
                  <a:outerShdw blurRad="41275" dist="20320" dir="1800000" algn="tl" rotWithShape="0">
                    <a:srgbClr val="000000">
                      <a:alpha val="40000"/>
                    </a:srgbClr>
                  </a:outerShdw>
                </a:effectLst>
              </a:rPr>
              <a:t>10 – 12 de Noviembre de 2016</a:t>
            </a:r>
            <a:endParaRPr lang="es-ES_tradnl" b="1" dirty="0" smtClean="0">
              <a:ln w="12700">
                <a:solidFill>
                  <a:schemeClr val="tx2">
                    <a:satMod val="155000"/>
                  </a:schemeClr>
                </a:solidFill>
                <a:prstDash val="solid"/>
              </a:ln>
              <a:solidFill>
                <a:srgbClr val="000000"/>
              </a:solidFill>
              <a:effectLst>
                <a:glow rad="101600">
                  <a:schemeClr val="bg1">
                    <a:alpha val="75000"/>
                  </a:schemeClr>
                </a:glow>
                <a:outerShdw blurRad="41275" dist="20320" dir="1800000" algn="tl" rotWithShape="0">
                  <a:srgbClr val="000000">
                    <a:alpha val="40000"/>
                  </a:srgbClr>
                </a:outerShdw>
              </a:effectLst>
            </a:endParaRPr>
          </a:p>
          <a:p>
            <a:pPr algn="ctr"/>
            <a:r>
              <a:rPr lang="es-ES_tradnl" b="1" dirty="0" smtClean="0">
                <a:ln w="12700">
                  <a:solidFill>
                    <a:schemeClr val="tx2">
                      <a:satMod val="155000"/>
                    </a:schemeClr>
                  </a:solidFill>
                  <a:prstDash val="solid"/>
                </a:ln>
                <a:solidFill>
                  <a:srgbClr val="000000"/>
                </a:solidFill>
                <a:effectLst>
                  <a:glow rad="101600">
                    <a:schemeClr val="bg1">
                      <a:alpha val="75000"/>
                    </a:schemeClr>
                  </a:glow>
                  <a:outerShdw blurRad="41275" dist="20320" dir="1800000" algn="tl" rotWithShape="0">
                    <a:srgbClr val="000000">
                      <a:alpha val="40000"/>
                    </a:srgbClr>
                  </a:outerShdw>
                </a:effectLst>
              </a:rPr>
              <a:t>Pachuca, Hidalgo</a:t>
            </a:r>
            <a:r>
              <a:rPr lang="es-ES_tradnl" b="1" dirty="0" smtClean="0">
                <a:ln w="12700">
                  <a:solidFill>
                    <a:schemeClr val="tx2">
                      <a:satMod val="155000"/>
                    </a:schemeClr>
                  </a:solidFill>
                  <a:prstDash val="solid"/>
                </a:ln>
                <a:solidFill>
                  <a:srgbClr val="000000"/>
                </a:solidFill>
                <a:effectLst>
                  <a:glow rad="101600">
                    <a:schemeClr val="bg1">
                      <a:alpha val="75000"/>
                    </a:schemeClr>
                  </a:glow>
                  <a:outerShdw blurRad="41275" dist="20320" dir="1800000" algn="tl" rotWithShape="0">
                    <a:srgbClr val="000000">
                      <a:alpha val="40000"/>
                    </a:srgbClr>
                  </a:outerShdw>
                </a:effectLst>
              </a:rPr>
              <a:t>.</a:t>
            </a:r>
            <a:endParaRPr lang="es-ES_tradnl" b="1" dirty="0" smtClean="0">
              <a:ln w="12700">
                <a:solidFill>
                  <a:schemeClr val="tx2">
                    <a:satMod val="155000"/>
                  </a:schemeClr>
                </a:solidFill>
                <a:prstDash val="solid"/>
              </a:ln>
              <a:solidFill>
                <a:srgbClr val="000000"/>
              </a:solidFill>
              <a:effectLst>
                <a:glow rad="101600">
                  <a:schemeClr val="bg1">
                    <a:alpha val="75000"/>
                  </a:schemeClr>
                </a:glow>
                <a:outerShdw blurRad="41275" dist="20320" dir="1800000" algn="tl" rotWithShape="0">
                  <a:srgbClr val="000000">
                    <a:alpha val="40000"/>
                  </a:srgbClr>
                </a:outerShdw>
              </a:effectLst>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14173" y="5707609"/>
            <a:ext cx="2746306" cy="1544797"/>
          </a:xfrm>
          <a:prstGeom prst="rect">
            <a:avLst/>
          </a:prstGeom>
        </p:spPr>
      </p:pic>
      <p:pic>
        <p:nvPicPr>
          <p:cNvPr id="9" name="Picture 8"/>
          <p:cNvPicPr>
            <a:picLocks noChangeAspect="1"/>
          </p:cNvPicPr>
          <p:nvPr/>
        </p:nvPicPr>
        <p:blipFill>
          <a:blip r:embed="rId7"/>
          <a:stretch>
            <a:fillRect/>
          </a:stretch>
        </p:blipFill>
        <p:spPr>
          <a:xfrm>
            <a:off x="0" y="219228"/>
            <a:ext cx="1739358" cy="823907"/>
          </a:xfrm>
          <a:prstGeom prst="rect">
            <a:avLst/>
          </a:prstGeom>
        </p:spPr>
      </p:pic>
    </p:spTree>
    <p:extLst>
      <p:ext uri="{BB962C8B-B14F-4D97-AF65-F5344CB8AC3E}">
        <p14:creationId xmlns:p14="http://schemas.microsoft.com/office/powerpoint/2010/main" val="10239803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022" y="71556"/>
            <a:ext cx="9014676" cy="6711265"/>
          </a:xfrm>
          <a:prstGeom prst="rect">
            <a:avLst/>
          </a:prstGeom>
        </p:spPr>
      </p:pic>
    </p:spTree>
    <p:extLst>
      <p:ext uri="{BB962C8B-B14F-4D97-AF65-F5344CB8AC3E}">
        <p14:creationId xmlns:p14="http://schemas.microsoft.com/office/powerpoint/2010/main" val="28150619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02630"/>
            <a:ext cx="8229600" cy="562074"/>
          </a:xfrm>
        </p:spPr>
        <p:txBody>
          <a:bodyPr>
            <a:noAutofit/>
          </a:bodyPr>
          <a:lstStyle/>
          <a:p>
            <a:r>
              <a:rPr lang="es-MX" sz="4000" b="1" dirty="0" smtClean="0"/>
              <a:t>¿Cómo se aceleran las partículas?</a:t>
            </a:r>
            <a:endParaRPr lang="es-MX" sz="4000" b="1" dirty="0"/>
          </a:p>
        </p:txBody>
      </p:sp>
      <p:sp>
        <p:nvSpPr>
          <p:cNvPr id="3" name="Content Placeholder 2"/>
          <p:cNvSpPr>
            <a:spLocks noGrp="1"/>
          </p:cNvSpPr>
          <p:nvPr>
            <p:ph idx="1"/>
          </p:nvPr>
        </p:nvSpPr>
        <p:spPr>
          <a:xfrm>
            <a:off x="770713" y="971441"/>
            <a:ext cx="7905744" cy="2411036"/>
          </a:xfrm>
        </p:spPr>
        <p:txBody>
          <a:bodyPr>
            <a:normAutofit fontScale="77500" lnSpcReduction="20000"/>
          </a:bodyPr>
          <a:lstStyle/>
          <a:p>
            <a:r>
              <a:rPr lang="es-MX" sz="4600" dirty="0" smtClean="0"/>
              <a:t>Gracias a la fuerza de Lorentz:</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754807" y="1869850"/>
            <a:ext cx="2735692" cy="3908131"/>
          </a:xfrm>
          <a:prstGeom prst="rect">
            <a:avLst/>
          </a:prstGeom>
        </p:spPr>
      </p:pic>
      <p:sp>
        <p:nvSpPr>
          <p:cNvPr id="6" name="TextBox 5"/>
          <p:cNvSpPr txBox="1"/>
          <p:nvPr/>
        </p:nvSpPr>
        <p:spPr>
          <a:xfrm>
            <a:off x="3714399" y="1869850"/>
            <a:ext cx="4362967" cy="707886"/>
          </a:xfrm>
          <a:prstGeom prst="rect">
            <a:avLst/>
          </a:prstGeom>
          <a:solidFill>
            <a:schemeClr val="accent3">
              <a:alpha val="43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MX" sz="4000" b="1" dirty="0" smtClean="0">
                <a:solidFill>
                  <a:schemeClr val="tx1"/>
                </a:solidFill>
                <a:latin typeface="Times New Roman"/>
                <a:cs typeface="Times New Roman"/>
              </a:rPr>
              <a:t>F</a:t>
            </a:r>
            <a:r>
              <a:rPr lang="es-MX" sz="4000" dirty="0" smtClean="0">
                <a:solidFill>
                  <a:schemeClr val="tx1"/>
                </a:solidFill>
                <a:latin typeface="Times New Roman"/>
                <a:cs typeface="Times New Roman"/>
              </a:rPr>
              <a:t> = </a:t>
            </a:r>
            <a:r>
              <a:rPr lang="es-MX" sz="4000" i="1" dirty="0" smtClean="0">
                <a:solidFill>
                  <a:srgbClr val="FF0000"/>
                </a:solidFill>
                <a:latin typeface="Times New Roman"/>
                <a:cs typeface="Times New Roman"/>
              </a:rPr>
              <a:t>q</a:t>
            </a:r>
            <a:r>
              <a:rPr lang="es-MX" sz="4000" dirty="0" smtClean="0">
                <a:solidFill>
                  <a:schemeClr val="tx1"/>
                </a:solidFill>
                <a:latin typeface="Times New Roman"/>
                <a:cs typeface="Times New Roman"/>
              </a:rPr>
              <a:t>(</a:t>
            </a:r>
            <a:r>
              <a:rPr lang="es-MX" sz="4000" b="1" dirty="0" smtClean="0">
                <a:solidFill>
                  <a:schemeClr val="bg1"/>
                </a:solidFill>
                <a:latin typeface="Times New Roman"/>
                <a:cs typeface="Times New Roman"/>
              </a:rPr>
              <a:t>E</a:t>
            </a:r>
            <a:r>
              <a:rPr lang="es-MX" sz="4000" dirty="0" smtClean="0">
                <a:solidFill>
                  <a:srgbClr val="FF0000"/>
                </a:solidFill>
                <a:latin typeface="Times New Roman"/>
                <a:cs typeface="Times New Roman"/>
              </a:rPr>
              <a:t> </a:t>
            </a:r>
            <a:r>
              <a:rPr lang="es-MX" sz="4000" dirty="0" smtClean="0">
                <a:solidFill>
                  <a:schemeClr val="tx1"/>
                </a:solidFill>
                <a:latin typeface="Times New Roman"/>
                <a:cs typeface="Times New Roman"/>
              </a:rPr>
              <a:t>+</a:t>
            </a:r>
            <a:r>
              <a:rPr lang="es-MX" sz="4000" dirty="0" smtClean="0">
                <a:solidFill>
                  <a:srgbClr val="FF0000"/>
                </a:solidFill>
                <a:latin typeface="Times New Roman"/>
                <a:cs typeface="Times New Roman"/>
              </a:rPr>
              <a:t> </a:t>
            </a:r>
            <a:r>
              <a:rPr lang="es-MX" sz="4000" b="1" dirty="0" smtClean="0">
                <a:solidFill>
                  <a:srgbClr val="FF0000"/>
                </a:solidFill>
                <a:latin typeface="Times New Roman"/>
                <a:cs typeface="Times New Roman"/>
              </a:rPr>
              <a:t>v</a:t>
            </a:r>
            <a:r>
              <a:rPr lang="es-MX" sz="4000" dirty="0" smtClean="0">
                <a:solidFill>
                  <a:srgbClr val="FF0000"/>
                </a:solidFill>
                <a:latin typeface="Times New Roman"/>
                <a:cs typeface="Times New Roman"/>
              </a:rPr>
              <a:t> </a:t>
            </a:r>
            <a:r>
              <a:rPr lang="es-MX" sz="4000" dirty="0" smtClean="0">
                <a:solidFill>
                  <a:srgbClr val="FFFFFF"/>
                </a:solidFill>
                <a:latin typeface="Times New Roman"/>
                <a:cs typeface="Times New Roman"/>
              </a:rPr>
              <a:t>x</a:t>
            </a:r>
            <a:r>
              <a:rPr lang="es-MX" sz="4000" dirty="0" smtClean="0">
                <a:solidFill>
                  <a:srgbClr val="FF0000"/>
                </a:solidFill>
                <a:latin typeface="Times New Roman"/>
                <a:cs typeface="Times New Roman"/>
              </a:rPr>
              <a:t> </a:t>
            </a:r>
            <a:r>
              <a:rPr lang="es-MX" sz="4000" b="1" dirty="0" smtClean="0">
                <a:solidFill>
                  <a:srgbClr val="0000FF"/>
                </a:solidFill>
                <a:latin typeface="Times New Roman"/>
                <a:cs typeface="Times New Roman"/>
              </a:rPr>
              <a:t>B</a:t>
            </a:r>
            <a:r>
              <a:rPr lang="es-MX" sz="4000" dirty="0" smtClean="0">
                <a:solidFill>
                  <a:srgbClr val="FFFFFF"/>
                </a:solidFill>
                <a:latin typeface="Times New Roman"/>
                <a:cs typeface="Times New Roman"/>
              </a:rPr>
              <a:t>)</a:t>
            </a:r>
            <a:endParaRPr lang="es-MX" sz="4000" dirty="0">
              <a:solidFill>
                <a:srgbClr val="FFFFFF"/>
              </a:solidFill>
              <a:latin typeface="Times New Roman"/>
              <a:cs typeface="Times New Roman"/>
            </a:endParaRPr>
          </a:p>
        </p:txBody>
      </p:sp>
      <p:sp>
        <p:nvSpPr>
          <p:cNvPr id="7" name="TextBox 6"/>
          <p:cNvSpPr txBox="1"/>
          <p:nvPr/>
        </p:nvSpPr>
        <p:spPr>
          <a:xfrm>
            <a:off x="3714399" y="2814074"/>
            <a:ext cx="4560292" cy="1692771"/>
          </a:xfrm>
          <a:prstGeom prst="rect">
            <a:avLst/>
          </a:prstGeom>
          <a:noFill/>
        </p:spPr>
        <p:txBody>
          <a:bodyPr wrap="square" rtlCol="0">
            <a:spAutoFit/>
          </a:bodyPr>
          <a:lstStyle/>
          <a:p>
            <a:pPr algn="just"/>
            <a:r>
              <a:rPr lang="es-MX" sz="2600" dirty="0" smtClean="0">
                <a:effectLst>
                  <a:glow rad="101600">
                    <a:schemeClr val="accent6">
                      <a:satMod val="175000"/>
                      <a:alpha val="40000"/>
                    </a:schemeClr>
                  </a:glow>
                </a:effectLst>
              </a:rPr>
              <a:t>Que describe la fuerza ejercida por un campo electromagnético (</a:t>
            </a:r>
            <a:r>
              <a:rPr lang="es-MX" sz="2600" b="1" dirty="0" smtClean="0">
                <a:solidFill>
                  <a:schemeClr val="bg1"/>
                </a:solidFill>
                <a:effectLst>
                  <a:glow rad="101600">
                    <a:schemeClr val="accent6">
                      <a:satMod val="175000"/>
                      <a:alpha val="40000"/>
                    </a:schemeClr>
                  </a:glow>
                </a:effectLst>
              </a:rPr>
              <a:t>E</a:t>
            </a:r>
            <a:r>
              <a:rPr lang="es-MX" sz="2600" dirty="0" smtClean="0">
                <a:effectLst>
                  <a:glow rad="101600">
                    <a:schemeClr val="accent6">
                      <a:satMod val="175000"/>
                      <a:alpha val="40000"/>
                    </a:schemeClr>
                  </a:glow>
                </a:effectLst>
              </a:rPr>
              <a:t>, </a:t>
            </a:r>
            <a:r>
              <a:rPr lang="es-MX" sz="2600" b="1" dirty="0" smtClean="0">
                <a:solidFill>
                  <a:srgbClr val="0000FF"/>
                </a:solidFill>
                <a:effectLst>
                  <a:glow rad="101600">
                    <a:schemeClr val="accent6">
                      <a:satMod val="175000"/>
                      <a:alpha val="40000"/>
                    </a:schemeClr>
                  </a:glow>
                </a:effectLst>
              </a:rPr>
              <a:t>B</a:t>
            </a:r>
            <a:r>
              <a:rPr lang="es-MX" sz="2600" dirty="0" smtClean="0">
                <a:effectLst>
                  <a:glow rad="101600">
                    <a:schemeClr val="accent6">
                      <a:satMod val="175000"/>
                      <a:alpha val="40000"/>
                    </a:schemeClr>
                  </a:glow>
                </a:effectLst>
              </a:rPr>
              <a:t>) sobre una partícula con carga </a:t>
            </a:r>
            <a:r>
              <a:rPr lang="es-MX" sz="2600" dirty="0" smtClean="0">
                <a:solidFill>
                  <a:srgbClr val="FF0000"/>
                </a:solidFill>
                <a:effectLst>
                  <a:glow rad="101600">
                    <a:schemeClr val="accent6">
                      <a:satMod val="175000"/>
                      <a:alpha val="40000"/>
                    </a:schemeClr>
                  </a:glow>
                </a:effectLst>
              </a:rPr>
              <a:t>q</a:t>
            </a:r>
            <a:r>
              <a:rPr lang="es-MX" sz="2600" dirty="0" smtClean="0">
                <a:effectLst>
                  <a:glow rad="101600">
                    <a:schemeClr val="accent6">
                      <a:satMod val="175000"/>
                      <a:alpha val="40000"/>
                    </a:schemeClr>
                  </a:glow>
                </a:effectLst>
              </a:rPr>
              <a:t> y velocidad </a:t>
            </a:r>
            <a:r>
              <a:rPr lang="es-MX" sz="2600" b="1" dirty="0" smtClean="0">
                <a:solidFill>
                  <a:srgbClr val="FF0000"/>
                </a:solidFill>
                <a:effectLst>
                  <a:glow rad="101600">
                    <a:schemeClr val="accent6">
                      <a:satMod val="175000"/>
                      <a:alpha val="40000"/>
                    </a:schemeClr>
                  </a:glow>
                </a:effectLst>
              </a:rPr>
              <a:t>v</a:t>
            </a:r>
            <a:endParaRPr lang="es-MX" sz="2600" b="1" dirty="0">
              <a:solidFill>
                <a:srgbClr val="FF0000"/>
              </a:solidFill>
              <a:effectLst>
                <a:glow rad="101600">
                  <a:schemeClr val="accent6">
                    <a:satMod val="175000"/>
                    <a:alpha val="40000"/>
                  </a:schemeClr>
                </a:glow>
              </a:effectLst>
            </a:endParaRPr>
          </a:p>
        </p:txBody>
      </p:sp>
      <p:sp>
        <p:nvSpPr>
          <p:cNvPr id="12" name="TextBox 11"/>
          <p:cNvSpPr txBox="1"/>
          <p:nvPr/>
        </p:nvSpPr>
        <p:spPr>
          <a:xfrm>
            <a:off x="3725679" y="4825448"/>
            <a:ext cx="4560292" cy="1692771"/>
          </a:xfrm>
          <a:prstGeom prst="rect">
            <a:avLst/>
          </a:prstGeom>
          <a:solidFill>
            <a:schemeClr val="accent2">
              <a:lumMod val="20000"/>
              <a:lumOff val="80000"/>
              <a:alpha val="36000"/>
            </a:schemeClr>
          </a:solidFill>
        </p:spPr>
        <p:txBody>
          <a:bodyPr wrap="square" rtlCol="0">
            <a:spAutoFit/>
          </a:bodyPr>
          <a:lstStyle/>
          <a:p>
            <a:r>
              <a:rPr lang="es-MX" sz="2600" b="1" dirty="0" smtClean="0"/>
              <a:t>Elementos clave en un acelerador: </a:t>
            </a:r>
          </a:p>
          <a:p>
            <a:pPr marL="457200" indent="-457200">
              <a:buFont typeface="Arial"/>
              <a:buChar char="•"/>
            </a:pPr>
            <a:r>
              <a:rPr lang="es-MX" sz="2600" b="1" dirty="0" smtClean="0">
                <a:solidFill>
                  <a:schemeClr val="bg1"/>
                </a:solidFill>
              </a:rPr>
              <a:t>Campo eléctrico</a:t>
            </a:r>
            <a:r>
              <a:rPr lang="es-MX" sz="2600" b="1" u="sng" dirty="0" smtClean="0"/>
              <a:t> </a:t>
            </a:r>
            <a:r>
              <a:rPr lang="es-MX" sz="2600" b="1" dirty="0" smtClean="0"/>
              <a:t>y</a:t>
            </a:r>
          </a:p>
          <a:p>
            <a:pPr marL="457200" indent="-457200">
              <a:buFont typeface="Arial"/>
              <a:buChar char="•"/>
            </a:pPr>
            <a:r>
              <a:rPr lang="es-MX" sz="2600" b="1" dirty="0" smtClean="0">
                <a:solidFill>
                  <a:srgbClr val="0000FF"/>
                </a:solidFill>
              </a:rPr>
              <a:t>Campo magnético.</a:t>
            </a:r>
            <a:endParaRPr lang="es-MX" sz="2600" b="1" dirty="0">
              <a:solidFill>
                <a:srgbClr val="0000FF"/>
              </a:solidFill>
            </a:endParaRPr>
          </a:p>
        </p:txBody>
      </p:sp>
    </p:spTree>
    <p:extLst>
      <p:ext uri="{BB962C8B-B14F-4D97-AF65-F5344CB8AC3E}">
        <p14:creationId xmlns:p14="http://schemas.microsoft.com/office/powerpoint/2010/main" val="4145221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3"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02630"/>
            <a:ext cx="8229600" cy="562074"/>
          </a:xfrm>
        </p:spPr>
        <p:txBody>
          <a:bodyPr>
            <a:noAutofit/>
          </a:bodyPr>
          <a:lstStyle/>
          <a:p>
            <a:r>
              <a:rPr lang="es-MX" sz="4000" dirty="0" smtClean="0"/>
              <a:t>¿Cómo se aceleran las partículas?</a:t>
            </a:r>
            <a:endParaRPr lang="es-MX" sz="4000" dirty="0"/>
          </a:p>
        </p:txBody>
      </p:sp>
      <p:sp>
        <p:nvSpPr>
          <p:cNvPr id="3" name="Content Placeholder 2"/>
          <p:cNvSpPr>
            <a:spLocks noGrp="1"/>
          </p:cNvSpPr>
          <p:nvPr>
            <p:ph idx="1"/>
          </p:nvPr>
        </p:nvSpPr>
        <p:spPr>
          <a:xfrm>
            <a:off x="770713" y="971441"/>
            <a:ext cx="7905744" cy="2411036"/>
          </a:xfrm>
        </p:spPr>
        <p:txBody>
          <a:bodyPr>
            <a:normAutofit fontScale="77500" lnSpcReduction="20000"/>
          </a:bodyPr>
          <a:lstStyle/>
          <a:p>
            <a:r>
              <a:rPr lang="es-MX" sz="4600" dirty="0" smtClean="0"/>
              <a:t>Gracias a la fuerza de Lorentz:</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754807" y="1869850"/>
            <a:ext cx="2735692" cy="3908131"/>
          </a:xfrm>
          <a:prstGeom prst="rect">
            <a:avLst/>
          </a:prstGeom>
        </p:spPr>
      </p:pic>
      <p:sp>
        <p:nvSpPr>
          <p:cNvPr id="6" name="TextBox 5"/>
          <p:cNvSpPr txBox="1"/>
          <p:nvPr/>
        </p:nvSpPr>
        <p:spPr>
          <a:xfrm>
            <a:off x="3714399" y="1869850"/>
            <a:ext cx="4362967" cy="707886"/>
          </a:xfrm>
          <a:prstGeom prst="rect">
            <a:avLst/>
          </a:prstGeom>
          <a:solidFill>
            <a:schemeClr val="accent3">
              <a:alpha val="43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MX" sz="4000" b="1" dirty="0" smtClean="0">
                <a:solidFill>
                  <a:schemeClr val="tx1"/>
                </a:solidFill>
                <a:latin typeface="Times New Roman"/>
                <a:cs typeface="Times New Roman"/>
              </a:rPr>
              <a:t>F</a:t>
            </a:r>
            <a:r>
              <a:rPr lang="es-MX" sz="4000" dirty="0" smtClean="0">
                <a:solidFill>
                  <a:schemeClr val="tx1"/>
                </a:solidFill>
                <a:latin typeface="Times New Roman"/>
                <a:cs typeface="Times New Roman"/>
              </a:rPr>
              <a:t> = </a:t>
            </a:r>
            <a:r>
              <a:rPr lang="es-MX" sz="4000" i="1" dirty="0" smtClean="0">
                <a:solidFill>
                  <a:srgbClr val="FF0000"/>
                </a:solidFill>
                <a:latin typeface="Times New Roman"/>
                <a:cs typeface="Times New Roman"/>
              </a:rPr>
              <a:t>q</a:t>
            </a:r>
            <a:r>
              <a:rPr lang="es-MX" sz="4000" dirty="0" smtClean="0">
                <a:solidFill>
                  <a:schemeClr val="tx1"/>
                </a:solidFill>
                <a:latin typeface="Times New Roman"/>
                <a:cs typeface="Times New Roman"/>
              </a:rPr>
              <a:t>(</a:t>
            </a:r>
            <a:r>
              <a:rPr lang="es-MX" sz="4000" b="1" dirty="0" smtClean="0">
                <a:solidFill>
                  <a:schemeClr val="bg1"/>
                </a:solidFill>
                <a:latin typeface="Times New Roman"/>
                <a:cs typeface="Times New Roman"/>
              </a:rPr>
              <a:t>E</a:t>
            </a:r>
            <a:r>
              <a:rPr lang="es-MX" sz="4000" dirty="0" smtClean="0">
                <a:solidFill>
                  <a:srgbClr val="FF0000"/>
                </a:solidFill>
                <a:latin typeface="Times New Roman"/>
                <a:cs typeface="Times New Roman"/>
              </a:rPr>
              <a:t> </a:t>
            </a:r>
            <a:r>
              <a:rPr lang="es-MX" sz="4000" dirty="0" smtClean="0">
                <a:solidFill>
                  <a:schemeClr val="tx1"/>
                </a:solidFill>
                <a:latin typeface="Times New Roman"/>
                <a:cs typeface="Times New Roman"/>
              </a:rPr>
              <a:t>+</a:t>
            </a:r>
            <a:r>
              <a:rPr lang="es-MX" sz="4000" dirty="0" smtClean="0">
                <a:solidFill>
                  <a:srgbClr val="FF0000"/>
                </a:solidFill>
                <a:latin typeface="Times New Roman"/>
                <a:cs typeface="Times New Roman"/>
              </a:rPr>
              <a:t> </a:t>
            </a:r>
            <a:r>
              <a:rPr lang="es-MX" sz="4000" b="1" dirty="0" smtClean="0">
                <a:solidFill>
                  <a:srgbClr val="FF0000"/>
                </a:solidFill>
                <a:latin typeface="Times New Roman"/>
                <a:cs typeface="Times New Roman"/>
              </a:rPr>
              <a:t>v</a:t>
            </a:r>
            <a:r>
              <a:rPr lang="es-MX" sz="4000" dirty="0" smtClean="0">
                <a:solidFill>
                  <a:srgbClr val="FF0000"/>
                </a:solidFill>
                <a:latin typeface="Times New Roman"/>
                <a:cs typeface="Times New Roman"/>
              </a:rPr>
              <a:t> </a:t>
            </a:r>
            <a:r>
              <a:rPr lang="es-MX" sz="4000" dirty="0" smtClean="0">
                <a:solidFill>
                  <a:srgbClr val="FFFFFF"/>
                </a:solidFill>
                <a:latin typeface="Times New Roman"/>
                <a:cs typeface="Times New Roman"/>
              </a:rPr>
              <a:t>x</a:t>
            </a:r>
            <a:r>
              <a:rPr lang="es-MX" sz="4000" dirty="0" smtClean="0">
                <a:solidFill>
                  <a:srgbClr val="FF0000"/>
                </a:solidFill>
                <a:latin typeface="Times New Roman"/>
                <a:cs typeface="Times New Roman"/>
              </a:rPr>
              <a:t> </a:t>
            </a:r>
            <a:r>
              <a:rPr lang="es-MX" sz="4000" b="1" dirty="0" smtClean="0">
                <a:solidFill>
                  <a:srgbClr val="0000FF"/>
                </a:solidFill>
                <a:latin typeface="Times New Roman"/>
                <a:cs typeface="Times New Roman"/>
              </a:rPr>
              <a:t>B</a:t>
            </a:r>
            <a:r>
              <a:rPr lang="es-MX" sz="4000" dirty="0" smtClean="0">
                <a:solidFill>
                  <a:srgbClr val="FFFFFF"/>
                </a:solidFill>
                <a:latin typeface="Times New Roman"/>
                <a:cs typeface="Times New Roman"/>
              </a:rPr>
              <a:t>)</a:t>
            </a:r>
            <a:endParaRPr lang="es-MX" sz="4000" dirty="0">
              <a:solidFill>
                <a:srgbClr val="FFFFFF"/>
              </a:solidFill>
              <a:latin typeface="Times New Roman"/>
              <a:cs typeface="Times New Roman"/>
            </a:endParaRPr>
          </a:p>
        </p:txBody>
      </p:sp>
      <p:sp>
        <p:nvSpPr>
          <p:cNvPr id="7" name="TextBox 6"/>
          <p:cNvSpPr txBox="1"/>
          <p:nvPr/>
        </p:nvSpPr>
        <p:spPr>
          <a:xfrm>
            <a:off x="3714399" y="2814074"/>
            <a:ext cx="4560292" cy="1692771"/>
          </a:xfrm>
          <a:prstGeom prst="rect">
            <a:avLst/>
          </a:prstGeom>
          <a:noFill/>
        </p:spPr>
        <p:txBody>
          <a:bodyPr wrap="square" rtlCol="0">
            <a:spAutoFit/>
          </a:bodyPr>
          <a:lstStyle/>
          <a:p>
            <a:r>
              <a:rPr lang="es-MX" sz="2600" dirty="0" smtClean="0">
                <a:effectLst>
                  <a:glow rad="101600">
                    <a:schemeClr val="accent6">
                      <a:satMod val="175000"/>
                      <a:alpha val="40000"/>
                    </a:schemeClr>
                  </a:glow>
                </a:effectLst>
              </a:rPr>
              <a:t>Que describe la fuerza ejercida por un campo electromagnético (</a:t>
            </a:r>
            <a:r>
              <a:rPr lang="es-MX" sz="2600" b="1" dirty="0" smtClean="0">
                <a:solidFill>
                  <a:schemeClr val="bg1"/>
                </a:solidFill>
                <a:effectLst>
                  <a:glow rad="101600">
                    <a:schemeClr val="accent6">
                      <a:satMod val="175000"/>
                      <a:alpha val="40000"/>
                    </a:schemeClr>
                  </a:glow>
                </a:effectLst>
              </a:rPr>
              <a:t>E</a:t>
            </a:r>
            <a:r>
              <a:rPr lang="es-MX" sz="2600" dirty="0" smtClean="0">
                <a:effectLst>
                  <a:glow rad="101600">
                    <a:schemeClr val="accent6">
                      <a:satMod val="175000"/>
                      <a:alpha val="40000"/>
                    </a:schemeClr>
                  </a:glow>
                </a:effectLst>
              </a:rPr>
              <a:t>, </a:t>
            </a:r>
            <a:r>
              <a:rPr lang="es-MX" sz="2600" b="1" dirty="0" smtClean="0">
                <a:solidFill>
                  <a:srgbClr val="0000FF"/>
                </a:solidFill>
                <a:effectLst>
                  <a:glow rad="101600">
                    <a:schemeClr val="accent6">
                      <a:satMod val="175000"/>
                      <a:alpha val="40000"/>
                    </a:schemeClr>
                  </a:glow>
                </a:effectLst>
              </a:rPr>
              <a:t>B</a:t>
            </a:r>
            <a:r>
              <a:rPr lang="es-MX" sz="2600" dirty="0" smtClean="0">
                <a:effectLst>
                  <a:glow rad="101600">
                    <a:schemeClr val="accent6">
                      <a:satMod val="175000"/>
                      <a:alpha val="40000"/>
                    </a:schemeClr>
                  </a:glow>
                </a:effectLst>
              </a:rPr>
              <a:t>) sobre una partícula con carga </a:t>
            </a:r>
            <a:r>
              <a:rPr lang="es-MX" sz="2600" dirty="0" smtClean="0">
                <a:solidFill>
                  <a:srgbClr val="FF0000"/>
                </a:solidFill>
                <a:effectLst>
                  <a:glow rad="101600">
                    <a:schemeClr val="accent6">
                      <a:satMod val="175000"/>
                      <a:alpha val="40000"/>
                    </a:schemeClr>
                  </a:glow>
                </a:effectLst>
              </a:rPr>
              <a:t>q</a:t>
            </a:r>
            <a:r>
              <a:rPr lang="es-MX" sz="2600" dirty="0" smtClean="0">
                <a:effectLst>
                  <a:glow rad="101600">
                    <a:schemeClr val="accent6">
                      <a:satMod val="175000"/>
                      <a:alpha val="40000"/>
                    </a:schemeClr>
                  </a:glow>
                </a:effectLst>
              </a:rPr>
              <a:t> y velocidad </a:t>
            </a:r>
            <a:r>
              <a:rPr lang="es-MX" sz="2600" b="1" dirty="0" smtClean="0">
                <a:solidFill>
                  <a:srgbClr val="FF0000"/>
                </a:solidFill>
                <a:effectLst>
                  <a:glow rad="101600">
                    <a:schemeClr val="accent6">
                      <a:satMod val="175000"/>
                      <a:alpha val="40000"/>
                    </a:schemeClr>
                  </a:glow>
                </a:effectLst>
              </a:rPr>
              <a:t>v</a:t>
            </a:r>
            <a:endParaRPr lang="es-MX" sz="2600" b="1" dirty="0">
              <a:solidFill>
                <a:srgbClr val="FF0000"/>
              </a:solidFill>
              <a:effectLst>
                <a:glow rad="101600">
                  <a:schemeClr val="accent6">
                    <a:satMod val="175000"/>
                    <a:alpha val="40000"/>
                  </a:schemeClr>
                </a:glow>
              </a:effectLst>
            </a:endParaRPr>
          </a:p>
        </p:txBody>
      </p:sp>
      <p:sp>
        <p:nvSpPr>
          <p:cNvPr id="8" name="Oval 7"/>
          <p:cNvSpPr/>
          <p:nvPr/>
        </p:nvSpPr>
        <p:spPr>
          <a:xfrm>
            <a:off x="5347784" y="1780410"/>
            <a:ext cx="608110" cy="944224"/>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2" name="TextBox 11"/>
          <p:cNvSpPr txBox="1"/>
          <p:nvPr/>
        </p:nvSpPr>
        <p:spPr>
          <a:xfrm>
            <a:off x="3725679" y="4825448"/>
            <a:ext cx="4560292" cy="1692771"/>
          </a:xfrm>
          <a:prstGeom prst="rect">
            <a:avLst/>
          </a:prstGeom>
          <a:solidFill>
            <a:schemeClr val="accent2">
              <a:lumMod val="20000"/>
              <a:lumOff val="80000"/>
              <a:alpha val="36000"/>
            </a:schemeClr>
          </a:solidFill>
        </p:spPr>
        <p:txBody>
          <a:bodyPr wrap="square" rtlCol="0">
            <a:spAutoFit/>
          </a:bodyPr>
          <a:lstStyle/>
          <a:p>
            <a:r>
              <a:rPr lang="es-MX" sz="2600" b="1" dirty="0" smtClean="0"/>
              <a:t>Elementos clave en un acelerador: </a:t>
            </a:r>
          </a:p>
          <a:p>
            <a:pPr marL="457200" indent="-457200">
              <a:buFont typeface="Arial"/>
              <a:buChar char="•"/>
            </a:pPr>
            <a:r>
              <a:rPr lang="es-MX" sz="2600" b="1" u="sng" dirty="0" smtClean="0">
                <a:solidFill>
                  <a:schemeClr val="bg1"/>
                </a:solidFill>
              </a:rPr>
              <a:t>Campo eléctrico</a:t>
            </a:r>
            <a:r>
              <a:rPr lang="es-MX" sz="2600" b="1" u="sng" dirty="0" smtClean="0"/>
              <a:t> </a:t>
            </a:r>
            <a:r>
              <a:rPr lang="es-MX" sz="2600" b="1" dirty="0" smtClean="0"/>
              <a:t>y</a:t>
            </a:r>
          </a:p>
          <a:p>
            <a:pPr marL="457200" indent="-457200">
              <a:buFont typeface="Arial"/>
              <a:buChar char="•"/>
            </a:pPr>
            <a:r>
              <a:rPr lang="es-MX" sz="2600" b="1" dirty="0" smtClean="0">
                <a:solidFill>
                  <a:srgbClr val="0000FF"/>
                </a:solidFill>
              </a:rPr>
              <a:t>Campo magnético.</a:t>
            </a:r>
            <a:endParaRPr lang="es-MX" sz="2600" b="1" dirty="0">
              <a:solidFill>
                <a:srgbClr val="0000FF"/>
              </a:solidFill>
            </a:endParaRPr>
          </a:p>
        </p:txBody>
      </p:sp>
    </p:spTree>
    <p:extLst>
      <p:ext uri="{BB962C8B-B14F-4D97-AF65-F5344CB8AC3E}">
        <p14:creationId xmlns:p14="http://schemas.microsoft.com/office/powerpoint/2010/main" val="18844626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02630"/>
            <a:ext cx="8229600" cy="562074"/>
          </a:xfrm>
        </p:spPr>
        <p:txBody>
          <a:bodyPr>
            <a:noAutofit/>
          </a:bodyPr>
          <a:lstStyle/>
          <a:p>
            <a:r>
              <a:rPr lang="en-GB" sz="3500" b="1" dirty="0" err="1" smtClean="0"/>
              <a:t>Fuerza</a:t>
            </a:r>
            <a:r>
              <a:rPr lang="en-GB" sz="3500" b="1" dirty="0" smtClean="0"/>
              <a:t> </a:t>
            </a:r>
            <a:r>
              <a:rPr lang="en-GB" sz="3500" b="1" dirty="0" err="1" smtClean="0"/>
              <a:t>eléctrica</a:t>
            </a:r>
            <a:endParaRPr lang="en-GB" sz="3500" b="1" dirty="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570684" y="1139760"/>
            <a:ext cx="4323772" cy="2778832"/>
          </a:xfrm>
          <a:prstGeom prst="rect">
            <a:avLst/>
          </a:prstGeom>
        </p:spPr>
      </p:pic>
      <p:pic>
        <p:nvPicPr>
          <p:cNvPr id="7" name="Picture 6"/>
          <p:cNvPicPr>
            <a:picLocks noChangeAspect="1"/>
          </p:cNvPicPr>
          <p:nvPr/>
        </p:nvPicPr>
        <p:blipFill>
          <a:blip r:embed="rId4"/>
          <a:stretch>
            <a:fillRect/>
          </a:stretch>
        </p:blipFill>
        <p:spPr>
          <a:xfrm>
            <a:off x="4894456" y="1139760"/>
            <a:ext cx="4013432" cy="2778832"/>
          </a:xfrm>
          <a:prstGeom prst="rect">
            <a:avLst/>
          </a:prstGeom>
        </p:spPr>
      </p:pic>
      <p:sp>
        <p:nvSpPr>
          <p:cNvPr id="8" name="TextBox 7"/>
          <p:cNvSpPr txBox="1"/>
          <p:nvPr/>
        </p:nvSpPr>
        <p:spPr>
          <a:xfrm>
            <a:off x="457200" y="5174036"/>
            <a:ext cx="4362967" cy="707886"/>
          </a:xfrm>
          <a:prstGeom prst="rect">
            <a:avLst/>
          </a:prstGeom>
          <a:solidFill>
            <a:schemeClr val="accent3">
              <a:alpha val="43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MX" sz="4000" b="1" dirty="0" smtClean="0">
                <a:solidFill>
                  <a:schemeClr val="tx1"/>
                </a:solidFill>
                <a:latin typeface="Times New Roman"/>
                <a:cs typeface="Times New Roman"/>
              </a:rPr>
              <a:t>F</a:t>
            </a:r>
            <a:r>
              <a:rPr lang="es-MX" sz="4000" dirty="0" smtClean="0">
                <a:solidFill>
                  <a:schemeClr val="tx1"/>
                </a:solidFill>
                <a:latin typeface="Times New Roman"/>
                <a:cs typeface="Times New Roman"/>
              </a:rPr>
              <a:t> = </a:t>
            </a:r>
            <a:r>
              <a:rPr lang="es-MX" sz="4000" i="1" dirty="0" smtClean="0">
                <a:solidFill>
                  <a:srgbClr val="FF0000"/>
                </a:solidFill>
                <a:latin typeface="Times New Roman"/>
                <a:cs typeface="Times New Roman"/>
              </a:rPr>
              <a:t>q</a:t>
            </a:r>
            <a:r>
              <a:rPr lang="es-MX" sz="4000" dirty="0" smtClean="0">
                <a:solidFill>
                  <a:schemeClr val="tx1"/>
                </a:solidFill>
                <a:latin typeface="Times New Roman"/>
                <a:cs typeface="Times New Roman"/>
              </a:rPr>
              <a:t>(</a:t>
            </a:r>
            <a:r>
              <a:rPr lang="es-MX" sz="4000" b="1" dirty="0" smtClean="0">
                <a:solidFill>
                  <a:schemeClr val="bg1"/>
                </a:solidFill>
                <a:effectLst>
                  <a:glow rad="139700">
                    <a:schemeClr val="accent2">
                      <a:satMod val="175000"/>
                      <a:alpha val="40000"/>
                    </a:schemeClr>
                  </a:glow>
                </a:effectLst>
                <a:latin typeface="Times New Roman"/>
                <a:cs typeface="Times New Roman"/>
              </a:rPr>
              <a:t>E</a:t>
            </a:r>
            <a:r>
              <a:rPr lang="es-MX" sz="4000" dirty="0" smtClean="0">
                <a:solidFill>
                  <a:srgbClr val="FF0000"/>
                </a:solidFill>
                <a:latin typeface="Times New Roman"/>
                <a:cs typeface="Times New Roman"/>
              </a:rPr>
              <a:t> </a:t>
            </a:r>
            <a:r>
              <a:rPr lang="es-MX" sz="4000" dirty="0" smtClean="0">
                <a:solidFill>
                  <a:schemeClr val="tx1"/>
                </a:solidFill>
                <a:latin typeface="Times New Roman"/>
                <a:cs typeface="Times New Roman"/>
              </a:rPr>
              <a:t>+</a:t>
            </a:r>
            <a:r>
              <a:rPr lang="es-MX" sz="4000" dirty="0" smtClean="0">
                <a:solidFill>
                  <a:srgbClr val="FF0000"/>
                </a:solidFill>
                <a:latin typeface="Times New Roman"/>
                <a:cs typeface="Times New Roman"/>
              </a:rPr>
              <a:t> </a:t>
            </a:r>
            <a:r>
              <a:rPr lang="es-MX" sz="4000" b="1" dirty="0" smtClean="0">
                <a:solidFill>
                  <a:srgbClr val="FF0000"/>
                </a:solidFill>
                <a:latin typeface="Times New Roman"/>
                <a:cs typeface="Times New Roman"/>
              </a:rPr>
              <a:t>v</a:t>
            </a:r>
            <a:r>
              <a:rPr lang="es-MX" sz="4000" dirty="0" smtClean="0">
                <a:solidFill>
                  <a:srgbClr val="FF0000"/>
                </a:solidFill>
                <a:latin typeface="Times New Roman"/>
                <a:cs typeface="Times New Roman"/>
              </a:rPr>
              <a:t> </a:t>
            </a:r>
            <a:r>
              <a:rPr lang="es-MX" sz="4000" dirty="0" smtClean="0">
                <a:solidFill>
                  <a:srgbClr val="FFFFFF"/>
                </a:solidFill>
                <a:latin typeface="Times New Roman"/>
                <a:cs typeface="Times New Roman"/>
              </a:rPr>
              <a:t>x</a:t>
            </a:r>
            <a:r>
              <a:rPr lang="es-MX" sz="4000" dirty="0" smtClean="0">
                <a:solidFill>
                  <a:srgbClr val="FF0000"/>
                </a:solidFill>
                <a:latin typeface="Times New Roman"/>
                <a:cs typeface="Times New Roman"/>
              </a:rPr>
              <a:t> </a:t>
            </a:r>
            <a:r>
              <a:rPr lang="es-MX" sz="4000" b="1" dirty="0" smtClean="0">
                <a:solidFill>
                  <a:srgbClr val="0000FF"/>
                </a:solidFill>
                <a:latin typeface="Times New Roman"/>
                <a:cs typeface="Times New Roman"/>
              </a:rPr>
              <a:t>B</a:t>
            </a:r>
            <a:r>
              <a:rPr lang="es-MX" sz="4000" dirty="0" smtClean="0">
                <a:solidFill>
                  <a:srgbClr val="FFFFFF"/>
                </a:solidFill>
                <a:latin typeface="Times New Roman"/>
                <a:cs typeface="Times New Roman"/>
              </a:rPr>
              <a:t>)</a:t>
            </a:r>
            <a:endParaRPr lang="es-MX" sz="4000" dirty="0">
              <a:solidFill>
                <a:srgbClr val="FFFFFF"/>
              </a:solidFill>
              <a:latin typeface="Times New Roman"/>
              <a:cs typeface="Times New Roman"/>
            </a:endParaRPr>
          </a:p>
        </p:txBody>
      </p:sp>
      <p:sp>
        <p:nvSpPr>
          <p:cNvPr id="10" name="Oval 9"/>
          <p:cNvSpPr/>
          <p:nvPr/>
        </p:nvSpPr>
        <p:spPr>
          <a:xfrm>
            <a:off x="2092607" y="5080802"/>
            <a:ext cx="608110" cy="944224"/>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2" name="Picture 11"/>
          <p:cNvPicPr>
            <a:picLocks noChangeAspect="1"/>
          </p:cNvPicPr>
          <p:nvPr/>
        </p:nvPicPr>
        <p:blipFill>
          <a:blip r:embed="rId5"/>
          <a:stretch>
            <a:fillRect/>
          </a:stretch>
        </p:blipFill>
        <p:spPr>
          <a:xfrm>
            <a:off x="5317637" y="4279799"/>
            <a:ext cx="3105233" cy="2060995"/>
          </a:xfrm>
          <a:prstGeom prst="rect">
            <a:avLst/>
          </a:prstGeom>
        </p:spPr>
      </p:pic>
    </p:spTree>
    <p:extLst>
      <p:ext uri="{BB962C8B-B14F-4D97-AF65-F5344CB8AC3E}">
        <p14:creationId xmlns:p14="http://schemas.microsoft.com/office/powerpoint/2010/main" val="100497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02630"/>
            <a:ext cx="8229600" cy="562074"/>
          </a:xfrm>
        </p:spPr>
        <p:txBody>
          <a:bodyPr>
            <a:noAutofit/>
          </a:bodyPr>
          <a:lstStyle/>
          <a:p>
            <a:r>
              <a:rPr lang="en-GB" sz="3500" b="1" dirty="0" err="1" smtClean="0"/>
              <a:t>Fuerza</a:t>
            </a:r>
            <a:r>
              <a:rPr lang="en-GB" sz="3500" b="1" dirty="0" smtClean="0"/>
              <a:t> </a:t>
            </a:r>
            <a:r>
              <a:rPr lang="en-GB" sz="3500" b="1" dirty="0" err="1" smtClean="0"/>
              <a:t>magnética</a:t>
            </a:r>
            <a:endParaRPr lang="en-GB" sz="3500" b="1" dirty="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12" name="Content Placeholder 3"/>
          <p:cNvPicPr>
            <a:picLocks noGrp="1" noChangeAspect="1"/>
          </p:cNvPicPr>
          <p:nvPr>
            <p:ph idx="1"/>
          </p:nvPr>
        </p:nvPicPr>
        <p:blipFill>
          <a:blip r:embed="rId3"/>
          <a:srcRect t="13336" b="13336"/>
          <a:stretch>
            <a:fillRect/>
          </a:stretch>
        </p:blipFill>
        <p:spPr>
          <a:xfrm>
            <a:off x="457200" y="1274970"/>
            <a:ext cx="5148058" cy="2831234"/>
          </a:xfrm>
        </p:spPr>
      </p:pic>
      <p:pic>
        <p:nvPicPr>
          <p:cNvPr id="10" name="Picture 9"/>
          <p:cNvPicPr>
            <a:picLocks noChangeAspect="1"/>
          </p:cNvPicPr>
          <p:nvPr/>
        </p:nvPicPr>
        <p:blipFill>
          <a:blip r:embed="rId4"/>
          <a:stretch>
            <a:fillRect/>
          </a:stretch>
        </p:blipFill>
        <p:spPr>
          <a:xfrm>
            <a:off x="4979205" y="1509249"/>
            <a:ext cx="3850094" cy="2933771"/>
          </a:xfrm>
          <a:prstGeom prst="rect">
            <a:avLst/>
          </a:prstGeom>
        </p:spPr>
      </p:pic>
      <p:sp>
        <p:nvSpPr>
          <p:cNvPr id="8" name="TextBox 7"/>
          <p:cNvSpPr txBox="1"/>
          <p:nvPr/>
        </p:nvSpPr>
        <p:spPr>
          <a:xfrm>
            <a:off x="842856" y="5089779"/>
            <a:ext cx="4362967" cy="707886"/>
          </a:xfrm>
          <a:prstGeom prst="rect">
            <a:avLst/>
          </a:prstGeom>
          <a:solidFill>
            <a:schemeClr val="accent3">
              <a:alpha val="43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MX" sz="4000" b="1" dirty="0" smtClean="0">
                <a:solidFill>
                  <a:schemeClr val="tx1"/>
                </a:solidFill>
                <a:latin typeface="Times New Roman"/>
                <a:cs typeface="Times New Roman"/>
              </a:rPr>
              <a:t>F</a:t>
            </a:r>
            <a:r>
              <a:rPr lang="es-MX" sz="4000" dirty="0" smtClean="0">
                <a:solidFill>
                  <a:schemeClr val="tx1"/>
                </a:solidFill>
                <a:latin typeface="Times New Roman"/>
                <a:cs typeface="Times New Roman"/>
              </a:rPr>
              <a:t> = </a:t>
            </a:r>
            <a:r>
              <a:rPr lang="es-MX" sz="4000" i="1" dirty="0" smtClean="0">
                <a:solidFill>
                  <a:srgbClr val="FF0000"/>
                </a:solidFill>
                <a:latin typeface="Times New Roman"/>
                <a:cs typeface="Times New Roman"/>
              </a:rPr>
              <a:t>q</a:t>
            </a:r>
            <a:r>
              <a:rPr lang="es-MX" sz="4000" dirty="0" smtClean="0">
                <a:solidFill>
                  <a:schemeClr val="tx1"/>
                </a:solidFill>
                <a:latin typeface="Times New Roman"/>
                <a:cs typeface="Times New Roman"/>
              </a:rPr>
              <a:t>(</a:t>
            </a:r>
            <a:r>
              <a:rPr lang="es-MX" sz="4000" b="1" dirty="0" smtClean="0">
                <a:solidFill>
                  <a:schemeClr val="bg1"/>
                </a:solidFill>
                <a:latin typeface="Times New Roman"/>
                <a:cs typeface="Times New Roman"/>
              </a:rPr>
              <a:t>E</a:t>
            </a:r>
            <a:r>
              <a:rPr lang="es-MX" sz="4000" dirty="0" smtClean="0">
                <a:solidFill>
                  <a:srgbClr val="FF0000"/>
                </a:solidFill>
                <a:latin typeface="Times New Roman"/>
                <a:cs typeface="Times New Roman"/>
              </a:rPr>
              <a:t> </a:t>
            </a:r>
            <a:r>
              <a:rPr lang="es-MX" sz="4000" dirty="0" smtClean="0">
                <a:solidFill>
                  <a:schemeClr val="tx1"/>
                </a:solidFill>
                <a:latin typeface="Times New Roman"/>
                <a:cs typeface="Times New Roman"/>
              </a:rPr>
              <a:t>+</a:t>
            </a:r>
            <a:r>
              <a:rPr lang="es-MX" sz="4000" dirty="0" smtClean="0">
                <a:solidFill>
                  <a:srgbClr val="FF0000"/>
                </a:solidFill>
                <a:latin typeface="Times New Roman"/>
                <a:cs typeface="Times New Roman"/>
              </a:rPr>
              <a:t> </a:t>
            </a:r>
            <a:r>
              <a:rPr lang="es-MX" sz="4000" b="1" dirty="0" smtClean="0">
                <a:solidFill>
                  <a:srgbClr val="FF0000"/>
                </a:solidFill>
                <a:effectLst>
                  <a:glow rad="139700">
                    <a:schemeClr val="accent2">
                      <a:satMod val="175000"/>
                      <a:alpha val="40000"/>
                    </a:schemeClr>
                  </a:glow>
                </a:effectLst>
                <a:latin typeface="Times New Roman"/>
                <a:cs typeface="Times New Roman"/>
              </a:rPr>
              <a:t>v</a:t>
            </a:r>
            <a:r>
              <a:rPr lang="es-MX" sz="4000" dirty="0" smtClean="0">
                <a:solidFill>
                  <a:srgbClr val="FF0000"/>
                </a:solidFill>
                <a:effectLst>
                  <a:glow rad="139700">
                    <a:schemeClr val="accent2">
                      <a:satMod val="175000"/>
                      <a:alpha val="40000"/>
                    </a:schemeClr>
                  </a:glow>
                </a:effectLst>
                <a:latin typeface="Times New Roman"/>
                <a:cs typeface="Times New Roman"/>
              </a:rPr>
              <a:t> </a:t>
            </a:r>
            <a:r>
              <a:rPr lang="es-MX" sz="4000" dirty="0" smtClean="0">
                <a:solidFill>
                  <a:srgbClr val="FFFFFF"/>
                </a:solidFill>
                <a:effectLst>
                  <a:glow rad="139700">
                    <a:schemeClr val="accent2">
                      <a:satMod val="175000"/>
                      <a:alpha val="40000"/>
                    </a:schemeClr>
                  </a:glow>
                </a:effectLst>
                <a:latin typeface="Times New Roman"/>
                <a:cs typeface="Times New Roman"/>
              </a:rPr>
              <a:t>x</a:t>
            </a:r>
            <a:r>
              <a:rPr lang="es-MX" sz="4000" dirty="0" smtClean="0">
                <a:solidFill>
                  <a:srgbClr val="FF0000"/>
                </a:solidFill>
                <a:effectLst>
                  <a:glow rad="139700">
                    <a:schemeClr val="accent2">
                      <a:satMod val="175000"/>
                      <a:alpha val="40000"/>
                    </a:schemeClr>
                  </a:glow>
                </a:effectLst>
                <a:latin typeface="Times New Roman"/>
                <a:cs typeface="Times New Roman"/>
              </a:rPr>
              <a:t> </a:t>
            </a:r>
            <a:r>
              <a:rPr lang="es-MX" sz="4000" b="1" dirty="0" smtClean="0">
                <a:solidFill>
                  <a:srgbClr val="0000FF"/>
                </a:solidFill>
                <a:effectLst>
                  <a:glow rad="139700">
                    <a:schemeClr val="accent2">
                      <a:satMod val="175000"/>
                      <a:alpha val="40000"/>
                    </a:schemeClr>
                  </a:glow>
                </a:effectLst>
                <a:latin typeface="Times New Roman"/>
                <a:cs typeface="Times New Roman"/>
              </a:rPr>
              <a:t>B</a:t>
            </a:r>
            <a:r>
              <a:rPr lang="es-MX" sz="4000" dirty="0" smtClean="0">
                <a:solidFill>
                  <a:srgbClr val="FFFFFF"/>
                </a:solidFill>
                <a:latin typeface="Times New Roman"/>
                <a:cs typeface="Times New Roman"/>
              </a:rPr>
              <a:t>)</a:t>
            </a:r>
            <a:endParaRPr lang="es-MX" sz="4000" dirty="0">
              <a:solidFill>
                <a:srgbClr val="FFFFFF"/>
              </a:solidFill>
              <a:latin typeface="Times New Roman"/>
              <a:cs typeface="Times New Roman"/>
            </a:endParaRPr>
          </a:p>
        </p:txBody>
      </p:sp>
      <p:sp>
        <p:nvSpPr>
          <p:cNvPr id="11" name="Oval 10"/>
          <p:cNvSpPr/>
          <p:nvPr/>
        </p:nvSpPr>
        <p:spPr>
          <a:xfrm>
            <a:off x="3344604" y="5054003"/>
            <a:ext cx="1448730" cy="944224"/>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4" name="Picture 13"/>
          <p:cNvPicPr>
            <a:picLocks noChangeAspect="1"/>
          </p:cNvPicPr>
          <p:nvPr/>
        </p:nvPicPr>
        <p:blipFill>
          <a:blip r:embed="rId5"/>
          <a:stretch>
            <a:fillRect/>
          </a:stretch>
        </p:blipFill>
        <p:spPr>
          <a:xfrm>
            <a:off x="5987506" y="4443020"/>
            <a:ext cx="2355075" cy="2270118"/>
          </a:xfrm>
          <a:prstGeom prst="ellipse">
            <a:avLst/>
          </a:prstGeom>
          <a:ln>
            <a:noFill/>
          </a:ln>
          <a:effectLst>
            <a:softEdge rad="112500"/>
          </a:effectLst>
        </p:spPr>
      </p:pic>
    </p:spTree>
    <p:extLst>
      <p:ext uri="{BB962C8B-B14F-4D97-AF65-F5344CB8AC3E}">
        <p14:creationId xmlns:p14="http://schemas.microsoft.com/office/powerpoint/2010/main" val="4225737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smtClean="0"/>
              <a:t>Cámara de vacío</a:t>
            </a:r>
            <a:endParaRPr lang="es-MX" b="1" dirty="0"/>
          </a:p>
        </p:txBody>
      </p:sp>
      <p:pic>
        <p:nvPicPr>
          <p:cNvPr id="4" name="Picture 3"/>
          <p:cNvPicPr>
            <a:picLocks noChangeAspect="1"/>
          </p:cNvPicPr>
          <p:nvPr/>
        </p:nvPicPr>
        <p:blipFill>
          <a:blip r:embed="rId3"/>
          <a:stretch>
            <a:fillRect/>
          </a:stretch>
        </p:blipFill>
        <p:spPr>
          <a:xfrm>
            <a:off x="743369" y="1328199"/>
            <a:ext cx="3638597" cy="2562179"/>
          </a:xfrm>
          <a:prstGeom prst="rect">
            <a:avLst/>
          </a:prstGeom>
        </p:spPr>
      </p:pic>
      <p:pic>
        <p:nvPicPr>
          <p:cNvPr id="5" name="Picture 4"/>
          <p:cNvPicPr>
            <a:picLocks noChangeAspect="1"/>
          </p:cNvPicPr>
          <p:nvPr/>
        </p:nvPicPr>
        <p:blipFill>
          <a:blip r:embed="rId4"/>
          <a:stretch>
            <a:fillRect/>
          </a:stretch>
        </p:blipFill>
        <p:spPr>
          <a:xfrm>
            <a:off x="757575" y="3890378"/>
            <a:ext cx="3624391" cy="2729620"/>
          </a:xfrm>
          <a:prstGeom prst="rect">
            <a:avLst/>
          </a:prstGeom>
        </p:spPr>
      </p:pic>
      <p:sp>
        <p:nvSpPr>
          <p:cNvPr id="6" name="TextBox 5"/>
          <p:cNvSpPr txBox="1"/>
          <p:nvPr/>
        </p:nvSpPr>
        <p:spPr>
          <a:xfrm>
            <a:off x="5222588" y="2039281"/>
            <a:ext cx="3318641" cy="3785652"/>
          </a:xfrm>
          <a:prstGeom prst="rect">
            <a:avLst/>
          </a:prstGeom>
          <a:noFill/>
        </p:spPr>
        <p:txBody>
          <a:bodyPr wrap="square" rtlCol="0">
            <a:spAutoFit/>
          </a:bodyPr>
          <a:lstStyle/>
          <a:p>
            <a:pPr algn="just"/>
            <a:r>
              <a:rPr lang="es-MX" sz="2400" dirty="0" smtClean="0"/>
              <a:t>La “autopista” por donde circulará el haz de partículas.</a:t>
            </a:r>
          </a:p>
          <a:p>
            <a:pPr algn="just"/>
            <a:endParaRPr lang="es-MX" sz="2400" dirty="0"/>
          </a:p>
          <a:p>
            <a:pPr algn="just"/>
            <a:endParaRPr lang="es-MX" sz="2400" dirty="0" smtClean="0"/>
          </a:p>
          <a:p>
            <a:pPr algn="just"/>
            <a:r>
              <a:rPr lang="es-MX" sz="2400" dirty="0" smtClean="0"/>
              <a:t>Objetivo del sistema de vacío: despejar la ruta de las partículas, disminuir las colisiones con el gas residual.</a:t>
            </a:r>
            <a:endParaRPr lang="es-MX" sz="2400" dirty="0"/>
          </a:p>
        </p:txBody>
      </p:sp>
    </p:spTree>
    <p:extLst>
      <p:ext uri="{BB962C8B-B14F-4D97-AF65-F5344CB8AC3E}">
        <p14:creationId xmlns:p14="http://schemas.microsoft.com/office/powerpoint/2010/main" val="1155793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Otros elementos clave (</a:t>
            </a:r>
            <a:r>
              <a:rPr lang="es-MX" i="1" dirty="0" smtClean="0"/>
              <a:t>vitales</a:t>
            </a:r>
            <a:r>
              <a:rPr lang="es-MX" dirty="0" smtClean="0"/>
              <a:t>):</a:t>
            </a:r>
            <a:endParaRPr lang="es-MX" dirty="0"/>
          </a:p>
        </p:txBody>
      </p:sp>
      <p:sp>
        <p:nvSpPr>
          <p:cNvPr id="3" name="Content Placeholder 2"/>
          <p:cNvSpPr>
            <a:spLocks noGrp="1"/>
          </p:cNvSpPr>
          <p:nvPr>
            <p:ph idx="1"/>
          </p:nvPr>
        </p:nvSpPr>
        <p:spPr/>
        <p:txBody>
          <a:bodyPr>
            <a:normAutofit/>
          </a:bodyPr>
          <a:lstStyle/>
          <a:p>
            <a:r>
              <a:rPr lang="es-MX" b="1" u="sng" dirty="0" smtClean="0">
                <a:effectLst>
                  <a:glow rad="63500">
                    <a:schemeClr val="accent2">
                      <a:satMod val="175000"/>
                      <a:alpha val="40000"/>
                    </a:schemeClr>
                  </a:glow>
                </a:effectLst>
              </a:rPr>
              <a:t>Sistema de monitoreo del haz: BPM, BLM, BSRT, etc.,</a:t>
            </a:r>
          </a:p>
          <a:p>
            <a:r>
              <a:rPr lang="es-MX" dirty="0" smtClean="0"/>
              <a:t>Sistema de enfriamiento.</a:t>
            </a:r>
          </a:p>
          <a:p>
            <a:r>
              <a:rPr lang="es-MX" dirty="0" smtClean="0"/>
              <a:t>Sistemas electrónicos</a:t>
            </a:r>
          </a:p>
          <a:p>
            <a:r>
              <a:rPr lang="es-MX" dirty="0" smtClean="0"/>
              <a:t>Sistemas de Control</a:t>
            </a:r>
          </a:p>
          <a:p>
            <a:r>
              <a:rPr lang="es-MX" dirty="0" smtClean="0"/>
              <a:t>Sistemas de protección</a:t>
            </a:r>
          </a:p>
          <a:p>
            <a:r>
              <a:rPr lang="es-MX" dirty="0" smtClean="0"/>
              <a:t>Etc.,</a:t>
            </a:r>
          </a:p>
        </p:txBody>
      </p:sp>
      <p:pic>
        <p:nvPicPr>
          <p:cNvPr id="4" name="Picture 3"/>
          <p:cNvPicPr>
            <a:picLocks noChangeAspect="1"/>
          </p:cNvPicPr>
          <p:nvPr/>
        </p:nvPicPr>
        <p:blipFill>
          <a:blip r:embed="rId2"/>
          <a:stretch>
            <a:fillRect/>
          </a:stretch>
        </p:blipFill>
        <p:spPr>
          <a:xfrm>
            <a:off x="5281262" y="2097408"/>
            <a:ext cx="3405538" cy="2295616"/>
          </a:xfrm>
          <a:prstGeom prst="ellipse">
            <a:avLst/>
          </a:prstGeom>
          <a:ln>
            <a:noFill/>
          </a:ln>
          <a:effectLst>
            <a:softEdge rad="112500"/>
          </a:effectLst>
        </p:spPr>
      </p:pic>
      <p:pic>
        <p:nvPicPr>
          <p:cNvPr id="5" name="Picture 4"/>
          <p:cNvPicPr>
            <a:picLocks noChangeAspect="1"/>
          </p:cNvPicPr>
          <p:nvPr/>
        </p:nvPicPr>
        <p:blipFill>
          <a:blip r:embed="rId3"/>
          <a:stretch>
            <a:fillRect/>
          </a:stretch>
        </p:blipFill>
        <p:spPr>
          <a:xfrm>
            <a:off x="5888824" y="4393024"/>
            <a:ext cx="2302767" cy="2280540"/>
          </a:xfrm>
          <a:prstGeom prst="rect">
            <a:avLst/>
          </a:prstGeom>
        </p:spPr>
      </p:pic>
    </p:spTree>
    <p:extLst>
      <p:ext uri="{BB962C8B-B14F-4D97-AF65-F5344CB8AC3E}">
        <p14:creationId xmlns:p14="http://schemas.microsoft.com/office/powerpoint/2010/main" val="3452995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smtClean="0"/>
              <a:t>COMPONENTES </a:t>
            </a:r>
            <a:r>
              <a:rPr lang="es-MX" b="1" dirty="0" smtClean="0"/>
              <a:t>PRINCIPALES:</a:t>
            </a:r>
            <a:endParaRPr lang="es-MX" b="1" dirty="0"/>
          </a:p>
        </p:txBody>
      </p:sp>
      <p:sp>
        <p:nvSpPr>
          <p:cNvPr id="3" name="Content Placeholder 2"/>
          <p:cNvSpPr>
            <a:spLocks noGrp="1"/>
          </p:cNvSpPr>
          <p:nvPr>
            <p:ph idx="1"/>
          </p:nvPr>
        </p:nvSpPr>
        <p:spPr/>
        <p:txBody>
          <a:bodyPr>
            <a:normAutofit fontScale="92500" lnSpcReduction="20000"/>
          </a:bodyPr>
          <a:lstStyle/>
          <a:p>
            <a:r>
              <a:rPr lang="es-MX" dirty="0" smtClean="0"/>
              <a:t>Fuente de partículas</a:t>
            </a:r>
          </a:p>
          <a:p>
            <a:endParaRPr lang="es-MX" dirty="0"/>
          </a:p>
          <a:p>
            <a:r>
              <a:rPr lang="es-MX" dirty="0" smtClean="0"/>
              <a:t>Estructura acelerante </a:t>
            </a:r>
          </a:p>
          <a:p>
            <a:endParaRPr lang="es-MX" dirty="0"/>
          </a:p>
          <a:p>
            <a:r>
              <a:rPr lang="es-MX" dirty="0" smtClean="0"/>
              <a:t>Imanes </a:t>
            </a:r>
          </a:p>
          <a:p>
            <a:endParaRPr lang="es-MX" dirty="0"/>
          </a:p>
          <a:p>
            <a:r>
              <a:rPr lang="es-MX" dirty="0" smtClean="0"/>
              <a:t>Sistema de vacío</a:t>
            </a:r>
          </a:p>
          <a:p>
            <a:endParaRPr lang="es-MX" dirty="0"/>
          </a:p>
          <a:p>
            <a:r>
              <a:rPr lang="es-MX" dirty="0" smtClean="0"/>
              <a:t>Instrumentación</a:t>
            </a:r>
          </a:p>
          <a:p>
            <a:endParaRPr lang="es-MX" dirty="0"/>
          </a:p>
        </p:txBody>
      </p:sp>
      <p:pic>
        <p:nvPicPr>
          <p:cNvPr id="5" name="Picture 4"/>
          <p:cNvPicPr>
            <a:picLocks noChangeAspect="1"/>
          </p:cNvPicPr>
          <p:nvPr/>
        </p:nvPicPr>
        <p:blipFill>
          <a:blip r:embed="rId2"/>
          <a:stretch>
            <a:fillRect/>
          </a:stretch>
        </p:blipFill>
        <p:spPr>
          <a:xfrm>
            <a:off x="5327583" y="1303677"/>
            <a:ext cx="2588618" cy="916971"/>
          </a:xfrm>
          <a:prstGeom prst="rect">
            <a:avLst/>
          </a:prstGeom>
          <a:ln>
            <a:noFill/>
          </a:ln>
          <a:effectLst>
            <a:softEdge rad="112500"/>
          </a:effectLst>
        </p:spPr>
      </p:pic>
      <p:pic>
        <p:nvPicPr>
          <p:cNvPr id="6" name="6 Imagen"/>
          <p:cNvPicPr/>
          <p:nvPr/>
        </p:nvPicPr>
        <p:blipFill>
          <a:blip r:embed="rId3">
            <a:extLst>
              <a:ext uri="{28A0092B-C50C-407E-A947-70E740481C1C}">
                <a14:useLocalDpi xmlns:a14="http://schemas.microsoft.com/office/drawing/2010/main" val="0"/>
              </a:ext>
            </a:extLst>
          </a:blip>
          <a:stretch>
            <a:fillRect/>
          </a:stretch>
        </p:blipFill>
        <p:spPr>
          <a:xfrm>
            <a:off x="5607842" y="2155528"/>
            <a:ext cx="2308359" cy="1504844"/>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5965606" y="3660372"/>
            <a:ext cx="1833149" cy="1745477"/>
          </a:xfrm>
          <a:prstGeom prst="rect">
            <a:avLst/>
          </a:prstGeom>
          <a:ln>
            <a:noFill/>
          </a:ln>
          <a:effectLst>
            <a:softEdge rad="112500"/>
          </a:effectLst>
        </p:spPr>
      </p:pic>
      <p:pic>
        <p:nvPicPr>
          <p:cNvPr id="8" name="Imagen 3"/>
          <p:cNvPicPr>
            <a:picLocks noChangeAspect="1"/>
          </p:cNvPicPr>
          <p:nvPr/>
        </p:nvPicPr>
        <p:blipFill rotWithShape="1">
          <a:blip r:embed="rId5">
            <a:extLst>
              <a:ext uri="{BEBA8EAE-BF5A-486C-A8C5-ECC9F3942E4B}">
                <a14:imgProps xmlns:a14="http://schemas.microsoft.com/office/drawing/2010/main">
                  <a14:imgLayer r:embed="rId6">
                    <a14:imgEffect>
                      <a14:backgroundRemoval t="1953" b="91471" l="14014" r="93311">
                        <a14:foregroundMark x1="37744" y1="49284" x2="37744" y2="49284"/>
                        <a14:foregroundMark x1="36279" y1="49284" x2="36279" y2="49284"/>
                        <a14:foregroundMark x1="32031" y1="49544" x2="32031" y2="49544"/>
                        <a14:foregroundMark x1="36816" y1="47591" x2="36816" y2="47591"/>
                        <a14:foregroundMark x1="37207" y1="48112" x2="37207" y2="48112"/>
                        <a14:foregroundMark x1="38135" y1="48112" x2="38135" y2="48112"/>
                        <a14:foregroundMark x1="65918" y1="47591" x2="65918" y2="47591"/>
                        <a14:foregroundMark x1="67920" y1="47852" x2="67920" y2="47852"/>
                        <a14:foregroundMark x1="67773" y1="47591" x2="67773" y2="47591"/>
                        <a14:foregroundMark x1="68311" y1="34831" x2="68311" y2="34831"/>
                        <a14:foregroundMark x1="51904" y1="23047" x2="51904" y2="23047"/>
                        <a14:foregroundMark x1="52832" y1="17643" x2="52832" y2="17643"/>
                        <a14:foregroundMark x1="47510" y1="27930" x2="47510" y2="27930"/>
                        <a14:foregroundMark x1="90234" y1="47070" x2="90234" y2="47070"/>
                        <a14:foregroundMark x1="93359" y1="47591" x2="93359" y2="47591"/>
                        <a14:foregroundMark x1="52490" y1="7552" x2="52490" y2="7552"/>
                        <a14:foregroundMark x1="18799" y1="46875" x2="18799" y2="46875"/>
                        <a14:foregroundMark x1="14014" y1="48307" x2="14014" y2="48307"/>
                        <a14:foregroundMark x1="19531" y1="43685" x2="19531" y2="43685"/>
                        <a14:foregroundMark x1="19141" y1="50781" x2="19141" y2="50781"/>
                        <a14:foregroundMark x1="16211" y1="48828" x2="16211" y2="48828"/>
                        <a14:foregroundMark x1="15674" y1="46615" x2="15674" y2="46615"/>
                        <a14:foregroundMark x1="17285" y1="47331" x2="17285" y2="47331"/>
                        <a14:foregroundMark x1="84521" y1="44141" x2="84521" y2="44141"/>
                        <a14:foregroundMark x1="84521" y1="41211" x2="84521" y2="41211"/>
                        <a14:foregroundMark x1="84863" y1="53711" x2="84863" y2="53711"/>
                        <a14:foregroundMark x1="84863" y1="50781" x2="84863" y2="50781"/>
                        <a14:foregroundMark x1="86523" y1="50781" x2="86523" y2="50781"/>
                        <a14:foregroundMark x1="91309" y1="49284" x2="91309" y2="49284"/>
                        <a14:foregroundMark x1="91699" y1="46615" x2="91699" y2="46615"/>
                        <a14:foregroundMark x1="50977" y1="91536" x2="50977" y2="91536"/>
                        <a14:foregroundMark x1="55762" y1="90299" x2="55762" y2="90299"/>
                        <a14:foregroundMark x1="51758" y1="1953" x2="51758" y2="1953"/>
                        <a14:foregroundMark x1="28906" y1="81966" x2="28906" y2="81966"/>
                        <a14:foregroundMark x1="48242" y1="4167" x2="48242" y2="4167"/>
                        <a14:foregroundMark x1="55762" y1="3385" x2="55762" y2="3385"/>
                        <a14:backgroundMark x1="65723" y1="6836" x2="65723" y2="6836"/>
                        <a14:backgroundMark x1="74951" y1="12240" x2="74951" y2="12240"/>
                        <a14:backgroundMark x1="75098" y1="18359" x2="75098" y2="18359"/>
                        <a14:backgroundMark x1="74023" y1="15690" x2="74023" y2="15690"/>
                        <a14:backgroundMark x1="74756" y1="5859" x2="74756" y2="5859"/>
                        <a14:backgroundMark x1="42139" y1="6120" x2="42139" y2="6120"/>
                      </a14:backgroundRemoval>
                    </a14:imgEffect>
                  </a14:imgLayer>
                </a14:imgProps>
              </a:ext>
            </a:extLst>
          </a:blip>
          <a:srcRect l="12336" t="-33" r="4815" b="-1"/>
          <a:stretch/>
        </p:blipFill>
        <p:spPr>
          <a:xfrm>
            <a:off x="6092750" y="5368510"/>
            <a:ext cx="1706005" cy="1544882"/>
          </a:xfrm>
          <a:prstGeom prst="rect">
            <a:avLst/>
          </a:prstGeom>
        </p:spPr>
      </p:pic>
    </p:spTree>
    <p:extLst>
      <p:ext uri="{BB962C8B-B14F-4D97-AF65-F5344CB8AC3E}">
        <p14:creationId xmlns:p14="http://schemas.microsoft.com/office/powerpoint/2010/main" val="24380224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058"/>
            <a:ext cx="8229600" cy="1143000"/>
          </a:xfrm>
        </p:spPr>
        <p:txBody>
          <a:bodyPr>
            <a:normAutofit/>
          </a:bodyPr>
          <a:lstStyle/>
          <a:p>
            <a:r>
              <a:rPr lang="es-MX" sz="3600" b="1" dirty="0" smtClean="0"/>
              <a:t>Aceleradores de partículas en números</a:t>
            </a:r>
            <a:endParaRPr lang="es-MX" sz="3600" b="1" dirty="0"/>
          </a:p>
        </p:txBody>
      </p:sp>
      <p:sp>
        <p:nvSpPr>
          <p:cNvPr id="4" name="TextBox 3"/>
          <p:cNvSpPr txBox="1"/>
          <p:nvPr/>
        </p:nvSpPr>
        <p:spPr>
          <a:xfrm>
            <a:off x="1159682" y="1228058"/>
            <a:ext cx="3902422" cy="830997"/>
          </a:xfrm>
          <a:prstGeom prst="rect">
            <a:avLst/>
          </a:prstGeom>
          <a:noFill/>
        </p:spPr>
        <p:txBody>
          <a:bodyPr wrap="square" rtlCol="0">
            <a:spAutoFit/>
          </a:bodyPr>
          <a:lstStyle/>
          <a:p>
            <a:r>
              <a:rPr lang="es-MX" sz="2400" dirty="0" smtClean="0"/>
              <a:t>Actualmente: ~30,000 aceleradores en el mundo*.</a:t>
            </a:r>
            <a:endParaRPr lang="es-MX" sz="2400" dirty="0"/>
          </a:p>
        </p:txBody>
      </p:sp>
      <p:pic>
        <p:nvPicPr>
          <p:cNvPr id="5" name="Picture 4"/>
          <p:cNvPicPr>
            <a:picLocks noChangeAspect="1"/>
          </p:cNvPicPr>
          <p:nvPr/>
        </p:nvPicPr>
        <p:blipFill>
          <a:blip r:embed="rId2"/>
          <a:stretch>
            <a:fillRect/>
          </a:stretch>
        </p:blipFill>
        <p:spPr>
          <a:xfrm>
            <a:off x="743247" y="2200775"/>
            <a:ext cx="2847100" cy="2847100"/>
          </a:xfrm>
          <a:prstGeom prst="rect">
            <a:avLst/>
          </a:prstGeom>
        </p:spPr>
      </p:pic>
      <p:sp>
        <p:nvSpPr>
          <p:cNvPr id="6" name="TextBox 5"/>
          <p:cNvSpPr txBox="1"/>
          <p:nvPr/>
        </p:nvSpPr>
        <p:spPr>
          <a:xfrm>
            <a:off x="3658547" y="2200775"/>
            <a:ext cx="5257981" cy="2308324"/>
          </a:xfrm>
          <a:prstGeom prst="rect">
            <a:avLst/>
          </a:prstGeom>
          <a:noFill/>
        </p:spPr>
        <p:txBody>
          <a:bodyPr wrap="square" rtlCol="0">
            <a:spAutoFit/>
          </a:bodyPr>
          <a:lstStyle/>
          <a:p>
            <a:r>
              <a:rPr lang="es-MX" sz="2400" dirty="0" smtClean="0"/>
              <a:t>Menos del 1% es usado en ciencia básica e investigación*.</a:t>
            </a:r>
          </a:p>
          <a:p>
            <a:r>
              <a:rPr lang="es-MX" sz="2400" dirty="0" smtClean="0"/>
              <a:t>Casi todos los demas son empleados por las </a:t>
            </a:r>
            <a:r>
              <a:rPr lang="es-MX" sz="2400" b="1" i="1" u="sng" dirty="0" smtClean="0"/>
              <a:t>industrias</a:t>
            </a:r>
            <a:r>
              <a:rPr lang="es-MX" sz="2400" dirty="0" smtClean="0"/>
              <a:t> y la </a:t>
            </a:r>
            <a:r>
              <a:rPr lang="es-MX" sz="2400" b="1" i="1" u="sng" dirty="0" smtClean="0"/>
              <a:t>medicina</a:t>
            </a:r>
            <a:r>
              <a:rPr lang="es-MX" sz="2400" dirty="0" smtClean="0"/>
              <a:t>:</a:t>
            </a:r>
          </a:p>
          <a:p>
            <a:pPr marL="342900" indent="-342900">
              <a:buFont typeface="Arial"/>
              <a:buChar char="•"/>
            </a:pPr>
            <a:r>
              <a:rPr lang="es-MX" sz="2400" b="1" dirty="0" smtClean="0">
                <a:effectLst>
                  <a:outerShdw blurRad="50800" dist="38100" dir="2700000" algn="tl" rotWithShape="0">
                    <a:prstClr val="black">
                      <a:alpha val="40000"/>
                    </a:prstClr>
                  </a:outerShdw>
                </a:effectLst>
              </a:rPr>
              <a:t>Aplicaciones industriales: ~20,000*</a:t>
            </a:r>
          </a:p>
          <a:p>
            <a:pPr marL="342900" indent="-342900">
              <a:buFont typeface="Arial"/>
              <a:buChar char="•"/>
            </a:pPr>
            <a:r>
              <a:rPr lang="es-MX" sz="2400" b="1" dirty="0" smtClean="0">
                <a:effectLst>
                  <a:outerShdw blurRad="50800" dist="38100" dir="2700000" algn="tl" rotWithShape="0">
                    <a:prstClr val="black">
                      <a:alpha val="40000"/>
                    </a:prstClr>
                  </a:outerShdw>
                </a:effectLst>
              </a:rPr>
              <a:t>Aplicaciones médicas:       ~10,000*</a:t>
            </a:r>
          </a:p>
        </p:txBody>
      </p:sp>
      <p:sp>
        <p:nvSpPr>
          <p:cNvPr id="7" name="TextBox 6"/>
          <p:cNvSpPr txBox="1"/>
          <p:nvPr/>
        </p:nvSpPr>
        <p:spPr>
          <a:xfrm>
            <a:off x="1198196" y="6409768"/>
            <a:ext cx="7013314" cy="338554"/>
          </a:xfrm>
          <a:prstGeom prst="rect">
            <a:avLst/>
          </a:prstGeom>
          <a:noFill/>
        </p:spPr>
        <p:txBody>
          <a:bodyPr wrap="square" rtlCol="0">
            <a:spAutoFit/>
          </a:bodyPr>
          <a:lstStyle/>
          <a:p>
            <a:pPr algn="ctr"/>
            <a:r>
              <a:rPr lang="es-MX" sz="1600" dirty="0" smtClean="0"/>
              <a:t>* World Scientific Reviews of Accelerator Science and Technology, </a:t>
            </a:r>
            <a:r>
              <a:rPr lang="es-MX" sz="1600" i="1" dirty="0" smtClean="0"/>
              <a:t>A.W. Chao</a:t>
            </a:r>
            <a:endParaRPr lang="es-MX" sz="1600" dirty="0"/>
          </a:p>
        </p:txBody>
      </p:sp>
      <p:sp>
        <p:nvSpPr>
          <p:cNvPr id="8" name="TextBox 7"/>
          <p:cNvSpPr txBox="1"/>
          <p:nvPr/>
        </p:nvSpPr>
        <p:spPr>
          <a:xfrm>
            <a:off x="1444139" y="5340374"/>
            <a:ext cx="5224968" cy="646331"/>
          </a:xfrm>
          <a:prstGeom prst="rect">
            <a:avLst/>
          </a:prstGeom>
          <a:noFill/>
        </p:spPr>
        <p:txBody>
          <a:bodyPr wrap="square" rtlCol="0">
            <a:spAutoFit/>
          </a:bodyPr>
          <a:lstStyle/>
          <a:p>
            <a:pPr algn="ctr"/>
            <a:r>
              <a:rPr lang="es-MX" sz="3600" b="1" dirty="0" smtClean="0">
                <a:effectLst>
                  <a:glow rad="101600">
                    <a:schemeClr val="accent3">
                      <a:satMod val="175000"/>
                      <a:alpha val="40000"/>
                    </a:schemeClr>
                  </a:glow>
                </a:effectLst>
              </a:rPr>
              <a:t>¿Y en el caso de MÉXICO?</a:t>
            </a:r>
            <a:endParaRPr lang="es-MX" sz="3600" b="1" dirty="0">
              <a:effectLst>
                <a:glow rad="101600">
                  <a:schemeClr val="accent3">
                    <a:satMod val="175000"/>
                    <a:alpha val="40000"/>
                  </a:schemeClr>
                </a:glow>
              </a:effectLst>
            </a:endParaRPr>
          </a:p>
        </p:txBody>
      </p:sp>
      <p:pic>
        <p:nvPicPr>
          <p:cNvPr id="9" name="Picture 8"/>
          <p:cNvPicPr>
            <a:picLocks noChangeAspect="1"/>
          </p:cNvPicPr>
          <p:nvPr/>
        </p:nvPicPr>
        <p:blipFill>
          <a:blip r:embed="rId3"/>
          <a:stretch>
            <a:fillRect/>
          </a:stretch>
        </p:blipFill>
        <p:spPr>
          <a:xfrm>
            <a:off x="6749519" y="5028917"/>
            <a:ext cx="1613639" cy="1210229"/>
          </a:xfrm>
          <a:prstGeom prst="rect">
            <a:avLst/>
          </a:prstGeom>
        </p:spPr>
      </p:pic>
    </p:spTree>
    <p:extLst>
      <p:ext uri="{BB962C8B-B14F-4D97-AF65-F5344CB8AC3E}">
        <p14:creationId xmlns:p14="http://schemas.microsoft.com/office/powerpoint/2010/main" val="729557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02630"/>
            <a:ext cx="8229600" cy="562074"/>
          </a:xfrm>
        </p:spPr>
        <p:txBody>
          <a:bodyPr>
            <a:noAutofit/>
          </a:bodyPr>
          <a:lstStyle/>
          <a:p>
            <a:r>
              <a:rPr lang="es-MX" sz="2800" b="1" dirty="0" smtClean="0"/>
              <a:t>¿Por qué necesitamos aceleradores de partículas?</a:t>
            </a:r>
            <a:endParaRPr lang="es-MX" sz="2800" b="1" dirty="0"/>
          </a:p>
        </p:txBody>
      </p:sp>
      <p:sp>
        <p:nvSpPr>
          <p:cNvPr id="3" name="Content Placeholder 2"/>
          <p:cNvSpPr>
            <a:spLocks noGrp="1"/>
          </p:cNvSpPr>
          <p:nvPr>
            <p:ph idx="1"/>
          </p:nvPr>
        </p:nvSpPr>
        <p:spPr>
          <a:xfrm>
            <a:off x="770713" y="971441"/>
            <a:ext cx="7905744" cy="2411036"/>
          </a:xfrm>
        </p:spPr>
        <p:txBody>
          <a:bodyPr>
            <a:normAutofit fontScale="77500" lnSpcReduction="20000"/>
          </a:bodyPr>
          <a:lstStyle/>
          <a:p>
            <a:r>
              <a:rPr lang="es-MX" sz="4900" dirty="0" smtClean="0"/>
              <a:t>Múltiples aplicaciones: </a:t>
            </a:r>
            <a:r>
              <a:rPr lang="es-MX" sz="4900" b="1" dirty="0" smtClean="0">
                <a:solidFill>
                  <a:srgbClr val="E46C0A"/>
                </a:solidFill>
                <a:effectLst>
                  <a:glow rad="101600">
                    <a:schemeClr val="bg1">
                      <a:alpha val="75000"/>
                    </a:schemeClr>
                  </a:glow>
                </a:effectLst>
              </a:rPr>
              <a:t>Industria</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037672" y="1725459"/>
            <a:ext cx="4318327" cy="2246769"/>
          </a:xfrm>
          <a:prstGeom prst="rect">
            <a:avLst/>
          </a:prstGeom>
          <a:noFill/>
        </p:spPr>
        <p:txBody>
          <a:bodyPr wrap="square" rtlCol="0">
            <a:spAutoFit/>
          </a:bodyPr>
          <a:lstStyle/>
          <a:p>
            <a:pPr algn="just"/>
            <a:r>
              <a:rPr lang="es-MX" sz="2800" b="1" dirty="0" smtClean="0"/>
              <a:t>Industria alimenticia: Frutas son irradiadas con un haz de electrones para eliminar parásitos como E. Colli y salmonela.</a:t>
            </a:r>
            <a:endParaRPr lang="es-MX" sz="2800" b="1" dirty="0"/>
          </a:p>
        </p:txBody>
      </p:sp>
      <p:pic>
        <p:nvPicPr>
          <p:cNvPr id="4" name="Picture 3"/>
          <p:cNvPicPr>
            <a:picLocks noChangeAspect="1"/>
          </p:cNvPicPr>
          <p:nvPr/>
        </p:nvPicPr>
        <p:blipFill>
          <a:blip r:embed="rId3"/>
          <a:stretch>
            <a:fillRect/>
          </a:stretch>
        </p:blipFill>
        <p:spPr>
          <a:xfrm>
            <a:off x="372024" y="1725459"/>
            <a:ext cx="3352186" cy="2027532"/>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29171" y="2505248"/>
            <a:ext cx="2807133" cy="1754458"/>
          </a:xfrm>
          <a:prstGeom prst="ellipse">
            <a:avLst/>
          </a:prstGeom>
          <a:ln>
            <a:noFill/>
          </a:ln>
          <a:effectLst>
            <a:softEdge rad="112500"/>
          </a:effectLst>
        </p:spPr>
      </p:pic>
      <p:pic>
        <p:nvPicPr>
          <p:cNvPr id="7" name="Picture 6"/>
          <p:cNvPicPr>
            <a:picLocks noChangeAspect="1"/>
          </p:cNvPicPr>
          <p:nvPr/>
        </p:nvPicPr>
        <p:blipFill>
          <a:blip r:embed="rId5"/>
          <a:stretch>
            <a:fillRect/>
          </a:stretch>
        </p:blipFill>
        <p:spPr>
          <a:xfrm>
            <a:off x="1464460" y="3491367"/>
            <a:ext cx="2411400" cy="1536677"/>
          </a:xfrm>
          <a:prstGeom prst="ellipse">
            <a:avLst/>
          </a:prstGeom>
          <a:ln>
            <a:noFill/>
          </a:ln>
          <a:effectLst>
            <a:softEdge rad="112500"/>
          </a:effectLst>
        </p:spPr>
      </p:pic>
      <p:pic>
        <p:nvPicPr>
          <p:cNvPr id="11" name="Picture 10"/>
          <p:cNvPicPr>
            <a:picLocks noChangeAspect="1"/>
          </p:cNvPicPr>
          <p:nvPr/>
        </p:nvPicPr>
        <p:blipFill>
          <a:blip r:embed="rId6"/>
          <a:stretch>
            <a:fillRect/>
          </a:stretch>
        </p:blipFill>
        <p:spPr>
          <a:xfrm>
            <a:off x="4621610" y="3972228"/>
            <a:ext cx="1877340" cy="1774747"/>
          </a:xfrm>
          <a:prstGeom prst="ellipse">
            <a:avLst/>
          </a:prstGeom>
          <a:ln>
            <a:noFill/>
          </a:ln>
          <a:effectLst>
            <a:softEdge rad="112500"/>
          </a:effectLst>
        </p:spPr>
      </p:pic>
      <p:pic>
        <p:nvPicPr>
          <p:cNvPr id="12" name="Picture 11"/>
          <p:cNvPicPr>
            <a:picLocks noChangeAspect="1"/>
          </p:cNvPicPr>
          <p:nvPr/>
        </p:nvPicPr>
        <p:blipFill>
          <a:blip r:embed="rId7"/>
          <a:stretch>
            <a:fillRect/>
          </a:stretch>
        </p:blipFill>
        <p:spPr>
          <a:xfrm>
            <a:off x="6081913" y="3972228"/>
            <a:ext cx="1856993" cy="1774747"/>
          </a:xfrm>
          <a:prstGeom prst="ellipse">
            <a:avLst/>
          </a:prstGeom>
          <a:ln>
            <a:noFill/>
          </a:ln>
          <a:effectLst>
            <a:softEdge rad="112500"/>
          </a:effectLst>
        </p:spPr>
      </p:pic>
      <p:pic>
        <p:nvPicPr>
          <p:cNvPr id="14" name="Picture 13"/>
          <p:cNvPicPr>
            <a:picLocks noChangeAspect="1"/>
          </p:cNvPicPr>
          <p:nvPr/>
        </p:nvPicPr>
        <p:blipFill>
          <a:blip r:embed="rId8"/>
          <a:stretch>
            <a:fillRect/>
          </a:stretch>
        </p:blipFill>
        <p:spPr>
          <a:xfrm>
            <a:off x="7627903" y="848712"/>
            <a:ext cx="876747" cy="876747"/>
          </a:xfrm>
          <a:prstGeom prst="rect">
            <a:avLst/>
          </a:prstGeom>
        </p:spPr>
      </p:pic>
    </p:spTree>
    <p:extLst>
      <p:ext uri="{BB962C8B-B14F-4D97-AF65-F5344CB8AC3E}">
        <p14:creationId xmlns:p14="http://schemas.microsoft.com/office/powerpoint/2010/main" val="16039120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smtClean="0"/>
              <a:t>Contenido:</a:t>
            </a:r>
            <a:endParaRPr lang="es-MX" dirty="0"/>
          </a:p>
        </p:txBody>
      </p:sp>
      <p:sp>
        <p:nvSpPr>
          <p:cNvPr id="14" name="Content Placeholder 2"/>
          <p:cNvSpPr>
            <a:spLocks noGrp="1"/>
          </p:cNvSpPr>
          <p:nvPr>
            <p:ph idx="1"/>
          </p:nvPr>
        </p:nvSpPr>
        <p:spPr>
          <a:xfrm>
            <a:off x="457200" y="1600200"/>
            <a:ext cx="8229600" cy="4525963"/>
          </a:xfrm>
        </p:spPr>
        <p:txBody>
          <a:bodyPr/>
          <a:lstStyle/>
          <a:p>
            <a:pPr marL="571500" indent="-571500">
              <a:buFont typeface="+mj-lt"/>
              <a:buAutoNum type="romanUcPeriod"/>
            </a:pPr>
            <a:r>
              <a:rPr lang="es-MX" dirty="0" smtClean="0"/>
              <a:t>Introducción a los aceleradores de partículas.</a:t>
            </a:r>
          </a:p>
          <a:p>
            <a:pPr marL="571500" indent="-571500">
              <a:buFont typeface="+mj-lt"/>
              <a:buAutoNum type="romanUcPeriod"/>
            </a:pPr>
            <a:r>
              <a:rPr lang="es-MX" dirty="0" smtClean="0"/>
              <a:t>Aplicaciones principales.</a:t>
            </a:r>
          </a:p>
          <a:p>
            <a:pPr marL="571500" indent="-571500">
              <a:buFont typeface="+mj-lt"/>
              <a:buAutoNum type="romanUcPeriod"/>
            </a:pPr>
            <a:r>
              <a:rPr lang="es-MX" dirty="0" smtClean="0"/>
              <a:t>Líneas </a:t>
            </a:r>
            <a:r>
              <a:rPr lang="es-MX" dirty="0"/>
              <a:t>de investigación</a:t>
            </a:r>
            <a:r>
              <a:rPr lang="es-MX" dirty="0" smtClean="0"/>
              <a:t>.</a:t>
            </a:r>
          </a:p>
          <a:p>
            <a:pPr marL="571500" indent="-571500">
              <a:buFont typeface="+mj-lt"/>
              <a:buAutoNum type="romanUcPeriod"/>
            </a:pPr>
            <a:r>
              <a:rPr lang="es-MX" dirty="0"/>
              <a:t>Comunidad Mexicana de Aceleradores de Partículas.</a:t>
            </a:r>
          </a:p>
          <a:p>
            <a:pPr marL="571500" indent="-571500">
              <a:buFont typeface="+mj-lt"/>
              <a:buAutoNum type="romanUcPeriod"/>
            </a:pPr>
            <a:r>
              <a:rPr lang="es-MX" dirty="0" smtClean="0"/>
              <a:t>Conclusiones</a:t>
            </a:r>
            <a:endParaRPr lang="es-MX" dirty="0"/>
          </a:p>
          <a:p>
            <a:pPr marL="0" indent="0">
              <a:buNone/>
            </a:pPr>
            <a:endParaRPr lang="es-MX" dirty="0" smtClean="0"/>
          </a:p>
        </p:txBody>
      </p:sp>
    </p:spTree>
    <p:extLst>
      <p:ext uri="{BB962C8B-B14F-4D97-AF65-F5344CB8AC3E}">
        <p14:creationId xmlns:p14="http://schemas.microsoft.com/office/powerpoint/2010/main" val="31934003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02630"/>
            <a:ext cx="8229600" cy="562074"/>
          </a:xfrm>
        </p:spPr>
        <p:txBody>
          <a:bodyPr>
            <a:noAutofit/>
          </a:bodyPr>
          <a:lstStyle/>
          <a:p>
            <a:r>
              <a:rPr lang="es-MX" sz="2800" dirty="0" smtClean="0"/>
              <a:t>¿Por qué necesitamos aceleradores de partículas?</a:t>
            </a:r>
            <a:endParaRPr lang="es-MX" sz="2800" dirty="0"/>
          </a:p>
        </p:txBody>
      </p:sp>
      <p:sp>
        <p:nvSpPr>
          <p:cNvPr id="3" name="Content Placeholder 2"/>
          <p:cNvSpPr>
            <a:spLocks noGrp="1"/>
          </p:cNvSpPr>
          <p:nvPr>
            <p:ph idx="1"/>
          </p:nvPr>
        </p:nvSpPr>
        <p:spPr>
          <a:xfrm>
            <a:off x="770713" y="971441"/>
            <a:ext cx="7905744" cy="2411036"/>
          </a:xfrm>
        </p:spPr>
        <p:txBody>
          <a:bodyPr>
            <a:normAutofit fontScale="77500" lnSpcReduction="20000"/>
          </a:bodyPr>
          <a:lstStyle/>
          <a:p>
            <a:r>
              <a:rPr lang="es-MX" sz="4900" dirty="0" smtClean="0"/>
              <a:t>Múltiples aplicaciones: </a:t>
            </a:r>
            <a:r>
              <a:rPr lang="es-MX" sz="4900" b="1" dirty="0" smtClean="0">
                <a:solidFill>
                  <a:srgbClr val="E46C0A"/>
                </a:solidFill>
                <a:effectLst>
                  <a:glow rad="101600">
                    <a:schemeClr val="bg1">
                      <a:alpha val="75000"/>
                    </a:schemeClr>
                  </a:glow>
                </a:effectLst>
              </a:rPr>
              <a:t>Industria</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037672" y="1725459"/>
            <a:ext cx="4318327" cy="2246769"/>
          </a:xfrm>
          <a:prstGeom prst="rect">
            <a:avLst/>
          </a:prstGeom>
          <a:noFill/>
        </p:spPr>
        <p:txBody>
          <a:bodyPr wrap="square" rtlCol="0">
            <a:spAutoFit/>
          </a:bodyPr>
          <a:lstStyle/>
          <a:p>
            <a:pPr algn="just"/>
            <a:r>
              <a:rPr lang="es-MX" sz="2800" b="1" dirty="0" smtClean="0"/>
              <a:t>Industria alimenticia: Frutas son irradiadas con un haz de electrones para eliminar parásitos como E. Colli y salmonela.</a:t>
            </a:r>
            <a:endParaRPr lang="es-MX" sz="2800" b="1" dirty="0"/>
          </a:p>
        </p:txBody>
      </p:sp>
      <p:pic>
        <p:nvPicPr>
          <p:cNvPr id="4" name="Picture 3"/>
          <p:cNvPicPr>
            <a:picLocks noChangeAspect="1"/>
          </p:cNvPicPr>
          <p:nvPr/>
        </p:nvPicPr>
        <p:blipFill>
          <a:blip r:embed="rId3"/>
          <a:stretch>
            <a:fillRect/>
          </a:stretch>
        </p:blipFill>
        <p:spPr>
          <a:xfrm>
            <a:off x="372024" y="1725459"/>
            <a:ext cx="3352186" cy="2027532"/>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29171" y="2505248"/>
            <a:ext cx="2807133" cy="1754458"/>
          </a:xfrm>
          <a:prstGeom prst="ellipse">
            <a:avLst/>
          </a:prstGeom>
          <a:ln>
            <a:noFill/>
          </a:ln>
          <a:effectLst>
            <a:softEdge rad="112500"/>
          </a:effectLst>
        </p:spPr>
      </p:pic>
      <p:pic>
        <p:nvPicPr>
          <p:cNvPr id="7" name="Picture 6"/>
          <p:cNvPicPr>
            <a:picLocks noChangeAspect="1"/>
          </p:cNvPicPr>
          <p:nvPr/>
        </p:nvPicPr>
        <p:blipFill>
          <a:blip r:embed="rId5"/>
          <a:stretch>
            <a:fillRect/>
          </a:stretch>
        </p:blipFill>
        <p:spPr>
          <a:xfrm>
            <a:off x="1464460" y="3491367"/>
            <a:ext cx="2411400" cy="1536677"/>
          </a:xfrm>
          <a:prstGeom prst="ellipse">
            <a:avLst/>
          </a:prstGeom>
          <a:ln>
            <a:noFill/>
          </a:ln>
          <a:effectLst>
            <a:softEdge rad="112500"/>
          </a:effectLst>
        </p:spPr>
      </p:pic>
      <p:pic>
        <p:nvPicPr>
          <p:cNvPr id="11" name="Picture 10"/>
          <p:cNvPicPr>
            <a:picLocks noChangeAspect="1"/>
          </p:cNvPicPr>
          <p:nvPr/>
        </p:nvPicPr>
        <p:blipFill>
          <a:blip r:embed="rId6"/>
          <a:stretch>
            <a:fillRect/>
          </a:stretch>
        </p:blipFill>
        <p:spPr>
          <a:xfrm>
            <a:off x="4621610" y="3972228"/>
            <a:ext cx="1877340" cy="1774747"/>
          </a:xfrm>
          <a:prstGeom prst="ellipse">
            <a:avLst/>
          </a:prstGeom>
          <a:ln>
            <a:noFill/>
          </a:ln>
          <a:effectLst>
            <a:softEdge rad="112500"/>
          </a:effectLst>
        </p:spPr>
      </p:pic>
      <p:pic>
        <p:nvPicPr>
          <p:cNvPr id="12" name="Picture 11"/>
          <p:cNvPicPr>
            <a:picLocks noChangeAspect="1"/>
          </p:cNvPicPr>
          <p:nvPr/>
        </p:nvPicPr>
        <p:blipFill>
          <a:blip r:embed="rId7"/>
          <a:stretch>
            <a:fillRect/>
          </a:stretch>
        </p:blipFill>
        <p:spPr>
          <a:xfrm>
            <a:off x="6081913" y="3972228"/>
            <a:ext cx="1856993" cy="1774747"/>
          </a:xfrm>
          <a:prstGeom prst="ellipse">
            <a:avLst/>
          </a:prstGeom>
          <a:ln>
            <a:noFill/>
          </a:ln>
          <a:effectLst>
            <a:softEdge rad="112500"/>
          </a:effectLst>
        </p:spPr>
      </p:pic>
      <p:pic>
        <p:nvPicPr>
          <p:cNvPr id="14" name="Picture 13"/>
          <p:cNvPicPr>
            <a:picLocks noChangeAspect="1"/>
          </p:cNvPicPr>
          <p:nvPr/>
        </p:nvPicPr>
        <p:blipFill>
          <a:blip r:embed="rId8"/>
          <a:stretch>
            <a:fillRect/>
          </a:stretch>
        </p:blipFill>
        <p:spPr>
          <a:xfrm>
            <a:off x="7627903" y="848712"/>
            <a:ext cx="876747" cy="876747"/>
          </a:xfrm>
          <a:prstGeom prst="rect">
            <a:avLst/>
          </a:prstGeom>
        </p:spPr>
      </p:pic>
      <p:sp>
        <p:nvSpPr>
          <p:cNvPr id="8" name="TextBox 7"/>
          <p:cNvSpPr txBox="1"/>
          <p:nvPr/>
        </p:nvSpPr>
        <p:spPr>
          <a:xfrm>
            <a:off x="419288" y="5463637"/>
            <a:ext cx="4660975" cy="523220"/>
          </a:xfrm>
          <a:prstGeom prst="rect">
            <a:avLst/>
          </a:prstGeom>
          <a:noFill/>
        </p:spPr>
        <p:txBody>
          <a:bodyPr wrap="square" rtlCol="0">
            <a:spAutoFit/>
          </a:bodyPr>
          <a:lstStyle/>
          <a:p>
            <a:r>
              <a:rPr lang="es-MX" sz="2800" b="1" dirty="0" smtClean="0"/>
              <a:t>UMSNH</a:t>
            </a:r>
            <a:r>
              <a:rPr lang="es-MX" sz="2800" b="1" dirty="0" smtClean="0"/>
              <a:t>, UAS, UG, ININ</a:t>
            </a:r>
            <a:endParaRPr lang="es-MX" sz="2800" b="1" dirty="0"/>
          </a:p>
        </p:txBody>
      </p:sp>
    </p:spTree>
    <p:extLst>
      <p:ext uri="{BB962C8B-B14F-4D97-AF65-F5344CB8AC3E}">
        <p14:creationId xmlns:p14="http://schemas.microsoft.com/office/powerpoint/2010/main" val="41503502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70713" y="971441"/>
            <a:ext cx="7905744" cy="2411036"/>
          </a:xfrm>
        </p:spPr>
        <p:txBody>
          <a:bodyPr>
            <a:normAutofit fontScale="77500" lnSpcReduction="20000"/>
          </a:bodyPr>
          <a:lstStyle/>
          <a:p>
            <a:r>
              <a:rPr lang="es-MX" sz="4900" dirty="0" smtClean="0"/>
              <a:t>Múltiples aplicaciones: </a:t>
            </a:r>
            <a:r>
              <a:rPr lang="es-MX" sz="4900" b="1" dirty="0" smtClean="0">
                <a:solidFill>
                  <a:srgbClr val="3366FF"/>
                </a:solidFill>
                <a:effectLst>
                  <a:glow rad="101600">
                    <a:schemeClr val="bg1">
                      <a:alpha val="75000"/>
                    </a:schemeClr>
                  </a:glow>
                </a:effectLst>
              </a:rPr>
              <a:t>Seguridad</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291965" y="1672421"/>
            <a:ext cx="3424478" cy="2677656"/>
          </a:xfrm>
          <a:prstGeom prst="rect">
            <a:avLst/>
          </a:prstGeom>
          <a:noFill/>
        </p:spPr>
        <p:txBody>
          <a:bodyPr wrap="square" rtlCol="0">
            <a:spAutoFit/>
          </a:bodyPr>
          <a:lstStyle/>
          <a:p>
            <a:pPr algn="just"/>
            <a:r>
              <a:rPr lang="es-MX" sz="2800" b="1" dirty="0" smtClean="0"/>
              <a:t>Seguridad Nacional: Aceleradores juegan un rol importante en la inspección de camiones de carga y contenedores.</a:t>
            </a:r>
            <a:endParaRPr lang="es-MX" sz="2800" b="1" dirty="0"/>
          </a:p>
        </p:txBody>
      </p:sp>
      <p:pic>
        <p:nvPicPr>
          <p:cNvPr id="6" name="Picture 5"/>
          <p:cNvPicPr>
            <a:picLocks noChangeAspect="1"/>
          </p:cNvPicPr>
          <p:nvPr/>
        </p:nvPicPr>
        <p:blipFill>
          <a:blip r:embed="rId3"/>
          <a:stretch>
            <a:fillRect/>
          </a:stretch>
        </p:blipFill>
        <p:spPr>
          <a:xfrm>
            <a:off x="818945" y="4179584"/>
            <a:ext cx="3787414" cy="2280938"/>
          </a:xfrm>
          <a:prstGeom prst="rect">
            <a:avLst/>
          </a:prstGeom>
        </p:spPr>
      </p:pic>
      <p:pic>
        <p:nvPicPr>
          <p:cNvPr id="7" name="Picture 6"/>
          <p:cNvPicPr>
            <a:picLocks noChangeAspect="1"/>
          </p:cNvPicPr>
          <p:nvPr/>
        </p:nvPicPr>
        <p:blipFill>
          <a:blip r:embed="rId4"/>
          <a:stretch>
            <a:fillRect/>
          </a:stretch>
        </p:blipFill>
        <p:spPr>
          <a:xfrm>
            <a:off x="914400" y="1593907"/>
            <a:ext cx="3451920" cy="2013620"/>
          </a:xfrm>
          <a:prstGeom prst="rect">
            <a:avLst/>
          </a:prstGeom>
        </p:spPr>
      </p:pic>
      <p:pic>
        <p:nvPicPr>
          <p:cNvPr id="11" name="Picture 10"/>
          <p:cNvPicPr>
            <a:picLocks noChangeAspect="1"/>
          </p:cNvPicPr>
          <p:nvPr/>
        </p:nvPicPr>
        <p:blipFill>
          <a:blip r:embed="rId5"/>
          <a:stretch>
            <a:fillRect/>
          </a:stretch>
        </p:blipFill>
        <p:spPr>
          <a:xfrm>
            <a:off x="7914125" y="847723"/>
            <a:ext cx="802317" cy="902906"/>
          </a:xfrm>
          <a:prstGeom prst="rect">
            <a:avLst/>
          </a:prstGeom>
        </p:spPr>
      </p:pic>
      <p:sp>
        <p:nvSpPr>
          <p:cNvPr id="14" name="Title 1"/>
          <p:cNvSpPr txBox="1">
            <a:spLocks/>
          </p:cNvSpPr>
          <p:nvPr/>
        </p:nvSpPr>
        <p:spPr>
          <a:xfrm>
            <a:off x="457200" y="202630"/>
            <a:ext cx="8229600" cy="5620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800" b="1" dirty="0" smtClean="0"/>
              <a:t>¿Por qué necesitamos aceleradores de partículas?</a:t>
            </a:r>
            <a:endParaRPr lang="es-MX" sz="2800" b="1" dirty="0"/>
          </a:p>
        </p:txBody>
      </p:sp>
    </p:spTree>
    <p:extLst>
      <p:ext uri="{BB962C8B-B14F-4D97-AF65-F5344CB8AC3E}">
        <p14:creationId xmlns:p14="http://schemas.microsoft.com/office/powerpoint/2010/main" val="17928832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70713" y="971441"/>
            <a:ext cx="7905744" cy="2411036"/>
          </a:xfrm>
        </p:spPr>
        <p:txBody>
          <a:bodyPr>
            <a:normAutofit fontScale="77500" lnSpcReduction="20000"/>
          </a:bodyPr>
          <a:lstStyle/>
          <a:p>
            <a:r>
              <a:rPr lang="es-MX" sz="4900" dirty="0" smtClean="0"/>
              <a:t>Múltiples aplicaciones: </a:t>
            </a:r>
            <a:r>
              <a:rPr lang="es-MX" sz="4900" b="1" dirty="0" smtClean="0">
                <a:solidFill>
                  <a:srgbClr val="3366FF"/>
                </a:solidFill>
                <a:effectLst>
                  <a:glow rad="101600">
                    <a:schemeClr val="bg1">
                      <a:alpha val="75000"/>
                    </a:schemeClr>
                  </a:glow>
                </a:effectLst>
              </a:rPr>
              <a:t>Seguridad</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291965" y="1672421"/>
            <a:ext cx="3424478" cy="2677656"/>
          </a:xfrm>
          <a:prstGeom prst="rect">
            <a:avLst/>
          </a:prstGeom>
          <a:noFill/>
        </p:spPr>
        <p:txBody>
          <a:bodyPr wrap="square" rtlCol="0">
            <a:spAutoFit/>
          </a:bodyPr>
          <a:lstStyle/>
          <a:p>
            <a:pPr algn="just"/>
            <a:r>
              <a:rPr lang="es-MX" sz="2800" b="1" dirty="0" smtClean="0"/>
              <a:t>Seguridad Nacional: Aceleradores juegan un rol importante en la inspección de camiones de carga y contenedores.</a:t>
            </a:r>
            <a:endParaRPr lang="es-MX" sz="2800" b="1" dirty="0"/>
          </a:p>
        </p:txBody>
      </p:sp>
      <p:pic>
        <p:nvPicPr>
          <p:cNvPr id="6" name="Picture 5"/>
          <p:cNvPicPr>
            <a:picLocks noChangeAspect="1"/>
          </p:cNvPicPr>
          <p:nvPr/>
        </p:nvPicPr>
        <p:blipFill>
          <a:blip r:embed="rId3"/>
          <a:stretch>
            <a:fillRect/>
          </a:stretch>
        </p:blipFill>
        <p:spPr>
          <a:xfrm>
            <a:off x="818945" y="4179584"/>
            <a:ext cx="3787414" cy="2280938"/>
          </a:xfrm>
          <a:prstGeom prst="rect">
            <a:avLst/>
          </a:prstGeom>
        </p:spPr>
      </p:pic>
      <p:pic>
        <p:nvPicPr>
          <p:cNvPr id="7" name="Picture 6"/>
          <p:cNvPicPr>
            <a:picLocks noChangeAspect="1"/>
          </p:cNvPicPr>
          <p:nvPr/>
        </p:nvPicPr>
        <p:blipFill>
          <a:blip r:embed="rId4"/>
          <a:stretch>
            <a:fillRect/>
          </a:stretch>
        </p:blipFill>
        <p:spPr>
          <a:xfrm>
            <a:off x="914400" y="1593907"/>
            <a:ext cx="3451920" cy="2013620"/>
          </a:xfrm>
          <a:prstGeom prst="rect">
            <a:avLst/>
          </a:prstGeom>
        </p:spPr>
      </p:pic>
      <p:pic>
        <p:nvPicPr>
          <p:cNvPr id="11" name="Picture 10"/>
          <p:cNvPicPr>
            <a:picLocks noChangeAspect="1"/>
          </p:cNvPicPr>
          <p:nvPr/>
        </p:nvPicPr>
        <p:blipFill>
          <a:blip r:embed="rId5"/>
          <a:stretch>
            <a:fillRect/>
          </a:stretch>
        </p:blipFill>
        <p:spPr>
          <a:xfrm>
            <a:off x="7914125" y="847723"/>
            <a:ext cx="802317" cy="902906"/>
          </a:xfrm>
          <a:prstGeom prst="rect">
            <a:avLst/>
          </a:prstGeom>
        </p:spPr>
      </p:pic>
      <p:sp>
        <p:nvSpPr>
          <p:cNvPr id="4" name="TextBox 3"/>
          <p:cNvSpPr txBox="1"/>
          <p:nvPr/>
        </p:nvSpPr>
        <p:spPr>
          <a:xfrm>
            <a:off x="5064045" y="4842570"/>
            <a:ext cx="3826416" cy="523220"/>
          </a:xfrm>
          <a:prstGeom prst="rect">
            <a:avLst/>
          </a:prstGeom>
          <a:noFill/>
        </p:spPr>
        <p:txBody>
          <a:bodyPr wrap="square" rtlCol="0">
            <a:spAutoFit/>
          </a:bodyPr>
          <a:lstStyle/>
          <a:p>
            <a:pPr algn="ctr"/>
            <a:r>
              <a:rPr lang="es-MX" sz="2800" dirty="0" smtClean="0"/>
              <a:t>PGJ</a:t>
            </a:r>
            <a:r>
              <a:rPr lang="es-MX" sz="2800" dirty="0" smtClean="0"/>
              <a:t>-</a:t>
            </a:r>
            <a:r>
              <a:rPr lang="es-MX" sz="2800" dirty="0" smtClean="0"/>
              <a:t>Puebla</a:t>
            </a:r>
            <a:endParaRPr lang="es-MX" sz="2800" dirty="0"/>
          </a:p>
        </p:txBody>
      </p:sp>
      <p:sp>
        <p:nvSpPr>
          <p:cNvPr id="14" name="Title 1"/>
          <p:cNvSpPr txBox="1">
            <a:spLocks/>
          </p:cNvSpPr>
          <p:nvPr/>
        </p:nvSpPr>
        <p:spPr>
          <a:xfrm>
            <a:off x="457200" y="202630"/>
            <a:ext cx="8229600" cy="5620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800" b="1" dirty="0" smtClean="0"/>
              <a:t>¿Por qué necesitamos aceleradores de partículas?</a:t>
            </a:r>
            <a:endParaRPr lang="es-MX" sz="2800" b="1" dirty="0"/>
          </a:p>
        </p:txBody>
      </p:sp>
    </p:spTree>
    <p:extLst>
      <p:ext uri="{BB962C8B-B14F-4D97-AF65-F5344CB8AC3E}">
        <p14:creationId xmlns:p14="http://schemas.microsoft.com/office/powerpoint/2010/main" val="22159187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70713" y="971441"/>
            <a:ext cx="7905744" cy="2411036"/>
          </a:xfrm>
        </p:spPr>
        <p:txBody>
          <a:bodyPr>
            <a:normAutofit fontScale="77500" lnSpcReduction="20000"/>
          </a:bodyPr>
          <a:lstStyle/>
          <a:p>
            <a:r>
              <a:rPr lang="es-MX" sz="4900" dirty="0" smtClean="0"/>
              <a:t>Múltiples aplicaciones: </a:t>
            </a:r>
            <a:r>
              <a:rPr lang="es-MX" sz="4900" b="1" dirty="0" smtClean="0">
                <a:solidFill>
                  <a:srgbClr val="008000"/>
                </a:solidFill>
                <a:effectLst>
                  <a:glow rad="101600">
                    <a:schemeClr val="tx1">
                      <a:alpha val="75000"/>
                    </a:schemeClr>
                  </a:glow>
                </a:effectLst>
              </a:rPr>
              <a:t>Medicina</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14400" y="1672421"/>
            <a:ext cx="7681895" cy="461665"/>
          </a:xfrm>
          <a:prstGeom prst="rect">
            <a:avLst/>
          </a:prstGeom>
          <a:noFill/>
        </p:spPr>
        <p:txBody>
          <a:bodyPr wrap="square" rtlCol="0">
            <a:spAutoFit/>
          </a:bodyPr>
          <a:lstStyle/>
          <a:p>
            <a:pPr algn="ctr"/>
            <a:r>
              <a:rPr lang="es-MX" sz="2400" b="1" dirty="0" smtClean="0">
                <a:effectLst>
                  <a:glow rad="63500">
                    <a:schemeClr val="accent2">
                      <a:satMod val="175000"/>
                      <a:alpha val="40000"/>
                    </a:schemeClr>
                  </a:glow>
                </a:effectLst>
              </a:rPr>
              <a:t>Aceleradores nos ayudan a vivir más: combaten el cancer.</a:t>
            </a:r>
            <a:endParaRPr lang="es-MX" sz="2400" b="1" dirty="0">
              <a:effectLst>
                <a:glow rad="63500">
                  <a:schemeClr val="accent2">
                    <a:satMod val="175000"/>
                    <a:alpha val="40000"/>
                  </a:schemeClr>
                </a:glow>
              </a:effectLst>
            </a:endParaRPr>
          </a:p>
        </p:txBody>
      </p:sp>
      <p:pic>
        <p:nvPicPr>
          <p:cNvPr id="4" name="Picture 3"/>
          <p:cNvPicPr>
            <a:picLocks noChangeAspect="1"/>
          </p:cNvPicPr>
          <p:nvPr/>
        </p:nvPicPr>
        <p:blipFill>
          <a:blip r:embed="rId3"/>
          <a:stretch>
            <a:fillRect/>
          </a:stretch>
        </p:blipFill>
        <p:spPr>
          <a:xfrm>
            <a:off x="512518" y="2418284"/>
            <a:ext cx="4142312" cy="2755378"/>
          </a:xfrm>
          <a:prstGeom prst="rect">
            <a:avLst/>
          </a:prstGeom>
        </p:spPr>
      </p:pic>
      <p:sp>
        <p:nvSpPr>
          <p:cNvPr id="10" name="TextBox 9"/>
          <p:cNvSpPr txBox="1"/>
          <p:nvPr/>
        </p:nvSpPr>
        <p:spPr>
          <a:xfrm>
            <a:off x="4823020" y="2168574"/>
            <a:ext cx="3863780" cy="3785652"/>
          </a:xfrm>
          <a:prstGeom prst="rect">
            <a:avLst/>
          </a:prstGeom>
          <a:noFill/>
        </p:spPr>
        <p:txBody>
          <a:bodyPr wrap="square" rtlCol="0">
            <a:spAutoFit/>
          </a:bodyPr>
          <a:lstStyle/>
          <a:p>
            <a:pPr algn="just"/>
            <a:r>
              <a:rPr lang="es-MX" sz="2400" b="1" dirty="0" smtClean="0"/>
              <a:t>Medicina: protones pueden destruir tumores y son una alternativa para la terapia de radiación ya que tienen un mayor poder de penetración que los electrones. Pueden pasar a través del tejido sano causando poco daño, pero acabando con células cangerígenas. </a:t>
            </a:r>
            <a:endParaRPr lang="es-MX" sz="2400" b="1" dirty="0"/>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7495485" y="896984"/>
            <a:ext cx="1180570" cy="786850"/>
          </a:xfrm>
          <a:prstGeom prst="rect">
            <a:avLst/>
          </a:prstGeom>
        </p:spPr>
      </p:pic>
      <p:sp>
        <p:nvSpPr>
          <p:cNvPr id="12" name="Title 1"/>
          <p:cNvSpPr>
            <a:spLocks noGrp="1"/>
          </p:cNvSpPr>
          <p:nvPr>
            <p:ph type="title"/>
          </p:nvPr>
        </p:nvSpPr>
        <p:spPr>
          <a:xfrm>
            <a:off x="457200" y="202630"/>
            <a:ext cx="8229600" cy="562074"/>
          </a:xfrm>
        </p:spPr>
        <p:txBody>
          <a:bodyPr>
            <a:noAutofit/>
          </a:bodyPr>
          <a:lstStyle/>
          <a:p>
            <a:r>
              <a:rPr lang="es-MX" sz="2800" b="1" dirty="0" smtClean="0"/>
              <a:t>¿Por qué necesitamos aceleradores de partículas?</a:t>
            </a:r>
            <a:endParaRPr lang="es-MX" sz="2800" b="1" dirty="0"/>
          </a:p>
        </p:txBody>
      </p:sp>
    </p:spTree>
    <p:extLst>
      <p:ext uri="{BB962C8B-B14F-4D97-AF65-F5344CB8AC3E}">
        <p14:creationId xmlns:p14="http://schemas.microsoft.com/office/powerpoint/2010/main" val="10280324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70713" y="971441"/>
            <a:ext cx="7905744" cy="2411036"/>
          </a:xfrm>
        </p:spPr>
        <p:txBody>
          <a:bodyPr>
            <a:normAutofit fontScale="77500" lnSpcReduction="20000"/>
          </a:bodyPr>
          <a:lstStyle/>
          <a:p>
            <a:r>
              <a:rPr lang="es-MX" sz="4900" dirty="0" smtClean="0"/>
              <a:t>Múltiples aplicaciones: </a:t>
            </a:r>
            <a:r>
              <a:rPr lang="es-MX" sz="4900" b="1" dirty="0" smtClean="0">
                <a:solidFill>
                  <a:srgbClr val="008000"/>
                </a:solidFill>
                <a:effectLst>
                  <a:glow rad="101600">
                    <a:schemeClr val="tx1">
                      <a:alpha val="75000"/>
                    </a:schemeClr>
                  </a:glow>
                </a:effectLst>
              </a:rPr>
              <a:t>Medicina</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14400" y="1672421"/>
            <a:ext cx="7681895" cy="461665"/>
          </a:xfrm>
          <a:prstGeom prst="rect">
            <a:avLst/>
          </a:prstGeom>
          <a:noFill/>
        </p:spPr>
        <p:txBody>
          <a:bodyPr wrap="square" rtlCol="0">
            <a:spAutoFit/>
          </a:bodyPr>
          <a:lstStyle/>
          <a:p>
            <a:pPr algn="ctr"/>
            <a:r>
              <a:rPr lang="es-MX" sz="2400" b="1" dirty="0" smtClean="0">
                <a:effectLst>
                  <a:glow rad="63500">
                    <a:schemeClr val="accent2">
                      <a:satMod val="175000"/>
                      <a:alpha val="40000"/>
                    </a:schemeClr>
                  </a:glow>
                </a:effectLst>
              </a:rPr>
              <a:t>Aceleradores nos ayudan a vivir más: combaten el cancer.</a:t>
            </a:r>
            <a:endParaRPr lang="es-MX" sz="2400" b="1" dirty="0">
              <a:effectLst>
                <a:glow rad="63500">
                  <a:schemeClr val="accent2">
                    <a:satMod val="175000"/>
                    <a:alpha val="40000"/>
                  </a:schemeClr>
                </a:glow>
              </a:effectLst>
            </a:endParaRPr>
          </a:p>
        </p:txBody>
      </p:sp>
      <p:pic>
        <p:nvPicPr>
          <p:cNvPr id="4" name="Picture 3"/>
          <p:cNvPicPr>
            <a:picLocks noChangeAspect="1"/>
          </p:cNvPicPr>
          <p:nvPr/>
        </p:nvPicPr>
        <p:blipFill>
          <a:blip r:embed="rId3"/>
          <a:stretch>
            <a:fillRect/>
          </a:stretch>
        </p:blipFill>
        <p:spPr>
          <a:xfrm>
            <a:off x="512518" y="2418284"/>
            <a:ext cx="4142312" cy="2755378"/>
          </a:xfrm>
          <a:prstGeom prst="rect">
            <a:avLst/>
          </a:prstGeom>
        </p:spPr>
      </p:pic>
      <p:sp>
        <p:nvSpPr>
          <p:cNvPr id="10" name="TextBox 9"/>
          <p:cNvSpPr txBox="1"/>
          <p:nvPr/>
        </p:nvSpPr>
        <p:spPr>
          <a:xfrm>
            <a:off x="4823020" y="2168574"/>
            <a:ext cx="3863780" cy="3785652"/>
          </a:xfrm>
          <a:prstGeom prst="rect">
            <a:avLst/>
          </a:prstGeom>
          <a:noFill/>
        </p:spPr>
        <p:txBody>
          <a:bodyPr wrap="square" rtlCol="0">
            <a:spAutoFit/>
          </a:bodyPr>
          <a:lstStyle/>
          <a:p>
            <a:pPr algn="just"/>
            <a:r>
              <a:rPr lang="es-MX" sz="2400" b="1" dirty="0" smtClean="0"/>
              <a:t>Medicina: protones pueden destruir tumores y son una alternativa para la terapia de radiación ya que tienen un mayor poder de penetración que los electrones. Pueden pasar a través del tejido sano causando poco daño, pero acabando con células cangerígenas. </a:t>
            </a:r>
            <a:endParaRPr lang="es-MX" sz="2400" b="1" dirty="0"/>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7495485" y="896984"/>
            <a:ext cx="1180570" cy="786850"/>
          </a:xfrm>
          <a:prstGeom prst="rect">
            <a:avLst/>
          </a:prstGeom>
        </p:spPr>
      </p:pic>
      <p:sp>
        <p:nvSpPr>
          <p:cNvPr id="6" name="TextBox 5"/>
          <p:cNvSpPr txBox="1"/>
          <p:nvPr/>
        </p:nvSpPr>
        <p:spPr>
          <a:xfrm>
            <a:off x="724840" y="5433023"/>
            <a:ext cx="3740430" cy="923330"/>
          </a:xfrm>
          <a:prstGeom prst="rect">
            <a:avLst/>
          </a:prstGeom>
          <a:noFill/>
        </p:spPr>
        <p:txBody>
          <a:bodyPr wrap="square" rtlCol="0">
            <a:spAutoFit/>
          </a:bodyPr>
          <a:lstStyle/>
          <a:p>
            <a:pPr algn="ctr"/>
            <a:r>
              <a:rPr lang="es-MX" dirty="0" smtClean="0"/>
              <a:t>M</a:t>
            </a:r>
            <a:r>
              <a:rPr lang="es-MX" dirty="0" smtClean="0"/>
              <a:t>ás de 70 aceleradores lineales para fines médicos + 7 ciclotrones para producir radio fármacos</a:t>
            </a:r>
            <a:endParaRPr lang="es-MX" dirty="0"/>
          </a:p>
        </p:txBody>
      </p:sp>
      <p:sp>
        <p:nvSpPr>
          <p:cNvPr id="12" name="Title 1"/>
          <p:cNvSpPr>
            <a:spLocks noGrp="1"/>
          </p:cNvSpPr>
          <p:nvPr>
            <p:ph type="title"/>
          </p:nvPr>
        </p:nvSpPr>
        <p:spPr>
          <a:xfrm>
            <a:off x="457200" y="202630"/>
            <a:ext cx="8229600" cy="562074"/>
          </a:xfrm>
        </p:spPr>
        <p:txBody>
          <a:bodyPr>
            <a:noAutofit/>
          </a:bodyPr>
          <a:lstStyle/>
          <a:p>
            <a:r>
              <a:rPr lang="es-MX" sz="2800" b="1" dirty="0" smtClean="0"/>
              <a:t>¿Por qué necesitamos aceleradores de partículas?</a:t>
            </a:r>
            <a:endParaRPr lang="es-MX" sz="2800" b="1" dirty="0"/>
          </a:p>
        </p:txBody>
      </p:sp>
    </p:spTree>
    <p:extLst>
      <p:ext uri="{BB962C8B-B14F-4D97-AF65-F5344CB8AC3E}">
        <p14:creationId xmlns:p14="http://schemas.microsoft.com/office/powerpoint/2010/main" val="11076856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70713" y="971441"/>
            <a:ext cx="7905744" cy="2411036"/>
          </a:xfrm>
        </p:spPr>
        <p:txBody>
          <a:bodyPr>
            <a:normAutofit fontScale="70000" lnSpcReduction="20000"/>
          </a:bodyPr>
          <a:lstStyle/>
          <a:p>
            <a:r>
              <a:rPr lang="es-MX" sz="4500" dirty="0" smtClean="0"/>
              <a:t>Múltiples aplicaciones: </a:t>
            </a:r>
            <a:r>
              <a:rPr lang="es-MX" sz="4500" b="1" dirty="0" smtClean="0">
                <a:solidFill>
                  <a:srgbClr val="FF0000"/>
                </a:solidFill>
                <a:effectLst>
                  <a:glow rad="101600">
                    <a:schemeClr val="bg1">
                      <a:alpha val="75000"/>
                    </a:schemeClr>
                  </a:glow>
                </a:effectLst>
              </a:rPr>
              <a:t>Ciencia y tecnología</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457200" y="1765087"/>
            <a:ext cx="4405197" cy="2933861"/>
          </a:xfrm>
          <a:prstGeom prst="ellipse">
            <a:avLst/>
          </a:prstGeom>
          <a:ln>
            <a:noFill/>
          </a:ln>
          <a:effectLst>
            <a:softEdge rad="112500"/>
          </a:effectLst>
        </p:spPr>
      </p:pic>
      <p:sp>
        <p:nvSpPr>
          <p:cNvPr id="13" name="TextBox 12"/>
          <p:cNvSpPr txBox="1"/>
          <p:nvPr/>
        </p:nvSpPr>
        <p:spPr>
          <a:xfrm>
            <a:off x="5231913" y="2157674"/>
            <a:ext cx="3651984" cy="2308324"/>
          </a:xfrm>
          <a:prstGeom prst="rect">
            <a:avLst/>
          </a:prstGeom>
          <a:noFill/>
        </p:spPr>
        <p:txBody>
          <a:bodyPr wrap="square" rtlCol="0">
            <a:spAutoFit/>
          </a:bodyPr>
          <a:lstStyle/>
          <a:p>
            <a:pPr algn="just"/>
            <a:r>
              <a:rPr lang="es-MX" sz="2400" b="1" u="sng" dirty="0" smtClean="0"/>
              <a:t>Ciencia básica:</a:t>
            </a:r>
            <a:r>
              <a:rPr lang="es-MX" sz="2400" b="1" dirty="0" smtClean="0"/>
              <a:t> Nos ayudan a contestar preguntas fundamentales de nuestro universo.</a:t>
            </a:r>
          </a:p>
          <a:p>
            <a:pPr algn="just"/>
            <a:r>
              <a:rPr lang="es-MX" sz="2400" b="1" u="sng" dirty="0" smtClean="0"/>
              <a:t>Tecnología:</a:t>
            </a:r>
            <a:r>
              <a:rPr lang="es-MX" sz="2400" b="1" dirty="0" smtClean="0"/>
              <a:t> Resolver problemas prácticos.</a:t>
            </a:r>
            <a:endParaRPr lang="es-MX" sz="2400" b="1" dirty="0"/>
          </a:p>
        </p:txBody>
      </p:sp>
      <p:pic>
        <p:nvPicPr>
          <p:cNvPr id="14" name="Picture 13"/>
          <p:cNvPicPr>
            <a:picLocks noChangeAspect="1"/>
          </p:cNvPicPr>
          <p:nvPr/>
        </p:nvPicPr>
        <p:blipFill>
          <a:blip r:embed="rId4"/>
          <a:stretch>
            <a:fillRect/>
          </a:stretch>
        </p:blipFill>
        <p:spPr>
          <a:xfrm>
            <a:off x="8333393" y="1001346"/>
            <a:ext cx="550504" cy="478539"/>
          </a:xfrm>
          <a:prstGeom prst="rect">
            <a:avLst/>
          </a:prstGeom>
        </p:spPr>
      </p:pic>
      <p:sp>
        <p:nvSpPr>
          <p:cNvPr id="11" name="Title 1"/>
          <p:cNvSpPr>
            <a:spLocks noGrp="1"/>
          </p:cNvSpPr>
          <p:nvPr>
            <p:ph type="title"/>
          </p:nvPr>
        </p:nvSpPr>
        <p:spPr>
          <a:xfrm>
            <a:off x="457200" y="202630"/>
            <a:ext cx="8229600" cy="562074"/>
          </a:xfrm>
        </p:spPr>
        <p:txBody>
          <a:bodyPr>
            <a:noAutofit/>
          </a:bodyPr>
          <a:lstStyle/>
          <a:p>
            <a:r>
              <a:rPr lang="es-MX" sz="2800" b="1" dirty="0" smtClean="0"/>
              <a:t>¿Por qué necesitamos aceleradores de partículas?</a:t>
            </a:r>
            <a:endParaRPr lang="es-MX" sz="2800" b="1" dirty="0"/>
          </a:p>
        </p:txBody>
      </p:sp>
    </p:spTree>
    <p:extLst>
      <p:ext uri="{BB962C8B-B14F-4D97-AF65-F5344CB8AC3E}">
        <p14:creationId xmlns:p14="http://schemas.microsoft.com/office/powerpoint/2010/main" val="30699936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70713" y="971441"/>
            <a:ext cx="7905744" cy="2411036"/>
          </a:xfrm>
        </p:spPr>
        <p:txBody>
          <a:bodyPr>
            <a:normAutofit fontScale="70000" lnSpcReduction="20000"/>
          </a:bodyPr>
          <a:lstStyle/>
          <a:p>
            <a:r>
              <a:rPr lang="es-MX" sz="4500" dirty="0" smtClean="0"/>
              <a:t>Múltiples aplicaciones: </a:t>
            </a:r>
            <a:r>
              <a:rPr lang="es-MX" sz="4500" b="1" dirty="0" smtClean="0">
                <a:solidFill>
                  <a:srgbClr val="FF0000"/>
                </a:solidFill>
                <a:effectLst>
                  <a:glow rad="101600">
                    <a:schemeClr val="bg1">
                      <a:alpha val="75000"/>
                    </a:schemeClr>
                  </a:glow>
                </a:effectLst>
              </a:rPr>
              <a:t>Ciencia y tecnología</a:t>
            </a:r>
          </a:p>
          <a:p>
            <a:pPr marL="0" indent="0">
              <a:buNone/>
            </a:pPr>
            <a:r>
              <a:rPr lang="es-MX" dirty="0" smtClean="0"/>
              <a:t>                               </a:t>
            </a:r>
          </a:p>
          <a:p>
            <a:pPr marL="0" indent="0">
              <a:buNone/>
            </a:pPr>
            <a:endParaRPr lang="es-MX" dirty="0" smtClean="0"/>
          </a:p>
          <a:p>
            <a:pPr marL="0" indent="0">
              <a:buNone/>
            </a:pPr>
            <a:endParaRPr lang="es-MX" dirty="0" smtClean="0"/>
          </a:p>
          <a:p>
            <a:pPr marL="457200" lvl="1" indent="0">
              <a:buNone/>
            </a:pPr>
            <a:endParaRPr lang="es-MX" dirty="0" smtClean="0"/>
          </a:p>
          <a:p>
            <a:pPr marL="457200" lvl="1" indent="0">
              <a:buNone/>
            </a:pPr>
            <a:r>
              <a:rPr lang="es-MX" dirty="0" smtClean="0"/>
              <a:t>                            </a:t>
            </a:r>
          </a:p>
          <a:p>
            <a:pPr lvl="1"/>
            <a:endParaRPr lang="es-MX" dirty="0" smtClean="0"/>
          </a:p>
          <a:p>
            <a:pPr lvl="1">
              <a:buNone/>
            </a:pPr>
            <a:endParaRPr lang="es-MX" dirty="0" smtClean="0"/>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457200" y="1765087"/>
            <a:ext cx="4405197" cy="2933861"/>
          </a:xfrm>
          <a:prstGeom prst="ellipse">
            <a:avLst/>
          </a:prstGeom>
          <a:ln>
            <a:noFill/>
          </a:ln>
          <a:effectLst>
            <a:softEdge rad="112500"/>
          </a:effectLst>
        </p:spPr>
      </p:pic>
      <p:sp>
        <p:nvSpPr>
          <p:cNvPr id="13" name="TextBox 12"/>
          <p:cNvSpPr txBox="1"/>
          <p:nvPr/>
        </p:nvSpPr>
        <p:spPr>
          <a:xfrm>
            <a:off x="5231913" y="2157674"/>
            <a:ext cx="3651984" cy="2308324"/>
          </a:xfrm>
          <a:prstGeom prst="rect">
            <a:avLst/>
          </a:prstGeom>
          <a:noFill/>
        </p:spPr>
        <p:txBody>
          <a:bodyPr wrap="square" rtlCol="0">
            <a:spAutoFit/>
          </a:bodyPr>
          <a:lstStyle/>
          <a:p>
            <a:pPr algn="just"/>
            <a:r>
              <a:rPr lang="es-MX" sz="2400" b="1" i="1" u="sng" dirty="0" smtClean="0"/>
              <a:t>Ciencia básica: </a:t>
            </a:r>
            <a:r>
              <a:rPr lang="es-MX" sz="2400" b="1" dirty="0" smtClean="0"/>
              <a:t>Nos ayudan a contestar preguntas fundamentales de nuesrtro universo.</a:t>
            </a:r>
          </a:p>
          <a:p>
            <a:pPr algn="just"/>
            <a:r>
              <a:rPr lang="es-MX" sz="2400" b="1" i="1" u="sng" dirty="0" smtClean="0"/>
              <a:t>Tecnología:</a:t>
            </a:r>
            <a:r>
              <a:rPr lang="es-MX" sz="2400" b="1" dirty="0" smtClean="0"/>
              <a:t> Resolver problemas prácticos.</a:t>
            </a:r>
            <a:endParaRPr lang="es-MX" sz="2400" b="1" dirty="0"/>
          </a:p>
        </p:txBody>
      </p:sp>
      <p:pic>
        <p:nvPicPr>
          <p:cNvPr id="14" name="Picture 13"/>
          <p:cNvPicPr>
            <a:picLocks noChangeAspect="1"/>
          </p:cNvPicPr>
          <p:nvPr/>
        </p:nvPicPr>
        <p:blipFill>
          <a:blip r:embed="rId4"/>
          <a:stretch>
            <a:fillRect/>
          </a:stretch>
        </p:blipFill>
        <p:spPr>
          <a:xfrm>
            <a:off x="8340585" y="988456"/>
            <a:ext cx="560848" cy="487531"/>
          </a:xfrm>
          <a:prstGeom prst="rect">
            <a:avLst/>
          </a:prstGeom>
        </p:spPr>
      </p:pic>
      <p:sp>
        <p:nvSpPr>
          <p:cNvPr id="4" name="TextBox 3"/>
          <p:cNvSpPr txBox="1"/>
          <p:nvPr/>
        </p:nvSpPr>
        <p:spPr>
          <a:xfrm>
            <a:off x="648182" y="4931863"/>
            <a:ext cx="3229166" cy="1569660"/>
          </a:xfrm>
          <a:prstGeom prst="rect">
            <a:avLst/>
          </a:prstGeom>
          <a:noFill/>
        </p:spPr>
        <p:txBody>
          <a:bodyPr wrap="square" rtlCol="0">
            <a:spAutoFit/>
          </a:bodyPr>
          <a:lstStyle/>
          <a:p>
            <a:pPr algn="ctr"/>
            <a:r>
              <a:rPr lang="es-MX" sz="2400" dirty="0" smtClean="0"/>
              <a:t>Red Tem</a:t>
            </a:r>
            <a:r>
              <a:rPr lang="es-MX" sz="2400" dirty="0" smtClean="0"/>
              <a:t>ática de Usuarios de Luz Sincrotrón.</a:t>
            </a:r>
            <a:endParaRPr lang="es-MX" sz="2400" dirty="0" smtClean="0"/>
          </a:p>
          <a:p>
            <a:pPr algn="ctr"/>
            <a:r>
              <a:rPr lang="es-MX" sz="2400" dirty="0" smtClean="0"/>
              <a:t>Red </a:t>
            </a:r>
            <a:r>
              <a:rPr lang="es-MX" sz="2400" dirty="0" smtClean="0"/>
              <a:t>TULS</a:t>
            </a:r>
          </a:p>
        </p:txBody>
      </p:sp>
      <p:sp>
        <p:nvSpPr>
          <p:cNvPr id="11" name="Title 1"/>
          <p:cNvSpPr>
            <a:spLocks noGrp="1"/>
          </p:cNvSpPr>
          <p:nvPr>
            <p:ph type="title"/>
          </p:nvPr>
        </p:nvSpPr>
        <p:spPr>
          <a:xfrm>
            <a:off x="457200" y="202630"/>
            <a:ext cx="8229600" cy="562074"/>
          </a:xfrm>
        </p:spPr>
        <p:txBody>
          <a:bodyPr>
            <a:noAutofit/>
          </a:bodyPr>
          <a:lstStyle/>
          <a:p>
            <a:r>
              <a:rPr lang="es-MX" sz="2800" dirty="0" smtClean="0"/>
              <a:t>¿Por qué necesitamos aceleradores de partículas?</a:t>
            </a:r>
            <a:endParaRPr lang="es-MX" sz="2800" dirty="0"/>
          </a:p>
        </p:txBody>
      </p:sp>
      <p:pic>
        <p:nvPicPr>
          <p:cNvPr id="7" name="Picture 6"/>
          <p:cNvPicPr>
            <a:picLocks noChangeAspect="1"/>
          </p:cNvPicPr>
          <p:nvPr/>
        </p:nvPicPr>
        <p:blipFill>
          <a:blip r:embed="rId5"/>
          <a:stretch>
            <a:fillRect/>
          </a:stretch>
        </p:blipFill>
        <p:spPr>
          <a:xfrm>
            <a:off x="4606358" y="4555746"/>
            <a:ext cx="4070098" cy="2129702"/>
          </a:xfrm>
          <a:prstGeom prst="rect">
            <a:avLst/>
          </a:prstGeom>
          <a:ln>
            <a:noFill/>
          </a:ln>
          <a:effectLst>
            <a:softEdge rad="112500"/>
          </a:effectLst>
        </p:spPr>
      </p:pic>
    </p:spTree>
    <p:extLst>
      <p:ext uri="{BB962C8B-B14F-4D97-AF65-F5344CB8AC3E}">
        <p14:creationId xmlns:p14="http://schemas.microsoft.com/office/powerpoint/2010/main" val="15729596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2">
                <a:shade val="45000"/>
                <a:satMod val="135000"/>
              </a:schemeClr>
              <a:prstClr val="white"/>
            </a:duotone>
          </a:blip>
          <a:stretch>
            <a:fillRect/>
          </a:stretch>
        </p:blipFill>
        <p:spPr>
          <a:xfrm>
            <a:off x="0" y="-17888"/>
            <a:ext cx="9144000" cy="6857999"/>
          </a:xfrm>
          <a:prstGeom prst="rect">
            <a:avLst/>
          </a:prstGeom>
        </p:spPr>
      </p:pic>
      <p:pic>
        <p:nvPicPr>
          <p:cNvPr id="8" name="Picture 7"/>
          <p:cNvPicPr>
            <a:picLocks noChangeAspect="1"/>
          </p:cNvPicPr>
          <p:nvPr/>
        </p:nvPicPr>
        <p:blipFill>
          <a:blip r:embed="rId3">
            <a:duotone>
              <a:schemeClr val="accent2">
                <a:shade val="45000"/>
                <a:satMod val="135000"/>
              </a:schemeClr>
              <a:prstClr val="white"/>
            </a:duotone>
            <a:alphaModFix amt="34000"/>
          </a:blip>
          <a:stretch>
            <a:fillRect/>
          </a:stretch>
        </p:blipFill>
        <p:spPr>
          <a:xfrm>
            <a:off x="944335" y="2019630"/>
            <a:ext cx="7286149" cy="4096459"/>
          </a:xfrm>
          <a:prstGeom prst="ellipse">
            <a:avLst/>
          </a:prstGeom>
          <a:ln>
            <a:noFill/>
          </a:ln>
          <a:effectLst>
            <a:softEdge rad="254000"/>
          </a:effectLst>
        </p:spPr>
      </p:pic>
      <p:sp>
        <p:nvSpPr>
          <p:cNvPr id="5" name="Rectangle 4"/>
          <p:cNvSpPr/>
          <p:nvPr/>
        </p:nvSpPr>
        <p:spPr>
          <a:xfrm>
            <a:off x="1148271" y="500878"/>
            <a:ext cx="7082213" cy="646331"/>
          </a:xfrm>
          <a:prstGeom prst="rect">
            <a:avLst/>
          </a:prstGeom>
          <a:noFill/>
        </p:spPr>
        <p:txBody>
          <a:bodyPr wrap="square" lIns="91440" tIns="45720" rIns="91440" bIns="45720">
            <a:spAutoFit/>
          </a:bodyPr>
          <a:lstStyle/>
          <a:p>
            <a:pPr algn="ctr"/>
            <a:r>
              <a:rPr lang="es-ES_tradnl" sz="3600" b="1" cap="none" spc="0" dirty="0" smtClean="0">
                <a:ln w="12700">
                  <a:noFill/>
                  <a:prstDash val="solid"/>
                </a:ln>
                <a:solidFill>
                  <a:schemeClr val="bg1"/>
                </a:solidFill>
                <a:effectLst>
                  <a:glow rad="114300">
                    <a:schemeClr val="tx1">
                      <a:alpha val="75000"/>
                    </a:schemeClr>
                  </a:glow>
                  <a:outerShdw blurRad="41275" dist="20320" dir="1800000" algn="tl" rotWithShape="0">
                    <a:srgbClr val="000000">
                      <a:alpha val="40000"/>
                    </a:srgbClr>
                  </a:outerShdw>
                </a:effectLst>
              </a:rPr>
              <a:t>Líneas de investigación</a:t>
            </a:r>
            <a:endParaRPr lang="es-ES_tradnl" sz="3600" b="1" cap="none" spc="0" dirty="0">
              <a:ln w="12700">
                <a:noFill/>
                <a:prstDash val="solid"/>
              </a:ln>
              <a:solidFill>
                <a:schemeClr val="bg1"/>
              </a:solidFill>
              <a:effectLst>
                <a:glow rad="114300">
                  <a:schemeClr val="tx1">
                    <a:alpha val="75000"/>
                  </a:schemeClr>
                </a:glow>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482911" y="1556300"/>
            <a:ext cx="8263135" cy="4812004"/>
          </a:xfrm>
        </p:spPr>
        <p:txBody>
          <a:bodyPr>
            <a:normAutofit fontScale="92500" lnSpcReduction="10000"/>
          </a:bodyPr>
          <a:lstStyle/>
          <a:p>
            <a:r>
              <a:rPr lang="es-MX" dirty="0">
                <a:solidFill>
                  <a:schemeClr val="bg1"/>
                </a:solidFill>
              </a:rPr>
              <a:t>Diseño y construcción de </a:t>
            </a:r>
            <a:r>
              <a:rPr lang="es-MX" dirty="0" smtClean="0">
                <a:solidFill>
                  <a:schemeClr val="bg1"/>
                </a:solidFill>
              </a:rPr>
              <a:t>un </a:t>
            </a:r>
            <a:r>
              <a:rPr lang="es-MX" dirty="0">
                <a:solidFill>
                  <a:schemeClr val="bg1"/>
                </a:solidFill>
              </a:rPr>
              <a:t>ciclotrón compacto para propósitos educacionales.</a:t>
            </a:r>
          </a:p>
          <a:p>
            <a:pPr marL="68580" indent="0">
              <a:buNone/>
            </a:pPr>
            <a:endParaRPr lang="es-MX" dirty="0" smtClean="0">
              <a:solidFill>
                <a:schemeClr val="bg1"/>
              </a:solidFill>
            </a:endParaRPr>
          </a:p>
          <a:p>
            <a:r>
              <a:rPr lang="es-MX" dirty="0" smtClean="0">
                <a:solidFill>
                  <a:schemeClr val="bg1"/>
                </a:solidFill>
              </a:rPr>
              <a:t>Diseño y construcción de piezas para aceleradores</a:t>
            </a:r>
          </a:p>
          <a:p>
            <a:endParaRPr lang="es-MX" dirty="0">
              <a:solidFill>
                <a:schemeClr val="bg1"/>
              </a:solidFill>
            </a:endParaRPr>
          </a:p>
          <a:p>
            <a:r>
              <a:rPr lang="es-MX" dirty="0" smtClean="0">
                <a:solidFill>
                  <a:schemeClr val="bg1"/>
                </a:solidFill>
              </a:rPr>
              <a:t>Diseño y construcción de un monitor de posición del haz.</a:t>
            </a:r>
          </a:p>
          <a:p>
            <a:endParaRPr lang="es-MX" dirty="0" smtClean="0">
              <a:solidFill>
                <a:schemeClr val="bg1"/>
              </a:solidFill>
            </a:endParaRPr>
          </a:p>
          <a:p>
            <a:r>
              <a:rPr lang="es-MX" dirty="0" smtClean="0">
                <a:solidFill>
                  <a:schemeClr val="bg1"/>
                </a:solidFill>
              </a:rPr>
              <a:t>Diseño y construcción de un qudripolo</a:t>
            </a:r>
          </a:p>
          <a:p>
            <a:endParaRPr lang="es-MX" dirty="0">
              <a:solidFill>
                <a:schemeClr val="bg1"/>
              </a:solidFill>
            </a:endParaRPr>
          </a:p>
          <a:p>
            <a:r>
              <a:rPr lang="es-MX" dirty="0" smtClean="0">
                <a:solidFill>
                  <a:schemeClr val="bg1"/>
                </a:solidFill>
              </a:rPr>
              <a:t>Nube de electrones</a:t>
            </a:r>
          </a:p>
          <a:p>
            <a:endParaRPr lang="es-MX" dirty="0">
              <a:solidFill>
                <a:schemeClr val="bg1"/>
              </a:solidFill>
            </a:endParaRPr>
          </a:p>
          <a:p>
            <a:r>
              <a:rPr lang="es-MX" dirty="0" smtClean="0">
                <a:solidFill>
                  <a:schemeClr val="bg1"/>
                </a:solidFill>
              </a:rPr>
              <a:t>Acelerador Lineal Mexicano</a:t>
            </a:r>
          </a:p>
          <a:p>
            <a:endParaRPr lang="es-MX" dirty="0" smtClean="0">
              <a:solidFill>
                <a:schemeClr val="bg1"/>
              </a:solidFill>
            </a:endParaRPr>
          </a:p>
          <a:p>
            <a:endParaRPr lang="es-MX" dirty="0">
              <a:solidFill>
                <a:schemeClr val="bg1"/>
              </a:solidFill>
            </a:endParaRPr>
          </a:p>
        </p:txBody>
      </p:sp>
    </p:spTree>
    <p:extLst>
      <p:ext uri="{BB962C8B-B14F-4D97-AF65-F5344CB8AC3E}">
        <p14:creationId xmlns:p14="http://schemas.microsoft.com/office/powerpoint/2010/main" val="12442976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smtClean="0"/>
              <a:t>Ciclotrón</a:t>
            </a:r>
            <a:endParaRPr lang="es-MX" b="1" dirty="0"/>
          </a:p>
        </p:txBody>
      </p:sp>
      <p:pic>
        <p:nvPicPr>
          <p:cNvPr id="10" name="Picture 9"/>
          <p:cNvPicPr>
            <a:picLocks noChangeAspect="1"/>
          </p:cNvPicPr>
          <p:nvPr/>
        </p:nvPicPr>
        <p:blipFill>
          <a:blip r:embed="rId3"/>
          <a:stretch>
            <a:fillRect/>
          </a:stretch>
        </p:blipFill>
        <p:spPr>
          <a:xfrm>
            <a:off x="125198" y="1452125"/>
            <a:ext cx="8871245" cy="5211856"/>
          </a:xfrm>
          <a:prstGeom prst="rect">
            <a:avLst/>
          </a:prstGeom>
        </p:spPr>
      </p:pic>
      <p:sp>
        <p:nvSpPr>
          <p:cNvPr id="3" name="TextBox 2"/>
          <p:cNvSpPr txBox="1"/>
          <p:nvPr/>
        </p:nvSpPr>
        <p:spPr>
          <a:xfrm>
            <a:off x="457200" y="1753072"/>
            <a:ext cx="1635412" cy="707886"/>
          </a:xfrm>
          <a:prstGeom prst="rect">
            <a:avLst/>
          </a:prstGeom>
          <a:solidFill>
            <a:srgbClr val="FFFFFF"/>
          </a:solidFill>
        </p:spPr>
        <p:txBody>
          <a:bodyPr wrap="square" rtlCol="0">
            <a:spAutoFit/>
          </a:bodyPr>
          <a:lstStyle/>
          <a:p>
            <a:pPr algn="ctr"/>
            <a:r>
              <a:rPr lang="es-MX" sz="2000" dirty="0" smtClean="0">
                <a:solidFill>
                  <a:srgbClr val="008000"/>
                </a:solidFill>
              </a:rPr>
              <a:t>Fuente de partículas</a:t>
            </a:r>
            <a:endParaRPr lang="es-MX" sz="2000" dirty="0">
              <a:solidFill>
                <a:srgbClr val="008000"/>
              </a:solidFill>
            </a:endParaRPr>
          </a:p>
        </p:txBody>
      </p:sp>
      <p:sp>
        <p:nvSpPr>
          <p:cNvPr id="4" name="TextBox 3"/>
          <p:cNvSpPr txBox="1"/>
          <p:nvPr/>
        </p:nvSpPr>
        <p:spPr>
          <a:xfrm>
            <a:off x="6264424" y="1470013"/>
            <a:ext cx="2732019" cy="1631216"/>
          </a:xfrm>
          <a:prstGeom prst="rect">
            <a:avLst/>
          </a:prstGeom>
          <a:solidFill>
            <a:srgbClr val="FFFFFF"/>
          </a:solidFill>
        </p:spPr>
        <p:txBody>
          <a:bodyPr wrap="square" rtlCol="0">
            <a:spAutoFit/>
          </a:bodyPr>
          <a:lstStyle/>
          <a:p>
            <a:pPr algn="just"/>
            <a:r>
              <a:rPr lang="es-MX" sz="2000" dirty="0" smtClean="0">
                <a:solidFill>
                  <a:srgbClr val="FF6600"/>
                </a:solidFill>
              </a:rPr>
              <a:t>Dos cavidades huecas, con forma de “D”, una cargada positivamente y la otra negativamente cargada.</a:t>
            </a:r>
            <a:endParaRPr lang="es-MX" sz="2000" dirty="0">
              <a:solidFill>
                <a:srgbClr val="FF6600"/>
              </a:solidFill>
            </a:endParaRPr>
          </a:p>
        </p:txBody>
      </p:sp>
      <p:sp>
        <p:nvSpPr>
          <p:cNvPr id="5" name="TextBox 4"/>
          <p:cNvSpPr txBox="1"/>
          <p:nvPr/>
        </p:nvSpPr>
        <p:spPr>
          <a:xfrm>
            <a:off x="7715392" y="4307845"/>
            <a:ext cx="1108905" cy="400110"/>
          </a:xfrm>
          <a:prstGeom prst="rect">
            <a:avLst/>
          </a:prstGeom>
          <a:solidFill>
            <a:srgbClr val="FFFFFF"/>
          </a:solidFill>
        </p:spPr>
        <p:txBody>
          <a:bodyPr wrap="square" rtlCol="0">
            <a:spAutoFit/>
          </a:bodyPr>
          <a:lstStyle/>
          <a:p>
            <a:pPr algn="ctr"/>
            <a:r>
              <a:rPr lang="es-MX" sz="2000" dirty="0" smtClean="0">
                <a:solidFill>
                  <a:srgbClr val="000000"/>
                </a:solidFill>
              </a:rPr>
              <a:t>Blanco</a:t>
            </a:r>
            <a:endParaRPr lang="es-MX" sz="2000" dirty="0">
              <a:solidFill>
                <a:srgbClr val="000000"/>
              </a:solidFill>
            </a:endParaRPr>
          </a:p>
        </p:txBody>
      </p:sp>
      <p:sp>
        <p:nvSpPr>
          <p:cNvPr id="6" name="TextBox 5"/>
          <p:cNvSpPr txBox="1"/>
          <p:nvPr/>
        </p:nvSpPr>
        <p:spPr>
          <a:xfrm>
            <a:off x="143084" y="3026434"/>
            <a:ext cx="2378782" cy="1631216"/>
          </a:xfrm>
          <a:prstGeom prst="rect">
            <a:avLst/>
          </a:prstGeom>
          <a:solidFill>
            <a:srgbClr val="FFFFFF"/>
          </a:solidFill>
        </p:spPr>
        <p:txBody>
          <a:bodyPr wrap="square" rtlCol="0">
            <a:spAutoFit/>
          </a:bodyPr>
          <a:lstStyle/>
          <a:p>
            <a:pPr algn="just"/>
            <a:r>
              <a:rPr lang="es-MX" sz="2000" dirty="0" smtClean="0">
                <a:solidFill>
                  <a:srgbClr val="FF0000"/>
                </a:solidFill>
              </a:rPr>
              <a:t>El campo magnético dobla la trajectoria de una partícula cargada en un semicírculo</a:t>
            </a:r>
            <a:endParaRPr lang="es-MX" sz="2000" dirty="0">
              <a:solidFill>
                <a:srgbClr val="FF0000"/>
              </a:solidFill>
            </a:endParaRPr>
          </a:p>
        </p:txBody>
      </p:sp>
      <p:sp>
        <p:nvSpPr>
          <p:cNvPr id="7" name="TextBox 6"/>
          <p:cNvSpPr txBox="1"/>
          <p:nvPr/>
        </p:nvSpPr>
        <p:spPr>
          <a:xfrm>
            <a:off x="143084" y="5025661"/>
            <a:ext cx="2414554" cy="1631216"/>
          </a:xfrm>
          <a:prstGeom prst="rect">
            <a:avLst/>
          </a:prstGeom>
          <a:solidFill>
            <a:srgbClr val="FFFFFF"/>
          </a:solidFill>
        </p:spPr>
        <p:txBody>
          <a:bodyPr wrap="square" rtlCol="0">
            <a:spAutoFit/>
          </a:bodyPr>
          <a:lstStyle/>
          <a:p>
            <a:pPr algn="just"/>
            <a:r>
              <a:rPr lang="es-MX" sz="2000" dirty="0" smtClean="0">
                <a:solidFill>
                  <a:schemeClr val="accent5">
                    <a:lumMod val="75000"/>
                  </a:schemeClr>
                </a:solidFill>
              </a:rPr>
              <a:t>Un campo eléctrico acelera las partículas cada vez que pasan por el espacio entre las “Des”</a:t>
            </a:r>
            <a:endParaRPr lang="es-MX" sz="2000" dirty="0">
              <a:solidFill>
                <a:schemeClr val="accent5">
                  <a:lumMod val="75000"/>
                </a:schemeClr>
              </a:solidFill>
            </a:endParaRPr>
          </a:p>
        </p:txBody>
      </p:sp>
      <p:sp>
        <p:nvSpPr>
          <p:cNvPr id="8" name="TextBox 7"/>
          <p:cNvSpPr txBox="1"/>
          <p:nvPr/>
        </p:nvSpPr>
        <p:spPr>
          <a:xfrm>
            <a:off x="4882763" y="5599102"/>
            <a:ext cx="2886287" cy="1015663"/>
          </a:xfrm>
          <a:prstGeom prst="rect">
            <a:avLst/>
          </a:prstGeom>
          <a:solidFill>
            <a:srgbClr val="FFFFFF"/>
          </a:solidFill>
        </p:spPr>
        <p:txBody>
          <a:bodyPr wrap="square" rtlCol="0">
            <a:spAutoFit/>
          </a:bodyPr>
          <a:lstStyle/>
          <a:p>
            <a:pPr algn="just"/>
            <a:r>
              <a:rPr lang="es-MX" sz="2000" dirty="0" smtClean="0">
                <a:solidFill>
                  <a:schemeClr val="accent4">
                    <a:lumMod val="75000"/>
                  </a:schemeClr>
                </a:solidFill>
              </a:rPr>
              <a:t>Electroimanes planos y grandes en la parte inferior y superior.</a:t>
            </a:r>
            <a:endParaRPr lang="es-MX" sz="2000" dirty="0">
              <a:solidFill>
                <a:schemeClr val="accent4">
                  <a:lumMod val="75000"/>
                </a:schemeClr>
              </a:solidFill>
            </a:endParaRPr>
          </a:p>
        </p:txBody>
      </p:sp>
    </p:spTree>
    <p:extLst>
      <p:ext uri="{BB962C8B-B14F-4D97-AF65-F5344CB8AC3E}">
        <p14:creationId xmlns:p14="http://schemas.microsoft.com/office/powerpoint/2010/main" val="11611788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3200" b="1" dirty="0" smtClean="0"/>
              <a:t>“Construcción de un ciclotrón de pequeñas dimensiones para propositos educacionales”</a:t>
            </a:r>
            <a:endParaRPr lang="es-MX" sz="3200" b="1" dirty="0"/>
          </a:p>
        </p:txBody>
      </p:sp>
      <p:sp>
        <p:nvSpPr>
          <p:cNvPr id="3" name="Content Placeholder 2"/>
          <p:cNvSpPr>
            <a:spLocks noGrp="1"/>
          </p:cNvSpPr>
          <p:nvPr>
            <p:ph idx="1"/>
          </p:nvPr>
        </p:nvSpPr>
        <p:spPr/>
        <p:txBody>
          <a:bodyPr/>
          <a:lstStyle/>
          <a:p>
            <a:r>
              <a:rPr lang="es-MX" b="1" dirty="0" smtClean="0"/>
              <a:t>Entrenar estudiantes.</a:t>
            </a:r>
          </a:p>
          <a:p>
            <a:r>
              <a:rPr lang="es-MX" dirty="0" smtClean="0"/>
              <a:t>Prototipo para aplicaciones médicas:</a:t>
            </a:r>
          </a:p>
          <a:p>
            <a:pPr lvl="1"/>
            <a:r>
              <a:rPr lang="es-MX" dirty="0" smtClean="0"/>
              <a:t>Terapia con protones para pacientes con cancer.</a:t>
            </a:r>
          </a:p>
          <a:p>
            <a:pPr lvl="1"/>
            <a:r>
              <a:rPr lang="es-MX" dirty="0" smtClean="0"/>
              <a:t>Producción de radiofármacos</a:t>
            </a:r>
          </a:p>
          <a:p>
            <a:pPr marL="457200" lvl="1" indent="0">
              <a:buNone/>
            </a:pPr>
            <a:endParaRPr lang="es-MX" dirty="0" smtClean="0"/>
          </a:p>
        </p:txBody>
      </p:sp>
      <p:graphicFrame>
        <p:nvGraphicFramePr>
          <p:cNvPr id="4" name="Content Placeholder 3"/>
          <p:cNvGraphicFramePr>
            <a:graphicFrameLocks/>
          </p:cNvGraphicFramePr>
          <p:nvPr>
            <p:extLst>
              <p:ext uri="{D42A27DB-BD31-4B8C-83A1-F6EECF244321}">
                <p14:modId xmlns:p14="http://schemas.microsoft.com/office/powerpoint/2010/main" val="416846567"/>
              </p:ext>
            </p:extLst>
          </p:nvPr>
        </p:nvGraphicFramePr>
        <p:xfrm>
          <a:off x="628650" y="4076673"/>
          <a:ext cx="7886700" cy="1854200"/>
        </p:xfrm>
        <a:graphic>
          <a:graphicData uri="http://schemas.openxmlformats.org/drawingml/2006/table">
            <a:tbl>
              <a:tblPr firstRow="1" bandRow="1">
                <a:tableStyleId>{5C22544A-7EE6-4342-B048-85BDC9FD1C3A}</a:tableStyleId>
              </a:tblPr>
              <a:tblGrid>
                <a:gridCol w="3943350"/>
                <a:gridCol w="3943350"/>
              </a:tblGrid>
              <a:tr h="370840">
                <a:tc>
                  <a:txBody>
                    <a:bodyPr/>
                    <a:lstStyle/>
                    <a:p>
                      <a:pPr algn="ctr"/>
                      <a:r>
                        <a:rPr lang="es-MX" noProof="0" dirty="0" smtClean="0"/>
                        <a:t>Parámetro</a:t>
                      </a:r>
                      <a:endParaRPr lang="es-MX" noProof="0" dirty="0"/>
                    </a:p>
                  </a:txBody>
                  <a:tcPr/>
                </a:tc>
                <a:tc>
                  <a:txBody>
                    <a:bodyPr/>
                    <a:lstStyle/>
                    <a:p>
                      <a:pPr algn="ctr"/>
                      <a:r>
                        <a:rPr lang="es-MX" noProof="0" dirty="0" smtClean="0"/>
                        <a:t>Valor</a:t>
                      </a:r>
                      <a:endParaRPr lang="es-MX" noProof="0" dirty="0"/>
                    </a:p>
                  </a:txBody>
                  <a:tcPr/>
                </a:tc>
              </a:tr>
              <a:tr h="370840">
                <a:tc>
                  <a:txBody>
                    <a:bodyPr/>
                    <a:lstStyle/>
                    <a:p>
                      <a:pPr algn="ctr"/>
                      <a:r>
                        <a:rPr lang="es-MX" noProof="0" dirty="0" smtClean="0"/>
                        <a:t>Radio</a:t>
                      </a:r>
                      <a:endParaRPr lang="es-MX" noProof="0" dirty="0"/>
                    </a:p>
                  </a:txBody>
                  <a:tcPr/>
                </a:tc>
                <a:tc>
                  <a:txBody>
                    <a:bodyPr/>
                    <a:lstStyle/>
                    <a:p>
                      <a:pPr algn="ctr"/>
                      <a:r>
                        <a:rPr lang="es-MX" noProof="0" dirty="0" smtClean="0"/>
                        <a:t>15 cm</a:t>
                      </a:r>
                      <a:endParaRPr lang="es-MX" noProof="0" dirty="0"/>
                    </a:p>
                  </a:txBody>
                  <a:tcPr/>
                </a:tc>
              </a:tr>
              <a:tr h="370840">
                <a:tc>
                  <a:txBody>
                    <a:bodyPr/>
                    <a:lstStyle/>
                    <a:p>
                      <a:pPr algn="ctr"/>
                      <a:r>
                        <a:rPr lang="es-MX" sz="1800" b="0" i="0" kern="1200" noProof="0" dirty="0" smtClean="0">
                          <a:solidFill>
                            <a:schemeClr val="dk1"/>
                          </a:solidFill>
                          <a:effectLst/>
                          <a:latin typeface="+mn-lt"/>
                          <a:ea typeface="+mn-ea"/>
                          <a:cs typeface="+mn-cs"/>
                        </a:rPr>
                        <a:t>Energía cinética máxima</a:t>
                      </a:r>
                      <a:endParaRPr lang="es-MX" noProof="0" dirty="0"/>
                    </a:p>
                  </a:txBody>
                  <a:tcPr/>
                </a:tc>
                <a:tc>
                  <a:txBody>
                    <a:bodyPr/>
                    <a:lstStyle/>
                    <a:p>
                      <a:pPr algn="ctr"/>
                      <a:r>
                        <a:rPr lang="es-MX" baseline="0" dirty="0" smtClean="0"/>
                        <a:t>45 keV</a:t>
                      </a:r>
                      <a:endParaRPr lang="es-MX" noProof="0" dirty="0"/>
                    </a:p>
                  </a:txBody>
                  <a:tcPr/>
                </a:tc>
              </a:tr>
              <a:tr h="370840">
                <a:tc>
                  <a:txBody>
                    <a:bodyPr/>
                    <a:lstStyle/>
                    <a:p>
                      <a:pPr algn="ctr"/>
                      <a:r>
                        <a:rPr lang="es-MX" sz="1800" b="0" i="0" kern="1200" noProof="0" dirty="0" smtClean="0">
                          <a:solidFill>
                            <a:schemeClr val="dk1"/>
                          </a:solidFill>
                          <a:effectLst/>
                          <a:latin typeface="+mn-lt"/>
                          <a:ea typeface="+mn-ea"/>
                          <a:cs typeface="+mn-cs"/>
                        </a:rPr>
                        <a:t>Campo magnético máximo</a:t>
                      </a:r>
                      <a:endParaRPr lang="es-MX" noProof="0" dirty="0"/>
                    </a:p>
                  </a:txBody>
                  <a:tcPr/>
                </a:tc>
                <a:tc>
                  <a:txBody>
                    <a:bodyPr/>
                    <a:lstStyle/>
                    <a:p>
                      <a:pPr algn="ctr"/>
                      <a:r>
                        <a:rPr lang="es-MX" noProof="0" dirty="0" smtClean="0"/>
                        <a:t>0.2</a:t>
                      </a:r>
                      <a:r>
                        <a:rPr lang="es-MX" baseline="0" noProof="0" dirty="0" smtClean="0"/>
                        <a:t> T</a:t>
                      </a:r>
                      <a:endParaRPr lang="es-MX" noProof="0" dirty="0"/>
                    </a:p>
                  </a:txBody>
                  <a:tcPr/>
                </a:tc>
              </a:tr>
              <a:tr h="370840">
                <a:tc>
                  <a:txBody>
                    <a:bodyPr/>
                    <a:lstStyle/>
                    <a:p>
                      <a:pPr algn="ctr"/>
                      <a:r>
                        <a:rPr lang="es-MX" noProof="0" dirty="0" smtClean="0"/>
                        <a:t>Frecuencia</a:t>
                      </a:r>
                      <a:r>
                        <a:rPr lang="es-MX" baseline="0" noProof="0" dirty="0" smtClean="0"/>
                        <a:t> de ciclotrón</a:t>
                      </a:r>
                      <a:endParaRPr lang="es-MX" noProof="0" dirty="0"/>
                    </a:p>
                  </a:txBody>
                  <a:tcPr/>
                </a:tc>
                <a:tc>
                  <a:txBody>
                    <a:bodyPr/>
                    <a:lstStyle/>
                    <a:p>
                      <a:pPr algn="ctr"/>
                      <a:r>
                        <a:rPr lang="es-MX" noProof="0" smtClean="0"/>
                        <a:t>20.5 MHz</a:t>
                      </a:r>
                      <a:endParaRPr lang="es-MX" noProof="0" dirty="0"/>
                    </a:p>
                  </a:txBody>
                  <a:tcPr/>
                </a:tc>
              </a:tr>
            </a:tbl>
          </a:graphicData>
        </a:graphic>
      </p:graphicFrame>
      <p:sp>
        <p:nvSpPr>
          <p:cNvPr id="5" name="TextBox 4"/>
          <p:cNvSpPr txBox="1"/>
          <p:nvPr/>
        </p:nvSpPr>
        <p:spPr>
          <a:xfrm>
            <a:off x="2325125" y="6314639"/>
            <a:ext cx="5317300" cy="369332"/>
          </a:xfrm>
          <a:prstGeom prst="rect">
            <a:avLst/>
          </a:prstGeom>
          <a:noFill/>
        </p:spPr>
        <p:txBody>
          <a:bodyPr wrap="square" rtlCol="0">
            <a:spAutoFit/>
          </a:bodyPr>
          <a:lstStyle/>
          <a:p>
            <a:pPr algn="ctr"/>
            <a:r>
              <a:rPr lang="es-MX" dirty="0" smtClean="0"/>
              <a:t>Estudiante de verano: Eric </a:t>
            </a:r>
            <a:r>
              <a:rPr lang="es-MX" dirty="0" smtClean="0"/>
              <a:t>Thompson (Lic. en Física)</a:t>
            </a:r>
            <a:endParaRPr lang="es-MX" dirty="0"/>
          </a:p>
        </p:txBody>
      </p:sp>
    </p:spTree>
    <p:extLst>
      <p:ext uri="{BB962C8B-B14F-4D97-AF65-F5344CB8AC3E}">
        <p14:creationId xmlns:p14="http://schemas.microsoft.com/office/powerpoint/2010/main" val="1608185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2">
                <a:shade val="45000"/>
                <a:satMod val="135000"/>
              </a:schemeClr>
              <a:prstClr val="white"/>
            </a:duotone>
          </a:blip>
          <a:stretch>
            <a:fillRect/>
          </a:stretch>
        </p:blipFill>
        <p:spPr>
          <a:xfrm>
            <a:off x="0" y="-17888"/>
            <a:ext cx="9144000" cy="6857999"/>
          </a:xfrm>
          <a:prstGeom prst="rect">
            <a:avLst/>
          </a:prstGeom>
        </p:spPr>
      </p:pic>
      <p:pic>
        <p:nvPicPr>
          <p:cNvPr id="8" name="Picture 7"/>
          <p:cNvPicPr>
            <a:picLocks noChangeAspect="1"/>
          </p:cNvPicPr>
          <p:nvPr/>
        </p:nvPicPr>
        <p:blipFill>
          <a:blip r:embed="rId3">
            <a:duotone>
              <a:schemeClr val="accent2">
                <a:shade val="45000"/>
                <a:satMod val="135000"/>
              </a:schemeClr>
              <a:prstClr val="white"/>
            </a:duotone>
            <a:alphaModFix amt="34000"/>
          </a:blip>
          <a:stretch>
            <a:fillRect/>
          </a:stretch>
        </p:blipFill>
        <p:spPr>
          <a:xfrm>
            <a:off x="944335" y="2019630"/>
            <a:ext cx="7286149" cy="4096459"/>
          </a:xfrm>
          <a:prstGeom prst="ellipse">
            <a:avLst/>
          </a:prstGeom>
          <a:ln>
            <a:noFill/>
          </a:ln>
          <a:effectLst>
            <a:softEdge rad="254000"/>
          </a:effectLst>
        </p:spPr>
      </p:pic>
      <p:sp>
        <p:nvSpPr>
          <p:cNvPr id="4" name="Rectangle 3"/>
          <p:cNvSpPr/>
          <p:nvPr/>
        </p:nvSpPr>
        <p:spPr>
          <a:xfrm>
            <a:off x="716325" y="2966425"/>
            <a:ext cx="8311821" cy="1200329"/>
          </a:xfrm>
          <a:prstGeom prst="rect">
            <a:avLst/>
          </a:prstGeom>
          <a:noFill/>
        </p:spPr>
        <p:txBody>
          <a:bodyPr wrap="square" lIns="91440" tIns="45720" rIns="91440" bIns="45720">
            <a:spAutoFit/>
          </a:bodyPr>
          <a:lstStyle/>
          <a:p>
            <a:pPr algn="ctr"/>
            <a:r>
              <a:rPr lang="es-ES_tradnl" sz="3600" b="1" i="1" dirty="0" smtClean="0">
                <a:ln w="12700">
                  <a:solidFill>
                    <a:schemeClr val="tx2">
                      <a:satMod val="155000"/>
                    </a:schemeClr>
                  </a:solidFill>
                  <a:prstDash val="solid"/>
                </a:ln>
                <a:solidFill>
                  <a:schemeClr val="bg1"/>
                </a:solidFill>
                <a:effectLst>
                  <a:glow rad="101600">
                    <a:schemeClr val="tx1">
                      <a:alpha val="75000"/>
                    </a:schemeClr>
                  </a:glow>
                  <a:outerShdw blurRad="41275" dist="20320" dir="1800000" algn="tl" rotWithShape="0">
                    <a:srgbClr val="000000">
                      <a:alpha val="40000"/>
                    </a:srgbClr>
                  </a:outerShdw>
                </a:effectLst>
              </a:rPr>
              <a:t>Breve introducción a Física de Aceleradores</a:t>
            </a:r>
            <a:endParaRPr lang="es-ES_tradnl" sz="3600" b="1" i="1" cap="none" spc="0" dirty="0">
              <a:ln w="12700">
                <a:solidFill>
                  <a:schemeClr val="tx2">
                    <a:satMod val="155000"/>
                  </a:schemeClr>
                </a:solidFill>
                <a:prstDash val="solid"/>
              </a:ln>
              <a:solidFill>
                <a:schemeClr val="bg1"/>
              </a:solidFill>
              <a:effectLst>
                <a:glow rad="101600">
                  <a:schemeClr val="tx1">
                    <a:alpha val="75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805052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3200" b="1" dirty="0" smtClean="0"/>
              <a:t>“Construcción de un ciclotrón de pequeñas dimensiones para propositos educacionales”</a:t>
            </a:r>
            <a:endParaRPr lang="es-MX" sz="3200" b="1" dirty="0"/>
          </a:p>
        </p:txBody>
      </p:sp>
      <p:graphicFrame>
        <p:nvGraphicFramePr>
          <p:cNvPr id="4" name="Content Placeholder 3"/>
          <p:cNvGraphicFramePr>
            <a:graphicFrameLocks/>
          </p:cNvGraphicFramePr>
          <p:nvPr>
            <p:extLst>
              <p:ext uri="{D42A27DB-BD31-4B8C-83A1-F6EECF244321}">
                <p14:modId xmlns:p14="http://schemas.microsoft.com/office/powerpoint/2010/main" val="2362672784"/>
              </p:ext>
            </p:extLst>
          </p:nvPr>
        </p:nvGraphicFramePr>
        <p:xfrm>
          <a:off x="628650" y="2087803"/>
          <a:ext cx="7886700" cy="3897416"/>
        </p:xfrm>
        <a:graphic>
          <a:graphicData uri="http://schemas.openxmlformats.org/drawingml/2006/table">
            <a:tbl>
              <a:tblPr firstRow="1" bandRow="1">
                <a:tableStyleId>{5C22544A-7EE6-4342-B048-85BDC9FD1C3A}</a:tableStyleId>
              </a:tblPr>
              <a:tblGrid>
                <a:gridCol w="3943350"/>
                <a:gridCol w="3943350"/>
              </a:tblGrid>
              <a:tr h="768614">
                <a:tc>
                  <a:txBody>
                    <a:bodyPr/>
                    <a:lstStyle/>
                    <a:p>
                      <a:pPr algn="ctr"/>
                      <a:r>
                        <a:rPr lang="es-MX" sz="2400" noProof="0" dirty="0" smtClean="0"/>
                        <a:t>Ventajas</a:t>
                      </a:r>
                      <a:endParaRPr lang="es-MX" sz="2400" noProof="0" dirty="0"/>
                    </a:p>
                  </a:txBody>
                  <a:tcPr/>
                </a:tc>
                <a:tc>
                  <a:txBody>
                    <a:bodyPr/>
                    <a:lstStyle/>
                    <a:p>
                      <a:pPr algn="ctr"/>
                      <a:r>
                        <a:rPr lang="es-MX" sz="2400" noProof="0" dirty="0" smtClean="0"/>
                        <a:t>Desventajas</a:t>
                      </a:r>
                      <a:endParaRPr lang="es-MX" sz="2400" noProof="0" dirty="0"/>
                    </a:p>
                  </a:txBody>
                  <a:tcPr/>
                </a:tc>
              </a:tr>
              <a:tr h="768614">
                <a:tc>
                  <a:txBody>
                    <a:bodyPr/>
                    <a:lstStyle/>
                    <a:p>
                      <a:pPr algn="ctr"/>
                      <a:r>
                        <a:rPr lang="es-MX" sz="2400" noProof="0" dirty="0" smtClean="0"/>
                        <a:t>F</a:t>
                      </a:r>
                      <a:r>
                        <a:rPr lang="es-MX" sz="2400" noProof="0" dirty="0" smtClean="0"/>
                        <a:t>ísica sencilla</a:t>
                      </a:r>
                      <a:r>
                        <a:rPr lang="es-MX" sz="2400" baseline="0" noProof="0" dirty="0" smtClean="0"/>
                        <a:t> y fácil de comprender</a:t>
                      </a:r>
                      <a:endParaRPr lang="es-MX" sz="2400" noProof="0" dirty="0"/>
                    </a:p>
                  </a:txBody>
                  <a:tcPr/>
                </a:tc>
                <a:tc>
                  <a:txBody>
                    <a:bodyPr/>
                    <a:lstStyle/>
                    <a:p>
                      <a:pPr algn="ctr"/>
                      <a:r>
                        <a:rPr lang="es-MX" sz="2400" noProof="0" dirty="0" smtClean="0"/>
                        <a:t>No es f</a:t>
                      </a:r>
                      <a:r>
                        <a:rPr lang="es-MX" sz="2400" noProof="0" dirty="0" smtClean="0"/>
                        <a:t>ácil de construir</a:t>
                      </a:r>
                      <a:endParaRPr lang="es-MX" sz="2400" noProof="0" dirty="0"/>
                    </a:p>
                  </a:txBody>
                  <a:tcPr/>
                </a:tc>
              </a:tr>
              <a:tr h="768614">
                <a:tc>
                  <a:txBody>
                    <a:bodyPr/>
                    <a:lstStyle/>
                    <a:p>
                      <a:pPr algn="ctr"/>
                      <a:r>
                        <a:rPr lang="es-MX" sz="2400" b="0" i="0" kern="1200" noProof="0" dirty="0" smtClean="0">
                          <a:solidFill>
                            <a:schemeClr val="dk1"/>
                          </a:solidFill>
                          <a:effectLst/>
                          <a:latin typeface="+mn-lt"/>
                          <a:ea typeface="+mn-ea"/>
                          <a:cs typeface="+mn-cs"/>
                        </a:rPr>
                        <a:t>Aplicaciones</a:t>
                      </a:r>
                      <a:r>
                        <a:rPr lang="es-MX" sz="2400" b="0" i="0" kern="1200" baseline="0" noProof="0" dirty="0" smtClean="0">
                          <a:solidFill>
                            <a:schemeClr val="dk1"/>
                          </a:solidFill>
                          <a:effectLst/>
                          <a:latin typeface="+mn-lt"/>
                          <a:ea typeface="+mn-ea"/>
                          <a:cs typeface="+mn-cs"/>
                        </a:rPr>
                        <a:t> m</a:t>
                      </a:r>
                      <a:r>
                        <a:rPr lang="es-MX" sz="2400" b="0" i="0" kern="1200" baseline="0" noProof="0" dirty="0" smtClean="0">
                          <a:solidFill>
                            <a:schemeClr val="dk1"/>
                          </a:solidFill>
                          <a:effectLst/>
                          <a:latin typeface="+mn-lt"/>
                          <a:ea typeface="+mn-ea"/>
                          <a:cs typeface="+mn-cs"/>
                        </a:rPr>
                        <a:t>édicas</a:t>
                      </a:r>
                      <a:endParaRPr lang="es-MX" sz="2400" noProof="0" dirty="0"/>
                    </a:p>
                  </a:txBody>
                  <a:tcPr/>
                </a:tc>
                <a:tc>
                  <a:txBody>
                    <a:bodyPr/>
                    <a:lstStyle/>
                    <a:p>
                      <a:pPr algn="ctr"/>
                      <a:r>
                        <a:rPr lang="es-MX" sz="2400" baseline="0" dirty="0" smtClean="0"/>
                        <a:t>Requiere una fuente de iones</a:t>
                      </a:r>
                      <a:endParaRPr lang="es-MX" sz="2400" noProof="0" dirty="0"/>
                    </a:p>
                  </a:txBody>
                  <a:tcPr/>
                </a:tc>
              </a:tr>
              <a:tr h="768614">
                <a:tc>
                  <a:txBody>
                    <a:bodyPr/>
                    <a:lstStyle/>
                    <a:p>
                      <a:pPr algn="ctr"/>
                      <a:r>
                        <a:rPr lang="es-MX" sz="2400" noProof="0" dirty="0" smtClean="0"/>
                        <a:t>Entrenamiento</a:t>
                      </a:r>
                      <a:endParaRPr lang="es-MX" sz="2400" noProof="0" dirty="0"/>
                    </a:p>
                  </a:txBody>
                  <a:tcPr/>
                </a:tc>
                <a:tc>
                  <a:txBody>
                    <a:bodyPr/>
                    <a:lstStyle/>
                    <a:p>
                      <a:pPr algn="ctr"/>
                      <a:r>
                        <a:rPr lang="es-MX" sz="2400" noProof="0" dirty="0" smtClean="0"/>
                        <a:t>0</a:t>
                      </a:r>
                      <a:r>
                        <a:rPr lang="es-MX" sz="2400" baseline="0" noProof="0" dirty="0" smtClean="0"/>
                        <a:t> estudiantes</a:t>
                      </a:r>
                      <a:endParaRPr lang="es-MX" sz="2400" noProof="0" dirty="0"/>
                    </a:p>
                  </a:txBody>
                  <a:tcPr/>
                </a:tc>
              </a:tr>
              <a:tr h="768614">
                <a:tc>
                  <a:txBody>
                    <a:bodyPr/>
                    <a:lstStyle/>
                    <a:p>
                      <a:pPr algn="ctr"/>
                      <a:endParaRPr lang="es-MX" sz="2400" noProof="0" dirty="0"/>
                    </a:p>
                  </a:txBody>
                  <a:tcPr/>
                </a:tc>
                <a:tc>
                  <a:txBody>
                    <a:bodyPr/>
                    <a:lstStyle/>
                    <a:p>
                      <a:pPr algn="ctr"/>
                      <a:endParaRPr lang="es-MX" sz="2400" noProof="0" dirty="0"/>
                    </a:p>
                  </a:txBody>
                  <a:tcPr/>
                </a:tc>
              </a:tr>
            </a:tbl>
          </a:graphicData>
        </a:graphic>
      </p:graphicFrame>
    </p:spTree>
    <p:extLst>
      <p:ext uri="{BB962C8B-B14F-4D97-AF65-F5344CB8AC3E}">
        <p14:creationId xmlns:p14="http://schemas.microsoft.com/office/powerpoint/2010/main" val="35513857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“Diseño y construcción de piezas para aceleradores”</a:t>
            </a:r>
            <a:endParaRPr lang="es-MX" dirty="0"/>
          </a:p>
        </p:txBody>
      </p:sp>
      <p:pic>
        <p:nvPicPr>
          <p:cNvPr id="5" name="Picture 4"/>
          <p:cNvPicPr>
            <a:picLocks noChangeAspect="1"/>
          </p:cNvPicPr>
          <p:nvPr/>
        </p:nvPicPr>
        <p:blipFill>
          <a:blip r:embed="rId2"/>
          <a:stretch>
            <a:fillRect/>
          </a:stretch>
        </p:blipFill>
        <p:spPr>
          <a:xfrm>
            <a:off x="809663" y="1588195"/>
            <a:ext cx="2608261" cy="2485519"/>
          </a:xfrm>
          <a:prstGeom prst="rect">
            <a:avLst/>
          </a:prstGeom>
        </p:spPr>
      </p:pic>
      <p:pic>
        <p:nvPicPr>
          <p:cNvPr id="6" name="Picture 5"/>
          <p:cNvPicPr>
            <a:picLocks noChangeAspect="1"/>
          </p:cNvPicPr>
          <p:nvPr/>
        </p:nvPicPr>
        <p:blipFill>
          <a:blip r:embed="rId3"/>
          <a:stretch>
            <a:fillRect/>
          </a:stretch>
        </p:blipFill>
        <p:spPr>
          <a:xfrm>
            <a:off x="5488666" y="1588195"/>
            <a:ext cx="2671968" cy="2497018"/>
          </a:xfrm>
          <a:prstGeom prst="rect">
            <a:avLst/>
          </a:prstGeom>
        </p:spPr>
      </p:pic>
      <p:pic>
        <p:nvPicPr>
          <p:cNvPr id="7" name="Picture 6"/>
          <p:cNvPicPr>
            <a:picLocks noChangeAspect="1"/>
          </p:cNvPicPr>
          <p:nvPr/>
        </p:nvPicPr>
        <p:blipFill>
          <a:blip r:embed="rId4"/>
          <a:stretch>
            <a:fillRect/>
          </a:stretch>
        </p:blipFill>
        <p:spPr>
          <a:xfrm>
            <a:off x="791778" y="4185919"/>
            <a:ext cx="3723172" cy="2038880"/>
          </a:xfrm>
          <a:prstGeom prst="rect">
            <a:avLst/>
          </a:prstGeom>
        </p:spPr>
      </p:pic>
      <p:pic>
        <p:nvPicPr>
          <p:cNvPr id="9" name="Content Placeholder 4"/>
          <p:cNvPicPr>
            <a:picLocks noChangeAspect="1"/>
          </p:cNvPicPr>
          <p:nvPr/>
        </p:nvPicPr>
        <p:blipFill>
          <a:blip r:embed="rId5"/>
          <a:stretch>
            <a:fillRect/>
          </a:stretch>
        </p:blipFill>
        <p:spPr>
          <a:xfrm>
            <a:off x="5202497" y="4182453"/>
            <a:ext cx="3162961" cy="2310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791778" y="6344229"/>
            <a:ext cx="4614478" cy="369332"/>
          </a:xfrm>
          <a:prstGeom prst="rect">
            <a:avLst/>
          </a:prstGeom>
          <a:noFill/>
        </p:spPr>
        <p:txBody>
          <a:bodyPr wrap="square" rtlCol="0">
            <a:spAutoFit/>
          </a:bodyPr>
          <a:lstStyle/>
          <a:p>
            <a:pPr algn="ctr"/>
            <a:r>
              <a:rPr lang="es-MX" dirty="0" smtClean="0"/>
              <a:t>Veronica Bravo (estudiante de Verano)</a:t>
            </a:r>
            <a:endParaRPr lang="es-MX" dirty="0"/>
          </a:p>
        </p:txBody>
      </p:sp>
    </p:spTree>
    <p:extLst>
      <p:ext uri="{BB962C8B-B14F-4D97-AF65-F5344CB8AC3E}">
        <p14:creationId xmlns:p14="http://schemas.microsoft.com/office/powerpoint/2010/main" val="481899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“Diseño y construcción de piezas para aceleradores”</a:t>
            </a:r>
          </a:p>
        </p:txBody>
      </p:sp>
      <p:pic>
        <p:nvPicPr>
          <p:cNvPr id="4" name="Picture 3"/>
          <p:cNvPicPr>
            <a:picLocks noChangeAspect="1"/>
          </p:cNvPicPr>
          <p:nvPr/>
        </p:nvPicPr>
        <p:blipFill>
          <a:blip r:embed="rId2"/>
          <a:stretch>
            <a:fillRect/>
          </a:stretch>
        </p:blipFill>
        <p:spPr>
          <a:xfrm>
            <a:off x="523903" y="1536593"/>
            <a:ext cx="3769855" cy="19096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3215" y="3934231"/>
            <a:ext cx="3045507" cy="228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03105" y="1580970"/>
            <a:ext cx="2880840" cy="2160630"/>
          </a:xfrm>
          <a:prstGeom prst="ellipse">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063210" y="4298479"/>
            <a:ext cx="3023284" cy="2267463"/>
          </a:xfrm>
          <a:prstGeom prst="rect">
            <a:avLst/>
          </a:prstGeom>
          <a:ln>
            <a:noFill/>
          </a:ln>
          <a:effectLst>
            <a:softEdge rad="112500"/>
          </a:effectLst>
        </p:spPr>
      </p:pic>
      <p:sp>
        <p:nvSpPr>
          <p:cNvPr id="8" name="TextBox 7"/>
          <p:cNvSpPr txBox="1"/>
          <p:nvPr/>
        </p:nvSpPr>
        <p:spPr>
          <a:xfrm>
            <a:off x="2808035" y="4917650"/>
            <a:ext cx="3255175" cy="1477328"/>
          </a:xfrm>
          <a:prstGeom prst="rect">
            <a:avLst/>
          </a:prstGeom>
          <a:noFill/>
        </p:spPr>
        <p:txBody>
          <a:bodyPr wrap="square" rtlCol="0">
            <a:spAutoFit/>
          </a:bodyPr>
          <a:lstStyle/>
          <a:p>
            <a:pPr algn="ctr"/>
            <a:r>
              <a:rPr lang="es-MX" b="1" dirty="0" smtClean="0"/>
              <a:t>Veronica Bravo </a:t>
            </a:r>
            <a:r>
              <a:rPr lang="es-MX" dirty="0" smtClean="0"/>
              <a:t>(Ing. Mecánica) – </a:t>
            </a:r>
            <a:r>
              <a:rPr lang="es-MX" b="1" i="1" dirty="0" smtClean="0"/>
              <a:t>Diseño -</a:t>
            </a:r>
          </a:p>
          <a:p>
            <a:pPr algn="ctr"/>
            <a:endParaRPr lang="es-MX" b="1" i="1" dirty="0" smtClean="0"/>
          </a:p>
          <a:p>
            <a:pPr algn="ctr"/>
            <a:r>
              <a:rPr lang="es-MX" b="1" dirty="0" smtClean="0"/>
              <a:t>Isaac López Jurado</a:t>
            </a:r>
            <a:r>
              <a:rPr lang="es-MX" dirty="0" smtClean="0"/>
              <a:t> (Ing. Mecatrónico) – </a:t>
            </a:r>
            <a:r>
              <a:rPr lang="es-MX" b="1" i="1" dirty="0" smtClean="0"/>
              <a:t>Construcción -</a:t>
            </a:r>
            <a:endParaRPr lang="es-MX" b="1" i="1" dirty="0"/>
          </a:p>
        </p:txBody>
      </p:sp>
    </p:spTree>
    <p:extLst>
      <p:ext uri="{BB962C8B-B14F-4D97-AF65-F5344CB8AC3E}">
        <p14:creationId xmlns:p14="http://schemas.microsoft.com/office/powerpoint/2010/main" val="24157044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5630"/>
            <a:ext cx="8229600" cy="1143000"/>
          </a:xfrm>
        </p:spPr>
        <p:txBody>
          <a:bodyPr>
            <a:normAutofit fontScale="90000"/>
          </a:bodyPr>
          <a:lstStyle/>
          <a:p>
            <a:r>
              <a:rPr lang="es-MX" b="1" dirty="0"/>
              <a:t>Diseño y construcción de un monitor de posición del haz.</a:t>
            </a:r>
            <a:br>
              <a:rPr lang="es-MX" b="1" dirty="0"/>
            </a:br>
            <a:endParaRPr lang="es-MX" dirty="0"/>
          </a:p>
        </p:txBody>
      </p:sp>
      <p:sp>
        <p:nvSpPr>
          <p:cNvPr id="3" name="Content Placeholder 2"/>
          <p:cNvSpPr>
            <a:spLocks noGrp="1"/>
          </p:cNvSpPr>
          <p:nvPr>
            <p:ph idx="1"/>
          </p:nvPr>
        </p:nvSpPr>
        <p:spPr>
          <a:xfrm>
            <a:off x="4578706" y="1600200"/>
            <a:ext cx="4108093" cy="4525963"/>
          </a:xfrm>
        </p:spPr>
        <p:txBody>
          <a:bodyPr>
            <a:normAutofit fontScale="85000" lnSpcReduction="10000"/>
          </a:bodyPr>
          <a:lstStyle/>
          <a:p>
            <a:pPr algn="just"/>
            <a:r>
              <a:rPr lang="es-MX" dirty="0" smtClean="0">
                <a:solidFill>
                  <a:srgbClr val="FFFFFF"/>
                </a:solidFill>
              </a:rPr>
              <a:t>Instrumento cuya función es proveer información sobre la posición del haz dentro de la cámara de vacío.</a:t>
            </a:r>
          </a:p>
          <a:p>
            <a:pPr algn="just"/>
            <a:endParaRPr lang="es-MX" dirty="0" smtClean="0">
              <a:solidFill>
                <a:srgbClr val="FFFFFF"/>
              </a:solidFill>
            </a:endParaRPr>
          </a:p>
          <a:p>
            <a:pPr algn="just"/>
            <a:r>
              <a:rPr lang="es-ES" b="1" dirty="0">
                <a:solidFill>
                  <a:srgbClr val="FFFFFF"/>
                </a:solidFill>
              </a:rPr>
              <a:t>se basa en mediciones de la distribución </a:t>
            </a:r>
            <a:r>
              <a:rPr lang="es-ES" b="1" i="1" dirty="0">
                <a:solidFill>
                  <a:srgbClr val="FFFFFF"/>
                </a:solidFill>
                <a:effectLst>
                  <a:outerShdw blurRad="38100" dist="38100" dir="2700000" algn="tl">
                    <a:srgbClr val="000000">
                      <a:alpha val="43137"/>
                    </a:srgbClr>
                  </a:outerShdw>
                </a:effectLst>
              </a:rPr>
              <a:t>'' de la corriente imagen'' </a:t>
            </a:r>
            <a:r>
              <a:rPr lang="es-ES" b="1" dirty="0">
                <a:solidFill>
                  <a:srgbClr val="FFFFFF"/>
                </a:solidFill>
              </a:rPr>
              <a:t>inducida por </a:t>
            </a:r>
            <a:r>
              <a:rPr lang="es-ES" b="1" dirty="0" smtClean="0">
                <a:solidFill>
                  <a:srgbClr val="FFFFFF"/>
                </a:solidFill>
              </a:rPr>
              <a:t>el </a:t>
            </a:r>
            <a:r>
              <a:rPr lang="es-ES" b="1" dirty="0">
                <a:solidFill>
                  <a:srgbClr val="FFFFFF"/>
                </a:solidFill>
              </a:rPr>
              <a:t>haz de partículas </a:t>
            </a:r>
            <a:r>
              <a:rPr lang="es-ES" b="1" dirty="0" smtClean="0">
                <a:solidFill>
                  <a:srgbClr val="FFFFFF"/>
                </a:solidFill>
              </a:rPr>
              <a:t>cargadas.</a:t>
            </a:r>
            <a:endParaRPr lang="es-MX" dirty="0">
              <a:solidFill>
                <a:srgbClr val="FFFFFF"/>
              </a:solidFill>
            </a:endParaRPr>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ackgroundRemoval t="1953" b="91471" l="14014" r="93311">
                        <a14:foregroundMark x1="37744" y1="49284" x2="37744" y2="49284"/>
                        <a14:foregroundMark x1="36279" y1="49284" x2="36279" y2="49284"/>
                        <a14:foregroundMark x1="32031" y1="49544" x2="32031" y2="49544"/>
                        <a14:foregroundMark x1="36816" y1="47591" x2="36816" y2="47591"/>
                        <a14:foregroundMark x1="37207" y1="48112" x2="37207" y2="48112"/>
                        <a14:foregroundMark x1="38135" y1="48112" x2="38135" y2="48112"/>
                        <a14:foregroundMark x1="65918" y1="47591" x2="65918" y2="47591"/>
                        <a14:foregroundMark x1="67920" y1="47852" x2="67920" y2="47852"/>
                        <a14:foregroundMark x1="67773" y1="47591" x2="67773" y2="47591"/>
                        <a14:foregroundMark x1="68311" y1="34831" x2="68311" y2="34831"/>
                        <a14:foregroundMark x1="51904" y1="23047" x2="51904" y2="23047"/>
                        <a14:foregroundMark x1="52832" y1="17643" x2="52832" y2="17643"/>
                        <a14:foregroundMark x1="47510" y1="27930" x2="47510" y2="27930"/>
                        <a14:foregroundMark x1="90234" y1="47070" x2="90234" y2="47070"/>
                        <a14:foregroundMark x1="93359" y1="47591" x2="93359" y2="47591"/>
                        <a14:foregroundMark x1="52490" y1="7552" x2="52490" y2="7552"/>
                        <a14:foregroundMark x1="18799" y1="46875" x2="18799" y2="46875"/>
                        <a14:foregroundMark x1="14014" y1="48307" x2="14014" y2="48307"/>
                        <a14:foregroundMark x1="19531" y1="43685" x2="19531" y2="43685"/>
                        <a14:foregroundMark x1="19141" y1="50781" x2="19141" y2="50781"/>
                        <a14:foregroundMark x1="16211" y1="48828" x2="16211" y2="48828"/>
                        <a14:foregroundMark x1="15674" y1="46615" x2="15674" y2="46615"/>
                        <a14:foregroundMark x1="17285" y1="47331" x2="17285" y2="47331"/>
                        <a14:foregroundMark x1="84521" y1="44141" x2="84521" y2="44141"/>
                        <a14:foregroundMark x1="84521" y1="41211" x2="84521" y2="41211"/>
                        <a14:foregroundMark x1="84863" y1="53711" x2="84863" y2="53711"/>
                        <a14:foregroundMark x1="84863" y1="50781" x2="84863" y2="50781"/>
                        <a14:foregroundMark x1="86523" y1="50781" x2="86523" y2="50781"/>
                        <a14:foregroundMark x1="91309" y1="49284" x2="91309" y2="49284"/>
                        <a14:foregroundMark x1="91699" y1="46615" x2="91699" y2="46615"/>
                        <a14:foregroundMark x1="50977" y1="91536" x2="50977" y2="91536"/>
                        <a14:foregroundMark x1="55762" y1="90299" x2="55762" y2="90299"/>
                        <a14:foregroundMark x1="51758" y1="1953" x2="51758" y2="1953"/>
                        <a14:foregroundMark x1="28906" y1="81966" x2="28906" y2="81966"/>
                        <a14:foregroundMark x1="48242" y1="4167" x2="48242" y2="4167"/>
                        <a14:foregroundMark x1="55762" y1="3385" x2="55762" y2="3385"/>
                        <a14:backgroundMark x1="65723" y1="6836" x2="65723" y2="6836"/>
                        <a14:backgroundMark x1="74951" y1="12240" x2="74951" y2="12240"/>
                        <a14:backgroundMark x1="75098" y1="18359" x2="75098" y2="18359"/>
                        <a14:backgroundMark x1="74023" y1="15690" x2="74023" y2="15690"/>
                        <a14:backgroundMark x1="74756" y1="5859" x2="74756" y2="5859"/>
                        <a14:backgroundMark x1="42139" y1="6120" x2="42139" y2="6120"/>
                      </a14:backgroundRemoval>
                    </a14:imgEffect>
                  </a14:imgLayer>
                </a14:imgProps>
              </a:ext>
            </a:extLst>
          </a:blip>
          <a:srcRect l="12336" t="-33" r="4815" b="-1"/>
          <a:stretch/>
        </p:blipFill>
        <p:spPr>
          <a:xfrm>
            <a:off x="628035" y="1385539"/>
            <a:ext cx="3469915" cy="3142200"/>
          </a:xfrm>
          <a:prstGeom prst="rect">
            <a:avLst/>
          </a:prstGeom>
        </p:spPr>
      </p:pic>
      <p:pic>
        <p:nvPicPr>
          <p:cNvPr id="5" name="Imagen 2"/>
          <p:cNvPicPr>
            <a:picLocks noChangeAspect="1"/>
          </p:cNvPicPr>
          <p:nvPr/>
        </p:nvPicPr>
        <p:blipFill>
          <a:blip r:embed="rId4"/>
          <a:stretch>
            <a:fillRect/>
          </a:stretch>
        </p:blipFill>
        <p:spPr>
          <a:xfrm>
            <a:off x="17535" y="4255742"/>
            <a:ext cx="4699390" cy="2439574"/>
          </a:xfrm>
          <a:prstGeom prst="rect">
            <a:avLst/>
          </a:prstGeom>
          <a:ln>
            <a:noFill/>
          </a:ln>
          <a:effectLst>
            <a:softEdge rad="112500"/>
          </a:effectLst>
        </p:spPr>
      </p:pic>
    </p:spTree>
    <p:extLst>
      <p:ext uri="{BB962C8B-B14F-4D97-AF65-F5344CB8AC3E}">
        <p14:creationId xmlns:p14="http://schemas.microsoft.com/office/powerpoint/2010/main" val="394874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b="1" dirty="0"/>
              <a:t>Diseño y construcción de un monitor de posición del haz.</a:t>
            </a:r>
            <a:br>
              <a:rPr lang="es-MX" b="1" dirty="0"/>
            </a:br>
            <a:endParaRPr lang="es-MX" dirty="0"/>
          </a:p>
        </p:txBody>
      </p:sp>
      <p:sp>
        <p:nvSpPr>
          <p:cNvPr id="3" name="Content Placeholder 2"/>
          <p:cNvSpPr>
            <a:spLocks noGrp="1"/>
          </p:cNvSpPr>
          <p:nvPr>
            <p:ph idx="1"/>
          </p:nvPr>
        </p:nvSpPr>
        <p:spPr>
          <a:xfrm>
            <a:off x="4575052" y="1600200"/>
            <a:ext cx="4111747" cy="4525963"/>
          </a:xfrm>
        </p:spPr>
        <p:txBody>
          <a:bodyPr/>
          <a:lstStyle/>
          <a:p>
            <a:pPr algn="just"/>
            <a:r>
              <a:rPr lang="es-MX" dirty="0" smtClean="0"/>
              <a:t>Amplio uso en aceleradores.</a:t>
            </a:r>
          </a:p>
          <a:p>
            <a:pPr algn="just"/>
            <a:r>
              <a:rPr lang="es-MX" dirty="0" smtClean="0"/>
              <a:t>Conocer la posición del haz.</a:t>
            </a:r>
          </a:p>
          <a:p>
            <a:pPr algn="just"/>
            <a:r>
              <a:rPr lang="es-MX" dirty="0" smtClean="0"/>
              <a:t>Hacer correcciones a la órbita del mismo.</a:t>
            </a:r>
          </a:p>
          <a:p>
            <a:pPr algn="just"/>
            <a:r>
              <a:rPr lang="es-MX" dirty="0" smtClean="0"/>
              <a:t>Permite conocer la energía del haz.</a:t>
            </a:r>
          </a:p>
          <a:p>
            <a:pPr algn="just"/>
            <a:endParaRPr lang="es-MX" dirty="0"/>
          </a:p>
        </p:txBody>
      </p:sp>
      <p:pic>
        <p:nvPicPr>
          <p:cNvPr id="4" name="Content Placeholder 4"/>
          <p:cNvPicPr>
            <a:picLocks noChangeAspect="1"/>
          </p:cNvPicPr>
          <p:nvPr/>
        </p:nvPicPr>
        <p:blipFill>
          <a:blip r:embed="rId2"/>
          <a:stretch>
            <a:fillRect/>
          </a:stretch>
        </p:blipFill>
        <p:spPr>
          <a:xfrm>
            <a:off x="996257" y="1829793"/>
            <a:ext cx="2903733" cy="2220501"/>
          </a:xfrm>
          <a:prstGeom prst="rect">
            <a:avLst/>
          </a:prstGeom>
        </p:spPr>
      </p:pic>
      <p:pic>
        <p:nvPicPr>
          <p:cNvPr id="5" name="Picture 2" descr="https://www.bnl.gov/atf/images/stripli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258" y="4232830"/>
            <a:ext cx="2903733" cy="2062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51837" y="5979643"/>
            <a:ext cx="3769838" cy="646331"/>
          </a:xfrm>
          <a:prstGeom prst="rect">
            <a:avLst/>
          </a:prstGeom>
          <a:noFill/>
        </p:spPr>
        <p:txBody>
          <a:bodyPr wrap="square" rtlCol="0">
            <a:spAutoFit/>
          </a:bodyPr>
          <a:lstStyle/>
          <a:p>
            <a:pPr algn="ctr"/>
            <a:r>
              <a:rPr lang="es-MX" b="1" dirty="0" smtClean="0"/>
              <a:t>Fermín Pérez Suárez </a:t>
            </a:r>
            <a:r>
              <a:rPr lang="es-MX" dirty="0" smtClean="0"/>
              <a:t>(Ing. Mecatrónico) – </a:t>
            </a:r>
            <a:r>
              <a:rPr lang="es-MX" b="1" i="1" dirty="0" smtClean="0"/>
              <a:t>Tesis de Maestría</a:t>
            </a:r>
            <a:endParaRPr lang="es-MX" b="1" i="1" dirty="0"/>
          </a:p>
        </p:txBody>
      </p:sp>
    </p:spTree>
    <p:extLst>
      <p:ext uri="{BB962C8B-B14F-4D97-AF65-F5344CB8AC3E}">
        <p14:creationId xmlns:p14="http://schemas.microsoft.com/office/powerpoint/2010/main" val="3892002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07207" y="852208"/>
            <a:ext cx="4401140" cy="4401140"/>
          </a:xfrm>
          <a:prstGeom prst="rect">
            <a:avLst/>
          </a:prstGeom>
        </p:spPr>
      </p:pic>
      <p:sp>
        <p:nvSpPr>
          <p:cNvPr id="3" name="Content Placeholder 2"/>
          <p:cNvSpPr>
            <a:spLocks noGrp="1"/>
          </p:cNvSpPr>
          <p:nvPr>
            <p:ph idx="1"/>
          </p:nvPr>
        </p:nvSpPr>
        <p:spPr>
          <a:xfrm>
            <a:off x="123650" y="5691169"/>
            <a:ext cx="8563150" cy="1147576"/>
          </a:xfrm>
        </p:spPr>
        <p:txBody>
          <a:bodyPr>
            <a:normAutofit fontScale="70000" lnSpcReduction="20000"/>
          </a:bodyPr>
          <a:lstStyle/>
          <a:p>
            <a:pPr algn="just"/>
            <a:r>
              <a:rPr lang="es-MX" dirty="0" smtClean="0"/>
              <a:t>campo magnético proporcional al desplazamiento radial:</a:t>
            </a:r>
          </a:p>
          <a:p>
            <a:pPr marL="0" indent="0" algn="just">
              <a:buNone/>
            </a:pPr>
            <a:r>
              <a:rPr lang="es-MX" i="1" dirty="0" smtClean="0"/>
              <a:t>							B</a:t>
            </a:r>
            <a:r>
              <a:rPr lang="es-MX" baseline="-25000" dirty="0" smtClean="0"/>
              <a:t>x</a:t>
            </a:r>
            <a:r>
              <a:rPr lang="es-MX" dirty="0" smtClean="0"/>
              <a:t> = </a:t>
            </a:r>
            <a:r>
              <a:rPr lang="es-MX" i="1" dirty="0" smtClean="0"/>
              <a:t>Kx  y  B</a:t>
            </a:r>
            <a:r>
              <a:rPr lang="es-MX" i="1" baseline="-25000" dirty="0" smtClean="0"/>
              <a:t>y</a:t>
            </a:r>
            <a:r>
              <a:rPr lang="es-MX" i="1" dirty="0" smtClean="0"/>
              <a:t> = Ky</a:t>
            </a:r>
            <a:r>
              <a:rPr lang="es-MX" dirty="0"/>
              <a:t>.</a:t>
            </a:r>
            <a:endParaRPr lang="es-MX" dirty="0" smtClean="0"/>
          </a:p>
          <a:p>
            <a:pPr algn="just"/>
            <a:r>
              <a:rPr lang="es-MX" dirty="0" smtClean="0"/>
              <a:t>Enfocan el haz de partículas.</a:t>
            </a:r>
          </a:p>
          <a:p>
            <a:pPr marL="0" indent="0" algn="just">
              <a:buNone/>
            </a:pPr>
            <a:endParaRPr lang="es-MX" dirty="0" smtClean="0"/>
          </a:p>
        </p:txBody>
      </p:sp>
      <p:sp>
        <p:nvSpPr>
          <p:cNvPr id="6" name="TextBox 5"/>
          <p:cNvSpPr txBox="1"/>
          <p:nvPr/>
        </p:nvSpPr>
        <p:spPr>
          <a:xfrm>
            <a:off x="2362310" y="5366623"/>
            <a:ext cx="4489793" cy="369332"/>
          </a:xfrm>
          <a:prstGeom prst="rect">
            <a:avLst/>
          </a:prstGeom>
          <a:noFill/>
        </p:spPr>
        <p:txBody>
          <a:bodyPr wrap="square" rtlCol="0">
            <a:spAutoFit/>
          </a:bodyPr>
          <a:lstStyle/>
          <a:p>
            <a:pPr algn="ctr"/>
            <a:r>
              <a:rPr lang="es-MX" b="1" dirty="0" smtClean="0"/>
              <a:t>Edgar Ocampo Ortíz </a:t>
            </a:r>
            <a:r>
              <a:rPr lang="es-MX" dirty="0" smtClean="0"/>
              <a:t>(Estudiante Lic. En Física)</a:t>
            </a:r>
            <a:endParaRPr lang="es-MX" b="1" i="1" dirty="0"/>
          </a:p>
        </p:txBody>
      </p:sp>
      <p:sp>
        <p:nvSpPr>
          <p:cNvPr id="2" name="Title 1"/>
          <p:cNvSpPr>
            <a:spLocks noGrp="1"/>
          </p:cNvSpPr>
          <p:nvPr>
            <p:ph type="title"/>
          </p:nvPr>
        </p:nvSpPr>
        <p:spPr>
          <a:xfrm>
            <a:off x="0" y="-79012"/>
            <a:ext cx="9144000" cy="1143000"/>
          </a:xfrm>
        </p:spPr>
        <p:txBody>
          <a:bodyPr>
            <a:noAutofit/>
          </a:bodyPr>
          <a:lstStyle/>
          <a:p>
            <a:r>
              <a:rPr lang="es-MX" sz="3200" b="1" dirty="0"/>
              <a:t>Diseño y construcción de </a:t>
            </a:r>
            <a:r>
              <a:rPr lang="es-MX" sz="3200" b="1" dirty="0" smtClean="0"/>
              <a:t>electroiman cuadripolar</a:t>
            </a:r>
            <a:endParaRPr lang="es-MX" sz="3200" dirty="0"/>
          </a:p>
        </p:txBody>
      </p:sp>
      <p:pic>
        <p:nvPicPr>
          <p:cNvPr id="8" name="Picture 7"/>
          <p:cNvPicPr>
            <a:picLocks noChangeAspect="1"/>
          </p:cNvPicPr>
          <p:nvPr/>
        </p:nvPicPr>
        <p:blipFill>
          <a:blip r:embed="rId4"/>
          <a:stretch>
            <a:fillRect/>
          </a:stretch>
        </p:blipFill>
        <p:spPr>
          <a:xfrm>
            <a:off x="123649" y="852208"/>
            <a:ext cx="4483558" cy="4401140"/>
          </a:xfrm>
          <a:prstGeom prst="rect">
            <a:avLst/>
          </a:prstGeom>
        </p:spPr>
      </p:pic>
    </p:spTree>
    <p:extLst>
      <p:ext uri="{BB962C8B-B14F-4D97-AF65-F5344CB8AC3E}">
        <p14:creationId xmlns:p14="http://schemas.microsoft.com/office/powerpoint/2010/main" val="32500146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33600" y="0"/>
            <a:ext cx="8229600" cy="764704"/>
          </a:xfrm>
        </p:spPr>
        <p:txBody>
          <a:bodyPr>
            <a:normAutofit/>
          </a:bodyPr>
          <a:lstStyle/>
          <a:p>
            <a:r>
              <a:rPr lang="en-US" b="1" dirty="0" smtClean="0"/>
              <a:t>¿</a:t>
            </a:r>
            <a:r>
              <a:rPr lang="en-US" b="1" dirty="0" err="1" smtClean="0"/>
              <a:t>Qué</a:t>
            </a:r>
            <a:r>
              <a:rPr lang="en-US" b="1" dirty="0" smtClean="0"/>
              <a:t> </a:t>
            </a:r>
            <a:r>
              <a:rPr lang="en-US" b="1" dirty="0" err="1" smtClean="0"/>
              <a:t>es</a:t>
            </a:r>
            <a:r>
              <a:rPr lang="en-US" b="1" dirty="0" smtClean="0"/>
              <a:t> </a:t>
            </a:r>
            <a:r>
              <a:rPr lang="en-US" b="1" dirty="0" err="1" smtClean="0"/>
              <a:t>una</a:t>
            </a:r>
            <a:r>
              <a:rPr lang="en-US" b="1" dirty="0" smtClean="0"/>
              <a:t> </a:t>
            </a:r>
            <a:r>
              <a:rPr lang="en-US" b="1" dirty="0" err="1" smtClean="0"/>
              <a:t>nube</a:t>
            </a:r>
            <a:r>
              <a:rPr lang="en-US" b="1" dirty="0" smtClean="0"/>
              <a:t> de </a:t>
            </a:r>
            <a:r>
              <a:rPr lang="en-US" b="1" dirty="0" err="1" smtClean="0"/>
              <a:t>electrones</a:t>
            </a:r>
            <a:r>
              <a:rPr lang="en-US" b="1" dirty="0" smtClean="0"/>
              <a:t>?</a:t>
            </a:r>
            <a:endParaRPr lang="en-US" b="1" dirty="0"/>
          </a:p>
        </p:txBody>
      </p:sp>
      <p:pic>
        <p:nvPicPr>
          <p:cNvPr id="4" name="Picture 4" descr="http://blogforever.eu/wp-content/uploads/2011/02/cern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28" y="260648"/>
            <a:ext cx="659056" cy="6480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a:xfrm>
            <a:off x="6553200" y="6356350"/>
            <a:ext cx="2133600" cy="365125"/>
          </a:xfrm>
        </p:spPr>
        <p:txBody>
          <a:bodyPr/>
          <a:lstStyle/>
          <a:p>
            <a:fld id="{1DD7BA48-ECC3-2B4A-B67D-FADA07EC4E42}" type="slidenum">
              <a:rPr lang="en-US" smtClean="0"/>
              <a:t>36</a:t>
            </a:fld>
            <a:endParaRPr lang="en-US"/>
          </a:p>
        </p:txBody>
      </p:sp>
      <p:sp>
        <p:nvSpPr>
          <p:cNvPr id="8" name="TextBox 7"/>
          <p:cNvSpPr txBox="1"/>
          <p:nvPr/>
        </p:nvSpPr>
        <p:spPr>
          <a:xfrm>
            <a:off x="339826" y="1134851"/>
            <a:ext cx="4077906" cy="2677656"/>
          </a:xfrm>
          <a:prstGeom prst="rect">
            <a:avLst/>
          </a:prstGeom>
          <a:solidFill>
            <a:srgbClr val="FFFF66">
              <a:alpha val="18039"/>
            </a:srgb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S_tradnl" sz="2400" dirty="0" smtClean="0">
                <a:solidFill>
                  <a:srgbClr val="FFFFFF"/>
                </a:solidFill>
              </a:rPr>
              <a:t>Es un grupo de electrones producidos en el interior de la cámara de vacío del acelerador y que es capaz de interferir con el funcionamiento óptimo de la máquina y/o degradar la calidad del haz de partículas.</a:t>
            </a:r>
            <a:endParaRPr lang="es-ES_tradnl" sz="2400" dirty="0">
              <a:solidFill>
                <a:srgbClr val="FFFFFF"/>
              </a:solidFill>
            </a:endParaRPr>
          </a:p>
        </p:txBody>
      </p:sp>
      <p:sp>
        <p:nvSpPr>
          <p:cNvPr id="9" name="TextBox 8"/>
          <p:cNvSpPr txBox="1"/>
          <p:nvPr/>
        </p:nvSpPr>
        <p:spPr>
          <a:xfrm>
            <a:off x="633600" y="4715001"/>
            <a:ext cx="7848872" cy="1938992"/>
          </a:xfrm>
          <a:prstGeom prst="rect">
            <a:avLst/>
          </a:prstGeom>
          <a:noFill/>
        </p:spPr>
        <p:txBody>
          <a:bodyPr wrap="square" rtlCol="0">
            <a:spAutoFit/>
          </a:bodyPr>
          <a:lstStyle/>
          <a:p>
            <a:r>
              <a:rPr lang="es-MX" sz="2400" b="1" dirty="0" smtClean="0">
                <a:solidFill>
                  <a:srgbClr val="FFFFFF"/>
                </a:solidFill>
              </a:rPr>
              <a:t>Origen:</a:t>
            </a:r>
          </a:p>
          <a:p>
            <a:pPr marL="285750" indent="-285750" algn="just">
              <a:buFont typeface="Arial" pitchFamily="34" charset="0"/>
              <a:buChar char="•"/>
            </a:pPr>
            <a:r>
              <a:rPr lang="es-MX" sz="2400" b="1" dirty="0" smtClean="0">
                <a:solidFill>
                  <a:srgbClr val="FFFFFF"/>
                </a:solidFill>
              </a:rPr>
              <a:t>Ionización del gas residual dentro de la cámara de vacío.</a:t>
            </a:r>
          </a:p>
          <a:p>
            <a:pPr algn="just"/>
            <a:endParaRPr lang="es-MX" sz="2400" b="1" dirty="0" smtClean="0">
              <a:solidFill>
                <a:srgbClr val="FFFFFF"/>
              </a:solidFill>
            </a:endParaRPr>
          </a:p>
          <a:p>
            <a:pPr marL="285750" indent="-285750" algn="just">
              <a:buFont typeface="Arial" pitchFamily="34" charset="0"/>
              <a:buChar char="•"/>
            </a:pPr>
            <a:r>
              <a:rPr lang="es-MX" sz="2400" b="1" dirty="0" smtClean="0">
                <a:solidFill>
                  <a:srgbClr val="FFFFFF"/>
                </a:solidFill>
              </a:rPr>
              <a:t>Fotoemisión inducida por la radiación sincrotrón proveniente del haz de partículas. </a:t>
            </a:r>
            <a:endParaRPr lang="es-MX" sz="2400" b="1" dirty="0">
              <a:solidFill>
                <a:srgbClr val="FFFFFF"/>
              </a:solidFill>
            </a:endParaRPr>
          </a:p>
        </p:txBody>
      </p:sp>
      <p:sp>
        <p:nvSpPr>
          <p:cNvPr id="10" name="TextBox 9"/>
          <p:cNvSpPr txBox="1"/>
          <p:nvPr/>
        </p:nvSpPr>
        <p:spPr>
          <a:xfrm>
            <a:off x="1202773" y="4196984"/>
            <a:ext cx="6644550" cy="461665"/>
          </a:xfrm>
          <a:prstGeom prst="rect">
            <a:avLst/>
          </a:prstGeom>
          <a:noFill/>
        </p:spPr>
        <p:txBody>
          <a:bodyPr wrap="square" rtlCol="0">
            <a:spAutoFit/>
          </a:bodyPr>
          <a:lstStyle/>
          <a:p>
            <a:pPr algn="ctr"/>
            <a:r>
              <a:rPr lang="es-ES_tradnl" sz="2400" b="1" dirty="0" smtClean="0">
                <a:solidFill>
                  <a:srgbClr val="FFFFFF"/>
                </a:solidFill>
              </a:rPr>
              <a:t>¿De dónde provienen estos electrones?</a:t>
            </a:r>
            <a:endParaRPr lang="es-ES_tradnl" sz="2400" b="1" dirty="0">
              <a:solidFill>
                <a:srgbClr val="FFFFFF"/>
              </a:solidFill>
            </a:endParaRPr>
          </a:p>
        </p:txBody>
      </p:sp>
      <p:pic>
        <p:nvPicPr>
          <p:cNvPr id="12" name="Picture 11"/>
          <p:cNvPicPr>
            <a:picLocks noChangeAspect="1"/>
          </p:cNvPicPr>
          <p:nvPr/>
        </p:nvPicPr>
        <p:blipFill>
          <a:blip r:embed="rId3"/>
          <a:stretch>
            <a:fillRect/>
          </a:stretch>
        </p:blipFill>
        <p:spPr>
          <a:xfrm>
            <a:off x="4693036" y="1027524"/>
            <a:ext cx="4288460" cy="3100652"/>
          </a:xfrm>
          <a:prstGeom prst="rect">
            <a:avLst/>
          </a:prstGeom>
        </p:spPr>
      </p:pic>
    </p:spTree>
    <p:extLst>
      <p:ext uri="{BB962C8B-B14F-4D97-AF65-F5344CB8AC3E}">
        <p14:creationId xmlns:p14="http://schemas.microsoft.com/office/powerpoint/2010/main" val="191597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7258" y="0"/>
            <a:ext cx="8229600" cy="764704"/>
          </a:xfrm>
        </p:spPr>
        <p:txBody>
          <a:bodyPr>
            <a:normAutofit/>
          </a:bodyPr>
          <a:lstStyle/>
          <a:p>
            <a:r>
              <a:rPr lang="en-US" sz="3600" b="1" dirty="0" err="1" smtClean="0">
                <a:solidFill>
                  <a:srgbClr val="FFFFFF"/>
                </a:solidFill>
              </a:rPr>
              <a:t>Efectos</a:t>
            </a:r>
            <a:r>
              <a:rPr lang="en-US" sz="3600" b="1" dirty="0" smtClean="0">
                <a:solidFill>
                  <a:srgbClr val="FFFFFF"/>
                </a:solidFill>
              </a:rPr>
              <a:t> de la </a:t>
            </a:r>
            <a:r>
              <a:rPr lang="en-US" sz="3600" b="1" dirty="0" err="1" smtClean="0">
                <a:solidFill>
                  <a:srgbClr val="FFFFFF"/>
                </a:solidFill>
              </a:rPr>
              <a:t>nube</a:t>
            </a:r>
            <a:r>
              <a:rPr lang="en-US" sz="3600" b="1" dirty="0" smtClean="0">
                <a:solidFill>
                  <a:srgbClr val="FFFFFF"/>
                </a:solidFill>
              </a:rPr>
              <a:t> de </a:t>
            </a:r>
            <a:r>
              <a:rPr lang="en-US" sz="3600" b="1" dirty="0" err="1" smtClean="0">
                <a:solidFill>
                  <a:srgbClr val="FFFFFF"/>
                </a:solidFill>
              </a:rPr>
              <a:t>electrones</a:t>
            </a:r>
            <a:r>
              <a:rPr lang="en-US" sz="3600" b="1" dirty="0" smtClean="0">
                <a:solidFill>
                  <a:srgbClr val="FFFFFF"/>
                </a:solidFill>
              </a:rPr>
              <a:t> en el LHC</a:t>
            </a:r>
            <a:endParaRPr lang="en-US" sz="3600" b="1" dirty="0">
              <a:solidFill>
                <a:srgbClr val="FFFFFF"/>
              </a:solidFill>
            </a:endParaRPr>
          </a:p>
        </p:txBody>
      </p:sp>
      <p:pic>
        <p:nvPicPr>
          <p:cNvPr id="7" name="Picture 4" descr="http://blogforever.eu/wp-content/uploads/2011/02/cern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28" y="260648"/>
            <a:ext cx="659056" cy="64807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0" name="Slide Number Placeholder 6"/>
          <p:cNvSpPr>
            <a:spLocks noGrp="1"/>
          </p:cNvSpPr>
          <p:nvPr>
            <p:ph type="sldNum" sz="quarter" idx="12"/>
          </p:nvPr>
        </p:nvSpPr>
        <p:spPr>
          <a:xfrm>
            <a:off x="6553200" y="6356350"/>
            <a:ext cx="2133600" cy="365125"/>
          </a:xfrm>
        </p:spPr>
        <p:txBody>
          <a:bodyPr/>
          <a:lstStyle/>
          <a:p>
            <a:fld id="{1DD7BA48-ECC3-2B4A-B67D-FADA07EC4E42}" type="slidenum">
              <a:rPr lang="en-US" smtClean="0"/>
              <a:t>37</a:t>
            </a:fld>
            <a:endParaRPr lang="en-US"/>
          </a:p>
        </p:txBody>
      </p:sp>
      <p:sp>
        <p:nvSpPr>
          <p:cNvPr id="11" name="TextBox 10"/>
          <p:cNvSpPr txBox="1"/>
          <p:nvPr/>
        </p:nvSpPr>
        <p:spPr>
          <a:xfrm>
            <a:off x="355272" y="1190095"/>
            <a:ext cx="8507928" cy="2431435"/>
          </a:xfrm>
          <a:prstGeom prst="rect">
            <a:avLst/>
          </a:prstGeom>
          <a:noFill/>
        </p:spPr>
        <p:txBody>
          <a:bodyPr wrap="square" rtlCol="0">
            <a:spAutoFit/>
          </a:bodyPr>
          <a:lstStyle/>
          <a:p>
            <a:pPr algn="just"/>
            <a:r>
              <a:rPr lang="es-MX" sz="2400" b="1" u="sng" dirty="0">
                <a:solidFill>
                  <a:srgbClr val="FFFFFF"/>
                </a:solidFill>
              </a:rPr>
              <a:t>E</a:t>
            </a:r>
            <a:r>
              <a:rPr lang="es-MX" sz="2400" b="1" u="sng" dirty="0" smtClean="0">
                <a:solidFill>
                  <a:srgbClr val="FFFFFF"/>
                </a:solidFill>
              </a:rPr>
              <a:t>fectos nocivos:</a:t>
            </a:r>
          </a:p>
          <a:p>
            <a:pPr algn="just"/>
            <a:endParaRPr lang="es-MX" sz="2400" b="1" dirty="0" smtClean="0">
              <a:solidFill>
                <a:srgbClr val="FFFFFF"/>
              </a:solidFill>
            </a:endParaRPr>
          </a:p>
          <a:p>
            <a:pPr marL="285750" indent="-285750" algn="just">
              <a:buFont typeface="Arial" pitchFamily="34" charset="0"/>
              <a:buChar char="•"/>
            </a:pPr>
            <a:r>
              <a:rPr lang="es-MX" sz="2000" b="1" dirty="0" smtClean="0">
                <a:solidFill>
                  <a:srgbClr val="FFFFFF"/>
                </a:solidFill>
              </a:rPr>
              <a:t>Pérdida de estabilidad en el haz de partículas</a:t>
            </a:r>
          </a:p>
          <a:p>
            <a:pPr marL="285750" indent="-285750" algn="just">
              <a:buFont typeface="Arial" pitchFamily="34" charset="0"/>
              <a:buChar char="•"/>
            </a:pPr>
            <a:endParaRPr lang="es-MX" sz="2000" b="1" dirty="0" smtClean="0">
              <a:solidFill>
                <a:srgbClr val="FFFFFF"/>
              </a:solidFill>
            </a:endParaRPr>
          </a:p>
          <a:p>
            <a:pPr marL="285750" indent="-285750" algn="just">
              <a:buFont typeface="Arial" pitchFamily="34" charset="0"/>
              <a:buChar char="•"/>
            </a:pPr>
            <a:r>
              <a:rPr lang="es-MX" sz="2000" b="1" dirty="0" smtClean="0">
                <a:solidFill>
                  <a:srgbClr val="FFFFFF"/>
                </a:solidFill>
              </a:rPr>
              <a:t>Incremento de la presión dentro de la cámara de vacío.</a:t>
            </a:r>
          </a:p>
          <a:p>
            <a:pPr marL="285750" indent="-285750" algn="just">
              <a:buFont typeface="Arial" pitchFamily="34" charset="0"/>
              <a:buChar char="•"/>
            </a:pPr>
            <a:endParaRPr lang="es-MX" sz="2000" b="1" dirty="0" smtClean="0">
              <a:solidFill>
                <a:srgbClr val="FFFFFF"/>
              </a:solidFill>
            </a:endParaRPr>
          </a:p>
          <a:p>
            <a:pPr marL="285750" indent="-285750" algn="just">
              <a:buFont typeface="Arial" pitchFamily="34" charset="0"/>
              <a:buChar char="•"/>
            </a:pPr>
            <a:r>
              <a:rPr lang="es-MX" sz="2400" b="1" u="sng" dirty="0" smtClean="0">
                <a:solidFill>
                  <a:srgbClr val="FFFFFF"/>
                </a:solidFill>
              </a:rPr>
              <a:t>Fuente de calentamiento adicional para el sistema criogénico.</a:t>
            </a:r>
            <a:endParaRPr lang="es-MX" sz="2400" b="1" u="sng" dirty="0">
              <a:solidFill>
                <a:srgbClr val="FFFFFF"/>
              </a:solidFill>
            </a:endParaRPr>
          </a:p>
        </p:txBody>
      </p:sp>
      <p:sp>
        <p:nvSpPr>
          <p:cNvPr id="14" name="TextBox 13"/>
          <p:cNvSpPr txBox="1"/>
          <p:nvPr/>
        </p:nvSpPr>
        <p:spPr>
          <a:xfrm>
            <a:off x="4240820" y="4490014"/>
            <a:ext cx="4624759" cy="1200328"/>
          </a:xfrm>
          <a:prstGeom prst="rect">
            <a:avLst/>
          </a:prstGeom>
          <a:noFill/>
        </p:spPr>
        <p:txBody>
          <a:bodyPr wrap="square" rtlCol="0">
            <a:spAutoFit/>
          </a:bodyPr>
          <a:lstStyle/>
          <a:p>
            <a:pPr algn="just"/>
            <a:r>
              <a:rPr lang="es-MX" sz="2400" b="1" dirty="0" smtClean="0">
                <a:solidFill>
                  <a:srgbClr val="FFFFFF"/>
                </a:solidFill>
              </a:rPr>
              <a:t>¿Cómo podemos estudiar este efecto? Mediante simulaciones computacionales (PyEcloud)</a:t>
            </a:r>
            <a:endParaRPr lang="es-MX" sz="2400" b="1" dirty="0">
              <a:solidFill>
                <a:srgbClr val="FFFFFF"/>
              </a:solidFill>
            </a:endParaRPr>
          </a:p>
        </p:txBody>
      </p:sp>
      <p:pic>
        <p:nvPicPr>
          <p:cNvPr id="15" name="Content Placeholder 3"/>
          <p:cNvPicPr>
            <a:picLocks noChangeAspect="1"/>
          </p:cNvPicPr>
          <p:nvPr/>
        </p:nvPicPr>
        <p:blipFill>
          <a:blip r:embed="rId4"/>
          <a:srcRect t="13336" b="13336"/>
          <a:stretch>
            <a:fillRect/>
          </a:stretch>
        </p:blipFill>
        <p:spPr>
          <a:xfrm>
            <a:off x="355272" y="4003041"/>
            <a:ext cx="3783620" cy="2080846"/>
          </a:xfrm>
          <a:prstGeom prst="rect">
            <a:avLst/>
          </a:prstGeom>
        </p:spPr>
      </p:pic>
    </p:spTree>
    <p:extLst>
      <p:ext uri="{BB962C8B-B14F-4D97-AF65-F5344CB8AC3E}">
        <p14:creationId xmlns:p14="http://schemas.microsoft.com/office/powerpoint/2010/main" val="12433958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uppo 29"/>
          <p:cNvGrpSpPr/>
          <p:nvPr/>
        </p:nvGrpSpPr>
        <p:grpSpPr>
          <a:xfrm>
            <a:off x="0" y="68882"/>
            <a:ext cx="9144000" cy="921718"/>
            <a:chOff x="0" y="68882"/>
            <a:chExt cx="9144000" cy="921718"/>
          </a:xfrm>
        </p:grpSpPr>
        <p:cxnSp>
          <p:nvCxnSpPr>
            <p:cNvPr id="31" name="Straight Connector 6"/>
            <p:cNvCxnSpPr/>
            <p:nvPr/>
          </p:nvCxnSpPr>
          <p:spPr>
            <a:xfrm>
              <a:off x="1143000" y="457200"/>
              <a:ext cx="8001000" cy="0"/>
            </a:xfrm>
            <a:prstGeom prst="line">
              <a:avLst/>
            </a:prstGeom>
            <a:ln w="34925" cap="rnd">
              <a:solidFill>
                <a:srgbClr val="4A7DBA"/>
              </a:solidFill>
              <a:round/>
            </a:ln>
            <a:effectLst/>
          </p:spPr>
          <p:style>
            <a:lnRef idx="1">
              <a:schemeClr val="accent1"/>
            </a:lnRef>
            <a:fillRef idx="0">
              <a:schemeClr val="accent1"/>
            </a:fillRef>
            <a:effectRef idx="0">
              <a:schemeClr val="accent1"/>
            </a:effectRef>
            <a:fontRef idx="minor">
              <a:schemeClr val="tx1"/>
            </a:fontRef>
          </p:style>
        </p:cxnSp>
        <p:pic>
          <p:nvPicPr>
            <p:cNvPr id="32" name="Picture 2" descr="C:\Octavio\CERN\cern_logo_white.gif"/>
            <p:cNvPicPr>
              <a:picLocks noChangeAspect="1" noChangeArrowheads="1"/>
            </p:cNvPicPr>
            <p:nvPr/>
          </p:nvPicPr>
          <p:blipFill>
            <a:blip r:embed="rId2" cstate="print"/>
            <a:srcRect/>
            <a:stretch>
              <a:fillRect/>
            </a:stretch>
          </p:blipFill>
          <p:spPr bwMode="auto">
            <a:xfrm>
              <a:off x="219456" y="68882"/>
              <a:ext cx="952200" cy="921718"/>
            </a:xfrm>
            <a:prstGeom prst="rect">
              <a:avLst/>
            </a:prstGeom>
            <a:noFill/>
          </p:spPr>
        </p:pic>
        <p:cxnSp>
          <p:nvCxnSpPr>
            <p:cNvPr id="33" name="Straight Connector 6"/>
            <p:cNvCxnSpPr/>
            <p:nvPr/>
          </p:nvCxnSpPr>
          <p:spPr>
            <a:xfrm>
              <a:off x="0" y="457200"/>
              <a:ext cx="152400" cy="0"/>
            </a:xfrm>
            <a:prstGeom prst="line">
              <a:avLst/>
            </a:prstGeom>
            <a:ln w="34925" cap="rnd">
              <a:solidFill>
                <a:srgbClr val="4A7DBA"/>
              </a:solidFill>
              <a:round/>
            </a:ln>
            <a:effectLst/>
          </p:spPr>
          <p:style>
            <a:lnRef idx="1">
              <a:schemeClr val="accent1"/>
            </a:lnRef>
            <a:fillRef idx="0">
              <a:schemeClr val="accent1"/>
            </a:fillRef>
            <a:effectRef idx="0">
              <a:schemeClr val="accent1"/>
            </a:effectRef>
            <a:fontRef idx="minor">
              <a:schemeClr val="tx1"/>
            </a:fontRef>
          </p:style>
        </p:cxnSp>
      </p:grpSp>
      <p:grpSp>
        <p:nvGrpSpPr>
          <p:cNvPr id="3" name="Gruppo 27"/>
          <p:cNvGrpSpPr/>
          <p:nvPr/>
        </p:nvGrpSpPr>
        <p:grpSpPr>
          <a:xfrm>
            <a:off x="719572" y="1430436"/>
            <a:ext cx="3384376" cy="1476164"/>
            <a:chOff x="2843808" y="2816932"/>
            <a:chExt cx="3384376" cy="1476164"/>
          </a:xfrm>
        </p:grpSpPr>
        <p:sp>
          <p:nvSpPr>
            <p:cNvPr id="20" name="Ovale 19"/>
            <p:cNvSpPr/>
            <p:nvPr/>
          </p:nvSpPr>
          <p:spPr>
            <a:xfrm>
              <a:off x="2843808" y="2816932"/>
              <a:ext cx="3384376" cy="14761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p:cNvSpPr/>
            <p:nvPr/>
          </p:nvSpPr>
          <p:spPr>
            <a:xfrm rot="16200000" flipH="1">
              <a:off x="4421357" y="3458719"/>
              <a:ext cx="324378" cy="19293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4439871" y="3368879"/>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e 22"/>
            <p:cNvSpPr/>
            <p:nvPr/>
          </p:nvSpPr>
          <p:spPr>
            <a:xfrm>
              <a:off x="4592271" y="3284984"/>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e 23"/>
            <p:cNvSpPr/>
            <p:nvPr/>
          </p:nvSpPr>
          <p:spPr>
            <a:xfrm>
              <a:off x="4744671" y="3437384"/>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4680012" y="3681028"/>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e 25"/>
            <p:cNvSpPr/>
            <p:nvPr/>
          </p:nvSpPr>
          <p:spPr>
            <a:xfrm>
              <a:off x="4427984" y="3609020"/>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ttangolo 40"/>
          <p:cNvSpPr/>
          <p:nvPr/>
        </p:nvSpPr>
        <p:spPr>
          <a:xfrm>
            <a:off x="5075548" y="795191"/>
            <a:ext cx="4068452" cy="369332"/>
          </a:xfrm>
          <a:prstGeom prst="rect">
            <a:avLst/>
          </a:prstGeom>
        </p:spPr>
        <p:txBody>
          <a:bodyPr wrap="square">
            <a:spAutoFit/>
          </a:bodyPr>
          <a:lstStyle/>
          <a:p>
            <a:pPr marL="0" lvl="1" algn="ctr"/>
            <a:r>
              <a:rPr lang="es-MX" b="1" dirty="0" smtClean="0">
                <a:solidFill>
                  <a:srgbClr val="000000"/>
                </a:solidFill>
                <a:latin typeface="Calibri" pitchFamily="34" charset="0"/>
              </a:rPr>
              <a:t>2. Fuerza ejercida por el haz sobre los e</a:t>
            </a:r>
            <a:r>
              <a:rPr lang="es-MX" b="1" baseline="30000" dirty="0" smtClean="0">
                <a:solidFill>
                  <a:srgbClr val="000000"/>
                </a:solidFill>
                <a:latin typeface="Calibri" pitchFamily="34" charset="0"/>
              </a:rPr>
              <a:t>-</a:t>
            </a:r>
          </a:p>
        </p:txBody>
      </p:sp>
      <p:grpSp>
        <p:nvGrpSpPr>
          <p:cNvPr id="4" name="Gruppo 145"/>
          <p:cNvGrpSpPr/>
          <p:nvPr/>
        </p:nvGrpSpPr>
        <p:grpSpPr>
          <a:xfrm>
            <a:off x="5436096" y="1376772"/>
            <a:ext cx="3384376" cy="1476164"/>
            <a:chOff x="953598" y="3645024"/>
            <a:chExt cx="3384376" cy="1476164"/>
          </a:xfrm>
        </p:grpSpPr>
        <p:cxnSp>
          <p:nvCxnSpPr>
            <p:cNvPr id="57" name="Connettore 2 56"/>
            <p:cNvCxnSpPr/>
            <p:nvPr/>
          </p:nvCxnSpPr>
          <p:spPr>
            <a:xfrm flipV="1">
              <a:off x="2339752" y="4581128"/>
              <a:ext cx="180020" cy="216024"/>
            </a:xfrm>
            <a:prstGeom prst="straightConnector1">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Ovale 29"/>
            <p:cNvSpPr/>
            <p:nvPr/>
          </p:nvSpPr>
          <p:spPr>
            <a:xfrm>
              <a:off x="953598" y="3645024"/>
              <a:ext cx="3384376" cy="14761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p:cNvSpPr/>
            <p:nvPr/>
          </p:nvSpPr>
          <p:spPr>
            <a:xfrm rot="16200000" flipH="1">
              <a:off x="2531147" y="4286811"/>
              <a:ext cx="324378" cy="19293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p:cNvSpPr/>
            <p:nvPr/>
          </p:nvSpPr>
          <p:spPr>
            <a:xfrm>
              <a:off x="2702061" y="3933056"/>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e 38"/>
            <p:cNvSpPr/>
            <p:nvPr/>
          </p:nvSpPr>
          <p:spPr>
            <a:xfrm>
              <a:off x="2303748" y="4761148"/>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nettore 2 41"/>
            <p:cNvCxnSpPr/>
            <p:nvPr/>
          </p:nvCxnSpPr>
          <p:spPr>
            <a:xfrm flipH="1">
              <a:off x="2915816" y="4125020"/>
              <a:ext cx="215341" cy="168076"/>
            </a:xfrm>
            <a:prstGeom prst="straightConnector1">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a:off x="2159732" y="4041068"/>
              <a:ext cx="180020" cy="180020"/>
            </a:xfrm>
            <a:prstGeom prst="straightConnector1">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Connettore 2 51"/>
            <p:cNvCxnSpPr/>
            <p:nvPr/>
          </p:nvCxnSpPr>
          <p:spPr>
            <a:xfrm flipH="1" flipV="1">
              <a:off x="2951820" y="4689140"/>
              <a:ext cx="190272" cy="191178"/>
            </a:xfrm>
            <a:prstGeom prst="straightConnector1">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Ovale 34"/>
            <p:cNvSpPr/>
            <p:nvPr/>
          </p:nvSpPr>
          <p:spPr>
            <a:xfrm>
              <a:off x="2123728" y="4005064"/>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e 37"/>
            <p:cNvSpPr/>
            <p:nvPr/>
          </p:nvSpPr>
          <p:spPr>
            <a:xfrm>
              <a:off x="3131840" y="4869160"/>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p:cNvSpPr/>
            <p:nvPr/>
          </p:nvSpPr>
          <p:spPr>
            <a:xfrm>
              <a:off x="3107723" y="4077072"/>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Connettore 2 71"/>
            <p:cNvCxnSpPr>
              <a:stCxn id="36" idx="4"/>
            </p:cNvCxnSpPr>
            <p:nvPr/>
          </p:nvCxnSpPr>
          <p:spPr>
            <a:xfrm flipH="1">
              <a:off x="2699792" y="3993177"/>
              <a:ext cx="32330" cy="191907"/>
            </a:xfrm>
            <a:prstGeom prst="straightConnector1">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80" name="Rettangolo 79"/>
          <p:cNvSpPr/>
          <p:nvPr/>
        </p:nvSpPr>
        <p:spPr>
          <a:xfrm>
            <a:off x="277602" y="2906828"/>
            <a:ext cx="4311588" cy="646331"/>
          </a:xfrm>
          <a:prstGeom prst="rect">
            <a:avLst/>
          </a:prstGeom>
        </p:spPr>
        <p:txBody>
          <a:bodyPr wrap="square">
            <a:spAutoFit/>
          </a:bodyPr>
          <a:lstStyle/>
          <a:p>
            <a:pPr marL="0" lvl="1" algn="ctr"/>
            <a:r>
              <a:rPr lang="es-MX" b="1" dirty="0" smtClean="0">
                <a:solidFill>
                  <a:srgbClr val="000000"/>
                </a:solidFill>
                <a:latin typeface="Calibri" pitchFamily="34" charset="0"/>
              </a:rPr>
              <a:t>3. Fuerza ejercida por el e</a:t>
            </a:r>
            <a:r>
              <a:rPr lang="es-MX" b="1" baseline="30000" dirty="0" smtClean="0">
                <a:solidFill>
                  <a:srgbClr val="000000"/>
                </a:solidFill>
                <a:latin typeface="Calibri" pitchFamily="34" charset="0"/>
              </a:rPr>
              <a:t>- </a:t>
            </a:r>
            <a:r>
              <a:rPr lang="es-MX" b="1" dirty="0" smtClean="0">
                <a:solidFill>
                  <a:srgbClr val="000000"/>
                </a:solidFill>
                <a:latin typeface="Calibri" pitchFamily="34" charset="0"/>
              </a:rPr>
              <a:t>sobre los otros</a:t>
            </a:r>
          </a:p>
          <a:p>
            <a:pPr marL="0" lvl="1" algn="ctr"/>
            <a:r>
              <a:rPr lang="es-MX" dirty="0" smtClean="0">
                <a:solidFill>
                  <a:srgbClr val="000000"/>
                </a:solidFill>
                <a:latin typeface="Calibri" pitchFamily="34" charset="0"/>
              </a:rPr>
              <a:t>(Carga espacial)</a:t>
            </a:r>
            <a:endParaRPr lang="es-MX" b="1" baseline="30000" dirty="0" smtClean="0">
              <a:solidFill>
                <a:srgbClr val="000000"/>
              </a:solidFill>
              <a:latin typeface="Calibri" pitchFamily="34" charset="0"/>
            </a:endParaRPr>
          </a:p>
        </p:txBody>
      </p:sp>
      <p:grpSp>
        <p:nvGrpSpPr>
          <p:cNvPr id="5" name="Gruppo 143"/>
          <p:cNvGrpSpPr/>
          <p:nvPr/>
        </p:nvGrpSpPr>
        <p:grpSpPr>
          <a:xfrm>
            <a:off x="719572" y="3537012"/>
            <a:ext cx="3384376" cy="1476164"/>
            <a:chOff x="5148064" y="1376772"/>
            <a:chExt cx="3384376" cy="1476164"/>
          </a:xfrm>
        </p:grpSpPr>
        <p:cxnSp>
          <p:nvCxnSpPr>
            <p:cNvPr id="75" name="Connettore 2 74"/>
            <p:cNvCxnSpPr/>
            <p:nvPr/>
          </p:nvCxnSpPr>
          <p:spPr>
            <a:xfrm>
              <a:off x="7344308" y="1844824"/>
              <a:ext cx="324036" cy="36004"/>
            </a:xfrm>
            <a:prstGeom prst="straightConnector1">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76" name="Ovale 75"/>
            <p:cNvSpPr/>
            <p:nvPr/>
          </p:nvSpPr>
          <p:spPr>
            <a:xfrm>
              <a:off x="5148064" y="1376772"/>
              <a:ext cx="3384376" cy="14761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e 77"/>
            <p:cNvSpPr/>
            <p:nvPr/>
          </p:nvSpPr>
          <p:spPr>
            <a:xfrm>
              <a:off x="6896527" y="1664804"/>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e 84"/>
            <p:cNvSpPr/>
            <p:nvPr/>
          </p:nvSpPr>
          <p:spPr>
            <a:xfrm>
              <a:off x="7326306" y="2600908"/>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e 85"/>
            <p:cNvSpPr/>
            <p:nvPr/>
          </p:nvSpPr>
          <p:spPr>
            <a:xfrm>
              <a:off x="7302189" y="1808820"/>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Connettore 2 90"/>
            <p:cNvCxnSpPr/>
            <p:nvPr/>
          </p:nvCxnSpPr>
          <p:spPr>
            <a:xfrm>
              <a:off x="6012160" y="1736812"/>
              <a:ext cx="324036" cy="36004"/>
            </a:xfrm>
            <a:prstGeom prst="straightConnector1">
              <a:avLst/>
            </a:prstGeom>
            <a:ln w="25400">
              <a:solidFill>
                <a:srgbClr val="00B05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84" name="Ovale 83"/>
            <p:cNvSpPr/>
            <p:nvPr/>
          </p:nvSpPr>
          <p:spPr>
            <a:xfrm>
              <a:off x="6318194" y="1736812"/>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Connettore 2 91"/>
            <p:cNvCxnSpPr/>
            <p:nvPr/>
          </p:nvCxnSpPr>
          <p:spPr>
            <a:xfrm>
              <a:off x="6300192" y="1484784"/>
              <a:ext cx="36004" cy="252028"/>
            </a:xfrm>
            <a:prstGeom prst="straightConnector1">
              <a:avLst/>
            </a:prstGeom>
            <a:ln w="25400">
              <a:solidFill>
                <a:schemeClr val="accent6"/>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95" name="Connettore 2 94"/>
            <p:cNvCxnSpPr/>
            <p:nvPr/>
          </p:nvCxnSpPr>
          <p:spPr>
            <a:xfrm flipH="1" flipV="1">
              <a:off x="6525413" y="2528900"/>
              <a:ext cx="26807" cy="260833"/>
            </a:xfrm>
            <a:prstGeom prst="straightConnector1">
              <a:avLst/>
            </a:prstGeom>
            <a:ln w="25400">
              <a:solidFill>
                <a:schemeClr val="accent6"/>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79" name="Ovale 78"/>
            <p:cNvSpPr/>
            <p:nvPr/>
          </p:nvSpPr>
          <p:spPr>
            <a:xfrm>
              <a:off x="6498214" y="2492896"/>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Rettangolo 101"/>
          <p:cNvSpPr/>
          <p:nvPr/>
        </p:nvSpPr>
        <p:spPr>
          <a:xfrm>
            <a:off x="4435626" y="2924716"/>
            <a:ext cx="4851462" cy="584776"/>
          </a:xfrm>
          <a:prstGeom prst="rect">
            <a:avLst/>
          </a:prstGeom>
        </p:spPr>
        <p:txBody>
          <a:bodyPr wrap="square">
            <a:spAutoFit/>
          </a:bodyPr>
          <a:lstStyle/>
          <a:p>
            <a:pPr marL="0" lvl="1" algn="ctr"/>
            <a:r>
              <a:rPr lang="es-MX" b="1" dirty="0" smtClean="0">
                <a:solidFill>
                  <a:srgbClr val="000000"/>
                </a:solidFill>
                <a:latin typeface="Calibri" pitchFamily="34" charset="0"/>
              </a:rPr>
              <a:t>4. Ecuaciones de movimiento</a:t>
            </a:r>
          </a:p>
          <a:p>
            <a:pPr marL="0" lvl="1" algn="ctr"/>
            <a:r>
              <a:rPr lang="es-MX" sz="1400" dirty="0" smtClean="0">
                <a:solidFill>
                  <a:srgbClr val="000000"/>
                </a:solidFill>
                <a:latin typeface="Calibri" pitchFamily="34" charset="0"/>
              </a:rPr>
              <a:t>(incluso en la presencia de un campo magnético externo)</a:t>
            </a:r>
          </a:p>
        </p:txBody>
      </p:sp>
      <p:grpSp>
        <p:nvGrpSpPr>
          <p:cNvPr id="6" name="Gruppo 146"/>
          <p:cNvGrpSpPr/>
          <p:nvPr/>
        </p:nvGrpSpPr>
        <p:grpSpPr>
          <a:xfrm>
            <a:off x="5349883" y="2996952"/>
            <a:ext cx="3398581" cy="2014254"/>
            <a:chOff x="5151861" y="3142938"/>
            <a:chExt cx="3398581" cy="2014254"/>
          </a:xfrm>
        </p:grpSpPr>
        <p:sp>
          <p:nvSpPr>
            <p:cNvPr id="114" name="Arco 113"/>
            <p:cNvSpPr/>
            <p:nvPr/>
          </p:nvSpPr>
          <p:spPr>
            <a:xfrm rot="2340869">
              <a:off x="5151861" y="3142938"/>
              <a:ext cx="1783444" cy="1787729"/>
            </a:xfrm>
            <a:prstGeom prst="arc">
              <a:avLst>
                <a:gd name="adj1" fmla="val 18249659"/>
                <a:gd name="adj2" fmla="val 19987737"/>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uppo 142"/>
            <p:cNvGrpSpPr/>
            <p:nvPr/>
          </p:nvGrpSpPr>
          <p:grpSpPr>
            <a:xfrm>
              <a:off x="5166066" y="3681028"/>
              <a:ext cx="3384376" cy="1476164"/>
              <a:chOff x="5166066" y="3681028"/>
              <a:chExt cx="3384376" cy="1476164"/>
            </a:xfrm>
          </p:grpSpPr>
          <p:sp>
            <p:nvSpPr>
              <p:cNvPr id="100" name="Ovale 99"/>
              <p:cNvSpPr/>
              <p:nvPr/>
            </p:nvSpPr>
            <p:spPr>
              <a:xfrm>
                <a:off x="5166066" y="3681028"/>
                <a:ext cx="3384376" cy="14761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e 100"/>
              <p:cNvSpPr/>
              <p:nvPr/>
            </p:nvSpPr>
            <p:spPr>
              <a:xfrm>
                <a:off x="6914529" y="3969060"/>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e 102"/>
              <p:cNvSpPr/>
              <p:nvPr/>
            </p:nvSpPr>
            <p:spPr>
              <a:xfrm>
                <a:off x="7344308" y="4905164"/>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e 103"/>
              <p:cNvSpPr/>
              <p:nvPr/>
            </p:nvSpPr>
            <p:spPr>
              <a:xfrm>
                <a:off x="7320191" y="4113076"/>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e 105"/>
              <p:cNvSpPr/>
              <p:nvPr/>
            </p:nvSpPr>
            <p:spPr>
              <a:xfrm>
                <a:off x="6336196" y="4041068"/>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e 108"/>
              <p:cNvSpPr/>
              <p:nvPr/>
            </p:nvSpPr>
            <p:spPr>
              <a:xfrm>
                <a:off x="6516216" y="4797152"/>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Arco 111"/>
              <p:cNvSpPr/>
              <p:nvPr/>
            </p:nvSpPr>
            <p:spPr>
              <a:xfrm rot="2340869">
                <a:off x="5761177" y="3892787"/>
                <a:ext cx="648072" cy="576064"/>
              </a:xfrm>
              <a:prstGeom prst="arc">
                <a:avLst>
                  <a:gd name="adj1" fmla="val 16200000"/>
                  <a:gd name="adj2" fmla="val 19987737"/>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o 114"/>
              <p:cNvSpPr/>
              <p:nvPr/>
            </p:nvSpPr>
            <p:spPr>
              <a:xfrm rot="19259131" flipH="1">
                <a:off x="7309349" y="3964795"/>
                <a:ext cx="648072" cy="576064"/>
              </a:xfrm>
              <a:prstGeom prst="arc">
                <a:avLst>
                  <a:gd name="adj1" fmla="val 16200000"/>
                  <a:gd name="adj2" fmla="val 19987737"/>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o 115"/>
              <p:cNvSpPr/>
              <p:nvPr/>
            </p:nvSpPr>
            <p:spPr>
              <a:xfrm rot="8532798">
                <a:off x="6192701" y="4251220"/>
                <a:ext cx="648072" cy="576064"/>
              </a:xfrm>
              <a:prstGeom prst="arc">
                <a:avLst>
                  <a:gd name="adj1" fmla="val 16200000"/>
                  <a:gd name="adj2" fmla="val 19987737"/>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Arco 116"/>
              <p:cNvSpPr/>
              <p:nvPr/>
            </p:nvSpPr>
            <p:spPr>
              <a:xfrm rot="8532798">
                <a:off x="7019751" y="4359231"/>
                <a:ext cx="648072" cy="576064"/>
              </a:xfrm>
              <a:prstGeom prst="arc">
                <a:avLst>
                  <a:gd name="adj1" fmla="val 16200000"/>
                  <a:gd name="adj2" fmla="val 19987737"/>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9" name="Gruppo 141"/>
          <p:cNvGrpSpPr/>
          <p:nvPr/>
        </p:nvGrpSpPr>
        <p:grpSpPr>
          <a:xfrm>
            <a:off x="2987824" y="5300980"/>
            <a:ext cx="3384376" cy="1476164"/>
            <a:chOff x="3059832" y="5157192"/>
            <a:chExt cx="3384376" cy="1476164"/>
          </a:xfrm>
        </p:grpSpPr>
        <p:sp>
          <p:nvSpPr>
            <p:cNvPr id="119" name="Ovale 118"/>
            <p:cNvSpPr/>
            <p:nvPr/>
          </p:nvSpPr>
          <p:spPr>
            <a:xfrm>
              <a:off x="3059832" y="5157192"/>
              <a:ext cx="3384376" cy="14761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e 120"/>
            <p:cNvSpPr/>
            <p:nvPr/>
          </p:nvSpPr>
          <p:spPr>
            <a:xfrm>
              <a:off x="5184068" y="5565123"/>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e 121"/>
            <p:cNvSpPr/>
            <p:nvPr/>
          </p:nvSpPr>
          <p:spPr>
            <a:xfrm>
              <a:off x="5040052" y="5445224"/>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e 122"/>
            <p:cNvSpPr/>
            <p:nvPr/>
          </p:nvSpPr>
          <p:spPr>
            <a:xfrm>
              <a:off x="5400092" y="5481228"/>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e 123"/>
            <p:cNvSpPr/>
            <p:nvPr/>
          </p:nvSpPr>
          <p:spPr>
            <a:xfrm>
              <a:off x="5267963" y="5193196"/>
              <a:ext cx="60121" cy="6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Connettore 1 133"/>
            <p:cNvCxnSpPr>
              <a:stCxn id="124" idx="3"/>
            </p:cNvCxnSpPr>
            <p:nvPr/>
          </p:nvCxnSpPr>
          <p:spPr>
            <a:xfrm flipH="1">
              <a:off x="5076056" y="5244512"/>
              <a:ext cx="200712" cy="20071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35" name="Connettore 1 134"/>
            <p:cNvCxnSpPr>
              <a:stCxn id="124" idx="4"/>
              <a:endCxn id="121" idx="0"/>
            </p:cNvCxnSpPr>
            <p:nvPr/>
          </p:nvCxnSpPr>
          <p:spPr>
            <a:xfrm flipH="1">
              <a:off x="5214129" y="5253317"/>
              <a:ext cx="83895" cy="31180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38" name="Connettore 1 137"/>
            <p:cNvCxnSpPr>
              <a:stCxn id="124" idx="5"/>
            </p:cNvCxnSpPr>
            <p:nvPr/>
          </p:nvCxnSpPr>
          <p:spPr>
            <a:xfrm>
              <a:off x="5319279" y="5244512"/>
              <a:ext cx="116817" cy="27272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sp>
        <p:nvSpPr>
          <p:cNvPr id="145" name="Rettangolo 144"/>
          <p:cNvSpPr/>
          <p:nvPr/>
        </p:nvSpPr>
        <p:spPr>
          <a:xfrm>
            <a:off x="2663788" y="4922824"/>
            <a:ext cx="4068452" cy="369332"/>
          </a:xfrm>
          <a:prstGeom prst="rect">
            <a:avLst/>
          </a:prstGeom>
        </p:spPr>
        <p:txBody>
          <a:bodyPr wrap="square">
            <a:spAutoFit/>
          </a:bodyPr>
          <a:lstStyle/>
          <a:p>
            <a:pPr marL="0" lvl="1" algn="ctr"/>
            <a:r>
              <a:rPr lang="es-MX" b="1" dirty="0" smtClean="0">
                <a:solidFill>
                  <a:srgbClr val="000000"/>
                </a:solidFill>
                <a:latin typeface="Calibri" pitchFamily="34" charset="0"/>
              </a:rPr>
              <a:t>5. Emisión secundaria de electrones</a:t>
            </a:r>
            <a:endParaRPr lang="es-MX" b="1" baseline="30000" dirty="0" smtClean="0">
              <a:solidFill>
                <a:srgbClr val="000000"/>
              </a:solidFill>
              <a:latin typeface="Calibri" pitchFamily="34" charset="0"/>
            </a:endParaRPr>
          </a:p>
        </p:txBody>
      </p:sp>
      <p:sp>
        <p:nvSpPr>
          <p:cNvPr id="67" name="TextBox 66"/>
          <p:cNvSpPr txBox="1"/>
          <p:nvPr/>
        </p:nvSpPr>
        <p:spPr>
          <a:xfrm>
            <a:off x="152400" y="5785552"/>
            <a:ext cx="2682298" cy="954107"/>
          </a:xfrm>
          <a:prstGeom prst="rect">
            <a:avLst/>
          </a:prstGeom>
          <a:noFill/>
        </p:spPr>
        <p:txBody>
          <a:bodyPr wrap="square" rtlCol="0">
            <a:spAutoFit/>
          </a:bodyPr>
          <a:lstStyle/>
          <a:p>
            <a:pPr algn="just"/>
            <a:r>
              <a:rPr lang="es-MX" sz="1400" dirty="0" smtClean="0">
                <a:solidFill>
                  <a:srgbClr val="000000"/>
                </a:solidFill>
              </a:rPr>
              <a:t>Información tomada de la presentación de G. Iadarola durante la reunión ECLOUD on 28 – Nov - 2011</a:t>
            </a:r>
            <a:endParaRPr lang="es-MX" sz="1400" dirty="0">
              <a:solidFill>
                <a:srgbClr val="000000"/>
              </a:solidFill>
            </a:endParaRPr>
          </a:p>
        </p:txBody>
      </p:sp>
      <p:sp>
        <p:nvSpPr>
          <p:cNvPr id="69" name="TextBox 7"/>
          <p:cNvSpPr txBox="1"/>
          <p:nvPr/>
        </p:nvSpPr>
        <p:spPr>
          <a:xfrm>
            <a:off x="1126794" y="0"/>
            <a:ext cx="7837608" cy="430887"/>
          </a:xfrm>
          <a:prstGeom prst="rect">
            <a:avLst/>
          </a:prstGeom>
          <a:noFill/>
        </p:spPr>
        <p:txBody>
          <a:bodyPr wrap="square" rtlCol="0">
            <a:spAutoFit/>
          </a:bodyPr>
          <a:lstStyle/>
          <a:p>
            <a:pPr algn="r"/>
            <a:r>
              <a:rPr lang="es-MX" sz="2200" b="1" dirty="0" smtClean="0">
                <a:solidFill>
                  <a:srgbClr val="000000"/>
                </a:solidFill>
                <a:latin typeface="Calibri" pitchFamily="34" charset="0"/>
              </a:rPr>
              <a:t>Ingredientes para simular la formación de una nube de electrones </a:t>
            </a:r>
            <a:endParaRPr lang="es-MX" sz="2200" b="1" dirty="0">
              <a:solidFill>
                <a:srgbClr val="000000"/>
              </a:solidFill>
              <a:latin typeface="Calibri" pitchFamily="34" charset="0"/>
            </a:endParaRPr>
          </a:p>
        </p:txBody>
      </p:sp>
      <p:sp>
        <p:nvSpPr>
          <p:cNvPr id="70" name="Rettangolo 26"/>
          <p:cNvSpPr/>
          <p:nvPr/>
        </p:nvSpPr>
        <p:spPr>
          <a:xfrm>
            <a:off x="395536" y="817684"/>
            <a:ext cx="4068452" cy="646331"/>
          </a:xfrm>
          <a:prstGeom prst="rect">
            <a:avLst/>
          </a:prstGeom>
        </p:spPr>
        <p:txBody>
          <a:bodyPr wrap="square">
            <a:spAutoFit/>
          </a:bodyPr>
          <a:lstStyle/>
          <a:p>
            <a:pPr marL="0" lvl="1" algn="ctr"/>
            <a:r>
              <a:rPr lang="es-MX" b="1" dirty="0" smtClean="0">
                <a:solidFill>
                  <a:srgbClr val="000000"/>
                </a:solidFill>
                <a:latin typeface="Calibri" pitchFamily="34" charset="0"/>
              </a:rPr>
              <a:t>1. Generación de electrones primarios</a:t>
            </a:r>
          </a:p>
          <a:p>
            <a:pPr marL="338138" lvl="1" indent="-338138" algn="ctr"/>
            <a:r>
              <a:rPr lang="es-MX" dirty="0" smtClean="0">
                <a:solidFill>
                  <a:srgbClr val="000000"/>
                </a:solidFill>
                <a:latin typeface="Calibri" pitchFamily="34" charset="0"/>
              </a:rPr>
              <a:t>(ionización del gas residual, fotoemisión)</a:t>
            </a:r>
          </a:p>
        </p:txBody>
      </p:sp>
    </p:spTree>
    <p:extLst>
      <p:ext uri="{BB962C8B-B14F-4D97-AF65-F5344CB8AC3E}">
        <p14:creationId xmlns:p14="http://schemas.microsoft.com/office/powerpoint/2010/main" val="4654978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980728"/>
            <a:ext cx="8945334" cy="5632311"/>
          </a:xfrm>
          <a:prstGeom prst="rect">
            <a:avLst/>
          </a:prstGeom>
          <a:noFill/>
        </p:spPr>
        <p:txBody>
          <a:bodyPr wrap="none" rtlCol="0">
            <a:spAutoFit/>
          </a:bodyPr>
          <a:lstStyle/>
          <a:p>
            <a:pPr marL="285750" indent="-285750">
              <a:buFont typeface="Arial" pitchFamily="34" charset="0"/>
              <a:buChar char="•"/>
            </a:pPr>
            <a:r>
              <a:rPr lang="es-MX" dirty="0"/>
              <a:t>1942.- </a:t>
            </a:r>
            <a:r>
              <a:rPr lang="es-MX" dirty="0" smtClean="0"/>
              <a:t> </a:t>
            </a:r>
            <a:r>
              <a:rPr lang="es-MX" dirty="0"/>
              <a:t>Dr. Manuel </a:t>
            </a:r>
            <a:r>
              <a:rPr lang="es-MX" dirty="0" smtClean="0"/>
              <a:t>Cerrillo:  proyecto </a:t>
            </a:r>
            <a:r>
              <a:rPr lang="es-MX" dirty="0"/>
              <a:t>de “Generador Gemelo Tesla</a:t>
            </a:r>
            <a:r>
              <a:rPr lang="es-MX" dirty="0" smtClean="0"/>
              <a:t>”,  ESIME-IPN . </a:t>
            </a:r>
          </a:p>
          <a:p>
            <a:r>
              <a:rPr lang="es-MX" dirty="0" smtClean="0"/>
              <a:t>                    Altos voltajes tensión </a:t>
            </a:r>
            <a:r>
              <a:rPr lang="es-MX" dirty="0"/>
              <a:t>para su aplicación en aceleradores electrostáticos</a:t>
            </a:r>
            <a:r>
              <a:rPr lang="es-MX" dirty="0" smtClean="0"/>
              <a:t>.</a:t>
            </a:r>
          </a:p>
          <a:p>
            <a:endParaRPr lang="es-MX" dirty="0"/>
          </a:p>
          <a:p>
            <a:pPr marL="285750" indent="-285750">
              <a:buFont typeface="Arial" pitchFamily="34" charset="0"/>
              <a:buChar char="•"/>
            </a:pPr>
            <a:r>
              <a:rPr lang="es-MX" dirty="0"/>
              <a:t>1948</a:t>
            </a:r>
            <a:r>
              <a:rPr lang="es-MX" dirty="0" smtClean="0"/>
              <a:t>.- Dr</a:t>
            </a:r>
            <a:r>
              <a:rPr lang="es-MX" dirty="0"/>
              <a:t>. Manuel Ramírez </a:t>
            </a:r>
            <a:r>
              <a:rPr lang="es-MX" dirty="0" err="1"/>
              <a:t>Caraza</a:t>
            </a:r>
            <a:r>
              <a:rPr lang="es-MX" dirty="0"/>
              <a:t> logra generar 15 millones de voltios en el </a:t>
            </a:r>
            <a:endParaRPr lang="es-MX" dirty="0" smtClean="0"/>
          </a:p>
          <a:p>
            <a:r>
              <a:rPr lang="es-MX" dirty="0"/>
              <a:t> </a:t>
            </a:r>
            <a:r>
              <a:rPr lang="es-MX" dirty="0" smtClean="0"/>
              <a:t>                 laboratorio de Física </a:t>
            </a:r>
            <a:r>
              <a:rPr lang="es-MX" dirty="0"/>
              <a:t>de ESIME-IPN</a:t>
            </a:r>
            <a:r>
              <a:rPr lang="es-MX" dirty="0" smtClean="0"/>
              <a:t>.</a:t>
            </a:r>
          </a:p>
          <a:p>
            <a:endParaRPr lang="es-MX" dirty="0"/>
          </a:p>
          <a:p>
            <a:pPr marL="285750" indent="-285750">
              <a:buFont typeface="Arial" pitchFamily="34" charset="0"/>
              <a:buChar char="•"/>
            </a:pPr>
            <a:r>
              <a:rPr lang="es-MX" dirty="0"/>
              <a:t>1952.- I</a:t>
            </a:r>
            <a:r>
              <a:rPr lang="es-MX" dirty="0" smtClean="0"/>
              <a:t>nicia </a:t>
            </a:r>
            <a:r>
              <a:rPr lang="es-MX" dirty="0"/>
              <a:t>la investigación experimental en Física Nuclear, con la adquisición del</a:t>
            </a:r>
          </a:p>
          <a:p>
            <a:r>
              <a:rPr lang="es-MX" dirty="0" smtClean="0"/>
              <a:t>                  primer </a:t>
            </a:r>
            <a:r>
              <a:rPr lang="es-MX" dirty="0"/>
              <a:t>acelerador de partículas Van de </a:t>
            </a:r>
            <a:r>
              <a:rPr lang="es-MX" dirty="0" err="1"/>
              <a:t>Graaf</a:t>
            </a:r>
            <a:r>
              <a:rPr lang="es-MX" dirty="0"/>
              <a:t> de 2 </a:t>
            </a:r>
            <a:r>
              <a:rPr lang="es-MX" dirty="0" err="1"/>
              <a:t>MeV</a:t>
            </a:r>
            <a:r>
              <a:rPr lang="es-MX" dirty="0"/>
              <a:t> en el </a:t>
            </a:r>
            <a:r>
              <a:rPr lang="es-MX" dirty="0" smtClean="0"/>
              <a:t>IF-UNAM.</a:t>
            </a:r>
          </a:p>
          <a:p>
            <a:endParaRPr lang="es-MX" dirty="0"/>
          </a:p>
          <a:p>
            <a:pPr marL="285750" indent="-285750">
              <a:buFont typeface="Arial" pitchFamily="34" charset="0"/>
              <a:buChar char="•"/>
            </a:pPr>
            <a:r>
              <a:rPr lang="es-MX" dirty="0"/>
              <a:t>1956.- Se miden reacciones transversales de neutrones en México, utilizando el </a:t>
            </a:r>
            <a:endParaRPr lang="es-MX" dirty="0" smtClean="0"/>
          </a:p>
          <a:p>
            <a:r>
              <a:rPr lang="es-MX" dirty="0"/>
              <a:t> </a:t>
            </a:r>
            <a:r>
              <a:rPr lang="es-MX" dirty="0" smtClean="0"/>
              <a:t>                  acelerador Van </a:t>
            </a:r>
            <a:r>
              <a:rPr lang="es-MX" dirty="0"/>
              <a:t>de </a:t>
            </a:r>
            <a:r>
              <a:rPr lang="es-MX" dirty="0" err="1"/>
              <a:t>Graaf</a:t>
            </a:r>
            <a:r>
              <a:rPr lang="es-MX" dirty="0"/>
              <a:t> y equipo desarrollado por los investigadores mexicanos</a:t>
            </a:r>
            <a:r>
              <a:rPr lang="es-MX" dirty="0" smtClean="0"/>
              <a:t>.</a:t>
            </a:r>
          </a:p>
          <a:p>
            <a:endParaRPr lang="es-MX" dirty="0"/>
          </a:p>
          <a:p>
            <a:pPr marL="285750" indent="-285750">
              <a:buFont typeface="Arial" pitchFamily="34" charset="0"/>
              <a:buChar char="•"/>
            </a:pPr>
            <a:r>
              <a:rPr lang="es-MX" dirty="0" smtClean="0"/>
              <a:t>1956.- Se </a:t>
            </a:r>
            <a:r>
              <a:rPr lang="es-MX" dirty="0"/>
              <a:t>inicia la construcción de un acelerador Van de </a:t>
            </a:r>
            <a:r>
              <a:rPr lang="es-MX" dirty="0" err="1"/>
              <a:t>Graaf</a:t>
            </a:r>
            <a:r>
              <a:rPr lang="es-MX" dirty="0"/>
              <a:t> de 0.5 </a:t>
            </a:r>
            <a:r>
              <a:rPr lang="es-MX" dirty="0" err="1"/>
              <a:t>MeV</a:t>
            </a:r>
            <a:r>
              <a:rPr lang="es-MX" dirty="0"/>
              <a:t> para electrones </a:t>
            </a:r>
            <a:endParaRPr lang="es-MX" dirty="0" smtClean="0"/>
          </a:p>
          <a:p>
            <a:r>
              <a:rPr lang="es-MX" dirty="0"/>
              <a:t> </a:t>
            </a:r>
            <a:r>
              <a:rPr lang="es-MX" dirty="0" smtClean="0"/>
              <a:t>                 en la Universidad </a:t>
            </a:r>
            <a:r>
              <a:rPr lang="es-MX" dirty="0"/>
              <a:t>de Guanajuato, para estudios de </a:t>
            </a:r>
            <a:r>
              <a:rPr lang="es-MX" dirty="0" err="1"/>
              <a:t>radiólisis</a:t>
            </a:r>
            <a:r>
              <a:rPr lang="es-MX" dirty="0" smtClean="0"/>
              <a:t>.</a:t>
            </a:r>
          </a:p>
          <a:p>
            <a:endParaRPr lang="es-MX" dirty="0"/>
          </a:p>
          <a:p>
            <a:pPr marL="285750" indent="-285750">
              <a:buFont typeface="Arial" pitchFamily="34" charset="0"/>
              <a:buChar char="•"/>
            </a:pPr>
            <a:r>
              <a:rPr lang="es-MX" dirty="0"/>
              <a:t>1963.- Se adquiere el acelerador de partículas </a:t>
            </a:r>
            <a:r>
              <a:rPr lang="es-MX" dirty="0" err="1"/>
              <a:t>Dinamitron</a:t>
            </a:r>
            <a:r>
              <a:rPr lang="es-MX" dirty="0"/>
              <a:t> para el </a:t>
            </a:r>
            <a:r>
              <a:rPr lang="es-MX" dirty="0" smtClean="0"/>
              <a:t>IF-UNAM, con </a:t>
            </a:r>
            <a:r>
              <a:rPr lang="es-MX" dirty="0"/>
              <a:t>el fin </a:t>
            </a:r>
            <a:endParaRPr lang="es-MX" dirty="0" smtClean="0"/>
          </a:p>
          <a:p>
            <a:r>
              <a:rPr lang="es-MX" dirty="0" smtClean="0"/>
              <a:t>                  de </a:t>
            </a:r>
            <a:r>
              <a:rPr lang="es-MX" dirty="0"/>
              <a:t>ampliar los estudios experimentales en Física Nuclear</a:t>
            </a:r>
            <a:r>
              <a:rPr lang="es-MX" dirty="0" smtClean="0"/>
              <a:t>.</a:t>
            </a:r>
          </a:p>
          <a:p>
            <a:endParaRPr lang="es-MX" dirty="0" smtClean="0"/>
          </a:p>
          <a:p>
            <a:pPr marL="285750" indent="-285750">
              <a:buFont typeface="Arial" pitchFamily="34" charset="0"/>
              <a:buChar char="•"/>
            </a:pPr>
            <a:r>
              <a:rPr lang="es-MX" dirty="0"/>
              <a:t>1964.- Se cambia el acelerador Van de </a:t>
            </a:r>
            <a:r>
              <a:rPr lang="es-MX" dirty="0" err="1"/>
              <a:t>Graaf</a:t>
            </a:r>
            <a:r>
              <a:rPr lang="es-MX" dirty="0"/>
              <a:t> de 2 </a:t>
            </a:r>
            <a:r>
              <a:rPr lang="es-MX" dirty="0" err="1"/>
              <a:t>MeV</a:t>
            </a:r>
            <a:r>
              <a:rPr lang="es-MX" dirty="0"/>
              <a:t> del IF-UNAM a electrones, </a:t>
            </a:r>
            <a:r>
              <a:rPr lang="es-MX" dirty="0" smtClean="0"/>
              <a:t>para</a:t>
            </a:r>
          </a:p>
          <a:p>
            <a:r>
              <a:rPr lang="es-MX" dirty="0"/>
              <a:t> </a:t>
            </a:r>
            <a:r>
              <a:rPr lang="es-MX" dirty="0" smtClean="0"/>
              <a:t>                  </a:t>
            </a:r>
            <a:r>
              <a:rPr lang="es-MX" dirty="0"/>
              <a:t>iniciar </a:t>
            </a:r>
            <a:r>
              <a:rPr lang="es-MX" dirty="0" smtClean="0"/>
              <a:t>estudios </a:t>
            </a:r>
            <a:r>
              <a:rPr lang="es-MX" dirty="0"/>
              <a:t>de </a:t>
            </a:r>
            <a:r>
              <a:rPr lang="es-MX" dirty="0" smtClean="0"/>
              <a:t>química.</a:t>
            </a:r>
            <a:endParaRPr lang="es-MX" dirty="0"/>
          </a:p>
        </p:txBody>
      </p:sp>
      <p:sp>
        <p:nvSpPr>
          <p:cNvPr id="3" name="2 Rectángulo"/>
          <p:cNvSpPr/>
          <p:nvPr/>
        </p:nvSpPr>
        <p:spPr>
          <a:xfrm>
            <a:off x="1043608" y="46365"/>
            <a:ext cx="7776864" cy="400110"/>
          </a:xfrm>
          <a:prstGeom prst="rect">
            <a:avLst/>
          </a:prstGeom>
        </p:spPr>
        <p:txBody>
          <a:bodyPr wrap="square">
            <a:spAutoFit/>
          </a:bodyPr>
          <a:lstStyle/>
          <a:p>
            <a:r>
              <a:rPr lang="es-MX" sz="2000" b="1" dirty="0"/>
              <a:t>Ciencia y Tecnología de Aceleradores en México: </a:t>
            </a:r>
            <a:r>
              <a:rPr lang="es-MX" sz="2000" b="1" dirty="0" smtClean="0"/>
              <a:t>Recuento histórico</a:t>
            </a:r>
            <a:endParaRPr lang="es-MX" sz="2000" dirty="0"/>
          </a:p>
        </p:txBody>
      </p:sp>
    </p:spTree>
    <p:extLst>
      <p:ext uri="{BB962C8B-B14F-4D97-AF65-F5344CB8AC3E}">
        <p14:creationId xmlns:p14="http://schemas.microsoft.com/office/powerpoint/2010/main" val="37484577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b="1" dirty="0" smtClean="0"/>
              <a:t>Pero antes, hagamos un breve parentesis y hablemos de:</a:t>
            </a:r>
            <a:endParaRPr lang="es-MX" b="1" dirty="0"/>
          </a:p>
        </p:txBody>
      </p:sp>
      <p:pic>
        <p:nvPicPr>
          <p:cNvPr id="10" name="Picture 9"/>
          <p:cNvPicPr>
            <a:picLocks noChangeAspect="1"/>
          </p:cNvPicPr>
          <p:nvPr/>
        </p:nvPicPr>
        <p:blipFill>
          <a:blip r:embed="rId2"/>
          <a:stretch>
            <a:fillRect/>
          </a:stretch>
        </p:blipFill>
        <p:spPr>
          <a:xfrm>
            <a:off x="4209273" y="4273809"/>
            <a:ext cx="4674269" cy="1617445"/>
          </a:xfrm>
          <a:prstGeom prst="rect">
            <a:avLst/>
          </a:prstGeom>
        </p:spPr>
      </p:pic>
      <p:pic>
        <p:nvPicPr>
          <p:cNvPr id="11" name="Picture 10"/>
          <p:cNvPicPr>
            <a:picLocks noChangeAspect="1"/>
          </p:cNvPicPr>
          <p:nvPr/>
        </p:nvPicPr>
        <p:blipFill>
          <a:blip r:embed="rId3"/>
          <a:stretch>
            <a:fillRect/>
          </a:stretch>
        </p:blipFill>
        <p:spPr>
          <a:xfrm>
            <a:off x="-100585" y="1347953"/>
            <a:ext cx="6736127" cy="3573583"/>
          </a:xfrm>
          <a:prstGeom prst="rect">
            <a:avLst/>
          </a:prstGeom>
        </p:spPr>
      </p:pic>
      <p:sp>
        <p:nvSpPr>
          <p:cNvPr id="12" name="TextBox 11"/>
          <p:cNvSpPr txBox="1"/>
          <p:nvPr/>
        </p:nvSpPr>
        <p:spPr>
          <a:xfrm>
            <a:off x="5866468" y="2271839"/>
            <a:ext cx="2128383" cy="1569660"/>
          </a:xfrm>
          <a:prstGeom prst="rect">
            <a:avLst/>
          </a:prstGeom>
          <a:noFill/>
        </p:spPr>
        <p:txBody>
          <a:bodyPr wrap="square" rtlCol="0">
            <a:spAutoFit/>
          </a:bodyPr>
          <a:lstStyle/>
          <a:p>
            <a:pPr algn="ctr"/>
            <a:r>
              <a:rPr lang="es-MX" sz="3200" b="1" dirty="0" smtClean="0"/>
              <a:t>Sistemas de transporte</a:t>
            </a:r>
            <a:endParaRPr lang="es-MX" sz="3200" b="1" dirty="0"/>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8557" r="97732">
                        <a14:foregroundMark x1="38557" y1="58974" x2="38557" y2="58974"/>
                      </a14:backgroundRemoval>
                    </a14:imgEffect>
                  </a14:imgLayer>
                </a14:imgProps>
              </a:ext>
            </a:extLst>
          </a:blip>
          <a:stretch>
            <a:fillRect/>
          </a:stretch>
        </p:blipFill>
        <p:spPr>
          <a:xfrm>
            <a:off x="1264689" y="4993092"/>
            <a:ext cx="1998826" cy="1125112"/>
          </a:xfrm>
          <a:prstGeom prst="rect">
            <a:avLst/>
          </a:prstGeom>
        </p:spPr>
      </p:pic>
    </p:spTree>
    <p:extLst>
      <p:ext uri="{BB962C8B-B14F-4D97-AF65-F5344CB8AC3E}">
        <p14:creationId xmlns:p14="http://schemas.microsoft.com/office/powerpoint/2010/main" val="2389994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par>
                                <p:cTn id="15" presetID="3"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683" y="0"/>
            <a:ext cx="9151683" cy="6463309"/>
          </a:xfrm>
          <a:prstGeom prst="rect">
            <a:avLst/>
          </a:prstGeom>
        </p:spPr>
        <p:txBody>
          <a:bodyPr wrap="square">
            <a:spAutoFit/>
          </a:bodyPr>
          <a:lstStyle/>
          <a:p>
            <a:endParaRPr lang="es-MX" dirty="0"/>
          </a:p>
          <a:p>
            <a:pPr marL="285750" indent="-285750">
              <a:buFont typeface="Arial" pitchFamily="34" charset="0"/>
              <a:buChar char="•"/>
            </a:pPr>
            <a:r>
              <a:rPr lang="es-MX" dirty="0"/>
              <a:t>1967.- Se ponen en operación el acelerador Van de Graaf de partículas Tandem de 12 MeV </a:t>
            </a:r>
            <a:r>
              <a:rPr lang="es-MX" dirty="0" smtClean="0"/>
              <a:t>en el </a:t>
            </a:r>
            <a:r>
              <a:rPr lang="es-MX" dirty="0"/>
              <a:t>Centro Nuclear de Salazar</a:t>
            </a:r>
            <a:r>
              <a:rPr lang="es-MX" dirty="0" smtClean="0"/>
              <a:t>.</a:t>
            </a:r>
          </a:p>
          <a:p>
            <a:endParaRPr lang="es-MX" dirty="0"/>
          </a:p>
          <a:p>
            <a:pPr marL="285750" indent="-285750">
              <a:buFont typeface="Arial" pitchFamily="34" charset="0"/>
              <a:buChar char="•"/>
            </a:pPr>
            <a:r>
              <a:rPr lang="es-MX" dirty="0"/>
              <a:t>1978.- Se inicia el Programa de Implantación de Iones, en el </a:t>
            </a:r>
            <a:r>
              <a:rPr lang="es-MX" dirty="0" smtClean="0"/>
              <a:t>IF-UNAM.</a:t>
            </a:r>
          </a:p>
          <a:p>
            <a:endParaRPr lang="es-MX" dirty="0"/>
          </a:p>
          <a:p>
            <a:pPr marL="285750" indent="-285750">
              <a:buFont typeface="Arial" pitchFamily="34" charset="0"/>
              <a:buChar char="•"/>
            </a:pPr>
            <a:r>
              <a:rPr lang="es-MX" dirty="0"/>
              <a:t>1979.- Se cambia el acelerador </a:t>
            </a:r>
            <a:r>
              <a:rPr lang="es-MX" dirty="0" err="1"/>
              <a:t>Dinamitron</a:t>
            </a:r>
            <a:r>
              <a:rPr lang="es-MX" dirty="0"/>
              <a:t> del Instituto de Física de la UNAM a electrones,</a:t>
            </a:r>
          </a:p>
          <a:p>
            <a:r>
              <a:rPr lang="es-MX" dirty="0" smtClean="0"/>
              <a:t>                   para </a:t>
            </a:r>
            <a:r>
              <a:rPr lang="es-MX" dirty="0"/>
              <a:t>estudios y aplicaciones de la tecnología de irradiación</a:t>
            </a:r>
            <a:r>
              <a:rPr lang="es-MX" dirty="0" smtClean="0"/>
              <a:t>.</a:t>
            </a:r>
          </a:p>
          <a:p>
            <a:endParaRPr lang="es-MX" dirty="0"/>
          </a:p>
          <a:p>
            <a:pPr marL="285750" indent="-285750">
              <a:buFont typeface="Arial" pitchFamily="34" charset="0"/>
              <a:buChar char="•"/>
            </a:pPr>
            <a:r>
              <a:rPr lang="es-MX" dirty="0"/>
              <a:t>1984.- Se instala el acelerador de partículas Van de </a:t>
            </a:r>
            <a:r>
              <a:rPr lang="es-MX" dirty="0" err="1"/>
              <a:t>Graaff</a:t>
            </a:r>
            <a:r>
              <a:rPr lang="es-MX" dirty="0"/>
              <a:t> de 5.5 </a:t>
            </a:r>
            <a:r>
              <a:rPr lang="es-MX" dirty="0" err="1"/>
              <a:t>MeV</a:t>
            </a:r>
            <a:r>
              <a:rPr lang="es-MX" dirty="0"/>
              <a:t> en el </a:t>
            </a:r>
            <a:r>
              <a:rPr lang="es-MX" dirty="0" smtClean="0"/>
              <a:t>IF-UNAM.</a:t>
            </a:r>
          </a:p>
          <a:p>
            <a:pPr marL="285750" indent="-285750">
              <a:buFont typeface="Arial" pitchFamily="34" charset="0"/>
              <a:buChar char="•"/>
            </a:pPr>
            <a:endParaRPr lang="es-MX" dirty="0"/>
          </a:p>
          <a:p>
            <a:pPr marL="285750" indent="-285750">
              <a:buFont typeface="Arial" pitchFamily="34" charset="0"/>
              <a:buChar char="•"/>
            </a:pPr>
            <a:r>
              <a:rPr lang="es-MX" dirty="0"/>
              <a:t>1986.- Puesta en operación del espectrómetro de tiempo de vuelo en el laboratorio del</a:t>
            </a:r>
          </a:p>
          <a:p>
            <a:r>
              <a:rPr lang="es-MX" dirty="0" smtClean="0"/>
              <a:t>                  acelerador </a:t>
            </a:r>
            <a:r>
              <a:rPr lang="es-MX" dirty="0"/>
              <a:t>Van de </a:t>
            </a:r>
            <a:r>
              <a:rPr lang="es-MX" dirty="0" err="1"/>
              <a:t>Graaf</a:t>
            </a:r>
            <a:r>
              <a:rPr lang="es-MX" dirty="0"/>
              <a:t> </a:t>
            </a:r>
            <a:r>
              <a:rPr lang="es-MX" dirty="0" err="1"/>
              <a:t>Tandem</a:t>
            </a:r>
            <a:r>
              <a:rPr lang="es-MX" dirty="0"/>
              <a:t>. Puesto en operación del acelerador de electrones </a:t>
            </a:r>
            <a:r>
              <a:rPr lang="es-MX" dirty="0" smtClean="0"/>
              <a:t>            </a:t>
            </a:r>
          </a:p>
          <a:p>
            <a:r>
              <a:rPr lang="es-MX" dirty="0"/>
              <a:t> </a:t>
            </a:r>
            <a:r>
              <a:rPr lang="es-MX" dirty="0" smtClean="0"/>
              <a:t>                  </a:t>
            </a:r>
            <a:r>
              <a:rPr lang="es-MX" dirty="0" err="1" smtClean="0"/>
              <a:t>Pelletron</a:t>
            </a:r>
            <a:r>
              <a:rPr lang="es-MX" dirty="0" smtClean="0"/>
              <a:t> </a:t>
            </a:r>
            <a:r>
              <a:rPr lang="es-MX" dirty="0"/>
              <a:t>en el ININ para </a:t>
            </a:r>
            <a:r>
              <a:rPr lang="es-MX" dirty="0" smtClean="0"/>
              <a:t>estudios  de </a:t>
            </a:r>
            <a:r>
              <a:rPr lang="es-MX" dirty="0"/>
              <a:t>efectos de la radiación en materiales y de </a:t>
            </a:r>
            <a:r>
              <a:rPr lang="es-MX" dirty="0" smtClean="0"/>
              <a:t>   </a:t>
            </a:r>
          </a:p>
          <a:p>
            <a:r>
              <a:rPr lang="es-MX" dirty="0"/>
              <a:t> </a:t>
            </a:r>
            <a:r>
              <a:rPr lang="es-MX" dirty="0" smtClean="0"/>
              <a:t>                   </a:t>
            </a:r>
            <a:r>
              <a:rPr lang="es-MX" dirty="0" err="1" smtClean="0"/>
              <a:t>radiólisis</a:t>
            </a:r>
            <a:r>
              <a:rPr lang="es-MX" dirty="0" smtClean="0"/>
              <a:t>.</a:t>
            </a:r>
          </a:p>
          <a:p>
            <a:endParaRPr lang="es-MX" dirty="0" smtClean="0">
              <a:solidFill>
                <a:srgbClr val="FFFF00"/>
              </a:solidFill>
            </a:endParaRPr>
          </a:p>
          <a:p>
            <a:pPr marL="285750" indent="-285750">
              <a:buFont typeface="Arial" pitchFamily="34" charset="0"/>
              <a:buChar char="•"/>
            </a:pPr>
            <a:r>
              <a:rPr lang="es-MX" dirty="0" smtClean="0">
                <a:solidFill>
                  <a:srgbClr val="FFFF00"/>
                </a:solidFill>
              </a:rPr>
              <a:t>1986.- Inicia el programa de aceleradores de alta energía de la Universidad de Guanajuato.</a:t>
            </a:r>
          </a:p>
          <a:p>
            <a:endParaRPr lang="es-MX" dirty="0"/>
          </a:p>
          <a:p>
            <a:pPr marL="285750" indent="-285750">
              <a:buFont typeface="Arial" pitchFamily="34" charset="0"/>
              <a:buChar char="•"/>
            </a:pPr>
            <a:r>
              <a:rPr lang="es-MX" dirty="0" smtClean="0"/>
              <a:t>1995</a:t>
            </a:r>
            <a:r>
              <a:rPr lang="es-MX" dirty="0"/>
              <a:t>.- Se instala en el IFUNAM un acelerador de partículas </a:t>
            </a:r>
            <a:r>
              <a:rPr lang="es-MX" dirty="0" err="1"/>
              <a:t>Pelletron</a:t>
            </a:r>
            <a:r>
              <a:rPr lang="es-MX" dirty="0"/>
              <a:t> de 3.0 </a:t>
            </a:r>
            <a:r>
              <a:rPr lang="es-MX" dirty="0" err="1"/>
              <a:t>MeV</a:t>
            </a:r>
            <a:r>
              <a:rPr lang="es-MX" dirty="0" smtClean="0"/>
              <a:t>.</a:t>
            </a:r>
          </a:p>
          <a:p>
            <a:pPr marL="285750" indent="-285750">
              <a:buFont typeface="Arial" pitchFamily="34" charset="0"/>
              <a:buChar char="•"/>
            </a:pPr>
            <a:endParaRPr lang="es-MX" dirty="0"/>
          </a:p>
          <a:p>
            <a:pPr marL="285750" indent="-285750">
              <a:buFont typeface="Arial" pitchFamily="34" charset="0"/>
              <a:buChar char="•"/>
            </a:pPr>
            <a:r>
              <a:rPr lang="es-MX" dirty="0">
                <a:solidFill>
                  <a:srgbClr val="FFFF00"/>
                </a:solidFill>
              </a:rPr>
              <a:t>2007.- Se presento el proyecto 55329 de acuerdo con la Convocatoria para presentar </a:t>
            </a:r>
            <a:r>
              <a:rPr lang="es-MX" dirty="0" smtClean="0">
                <a:solidFill>
                  <a:srgbClr val="FFFF00"/>
                </a:solidFill>
              </a:rPr>
              <a:t>de</a:t>
            </a:r>
            <a:endParaRPr lang="es-MX" dirty="0">
              <a:solidFill>
                <a:srgbClr val="FFFF00"/>
              </a:solidFill>
            </a:endParaRPr>
          </a:p>
          <a:p>
            <a:r>
              <a:rPr lang="es-MX" dirty="0" smtClean="0">
                <a:solidFill>
                  <a:srgbClr val="FFFF00"/>
                </a:solidFill>
              </a:rPr>
              <a:t>                   ideas </a:t>
            </a:r>
            <a:r>
              <a:rPr lang="es-MX" dirty="0">
                <a:solidFill>
                  <a:srgbClr val="FFFF00"/>
                </a:solidFill>
              </a:rPr>
              <a:t>de Megaproyectos de </a:t>
            </a:r>
            <a:r>
              <a:rPr lang="es-MX" dirty="0" err="1">
                <a:solidFill>
                  <a:srgbClr val="FFFF00"/>
                </a:solidFill>
              </a:rPr>
              <a:t>CONACyT</a:t>
            </a:r>
            <a:r>
              <a:rPr lang="es-MX" dirty="0">
                <a:solidFill>
                  <a:srgbClr val="FFFF00"/>
                </a:solidFill>
              </a:rPr>
              <a:t> - 2006 con el Titulo: Desarrollo de Aceleradores</a:t>
            </a:r>
          </a:p>
          <a:p>
            <a:r>
              <a:rPr lang="es-MX" dirty="0" smtClean="0">
                <a:solidFill>
                  <a:srgbClr val="FFFF00"/>
                </a:solidFill>
              </a:rPr>
              <a:t>                   de </a:t>
            </a:r>
            <a:r>
              <a:rPr lang="es-MX" dirty="0">
                <a:solidFill>
                  <a:srgbClr val="FFFF00"/>
                </a:solidFill>
              </a:rPr>
              <a:t>Partículas: Fuente de Luz </a:t>
            </a:r>
            <a:r>
              <a:rPr lang="es-MX" dirty="0" err="1">
                <a:solidFill>
                  <a:srgbClr val="FFFF00"/>
                </a:solidFill>
              </a:rPr>
              <a:t>Sincrotón</a:t>
            </a:r>
            <a:r>
              <a:rPr lang="es-MX" dirty="0">
                <a:solidFill>
                  <a:srgbClr val="FFFF00"/>
                </a:solidFill>
              </a:rPr>
              <a:t>.</a:t>
            </a:r>
          </a:p>
        </p:txBody>
      </p:sp>
    </p:spTree>
    <p:extLst>
      <p:ext uri="{BB962C8B-B14F-4D97-AF65-F5344CB8AC3E}">
        <p14:creationId xmlns:p14="http://schemas.microsoft.com/office/powerpoint/2010/main" val="19880222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r>
              <a:rPr lang="es-MX" sz="2800" b="1" dirty="0" smtClean="0"/>
              <a:t>Ciencia y Tecnología de Aceleradores en México: Breve historia reciente</a:t>
            </a:r>
            <a:endParaRPr lang="es-MX" sz="2800" b="1" dirty="0"/>
          </a:p>
        </p:txBody>
      </p:sp>
      <p:pic>
        <p:nvPicPr>
          <p:cNvPr id="37890" name="Picture 2" descr="http://www.ifug.ugto.mx/%7Exxaniv/Biografias/Clicerio_Biography_archivos/image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2266950" cy="1524001"/>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411760" y="1887215"/>
            <a:ext cx="5698996" cy="1200329"/>
          </a:xfrm>
          <a:prstGeom prst="rect">
            <a:avLst/>
          </a:prstGeom>
          <a:noFill/>
        </p:spPr>
        <p:txBody>
          <a:bodyPr wrap="none" rtlCol="0">
            <a:spAutoFit/>
          </a:bodyPr>
          <a:lstStyle/>
          <a:p>
            <a:r>
              <a:rPr lang="es-MX" dirty="0" err="1" smtClean="0"/>
              <a:t>Clicerio</a:t>
            </a:r>
            <a:r>
              <a:rPr lang="es-MX" dirty="0" smtClean="0"/>
              <a:t> Avilés, 1945 (Obregón, Son.)-1991(León, Gto.)</a:t>
            </a:r>
          </a:p>
          <a:p>
            <a:pPr marL="285750" indent="-285750">
              <a:buFont typeface="Arial" pitchFamily="34" charset="0"/>
              <a:buChar char="•"/>
            </a:pPr>
            <a:r>
              <a:rPr lang="es-MX" dirty="0" smtClean="0"/>
              <a:t>Proyecto: centro de desarrollo en ciencia y tecnología </a:t>
            </a:r>
          </a:p>
          <a:p>
            <a:r>
              <a:rPr lang="es-MX" dirty="0"/>
              <a:t> </a:t>
            </a:r>
            <a:r>
              <a:rPr lang="es-MX" dirty="0" smtClean="0"/>
              <a:t>    de aceleradores en México.</a:t>
            </a:r>
          </a:p>
          <a:p>
            <a:r>
              <a:rPr lang="es-MX" b="1" dirty="0">
                <a:solidFill>
                  <a:srgbClr val="FF0000"/>
                </a:solidFill>
              </a:rPr>
              <a:t> </a:t>
            </a:r>
            <a:r>
              <a:rPr lang="es-MX" b="1" dirty="0" smtClean="0">
                <a:solidFill>
                  <a:srgbClr val="FF0000"/>
                </a:solidFill>
              </a:rPr>
              <a:t>             </a:t>
            </a:r>
            <a:r>
              <a:rPr lang="es-MX" b="1" dirty="0" smtClean="0">
                <a:solidFill>
                  <a:srgbClr val="FFFF00"/>
                </a:solidFill>
              </a:rPr>
              <a:t>   IFUG: 1986 -1991</a:t>
            </a:r>
            <a:endParaRPr lang="es-MX" b="1" dirty="0">
              <a:solidFill>
                <a:srgbClr val="FFFF00"/>
              </a:solidFill>
            </a:endParaRPr>
          </a:p>
        </p:txBody>
      </p:sp>
      <p:pic>
        <p:nvPicPr>
          <p:cNvPr id="37892" name="Picture 4" descr="http://www.ifug.ugto.mx/%7Exxaniv/Galerias/galeria_dr_clicerio_archivos/image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727" y="4293096"/>
            <a:ext cx="3598314" cy="2158202"/>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www.ifug.ugto.mx/%7Exxaniv/Galerias/galeria_dr_clicerio_archivos/image0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040" y="2574622"/>
            <a:ext cx="2409825" cy="3876676"/>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http://www.ifug.ugto.mx/%7Exxaniv/Galerias/galeria_personal_archivos/image0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293096"/>
            <a:ext cx="3106727" cy="214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3697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43608" y="260648"/>
            <a:ext cx="6500562" cy="461665"/>
          </a:xfrm>
          <a:prstGeom prst="rect">
            <a:avLst/>
          </a:prstGeom>
          <a:noFill/>
        </p:spPr>
        <p:txBody>
          <a:bodyPr wrap="none" rtlCol="0">
            <a:spAutoFit/>
          </a:bodyPr>
          <a:lstStyle/>
          <a:p>
            <a:r>
              <a:rPr lang="es-MX" sz="2400" b="1" dirty="0" smtClean="0"/>
              <a:t>Convocatoria para megaproyectos </a:t>
            </a:r>
            <a:r>
              <a:rPr lang="es-MX" sz="2400" b="1" dirty="0" err="1" smtClean="0"/>
              <a:t>CONACyT</a:t>
            </a:r>
            <a:r>
              <a:rPr lang="es-MX" sz="2400" b="1" dirty="0" smtClean="0"/>
              <a:t> 2006</a:t>
            </a:r>
            <a:endParaRPr lang="es-MX" sz="2400" b="1" dirty="0"/>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2961"/>
            <a:ext cx="5090056" cy="58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5287006" y="985891"/>
            <a:ext cx="3818248" cy="5078314"/>
          </a:xfrm>
          <a:prstGeom prst="rect">
            <a:avLst/>
          </a:prstGeom>
          <a:noFill/>
        </p:spPr>
        <p:txBody>
          <a:bodyPr wrap="none" rtlCol="0">
            <a:spAutoFit/>
          </a:bodyPr>
          <a:lstStyle/>
          <a:p>
            <a:pPr marL="285750" indent="-285750" algn="just">
              <a:buFont typeface="Arial" pitchFamily="34" charset="0"/>
              <a:buChar char="•"/>
            </a:pPr>
            <a:r>
              <a:rPr lang="es-MX" dirty="0" smtClean="0"/>
              <a:t>Al final no hubo recursos.</a:t>
            </a:r>
          </a:p>
          <a:p>
            <a:pPr algn="just"/>
            <a:endParaRPr lang="es-MX" dirty="0" smtClean="0"/>
          </a:p>
          <a:p>
            <a:pPr marL="285750" indent="-285750" algn="just">
              <a:buFont typeface="Arial" pitchFamily="34" charset="0"/>
              <a:buChar char="•"/>
            </a:pPr>
            <a:r>
              <a:rPr lang="es-MX" dirty="0" smtClean="0"/>
              <a:t>Se agruparon los megaproyectos</a:t>
            </a:r>
          </a:p>
          <a:p>
            <a:pPr algn="just"/>
            <a:r>
              <a:rPr lang="es-MX" dirty="0"/>
              <a:t> </a:t>
            </a:r>
            <a:r>
              <a:rPr lang="es-MX" dirty="0" smtClean="0"/>
              <a:t>     afines  en redes de colaboración. </a:t>
            </a:r>
          </a:p>
          <a:p>
            <a:pPr algn="just"/>
            <a:endParaRPr lang="es-MX" dirty="0"/>
          </a:p>
          <a:p>
            <a:pPr marL="285750" indent="-285750" algn="just">
              <a:buFont typeface="Arial" pitchFamily="34" charset="0"/>
              <a:buChar char="•"/>
            </a:pPr>
            <a:r>
              <a:rPr lang="es-MX" dirty="0" smtClean="0"/>
              <a:t>Nacieron las Redes Temáticas de </a:t>
            </a:r>
          </a:p>
          <a:p>
            <a:pPr algn="just"/>
            <a:r>
              <a:rPr lang="es-MX" dirty="0"/>
              <a:t> </a:t>
            </a:r>
            <a:r>
              <a:rPr lang="es-MX" dirty="0" smtClean="0"/>
              <a:t>     </a:t>
            </a:r>
            <a:r>
              <a:rPr lang="es-MX" dirty="0" err="1" smtClean="0"/>
              <a:t>CONACyT</a:t>
            </a:r>
            <a:endParaRPr lang="es-MX" dirty="0" smtClean="0"/>
          </a:p>
          <a:p>
            <a:pPr algn="just"/>
            <a:endParaRPr lang="es-MX" dirty="0"/>
          </a:p>
          <a:p>
            <a:pPr marL="285750" indent="-285750" algn="just">
              <a:buFont typeface="Arial" pitchFamily="34" charset="0"/>
              <a:buChar char="•"/>
            </a:pPr>
            <a:r>
              <a:rPr lang="es-MX" dirty="0" smtClean="0"/>
              <a:t>Red de Física de Altas Energías.</a:t>
            </a:r>
          </a:p>
          <a:p>
            <a:pPr marL="285750" indent="-285750" algn="just">
              <a:buFont typeface="Arial" pitchFamily="34" charset="0"/>
              <a:buChar char="•"/>
            </a:pPr>
            <a:endParaRPr lang="es-MX" dirty="0"/>
          </a:p>
          <a:p>
            <a:pPr marL="285750" indent="-285750" algn="just">
              <a:buFont typeface="Arial" pitchFamily="34" charset="0"/>
              <a:buChar char="•"/>
            </a:pPr>
            <a:r>
              <a:rPr lang="es-MX" b="1" dirty="0" smtClean="0">
                <a:solidFill>
                  <a:srgbClr val="FFFF00"/>
                </a:solidFill>
              </a:rPr>
              <a:t>Conclusiones del primer congreso</a:t>
            </a:r>
          </a:p>
          <a:p>
            <a:pPr algn="just"/>
            <a:r>
              <a:rPr lang="es-MX" b="1" dirty="0">
                <a:solidFill>
                  <a:srgbClr val="FFFF00"/>
                </a:solidFill>
              </a:rPr>
              <a:t> </a:t>
            </a:r>
            <a:r>
              <a:rPr lang="es-MX" b="1" dirty="0" smtClean="0">
                <a:solidFill>
                  <a:srgbClr val="FFFF00"/>
                </a:solidFill>
              </a:rPr>
              <a:t>     (Taxco 2009): necesario iniciar la</a:t>
            </a:r>
          </a:p>
          <a:p>
            <a:pPr algn="just"/>
            <a:r>
              <a:rPr lang="es-MX" b="1" dirty="0">
                <a:solidFill>
                  <a:srgbClr val="FFFF00"/>
                </a:solidFill>
              </a:rPr>
              <a:t> </a:t>
            </a:r>
            <a:r>
              <a:rPr lang="es-MX" b="1" dirty="0" smtClean="0">
                <a:solidFill>
                  <a:srgbClr val="FFFF00"/>
                </a:solidFill>
              </a:rPr>
              <a:t>      formación de recursos humanos</a:t>
            </a:r>
          </a:p>
          <a:p>
            <a:pPr algn="just"/>
            <a:r>
              <a:rPr lang="es-MX" b="1" dirty="0">
                <a:solidFill>
                  <a:srgbClr val="FFFF00"/>
                </a:solidFill>
              </a:rPr>
              <a:t> </a:t>
            </a:r>
            <a:r>
              <a:rPr lang="es-MX" b="1" dirty="0" smtClean="0">
                <a:solidFill>
                  <a:srgbClr val="FFFF00"/>
                </a:solidFill>
              </a:rPr>
              <a:t>       en el área  de ciencia y tecnología </a:t>
            </a:r>
          </a:p>
          <a:p>
            <a:pPr algn="just"/>
            <a:r>
              <a:rPr lang="es-MX" b="1" dirty="0">
                <a:solidFill>
                  <a:srgbClr val="FFFF00"/>
                </a:solidFill>
              </a:rPr>
              <a:t> </a:t>
            </a:r>
            <a:r>
              <a:rPr lang="es-MX" b="1" dirty="0" smtClean="0">
                <a:solidFill>
                  <a:srgbClr val="FFFF00"/>
                </a:solidFill>
              </a:rPr>
              <a:t>       de aceleradores.</a:t>
            </a:r>
          </a:p>
          <a:p>
            <a:pPr algn="just"/>
            <a:endParaRPr lang="es-MX" b="1" dirty="0">
              <a:solidFill>
                <a:srgbClr val="0000FF"/>
              </a:solidFill>
            </a:endParaRPr>
          </a:p>
          <a:p>
            <a:pPr marL="285750" indent="-285750" algn="just">
              <a:buFont typeface="Arial" pitchFamily="34" charset="0"/>
              <a:buChar char="•"/>
            </a:pPr>
            <a:r>
              <a:rPr lang="es-MX" dirty="0" smtClean="0"/>
              <a:t>Visita a JLAB (Mayo 2010)  para</a:t>
            </a:r>
          </a:p>
          <a:p>
            <a:pPr algn="just"/>
            <a:r>
              <a:rPr lang="es-MX" dirty="0"/>
              <a:t> </a:t>
            </a:r>
            <a:r>
              <a:rPr lang="es-MX" dirty="0" smtClean="0"/>
              <a:t>      explorar las posibilidades  de FRH.</a:t>
            </a:r>
            <a:endParaRPr lang="es-MX" dirty="0"/>
          </a:p>
        </p:txBody>
      </p:sp>
    </p:spTree>
    <p:extLst>
      <p:ext uri="{BB962C8B-B14F-4D97-AF65-F5344CB8AC3E}">
        <p14:creationId xmlns:p14="http://schemas.microsoft.com/office/powerpoint/2010/main" val="31898144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706090"/>
          </a:xfrm>
        </p:spPr>
        <p:txBody>
          <a:bodyPr/>
          <a:lstStyle/>
          <a:p>
            <a:r>
              <a:rPr lang="es-MX" sz="2800" b="1" dirty="0" err="1" smtClean="0"/>
              <a:t>Conacyt</a:t>
            </a:r>
            <a:r>
              <a:rPr lang="es-MX" sz="2800" b="1" dirty="0" smtClean="0"/>
              <a:t> 2010: primer grupo de trabajo</a:t>
            </a:r>
            <a:endParaRPr lang="es-MX" sz="2800" b="1"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72448"/>
            <a:ext cx="6408712" cy="588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8205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323528" y="116632"/>
            <a:ext cx="8229600" cy="706090"/>
          </a:xfrm>
        </p:spPr>
        <p:txBody>
          <a:bodyPr/>
          <a:lstStyle/>
          <a:p>
            <a:r>
              <a:rPr lang="es-MX" sz="2800" b="1" dirty="0" err="1" smtClean="0"/>
              <a:t>Conacyt</a:t>
            </a:r>
            <a:r>
              <a:rPr lang="es-MX" sz="2800" b="1" dirty="0" smtClean="0"/>
              <a:t> 2011: segundo grupo de trabajo</a:t>
            </a:r>
            <a:endParaRPr lang="es-MX" sz="2800" b="1"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836712"/>
            <a:ext cx="8315325"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298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05"/>
            <a:ext cx="82867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89" y="3539895"/>
            <a:ext cx="8334375"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72843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4429124" y="1785926"/>
            <a:ext cx="3867150" cy="3409950"/>
          </a:xfrm>
          <a:prstGeom prst="rect">
            <a:avLst/>
          </a:prstGeom>
          <a:noFill/>
          <a:ln w="9525">
            <a:noFill/>
            <a:miter lim="800000"/>
            <a:headEnd/>
            <a:tailEnd/>
          </a:ln>
          <a:effectLst/>
        </p:spPr>
      </p:pic>
      <p:sp>
        <p:nvSpPr>
          <p:cNvPr id="3" name="2 Rectángulo"/>
          <p:cNvSpPr/>
          <p:nvPr/>
        </p:nvSpPr>
        <p:spPr>
          <a:xfrm>
            <a:off x="357158" y="2928934"/>
            <a:ext cx="4572000" cy="2031325"/>
          </a:xfrm>
          <a:prstGeom prst="rect">
            <a:avLst/>
          </a:prstGeom>
        </p:spPr>
        <p:txBody>
          <a:bodyPr>
            <a:spAutoFit/>
          </a:bodyPr>
          <a:lstStyle/>
          <a:p>
            <a:r>
              <a:rPr lang="es-ES" dirty="0" smtClean="0">
                <a:solidFill>
                  <a:srgbClr val="0070C0"/>
                </a:solidFill>
              </a:rPr>
              <a:t>1. Acelerador lineal</a:t>
            </a:r>
          </a:p>
          <a:p>
            <a:r>
              <a:rPr lang="es-ES" dirty="0" smtClean="0">
                <a:solidFill>
                  <a:srgbClr val="0070C0"/>
                </a:solidFill>
              </a:rPr>
              <a:t>2. </a:t>
            </a:r>
            <a:r>
              <a:rPr lang="es-ES" dirty="0" err="1" smtClean="0">
                <a:solidFill>
                  <a:srgbClr val="0070C0"/>
                </a:solidFill>
              </a:rPr>
              <a:t>Booster</a:t>
            </a:r>
            <a:r>
              <a:rPr lang="es-ES" dirty="0" smtClean="0">
                <a:solidFill>
                  <a:srgbClr val="0070C0"/>
                </a:solidFill>
              </a:rPr>
              <a:t> sincrotrón</a:t>
            </a:r>
          </a:p>
          <a:p>
            <a:r>
              <a:rPr lang="es-ES" dirty="0" smtClean="0">
                <a:solidFill>
                  <a:srgbClr val="0070C0"/>
                </a:solidFill>
              </a:rPr>
              <a:t>3. Anillo de almacenamiento </a:t>
            </a:r>
          </a:p>
          <a:p>
            <a:r>
              <a:rPr lang="es-ES" dirty="0" smtClean="0">
                <a:solidFill>
                  <a:srgbClr val="0070C0"/>
                </a:solidFill>
              </a:rPr>
              <a:t>4. Onduladores y </a:t>
            </a:r>
            <a:r>
              <a:rPr lang="es-ES" dirty="0" err="1" smtClean="0">
                <a:solidFill>
                  <a:srgbClr val="0070C0"/>
                </a:solidFill>
              </a:rPr>
              <a:t>zigzagueadores</a:t>
            </a:r>
            <a:endParaRPr lang="es-ES" dirty="0" smtClean="0">
              <a:solidFill>
                <a:srgbClr val="0070C0"/>
              </a:solidFill>
            </a:endParaRPr>
          </a:p>
          <a:p>
            <a:r>
              <a:rPr lang="es-ES" dirty="0" smtClean="0">
                <a:solidFill>
                  <a:srgbClr val="0070C0"/>
                </a:solidFill>
              </a:rPr>
              <a:t>5. Haz de luz sincrotrón</a:t>
            </a:r>
          </a:p>
          <a:p>
            <a:r>
              <a:rPr lang="es-ES" dirty="0" smtClean="0">
                <a:solidFill>
                  <a:srgbClr val="0070C0"/>
                </a:solidFill>
              </a:rPr>
              <a:t>6. Estaciones experimentales</a:t>
            </a:r>
          </a:p>
          <a:p>
            <a:r>
              <a:rPr lang="es-ES" dirty="0" smtClean="0">
                <a:solidFill>
                  <a:srgbClr val="0070C0"/>
                </a:solidFill>
              </a:rPr>
              <a:t>7. Cavidades de radiofrecuencia</a:t>
            </a:r>
            <a:endParaRPr lang="es-ES" dirty="0">
              <a:solidFill>
                <a:srgbClr val="0070C0"/>
              </a:solidFill>
            </a:endParaRPr>
          </a:p>
        </p:txBody>
      </p:sp>
      <p:sp>
        <p:nvSpPr>
          <p:cNvPr id="4" name="3 CuadroTexto"/>
          <p:cNvSpPr txBox="1"/>
          <p:nvPr/>
        </p:nvSpPr>
        <p:spPr>
          <a:xfrm>
            <a:off x="332989" y="337766"/>
            <a:ext cx="8728159" cy="1323439"/>
          </a:xfrm>
          <a:prstGeom prst="rect">
            <a:avLst/>
          </a:prstGeom>
          <a:noFill/>
        </p:spPr>
        <p:txBody>
          <a:bodyPr wrap="none" rtlCol="0">
            <a:spAutoFit/>
          </a:bodyPr>
          <a:lstStyle/>
          <a:p>
            <a:pPr algn="ctr"/>
            <a:r>
              <a:rPr lang="es-MX" b="1" dirty="0" smtClean="0"/>
              <a:t>Mientras tanto….el diseño, operación y mantenimiento de cada uno de  los componentes </a:t>
            </a:r>
          </a:p>
          <a:p>
            <a:pPr algn="ctr"/>
            <a:r>
              <a:rPr lang="es-MX" b="1" dirty="0"/>
              <a:t>d</a:t>
            </a:r>
            <a:r>
              <a:rPr lang="es-MX" b="1" dirty="0" smtClean="0"/>
              <a:t>e un sincrotrón requiere de un equipo de personas altamente especializados: </a:t>
            </a:r>
          </a:p>
          <a:p>
            <a:pPr algn="ctr"/>
            <a:r>
              <a:rPr lang="es-MX" sz="4400" b="1" dirty="0" smtClean="0">
                <a:solidFill>
                  <a:srgbClr val="FF0000"/>
                </a:solidFill>
              </a:rPr>
              <a:t>¡</a:t>
            </a:r>
            <a:r>
              <a:rPr lang="es-MX" sz="4400" b="1" dirty="0">
                <a:solidFill>
                  <a:srgbClr val="FF0000"/>
                </a:solidFill>
              </a:rPr>
              <a:t>R</a:t>
            </a:r>
            <a:r>
              <a:rPr lang="es-MX" sz="4400" b="1" dirty="0" smtClean="0">
                <a:solidFill>
                  <a:srgbClr val="FF0000"/>
                </a:solidFill>
              </a:rPr>
              <a:t>ecursos humanos!</a:t>
            </a:r>
            <a:endParaRPr lang="es-ES" sz="4400" b="1" dirty="0">
              <a:solidFill>
                <a:srgbClr val="FF0000"/>
              </a:solidFill>
            </a:endParaRPr>
          </a:p>
        </p:txBody>
      </p:sp>
      <p:sp>
        <p:nvSpPr>
          <p:cNvPr id="2" name="1 CuadroTexto"/>
          <p:cNvSpPr txBox="1"/>
          <p:nvPr/>
        </p:nvSpPr>
        <p:spPr>
          <a:xfrm>
            <a:off x="3417070" y="5913302"/>
            <a:ext cx="3420295" cy="461665"/>
          </a:xfrm>
          <a:prstGeom prst="rect">
            <a:avLst/>
          </a:prstGeom>
          <a:noFill/>
        </p:spPr>
        <p:txBody>
          <a:bodyPr wrap="none" rtlCol="0">
            <a:spAutoFit/>
          </a:bodyPr>
          <a:lstStyle/>
          <a:p>
            <a:r>
              <a:rPr lang="es-MX" sz="2400" b="1" dirty="0" smtClean="0"/>
              <a:t>Proceso ininterrumpido…</a:t>
            </a:r>
            <a:endParaRPr lang="es-MX" sz="2400" b="1" dirty="0"/>
          </a:p>
        </p:txBody>
      </p:sp>
    </p:spTree>
    <p:extLst>
      <p:ext uri="{BB962C8B-B14F-4D97-AF65-F5344CB8AC3E}">
        <p14:creationId xmlns:p14="http://schemas.microsoft.com/office/powerpoint/2010/main" val="255696274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600" dirty="0" smtClean="0"/>
              <a:t>Después…llegaron las elecciones…</a:t>
            </a:r>
            <a:endParaRPr lang="es-MX" sz="3600" dirty="0"/>
          </a:p>
        </p:txBody>
      </p:sp>
      <p:pic>
        <p:nvPicPr>
          <p:cNvPr id="37890" name="Picture 2" descr="http://laeminenciaenpersona.files.wordpress.com/2012/01/lo-que-el-viento-se-llevo-gone-with-the-wind-poster-afiche-u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7438794" cy="557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957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normAutofit/>
          </a:bodyPr>
          <a:lstStyle/>
          <a:p>
            <a:r>
              <a:rPr lang="en-US" sz="3600" dirty="0" err="1" smtClean="0">
                <a:solidFill>
                  <a:srgbClr val="000000"/>
                </a:solidFill>
              </a:rPr>
              <a:t>Esquema</a:t>
            </a:r>
            <a:r>
              <a:rPr lang="en-US" sz="3600" dirty="0" smtClean="0">
                <a:solidFill>
                  <a:srgbClr val="000000"/>
                </a:solidFill>
              </a:rPr>
              <a:t> </a:t>
            </a:r>
            <a:r>
              <a:rPr lang="en-US" sz="3600" dirty="0" err="1" smtClean="0">
                <a:solidFill>
                  <a:srgbClr val="000000"/>
                </a:solidFill>
              </a:rPr>
              <a:t>para</a:t>
            </a:r>
            <a:r>
              <a:rPr lang="en-US" sz="3600" dirty="0" smtClean="0">
                <a:solidFill>
                  <a:srgbClr val="000000"/>
                </a:solidFill>
              </a:rPr>
              <a:t> </a:t>
            </a:r>
            <a:r>
              <a:rPr lang="en-US" sz="3600" dirty="0" err="1" smtClean="0">
                <a:solidFill>
                  <a:srgbClr val="000000"/>
                </a:solidFill>
              </a:rPr>
              <a:t>una</a:t>
            </a:r>
            <a:r>
              <a:rPr lang="en-US" sz="3600" dirty="0" smtClean="0">
                <a:solidFill>
                  <a:srgbClr val="000000"/>
                </a:solidFill>
              </a:rPr>
              <a:t> </a:t>
            </a:r>
            <a:r>
              <a:rPr lang="en-US" sz="3600" dirty="0" err="1" smtClean="0">
                <a:solidFill>
                  <a:srgbClr val="000000"/>
                </a:solidFill>
              </a:rPr>
              <a:t>fuente</a:t>
            </a:r>
            <a:r>
              <a:rPr lang="en-US" sz="3600" dirty="0" smtClean="0">
                <a:solidFill>
                  <a:srgbClr val="000000"/>
                </a:solidFill>
              </a:rPr>
              <a:t> de </a:t>
            </a:r>
            <a:r>
              <a:rPr lang="en-US" sz="3600" dirty="0" err="1" smtClean="0">
                <a:solidFill>
                  <a:srgbClr val="000000"/>
                </a:solidFill>
              </a:rPr>
              <a:t>luz</a:t>
            </a:r>
            <a:r>
              <a:rPr lang="en-US" sz="3600" dirty="0" smtClean="0">
                <a:solidFill>
                  <a:srgbClr val="000000"/>
                </a:solidFill>
              </a:rPr>
              <a:t> Mexicana</a:t>
            </a:r>
            <a:endParaRPr lang="en-US" sz="3600" dirty="0">
              <a:solidFill>
                <a:srgbClr val="000000"/>
              </a:solidFill>
            </a:endParaRPr>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40769"/>
            <a:ext cx="7416824" cy="5267946"/>
          </a:xfrm>
          <a:prstGeom prst="rect">
            <a:avLst/>
          </a:prstGeom>
          <a:noFill/>
          <a:ln>
            <a:noFill/>
          </a:ln>
        </p:spPr>
      </p:pic>
    </p:spTree>
    <p:extLst>
      <p:ext uri="{BB962C8B-B14F-4D97-AF65-F5344CB8AC3E}">
        <p14:creationId xmlns:p14="http://schemas.microsoft.com/office/powerpoint/2010/main" val="28230277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alvador holding ion source.JPG"/>
          <p:cNvPicPr>
            <a:picLocks noChangeAspect="1"/>
          </p:cNvPicPr>
          <p:nvPr/>
        </p:nvPicPr>
        <p:blipFill>
          <a:blip r:embed="rId2"/>
          <a:stretch>
            <a:fillRect/>
          </a:stretch>
        </p:blipFill>
        <p:spPr>
          <a:xfrm>
            <a:off x="762000" y="2438400"/>
            <a:ext cx="4267200" cy="3200400"/>
          </a:xfrm>
          <a:prstGeom prst="rect">
            <a:avLst/>
          </a:prstGeom>
        </p:spPr>
      </p:pic>
      <p:pic>
        <p:nvPicPr>
          <p:cNvPr id="7" name="Picture 6" descr="H2 plasma cyc kids.pdf"/>
          <p:cNvPicPr>
            <a:picLocks noChangeAspect="1"/>
          </p:cNvPicPr>
          <p:nvPr/>
        </p:nvPicPr>
        <p:blipFill>
          <a:blip r:embed="rId3"/>
          <a:srcRect l="52941" t="31818" r="23529" b="51818"/>
          <a:stretch>
            <a:fillRect/>
          </a:stretch>
        </p:blipFill>
        <p:spPr>
          <a:xfrm>
            <a:off x="228600" y="1524000"/>
            <a:ext cx="1905000" cy="1714564"/>
          </a:xfrm>
          <a:prstGeom prst="rect">
            <a:avLst/>
          </a:prstGeom>
        </p:spPr>
      </p:pic>
      <p:pic>
        <p:nvPicPr>
          <p:cNvPr id="4" name="Content Placeholder 3" descr="Four working on vac system.jpg"/>
          <p:cNvPicPr>
            <a:picLocks noGrp="1" noChangeAspect="1"/>
          </p:cNvPicPr>
          <p:nvPr>
            <p:ph idx="1"/>
          </p:nvPr>
        </p:nvPicPr>
        <p:blipFill>
          <a:blip r:embed="rId4"/>
          <a:srcRect l="-4643" r="-4643"/>
          <a:stretch>
            <a:fillRect/>
          </a:stretch>
        </p:blipFill>
        <p:spPr>
          <a:xfrm>
            <a:off x="4369526" y="1295400"/>
            <a:ext cx="4774474" cy="3276600"/>
          </a:xfrm>
        </p:spPr>
      </p:pic>
      <p:pic>
        <p:nvPicPr>
          <p:cNvPr id="6" name="Picture 5" descr="grafica2.png"/>
          <p:cNvPicPr/>
          <p:nvPr/>
        </p:nvPicPr>
        <p:blipFill>
          <a:blip r:embed="rId5" cstate="print"/>
          <a:stretch>
            <a:fillRect/>
          </a:stretch>
        </p:blipFill>
        <p:spPr>
          <a:xfrm>
            <a:off x="4953000" y="4648200"/>
            <a:ext cx="3810000" cy="1600200"/>
          </a:xfrm>
          <a:prstGeom prst="rect">
            <a:avLst/>
          </a:prstGeom>
        </p:spPr>
      </p:pic>
      <p:sp>
        <p:nvSpPr>
          <p:cNvPr id="2" name="Title 1"/>
          <p:cNvSpPr>
            <a:spLocks noGrp="1"/>
          </p:cNvSpPr>
          <p:nvPr>
            <p:ph type="title"/>
          </p:nvPr>
        </p:nvSpPr>
        <p:spPr>
          <a:xfrm>
            <a:off x="0" y="152400"/>
            <a:ext cx="9144000" cy="1447800"/>
          </a:xfrm>
          <a:solidFill>
            <a:schemeClr val="bg1"/>
          </a:solidFill>
        </p:spPr>
        <p:txBody>
          <a:bodyPr/>
          <a:lstStyle/>
          <a:p>
            <a:r>
              <a:rPr lang="en-US" sz="2400" b="1" dirty="0" err="1" smtClean="0"/>
              <a:t>Formación</a:t>
            </a:r>
            <a:r>
              <a:rPr lang="en-US" sz="2400" b="1" dirty="0" smtClean="0"/>
              <a:t> de </a:t>
            </a:r>
            <a:r>
              <a:rPr lang="en-US" sz="2400" b="1" dirty="0" err="1" smtClean="0"/>
              <a:t>recursos</a:t>
            </a:r>
            <a:r>
              <a:rPr lang="en-US" sz="2400" b="1" dirty="0" smtClean="0"/>
              <a:t> </a:t>
            </a:r>
            <a:r>
              <a:rPr lang="en-US" sz="2400" b="1" dirty="0" err="1" smtClean="0"/>
              <a:t>humanos</a:t>
            </a:r>
            <a:r>
              <a:rPr lang="en-US" sz="2400" dirty="0" smtClean="0"/>
              <a:t>: estancias de </a:t>
            </a:r>
            <a:r>
              <a:rPr lang="en-US" sz="2400" dirty="0" err="1" smtClean="0"/>
              <a:t>verano</a:t>
            </a:r>
            <a:r>
              <a:rPr lang="en-US" sz="2400" dirty="0" smtClean="0"/>
              <a:t> de </a:t>
            </a:r>
            <a:r>
              <a:rPr lang="en-US" sz="2400" dirty="0" err="1" smtClean="0"/>
              <a:t>estudiantes</a:t>
            </a:r>
            <a:r>
              <a:rPr lang="en-US" sz="2400" dirty="0" smtClean="0"/>
              <a:t/>
            </a:r>
            <a:br>
              <a:rPr lang="en-US" sz="2400" dirty="0" smtClean="0"/>
            </a:br>
            <a:r>
              <a:rPr lang="en-US" sz="2400" dirty="0" smtClean="0"/>
              <a:t>en </a:t>
            </a:r>
            <a:r>
              <a:rPr lang="en-US" sz="2400" dirty="0" err="1" smtClean="0"/>
              <a:t>laboratorios</a:t>
            </a:r>
            <a:r>
              <a:rPr lang="en-US" sz="2400" dirty="0" smtClean="0"/>
              <a:t> </a:t>
            </a:r>
            <a:r>
              <a:rPr lang="en-US" sz="2400" dirty="0" err="1" smtClean="0"/>
              <a:t>nacionales</a:t>
            </a:r>
            <a:r>
              <a:rPr lang="en-US" sz="2400" dirty="0" smtClean="0"/>
              <a:t> en el </a:t>
            </a:r>
            <a:r>
              <a:rPr lang="en-US" sz="2400" dirty="0" err="1" smtClean="0"/>
              <a:t>extranjero</a:t>
            </a:r>
            <a:r>
              <a:rPr lang="en-US" sz="2400" dirty="0" smtClean="0"/>
              <a:t>, </a:t>
            </a:r>
            <a:r>
              <a:rPr lang="en-US" sz="2400" dirty="0" err="1" smtClean="0"/>
              <a:t>programa</a:t>
            </a:r>
            <a:r>
              <a:rPr lang="en-US" sz="2400" dirty="0" smtClean="0"/>
              <a:t> de la </a:t>
            </a:r>
            <a:r>
              <a:rPr lang="en-US" sz="2400" dirty="0" err="1" smtClean="0"/>
              <a:t>DPyC</a:t>
            </a:r>
            <a:r>
              <a:rPr lang="en-US" sz="2400" dirty="0" smtClean="0"/>
              <a:t>-SMF.</a:t>
            </a:r>
            <a:br>
              <a:rPr lang="en-US" sz="2400" dirty="0" smtClean="0"/>
            </a:br>
            <a:r>
              <a:rPr lang="en-US" sz="2400" dirty="0" err="1" smtClean="0"/>
              <a:t>Participan</a:t>
            </a:r>
            <a:r>
              <a:rPr lang="en-US" sz="2400" dirty="0" smtClean="0"/>
              <a:t>: FERMILAB, CERN, DESY, JLAB, LNLS, LBNL  </a:t>
            </a:r>
            <a:endParaRPr lang="en-US" sz="2400" dirty="0"/>
          </a:p>
        </p:txBody>
      </p:sp>
    </p:spTree>
    <p:extLst>
      <p:ext uri="{BB962C8B-B14F-4D97-AF65-F5344CB8AC3E}">
        <p14:creationId xmlns:p14="http://schemas.microsoft.com/office/powerpoint/2010/main" val="9857474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22646" cy="1143000"/>
          </a:xfrm>
        </p:spPr>
        <p:txBody>
          <a:bodyPr/>
          <a:lstStyle/>
          <a:p>
            <a:r>
              <a:rPr lang="es-MX" dirty="0" smtClean="0"/>
              <a:t>“Aceleradores de personas”</a:t>
            </a:r>
            <a:endParaRPr lang="es-MX" dirty="0"/>
          </a:p>
        </p:txBody>
      </p:sp>
      <p:pic>
        <p:nvPicPr>
          <p:cNvPr id="4" name="Picture 3"/>
          <p:cNvPicPr>
            <a:picLocks noChangeAspect="1"/>
          </p:cNvPicPr>
          <p:nvPr/>
        </p:nvPicPr>
        <p:blipFill>
          <a:blip r:embed="rId2"/>
          <a:stretch>
            <a:fillRect/>
          </a:stretch>
        </p:blipFill>
        <p:spPr>
          <a:xfrm>
            <a:off x="5738463" y="1363974"/>
            <a:ext cx="3405538" cy="2295616"/>
          </a:xfrm>
          <a:prstGeom prst="ellipse">
            <a:avLst/>
          </a:prstGeom>
          <a:ln>
            <a:noFill/>
          </a:ln>
          <a:effectLst>
            <a:softEdge rad="112500"/>
          </a:effectLst>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8557" r="97732">
                        <a14:foregroundMark x1="38557" y1="58974" x2="38557" y2="58974"/>
                      </a14:backgroundRemoval>
                    </a14:imgEffect>
                  </a14:imgLayer>
                </a14:imgProps>
              </a:ext>
            </a:extLst>
          </a:blip>
          <a:stretch>
            <a:fillRect/>
          </a:stretch>
        </p:blipFill>
        <p:spPr>
          <a:xfrm>
            <a:off x="6961960" y="364079"/>
            <a:ext cx="1641006" cy="923700"/>
          </a:xfrm>
          <a:prstGeom prst="rect">
            <a:avLst/>
          </a:prstGeom>
        </p:spPr>
      </p:pic>
      <p:pic>
        <p:nvPicPr>
          <p:cNvPr id="6" name="Picture 5"/>
          <p:cNvPicPr>
            <a:picLocks noChangeAspect="1"/>
          </p:cNvPicPr>
          <p:nvPr/>
        </p:nvPicPr>
        <p:blipFill>
          <a:blip r:embed="rId5"/>
          <a:stretch>
            <a:fillRect/>
          </a:stretch>
        </p:blipFill>
        <p:spPr>
          <a:xfrm>
            <a:off x="185711" y="1417638"/>
            <a:ext cx="3024379" cy="2007331"/>
          </a:xfrm>
          <a:prstGeom prst="rect">
            <a:avLst/>
          </a:prstGeom>
          <a:ln>
            <a:noFill/>
          </a:ln>
          <a:effectLst>
            <a:softEdge rad="112500"/>
          </a:effectLst>
        </p:spPr>
      </p:pic>
      <p:pic>
        <p:nvPicPr>
          <p:cNvPr id="7" name="Picture 6"/>
          <p:cNvPicPr>
            <a:picLocks noChangeAspect="1"/>
          </p:cNvPicPr>
          <p:nvPr/>
        </p:nvPicPr>
        <p:blipFill>
          <a:blip r:embed="rId6"/>
          <a:stretch>
            <a:fillRect/>
          </a:stretch>
        </p:blipFill>
        <p:spPr>
          <a:xfrm>
            <a:off x="5441687" y="4101959"/>
            <a:ext cx="2302767" cy="2280540"/>
          </a:xfrm>
          <a:prstGeom prst="rect">
            <a:avLst/>
          </a:prstGeom>
        </p:spPr>
      </p:pic>
      <p:pic>
        <p:nvPicPr>
          <p:cNvPr id="9" name="Picture 8"/>
          <p:cNvPicPr>
            <a:picLocks noChangeAspect="1"/>
          </p:cNvPicPr>
          <p:nvPr/>
        </p:nvPicPr>
        <p:blipFill>
          <a:blip r:embed="rId7"/>
          <a:stretch>
            <a:fillRect/>
          </a:stretch>
        </p:blipFill>
        <p:spPr>
          <a:xfrm>
            <a:off x="579593" y="3709502"/>
            <a:ext cx="3807043" cy="2866057"/>
          </a:xfrm>
          <a:prstGeom prst="ellipse">
            <a:avLst/>
          </a:prstGeom>
          <a:ln>
            <a:noFill/>
          </a:ln>
          <a:effectLst>
            <a:softEdge rad="112500"/>
          </a:effectLst>
        </p:spPr>
      </p:pic>
      <p:sp>
        <p:nvSpPr>
          <p:cNvPr id="10" name="TextBox 9"/>
          <p:cNvSpPr txBox="1"/>
          <p:nvPr/>
        </p:nvSpPr>
        <p:spPr>
          <a:xfrm>
            <a:off x="512276" y="3340170"/>
            <a:ext cx="2277860" cy="369332"/>
          </a:xfrm>
          <a:prstGeom prst="rect">
            <a:avLst/>
          </a:prstGeom>
          <a:noFill/>
        </p:spPr>
        <p:txBody>
          <a:bodyPr wrap="square" rtlCol="0">
            <a:spAutoFit/>
          </a:bodyPr>
          <a:lstStyle/>
          <a:p>
            <a:pPr algn="ctr"/>
            <a:r>
              <a:rPr lang="es-MX" dirty="0" smtClean="0"/>
              <a:t>Combustible</a:t>
            </a:r>
            <a:endParaRPr lang="es-MX" dirty="0"/>
          </a:p>
        </p:txBody>
      </p:sp>
      <p:pic>
        <p:nvPicPr>
          <p:cNvPr id="11" name="Picture 10"/>
          <p:cNvPicPr>
            <a:picLocks noChangeAspect="1"/>
          </p:cNvPicPr>
          <p:nvPr/>
        </p:nvPicPr>
        <p:blipFill>
          <a:blip r:embed="rId8"/>
          <a:stretch>
            <a:fillRect/>
          </a:stretch>
        </p:blipFill>
        <p:spPr>
          <a:xfrm>
            <a:off x="3237286" y="1235902"/>
            <a:ext cx="2566172" cy="2473600"/>
          </a:xfrm>
          <a:prstGeom prst="ellipse">
            <a:avLst/>
          </a:prstGeom>
          <a:ln>
            <a:noFill/>
          </a:ln>
          <a:effectLst>
            <a:softEdge rad="112500"/>
          </a:effectLst>
        </p:spPr>
      </p:pic>
      <p:sp>
        <p:nvSpPr>
          <p:cNvPr id="12" name="TextBox 11"/>
          <p:cNvSpPr txBox="1"/>
          <p:nvPr/>
        </p:nvSpPr>
        <p:spPr>
          <a:xfrm>
            <a:off x="3460603" y="3524836"/>
            <a:ext cx="2277860" cy="369332"/>
          </a:xfrm>
          <a:prstGeom prst="rect">
            <a:avLst/>
          </a:prstGeom>
          <a:noFill/>
        </p:spPr>
        <p:txBody>
          <a:bodyPr wrap="square" rtlCol="0">
            <a:spAutoFit/>
          </a:bodyPr>
          <a:lstStyle/>
          <a:p>
            <a:pPr algn="ctr"/>
            <a:r>
              <a:rPr lang="es-MX" dirty="0" smtClean="0"/>
              <a:t>Sistema de control</a:t>
            </a:r>
            <a:endParaRPr lang="es-MX" dirty="0"/>
          </a:p>
        </p:txBody>
      </p:sp>
      <p:sp>
        <p:nvSpPr>
          <p:cNvPr id="13" name="TextBox 12"/>
          <p:cNvSpPr txBox="1"/>
          <p:nvPr/>
        </p:nvSpPr>
        <p:spPr>
          <a:xfrm>
            <a:off x="6325106" y="3605926"/>
            <a:ext cx="2277860" cy="369332"/>
          </a:xfrm>
          <a:prstGeom prst="rect">
            <a:avLst/>
          </a:prstGeom>
          <a:noFill/>
        </p:spPr>
        <p:txBody>
          <a:bodyPr wrap="square" rtlCol="0">
            <a:spAutoFit/>
          </a:bodyPr>
          <a:lstStyle/>
          <a:p>
            <a:pPr algn="ctr"/>
            <a:r>
              <a:rPr lang="es-MX" dirty="0" smtClean="0"/>
              <a:t>Instrumentación</a:t>
            </a:r>
            <a:endParaRPr lang="es-MX" dirty="0"/>
          </a:p>
        </p:txBody>
      </p:sp>
      <p:sp>
        <p:nvSpPr>
          <p:cNvPr id="14" name="TextBox 13"/>
          <p:cNvSpPr txBox="1"/>
          <p:nvPr/>
        </p:nvSpPr>
        <p:spPr>
          <a:xfrm>
            <a:off x="1454460" y="6397473"/>
            <a:ext cx="2277860" cy="369332"/>
          </a:xfrm>
          <a:prstGeom prst="rect">
            <a:avLst/>
          </a:prstGeom>
          <a:noFill/>
        </p:spPr>
        <p:txBody>
          <a:bodyPr wrap="square" rtlCol="0">
            <a:spAutoFit/>
          </a:bodyPr>
          <a:lstStyle/>
          <a:p>
            <a:pPr algn="ctr"/>
            <a:r>
              <a:rPr lang="es-MX" dirty="0" smtClean="0"/>
              <a:t>pasajeros</a:t>
            </a:r>
            <a:endParaRPr lang="es-MX" dirty="0"/>
          </a:p>
        </p:txBody>
      </p:sp>
      <p:sp>
        <p:nvSpPr>
          <p:cNvPr id="15" name="TextBox 14"/>
          <p:cNvSpPr txBox="1"/>
          <p:nvPr/>
        </p:nvSpPr>
        <p:spPr>
          <a:xfrm>
            <a:off x="5441687" y="6390893"/>
            <a:ext cx="2277860" cy="369332"/>
          </a:xfrm>
          <a:prstGeom prst="rect">
            <a:avLst/>
          </a:prstGeom>
          <a:noFill/>
        </p:spPr>
        <p:txBody>
          <a:bodyPr wrap="square" rtlCol="0">
            <a:spAutoFit/>
          </a:bodyPr>
          <a:lstStyle/>
          <a:p>
            <a:pPr algn="ctr"/>
            <a:r>
              <a:rPr lang="es-MX" dirty="0" smtClean="0"/>
              <a:t>Sistemas de seguridad</a:t>
            </a:r>
            <a:endParaRPr lang="es-MX" dirty="0"/>
          </a:p>
        </p:txBody>
      </p:sp>
    </p:spTree>
    <p:extLst>
      <p:ext uri="{BB962C8B-B14F-4D97-AF65-F5344CB8AC3E}">
        <p14:creationId xmlns:p14="http://schemas.microsoft.com/office/powerpoint/2010/main" val="3438563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1" name="CustomShape 3"/>
          <p:cNvSpPr/>
          <p:nvPr/>
        </p:nvSpPr>
        <p:spPr>
          <a:xfrm>
            <a:off x="194400" y="2328840"/>
            <a:ext cx="8750880" cy="35467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strike="noStrike" spc="-1" dirty="0">
                <a:solidFill>
                  <a:srgbClr val="000000"/>
                </a:solidFill>
                <a:uFill>
                  <a:solidFill>
                    <a:srgbClr val="FFFFFF"/>
                  </a:solidFill>
                </a:uFill>
                <a:latin typeface="Arial"/>
                <a:ea typeface="Droid Sans Fallback"/>
              </a:rPr>
              <a:t>Working topic:</a:t>
            </a:r>
            <a:endParaRPr lang="es-MX" sz="1800" strike="noStrike" spc="-1" dirty="0">
              <a:solidFill>
                <a:srgbClr val="000000"/>
              </a:solidFill>
              <a:uFill>
                <a:solidFill>
                  <a:srgbClr val="FFFFFF"/>
                </a:solidFill>
              </a:uFill>
              <a:latin typeface="Arial"/>
            </a:endParaRPr>
          </a:p>
        </p:txBody>
      </p:sp>
      <p:sp>
        <p:nvSpPr>
          <p:cNvPr id="282" name="CustomShape 4"/>
          <p:cNvSpPr/>
          <p:nvPr/>
        </p:nvSpPr>
        <p:spPr>
          <a:xfrm>
            <a:off x="1658880" y="371160"/>
            <a:ext cx="6468480" cy="419328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a:lnSpc>
                <a:spcPct val="100000"/>
              </a:lnSpc>
            </a:pPr>
            <a:r>
              <a:rPr lang="es-MX" sz="1270" strike="noStrike" spc="-1" dirty="0">
                <a:solidFill>
                  <a:srgbClr val="000000"/>
                </a:solidFill>
                <a:uFill>
                  <a:solidFill>
                    <a:srgbClr val="FFFFFF"/>
                  </a:solidFill>
                </a:uFill>
                <a:latin typeface="Arial"/>
                <a:ea typeface="Droid Sans Fallback"/>
              </a:rPr>
              <a:t>Name:</a:t>
            </a:r>
            <a:r>
              <a:rPr lang="es-MX" sz="1270" b="1" strike="noStrike" spc="-1" dirty="0">
                <a:solidFill>
                  <a:srgbClr val="000000"/>
                </a:solidFill>
                <a:uFill>
                  <a:solidFill>
                    <a:srgbClr val="FFFFFF"/>
                  </a:solidFill>
                </a:uFill>
                <a:latin typeface="Arial"/>
                <a:ea typeface="Droid Sans Fallback"/>
              </a:rPr>
              <a:t>        </a:t>
            </a:r>
            <a:r>
              <a:rPr lang="es-MX" sz="1400" b="1" strike="noStrike" spc="-1" dirty="0">
                <a:solidFill>
                  <a:srgbClr val="000000"/>
                </a:solidFill>
                <a:uFill>
                  <a:solidFill>
                    <a:srgbClr val="FFFFFF"/>
                  </a:solidFill>
                </a:uFill>
                <a:latin typeface="Arial"/>
                <a:ea typeface="Droid Sans Fallback"/>
              </a:rPr>
              <a:t> Humberto Maury Cuna</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270" strike="noStrike" spc="-1" dirty="0">
                <a:solidFill>
                  <a:srgbClr val="000000"/>
                </a:solidFill>
                <a:uFill>
                  <a:solidFill>
                    <a:srgbClr val="FFFFFF"/>
                  </a:solidFill>
                </a:uFill>
                <a:latin typeface="Arial"/>
                <a:ea typeface="Droid Sans Fallback"/>
              </a:rPr>
              <a:t>Degree</a:t>
            </a:r>
            <a:r>
              <a:rPr lang="es-MX" sz="1270" b="1" strike="noStrike" spc="-1" dirty="0">
                <a:solidFill>
                  <a:srgbClr val="000000"/>
                </a:solidFill>
                <a:uFill>
                  <a:solidFill>
                    <a:srgbClr val="FFFFFF"/>
                  </a:solidFill>
                </a:uFill>
                <a:latin typeface="Arial"/>
                <a:ea typeface="Droid Sans Fallback"/>
              </a:rPr>
              <a:t>:   Doctor</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roid Sans Fallback"/>
              </a:rPr>
              <a:t>Affiliations:  </a:t>
            </a:r>
            <a:r>
              <a:rPr lang="es-MX" sz="1400" b="1" strike="noStrike" spc="-1" dirty="0">
                <a:solidFill>
                  <a:srgbClr val="000000"/>
                </a:solidFill>
                <a:uFill>
                  <a:solidFill>
                    <a:srgbClr val="FFFFFF"/>
                  </a:solidFill>
                </a:uFill>
                <a:latin typeface="Arial"/>
                <a:ea typeface="Droid Sans Fallback"/>
              </a:rPr>
              <a:t>University of Guanajuato/CERN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roid Sans Fallback"/>
              </a:rPr>
              <a:t>Institutions where develops his research: </a:t>
            </a:r>
            <a:r>
              <a:rPr lang="es-MX" sz="1400" b="1" strike="noStrike" spc="-1" dirty="0">
                <a:solidFill>
                  <a:srgbClr val="000000"/>
                </a:solidFill>
                <a:uFill>
                  <a:solidFill>
                    <a:srgbClr val="FFFFFF"/>
                  </a:solidFill>
                </a:uFill>
                <a:latin typeface="Arial"/>
                <a:ea typeface="Droid Sans Fallback"/>
              </a:rPr>
              <a:t>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pic>
        <p:nvPicPr>
          <p:cNvPr id="283" name="Picture 3"/>
          <p:cNvPicPr/>
          <p:nvPr/>
        </p:nvPicPr>
        <p:blipFill>
          <a:blip r:embed="rId2"/>
          <a:stretch/>
        </p:blipFill>
        <p:spPr>
          <a:xfrm>
            <a:off x="144000" y="437400"/>
            <a:ext cx="1366920" cy="1716120"/>
          </a:xfrm>
          <a:prstGeom prst="rect">
            <a:avLst/>
          </a:prstGeom>
          <a:ln>
            <a:noFill/>
          </a:ln>
        </p:spPr>
      </p:pic>
      <p:sp>
        <p:nvSpPr>
          <p:cNvPr id="284" name="CustomShape 5"/>
          <p:cNvSpPr/>
          <p:nvPr/>
        </p:nvSpPr>
        <p:spPr>
          <a:xfrm>
            <a:off x="114480" y="4165920"/>
            <a:ext cx="6724440" cy="94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b="1" strike="noStrike" spc="-1" dirty="0">
                <a:solidFill>
                  <a:srgbClr val="000000"/>
                </a:solidFill>
                <a:uFill>
                  <a:solidFill>
                    <a:srgbClr val="FFFFFF"/>
                  </a:solidFill>
                </a:uFill>
                <a:latin typeface="Arial"/>
                <a:ea typeface="DejaVu Sans"/>
              </a:rPr>
              <a:t>Mapping of the beam-induced synchrotron radiation at the LHC:</a:t>
            </a:r>
            <a:endParaRPr lang="es-MX" sz="1800" strike="noStrike" spc="-1" dirty="0">
              <a:solidFill>
                <a:srgbClr val="000000"/>
              </a:solidFill>
              <a:uFill>
                <a:solidFill>
                  <a:srgbClr val="FFFFFF"/>
                </a:solidFill>
              </a:uFill>
              <a:latin typeface="Arial"/>
            </a:endParaRPr>
          </a:p>
          <a:p>
            <a:pPr algn="just">
              <a:lnSpc>
                <a:spcPct val="100000"/>
              </a:lnSpc>
            </a:pPr>
            <a:r>
              <a:rPr lang="es-MX" sz="1400" strike="noStrike" spc="-1" dirty="0">
                <a:solidFill>
                  <a:srgbClr val="292934"/>
                </a:solidFill>
                <a:uFill>
                  <a:solidFill>
                    <a:srgbClr val="FFFFFF"/>
                  </a:solidFill>
                </a:uFill>
                <a:latin typeface="Arial"/>
                <a:ea typeface="DejaVu Sans"/>
              </a:rPr>
              <a:t>The EM radiation due to the beam in the LHC is a key ingredient to electron cloud build-up codes.  Employing codes as SYNRAD3D can help to map the distribution of the SR photons along the LHC.</a:t>
            </a:r>
            <a:endParaRPr lang="es-MX" sz="1800" strike="noStrike" spc="-1" dirty="0">
              <a:solidFill>
                <a:srgbClr val="000000"/>
              </a:solidFill>
              <a:uFill>
                <a:solidFill>
                  <a:srgbClr val="FFFFFF"/>
                </a:solidFill>
              </a:uFill>
              <a:latin typeface="Arial"/>
            </a:endParaRPr>
          </a:p>
        </p:txBody>
      </p:sp>
      <p:sp>
        <p:nvSpPr>
          <p:cNvPr id="285" name="CustomShape 6"/>
          <p:cNvSpPr/>
          <p:nvPr/>
        </p:nvSpPr>
        <p:spPr>
          <a:xfrm>
            <a:off x="169560" y="5214240"/>
            <a:ext cx="6669360" cy="78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b="1" strike="noStrike" spc="-1" dirty="0">
                <a:solidFill>
                  <a:srgbClr val="000000"/>
                </a:solidFill>
                <a:uFill>
                  <a:solidFill>
                    <a:srgbClr val="FFFFFF"/>
                  </a:solidFill>
                </a:uFill>
                <a:latin typeface="Arial"/>
                <a:ea typeface="DejaVu Sans"/>
              </a:rPr>
              <a:t>Particle Accelerator Group at UG:</a:t>
            </a:r>
            <a:r>
              <a:rPr lang="es-MX" sz="1400" b="1" strike="noStrike" spc="-1" dirty="0">
                <a:solidFill>
                  <a:srgbClr val="292934"/>
                </a:solidFill>
                <a:uFill>
                  <a:solidFill>
                    <a:srgbClr val="FFFFFF"/>
                  </a:solidFill>
                </a:uFill>
                <a:latin typeface="Arial"/>
                <a:ea typeface="DejaVu Sans"/>
              </a:rPr>
              <a:t> </a:t>
            </a:r>
            <a:r>
              <a:rPr lang="es-MX" sz="1400" strike="noStrike" spc="-1" dirty="0">
                <a:solidFill>
                  <a:srgbClr val="292934"/>
                </a:solidFill>
                <a:uFill>
                  <a:solidFill>
                    <a:srgbClr val="FFFFFF"/>
                  </a:solidFill>
                </a:uFill>
                <a:latin typeface="Arial"/>
                <a:ea typeface="DejaVu Sans"/>
              </a:rPr>
              <a:t>Currently, I am coordinating the particle accelerator group at Universidad de Guanajuato. The group is formed by 2 mechatronics engineers, 1 Electromechanic engineer and two undergrad physics students</a:t>
            </a:r>
            <a:r>
              <a:rPr lang="es-MX" sz="1800" strike="noStrike" spc="-1" dirty="0">
                <a:solidFill>
                  <a:srgbClr val="292934"/>
                </a:solidFill>
                <a:uFill>
                  <a:solidFill>
                    <a:srgbClr val="FFFFFF"/>
                  </a:solidFill>
                </a:uFill>
                <a:latin typeface="Arial"/>
                <a:ea typeface="DejaVu Sans"/>
              </a:rPr>
              <a:t>.  </a:t>
            </a:r>
            <a:endParaRPr lang="es-MX" sz="1800" strike="noStrike" spc="-1" dirty="0">
              <a:solidFill>
                <a:srgbClr val="000000"/>
              </a:solidFill>
              <a:uFill>
                <a:solidFill>
                  <a:srgbClr val="FFFFFF"/>
                </a:solidFill>
              </a:uFill>
              <a:latin typeface="Arial"/>
            </a:endParaRPr>
          </a:p>
        </p:txBody>
      </p:sp>
      <p:pic>
        <p:nvPicPr>
          <p:cNvPr id="286" name="Picture 2"/>
          <p:cNvPicPr/>
          <p:nvPr/>
        </p:nvPicPr>
        <p:blipFill>
          <a:blip r:embed="rId3"/>
          <a:stretch/>
        </p:blipFill>
        <p:spPr>
          <a:xfrm>
            <a:off x="6767060" y="752124"/>
            <a:ext cx="2253240" cy="1467720"/>
          </a:xfrm>
          <a:prstGeom prst="rect">
            <a:avLst/>
          </a:prstGeom>
          <a:ln>
            <a:noFill/>
          </a:ln>
        </p:spPr>
      </p:pic>
      <p:sp>
        <p:nvSpPr>
          <p:cNvPr id="287" name="CustomShape 7"/>
          <p:cNvSpPr/>
          <p:nvPr/>
        </p:nvSpPr>
        <p:spPr>
          <a:xfrm>
            <a:off x="97560" y="2219844"/>
            <a:ext cx="2483280" cy="30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dirty="0">
                <a:solidFill>
                  <a:srgbClr val="0000FF"/>
                </a:solidFill>
                <a:uFill>
                  <a:solidFill>
                    <a:srgbClr val="FFFFFF"/>
                  </a:solidFill>
                </a:uFill>
                <a:latin typeface="Arial"/>
                <a:ea typeface="DejaVu Sans"/>
                <a:hlinkClick r:id="rId4"/>
              </a:rPr>
              <a:t>israel.maury@ugto.mx</a:t>
            </a:r>
            <a:endParaRPr lang="es-MX" sz="1800" strike="noStrike" spc="-1" dirty="0">
              <a:solidFill>
                <a:srgbClr val="000000"/>
              </a:solidFill>
              <a:uFill>
                <a:solidFill>
                  <a:srgbClr val="FFFFFF"/>
                </a:solidFill>
              </a:uFill>
              <a:latin typeface="Arial"/>
            </a:endParaRPr>
          </a:p>
        </p:txBody>
      </p:sp>
      <p:sp>
        <p:nvSpPr>
          <p:cNvPr id="288" name="CustomShape 8"/>
          <p:cNvSpPr/>
          <p:nvPr/>
        </p:nvSpPr>
        <p:spPr>
          <a:xfrm>
            <a:off x="162360" y="3016080"/>
            <a:ext cx="67262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b="1" strike="noStrike" spc="-1" dirty="0">
                <a:solidFill>
                  <a:srgbClr val="000000"/>
                </a:solidFill>
                <a:uFill>
                  <a:solidFill>
                    <a:srgbClr val="FFFFFF"/>
                  </a:solidFill>
                </a:uFill>
                <a:latin typeface="Arial"/>
                <a:ea typeface="DejaVu Sans"/>
              </a:rPr>
              <a:t>Electron cloud effects in the LHC and FCC:</a:t>
            </a:r>
            <a:endParaRPr lang="es-MX" sz="1800" strike="noStrike" spc="-1" dirty="0">
              <a:solidFill>
                <a:srgbClr val="000000"/>
              </a:solidFill>
              <a:uFill>
                <a:solidFill>
                  <a:srgbClr val="FFFFFF"/>
                </a:solidFill>
              </a:uFill>
              <a:latin typeface="Arial"/>
            </a:endParaRPr>
          </a:p>
          <a:p>
            <a:pPr algn="just">
              <a:lnSpc>
                <a:spcPct val="100000"/>
              </a:lnSpc>
            </a:pPr>
            <a:r>
              <a:rPr lang="es-MX" sz="1400" strike="noStrike" spc="-1" dirty="0">
                <a:solidFill>
                  <a:srgbClr val="292934"/>
                </a:solidFill>
                <a:uFill>
                  <a:solidFill>
                    <a:srgbClr val="FFFFFF"/>
                  </a:solidFill>
                </a:uFill>
                <a:latin typeface="Arial"/>
                <a:ea typeface="DejaVu Sans"/>
              </a:rPr>
              <a:t>An electron cloud is an important issue for the LHC performance and beam quality. I am woking on studies to mitigate this effect. In addition, how EC will affect the future accelerators like FCC is being investigated.</a:t>
            </a:r>
            <a:endParaRPr lang="es-MX" sz="1800" strike="noStrike" spc="-1" dirty="0">
              <a:solidFill>
                <a:srgbClr val="000000"/>
              </a:solidFill>
              <a:uFill>
                <a:solidFill>
                  <a:srgbClr val="FFFFFF"/>
                </a:solidFill>
              </a:uFill>
              <a:latin typeface="Arial"/>
            </a:endParaRPr>
          </a:p>
        </p:txBody>
      </p:sp>
      <p:sp>
        <p:nvSpPr>
          <p:cNvPr id="289" name="CustomShape 9"/>
          <p:cNvSpPr/>
          <p:nvPr/>
        </p:nvSpPr>
        <p:spPr>
          <a:xfrm>
            <a:off x="216000" y="6255360"/>
            <a:ext cx="89668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strike="noStrike" spc="-1" dirty="0">
                <a:solidFill>
                  <a:srgbClr val="000000"/>
                </a:solidFill>
                <a:uFill>
                  <a:solidFill>
                    <a:srgbClr val="FFFFFF"/>
                  </a:solidFill>
                </a:uFill>
                <a:latin typeface="Arial"/>
                <a:ea typeface="DejaVu Sans"/>
              </a:rPr>
              <a:t>Areas of interest: </a:t>
            </a:r>
            <a:r>
              <a:rPr lang="es-MX" sz="1400" b="1" strike="noStrike" spc="-1" dirty="0">
                <a:solidFill>
                  <a:srgbClr val="292934"/>
                </a:solidFill>
                <a:uFill>
                  <a:solidFill>
                    <a:srgbClr val="FFFFFF"/>
                  </a:solidFill>
                </a:uFill>
                <a:latin typeface="Arial"/>
                <a:ea typeface="DejaVu Sans"/>
              </a:rPr>
              <a:t>collective effects, synchrotron radiation, cyclotrons, accelerators for industrial applications.</a:t>
            </a:r>
            <a:endParaRPr lang="es-MX" sz="1800" strike="noStrike" spc="-1" dirty="0">
              <a:solidFill>
                <a:srgbClr val="000000"/>
              </a:solidFill>
              <a:uFill>
                <a:solidFill>
                  <a:srgbClr val="FFFFFF"/>
                </a:solidFill>
              </a:uFill>
              <a:latin typeface="Arial"/>
            </a:endParaRPr>
          </a:p>
        </p:txBody>
      </p:sp>
      <p:pic>
        <p:nvPicPr>
          <p:cNvPr id="290" name="Picture 1"/>
          <p:cNvPicPr/>
          <p:nvPr/>
        </p:nvPicPr>
        <p:blipFill>
          <a:blip r:embed="rId5"/>
          <a:stretch/>
        </p:blipFill>
        <p:spPr>
          <a:xfrm>
            <a:off x="6855120" y="2646354"/>
            <a:ext cx="2215800" cy="1726920"/>
          </a:xfrm>
          <a:prstGeom prst="rect">
            <a:avLst/>
          </a:prstGeom>
          <a:ln>
            <a:noFill/>
          </a:ln>
        </p:spPr>
      </p:pic>
      <p:pic>
        <p:nvPicPr>
          <p:cNvPr id="2" name="Picture 1" descr="Screen Shot 2016-05-20 at 11.46.1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1072" y="4446956"/>
            <a:ext cx="2166559" cy="1683960"/>
          </a:xfrm>
          <a:prstGeom prst="rect">
            <a:avLst/>
          </a:prstGeom>
        </p:spPr>
      </p:pic>
    </p:spTree>
    <p:extLst>
      <p:ext uri="{BB962C8B-B14F-4D97-AF65-F5344CB8AC3E}">
        <p14:creationId xmlns:p14="http://schemas.microsoft.com/office/powerpoint/2010/main" val="24366213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7" name="CustomShape 1"/>
          <p:cNvSpPr/>
          <p:nvPr/>
        </p:nvSpPr>
        <p:spPr>
          <a:xfrm>
            <a:off x="3429000" y="18360"/>
            <a:ext cx="4113360" cy="32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MX" sz="1200" strike="noStrike" spc="-1">
                <a:solidFill>
                  <a:srgbClr val="FFFFFF"/>
                </a:solidFill>
                <a:uFill>
                  <a:solidFill>
                    <a:srgbClr val="FFFFFF"/>
                  </a:solidFill>
                </a:uFill>
                <a:latin typeface="Arial"/>
                <a:ea typeface="DejaVu Sans"/>
              </a:rPr>
              <a:t>XXX Reunión  Anual de la  DPC-SMF</a:t>
            </a:r>
            <a:endParaRPr lang="es-MX" sz="1800" strike="noStrike" spc="-1">
              <a:solidFill>
                <a:srgbClr val="000000"/>
              </a:solidFill>
              <a:uFill>
                <a:solidFill>
                  <a:srgbClr val="FFFFFF"/>
                </a:solidFill>
              </a:uFill>
              <a:latin typeface="Arial"/>
            </a:endParaRPr>
          </a:p>
        </p:txBody>
      </p:sp>
      <p:sp>
        <p:nvSpPr>
          <p:cNvPr id="268" name="CustomShape 2"/>
          <p:cNvSpPr/>
          <p:nvPr/>
        </p:nvSpPr>
        <p:spPr>
          <a:xfrm>
            <a:off x="7620120" y="18360"/>
            <a:ext cx="1065240" cy="32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fld id="{F5751FF5-A333-4BC6-9538-DE5AA49033DB}" type="slidenum">
              <a:rPr lang="es-MX" sz="1400" b="1" strike="noStrike" spc="-1">
                <a:solidFill>
                  <a:srgbClr val="FFFFFF"/>
                </a:solidFill>
                <a:uFill>
                  <a:solidFill>
                    <a:srgbClr val="FFFFFF"/>
                  </a:solidFill>
                </a:uFill>
                <a:latin typeface="Arial"/>
                <a:ea typeface="DejaVu Sans"/>
              </a:rPr>
              <a:t>51</a:t>
            </a:fld>
            <a:endParaRPr lang="es-MX" sz="1800" strike="noStrike" spc="-1">
              <a:solidFill>
                <a:srgbClr val="000000"/>
              </a:solidFill>
              <a:uFill>
                <a:solidFill>
                  <a:srgbClr val="FFFFFF"/>
                </a:solidFill>
              </a:uFill>
              <a:latin typeface="Arial"/>
            </a:endParaRPr>
          </a:p>
        </p:txBody>
      </p:sp>
      <p:pic>
        <p:nvPicPr>
          <p:cNvPr id="269" name="Picture 1"/>
          <p:cNvPicPr/>
          <p:nvPr/>
        </p:nvPicPr>
        <p:blipFill>
          <a:blip r:embed="rId2"/>
          <a:stretch/>
        </p:blipFill>
        <p:spPr>
          <a:xfrm>
            <a:off x="131040" y="371160"/>
            <a:ext cx="1360800" cy="1814400"/>
          </a:xfrm>
          <a:prstGeom prst="rect">
            <a:avLst/>
          </a:prstGeom>
          <a:ln>
            <a:noFill/>
          </a:ln>
        </p:spPr>
      </p:pic>
      <p:sp>
        <p:nvSpPr>
          <p:cNvPr id="270" name="CustomShape 3"/>
          <p:cNvSpPr/>
          <p:nvPr/>
        </p:nvSpPr>
        <p:spPr>
          <a:xfrm>
            <a:off x="194400" y="2328840"/>
            <a:ext cx="8750880" cy="35467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strike="noStrike" spc="-1" dirty="0">
                <a:solidFill>
                  <a:srgbClr val="000000"/>
                </a:solidFill>
                <a:uFill>
                  <a:solidFill>
                    <a:srgbClr val="FFFFFF"/>
                  </a:solidFill>
                </a:uFill>
                <a:latin typeface="Arial"/>
                <a:ea typeface="Droid Sans Fallback"/>
              </a:rPr>
              <a:t>Working topic:</a:t>
            </a:r>
            <a:endParaRPr lang="es-MX" sz="1800" strike="noStrike" spc="-1" dirty="0">
              <a:solidFill>
                <a:srgbClr val="000000"/>
              </a:solidFill>
              <a:uFill>
                <a:solidFill>
                  <a:srgbClr val="FFFFFF"/>
                </a:solidFill>
              </a:uFill>
              <a:latin typeface="Arial"/>
            </a:endParaRPr>
          </a:p>
        </p:txBody>
      </p:sp>
      <p:sp>
        <p:nvSpPr>
          <p:cNvPr id="271" name="CustomShape 4"/>
          <p:cNvSpPr/>
          <p:nvPr/>
        </p:nvSpPr>
        <p:spPr>
          <a:xfrm>
            <a:off x="1658880" y="371160"/>
            <a:ext cx="6468480" cy="419328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a:lnSpc>
                <a:spcPct val="100000"/>
              </a:lnSpc>
            </a:pPr>
            <a:r>
              <a:rPr lang="es-MX" sz="1270" strike="noStrike" spc="-1" dirty="0">
                <a:solidFill>
                  <a:srgbClr val="000000"/>
                </a:solidFill>
                <a:uFill>
                  <a:solidFill>
                    <a:srgbClr val="FFFFFF"/>
                  </a:solidFill>
                </a:uFill>
                <a:latin typeface="Arial"/>
                <a:ea typeface="Droid Sans Fallback"/>
              </a:rPr>
              <a:t>Name:</a:t>
            </a:r>
            <a:r>
              <a:rPr lang="es-MX" sz="1270" b="1" strike="noStrike" spc="-1" dirty="0">
                <a:solidFill>
                  <a:srgbClr val="000000"/>
                </a:solidFill>
                <a:uFill>
                  <a:solidFill>
                    <a:srgbClr val="FFFFFF"/>
                  </a:solidFill>
                </a:uFill>
                <a:latin typeface="Arial"/>
                <a:ea typeface="Droid Sans Fallback"/>
              </a:rPr>
              <a:t>         Bruce Yee Rendon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270" strike="noStrike" spc="-1" dirty="0">
                <a:solidFill>
                  <a:srgbClr val="000000"/>
                </a:solidFill>
                <a:uFill>
                  <a:solidFill>
                    <a:srgbClr val="FFFFFF"/>
                  </a:solidFill>
                </a:uFill>
                <a:latin typeface="Arial"/>
                <a:ea typeface="Droid Sans Fallback"/>
              </a:rPr>
              <a:t>Degree</a:t>
            </a:r>
            <a:r>
              <a:rPr lang="es-MX" sz="1270" b="1" strike="noStrike" spc="-1" dirty="0">
                <a:solidFill>
                  <a:srgbClr val="000000"/>
                </a:solidFill>
                <a:uFill>
                  <a:solidFill>
                    <a:srgbClr val="FFFFFF"/>
                  </a:solidFill>
                </a:uFill>
                <a:latin typeface="Arial"/>
                <a:ea typeface="Droid Sans Fallback"/>
              </a:rPr>
              <a:t>:   Doctor</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roid Sans Fallback"/>
              </a:rPr>
              <a:t>Affiliations:  </a:t>
            </a:r>
            <a:r>
              <a:rPr lang="es-MX" sz="1270" b="1" strike="noStrike" spc="-1" dirty="0">
                <a:solidFill>
                  <a:srgbClr val="000000"/>
                </a:solidFill>
                <a:uFill>
                  <a:solidFill>
                    <a:srgbClr val="FFFFFF"/>
                  </a:solidFill>
                </a:uFill>
                <a:latin typeface="Arial"/>
                <a:ea typeface="Droid Sans Fallback"/>
              </a:rPr>
              <a:t>The High Energy Accelerator Research Organization (KEK)/ Japan Proton Accelerator Research Complex (J-PARC)</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a:t>
            </a:r>
            <a:r>
              <a:rPr lang="es-MX" sz="1400" strike="noStrike" spc="-1" dirty="0">
                <a:solidFill>
                  <a:srgbClr val="292934"/>
                </a:solidFill>
                <a:uFill>
                  <a:solidFill>
                    <a:srgbClr val="FFFFFF"/>
                  </a:solidFill>
                </a:uFill>
                <a:latin typeface="Arial"/>
                <a:ea typeface="Droid Sans Fallback"/>
              </a:rPr>
              <a:t> </a:t>
            </a:r>
            <a:r>
              <a:rPr lang="es-MX" sz="1270" b="1" strike="noStrike" spc="-1" dirty="0">
                <a:solidFill>
                  <a:srgbClr val="000000"/>
                </a:solidFill>
                <a:uFill>
                  <a:solidFill>
                    <a:srgbClr val="FFFFFF"/>
                  </a:solidFill>
                </a:uFill>
                <a:latin typeface="Arial"/>
                <a:ea typeface="Droid Sans Fallback"/>
              </a:rPr>
              <a:t>The High Energy Accelerator Research Organization (KEK)/ Japan Proton Accelerator Research Complex (J-PARC)</a:t>
            </a:r>
            <a:endParaRPr lang="es-MX" sz="1800" strike="noStrike" spc="-1" dirty="0">
              <a:solidFill>
                <a:srgbClr val="000000"/>
              </a:solidFill>
              <a:uFill>
                <a:solidFill>
                  <a:srgbClr val="FFFFFF"/>
                </a:solidFill>
              </a:uFill>
              <a:latin typeface="Arial"/>
            </a:endParaRPr>
          </a:p>
        </p:txBody>
      </p:sp>
      <p:sp>
        <p:nvSpPr>
          <p:cNvPr id="272" name="CustomShape 5"/>
          <p:cNvSpPr/>
          <p:nvPr/>
        </p:nvSpPr>
        <p:spPr>
          <a:xfrm>
            <a:off x="131040" y="2882520"/>
            <a:ext cx="3932640" cy="233856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a:lnSpc>
                <a:spcPct val="100000"/>
              </a:lnSpc>
            </a:pPr>
            <a:r>
              <a:rPr lang="es-MX" sz="1270" b="1" strike="noStrike" spc="-1" dirty="0">
                <a:solidFill>
                  <a:srgbClr val="000000"/>
                </a:solidFill>
                <a:uFill>
                  <a:solidFill>
                    <a:srgbClr val="FFFFFF"/>
                  </a:solidFill>
                </a:uFill>
                <a:latin typeface="Arial"/>
                <a:ea typeface="Droid Sans Fallback"/>
              </a:rPr>
              <a:t>       ELECTRON CLOUD AT J-PARC MAIN RING</a:t>
            </a:r>
            <a:endParaRPr lang="es-MX" sz="1800" strike="noStrike" spc="-1" dirty="0">
              <a:solidFill>
                <a:srgbClr val="000000"/>
              </a:solidFill>
              <a:uFill>
                <a:solidFill>
                  <a:srgbClr val="FFFFFF"/>
                </a:solidFill>
              </a:uFill>
              <a:latin typeface="Arial"/>
            </a:endParaRPr>
          </a:p>
          <a:p>
            <a:pPr marL="195840" indent="-187200" algn="just">
              <a:lnSpc>
                <a:spcPct val="100000"/>
              </a:lnSpc>
            </a:pPr>
            <a:r>
              <a:rPr lang="es-MX" sz="1270" strike="noStrike" spc="-1" dirty="0">
                <a:solidFill>
                  <a:srgbClr val="000000"/>
                </a:solidFill>
                <a:uFill>
                  <a:solidFill>
                    <a:srgbClr val="FFFFFF"/>
                  </a:solidFill>
                </a:uFill>
                <a:latin typeface="Arial"/>
                <a:ea typeface="Droid Sans Fallback"/>
              </a:rPr>
              <a:t>     Electron cloud affects the stability in the high intensity proton beams. At J-PARC, I'm studying its origin, making measures and finding a way to mitigate it. </a:t>
            </a:r>
            <a:endParaRPr lang="es-MX" sz="1800" strike="noStrike" spc="-1" dirty="0">
              <a:solidFill>
                <a:srgbClr val="000000"/>
              </a:solidFill>
              <a:uFill>
                <a:solidFill>
                  <a:srgbClr val="FFFFFF"/>
                </a:solidFill>
              </a:uFill>
              <a:latin typeface="Arial"/>
            </a:endParaRPr>
          </a:p>
          <a:p>
            <a:pPr marL="195840" indent="-187200">
              <a:lnSpc>
                <a:spcPct val="100000"/>
              </a:lnSpc>
            </a:pPr>
            <a:endParaRPr lang="es-MX" sz="1800" strike="noStrike" spc="-1" dirty="0">
              <a:solidFill>
                <a:srgbClr val="000000"/>
              </a:solidFill>
              <a:uFill>
                <a:solidFill>
                  <a:srgbClr val="FFFFFF"/>
                </a:solidFill>
              </a:uFill>
              <a:latin typeface="Arial"/>
            </a:endParaRPr>
          </a:p>
        </p:txBody>
      </p:sp>
      <p:sp>
        <p:nvSpPr>
          <p:cNvPr id="273" name="CustomShape 6"/>
          <p:cNvSpPr/>
          <p:nvPr/>
        </p:nvSpPr>
        <p:spPr>
          <a:xfrm>
            <a:off x="4396320" y="2844360"/>
            <a:ext cx="4476960" cy="233856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a:lnSpc>
                <a:spcPct val="100000"/>
              </a:lnSpc>
            </a:pPr>
            <a:r>
              <a:rPr lang="es-MX" sz="1270" b="1" strike="noStrike" spc="-1" dirty="0">
                <a:solidFill>
                  <a:srgbClr val="000000"/>
                </a:solidFill>
                <a:uFill>
                  <a:solidFill>
                    <a:srgbClr val="FFFFFF"/>
                  </a:solidFill>
                </a:uFill>
                <a:latin typeface="Arial"/>
                <a:ea typeface="Droid Sans Fallback"/>
              </a:rPr>
              <a:t>SIMULATIONS OF THE BEAM LOSS DISTRIBUTION AT J-PARC MAIN RING</a:t>
            </a:r>
            <a:endParaRPr lang="es-MX" sz="1800" strike="noStrike" spc="-1" dirty="0">
              <a:solidFill>
                <a:srgbClr val="000000"/>
              </a:solidFill>
              <a:uFill>
                <a:solidFill>
                  <a:srgbClr val="FFFFFF"/>
                </a:solidFill>
              </a:uFill>
              <a:latin typeface="Arial"/>
            </a:endParaRPr>
          </a:p>
          <a:p>
            <a:pPr marL="195840" indent="-187200" algn="just">
              <a:lnSpc>
                <a:spcPct val="100000"/>
              </a:lnSpc>
            </a:pPr>
            <a:r>
              <a:rPr lang="es-MX" sz="1270" strike="noStrike" spc="-1" dirty="0">
                <a:solidFill>
                  <a:srgbClr val="000000"/>
                </a:solidFill>
                <a:uFill>
                  <a:solidFill>
                    <a:srgbClr val="FFFFFF"/>
                  </a:solidFill>
                </a:uFill>
                <a:latin typeface="Arial"/>
                <a:ea typeface="Droid Sans Fallback"/>
              </a:rPr>
              <a:t>      At some detectors the signal register is less than the one measure my hand dosimeters Thus, using SAD and Geant 4, I'm developing a model which can explain that differences.</a:t>
            </a:r>
            <a:endParaRPr lang="es-MX" sz="1800" strike="noStrike" spc="-1" dirty="0">
              <a:solidFill>
                <a:srgbClr val="000000"/>
              </a:solidFill>
              <a:uFill>
                <a:solidFill>
                  <a:srgbClr val="FFFFFF"/>
                </a:solidFill>
              </a:uFill>
              <a:latin typeface="Arial"/>
            </a:endParaRPr>
          </a:p>
          <a:p>
            <a:pPr marL="195840" indent="-187200">
              <a:lnSpc>
                <a:spcPct val="100000"/>
              </a:lnSpc>
            </a:pPr>
            <a:endParaRPr lang="es-MX" sz="1800" strike="noStrike" spc="-1" dirty="0">
              <a:solidFill>
                <a:srgbClr val="000000"/>
              </a:solidFill>
              <a:uFill>
                <a:solidFill>
                  <a:srgbClr val="FFFFFF"/>
                </a:solidFill>
              </a:uFill>
              <a:latin typeface="Arial"/>
            </a:endParaRPr>
          </a:p>
        </p:txBody>
      </p:sp>
      <p:pic>
        <p:nvPicPr>
          <p:cNvPr id="274" name="Picture 6"/>
          <p:cNvPicPr/>
          <p:nvPr/>
        </p:nvPicPr>
        <p:blipFill>
          <a:blip r:embed="rId3"/>
          <a:stretch/>
        </p:blipFill>
        <p:spPr>
          <a:xfrm>
            <a:off x="909000" y="3965040"/>
            <a:ext cx="2545920" cy="1910520"/>
          </a:xfrm>
          <a:prstGeom prst="rect">
            <a:avLst/>
          </a:prstGeom>
          <a:ln>
            <a:noFill/>
          </a:ln>
        </p:spPr>
      </p:pic>
      <p:sp>
        <p:nvSpPr>
          <p:cNvPr id="275" name="CustomShape 7"/>
          <p:cNvSpPr/>
          <p:nvPr/>
        </p:nvSpPr>
        <p:spPr>
          <a:xfrm>
            <a:off x="165600" y="5995080"/>
            <a:ext cx="3896640" cy="71280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marL="216000" indent="-206640" algn="just">
              <a:lnSpc>
                <a:spcPct val="100000"/>
              </a:lnSpc>
            </a:pPr>
            <a:r>
              <a:rPr lang="es-MX" sz="1090" strike="noStrike" spc="-1" dirty="0">
                <a:solidFill>
                  <a:srgbClr val="000000"/>
                </a:solidFill>
                <a:uFill>
                  <a:solidFill>
                    <a:srgbClr val="FFFFFF"/>
                  </a:solidFill>
                </a:uFill>
                <a:latin typeface="Arial"/>
                <a:ea typeface="Droid Sans Fallback"/>
              </a:rPr>
              <a:t>   Electron cloud signal detector for the case with and without Electron cloud. P3 is the time in which the cavities are turn off to unbunched the beam.</a:t>
            </a:r>
            <a:endParaRPr lang="es-MX" sz="1800" strike="noStrike" spc="-1" dirty="0">
              <a:solidFill>
                <a:srgbClr val="000000"/>
              </a:solidFill>
              <a:uFill>
                <a:solidFill>
                  <a:srgbClr val="FFFFFF"/>
                </a:solidFill>
              </a:uFill>
              <a:latin typeface="Arial"/>
            </a:endParaRPr>
          </a:p>
        </p:txBody>
      </p:sp>
      <p:pic>
        <p:nvPicPr>
          <p:cNvPr id="276" name="Picture 8"/>
          <p:cNvPicPr/>
          <p:nvPr/>
        </p:nvPicPr>
        <p:blipFill>
          <a:blip r:embed="rId4"/>
          <a:stretch/>
        </p:blipFill>
        <p:spPr>
          <a:xfrm>
            <a:off x="5328000" y="4104000"/>
            <a:ext cx="2550240" cy="1914120"/>
          </a:xfrm>
          <a:prstGeom prst="rect">
            <a:avLst/>
          </a:prstGeom>
          <a:ln>
            <a:noFill/>
          </a:ln>
        </p:spPr>
      </p:pic>
      <p:sp>
        <p:nvSpPr>
          <p:cNvPr id="277" name="CustomShape 8"/>
          <p:cNvSpPr/>
          <p:nvPr/>
        </p:nvSpPr>
        <p:spPr>
          <a:xfrm>
            <a:off x="4561920" y="6010920"/>
            <a:ext cx="3896640" cy="71280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marL="216000" indent="-206640" algn="just">
              <a:lnSpc>
                <a:spcPct val="100000"/>
              </a:lnSpc>
            </a:pPr>
            <a:r>
              <a:rPr lang="es-MX" sz="1090" strike="noStrike" spc="-1" dirty="0">
                <a:solidFill>
                  <a:srgbClr val="000000"/>
                </a:solidFill>
                <a:uFill>
                  <a:solidFill>
                    <a:srgbClr val="FFFFFF"/>
                  </a:solidFill>
                </a:uFill>
                <a:latin typeface="Arial"/>
                <a:ea typeface="Droid Sans Fallback"/>
              </a:rPr>
              <a:t>     Lost distribution of primary, secondary and tertiary protons at the collimation area.</a:t>
            </a:r>
            <a:endParaRPr lang="es-MX" sz="1800" strike="noStrike" spc="-1" dirty="0">
              <a:solidFill>
                <a:srgbClr val="000000"/>
              </a:solidFill>
              <a:uFill>
                <a:solidFill>
                  <a:srgbClr val="FFFFFF"/>
                </a:solidFill>
              </a:uFill>
              <a:latin typeface="Arial"/>
            </a:endParaRPr>
          </a:p>
        </p:txBody>
      </p:sp>
      <p:sp>
        <p:nvSpPr>
          <p:cNvPr id="278" name="CustomShape 9"/>
          <p:cNvSpPr/>
          <p:nvPr/>
        </p:nvSpPr>
        <p:spPr>
          <a:xfrm>
            <a:off x="80280" y="2154600"/>
            <a:ext cx="1862640" cy="30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ＭＳ Ｐゴシック"/>
                <a:hlinkClick r:id="rId5"/>
              </a:rPr>
              <a:t>byee@post.j-parc.jp</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4777184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2" name="Content Placeholder 3"/>
          <p:cNvPicPr/>
          <p:nvPr/>
        </p:nvPicPr>
        <p:blipFill>
          <a:blip r:embed="rId2"/>
          <a:stretch/>
        </p:blipFill>
        <p:spPr>
          <a:xfrm>
            <a:off x="0" y="4278960"/>
            <a:ext cx="4242960" cy="1506240"/>
          </a:xfrm>
          <a:prstGeom prst="rect">
            <a:avLst/>
          </a:prstGeom>
          <a:ln>
            <a:noFill/>
          </a:ln>
        </p:spPr>
      </p:pic>
      <p:sp>
        <p:nvSpPr>
          <p:cNvPr id="303" name="CustomShape 1"/>
          <p:cNvSpPr/>
          <p:nvPr/>
        </p:nvSpPr>
        <p:spPr>
          <a:xfrm>
            <a:off x="5148000" y="2792520"/>
            <a:ext cx="2709360" cy="30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Negative ion extraction</a:t>
            </a:r>
            <a:endParaRPr lang="es-MX" sz="1800" strike="noStrike" spc="-1" dirty="0">
              <a:solidFill>
                <a:srgbClr val="000000"/>
              </a:solidFill>
              <a:uFill>
                <a:solidFill>
                  <a:srgbClr val="FFFFFF"/>
                </a:solidFill>
              </a:uFill>
              <a:latin typeface="Arial"/>
            </a:endParaRPr>
          </a:p>
        </p:txBody>
      </p:sp>
      <p:sp>
        <p:nvSpPr>
          <p:cNvPr id="306" name="CustomShape 4"/>
          <p:cNvSpPr/>
          <p:nvPr/>
        </p:nvSpPr>
        <p:spPr>
          <a:xfrm>
            <a:off x="1658880" y="371160"/>
            <a:ext cx="6468480" cy="179460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a:lnSpc>
                <a:spcPct val="100000"/>
              </a:lnSpc>
            </a:pPr>
            <a:r>
              <a:rPr lang="es-MX" sz="1400" strike="noStrike" spc="-1" dirty="0" err="1">
                <a:solidFill>
                  <a:srgbClr val="000000"/>
                </a:solidFill>
                <a:uFill>
                  <a:solidFill>
                    <a:srgbClr val="FFFFFF"/>
                  </a:solidFill>
                </a:uFill>
                <a:latin typeface="Arial"/>
                <a:ea typeface="Droid Sans Fallback"/>
              </a:rPr>
              <a:t>Name</a:t>
            </a:r>
            <a:r>
              <a:rPr lang="es-MX" sz="1400" strike="noStrike" spc="-1" dirty="0">
                <a:solidFill>
                  <a:srgbClr val="000000"/>
                </a:solidFill>
                <a:uFill>
                  <a:solidFill>
                    <a:srgbClr val="FFFFFF"/>
                  </a:solidFill>
                </a:uFill>
                <a:latin typeface="Arial"/>
                <a:ea typeface="Droid Sans Fallback"/>
              </a:rPr>
              <a:t>:  </a:t>
            </a:r>
            <a:r>
              <a:rPr lang="es-MX" sz="1400" b="1" strike="noStrike" spc="-1" dirty="0">
                <a:solidFill>
                  <a:srgbClr val="000000"/>
                </a:solidFill>
                <a:uFill>
                  <a:solidFill>
                    <a:srgbClr val="FFFFFF"/>
                  </a:solidFill>
                </a:uFill>
                <a:latin typeface="Arial"/>
                <a:ea typeface="Droid Sans Fallback"/>
              </a:rPr>
              <a:t>      Cristhian Alfonso Valerio Lizarraga</a:t>
            </a: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err="1">
                <a:solidFill>
                  <a:srgbClr val="292934"/>
                </a:solidFill>
                <a:uFill>
                  <a:solidFill>
                    <a:srgbClr val="FFFFFF"/>
                  </a:solidFill>
                </a:uFill>
                <a:latin typeface="Arial"/>
                <a:ea typeface="Droid Sans Fallback"/>
              </a:rPr>
              <a:t>Degree</a:t>
            </a:r>
            <a:r>
              <a:rPr lang="es-MX" sz="1400" strike="noStrike" spc="-1" dirty="0">
                <a:solidFill>
                  <a:srgbClr val="292934"/>
                </a:solidFill>
                <a:uFill>
                  <a:solidFill>
                    <a:srgbClr val="FFFFFF"/>
                  </a:solidFill>
                </a:uFill>
                <a:latin typeface="Arial"/>
                <a:ea typeface="Droid Sans Fallback"/>
              </a:rPr>
              <a:t>:   </a:t>
            </a:r>
            <a:r>
              <a:rPr lang="es-MX" sz="1400" b="1" strike="noStrike" spc="-1" dirty="0">
                <a:solidFill>
                  <a:srgbClr val="000000"/>
                </a:solidFill>
                <a:uFill>
                  <a:solidFill>
                    <a:srgbClr val="FFFFFF"/>
                  </a:solidFill>
                </a:uFill>
                <a:latin typeface="Arial"/>
                <a:ea typeface="Droid Sans Fallback"/>
              </a:rPr>
              <a:t>Doctor</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err="1">
                <a:solidFill>
                  <a:srgbClr val="292934"/>
                </a:solidFill>
                <a:uFill>
                  <a:solidFill>
                    <a:srgbClr val="FFFFFF"/>
                  </a:solidFill>
                </a:uFill>
                <a:latin typeface="Arial"/>
                <a:ea typeface="Droid Sans Fallback"/>
              </a:rPr>
              <a:t>Affiliations</a:t>
            </a:r>
            <a:r>
              <a:rPr lang="es-MX" sz="1400" strike="noStrike" spc="-1" dirty="0">
                <a:solidFill>
                  <a:srgbClr val="292934"/>
                </a:solidFill>
                <a:uFill>
                  <a:solidFill>
                    <a:srgbClr val="FFFFFF"/>
                  </a:solidFill>
                </a:uFill>
                <a:latin typeface="Arial"/>
                <a:ea typeface="Droid Sans Fallback"/>
              </a:rPr>
              <a:t>: </a:t>
            </a:r>
            <a:r>
              <a:rPr lang="es-MX" sz="1400" b="1" strike="noStrike" spc="-1" dirty="0" smtClean="0">
                <a:solidFill>
                  <a:srgbClr val="000000"/>
                </a:solidFill>
                <a:uFill>
                  <a:solidFill>
                    <a:srgbClr val="FFFFFF"/>
                  </a:solidFill>
                </a:uFill>
                <a:latin typeface="Arial"/>
                <a:ea typeface="Droid Sans Fallback"/>
              </a:rPr>
              <a:t>Universidad </a:t>
            </a:r>
            <a:r>
              <a:rPr lang="es-MX" sz="1400" b="1" strike="noStrike" spc="-1" dirty="0" err="1" smtClean="0">
                <a:solidFill>
                  <a:srgbClr val="000000"/>
                </a:solidFill>
                <a:uFill>
                  <a:solidFill>
                    <a:srgbClr val="FFFFFF"/>
                  </a:solidFill>
                </a:uFill>
                <a:latin typeface="Arial"/>
                <a:ea typeface="Droid Sans Fallback"/>
              </a:rPr>
              <a:t>Autonoma</a:t>
            </a:r>
            <a:r>
              <a:rPr lang="es-MX" sz="1400" b="1" strike="noStrike" spc="-1" dirty="0" smtClean="0">
                <a:solidFill>
                  <a:srgbClr val="000000"/>
                </a:solidFill>
                <a:uFill>
                  <a:solidFill>
                    <a:srgbClr val="FFFFFF"/>
                  </a:solidFill>
                </a:uFill>
                <a:latin typeface="Arial"/>
                <a:ea typeface="Droid Sans Fallback"/>
              </a:rPr>
              <a:t> de </a:t>
            </a:r>
            <a:r>
              <a:rPr lang="es-MX" sz="1400" b="1" strike="noStrike" spc="-1" dirty="0">
                <a:solidFill>
                  <a:srgbClr val="000000"/>
                </a:solidFill>
                <a:uFill>
                  <a:solidFill>
                    <a:srgbClr val="FFFFFF"/>
                  </a:solidFill>
                </a:uFill>
                <a:latin typeface="Arial"/>
                <a:ea typeface="Droid Sans Fallback"/>
              </a:rPr>
              <a:t>Sinaloa</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err="1">
                <a:solidFill>
                  <a:srgbClr val="292934"/>
                </a:solidFill>
                <a:uFill>
                  <a:solidFill>
                    <a:srgbClr val="FFFFFF"/>
                  </a:solidFill>
                </a:uFill>
                <a:latin typeface="Arial"/>
                <a:ea typeface="Droid Sans Fallback"/>
              </a:rPr>
              <a:t>Institutions</a:t>
            </a:r>
            <a:r>
              <a:rPr lang="es-MX" sz="1400" strike="noStrike" spc="-1" dirty="0">
                <a:solidFill>
                  <a:srgbClr val="292934"/>
                </a:solidFill>
                <a:uFill>
                  <a:solidFill>
                    <a:srgbClr val="FFFFFF"/>
                  </a:solidFill>
                </a:uFill>
                <a:latin typeface="Arial"/>
                <a:ea typeface="Droid Sans Fallback"/>
              </a:rPr>
              <a:t> </a:t>
            </a:r>
            <a:r>
              <a:rPr lang="es-MX" sz="1400" strike="noStrike" spc="-1" dirty="0" err="1">
                <a:solidFill>
                  <a:srgbClr val="292934"/>
                </a:solidFill>
                <a:uFill>
                  <a:solidFill>
                    <a:srgbClr val="FFFFFF"/>
                  </a:solidFill>
                </a:uFill>
                <a:latin typeface="Arial"/>
                <a:ea typeface="Droid Sans Fallback"/>
              </a:rPr>
              <a:t>where</a:t>
            </a:r>
            <a:r>
              <a:rPr lang="es-MX" sz="1400" strike="noStrike" spc="-1" dirty="0">
                <a:solidFill>
                  <a:srgbClr val="292934"/>
                </a:solidFill>
                <a:uFill>
                  <a:solidFill>
                    <a:srgbClr val="FFFFFF"/>
                  </a:solidFill>
                </a:uFill>
                <a:latin typeface="Arial"/>
                <a:ea typeface="Droid Sans Fallback"/>
              </a:rPr>
              <a:t> </a:t>
            </a:r>
            <a:r>
              <a:rPr lang="es-MX" sz="1400" strike="noStrike" spc="-1" dirty="0" err="1">
                <a:solidFill>
                  <a:srgbClr val="292934"/>
                </a:solidFill>
                <a:uFill>
                  <a:solidFill>
                    <a:srgbClr val="FFFFFF"/>
                  </a:solidFill>
                </a:uFill>
                <a:latin typeface="Arial"/>
                <a:ea typeface="Droid Sans Fallback"/>
              </a:rPr>
              <a:t>develops</a:t>
            </a:r>
            <a:r>
              <a:rPr lang="es-MX" sz="1400" strike="noStrike" spc="-1" dirty="0">
                <a:solidFill>
                  <a:srgbClr val="292934"/>
                </a:solidFill>
                <a:uFill>
                  <a:solidFill>
                    <a:srgbClr val="FFFFFF"/>
                  </a:solidFill>
                </a:uFill>
                <a:latin typeface="Arial"/>
                <a:ea typeface="Droid Sans Fallback"/>
              </a:rPr>
              <a:t> </a:t>
            </a:r>
            <a:r>
              <a:rPr lang="es-MX" sz="1400" strike="noStrike" spc="-1" dirty="0" err="1">
                <a:solidFill>
                  <a:srgbClr val="292934"/>
                </a:solidFill>
                <a:uFill>
                  <a:solidFill>
                    <a:srgbClr val="FFFFFF"/>
                  </a:solidFill>
                </a:uFill>
                <a:latin typeface="Arial"/>
                <a:ea typeface="Droid Sans Fallback"/>
              </a:rPr>
              <a:t>his</a:t>
            </a:r>
            <a:r>
              <a:rPr lang="es-MX" sz="1400" strike="noStrike" spc="-1" dirty="0">
                <a:solidFill>
                  <a:srgbClr val="292934"/>
                </a:solidFill>
                <a:uFill>
                  <a:solidFill>
                    <a:srgbClr val="FFFFFF"/>
                  </a:solidFill>
                </a:uFill>
                <a:latin typeface="Arial"/>
                <a:ea typeface="Droid Sans Fallback"/>
              </a:rPr>
              <a:t> </a:t>
            </a:r>
            <a:r>
              <a:rPr lang="es-MX" sz="1400" strike="noStrike" spc="-1" dirty="0" err="1">
                <a:solidFill>
                  <a:srgbClr val="292934"/>
                </a:solidFill>
                <a:uFill>
                  <a:solidFill>
                    <a:srgbClr val="FFFFFF"/>
                  </a:solidFill>
                </a:uFill>
                <a:latin typeface="Arial"/>
                <a:ea typeface="Droid Sans Fallback"/>
              </a:rPr>
              <a:t>research</a:t>
            </a:r>
            <a:r>
              <a:rPr lang="es-MX" sz="1400" strike="noStrike" spc="-1" dirty="0">
                <a:solidFill>
                  <a:srgbClr val="292934"/>
                </a:solidFill>
                <a:uFill>
                  <a:solidFill>
                    <a:srgbClr val="FFFFFF"/>
                  </a:solidFill>
                </a:uFill>
                <a:latin typeface="Arial"/>
                <a:ea typeface="Droid Sans Fallback"/>
              </a:rPr>
              <a:t>: </a:t>
            </a:r>
            <a:r>
              <a:rPr lang="es-MX" sz="1400" strike="noStrike" spc="-1" dirty="0" smtClean="0">
                <a:solidFill>
                  <a:srgbClr val="292934"/>
                </a:solidFill>
                <a:uFill>
                  <a:solidFill>
                    <a:srgbClr val="FFFFFF"/>
                  </a:solidFill>
                </a:uFill>
                <a:latin typeface="Arial"/>
                <a:ea typeface="Droid Sans Fallback"/>
              </a:rPr>
              <a:t>FCFM/UAS, </a:t>
            </a:r>
            <a:r>
              <a:rPr lang="es-MX" sz="1400" b="1" strike="noStrike" spc="-1" dirty="0" smtClean="0">
                <a:solidFill>
                  <a:srgbClr val="000000"/>
                </a:solidFill>
                <a:uFill>
                  <a:solidFill>
                    <a:srgbClr val="FFFFFF"/>
                  </a:solidFill>
                </a:uFill>
                <a:latin typeface="Arial"/>
                <a:ea typeface="Droid Sans Fallback"/>
              </a:rPr>
              <a:t>CERN</a:t>
            </a:r>
            <a:r>
              <a:rPr lang="es-MX" sz="1400" b="1" strike="noStrike" spc="-1" dirty="0">
                <a:solidFill>
                  <a:srgbClr val="000000"/>
                </a:solidFill>
                <a:uFill>
                  <a:solidFill>
                    <a:srgbClr val="FFFFFF"/>
                  </a:solidFill>
                </a:uFill>
                <a:latin typeface="Arial"/>
                <a:ea typeface="Droid Sans Fallback"/>
              </a:rPr>
              <a:t>, LINAC4</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sp>
        <p:nvSpPr>
          <p:cNvPr id="307" name="CustomShape 5"/>
          <p:cNvSpPr/>
          <p:nvPr/>
        </p:nvSpPr>
        <p:spPr>
          <a:xfrm>
            <a:off x="194400" y="2886840"/>
            <a:ext cx="3898440" cy="10753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r>
              <a:rPr lang="es-MX" sz="1400" strike="noStrike" spc="-1" dirty="0">
                <a:solidFill>
                  <a:srgbClr val="000000"/>
                </a:solidFill>
                <a:uFill>
                  <a:solidFill>
                    <a:srgbClr val="FFFFFF"/>
                  </a:solidFill>
                </a:uFill>
                <a:latin typeface="Arial"/>
                <a:ea typeface="Droid Sans Fallback"/>
              </a:rPr>
              <a:t>Working Topics:</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b="1" strike="noStrike" spc="-1" dirty="0">
                <a:solidFill>
                  <a:srgbClr val="000000"/>
                </a:solidFill>
                <a:uFill>
                  <a:solidFill>
                    <a:srgbClr val="FFFFFF"/>
                  </a:solidFill>
                </a:uFill>
                <a:latin typeface="Arial"/>
                <a:ea typeface="Droid Sans Fallback"/>
              </a:rPr>
              <a:t>Particle Source Simulation and Design </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b="1" strike="noStrike" spc="-1" dirty="0">
                <a:solidFill>
                  <a:srgbClr val="000000"/>
                </a:solidFill>
                <a:uFill>
                  <a:solidFill>
                    <a:srgbClr val="FFFFFF"/>
                  </a:solidFill>
                </a:uFill>
                <a:latin typeface="Arial"/>
                <a:ea typeface="Droid Sans Fallback"/>
              </a:rPr>
              <a:t>Negative Ion Beam </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b="1" strike="noStrike" spc="-1" dirty="0">
                <a:solidFill>
                  <a:srgbClr val="000000"/>
                </a:solidFill>
                <a:uFill>
                  <a:solidFill>
                    <a:srgbClr val="FFFFFF"/>
                  </a:solidFill>
                </a:uFill>
                <a:latin typeface="Arial"/>
                <a:ea typeface="Droid Sans Fallback"/>
              </a:rPr>
              <a:t>Plasmas Physics </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b="1" strike="noStrike" spc="-1" dirty="0">
                <a:solidFill>
                  <a:srgbClr val="000000"/>
                </a:solidFill>
                <a:uFill>
                  <a:solidFill>
                    <a:srgbClr val="FFFFFF"/>
                  </a:solidFill>
                </a:uFill>
                <a:latin typeface="Arial"/>
                <a:ea typeface="Droid Sans Fallback"/>
              </a:rPr>
              <a:t>Beam Transport</a:t>
            </a:r>
            <a:endParaRPr lang="es-MX" sz="1800" strike="noStrike" spc="-1" dirty="0">
              <a:solidFill>
                <a:srgbClr val="000000"/>
              </a:solidFill>
              <a:uFill>
                <a:solidFill>
                  <a:srgbClr val="FFFFFF"/>
                </a:solidFill>
              </a:uFill>
              <a:latin typeface="Arial"/>
            </a:endParaRPr>
          </a:p>
        </p:txBody>
      </p:sp>
      <p:sp>
        <p:nvSpPr>
          <p:cNvPr id="308" name="CustomShape 6"/>
          <p:cNvSpPr/>
          <p:nvPr/>
        </p:nvSpPr>
        <p:spPr>
          <a:xfrm>
            <a:off x="165600" y="5995080"/>
            <a:ext cx="3896640" cy="71280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marL="216000" indent="-206640" algn="just">
              <a:lnSpc>
                <a:spcPct val="100000"/>
              </a:lnSpc>
            </a:pPr>
            <a:r>
              <a:rPr lang="es-MX" sz="1400" strike="noStrike" spc="-1">
                <a:solidFill>
                  <a:srgbClr val="000000"/>
                </a:solidFill>
                <a:uFill>
                  <a:solidFill>
                    <a:srgbClr val="FFFFFF"/>
                  </a:solidFill>
                </a:uFill>
                <a:latin typeface="Arial"/>
                <a:ea typeface="Droid Sans Fallback"/>
              </a:rPr>
              <a:t>Simulation of the Linac4 Ion source</a:t>
            </a:r>
            <a:endParaRPr lang="es-MX" sz="1800" strike="noStrike" spc="-1">
              <a:solidFill>
                <a:srgbClr val="000000"/>
              </a:solidFill>
              <a:uFill>
                <a:solidFill>
                  <a:srgbClr val="FFFFFF"/>
                </a:solidFill>
              </a:uFill>
              <a:latin typeface="Arial"/>
            </a:endParaRPr>
          </a:p>
          <a:p>
            <a:pPr marL="216000" indent="-206640" algn="just">
              <a:lnSpc>
                <a:spcPct val="100000"/>
              </a:lnSpc>
            </a:pPr>
            <a:r>
              <a:rPr lang="es-MX" sz="1400" strike="noStrike" spc="-1">
                <a:solidFill>
                  <a:srgbClr val="000000"/>
                </a:solidFill>
                <a:uFill>
                  <a:solidFill>
                    <a:srgbClr val="FFFFFF"/>
                  </a:solidFill>
                </a:uFill>
                <a:latin typeface="Arial"/>
                <a:ea typeface="Droid Sans Fallback"/>
              </a:rPr>
              <a:t>Electodes(Blue)</a:t>
            </a:r>
            <a:endParaRPr lang="es-MX" sz="1800" strike="noStrike" spc="-1">
              <a:solidFill>
                <a:srgbClr val="000000"/>
              </a:solidFill>
              <a:uFill>
                <a:solidFill>
                  <a:srgbClr val="FFFFFF"/>
                </a:solidFill>
              </a:uFill>
              <a:latin typeface="Arial"/>
            </a:endParaRPr>
          </a:p>
          <a:p>
            <a:pPr marL="216000" indent="-206640" algn="just">
              <a:lnSpc>
                <a:spcPct val="100000"/>
              </a:lnSpc>
            </a:pPr>
            <a:r>
              <a:rPr lang="es-MX" sz="1400" strike="noStrike" spc="-1">
                <a:solidFill>
                  <a:srgbClr val="000000"/>
                </a:solidFill>
                <a:uFill>
                  <a:solidFill>
                    <a:srgbClr val="FFFFFF"/>
                  </a:solidFill>
                </a:uFill>
                <a:latin typeface="Arial"/>
                <a:ea typeface="Droid Sans Fallback"/>
              </a:rPr>
              <a:t>H- Beam (Red</a:t>
            </a:r>
            <a:r>
              <a:rPr lang="es-MX" sz="1090" strike="noStrike" spc="-1">
                <a:solidFill>
                  <a:srgbClr val="000000"/>
                </a:solidFill>
                <a:uFill>
                  <a:solidFill>
                    <a:srgbClr val="FFFFFF"/>
                  </a:solidFill>
                </a:uFill>
                <a:latin typeface="Arial"/>
                <a:ea typeface="Droid Sans Fallback"/>
              </a:rPr>
              <a:t>)</a:t>
            </a:r>
            <a:endParaRPr lang="es-MX" sz="1800" strike="noStrike" spc="-1">
              <a:solidFill>
                <a:srgbClr val="000000"/>
              </a:solidFill>
              <a:uFill>
                <a:solidFill>
                  <a:srgbClr val="FFFFFF"/>
                </a:solidFill>
              </a:uFill>
              <a:latin typeface="Arial"/>
            </a:endParaRPr>
          </a:p>
        </p:txBody>
      </p:sp>
      <p:sp>
        <p:nvSpPr>
          <p:cNvPr id="309" name="CustomShape 7"/>
          <p:cNvSpPr/>
          <p:nvPr/>
        </p:nvSpPr>
        <p:spPr>
          <a:xfrm>
            <a:off x="4909680" y="2961000"/>
            <a:ext cx="3898440" cy="10753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endParaRPr lang="es-MX" sz="1800" strike="noStrike" spc="-1" dirty="0">
              <a:solidFill>
                <a:srgbClr val="000000"/>
              </a:solidFill>
              <a:uFill>
                <a:solidFill>
                  <a:srgbClr val="FFFFFF"/>
                </a:solidFill>
              </a:uFill>
              <a:latin typeface="Arial"/>
            </a:endParaRPr>
          </a:p>
          <a:p>
            <a:pPr marL="208080" indent="-206640">
              <a:lnSpc>
                <a:spcPct val="100000"/>
              </a:lnSpc>
            </a:pPr>
            <a:r>
              <a:rPr lang="es-MX" sz="1270" b="1" strike="noStrike" spc="-1" dirty="0">
                <a:solidFill>
                  <a:srgbClr val="000000"/>
                </a:solidFill>
                <a:uFill>
                  <a:solidFill>
                    <a:srgbClr val="FFFFFF"/>
                  </a:solidFill>
                </a:uFill>
                <a:latin typeface="Arial"/>
                <a:ea typeface="Droid Sans Fallback"/>
              </a:rPr>
              <a:t>3-D models of Space charge compensation</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270" b="1" strike="noStrike" spc="-1" dirty="0">
                <a:solidFill>
                  <a:srgbClr val="000000"/>
                </a:solidFill>
                <a:uFill>
                  <a:solidFill>
                    <a:srgbClr val="FFFFFF"/>
                  </a:solidFill>
                </a:uFill>
                <a:latin typeface="Arial"/>
                <a:ea typeface="Droid Sans Fallback"/>
              </a:rPr>
              <a:t>Magnet Design </a:t>
            </a:r>
            <a:endParaRPr lang="es-MX" sz="1800" strike="noStrike" spc="-1" dirty="0">
              <a:solidFill>
                <a:srgbClr val="000000"/>
              </a:solidFill>
              <a:uFill>
                <a:solidFill>
                  <a:srgbClr val="FFFFFF"/>
                </a:solidFill>
              </a:uFill>
              <a:latin typeface="Arial"/>
            </a:endParaRPr>
          </a:p>
        </p:txBody>
      </p:sp>
      <p:pic>
        <p:nvPicPr>
          <p:cNvPr id="310" name="Picture 3"/>
          <p:cNvPicPr/>
          <p:nvPr/>
        </p:nvPicPr>
        <p:blipFill>
          <a:blip r:embed="rId3"/>
          <a:srcRect l="7" t="8063" r="5930" b="5937"/>
          <a:stretch/>
        </p:blipFill>
        <p:spPr>
          <a:xfrm>
            <a:off x="5622878" y="3816000"/>
            <a:ext cx="2872042" cy="1430460"/>
          </a:xfrm>
          <a:prstGeom prst="rect">
            <a:avLst/>
          </a:prstGeom>
          <a:ln>
            <a:noFill/>
          </a:ln>
        </p:spPr>
      </p:pic>
      <p:pic>
        <p:nvPicPr>
          <p:cNvPr id="311" name="Picture 1"/>
          <p:cNvPicPr/>
          <p:nvPr/>
        </p:nvPicPr>
        <p:blipFill>
          <a:blip r:embed="rId4"/>
          <a:srcRect t="2616" b="29217"/>
          <a:stretch/>
        </p:blipFill>
        <p:spPr>
          <a:xfrm>
            <a:off x="0" y="432000"/>
            <a:ext cx="1598400" cy="1582560"/>
          </a:xfrm>
          <a:prstGeom prst="rect">
            <a:avLst/>
          </a:prstGeom>
          <a:ln>
            <a:noFill/>
          </a:ln>
        </p:spPr>
      </p:pic>
      <p:sp>
        <p:nvSpPr>
          <p:cNvPr id="312" name="CustomShape 8"/>
          <p:cNvSpPr/>
          <p:nvPr/>
        </p:nvSpPr>
        <p:spPr>
          <a:xfrm>
            <a:off x="72000" y="2160000"/>
            <a:ext cx="237564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DejaVu Sans"/>
                <a:hlinkClick r:id="rId5"/>
              </a:rPr>
              <a:t>cvalerio@uas.edu.mx</a:t>
            </a:r>
            <a:endParaRPr lang="es-MX" sz="1800" strike="noStrike" spc="-1">
              <a:solidFill>
                <a:srgbClr val="000000"/>
              </a:solidFill>
              <a:uFill>
                <a:solidFill>
                  <a:srgbClr val="FFFFFF"/>
                </a:solidFill>
              </a:uFill>
              <a:latin typeface="Arial"/>
            </a:endParaRPr>
          </a:p>
        </p:txBody>
      </p:sp>
      <p:pic>
        <p:nvPicPr>
          <p:cNvPr id="13" name="Picture 10"/>
          <p:cNvPicPr/>
          <p:nvPr/>
        </p:nvPicPr>
        <p:blipFill>
          <a:blip r:embed="rId6"/>
          <a:stretch/>
        </p:blipFill>
        <p:spPr>
          <a:xfrm>
            <a:off x="4423236" y="5234760"/>
            <a:ext cx="3309120" cy="1623240"/>
          </a:xfrm>
          <a:prstGeom prst="rect">
            <a:avLst/>
          </a:prstGeom>
          <a:ln>
            <a:noFill/>
          </a:ln>
        </p:spPr>
      </p:pic>
    </p:spTree>
    <p:extLst>
      <p:ext uri="{BB962C8B-B14F-4D97-AF65-F5344CB8AC3E}">
        <p14:creationId xmlns:p14="http://schemas.microsoft.com/office/powerpoint/2010/main" val="77314283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3" name="CustomShape 3"/>
          <p:cNvSpPr/>
          <p:nvPr/>
        </p:nvSpPr>
        <p:spPr>
          <a:xfrm>
            <a:off x="194400" y="2328840"/>
            <a:ext cx="8750880" cy="35467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strike="noStrike" spc="-1" dirty="0">
                <a:solidFill>
                  <a:srgbClr val="000000"/>
                </a:solidFill>
                <a:uFill>
                  <a:solidFill>
                    <a:srgbClr val="FFFFFF"/>
                  </a:solidFill>
                </a:uFill>
                <a:latin typeface="Arial"/>
                <a:ea typeface="Droid Sans Fallback"/>
              </a:rPr>
              <a:t>Working topic</a:t>
            </a:r>
            <a:r>
              <a:rPr lang="es-MX" sz="1400" b="1" strike="noStrike" spc="-1" dirty="0">
                <a:solidFill>
                  <a:srgbClr val="000000"/>
                </a:solidFill>
                <a:uFill>
                  <a:solidFill>
                    <a:srgbClr val="FFFFFF"/>
                  </a:solidFill>
                </a:uFill>
                <a:latin typeface="Arial"/>
                <a:ea typeface="Droid Sans Fallback"/>
              </a:rPr>
              <a:t>:</a:t>
            </a:r>
            <a:endParaRPr lang="es-MX" sz="1800" strike="noStrike" spc="-1" dirty="0">
              <a:solidFill>
                <a:srgbClr val="000000"/>
              </a:solidFill>
              <a:uFill>
                <a:solidFill>
                  <a:srgbClr val="FFFFFF"/>
                </a:solidFill>
              </a:uFill>
              <a:latin typeface="Arial"/>
            </a:endParaRPr>
          </a:p>
        </p:txBody>
      </p:sp>
      <p:pic>
        <p:nvPicPr>
          <p:cNvPr id="294" name="Picture 2"/>
          <p:cNvPicPr/>
          <p:nvPr/>
        </p:nvPicPr>
        <p:blipFill>
          <a:blip r:embed="rId2"/>
          <a:stretch/>
        </p:blipFill>
        <p:spPr>
          <a:xfrm>
            <a:off x="124200" y="432000"/>
            <a:ext cx="1533600" cy="1566360"/>
          </a:xfrm>
          <a:prstGeom prst="rect">
            <a:avLst/>
          </a:prstGeom>
          <a:ln>
            <a:noFill/>
          </a:ln>
        </p:spPr>
      </p:pic>
      <p:sp>
        <p:nvSpPr>
          <p:cNvPr id="295" name="CustomShape 4"/>
          <p:cNvSpPr/>
          <p:nvPr/>
        </p:nvSpPr>
        <p:spPr>
          <a:xfrm>
            <a:off x="1872000" y="343800"/>
            <a:ext cx="7198920" cy="179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292934"/>
                </a:solidFill>
                <a:uFill>
                  <a:solidFill>
                    <a:srgbClr val="FFFFFF"/>
                  </a:solidFill>
                </a:uFill>
                <a:latin typeface="Arial"/>
                <a:ea typeface="DejaVu Sans"/>
              </a:rPr>
              <a:t>Juan Reyes Herrera</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trike="noStrike" spc="-1" dirty="0">
                <a:solidFill>
                  <a:srgbClr val="292934"/>
                </a:solidFill>
                <a:uFill>
                  <a:solidFill>
                    <a:srgbClr val="FFFFFF"/>
                  </a:solidFill>
                </a:uFill>
                <a:latin typeface="Arial"/>
                <a:ea typeface="DejaVu Sans"/>
              </a:rPr>
              <a:t>Doctor</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Affiliations: </a:t>
            </a:r>
            <a:r>
              <a:rPr lang="es-MX" sz="1400" b="1" strike="noStrike" spc="-1" dirty="0">
                <a:solidFill>
                  <a:srgbClr val="292934"/>
                </a:solidFill>
                <a:uFill>
                  <a:solidFill>
                    <a:srgbClr val="FFFFFF"/>
                  </a:solidFill>
                </a:uFill>
                <a:latin typeface="Arial"/>
                <a:ea typeface="DejaVu Sans"/>
              </a:rPr>
              <a:t>Institute of Physics, UNAM </a:t>
            </a:r>
            <a:r>
              <a:rPr lang="es-MX" sz="1400" strike="noStrike" spc="-1" dirty="0">
                <a:solidFill>
                  <a:srgbClr val="292934"/>
                </a:solidFill>
                <a:uFill>
                  <a:solidFill>
                    <a:srgbClr val="FFFFFF"/>
                  </a:solidFill>
                </a:uFill>
                <a:latin typeface="Arial"/>
                <a:ea typeface="DejaVu Sans"/>
              </a:rPr>
              <a:t>– CDMX, México</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 </a:t>
            </a:r>
            <a:r>
              <a:rPr lang="es-MX" sz="1400" b="1" strike="noStrike" spc="-1" dirty="0">
                <a:solidFill>
                  <a:srgbClr val="292934"/>
                </a:solidFill>
                <a:uFill>
                  <a:solidFill>
                    <a:srgbClr val="FFFFFF"/>
                  </a:solidFill>
                </a:uFill>
                <a:latin typeface="Arial"/>
                <a:ea typeface="DejaVu Sans"/>
              </a:rPr>
              <a:t>ALBA Synchrotron Light Source </a:t>
            </a:r>
            <a:r>
              <a:rPr lang="es-MX" sz="1400" strike="noStrike" spc="-1" dirty="0">
                <a:solidFill>
                  <a:srgbClr val="292934"/>
                </a:solidFill>
                <a:uFill>
                  <a:solidFill>
                    <a:srgbClr val="FFFFFF"/>
                  </a:solidFill>
                </a:uFill>
                <a:latin typeface="Arial"/>
                <a:ea typeface="DejaVu Sans"/>
              </a:rPr>
              <a:t>– Barcelona, Spain.</a:t>
            </a:r>
            <a:endParaRPr lang="es-MX" sz="1800" strike="noStrike" spc="-1" dirty="0">
              <a:solidFill>
                <a:srgbClr val="000000"/>
              </a:solidFill>
              <a:uFill>
                <a:solidFill>
                  <a:srgbClr val="FFFFFF"/>
                </a:solidFill>
              </a:uFill>
              <a:latin typeface="Arial"/>
            </a:endParaRPr>
          </a:p>
        </p:txBody>
      </p:sp>
      <p:sp>
        <p:nvSpPr>
          <p:cNvPr id="296" name="CustomShape 5"/>
          <p:cNvSpPr/>
          <p:nvPr/>
        </p:nvSpPr>
        <p:spPr>
          <a:xfrm>
            <a:off x="22680" y="2088000"/>
            <a:ext cx="2208240" cy="30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ＭＳ Ｐゴシック"/>
                <a:hlinkClick r:id="rId3"/>
              </a:rPr>
              <a:t>jureyherrera@gmail.com</a:t>
            </a:r>
            <a:r>
              <a:rPr lang="es-MX" sz="1400" strike="noStrike" spc="-1">
                <a:solidFill>
                  <a:srgbClr val="00B0F0"/>
                </a:solidFill>
                <a:uFill>
                  <a:solidFill>
                    <a:srgbClr val="FFFFFF"/>
                  </a:solidFill>
                </a:uFill>
                <a:latin typeface="Arial"/>
                <a:ea typeface="ＭＳ Ｐゴシック"/>
              </a:rPr>
              <a:t> </a:t>
            </a:r>
            <a:endParaRPr lang="es-MX" sz="1800" strike="noStrike" spc="-1">
              <a:solidFill>
                <a:srgbClr val="000000"/>
              </a:solidFill>
              <a:uFill>
                <a:solidFill>
                  <a:srgbClr val="FFFFFF"/>
                </a:solidFill>
              </a:uFill>
              <a:latin typeface="Arial"/>
            </a:endParaRPr>
          </a:p>
        </p:txBody>
      </p:sp>
      <p:pic>
        <p:nvPicPr>
          <p:cNvPr id="297" name="Picture 7"/>
          <p:cNvPicPr/>
          <p:nvPr/>
        </p:nvPicPr>
        <p:blipFill>
          <a:blip r:embed="rId4"/>
          <a:stretch/>
        </p:blipFill>
        <p:spPr>
          <a:xfrm>
            <a:off x="2999880" y="4608000"/>
            <a:ext cx="3119040" cy="1870920"/>
          </a:xfrm>
          <a:prstGeom prst="rect">
            <a:avLst/>
          </a:prstGeom>
          <a:ln w="9360">
            <a:noFill/>
          </a:ln>
        </p:spPr>
      </p:pic>
      <p:sp>
        <p:nvSpPr>
          <p:cNvPr id="298" name="CustomShape 6"/>
          <p:cNvSpPr/>
          <p:nvPr/>
        </p:nvSpPr>
        <p:spPr>
          <a:xfrm>
            <a:off x="304920" y="3076920"/>
            <a:ext cx="5942160" cy="179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b="1" strike="noStrike" spc="-1" dirty="0">
                <a:solidFill>
                  <a:srgbClr val="000000"/>
                </a:solidFill>
                <a:uFill>
                  <a:solidFill>
                    <a:srgbClr val="FFFFFF"/>
                  </a:solidFill>
                </a:uFill>
                <a:latin typeface="Arial"/>
                <a:ea typeface="DejaVu Sans"/>
              </a:rPr>
              <a:t>Simultaneous PIXE and XRF elemental analysis.</a:t>
            </a:r>
            <a:endParaRPr lang="es-MX" sz="1800" strike="noStrike" spc="-1" dirty="0">
              <a:solidFill>
                <a:srgbClr val="000000"/>
              </a:solidFill>
              <a:uFill>
                <a:solidFill>
                  <a:srgbClr val="FFFFFF"/>
                </a:solidFill>
              </a:uFill>
              <a:latin typeface="Arial"/>
            </a:endParaRPr>
          </a:p>
          <a:p>
            <a:pPr algn="just">
              <a:lnSpc>
                <a:spcPct val="100000"/>
              </a:lnSpc>
            </a:pPr>
            <a:endParaRPr lang="es-MX" sz="1800" strike="noStrike" spc="-1" dirty="0">
              <a:solidFill>
                <a:srgbClr val="000000"/>
              </a:solidFill>
              <a:uFill>
                <a:solidFill>
                  <a:srgbClr val="FFFFFF"/>
                </a:solidFill>
              </a:uFill>
              <a:latin typeface="Arial"/>
            </a:endParaRPr>
          </a:p>
          <a:p>
            <a:pPr algn="just">
              <a:lnSpc>
                <a:spcPct val="100000"/>
              </a:lnSpc>
            </a:pPr>
            <a:r>
              <a:rPr lang="es-MX" sz="1400" strike="noStrike" spc="-1" dirty="0">
                <a:solidFill>
                  <a:srgbClr val="292934"/>
                </a:solidFill>
                <a:uFill>
                  <a:solidFill>
                    <a:srgbClr val="FFFFFF"/>
                  </a:solidFill>
                </a:uFill>
                <a:latin typeface="Arial"/>
                <a:ea typeface="DejaVu Sans"/>
              </a:rPr>
              <a:t>Areas of Interest</a:t>
            </a:r>
            <a:r>
              <a:rPr lang="es-MX" sz="1400" b="1" strike="noStrike" spc="-1" dirty="0">
                <a:solidFill>
                  <a:srgbClr val="292934"/>
                </a:solidFill>
                <a:uFill>
                  <a:solidFill>
                    <a:srgbClr val="FFFFFF"/>
                  </a:solidFill>
                </a:uFill>
                <a:latin typeface="Arial"/>
                <a:ea typeface="DejaVu Sans"/>
              </a:rPr>
              <a:t>:</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 X-ray spectrometry.</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 Synchrotron light sources.</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 X-ray optics and beamline design.</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Surface plasma process.</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Accelerator physics.</a:t>
            </a:r>
            <a:endParaRPr lang="es-MX" sz="1800" strike="noStrike" spc="-1" dirty="0">
              <a:solidFill>
                <a:srgbClr val="000000"/>
              </a:solidFill>
              <a:uFill>
                <a:solidFill>
                  <a:srgbClr val="FFFFFF"/>
                </a:solidFill>
              </a:uFill>
              <a:latin typeface="Arial"/>
            </a:endParaRPr>
          </a:p>
        </p:txBody>
      </p:sp>
      <p:pic>
        <p:nvPicPr>
          <p:cNvPr id="299" name="Picture 8"/>
          <p:cNvPicPr/>
          <p:nvPr/>
        </p:nvPicPr>
        <p:blipFill>
          <a:blip r:embed="rId5"/>
          <a:stretch/>
        </p:blipFill>
        <p:spPr>
          <a:xfrm>
            <a:off x="6313320" y="5104440"/>
            <a:ext cx="2541600" cy="1446480"/>
          </a:xfrm>
          <a:prstGeom prst="rect">
            <a:avLst/>
          </a:prstGeom>
          <a:ln w="9360">
            <a:noFill/>
          </a:ln>
        </p:spPr>
      </p:pic>
      <p:pic>
        <p:nvPicPr>
          <p:cNvPr id="300" name="Picture 3"/>
          <p:cNvPicPr/>
          <p:nvPr/>
        </p:nvPicPr>
        <p:blipFill>
          <a:blip r:embed="rId6"/>
          <a:stretch/>
        </p:blipFill>
        <p:spPr>
          <a:xfrm>
            <a:off x="194400" y="5256000"/>
            <a:ext cx="3114720" cy="1438920"/>
          </a:xfrm>
          <a:prstGeom prst="rect">
            <a:avLst/>
          </a:prstGeom>
          <a:ln>
            <a:noFill/>
          </a:ln>
        </p:spPr>
      </p:pic>
      <p:pic>
        <p:nvPicPr>
          <p:cNvPr id="301" name="Picture 4"/>
          <p:cNvPicPr/>
          <p:nvPr/>
        </p:nvPicPr>
        <p:blipFill>
          <a:blip r:embed="rId7"/>
          <a:stretch/>
        </p:blipFill>
        <p:spPr>
          <a:xfrm>
            <a:off x="5760000" y="2406960"/>
            <a:ext cx="2675520" cy="2055960"/>
          </a:xfrm>
          <a:prstGeom prst="rect">
            <a:avLst/>
          </a:prstGeom>
          <a:ln>
            <a:noFill/>
          </a:ln>
        </p:spPr>
      </p:pic>
    </p:spTree>
    <p:extLst>
      <p:ext uri="{BB962C8B-B14F-4D97-AF65-F5344CB8AC3E}">
        <p14:creationId xmlns:p14="http://schemas.microsoft.com/office/powerpoint/2010/main" val="126699220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2761921" y="472370"/>
            <a:ext cx="5263200" cy="306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p>
            <a:r>
              <a:rPr lang="en-US" sz="1300" dirty="0">
                <a:solidFill>
                  <a:schemeClr val="bg1"/>
                </a:solidFill>
              </a:rPr>
              <a:t>Name:      </a:t>
            </a:r>
            <a:r>
              <a:rPr lang="en-US" sz="1500" b="1" dirty="0">
                <a:solidFill>
                  <a:schemeClr val="bg1"/>
                </a:solidFill>
              </a:rPr>
              <a:t>Alejandro </a:t>
            </a:r>
            <a:r>
              <a:rPr lang="en-US" sz="1500" b="1" dirty="0" err="1">
                <a:solidFill>
                  <a:schemeClr val="bg1"/>
                </a:solidFill>
              </a:rPr>
              <a:t>Castilla</a:t>
            </a:r>
            <a:r>
              <a:rPr lang="en-US" sz="1500" b="1" dirty="0">
                <a:solidFill>
                  <a:schemeClr val="bg1"/>
                </a:solidFill>
              </a:rPr>
              <a:t> </a:t>
            </a:r>
            <a:r>
              <a:rPr lang="en-US" sz="1500" b="1" dirty="0" err="1">
                <a:solidFill>
                  <a:schemeClr val="bg1"/>
                </a:solidFill>
              </a:rPr>
              <a:t>Loeza</a:t>
            </a:r>
            <a:r>
              <a:rPr lang="en-US" sz="1500" b="1" dirty="0">
                <a:solidFill>
                  <a:schemeClr val="bg1"/>
                </a:solidFill>
              </a:rPr>
              <a:t>.</a:t>
            </a:r>
          </a:p>
          <a:p>
            <a:endParaRPr lang="en-US" sz="1100" dirty="0">
              <a:solidFill>
                <a:schemeClr val="bg1"/>
              </a:solidFill>
            </a:endParaRPr>
          </a:p>
          <a:p>
            <a:r>
              <a:rPr lang="en-US" sz="1300" dirty="0">
                <a:solidFill>
                  <a:schemeClr val="bg1"/>
                </a:solidFill>
              </a:rPr>
              <a:t>Degree:         </a:t>
            </a:r>
            <a:r>
              <a:rPr lang="en-US" sz="1500" b="1" dirty="0">
                <a:solidFill>
                  <a:schemeClr val="bg1"/>
                </a:solidFill>
              </a:rPr>
              <a:t>PhD. </a:t>
            </a:r>
            <a:r>
              <a:rPr lang="en-US" sz="1500" b="1" dirty="0" smtClean="0">
                <a:solidFill>
                  <a:schemeClr val="bg1"/>
                </a:solidFill>
              </a:rPr>
              <a:t> </a:t>
            </a:r>
            <a:r>
              <a:rPr lang="en-US" sz="1500" b="1" dirty="0">
                <a:solidFill>
                  <a:schemeClr val="bg1"/>
                </a:solidFill>
              </a:rPr>
              <a:t>In Physics.</a:t>
            </a:r>
          </a:p>
          <a:p>
            <a:endParaRPr lang="en-US" sz="1100" dirty="0">
              <a:solidFill>
                <a:schemeClr val="bg1"/>
              </a:solidFill>
            </a:endParaRPr>
          </a:p>
          <a:p>
            <a:r>
              <a:rPr lang="en-US" sz="1300" dirty="0">
                <a:solidFill>
                  <a:schemeClr val="bg1"/>
                </a:solidFill>
              </a:rPr>
              <a:t>Affiliations: </a:t>
            </a:r>
            <a:endParaRPr lang="en-US" sz="1300" b="1" dirty="0">
              <a:solidFill>
                <a:schemeClr val="bg1"/>
              </a:solidFill>
            </a:endParaRPr>
          </a:p>
          <a:p>
            <a:r>
              <a:rPr lang="en-US" sz="1500" b="1" dirty="0">
                <a:solidFill>
                  <a:schemeClr val="bg1"/>
                </a:solidFill>
              </a:rPr>
              <a:t>CERN Beams Group RF-SRF </a:t>
            </a:r>
            <a:r>
              <a:rPr lang="en-US" sz="1500" dirty="0">
                <a:solidFill>
                  <a:schemeClr val="bg1"/>
                </a:solidFill>
              </a:rPr>
              <a:t>– Geneva, CH.</a:t>
            </a:r>
          </a:p>
          <a:p>
            <a:r>
              <a:rPr lang="en-US" sz="1500" b="1" dirty="0">
                <a:solidFill>
                  <a:schemeClr val="bg1"/>
                </a:solidFill>
              </a:rPr>
              <a:t>Universidad de Guanajuato </a:t>
            </a:r>
            <a:r>
              <a:rPr lang="en-US" sz="1500" dirty="0">
                <a:solidFill>
                  <a:schemeClr val="bg1"/>
                </a:solidFill>
              </a:rPr>
              <a:t>– León, </a:t>
            </a:r>
            <a:r>
              <a:rPr lang="en-US" sz="1500" dirty="0" err="1">
                <a:solidFill>
                  <a:schemeClr val="bg1"/>
                </a:solidFill>
              </a:rPr>
              <a:t>Gto</a:t>
            </a:r>
            <a:r>
              <a:rPr lang="en-US" sz="1500" dirty="0">
                <a:solidFill>
                  <a:schemeClr val="bg1"/>
                </a:solidFill>
              </a:rPr>
              <a:t>. </a:t>
            </a:r>
          </a:p>
          <a:p>
            <a:r>
              <a:rPr lang="en-US" sz="1500" b="1" dirty="0">
                <a:solidFill>
                  <a:schemeClr val="bg1"/>
                </a:solidFill>
              </a:rPr>
              <a:t>Jefferson Lab </a:t>
            </a:r>
            <a:r>
              <a:rPr lang="en-US" sz="1500" dirty="0">
                <a:solidFill>
                  <a:schemeClr val="bg1"/>
                </a:solidFill>
              </a:rPr>
              <a:t>– Newport News, VA.</a:t>
            </a:r>
          </a:p>
          <a:p>
            <a:r>
              <a:rPr lang="en-US" sz="1500" b="1" dirty="0">
                <a:solidFill>
                  <a:schemeClr val="bg1"/>
                </a:solidFill>
              </a:rPr>
              <a:t>Old Dominion University </a:t>
            </a:r>
            <a:r>
              <a:rPr lang="en-US" sz="1500" dirty="0">
                <a:solidFill>
                  <a:schemeClr val="bg1"/>
                </a:solidFill>
              </a:rPr>
              <a:t>- Norfolk, VA.</a:t>
            </a:r>
          </a:p>
          <a:p>
            <a:endParaRPr lang="en-US" sz="1100" dirty="0">
              <a:solidFill>
                <a:schemeClr val="bg1"/>
              </a:solidFill>
            </a:endParaRPr>
          </a:p>
          <a:p>
            <a:r>
              <a:rPr lang="en-US" sz="1300" dirty="0">
                <a:solidFill>
                  <a:schemeClr val="bg1"/>
                </a:solidFill>
              </a:rPr>
              <a:t>Institutions where develops his research:</a:t>
            </a:r>
          </a:p>
          <a:p>
            <a:r>
              <a:rPr lang="en-US" sz="1500" b="1" dirty="0">
                <a:solidFill>
                  <a:schemeClr val="bg1"/>
                </a:solidFill>
              </a:rPr>
              <a:t>CERN Beams RF-SRF </a:t>
            </a:r>
            <a:r>
              <a:rPr lang="en-US" sz="1500" dirty="0">
                <a:solidFill>
                  <a:schemeClr val="bg1"/>
                </a:solidFill>
              </a:rPr>
              <a:t>– Geneva, CH.</a:t>
            </a:r>
            <a:endParaRPr lang="en-US" sz="1500" b="1" dirty="0">
              <a:solidFill>
                <a:schemeClr val="bg1"/>
              </a:solidFill>
            </a:endParaRPr>
          </a:p>
          <a:p>
            <a:r>
              <a:rPr lang="en-US" sz="1500" b="1" dirty="0">
                <a:solidFill>
                  <a:schemeClr val="bg1"/>
                </a:solidFill>
              </a:rPr>
              <a:t>Center for Accelerator Science </a:t>
            </a:r>
            <a:r>
              <a:rPr lang="en-US" sz="1500" dirty="0">
                <a:solidFill>
                  <a:schemeClr val="bg1"/>
                </a:solidFill>
              </a:rPr>
              <a:t>– ODU.</a:t>
            </a:r>
          </a:p>
          <a:p>
            <a:r>
              <a:rPr lang="en-US" sz="1500" b="1" dirty="0">
                <a:solidFill>
                  <a:schemeClr val="bg1"/>
                </a:solidFill>
              </a:rPr>
              <a:t>Jefferson Lab </a:t>
            </a:r>
            <a:r>
              <a:rPr lang="en-US" sz="1500" dirty="0">
                <a:solidFill>
                  <a:schemeClr val="bg1"/>
                </a:solidFill>
              </a:rPr>
              <a:t>– Newport News, VA.</a:t>
            </a:r>
          </a:p>
        </p:txBody>
      </p:sp>
      <p:sp>
        <p:nvSpPr>
          <p:cNvPr id="15363" name="TextBox 2"/>
          <p:cNvSpPr txBox="1">
            <a:spLocks noChangeArrowheads="1"/>
          </p:cNvSpPr>
          <p:nvPr/>
        </p:nvSpPr>
        <p:spPr bwMode="auto">
          <a:xfrm>
            <a:off x="563040" y="3917211"/>
            <a:ext cx="6577920" cy="245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a:defRPr>
                <a:solidFill>
                  <a:schemeClr val="bg1"/>
                </a:solidFill>
                <a:latin typeface="Arial" charset="0"/>
                <a:ea typeface="ＭＳ Ｐゴシック" charset="0"/>
                <a:cs typeface="ＭＳ Ｐゴシック" charset="0"/>
              </a:defRPr>
            </a:lvl1pPr>
            <a:lvl2pPr marL="1028700">
              <a:defRPr>
                <a:solidFill>
                  <a:schemeClr val="bg1"/>
                </a:solidFill>
                <a:latin typeface="Arial" charset="0"/>
                <a:ea typeface="ＭＳ Ｐゴシック" charset="0"/>
              </a:defRPr>
            </a:lvl2pPr>
            <a:lvl3pPr>
              <a:defRPr>
                <a:solidFill>
                  <a:schemeClr val="bg1"/>
                </a:solidFill>
                <a:latin typeface="Arial" charset="0"/>
                <a:ea typeface="ＭＳ Ｐゴシック" charset="0"/>
              </a:defRPr>
            </a:lvl3pPr>
            <a:lvl4pPr>
              <a:defRPr>
                <a:solidFill>
                  <a:schemeClr val="bg1"/>
                </a:solidFill>
                <a:latin typeface="Arial" charset="0"/>
                <a:ea typeface="ＭＳ Ｐゴシック" charset="0"/>
              </a:defRPr>
            </a:lvl4pPr>
            <a:lvl5pPr>
              <a:defRPr>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a:solidFill>
                  <a:schemeClr val="bg1"/>
                </a:solidFill>
                <a:latin typeface="Arial" charset="0"/>
                <a:ea typeface="ＭＳ Ｐゴシック" charset="0"/>
              </a:defRPr>
            </a:lvl9pPr>
          </a:lstStyle>
          <a:p>
            <a:r>
              <a:rPr lang="en-US" sz="1300" dirty="0">
                <a:solidFill>
                  <a:srgbClr val="000000"/>
                </a:solidFill>
              </a:rPr>
              <a:t>Project Subject:</a:t>
            </a:r>
          </a:p>
          <a:p>
            <a:r>
              <a:rPr lang="en-US" b="1" dirty="0">
                <a:solidFill>
                  <a:srgbClr val="000000"/>
                </a:solidFill>
              </a:rPr>
              <a:t>Design and Operation of Superconducting Radiofrequency Cavities for Particle Accelerators.</a:t>
            </a:r>
          </a:p>
          <a:p>
            <a:endParaRPr lang="en-US" sz="1500" dirty="0">
              <a:solidFill>
                <a:srgbClr val="000000"/>
              </a:solidFill>
            </a:endParaRPr>
          </a:p>
          <a:p>
            <a:pPr>
              <a:buFont typeface="Arial" charset="0"/>
              <a:buChar char="•"/>
            </a:pPr>
            <a:r>
              <a:rPr lang="en-US" sz="1500" dirty="0">
                <a:solidFill>
                  <a:srgbClr val="000000"/>
                </a:solidFill>
              </a:rPr>
              <a:t> Radiofrequency Applications Beyond Acceleration.</a:t>
            </a:r>
          </a:p>
          <a:p>
            <a:pPr>
              <a:buFont typeface="Arial" charset="0"/>
              <a:buChar char="•"/>
            </a:pPr>
            <a:r>
              <a:rPr lang="en-US" sz="1500" dirty="0">
                <a:solidFill>
                  <a:srgbClr val="000000"/>
                </a:solidFill>
              </a:rPr>
              <a:t> High Luminosity Future Colliders.</a:t>
            </a:r>
          </a:p>
          <a:p>
            <a:pPr>
              <a:buFont typeface="Arial" charset="0"/>
              <a:buChar char="•"/>
            </a:pPr>
            <a:endParaRPr lang="en-US" sz="1500" dirty="0">
              <a:solidFill>
                <a:srgbClr val="000000"/>
              </a:solidFill>
            </a:endParaRPr>
          </a:p>
          <a:p>
            <a:pPr lvl="1"/>
            <a:r>
              <a:rPr lang="en-US" sz="1500" b="1" dirty="0">
                <a:solidFill>
                  <a:srgbClr val="000000"/>
                </a:solidFill>
              </a:rPr>
              <a:t>Areas of Interest:</a:t>
            </a:r>
          </a:p>
          <a:p>
            <a:pPr lvl="1">
              <a:buFont typeface="Arial" charset="0"/>
              <a:buChar char="•"/>
            </a:pPr>
            <a:r>
              <a:rPr lang="en-US" sz="1500" dirty="0">
                <a:solidFill>
                  <a:srgbClr val="000000"/>
                </a:solidFill>
              </a:rPr>
              <a:t>Superconducting RF.</a:t>
            </a:r>
          </a:p>
          <a:p>
            <a:pPr lvl="1">
              <a:buFont typeface="Arial" charset="0"/>
              <a:buChar char="•"/>
            </a:pPr>
            <a:r>
              <a:rPr lang="en-US" sz="1500" dirty="0">
                <a:solidFill>
                  <a:srgbClr val="000000"/>
                </a:solidFill>
              </a:rPr>
              <a:t>Beam Dynamics at the Interaction Region.</a:t>
            </a:r>
          </a:p>
        </p:txBody>
      </p:sp>
      <p:pic>
        <p:nvPicPr>
          <p:cNvPr id="153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040" y="455088"/>
            <a:ext cx="1866240" cy="244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8161" y="3577336"/>
            <a:ext cx="2008800" cy="138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2480" y="456529"/>
            <a:ext cx="2008800" cy="15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30880" y="4759701"/>
            <a:ext cx="2797920" cy="209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3841" y="2245196"/>
            <a:ext cx="2013120" cy="109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
          <p:cNvSpPr txBox="1">
            <a:spLocks noChangeArrowheads="1"/>
          </p:cNvSpPr>
          <p:nvPr/>
        </p:nvSpPr>
        <p:spPr bwMode="auto">
          <a:xfrm>
            <a:off x="735840" y="3061839"/>
            <a:ext cx="1520640" cy="283811"/>
          </a:xfrm>
          <a:prstGeom prst="rect">
            <a:avLst/>
          </a:prstGeom>
          <a:noFill/>
          <a:ln>
            <a:noFill/>
          </a:ln>
        </p:spPr>
        <p:txBody>
          <a:bodyPr lIns="82945" tIns="41473" rIns="82945" bIns="41473">
            <a:spAutoFit/>
          </a:bodyPr>
          <a:lstStyle>
            <a:lvl1pPr>
              <a:defRPr sz="2400">
                <a:solidFill>
                  <a:schemeClr val="bg1"/>
                </a:solidFill>
                <a:latin typeface="Arial" charset="0"/>
                <a:ea typeface="ＭＳ Ｐゴシック" charset="-128"/>
              </a:defRPr>
            </a:lvl1pPr>
            <a:lvl2pPr marL="1028700">
              <a:defRPr sz="2400">
                <a:solidFill>
                  <a:schemeClr val="bg1"/>
                </a:solidFill>
                <a:latin typeface="Arial" charset="0"/>
                <a:ea typeface="ＭＳ Ｐゴシック" charset="-128"/>
              </a:defRPr>
            </a:lvl2pPr>
            <a:lvl3pPr>
              <a:defRPr sz="2400">
                <a:solidFill>
                  <a:schemeClr val="bg1"/>
                </a:solidFill>
                <a:latin typeface="Arial" charset="0"/>
                <a:ea typeface="ＭＳ Ｐゴシック" charset="-128"/>
              </a:defRPr>
            </a:lvl3pPr>
            <a:lvl4pPr>
              <a:defRPr sz="2400">
                <a:solidFill>
                  <a:schemeClr val="bg1"/>
                </a:solidFill>
                <a:latin typeface="Arial" charset="0"/>
                <a:ea typeface="ＭＳ Ｐゴシック" charset="-128"/>
              </a:defRPr>
            </a:lvl4pPr>
            <a:lvl5pPr>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128"/>
              </a:defRPr>
            </a:lvl9pPr>
          </a:lstStyle>
          <a:p>
            <a:pPr>
              <a:defRPr/>
            </a:pPr>
            <a:r>
              <a:rPr lang="en-US" altLang="en-US" sz="1300" dirty="0">
                <a:ln w="0">
                  <a:solidFill>
                    <a:srgbClr val="0070C0"/>
                  </a:solidFill>
                </a:ln>
                <a:solidFill>
                  <a:srgbClr val="00B0F0"/>
                </a:solidFill>
                <a:effectLst>
                  <a:outerShdw blurRad="38100" dist="25400" dir="5400000" algn="ctr" rotWithShape="0">
                    <a:srgbClr val="6E747A">
                      <a:alpha val="43000"/>
                    </a:srgbClr>
                  </a:outerShdw>
                </a:effectLst>
                <a:hlinkClick r:id="rId8"/>
              </a:rPr>
              <a:t>a.castilla@cern.ch</a:t>
            </a:r>
            <a:r>
              <a:rPr lang="en-US" altLang="en-US" sz="1300" dirty="0">
                <a:ln w="0">
                  <a:solidFill>
                    <a:srgbClr val="0070C0"/>
                  </a:solidFill>
                </a:ln>
                <a:solidFill>
                  <a:srgbClr val="00B0F0"/>
                </a:solidFill>
                <a:effectLst>
                  <a:outerShdw blurRad="38100" dist="25400" dir="5400000" algn="ctr" rotWithShape="0">
                    <a:srgbClr val="6E747A">
                      <a:alpha val="43000"/>
                    </a:srgbClr>
                  </a:outerShdw>
                </a:effectLst>
              </a:rPr>
              <a:t> </a:t>
            </a:r>
          </a:p>
        </p:txBody>
      </p:sp>
    </p:spTree>
    <p:extLst>
      <p:ext uri="{BB962C8B-B14F-4D97-AF65-F5344CB8AC3E}">
        <p14:creationId xmlns:p14="http://schemas.microsoft.com/office/powerpoint/2010/main" val="27124621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3" name="CustomShape 3"/>
          <p:cNvSpPr/>
          <p:nvPr/>
        </p:nvSpPr>
        <p:spPr>
          <a:xfrm>
            <a:off x="1764000" y="481680"/>
            <a:ext cx="6874920" cy="149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8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000000"/>
                </a:solidFill>
                <a:uFill>
                  <a:solidFill>
                    <a:srgbClr val="FFFFFF"/>
                  </a:solidFill>
                </a:uFill>
                <a:latin typeface="Arial"/>
                <a:ea typeface="DejaVu Sans"/>
              </a:rPr>
              <a:t>Salvador I. Sosa Güitrón</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Degree:       </a:t>
            </a:r>
            <a:r>
              <a:rPr lang="es-MX" sz="1400" strike="noStrike" spc="-1" dirty="0">
                <a:solidFill>
                  <a:srgbClr val="000000"/>
                </a:solidFill>
                <a:uFill>
                  <a:solidFill>
                    <a:srgbClr val="FFFFFF"/>
                  </a:solidFill>
                </a:uFill>
                <a:latin typeface="Arial"/>
                <a:ea typeface="DejaVu Sans"/>
              </a:rPr>
              <a:t>  </a:t>
            </a:r>
            <a:r>
              <a:rPr lang="es-MX" sz="1400" b="1" spc="-1" dirty="0">
                <a:solidFill>
                  <a:srgbClr val="292934"/>
                </a:solidFill>
                <a:uFill>
                  <a:solidFill>
                    <a:srgbClr val="FFFFFF"/>
                  </a:solidFill>
                </a:uFill>
                <a:latin typeface="Arial"/>
                <a:ea typeface="DejaVu Sans"/>
              </a:rPr>
              <a:t>PH. D. </a:t>
            </a:r>
            <a:r>
              <a:rPr lang="es-MX" sz="1400" b="1" spc="-1" dirty="0" smtClean="0">
                <a:solidFill>
                  <a:srgbClr val="292934"/>
                </a:solidFill>
                <a:uFill>
                  <a:solidFill>
                    <a:srgbClr val="FFFFFF"/>
                  </a:solidFill>
                </a:uFill>
                <a:latin typeface="Arial"/>
                <a:ea typeface="DejaVu Sans"/>
              </a:rPr>
              <a:t>student</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Affiliation: </a:t>
            </a:r>
            <a:r>
              <a:rPr lang="es-MX" sz="1400" b="1" strike="noStrike" spc="-1" dirty="0">
                <a:solidFill>
                  <a:srgbClr val="000000"/>
                </a:solidFill>
                <a:uFill>
                  <a:solidFill>
                    <a:srgbClr val="FFFFFF"/>
                  </a:solidFill>
                </a:uFill>
                <a:latin typeface="Arial"/>
                <a:ea typeface="DejaVu Sans"/>
              </a:rPr>
              <a:t>Old Dominion University </a:t>
            </a:r>
            <a:r>
              <a:rPr lang="es-MX" sz="1400" strike="noStrike" spc="-1" dirty="0">
                <a:solidFill>
                  <a:srgbClr val="000000"/>
                </a:solidFill>
                <a:uFill>
                  <a:solidFill>
                    <a:srgbClr val="FFFFFF"/>
                  </a:solidFill>
                </a:uFill>
                <a:latin typeface="Arial"/>
                <a:ea typeface="DejaVu Sans"/>
              </a:rPr>
              <a:t>- Norfolk, VA</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Institution where develops his research: </a:t>
            </a:r>
            <a:r>
              <a:rPr lang="es-MX" sz="1400" b="1" strike="noStrike" spc="-1" dirty="0">
                <a:solidFill>
                  <a:srgbClr val="000000"/>
                </a:solidFill>
                <a:uFill>
                  <a:solidFill>
                    <a:srgbClr val="FFFFFF"/>
                  </a:solidFill>
                </a:uFill>
                <a:latin typeface="Arial"/>
                <a:ea typeface="DejaVu Sans"/>
              </a:rPr>
              <a:t>Center for Accelerator Science</a:t>
            </a:r>
            <a:endParaRPr lang="es-MX" sz="1800" strike="noStrike" spc="-1" dirty="0">
              <a:solidFill>
                <a:srgbClr val="000000"/>
              </a:solidFill>
              <a:uFill>
                <a:solidFill>
                  <a:srgbClr val="FFFFFF"/>
                </a:solidFill>
              </a:uFill>
              <a:latin typeface="Arial"/>
            </a:endParaRPr>
          </a:p>
          <a:p>
            <a:pPr>
              <a:lnSpc>
                <a:spcPct val="80000"/>
              </a:lnSpc>
            </a:pPr>
            <a:r>
              <a:rPr lang="es-MX" sz="1400" b="1" strike="noStrike" spc="-1" dirty="0">
                <a:solidFill>
                  <a:srgbClr val="000000"/>
                </a:solidFill>
                <a:uFill>
                  <a:solidFill>
                    <a:srgbClr val="FFFFFF"/>
                  </a:solidFill>
                </a:uFill>
                <a:latin typeface="Arial"/>
                <a:ea typeface="DejaVu Sans"/>
              </a:rPr>
              <a:t> </a:t>
            </a:r>
            <a:r>
              <a:rPr lang="es-MX" sz="1400" strike="noStrike" spc="-1" dirty="0">
                <a:solidFill>
                  <a:srgbClr val="000000"/>
                </a:solidFill>
                <a:uFill>
                  <a:solidFill>
                    <a:srgbClr val="FFFFFF"/>
                  </a:solidFill>
                </a:uFill>
                <a:latin typeface="Arial"/>
                <a:ea typeface="DejaVu Sans"/>
              </a:rPr>
              <a:t>– ODU. </a:t>
            </a:r>
            <a:r>
              <a:rPr lang="es-MX" sz="1400" b="1" strike="noStrike" spc="-1" dirty="0">
                <a:solidFill>
                  <a:srgbClr val="000000"/>
                </a:solidFill>
                <a:uFill>
                  <a:solidFill>
                    <a:srgbClr val="FFFFFF"/>
                  </a:solidFill>
                </a:uFill>
                <a:latin typeface="Arial"/>
                <a:ea typeface="DejaVu Sans"/>
              </a:rPr>
              <a:t>Jefferson Lab </a:t>
            </a:r>
            <a:r>
              <a:rPr lang="es-MX" sz="1400" strike="noStrike" spc="-1" dirty="0">
                <a:solidFill>
                  <a:srgbClr val="000000"/>
                </a:solidFill>
                <a:uFill>
                  <a:solidFill>
                    <a:srgbClr val="FFFFFF"/>
                  </a:solidFill>
                </a:uFill>
                <a:latin typeface="Arial"/>
                <a:ea typeface="DejaVu Sans"/>
              </a:rPr>
              <a:t>– Newport News, VA</a:t>
            </a:r>
            <a:endParaRPr lang="es-MX" sz="1800" strike="noStrike" spc="-1" dirty="0">
              <a:solidFill>
                <a:srgbClr val="000000"/>
              </a:solidFill>
              <a:uFill>
                <a:solidFill>
                  <a:srgbClr val="FFFFFF"/>
                </a:solidFill>
              </a:uFill>
              <a:latin typeface="Arial"/>
            </a:endParaRPr>
          </a:p>
        </p:txBody>
      </p:sp>
      <p:sp>
        <p:nvSpPr>
          <p:cNvPr id="354" name="CustomShape 4"/>
          <p:cNvSpPr/>
          <p:nvPr/>
        </p:nvSpPr>
        <p:spPr>
          <a:xfrm>
            <a:off x="115200" y="2664000"/>
            <a:ext cx="197172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08080" indent="-206640">
              <a:lnSpc>
                <a:spcPct val="100000"/>
              </a:lnSpc>
            </a:pPr>
            <a:r>
              <a:rPr lang="es-MX" sz="1400" strike="noStrike" spc="-1">
                <a:solidFill>
                  <a:srgbClr val="000000"/>
                </a:solidFill>
                <a:uFill>
                  <a:solidFill>
                    <a:srgbClr val="FFFFFF"/>
                  </a:solidFill>
                </a:uFill>
                <a:latin typeface="Arial"/>
                <a:ea typeface="Droid Sans Fallback"/>
              </a:rPr>
              <a:t>Working Topics</a:t>
            </a:r>
            <a:r>
              <a:rPr lang="es-MX" sz="1400" b="1" strike="noStrike" spc="-1">
                <a:solidFill>
                  <a:srgbClr val="000000"/>
                </a:solidFill>
                <a:uFill>
                  <a:solidFill>
                    <a:srgbClr val="FFFFFF"/>
                  </a:solidFill>
                </a:uFill>
                <a:latin typeface="Arial"/>
                <a:ea typeface="Droid Sans Fallback"/>
              </a:rPr>
              <a:t>:</a:t>
            </a:r>
            <a:endParaRPr lang="es-MX" sz="1800" strike="noStrike" spc="-1">
              <a:solidFill>
                <a:srgbClr val="000000"/>
              </a:solidFill>
              <a:uFill>
                <a:solidFill>
                  <a:srgbClr val="FFFFFF"/>
                </a:solidFill>
              </a:uFill>
              <a:latin typeface="Arial"/>
            </a:endParaRPr>
          </a:p>
        </p:txBody>
      </p:sp>
      <p:pic>
        <p:nvPicPr>
          <p:cNvPr id="355" name="Picture 5"/>
          <p:cNvPicPr/>
          <p:nvPr/>
        </p:nvPicPr>
        <p:blipFill>
          <a:blip r:embed="rId2"/>
          <a:stretch/>
        </p:blipFill>
        <p:spPr>
          <a:xfrm>
            <a:off x="217440" y="360000"/>
            <a:ext cx="1509480" cy="1886400"/>
          </a:xfrm>
          <a:prstGeom prst="rect">
            <a:avLst/>
          </a:prstGeom>
          <a:ln>
            <a:noFill/>
          </a:ln>
        </p:spPr>
      </p:pic>
      <p:sp>
        <p:nvSpPr>
          <p:cNvPr id="356" name="CustomShape 5"/>
          <p:cNvSpPr/>
          <p:nvPr/>
        </p:nvSpPr>
        <p:spPr>
          <a:xfrm>
            <a:off x="148320" y="2541600"/>
            <a:ext cx="4832640" cy="4222080"/>
          </a:xfrm>
          <a:prstGeom prst="rect">
            <a:avLst/>
          </a:prstGeom>
          <a:noFill/>
          <a:ln>
            <a:noFill/>
          </a:ln>
        </p:spPr>
        <p:style>
          <a:lnRef idx="0">
            <a:scrgbClr r="0" g="0" b="0"/>
          </a:lnRef>
          <a:fillRef idx="0">
            <a:scrgbClr r="0" g="0" b="0"/>
          </a:fillRef>
          <a:effectRef idx="0">
            <a:scrgbClr r="0" g="0" b="0"/>
          </a:effectRef>
          <a:fontRef idx="minor"/>
        </p:style>
        <p:txBody>
          <a:bodyPr lIns="82800" tIns="41400" rIns="82800" bIns="41400"/>
          <a:lstStyle/>
          <a:p>
            <a:pPr>
              <a:lnSpc>
                <a:spcPct val="100000"/>
              </a:lnSpc>
            </a:pP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a:p>
            <a:pPr>
              <a:lnSpc>
                <a:spcPct val="100000"/>
              </a:lnSpc>
            </a:pPr>
            <a:r>
              <a:rPr lang="es-MX" sz="1400" b="1" strike="noStrike" spc="-1">
                <a:solidFill>
                  <a:srgbClr val="000000"/>
                </a:solidFill>
                <a:uFill>
                  <a:solidFill>
                    <a:srgbClr val="FFFFFF"/>
                  </a:solidFill>
                </a:uFill>
                <a:latin typeface="Arial"/>
                <a:ea typeface="ＭＳ Ｐゴシック"/>
              </a:rPr>
              <a:t>Películas Superconductoras para Cavidades SRF en Aceleradores de Partículas</a:t>
            </a: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a:p>
            <a:pPr marL="216000"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Cavidades SRF limitadas principalmente por el material de fabricación, Niobio.</a:t>
            </a:r>
            <a:endParaRPr lang="es-MX" sz="1800" strike="noStrike" spc="-1">
              <a:solidFill>
                <a:srgbClr val="000000"/>
              </a:solidFill>
              <a:uFill>
                <a:solidFill>
                  <a:srgbClr val="FFFFFF"/>
                </a:solidFill>
              </a:uFill>
              <a:latin typeface="Arial"/>
            </a:endParaRPr>
          </a:p>
          <a:p>
            <a:pPr marL="216000"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Materiales alternos a Nb:</a:t>
            </a:r>
            <a:endParaRPr lang="es-MX" sz="1800" strike="noStrike" spc="-1">
              <a:solidFill>
                <a:srgbClr val="000000"/>
              </a:solidFill>
              <a:uFill>
                <a:solidFill>
                  <a:srgbClr val="FFFFFF"/>
                </a:solidFill>
              </a:uFill>
              <a:latin typeface="Arial"/>
            </a:endParaRPr>
          </a:p>
          <a:p>
            <a:pPr marL="1028880" lvl="1"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Mayor gradiente de aceleración.</a:t>
            </a:r>
            <a:endParaRPr lang="es-MX" sz="1800" strike="noStrike" spc="-1">
              <a:solidFill>
                <a:srgbClr val="000000"/>
              </a:solidFill>
              <a:uFill>
                <a:solidFill>
                  <a:srgbClr val="FFFFFF"/>
                </a:solidFill>
              </a:uFill>
              <a:latin typeface="Arial"/>
            </a:endParaRPr>
          </a:p>
          <a:p>
            <a:pPr marL="1028880" lvl="1"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Reducción de costos de criogenia, al incrementar la temperatura de operación del acelerador de 2 a 4 K.</a:t>
            </a:r>
            <a:endParaRPr lang="es-MX" sz="1800" strike="noStrike" spc="-1">
              <a:solidFill>
                <a:srgbClr val="000000"/>
              </a:solidFill>
              <a:uFill>
                <a:solidFill>
                  <a:srgbClr val="FFFFFF"/>
                </a:solidFill>
              </a:uFill>
              <a:latin typeface="Arial"/>
            </a:endParaRPr>
          </a:p>
          <a:p>
            <a:pPr marL="1028880" lvl="1"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Películas delgadas superconductoras aplicadas a cavidades de Nb.</a:t>
            </a:r>
            <a:endParaRPr lang="es-MX" sz="1800" strike="noStrike" spc="-1">
              <a:solidFill>
                <a:srgbClr val="000000"/>
              </a:solidFill>
              <a:uFill>
                <a:solidFill>
                  <a:srgbClr val="FFFFFF"/>
                </a:solidFill>
              </a:uFill>
              <a:latin typeface="Arial"/>
            </a:endParaRPr>
          </a:p>
          <a:p>
            <a:pPr marL="1028880">
              <a:lnSpc>
                <a:spcPct val="100000"/>
              </a:lnSpc>
            </a:pPr>
            <a:endParaRPr lang="es-MX" sz="1800" strike="noStrike" spc="-1">
              <a:solidFill>
                <a:srgbClr val="000000"/>
              </a:solidFill>
              <a:uFill>
                <a:solidFill>
                  <a:srgbClr val="FFFFFF"/>
                </a:solidFill>
              </a:uFill>
              <a:latin typeface="Arial"/>
            </a:endParaRPr>
          </a:p>
          <a:p>
            <a:pPr marL="1028880">
              <a:lnSpc>
                <a:spcPct val="100000"/>
              </a:lnSpc>
            </a:pPr>
            <a:endParaRPr lang="es-MX" sz="1800" strike="noStrike" spc="-1">
              <a:solidFill>
                <a:srgbClr val="000000"/>
              </a:solidFill>
              <a:uFill>
                <a:solidFill>
                  <a:srgbClr val="FFFFFF"/>
                </a:solidFill>
              </a:uFill>
              <a:latin typeface="Arial"/>
            </a:endParaRPr>
          </a:p>
          <a:p>
            <a:pPr marL="1028880">
              <a:lnSpc>
                <a:spcPct val="100000"/>
              </a:lnSpc>
            </a:pPr>
            <a:endParaRPr lang="es-MX" sz="1800" strike="noStrike" spc="-1">
              <a:solidFill>
                <a:srgbClr val="000000"/>
              </a:solidFill>
              <a:uFill>
                <a:solidFill>
                  <a:srgbClr val="FFFFFF"/>
                </a:solidFill>
              </a:uFill>
              <a:latin typeface="Arial"/>
            </a:endParaRPr>
          </a:p>
          <a:p>
            <a:pPr marL="1028880">
              <a:lnSpc>
                <a:spcPct val="100000"/>
              </a:lnSpc>
            </a:pPr>
            <a:endParaRPr lang="es-MX" sz="1800" strike="noStrike" spc="-1">
              <a:solidFill>
                <a:srgbClr val="000000"/>
              </a:solidFill>
              <a:uFill>
                <a:solidFill>
                  <a:srgbClr val="FFFFFF"/>
                </a:solidFill>
              </a:uFill>
              <a:latin typeface="Arial"/>
            </a:endParaRPr>
          </a:p>
        </p:txBody>
      </p:sp>
      <p:sp>
        <p:nvSpPr>
          <p:cNvPr id="357" name="CustomShape 6"/>
          <p:cNvSpPr/>
          <p:nvPr/>
        </p:nvSpPr>
        <p:spPr>
          <a:xfrm>
            <a:off x="148320" y="5904000"/>
            <a:ext cx="4458600" cy="1088280"/>
          </a:xfrm>
          <a:prstGeom prst="rect">
            <a:avLst/>
          </a:prstGeom>
          <a:noFill/>
          <a:ln>
            <a:noFill/>
          </a:ln>
        </p:spPr>
        <p:style>
          <a:lnRef idx="0">
            <a:scrgbClr r="0" g="0" b="0"/>
          </a:lnRef>
          <a:fillRef idx="0">
            <a:scrgbClr r="0" g="0" b="0"/>
          </a:fillRef>
          <a:effectRef idx="0">
            <a:scrgbClr r="0" g="0" b="0"/>
          </a:effectRef>
          <a:fontRef idx="minor"/>
        </p:style>
      </p:sp>
      <p:sp>
        <p:nvSpPr>
          <p:cNvPr id="358" name="CustomShape 7"/>
          <p:cNvSpPr/>
          <p:nvPr/>
        </p:nvSpPr>
        <p:spPr>
          <a:xfrm>
            <a:off x="5627520" y="6136920"/>
            <a:ext cx="3527280" cy="50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4000"/>
              </a:lnSpc>
            </a:pPr>
            <a:r>
              <a:rPr lang="es-MX" sz="1400" i="1" strike="noStrike" spc="-1">
                <a:solidFill>
                  <a:srgbClr val="292934"/>
                </a:solidFill>
                <a:uFill>
                  <a:solidFill>
                    <a:srgbClr val="FFFFFF"/>
                  </a:solidFill>
                </a:uFill>
                <a:latin typeface="Arial"/>
                <a:ea typeface="DejaVu Sans"/>
              </a:rPr>
              <a:t>Preparando la cavidad SRF para pruebas de materiales superconductores en Jlab.</a:t>
            </a:r>
            <a:endParaRPr lang="es-MX" sz="1800" strike="noStrike" spc="-1">
              <a:solidFill>
                <a:srgbClr val="000000"/>
              </a:solidFill>
              <a:uFill>
                <a:solidFill>
                  <a:srgbClr val="FFFFFF"/>
                </a:solidFill>
              </a:uFill>
              <a:latin typeface="Arial"/>
            </a:endParaRPr>
          </a:p>
        </p:txBody>
      </p:sp>
      <p:pic>
        <p:nvPicPr>
          <p:cNvPr id="359" name="Picture 8"/>
          <p:cNvPicPr/>
          <p:nvPr/>
        </p:nvPicPr>
        <p:blipFill>
          <a:blip r:embed="rId3"/>
          <a:stretch/>
        </p:blipFill>
        <p:spPr>
          <a:xfrm>
            <a:off x="5688000" y="3960000"/>
            <a:ext cx="3167280" cy="2159280"/>
          </a:xfrm>
          <a:prstGeom prst="rect">
            <a:avLst/>
          </a:prstGeom>
          <a:ln>
            <a:noFill/>
          </a:ln>
        </p:spPr>
      </p:pic>
      <p:pic>
        <p:nvPicPr>
          <p:cNvPr id="360" name="Picture 3"/>
          <p:cNvPicPr/>
          <p:nvPr/>
        </p:nvPicPr>
        <p:blipFill>
          <a:blip r:embed="rId4"/>
          <a:stretch/>
        </p:blipFill>
        <p:spPr>
          <a:xfrm rot="19024800">
            <a:off x="5860440" y="2014200"/>
            <a:ext cx="3391920" cy="573480"/>
          </a:xfrm>
          <a:prstGeom prst="rect">
            <a:avLst/>
          </a:prstGeom>
          <a:ln>
            <a:noFill/>
          </a:ln>
        </p:spPr>
      </p:pic>
      <p:sp>
        <p:nvSpPr>
          <p:cNvPr id="361" name="CustomShape 8"/>
          <p:cNvSpPr/>
          <p:nvPr/>
        </p:nvSpPr>
        <p:spPr>
          <a:xfrm>
            <a:off x="7250760" y="2895480"/>
            <a:ext cx="1744560" cy="8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4000"/>
              </a:lnSpc>
            </a:pPr>
            <a:r>
              <a:rPr lang="es-MX" sz="1300" i="1" strike="noStrike" spc="-1">
                <a:solidFill>
                  <a:srgbClr val="292934"/>
                </a:solidFill>
                <a:uFill>
                  <a:solidFill>
                    <a:srgbClr val="FFFFFF"/>
                  </a:solidFill>
                </a:uFill>
                <a:latin typeface="Arial"/>
                <a:ea typeface="DejaVu Sans"/>
              </a:rPr>
              <a:t>Cavidad de aceleraci</a:t>
            </a:r>
            <a:r>
              <a:rPr lang="es-MX" sz="1300" strike="noStrike" spc="-1">
                <a:solidFill>
                  <a:srgbClr val="292934"/>
                </a:solidFill>
                <a:uFill>
                  <a:solidFill>
                    <a:srgbClr val="FFFFFF"/>
                  </a:solidFill>
                </a:uFill>
                <a:latin typeface="Arial"/>
                <a:ea typeface="DejaVu Sans"/>
              </a:rPr>
              <a:t>ó</a:t>
            </a:r>
            <a:r>
              <a:rPr lang="es-MX" sz="1300" i="1" strike="noStrike" spc="-1">
                <a:solidFill>
                  <a:srgbClr val="292934"/>
                </a:solidFill>
                <a:uFill>
                  <a:solidFill>
                    <a:srgbClr val="FFFFFF"/>
                  </a:solidFill>
                </a:uFill>
                <a:latin typeface="Arial"/>
                <a:ea typeface="DejaVu Sans"/>
              </a:rPr>
              <a:t>n SRF para International Linear Collider.</a:t>
            </a:r>
            <a:endParaRPr lang="es-MX" sz="1800" strike="noStrike" spc="-1">
              <a:solidFill>
                <a:srgbClr val="000000"/>
              </a:solidFill>
              <a:uFill>
                <a:solidFill>
                  <a:srgbClr val="FFFFFF"/>
                </a:solidFill>
              </a:uFill>
              <a:latin typeface="Arial"/>
            </a:endParaRPr>
          </a:p>
        </p:txBody>
      </p:sp>
      <p:sp>
        <p:nvSpPr>
          <p:cNvPr id="362" name="CustomShape 9"/>
          <p:cNvSpPr/>
          <p:nvPr/>
        </p:nvSpPr>
        <p:spPr>
          <a:xfrm>
            <a:off x="101160" y="2232000"/>
            <a:ext cx="227376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DejaVu Sans"/>
                <a:hlinkClick r:id="rId5"/>
              </a:rPr>
              <a:t>ssosa006@odu.edu</a:t>
            </a:r>
            <a:r>
              <a:rPr lang="es-MX" sz="1800" strike="noStrike" spc="-1">
                <a:solidFill>
                  <a:srgbClr val="000000"/>
                </a:solidFill>
                <a:uFill>
                  <a:solidFill>
                    <a:srgbClr val="FFFFFF"/>
                  </a:solidFill>
                </a:uFill>
                <a:latin typeface="Arial"/>
                <a:ea typeface="DejaVu Sans"/>
              </a:rPr>
              <a:t> </a:t>
            </a:r>
            <a:endParaRPr lang="es-MX" sz="1800" strike="noStrike" spc="-1">
              <a:solidFill>
                <a:srgbClr val="000000"/>
              </a:solidFill>
              <a:uFill>
                <a:solidFill>
                  <a:srgbClr val="FFFFFF"/>
                </a:solidFill>
              </a:uFill>
              <a:latin typeface="Arial"/>
            </a:endParaRPr>
          </a:p>
        </p:txBody>
      </p:sp>
      <p:sp>
        <p:nvSpPr>
          <p:cNvPr id="363" name="CustomShape 10"/>
          <p:cNvSpPr/>
          <p:nvPr/>
        </p:nvSpPr>
        <p:spPr>
          <a:xfrm>
            <a:off x="-1001520" y="5989680"/>
            <a:ext cx="7768800" cy="489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28880">
              <a:lnSpc>
                <a:spcPct val="100000"/>
              </a:lnSpc>
            </a:pPr>
            <a:r>
              <a:rPr lang="es-MX" sz="1400" strike="noStrike" spc="-1">
                <a:solidFill>
                  <a:srgbClr val="000000"/>
                </a:solidFill>
                <a:uFill>
                  <a:solidFill>
                    <a:srgbClr val="FFFFFF"/>
                  </a:solidFill>
                </a:uFill>
                <a:latin typeface="Arial"/>
                <a:ea typeface="ＭＳ Ｐゴシック"/>
              </a:rPr>
              <a:t>Area of interest: </a:t>
            </a:r>
            <a:r>
              <a:rPr lang="es-MX" sz="1400" b="1" strike="noStrike" spc="-1">
                <a:solidFill>
                  <a:srgbClr val="000000"/>
                </a:solidFill>
                <a:uFill>
                  <a:solidFill>
                    <a:srgbClr val="FFFFFF"/>
                  </a:solidFill>
                </a:uFill>
                <a:latin typeface="Arial"/>
                <a:ea typeface="ＭＳ Ｐゴシック"/>
              </a:rPr>
              <a:t>Radio Frecuencia en Superconductores (SRF),</a:t>
            </a:r>
            <a:endParaRPr lang="es-MX" sz="1800" strike="noStrike" spc="-1">
              <a:solidFill>
                <a:srgbClr val="000000"/>
              </a:solidFill>
              <a:uFill>
                <a:solidFill>
                  <a:srgbClr val="FFFFFF"/>
                </a:solidFill>
              </a:uFill>
              <a:latin typeface="Arial"/>
            </a:endParaRPr>
          </a:p>
          <a:p>
            <a:pPr marL="1028880">
              <a:lnSpc>
                <a:spcPct val="100000"/>
              </a:lnSpc>
            </a:pPr>
            <a:r>
              <a:rPr lang="es-MX" sz="1400" b="1" strike="noStrike" spc="-1">
                <a:solidFill>
                  <a:srgbClr val="000000"/>
                </a:solidFill>
                <a:uFill>
                  <a:solidFill>
                    <a:srgbClr val="FFFFFF"/>
                  </a:solidFill>
                </a:uFill>
                <a:latin typeface="Arial"/>
                <a:ea typeface="ＭＳ Ｐゴシック"/>
              </a:rPr>
              <a:t> propiedades Magnéticas de Superconductores</a:t>
            </a:r>
            <a:r>
              <a:rPr lang="es-MX" sz="1400" strike="noStrike" spc="-1">
                <a:solidFill>
                  <a:srgbClr val="000000"/>
                </a:solidFill>
                <a:uFill>
                  <a:solidFill>
                    <a:srgbClr val="FFFFFF"/>
                  </a:solidFill>
                </a:uFill>
                <a:latin typeface="Arial"/>
                <a:ea typeface="ＭＳ Ｐゴシック"/>
              </a:rPr>
              <a:t>.</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337944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53" y="590729"/>
            <a:ext cx="1490870" cy="2074129"/>
          </a:xfrm>
          <a:prstGeom prst="rect">
            <a:avLst/>
          </a:prstGeom>
        </p:spPr>
      </p:pic>
      <p:sp>
        <p:nvSpPr>
          <p:cNvPr id="5" name="TextBox 4"/>
          <p:cNvSpPr txBox="1"/>
          <p:nvPr/>
        </p:nvSpPr>
        <p:spPr>
          <a:xfrm>
            <a:off x="1806181" y="384313"/>
            <a:ext cx="4388454" cy="2862323"/>
          </a:xfrm>
          <a:prstGeom prst="rect">
            <a:avLst/>
          </a:prstGeom>
          <a:noFill/>
        </p:spPr>
        <p:txBody>
          <a:bodyPr wrap="none" rtlCol="0">
            <a:spAutoFit/>
          </a:bodyPr>
          <a:lstStyle/>
          <a:p>
            <a:r>
              <a:rPr lang="es-MX" dirty="0" err="1">
                <a:solidFill>
                  <a:schemeClr val="bg1"/>
                </a:solidFill>
              </a:rPr>
              <a:t>Name</a:t>
            </a:r>
            <a:r>
              <a:rPr lang="es-MX" dirty="0">
                <a:solidFill>
                  <a:schemeClr val="bg1"/>
                </a:solidFill>
              </a:rPr>
              <a:t>:  </a:t>
            </a:r>
            <a:r>
              <a:rPr lang="es-MX" b="1" dirty="0">
                <a:solidFill>
                  <a:schemeClr val="bg1"/>
                </a:solidFill>
              </a:rPr>
              <a:t>Daniel Chávez Valenzuela</a:t>
            </a:r>
          </a:p>
          <a:p>
            <a:endParaRPr lang="es-MX" dirty="0">
              <a:solidFill>
                <a:schemeClr val="bg1"/>
              </a:solidFill>
            </a:endParaRPr>
          </a:p>
          <a:p>
            <a:r>
              <a:rPr lang="es-MX" dirty="0" err="1">
                <a:solidFill>
                  <a:schemeClr val="bg1"/>
                </a:solidFill>
              </a:rPr>
              <a:t>Degree</a:t>
            </a:r>
            <a:r>
              <a:rPr lang="es-MX" dirty="0">
                <a:solidFill>
                  <a:schemeClr val="bg1"/>
                </a:solidFill>
              </a:rPr>
              <a:t>:      </a:t>
            </a:r>
            <a:r>
              <a:rPr lang="es-MX" b="1" dirty="0">
                <a:solidFill>
                  <a:schemeClr val="bg1"/>
                </a:solidFill>
              </a:rPr>
              <a:t>PhD. </a:t>
            </a:r>
            <a:r>
              <a:rPr lang="es-MX" b="1" dirty="0" err="1">
                <a:solidFill>
                  <a:schemeClr val="bg1"/>
                </a:solidFill>
              </a:rPr>
              <a:t>Student</a:t>
            </a:r>
            <a:endParaRPr lang="es-MX" b="1" dirty="0">
              <a:solidFill>
                <a:schemeClr val="bg1"/>
              </a:solidFill>
            </a:endParaRPr>
          </a:p>
          <a:p>
            <a:endParaRPr lang="es-MX" b="1" dirty="0">
              <a:solidFill>
                <a:schemeClr val="bg1"/>
              </a:solidFill>
            </a:endParaRPr>
          </a:p>
          <a:p>
            <a:r>
              <a:rPr lang="es-MX" dirty="0" err="1">
                <a:solidFill>
                  <a:schemeClr val="bg1"/>
                </a:solidFill>
              </a:rPr>
              <a:t>Ascription</a:t>
            </a:r>
            <a:r>
              <a:rPr lang="es-MX" dirty="0">
                <a:solidFill>
                  <a:schemeClr val="bg1"/>
                </a:solidFill>
              </a:rPr>
              <a:t>: </a:t>
            </a:r>
          </a:p>
          <a:p>
            <a:r>
              <a:rPr lang="es-MX" b="1" dirty="0">
                <a:solidFill>
                  <a:schemeClr val="bg1"/>
                </a:solidFill>
              </a:rPr>
              <a:t>Universidad de Guanajuato </a:t>
            </a:r>
            <a:r>
              <a:rPr lang="es-MX" dirty="0">
                <a:solidFill>
                  <a:schemeClr val="bg1"/>
                </a:solidFill>
              </a:rPr>
              <a:t>– León, Gto.</a:t>
            </a:r>
          </a:p>
          <a:p>
            <a:endParaRPr lang="es-MX" b="1" dirty="0">
              <a:solidFill>
                <a:schemeClr val="bg1"/>
              </a:solidFill>
            </a:endParaRPr>
          </a:p>
          <a:p>
            <a:r>
              <a:rPr lang="es-MX" dirty="0" err="1">
                <a:solidFill>
                  <a:schemeClr val="bg1"/>
                </a:solidFill>
              </a:rPr>
              <a:t>Institution</a:t>
            </a:r>
            <a:r>
              <a:rPr lang="es-MX" dirty="0">
                <a:solidFill>
                  <a:schemeClr val="bg1"/>
                </a:solidFill>
              </a:rPr>
              <a:t> </a:t>
            </a:r>
            <a:r>
              <a:rPr lang="es-MX" dirty="0" err="1">
                <a:solidFill>
                  <a:schemeClr val="bg1"/>
                </a:solidFill>
              </a:rPr>
              <a:t>where</a:t>
            </a:r>
            <a:r>
              <a:rPr lang="es-MX" dirty="0">
                <a:solidFill>
                  <a:schemeClr val="bg1"/>
                </a:solidFill>
              </a:rPr>
              <a:t> Project </a:t>
            </a:r>
            <a:r>
              <a:rPr lang="es-MX" dirty="0" err="1">
                <a:solidFill>
                  <a:schemeClr val="bg1"/>
                </a:solidFill>
              </a:rPr>
              <a:t>is</a:t>
            </a:r>
            <a:r>
              <a:rPr lang="es-MX" dirty="0">
                <a:solidFill>
                  <a:schemeClr val="bg1"/>
                </a:solidFill>
              </a:rPr>
              <a:t> </a:t>
            </a:r>
            <a:r>
              <a:rPr lang="es-MX" dirty="0" err="1">
                <a:solidFill>
                  <a:schemeClr val="bg1"/>
                </a:solidFill>
              </a:rPr>
              <a:t>being</a:t>
            </a:r>
            <a:r>
              <a:rPr lang="es-MX" dirty="0">
                <a:solidFill>
                  <a:schemeClr val="bg1"/>
                </a:solidFill>
              </a:rPr>
              <a:t> </a:t>
            </a:r>
            <a:r>
              <a:rPr lang="es-MX" dirty="0" err="1">
                <a:solidFill>
                  <a:schemeClr val="bg1"/>
                </a:solidFill>
              </a:rPr>
              <a:t>developed</a:t>
            </a:r>
            <a:r>
              <a:rPr lang="es-MX" dirty="0">
                <a:solidFill>
                  <a:schemeClr val="bg1"/>
                </a:solidFill>
              </a:rPr>
              <a:t>:</a:t>
            </a:r>
          </a:p>
          <a:p>
            <a:r>
              <a:rPr lang="es-MX" b="1" dirty="0">
                <a:solidFill>
                  <a:schemeClr val="bg1"/>
                </a:solidFill>
              </a:rPr>
              <a:t>Texas A&amp;M </a:t>
            </a:r>
            <a:r>
              <a:rPr lang="es-MX" b="1" dirty="0" err="1">
                <a:solidFill>
                  <a:schemeClr val="bg1"/>
                </a:solidFill>
              </a:rPr>
              <a:t>University</a:t>
            </a:r>
            <a:r>
              <a:rPr lang="es-MX" b="1" dirty="0">
                <a:solidFill>
                  <a:schemeClr val="bg1"/>
                </a:solidFill>
              </a:rPr>
              <a:t>- </a:t>
            </a:r>
            <a:r>
              <a:rPr lang="es-MX" dirty="0" err="1">
                <a:solidFill>
                  <a:schemeClr val="bg1"/>
                </a:solidFill>
              </a:rPr>
              <a:t>College</a:t>
            </a:r>
            <a:r>
              <a:rPr lang="es-MX" dirty="0">
                <a:solidFill>
                  <a:schemeClr val="bg1"/>
                </a:solidFill>
              </a:rPr>
              <a:t> </a:t>
            </a:r>
            <a:r>
              <a:rPr lang="es-MX" dirty="0" err="1">
                <a:solidFill>
                  <a:schemeClr val="bg1"/>
                </a:solidFill>
              </a:rPr>
              <a:t>Station</a:t>
            </a:r>
            <a:r>
              <a:rPr lang="es-MX" dirty="0">
                <a:solidFill>
                  <a:schemeClr val="bg1"/>
                </a:solidFill>
              </a:rPr>
              <a:t>, </a:t>
            </a:r>
            <a:r>
              <a:rPr lang="es-MX" dirty="0" err="1">
                <a:solidFill>
                  <a:schemeClr val="bg1"/>
                </a:solidFill>
              </a:rPr>
              <a:t>Tx</a:t>
            </a:r>
            <a:endParaRPr lang="es-MX" dirty="0">
              <a:solidFill>
                <a:schemeClr val="bg1"/>
              </a:solidFill>
            </a:endParaRPr>
          </a:p>
          <a:p>
            <a:endParaRPr lang="es-MX" b="1" dirty="0">
              <a:solidFill>
                <a:schemeClr val="bg1"/>
              </a:solidFill>
            </a:endParaRPr>
          </a:p>
        </p:txBody>
      </p:sp>
      <p:sp>
        <p:nvSpPr>
          <p:cNvPr id="6" name="TextBox 5"/>
          <p:cNvSpPr txBox="1"/>
          <p:nvPr/>
        </p:nvSpPr>
        <p:spPr>
          <a:xfrm>
            <a:off x="1" y="3246636"/>
            <a:ext cx="6725478" cy="1077218"/>
          </a:xfrm>
          <a:prstGeom prst="rect">
            <a:avLst/>
          </a:prstGeom>
          <a:noFill/>
        </p:spPr>
        <p:txBody>
          <a:bodyPr wrap="square" rtlCol="0">
            <a:spAutoFit/>
          </a:bodyPr>
          <a:lstStyle/>
          <a:p>
            <a:r>
              <a:rPr lang="es-MX" sz="1600" dirty="0" err="1">
                <a:solidFill>
                  <a:srgbClr val="000000"/>
                </a:solidFill>
              </a:rPr>
              <a:t>Research</a:t>
            </a:r>
            <a:r>
              <a:rPr lang="es-MX" sz="1600" dirty="0">
                <a:solidFill>
                  <a:srgbClr val="000000"/>
                </a:solidFill>
              </a:rPr>
              <a:t> Project:</a:t>
            </a:r>
          </a:p>
          <a:p>
            <a:r>
              <a:rPr lang="es-MX" sz="1600" b="1" dirty="0">
                <a:solidFill>
                  <a:srgbClr val="000000"/>
                </a:solidFill>
              </a:rPr>
              <a:t>R&amp;D of a NbTi Cable-in-Conduit superconductor for the 3.5T </a:t>
            </a:r>
            <a:r>
              <a:rPr lang="es-MX" sz="1600" b="1" dirty="0" smtClean="0">
                <a:solidFill>
                  <a:srgbClr val="000000"/>
                </a:solidFill>
              </a:rPr>
              <a:t>Superferric</a:t>
            </a:r>
            <a:r>
              <a:rPr lang="es-MX" sz="1600" b="1" dirty="0">
                <a:solidFill>
                  <a:srgbClr val="000000"/>
                </a:solidFill>
              </a:rPr>
              <a:t> </a:t>
            </a:r>
            <a:r>
              <a:rPr lang="es-MX" sz="1600" b="1" dirty="0" smtClean="0">
                <a:solidFill>
                  <a:srgbClr val="000000"/>
                </a:solidFill>
              </a:rPr>
              <a:t>arc </a:t>
            </a:r>
            <a:r>
              <a:rPr lang="es-MX" sz="1600" b="1" dirty="0">
                <a:solidFill>
                  <a:srgbClr val="000000"/>
                </a:solidFill>
              </a:rPr>
              <a:t>dipole for the Medium-energy Electron Ion Collider @JLAB</a:t>
            </a:r>
          </a:p>
          <a:p>
            <a:endParaRPr lang="es-MX" sz="1600" b="1" dirty="0">
              <a:solidFill>
                <a:srgbClr val="000000"/>
              </a:solidFill>
            </a:endParaRPr>
          </a:p>
        </p:txBody>
      </p:sp>
      <p:sp>
        <p:nvSpPr>
          <p:cNvPr id="7" name="TextBox 6"/>
          <p:cNvSpPr txBox="1"/>
          <p:nvPr/>
        </p:nvSpPr>
        <p:spPr>
          <a:xfrm>
            <a:off x="0" y="4335224"/>
            <a:ext cx="6379020" cy="2308324"/>
          </a:xfrm>
          <a:prstGeom prst="rect">
            <a:avLst/>
          </a:prstGeom>
          <a:noFill/>
        </p:spPr>
        <p:txBody>
          <a:bodyPr wrap="square" rtlCol="0">
            <a:spAutoFit/>
          </a:bodyPr>
          <a:lstStyle/>
          <a:p>
            <a:r>
              <a:rPr lang="es-MX" sz="1600" dirty="0" err="1">
                <a:solidFill>
                  <a:srgbClr val="000000"/>
                </a:solidFill>
              </a:rPr>
              <a:t>Area</a:t>
            </a:r>
            <a:r>
              <a:rPr lang="es-MX" sz="1600" dirty="0">
                <a:solidFill>
                  <a:srgbClr val="000000"/>
                </a:solidFill>
              </a:rPr>
              <a:t> of </a:t>
            </a:r>
            <a:r>
              <a:rPr lang="es-MX" sz="1600" dirty="0" err="1">
                <a:solidFill>
                  <a:srgbClr val="000000"/>
                </a:solidFill>
              </a:rPr>
              <a:t>interest</a:t>
            </a:r>
            <a:r>
              <a:rPr lang="es-MX" sz="1600" dirty="0">
                <a:solidFill>
                  <a:srgbClr val="000000"/>
                </a:solidFill>
              </a:rPr>
              <a:t>:</a:t>
            </a:r>
          </a:p>
          <a:p>
            <a:pPr marL="285750" indent="-285750">
              <a:buFont typeface="Arial" panose="020B0604020202020204" pitchFamily="34" charset="0"/>
              <a:buChar char="•"/>
            </a:pPr>
            <a:r>
              <a:rPr lang="es-MX" sz="1600" b="1" dirty="0" err="1">
                <a:solidFill>
                  <a:srgbClr val="000000"/>
                </a:solidFill>
              </a:rPr>
              <a:t>Design</a:t>
            </a:r>
            <a:r>
              <a:rPr lang="es-MX" sz="1600" b="1" dirty="0">
                <a:solidFill>
                  <a:srgbClr val="000000"/>
                </a:solidFill>
              </a:rPr>
              <a:t> and </a:t>
            </a:r>
            <a:r>
              <a:rPr lang="es-MX" sz="1600" b="1" dirty="0" err="1">
                <a:solidFill>
                  <a:srgbClr val="000000"/>
                </a:solidFill>
              </a:rPr>
              <a:t>develop</a:t>
            </a:r>
            <a:r>
              <a:rPr lang="es-MX" sz="1600" b="1" dirty="0">
                <a:solidFill>
                  <a:srgbClr val="000000"/>
                </a:solidFill>
              </a:rPr>
              <a:t> Superconducting Cable-in-</a:t>
            </a:r>
            <a:r>
              <a:rPr lang="es-MX" sz="1600" b="1" dirty="0" err="1">
                <a:solidFill>
                  <a:srgbClr val="000000"/>
                </a:solidFill>
              </a:rPr>
              <a:t>conduits</a:t>
            </a:r>
            <a:r>
              <a:rPr lang="es-MX" sz="1600" b="1" dirty="0">
                <a:solidFill>
                  <a:srgbClr val="000000"/>
                </a:solidFill>
              </a:rPr>
              <a:t> </a:t>
            </a:r>
            <a:r>
              <a:rPr lang="es-MX" sz="1600" b="1" dirty="0" err="1">
                <a:solidFill>
                  <a:srgbClr val="000000"/>
                </a:solidFill>
              </a:rPr>
              <a:t>for</a:t>
            </a:r>
            <a:r>
              <a:rPr lang="es-MX" sz="1600" b="1" dirty="0">
                <a:solidFill>
                  <a:srgbClr val="000000"/>
                </a:solidFill>
              </a:rPr>
              <a:t> </a:t>
            </a:r>
            <a:r>
              <a:rPr lang="es-MX" sz="1600" b="1" dirty="0" err="1">
                <a:solidFill>
                  <a:srgbClr val="000000"/>
                </a:solidFill>
              </a:rPr>
              <a:t>high</a:t>
            </a:r>
            <a:r>
              <a:rPr lang="es-MX" sz="1600" b="1" dirty="0">
                <a:solidFill>
                  <a:srgbClr val="000000"/>
                </a:solidFill>
              </a:rPr>
              <a:t> </a:t>
            </a:r>
            <a:r>
              <a:rPr lang="es-MX" sz="1600" b="1" dirty="0" err="1">
                <a:solidFill>
                  <a:srgbClr val="000000"/>
                </a:solidFill>
              </a:rPr>
              <a:t>field</a:t>
            </a:r>
            <a:r>
              <a:rPr lang="es-MX" sz="1600" b="1" dirty="0">
                <a:solidFill>
                  <a:srgbClr val="000000"/>
                </a:solidFill>
              </a:rPr>
              <a:t> </a:t>
            </a:r>
          </a:p>
          <a:p>
            <a:r>
              <a:rPr lang="es-MX" sz="1600" b="1" dirty="0">
                <a:solidFill>
                  <a:srgbClr val="000000"/>
                </a:solidFill>
              </a:rPr>
              <a:t>     </a:t>
            </a:r>
            <a:r>
              <a:rPr lang="es-MX" sz="1600" b="1" dirty="0" err="1">
                <a:solidFill>
                  <a:srgbClr val="000000"/>
                </a:solidFill>
              </a:rPr>
              <a:t>magnets</a:t>
            </a:r>
            <a:r>
              <a:rPr lang="es-MX" sz="1600" b="1" dirty="0">
                <a:solidFill>
                  <a:srgbClr val="000000"/>
                </a:solidFill>
              </a:rPr>
              <a:t> </a:t>
            </a:r>
            <a:r>
              <a:rPr lang="es-MX" sz="1400" b="1" dirty="0" err="1">
                <a:solidFill>
                  <a:srgbClr val="000000"/>
                </a:solidFill>
              </a:rPr>
              <a:t>applications</a:t>
            </a:r>
            <a:r>
              <a:rPr lang="es-MX" sz="1600" b="1" dirty="0">
                <a:solidFill>
                  <a:srgbClr val="000000"/>
                </a:solidFill>
              </a:rPr>
              <a:t>.</a:t>
            </a:r>
          </a:p>
          <a:p>
            <a:pPr marL="285750" indent="-285750">
              <a:buFont typeface="Arial" panose="020B0604020202020204" pitchFamily="34" charset="0"/>
              <a:buChar char="•"/>
            </a:pPr>
            <a:r>
              <a:rPr lang="es-MX" sz="1600" b="1" dirty="0" err="1">
                <a:solidFill>
                  <a:srgbClr val="000000"/>
                </a:solidFill>
              </a:rPr>
              <a:t>Simulation</a:t>
            </a:r>
            <a:r>
              <a:rPr lang="es-MX" sz="1600" b="1" dirty="0">
                <a:solidFill>
                  <a:srgbClr val="000000"/>
                </a:solidFill>
              </a:rPr>
              <a:t> of </a:t>
            </a:r>
            <a:r>
              <a:rPr lang="es-MX" sz="1600" b="1" dirty="0" err="1">
                <a:solidFill>
                  <a:srgbClr val="000000"/>
                </a:solidFill>
              </a:rPr>
              <a:t>thermo-electrical</a:t>
            </a:r>
            <a:r>
              <a:rPr lang="es-MX" sz="1600" b="1" dirty="0">
                <a:solidFill>
                  <a:srgbClr val="000000"/>
                </a:solidFill>
              </a:rPr>
              <a:t> </a:t>
            </a:r>
            <a:r>
              <a:rPr lang="es-MX" sz="1600" b="1" dirty="0" err="1">
                <a:solidFill>
                  <a:srgbClr val="000000"/>
                </a:solidFill>
              </a:rPr>
              <a:t>instabilitys</a:t>
            </a:r>
            <a:r>
              <a:rPr lang="es-MX" sz="1600" b="1" dirty="0">
                <a:solidFill>
                  <a:srgbClr val="000000"/>
                </a:solidFill>
              </a:rPr>
              <a:t> (quench) in </a:t>
            </a:r>
            <a:r>
              <a:rPr lang="es-MX" sz="1600" b="1" dirty="0" err="1">
                <a:solidFill>
                  <a:srgbClr val="000000"/>
                </a:solidFill>
              </a:rPr>
              <a:t>superconductors</a:t>
            </a:r>
            <a:endParaRPr lang="es-MX" sz="1600" b="1" dirty="0">
              <a:solidFill>
                <a:srgbClr val="000000"/>
              </a:solidFill>
            </a:endParaRPr>
          </a:p>
          <a:p>
            <a:pPr marL="285750" indent="-285750">
              <a:buFont typeface="Arial" panose="020B0604020202020204" pitchFamily="34" charset="0"/>
              <a:buChar char="•"/>
            </a:pPr>
            <a:r>
              <a:rPr lang="es-MX" sz="1600" b="1" dirty="0">
                <a:solidFill>
                  <a:srgbClr val="000000"/>
                </a:solidFill>
              </a:rPr>
              <a:t>Inventor </a:t>
            </a:r>
            <a:r>
              <a:rPr lang="es-MX" sz="1600" b="1" dirty="0" err="1">
                <a:solidFill>
                  <a:srgbClr val="000000"/>
                </a:solidFill>
              </a:rPr>
              <a:t>desing</a:t>
            </a:r>
            <a:r>
              <a:rPr lang="es-MX" sz="1600" b="1" dirty="0">
                <a:solidFill>
                  <a:srgbClr val="000000"/>
                </a:solidFill>
              </a:rPr>
              <a:t> </a:t>
            </a:r>
          </a:p>
          <a:p>
            <a:pPr marL="285750" indent="-285750">
              <a:buFont typeface="Arial" panose="020B0604020202020204" pitchFamily="34" charset="0"/>
              <a:buChar char="•"/>
            </a:pPr>
            <a:r>
              <a:rPr lang="es-MX" sz="1600" b="1" dirty="0" err="1">
                <a:solidFill>
                  <a:srgbClr val="000000"/>
                </a:solidFill>
              </a:rPr>
              <a:t>Magnetic</a:t>
            </a:r>
            <a:r>
              <a:rPr lang="es-MX" sz="1600" b="1" dirty="0">
                <a:solidFill>
                  <a:srgbClr val="000000"/>
                </a:solidFill>
              </a:rPr>
              <a:t> </a:t>
            </a:r>
            <a:r>
              <a:rPr lang="es-MX" sz="1600" b="1" dirty="0" err="1">
                <a:solidFill>
                  <a:srgbClr val="000000"/>
                </a:solidFill>
              </a:rPr>
              <a:t>modeling</a:t>
            </a:r>
            <a:r>
              <a:rPr lang="es-MX" sz="1600" b="1" dirty="0">
                <a:solidFill>
                  <a:srgbClr val="000000"/>
                </a:solidFill>
              </a:rPr>
              <a:t> </a:t>
            </a:r>
            <a:r>
              <a:rPr lang="es-MX" sz="1600" b="1" dirty="0" err="1">
                <a:solidFill>
                  <a:srgbClr val="000000"/>
                </a:solidFill>
              </a:rPr>
              <a:t>for</a:t>
            </a:r>
            <a:r>
              <a:rPr lang="es-MX" sz="1600" b="1" dirty="0">
                <a:solidFill>
                  <a:srgbClr val="000000"/>
                </a:solidFill>
              </a:rPr>
              <a:t> </a:t>
            </a:r>
            <a:r>
              <a:rPr lang="es-MX" sz="1600" b="1" dirty="0" err="1">
                <a:solidFill>
                  <a:srgbClr val="000000"/>
                </a:solidFill>
              </a:rPr>
              <a:t>dipoles</a:t>
            </a:r>
            <a:r>
              <a:rPr lang="es-MX" sz="1600" b="1" dirty="0">
                <a:solidFill>
                  <a:srgbClr val="000000"/>
                </a:solidFill>
              </a:rPr>
              <a:t>, </a:t>
            </a:r>
            <a:r>
              <a:rPr lang="es-MX" sz="1600" b="1" dirty="0" err="1">
                <a:solidFill>
                  <a:srgbClr val="000000"/>
                </a:solidFill>
              </a:rPr>
              <a:t>quadrupoles</a:t>
            </a:r>
            <a:r>
              <a:rPr lang="es-MX" sz="1600" b="1" dirty="0">
                <a:solidFill>
                  <a:srgbClr val="000000"/>
                </a:solidFill>
              </a:rPr>
              <a:t>, etc.</a:t>
            </a:r>
          </a:p>
          <a:p>
            <a:pPr marL="285750" indent="-285750">
              <a:buFont typeface="Arial" panose="020B0604020202020204" pitchFamily="34" charset="0"/>
              <a:buChar char="•"/>
            </a:pPr>
            <a:r>
              <a:rPr lang="es-MX" sz="1600" b="1" dirty="0" err="1">
                <a:solidFill>
                  <a:srgbClr val="000000"/>
                </a:solidFill>
              </a:rPr>
              <a:t>Genetic</a:t>
            </a:r>
            <a:r>
              <a:rPr lang="es-MX" sz="1600" b="1" dirty="0">
                <a:solidFill>
                  <a:srgbClr val="000000"/>
                </a:solidFill>
              </a:rPr>
              <a:t> </a:t>
            </a:r>
            <a:r>
              <a:rPr lang="es-MX" sz="1600" b="1" dirty="0" err="1">
                <a:solidFill>
                  <a:srgbClr val="000000"/>
                </a:solidFill>
              </a:rPr>
              <a:t>algorithms</a:t>
            </a:r>
            <a:r>
              <a:rPr lang="es-MX" sz="1600" b="1" dirty="0">
                <a:solidFill>
                  <a:srgbClr val="000000"/>
                </a:solidFill>
              </a:rPr>
              <a:t>. </a:t>
            </a:r>
          </a:p>
          <a:p>
            <a:pPr marL="285750" indent="-285750">
              <a:buFont typeface="Arial" panose="020B0604020202020204" pitchFamily="34" charset="0"/>
              <a:buChar char="•"/>
            </a:pPr>
            <a:endParaRPr lang="es-MX" sz="1600" dirty="0">
              <a:solidFill>
                <a:srgbClr val="0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478" y="3495116"/>
            <a:ext cx="2004494" cy="15231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453" y="384313"/>
            <a:ext cx="1985519" cy="198551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5957" y="5164468"/>
            <a:ext cx="2258043" cy="1693532"/>
          </a:xfrm>
          <a:prstGeom prst="rect">
            <a:avLst/>
          </a:prstGeom>
        </p:spPr>
      </p:pic>
      <p:pic>
        <p:nvPicPr>
          <p:cNvPr id="12" name="Imagen 11"/>
          <p:cNvPicPr>
            <a:picLocks noChangeAspect="1"/>
          </p:cNvPicPr>
          <p:nvPr/>
        </p:nvPicPr>
        <p:blipFill rotWithShape="1">
          <a:blip r:embed="rId6">
            <a:extLst>
              <a:ext uri="{28A0092B-C50C-407E-A947-70E740481C1C}">
                <a14:useLocalDpi xmlns:a14="http://schemas.microsoft.com/office/drawing/2010/main" val="0"/>
              </a:ext>
            </a:extLst>
          </a:blip>
          <a:srcRect l="9528" t="27773" r="23689" b="27242"/>
          <a:stretch/>
        </p:blipFill>
        <p:spPr>
          <a:xfrm>
            <a:off x="6915198" y="2097008"/>
            <a:ext cx="2028491" cy="1366415"/>
          </a:xfrm>
          <a:prstGeom prst="rect">
            <a:avLst/>
          </a:prstGeom>
        </p:spPr>
      </p:pic>
      <p:sp>
        <p:nvSpPr>
          <p:cNvPr id="13" name="TextBox 12"/>
          <p:cNvSpPr txBox="1"/>
          <p:nvPr/>
        </p:nvSpPr>
        <p:spPr>
          <a:xfrm>
            <a:off x="291874" y="2941983"/>
            <a:ext cx="2689896" cy="369332"/>
          </a:xfrm>
          <a:prstGeom prst="rect">
            <a:avLst/>
          </a:prstGeom>
          <a:noFill/>
        </p:spPr>
        <p:txBody>
          <a:bodyPr wrap="none" rtlCol="0">
            <a:spAutoFit/>
          </a:bodyPr>
          <a:lstStyle/>
          <a:p>
            <a:r>
              <a:rPr lang="es-MX" dirty="0"/>
              <a:t>dchavez@fisica.ugto.mx</a:t>
            </a:r>
          </a:p>
        </p:txBody>
      </p:sp>
      <p:sp>
        <p:nvSpPr>
          <p:cNvPr id="14" name="CustomShape 2"/>
          <p:cNvSpPr/>
          <p:nvPr/>
        </p:nvSpPr>
        <p:spPr>
          <a:xfrm>
            <a:off x="3429000" y="18360"/>
            <a:ext cx="4113360" cy="32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MX" sz="1200" strike="noStrike" spc="-1" dirty="0">
                <a:solidFill>
                  <a:srgbClr val="FFFFFF"/>
                </a:solidFill>
                <a:uFill>
                  <a:solidFill>
                    <a:srgbClr val="FFFFFF"/>
                  </a:solidFill>
                </a:uFill>
                <a:latin typeface="Arial"/>
                <a:ea typeface="DejaVu Sans"/>
              </a:rPr>
              <a:t>XXX Reunión  Anual de la  DPC-SMF</a:t>
            </a:r>
            <a:endParaRPr lang="es-MX" sz="180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96143698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 name="Picture 18"/>
          <p:cNvPicPr/>
          <p:nvPr/>
        </p:nvPicPr>
        <p:blipFill>
          <a:blip r:embed="rId2"/>
          <a:stretch/>
        </p:blipFill>
        <p:spPr>
          <a:xfrm>
            <a:off x="403560" y="360000"/>
            <a:ext cx="1035360" cy="1444320"/>
          </a:xfrm>
          <a:prstGeom prst="rect">
            <a:avLst/>
          </a:prstGeom>
          <a:ln>
            <a:noFill/>
          </a:ln>
        </p:spPr>
      </p:pic>
      <p:sp>
        <p:nvSpPr>
          <p:cNvPr id="336" name="CustomShape 3"/>
          <p:cNvSpPr/>
          <p:nvPr/>
        </p:nvSpPr>
        <p:spPr>
          <a:xfrm>
            <a:off x="2808000" y="481680"/>
            <a:ext cx="4975200" cy="149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8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292934"/>
                </a:solidFill>
                <a:uFill>
                  <a:solidFill>
                    <a:srgbClr val="FFFFFF"/>
                  </a:solidFill>
                </a:uFill>
                <a:latin typeface="Arial"/>
                <a:ea typeface="DejaVu Sans"/>
              </a:rPr>
              <a:t>Karim Gibrán Hernández Chahín</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pc="-1" dirty="0">
                <a:solidFill>
                  <a:srgbClr val="292934"/>
                </a:solidFill>
                <a:uFill>
                  <a:solidFill>
                    <a:srgbClr val="FFFFFF"/>
                  </a:solidFill>
                </a:uFill>
                <a:latin typeface="Arial"/>
                <a:ea typeface="DejaVu Sans"/>
              </a:rPr>
              <a:t>PH. D. student</a:t>
            </a:r>
            <a:endParaRPr lang="es-MX" b="1"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Affiliation: </a:t>
            </a:r>
            <a:r>
              <a:rPr lang="es-MX" sz="1400" b="1" strike="noStrike" spc="-1" dirty="0">
                <a:solidFill>
                  <a:srgbClr val="292934"/>
                </a:solidFill>
                <a:uFill>
                  <a:solidFill>
                    <a:srgbClr val="FFFFFF"/>
                  </a:solidFill>
                </a:uFill>
                <a:latin typeface="Arial"/>
                <a:ea typeface="DejaVu Sans"/>
              </a:rPr>
              <a:t>Universidad de Guanajuato, División de Ciencias e Ingenierías Campus León </a:t>
            </a:r>
            <a:r>
              <a:rPr lang="es-MX" sz="1400" strike="noStrike" spc="-1" dirty="0">
                <a:solidFill>
                  <a:srgbClr val="292934"/>
                </a:solidFill>
                <a:uFill>
                  <a:solidFill>
                    <a:srgbClr val="FFFFFF"/>
                  </a:solidFill>
                </a:uFill>
                <a:latin typeface="Arial"/>
                <a:ea typeface="DejaVu Sans"/>
              </a:rPr>
              <a:t>– León Gto. México</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Institution where develops his research: </a:t>
            </a:r>
            <a:r>
              <a:rPr lang="es-MX" sz="1400" b="1" strike="noStrike" spc="-1" dirty="0">
                <a:solidFill>
                  <a:srgbClr val="292934"/>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p:txBody>
      </p:sp>
      <p:sp>
        <p:nvSpPr>
          <p:cNvPr id="337" name="CustomShape 4"/>
          <p:cNvSpPr/>
          <p:nvPr/>
        </p:nvSpPr>
        <p:spPr>
          <a:xfrm>
            <a:off x="2952000" y="2088000"/>
            <a:ext cx="6118920" cy="47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270" strike="noStrike" spc="-1">
                <a:solidFill>
                  <a:srgbClr val="292934"/>
                </a:solidFill>
                <a:uFill>
                  <a:solidFill>
                    <a:srgbClr val="FFFFFF"/>
                  </a:solidFill>
                </a:uFill>
                <a:latin typeface="Arial"/>
                <a:ea typeface="ＭＳ Ｐゴシック"/>
              </a:rPr>
              <a:t>Areas of interest: </a:t>
            </a:r>
            <a:r>
              <a:rPr lang="es-MX" sz="1270" b="1" strike="noStrike" spc="-1">
                <a:solidFill>
                  <a:srgbClr val="292934"/>
                </a:solidFill>
                <a:uFill>
                  <a:solidFill>
                    <a:srgbClr val="FFFFFF"/>
                  </a:solidFill>
                </a:uFill>
                <a:latin typeface="Arial"/>
                <a:ea typeface="ＭＳ Ｐゴシック"/>
              </a:rPr>
              <a:t>Radio Frequency (RF), Superconductors (SC), Quench analysis, RF Cavities</a:t>
            </a:r>
            <a:endParaRPr lang="es-MX" sz="1800" strike="noStrike" spc="-1">
              <a:solidFill>
                <a:srgbClr val="000000"/>
              </a:solidFill>
              <a:uFill>
                <a:solidFill>
                  <a:srgbClr val="FFFFFF"/>
                </a:solidFill>
              </a:uFill>
              <a:latin typeface="Arial"/>
            </a:endParaRPr>
          </a:p>
        </p:txBody>
      </p:sp>
      <p:pic>
        <p:nvPicPr>
          <p:cNvPr id="338" name="Picture 11"/>
          <p:cNvPicPr/>
          <p:nvPr/>
        </p:nvPicPr>
        <p:blipFill>
          <a:blip r:embed="rId3"/>
          <a:stretch/>
        </p:blipFill>
        <p:spPr>
          <a:xfrm>
            <a:off x="8166240" y="402120"/>
            <a:ext cx="884160" cy="731520"/>
          </a:xfrm>
          <a:prstGeom prst="rect">
            <a:avLst/>
          </a:prstGeom>
          <a:ln>
            <a:noFill/>
          </a:ln>
        </p:spPr>
      </p:pic>
      <p:pic>
        <p:nvPicPr>
          <p:cNvPr id="339" name="Picture 12"/>
          <p:cNvPicPr/>
          <p:nvPr/>
        </p:nvPicPr>
        <p:blipFill>
          <a:blip r:embed="rId4"/>
          <a:srcRect r="16411" b="297"/>
          <a:stretch/>
        </p:blipFill>
        <p:spPr>
          <a:xfrm>
            <a:off x="7920000" y="1296000"/>
            <a:ext cx="828000" cy="816480"/>
          </a:xfrm>
          <a:prstGeom prst="rect">
            <a:avLst/>
          </a:prstGeom>
          <a:ln>
            <a:noFill/>
          </a:ln>
        </p:spPr>
      </p:pic>
      <p:pic>
        <p:nvPicPr>
          <p:cNvPr id="340" name="Picture 10"/>
          <p:cNvPicPr/>
          <p:nvPr/>
        </p:nvPicPr>
        <p:blipFill>
          <a:blip r:embed="rId5"/>
          <a:stretch/>
        </p:blipFill>
        <p:spPr>
          <a:xfrm>
            <a:off x="7416000" y="402120"/>
            <a:ext cx="689760" cy="820800"/>
          </a:xfrm>
          <a:prstGeom prst="rect">
            <a:avLst/>
          </a:prstGeom>
          <a:ln>
            <a:noFill/>
          </a:ln>
        </p:spPr>
      </p:pic>
      <p:sp>
        <p:nvSpPr>
          <p:cNvPr id="341" name="CustomShape 5"/>
          <p:cNvSpPr/>
          <p:nvPr/>
        </p:nvSpPr>
        <p:spPr>
          <a:xfrm>
            <a:off x="115200" y="2664000"/>
            <a:ext cx="197172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08080" indent="-206640">
              <a:lnSpc>
                <a:spcPct val="100000"/>
              </a:lnSpc>
            </a:pPr>
            <a:r>
              <a:rPr lang="es-MX" sz="1400" strike="noStrike" spc="-1">
                <a:solidFill>
                  <a:srgbClr val="000000"/>
                </a:solidFill>
                <a:uFill>
                  <a:solidFill>
                    <a:srgbClr val="FFFFFF"/>
                  </a:solidFill>
                </a:uFill>
                <a:latin typeface="Arial"/>
                <a:ea typeface="Droid Sans Fallback"/>
              </a:rPr>
              <a:t>Working Topics:</a:t>
            </a:r>
            <a:endParaRPr lang="es-MX" sz="1800" strike="noStrike" spc="-1">
              <a:solidFill>
                <a:srgbClr val="000000"/>
              </a:solidFill>
              <a:uFill>
                <a:solidFill>
                  <a:srgbClr val="FFFFFF"/>
                </a:solidFill>
              </a:uFill>
              <a:latin typeface="Arial"/>
            </a:endParaRPr>
          </a:p>
        </p:txBody>
      </p:sp>
      <p:sp>
        <p:nvSpPr>
          <p:cNvPr id="342" name="CustomShape 6"/>
          <p:cNvSpPr/>
          <p:nvPr/>
        </p:nvSpPr>
        <p:spPr>
          <a:xfrm>
            <a:off x="0" y="2348880"/>
            <a:ext cx="6288480" cy="138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b="1" strike="noStrike" spc="-1" dirty="0">
                <a:solidFill>
                  <a:srgbClr val="000000"/>
                </a:solidFill>
                <a:uFill>
                  <a:solidFill>
                    <a:srgbClr val="FFFFFF"/>
                  </a:solidFill>
                </a:uFill>
                <a:latin typeface="Arial"/>
                <a:ea typeface="DejaVu Sans"/>
              </a:rPr>
              <a:t>Superconducting Radiofrequency Cavities: Preparation techniques, performance measurements and quench analysis</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strike="noStrike" spc="-1" dirty="0">
                <a:solidFill>
                  <a:srgbClr val="292934"/>
                </a:solidFill>
                <a:uFill>
                  <a:solidFill>
                    <a:srgbClr val="FFFFFF"/>
                  </a:solidFill>
                </a:uFill>
                <a:latin typeface="Arial"/>
                <a:ea typeface="DejaVu Sans"/>
              </a:rPr>
              <a:t>The main limitation for the SRF cavities are the field emission and quench. This depends strongly in the surface quality and in the surface preparation</a:t>
            </a:r>
            <a:endParaRPr lang="es-MX" sz="1800" strike="noStrike" spc="-1" dirty="0">
              <a:solidFill>
                <a:srgbClr val="000000"/>
              </a:solidFill>
              <a:uFill>
                <a:solidFill>
                  <a:srgbClr val="FFFFFF"/>
                </a:solidFill>
              </a:uFill>
              <a:latin typeface="Arial"/>
            </a:endParaRPr>
          </a:p>
        </p:txBody>
      </p:sp>
      <p:sp>
        <p:nvSpPr>
          <p:cNvPr id="343" name="CustomShape 7"/>
          <p:cNvSpPr/>
          <p:nvPr/>
        </p:nvSpPr>
        <p:spPr>
          <a:xfrm>
            <a:off x="0" y="5544000"/>
            <a:ext cx="2901600" cy="12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4920" algn="just">
              <a:lnSpc>
                <a:spcPct val="100000"/>
              </a:lnSpc>
              <a:buClr>
                <a:srgbClr val="292934"/>
              </a:buClr>
              <a:buFont typeface="Arial"/>
              <a:buChar char="•"/>
            </a:pPr>
            <a:r>
              <a:rPr lang="es-MX" sz="1270" strike="noStrike" spc="-1">
                <a:solidFill>
                  <a:srgbClr val="292934"/>
                </a:solidFill>
                <a:uFill>
                  <a:solidFill>
                    <a:srgbClr val="FFFFFF"/>
                  </a:solidFill>
                </a:uFill>
                <a:latin typeface="Arial"/>
                <a:ea typeface="DejaVu Sans"/>
              </a:rPr>
              <a:t>Objectives:</a:t>
            </a:r>
            <a:endParaRPr lang="es-MX" sz="1800" strike="noStrike" spc="-1">
              <a:solidFill>
                <a:srgbClr val="000000"/>
              </a:solidFill>
              <a:uFill>
                <a:solidFill>
                  <a:srgbClr val="FFFFFF"/>
                </a:solidFill>
              </a:uFill>
              <a:latin typeface="Arial"/>
            </a:endParaRPr>
          </a:p>
          <a:p>
            <a:pPr algn="just">
              <a:lnSpc>
                <a:spcPct val="100000"/>
              </a:lnSpc>
            </a:pPr>
            <a:r>
              <a:rPr lang="es-MX" sz="1270" strike="noStrike" spc="-1">
                <a:solidFill>
                  <a:srgbClr val="292934"/>
                </a:solidFill>
                <a:uFill>
                  <a:solidFill>
                    <a:srgbClr val="FFFFFF"/>
                  </a:solidFill>
                </a:uFill>
                <a:latin typeface="Arial"/>
                <a:ea typeface="DejaVu Sans"/>
              </a:rPr>
              <a:t>Reach operation requirement reducing:</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70" strike="noStrike" spc="-1">
                <a:solidFill>
                  <a:srgbClr val="292934"/>
                </a:solidFill>
                <a:uFill>
                  <a:solidFill>
                    <a:srgbClr val="FFFFFF"/>
                  </a:solidFill>
                </a:uFill>
                <a:latin typeface="Arial"/>
                <a:ea typeface="DejaVu Sans"/>
              </a:rPr>
              <a:t>Quench</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70" strike="noStrike" spc="-1">
                <a:solidFill>
                  <a:srgbClr val="292934"/>
                </a:solidFill>
                <a:uFill>
                  <a:solidFill>
                    <a:srgbClr val="FFFFFF"/>
                  </a:solidFill>
                </a:uFill>
                <a:latin typeface="Arial"/>
                <a:ea typeface="DejaVu Sans"/>
              </a:rPr>
              <a:t>Multipacting</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70" strike="noStrike" spc="-1">
                <a:solidFill>
                  <a:srgbClr val="292934"/>
                </a:solidFill>
                <a:uFill>
                  <a:solidFill>
                    <a:srgbClr val="FFFFFF"/>
                  </a:solidFill>
                </a:uFill>
                <a:latin typeface="Arial"/>
                <a:ea typeface="DejaVu Sans"/>
              </a:rPr>
              <a:t>Field emission /Radiation</a:t>
            </a:r>
            <a:endParaRPr lang="es-MX" sz="1800" strike="noStrike" spc="-1">
              <a:solidFill>
                <a:srgbClr val="000000"/>
              </a:solidFill>
              <a:uFill>
                <a:solidFill>
                  <a:srgbClr val="FFFFFF"/>
                </a:solidFill>
              </a:uFill>
              <a:latin typeface="Arial"/>
            </a:endParaRPr>
          </a:p>
        </p:txBody>
      </p:sp>
      <p:sp>
        <p:nvSpPr>
          <p:cNvPr id="344" name="CustomShape 8"/>
          <p:cNvSpPr/>
          <p:nvPr/>
        </p:nvSpPr>
        <p:spPr>
          <a:xfrm>
            <a:off x="2664000" y="5510520"/>
            <a:ext cx="2763360" cy="118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14720" algn="just">
              <a:lnSpc>
                <a:spcPct val="100000"/>
              </a:lnSpc>
            </a:pPr>
            <a:r>
              <a:rPr lang="es-MX" sz="1200" strike="noStrike" spc="-1">
                <a:solidFill>
                  <a:srgbClr val="292934"/>
                </a:solidFill>
                <a:uFill>
                  <a:solidFill>
                    <a:srgbClr val="FFFFFF"/>
                  </a:solidFill>
                </a:uFill>
                <a:latin typeface="Arial"/>
                <a:ea typeface="ＭＳ Ｐゴシック"/>
              </a:rPr>
              <a:t>Optimize</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00" strike="noStrike" spc="-1">
                <a:solidFill>
                  <a:srgbClr val="292934"/>
                </a:solidFill>
                <a:uFill>
                  <a:solidFill>
                    <a:srgbClr val="FFFFFF"/>
                  </a:solidFill>
                </a:uFill>
                <a:latin typeface="Arial"/>
                <a:ea typeface="ＭＳ Ｐゴシック"/>
              </a:rPr>
              <a:t>Mechanical/Chemical/ Thermal treatments </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00" strike="noStrike" spc="-1">
                <a:solidFill>
                  <a:srgbClr val="292934"/>
                </a:solidFill>
                <a:uFill>
                  <a:solidFill>
                    <a:srgbClr val="FFFFFF"/>
                  </a:solidFill>
                </a:uFill>
                <a:latin typeface="Arial"/>
                <a:ea typeface="ＭＳ Ｐゴシック"/>
              </a:rPr>
              <a:t>High pressure rinse</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00" strike="noStrike" spc="-1">
                <a:solidFill>
                  <a:srgbClr val="292934"/>
                </a:solidFill>
                <a:uFill>
                  <a:solidFill>
                    <a:srgbClr val="FFFFFF"/>
                  </a:solidFill>
                </a:uFill>
                <a:latin typeface="Arial"/>
                <a:ea typeface="ＭＳ Ｐゴシック"/>
              </a:rPr>
              <a:t>Handing and assembly in clean rooms</a:t>
            </a:r>
            <a:endParaRPr lang="es-MX" sz="1800" strike="noStrike" spc="-1">
              <a:solidFill>
                <a:srgbClr val="000000"/>
              </a:solidFill>
              <a:uFill>
                <a:solidFill>
                  <a:srgbClr val="FFFFFF"/>
                </a:solidFill>
              </a:uFill>
              <a:latin typeface="Arial"/>
            </a:endParaRPr>
          </a:p>
        </p:txBody>
      </p:sp>
      <p:sp>
        <p:nvSpPr>
          <p:cNvPr id="345" name="CustomShape 9"/>
          <p:cNvSpPr/>
          <p:nvPr/>
        </p:nvSpPr>
        <p:spPr>
          <a:xfrm>
            <a:off x="5816160" y="4604040"/>
            <a:ext cx="3316320" cy="47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14720">
              <a:lnSpc>
                <a:spcPct val="100000"/>
              </a:lnSpc>
            </a:pPr>
            <a:endParaRPr lang="es-MX" sz="1800" strike="noStrike" spc="-1">
              <a:solidFill>
                <a:srgbClr val="000000"/>
              </a:solidFill>
              <a:uFill>
                <a:solidFill>
                  <a:srgbClr val="FFFFFF"/>
                </a:solidFill>
              </a:uFill>
              <a:latin typeface="Arial"/>
            </a:endParaRPr>
          </a:p>
          <a:p>
            <a:pPr marL="414720">
              <a:lnSpc>
                <a:spcPct val="100000"/>
              </a:lnSpc>
            </a:pPr>
            <a:endParaRPr lang="es-MX" sz="1800" strike="noStrike" spc="-1">
              <a:solidFill>
                <a:srgbClr val="000000"/>
              </a:solidFill>
              <a:uFill>
                <a:solidFill>
                  <a:srgbClr val="FFFFFF"/>
                </a:solidFill>
              </a:uFill>
              <a:latin typeface="Arial"/>
            </a:endParaRPr>
          </a:p>
        </p:txBody>
      </p:sp>
      <p:sp>
        <p:nvSpPr>
          <p:cNvPr id="346" name="CustomShape 10"/>
          <p:cNvSpPr/>
          <p:nvPr/>
        </p:nvSpPr>
        <p:spPr>
          <a:xfrm>
            <a:off x="5472000" y="5400000"/>
            <a:ext cx="3311280" cy="136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200" strike="noStrike" spc="-1" dirty="0">
                <a:solidFill>
                  <a:srgbClr val="292934"/>
                </a:solidFill>
                <a:uFill>
                  <a:solidFill>
                    <a:srgbClr val="FFFFFF"/>
                  </a:solidFill>
                </a:uFill>
                <a:latin typeface="Arial"/>
                <a:ea typeface="ＭＳ Ｐゴシック"/>
              </a:rPr>
              <a:t>Measurement and data analysis</a:t>
            </a:r>
            <a:endParaRPr lang="es-MX" sz="1800" strike="noStrike" spc="-1" dirty="0">
              <a:solidFill>
                <a:srgbClr val="000000"/>
              </a:solidFill>
              <a:uFill>
                <a:solidFill>
                  <a:srgbClr val="FFFFFF"/>
                </a:solidFill>
              </a:uFill>
              <a:latin typeface="Arial"/>
            </a:endParaRPr>
          </a:p>
          <a:p>
            <a:pPr marL="259200" indent="-257760" algn="just">
              <a:lnSpc>
                <a:spcPct val="100000"/>
              </a:lnSpc>
              <a:buClr>
                <a:srgbClr val="292934"/>
              </a:buClr>
              <a:buFont typeface="Arial"/>
              <a:buChar char="•"/>
            </a:pPr>
            <a:r>
              <a:rPr lang="es-MX" sz="1200" strike="noStrike" spc="-1" dirty="0">
                <a:solidFill>
                  <a:srgbClr val="292934"/>
                </a:solidFill>
                <a:uFill>
                  <a:solidFill>
                    <a:srgbClr val="FFFFFF"/>
                  </a:solidFill>
                </a:uFill>
                <a:latin typeface="Arial"/>
                <a:ea typeface="ＭＳ Ｐゴシック"/>
              </a:rPr>
              <a:t>Temperature monitoring</a:t>
            </a:r>
            <a:endParaRPr lang="es-MX" sz="1800" strike="noStrike" spc="-1" dirty="0">
              <a:solidFill>
                <a:srgbClr val="000000"/>
              </a:solidFill>
              <a:uFill>
                <a:solidFill>
                  <a:srgbClr val="FFFFFF"/>
                </a:solidFill>
              </a:uFill>
              <a:latin typeface="Arial"/>
            </a:endParaRPr>
          </a:p>
          <a:p>
            <a:pPr marL="259200" indent="-257760" algn="just">
              <a:lnSpc>
                <a:spcPct val="100000"/>
              </a:lnSpc>
              <a:buClr>
                <a:srgbClr val="292934"/>
              </a:buClr>
              <a:buFont typeface="Arial"/>
              <a:buChar char="•"/>
            </a:pPr>
            <a:r>
              <a:rPr lang="es-MX" sz="1200" strike="noStrike" spc="-1" dirty="0">
                <a:solidFill>
                  <a:srgbClr val="292934"/>
                </a:solidFill>
                <a:uFill>
                  <a:solidFill>
                    <a:srgbClr val="FFFFFF"/>
                  </a:solidFill>
                </a:uFill>
                <a:latin typeface="Arial"/>
                <a:ea typeface="ＭＳ Ｐゴシック"/>
              </a:rPr>
              <a:t>Quench localization using OST signals</a:t>
            </a:r>
            <a:endParaRPr lang="es-MX" sz="1800" strike="noStrike" spc="-1" dirty="0">
              <a:solidFill>
                <a:srgbClr val="000000"/>
              </a:solidFill>
              <a:uFill>
                <a:solidFill>
                  <a:srgbClr val="FFFFFF"/>
                </a:solidFill>
              </a:uFill>
              <a:latin typeface="Arial"/>
            </a:endParaRPr>
          </a:p>
          <a:p>
            <a:pPr marL="259200" indent="-257760" algn="just">
              <a:lnSpc>
                <a:spcPct val="100000"/>
              </a:lnSpc>
              <a:buClr>
                <a:srgbClr val="292934"/>
              </a:buClr>
              <a:buFont typeface="Arial"/>
              <a:buChar char="•"/>
            </a:pPr>
            <a:r>
              <a:rPr lang="es-MX" sz="1200" strike="noStrike" spc="-1" dirty="0">
                <a:solidFill>
                  <a:srgbClr val="292934"/>
                </a:solidFill>
                <a:uFill>
                  <a:solidFill>
                    <a:srgbClr val="FFFFFF"/>
                  </a:solidFill>
                </a:uFill>
                <a:latin typeface="Arial"/>
                <a:ea typeface="ＭＳ Ｐゴシック"/>
              </a:rPr>
              <a:t>Magnetic field and estimation of the trapped flux in the superconductor</a:t>
            </a:r>
            <a:endParaRPr lang="es-MX" sz="1800" strike="noStrike" spc="-1" dirty="0">
              <a:solidFill>
                <a:srgbClr val="000000"/>
              </a:solidFill>
              <a:uFill>
                <a:solidFill>
                  <a:srgbClr val="FFFFFF"/>
                </a:solidFill>
              </a:uFill>
              <a:latin typeface="Arial"/>
            </a:endParaRPr>
          </a:p>
          <a:p>
            <a:pPr marL="259200" indent="-257760" algn="just">
              <a:lnSpc>
                <a:spcPct val="100000"/>
              </a:lnSpc>
              <a:buClr>
                <a:srgbClr val="292934"/>
              </a:buClr>
              <a:buFont typeface="Arial"/>
              <a:buChar char="•"/>
            </a:pPr>
            <a:r>
              <a:rPr lang="es-MX" sz="1200" strike="noStrike" spc="-1" dirty="0">
                <a:solidFill>
                  <a:srgbClr val="292934"/>
                </a:solidFill>
                <a:uFill>
                  <a:solidFill>
                    <a:srgbClr val="FFFFFF"/>
                  </a:solidFill>
                </a:uFill>
                <a:latin typeface="Arial"/>
                <a:ea typeface="ＭＳ Ｐゴシック"/>
              </a:rPr>
              <a:t>Correlation between field emission measurement with the surface defect size</a:t>
            </a:r>
            <a:endParaRPr lang="es-MX" sz="1800" strike="noStrike" spc="-1" dirty="0">
              <a:solidFill>
                <a:srgbClr val="000000"/>
              </a:solidFill>
              <a:uFill>
                <a:solidFill>
                  <a:srgbClr val="FFFFFF"/>
                </a:solidFill>
              </a:uFill>
              <a:latin typeface="Arial"/>
            </a:endParaRPr>
          </a:p>
        </p:txBody>
      </p:sp>
      <p:pic>
        <p:nvPicPr>
          <p:cNvPr id="347" name="Picture 6"/>
          <p:cNvPicPr/>
          <p:nvPr/>
        </p:nvPicPr>
        <p:blipFill>
          <a:blip r:embed="rId6"/>
          <a:srcRect t="13636" b="4201"/>
          <a:stretch/>
        </p:blipFill>
        <p:spPr>
          <a:xfrm>
            <a:off x="216000" y="4066920"/>
            <a:ext cx="3899520" cy="1242720"/>
          </a:xfrm>
          <a:prstGeom prst="rect">
            <a:avLst/>
          </a:prstGeom>
          <a:ln>
            <a:noFill/>
          </a:ln>
        </p:spPr>
      </p:pic>
      <p:pic>
        <p:nvPicPr>
          <p:cNvPr id="348" name="Picture 17"/>
          <p:cNvPicPr/>
          <p:nvPr/>
        </p:nvPicPr>
        <p:blipFill>
          <a:blip r:embed="rId7"/>
          <a:srcRect l="21198" t="32708" r="8516" b="22646"/>
          <a:stretch/>
        </p:blipFill>
        <p:spPr>
          <a:xfrm>
            <a:off x="4088160" y="4100400"/>
            <a:ext cx="2462760" cy="1172880"/>
          </a:xfrm>
          <a:prstGeom prst="rect">
            <a:avLst/>
          </a:prstGeom>
          <a:ln>
            <a:noFill/>
          </a:ln>
        </p:spPr>
      </p:pic>
      <p:pic>
        <p:nvPicPr>
          <p:cNvPr id="349" name="Picture 16"/>
          <p:cNvPicPr/>
          <p:nvPr/>
        </p:nvPicPr>
        <p:blipFill>
          <a:blip r:embed="rId8"/>
          <a:stretch/>
        </p:blipFill>
        <p:spPr>
          <a:xfrm rot="5400000">
            <a:off x="6423480" y="2789280"/>
            <a:ext cx="2763360" cy="2072160"/>
          </a:xfrm>
          <a:prstGeom prst="rect">
            <a:avLst/>
          </a:prstGeom>
          <a:ln>
            <a:noFill/>
          </a:ln>
        </p:spPr>
      </p:pic>
      <p:sp>
        <p:nvSpPr>
          <p:cNvPr id="350" name="CustomShape 11"/>
          <p:cNvSpPr/>
          <p:nvPr/>
        </p:nvSpPr>
        <p:spPr>
          <a:xfrm>
            <a:off x="-72000" y="1800000"/>
            <a:ext cx="435240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200" u="sng" strike="noStrike" spc="-1">
                <a:solidFill>
                  <a:srgbClr val="0000FF"/>
                </a:solidFill>
                <a:uFill>
                  <a:solidFill>
                    <a:srgbClr val="FFFFFF"/>
                  </a:solidFill>
                </a:uFill>
                <a:latin typeface="Arial"/>
                <a:ea typeface="DejaVu Sans"/>
                <a:hlinkClick r:id="rId9"/>
              </a:rPr>
              <a:t>karim.gibran.hernandez.chahin@cern.ch</a:t>
            </a:r>
            <a:r>
              <a:rPr lang="es-MX" sz="1800" strike="noStrike" spc="-1">
                <a:solidFill>
                  <a:srgbClr val="000000"/>
                </a:solidFill>
                <a:uFill>
                  <a:solidFill>
                    <a:srgbClr val="FFFFFF"/>
                  </a:solidFill>
                </a:uFill>
                <a:latin typeface="Arial"/>
                <a:ea typeface="DejaVu Sans"/>
              </a:rPr>
              <a:t> </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82015174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 name="CustomShape 3"/>
          <p:cNvSpPr/>
          <p:nvPr/>
        </p:nvSpPr>
        <p:spPr>
          <a:xfrm>
            <a:off x="545040" y="2586600"/>
            <a:ext cx="3953160" cy="598680"/>
          </a:xfrm>
          <a:prstGeom prst="rect">
            <a:avLst/>
          </a:prstGeom>
          <a:solidFill>
            <a:srgbClr val="AD8F67"/>
          </a:solidFill>
          <a:ln w="44280">
            <a:solidFill>
              <a:srgbClr val="FFFFFF"/>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MX" sz="1400" strike="noStrike" spc="-1">
                <a:solidFill>
                  <a:srgbClr val="292934"/>
                </a:solidFill>
                <a:uFill>
                  <a:solidFill>
                    <a:srgbClr val="FFFFFF"/>
                  </a:solidFill>
                </a:uFill>
                <a:latin typeface="Arial"/>
                <a:ea typeface="DejaVu Sans"/>
              </a:rPr>
              <a:t>Dynamic Aperture Studies for the Future Circular Collider – ee (FCC-ee)</a:t>
            </a:r>
            <a:endParaRPr lang="es-MX" sz="1800" strike="noStrike" spc="-1">
              <a:solidFill>
                <a:srgbClr val="000000"/>
              </a:solidFill>
              <a:uFill>
                <a:solidFill>
                  <a:srgbClr val="FFFFFF"/>
                </a:solidFill>
              </a:uFill>
              <a:latin typeface="Arial"/>
            </a:endParaRPr>
          </a:p>
        </p:txBody>
      </p:sp>
      <p:pic>
        <p:nvPicPr>
          <p:cNvPr id="235" name="Content Placeholder 8"/>
          <p:cNvPicPr/>
          <p:nvPr/>
        </p:nvPicPr>
        <p:blipFill>
          <a:blip r:embed="rId2"/>
          <a:srcRect l="1818" t="1689" r="3158" b="1330"/>
          <a:stretch/>
        </p:blipFill>
        <p:spPr>
          <a:xfrm>
            <a:off x="288000" y="504000"/>
            <a:ext cx="1223280" cy="1665000"/>
          </a:xfrm>
          <a:prstGeom prst="rect">
            <a:avLst/>
          </a:prstGeom>
          <a:ln>
            <a:noFill/>
          </a:ln>
        </p:spPr>
      </p:pic>
      <p:sp>
        <p:nvSpPr>
          <p:cNvPr id="236" name="CustomShape 4"/>
          <p:cNvSpPr/>
          <p:nvPr/>
        </p:nvSpPr>
        <p:spPr>
          <a:xfrm>
            <a:off x="4629600" y="2586600"/>
            <a:ext cx="3959280" cy="598680"/>
          </a:xfrm>
          <a:prstGeom prst="rect">
            <a:avLst/>
          </a:prstGeom>
          <a:solidFill>
            <a:srgbClr val="AD8F67"/>
          </a:solidFill>
          <a:ln w="44280">
            <a:solidFill>
              <a:srgbClr val="FFFFFF"/>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MX" sz="1400" strike="noStrike" spc="-1">
                <a:solidFill>
                  <a:srgbClr val="292934"/>
                </a:solidFill>
                <a:uFill>
                  <a:solidFill>
                    <a:srgbClr val="FFFFFF"/>
                  </a:solidFill>
                </a:uFill>
                <a:latin typeface="Arial"/>
                <a:ea typeface="DejaVu Sans"/>
              </a:rPr>
              <a:t>Performance and Operational Aspects of High Luminosity LHC (HL-LHC)</a:t>
            </a:r>
            <a:endParaRPr lang="es-MX" sz="1800" strike="noStrike" spc="-1">
              <a:solidFill>
                <a:srgbClr val="000000"/>
              </a:solidFill>
              <a:uFill>
                <a:solidFill>
                  <a:srgbClr val="FFFFFF"/>
                </a:solidFill>
              </a:uFill>
              <a:latin typeface="Arial"/>
            </a:endParaRPr>
          </a:p>
        </p:txBody>
      </p:sp>
      <p:sp>
        <p:nvSpPr>
          <p:cNvPr id="237" name="CustomShape 5"/>
          <p:cNvSpPr/>
          <p:nvPr/>
        </p:nvSpPr>
        <p:spPr>
          <a:xfrm>
            <a:off x="4629600" y="3186360"/>
            <a:ext cx="3959280" cy="318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82880" indent="-181440" algn="just">
              <a:lnSpc>
                <a:spcPct val="100000"/>
              </a:lnSpc>
              <a:buClr>
                <a:srgbClr val="93A299"/>
              </a:buClr>
              <a:buSzPct val="85000"/>
              <a:buFont typeface="Arial"/>
              <a:buChar char="•"/>
            </a:pPr>
            <a:r>
              <a:rPr lang="es-MX" sz="1400" strike="noStrike" spc="-1">
                <a:solidFill>
                  <a:srgbClr val="292934"/>
                </a:solidFill>
                <a:uFill>
                  <a:solidFill>
                    <a:srgbClr val="FFFFFF"/>
                  </a:solidFill>
                </a:uFill>
                <a:latin typeface="Arial"/>
                <a:ea typeface="DejaVu Sans"/>
              </a:rPr>
              <a:t>Simulations of the evolution of luminosity for the baseline and alternative scenarios.</a:t>
            </a: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p:txBody>
      </p:sp>
      <p:sp>
        <p:nvSpPr>
          <p:cNvPr id="238" name="CustomShape 6"/>
          <p:cNvSpPr/>
          <p:nvPr/>
        </p:nvSpPr>
        <p:spPr>
          <a:xfrm>
            <a:off x="545040" y="3186720"/>
            <a:ext cx="3953160" cy="318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28600" indent="-227160" algn="just">
              <a:lnSpc>
                <a:spcPct val="90000"/>
              </a:lnSpc>
              <a:buClr>
                <a:srgbClr val="292934"/>
              </a:buClr>
              <a:buFont typeface="Arial"/>
              <a:buChar char="•"/>
            </a:pPr>
            <a:r>
              <a:rPr lang="es-MX" sz="1400" strike="noStrike" spc="-1">
                <a:solidFill>
                  <a:srgbClr val="292934"/>
                </a:solidFill>
                <a:uFill>
                  <a:solidFill>
                    <a:srgbClr val="FFFFFF"/>
                  </a:solidFill>
                </a:uFill>
                <a:latin typeface="Arial"/>
                <a:ea typeface="ＭＳ Ｐゴシック"/>
              </a:rPr>
              <a:t>Development of tools for the computation of dynamic aperture including several effects.</a:t>
            </a:r>
            <a:endParaRPr lang="es-MX" sz="1800" strike="noStrike" spc="-1">
              <a:solidFill>
                <a:srgbClr val="000000"/>
              </a:solidFill>
              <a:uFill>
                <a:solidFill>
                  <a:srgbClr val="FFFFFF"/>
                </a:solidFill>
              </a:uFill>
              <a:latin typeface="Arial"/>
            </a:endParaRPr>
          </a:p>
          <a:p>
            <a:pPr>
              <a:lnSpc>
                <a:spcPct val="90000"/>
              </a:lnSpc>
            </a:pPr>
            <a:endParaRPr lang="es-MX" sz="1800" strike="noStrike" spc="-1">
              <a:solidFill>
                <a:srgbClr val="000000"/>
              </a:solidFill>
              <a:uFill>
                <a:solidFill>
                  <a:srgbClr val="FFFFFF"/>
                </a:solidFill>
              </a:uFill>
              <a:latin typeface="Arial"/>
            </a:endParaRPr>
          </a:p>
        </p:txBody>
      </p:sp>
      <p:pic>
        <p:nvPicPr>
          <p:cNvPr id="239" name="Picture 12"/>
          <p:cNvPicPr/>
          <p:nvPr/>
        </p:nvPicPr>
        <p:blipFill>
          <a:blip r:embed="rId3"/>
          <a:srcRect l="12263" t="8401" r="10543" b="6772"/>
          <a:stretch/>
        </p:blipFill>
        <p:spPr>
          <a:xfrm>
            <a:off x="545040" y="3908520"/>
            <a:ext cx="3573720" cy="2772000"/>
          </a:xfrm>
          <a:prstGeom prst="rect">
            <a:avLst/>
          </a:prstGeom>
          <a:ln>
            <a:noFill/>
          </a:ln>
        </p:spPr>
      </p:pic>
      <p:pic>
        <p:nvPicPr>
          <p:cNvPr id="240" name="Picture 14"/>
          <p:cNvPicPr/>
          <p:nvPr/>
        </p:nvPicPr>
        <p:blipFill>
          <a:blip r:embed="rId4"/>
          <a:stretch/>
        </p:blipFill>
        <p:spPr>
          <a:xfrm>
            <a:off x="4665960" y="3996360"/>
            <a:ext cx="3654720" cy="2524320"/>
          </a:xfrm>
          <a:prstGeom prst="rect">
            <a:avLst/>
          </a:prstGeom>
          <a:ln>
            <a:noFill/>
          </a:ln>
        </p:spPr>
      </p:pic>
      <p:sp>
        <p:nvSpPr>
          <p:cNvPr id="241" name="CustomShape 7"/>
          <p:cNvSpPr/>
          <p:nvPr/>
        </p:nvSpPr>
        <p:spPr>
          <a:xfrm>
            <a:off x="1656000" y="446040"/>
            <a:ext cx="5743080" cy="2007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292934"/>
                </a:solidFill>
                <a:uFill>
                  <a:solidFill>
                    <a:srgbClr val="FFFFFF"/>
                  </a:solidFill>
                </a:uFill>
                <a:latin typeface="Arial"/>
                <a:ea typeface="DejaVu Sans"/>
              </a:rPr>
              <a:t>Luis Eduardo Medina Medrano</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trike="noStrike" spc="-1" dirty="0" smtClean="0">
                <a:solidFill>
                  <a:srgbClr val="292934"/>
                </a:solidFill>
                <a:uFill>
                  <a:solidFill>
                    <a:srgbClr val="FFFFFF"/>
                  </a:solidFill>
                </a:uFill>
                <a:latin typeface="Arial"/>
                <a:ea typeface="DejaVu Sans"/>
              </a:rPr>
              <a:t>PH. D. student</a:t>
            </a:r>
            <a:endParaRPr lang="es-MX" sz="1800" b="1"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Affiliations:  </a:t>
            </a:r>
            <a:r>
              <a:rPr lang="es-MX" sz="1400" b="1" strike="noStrike" spc="-1" dirty="0">
                <a:solidFill>
                  <a:srgbClr val="292934"/>
                </a:solidFill>
                <a:uFill>
                  <a:solidFill>
                    <a:srgbClr val="FFFFFF"/>
                  </a:solidFill>
                </a:uFill>
                <a:latin typeface="Arial"/>
                <a:ea typeface="DejaVu Sans"/>
              </a:rPr>
              <a:t>University of Guanajuato/</a:t>
            </a:r>
            <a:r>
              <a:rPr lang="es-MX" sz="1400" b="1" strike="noStrike" spc="-1" dirty="0" smtClean="0">
                <a:solidFill>
                  <a:srgbClr val="292934"/>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 </a:t>
            </a:r>
            <a:r>
              <a:rPr lang="es-MX" sz="1400" b="1" strike="noStrike" spc="-1" dirty="0">
                <a:solidFill>
                  <a:srgbClr val="292934"/>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sp>
        <p:nvSpPr>
          <p:cNvPr id="242" name="CustomShape 8"/>
          <p:cNvSpPr/>
          <p:nvPr/>
        </p:nvSpPr>
        <p:spPr>
          <a:xfrm>
            <a:off x="1619672" y="2132856"/>
            <a:ext cx="6478920" cy="68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Areas of interest:</a:t>
            </a:r>
            <a:endParaRPr lang="es-MX" sz="1800" strike="noStrike" spc="-1" dirty="0">
              <a:solidFill>
                <a:srgbClr val="000000"/>
              </a:solidFill>
              <a:uFill>
                <a:solidFill>
                  <a:srgbClr val="FFFFFF"/>
                </a:solidFill>
              </a:uFill>
              <a:latin typeface="Arial"/>
            </a:endParaRPr>
          </a:p>
          <a:p>
            <a:pPr>
              <a:lnSpc>
                <a:spcPct val="100000"/>
              </a:lnSpc>
            </a:pPr>
            <a:r>
              <a:rPr lang="es-MX" sz="1400" b="1" strike="noStrike" spc="-1" dirty="0">
                <a:solidFill>
                  <a:srgbClr val="292934"/>
                </a:solidFill>
                <a:uFill>
                  <a:solidFill>
                    <a:srgbClr val="FFFFFF"/>
                  </a:solidFill>
                </a:uFill>
                <a:latin typeface="Arial"/>
                <a:ea typeface="DejaVu Sans"/>
              </a:rPr>
              <a:t>Beam dynamics, lattice design, optics measurements and corrections</a:t>
            </a:r>
            <a:endParaRPr lang="es-MX" sz="1800" strike="noStrike" spc="-1" dirty="0">
              <a:solidFill>
                <a:srgbClr val="000000"/>
              </a:solidFill>
              <a:uFill>
                <a:solidFill>
                  <a:srgbClr val="FFFFFF"/>
                </a:solidFill>
              </a:uFill>
              <a:latin typeface="Arial"/>
            </a:endParaRPr>
          </a:p>
        </p:txBody>
      </p:sp>
      <p:sp>
        <p:nvSpPr>
          <p:cNvPr id="243" name="CustomShape 9"/>
          <p:cNvSpPr/>
          <p:nvPr/>
        </p:nvSpPr>
        <p:spPr>
          <a:xfrm>
            <a:off x="288000" y="2196000"/>
            <a:ext cx="1785240" cy="255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s-MX" sz="1400" u="sng" strike="noStrike" spc="-89">
                <a:solidFill>
                  <a:srgbClr val="0000FF"/>
                </a:solidFill>
                <a:uFill>
                  <a:solidFill>
                    <a:srgbClr val="FFFFFF"/>
                  </a:solidFill>
                </a:uFill>
                <a:latin typeface="Arial"/>
                <a:ea typeface="DejaVu Sans"/>
                <a:hlinkClick r:id="rId5"/>
              </a:rPr>
              <a:t>lmedina@cern.ch</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6290977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5" name="CustomShape 1"/>
          <p:cNvSpPr/>
          <p:nvPr/>
        </p:nvSpPr>
        <p:spPr>
          <a:xfrm>
            <a:off x="66600" y="2608560"/>
            <a:ext cx="6772320" cy="51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MX" sz="1800" strike="noStrike" spc="-1">
              <a:solidFill>
                <a:srgbClr val="000000"/>
              </a:solidFill>
              <a:uFill>
                <a:solidFill>
                  <a:srgbClr val="FFFFFF"/>
                </a:solidFill>
              </a:uFill>
              <a:latin typeface="Arial"/>
            </a:endParaRPr>
          </a:p>
          <a:p>
            <a:pPr>
              <a:lnSpc>
                <a:spcPct val="100000"/>
              </a:lnSpc>
            </a:pPr>
            <a:r>
              <a:rPr lang="es-MX" sz="1400" b="1" strike="noStrike" spc="-1">
                <a:solidFill>
                  <a:srgbClr val="000000"/>
                </a:solidFill>
                <a:uFill>
                  <a:solidFill>
                    <a:srgbClr val="FFFFFF"/>
                  </a:solidFill>
                </a:uFill>
                <a:latin typeface="Arial"/>
                <a:ea typeface="DejaVu Sans"/>
              </a:rPr>
              <a:t>Estudios de Absorción de Radiación de Sincrotrón(SR)</a:t>
            </a:r>
            <a:endParaRPr lang="es-MX" sz="1800" strike="noStrike" spc="-1">
              <a:solidFill>
                <a:srgbClr val="000000"/>
              </a:solidFill>
              <a:uFill>
                <a:solidFill>
                  <a:srgbClr val="FFFFFF"/>
                </a:solidFill>
              </a:uFill>
              <a:latin typeface="Arial"/>
            </a:endParaRPr>
          </a:p>
        </p:txBody>
      </p:sp>
      <p:sp>
        <p:nvSpPr>
          <p:cNvPr id="256" name="CustomShape 2"/>
          <p:cNvSpPr/>
          <p:nvPr/>
        </p:nvSpPr>
        <p:spPr>
          <a:xfrm>
            <a:off x="84240" y="3092040"/>
            <a:ext cx="8914680" cy="115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strike="noStrike" spc="-1">
                <a:solidFill>
                  <a:srgbClr val="292934"/>
                </a:solidFill>
                <a:uFill>
                  <a:solidFill>
                    <a:srgbClr val="FFFFFF"/>
                  </a:solidFill>
                </a:uFill>
                <a:latin typeface="Arial"/>
                <a:ea typeface="DejaVu Sans"/>
              </a:rPr>
              <a:t>Mediante el uso de herramientas de métodos numéricos (Montecarlo) se simulan fotones de SR a lo largo de un acelerador y se siguen estos fotones a lo largo de sus reflexiones, hasta la absorción en la cámara de vacío.</a:t>
            </a:r>
            <a:endParaRPr lang="es-MX" sz="1800" strike="noStrike" spc="-1">
              <a:solidFill>
                <a:srgbClr val="000000"/>
              </a:solidFill>
              <a:uFill>
                <a:solidFill>
                  <a:srgbClr val="FFFFFF"/>
                </a:solidFill>
              </a:uFill>
              <a:latin typeface="Arial"/>
            </a:endParaRPr>
          </a:p>
          <a:p>
            <a:pPr algn="just">
              <a:lnSpc>
                <a:spcPct val="100000"/>
              </a:lnSpc>
            </a:pPr>
            <a:r>
              <a:rPr lang="es-MX" sz="1400" strike="noStrike" spc="-1">
                <a:solidFill>
                  <a:srgbClr val="292934"/>
                </a:solidFill>
                <a:uFill>
                  <a:solidFill>
                    <a:srgbClr val="FFFFFF"/>
                  </a:solidFill>
                </a:uFill>
                <a:latin typeface="Arial"/>
                <a:ea typeface="DejaVu Sans"/>
              </a:rPr>
              <a:t>La Herramienta utilizada es Synrad3D, desarrollada en la universidad de Cornell por D. Sagan utilizando un modelo matemático desarrollado por G. Dugan</a:t>
            </a:r>
            <a:endParaRPr lang="es-MX" sz="1800" strike="noStrike" spc="-1">
              <a:solidFill>
                <a:srgbClr val="000000"/>
              </a:solidFill>
              <a:uFill>
                <a:solidFill>
                  <a:srgbClr val="FFFFFF"/>
                </a:solidFill>
              </a:uFill>
              <a:latin typeface="Arial"/>
            </a:endParaRPr>
          </a:p>
        </p:txBody>
      </p:sp>
      <p:sp>
        <p:nvSpPr>
          <p:cNvPr id="257" name="CustomShape 3"/>
          <p:cNvSpPr/>
          <p:nvPr/>
        </p:nvSpPr>
        <p:spPr>
          <a:xfrm>
            <a:off x="72000" y="4274280"/>
            <a:ext cx="4570560" cy="72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strike="noStrike" spc="-1">
                <a:solidFill>
                  <a:srgbClr val="292934"/>
                </a:solidFill>
                <a:uFill>
                  <a:solidFill>
                    <a:srgbClr val="FFFFFF"/>
                  </a:solidFill>
                </a:uFill>
                <a:latin typeface="Arial"/>
                <a:ea typeface="DejaVu Sans"/>
              </a:rPr>
              <a:t>El efecto de patrón de diente de sierra impreso en la pared exterior del LHC, y los efectos de los cambios a la óptica ATS del HL-LHC</a:t>
            </a:r>
            <a:endParaRPr lang="es-MX" sz="1800" strike="noStrike" spc="-1">
              <a:solidFill>
                <a:srgbClr val="000000"/>
              </a:solidFill>
              <a:uFill>
                <a:solidFill>
                  <a:srgbClr val="FFFFFF"/>
                </a:solidFill>
              </a:uFill>
              <a:latin typeface="Arial"/>
            </a:endParaRPr>
          </a:p>
        </p:txBody>
      </p:sp>
      <p:pic>
        <p:nvPicPr>
          <p:cNvPr id="258" name="Picture 9"/>
          <p:cNvPicPr/>
          <p:nvPr/>
        </p:nvPicPr>
        <p:blipFill>
          <a:blip r:embed="rId2"/>
          <a:stretch/>
        </p:blipFill>
        <p:spPr>
          <a:xfrm>
            <a:off x="4718160" y="4057920"/>
            <a:ext cx="4124880" cy="2064960"/>
          </a:xfrm>
          <a:prstGeom prst="rect">
            <a:avLst/>
          </a:prstGeom>
          <a:ln>
            <a:noFill/>
          </a:ln>
        </p:spPr>
      </p:pic>
      <p:pic>
        <p:nvPicPr>
          <p:cNvPr id="261" name="Picture 6"/>
          <p:cNvPicPr/>
          <p:nvPr/>
        </p:nvPicPr>
        <p:blipFill>
          <a:blip r:embed="rId3"/>
          <a:stretch/>
        </p:blipFill>
        <p:spPr>
          <a:xfrm>
            <a:off x="146160" y="4926600"/>
            <a:ext cx="4254840" cy="1875240"/>
          </a:xfrm>
          <a:prstGeom prst="rect">
            <a:avLst/>
          </a:prstGeom>
          <a:ln>
            <a:noFill/>
          </a:ln>
        </p:spPr>
      </p:pic>
      <p:sp>
        <p:nvSpPr>
          <p:cNvPr id="262" name="CustomShape 6"/>
          <p:cNvSpPr/>
          <p:nvPr/>
        </p:nvSpPr>
        <p:spPr>
          <a:xfrm>
            <a:off x="198000" y="533160"/>
            <a:ext cx="8944560" cy="973080"/>
          </a:xfrm>
          <a:prstGeom prst="rect">
            <a:avLst/>
          </a:prstGeom>
          <a:noFill/>
          <a:ln>
            <a:noFill/>
          </a:ln>
        </p:spPr>
        <p:style>
          <a:lnRef idx="0">
            <a:scrgbClr r="0" g="0" b="0"/>
          </a:lnRef>
          <a:fillRef idx="0">
            <a:scrgbClr r="0" g="0" b="0"/>
          </a:fillRef>
          <a:effectRef idx="0">
            <a:scrgbClr r="0" g="0" b="0"/>
          </a:effectRef>
          <a:fontRef idx="minor"/>
        </p:style>
      </p:sp>
      <p:sp>
        <p:nvSpPr>
          <p:cNvPr id="263" name="CustomShape 7"/>
          <p:cNvSpPr/>
          <p:nvPr/>
        </p:nvSpPr>
        <p:spPr>
          <a:xfrm>
            <a:off x="2232000" y="446040"/>
            <a:ext cx="5743080" cy="2007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Name:   </a:t>
            </a:r>
            <a:r>
              <a:rPr lang="es-MX" sz="1400" strike="noStrike" spc="-1" dirty="0">
                <a:solidFill>
                  <a:srgbClr val="000000"/>
                </a:solidFill>
                <a:uFill>
                  <a:solidFill>
                    <a:srgbClr val="FFFFFF"/>
                  </a:solidFill>
                </a:uFill>
                <a:latin typeface="Arial"/>
                <a:ea typeface="DejaVu Sans"/>
              </a:rPr>
              <a:t> </a:t>
            </a:r>
            <a:r>
              <a:rPr lang="es-MX" sz="1400" b="1" strike="noStrike" spc="-1" dirty="0">
                <a:solidFill>
                  <a:srgbClr val="000000"/>
                </a:solidFill>
                <a:uFill>
                  <a:solidFill>
                    <a:srgbClr val="FFFFFF"/>
                  </a:solidFill>
                </a:uFill>
                <a:latin typeface="Arial"/>
                <a:ea typeface="DejaVu Sans"/>
              </a:rPr>
              <a:t>Gerardo Guillermo Canton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pc="-1" dirty="0">
                <a:solidFill>
                  <a:srgbClr val="292934"/>
                </a:solidFill>
                <a:uFill>
                  <a:solidFill>
                    <a:srgbClr val="FFFFFF"/>
                  </a:solidFill>
                </a:uFill>
                <a:latin typeface="Arial"/>
                <a:ea typeface="DejaVu Sans"/>
              </a:rPr>
              <a:t>PH. D. student</a:t>
            </a:r>
            <a:endParaRPr lang="es-MX" b="1"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Affiliations:  </a:t>
            </a:r>
            <a:r>
              <a:rPr lang="es-MX" sz="1400" b="1" strike="noStrike" spc="-1" dirty="0">
                <a:solidFill>
                  <a:srgbClr val="000000"/>
                </a:solidFill>
                <a:uFill>
                  <a:solidFill>
                    <a:srgbClr val="FFFFFF"/>
                  </a:solidFill>
                </a:uFill>
                <a:latin typeface="Arial"/>
                <a:ea typeface="DejaVu Sans"/>
              </a:rPr>
              <a:t>CINVESTAV (Merida)/CERN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smtClean="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 </a:t>
            </a:r>
            <a:r>
              <a:rPr lang="es-MX" sz="1400" b="1" strike="noStrike" spc="-1" dirty="0">
                <a:solidFill>
                  <a:srgbClr val="292934"/>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sp>
        <p:nvSpPr>
          <p:cNvPr id="264" name="CustomShape 8"/>
          <p:cNvSpPr/>
          <p:nvPr/>
        </p:nvSpPr>
        <p:spPr>
          <a:xfrm>
            <a:off x="104040" y="2426040"/>
            <a:ext cx="183888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08080" indent="-206640">
              <a:lnSpc>
                <a:spcPct val="100000"/>
              </a:lnSpc>
            </a:pPr>
            <a:r>
              <a:rPr lang="es-MX" sz="1400" strike="noStrike" spc="-1">
                <a:solidFill>
                  <a:srgbClr val="000000"/>
                </a:solidFill>
                <a:uFill>
                  <a:solidFill>
                    <a:srgbClr val="FFFFFF"/>
                  </a:solidFill>
                </a:uFill>
                <a:latin typeface="Arial"/>
                <a:ea typeface="Droid Sans Fallback"/>
              </a:rPr>
              <a:t>Working topic:</a:t>
            </a:r>
            <a:endParaRPr lang="es-MX" sz="1800" strike="noStrike" spc="-1">
              <a:solidFill>
                <a:srgbClr val="000000"/>
              </a:solidFill>
              <a:uFill>
                <a:solidFill>
                  <a:srgbClr val="FFFFFF"/>
                </a:solidFill>
              </a:uFill>
              <a:latin typeface="Arial"/>
            </a:endParaRPr>
          </a:p>
        </p:txBody>
      </p:sp>
      <p:pic>
        <p:nvPicPr>
          <p:cNvPr id="265" name="Picture 226"/>
          <p:cNvPicPr/>
          <p:nvPr/>
        </p:nvPicPr>
        <p:blipFill>
          <a:blip r:embed="rId4"/>
          <a:srcRect l="23070" t="35480" r="57246" b="27896"/>
          <a:stretch/>
        </p:blipFill>
        <p:spPr>
          <a:xfrm>
            <a:off x="360000" y="432000"/>
            <a:ext cx="1366920" cy="1695240"/>
          </a:xfrm>
          <a:prstGeom prst="rect">
            <a:avLst/>
          </a:prstGeom>
          <a:ln>
            <a:noFill/>
          </a:ln>
        </p:spPr>
      </p:pic>
      <p:sp>
        <p:nvSpPr>
          <p:cNvPr id="266" name="CustomShape 9"/>
          <p:cNvSpPr/>
          <p:nvPr/>
        </p:nvSpPr>
        <p:spPr>
          <a:xfrm>
            <a:off x="-72000" y="2029320"/>
            <a:ext cx="374436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DejaVu Sans"/>
                <a:hlinkClick r:id="rId5"/>
              </a:rPr>
              <a:t>gerardo.guillermo.canton@cern.ch</a:t>
            </a:r>
            <a:r>
              <a:rPr lang="es-MX" sz="1800" strike="noStrike" spc="-1">
                <a:solidFill>
                  <a:srgbClr val="000000"/>
                </a:solidFill>
                <a:uFill>
                  <a:solidFill>
                    <a:srgbClr val="FFFFFF"/>
                  </a:solidFill>
                </a:uFill>
                <a:latin typeface="Arial"/>
                <a:ea typeface="DejaVu Sans"/>
              </a:rPr>
              <a:t> </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04441005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22646" cy="1143000"/>
          </a:xfrm>
        </p:spPr>
        <p:txBody>
          <a:bodyPr>
            <a:normAutofit fontScale="90000"/>
          </a:bodyPr>
          <a:lstStyle/>
          <a:p>
            <a:r>
              <a:rPr lang="es-MX" b="1" dirty="0" smtClean="0"/>
              <a:t>“Aceleradores de personas”</a:t>
            </a:r>
            <a:endParaRPr lang="es-MX" b="1"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8557" r="97732">
                        <a14:foregroundMark x1="38557" y1="58974" x2="38557" y2="58974"/>
                      </a14:backgroundRemoval>
                    </a14:imgEffect>
                  </a14:imgLayer>
                </a14:imgProps>
              </a:ext>
            </a:extLst>
          </a:blip>
          <a:stretch>
            <a:fillRect/>
          </a:stretch>
        </p:blipFill>
        <p:spPr>
          <a:xfrm>
            <a:off x="6747328" y="292526"/>
            <a:ext cx="2164154" cy="1218173"/>
          </a:xfrm>
          <a:prstGeom prst="rect">
            <a:avLst/>
          </a:prstGeom>
        </p:spPr>
      </p:pic>
      <p:pic>
        <p:nvPicPr>
          <p:cNvPr id="8" name="Picture 7"/>
          <p:cNvPicPr>
            <a:picLocks noChangeAspect="1"/>
          </p:cNvPicPr>
          <p:nvPr/>
        </p:nvPicPr>
        <p:blipFill>
          <a:blip r:embed="rId4"/>
          <a:stretch>
            <a:fillRect/>
          </a:stretch>
        </p:blipFill>
        <p:spPr>
          <a:xfrm>
            <a:off x="725484" y="1220865"/>
            <a:ext cx="3826929" cy="2870197"/>
          </a:xfrm>
          <a:prstGeom prst="rect">
            <a:avLst/>
          </a:prstGeom>
          <a:ln>
            <a:noFill/>
          </a:ln>
          <a:effectLst>
            <a:softEdge rad="112500"/>
          </a:effectLst>
        </p:spPr>
      </p:pic>
      <p:pic>
        <p:nvPicPr>
          <p:cNvPr id="9" name="Picture 8"/>
          <p:cNvPicPr>
            <a:picLocks noChangeAspect="1"/>
          </p:cNvPicPr>
          <p:nvPr/>
        </p:nvPicPr>
        <p:blipFill>
          <a:blip r:embed="rId5"/>
          <a:stretch>
            <a:fillRect/>
          </a:stretch>
        </p:blipFill>
        <p:spPr>
          <a:xfrm>
            <a:off x="4773750" y="1681518"/>
            <a:ext cx="3624391" cy="2729620"/>
          </a:xfrm>
          <a:prstGeom prst="rect">
            <a:avLst/>
          </a:prstGeom>
          <a:ln>
            <a:noFill/>
          </a:ln>
          <a:effectLst>
            <a:softEdge rad="112500"/>
          </a:effectLst>
        </p:spPr>
      </p:pic>
      <p:pic>
        <p:nvPicPr>
          <p:cNvPr id="10" name="Picture 9"/>
          <p:cNvPicPr>
            <a:picLocks noChangeAspect="1"/>
          </p:cNvPicPr>
          <p:nvPr/>
        </p:nvPicPr>
        <p:blipFill>
          <a:blip r:embed="rId6"/>
          <a:stretch>
            <a:fillRect/>
          </a:stretch>
        </p:blipFill>
        <p:spPr>
          <a:xfrm>
            <a:off x="717714" y="4019701"/>
            <a:ext cx="3673725" cy="2752714"/>
          </a:xfrm>
          <a:prstGeom prst="ellipse">
            <a:avLst/>
          </a:prstGeom>
          <a:ln>
            <a:noFill/>
          </a:ln>
          <a:effectLst>
            <a:softEdge rad="112500"/>
          </a:effectLst>
        </p:spPr>
      </p:pic>
      <p:sp>
        <p:nvSpPr>
          <p:cNvPr id="11" name="TextBox 10"/>
          <p:cNvSpPr txBox="1"/>
          <p:nvPr/>
        </p:nvSpPr>
        <p:spPr>
          <a:xfrm>
            <a:off x="4954304" y="4990889"/>
            <a:ext cx="3443837" cy="646331"/>
          </a:xfrm>
          <a:prstGeom prst="rect">
            <a:avLst/>
          </a:prstGeom>
          <a:noFill/>
        </p:spPr>
        <p:txBody>
          <a:bodyPr wrap="square" rtlCol="0">
            <a:spAutoFit/>
          </a:bodyPr>
          <a:lstStyle/>
          <a:p>
            <a:r>
              <a:rPr lang="es-MX" dirty="0" smtClean="0"/>
              <a:t>Autopistas: rectas, curvas, congestionadas o casi vacías.</a:t>
            </a:r>
            <a:endParaRPr lang="es-MX" dirty="0"/>
          </a:p>
        </p:txBody>
      </p:sp>
    </p:spTree>
    <p:extLst>
      <p:ext uri="{BB962C8B-B14F-4D97-AF65-F5344CB8AC3E}">
        <p14:creationId xmlns:p14="http://schemas.microsoft.com/office/powerpoint/2010/main" val="176107590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 name="CustomShape 3"/>
          <p:cNvSpPr/>
          <p:nvPr/>
        </p:nvSpPr>
        <p:spPr>
          <a:xfrm>
            <a:off x="2232000" y="446040"/>
            <a:ext cx="5743080" cy="2007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a:solidFill>
                  <a:srgbClr val="292934"/>
                </a:solidFill>
                <a:uFill>
                  <a:solidFill>
                    <a:srgbClr val="FFFFFF"/>
                  </a:solidFill>
                </a:uFill>
                <a:latin typeface="Arial"/>
                <a:ea typeface="DejaVu Sans"/>
              </a:rPr>
              <a:t>Name:     </a:t>
            </a:r>
            <a:r>
              <a:rPr lang="es-MX" sz="1400" b="1" strike="noStrike" spc="-1">
                <a:solidFill>
                  <a:srgbClr val="000000"/>
                </a:solidFill>
                <a:uFill>
                  <a:solidFill>
                    <a:srgbClr val="FFFFFF"/>
                  </a:solidFill>
                </a:uFill>
                <a:latin typeface="Arial"/>
                <a:ea typeface="DejaVu Sans"/>
              </a:rPr>
              <a:t>Marco Alan Valdivia</a:t>
            </a: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a:p>
            <a:pPr>
              <a:lnSpc>
                <a:spcPct val="100000"/>
              </a:lnSpc>
            </a:pPr>
            <a:r>
              <a:rPr lang="es-MX" sz="1400" strike="noStrike" spc="-1">
                <a:solidFill>
                  <a:srgbClr val="292934"/>
                </a:solidFill>
                <a:uFill>
                  <a:solidFill>
                    <a:srgbClr val="FFFFFF"/>
                  </a:solidFill>
                </a:uFill>
                <a:latin typeface="Arial"/>
                <a:ea typeface="DejaVu Sans"/>
              </a:rPr>
              <a:t>Degree:   </a:t>
            </a:r>
            <a:r>
              <a:rPr lang="es-MX" sz="1400" b="1" strike="noStrike" spc="-1">
                <a:solidFill>
                  <a:srgbClr val="000000"/>
                </a:solidFill>
                <a:uFill>
                  <a:solidFill>
                    <a:srgbClr val="FFFFFF"/>
                  </a:solidFill>
                </a:uFill>
                <a:latin typeface="Arial"/>
                <a:ea typeface="DejaVu Sans"/>
              </a:rPr>
              <a:t> Bachelor in Engineering </a:t>
            </a: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a:p>
            <a:pPr>
              <a:lnSpc>
                <a:spcPct val="100000"/>
              </a:lnSpc>
            </a:pPr>
            <a:r>
              <a:rPr lang="es-MX" sz="1400" strike="noStrike" spc="-1">
                <a:solidFill>
                  <a:srgbClr val="292934"/>
                </a:solidFill>
                <a:uFill>
                  <a:solidFill>
                    <a:srgbClr val="FFFFFF"/>
                  </a:solidFill>
                </a:uFill>
                <a:latin typeface="Arial"/>
                <a:ea typeface="DejaVu Sans"/>
              </a:rPr>
              <a:t>Affiliations:  </a:t>
            </a:r>
            <a:r>
              <a:rPr lang="es-MX" sz="1400" b="1" strike="noStrike" spc="-1">
                <a:solidFill>
                  <a:srgbClr val="000000"/>
                </a:solidFill>
                <a:uFill>
                  <a:solidFill>
                    <a:srgbClr val="FFFFFF"/>
                  </a:solidFill>
                </a:uFill>
                <a:latin typeface="Arial"/>
                <a:ea typeface="DejaVu Sans"/>
              </a:rPr>
              <a:t>University of Guanajuato/CERN</a:t>
            </a: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a:p>
            <a:pPr>
              <a:lnSpc>
                <a:spcPct val="100000"/>
              </a:lnSpc>
            </a:pPr>
            <a:r>
              <a:rPr lang="es-MX" sz="1400" strike="noStrike" spc="-1">
                <a:solidFill>
                  <a:srgbClr val="292934"/>
                </a:solidFill>
                <a:uFill>
                  <a:solidFill>
                    <a:srgbClr val="FFFFFF"/>
                  </a:solidFill>
                </a:uFill>
                <a:latin typeface="Arial"/>
                <a:ea typeface="DejaVu Sans"/>
              </a:rPr>
              <a:t>Institutions where develops his research:</a:t>
            </a:r>
            <a:r>
              <a:rPr lang="es-MX" sz="1400" strike="noStrike" spc="-1">
                <a:solidFill>
                  <a:srgbClr val="000000"/>
                </a:solidFill>
                <a:uFill>
                  <a:solidFill>
                    <a:srgbClr val="FFFFFF"/>
                  </a:solidFill>
                </a:uFill>
                <a:latin typeface="Arial"/>
                <a:ea typeface="DejaVu Sans"/>
              </a:rPr>
              <a:t> </a:t>
            </a:r>
            <a:r>
              <a:rPr lang="es-MX" sz="1400" b="1" strike="noStrike" spc="-1">
                <a:solidFill>
                  <a:srgbClr val="000000"/>
                </a:solidFill>
                <a:uFill>
                  <a:solidFill>
                    <a:srgbClr val="FFFFFF"/>
                  </a:solidFill>
                </a:uFill>
                <a:latin typeface="Arial"/>
                <a:ea typeface="DejaVu Sans"/>
              </a:rPr>
              <a:t>CERN</a:t>
            </a: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p:txBody>
      </p:sp>
      <p:sp>
        <p:nvSpPr>
          <p:cNvPr id="247" name="CustomShape 4"/>
          <p:cNvSpPr/>
          <p:nvPr/>
        </p:nvSpPr>
        <p:spPr>
          <a:xfrm>
            <a:off x="288000" y="2268000"/>
            <a:ext cx="1785240" cy="255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s-MX" sz="1400" u="sng" strike="noStrike" spc="-89">
                <a:solidFill>
                  <a:srgbClr val="0000FF"/>
                </a:solidFill>
                <a:uFill>
                  <a:solidFill>
                    <a:srgbClr val="FFFFFF"/>
                  </a:solidFill>
                </a:uFill>
                <a:latin typeface="Arial"/>
                <a:ea typeface="DejaVu Sans"/>
                <a:hlinkClick r:id="rId2"/>
              </a:rPr>
              <a:t>alan.valdivia@cern.ch</a:t>
            </a:r>
            <a:endParaRPr lang="es-MX" sz="1800" strike="noStrike" spc="-1">
              <a:solidFill>
                <a:srgbClr val="000000"/>
              </a:solidFill>
              <a:uFill>
                <a:solidFill>
                  <a:srgbClr val="FFFFFF"/>
                </a:solidFill>
              </a:uFill>
              <a:latin typeface="Arial"/>
            </a:endParaRPr>
          </a:p>
        </p:txBody>
      </p:sp>
      <p:sp>
        <p:nvSpPr>
          <p:cNvPr id="248" name="CustomShape 5"/>
          <p:cNvSpPr/>
          <p:nvPr/>
        </p:nvSpPr>
        <p:spPr>
          <a:xfrm>
            <a:off x="360000" y="468000"/>
            <a:ext cx="1366920" cy="1546920"/>
          </a:xfrm>
          <a:prstGeom prst="rect">
            <a:avLst/>
          </a:prstGeom>
          <a:solidFill>
            <a:srgbClr val="EDEDED"/>
          </a:solidFill>
          <a:ln>
            <a:noFill/>
          </a:ln>
        </p:spPr>
        <p:style>
          <a:lnRef idx="0">
            <a:scrgbClr r="0" g="0" b="0"/>
          </a:lnRef>
          <a:fillRef idx="0">
            <a:scrgbClr r="0" g="0" b="0"/>
          </a:fillRef>
          <a:effectRef idx="0">
            <a:scrgbClr r="0" g="0" b="0"/>
          </a:effectRef>
          <a:fontRef idx="minor"/>
        </p:style>
      </p:sp>
      <p:pic>
        <p:nvPicPr>
          <p:cNvPr id="249" name="Picture 3"/>
          <p:cNvPicPr/>
          <p:nvPr/>
        </p:nvPicPr>
        <p:blipFill>
          <a:blip r:embed="rId3"/>
          <a:stretch/>
        </p:blipFill>
        <p:spPr>
          <a:xfrm>
            <a:off x="360000" y="468000"/>
            <a:ext cx="1366920" cy="1546920"/>
          </a:xfrm>
          <a:prstGeom prst="rect">
            <a:avLst/>
          </a:prstGeom>
          <a:ln w="88920">
            <a:solidFill>
              <a:srgbClr val="FFFFFF"/>
            </a:solidFill>
            <a:miter/>
          </a:ln>
          <a:effectLst>
            <a:outerShdw blurRad="50800" dist="18000" dir="5400000" algn="ctr" rotWithShape="0">
              <a:srgbClr val="000000">
                <a:alpha val="40000"/>
              </a:srgbClr>
            </a:outerShdw>
          </a:effectLst>
        </p:spPr>
      </p:pic>
      <p:sp>
        <p:nvSpPr>
          <p:cNvPr id="250" name="CustomShape 6"/>
          <p:cNvSpPr/>
          <p:nvPr/>
        </p:nvSpPr>
        <p:spPr>
          <a:xfrm>
            <a:off x="316800" y="4781160"/>
            <a:ext cx="4816080" cy="1623600"/>
          </a:xfrm>
          <a:prstGeom prst="rect">
            <a:avLst/>
          </a:prstGeom>
          <a:noFill/>
          <a:ln>
            <a:noFill/>
          </a:ln>
        </p:spPr>
        <p:style>
          <a:lnRef idx="0">
            <a:scrgbClr r="0" g="0" b="0"/>
          </a:lnRef>
          <a:fillRef idx="0">
            <a:scrgbClr r="0" g="0" b="0"/>
          </a:fillRef>
          <a:effectRef idx="0">
            <a:scrgbClr r="0" g="0" b="0"/>
          </a:effectRef>
          <a:fontRef idx="minor"/>
        </p:style>
        <p:txBody>
          <a:bodyPr lIns="35640" tIns="35640" rIns="35640" bIns="35640" anchor="ctr"/>
          <a:lstStyle/>
          <a:p>
            <a:pPr marL="56880" indent="-55440">
              <a:lnSpc>
                <a:spcPct val="100000"/>
              </a:lnSpc>
            </a:pPr>
            <a:endParaRPr lang="es-MX" sz="1800" strike="noStrike" spc="-1">
              <a:solidFill>
                <a:srgbClr val="000000"/>
              </a:solidFill>
              <a:uFill>
                <a:solidFill>
                  <a:srgbClr val="FFFFFF"/>
                </a:solidFill>
              </a:uFill>
              <a:latin typeface="Arial"/>
            </a:endParaRPr>
          </a:p>
          <a:p>
            <a:pPr marL="56880" indent="-55440" algn="just">
              <a:lnSpc>
                <a:spcPct val="100000"/>
              </a:lnSpc>
            </a:pPr>
            <a:endParaRPr lang="es-MX" sz="1800" strike="noStrike" spc="-1">
              <a:solidFill>
                <a:srgbClr val="000000"/>
              </a:solidFill>
              <a:uFill>
                <a:solidFill>
                  <a:srgbClr val="FFFFFF"/>
                </a:solidFill>
              </a:uFill>
              <a:latin typeface="Arial"/>
            </a:endParaRPr>
          </a:p>
          <a:p>
            <a:pPr marL="56880" indent="-55440" algn="just">
              <a:lnSpc>
                <a:spcPct val="100000"/>
              </a:lnSpc>
            </a:pPr>
            <a:r>
              <a:rPr lang="es-MX" sz="1400" b="1" strike="noStrike" spc="-1">
                <a:solidFill>
                  <a:srgbClr val="000000"/>
                </a:solidFill>
                <a:uFill>
                  <a:solidFill>
                    <a:srgbClr val="FFFFFF"/>
                  </a:solidFill>
                </a:uFill>
                <a:latin typeface="Calibri"/>
                <a:ea typeface="DejaVu Sans"/>
              </a:rPr>
              <a:t>Effect of Beamstrahlung on Bunch Length and Emittance in Future Circular e+e− Colliders:</a:t>
            </a:r>
            <a:r>
              <a:rPr lang="es-MX" sz="1400" strike="noStrike" spc="-1">
                <a:solidFill>
                  <a:srgbClr val="292934"/>
                </a:solidFill>
                <a:uFill>
                  <a:solidFill>
                    <a:srgbClr val="FFFFFF"/>
                  </a:solidFill>
                </a:uFill>
                <a:latin typeface="Calibri"/>
                <a:ea typeface="DejaVu Sans"/>
              </a:rPr>
              <a:t> In future circular e+e- colliders, beamstrahlung may limit the beam lifetime at high energies, and increase the energy spread and bunch length at low energies. If the dispersion or slop of the dispersion is not zero at the collision point, beamstrahlung will also affect the transverse emittance.</a:t>
            </a:r>
            <a:endParaRPr lang="es-MX" sz="1800" strike="noStrike" spc="-1">
              <a:solidFill>
                <a:srgbClr val="000000"/>
              </a:solidFill>
              <a:uFill>
                <a:solidFill>
                  <a:srgbClr val="FFFFFF"/>
                </a:solidFill>
              </a:uFill>
              <a:latin typeface="Arial"/>
            </a:endParaRPr>
          </a:p>
        </p:txBody>
      </p:sp>
      <p:sp>
        <p:nvSpPr>
          <p:cNvPr id="251" name="CustomShape 7"/>
          <p:cNvSpPr/>
          <p:nvPr/>
        </p:nvSpPr>
        <p:spPr>
          <a:xfrm>
            <a:off x="255600" y="3112200"/>
            <a:ext cx="5029200" cy="1562760"/>
          </a:xfrm>
          <a:prstGeom prst="rect">
            <a:avLst/>
          </a:prstGeom>
          <a:noFill/>
          <a:ln>
            <a:noFill/>
          </a:ln>
        </p:spPr>
        <p:style>
          <a:lnRef idx="0">
            <a:scrgbClr r="0" g="0" b="0"/>
          </a:lnRef>
          <a:fillRef idx="0">
            <a:scrgbClr r="0" g="0" b="0"/>
          </a:fillRef>
          <a:effectRef idx="0">
            <a:scrgbClr r="0" g="0" b="0"/>
          </a:effectRef>
          <a:fontRef idx="minor"/>
        </p:style>
        <p:txBody>
          <a:bodyPr lIns="35640" tIns="35640" rIns="35640" bIns="35640" anchor="ctr"/>
          <a:lstStyle/>
          <a:p>
            <a:pPr algn="just">
              <a:lnSpc>
                <a:spcPct val="100000"/>
              </a:lnSpc>
            </a:pPr>
            <a:r>
              <a:rPr lang="es-MX" sz="1400" b="1" strike="noStrike" spc="-1">
                <a:solidFill>
                  <a:srgbClr val="000000"/>
                </a:solidFill>
                <a:uFill>
                  <a:solidFill>
                    <a:srgbClr val="FFFFFF"/>
                  </a:solidFill>
                </a:uFill>
                <a:latin typeface="Calibri"/>
                <a:ea typeface="DejaVu Sans"/>
              </a:rPr>
              <a:t>EffectTowards a monochoromatizaition scheme for direct Higgs productions:</a:t>
            </a:r>
            <a:r>
              <a:rPr lang="es-MX" sz="1400" b="1" strike="noStrike" spc="-1">
                <a:solidFill>
                  <a:srgbClr val="292934"/>
                </a:solidFill>
                <a:uFill>
                  <a:solidFill>
                    <a:srgbClr val="FFFFFF"/>
                  </a:solidFill>
                </a:uFill>
                <a:latin typeface="Calibri"/>
                <a:ea typeface="DejaVu Sans"/>
              </a:rPr>
              <a:t> </a:t>
            </a:r>
            <a:r>
              <a:rPr lang="es-MX" sz="1400" strike="noStrike" spc="-1">
                <a:solidFill>
                  <a:srgbClr val="292934"/>
                </a:solidFill>
                <a:uFill>
                  <a:solidFill>
                    <a:srgbClr val="FFFFFF"/>
                  </a:solidFill>
                </a:uFill>
                <a:latin typeface="Arial"/>
                <a:ea typeface="DejaVu Sans"/>
              </a:rPr>
              <a:t>Direct Higgs production in e+e- collisions at the FCC is of interest if the centre-of-mass energy spread can be reduced  by at least an order of magnitude. A mono-chromatization scheme, to accomplish this, can be realized with horizontal dispersion of opposite sign for the two colliding beams at the interaction point (IP).</a:t>
            </a:r>
            <a:endParaRPr lang="es-MX" sz="1800" strike="noStrike" spc="-1">
              <a:solidFill>
                <a:srgbClr val="000000"/>
              </a:solidFill>
              <a:uFill>
                <a:solidFill>
                  <a:srgbClr val="FFFFFF"/>
                </a:solidFill>
              </a:uFill>
              <a:latin typeface="Arial"/>
            </a:endParaRPr>
          </a:p>
        </p:txBody>
      </p:sp>
      <p:sp>
        <p:nvSpPr>
          <p:cNvPr id="252" name="CustomShape 8"/>
          <p:cNvSpPr/>
          <p:nvPr/>
        </p:nvSpPr>
        <p:spPr>
          <a:xfrm>
            <a:off x="176040" y="2805480"/>
            <a:ext cx="183888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08080" indent="-206640">
              <a:lnSpc>
                <a:spcPct val="100000"/>
              </a:lnSpc>
            </a:pPr>
            <a:r>
              <a:rPr lang="es-MX" sz="1400" strike="noStrike" spc="-1">
                <a:solidFill>
                  <a:srgbClr val="000000"/>
                </a:solidFill>
                <a:uFill>
                  <a:solidFill>
                    <a:srgbClr val="FFFFFF"/>
                  </a:solidFill>
                </a:uFill>
                <a:latin typeface="Arial"/>
                <a:ea typeface="Droid Sans Fallback"/>
              </a:rPr>
              <a:t>Working topic:</a:t>
            </a:r>
            <a:endParaRPr lang="es-MX" sz="1800" strike="noStrike" spc="-1">
              <a:solidFill>
                <a:srgbClr val="000000"/>
              </a:solidFill>
              <a:uFill>
                <a:solidFill>
                  <a:srgbClr val="FFFFFF"/>
                </a:solidFill>
              </a:uFill>
              <a:latin typeface="Arial"/>
            </a:endParaRPr>
          </a:p>
        </p:txBody>
      </p:sp>
      <p:pic>
        <p:nvPicPr>
          <p:cNvPr id="253" name="Picture 6"/>
          <p:cNvPicPr/>
          <p:nvPr/>
        </p:nvPicPr>
        <p:blipFill>
          <a:blip r:embed="rId4"/>
          <a:stretch/>
        </p:blipFill>
        <p:spPr>
          <a:xfrm>
            <a:off x="5594400" y="2435040"/>
            <a:ext cx="2540520" cy="1955880"/>
          </a:xfrm>
          <a:prstGeom prst="rect">
            <a:avLst/>
          </a:prstGeom>
          <a:ln>
            <a:noFill/>
          </a:ln>
        </p:spPr>
      </p:pic>
      <p:pic>
        <p:nvPicPr>
          <p:cNvPr id="254" name="Picture 8"/>
          <p:cNvPicPr/>
          <p:nvPr/>
        </p:nvPicPr>
        <p:blipFill>
          <a:blip r:embed="rId5"/>
          <a:stretch/>
        </p:blipFill>
        <p:spPr>
          <a:xfrm>
            <a:off x="5219280" y="4323600"/>
            <a:ext cx="3707640" cy="2266560"/>
          </a:xfrm>
          <a:prstGeom prst="rect">
            <a:avLst/>
          </a:prstGeom>
          <a:ln>
            <a:noFill/>
          </a:ln>
        </p:spPr>
      </p:pic>
    </p:spTree>
    <p:extLst>
      <p:ext uri="{BB962C8B-B14F-4D97-AF65-F5344CB8AC3E}">
        <p14:creationId xmlns:p14="http://schemas.microsoft.com/office/powerpoint/2010/main" val="362505124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DSC04541.JPG"/>
          <p:cNvPicPr>
            <a:picLocks noGrp="1" noChangeAspect="1"/>
          </p:cNvPicPr>
          <p:nvPr>
            <p:ph idx="1"/>
          </p:nvPr>
        </p:nvPicPr>
        <p:blipFill>
          <a:blip r:embed="rId2"/>
          <a:srcRect l="-4643" r="-4643"/>
          <a:stretch>
            <a:fillRect/>
          </a:stretch>
        </p:blipFill>
        <p:spPr>
          <a:xfrm>
            <a:off x="179512" y="719347"/>
            <a:ext cx="8278688" cy="5681453"/>
          </a:xfrm>
        </p:spPr>
      </p:pic>
      <p:pic>
        <p:nvPicPr>
          <p:cNvPr id="7" name="Picture 6" descr="DSC04540.JPG"/>
          <p:cNvPicPr>
            <a:picLocks noChangeAspect="1"/>
          </p:cNvPicPr>
          <p:nvPr/>
        </p:nvPicPr>
        <p:blipFill>
          <a:blip r:embed="rId3"/>
          <a:stretch>
            <a:fillRect/>
          </a:stretch>
        </p:blipFill>
        <p:spPr>
          <a:xfrm rot="16200000">
            <a:off x="296891" y="3805795"/>
            <a:ext cx="2971800" cy="2228850"/>
          </a:xfrm>
          <a:prstGeom prst="rect">
            <a:avLst/>
          </a:prstGeom>
        </p:spPr>
      </p:pic>
      <p:pic>
        <p:nvPicPr>
          <p:cNvPr id="8" name="Picture 7" descr="DSC04543.JPG"/>
          <p:cNvPicPr>
            <a:picLocks noChangeAspect="1"/>
          </p:cNvPicPr>
          <p:nvPr/>
        </p:nvPicPr>
        <p:blipFill>
          <a:blip r:embed="rId4"/>
          <a:stretch>
            <a:fillRect/>
          </a:stretch>
        </p:blipFill>
        <p:spPr>
          <a:xfrm>
            <a:off x="4343400" y="3124200"/>
            <a:ext cx="3810000" cy="2857500"/>
          </a:xfrm>
          <a:prstGeom prst="rect">
            <a:avLst/>
          </a:prstGeom>
        </p:spPr>
      </p:pic>
      <p:sp>
        <p:nvSpPr>
          <p:cNvPr id="2" name="Title 1"/>
          <p:cNvSpPr>
            <a:spLocks noGrp="1"/>
          </p:cNvSpPr>
          <p:nvPr>
            <p:ph type="title"/>
          </p:nvPr>
        </p:nvSpPr>
        <p:spPr>
          <a:xfrm>
            <a:off x="539552" y="0"/>
            <a:ext cx="8153400" cy="752128"/>
          </a:xfrm>
          <a:solidFill>
            <a:schemeClr val="bg1"/>
          </a:solidFill>
        </p:spPr>
        <p:txBody>
          <a:bodyPr>
            <a:normAutofit fontScale="90000"/>
          </a:bodyPr>
          <a:lstStyle/>
          <a:p>
            <a:r>
              <a:rPr lang="en-US" sz="2400" b="1" dirty="0" err="1"/>
              <a:t>P</a:t>
            </a:r>
            <a:r>
              <a:rPr lang="en-US" sz="2400" b="1" dirty="0" err="1" smtClean="0"/>
              <a:t>rimera</a:t>
            </a:r>
            <a:r>
              <a:rPr lang="en-US" sz="2400" b="1" dirty="0" smtClean="0"/>
              <a:t> </a:t>
            </a:r>
            <a:r>
              <a:rPr lang="en-US" sz="2400" b="1" dirty="0" err="1" smtClean="0"/>
              <a:t>reunión</a:t>
            </a:r>
            <a:r>
              <a:rPr lang="en-US" sz="2400" b="1" dirty="0" smtClean="0"/>
              <a:t> de </a:t>
            </a:r>
            <a:r>
              <a:rPr lang="en-US" sz="2400" b="1" dirty="0" err="1" smtClean="0"/>
              <a:t>usuarios</a:t>
            </a:r>
            <a:r>
              <a:rPr lang="en-US" sz="2400" b="1" dirty="0" smtClean="0"/>
              <a:t> </a:t>
            </a:r>
            <a:r>
              <a:rPr lang="en-US" sz="2400" b="1" dirty="0" err="1" smtClean="0"/>
              <a:t>mexicanos</a:t>
            </a:r>
            <a:r>
              <a:rPr lang="en-US" sz="2400" b="1" dirty="0" smtClean="0"/>
              <a:t> de </a:t>
            </a:r>
            <a:r>
              <a:rPr lang="en-US" sz="2400" b="1" dirty="0" err="1" smtClean="0"/>
              <a:t>luz</a:t>
            </a:r>
            <a:r>
              <a:rPr lang="en-US" sz="2400" b="1" dirty="0" smtClean="0"/>
              <a:t> </a:t>
            </a:r>
            <a:r>
              <a:rPr lang="en-US" sz="2400" b="1" dirty="0" err="1" smtClean="0"/>
              <a:t>sincrotrón</a:t>
            </a:r>
            <a:r>
              <a:rPr lang="en-US" sz="2400" b="1" dirty="0" smtClean="0"/>
              <a:t> : Mayo del 2011</a:t>
            </a:r>
            <a:endParaRPr lang="en-US" sz="2400" b="1" dirty="0"/>
          </a:p>
        </p:txBody>
      </p:sp>
      <p:sp>
        <p:nvSpPr>
          <p:cNvPr id="3" name="2 CuadroTexto"/>
          <p:cNvSpPr txBox="1"/>
          <p:nvPr/>
        </p:nvSpPr>
        <p:spPr>
          <a:xfrm>
            <a:off x="1619672" y="6488668"/>
            <a:ext cx="4966296" cy="369332"/>
          </a:xfrm>
          <a:prstGeom prst="rect">
            <a:avLst/>
          </a:prstGeom>
          <a:noFill/>
        </p:spPr>
        <p:txBody>
          <a:bodyPr wrap="none" rtlCol="0">
            <a:spAutoFit/>
          </a:bodyPr>
          <a:lstStyle/>
          <a:p>
            <a:r>
              <a:rPr lang="es-MX" b="1" dirty="0" err="1" smtClean="0"/>
              <a:t>Mexican</a:t>
            </a:r>
            <a:r>
              <a:rPr lang="es-MX" b="1" dirty="0" smtClean="0"/>
              <a:t> </a:t>
            </a:r>
            <a:r>
              <a:rPr lang="es-MX" b="1" dirty="0" err="1" smtClean="0"/>
              <a:t>Synchrotron</a:t>
            </a:r>
            <a:r>
              <a:rPr lang="es-MX" b="1" dirty="0" smtClean="0"/>
              <a:t> </a:t>
            </a:r>
            <a:r>
              <a:rPr lang="es-MX" b="1" dirty="0" err="1" smtClean="0"/>
              <a:t>Radiation</a:t>
            </a:r>
            <a:r>
              <a:rPr lang="es-MX" b="1" dirty="0" smtClean="0"/>
              <a:t> </a:t>
            </a:r>
            <a:r>
              <a:rPr lang="es-MX" b="1" dirty="0" err="1" smtClean="0"/>
              <a:t>User’s</a:t>
            </a:r>
            <a:r>
              <a:rPr lang="es-MX" b="1" dirty="0" smtClean="0"/>
              <a:t> </a:t>
            </a:r>
            <a:r>
              <a:rPr lang="es-MX" b="1" dirty="0" err="1"/>
              <a:t>A</a:t>
            </a:r>
            <a:r>
              <a:rPr lang="es-MX" b="1" dirty="0" err="1" smtClean="0"/>
              <a:t>ssociation</a:t>
            </a:r>
            <a:endParaRPr lang="es-MX" b="1" dirty="0"/>
          </a:p>
        </p:txBody>
      </p:sp>
    </p:spTree>
    <p:extLst>
      <p:ext uri="{BB962C8B-B14F-4D97-AF65-F5344CB8AC3E}">
        <p14:creationId xmlns:p14="http://schemas.microsoft.com/office/powerpoint/2010/main" val="105810612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2">
                <a:shade val="45000"/>
                <a:satMod val="135000"/>
              </a:schemeClr>
              <a:prstClr val="white"/>
            </a:duotone>
          </a:blip>
          <a:stretch>
            <a:fillRect/>
          </a:stretch>
        </p:blipFill>
        <p:spPr>
          <a:xfrm>
            <a:off x="0" y="-17888"/>
            <a:ext cx="9144000" cy="6857999"/>
          </a:xfrm>
          <a:prstGeom prst="rect">
            <a:avLst/>
          </a:prstGeom>
        </p:spPr>
      </p:pic>
      <p:pic>
        <p:nvPicPr>
          <p:cNvPr id="8" name="Picture 7"/>
          <p:cNvPicPr>
            <a:picLocks noChangeAspect="1"/>
          </p:cNvPicPr>
          <p:nvPr/>
        </p:nvPicPr>
        <p:blipFill>
          <a:blip r:embed="rId3">
            <a:duotone>
              <a:schemeClr val="accent2">
                <a:shade val="45000"/>
                <a:satMod val="135000"/>
              </a:schemeClr>
              <a:prstClr val="white"/>
            </a:duotone>
            <a:alphaModFix amt="34000"/>
          </a:blip>
          <a:stretch>
            <a:fillRect/>
          </a:stretch>
        </p:blipFill>
        <p:spPr>
          <a:xfrm>
            <a:off x="944335" y="2019630"/>
            <a:ext cx="7286149" cy="4096459"/>
          </a:xfrm>
          <a:prstGeom prst="ellipse">
            <a:avLst/>
          </a:prstGeom>
          <a:ln>
            <a:noFill/>
          </a:ln>
          <a:effectLst>
            <a:softEdge rad="254000"/>
          </a:effectLst>
        </p:spPr>
      </p:pic>
      <p:sp>
        <p:nvSpPr>
          <p:cNvPr id="5" name="Rectangle 4"/>
          <p:cNvSpPr/>
          <p:nvPr/>
        </p:nvSpPr>
        <p:spPr>
          <a:xfrm>
            <a:off x="1148271" y="3041043"/>
            <a:ext cx="7082213" cy="1200329"/>
          </a:xfrm>
          <a:prstGeom prst="rect">
            <a:avLst/>
          </a:prstGeom>
          <a:noFill/>
        </p:spPr>
        <p:txBody>
          <a:bodyPr wrap="square" lIns="91440" tIns="45720" rIns="91440" bIns="45720">
            <a:spAutoFit/>
          </a:bodyPr>
          <a:lstStyle/>
          <a:p>
            <a:pPr algn="ctr"/>
            <a:r>
              <a:rPr lang="es-ES_tradnl" sz="3600" b="1" cap="none" spc="0" dirty="0" smtClean="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rPr>
              <a:t>Comunidad Mexicana de </a:t>
            </a:r>
          </a:p>
          <a:p>
            <a:pPr algn="ctr"/>
            <a:r>
              <a:rPr lang="es-ES_tradnl" sz="3600" b="1" cap="none" spc="0" dirty="0" smtClean="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rPr>
              <a:t>Aceleradores de Partículas</a:t>
            </a:r>
            <a:endParaRPr lang="es-ES_tradnl" sz="3600" b="1" cap="none" spc="0" dirty="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884643" y="332289"/>
            <a:ext cx="5024094" cy="2826053"/>
          </a:xfrm>
          <a:prstGeom prst="rect">
            <a:avLst/>
          </a:prstGeom>
        </p:spPr>
      </p:pic>
    </p:spTree>
    <p:extLst>
      <p:ext uri="{BB962C8B-B14F-4D97-AF65-F5344CB8AC3E}">
        <p14:creationId xmlns:p14="http://schemas.microsoft.com/office/powerpoint/2010/main" val="345443823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uro\Desktop\Tesis Acelerados\Humberto_Maury.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33" y="1202241"/>
            <a:ext cx="2241621" cy="1681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954" y="1202241"/>
            <a:ext cx="2511830" cy="167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Mauro\Desktop\Tesis Acelerados\Alex_L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1148" y="1202242"/>
            <a:ext cx="2123202" cy="1678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33" y="2880499"/>
            <a:ext cx="2217525" cy="151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606" y="2880499"/>
            <a:ext cx="2066585" cy="155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Salvador holding ion source.JPG"/>
          <p:cNvPicPr>
            <a:picLocks noChangeAspect="1"/>
          </p:cNvPicPr>
          <p:nvPr/>
        </p:nvPicPr>
        <p:blipFill>
          <a:blip r:embed="rId7"/>
          <a:stretch>
            <a:fillRect/>
          </a:stretch>
        </p:blipFill>
        <p:spPr>
          <a:xfrm>
            <a:off x="4091367" y="2667547"/>
            <a:ext cx="2592543" cy="1944407"/>
          </a:xfrm>
          <a:prstGeom prst="rect">
            <a:avLst/>
          </a:prstGeom>
        </p:spPr>
      </p:pic>
      <p:pic>
        <p:nvPicPr>
          <p:cNvPr id="12" name="Picture 2" descr="C:\Users\Mauro\Desktop\DSC0159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1575181" y="4647485"/>
            <a:ext cx="2489284" cy="1867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333" y="4393242"/>
            <a:ext cx="1680965" cy="224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0"/>
          <a:stretch>
            <a:fillRect/>
          </a:stretch>
        </p:blipFill>
        <p:spPr>
          <a:xfrm>
            <a:off x="3753349" y="4446342"/>
            <a:ext cx="2008371" cy="1831162"/>
          </a:xfrm>
          <a:prstGeom prst="rect">
            <a:avLst/>
          </a:prstGeom>
        </p:spPr>
      </p:pic>
      <p:sp>
        <p:nvSpPr>
          <p:cNvPr id="15" name="Rectangle 14"/>
          <p:cNvSpPr/>
          <p:nvPr/>
        </p:nvSpPr>
        <p:spPr>
          <a:xfrm>
            <a:off x="527816" y="56732"/>
            <a:ext cx="8098677" cy="523220"/>
          </a:xfrm>
          <a:prstGeom prst="rect">
            <a:avLst/>
          </a:prstGeom>
          <a:noFill/>
        </p:spPr>
        <p:txBody>
          <a:bodyPr wrap="square" lIns="91440" tIns="45720" rIns="91440" bIns="45720">
            <a:spAutoFit/>
          </a:bodyPr>
          <a:lstStyle/>
          <a:p>
            <a:pPr algn="ctr"/>
            <a:r>
              <a:rPr lang="es-ES_tradnl" sz="2800" b="1" cap="none" spc="0" dirty="0" smtClean="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rPr>
              <a:t>Comunidad Mexicana de  Aceleradores de Partículas</a:t>
            </a:r>
            <a:endParaRPr lang="es-ES_tradnl" sz="2800" b="1" cap="none" spc="0" dirty="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endParaRPr>
          </a:p>
        </p:txBody>
      </p:sp>
      <p:pic>
        <p:nvPicPr>
          <p:cNvPr id="16" name="Picture 15"/>
          <p:cNvPicPr/>
          <p:nvPr/>
        </p:nvPicPr>
        <p:blipFill>
          <a:blip r:embed="rId11">
            <a:extLst>
              <a:ext uri="{28A0092B-C50C-407E-A947-70E740481C1C}">
                <a14:useLocalDpi xmlns:a14="http://schemas.microsoft.com/office/drawing/2010/main" val="0"/>
              </a:ext>
            </a:extLst>
          </a:blip>
          <a:srcRect/>
          <a:stretch>
            <a:fillRect/>
          </a:stretch>
        </p:blipFill>
        <p:spPr bwMode="auto">
          <a:xfrm>
            <a:off x="5659308" y="4484258"/>
            <a:ext cx="1517679" cy="1831162"/>
          </a:xfrm>
          <a:prstGeom prst="rect">
            <a:avLst/>
          </a:prstGeom>
          <a:noFill/>
          <a:ln>
            <a:noFill/>
          </a:ln>
        </p:spPr>
      </p:pic>
      <p:pic>
        <p:nvPicPr>
          <p:cNvPr id="17" name="Picture 16"/>
          <p:cNvPicPr/>
          <p:nvPr/>
        </p:nvPicPr>
        <p:blipFill>
          <a:blip r:embed="rId12">
            <a:extLst>
              <a:ext uri="{28A0092B-C50C-407E-A947-70E740481C1C}">
                <a14:useLocalDpi xmlns:a14="http://schemas.microsoft.com/office/drawing/2010/main" val="0"/>
              </a:ext>
            </a:extLst>
          </a:blip>
          <a:srcRect/>
          <a:stretch>
            <a:fillRect/>
          </a:stretch>
        </p:blipFill>
        <p:spPr bwMode="auto">
          <a:xfrm>
            <a:off x="6077402" y="1202242"/>
            <a:ext cx="1468600" cy="1849971"/>
          </a:xfrm>
          <a:prstGeom prst="rect">
            <a:avLst/>
          </a:prstGeom>
          <a:noFill/>
          <a:ln>
            <a:noFill/>
          </a:ln>
        </p:spPr>
      </p:pic>
      <p:pic>
        <p:nvPicPr>
          <p:cNvPr id="18" name="Picture 17"/>
          <p:cNvPicPr/>
          <p:nvPr/>
        </p:nvPicPr>
        <p:blipFill>
          <a:blip r:embed="rId13">
            <a:extLst>
              <a:ext uri="{28A0092B-C50C-407E-A947-70E740481C1C}">
                <a14:useLocalDpi xmlns:a14="http://schemas.microsoft.com/office/drawing/2010/main" val="0"/>
              </a:ext>
            </a:extLst>
          </a:blip>
          <a:srcRect/>
          <a:stretch>
            <a:fillRect/>
          </a:stretch>
        </p:blipFill>
        <p:spPr bwMode="auto">
          <a:xfrm>
            <a:off x="6361743" y="2883457"/>
            <a:ext cx="1305960" cy="1728497"/>
          </a:xfrm>
          <a:prstGeom prst="rect">
            <a:avLst/>
          </a:prstGeom>
          <a:noFill/>
          <a:ln>
            <a:noFill/>
          </a:ln>
        </p:spPr>
      </p:pic>
      <p:pic>
        <p:nvPicPr>
          <p:cNvPr id="19" name="Picture 18"/>
          <p:cNvPicPr/>
          <p:nvPr/>
        </p:nvPicPr>
        <p:blipFill>
          <a:blip r:embed="rId14">
            <a:extLst>
              <a:ext uri="{28A0092B-C50C-407E-A947-70E740481C1C}">
                <a14:useLocalDpi xmlns:a14="http://schemas.microsoft.com/office/drawing/2010/main" val="0"/>
              </a:ext>
            </a:extLst>
          </a:blip>
          <a:srcRect/>
          <a:stretch>
            <a:fillRect/>
          </a:stretch>
        </p:blipFill>
        <p:spPr bwMode="auto">
          <a:xfrm>
            <a:off x="7622245" y="2940322"/>
            <a:ext cx="1305960" cy="1671632"/>
          </a:xfrm>
          <a:prstGeom prst="rect">
            <a:avLst/>
          </a:prstGeom>
          <a:noFill/>
          <a:ln>
            <a:noFill/>
          </a:ln>
        </p:spPr>
      </p:pic>
      <p:pic>
        <p:nvPicPr>
          <p:cNvPr id="20" name="Picture 19"/>
          <p:cNvPicPr/>
          <p:nvPr/>
        </p:nvPicPr>
        <p:blipFill>
          <a:blip r:embed="rId15">
            <a:extLst>
              <a:ext uri="{28A0092B-C50C-407E-A947-70E740481C1C}">
                <a14:useLocalDpi xmlns:a14="http://schemas.microsoft.com/office/drawing/2010/main" val="0"/>
              </a:ext>
            </a:extLst>
          </a:blip>
          <a:srcRect/>
          <a:stretch>
            <a:fillRect/>
          </a:stretch>
        </p:blipFill>
        <p:spPr bwMode="auto">
          <a:xfrm>
            <a:off x="7446671" y="1207656"/>
            <a:ext cx="1536970" cy="1844557"/>
          </a:xfrm>
          <a:prstGeom prst="rect">
            <a:avLst/>
          </a:prstGeom>
          <a:noFill/>
          <a:ln>
            <a:noFill/>
          </a:ln>
        </p:spPr>
      </p:pic>
      <p:pic>
        <p:nvPicPr>
          <p:cNvPr id="21" name="Picture 20"/>
          <p:cNvPicPr/>
          <p:nvPr/>
        </p:nvPicPr>
        <p:blipFill>
          <a:blip r:embed="rId16">
            <a:extLst>
              <a:ext uri="{28A0092B-C50C-407E-A947-70E740481C1C}">
                <a14:useLocalDpi xmlns:a14="http://schemas.microsoft.com/office/drawing/2010/main" val="0"/>
              </a:ext>
            </a:extLst>
          </a:blip>
          <a:srcRect/>
          <a:stretch>
            <a:fillRect/>
          </a:stretch>
        </p:blipFill>
        <p:spPr bwMode="auto">
          <a:xfrm>
            <a:off x="7158032" y="4611954"/>
            <a:ext cx="1398461" cy="1703466"/>
          </a:xfrm>
          <a:prstGeom prst="rect">
            <a:avLst/>
          </a:prstGeom>
          <a:noFill/>
          <a:ln>
            <a:noFill/>
          </a:ln>
        </p:spPr>
      </p:pic>
      <p:pic>
        <p:nvPicPr>
          <p:cNvPr id="22" name="Picture 21"/>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3028186" y="-16280"/>
            <a:ext cx="3074141" cy="1729204"/>
          </a:xfrm>
          <a:prstGeom prst="rect">
            <a:avLst/>
          </a:prstGeom>
        </p:spPr>
      </p:pic>
    </p:spTree>
    <p:extLst>
      <p:ext uri="{BB962C8B-B14F-4D97-AF65-F5344CB8AC3E}">
        <p14:creationId xmlns:p14="http://schemas.microsoft.com/office/powerpoint/2010/main" val="420434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762" y="116976"/>
            <a:ext cx="8229600" cy="856782"/>
          </a:xfrm>
        </p:spPr>
        <p:txBody>
          <a:bodyPr>
            <a:normAutofit fontScale="90000"/>
          </a:bodyPr>
          <a:lstStyle/>
          <a:p>
            <a:r>
              <a:rPr lang="es-MX" dirty="0" smtClean="0"/>
              <a:t>Mexican Linear Particle </a:t>
            </a:r>
            <a:r>
              <a:rPr lang="es-MX" dirty="0" smtClean="0"/>
              <a:t>Accelerator</a:t>
            </a:r>
            <a:br>
              <a:rPr lang="es-MX" dirty="0" smtClean="0"/>
            </a:br>
            <a:r>
              <a:rPr lang="es-MX" dirty="0" smtClean="0"/>
              <a:t>(</a:t>
            </a:r>
            <a:r>
              <a:rPr lang="es-MX" sz="4000" dirty="0" smtClean="0"/>
              <a:t>CMAP’s flagship project</a:t>
            </a:r>
            <a:r>
              <a:rPr lang="es-MX" dirty="0" smtClean="0"/>
              <a:t>) </a:t>
            </a:r>
            <a:endParaRPr lang="es-MX" dirty="0"/>
          </a:p>
        </p:txBody>
      </p:sp>
      <p:pic>
        <p:nvPicPr>
          <p:cNvPr id="6" name="Picture 5"/>
          <p:cNvPicPr>
            <a:picLocks noChangeAspect="1"/>
          </p:cNvPicPr>
          <p:nvPr/>
        </p:nvPicPr>
        <p:blipFill>
          <a:blip r:embed="rId3"/>
          <a:stretch>
            <a:fillRect/>
          </a:stretch>
        </p:blipFill>
        <p:spPr>
          <a:xfrm>
            <a:off x="0" y="1128605"/>
            <a:ext cx="9144000" cy="5722153"/>
          </a:xfrm>
          <a:prstGeom prst="rect">
            <a:avLst/>
          </a:prstGeom>
        </p:spPr>
      </p:pic>
      <p:pic>
        <p:nvPicPr>
          <p:cNvPr id="8" name="Picture 7"/>
          <p:cNvPicPr>
            <a:picLocks noChangeAspect="1"/>
          </p:cNvPicPr>
          <p:nvPr/>
        </p:nvPicPr>
        <p:blipFill>
          <a:blip r:embed="rId4"/>
          <a:stretch>
            <a:fillRect/>
          </a:stretch>
        </p:blipFill>
        <p:spPr>
          <a:xfrm>
            <a:off x="2775012" y="3763433"/>
            <a:ext cx="2929082" cy="3094567"/>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140648" y="5779443"/>
            <a:ext cx="2221116" cy="1249378"/>
          </a:xfrm>
          <a:prstGeom prst="rect">
            <a:avLst/>
          </a:prstGeom>
        </p:spPr>
      </p:pic>
    </p:spTree>
    <p:extLst>
      <p:ext uri="{BB962C8B-B14F-4D97-AF65-F5344CB8AC3E}">
        <p14:creationId xmlns:p14="http://schemas.microsoft.com/office/powerpoint/2010/main" val="239215733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380"/>
            <a:ext cx="9143999" cy="1143000"/>
          </a:xfrm>
        </p:spPr>
        <p:txBody>
          <a:bodyPr>
            <a:normAutofit fontScale="90000"/>
          </a:bodyPr>
          <a:lstStyle/>
          <a:p>
            <a:r>
              <a:rPr lang="es-MX" sz="2400" b="1" dirty="0" smtClean="0">
                <a:solidFill>
                  <a:schemeClr val="bg2"/>
                </a:solidFill>
                <a:latin typeface="+mn-lt"/>
              </a:rPr>
              <a:t>Universidad de Guanajuato</a:t>
            </a:r>
            <a:r>
              <a:rPr lang="es-MX" sz="2400" b="1" dirty="0" smtClean="0">
                <a:solidFill>
                  <a:srgbClr val="000000"/>
                </a:solidFill>
                <a:latin typeface="+mn-lt"/>
              </a:rPr>
              <a:t/>
            </a:r>
            <a:br>
              <a:rPr lang="es-MX" sz="2400" b="1" dirty="0" smtClean="0">
                <a:solidFill>
                  <a:srgbClr val="000000"/>
                </a:solidFill>
                <a:latin typeface="+mn-lt"/>
              </a:rPr>
            </a:br>
            <a:r>
              <a:rPr lang="es-MX" sz="2400" b="1" dirty="0" smtClean="0">
                <a:solidFill>
                  <a:srgbClr val="1F497D"/>
                </a:solidFill>
                <a:latin typeface="+mn-lt"/>
              </a:rPr>
              <a:t>Proyectos de Desarrollo de Tecnolog</a:t>
            </a:r>
            <a:r>
              <a:rPr lang="es-MX" sz="2400" b="1" dirty="0" smtClean="0">
                <a:solidFill>
                  <a:srgbClr val="1F497D"/>
                </a:solidFill>
                <a:latin typeface="+mn-lt"/>
              </a:rPr>
              <a:t>ías Emergentes</a:t>
            </a:r>
            <a:r>
              <a:rPr lang="es-MX" sz="2400" b="1" dirty="0" smtClean="0">
                <a:solidFill>
                  <a:srgbClr val="1F497D"/>
                </a:solidFill>
                <a:latin typeface="+mn-lt"/>
              </a:rPr>
              <a:t>:</a:t>
            </a:r>
            <a:r>
              <a:rPr lang="es-MX" sz="2400" b="1" dirty="0" smtClean="0">
                <a:solidFill>
                  <a:srgbClr val="000000"/>
                </a:solidFill>
                <a:latin typeface="+mn-lt"/>
              </a:rPr>
              <a:t/>
            </a:r>
            <a:br>
              <a:rPr lang="es-MX" sz="2400" b="1" dirty="0" smtClean="0">
                <a:solidFill>
                  <a:srgbClr val="000000"/>
                </a:solidFill>
                <a:latin typeface="+mn-lt"/>
              </a:rPr>
            </a:br>
            <a:r>
              <a:rPr lang="es-MX" sz="2400" b="1" dirty="0" smtClean="0">
                <a:solidFill>
                  <a:srgbClr val="FF0000"/>
                </a:solidFill>
                <a:latin typeface="+mn-lt"/>
              </a:rPr>
              <a:t> “Acelerador </a:t>
            </a:r>
            <a:r>
              <a:rPr lang="es-MX" sz="2400" b="1" dirty="0" smtClean="0">
                <a:solidFill>
                  <a:srgbClr val="FF0000"/>
                </a:solidFill>
                <a:latin typeface="+mn-lt"/>
              </a:rPr>
              <a:t>Lineal (LINAC) de 5 </a:t>
            </a:r>
            <a:r>
              <a:rPr lang="es-MX" sz="2400" b="1" dirty="0" smtClean="0">
                <a:solidFill>
                  <a:srgbClr val="FF0000"/>
                </a:solidFill>
                <a:latin typeface="+mn-lt"/>
              </a:rPr>
              <a:t>MeV”</a:t>
            </a:r>
            <a:endParaRPr lang="es-MX" sz="2400" b="1" dirty="0">
              <a:solidFill>
                <a:srgbClr val="FF0000"/>
              </a:solidFill>
              <a:latin typeface="+mn-lt"/>
            </a:endParaRPr>
          </a:p>
        </p:txBody>
      </p:sp>
      <p:sp>
        <p:nvSpPr>
          <p:cNvPr id="4" name="Rounded Rectangle 3"/>
          <p:cNvSpPr/>
          <p:nvPr/>
        </p:nvSpPr>
        <p:spPr>
          <a:xfrm>
            <a:off x="144389" y="2064714"/>
            <a:ext cx="897705" cy="9744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a:solidFill>
                <a:srgbClr val="000000"/>
              </a:solidFill>
            </a:endParaRPr>
          </a:p>
        </p:txBody>
      </p:sp>
      <p:sp>
        <p:nvSpPr>
          <p:cNvPr id="6" name="Rounded Rectangle 5"/>
          <p:cNvSpPr/>
          <p:nvPr/>
        </p:nvSpPr>
        <p:spPr>
          <a:xfrm>
            <a:off x="418081" y="2327482"/>
            <a:ext cx="328429" cy="44889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a:solidFill>
                <a:srgbClr val="000000"/>
              </a:solidFill>
            </a:endParaRPr>
          </a:p>
        </p:txBody>
      </p:sp>
      <p:sp>
        <p:nvSpPr>
          <p:cNvPr id="7" name="Oval 6"/>
          <p:cNvSpPr/>
          <p:nvPr/>
        </p:nvSpPr>
        <p:spPr>
          <a:xfrm>
            <a:off x="527556" y="2436970"/>
            <a:ext cx="109477" cy="240872"/>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solidFill>
                <a:srgbClr val="000000"/>
              </a:solidFill>
            </a:endParaRPr>
          </a:p>
        </p:txBody>
      </p:sp>
      <p:cxnSp>
        <p:nvCxnSpPr>
          <p:cNvPr id="9" name="Straight Connector 8"/>
          <p:cNvCxnSpPr>
            <a:stCxn id="7" idx="6"/>
          </p:cNvCxnSpPr>
          <p:nvPr/>
        </p:nvCxnSpPr>
        <p:spPr>
          <a:xfrm>
            <a:off x="637033" y="2557406"/>
            <a:ext cx="1872042" cy="1"/>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2294075" y="1814876"/>
            <a:ext cx="3043953" cy="553340"/>
            <a:chOff x="3612715" y="1525686"/>
            <a:chExt cx="3043953" cy="553340"/>
          </a:xfrm>
        </p:grpSpPr>
        <p:cxnSp>
          <p:nvCxnSpPr>
            <p:cNvPr id="23" name="Elbow Connector 22"/>
            <p:cNvCxnSpPr/>
            <p:nvPr/>
          </p:nvCxnSpPr>
          <p:spPr>
            <a:xfrm flipV="1">
              <a:off x="3612715" y="1532820"/>
              <a:ext cx="963390" cy="53648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568970" y="1525686"/>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561835" y="2069306"/>
              <a:ext cx="3396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894399" y="1539954"/>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880129" y="1532820"/>
              <a:ext cx="525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398194" y="1525686"/>
              <a:ext cx="0" cy="5507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399195" y="1528272"/>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392060" y="2071892"/>
              <a:ext cx="3396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24624" y="1542540"/>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710354" y="1535406"/>
              <a:ext cx="525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228419" y="1528272"/>
              <a:ext cx="0" cy="55075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221284" y="2076440"/>
              <a:ext cx="435384" cy="258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rot="10800000">
            <a:off x="2325180" y="2759150"/>
            <a:ext cx="3043953" cy="553340"/>
            <a:chOff x="3612715" y="1525686"/>
            <a:chExt cx="3043953" cy="553340"/>
          </a:xfrm>
        </p:grpSpPr>
        <p:cxnSp>
          <p:nvCxnSpPr>
            <p:cNvPr id="47" name="Elbow Connector 46"/>
            <p:cNvCxnSpPr/>
            <p:nvPr/>
          </p:nvCxnSpPr>
          <p:spPr>
            <a:xfrm flipV="1">
              <a:off x="3612715" y="1532820"/>
              <a:ext cx="963390" cy="53648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568970" y="1525686"/>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561835" y="2069306"/>
              <a:ext cx="3396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894399" y="1539954"/>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880129" y="1532820"/>
              <a:ext cx="525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398194" y="1525686"/>
              <a:ext cx="0" cy="55075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399195" y="1528272"/>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92060" y="2071892"/>
              <a:ext cx="3396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724624" y="1542540"/>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710354" y="1535406"/>
              <a:ext cx="525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228419" y="1528272"/>
              <a:ext cx="0" cy="550754"/>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6221284" y="2076440"/>
              <a:ext cx="435384" cy="2586"/>
            </a:xfrm>
            <a:prstGeom prst="line">
              <a:avLst/>
            </a:prstGeom>
          </p:spPr>
          <p:style>
            <a:lnRef idx="2">
              <a:schemeClr val="accent1"/>
            </a:lnRef>
            <a:fillRef idx="0">
              <a:schemeClr val="accent1"/>
            </a:fillRef>
            <a:effectRef idx="1">
              <a:schemeClr val="accent1"/>
            </a:effectRef>
            <a:fontRef idx="minor">
              <a:schemeClr val="tx1"/>
            </a:fontRef>
          </p:style>
        </p:cxnSp>
      </p:grpSp>
      <p:sp>
        <p:nvSpPr>
          <p:cNvPr id="59" name="Rounded Rectangle 58"/>
          <p:cNvSpPr/>
          <p:nvPr/>
        </p:nvSpPr>
        <p:spPr>
          <a:xfrm>
            <a:off x="2294075" y="1730353"/>
            <a:ext cx="3086760" cy="1690867"/>
          </a:xfrm>
          <a:prstGeom prst="roundRect">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0" name="Oval 59"/>
          <p:cNvSpPr/>
          <p:nvPr/>
        </p:nvSpPr>
        <p:spPr>
          <a:xfrm>
            <a:off x="2831914" y="2529403"/>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1" name="Oval 60"/>
          <p:cNvSpPr/>
          <p:nvPr/>
        </p:nvSpPr>
        <p:spPr>
          <a:xfrm>
            <a:off x="3398144" y="2531989"/>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2" name="Oval 61"/>
          <p:cNvSpPr/>
          <p:nvPr/>
        </p:nvSpPr>
        <p:spPr>
          <a:xfrm>
            <a:off x="4075969" y="2524855"/>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3" name="Oval 62"/>
          <p:cNvSpPr/>
          <p:nvPr/>
        </p:nvSpPr>
        <p:spPr>
          <a:xfrm>
            <a:off x="4760929" y="2524855"/>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4" name="Oval 63"/>
          <p:cNvSpPr/>
          <p:nvPr/>
        </p:nvSpPr>
        <p:spPr>
          <a:xfrm rot="5400000">
            <a:off x="6793413" y="4535586"/>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5" name="Oval 64"/>
          <p:cNvSpPr/>
          <p:nvPr/>
        </p:nvSpPr>
        <p:spPr>
          <a:xfrm rot="5400000">
            <a:off x="6793413" y="3978427"/>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8" name="Rectangle 67"/>
          <p:cNvSpPr/>
          <p:nvPr/>
        </p:nvSpPr>
        <p:spPr>
          <a:xfrm rot="16200000">
            <a:off x="6645740" y="5393374"/>
            <a:ext cx="689093" cy="1701909"/>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MX">
              <a:solidFill>
                <a:srgbClr val="000000"/>
              </a:solidFill>
            </a:endParaRPr>
          </a:p>
        </p:txBody>
      </p:sp>
      <p:sp>
        <p:nvSpPr>
          <p:cNvPr id="69" name="Block Arc 68"/>
          <p:cNvSpPr/>
          <p:nvPr/>
        </p:nvSpPr>
        <p:spPr>
          <a:xfrm rot="5400000">
            <a:off x="4250174" y="2121540"/>
            <a:ext cx="2829338" cy="3127765"/>
          </a:xfrm>
          <a:prstGeom prst="blockArc">
            <a:avLst>
              <a:gd name="adj1" fmla="val 10800018"/>
              <a:gd name="adj2" fmla="val 16192854"/>
              <a:gd name="adj3" fmla="val 18915"/>
            </a:avLst>
          </a:prstGeom>
          <a:ln w="762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70" name="Oval 69"/>
          <p:cNvSpPr/>
          <p:nvPr/>
        </p:nvSpPr>
        <p:spPr>
          <a:xfrm rot="5400000">
            <a:off x="6797181" y="5579646"/>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71" name="Oval 70"/>
          <p:cNvSpPr/>
          <p:nvPr/>
        </p:nvSpPr>
        <p:spPr>
          <a:xfrm rot="5400000">
            <a:off x="6797181" y="5022487"/>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83" name="TextBox 82"/>
          <p:cNvSpPr txBox="1"/>
          <p:nvPr/>
        </p:nvSpPr>
        <p:spPr>
          <a:xfrm>
            <a:off x="10969" y="3016994"/>
            <a:ext cx="1175512" cy="923330"/>
          </a:xfrm>
          <a:prstGeom prst="rect">
            <a:avLst/>
          </a:prstGeom>
          <a:noFill/>
        </p:spPr>
        <p:txBody>
          <a:bodyPr wrap="square" rtlCol="0">
            <a:spAutoFit/>
          </a:bodyPr>
          <a:lstStyle/>
          <a:p>
            <a:pPr algn="ctr"/>
            <a:r>
              <a:rPr lang="es-MX" dirty="0" smtClean="0">
                <a:solidFill>
                  <a:srgbClr val="000000"/>
                </a:solidFill>
              </a:rPr>
              <a:t>Fuente</a:t>
            </a:r>
          </a:p>
          <a:p>
            <a:pPr algn="ctr"/>
            <a:r>
              <a:rPr lang="es-MX" dirty="0" smtClean="0">
                <a:solidFill>
                  <a:srgbClr val="000000"/>
                </a:solidFill>
              </a:rPr>
              <a:t>E = 18 </a:t>
            </a:r>
            <a:r>
              <a:rPr lang="es-MX" dirty="0" smtClean="0">
                <a:solidFill>
                  <a:srgbClr val="000000"/>
                </a:solidFill>
              </a:rPr>
              <a:t>KeV</a:t>
            </a:r>
          </a:p>
          <a:p>
            <a:pPr algn="ctr"/>
            <a:r>
              <a:rPr lang="es-MX" dirty="0" smtClean="0">
                <a:solidFill>
                  <a:srgbClr val="000000"/>
                </a:solidFill>
              </a:rPr>
              <a:t>I = 30 mA</a:t>
            </a:r>
            <a:endParaRPr lang="es-MX" dirty="0">
              <a:solidFill>
                <a:srgbClr val="000000"/>
              </a:solidFill>
            </a:endParaRPr>
          </a:p>
        </p:txBody>
      </p:sp>
      <p:sp>
        <p:nvSpPr>
          <p:cNvPr id="84" name="TextBox 83"/>
          <p:cNvSpPr txBox="1"/>
          <p:nvPr/>
        </p:nvSpPr>
        <p:spPr>
          <a:xfrm>
            <a:off x="1042094" y="1047066"/>
            <a:ext cx="7301661" cy="646331"/>
          </a:xfrm>
          <a:prstGeom prst="rect">
            <a:avLst/>
          </a:prstGeom>
          <a:noFill/>
        </p:spPr>
        <p:txBody>
          <a:bodyPr wrap="square" rtlCol="0">
            <a:spAutoFit/>
          </a:bodyPr>
          <a:lstStyle/>
          <a:p>
            <a:pPr algn="ctr"/>
            <a:r>
              <a:rPr lang="es-MX" dirty="0" smtClean="0">
                <a:solidFill>
                  <a:srgbClr val="000000"/>
                </a:solidFill>
              </a:rPr>
              <a:t>Estructura acelerante (RFC+Magnetos)</a:t>
            </a:r>
          </a:p>
          <a:p>
            <a:pPr algn="ctr"/>
            <a:r>
              <a:rPr lang="es-MX" dirty="0" smtClean="0">
                <a:solidFill>
                  <a:srgbClr val="000000"/>
                </a:solidFill>
              </a:rPr>
              <a:t>Ganancia de energía = 5 MeV</a:t>
            </a:r>
            <a:endParaRPr lang="es-MX" dirty="0">
              <a:solidFill>
                <a:srgbClr val="000000"/>
              </a:solidFill>
            </a:endParaRPr>
          </a:p>
        </p:txBody>
      </p:sp>
      <p:sp>
        <p:nvSpPr>
          <p:cNvPr id="85" name="TextBox 84"/>
          <p:cNvSpPr txBox="1"/>
          <p:nvPr/>
        </p:nvSpPr>
        <p:spPr>
          <a:xfrm>
            <a:off x="6419795" y="6042928"/>
            <a:ext cx="1148519" cy="367632"/>
          </a:xfrm>
          <a:prstGeom prst="rect">
            <a:avLst/>
          </a:prstGeom>
          <a:noFill/>
        </p:spPr>
        <p:txBody>
          <a:bodyPr wrap="square" rtlCol="0">
            <a:spAutoFit/>
          </a:bodyPr>
          <a:lstStyle/>
          <a:p>
            <a:pPr algn="ctr"/>
            <a:r>
              <a:rPr lang="es-MX" b="1" dirty="0" smtClean="0">
                <a:solidFill>
                  <a:srgbClr val="000000"/>
                </a:solidFill>
              </a:rPr>
              <a:t>Blanco</a:t>
            </a:r>
            <a:endParaRPr lang="es-MX" b="1" dirty="0">
              <a:solidFill>
                <a:srgbClr val="000000"/>
              </a:solidFill>
            </a:endParaRPr>
          </a:p>
        </p:txBody>
      </p:sp>
      <p:sp>
        <p:nvSpPr>
          <p:cNvPr id="86" name="TextBox 85"/>
          <p:cNvSpPr txBox="1"/>
          <p:nvPr/>
        </p:nvSpPr>
        <p:spPr>
          <a:xfrm>
            <a:off x="7647592" y="2692252"/>
            <a:ext cx="1241888" cy="923330"/>
          </a:xfrm>
          <a:prstGeom prst="rect">
            <a:avLst/>
          </a:prstGeom>
          <a:noFill/>
        </p:spPr>
        <p:txBody>
          <a:bodyPr wrap="square" rtlCol="0">
            <a:spAutoFit/>
          </a:bodyPr>
          <a:lstStyle/>
          <a:p>
            <a:pPr algn="ctr"/>
            <a:r>
              <a:rPr lang="es-MX" dirty="0" smtClean="0">
                <a:solidFill>
                  <a:srgbClr val="000000"/>
                </a:solidFill>
              </a:rPr>
              <a:t>Luz Sincrotrón (THz)</a:t>
            </a:r>
            <a:endParaRPr lang="es-MX" dirty="0">
              <a:solidFill>
                <a:srgbClr val="000000"/>
              </a:solidFill>
            </a:endParaRPr>
          </a:p>
        </p:txBody>
      </p:sp>
      <p:sp>
        <p:nvSpPr>
          <p:cNvPr id="88" name="TextBox 87"/>
          <p:cNvSpPr txBox="1"/>
          <p:nvPr/>
        </p:nvSpPr>
        <p:spPr>
          <a:xfrm>
            <a:off x="5388043" y="2985981"/>
            <a:ext cx="1227797" cy="646331"/>
          </a:xfrm>
          <a:prstGeom prst="rect">
            <a:avLst/>
          </a:prstGeom>
          <a:noFill/>
        </p:spPr>
        <p:txBody>
          <a:bodyPr wrap="square" rtlCol="0">
            <a:spAutoFit/>
          </a:bodyPr>
          <a:lstStyle/>
          <a:p>
            <a:pPr algn="ctr"/>
            <a:r>
              <a:rPr lang="es-MX" dirty="0" smtClean="0">
                <a:solidFill>
                  <a:srgbClr val="000000"/>
                </a:solidFill>
              </a:rPr>
              <a:t>Imán deflector </a:t>
            </a:r>
            <a:endParaRPr lang="es-MX" dirty="0">
              <a:solidFill>
                <a:srgbClr val="000000"/>
              </a:solidFill>
            </a:endParaRPr>
          </a:p>
        </p:txBody>
      </p:sp>
      <p:sp>
        <p:nvSpPr>
          <p:cNvPr id="89" name="TextBox 88"/>
          <p:cNvSpPr txBox="1"/>
          <p:nvPr/>
        </p:nvSpPr>
        <p:spPr>
          <a:xfrm>
            <a:off x="539356" y="6087394"/>
            <a:ext cx="4848687" cy="646331"/>
          </a:xfrm>
          <a:prstGeom prst="rect">
            <a:avLst/>
          </a:prstGeom>
          <a:noFill/>
        </p:spPr>
        <p:txBody>
          <a:bodyPr wrap="square" rtlCol="0">
            <a:spAutoFit/>
          </a:bodyPr>
          <a:lstStyle/>
          <a:p>
            <a:r>
              <a:rPr lang="es-MX" dirty="0" smtClean="0">
                <a:solidFill>
                  <a:srgbClr val="000000"/>
                </a:solidFill>
              </a:rPr>
              <a:t>Componentes adicionales: fuentes de poder, sistemas de vacío, instrumentación y control.</a:t>
            </a:r>
            <a:endParaRPr lang="es-MX" dirty="0">
              <a:solidFill>
                <a:srgbClr val="000000"/>
              </a:solidFill>
            </a:endParaRPr>
          </a:p>
        </p:txBody>
      </p:sp>
      <p:sp>
        <p:nvSpPr>
          <p:cNvPr id="3" name="Rectángulo redondeado 2"/>
          <p:cNvSpPr/>
          <p:nvPr/>
        </p:nvSpPr>
        <p:spPr>
          <a:xfrm>
            <a:off x="1573036" y="4934809"/>
            <a:ext cx="4159806" cy="79226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es-MX" b="1" dirty="0">
                <a:solidFill>
                  <a:srgbClr val="000000"/>
                </a:solidFill>
              </a:rPr>
              <a:t>Haz de radiación: </a:t>
            </a:r>
            <a:r>
              <a:rPr lang="es-MX" dirty="0" smtClean="0">
                <a:solidFill>
                  <a:srgbClr val="000000"/>
                </a:solidFill>
              </a:rPr>
              <a:t>aplicaciones </a:t>
            </a:r>
            <a:r>
              <a:rPr lang="es-MX" dirty="0">
                <a:solidFill>
                  <a:srgbClr val="000000"/>
                </a:solidFill>
              </a:rPr>
              <a:t>científicas, </a:t>
            </a:r>
            <a:r>
              <a:rPr lang="es-MX" dirty="0" smtClean="0">
                <a:solidFill>
                  <a:srgbClr val="000000"/>
                </a:solidFill>
              </a:rPr>
              <a:t>espectroscopía, imagenología, etc</a:t>
            </a:r>
            <a:r>
              <a:rPr lang="es-MX" dirty="0">
                <a:solidFill>
                  <a:srgbClr val="000000"/>
                </a:solidFill>
              </a:rPr>
              <a:t>.</a:t>
            </a:r>
            <a:endParaRPr lang="es-MX" b="1" dirty="0">
              <a:solidFill>
                <a:srgbClr val="000000"/>
              </a:solidFill>
            </a:endParaRPr>
          </a:p>
        </p:txBody>
      </p:sp>
      <p:sp>
        <p:nvSpPr>
          <p:cNvPr id="8" name="Rectángulo redondeado 7"/>
          <p:cNvSpPr/>
          <p:nvPr/>
        </p:nvSpPr>
        <p:spPr>
          <a:xfrm>
            <a:off x="1584687" y="3816324"/>
            <a:ext cx="4136503" cy="862165"/>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es-MX" b="1" dirty="0">
                <a:solidFill>
                  <a:srgbClr val="000000"/>
                </a:solidFill>
              </a:rPr>
              <a:t>Haz de electrones</a:t>
            </a:r>
            <a:r>
              <a:rPr lang="es-MX" dirty="0">
                <a:solidFill>
                  <a:srgbClr val="000000"/>
                </a:solidFill>
              </a:rPr>
              <a:t>: radiación de alimentos, material médico, calibración de detectores, tratamiento de aguas, etc.</a:t>
            </a:r>
          </a:p>
        </p:txBody>
      </p:sp>
      <p:cxnSp>
        <p:nvCxnSpPr>
          <p:cNvPr id="11" name="Conector recto de flecha 10"/>
          <p:cNvCxnSpPr>
            <a:stCxn id="8" idx="3"/>
            <a:endCxn id="64" idx="4"/>
          </p:cNvCxnSpPr>
          <p:nvPr/>
        </p:nvCxnSpPr>
        <p:spPr>
          <a:xfrm>
            <a:off x="5721190" y="4247407"/>
            <a:ext cx="1205424" cy="320016"/>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flipV="1">
            <a:off x="5697886" y="4049342"/>
            <a:ext cx="2411988" cy="1537919"/>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Triángulo isósceles 13"/>
          <p:cNvSpPr/>
          <p:nvPr/>
        </p:nvSpPr>
        <p:spPr>
          <a:xfrm rot="18473219">
            <a:off x="7446339" y="2140434"/>
            <a:ext cx="367322" cy="2462441"/>
          </a:xfrm>
          <a:prstGeom prst="triangle">
            <a:avLst>
              <a:gd name="adj" fmla="val 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00"/>
              </a:solidFill>
            </a:endParaRPr>
          </a:p>
        </p:txBody>
      </p:sp>
      <p:sp>
        <p:nvSpPr>
          <p:cNvPr id="16" name="Rectángulo 15"/>
          <p:cNvSpPr/>
          <p:nvPr/>
        </p:nvSpPr>
        <p:spPr>
          <a:xfrm rot="18513403">
            <a:off x="8345707" y="4060722"/>
            <a:ext cx="860316" cy="419431"/>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smtClean="0">
                <a:solidFill>
                  <a:srgbClr val="000000"/>
                </a:solidFill>
              </a:rPr>
              <a:t>Blanco</a:t>
            </a:r>
            <a:endParaRPr lang="es-ES" b="1" dirty="0">
              <a:solidFill>
                <a:srgbClr val="000000"/>
              </a:solidFill>
            </a:endParaRPr>
          </a:p>
        </p:txBody>
      </p:sp>
      <p:sp>
        <p:nvSpPr>
          <p:cNvPr id="67" name="Oval 64"/>
          <p:cNvSpPr/>
          <p:nvPr/>
        </p:nvSpPr>
        <p:spPr>
          <a:xfrm rot="569470">
            <a:off x="5699036" y="2581260"/>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72" name="Oval 64"/>
          <p:cNvSpPr/>
          <p:nvPr/>
        </p:nvSpPr>
        <p:spPr>
          <a:xfrm rot="2543722">
            <a:off x="6387434" y="2838518"/>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74" name="Oval 64"/>
          <p:cNvSpPr/>
          <p:nvPr/>
        </p:nvSpPr>
        <p:spPr>
          <a:xfrm rot="4839421">
            <a:off x="6772877" y="3352095"/>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Tree>
    <p:extLst>
      <p:ext uri="{BB962C8B-B14F-4D97-AF65-F5344CB8AC3E}">
        <p14:creationId xmlns:p14="http://schemas.microsoft.com/office/powerpoint/2010/main" val="224176064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Impacto regional:</a:t>
            </a:r>
            <a:endParaRPr lang="es-MX" dirty="0"/>
          </a:p>
        </p:txBody>
      </p:sp>
      <p:sp>
        <p:nvSpPr>
          <p:cNvPr id="3" name="Content Placeholder 2"/>
          <p:cNvSpPr>
            <a:spLocks noGrp="1"/>
          </p:cNvSpPr>
          <p:nvPr>
            <p:ph idx="1"/>
          </p:nvPr>
        </p:nvSpPr>
        <p:spPr/>
        <p:txBody>
          <a:bodyPr>
            <a:normAutofit lnSpcReduction="10000"/>
          </a:bodyPr>
          <a:lstStyle/>
          <a:p>
            <a:pPr algn="just"/>
            <a:r>
              <a:rPr lang="es-MX" dirty="0" smtClean="0"/>
              <a:t>El proyecto tiene potencial de impactar las siguientes áreas estratégicas regionales:</a:t>
            </a:r>
          </a:p>
          <a:p>
            <a:pPr lvl="1" algn="just"/>
            <a:r>
              <a:rPr lang="es-MX" i="1" dirty="0" smtClean="0"/>
              <a:t>Cuero</a:t>
            </a:r>
            <a:r>
              <a:rPr lang="es-MX" i="1" dirty="0"/>
              <a:t> </a:t>
            </a:r>
            <a:r>
              <a:rPr lang="es-MX" i="1" dirty="0" smtClean="0"/>
              <a:t>y calzado.</a:t>
            </a:r>
          </a:p>
          <a:p>
            <a:pPr lvl="1" algn="just"/>
            <a:r>
              <a:rPr lang="es-MX" i="1" dirty="0" smtClean="0"/>
              <a:t>Á</a:t>
            </a:r>
            <a:r>
              <a:rPr lang="es-MX" i="1" dirty="0" smtClean="0"/>
              <a:t>rea </a:t>
            </a:r>
            <a:r>
              <a:rPr lang="es-MX" i="1" dirty="0" smtClean="0"/>
              <a:t>de la salud.</a:t>
            </a:r>
          </a:p>
          <a:p>
            <a:pPr lvl="1" algn="just"/>
            <a:r>
              <a:rPr lang="es-MX" i="1" dirty="0" smtClean="0"/>
              <a:t>Industria de los alimentos.</a:t>
            </a:r>
          </a:p>
          <a:p>
            <a:pPr lvl="1" algn="just"/>
            <a:r>
              <a:rPr lang="es-MX" i="1" dirty="0" smtClean="0"/>
              <a:t>Emprendedurismo tecnológico.</a:t>
            </a:r>
          </a:p>
          <a:p>
            <a:pPr lvl="1" algn="just"/>
            <a:r>
              <a:rPr lang="es-MX" i="1" dirty="0" smtClean="0"/>
              <a:t>Agua.</a:t>
            </a:r>
          </a:p>
          <a:p>
            <a:pPr lvl="1" algn="just"/>
            <a:r>
              <a:rPr lang="es-MX" i="1" dirty="0" smtClean="0"/>
              <a:t>Industria automotriz.</a:t>
            </a:r>
          </a:p>
          <a:p>
            <a:pPr lvl="1" algn="just"/>
            <a:r>
              <a:rPr lang="es-MX" i="1" dirty="0" smtClean="0"/>
              <a:t>Investigación básica (luz sincrotrón en terahertz).</a:t>
            </a:r>
            <a:endParaRPr lang="es-MX" i="1" dirty="0"/>
          </a:p>
        </p:txBody>
      </p:sp>
    </p:spTree>
    <p:extLst>
      <p:ext uri="{BB962C8B-B14F-4D97-AF65-F5344CB8AC3E}">
        <p14:creationId xmlns:p14="http://schemas.microsoft.com/office/powerpoint/2010/main" val="178418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31931" y="182065"/>
            <a:ext cx="4772460" cy="461665"/>
          </a:xfrm>
          <a:prstGeom prst="rect">
            <a:avLst/>
          </a:prstGeom>
          <a:noFill/>
        </p:spPr>
        <p:txBody>
          <a:bodyPr wrap="none" rtlCol="0">
            <a:spAutoFit/>
          </a:bodyPr>
          <a:lstStyle/>
          <a:p>
            <a:pPr defTabSz="457200"/>
            <a:r>
              <a:rPr lang="es-ES_tradnl" sz="2400" b="1" dirty="0" smtClean="0">
                <a:solidFill>
                  <a:srgbClr val="FFFF00"/>
                </a:solidFill>
                <a:latin typeface="Calibri"/>
              </a:rPr>
              <a:t>Diseño </a:t>
            </a:r>
            <a:r>
              <a:rPr lang="es-ES_tradnl" sz="2400" b="1" dirty="0" err="1" smtClean="0">
                <a:solidFill>
                  <a:srgbClr val="FFFF00"/>
                </a:solidFill>
                <a:latin typeface="Calibri"/>
              </a:rPr>
              <a:t>estrat</a:t>
            </a:r>
            <a:r>
              <a:rPr lang="es-ES" sz="2400" b="1" dirty="0" smtClean="0">
                <a:solidFill>
                  <a:srgbClr val="FFFF00"/>
                </a:solidFill>
                <a:latin typeface="Calibri"/>
              </a:rPr>
              <a:t>é</a:t>
            </a:r>
            <a:r>
              <a:rPr lang="es-ES_tradnl" sz="2400" b="1" dirty="0" err="1" smtClean="0">
                <a:solidFill>
                  <a:srgbClr val="FFFF00"/>
                </a:solidFill>
                <a:latin typeface="Calibri"/>
              </a:rPr>
              <a:t>gico</a:t>
            </a:r>
            <a:r>
              <a:rPr lang="es-ES_tradnl" sz="2400" b="1" dirty="0" smtClean="0">
                <a:solidFill>
                  <a:srgbClr val="FFFF00"/>
                </a:solidFill>
                <a:latin typeface="Calibri"/>
              </a:rPr>
              <a:t> CEDETEM: LINAC</a:t>
            </a:r>
            <a:endParaRPr lang="es-ES_tradnl" sz="2400" b="1" dirty="0">
              <a:solidFill>
                <a:srgbClr val="FFFF00"/>
              </a:solidFill>
              <a:latin typeface="Calibri"/>
            </a:endParaRPr>
          </a:p>
        </p:txBody>
      </p:sp>
      <p:sp>
        <p:nvSpPr>
          <p:cNvPr id="13" name="Rectángulo 12"/>
          <p:cNvSpPr/>
          <p:nvPr/>
        </p:nvSpPr>
        <p:spPr>
          <a:xfrm>
            <a:off x="2441040" y="530828"/>
            <a:ext cx="3186513" cy="1015663"/>
          </a:xfrm>
          <a:prstGeom prst="rect">
            <a:avLst/>
          </a:prstGeom>
          <a:noFill/>
        </p:spPr>
        <p:txBody>
          <a:bodyPr wrap="none">
            <a:spAutoFit/>
          </a:bodyPr>
          <a:lstStyle/>
          <a:p>
            <a:pPr algn="ctr" defTabSz="457200">
              <a:defRPr/>
            </a:pPr>
            <a:endParaRPr lang="es-MX" sz="2000" b="1" dirty="0">
              <a:ln w="12700">
                <a:solidFill>
                  <a:srgbClr val="CCFFCC"/>
                </a:solidFill>
                <a:prstDash val="solid"/>
              </a:ln>
              <a:solidFill>
                <a:srgbClr val="0000FF"/>
              </a:solidFill>
              <a:effectLst>
                <a:glow rad="63500">
                  <a:srgbClr val="ED7D31">
                    <a:satMod val="175000"/>
                    <a:alpha val="40000"/>
                  </a:srgbClr>
                </a:glow>
                <a:outerShdw blurRad="60007" dist="310007" dir="7680000" sy="30000" kx="1300200" algn="ctr" rotWithShape="0">
                  <a:prstClr val="black">
                    <a:alpha val="32000"/>
                  </a:prstClr>
                </a:outerShdw>
              </a:effectLst>
              <a:latin typeface="Calibri"/>
              <a:ea typeface="ヒラギノ角ゴ ProN W3" charset="0"/>
            </a:endParaRPr>
          </a:p>
          <a:p>
            <a:pPr algn="ctr" defTabSz="457200">
              <a:defRPr/>
            </a:pPr>
            <a:r>
              <a:rPr lang="es-MX" sz="4000" b="1" dirty="0">
                <a:ln w="12700">
                  <a:solidFill>
                    <a:srgbClr val="CCFFCC"/>
                  </a:solidFill>
                  <a:prstDash val="solid"/>
                </a:ln>
                <a:solidFill>
                  <a:srgbClr val="0000FF"/>
                </a:solidFill>
                <a:effectLst>
                  <a:glow rad="63500">
                    <a:srgbClr val="ED7D31">
                      <a:satMod val="175000"/>
                      <a:alpha val="40000"/>
                    </a:srgbClr>
                  </a:glow>
                  <a:outerShdw blurRad="60007" dist="310007" dir="7680000" sy="30000" kx="1300200" algn="ctr" rotWithShape="0">
                    <a:prstClr val="black">
                      <a:alpha val="32000"/>
                    </a:prstClr>
                  </a:outerShdw>
                </a:effectLst>
                <a:latin typeface="Calibri"/>
                <a:ea typeface="ヒラギノ角ゴ ProN W3" charset="0"/>
              </a:rPr>
              <a:t>ENTREGABLES</a:t>
            </a:r>
          </a:p>
        </p:txBody>
      </p:sp>
      <p:sp>
        <p:nvSpPr>
          <p:cNvPr id="14" name="CuadroTexto 3"/>
          <p:cNvSpPr txBox="1">
            <a:spLocks noChangeArrowheads="1"/>
          </p:cNvSpPr>
          <p:nvPr/>
        </p:nvSpPr>
        <p:spPr bwMode="auto">
          <a:xfrm>
            <a:off x="163860" y="1476147"/>
            <a:ext cx="888199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1pPr>
            <a:lvl2pPr marL="742950" indent="-285750">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2pPr>
            <a:lvl3pPr marL="1143000" indent="-228600">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3pPr>
            <a:lvl4pPr marL="1600200" indent="-228600">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4pPr>
            <a:lvl5pPr marL="2057400" indent="-228600">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5pPr>
            <a:lvl6pPr marL="2514600" indent="-228600" eaLnBrk="0" fontAlgn="base" hangingPunct="0">
              <a:spcBef>
                <a:spcPts val="1600"/>
              </a:spcBef>
              <a:spcAft>
                <a:spcPct val="0"/>
              </a:spcAft>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6pPr>
            <a:lvl7pPr marL="2971800" indent="-228600" eaLnBrk="0" fontAlgn="base" hangingPunct="0">
              <a:spcBef>
                <a:spcPts val="1600"/>
              </a:spcBef>
              <a:spcAft>
                <a:spcPct val="0"/>
              </a:spcAft>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7pPr>
            <a:lvl8pPr marL="3429000" indent="-228600" eaLnBrk="0" fontAlgn="base" hangingPunct="0">
              <a:spcBef>
                <a:spcPts val="1600"/>
              </a:spcBef>
              <a:spcAft>
                <a:spcPct val="0"/>
              </a:spcAft>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8pPr>
            <a:lvl9pPr marL="3886200" indent="-228600" eaLnBrk="0" fontAlgn="base" hangingPunct="0">
              <a:spcBef>
                <a:spcPts val="1600"/>
              </a:spcBef>
              <a:spcAft>
                <a:spcPct val="0"/>
              </a:spcAft>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9pPr>
          </a:lstStyle>
          <a:p>
            <a:pPr algn="just" defTabSz="457200">
              <a:spcBef>
                <a:spcPct val="0"/>
              </a:spcBef>
              <a:buClrTx/>
              <a:buSzTx/>
              <a:buFont typeface="Gill Sans" charset="0"/>
              <a:buNone/>
            </a:pPr>
            <a:r>
              <a:rPr lang="es-ES_tradnl" altLang="es-ES_tradnl" sz="2400" dirty="0" smtClean="0">
                <a:latin typeface="Calibri" charset="0"/>
                <a:ea typeface="Calibri" charset="0"/>
                <a:cs typeface="Calibri" charset="0"/>
              </a:rPr>
              <a:t>1</a:t>
            </a:r>
            <a:r>
              <a:rPr lang="es-ES_tradnl" altLang="es-ES_tradnl" sz="2400" baseline="30000" dirty="0" smtClean="0">
                <a:latin typeface="Calibri" charset="0"/>
                <a:ea typeface="Calibri" charset="0"/>
                <a:cs typeface="Calibri" charset="0"/>
              </a:rPr>
              <a:t>er</a:t>
            </a:r>
            <a:r>
              <a:rPr lang="es-ES_tradnl" altLang="es-ES_tradnl" sz="2400" dirty="0" smtClean="0">
                <a:latin typeface="Calibri" charset="0"/>
                <a:ea typeface="Calibri" charset="0"/>
                <a:cs typeface="Calibri" charset="0"/>
              </a:rPr>
              <a:t> </a:t>
            </a:r>
            <a:r>
              <a:rPr lang="es-ES_tradnl" altLang="es-ES_tradnl" sz="2400" dirty="0" smtClean="0">
                <a:latin typeface="Calibri" charset="0"/>
                <a:ea typeface="Calibri" charset="0"/>
                <a:cs typeface="Calibri" charset="0"/>
              </a:rPr>
              <a:t>año:</a:t>
            </a:r>
            <a:endParaRPr lang="es-ES_tradnl" altLang="es-ES_tradnl" sz="2400" dirty="0" smtClean="0">
              <a:latin typeface="Calibri" charset="0"/>
              <a:ea typeface="Calibri" charset="0"/>
              <a:cs typeface="Calibri" charset="0"/>
            </a:endParaRPr>
          </a:p>
          <a:p>
            <a:pPr algn="just" defTabSz="457200">
              <a:spcBef>
                <a:spcPct val="0"/>
              </a:spcBef>
              <a:buClrTx/>
              <a:buSzTx/>
              <a:buFont typeface="Gill Sans" charset="0"/>
              <a:buNone/>
            </a:pPr>
            <a:endParaRPr lang="es-ES_tradnl" altLang="es-ES_tradnl" sz="800" dirty="0" smtClean="0">
              <a:latin typeface="Calibri" charset="0"/>
              <a:ea typeface="Calibri" charset="0"/>
              <a:cs typeface="Calibri" charset="0"/>
            </a:endParaRPr>
          </a:p>
          <a:p>
            <a:pPr marL="342900" indent="-342900" algn="just" defTabSz="457200">
              <a:spcBef>
                <a:spcPct val="0"/>
              </a:spcBef>
              <a:buClrTx/>
              <a:buSzTx/>
              <a:buFont typeface="Wingdings" charset="2"/>
              <a:buChar char="ü"/>
            </a:pPr>
            <a:r>
              <a:rPr lang="es-ES" sz="2400" dirty="0"/>
              <a:t>Fuente de electrones en </a:t>
            </a:r>
            <a:r>
              <a:rPr lang="es-ES" sz="2400" dirty="0" smtClean="0"/>
              <a:t>operación.</a:t>
            </a:r>
            <a:r>
              <a:rPr lang="es-MX" sz="2400" dirty="0" smtClean="0"/>
              <a:t> </a:t>
            </a:r>
            <a:endParaRPr lang="es-ES_tradnl" altLang="es-ES_tradnl" sz="1000" dirty="0">
              <a:latin typeface="Calibri" charset="0"/>
              <a:ea typeface="Calibri" charset="0"/>
              <a:cs typeface="Calibri" charset="0"/>
            </a:endParaRPr>
          </a:p>
          <a:p>
            <a:pPr marL="342900" indent="-342900" algn="just" defTabSz="457200">
              <a:spcBef>
                <a:spcPct val="0"/>
              </a:spcBef>
              <a:buClrTx/>
              <a:buSzTx/>
              <a:buFont typeface="Wingdings" charset="2"/>
              <a:buChar char="ü"/>
            </a:pPr>
            <a:r>
              <a:rPr lang="es-ES" sz="2400" dirty="0" smtClean="0"/>
              <a:t>TDR: Planos </a:t>
            </a:r>
            <a:r>
              <a:rPr lang="es-ES" sz="2400" dirty="0"/>
              <a:t>de diseño y archivos de </a:t>
            </a:r>
            <a:r>
              <a:rPr lang="es-ES" sz="2400" dirty="0" smtClean="0"/>
              <a:t>cálculo </a:t>
            </a:r>
            <a:r>
              <a:rPr lang="es-ES" sz="2400" dirty="0"/>
              <a:t>de </a:t>
            </a:r>
            <a:r>
              <a:rPr lang="es-ES" sz="2400" dirty="0" smtClean="0"/>
              <a:t>las cavidades de RF </a:t>
            </a:r>
            <a:r>
              <a:rPr lang="es-ES" sz="2400" dirty="0" smtClean="0"/>
              <a:t>y magnetos.</a:t>
            </a:r>
          </a:p>
          <a:p>
            <a:pPr marL="342900" indent="-342900" algn="just" defTabSz="457200">
              <a:spcBef>
                <a:spcPct val="0"/>
              </a:spcBef>
              <a:buClrTx/>
              <a:buSzTx/>
              <a:buFont typeface="Wingdings" charset="2"/>
              <a:buChar char="ü"/>
            </a:pPr>
            <a:r>
              <a:rPr lang="es-ES" sz="2400" dirty="0"/>
              <a:t>Sistema de vacío </a:t>
            </a:r>
            <a:r>
              <a:rPr lang="es-ES" sz="2400" dirty="0" smtClean="0"/>
              <a:t>de la fuente </a:t>
            </a:r>
            <a:r>
              <a:rPr lang="es-ES" sz="2400" dirty="0"/>
              <a:t>ensamblado.</a:t>
            </a:r>
            <a:r>
              <a:rPr lang="es-MX" sz="2400" dirty="0"/>
              <a:t> </a:t>
            </a:r>
            <a:r>
              <a:rPr lang="es-ES" sz="2400" dirty="0" smtClean="0"/>
              <a:t> </a:t>
            </a:r>
          </a:p>
          <a:p>
            <a:pPr marL="342900" indent="-342900" algn="just" defTabSz="457200">
              <a:spcBef>
                <a:spcPct val="0"/>
              </a:spcBef>
              <a:buClrTx/>
              <a:buSzTx/>
              <a:buFont typeface="Wingdings" charset="2"/>
              <a:buChar char="ü"/>
            </a:pPr>
            <a:endParaRPr lang="es-ES_tradnl" altLang="es-ES_tradnl" sz="1600" dirty="0" smtClean="0">
              <a:latin typeface="Calibri" charset="0"/>
              <a:ea typeface="Calibri" charset="0"/>
              <a:cs typeface="Calibri" charset="0"/>
            </a:endParaRPr>
          </a:p>
          <a:p>
            <a:pPr marL="342900" indent="-342900" algn="just" defTabSz="457200">
              <a:spcBef>
                <a:spcPct val="0"/>
              </a:spcBef>
              <a:buClrTx/>
              <a:buSzTx/>
              <a:buFont typeface="Wingdings" charset="2"/>
              <a:buChar char="ü"/>
            </a:pPr>
            <a:endParaRPr lang="es-ES_tradnl" altLang="es-ES_tradnl" sz="1600" dirty="0" smtClean="0">
              <a:latin typeface="Calibri" charset="0"/>
              <a:ea typeface="Calibri" charset="0"/>
              <a:cs typeface="Calibri" charset="0"/>
            </a:endParaRPr>
          </a:p>
          <a:p>
            <a:pPr algn="just" defTabSz="457200">
              <a:spcBef>
                <a:spcPct val="0"/>
              </a:spcBef>
              <a:buClrTx/>
              <a:buSzTx/>
              <a:buFontTx/>
              <a:buNone/>
            </a:pPr>
            <a:r>
              <a:rPr lang="es-ES_tradnl" altLang="es-ES_tradnl" sz="2400" dirty="0" smtClean="0">
                <a:latin typeface="Calibri" charset="0"/>
                <a:ea typeface="Calibri" charset="0"/>
                <a:cs typeface="Calibri" charset="0"/>
              </a:rPr>
              <a:t>2º </a:t>
            </a:r>
            <a:r>
              <a:rPr lang="es-ES_tradnl" altLang="es-ES_tradnl" sz="2400" dirty="0" smtClean="0">
                <a:latin typeface="Calibri" charset="0"/>
                <a:ea typeface="Calibri" charset="0"/>
                <a:cs typeface="Calibri" charset="0"/>
              </a:rPr>
              <a:t>año:</a:t>
            </a:r>
            <a:endParaRPr lang="es-ES_tradnl" altLang="es-ES_tradnl" sz="2400" dirty="0" smtClean="0">
              <a:latin typeface="Calibri" charset="0"/>
              <a:ea typeface="Calibri" charset="0"/>
              <a:cs typeface="Calibri" charset="0"/>
            </a:endParaRPr>
          </a:p>
          <a:p>
            <a:pPr algn="just" defTabSz="457200">
              <a:spcBef>
                <a:spcPct val="0"/>
              </a:spcBef>
              <a:buClrTx/>
              <a:buSzTx/>
              <a:buFontTx/>
              <a:buNone/>
            </a:pPr>
            <a:endParaRPr lang="es-ES_tradnl" altLang="es-ES_tradnl" sz="800" dirty="0">
              <a:latin typeface="Calibri" charset="0"/>
              <a:ea typeface="Calibri" charset="0"/>
              <a:cs typeface="Calibri" charset="0"/>
            </a:endParaRPr>
          </a:p>
          <a:p>
            <a:pPr marL="342900" indent="-342900" algn="just" defTabSz="457200">
              <a:spcBef>
                <a:spcPct val="0"/>
              </a:spcBef>
              <a:buClrTx/>
              <a:buSzTx/>
              <a:buFont typeface="Wingdings" charset="2"/>
              <a:buChar char="ü"/>
            </a:pPr>
            <a:r>
              <a:rPr lang="es-ES" sz="2400" dirty="0"/>
              <a:t>Un curso o diplomado sobre tecnología de </a:t>
            </a:r>
            <a:r>
              <a:rPr lang="es-ES" sz="2400" dirty="0" smtClean="0"/>
              <a:t>aceleradores.</a:t>
            </a:r>
            <a:r>
              <a:rPr lang="es-MX" sz="2400" dirty="0" smtClean="0"/>
              <a:t> </a:t>
            </a:r>
          </a:p>
          <a:p>
            <a:pPr marL="285750" indent="-285750" defTabSz="457200">
              <a:spcBef>
                <a:spcPts val="0"/>
              </a:spcBef>
              <a:buClrTx/>
              <a:buSzTx/>
              <a:buFont typeface="Wingdings" charset="2"/>
              <a:buChar char="ü"/>
            </a:pPr>
            <a:r>
              <a:rPr lang="es-ES" sz="2400" dirty="0">
                <a:latin typeface="Calibri"/>
              </a:rPr>
              <a:t>Magnetos y componentes de la cavidades de RF construidos.</a:t>
            </a:r>
            <a:r>
              <a:rPr lang="es-MX" sz="2400" dirty="0">
                <a:latin typeface="Calibri"/>
              </a:rPr>
              <a:t> </a:t>
            </a:r>
          </a:p>
          <a:p>
            <a:pPr marL="285750" indent="-285750" defTabSz="457200">
              <a:spcBef>
                <a:spcPts val="0"/>
              </a:spcBef>
              <a:buClrTx/>
              <a:buSzTx/>
              <a:buFont typeface="Wingdings" charset="2"/>
              <a:buChar char="ü"/>
            </a:pPr>
            <a:r>
              <a:rPr lang="es-ES" sz="2400" dirty="0">
                <a:latin typeface="Calibri"/>
              </a:rPr>
              <a:t>LINAC ensamblado. </a:t>
            </a:r>
          </a:p>
          <a:p>
            <a:pPr marL="342900" indent="-342900" algn="just" defTabSz="457200">
              <a:spcBef>
                <a:spcPct val="0"/>
              </a:spcBef>
              <a:buClrTx/>
              <a:buSzTx/>
              <a:buFont typeface="Wingdings" charset="2"/>
              <a:buChar char="ü"/>
            </a:pPr>
            <a:endParaRPr lang="es-ES_tradnl" altLang="es-ES_tradnl" sz="1200" dirty="0"/>
          </a:p>
        </p:txBody>
      </p:sp>
    </p:spTree>
    <p:extLst>
      <p:ext uri="{BB962C8B-B14F-4D97-AF65-F5344CB8AC3E}">
        <p14:creationId xmlns:p14="http://schemas.microsoft.com/office/powerpoint/2010/main" val="203269482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0954" y="1386455"/>
            <a:ext cx="8648521" cy="2215991"/>
          </a:xfrm>
          <a:prstGeom prst="rect">
            <a:avLst/>
          </a:prstGeom>
          <a:noFill/>
        </p:spPr>
        <p:txBody>
          <a:bodyPr wrap="none" rtlCol="0">
            <a:spAutoFit/>
          </a:bodyPr>
          <a:lstStyle/>
          <a:p>
            <a:pPr defTabSz="457200"/>
            <a:endParaRPr lang="es-ES" sz="2400" dirty="0" smtClean="0">
              <a:solidFill>
                <a:srgbClr val="FFFFFF"/>
              </a:solidFill>
              <a:latin typeface="Calibri"/>
            </a:endParaRPr>
          </a:p>
          <a:p>
            <a:pPr defTabSz="457200"/>
            <a:r>
              <a:rPr lang="es-ES" sz="2400" dirty="0" smtClean="0">
                <a:solidFill>
                  <a:srgbClr val="FFFFFF"/>
                </a:solidFill>
                <a:latin typeface="Calibri"/>
              </a:rPr>
              <a:t>Tercer año:</a:t>
            </a:r>
          </a:p>
          <a:p>
            <a:pPr marL="285750" indent="-285750" defTabSz="457200">
              <a:buFont typeface="Wingdings" charset="2"/>
              <a:buChar char="ü"/>
            </a:pPr>
            <a:r>
              <a:rPr lang="es-ES" sz="2400" dirty="0" smtClean="0">
                <a:solidFill>
                  <a:srgbClr val="FFFFFF"/>
                </a:solidFill>
                <a:latin typeface="Calibri"/>
              </a:rPr>
              <a:t>Encendido del LINAC </a:t>
            </a:r>
            <a:r>
              <a:rPr lang="es-ES" sz="2400" dirty="0">
                <a:solidFill>
                  <a:srgbClr val="FFFFFF"/>
                </a:solidFill>
                <a:latin typeface="Calibri"/>
              </a:rPr>
              <a:t>y sistemas </a:t>
            </a:r>
            <a:r>
              <a:rPr lang="es-ES" sz="2400" dirty="0" smtClean="0">
                <a:solidFill>
                  <a:srgbClr val="FFFFFF"/>
                </a:solidFill>
                <a:latin typeface="Calibri"/>
              </a:rPr>
              <a:t>periféricos. </a:t>
            </a:r>
          </a:p>
          <a:p>
            <a:pPr marL="285750" indent="-285750" defTabSz="457200">
              <a:buFont typeface="Wingdings" charset="2"/>
              <a:buChar char="ü"/>
            </a:pPr>
            <a:r>
              <a:rPr lang="es-ES" sz="2400" dirty="0">
                <a:solidFill>
                  <a:srgbClr val="FFFFFF"/>
                </a:solidFill>
                <a:latin typeface="Calibri"/>
              </a:rPr>
              <a:t>C</a:t>
            </a:r>
            <a:r>
              <a:rPr lang="es-ES" sz="2400" dirty="0" smtClean="0">
                <a:solidFill>
                  <a:srgbClr val="FFFFFF"/>
                </a:solidFill>
                <a:latin typeface="Calibri"/>
              </a:rPr>
              <a:t>aracterización </a:t>
            </a:r>
            <a:r>
              <a:rPr lang="es-ES" sz="2400" dirty="0">
                <a:solidFill>
                  <a:srgbClr val="FFFFFF"/>
                </a:solidFill>
                <a:latin typeface="Calibri"/>
              </a:rPr>
              <a:t>de la radiación </a:t>
            </a:r>
            <a:r>
              <a:rPr lang="es-ES" sz="2400" dirty="0" smtClean="0">
                <a:solidFill>
                  <a:srgbClr val="FFFFFF"/>
                </a:solidFill>
                <a:latin typeface="Calibri"/>
              </a:rPr>
              <a:t>sincrotrón y del haz de electrones.</a:t>
            </a:r>
            <a:r>
              <a:rPr lang="es-MX" sz="2400" dirty="0" smtClean="0">
                <a:solidFill>
                  <a:srgbClr val="FFFFFF"/>
                </a:solidFill>
                <a:latin typeface="Calibri"/>
              </a:rPr>
              <a:t> </a:t>
            </a:r>
          </a:p>
          <a:p>
            <a:pPr marL="285750" indent="-285750" defTabSz="457200">
              <a:buFont typeface="Wingdings" charset="2"/>
              <a:buChar char="ü"/>
            </a:pPr>
            <a:r>
              <a:rPr lang="es-ES" sz="2400" dirty="0">
                <a:solidFill>
                  <a:srgbClr val="FFFFFF"/>
                </a:solidFill>
                <a:latin typeface="Calibri"/>
              </a:rPr>
              <a:t> Entrenamiento de los </a:t>
            </a:r>
            <a:r>
              <a:rPr lang="es-ES" sz="2400" dirty="0" smtClean="0">
                <a:solidFill>
                  <a:srgbClr val="FFFFFF"/>
                </a:solidFill>
                <a:latin typeface="Calibri"/>
              </a:rPr>
              <a:t>usuarios. </a:t>
            </a:r>
          </a:p>
          <a:p>
            <a:pPr defTabSz="457200"/>
            <a:endParaRPr lang="es-ES" dirty="0">
              <a:solidFill>
                <a:srgbClr val="FFFFFF"/>
              </a:solidFill>
              <a:latin typeface="Calibri"/>
            </a:endParaRPr>
          </a:p>
        </p:txBody>
      </p:sp>
      <p:sp>
        <p:nvSpPr>
          <p:cNvPr id="4" name="Rectángulo redondeado 3"/>
          <p:cNvSpPr/>
          <p:nvPr/>
        </p:nvSpPr>
        <p:spPr>
          <a:xfrm>
            <a:off x="451654" y="4244007"/>
            <a:ext cx="8086570" cy="1176739"/>
          </a:xfrm>
          <a:prstGeom prst="round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defTabSz="457200"/>
            <a:r>
              <a:rPr lang="es-ES" sz="2400" b="1" dirty="0" smtClean="0">
                <a:solidFill>
                  <a:srgbClr val="FFFF00"/>
                </a:solidFill>
                <a:latin typeface="Calibri"/>
              </a:rPr>
              <a:t>Entregable final: Acelerador Lineal de 5 </a:t>
            </a:r>
            <a:r>
              <a:rPr lang="es-ES" sz="2400" b="1" dirty="0" err="1" smtClean="0">
                <a:solidFill>
                  <a:srgbClr val="FFFF00"/>
                </a:solidFill>
                <a:latin typeface="Calibri"/>
              </a:rPr>
              <a:t>MeV</a:t>
            </a:r>
            <a:r>
              <a:rPr lang="es-ES" sz="2400" b="1" dirty="0" smtClean="0">
                <a:solidFill>
                  <a:srgbClr val="FFFF00"/>
                </a:solidFill>
                <a:latin typeface="Calibri"/>
              </a:rPr>
              <a:t> con todos sus sistemas periféricos funcionando y la primera “línea” mexicana para usuarios de luz sincrotrón (</a:t>
            </a:r>
            <a:r>
              <a:rPr lang="es-ES" sz="2400" b="1" dirty="0" err="1" smtClean="0">
                <a:solidFill>
                  <a:srgbClr val="FFFF00"/>
                </a:solidFill>
                <a:latin typeface="Calibri"/>
              </a:rPr>
              <a:t>THz</a:t>
            </a:r>
            <a:r>
              <a:rPr lang="es-ES" sz="2400" b="1" dirty="0" smtClean="0">
                <a:solidFill>
                  <a:srgbClr val="FFFF00"/>
                </a:solidFill>
                <a:latin typeface="Calibri"/>
              </a:rPr>
              <a:t>) en operación.</a:t>
            </a:r>
            <a:endParaRPr lang="es-ES" sz="2400" b="1" dirty="0">
              <a:solidFill>
                <a:srgbClr val="FFFF00"/>
              </a:solidFill>
              <a:latin typeface="Calibri"/>
            </a:endParaRPr>
          </a:p>
        </p:txBody>
      </p:sp>
    </p:spTree>
    <p:extLst>
      <p:ext uri="{BB962C8B-B14F-4D97-AF65-F5344CB8AC3E}">
        <p14:creationId xmlns:p14="http://schemas.microsoft.com/office/powerpoint/2010/main" val="175649113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lts.fzu.cz/img/en/spectrum_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120" y="982151"/>
            <a:ext cx="6717806" cy="3922147"/>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755576" y="328300"/>
            <a:ext cx="7292894" cy="584775"/>
          </a:xfrm>
          <a:prstGeom prst="rect">
            <a:avLst/>
          </a:prstGeom>
          <a:noFill/>
        </p:spPr>
        <p:txBody>
          <a:bodyPr wrap="none" rtlCol="0">
            <a:spAutoFit/>
          </a:bodyPr>
          <a:lstStyle/>
          <a:p>
            <a:r>
              <a:rPr lang="es-MX" sz="3200" b="1" dirty="0" smtClean="0">
                <a:solidFill>
                  <a:srgbClr val="0070C0"/>
                </a:solidFill>
              </a:rPr>
              <a:t>La radiación está en la región de </a:t>
            </a:r>
            <a:r>
              <a:rPr lang="es-MX" sz="3200" b="1" dirty="0" err="1" smtClean="0">
                <a:solidFill>
                  <a:srgbClr val="0070C0"/>
                </a:solidFill>
              </a:rPr>
              <a:t>terahertz</a:t>
            </a:r>
            <a:endParaRPr lang="es-MX" sz="3200" b="1" dirty="0">
              <a:solidFill>
                <a:srgbClr val="0070C0"/>
              </a:solidFill>
            </a:endParaRPr>
          </a:p>
        </p:txBody>
      </p:sp>
      <p:sp>
        <p:nvSpPr>
          <p:cNvPr id="3" name="2 CuadroTexto"/>
          <p:cNvSpPr txBox="1"/>
          <p:nvPr/>
        </p:nvSpPr>
        <p:spPr>
          <a:xfrm>
            <a:off x="1425631" y="5013176"/>
            <a:ext cx="5952783" cy="646331"/>
          </a:xfrm>
          <a:prstGeom prst="rect">
            <a:avLst/>
          </a:prstGeom>
          <a:noFill/>
        </p:spPr>
        <p:txBody>
          <a:bodyPr wrap="none" rtlCol="0">
            <a:spAutoFit/>
          </a:bodyPr>
          <a:lstStyle/>
          <a:p>
            <a:r>
              <a:rPr lang="es-MX" dirty="0" smtClean="0"/>
              <a:t>Primer problema: diseño del anillo y análisis de la estabilidad. </a:t>
            </a:r>
          </a:p>
          <a:p>
            <a:r>
              <a:rPr lang="es-MX" dirty="0" smtClean="0"/>
              <a:t>Diseño: Luis Medina </a:t>
            </a:r>
            <a:endParaRPr lang="es-MX" dirty="0"/>
          </a:p>
        </p:txBody>
      </p:sp>
      <p:sp>
        <p:nvSpPr>
          <p:cNvPr id="4" name="3 CuadroTexto"/>
          <p:cNvSpPr txBox="1"/>
          <p:nvPr/>
        </p:nvSpPr>
        <p:spPr>
          <a:xfrm>
            <a:off x="179512" y="6252120"/>
            <a:ext cx="6719788" cy="461665"/>
          </a:xfrm>
          <a:prstGeom prst="rect">
            <a:avLst/>
          </a:prstGeom>
          <a:noFill/>
        </p:spPr>
        <p:txBody>
          <a:bodyPr wrap="none" rtlCol="0">
            <a:spAutoFit/>
          </a:bodyPr>
          <a:lstStyle/>
          <a:p>
            <a:r>
              <a:rPr lang="es-MX" sz="2400" b="1" dirty="0" smtClean="0"/>
              <a:t>Intensa actividad sobre los posibles usos de T-</a:t>
            </a:r>
            <a:r>
              <a:rPr lang="es-MX" sz="2400" b="1" dirty="0" err="1" smtClean="0"/>
              <a:t>rays</a:t>
            </a:r>
            <a:r>
              <a:rPr lang="es-MX" sz="2400" b="1" dirty="0" smtClean="0"/>
              <a:t>!</a:t>
            </a:r>
            <a:r>
              <a:rPr lang="es-MX" dirty="0" smtClean="0"/>
              <a:t> </a:t>
            </a:r>
            <a:endParaRPr lang="es-MX" dirty="0"/>
          </a:p>
        </p:txBody>
      </p:sp>
    </p:spTree>
    <p:extLst>
      <p:ext uri="{BB962C8B-B14F-4D97-AF65-F5344CB8AC3E}">
        <p14:creationId xmlns:p14="http://schemas.microsoft.com/office/powerpoint/2010/main" val="24824332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b="1" dirty="0" smtClean="0"/>
              <a:t>¿Qué es un acelerador de partículas?</a:t>
            </a:r>
            <a:endParaRPr lang="es-MX" b="1" dirty="0"/>
          </a:p>
        </p:txBody>
      </p:sp>
      <p:sp>
        <p:nvSpPr>
          <p:cNvPr id="3" name="Content Placeholder 2"/>
          <p:cNvSpPr>
            <a:spLocks noGrp="1"/>
          </p:cNvSpPr>
          <p:nvPr>
            <p:ph idx="1"/>
          </p:nvPr>
        </p:nvSpPr>
        <p:spPr>
          <a:xfrm>
            <a:off x="457200" y="1313992"/>
            <a:ext cx="8229600" cy="4525963"/>
          </a:xfrm>
        </p:spPr>
        <p:txBody>
          <a:bodyPr/>
          <a:lstStyle/>
          <a:p>
            <a:r>
              <a:rPr lang="es-MX" dirty="0" smtClean="0"/>
              <a:t>Máquina que incrementa la energía de partículas cargadas.</a:t>
            </a:r>
          </a:p>
          <a:p>
            <a:r>
              <a:rPr lang="es-MX" dirty="0"/>
              <a:t>Las confina en haces bien definidos.</a:t>
            </a:r>
          </a:p>
          <a:p>
            <a:pPr marL="0" indent="0">
              <a:buNone/>
            </a:pPr>
            <a:endParaRPr lang="es-MX" dirty="0" smtClean="0"/>
          </a:p>
        </p:txBody>
      </p:sp>
      <p:sp>
        <p:nvSpPr>
          <p:cNvPr id="4" name="TextBox 3"/>
          <p:cNvSpPr txBox="1"/>
          <p:nvPr/>
        </p:nvSpPr>
        <p:spPr>
          <a:xfrm>
            <a:off x="873560" y="3589816"/>
            <a:ext cx="3898108"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000" b="1" dirty="0" smtClean="0"/>
              <a:t>Diferentes tamaños: LHC, TV</a:t>
            </a:r>
            <a:endParaRPr lang="es-MX" sz="2000" b="1" dirty="0"/>
          </a:p>
        </p:txBody>
      </p:sp>
      <p:sp>
        <p:nvSpPr>
          <p:cNvPr id="5" name="TextBox 4"/>
          <p:cNvSpPr txBox="1"/>
          <p:nvPr/>
        </p:nvSpPr>
        <p:spPr>
          <a:xfrm>
            <a:off x="5014075" y="3612045"/>
            <a:ext cx="3672725"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2000" b="1" dirty="0" smtClean="0"/>
              <a:t>Dos tipos: Circulares y lineales.</a:t>
            </a:r>
            <a:endParaRPr lang="es-MX" sz="2000" b="1" dirty="0"/>
          </a:p>
        </p:txBody>
      </p:sp>
      <p:pic>
        <p:nvPicPr>
          <p:cNvPr id="6" name="Picture 5"/>
          <p:cNvPicPr>
            <a:picLocks noChangeAspect="1"/>
          </p:cNvPicPr>
          <p:nvPr/>
        </p:nvPicPr>
        <p:blipFill>
          <a:blip r:embed="rId2"/>
          <a:stretch>
            <a:fillRect/>
          </a:stretch>
        </p:blipFill>
        <p:spPr>
          <a:xfrm>
            <a:off x="1188868" y="4106945"/>
            <a:ext cx="3344014" cy="2508011"/>
          </a:xfrm>
          <a:prstGeom prst="rect">
            <a:avLst/>
          </a:prstGeom>
        </p:spPr>
      </p:pic>
      <p:pic>
        <p:nvPicPr>
          <p:cNvPr id="7" name="Picture 6"/>
          <p:cNvPicPr>
            <a:picLocks noChangeAspect="1"/>
          </p:cNvPicPr>
          <p:nvPr/>
        </p:nvPicPr>
        <p:blipFill>
          <a:blip r:embed="rId3"/>
          <a:stretch>
            <a:fillRect/>
          </a:stretch>
        </p:blipFill>
        <p:spPr>
          <a:xfrm>
            <a:off x="5383563" y="4158384"/>
            <a:ext cx="2626133" cy="2474784"/>
          </a:xfrm>
          <a:prstGeom prst="rect">
            <a:avLst/>
          </a:prstGeom>
        </p:spPr>
      </p:pic>
    </p:spTree>
    <p:extLst>
      <p:ext uri="{BB962C8B-B14F-4D97-AF65-F5344CB8AC3E}">
        <p14:creationId xmlns:p14="http://schemas.microsoft.com/office/powerpoint/2010/main" val="1954969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620688"/>
            <a:ext cx="4572000" cy="1631216"/>
          </a:xfrm>
          <a:prstGeom prst="rect">
            <a:avLst/>
          </a:prstGeom>
        </p:spPr>
        <p:txBody>
          <a:bodyPr>
            <a:spAutoFit/>
          </a:bodyPr>
          <a:lstStyle/>
          <a:p>
            <a:r>
              <a:rPr lang="en-US" sz="2800" b="1" dirty="0"/>
              <a:t>Advantages of terahertz light:</a:t>
            </a:r>
          </a:p>
          <a:p>
            <a:r>
              <a:rPr lang="en-US" sz="2400" dirty="0" smtClean="0"/>
              <a:t>-Intrinsically </a:t>
            </a:r>
            <a:r>
              <a:rPr lang="en-US" sz="2400" dirty="0"/>
              <a:t>safe and non-</a:t>
            </a:r>
            <a:r>
              <a:rPr lang="en-US" sz="2400" dirty="0" err="1"/>
              <a:t>ionising</a:t>
            </a:r>
            <a:endParaRPr lang="en-US" sz="2400" dirty="0"/>
          </a:p>
          <a:p>
            <a:r>
              <a:rPr lang="en-US" sz="2400" dirty="0" smtClean="0"/>
              <a:t>-Non-invasive</a:t>
            </a:r>
            <a:endParaRPr lang="en-US" sz="2400" dirty="0"/>
          </a:p>
          <a:p>
            <a:r>
              <a:rPr lang="en-US" sz="2400" dirty="0" smtClean="0"/>
              <a:t>-Non-destructive</a:t>
            </a:r>
            <a:endParaRPr lang="en-US" sz="2400" dirty="0"/>
          </a:p>
        </p:txBody>
      </p:sp>
      <p:sp>
        <p:nvSpPr>
          <p:cNvPr id="3" name="2 Rectángulo"/>
          <p:cNvSpPr/>
          <p:nvPr/>
        </p:nvSpPr>
        <p:spPr>
          <a:xfrm>
            <a:off x="251520" y="3287017"/>
            <a:ext cx="6048672" cy="3108543"/>
          </a:xfrm>
          <a:prstGeom prst="rect">
            <a:avLst/>
          </a:prstGeom>
        </p:spPr>
        <p:txBody>
          <a:bodyPr wrap="square">
            <a:spAutoFit/>
          </a:bodyPr>
          <a:lstStyle/>
          <a:p>
            <a:pPr fontAlgn="base"/>
            <a:r>
              <a:rPr lang="en-US" sz="2800" b="1" dirty="0"/>
              <a:t>Terahertz </a:t>
            </a:r>
            <a:r>
              <a:rPr lang="en-US" sz="2800" b="1" dirty="0" smtClean="0"/>
              <a:t>Applications:</a:t>
            </a:r>
            <a:endParaRPr lang="en-US" sz="2800" b="1" dirty="0"/>
          </a:p>
          <a:p>
            <a:r>
              <a:rPr lang="en-US" sz="2400" b="1" dirty="0" smtClean="0"/>
              <a:t>-</a:t>
            </a:r>
            <a:r>
              <a:rPr lang="en-US" sz="2400" dirty="0" smtClean="0"/>
              <a:t>Pharmaceutical </a:t>
            </a:r>
            <a:r>
              <a:rPr lang="en-US" sz="2400" dirty="0"/>
              <a:t>industry</a:t>
            </a:r>
          </a:p>
          <a:p>
            <a:r>
              <a:rPr lang="en-US" sz="2400" dirty="0"/>
              <a:t>-</a:t>
            </a:r>
            <a:r>
              <a:rPr lang="en-US" sz="2400" dirty="0" smtClean="0"/>
              <a:t>Medical </a:t>
            </a:r>
            <a:r>
              <a:rPr lang="en-US" sz="2400" dirty="0"/>
              <a:t>imaging</a:t>
            </a:r>
          </a:p>
          <a:p>
            <a:r>
              <a:rPr lang="en-US" sz="2400" dirty="0" smtClean="0"/>
              <a:t>-Homeland </a:t>
            </a:r>
            <a:r>
              <a:rPr lang="en-US" sz="2400" dirty="0"/>
              <a:t>security</a:t>
            </a:r>
          </a:p>
          <a:p>
            <a:r>
              <a:rPr lang="en-US" sz="2400" dirty="0" smtClean="0"/>
              <a:t>-Semiconductor </a:t>
            </a:r>
            <a:r>
              <a:rPr lang="en-US" sz="2400" dirty="0"/>
              <a:t>industry</a:t>
            </a:r>
          </a:p>
          <a:p>
            <a:r>
              <a:rPr lang="en-US" sz="2400" dirty="0" smtClean="0"/>
              <a:t>-Non-destructive </a:t>
            </a:r>
            <a:r>
              <a:rPr lang="en-US" sz="2400" dirty="0"/>
              <a:t>testing</a:t>
            </a:r>
          </a:p>
          <a:p>
            <a:r>
              <a:rPr lang="en-US" sz="2400" dirty="0" smtClean="0"/>
              <a:t>-Material </a:t>
            </a:r>
            <a:r>
              <a:rPr lang="en-US" sz="2400" dirty="0"/>
              <a:t>characterization</a:t>
            </a:r>
          </a:p>
          <a:p>
            <a:r>
              <a:rPr lang="en-US" sz="2400" dirty="0" smtClean="0"/>
              <a:t>-Solar </a:t>
            </a:r>
            <a:r>
              <a:rPr lang="en-US" sz="2400" dirty="0"/>
              <a:t>industry</a:t>
            </a:r>
          </a:p>
        </p:txBody>
      </p:sp>
      <p:pic>
        <p:nvPicPr>
          <p:cNvPr id="36866" name="Picture 2" descr="http://blogandlife.com/wp-content/uploads/2012/08/Espectro-de-los-rayo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573118"/>
            <a:ext cx="3524622" cy="556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33350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2800" b="1" dirty="0" smtClean="0"/>
              <a:t>Siguiente etapa: Fuente de luz  semi-compacta multiusuarios</a:t>
            </a:r>
            <a:r>
              <a:rPr lang="es-MX" sz="2800" dirty="0" smtClean="0"/>
              <a:t/>
            </a:r>
            <a:br>
              <a:rPr lang="es-MX" sz="2800" dirty="0" smtClean="0"/>
            </a:br>
            <a:r>
              <a:rPr lang="es-MX" sz="2800" dirty="0" smtClean="0"/>
              <a:t>(diseño estable, Luis Medina)</a:t>
            </a:r>
            <a:endParaRPr lang="es-MX" sz="2800" dirty="0"/>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2804400" y="5718175"/>
            <a:ext cx="3528695" cy="1139825"/>
          </a:xfrm>
          <a:prstGeom prst="rect">
            <a:avLst/>
          </a:prstGeom>
          <a:noFill/>
          <a:ln>
            <a:noFill/>
          </a:ln>
        </p:spPr>
      </p:pic>
      <p:grpSp>
        <p:nvGrpSpPr>
          <p:cNvPr id="18" name="17 Grupo"/>
          <p:cNvGrpSpPr/>
          <p:nvPr/>
        </p:nvGrpSpPr>
        <p:grpSpPr>
          <a:xfrm>
            <a:off x="539552" y="1441720"/>
            <a:ext cx="8058326" cy="4257827"/>
            <a:chOff x="539552" y="1441720"/>
            <a:chExt cx="8058326" cy="4257827"/>
          </a:xfrm>
        </p:grpSpPr>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669146" y="1859632"/>
              <a:ext cx="3799205" cy="3657600"/>
            </a:xfrm>
            <a:prstGeom prst="rect">
              <a:avLst/>
            </a:prstGeom>
            <a:noFill/>
            <a:ln>
              <a:noFill/>
            </a:ln>
          </p:spPr>
        </p:pic>
        <p:sp>
          <p:nvSpPr>
            <p:cNvPr id="7" name="6 Triángulo isósceles"/>
            <p:cNvSpPr/>
            <p:nvPr/>
          </p:nvSpPr>
          <p:spPr>
            <a:xfrm rot="17772061">
              <a:off x="5811736" y="1620350"/>
              <a:ext cx="184823" cy="1498838"/>
            </a:xfrm>
            <a:prstGeom prst="triangle">
              <a:avLst>
                <a:gd name="adj" fmla="val 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Triángulo isósceles"/>
            <p:cNvSpPr/>
            <p:nvPr/>
          </p:nvSpPr>
          <p:spPr>
            <a:xfrm rot="20006649">
              <a:off x="6504030" y="3044088"/>
              <a:ext cx="226673" cy="1432057"/>
            </a:xfrm>
            <a:prstGeom prst="triangle">
              <a:avLst>
                <a:gd name="adj" fmla="val 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Triángulo isósceles"/>
            <p:cNvSpPr/>
            <p:nvPr/>
          </p:nvSpPr>
          <p:spPr>
            <a:xfrm rot="1430367">
              <a:off x="5852297" y="4229603"/>
              <a:ext cx="191928" cy="1469944"/>
            </a:xfrm>
            <a:prstGeom prst="triangle">
              <a:avLst>
                <a:gd name="adj" fmla="val 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p:cNvSpPr/>
            <p:nvPr/>
          </p:nvSpPr>
          <p:spPr>
            <a:xfrm>
              <a:off x="539552" y="1811052"/>
              <a:ext cx="3456384" cy="15882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CuadroTexto"/>
            <p:cNvSpPr txBox="1"/>
            <p:nvPr/>
          </p:nvSpPr>
          <p:spPr>
            <a:xfrm>
              <a:off x="624967" y="1441720"/>
              <a:ext cx="1584601" cy="369332"/>
            </a:xfrm>
            <a:prstGeom prst="rect">
              <a:avLst/>
            </a:prstGeom>
            <a:noFill/>
          </p:spPr>
          <p:txBody>
            <a:bodyPr wrap="none" rtlCol="0">
              <a:spAutoFit/>
            </a:bodyPr>
            <a:lstStyle/>
            <a:p>
              <a:r>
                <a:rPr lang="es-MX" dirty="0" smtClean="0"/>
                <a:t>LINAC, 25 </a:t>
              </a:r>
              <a:r>
                <a:rPr lang="es-MX" dirty="0" err="1" smtClean="0"/>
                <a:t>MeV</a:t>
              </a:r>
              <a:endParaRPr lang="es-MX" dirty="0"/>
            </a:p>
          </p:txBody>
        </p:sp>
        <p:sp>
          <p:nvSpPr>
            <p:cNvPr id="12" name="11 CuadroTexto"/>
            <p:cNvSpPr txBox="1"/>
            <p:nvPr/>
          </p:nvSpPr>
          <p:spPr>
            <a:xfrm>
              <a:off x="7038861" y="2924944"/>
              <a:ext cx="1559017" cy="646331"/>
            </a:xfrm>
            <a:prstGeom prst="rect">
              <a:avLst/>
            </a:prstGeom>
            <a:noFill/>
          </p:spPr>
          <p:txBody>
            <a:bodyPr wrap="none" rtlCol="0">
              <a:spAutoFit/>
            </a:bodyPr>
            <a:lstStyle/>
            <a:p>
              <a:r>
                <a:rPr lang="es-MX" dirty="0" smtClean="0"/>
                <a:t>Luz sincrotrón </a:t>
              </a:r>
            </a:p>
            <a:p>
              <a:r>
                <a:rPr lang="es-MX" dirty="0" err="1" smtClean="0"/>
                <a:t>TeraHertz</a:t>
              </a:r>
              <a:endParaRPr lang="es-MX" dirty="0"/>
            </a:p>
          </p:txBody>
        </p:sp>
        <p:sp>
          <p:nvSpPr>
            <p:cNvPr id="13" name="12 Triángulo isósceles"/>
            <p:cNvSpPr/>
            <p:nvPr/>
          </p:nvSpPr>
          <p:spPr>
            <a:xfrm rot="6527696" flipH="1">
              <a:off x="2222412" y="3352207"/>
              <a:ext cx="45719" cy="1441970"/>
            </a:xfrm>
            <a:prstGeom prst="triangle">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13 Triángulo isósceles"/>
            <p:cNvSpPr/>
            <p:nvPr/>
          </p:nvSpPr>
          <p:spPr>
            <a:xfrm rot="8462404">
              <a:off x="2405677" y="3093982"/>
              <a:ext cx="92883" cy="1450562"/>
            </a:xfrm>
            <a:prstGeom prst="triangle">
              <a:avLst>
                <a:gd name="adj" fmla="val 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CuadroTexto"/>
            <p:cNvSpPr txBox="1"/>
            <p:nvPr/>
          </p:nvSpPr>
          <p:spPr>
            <a:xfrm>
              <a:off x="1555366" y="3226093"/>
              <a:ext cx="902235" cy="369332"/>
            </a:xfrm>
            <a:prstGeom prst="rect">
              <a:avLst/>
            </a:prstGeom>
            <a:noFill/>
          </p:spPr>
          <p:txBody>
            <a:bodyPr wrap="none" rtlCol="0">
              <a:spAutoFit/>
            </a:bodyPr>
            <a:lstStyle/>
            <a:p>
              <a:r>
                <a:rPr lang="es-MX" dirty="0" smtClean="0"/>
                <a:t>Rayos X</a:t>
              </a:r>
              <a:endParaRPr lang="es-MX" dirty="0"/>
            </a:p>
          </p:txBody>
        </p:sp>
        <p:sp>
          <p:nvSpPr>
            <p:cNvPr id="16" name="15 CuadroTexto"/>
            <p:cNvSpPr txBox="1"/>
            <p:nvPr/>
          </p:nvSpPr>
          <p:spPr>
            <a:xfrm>
              <a:off x="885826" y="3957789"/>
              <a:ext cx="1074140" cy="369332"/>
            </a:xfrm>
            <a:prstGeom prst="rect">
              <a:avLst/>
            </a:prstGeom>
            <a:noFill/>
          </p:spPr>
          <p:txBody>
            <a:bodyPr wrap="none" rtlCol="0">
              <a:spAutoFit/>
            </a:bodyPr>
            <a:lstStyle/>
            <a:p>
              <a:r>
                <a:rPr lang="es-MX" dirty="0" smtClean="0"/>
                <a:t>Infrarrojo</a:t>
              </a:r>
              <a:endParaRPr lang="es-MX" dirty="0"/>
            </a:p>
          </p:txBody>
        </p:sp>
        <p:sp>
          <p:nvSpPr>
            <p:cNvPr id="17" name="16 CuadroTexto"/>
            <p:cNvSpPr txBox="1"/>
            <p:nvPr/>
          </p:nvSpPr>
          <p:spPr>
            <a:xfrm>
              <a:off x="1876801" y="4327121"/>
              <a:ext cx="2091406" cy="369332"/>
            </a:xfrm>
            <a:prstGeom prst="rect">
              <a:avLst/>
            </a:prstGeom>
            <a:noFill/>
          </p:spPr>
          <p:txBody>
            <a:bodyPr wrap="none" rtlCol="0">
              <a:spAutoFit/>
            </a:bodyPr>
            <a:lstStyle/>
            <a:p>
              <a:r>
                <a:rPr lang="es-MX" dirty="0" smtClean="0"/>
                <a:t>Dispersión </a:t>
              </a:r>
              <a:r>
                <a:rPr lang="es-MX" dirty="0" err="1" smtClean="0"/>
                <a:t>Compton</a:t>
              </a:r>
              <a:endParaRPr lang="es-MX" dirty="0"/>
            </a:p>
          </p:txBody>
        </p:sp>
      </p:grpSp>
    </p:spTree>
    <p:extLst>
      <p:ext uri="{BB962C8B-B14F-4D97-AF65-F5344CB8AC3E}">
        <p14:creationId xmlns:p14="http://schemas.microsoft.com/office/powerpoint/2010/main" val="300841899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5823"/>
            <a:ext cx="9144000" cy="632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07547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14744" y="214290"/>
            <a:ext cx="2130711" cy="523220"/>
          </a:xfrm>
          <a:prstGeom prst="rect">
            <a:avLst/>
          </a:prstGeom>
          <a:noFill/>
        </p:spPr>
        <p:txBody>
          <a:bodyPr wrap="none" rtlCol="0">
            <a:spAutoFit/>
          </a:bodyPr>
          <a:lstStyle/>
          <a:p>
            <a:r>
              <a:rPr lang="es-MX" sz="2800" b="1" dirty="0" smtClean="0">
                <a:solidFill>
                  <a:srgbClr val="002060"/>
                </a:solidFill>
              </a:rPr>
              <a:t>Conclusiones</a:t>
            </a:r>
          </a:p>
        </p:txBody>
      </p:sp>
      <p:sp>
        <p:nvSpPr>
          <p:cNvPr id="3" name="2 CuadroTexto"/>
          <p:cNvSpPr txBox="1"/>
          <p:nvPr/>
        </p:nvSpPr>
        <p:spPr>
          <a:xfrm>
            <a:off x="357158" y="714356"/>
            <a:ext cx="8481809" cy="6186309"/>
          </a:xfrm>
          <a:prstGeom prst="rect">
            <a:avLst/>
          </a:prstGeom>
          <a:noFill/>
        </p:spPr>
        <p:txBody>
          <a:bodyPr wrap="none" rtlCol="0">
            <a:spAutoFit/>
          </a:bodyPr>
          <a:lstStyle/>
          <a:p>
            <a:endParaRPr lang="es-MX" sz="2000" b="1" dirty="0" smtClean="0">
              <a:solidFill>
                <a:srgbClr val="FFFFFF"/>
              </a:solidFill>
            </a:endParaRPr>
          </a:p>
          <a:p>
            <a:pPr>
              <a:buFont typeface="Arial" pitchFamily="34" charset="0"/>
              <a:buChar char="•"/>
            </a:pPr>
            <a:r>
              <a:rPr lang="es-MX" sz="2000" b="1" dirty="0" smtClean="0">
                <a:solidFill>
                  <a:srgbClr val="FFFFFF"/>
                </a:solidFill>
              </a:rPr>
              <a:t>   La comunidad mexicana de Física de Altas Energías inició hace 8 años un </a:t>
            </a:r>
          </a:p>
          <a:p>
            <a:r>
              <a:rPr lang="es-MX" sz="2000" b="1" dirty="0">
                <a:solidFill>
                  <a:srgbClr val="FFFFFF"/>
                </a:solidFill>
              </a:rPr>
              <a:t> </a:t>
            </a:r>
            <a:r>
              <a:rPr lang="es-MX" sz="2000" b="1" dirty="0" smtClean="0">
                <a:solidFill>
                  <a:srgbClr val="FFFFFF"/>
                </a:solidFill>
              </a:rPr>
              <a:t>   proceso de formación de recursos humanos especializados en ciencia y </a:t>
            </a:r>
          </a:p>
          <a:p>
            <a:r>
              <a:rPr lang="es-MX" sz="2000" b="1" dirty="0">
                <a:solidFill>
                  <a:srgbClr val="FFFFFF"/>
                </a:solidFill>
              </a:rPr>
              <a:t> </a:t>
            </a:r>
            <a:r>
              <a:rPr lang="es-MX" sz="2000" b="1" dirty="0" smtClean="0">
                <a:solidFill>
                  <a:srgbClr val="FFFFFF"/>
                </a:solidFill>
              </a:rPr>
              <a:t>   tecnología de aceleradores de partículas.</a:t>
            </a:r>
          </a:p>
          <a:p>
            <a:endParaRPr lang="es-MX" sz="2000" b="1" dirty="0" smtClean="0">
              <a:solidFill>
                <a:srgbClr val="FFFFFF"/>
              </a:solidFill>
            </a:endParaRPr>
          </a:p>
          <a:p>
            <a:pPr marL="285750" indent="-285750">
              <a:buFont typeface="Arial" pitchFamily="34" charset="0"/>
              <a:buChar char="•"/>
            </a:pPr>
            <a:r>
              <a:rPr lang="es-MX" sz="2000" b="1" dirty="0" smtClean="0">
                <a:solidFill>
                  <a:srgbClr val="FFFFFF"/>
                </a:solidFill>
              </a:rPr>
              <a:t> Se han doctorado cuatro estudiantes (uno mas en diciembre) en el area.</a:t>
            </a:r>
          </a:p>
          <a:p>
            <a:r>
              <a:rPr lang="es-MX" sz="2000" b="1" dirty="0" smtClean="0">
                <a:solidFill>
                  <a:srgbClr val="FFFFFF"/>
                </a:solidFill>
              </a:rPr>
              <a:t>      Alrededor de 10 estudiantes mas están en proceso de formación en etapas</a:t>
            </a:r>
          </a:p>
          <a:p>
            <a:r>
              <a:rPr lang="es-MX" sz="2000" b="1" dirty="0">
                <a:solidFill>
                  <a:srgbClr val="FFFFFF"/>
                </a:solidFill>
              </a:rPr>
              <a:t> </a:t>
            </a:r>
            <a:r>
              <a:rPr lang="es-MX" sz="2000" b="1" dirty="0" smtClean="0">
                <a:solidFill>
                  <a:srgbClr val="FFFFFF"/>
                </a:solidFill>
              </a:rPr>
              <a:t>     avanzadas de su programa de doctorado.</a:t>
            </a:r>
          </a:p>
          <a:p>
            <a:endParaRPr lang="es-MX" sz="2000" b="1" dirty="0">
              <a:solidFill>
                <a:srgbClr val="FFFFFF"/>
              </a:solidFill>
            </a:endParaRPr>
          </a:p>
          <a:p>
            <a:pPr marL="342900" indent="-342900">
              <a:buFont typeface="Arial"/>
              <a:buChar char="•"/>
            </a:pPr>
            <a:r>
              <a:rPr lang="es-MX" sz="2000" b="1" dirty="0" smtClean="0">
                <a:solidFill>
                  <a:srgbClr val="FFFFFF"/>
                </a:solidFill>
              </a:rPr>
              <a:t>Se ha formado la Comunidad Mexicana de Aceleradores de Partículas.</a:t>
            </a:r>
          </a:p>
          <a:p>
            <a:pPr marL="342900" indent="-342900">
              <a:buFont typeface="Arial"/>
              <a:buChar char="•"/>
            </a:pPr>
            <a:endParaRPr lang="es-MX" sz="2000" b="1" dirty="0">
              <a:solidFill>
                <a:srgbClr val="FFFFFF"/>
              </a:solidFill>
            </a:endParaRPr>
          </a:p>
          <a:p>
            <a:pPr marL="342900" indent="-342900">
              <a:buFont typeface="Arial"/>
              <a:buChar char="•"/>
            </a:pPr>
            <a:r>
              <a:rPr lang="es-MX" sz="2000" b="1" dirty="0" smtClean="0">
                <a:solidFill>
                  <a:srgbClr val="FFFFFF"/>
                </a:solidFill>
              </a:rPr>
              <a:t>La Universidad de Guanajuato tiene un papel activo en el grupo.</a:t>
            </a:r>
          </a:p>
          <a:p>
            <a:pPr marL="342900" indent="-342900">
              <a:buFont typeface="Arial"/>
              <a:buChar char="•"/>
            </a:pPr>
            <a:endParaRPr lang="es-MX" sz="2000" b="1" dirty="0">
              <a:solidFill>
                <a:srgbClr val="FFFFFF"/>
              </a:solidFill>
            </a:endParaRPr>
          </a:p>
          <a:p>
            <a:pPr marL="342900" indent="-342900">
              <a:buFont typeface="Arial"/>
              <a:buChar char="•"/>
            </a:pPr>
            <a:r>
              <a:rPr lang="es-MX" sz="2000" b="1" dirty="0" smtClean="0">
                <a:solidFill>
                  <a:srgbClr val="FFFFFF"/>
                </a:solidFill>
              </a:rPr>
              <a:t>Primeros proyectos  de diseño, construcción y operación de aceleradores </a:t>
            </a:r>
          </a:p>
          <a:p>
            <a:r>
              <a:rPr lang="es-MX" sz="2000" b="1" dirty="0">
                <a:solidFill>
                  <a:srgbClr val="FFFFFF"/>
                </a:solidFill>
              </a:rPr>
              <a:t> </a:t>
            </a:r>
            <a:r>
              <a:rPr lang="es-MX" sz="2000" b="1" dirty="0" smtClean="0">
                <a:solidFill>
                  <a:srgbClr val="FFFFFF"/>
                </a:solidFill>
              </a:rPr>
              <a:t>     por por parte de la CMAP en su fase inicial.</a:t>
            </a:r>
          </a:p>
          <a:p>
            <a:endParaRPr lang="es-MX" sz="2000" b="1" dirty="0">
              <a:solidFill>
                <a:srgbClr val="FFFFFF"/>
              </a:solidFill>
            </a:endParaRPr>
          </a:p>
          <a:p>
            <a:pPr marL="342900" indent="-342900">
              <a:buFont typeface="Arial"/>
              <a:buChar char="•"/>
            </a:pPr>
            <a:r>
              <a:rPr lang="es-MX" sz="2000" b="1" dirty="0" smtClean="0">
                <a:solidFill>
                  <a:srgbClr val="FFFFFF"/>
                </a:solidFill>
              </a:rPr>
              <a:t>El ININ tiene experiencia en el manejo de aceleradores y es un aliado </a:t>
            </a:r>
          </a:p>
          <a:p>
            <a:r>
              <a:rPr lang="es-MX" sz="2000" b="1" dirty="0">
                <a:solidFill>
                  <a:srgbClr val="FFFFFF"/>
                </a:solidFill>
              </a:rPr>
              <a:t> </a:t>
            </a:r>
            <a:r>
              <a:rPr lang="es-MX" sz="2000" b="1" dirty="0" smtClean="0">
                <a:solidFill>
                  <a:srgbClr val="FFFFFF"/>
                </a:solidFill>
              </a:rPr>
              <a:t>      estratégico en el proceso.</a:t>
            </a:r>
            <a:endParaRPr lang="es-MX" sz="2000" b="1" dirty="0">
              <a:solidFill>
                <a:srgbClr val="FFFFFF"/>
              </a:solidFill>
            </a:endParaRPr>
          </a:p>
          <a:p>
            <a:endParaRPr lang="es-MX" dirty="0" smtClean="0">
              <a:solidFill>
                <a:srgbClr val="FFFFFF"/>
              </a:solidFill>
            </a:endParaRPr>
          </a:p>
          <a:p>
            <a:r>
              <a:rPr lang="es-MX" dirty="0" smtClean="0">
                <a:solidFill>
                  <a:srgbClr val="FFFFFF"/>
                </a:solidFill>
              </a:rPr>
              <a:t>   </a:t>
            </a:r>
            <a:endParaRPr lang="es-ES" dirty="0">
              <a:solidFill>
                <a:srgbClr val="FFFFFF"/>
              </a:solidFill>
            </a:endParaRPr>
          </a:p>
        </p:txBody>
      </p:sp>
    </p:spTree>
    <p:extLst>
      <p:ext uri="{BB962C8B-B14F-4D97-AF65-F5344CB8AC3E}">
        <p14:creationId xmlns:p14="http://schemas.microsoft.com/office/powerpoint/2010/main" val="341068423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smtClean="0"/>
              <a:t>Conclusiones</a:t>
            </a:r>
            <a:endParaRPr lang="es-MX" b="1" dirty="0"/>
          </a:p>
        </p:txBody>
      </p:sp>
      <p:sp>
        <p:nvSpPr>
          <p:cNvPr id="3" name="Content Placeholder 2"/>
          <p:cNvSpPr>
            <a:spLocks noGrp="1"/>
          </p:cNvSpPr>
          <p:nvPr>
            <p:ph idx="1"/>
          </p:nvPr>
        </p:nvSpPr>
        <p:spPr/>
        <p:txBody>
          <a:bodyPr>
            <a:normAutofit/>
          </a:bodyPr>
          <a:lstStyle/>
          <a:p>
            <a:pPr algn="just"/>
            <a:r>
              <a:rPr lang="es-MX" dirty="0" smtClean="0"/>
              <a:t>México comienza a tener RH altamente especializados en aceleradores de partículas. </a:t>
            </a:r>
          </a:p>
          <a:p>
            <a:pPr algn="just"/>
            <a:r>
              <a:rPr lang="es-MX" dirty="0"/>
              <a:t>P</a:t>
            </a:r>
            <a:r>
              <a:rPr lang="es-MX" dirty="0" smtClean="0"/>
              <a:t>royectos mexicanos de aceleradores en las áreas de: industria, seguridad, medicina, ciencia básica y aplicada.</a:t>
            </a:r>
          </a:p>
          <a:p>
            <a:pPr algn="just"/>
            <a:r>
              <a:rPr lang="es-MX" b="1" dirty="0" smtClean="0">
                <a:solidFill>
                  <a:srgbClr val="FFFF00"/>
                </a:solidFill>
              </a:rPr>
              <a:t>Un acelerador es una máquina compleja pero fascinante, con multiples aplicaciones, donde se combina la física y la ingeniería.</a:t>
            </a:r>
            <a:endParaRPr lang="es-MX" b="1" dirty="0">
              <a:solidFill>
                <a:srgbClr val="FFFF00"/>
              </a:solidFill>
            </a:endParaRPr>
          </a:p>
          <a:p>
            <a:pPr marL="0" indent="0" algn="just">
              <a:buNone/>
            </a:pPr>
            <a:endParaRPr lang="es-MX" dirty="0" smtClean="0"/>
          </a:p>
        </p:txBody>
      </p:sp>
    </p:spTree>
    <p:extLst>
      <p:ext uri="{BB962C8B-B14F-4D97-AF65-F5344CB8AC3E}">
        <p14:creationId xmlns:p14="http://schemas.microsoft.com/office/powerpoint/2010/main" val="195989596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smtClean="0"/>
              <a:t>Conclusiones</a:t>
            </a:r>
            <a:endParaRPr lang="es-MX" b="1" dirty="0"/>
          </a:p>
        </p:txBody>
      </p:sp>
      <p:sp>
        <p:nvSpPr>
          <p:cNvPr id="3" name="Content Placeholder 2"/>
          <p:cNvSpPr>
            <a:spLocks noGrp="1"/>
          </p:cNvSpPr>
          <p:nvPr>
            <p:ph idx="1"/>
          </p:nvPr>
        </p:nvSpPr>
        <p:spPr/>
        <p:txBody>
          <a:bodyPr>
            <a:normAutofit/>
          </a:bodyPr>
          <a:lstStyle/>
          <a:p>
            <a:pPr algn="just"/>
            <a:r>
              <a:rPr lang="es-MX" b="1" dirty="0" smtClean="0">
                <a:solidFill>
                  <a:srgbClr val="FFFF00"/>
                </a:solidFill>
              </a:rPr>
              <a:t>YOU ARE NOT ALONE!</a:t>
            </a:r>
          </a:p>
          <a:p>
            <a:pPr algn="just"/>
            <a:r>
              <a:rPr lang="es-MX" b="1" dirty="0" smtClean="0">
                <a:solidFill>
                  <a:srgbClr val="FFFF00"/>
                </a:solidFill>
              </a:rPr>
              <a:t>Hay una Comunidad (CMAP).</a:t>
            </a:r>
          </a:p>
          <a:p>
            <a:pPr algn="just"/>
            <a:r>
              <a:rPr lang="es-MX" b="1" dirty="0" smtClean="0">
                <a:solidFill>
                  <a:srgbClr val="FFFF00"/>
                </a:solidFill>
              </a:rPr>
              <a:t>Que es parte de una m</a:t>
            </a:r>
            <a:r>
              <a:rPr lang="es-MX" b="1" dirty="0" smtClean="0">
                <a:solidFill>
                  <a:srgbClr val="FFFF00"/>
                </a:solidFill>
              </a:rPr>
              <a:t>ás grande (Red FAE – DPyC).</a:t>
            </a:r>
          </a:p>
          <a:p>
            <a:pPr algn="just"/>
            <a:r>
              <a:rPr lang="es-MX" b="1" dirty="0" smtClean="0">
                <a:solidFill>
                  <a:srgbClr val="FFFF00"/>
                </a:solidFill>
              </a:rPr>
              <a:t>Comunidad internacional y colaboraciones.</a:t>
            </a:r>
          </a:p>
          <a:p>
            <a:pPr algn="just"/>
            <a:r>
              <a:rPr lang="es-MX" b="1" dirty="0" smtClean="0">
                <a:solidFill>
                  <a:srgbClr val="FFFF00"/>
                </a:solidFill>
              </a:rPr>
              <a:t>Expertos en México.</a:t>
            </a:r>
            <a:endParaRPr lang="es-MX" b="1" dirty="0" smtClean="0">
              <a:solidFill>
                <a:srgbClr val="FFFF00"/>
              </a:solidFill>
            </a:endParaRPr>
          </a:p>
          <a:p>
            <a:pPr algn="just"/>
            <a:endParaRPr lang="es-MX" b="1" dirty="0">
              <a:solidFill>
                <a:srgbClr val="FFFF00"/>
              </a:solidFill>
            </a:endParaRPr>
          </a:p>
          <a:p>
            <a:pPr marL="0" indent="0" algn="just">
              <a:buNone/>
            </a:pPr>
            <a:endParaRPr lang="es-MX" dirty="0" smtClean="0"/>
          </a:p>
        </p:txBody>
      </p:sp>
    </p:spTree>
    <p:extLst>
      <p:ext uri="{BB962C8B-B14F-4D97-AF65-F5344CB8AC3E}">
        <p14:creationId xmlns:p14="http://schemas.microsoft.com/office/powerpoint/2010/main" val="96320420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181"/>
            <a:ext cx="9143999" cy="642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851920" y="6088559"/>
            <a:ext cx="2042226" cy="769441"/>
          </a:xfrm>
          <a:prstGeom prst="rect">
            <a:avLst/>
          </a:prstGeom>
          <a:noFill/>
        </p:spPr>
        <p:txBody>
          <a:bodyPr wrap="none" rtlCol="0">
            <a:spAutoFit/>
          </a:bodyPr>
          <a:lstStyle/>
          <a:p>
            <a:r>
              <a:rPr lang="es-MX" sz="4400" dirty="0" smtClean="0"/>
              <a:t>Gracias!</a:t>
            </a:r>
            <a:endParaRPr lang="es-MX" sz="4400" dirty="0"/>
          </a:p>
        </p:txBody>
      </p:sp>
    </p:spTree>
    <p:extLst>
      <p:ext uri="{BB962C8B-B14F-4D97-AF65-F5344CB8AC3E}">
        <p14:creationId xmlns:p14="http://schemas.microsoft.com/office/powerpoint/2010/main" val="82184802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itle 3"/>
          <p:cNvSpPr>
            <a:spLocks noGrp="1"/>
          </p:cNvSpPr>
          <p:nvPr>
            <p:ph type="title"/>
          </p:nvPr>
        </p:nvSpPr>
        <p:spPr>
          <a:xfrm>
            <a:off x="457200" y="544406"/>
            <a:ext cx="8229600" cy="2317533"/>
          </a:xfrm>
        </p:spPr>
        <p:txBody>
          <a:bodyPr>
            <a:normAutofit/>
          </a:bodyPr>
          <a:lstStyle/>
          <a:p>
            <a:r>
              <a:rPr lang="es-MX" sz="5300" dirty="0" smtClean="0">
                <a:effectLst>
                  <a:glow rad="101600">
                    <a:schemeClr val="bg1">
                      <a:alpha val="75000"/>
                    </a:schemeClr>
                  </a:glow>
                </a:effectLst>
              </a:rPr>
              <a:t>MePAS 2015</a:t>
            </a:r>
            <a:r>
              <a:rPr lang="es-MX" dirty="0" smtClean="0"/>
              <a:t/>
            </a:r>
            <a:br>
              <a:rPr lang="es-MX" dirty="0" smtClean="0"/>
            </a:br>
            <a:endParaRPr lang="es-MX" dirty="0"/>
          </a:p>
        </p:txBody>
      </p:sp>
    </p:spTree>
    <p:extLst>
      <p:ext uri="{BB962C8B-B14F-4D97-AF65-F5344CB8AC3E}">
        <p14:creationId xmlns:p14="http://schemas.microsoft.com/office/powerpoint/2010/main" val="1822137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8500" y="0"/>
            <a:ext cx="7727324" cy="6858000"/>
          </a:xfrm>
          <a:prstGeom prst="rect">
            <a:avLst/>
          </a:prstGeom>
        </p:spPr>
      </p:pic>
      <p:sp>
        <p:nvSpPr>
          <p:cNvPr id="4" name="TextBox 3"/>
          <p:cNvSpPr txBox="1"/>
          <p:nvPr/>
        </p:nvSpPr>
        <p:spPr>
          <a:xfrm>
            <a:off x="2849228" y="1"/>
            <a:ext cx="3272547" cy="461665"/>
          </a:xfrm>
          <a:prstGeom prst="rect">
            <a:avLst/>
          </a:prstGeom>
          <a:noFill/>
        </p:spPr>
        <p:txBody>
          <a:bodyPr wrap="square" rtlCol="0">
            <a:spAutoFit/>
          </a:bodyPr>
          <a:lstStyle/>
          <a:p>
            <a:pPr algn="ctr"/>
            <a:r>
              <a:rPr lang="es-MX" sz="2400" b="1" dirty="0" smtClean="0">
                <a:effectLst>
                  <a:glow rad="101600">
                    <a:schemeClr val="bg1">
                      <a:alpha val="75000"/>
                    </a:schemeClr>
                  </a:glow>
                </a:effectLst>
              </a:rPr>
              <a:t>#AcceleratorTEAM</a:t>
            </a:r>
            <a:endParaRPr lang="es-MX" sz="2400" b="1" dirty="0">
              <a:effectLst>
                <a:glow rad="101600">
                  <a:schemeClr val="bg1">
                    <a:alpha val="75000"/>
                  </a:schemeClr>
                </a:glow>
              </a:effectLst>
            </a:endParaRPr>
          </a:p>
        </p:txBody>
      </p:sp>
      <p:pic>
        <p:nvPicPr>
          <p:cNvPr id="2" name="Picture 1"/>
          <p:cNvPicPr>
            <a:picLocks noChangeAspect="1"/>
          </p:cNvPicPr>
          <p:nvPr/>
        </p:nvPicPr>
        <p:blipFill>
          <a:blip r:embed="rId3"/>
          <a:stretch>
            <a:fillRect/>
          </a:stretch>
        </p:blipFill>
        <p:spPr>
          <a:xfrm>
            <a:off x="698500" y="3322625"/>
            <a:ext cx="7727324" cy="3535376"/>
          </a:xfrm>
          <a:prstGeom prst="rect">
            <a:avLst/>
          </a:prstGeom>
        </p:spPr>
      </p:pic>
    </p:spTree>
    <p:extLst>
      <p:ext uri="{BB962C8B-B14F-4D97-AF65-F5344CB8AC3E}">
        <p14:creationId xmlns:p14="http://schemas.microsoft.com/office/powerpoint/2010/main" val="402423098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828651">
            <a:off x="864830" y="590851"/>
            <a:ext cx="4472406" cy="39692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3"/>
          <a:stretch>
            <a:fillRect/>
          </a:stretch>
        </p:blipFill>
        <p:spPr>
          <a:xfrm rot="577251">
            <a:off x="3026972" y="3524653"/>
            <a:ext cx="5697027" cy="2606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3"/>
          <p:cNvSpPr>
            <a:spLocks noGrp="1"/>
          </p:cNvSpPr>
          <p:nvPr>
            <p:ph type="title"/>
          </p:nvPr>
        </p:nvSpPr>
        <p:spPr>
          <a:xfrm>
            <a:off x="5470954" y="848927"/>
            <a:ext cx="3269958" cy="2317533"/>
          </a:xfrm>
        </p:spPr>
        <p:txBody>
          <a:bodyPr>
            <a:normAutofit fontScale="90000"/>
          </a:bodyPr>
          <a:lstStyle/>
          <a:p>
            <a:r>
              <a:rPr lang="es-MX" sz="5300" dirty="0" smtClean="0">
                <a:effectLst>
                  <a:glow rad="101600">
                    <a:schemeClr val="bg1">
                      <a:alpha val="75000"/>
                    </a:schemeClr>
                  </a:glow>
                </a:effectLst>
              </a:rPr>
              <a:t>Muchas gracias por su atención</a:t>
            </a:r>
            <a:endParaRPr lang="es-MX" dirty="0"/>
          </a:p>
        </p:txBody>
      </p:sp>
      <p:sp>
        <p:nvSpPr>
          <p:cNvPr id="2" name="TextBox 1"/>
          <p:cNvSpPr txBox="1"/>
          <p:nvPr/>
        </p:nvSpPr>
        <p:spPr>
          <a:xfrm>
            <a:off x="3101033" y="6347495"/>
            <a:ext cx="3203599" cy="461665"/>
          </a:xfrm>
          <a:prstGeom prst="rect">
            <a:avLst/>
          </a:prstGeom>
          <a:noFill/>
        </p:spPr>
        <p:txBody>
          <a:bodyPr wrap="square" rtlCol="0">
            <a:spAutoFit/>
          </a:bodyPr>
          <a:lstStyle/>
          <a:p>
            <a:r>
              <a:rPr lang="es-MX" sz="2400" b="1" dirty="0"/>
              <a:t>i</a:t>
            </a:r>
            <a:r>
              <a:rPr lang="es-MX" sz="2400" b="1" dirty="0" smtClean="0"/>
              <a:t>srael.maury@ugto.mx</a:t>
            </a:r>
            <a:endParaRPr lang="es-MX" sz="2400" b="1" dirty="0"/>
          </a:p>
        </p:txBody>
      </p:sp>
      <p:sp>
        <p:nvSpPr>
          <p:cNvPr id="4" name="TextBox 3"/>
          <p:cNvSpPr txBox="1"/>
          <p:nvPr/>
        </p:nvSpPr>
        <p:spPr>
          <a:xfrm>
            <a:off x="2849228" y="17642"/>
            <a:ext cx="3272547" cy="523220"/>
          </a:xfrm>
          <a:prstGeom prst="rect">
            <a:avLst/>
          </a:prstGeom>
          <a:noFill/>
        </p:spPr>
        <p:txBody>
          <a:bodyPr wrap="square" rtlCol="0">
            <a:spAutoFit/>
          </a:bodyPr>
          <a:lstStyle/>
          <a:p>
            <a:pPr algn="ctr"/>
            <a:r>
              <a:rPr lang="es-MX" sz="2800" b="1" dirty="0" smtClean="0">
                <a:effectLst>
                  <a:glow rad="101600">
                    <a:schemeClr val="bg1">
                      <a:alpha val="75000"/>
                    </a:schemeClr>
                  </a:glow>
                </a:effectLst>
              </a:rPr>
              <a:t>#AcceleratorTEAM</a:t>
            </a:r>
            <a:endParaRPr lang="es-MX" sz="2800" b="1" dirty="0">
              <a:effectLst>
                <a:glow rad="101600">
                  <a:schemeClr val="bg1">
                    <a:alpha val="75000"/>
                  </a:schemeClr>
                </a:glow>
              </a:effectLst>
            </a:endParaRPr>
          </a:p>
        </p:txBody>
      </p:sp>
      <p:sp>
        <p:nvSpPr>
          <p:cNvPr id="6" name="TextBox 5"/>
          <p:cNvSpPr txBox="1"/>
          <p:nvPr/>
        </p:nvSpPr>
        <p:spPr>
          <a:xfrm>
            <a:off x="227502" y="5762719"/>
            <a:ext cx="3272547" cy="584776"/>
          </a:xfrm>
          <a:prstGeom prst="rect">
            <a:avLst/>
          </a:prstGeom>
          <a:noFill/>
        </p:spPr>
        <p:txBody>
          <a:bodyPr wrap="square" rtlCol="0">
            <a:spAutoFit/>
          </a:bodyPr>
          <a:lstStyle/>
          <a:p>
            <a:pPr algn="ctr"/>
            <a:r>
              <a:rPr lang="es-MX" sz="3200" b="1" dirty="0" smtClean="0">
                <a:effectLst>
                  <a:glow rad="101600">
                    <a:schemeClr val="bg1">
                      <a:alpha val="75000"/>
                    </a:schemeClr>
                  </a:glow>
                </a:effectLst>
              </a:rPr>
              <a:t>¿PREGUNTAS?</a:t>
            </a:r>
            <a:endParaRPr lang="es-MX" sz="3200" b="1" dirty="0">
              <a:effectLst>
                <a:glow rad="101600">
                  <a:schemeClr val="bg1">
                    <a:alpha val="75000"/>
                  </a:schemeClr>
                </a:glow>
              </a:effectLst>
            </a:endParaRPr>
          </a:p>
        </p:txBody>
      </p:sp>
    </p:spTree>
    <p:extLst>
      <p:ext uri="{BB962C8B-B14F-4D97-AF65-F5344CB8AC3E}">
        <p14:creationId xmlns:p14="http://schemas.microsoft.com/office/powerpoint/2010/main" val="36916114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Primero necesitamos una fuente de partículas:</a:t>
            </a:r>
            <a:endParaRPr lang="es-MX" dirty="0"/>
          </a:p>
        </p:txBody>
      </p:sp>
      <p:grpSp>
        <p:nvGrpSpPr>
          <p:cNvPr id="7" name="Group 6"/>
          <p:cNvGrpSpPr/>
          <p:nvPr/>
        </p:nvGrpSpPr>
        <p:grpSpPr>
          <a:xfrm>
            <a:off x="1102509" y="1685961"/>
            <a:ext cx="7119038" cy="4414014"/>
            <a:chOff x="1102509" y="1685961"/>
            <a:chExt cx="7119038" cy="4414014"/>
          </a:xfrm>
        </p:grpSpPr>
        <p:pic>
          <p:nvPicPr>
            <p:cNvPr id="4" name="Picture 3"/>
            <p:cNvPicPr>
              <a:picLocks noChangeAspect="1"/>
            </p:cNvPicPr>
            <p:nvPr/>
          </p:nvPicPr>
          <p:blipFill>
            <a:blip r:embed="rId2"/>
            <a:stretch>
              <a:fillRect/>
            </a:stretch>
          </p:blipFill>
          <p:spPr>
            <a:xfrm>
              <a:off x="1102509" y="1685961"/>
              <a:ext cx="7119038" cy="4414014"/>
            </a:xfrm>
            <a:prstGeom prst="rect">
              <a:avLst/>
            </a:prstGeom>
          </p:spPr>
        </p:pic>
        <p:sp>
          <p:nvSpPr>
            <p:cNvPr id="3" name="TextBox 2"/>
            <p:cNvSpPr txBox="1"/>
            <p:nvPr/>
          </p:nvSpPr>
          <p:spPr>
            <a:xfrm>
              <a:off x="1341407" y="1811177"/>
              <a:ext cx="5633956" cy="523220"/>
            </a:xfrm>
            <a:prstGeom prst="rect">
              <a:avLst/>
            </a:prstGeom>
            <a:solidFill>
              <a:schemeClr val="tx1"/>
            </a:solidFill>
          </p:spPr>
          <p:txBody>
            <a:bodyPr wrap="square" rtlCol="0">
              <a:spAutoFit/>
            </a:bodyPr>
            <a:lstStyle/>
            <a:p>
              <a:r>
                <a:rPr lang="es-MX" sz="2800" dirty="0" smtClean="0">
                  <a:solidFill>
                    <a:schemeClr val="bg1"/>
                  </a:solidFill>
                </a:rPr>
                <a:t>Fuente de partículas consiste en:</a:t>
              </a:r>
              <a:endParaRPr lang="es-MX" sz="2800" dirty="0">
                <a:solidFill>
                  <a:schemeClr val="bg1"/>
                </a:solidFill>
              </a:endParaRPr>
            </a:p>
          </p:txBody>
        </p:sp>
        <p:sp>
          <p:nvSpPr>
            <p:cNvPr id="5" name="TextBox 4"/>
            <p:cNvSpPr txBox="1"/>
            <p:nvPr/>
          </p:nvSpPr>
          <p:spPr>
            <a:xfrm>
              <a:off x="1556047" y="4106236"/>
              <a:ext cx="2539751" cy="830997"/>
            </a:xfrm>
            <a:prstGeom prst="rect">
              <a:avLst/>
            </a:prstGeom>
            <a:solidFill>
              <a:srgbClr val="FFFFFF"/>
            </a:solidFill>
          </p:spPr>
          <p:txBody>
            <a:bodyPr wrap="square" rtlCol="0">
              <a:spAutoFit/>
            </a:bodyPr>
            <a:lstStyle/>
            <a:p>
              <a:pPr algn="ctr"/>
              <a:r>
                <a:rPr lang="es-MX" sz="2400" dirty="0" smtClean="0">
                  <a:solidFill>
                    <a:srgbClr val="000000"/>
                  </a:solidFill>
                </a:rPr>
                <a:t>Algo que produce las partículas </a:t>
              </a:r>
              <a:endParaRPr lang="es-MX" sz="2400" dirty="0">
                <a:solidFill>
                  <a:srgbClr val="000000"/>
                </a:solidFill>
              </a:endParaRPr>
            </a:p>
          </p:txBody>
        </p:sp>
        <p:sp>
          <p:nvSpPr>
            <p:cNvPr id="6" name="TextBox 5"/>
            <p:cNvSpPr txBox="1"/>
            <p:nvPr/>
          </p:nvSpPr>
          <p:spPr>
            <a:xfrm>
              <a:off x="4739670" y="4152399"/>
              <a:ext cx="2396667" cy="1569660"/>
            </a:xfrm>
            <a:prstGeom prst="rect">
              <a:avLst/>
            </a:prstGeom>
            <a:solidFill>
              <a:srgbClr val="FFFFFF"/>
            </a:solidFill>
          </p:spPr>
          <p:txBody>
            <a:bodyPr wrap="square" rtlCol="0">
              <a:spAutoFit/>
            </a:bodyPr>
            <a:lstStyle/>
            <a:p>
              <a:pPr algn="ctr"/>
              <a:r>
                <a:rPr lang="es-MX" sz="2400" dirty="0" smtClean="0">
                  <a:solidFill>
                    <a:srgbClr val="000000"/>
                  </a:solidFill>
                </a:rPr>
                <a:t>Un sistema de extracción para crear y acelerar el haz</a:t>
              </a:r>
              <a:endParaRPr lang="es-MX" sz="2400" dirty="0">
                <a:solidFill>
                  <a:srgbClr val="000000"/>
                </a:solidFill>
              </a:endParaRPr>
            </a:p>
          </p:txBody>
        </p:sp>
      </p:grpSp>
    </p:spTree>
    <p:extLst>
      <p:ext uri="{BB962C8B-B14F-4D97-AF65-F5344CB8AC3E}">
        <p14:creationId xmlns:p14="http://schemas.microsoft.com/office/powerpoint/2010/main" val="11664168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b="1" dirty="0" smtClean="0"/>
              <a:t>Primero necesitamos una fuente de partículas:</a:t>
            </a:r>
            <a:endParaRPr lang="es-MX" b="1" dirty="0"/>
          </a:p>
        </p:txBody>
      </p:sp>
      <p:pic>
        <p:nvPicPr>
          <p:cNvPr id="4" name="Picture 3"/>
          <p:cNvPicPr>
            <a:picLocks noChangeAspect="1"/>
          </p:cNvPicPr>
          <p:nvPr/>
        </p:nvPicPr>
        <p:blipFill>
          <a:blip r:embed="rId2"/>
          <a:stretch>
            <a:fillRect/>
          </a:stretch>
        </p:blipFill>
        <p:spPr>
          <a:xfrm>
            <a:off x="1102509" y="1685960"/>
            <a:ext cx="5272572" cy="3269151"/>
          </a:xfrm>
          <a:prstGeom prst="rect">
            <a:avLst/>
          </a:prstGeom>
        </p:spPr>
      </p:pic>
      <p:sp>
        <p:nvSpPr>
          <p:cNvPr id="14" name="TextBox 13"/>
          <p:cNvSpPr txBox="1"/>
          <p:nvPr/>
        </p:nvSpPr>
        <p:spPr>
          <a:xfrm>
            <a:off x="3695912" y="3547783"/>
            <a:ext cx="1860107" cy="1200329"/>
          </a:xfrm>
          <a:prstGeom prst="rect">
            <a:avLst/>
          </a:prstGeom>
          <a:solidFill>
            <a:srgbClr val="FFFFFF"/>
          </a:solidFill>
        </p:spPr>
        <p:txBody>
          <a:bodyPr wrap="square" rtlCol="0">
            <a:spAutoFit/>
          </a:bodyPr>
          <a:lstStyle/>
          <a:p>
            <a:pPr algn="ctr"/>
            <a:r>
              <a:rPr lang="es-MX" dirty="0" smtClean="0">
                <a:solidFill>
                  <a:srgbClr val="000000"/>
                </a:solidFill>
              </a:rPr>
              <a:t>Un sistema de extracción para crear y acelerar el haz</a:t>
            </a:r>
            <a:endParaRPr lang="es-MX" dirty="0">
              <a:solidFill>
                <a:srgbClr val="000000"/>
              </a:solidFill>
            </a:endParaRPr>
          </a:p>
        </p:txBody>
      </p:sp>
      <p:pic>
        <p:nvPicPr>
          <p:cNvPr id="5" name="Picture 4"/>
          <p:cNvPicPr>
            <a:picLocks noChangeAspect="1"/>
          </p:cNvPicPr>
          <p:nvPr/>
        </p:nvPicPr>
        <p:blipFill>
          <a:blip r:embed="rId3"/>
          <a:stretch>
            <a:fillRect/>
          </a:stretch>
        </p:blipFill>
        <p:spPr>
          <a:xfrm>
            <a:off x="5347787" y="3465841"/>
            <a:ext cx="3640821" cy="2740920"/>
          </a:xfrm>
          <a:prstGeom prst="ellipse">
            <a:avLst/>
          </a:prstGeom>
          <a:ln>
            <a:noFill/>
          </a:ln>
          <a:effectLst>
            <a:softEdge rad="112500"/>
          </a:effectLst>
        </p:spPr>
      </p:pic>
      <p:sp>
        <p:nvSpPr>
          <p:cNvPr id="3" name="TextBox 2"/>
          <p:cNvSpPr txBox="1"/>
          <p:nvPr/>
        </p:nvSpPr>
        <p:spPr>
          <a:xfrm>
            <a:off x="1102509" y="5223439"/>
            <a:ext cx="4471394" cy="1323439"/>
          </a:xfrm>
          <a:prstGeom prst="rect">
            <a:avLst/>
          </a:prstGeom>
          <a:noFill/>
        </p:spPr>
        <p:txBody>
          <a:bodyPr wrap="square" rtlCol="0">
            <a:spAutoFit/>
          </a:bodyPr>
          <a:lstStyle/>
          <a:p>
            <a:pPr algn="ctr"/>
            <a:r>
              <a:rPr lang="es-MX" sz="4000" dirty="0" smtClean="0"/>
              <a:t>¿Qué tipo de partículas?</a:t>
            </a:r>
            <a:endParaRPr lang="es-MX" sz="4000" dirty="0"/>
          </a:p>
        </p:txBody>
      </p:sp>
      <p:sp>
        <p:nvSpPr>
          <p:cNvPr id="12" name="TextBox 11"/>
          <p:cNvSpPr txBox="1"/>
          <p:nvPr/>
        </p:nvSpPr>
        <p:spPr>
          <a:xfrm>
            <a:off x="1341407" y="1811177"/>
            <a:ext cx="4668146" cy="400110"/>
          </a:xfrm>
          <a:prstGeom prst="rect">
            <a:avLst/>
          </a:prstGeom>
          <a:solidFill>
            <a:schemeClr val="tx1"/>
          </a:solidFill>
        </p:spPr>
        <p:txBody>
          <a:bodyPr wrap="square" rtlCol="0">
            <a:spAutoFit/>
          </a:bodyPr>
          <a:lstStyle/>
          <a:p>
            <a:r>
              <a:rPr lang="es-MX" sz="2000" dirty="0" smtClean="0">
                <a:solidFill>
                  <a:schemeClr val="bg1"/>
                </a:solidFill>
              </a:rPr>
              <a:t>Fuente de partículas consiste en:</a:t>
            </a:r>
            <a:endParaRPr lang="es-MX" sz="2000" dirty="0">
              <a:solidFill>
                <a:schemeClr val="bg1"/>
              </a:solidFill>
            </a:endParaRPr>
          </a:p>
        </p:txBody>
      </p:sp>
      <p:sp>
        <p:nvSpPr>
          <p:cNvPr id="13" name="TextBox 12"/>
          <p:cNvSpPr txBox="1"/>
          <p:nvPr/>
        </p:nvSpPr>
        <p:spPr>
          <a:xfrm>
            <a:off x="1245597" y="3519505"/>
            <a:ext cx="2081123" cy="646331"/>
          </a:xfrm>
          <a:prstGeom prst="rect">
            <a:avLst/>
          </a:prstGeom>
          <a:solidFill>
            <a:srgbClr val="FFFFFF"/>
          </a:solidFill>
        </p:spPr>
        <p:txBody>
          <a:bodyPr wrap="square" rtlCol="0">
            <a:spAutoFit/>
          </a:bodyPr>
          <a:lstStyle/>
          <a:p>
            <a:pPr algn="ctr"/>
            <a:r>
              <a:rPr lang="es-MX" dirty="0" smtClean="0">
                <a:solidFill>
                  <a:srgbClr val="000000"/>
                </a:solidFill>
              </a:rPr>
              <a:t>Algo que produce las partículas </a:t>
            </a:r>
            <a:endParaRPr lang="es-MX" dirty="0">
              <a:solidFill>
                <a:srgbClr val="000000"/>
              </a:solidFill>
            </a:endParaRPr>
          </a:p>
        </p:txBody>
      </p:sp>
    </p:spTree>
    <p:extLst>
      <p:ext uri="{BB962C8B-B14F-4D97-AF65-F5344CB8AC3E}">
        <p14:creationId xmlns:p14="http://schemas.microsoft.com/office/powerpoint/2010/main" val="586905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21496</TotalTime>
  <Words>4354</Words>
  <Application>Microsoft Macintosh PowerPoint</Application>
  <PresentationFormat>On-screen Show (4:3)</PresentationFormat>
  <Paragraphs>685</Paragraphs>
  <Slides>79</Slides>
  <Notes>19</Notes>
  <HiddenSlides>0</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Austin</vt:lpstr>
      <vt:lpstr>Office Theme</vt:lpstr>
      <vt:lpstr>PowerPoint Presentation</vt:lpstr>
      <vt:lpstr>Contenido:</vt:lpstr>
      <vt:lpstr>PowerPoint Presentation</vt:lpstr>
      <vt:lpstr>Pero antes, hagamos un breve parentesis y hablemos de:</vt:lpstr>
      <vt:lpstr>“Aceleradores de personas”</vt:lpstr>
      <vt:lpstr>“Aceleradores de personas”</vt:lpstr>
      <vt:lpstr>¿Qué es un acelerador de partículas?</vt:lpstr>
      <vt:lpstr>Primero necesitamos una fuente de partículas:</vt:lpstr>
      <vt:lpstr>Primero necesitamos una fuente de partículas:</vt:lpstr>
      <vt:lpstr>PowerPoint Presentation</vt:lpstr>
      <vt:lpstr>¿Cómo se aceleran las partículas?</vt:lpstr>
      <vt:lpstr>¿Cómo se aceleran las partículas?</vt:lpstr>
      <vt:lpstr>Fuerza eléctrica</vt:lpstr>
      <vt:lpstr>Fuerza magnética</vt:lpstr>
      <vt:lpstr>Cámara de vacío</vt:lpstr>
      <vt:lpstr>Otros elementos clave (vitales):</vt:lpstr>
      <vt:lpstr>COMPONENTES PRINCIPALES:</vt:lpstr>
      <vt:lpstr>Aceleradores de partículas en números</vt:lpstr>
      <vt:lpstr>¿Por qué necesitamos aceleradores de partículas?</vt:lpstr>
      <vt:lpstr>¿Por qué necesitamos aceleradores de partículas?</vt:lpstr>
      <vt:lpstr>PowerPoint Presentation</vt:lpstr>
      <vt:lpstr>PowerPoint Presentation</vt:lpstr>
      <vt:lpstr>¿Por qué necesitamos aceleradores de partículas?</vt:lpstr>
      <vt:lpstr>¿Por qué necesitamos aceleradores de partículas?</vt:lpstr>
      <vt:lpstr>¿Por qué necesitamos aceleradores de partículas?</vt:lpstr>
      <vt:lpstr>¿Por qué necesitamos aceleradores de partículas?</vt:lpstr>
      <vt:lpstr>PowerPoint Presentation</vt:lpstr>
      <vt:lpstr>Ciclotrón</vt:lpstr>
      <vt:lpstr>“Construcción de un ciclotrón de pequeñas dimensiones para propositos educacionales”</vt:lpstr>
      <vt:lpstr>“Construcción de un ciclotrón de pequeñas dimensiones para propositos educacionales”</vt:lpstr>
      <vt:lpstr>“Diseño y construcción de piezas para aceleradores”</vt:lpstr>
      <vt:lpstr>“Diseño y construcción de piezas para aceleradores”</vt:lpstr>
      <vt:lpstr>Diseño y construcción de un monitor de posición del haz. </vt:lpstr>
      <vt:lpstr>Diseño y construcción de un monitor de posición del haz. </vt:lpstr>
      <vt:lpstr>Diseño y construcción de electroiman cuadripolar</vt:lpstr>
      <vt:lpstr>¿Qué es una nube de electrones?</vt:lpstr>
      <vt:lpstr>Efectos de la nube de electrones en el LHC</vt:lpstr>
      <vt:lpstr>PowerPoint Presentation</vt:lpstr>
      <vt:lpstr>PowerPoint Presentation</vt:lpstr>
      <vt:lpstr>PowerPoint Presentation</vt:lpstr>
      <vt:lpstr>Ciencia y Tecnología de Aceleradores en México: Breve historia reciente</vt:lpstr>
      <vt:lpstr>PowerPoint Presentation</vt:lpstr>
      <vt:lpstr>Conacyt 2010: primer grupo de trabajo</vt:lpstr>
      <vt:lpstr>Conacyt 2011: segundo grupo de trabajo</vt:lpstr>
      <vt:lpstr>PowerPoint Presentation</vt:lpstr>
      <vt:lpstr>PowerPoint Presentation</vt:lpstr>
      <vt:lpstr>Después…llegaron las elecciones…</vt:lpstr>
      <vt:lpstr>Esquema para una fuente de luz Mexicana</vt:lpstr>
      <vt:lpstr>Formación de recursos humanos: estancias de verano de estudiantes en laboratorios nacionales en el extranjero, programa de la DPyC-SMF. Participan: FERMILAB, CERN, DESY, JLAB, LNLS, LBNL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Primera reunión de usuarios mexicanos de luz sincrotrón : Mayo del 2011</vt:lpstr>
      <vt:lpstr>PowerPoint Presentation</vt:lpstr>
      <vt:lpstr>PowerPoint Presentation</vt:lpstr>
      <vt:lpstr>Mexican Linear Particle Accelerator (CMAP’s flagship project) </vt:lpstr>
      <vt:lpstr>Universidad de Guanajuato Proyectos de Desarrollo de Tecnologías Emergentes:  “Acelerador Lineal (LINAC) de 5 MeV”</vt:lpstr>
      <vt:lpstr>Impacto regional:</vt:lpstr>
      <vt:lpstr>PowerPoint Presentation</vt:lpstr>
      <vt:lpstr>PowerPoint Presentation</vt:lpstr>
      <vt:lpstr>PowerPoint Presentation</vt:lpstr>
      <vt:lpstr>PowerPoint Presentation</vt:lpstr>
      <vt:lpstr>Siguiente etapa: Fuente de luz  semi-compacta multiusuarios (diseño estable, Luis Medina)</vt:lpstr>
      <vt:lpstr>PowerPoint Presentation</vt:lpstr>
      <vt:lpstr>PowerPoint Presentation</vt:lpstr>
      <vt:lpstr>Conclusiones</vt:lpstr>
      <vt:lpstr>Conclusiones</vt:lpstr>
      <vt:lpstr>PowerPoint Presentation</vt:lpstr>
      <vt:lpstr>MePAS 2015 </vt:lpstr>
      <vt:lpstr>PowerPoint Presentation</vt:lpstr>
      <vt:lpstr>Muchas gracias por su atención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Humberto Maury Cuna</dc:creator>
  <cp:lastModifiedBy>Humberto Maury Cuna</cp:lastModifiedBy>
  <cp:revision>272</cp:revision>
  <dcterms:created xsi:type="dcterms:W3CDTF">2015-02-16T04:24:02Z</dcterms:created>
  <dcterms:modified xsi:type="dcterms:W3CDTF">2016-11-11T05:11:08Z</dcterms:modified>
</cp:coreProperties>
</file>