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1"/>
    <p:sldMasterId id="2147483868" r:id="rId2"/>
  </p:sldMasterIdLst>
  <p:notesMasterIdLst>
    <p:notesMasterId r:id="rId37"/>
  </p:notesMasterIdLst>
  <p:sldIdLst>
    <p:sldId id="256" r:id="rId3"/>
    <p:sldId id="348" r:id="rId4"/>
    <p:sldId id="525" r:id="rId5"/>
    <p:sldId id="526" r:id="rId6"/>
    <p:sldId id="527" r:id="rId7"/>
    <p:sldId id="544" r:id="rId8"/>
    <p:sldId id="543" r:id="rId9"/>
    <p:sldId id="532" r:id="rId10"/>
    <p:sldId id="533" r:id="rId11"/>
    <p:sldId id="534" r:id="rId12"/>
    <p:sldId id="535" r:id="rId13"/>
    <p:sldId id="536" r:id="rId14"/>
    <p:sldId id="537" r:id="rId15"/>
    <p:sldId id="538" r:id="rId16"/>
    <p:sldId id="539" r:id="rId17"/>
    <p:sldId id="540" r:id="rId18"/>
    <p:sldId id="541" r:id="rId19"/>
    <p:sldId id="435" r:id="rId20"/>
    <p:sldId id="344" r:id="rId21"/>
    <p:sldId id="393" r:id="rId22"/>
    <p:sldId id="511" r:id="rId23"/>
    <p:sldId id="545" r:id="rId24"/>
    <p:sldId id="546" r:id="rId25"/>
    <p:sldId id="547" r:id="rId26"/>
    <p:sldId id="464" r:id="rId27"/>
    <p:sldId id="465" r:id="rId28"/>
    <p:sldId id="466" r:id="rId29"/>
    <p:sldId id="472" r:id="rId30"/>
    <p:sldId id="468" r:id="rId31"/>
    <p:sldId id="502" r:id="rId32"/>
    <p:sldId id="503" r:id="rId33"/>
    <p:sldId id="504" r:id="rId34"/>
    <p:sldId id="510" r:id="rId35"/>
    <p:sldId id="47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31" autoAdjust="0"/>
    <p:restoredTop sz="98881" autoAdjust="0"/>
  </p:normalViewPr>
  <p:slideViewPr>
    <p:cSldViewPr snapToGrid="0" snapToObjects="1">
      <p:cViewPr>
        <p:scale>
          <a:sx n="76" d="100"/>
          <a:sy n="76" d="100"/>
        </p:scale>
        <p:origin x="-1032" y="-1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CAC21-2401-604E-8A2A-1399466603A2}" type="datetimeFigureOut">
              <a:rPr lang="en-US" smtClean="0"/>
              <a:t>11/11/16</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2B2F9B-E026-D84A-9473-BDF778E98945}" type="slidenum">
              <a:rPr lang="es-MX" smtClean="0"/>
              <a:t>‹#›</a:t>
            </a:fld>
            <a:endParaRPr lang="es-MX"/>
          </a:p>
        </p:txBody>
      </p:sp>
    </p:spTree>
    <p:extLst>
      <p:ext uri="{BB962C8B-B14F-4D97-AF65-F5344CB8AC3E}">
        <p14:creationId xmlns:p14="http://schemas.microsoft.com/office/powerpoint/2010/main" val="1399337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D3030CBB-93BE-4E88-BA19-9FF0E6A10132}" type="slidenum">
              <a:rPr lang="en-GB" smtClean="0"/>
              <a:pPr/>
              <a:t>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cs typeface="ＭＳ Ｐゴシック" charset="0"/>
              </a:defRPr>
            </a:lvl1pPr>
            <a:lvl2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2pPr>
            <a:lvl3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3pPr>
            <a:lvl4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4pPr>
            <a:lvl5pPr>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5pPr>
            <a:lvl6pPr marL="2256602"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6pPr>
            <a:lvl7pPr marL="2666893"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7pPr>
            <a:lvl8pPr marL="3077185"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8pPr>
            <a:lvl9pPr marL="3487476" indent="-205146" defTabSz="403169" eaLnBrk="0" fontAlgn="base" hangingPunct="0">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a:solidFill>
                  <a:schemeClr val="bg1"/>
                </a:solidFill>
                <a:latin typeface="Arial" charset="0"/>
                <a:ea typeface="ＭＳ Ｐゴシック" charset="0"/>
              </a:defRPr>
            </a:lvl9pPr>
          </a:lstStyle>
          <a:p>
            <a:fld id="{B52766D0-1F31-1443-93B6-105C4BD5D9E9}" type="slidenum">
              <a:rPr lang="es-MX">
                <a:solidFill>
                  <a:srgbClr val="000000"/>
                </a:solidFill>
                <a:latin typeface="Times New Roman" charset="0"/>
              </a:rPr>
              <a:pPr/>
              <a:t>12</a:t>
            </a:fld>
            <a:endParaRPr lang="es-MX">
              <a:solidFill>
                <a:srgbClr val="000000"/>
              </a:solidFill>
              <a:latin typeface="Times New Roman" charset="0"/>
            </a:endParaRPr>
          </a:p>
        </p:txBody>
      </p:sp>
      <p:sp>
        <p:nvSpPr>
          <p:cNvPr id="16387" name="Rectangle 1"/>
          <p:cNvSpPr>
            <a:spLocks noGrp="1" noRot="1" noChangeAspect="1" noChangeArrowheads="1" noTextEdit="1"/>
          </p:cNvSpPr>
          <p:nvPr>
            <p:ph type="sldImg"/>
          </p:nvPr>
        </p:nvSpPr>
        <p:spPr>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p:cNvSpPr txBox="1">
            <a:spLocks noChangeArrowheads="1"/>
          </p:cNvSpPr>
          <p:nvPr/>
        </p:nvSpPr>
        <p:spPr bwMode="auto">
          <a:xfrm>
            <a:off x="686360" y="4342535"/>
            <a:ext cx="5486681" cy="411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pPr eaLnBrk="1">
              <a:lnSpc>
                <a:spcPct val="94000"/>
              </a:lnSpc>
              <a:buClr>
                <a:srgbClr val="000000"/>
              </a:buClr>
              <a:buSzPct val="100000"/>
              <a:buFont typeface="Times New Roman" charset="0"/>
              <a:buNone/>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28</a:t>
            </a:fld>
            <a:endParaRPr lang="es-MX"/>
          </a:p>
        </p:txBody>
      </p:sp>
    </p:spTree>
    <p:extLst>
      <p:ext uri="{BB962C8B-B14F-4D97-AF65-F5344CB8AC3E}">
        <p14:creationId xmlns:p14="http://schemas.microsoft.com/office/powerpoint/2010/main" val="133773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smtClean="0"/>
              <a:t>Funciona</a:t>
            </a:r>
            <a:r>
              <a:rPr lang="es-MX" baseline="0" dirty="0" smtClean="0"/>
              <a:t> en dos modos: HAZ DE PARTICULAS Y HAZ DE RADIACION</a:t>
            </a:r>
            <a:endParaRPr lang="es-MX" dirty="0"/>
          </a:p>
        </p:txBody>
      </p:sp>
      <p:sp>
        <p:nvSpPr>
          <p:cNvPr id="4" name="Slide Number Placeholder 3"/>
          <p:cNvSpPr>
            <a:spLocks noGrp="1"/>
          </p:cNvSpPr>
          <p:nvPr>
            <p:ph type="sldNum" sz="quarter" idx="10"/>
          </p:nvPr>
        </p:nvSpPr>
        <p:spPr/>
        <p:txBody>
          <a:bodyPr/>
          <a:lstStyle/>
          <a:p>
            <a:fld id="{DF2B2F9B-E026-D84A-9473-BDF778E98945}" type="slidenum">
              <a:rPr lang="es-MX" smtClean="0"/>
              <a:t>29</a:t>
            </a:fld>
            <a:endParaRPr lang="es-MX"/>
          </a:p>
        </p:txBody>
      </p:sp>
    </p:spTree>
    <p:extLst>
      <p:ext uri="{BB962C8B-B14F-4D97-AF65-F5344CB8AC3E}">
        <p14:creationId xmlns:p14="http://schemas.microsoft.com/office/powerpoint/2010/main" val="58650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D670CC5-D9AE-4B99-9FFA-C60315172265}" type="slidenum">
              <a:rPr lang="es-ES" smtClean="0"/>
              <a:pPr/>
              <a:t>33</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_tradnl"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1A24CD3-204F-4468-8EE4-28A6668D006A}" type="datetimeFigureOut">
              <a:rPr lang="en-US" smtClean="0"/>
              <a:t>11/11/16</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57AF16DE-A0D5-4438-950F-5B1E159C2C28}"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s-MX"/>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s-MX"/>
          </a:p>
        </p:txBody>
      </p:sp>
      <p:sp>
        <p:nvSpPr>
          <p:cNvPr id="4" name="Date Placeholder 3"/>
          <p:cNvSpPr>
            <a:spLocks noGrp="1"/>
          </p:cNvSpPr>
          <p:nvPr>
            <p:ph type="dt" sz="half" idx="10"/>
          </p:nvPr>
        </p:nvSpPr>
        <p:spPr/>
        <p:txBody>
          <a:bodyPr/>
          <a:lstStyle/>
          <a:p>
            <a:fld id="{B1A24CD3-204F-4468-8EE4-28A6668D006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080101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658574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B1A24CD3-204F-4468-8EE4-28A6668D006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225682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310880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7" name="Date Placeholder 6"/>
          <p:cNvSpPr>
            <a:spLocks noGrp="1"/>
          </p:cNvSpPr>
          <p:nvPr>
            <p:ph type="dt" sz="half" idx="10"/>
          </p:nvPr>
        </p:nvSpPr>
        <p:spPr/>
        <p:txBody>
          <a:bodyPr/>
          <a:lstStyle/>
          <a:p>
            <a:fld id="{7B1EB5F0-413B-7040-A9F4-336C50AA4E3D}" type="datetimeFigureOut">
              <a:rPr lang="en-US" smtClean="0"/>
              <a:t>11/11/16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65708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Date Placeholder 2"/>
          <p:cNvSpPr>
            <a:spLocks noGrp="1"/>
          </p:cNvSpPr>
          <p:nvPr>
            <p:ph type="dt" sz="half" idx="10"/>
          </p:nvPr>
        </p:nvSpPr>
        <p:spPr/>
        <p:txBody>
          <a:bodyPr/>
          <a:lstStyle/>
          <a:p>
            <a:fld id="{7B1EB5F0-413B-7040-A9F4-336C50AA4E3D}" type="datetimeFigureOut">
              <a:rPr lang="en-US" smtClean="0"/>
              <a:t>11/11/16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4258180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EB5F0-413B-7040-A9F4-336C50AA4E3D}" type="datetimeFigureOut">
              <a:rPr lang="en-US" smtClean="0"/>
              <a:t>11/11/16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244855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44855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135505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226029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10"/>
          </p:nvPr>
        </p:nvSpPr>
        <p:spPr/>
        <p:txBody>
          <a:bodyPr/>
          <a:lstStyle/>
          <a:p>
            <a:fld id="{7B1EB5F0-413B-7040-A9F4-336C50AA4E3D}" type="datetimeFigureOut">
              <a:rPr lang="en-US" smtClean="0"/>
              <a:t>11/11/16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85F039-CFB6-6845-8266-678C2DFF5DC8}" type="slidenum">
              <a:rPr lang="es-MX" smtClean="0"/>
              <a:t>‹#›</a:t>
            </a:fld>
            <a:endParaRPr lang="es-MX"/>
          </a:p>
        </p:txBody>
      </p:sp>
    </p:spTree>
    <p:extLst>
      <p:ext uri="{BB962C8B-B14F-4D97-AF65-F5344CB8AC3E}">
        <p14:creationId xmlns:p14="http://schemas.microsoft.com/office/powerpoint/2010/main" val="3694298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xfrm>
            <a:off x="456480" y="6247376"/>
            <a:ext cx="2125440" cy="468050"/>
          </a:xfrm>
          <a:prstGeom prst="rect">
            <a:avLst/>
          </a:prstGeom>
          <a:ln/>
        </p:spPr>
        <p:txBody>
          <a:bodyPr lIns="82945" tIns="41473" rIns="82945" bIns="41473"/>
          <a:lstStyle>
            <a:lvl1pPr>
              <a:defRPr/>
            </a:lvl1pPr>
          </a:lstStyle>
          <a:p>
            <a:endParaRPr lang="es-MX"/>
          </a:p>
        </p:txBody>
      </p:sp>
      <p:sp>
        <p:nvSpPr>
          <p:cNvPr id="4" name="Rectangle 4"/>
          <p:cNvSpPr>
            <a:spLocks noGrp="1" noChangeArrowheads="1"/>
          </p:cNvSpPr>
          <p:nvPr>
            <p:ph type="ftr" idx="11"/>
          </p:nvPr>
        </p:nvSpPr>
        <p:spPr>
          <a:xfrm>
            <a:off x="3127680" y="6247376"/>
            <a:ext cx="2894400" cy="468050"/>
          </a:xfrm>
          <a:prstGeom prst="rect">
            <a:avLst/>
          </a:prstGeom>
          <a:ln/>
        </p:spPr>
        <p:txBody>
          <a:bodyPr lIns="82945" tIns="41473" rIns="82945" bIns="41473"/>
          <a:lstStyle>
            <a:lvl1pPr>
              <a:defRPr/>
            </a:lvl1pPr>
          </a:lstStyle>
          <a:p>
            <a:endParaRPr lang="es-MX"/>
          </a:p>
        </p:txBody>
      </p:sp>
      <p:sp>
        <p:nvSpPr>
          <p:cNvPr id="5" name="Rectangle 5"/>
          <p:cNvSpPr>
            <a:spLocks noGrp="1" noChangeArrowheads="1"/>
          </p:cNvSpPr>
          <p:nvPr>
            <p:ph type="sldNum" idx="12"/>
          </p:nvPr>
        </p:nvSpPr>
        <p:spPr>
          <a:xfrm>
            <a:off x="6556320" y="6247376"/>
            <a:ext cx="2125440" cy="468050"/>
          </a:xfrm>
          <a:prstGeom prst="rect">
            <a:avLst/>
          </a:prstGeom>
          <a:ln/>
        </p:spPr>
        <p:txBody>
          <a:bodyPr lIns="82945" tIns="41473" rIns="82945" bIns="41473"/>
          <a:lstStyle>
            <a:lvl1pPr>
              <a:defRPr/>
            </a:lvl1pPr>
          </a:lstStyle>
          <a:p>
            <a:fld id="{FAB00FB9-215C-E442-BFC5-381E6956E25E}" type="slidenum">
              <a:rPr lang="es-MX"/>
              <a:pPr/>
              <a:t>‹#›</a:t>
            </a:fld>
            <a:endParaRPr lang="es-MX"/>
          </a:p>
        </p:txBody>
      </p:sp>
    </p:spTree>
    <p:extLst>
      <p:ext uri="{BB962C8B-B14F-4D97-AF65-F5344CB8AC3E}">
        <p14:creationId xmlns:p14="http://schemas.microsoft.com/office/powerpoint/2010/main" val="91151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_tradnl"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B1A24CD3-204F-4468-8EE4-28A6668D006A}" type="datetimeFigureOut">
              <a:rPr lang="en-US" smtClean="0"/>
              <a:t>11/11/16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
        <p:nvSpPr>
          <p:cNvPr id="9" name="Content Placeholder 8"/>
          <p:cNvSpPr>
            <a:spLocks noGrp="1"/>
          </p:cNvSpPr>
          <p:nvPr>
            <p:ph sz="quarter" idx="13"/>
          </p:nvPr>
        </p:nvSpPr>
        <p:spPr>
          <a:xfrm>
            <a:off x="1042416" y="2313432"/>
            <a:ext cx="3419856" cy="349300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7" name="Date Placeholder 6"/>
          <p:cNvSpPr>
            <a:spLocks noGrp="1"/>
          </p:cNvSpPr>
          <p:nvPr>
            <p:ph type="dt" sz="half" idx="10"/>
          </p:nvPr>
        </p:nvSpPr>
        <p:spPr/>
        <p:txBody>
          <a:bodyPr/>
          <a:lstStyle/>
          <a:p>
            <a:fld id="{7B1EB5F0-413B-7040-A9F4-336C50AA4E3D}" type="datetimeFigureOut">
              <a:rPr lang="en-US" smtClean="0"/>
              <a:t>11/11/16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7B1EB5F0-413B-7040-A9F4-336C50AA4E3D}" type="datetimeFigureOut">
              <a:rPr lang="en-US" smtClean="0"/>
              <a:t>11/11/16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EB5F0-413B-7040-A9F4-336C50AA4E3D}" type="datetimeFigureOut">
              <a:rPr lang="en-US" smtClean="0"/>
              <a:t>11/11/16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_tradnl"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_tradnl"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7B1EB5F0-413B-7040-A9F4-336C50AA4E3D}" type="datetimeFigureOut">
              <a:rPr lang="en-US" smtClean="0"/>
              <a:t>11/11/16</a:t>
            </a:fld>
            <a:endParaRPr lang="es-MX"/>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7" name="Slide Number Placeholder 6"/>
          <p:cNvSpPr>
            <a:spLocks noGrp="1"/>
          </p:cNvSpPr>
          <p:nvPr>
            <p:ph type="sldNum" sz="quarter" idx="12"/>
          </p:nvPr>
        </p:nvSpPr>
        <p:spPr/>
        <p:txBody>
          <a:bodyPr/>
          <a:lstStyle/>
          <a:p>
            <a:fld id="{F785F039-CFB6-6845-8266-678C2DFF5DC8}" type="slidenum">
              <a:rPr lang="es-MX" smtClean="0"/>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_tradnl"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7B1EB5F0-413B-7040-A9F4-336C50AA4E3D}" type="datetimeFigureOut">
              <a:rPr lang="en-US" smtClean="0"/>
              <a:t>11/11/16</a:t>
            </a:fld>
            <a:endParaRPr lang="es-MX"/>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MX"/>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785F039-CFB6-6845-8266-678C2DFF5DC8}" type="slidenum">
              <a:rPr lang="es-MX" smtClean="0"/>
              <a:t>‹#›</a:t>
            </a:fld>
            <a:endParaRPr lang="es-MX"/>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EB5F0-413B-7040-A9F4-336C50AA4E3D}" type="datetimeFigureOut">
              <a:rPr lang="en-US" smtClean="0"/>
              <a:t>11/11/16</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5F039-CFB6-6845-8266-678C2DFF5DC8}" type="slidenum">
              <a:rPr lang="es-MX" smtClean="0"/>
              <a:t>‹#›</a:t>
            </a:fld>
            <a:endParaRPr lang="es-MX"/>
          </a:p>
        </p:txBody>
      </p:sp>
    </p:spTree>
    <p:extLst>
      <p:ext uri="{BB962C8B-B14F-4D97-AF65-F5344CB8AC3E}">
        <p14:creationId xmlns:p14="http://schemas.microsoft.com/office/powerpoint/2010/main" val="1297041543"/>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microsoft.com/office/2007/relationships/hdphoto" Target="../media/hdphoto1.wdp"/><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mailto:cvalerio@uas.edu.mx" TargetMode="External"/><Relationship Id="rId6"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mailto:jureyherrera@gmail.com"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18.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emf"/><Relationship Id="rId8" Type="http://schemas.openxmlformats.org/officeDocument/2006/relationships/hyperlink" Target="mailto:a.castilla@cern.ch" TargetMode="External"/><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hyperlink" Target="mailto:ssosa006@odu.edu" TargetMode="External"/><Relationship Id="rId1" Type="http://schemas.openxmlformats.org/officeDocument/2006/relationships/slideLayout" Target="../slideLayouts/slideLayout18.xml"/><Relationship Id="rId2"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gif"/><Relationship Id="rId5" Type="http://schemas.openxmlformats.org/officeDocument/2006/relationships/image" Target="../media/image43.jpg"/><Relationship Id="rId6" Type="http://schemas.openxmlformats.org/officeDocument/2006/relationships/image" Target="../media/image44.jpeg"/><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hyperlink" Target="mailto:karim.gibran.hernandez.chahin@cern.ch" TargetMode="External"/><Relationship Id="rId1" Type="http://schemas.openxmlformats.org/officeDocument/2006/relationships/slideLayout" Target="../slideLayouts/slideLayout18.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hyperlink" Target="mailto:lmedina@cern.ch" TargetMode="External"/><Relationship Id="rId1" Type="http://schemas.openxmlformats.org/officeDocument/2006/relationships/slideLayout" Target="../slideLayouts/slideLayout18.xml"/><Relationship Id="rId2"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mailto:gerardo.guillermo.canton@cern.ch" TargetMode="External"/><Relationship Id="rId1" Type="http://schemas.openxmlformats.org/officeDocument/2006/relationships/slideLayout" Target="../slideLayouts/slideLayout18.xml"/><Relationship Id="rId2"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67.jpeg"/><Relationship Id="rId13" Type="http://schemas.openxmlformats.org/officeDocument/2006/relationships/image" Target="../media/image68.jpeg"/><Relationship Id="rId14" Type="http://schemas.openxmlformats.org/officeDocument/2006/relationships/image" Target="../media/image69.jpeg"/><Relationship Id="rId15" Type="http://schemas.openxmlformats.org/officeDocument/2006/relationships/image" Target="../media/image70.jpeg"/><Relationship Id="rId16" Type="http://schemas.openxmlformats.org/officeDocument/2006/relationships/image" Target="../media/image71.jpeg"/><Relationship Id="rId17" Type="http://schemas.openxmlformats.org/officeDocument/2006/relationships/image" Target="../media/image4.png"/><Relationship Id="rId18" Type="http://schemas.microsoft.com/office/2007/relationships/hdphoto" Target="../media/hdphoto4.wdp"/><Relationship Id="rId1" Type="http://schemas.openxmlformats.org/officeDocument/2006/relationships/slideLayout" Target="../slideLayouts/slideLayout13.xml"/><Relationship Id="rId2" Type="http://schemas.openxmlformats.org/officeDocument/2006/relationships/image" Target="../media/image58.jpeg"/><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png"/><Relationship Id="rId10"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18.xml"/><Relationship Id="rId2" Type="http://schemas.openxmlformats.org/officeDocument/2006/relationships/hyperlink" Target="mailto:alan.valdivia@cern.c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8.xml"/><Relationship Id="rId2" Type="http://schemas.openxmlformats.org/officeDocument/2006/relationships/hyperlink" Target="mailto:alan.valdivia@cern.c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jpg"/><Relationship Id="rId1" Type="http://schemas.openxmlformats.org/officeDocument/2006/relationships/slideLayout" Target="../slideLayouts/slideLayout13.xml"/><Relationship Id="rId2" Type="http://schemas.openxmlformats.org/officeDocument/2006/relationships/image" Target="../media/image80.emf"/></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png"/><Relationship Id="rId1" Type="http://schemas.openxmlformats.org/officeDocument/2006/relationships/slideLayout" Target="../slideLayouts/slideLayout13.xml"/><Relationship Id="rId2" Type="http://schemas.openxmlformats.org/officeDocument/2006/relationships/image" Target="../media/image85.emf"/></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3.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4.png"/><Relationship Id="rId6"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microsoft.com/office/2007/relationships/hdphoto" Target="../media/hdphoto5.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 Id="rId3"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microsoft.com/office/2007/relationships/hdphoto" Target="../media/hdphoto2.wdp"/><Relationship Id="rId7"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mailto:israel.maury@ugto.mx" TargetMode="External"/><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hyperlink" Target="mailto:byee@post.j-parc.jp" TargetMode="External"/><Relationship Id="rId1" Type="http://schemas.openxmlformats.org/officeDocument/2006/relationships/slideLayout" Target="../slideLayouts/slideLayout18.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sp>
        <p:nvSpPr>
          <p:cNvPr id="5" name="Rectangle 4"/>
          <p:cNvSpPr/>
          <p:nvPr/>
        </p:nvSpPr>
        <p:spPr>
          <a:xfrm>
            <a:off x="0" y="-17888"/>
            <a:ext cx="9144000" cy="1629305"/>
          </a:xfrm>
          <a:prstGeom prst="rect">
            <a:avLst/>
          </a:prstGeom>
          <a:solidFill>
            <a:schemeClr val="bg1">
              <a:alpha val="3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11" name="Rectangle 10"/>
          <p:cNvSpPr/>
          <p:nvPr/>
        </p:nvSpPr>
        <p:spPr>
          <a:xfrm>
            <a:off x="1052771" y="2422696"/>
            <a:ext cx="6882605" cy="369332"/>
          </a:xfrm>
          <a:prstGeom prst="rect">
            <a:avLst/>
          </a:prstGeom>
          <a:noFill/>
        </p:spPr>
        <p:txBody>
          <a:bodyPr wrap="square" lIns="91440" tIns="45720" rIns="91440" bIns="45720">
            <a:spAutoFit/>
          </a:bodyPr>
          <a:lstStyle/>
          <a:p>
            <a:pPr algn="ctr"/>
            <a:r>
              <a:rPr lang="es-ES_tradnl"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Aceleradores de Partículas</a:t>
            </a:r>
            <a:endParaRPr lang="es-ES_tradnl"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sp>
        <p:nvSpPr>
          <p:cNvPr id="4" name="Rectangle 3"/>
          <p:cNvSpPr/>
          <p:nvPr/>
        </p:nvSpPr>
        <p:spPr>
          <a:xfrm>
            <a:off x="0" y="3362109"/>
            <a:ext cx="9133133" cy="738664"/>
          </a:xfrm>
          <a:prstGeom prst="rect">
            <a:avLst/>
          </a:prstGeom>
          <a:noFill/>
        </p:spPr>
        <p:txBody>
          <a:bodyPr wrap="square" lIns="91440" tIns="45720" rIns="91440" bIns="45720">
            <a:spAutoFit/>
          </a:bodyPr>
          <a:lstStyle/>
          <a:p>
            <a:pPr algn="ctr"/>
            <a:r>
              <a:rPr lang="es-ES_tradnl" sz="4200" b="1" cap="none" spc="0" dirty="0" smtClean="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rPr>
              <a:t>Física de Aceleradores en México</a:t>
            </a:r>
            <a:endParaRPr lang="es-ES_tradnl" sz="4200" b="1" i="1" cap="none" spc="0" dirty="0">
              <a:ln w="12700">
                <a:solidFill>
                  <a:schemeClr val="tx2">
                    <a:satMod val="155000"/>
                  </a:schemeClr>
                </a:solidFill>
                <a:prstDash val="solid"/>
              </a:ln>
              <a:solidFill>
                <a:schemeClr val="bg1"/>
              </a:solidFill>
              <a:effectLst>
                <a:glow rad="101600">
                  <a:schemeClr val="tx1">
                    <a:alpha val="75000"/>
                  </a:schemeClr>
                </a:glow>
                <a:outerShdw blurRad="41275" dist="20320" dir="1800000" algn="tl" rotWithShape="0">
                  <a:srgbClr val="000000">
                    <a:alpha val="40000"/>
                  </a:srgbClr>
                </a:outerShdw>
              </a:effectLst>
            </a:endParaRPr>
          </a:p>
        </p:txBody>
      </p:sp>
      <p:sp>
        <p:nvSpPr>
          <p:cNvPr id="6" name="Rectangle 5"/>
          <p:cNvSpPr/>
          <p:nvPr/>
        </p:nvSpPr>
        <p:spPr>
          <a:xfrm>
            <a:off x="2814603" y="4704236"/>
            <a:ext cx="3518912" cy="1006429"/>
          </a:xfrm>
          <a:prstGeom prst="rect">
            <a:avLst/>
          </a:prstGeom>
          <a:noFill/>
        </p:spPr>
        <p:txBody>
          <a:bodyPr wrap="none" lIns="91440" tIns="45720" rIns="91440" bIns="45720">
            <a:spAutoFit/>
          </a:bodyPr>
          <a:lstStyle/>
          <a:p>
            <a:pPr algn="ctr">
              <a:lnSpc>
                <a:spcPct val="120000"/>
              </a:lnSpc>
            </a:pPr>
            <a:r>
              <a:rPr lang="es-ES_tradnl" sz="32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Humberto Maury</a:t>
            </a:r>
          </a:p>
          <a:p>
            <a:pPr algn="ctr">
              <a:lnSpc>
                <a:spcPct val="120000"/>
              </a:lnSpc>
            </a:pPr>
            <a:r>
              <a:rPr lang="es-ES_tradnl" b="1" dirty="0" err="1"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israel.maury@ugto.mx</a:t>
            </a:r>
            <a:endParaRPr lang="es-ES_tradnl"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endParaRPr>
          </a:p>
        </p:txBody>
      </p:sp>
      <p:sp>
        <p:nvSpPr>
          <p:cNvPr id="13" name="Rectangle 12"/>
          <p:cNvSpPr/>
          <p:nvPr/>
        </p:nvSpPr>
        <p:spPr>
          <a:xfrm>
            <a:off x="698994" y="267111"/>
            <a:ext cx="7974372" cy="630942"/>
          </a:xfrm>
          <a:prstGeom prst="rect">
            <a:avLst/>
          </a:prstGeom>
          <a:noFill/>
        </p:spPr>
        <p:txBody>
          <a:bodyPr wrap="square" lIns="91440" tIns="45720" rIns="91440" bIns="45720">
            <a:spAutoFit/>
          </a:bodyPr>
          <a:lstStyle/>
          <a:p>
            <a:pPr algn="ctr">
              <a:lnSpc>
                <a:spcPct val="120000"/>
              </a:lnSpc>
            </a:pPr>
            <a:r>
              <a:rPr lang="es-ES_tradnl" sz="3000" b="1" dirty="0" smtClean="0">
                <a:ln w="12700">
                  <a:solidFill>
                    <a:schemeClr val="tx2">
                      <a:satMod val="155000"/>
                    </a:schemeClr>
                  </a:solidFill>
                  <a:prstDash val="solid"/>
                </a:ln>
                <a:solidFill>
                  <a:schemeClr val="bg1"/>
                </a:solidFill>
                <a:effectLst>
                  <a:glow rad="76200">
                    <a:schemeClr val="tx1">
                      <a:alpha val="75000"/>
                    </a:schemeClr>
                  </a:glow>
                  <a:outerShdw blurRad="41275" dist="20320" dir="1800000" algn="tl" rotWithShape="0">
                    <a:srgbClr val="000000">
                      <a:alpha val="40000"/>
                    </a:srgbClr>
                  </a:outerShdw>
                </a:effectLst>
              </a:rPr>
              <a:t>Reunión General de la Red FAE</a:t>
            </a:r>
          </a:p>
        </p:txBody>
      </p:sp>
      <p:sp>
        <p:nvSpPr>
          <p:cNvPr id="15" name="Rectangle 14"/>
          <p:cNvSpPr/>
          <p:nvPr/>
        </p:nvSpPr>
        <p:spPr>
          <a:xfrm>
            <a:off x="2626540" y="950397"/>
            <a:ext cx="3563972" cy="646331"/>
          </a:xfrm>
          <a:prstGeom prst="rect">
            <a:avLst/>
          </a:prstGeom>
          <a:noFill/>
          <a:effectLst>
            <a:glow rad="101600">
              <a:schemeClr val="bg1">
                <a:alpha val="75000"/>
              </a:schemeClr>
            </a:glow>
          </a:effectLst>
        </p:spPr>
        <p:txBody>
          <a:bodyPr wrap="none" lIns="91440" tIns="45720" rIns="91440" bIns="45720">
            <a:spAutoFit/>
          </a:bodyPr>
          <a:lstStyle/>
          <a:p>
            <a:pPr algn="ctr"/>
            <a:r>
              <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rPr>
              <a:t>10 – 12 de Noviembre de 2016</a:t>
            </a:r>
          </a:p>
          <a:p>
            <a:pPr algn="ctr"/>
            <a:r>
              <a:rPr lang="es-ES_tradnl" b="1" dirty="0" smtClean="0">
                <a:ln w="12700">
                  <a:solidFill>
                    <a:schemeClr val="tx2">
                      <a:satMod val="155000"/>
                    </a:schemeClr>
                  </a:solidFill>
                  <a:prstDash val="solid"/>
                </a:ln>
                <a:solidFill>
                  <a:srgbClr val="000000"/>
                </a:solidFill>
                <a:effectLst>
                  <a:glow rad="101600">
                    <a:schemeClr val="bg1">
                      <a:alpha val="75000"/>
                    </a:schemeClr>
                  </a:glow>
                  <a:outerShdw blurRad="41275" dist="20320" dir="1800000" algn="tl" rotWithShape="0">
                    <a:srgbClr val="000000">
                      <a:alpha val="40000"/>
                    </a:srgbClr>
                  </a:outerShdw>
                </a:effectLst>
              </a:rPr>
              <a:t>Pachuca, Hidalgo.</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980029" y="1247231"/>
            <a:ext cx="2918247" cy="1641514"/>
          </a:xfrm>
          <a:prstGeom prst="rect">
            <a:avLst/>
          </a:prstGeom>
        </p:spPr>
      </p:pic>
      <p:pic>
        <p:nvPicPr>
          <p:cNvPr id="9" name="Picture 8"/>
          <p:cNvPicPr>
            <a:picLocks noChangeAspect="1"/>
          </p:cNvPicPr>
          <p:nvPr/>
        </p:nvPicPr>
        <p:blipFill>
          <a:blip r:embed="rId6"/>
          <a:stretch>
            <a:fillRect/>
          </a:stretch>
        </p:blipFill>
        <p:spPr>
          <a:xfrm>
            <a:off x="7308560" y="5887866"/>
            <a:ext cx="1638272" cy="776024"/>
          </a:xfrm>
          <a:prstGeom prst="rect">
            <a:avLst/>
          </a:prstGeom>
        </p:spPr>
      </p:pic>
    </p:spTree>
    <p:extLst>
      <p:ext uri="{BB962C8B-B14F-4D97-AF65-F5344CB8AC3E}">
        <p14:creationId xmlns:p14="http://schemas.microsoft.com/office/powerpoint/2010/main" val="10239803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2" name="Content Placeholder 3"/>
          <p:cNvPicPr/>
          <p:nvPr/>
        </p:nvPicPr>
        <p:blipFill>
          <a:blip r:embed="rId2"/>
          <a:stretch/>
        </p:blipFill>
        <p:spPr>
          <a:xfrm>
            <a:off x="0" y="4278960"/>
            <a:ext cx="4242960" cy="1506240"/>
          </a:xfrm>
          <a:prstGeom prst="rect">
            <a:avLst/>
          </a:prstGeom>
          <a:ln>
            <a:noFill/>
          </a:ln>
        </p:spPr>
      </p:pic>
      <p:sp>
        <p:nvSpPr>
          <p:cNvPr id="303" name="CustomShape 1"/>
          <p:cNvSpPr/>
          <p:nvPr/>
        </p:nvSpPr>
        <p:spPr>
          <a:xfrm>
            <a:off x="5148000" y="2792520"/>
            <a:ext cx="270936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Negative ion extraction</a:t>
            </a:r>
            <a:endParaRPr lang="es-MX" sz="1800" strike="noStrike" spc="-1" dirty="0">
              <a:solidFill>
                <a:srgbClr val="000000"/>
              </a:solidFill>
              <a:uFill>
                <a:solidFill>
                  <a:srgbClr val="FFFFFF"/>
                </a:solidFill>
              </a:uFill>
              <a:latin typeface="Arial"/>
            </a:endParaRPr>
          </a:p>
        </p:txBody>
      </p:sp>
      <p:sp>
        <p:nvSpPr>
          <p:cNvPr id="306" name="CustomShape 4"/>
          <p:cNvSpPr/>
          <p:nvPr/>
        </p:nvSpPr>
        <p:spPr>
          <a:xfrm>
            <a:off x="1658880" y="371160"/>
            <a:ext cx="6468480" cy="179460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400" strike="noStrike" spc="-1" dirty="0" err="1">
                <a:solidFill>
                  <a:srgbClr val="000000"/>
                </a:solidFill>
                <a:uFill>
                  <a:solidFill>
                    <a:srgbClr val="FFFFFF"/>
                  </a:solidFill>
                </a:uFill>
                <a:latin typeface="Arial"/>
                <a:ea typeface="Droid Sans Fallback"/>
              </a:rPr>
              <a:t>Name</a:t>
            </a:r>
            <a:r>
              <a:rPr lang="es-MX" sz="1400" strike="noStrike" spc="-1" dirty="0">
                <a:solidFill>
                  <a:srgbClr val="000000"/>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      Cristhian Alfonso Valerio Lizarraga</a:t>
            </a: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Degree</a:t>
            </a:r>
            <a:r>
              <a:rPr lang="es-MX" sz="1400" strike="noStrike" spc="-1" dirty="0">
                <a:solidFill>
                  <a:srgbClr val="292934"/>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Affiliations</a:t>
            </a:r>
            <a:r>
              <a:rPr lang="es-MX" sz="1400" strike="noStrike" spc="-1" dirty="0">
                <a:solidFill>
                  <a:srgbClr val="292934"/>
                </a:solidFill>
                <a:uFill>
                  <a:solidFill>
                    <a:srgbClr val="FFFFFF"/>
                  </a:solidFill>
                </a:uFill>
                <a:latin typeface="Arial"/>
                <a:ea typeface="Droid Sans Fallback"/>
              </a:rPr>
              <a:t>: </a:t>
            </a:r>
            <a:r>
              <a:rPr lang="es-MX" sz="1400" b="1" strike="noStrike" spc="-1" dirty="0" smtClean="0">
                <a:solidFill>
                  <a:srgbClr val="000000"/>
                </a:solidFill>
                <a:uFill>
                  <a:solidFill>
                    <a:srgbClr val="FFFFFF"/>
                  </a:solidFill>
                </a:uFill>
                <a:latin typeface="Arial"/>
                <a:ea typeface="Droid Sans Fallback"/>
              </a:rPr>
              <a:t>Universidad </a:t>
            </a:r>
            <a:r>
              <a:rPr lang="es-MX" sz="1400" b="1" strike="noStrike" spc="-1" dirty="0" err="1" smtClean="0">
                <a:solidFill>
                  <a:srgbClr val="000000"/>
                </a:solidFill>
                <a:uFill>
                  <a:solidFill>
                    <a:srgbClr val="FFFFFF"/>
                  </a:solidFill>
                </a:uFill>
                <a:latin typeface="Arial"/>
                <a:ea typeface="Droid Sans Fallback"/>
              </a:rPr>
              <a:t>Autonoma</a:t>
            </a:r>
            <a:r>
              <a:rPr lang="es-MX" sz="1400" b="1" strike="noStrike" spc="-1" dirty="0" smtClean="0">
                <a:solidFill>
                  <a:srgbClr val="000000"/>
                </a:solidFill>
                <a:uFill>
                  <a:solidFill>
                    <a:srgbClr val="FFFFFF"/>
                  </a:solidFill>
                </a:uFill>
                <a:latin typeface="Arial"/>
                <a:ea typeface="Droid Sans Fallback"/>
              </a:rPr>
              <a:t> de </a:t>
            </a:r>
            <a:r>
              <a:rPr lang="es-MX" sz="1400" b="1" strike="noStrike" spc="-1" dirty="0">
                <a:solidFill>
                  <a:srgbClr val="000000"/>
                </a:solidFill>
                <a:uFill>
                  <a:solidFill>
                    <a:srgbClr val="FFFFFF"/>
                  </a:solidFill>
                </a:uFill>
                <a:latin typeface="Arial"/>
                <a:ea typeface="Droid Sans Fallback"/>
              </a:rPr>
              <a:t>Sinaloa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err="1">
                <a:solidFill>
                  <a:srgbClr val="292934"/>
                </a:solidFill>
                <a:uFill>
                  <a:solidFill>
                    <a:srgbClr val="FFFFFF"/>
                  </a:solidFill>
                </a:uFill>
                <a:latin typeface="Arial"/>
                <a:ea typeface="Droid Sans Fallback"/>
              </a:rPr>
              <a:t>Institutions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where</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develops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his</a:t>
            </a:r>
            <a:r>
              <a:rPr lang="es-MX" sz="1400" strike="noStrike" spc="-1" dirty="0">
                <a:solidFill>
                  <a:srgbClr val="292934"/>
                </a:solidFill>
                <a:uFill>
                  <a:solidFill>
                    <a:srgbClr val="FFFFFF"/>
                  </a:solidFill>
                </a:uFill>
                <a:latin typeface="Arial"/>
                <a:ea typeface="Droid Sans Fallback"/>
              </a:rPr>
              <a:t> </a:t>
            </a:r>
            <a:r>
              <a:rPr lang="es-MX" sz="1400" strike="noStrike" spc="-1" dirty="0" err="1">
                <a:solidFill>
                  <a:srgbClr val="292934"/>
                </a:solidFill>
                <a:uFill>
                  <a:solidFill>
                    <a:srgbClr val="FFFFFF"/>
                  </a:solidFill>
                </a:uFill>
                <a:latin typeface="Arial"/>
                <a:ea typeface="Droid Sans Fallback"/>
              </a:rPr>
              <a:t>research</a:t>
            </a:r>
            <a:r>
              <a:rPr lang="es-MX" sz="1400" strike="noStrike" spc="-1" dirty="0">
                <a:solidFill>
                  <a:srgbClr val="292934"/>
                </a:solidFill>
                <a:uFill>
                  <a:solidFill>
                    <a:srgbClr val="FFFFFF"/>
                  </a:solidFill>
                </a:uFill>
                <a:latin typeface="Arial"/>
                <a:ea typeface="Droid Sans Fallback"/>
              </a:rPr>
              <a:t>: </a:t>
            </a:r>
            <a:r>
              <a:rPr lang="es-MX" sz="1400" strike="noStrike" spc="-1" dirty="0" smtClean="0">
                <a:solidFill>
                  <a:srgbClr val="292934"/>
                </a:solidFill>
                <a:uFill>
                  <a:solidFill>
                    <a:srgbClr val="FFFFFF"/>
                  </a:solidFill>
                </a:uFill>
                <a:latin typeface="Arial"/>
                <a:ea typeface="Droid Sans Fallback"/>
              </a:rPr>
              <a:t>FCFM/UAS, </a:t>
            </a:r>
            <a:r>
              <a:rPr lang="es-MX" sz="1400" b="1" strike="noStrike" spc="-1" dirty="0" smtClean="0">
                <a:solidFill>
                  <a:srgbClr val="000000"/>
                </a:solidFill>
                <a:uFill>
                  <a:solidFill>
                    <a:srgbClr val="FFFFFF"/>
                  </a:solidFill>
                </a:uFill>
                <a:latin typeface="Arial"/>
                <a:ea typeface="Droid Sans Fallback"/>
              </a:rPr>
              <a:t>CERN</a:t>
            </a:r>
            <a:r>
              <a:rPr lang="es-MX" sz="1400" b="1" strike="noStrike" spc="-1" dirty="0">
                <a:solidFill>
                  <a:srgbClr val="000000"/>
                </a:solidFill>
                <a:uFill>
                  <a:solidFill>
                    <a:srgbClr val="FFFFFF"/>
                  </a:solidFill>
                </a:uFill>
                <a:latin typeface="Arial"/>
                <a:ea typeface="Droid Sans Fallback"/>
              </a:rPr>
              <a:t>, LINAC4</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307" name="CustomShape 5"/>
          <p:cNvSpPr/>
          <p:nvPr/>
        </p:nvSpPr>
        <p:spPr>
          <a:xfrm>
            <a:off x="194400" y="2886840"/>
            <a:ext cx="3898440" cy="10753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Topics:</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Particle Source Simulation and Design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Negative Ion Beam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Plasmas Physics </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b="1" strike="noStrike" spc="-1" dirty="0">
                <a:solidFill>
                  <a:srgbClr val="000000"/>
                </a:solidFill>
                <a:uFill>
                  <a:solidFill>
                    <a:srgbClr val="FFFFFF"/>
                  </a:solidFill>
                </a:uFill>
                <a:latin typeface="Arial"/>
                <a:ea typeface="Droid Sans Fallback"/>
              </a:rPr>
              <a:t>Beam Transport</a:t>
            </a:r>
            <a:endParaRPr lang="es-MX" sz="1800" strike="noStrike" spc="-1" dirty="0">
              <a:solidFill>
                <a:srgbClr val="000000"/>
              </a:solidFill>
              <a:uFill>
                <a:solidFill>
                  <a:srgbClr val="FFFFFF"/>
                </a:solidFill>
              </a:uFill>
              <a:latin typeface="Arial"/>
            </a:endParaRPr>
          </a:p>
        </p:txBody>
      </p:sp>
      <p:sp>
        <p:nvSpPr>
          <p:cNvPr id="308" name="CustomShape 6"/>
          <p:cNvSpPr/>
          <p:nvPr/>
        </p:nvSpPr>
        <p:spPr>
          <a:xfrm>
            <a:off x="165600" y="599508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400" strike="noStrike" spc="-1">
                <a:solidFill>
                  <a:srgbClr val="000000"/>
                </a:solidFill>
                <a:uFill>
                  <a:solidFill>
                    <a:srgbClr val="FFFFFF"/>
                  </a:solidFill>
                </a:uFill>
                <a:latin typeface="Arial"/>
                <a:ea typeface="Droid Sans Fallback"/>
              </a:rPr>
              <a:t>Simulation of the Linac4 Ion source</a:t>
            </a:r>
            <a:endParaRPr lang="es-MX" sz="1800" strike="noStrike" spc="-1">
              <a:solidFill>
                <a:srgbClr val="000000"/>
              </a:solidFill>
              <a:uFill>
                <a:solidFill>
                  <a:srgbClr val="FFFFFF"/>
                </a:solidFill>
              </a:uFill>
              <a:latin typeface="Arial"/>
            </a:endParaRPr>
          </a:p>
          <a:p>
            <a:pPr marL="216000" indent="-206640" algn="just">
              <a:lnSpc>
                <a:spcPct val="100000"/>
              </a:lnSpc>
            </a:pPr>
            <a:r>
              <a:rPr lang="es-MX" sz="1400" strike="noStrike" spc="-1">
                <a:solidFill>
                  <a:srgbClr val="000000"/>
                </a:solidFill>
                <a:uFill>
                  <a:solidFill>
                    <a:srgbClr val="FFFFFF"/>
                  </a:solidFill>
                </a:uFill>
                <a:latin typeface="Arial"/>
                <a:ea typeface="Droid Sans Fallback"/>
              </a:rPr>
              <a:t>Electodes(Blue)</a:t>
            </a:r>
            <a:endParaRPr lang="es-MX" sz="1800" strike="noStrike" spc="-1">
              <a:solidFill>
                <a:srgbClr val="000000"/>
              </a:solidFill>
              <a:uFill>
                <a:solidFill>
                  <a:srgbClr val="FFFFFF"/>
                </a:solidFill>
              </a:uFill>
              <a:latin typeface="Arial"/>
            </a:endParaRPr>
          </a:p>
          <a:p>
            <a:pPr marL="216000" indent="-206640" algn="just">
              <a:lnSpc>
                <a:spcPct val="100000"/>
              </a:lnSpc>
            </a:pPr>
            <a:r>
              <a:rPr lang="es-MX" sz="1400" strike="noStrike" spc="-1">
                <a:solidFill>
                  <a:srgbClr val="000000"/>
                </a:solidFill>
                <a:uFill>
                  <a:solidFill>
                    <a:srgbClr val="FFFFFF"/>
                  </a:solidFill>
                </a:uFill>
                <a:latin typeface="Arial"/>
                <a:ea typeface="Droid Sans Fallback"/>
              </a:rPr>
              <a:t>H- Beam (Red</a:t>
            </a:r>
            <a:r>
              <a:rPr lang="es-MX" sz="1090" strike="noStrike" spc="-1">
                <a:solidFill>
                  <a:srgbClr val="000000"/>
                </a:solidFill>
                <a:uFill>
                  <a:solidFill>
                    <a:srgbClr val="FFFFFF"/>
                  </a:solidFill>
                </a:uFill>
                <a:latin typeface="Arial"/>
                <a:ea typeface="Droid Sans Fallback"/>
              </a:rPr>
              <a:t>)</a:t>
            </a:r>
            <a:endParaRPr lang="es-MX" sz="1800" strike="noStrike" spc="-1">
              <a:solidFill>
                <a:srgbClr val="000000"/>
              </a:solidFill>
              <a:uFill>
                <a:solidFill>
                  <a:srgbClr val="FFFFFF"/>
                </a:solidFill>
              </a:uFill>
              <a:latin typeface="Arial"/>
            </a:endParaRPr>
          </a:p>
        </p:txBody>
      </p:sp>
      <p:sp>
        <p:nvSpPr>
          <p:cNvPr id="309" name="CustomShape 7"/>
          <p:cNvSpPr/>
          <p:nvPr/>
        </p:nvSpPr>
        <p:spPr>
          <a:xfrm>
            <a:off x="4909680" y="2961000"/>
            <a:ext cx="3898440" cy="10753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270" b="1" strike="noStrike" spc="-1" dirty="0">
                <a:solidFill>
                  <a:srgbClr val="000000"/>
                </a:solidFill>
                <a:uFill>
                  <a:solidFill>
                    <a:srgbClr val="FFFFFF"/>
                  </a:solidFill>
                </a:uFill>
                <a:latin typeface="Arial"/>
                <a:ea typeface="Droid Sans Fallback"/>
              </a:rPr>
              <a:t>3-D models of Space charge compensation</a:t>
            </a:r>
            <a:endParaRPr lang="es-MX" sz="1800" strike="noStrike" spc="-1" dirty="0">
              <a:solidFill>
                <a:srgbClr val="000000"/>
              </a:solidFill>
              <a:uFill>
                <a:solidFill>
                  <a:srgbClr val="FFFFFF"/>
                </a:solidFill>
              </a:uFill>
              <a:latin typeface="Arial"/>
            </a:endParaRPr>
          </a:p>
          <a:p>
            <a:pPr marL="208080" indent="-206640">
              <a:lnSpc>
                <a:spcPct val="100000"/>
              </a:lnSpc>
            </a:pPr>
            <a:r>
              <a:rPr lang="es-MX" sz="1270" b="1" strike="noStrike" spc="-1" dirty="0">
                <a:solidFill>
                  <a:srgbClr val="000000"/>
                </a:solidFill>
                <a:uFill>
                  <a:solidFill>
                    <a:srgbClr val="FFFFFF"/>
                  </a:solidFill>
                </a:uFill>
                <a:latin typeface="Arial"/>
                <a:ea typeface="Droid Sans Fallback"/>
              </a:rPr>
              <a:t>Magnet Design </a:t>
            </a:r>
            <a:endParaRPr lang="es-MX" sz="1800" strike="noStrike" spc="-1" dirty="0">
              <a:solidFill>
                <a:srgbClr val="000000"/>
              </a:solidFill>
              <a:uFill>
                <a:solidFill>
                  <a:srgbClr val="FFFFFF"/>
                </a:solidFill>
              </a:uFill>
              <a:latin typeface="Arial"/>
            </a:endParaRPr>
          </a:p>
        </p:txBody>
      </p:sp>
      <p:pic>
        <p:nvPicPr>
          <p:cNvPr id="310" name="Picture 3"/>
          <p:cNvPicPr/>
          <p:nvPr/>
        </p:nvPicPr>
        <p:blipFill>
          <a:blip r:embed="rId3"/>
          <a:srcRect l="7" t="8063" r="5930" b="5937"/>
          <a:stretch/>
        </p:blipFill>
        <p:spPr>
          <a:xfrm>
            <a:off x="5622878" y="3816000"/>
            <a:ext cx="2872042" cy="1430460"/>
          </a:xfrm>
          <a:prstGeom prst="rect">
            <a:avLst/>
          </a:prstGeom>
          <a:ln>
            <a:noFill/>
          </a:ln>
        </p:spPr>
      </p:pic>
      <p:pic>
        <p:nvPicPr>
          <p:cNvPr id="311" name="Picture 1"/>
          <p:cNvPicPr/>
          <p:nvPr/>
        </p:nvPicPr>
        <p:blipFill>
          <a:blip r:embed="rId4"/>
          <a:srcRect t="2616" b="29217"/>
          <a:stretch/>
        </p:blipFill>
        <p:spPr>
          <a:xfrm>
            <a:off x="0" y="432000"/>
            <a:ext cx="1598400" cy="1582560"/>
          </a:xfrm>
          <a:prstGeom prst="rect">
            <a:avLst/>
          </a:prstGeom>
          <a:ln>
            <a:noFill/>
          </a:ln>
        </p:spPr>
      </p:pic>
      <p:sp>
        <p:nvSpPr>
          <p:cNvPr id="312" name="CustomShape 8"/>
          <p:cNvSpPr/>
          <p:nvPr/>
        </p:nvSpPr>
        <p:spPr>
          <a:xfrm>
            <a:off x="72000" y="2160000"/>
            <a:ext cx="237564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cvalerio@uas.edu.mx</a:t>
            </a:r>
            <a:endParaRPr lang="es-MX" sz="1800" strike="noStrike" spc="-1">
              <a:solidFill>
                <a:srgbClr val="000000"/>
              </a:solidFill>
              <a:uFill>
                <a:solidFill>
                  <a:srgbClr val="FFFFFF"/>
                </a:solidFill>
              </a:uFill>
              <a:latin typeface="Arial"/>
            </a:endParaRPr>
          </a:p>
        </p:txBody>
      </p:sp>
      <p:pic>
        <p:nvPicPr>
          <p:cNvPr id="13" name="Picture 10"/>
          <p:cNvPicPr/>
          <p:nvPr/>
        </p:nvPicPr>
        <p:blipFill>
          <a:blip r:embed="rId6"/>
          <a:stretch/>
        </p:blipFill>
        <p:spPr>
          <a:xfrm>
            <a:off x="4423236" y="5234760"/>
            <a:ext cx="3309120" cy="1623240"/>
          </a:xfrm>
          <a:prstGeom prst="rect">
            <a:avLst/>
          </a:prstGeom>
          <a:ln>
            <a:noFill/>
          </a:ln>
        </p:spPr>
      </p:pic>
    </p:spTree>
    <p:extLst>
      <p:ext uri="{BB962C8B-B14F-4D97-AF65-F5344CB8AC3E}">
        <p14:creationId xmlns:p14="http://schemas.microsoft.com/office/powerpoint/2010/main" val="2741465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3"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r>
              <a:rPr lang="es-MX" sz="1400" b="1" strike="noStrike" spc="-1" dirty="0">
                <a:solidFill>
                  <a:srgbClr val="000000"/>
                </a:solidFill>
                <a:uFill>
                  <a:solidFill>
                    <a:srgbClr val="FFFFFF"/>
                  </a:solidFill>
                </a:uFill>
                <a:latin typeface="Arial"/>
                <a:ea typeface="Droid Sans Fallback"/>
              </a:rPr>
              <a:t>:</a:t>
            </a:r>
            <a:endParaRPr lang="es-MX" sz="1800" strike="noStrike" spc="-1" dirty="0">
              <a:solidFill>
                <a:srgbClr val="000000"/>
              </a:solidFill>
              <a:uFill>
                <a:solidFill>
                  <a:srgbClr val="FFFFFF"/>
                </a:solidFill>
              </a:uFill>
              <a:latin typeface="Arial"/>
            </a:endParaRPr>
          </a:p>
        </p:txBody>
      </p:sp>
      <p:pic>
        <p:nvPicPr>
          <p:cNvPr id="294" name="Picture 2"/>
          <p:cNvPicPr/>
          <p:nvPr/>
        </p:nvPicPr>
        <p:blipFill>
          <a:blip r:embed="rId2"/>
          <a:stretch/>
        </p:blipFill>
        <p:spPr>
          <a:xfrm>
            <a:off x="124200" y="432000"/>
            <a:ext cx="1533600" cy="1566360"/>
          </a:xfrm>
          <a:prstGeom prst="rect">
            <a:avLst/>
          </a:prstGeom>
          <a:ln>
            <a:noFill/>
          </a:ln>
        </p:spPr>
      </p:pic>
      <p:sp>
        <p:nvSpPr>
          <p:cNvPr id="295" name="CustomShape 4"/>
          <p:cNvSpPr/>
          <p:nvPr/>
        </p:nvSpPr>
        <p:spPr>
          <a:xfrm>
            <a:off x="1872000" y="343800"/>
            <a:ext cx="7198920" cy="179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Juan Reyes Herrera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a:solidFill>
                  <a:srgbClr val="292934"/>
                </a:solidFill>
                <a:uFill>
                  <a:solidFill>
                    <a:srgbClr val="FFFFFF"/>
                  </a:solidFill>
                </a:uFill>
                <a:latin typeface="Arial"/>
                <a:ea typeface="DejaVu Sans"/>
              </a:rPr>
              <a:t>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292934"/>
                </a:solidFill>
                <a:uFill>
                  <a:solidFill>
                    <a:srgbClr val="FFFFFF"/>
                  </a:solidFill>
                </a:uFill>
                <a:latin typeface="Arial"/>
                <a:ea typeface="DejaVu Sans"/>
              </a:rPr>
              <a:t>Institute of Physics, UNAM </a:t>
            </a:r>
            <a:r>
              <a:rPr lang="es-MX" sz="1400" strike="noStrike" spc="-1" dirty="0">
                <a:solidFill>
                  <a:srgbClr val="292934"/>
                </a:solidFill>
                <a:uFill>
                  <a:solidFill>
                    <a:srgbClr val="FFFFFF"/>
                  </a:solidFill>
                </a:uFill>
                <a:latin typeface="Arial"/>
                <a:ea typeface="DejaVu Sans"/>
              </a:rPr>
              <a:t>– CDMX, México</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ALBA Synchrotron Light Source </a:t>
            </a:r>
            <a:r>
              <a:rPr lang="es-MX" sz="1400" strike="noStrike" spc="-1" dirty="0">
                <a:solidFill>
                  <a:srgbClr val="292934"/>
                </a:solidFill>
                <a:uFill>
                  <a:solidFill>
                    <a:srgbClr val="FFFFFF"/>
                  </a:solidFill>
                </a:uFill>
                <a:latin typeface="Arial"/>
                <a:ea typeface="DejaVu Sans"/>
              </a:rPr>
              <a:t>– Barcelona, Spain.</a:t>
            </a:r>
            <a:endParaRPr lang="es-MX" sz="1800" strike="noStrike" spc="-1" dirty="0">
              <a:solidFill>
                <a:srgbClr val="000000"/>
              </a:solidFill>
              <a:uFill>
                <a:solidFill>
                  <a:srgbClr val="FFFFFF"/>
                </a:solidFill>
              </a:uFill>
              <a:latin typeface="Arial"/>
            </a:endParaRPr>
          </a:p>
        </p:txBody>
      </p:sp>
      <p:sp>
        <p:nvSpPr>
          <p:cNvPr id="296" name="CustomShape 5"/>
          <p:cNvSpPr/>
          <p:nvPr/>
        </p:nvSpPr>
        <p:spPr>
          <a:xfrm>
            <a:off x="22680" y="2088000"/>
            <a:ext cx="220824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ＭＳ Ｐゴシック"/>
                <a:hlinkClick r:id="rId3"/>
              </a:rPr>
              <a:t>jureyherrera@gmail.com</a:t>
            </a:r>
            <a:r>
              <a:rPr lang="es-MX" sz="1400" strike="noStrike" spc="-1">
                <a:solidFill>
                  <a:srgbClr val="00B0F0"/>
                </a:solidFill>
                <a:uFill>
                  <a:solidFill>
                    <a:srgbClr val="FFFFFF"/>
                  </a:solidFill>
                </a:uFill>
                <a:latin typeface="Arial"/>
                <a:ea typeface="ＭＳ Ｐゴシック"/>
              </a:rPr>
              <a:t> </a:t>
            </a:r>
            <a:endParaRPr lang="es-MX" sz="1800" strike="noStrike" spc="-1">
              <a:solidFill>
                <a:srgbClr val="000000"/>
              </a:solidFill>
              <a:uFill>
                <a:solidFill>
                  <a:srgbClr val="FFFFFF"/>
                </a:solidFill>
              </a:uFill>
              <a:latin typeface="Arial"/>
            </a:endParaRPr>
          </a:p>
        </p:txBody>
      </p:sp>
      <p:pic>
        <p:nvPicPr>
          <p:cNvPr id="297" name="Picture 7"/>
          <p:cNvPicPr/>
          <p:nvPr/>
        </p:nvPicPr>
        <p:blipFill>
          <a:blip r:embed="rId4"/>
          <a:stretch/>
        </p:blipFill>
        <p:spPr>
          <a:xfrm>
            <a:off x="2999880" y="4608000"/>
            <a:ext cx="3119040" cy="1870920"/>
          </a:xfrm>
          <a:prstGeom prst="rect">
            <a:avLst/>
          </a:prstGeom>
          <a:ln w="9360">
            <a:noFill/>
          </a:ln>
        </p:spPr>
      </p:pic>
      <p:sp>
        <p:nvSpPr>
          <p:cNvPr id="298" name="CustomShape 6"/>
          <p:cNvSpPr/>
          <p:nvPr/>
        </p:nvSpPr>
        <p:spPr>
          <a:xfrm>
            <a:off x="304920" y="3076920"/>
            <a:ext cx="5942160" cy="179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b="1" strike="noStrike" spc="-1" dirty="0">
                <a:solidFill>
                  <a:srgbClr val="000000"/>
                </a:solidFill>
                <a:uFill>
                  <a:solidFill>
                    <a:srgbClr val="FFFFFF"/>
                  </a:solidFill>
                </a:uFill>
                <a:latin typeface="Arial"/>
                <a:ea typeface="DejaVu Sans"/>
              </a:rPr>
              <a:t>Simultaneous PIXE and XRF elemental analysis.</a:t>
            </a:r>
            <a:endParaRPr lang="es-MX" sz="1800" strike="noStrike" spc="-1" dirty="0">
              <a:solidFill>
                <a:srgbClr val="000000"/>
              </a:solidFill>
              <a:uFill>
                <a:solidFill>
                  <a:srgbClr val="FFFFFF"/>
                </a:solidFill>
              </a:uFill>
              <a:latin typeface="Arial"/>
            </a:endParaRPr>
          </a:p>
          <a:p>
            <a:pPr algn="just">
              <a:lnSpc>
                <a:spcPct val="100000"/>
              </a:lnSpc>
            </a:pP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Areas of Interest</a:t>
            </a:r>
            <a:r>
              <a:rPr lang="es-MX" sz="1400" b="1" strike="noStrike" spc="-1" dirty="0">
                <a:solidFill>
                  <a:srgbClr val="292934"/>
                </a:solidFill>
                <a:uFill>
                  <a:solidFill>
                    <a:srgbClr val="FFFFFF"/>
                  </a:solidFill>
                </a:uFill>
                <a:latin typeface="Arial"/>
                <a:ea typeface="DejaVu Sans"/>
              </a:rPr>
              <a:t>:</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X-ray spectrometry.</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Synchrotron light sources.</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 X-ray optics and beamline design.</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Surface plasma process.</a:t>
            </a: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b="1" strike="noStrike" spc="-1" dirty="0">
                <a:solidFill>
                  <a:srgbClr val="000000"/>
                </a:solidFill>
                <a:uFill>
                  <a:solidFill>
                    <a:srgbClr val="FFFFFF"/>
                  </a:solidFill>
                </a:uFill>
                <a:latin typeface="Arial"/>
                <a:ea typeface="DejaVu Sans"/>
              </a:rPr>
              <a:t>Accelerator physics.</a:t>
            </a:r>
            <a:endParaRPr lang="es-MX" sz="1800" strike="noStrike" spc="-1" dirty="0">
              <a:solidFill>
                <a:srgbClr val="000000"/>
              </a:solidFill>
              <a:uFill>
                <a:solidFill>
                  <a:srgbClr val="FFFFFF"/>
                </a:solidFill>
              </a:uFill>
              <a:latin typeface="Arial"/>
            </a:endParaRPr>
          </a:p>
        </p:txBody>
      </p:sp>
      <p:pic>
        <p:nvPicPr>
          <p:cNvPr id="299" name="Picture 8"/>
          <p:cNvPicPr/>
          <p:nvPr/>
        </p:nvPicPr>
        <p:blipFill>
          <a:blip r:embed="rId5"/>
          <a:stretch/>
        </p:blipFill>
        <p:spPr>
          <a:xfrm>
            <a:off x="6313320" y="5104440"/>
            <a:ext cx="2541600" cy="1446480"/>
          </a:xfrm>
          <a:prstGeom prst="rect">
            <a:avLst/>
          </a:prstGeom>
          <a:ln w="9360">
            <a:noFill/>
          </a:ln>
        </p:spPr>
      </p:pic>
      <p:pic>
        <p:nvPicPr>
          <p:cNvPr id="300" name="Picture 3"/>
          <p:cNvPicPr/>
          <p:nvPr/>
        </p:nvPicPr>
        <p:blipFill>
          <a:blip r:embed="rId6"/>
          <a:stretch/>
        </p:blipFill>
        <p:spPr>
          <a:xfrm>
            <a:off x="194400" y="5256000"/>
            <a:ext cx="3114720" cy="1438920"/>
          </a:xfrm>
          <a:prstGeom prst="rect">
            <a:avLst/>
          </a:prstGeom>
          <a:ln>
            <a:noFill/>
          </a:ln>
        </p:spPr>
      </p:pic>
      <p:pic>
        <p:nvPicPr>
          <p:cNvPr id="301" name="Picture 4"/>
          <p:cNvPicPr/>
          <p:nvPr/>
        </p:nvPicPr>
        <p:blipFill>
          <a:blip r:embed="rId7"/>
          <a:stretch/>
        </p:blipFill>
        <p:spPr>
          <a:xfrm>
            <a:off x="5760000" y="2406960"/>
            <a:ext cx="2675520" cy="2055960"/>
          </a:xfrm>
          <a:prstGeom prst="rect">
            <a:avLst/>
          </a:prstGeom>
          <a:ln>
            <a:noFill/>
          </a:ln>
        </p:spPr>
      </p:pic>
    </p:spTree>
    <p:extLst>
      <p:ext uri="{BB962C8B-B14F-4D97-AF65-F5344CB8AC3E}">
        <p14:creationId xmlns:p14="http://schemas.microsoft.com/office/powerpoint/2010/main" val="146942934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761921" y="472370"/>
            <a:ext cx="5263200" cy="306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r>
              <a:rPr lang="en-US" sz="1300" dirty="0">
                <a:solidFill>
                  <a:schemeClr val="bg1"/>
                </a:solidFill>
              </a:rPr>
              <a:t>Name:      </a:t>
            </a:r>
            <a:r>
              <a:rPr lang="en-US" sz="1500" b="1" dirty="0">
                <a:solidFill>
                  <a:schemeClr val="bg1"/>
                </a:solidFill>
              </a:rPr>
              <a:t>Alejandro </a:t>
            </a:r>
            <a:r>
              <a:rPr lang="en-US" sz="1500" b="1" dirty="0" err="1">
                <a:solidFill>
                  <a:schemeClr val="bg1"/>
                </a:solidFill>
              </a:rPr>
              <a:t>Castilla</a:t>
            </a:r>
            <a:r>
              <a:rPr lang="en-US" sz="1500" b="1" dirty="0">
                <a:solidFill>
                  <a:schemeClr val="bg1"/>
                </a:solidFill>
              </a:rPr>
              <a:t> </a:t>
            </a:r>
            <a:r>
              <a:rPr lang="en-US" sz="1500" b="1" dirty="0" err="1">
                <a:solidFill>
                  <a:schemeClr val="bg1"/>
                </a:solidFill>
              </a:rPr>
              <a:t>Loeza</a:t>
            </a:r>
            <a:r>
              <a:rPr lang="en-US" sz="1500" b="1" dirty="0">
                <a:solidFill>
                  <a:schemeClr val="bg1"/>
                </a:solidFill>
              </a:rPr>
              <a:t>.</a:t>
            </a:r>
          </a:p>
          <a:p>
            <a:endParaRPr lang="en-US" sz="1100" dirty="0">
              <a:solidFill>
                <a:schemeClr val="bg1"/>
              </a:solidFill>
            </a:endParaRPr>
          </a:p>
          <a:p>
            <a:r>
              <a:rPr lang="en-US" sz="1300" dirty="0">
                <a:solidFill>
                  <a:schemeClr val="bg1"/>
                </a:solidFill>
              </a:rPr>
              <a:t>Degree:         </a:t>
            </a:r>
            <a:r>
              <a:rPr lang="en-US" sz="1500" b="1" dirty="0">
                <a:solidFill>
                  <a:schemeClr val="bg1"/>
                </a:solidFill>
              </a:rPr>
              <a:t>PhD. </a:t>
            </a:r>
            <a:r>
              <a:rPr lang="en-US" sz="1500" b="1" dirty="0" smtClean="0">
                <a:solidFill>
                  <a:schemeClr val="bg1"/>
                </a:solidFill>
              </a:rPr>
              <a:t> </a:t>
            </a:r>
            <a:r>
              <a:rPr lang="en-US" sz="1500" b="1" dirty="0">
                <a:solidFill>
                  <a:schemeClr val="bg1"/>
                </a:solidFill>
              </a:rPr>
              <a:t>In Physics.</a:t>
            </a:r>
          </a:p>
          <a:p>
            <a:endParaRPr lang="en-US" sz="1100" dirty="0">
              <a:solidFill>
                <a:schemeClr val="bg1"/>
              </a:solidFill>
            </a:endParaRPr>
          </a:p>
          <a:p>
            <a:r>
              <a:rPr lang="en-US" sz="1300" dirty="0">
                <a:solidFill>
                  <a:schemeClr val="bg1"/>
                </a:solidFill>
              </a:rPr>
              <a:t>Affiliations: </a:t>
            </a:r>
            <a:endParaRPr lang="en-US" sz="1300" b="1" dirty="0">
              <a:solidFill>
                <a:schemeClr val="bg1"/>
              </a:solidFill>
            </a:endParaRPr>
          </a:p>
          <a:p>
            <a:r>
              <a:rPr lang="en-US" sz="1500" b="1" dirty="0">
                <a:solidFill>
                  <a:schemeClr val="bg1"/>
                </a:solidFill>
              </a:rPr>
              <a:t>CERN Beams Group RF-SRF </a:t>
            </a:r>
            <a:r>
              <a:rPr lang="en-US" sz="1500" dirty="0">
                <a:solidFill>
                  <a:schemeClr val="bg1"/>
                </a:solidFill>
              </a:rPr>
              <a:t>– Geneva, CH.</a:t>
            </a:r>
          </a:p>
          <a:p>
            <a:r>
              <a:rPr lang="en-US" sz="1500" b="1" dirty="0">
                <a:solidFill>
                  <a:schemeClr val="bg1"/>
                </a:solidFill>
              </a:rPr>
              <a:t>Universidad de Guanajuato </a:t>
            </a:r>
            <a:r>
              <a:rPr lang="en-US" sz="1500" dirty="0">
                <a:solidFill>
                  <a:schemeClr val="bg1"/>
                </a:solidFill>
              </a:rPr>
              <a:t>– León, </a:t>
            </a:r>
            <a:r>
              <a:rPr lang="en-US" sz="1500" dirty="0" err="1">
                <a:solidFill>
                  <a:schemeClr val="bg1"/>
                </a:solidFill>
              </a:rPr>
              <a:t>Gto</a:t>
            </a:r>
            <a:r>
              <a:rPr lang="en-US" sz="1500" dirty="0">
                <a:solidFill>
                  <a:schemeClr val="bg1"/>
                </a:solidFill>
              </a:rPr>
              <a:t>. </a:t>
            </a:r>
          </a:p>
          <a:p>
            <a:r>
              <a:rPr lang="en-US" sz="1500" b="1" dirty="0">
                <a:solidFill>
                  <a:schemeClr val="bg1"/>
                </a:solidFill>
              </a:rPr>
              <a:t>Jefferson Lab </a:t>
            </a:r>
            <a:r>
              <a:rPr lang="en-US" sz="1500" dirty="0">
                <a:solidFill>
                  <a:schemeClr val="bg1"/>
                </a:solidFill>
              </a:rPr>
              <a:t>– Newport News, VA.</a:t>
            </a:r>
          </a:p>
          <a:p>
            <a:r>
              <a:rPr lang="en-US" sz="1500" b="1" dirty="0">
                <a:solidFill>
                  <a:schemeClr val="bg1"/>
                </a:solidFill>
              </a:rPr>
              <a:t>Old Dominion University </a:t>
            </a:r>
            <a:r>
              <a:rPr lang="en-US" sz="1500" dirty="0">
                <a:solidFill>
                  <a:schemeClr val="bg1"/>
                </a:solidFill>
              </a:rPr>
              <a:t>- Norfolk, VA.</a:t>
            </a:r>
          </a:p>
          <a:p>
            <a:endParaRPr lang="en-US" sz="1100" dirty="0">
              <a:solidFill>
                <a:schemeClr val="bg1"/>
              </a:solidFill>
            </a:endParaRPr>
          </a:p>
          <a:p>
            <a:r>
              <a:rPr lang="en-US" sz="1300" dirty="0">
                <a:solidFill>
                  <a:schemeClr val="bg1"/>
                </a:solidFill>
              </a:rPr>
              <a:t>Institutions where develops his research:</a:t>
            </a:r>
          </a:p>
          <a:p>
            <a:r>
              <a:rPr lang="en-US" sz="1500" b="1" dirty="0">
                <a:solidFill>
                  <a:schemeClr val="bg1"/>
                </a:solidFill>
              </a:rPr>
              <a:t>CERN Beams RF-SRF </a:t>
            </a:r>
            <a:r>
              <a:rPr lang="en-US" sz="1500" dirty="0">
                <a:solidFill>
                  <a:schemeClr val="bg1"/>
                </a:solidFill>
              </a:rPr>
              <a:t>– Geneva, CH.</a:t>
            </a:r>
            <a:endParaRPr lang="en-US" sz="1500" b="1" dirty="0">
              <a:solidFill>
                <a:schemeClr val="bg1"/>
              </a:solidFill>
            </a:endParaRPr>
          </a:p>
          <a:p>
            <a:r>
              <a:rPr lang="en-US" sz="1500" b="1" dirty="0">
                <a:solidFill>
                  <a:schemeClr val="bg1"/>
                </a:solidFill>
              </a:rPr>
              <a:t>Center for Accelerator Science </a:t>
            </a:r>
            <a:r>
              <a:rPr lang="en-US" sz="1500" dirty="0">
                <a:solidFill>
                  <a:schemeClr val="bg1"/>
                </a:solidFill>
              </a:rPr>
              <a:t>– ODU.</a:t>
            </a:r>
          </a:p>
          <a:p>
            <a:r>
              <a:rPr lang="en-US" sz="1500" b="1" dirty="0">
                <a:solidFill>
                  <a:schemeClr val="bg1"/>
                </a:solidFill>
              </a:rPr>
              <a:t>Jefferson Lab </a:t>
            </a:r>
            <a:r>
              <a:rPr lang="en-US" sz="1500" dirty="0">
                <a:solidFill>
                  <a:schemeClr val="bg1"/>
                </a:solidFill>
              </a:rPr>
              <a:t>– Newport News, VA.</a:t>
            </a:r>
          </a:p>
        </p:txBody>
      </p:sp>
      <p:sp>
        <p:nvSpPr>
          <p:cNvPr id="15363" name="TextBox 2"/>
          <p:cNvSpPr txBox="1">
            <a:spLocks noChangeArrowheads="1"/>
          </p:cNvSpPr>
          <p:nvPr/>
        </p:nvSpPr>
        <p:spPr bwMode="auto">
          <a:xfrm>
            <a:off x="563040" y="3917211"/>
            <a:ext cx="6577920" cy="24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a:solidFill>
                  <a:schemeClr val="bg1"/>
                </a:solidFill>
                <a:latin typeface="Arial" charset="0"/>
                <a:ea typeface="ＭＳ Ｐゴシック" charset="0"/>
                <a:cs typeface="ＭＳ Ｐゴシック" charset="0"/>
              </a:defRPr>
            </a:lvl1pPr>
            <a:lvl2pPr marL="1028700">
              <a:defRPr>
                <a:solidFill>
                  <a:schemeClr val="bg1"/>
                </a:solidFill>
                <a:latin typeface="Arial" charset="0"/>
                <a:ea typeface="ＭＳ Ｐゴシック" charset="0"/>
              </a:defRPr>
            </a:lvl2pPr>
            <a:lvl3pPr>
              <a:defRPr>
                <a:solidFill>
                  <a:schemeClr val="bg1"/>
                </a:solidFill>
                <a:latin typeface="Arial" charset="0"/>
                <a:ea typeface="ＭＳ Ｐゴシック" charset="0"/>
              </a:defRPr>
            </a:lvl3pPr>
            <a:lvl4pPr>
              <a:defRPr>
                <a:solidFill>
                  <a:schemeClr val="bg1"/>
                </a:solidFill>
                <a:latin typeface="Arial" charset="0"/>
                <a:ea typeface="ＭＳ Ｐゴシック" charset="0"/>
              </a:defRPr>
            </a:lvl4pPr>
            <a:lvl5pPr>
              <a:defRPr>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a:solidFill>
                  <a:schemeClr val="bg1"/>
                </a:solidFill>
                <a:latin typeface="Arial" charset="0"/>
                <a:ea typeface="ＭＳ Ｐゴシック" charset="0"/>
              </a:defRPr>
            </a:lvl9pPr>
          </a:lstStyle>
          <a:p>
            <a:r>
              <a:rPr lang="en-US" sz="1300" dirty="0">
                <a:solidFill>
                  <a:srgbClr val="000000"/>
                </a:solidFill>
              </a:rPr>
              <a:t>Project Subject:</a:t>
            </a:r>
          </a:p>
          <a:p>
            <a:r>
              <a:rPr lang="en-US" b="1" dirty="0">
                <a:solidFill>
                  <a:srgbClr val="000000"/>
                </a:solidFill>
              </a:rPr>
              <a:t>Design and Operation of Superconducting Radiofrequency Cavities for Particle Accelerators.</a:t>
            </a:r>
          </a:p>
          <a:p>
            <a:endParaRPr lang="en-US" sz="1500" dirty="0">
              <a:solidFill>
                <a:srgbClr val="000000"/>
              </a:solidFill>
            </a:endParaRPr>
          </a:p>
          <a:p>
            <a:pPr>
              <a:buFont typeface="Arial" charset="0"/>
              <a:buChar char="•"/>
            </a:pPr>
            <a:r>
              <a:rPr lang="en-US" sz="1500" dirty="0">
                <a:solidFill>
                  <a:srgbClr val="000000"/>
                </a:solidFill>
              </a:rPr>
              <a:t> Radiofrequency Applications Beyond Acceleration.</a:t>
            </a:r>
          </a:p>
          <a:p>
            <a:pPr>
              <a:buFont typeface="Arial" charset="0"/>
              <a:buChar char="•"/>
            </a:pPr>
            <a:r>
              <a:rPr lang="en-US" sz="1500" dirty="0">
                <a:solidFill>
                  <a:srgbClr val="000000"/>
                </a:solidFill>
              </a:rPr>
              <a:t> High Luminosity Future Colliders.</a:t>
            </a:r>
          </a:p>
          <a:p>
            <a:pPr>
              <a:buFont typeface="Arial" charset="0"/>
              <a:buChar char="•"/>
            </a:pPr>
            <a:endParaRPr lang="en-US" sz="1500" dirty="0">
              <a:solidFill>
                <a:srgbClr val="000000"/>
              </a:solidFill>
            </a:endParaRPr>
          </a:p>
          <a:p>
            <a:pPr lvl="1"/>
            <a:r>
              <a:rPr lang="en-US" sz="1500" b="1" dirty="0">
                <a:solidFill>
                  <a:srgbClr val="000000"/>
                </a:solidFill>
              </a:rPr>
              <a:t>Areas of Interest:</a:t>
            </a:r>
          </a:p>
          <a:p>
            <a:pPr lvl="1">
              <a:buFont typeface="Arial" charset="0"/>
              <a:buChar char="•"/>
            </a:pPr>
            <a:r>
              <a:rPr lang="en-US" sz="1500" dirty="0">
                <a:solidFill>
                  <a:srgbClr val="000000"/>
                </a:solidFill>
              </a:rPr>
              <a:t>Superconducting RF.</a:t>
            </a:r>
          </a:p>
          <a:p>
            <a:pPr lvl="1">
              <a:buFont typeface="Arial" charset="0"/>
              <a:buChar char="•"/>
            </a:pPr>
            <a:r>
              <a:rPr lang="en-US" sz="1500" dirty="0">
                <a:solidFill>
                  <a:srgbClr val="000000"/>
                </a:solidFill>
              </a:rPr>
              <a:t>Beam Dynamics at the Interaction Region.</a:t>
            </a:r>
          </a:p>
        </p:txBody>
      </p:sp>
      <p:pic>
        <p:nvPicPr>
          <p:cNvPr id="153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40" y="455088"/>
            <a:ext cx="1866240" cy="24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8161" y="3577336"/>
            <a:ext cx="2008800" cy="138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2480" y="456529"/>
            <a:ext cx="2008800" cy="15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0880" y="4759701"/>
            <a:ext cx="2797920" cy="209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3841" y="2245196"/>
            <a:ext cx="2013120" cy="109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
          <p:cNvSpPr txBox="1">
            <a:spLocks noChangeArrowheads="1"/>
          </p:cNvSpPr>
          <p:nvPr/>
        </p:nvSpPr>
        <p:spPr bwMode="auto">
          <a:xfrm>
            <a:off x="735840" y="3061839"/>
            <a:ext cx="1520640" cy="283811"/>
          </a:xfrm>
          <a:prstGeom prst="rect">
            <a:avLst/>
          </a:prstGeom>
          <a:noFill/>
          <a:ln>
            <a:noFill/>
          </a:ln>
        </p:spPr>
        <p:txBody>
          <a:bodyPr lIns="82945" tIns="41473" rIns="82945" bIns="41473">
            <a:spAutoFit/>
          </a:bodyPr>
          <a:lstStyle>
            <a:lvl1pPr>
              <a:defRPr sz="2400">
                <a:solidFill>
                  <a:schemeClr val="bg1"/>
                </a:solidFill>
                <a:latin typeface="Arial" charset="0"/>
                <a:ea typeface="ＭＳ Ｐゴシック" charset="-128"/>
              </a:defRPr>
            </a:lvl1pPr>
            <a:lvl2pPr marL="1028700">
              <a:defRPr sz="2400">
                <a:solidFill>
                  <a:schemeClr val="bg1"/>
                </a:solidFill>
                <a:latin typeface="Arial" charset="0"/>
                <a:ea typeface="ＭＳ Ｐゴシック" charset="-128"/>
              </a:defRPr>
            </a:lvl2pPr>
            <a:lvl3pPr>
              <a:defRPr sz="2400">
                <a:solidFill>
                  <a:schemeClr val="bg1"/>
                </a:solidFill>
                <a:latin typeface="Arial" charset="0"/>
                <a:ea typeface="ＭＳ Ｐゴシック" charset="-128"/>
              </a:defRPr>
            </a:lvl3pPr>
            <a:lvl4pPr>
              <a:defRPr sz="2400">
                <a:solidFill>
                  <a:schemeClr val="bg1"/>
                </a:solidFill>
                <a:latin typeface="Arial" charset="0"/>
                <a:ea typeface="ＭＳ Ｐゴシック" charset="-128"/>
              </a:defRPr>
            </a:lvl4pPr>
            <a:lvl5pPr>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128"/>
              </a:defRPr>
            </a:lvl9pPr>
          </a:lstStyle>
          <a:p>
            <a:pPr>
              <a:defRPr/>
            </a:pPr>
            <a:r>
              <a:rPr lang="en-US" altLang="en-US" sz="1300" dirty="0">
                <a:ln w="0">
                  <a:solidFill>
                    <a:srgbClr val="0070C0"/>
                  </a:solidFill>
                </a:ln>
                <a:solidFill>
                  <a:srgbClr val="00B0F0"/>
                </a:solidFill>
                <a:effectLst>
                  <a:outerShdw blurRad="38100" dist="25400" dir="5400000" algn="ctr" rotWithShape="0">
                    <a:srgbClr val="6E747A">
                      <a:alpha val="43000"/>
                    </a:srgbClr>
                  </a:outerShdw>
                </a:effectLst>
                <a:hlinkClick r:id="rId8"/>
              </a:rPr>
              <a:t>a.castilla@cern.ch</a:t>
            </a:r>
            <a:r>
              <a:rPr lang="en-US" altLang="en-US" sz="1300" dirty="0">
                <a:ln w="0">
                  <a:solidFill>
                    <a:srgbClr val="0070C0"/>
                  </a:solidFill>
                </a:ln>
                <a:solidFill>
                  <a:srgbClr val="00B0F0"/>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28675457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 name="CustomShape 3"/>
          <p:cNvSpPr/>
          <p:nvPr/>
        </p:nvSpPr>
        <p:spPr>
          <a:xfrm>
            <a:off x="1764000" y="481680"/>
            <a:ext cx="6874920" cy="149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000000"/>
                </a:solidFill>
                <a:uFill>
                  <a:solidFill>
                    <a:srgbClr val="FFFFFF"/>
                  </a:solidFill>
                </a:uFill>
                <a:latin typeface="Arial"/>
                <a:ea typeface="DejaVu Sans"/>
              </a:rPr>
              <a:t>Salvador I. Sosa Güitrón</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Degree:       </a:t>
            </a:r>
            <a:r>
              <a:rPr lang="es-MX" sz="1400" strike="noStrike" spc="-1" dirty="0">
                <a:solidFill>
                  <a:srgbClr val="000000"/>
                </a:solidFill>
                <a:uFill>
                  <a:solidFill>
                    <a:srgbClr val="FFFFFF"/>
                  </a:solidFill>
                </a:uFill>
                <a:latin typeface="Arial"/>
                <a:ea typeface="DejaVu Sans"/>
              </a:rPr>
              <a:t>  </a:t>
            </a:r>
            <a:r>
              <a:rPr lang="es-MX" sz="1400" b="1" spc="-1" dirty="0">
                <a:solidFill>
                  <a:srgbClr val="292934"/>
                </a:solidFill>
                <a:uFill>
                  <a:solidFill>
                    <a:srgbClr val="FFFFFF"/>
                  </a:solidFill>
                </a:uFill>
                <a:latin typeface="Arial"/>
                <a:ea typeface="DejaVu Sans"/>
              </a:rPr>
              <a:t>PH. D. </a:t>
            </a:r>
            <a:r>
              <a:rPr lang="es-MX" sz="1400" b="1" spc="-1" dirty="0" smtClean="0">
                <a:solidFill>
                  <a:srgbClr val="292934"/>
                </a:solidFill>
                <a:uFill>
                  <a:solidFill>
                    <a:srgbClr val="FFFFFF"/>
                  </a:solidFill>
                </a:uFill>
                <a:latin typeface="Arial"/>
                <a:ea typeface="DejaVu Sans"/>
              </a:rPr>
              <a:t>student</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Affiliation: </a:t>
            </a:r>
            <a:r>
              <a:rPr lang="es-MX" sz="1400" b="1" strike="noStrike" spc="-1" dirty="0">
                <a:solidFill>
                  <a:srgbClr val="000000"/>
                </a:solidFill>
                <a:uFill>
                  <a:solidFill>
                    <a:srgbClr val="FFFFFF"/>
                  </a:solidFill>
                </a:uFill>
                <a:latin typeface="Arial"/>
                <a:ea typeface="DejaVu Sans"/>
              </a:rPr>
              <a:t>Old Dominion University </a:t>
            </a:r>
            <a:r>
              <a:rPr lang="es-MX" sz="1400" strike="noStrike" spc="-1" dirty="0">
                <a:solidFill>
                  <a:srgbClr val="000000"/>
                </a:solidFill>
                <a:uFill>
                  <a:solidFill>
                    <a:srgbClr val="FFFFFF"/>
                  </a:solidFill>
                </a:uFill>
                <a:latin typeface="Arial"/>
                <a:ea typeface="DejaVu Sans"/>
              </a:rPr>
              <a:t>- Norfolk, VA</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Institution where develops his research: </a:t>
            </a:r>
            <a:r>
              <a:rPr lang="es-MX" sz="1400" b="1" strike="noStrike" spc="-1" dirty="0">
                <a:solidFill>
                  <a:srgbClr val="000000"/>
                </a:solidFill>
                <a:uFill>
                  <a:solidFill>
                    <a:srgbClr val="FFFFFF"/>
                  </a:solidFill>
                </a:uFill>
                <a:latin typeface="Arial"/>
                <a:ea typeface="DejaVu Sans"/>
              </a:rPr>
              <a:t>Center for Accelerator Science</a:t>
            </a:r>
            <a:endParaRPr lang="es-MX" sz="1800" strike="noStrike" spc="-1" dirty="0">
              <a:solidFill>
                <a:srgbClr val="000000"/>
              </a:solidFill>
              <a:uFill>
                <a:solidFill>
                  <a:srgbClr val="FFFFFF"/>
                </a:solidFill>
              </a:uFill>
              <a:latin typeface="Arial"/>
            </a:endParaRPr>
          </a:p>
          <a:p>
            <a:pPr>
              <a:lnSpc>
                <a:spcPct val="80000"/>
              </a:lnSpc>
            </a:pPr>
            <a:r>
              <a:rPr lang="es-MX" sz="1400" b="1" strike="noStrike" spc="-1" dirty="0">
                <a:solidFill>
                  <a:srgbClr val="000000"/>
                </a:solidFill>
                <a:uFill>
                  <a:solidFill>
                    <a:srgbClr val="FFFFFF"/>
                  </a:solidFill>
                </a:uFill>
                <a:latin typeface="Arial"/>
                <a:ea typeface="DejaVu Sans"/>
              </a:rPr>
              <a:t> </a:t>
            </a:r>
            <a:r>
              <a:rPr lang="es-MX" sz="1400" strike="noStrike" spc="-1" dirty="0">
                <a:solidFill>
                  <a:srgbClr val="000000"/>
                </a:solidFill>
                <a:uFill>
                  <a:solidFill>
                    <a:srgbClr val="FFFFFF"/>
                  </a:solidFill>
                </a:uFill>
                <a:latin typeface="Arial"/>
                <a:ea typeface="DejaVu Sans"/>
              </a:rPr>
              <a:t>– ODU. </a:t>
            </a:r>
            <a:r>
              <a:rPr lang="es-MX" sz="1400" b="1" strike="noStrike" spc="-1" dirty="0">
                <a:solidFill>
                  <a:srgbClr val="000000"/>
                </a:solidFill>
                <a:uFill>
                  <a:solidFill>
                    <a:srgbClr val="FFFFFF"/>
                  </a:solidFill>
                </a:uFill>
                <a:latin typeface="Arial"/>
                <a:ea typeface="DejaVu Sans"/>
              </a:rPr>
              <a:t>Jefferson Lab </a:t>
            </a:r>
            <a:r>
              <a:rPr lang="es-MX" sz="1400" strike="noStrike" spc="-1" dirty="0">
                <a:solidFill>
                  <a:srgbClr val="000000"/>
                </a:solidFill>
                <a:uFill>
                  <a:solidFill>
                    <a:srgbClr val="FFFFFF"/>
                  </a:solidFill>
                </a:uFill>
                <a:latin typeface="Arial"/>
                <a:ea typeface="DejaVu Sans"/>
              </a:rPr>
              <a:t>– Newport News, VA</a:t>
            </a:r>
            <a:endParaRPr lang="es-MX" sz="1800" strike="noStrike" spc="-1" dirty="0">
              <a:solidFill>
                <a:srgbClr val="000000"/>
              </a:solidFill>
              <a:uFill>
                <a:solidFill>
                  <a:srgbClr val="FFFFFF"/>
                </a:solidFill>
              </a:uFill>
              <a:latin typeface="Arial"/>
            </a:endParaRPr>
          </a:p>
        </p:txBody>
      </p:sp>
      <p:sp>
        <p:nvSpPr>
          <p:cNvPr id="354" name="CustomShape 4"/>
          <p:cNvSpPr/>
          <p:nvPr/>
        </p:nvSpPr>
        <p:spPr>
          <a:xfrm>
            <a:off x="115200" y="2664000"/>
            <a:ext cx="197172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Topics</a:t>
            </a:r>
            <a:r>
              <a:rPr lang="es-MX" sz="1400" b="1" strike="noStrike" spc="-1">
                <a:solidFill>
                  <a:srgbClr val="000000"/>
                </a:solidFill>
                <a:uFill>
                  <a:solidFill>
                    <a:srgbClr val="FFFFFF"/>
                  </a:solidFill>
                </a:uFill>
                <a:latin typeface="Arial"/>
                <a:ea typeface="Droid Sans Fallback"/>
              </a:rPr>
              <a:t>:</a:t>
            </a:r>
            <a:endParaRPr lang="es-MX" sz="1800" strike="noStrike" spc="-1">
              <a:solidFill>
                <a:srgbClr val="000000"/>
              </a:solidFill>
              <a:uFill>
                <a:solidFill>
                  <a:srgbClr val="FFFFFF"/>
                </a:solidFill>
              </a:uFill>
              <a:latin typeface="Arial"/>
            </a:endParaRPr>
          </a:p>
        </p:txBody>
      </p:sp>
      <p:pic>
        <p:nvPicPr>
          <p:cNvPr id="355" name="Picture 5"/>
          <p:cNvPicPr/>
          <p:nvPr/>
        </p:nvPicPr>
        <p:blipFill>
          <a:blip r:embed="rId2"/>
          <a:stretch/>
        </p:blipFill>
        <p:spPr>
          <a:xfrm>
            <a:off x="217440" y="360000"/>
            <a:ext cx="1509480" cy="1886400"/>
          </a:xfrm>
          <a:prstGeom prst="rect">
            <a:avLst/>
          </a:prstGeom>
          <a:ln>
            <a:noFill/>
          </a:ln>
        </p:spPr>
      </p:pic>
      <p:sp>
        <p:nvSpPr>
          <p:cNvPr id="356" name="CustomShape 5"/>
          <p:cNvSpPr/>
          <p:nvPr/>
        </p:nvSpPr>
        <p:spPr>
          <a:xfrm>
            <a:off x="148320" y="2541600"/>
            <a:ext cx="4832640" cy="4222080"/>
          </a:xfrm>
          <a:prstGeom prst="rect">
            <a:avLst/>
          </a:prstGeom>
          <a:noFill/>
          <a:ln>
            <a:noFill/>
          </a:ln>
        </p:spPr>
        <p:style>
          <a:lnRef idx="0">
            <a:scrgbClr r="0" g="0" b="0"/>
          </a:lnRef>
          <a:fillRef idx="0">
            <a:scrgbClr r="0" g="0" b="0"/>
          </a:fillRef>
          <a:effectRef idx="0">
            <a:scrgbClr r="0" g="0" b="0"/>
          </a:effectRef>
          <a:fontRef idx="minor"/>
        </p:style>
        <p:txBody>
          <a:bodyPr lIns="82800" tIns="41400" rIns="82800" bIns="41400"/>
          <a:lstStyle/>
          <a:p>
            <a:pPr>
              <a:lnSpc>
                <a:spcPct val="100000"/>
              </a:lnSpc>
            </a:pP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b="1" strike="noStrike" spc="-1">
                <a:solidFill>
                  <a:srgbClr val="000000"/>
                </a:solidFill>
                <a:uFill>
                  <a:solidFill>
                    <a:srgbClr val="FFFFFF"/>
                  </a:solidFill>
                </a:uFill>
                <a:latin typeface="Arial"/>
                <a:ea typeface="ＭＳ Ｐゴシック"/>
              </a:rPr>
              <a:t>Películas Superconductoras para Cavidades SRF en Aceleradores de Partículas</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a:p>
            <a:pPr marL="216000"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Cavidades SRF limitadas principalmente por el material de fabricación, Niobio.</a:t>
            </a:r>
            <a:endParaRPr lang="es-MX" sz="1800" strike="noStrike" spc="-1">
              <a:solidFill>
                <a:srgbClr val="000000"/>
              </a:solidFill>
              <a:uFill>
                <a:solidFill>
                  <a:srgbClr val="FFFFFF"/>
                </a:solidFill>
              </a:uFill>
              <a:latin typeface="Arial"/>
            </a:endParaRPr>
          </a:p>
          <a:p>
            <a:pPr marL="216000"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Materiales alternos a Nb:</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Mayor gradiente de aceleración.</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Reducción de costos de criogenia, al incrementar la temperatura de operación del acelerador de 2 a 4 K.</a:t>
            </a:r>
            <a:endParaRPr lang="es-MX" sz="1800" strike="noStrike" spc="-1">
              <a:solidFill>
                <a:srgbClr val="000000"/>
              </a:solidFill>
              <a:uFill>
                <a:solidFill>
                  <a:srgbClr val="FFFFFF"/>
                </a:solidFill>
              </a:uFill>
              <a:latin typeface="Arial"/>
            </a:endParaRPr>
          </a:p>
          <a:p>
            <a:pPr marL="1028880" lvl="1" indent="-214920">
              <a:lnSpc>
                <a:spcPct val="100000"/>
              </a:lnSpc>
              <a:buClr>
                <a:srgbClr val="292934"/>
              </a:buClr>
              <a:buFont typeface="Arial"/>
              <a:buChar char="•"/>
            </a:pPr>
            <a:r>
              <a:rPr lang="es-MX" sz="1400" strike="noStrike" spc="-1">
                <a:solidFill>
                  <a:srgbClr val="000000"/>
                </a:solidFill>
                <a:uFill>
                  <a:solidFill>
                    <a:srgbClr val="FFFFFF"/>
                  </a:solidFill>
                </a:uFill>
                <a:latin typeface="Arial"/>
                <a:ea typeface="ＭＳ Ｐゴシック"/>
              </a:rPr>
              <a:t>Películas delgadas superconductoras aplicadas a cavidades de Nb.</a:t>
            </a: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a:p>
            <a:pPr marL="1028880">
              <a:lnSpc>
                <a:spcPct val="100000"/>
              </a:lnSpc>
            </a:pPr>
            <a:endParaRPr lang="es-MX" sz="1800" strike="noStrike" spc="-1">
              <a:solidFill>
                <a:srgbClr val="000000"/>
              </a:solidFill>
              <a:uFill>
                <a:solidFill>
                  <a:srgbClr val="FFFFFF"/>
                </a:solidFill>
              </a:uFill>
              <a:latin typeface="Arial"/>
            </a:endParaRPr>
          </a:p>
        </p:txBody>
      </p:sp>
      <p:sp>
        <p:nvSpPr>
          <p:cNvPr id="357" name="CustomShape 6"/>
          <p:cNvSpPr/>
          <p:nvPr/>
        </p:nvSpPr>
        <p:spPr>
          <a:xfrm>
            <a:off x="148320" y="5904000"/>
            <a:ext cx="4458600" cy="1088280"/>
          </a:xfrm>
          <a:prstGeom prst="rect">
            <a:avLst/>
          </a:prstGeom>
          <a:noFill/>
          <a:ln>
            <a:noFill/>
          </a:ln>
        </p:spPr>
        <p:style>
          <a:lnRef idx="0">
            <a:scrgbClr r="0" g="0" b="0"/>
          </a:lnRef>
          <a:fillRef idx="0">
            <a:scrgbClr r="0" g="0" b="0"/>
          </a:fillRef>
          <a:effectRef idx="0">
            <a:scrgbClr r="0" g="0" b="0"/>
          </a:effectRef>
          <a:fontRef idx="minor"/>
        </p:style>
      </p:sp>
      <p:sp>
        <p:nvSpPr>
          <p:cNvPr id="358" name="CustomShape 7"/>
          <p:cNvSpPr/>
          <p:nvPr/>
        </p:nvSpPr>
        <p:spPr>
          <a:xfrm>
            <a:off x="5627520" y="6136920"/>
            <a:ext cx="3527280" cy="50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4000"/>
              </a:lnSpc>
            </a:pPr>
            <a:r>
              <a:rPr lang="es-MX" sz="1400" i="1" strike="noStrike" spc="-1">
                <a:solidFill>
                  <a:srgbClr val="292934"/>
                </a:solidFill>
                <a:uFill>
                  <a:solidFill>
                    <a:srgbClr val="FFFFFF"/>
                  </a:solidFill>
                </a:uFill>
                <a:latin typeface="Arial"/>
                <a:ea typeface="DejaVu Sans"/>
              </a:rPr>
              <a:t>Preparando la cavidad SRF para pruebas de materiales superconductores en Jlab.</a:t>
            </a:r>
            <a:endParaRPr lang="es-MX" sz="1800" strike="noStrike" spc="-1">
              <a:solidFill>
                <a:srgbClr val="000000"/>
              </a:solidFill>
              <a:uFill>
                <a:solidFill>
                  <a:srgbClr val="FFFFFF"/>
                </a:solidFill>
              </a:uFill>
              <a:latin typeface="Arial"/>
            </a:endParaRPr>
          </a:p>
        </p:txBody>
      </p:sp>
      <p:pic>
        <p:nvPicPr>
          <p:cNvPr id="359" name="Picture 8"/>
          <p:cNvPicPr/>
          <p:nvPr/>
        </p:nvPicPr>
        <p:blipFill>
          <a:blip r:embed="rId3"/>
          <a:stretch/>
        </p:blipFill>
        <p:spPr>
          <a:xfrm>
            <a:off x="5688000" y="3960000"/>
            <a:ext cx="3167280" cy="2159280"/>
          </a:xfrm>
          <a:prstGeom prst="rect">
            <a:avLst/>
          </a:prstGeom>
          <a:ln>
            <a:noFill/>
          </a:ln>
        </p:spPr>
      </p:pic>
      <p:pic>
        <p:nvPicPr>
          <p:cNvPr id="360" name="Picture 3"/>
          <p:cNvPicPr/>
          <p:nvPr/>
        </p:nvPicPr>
        <p:blipFill>
          <a:blip r:embed="rId4"/>
          <a:stretch/>
        </p:blipFill>
        <p:spPr>
          <a:xfrm rot="19024800">
            <a:off x="5860440" y="2014200"/>
            <a:ext cx="3391920" cy="573480"/>
          </a:xfrm>
          <a:prstGeom prst="rect">
            <a:avLst/>
          </a:prstGeom>
          <a:ln>
            <a:noFill/>
          </a:ln>
        </p:spPr>
      </p:pic>
      <p:sp>
        <p:nvSpPr>
          <p:cNvPr id="361" name="CustomShape 8"/>
          <p:cNvSpPr/>
          <p:nvPr/>
        </p:nvSpPr>
        <p:spPr>
          <a:xfrm>
            <a:off x="7250760" y="2895480"/>
            <a:ext cx="1744560" cy="84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4000"/>
              </a:lnSpc>
            </a:pPr>
            <a:r>
              <a:rPr lang="es-MX" sz="1300" i="1" strike="noStrike" spc="-1">
                <a:solidFill>
                  <a:srgbClr val="292934"/>
                </a:solidFill>
                <a:uFill>
                  <a:solidFill>
                    <a:srgbClr val="FFFFFF"/>
                  </a:solidFill>
                </a:uFill>
                <a:latin typeface="Arial"/>
                <a:ea typeface="DejaVu Sans"/>
              </a:rPr>
              <a:t>Cavidad de aceleraci</a:t>
            </a:r>
            <a:r>
              <a:rPr lang="es-MX" sz="1300" strike="noStrike" spc="-1">
                <a:solidFill>
                  <a:srgbClr val="292934"/>
                </a:solidFill>
                <a:uFill>
                  <a:solidFill>
                    <a:srgbClr val="FFFFFF"/>
                  </a:solidFill>
                </a:uFill>
                <a:latin typeface="Arial"/>
                <a:ea typeface="DejaVu Sans"/>
              </a:rPr>
              <a:t>ó</a:t>
            </a:r>
            <a:r>
              <a:rPr lang="es-MX" sz="1300" i="1" strike="noStrike" spc="-1">
                <a:solidFill>
                  <a:srgbClr val="292934"/>
                </a:solidFill>
                <a:uFill>
                  <a:solidFill>
                    <a:srgbClr val="FFFFFF"/>
                  </a:solidFill>
                </a:uFill>
                <a:latin typeface="Arial"/>
                <a:ea typeface="DejaVu Sans"/>
              </a:rPr>
              <a:t>n SRF para International Linear Collider.</a:t>
            </a:r>
            <a:endParaRPr lang="es-MX" sz="1800" strike="noStrike" spc="-1">
              <a:solidFill>
                <a:srgbClr val="000000"/>
              </a:solidFill>
              <a:uFill>
                <a:solidFill>
                  <a:srgbClr val="FFFFFF"/>
                </a:solidFill>
              </a:uFill>
              <a:latin typeface="Arial"/>
            </a:endParaRPr>
          </a:p>
        </p:txBody>
      </p:sp>
      <p:sp>
        <p:nvSpPr>
          <p:cNvPr id="362" name="CustomShape 9"/>
          <p:cNvSpPr/>
          <p:nvPr/>
        </p:nvSpPr>
        <p:spPr>
          <a:xfrm>
            <a:off x="101160" y="2232000"/>
            <a:ext cx="227376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ssosa006@odu.edu</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
        <p:nvSpPr>
          <p:cNvPr id="363" name="CustomShape 10"/>
          <p:cNvSpPr/>
          <p:nvPr/>
        </p:nvSpPr>
        <p:spPr>
          <a:xfrm>
            <a:off x="-1001520" y="5989680"/>
            <a:ext cx="7768800" cy="48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28880">
              <a:lnSpc>
                <a:spcPct val="100000"/>
              </a:lnSpc>
            </a:pPr>
            <a:r>
              <a:rPr lang="es-MX" sz="1400" strike="noStrike" spc="-1">
                <a:solidFill>
                  <a:srgbClr val="000000"/>
                </a:solidFill>
                <a:uFill>
                  <a:solidFill>
                    <a:srgbClr val="FFFFFF"/>
                  </a:solidFill>
                </a:uFill>
                <a:latin typeface="Arial"/>
                <a:ea typeface="ＭＳ Ｐゴシック"/>
              </a:rPr>
              <a:t>Area of interest: </a:t>
            </a:r>
            <a:r>
              <a:rPr lang="es-MX" sz="1400" b="1" strike="noStrike" spc="-1">
                <a:solidFill>
                  <a:srgbClr val="000000"/>
                </a:solidFill>
                <a:uFill>
                  <a:solidFill>
                    <a:srgbClr val="FFFFFF"/>
                  </a:solidFill>
                </a:uFill>
                <a:latin typeface="Arial"/>
                <a:ea typeface="ＭＳ Ｐゴシック"/>
              </a:rPr>
              <a:t>Radio Frecuencia en Superconductores (SRF),</a:t>
            </a:r>
            <a:endParaRPr lang="es-MX" sz="1800" strike="noStrike" spc="-1">
              <a:solidFill>
                <a:srgbClr val="000000"/>
              </a:solidFill>
              <a:uFill>
                <a:solidFill>
                  <a:srgbClr val="FFFFFF"/>
                </a:solidFill>
              </a:uFill>
              <a:latin typeface="Arial"/>
            </a:endParaRPr>
          </a:p>
          <a:p>
            <a:pPr marL="1028880">
              <a:lnSpc>
                <a:spcPct val="100000"/>
              </a:lnSpc>
            </a:pPr>
            <a:r>
              <a:rPr lang="es-MX" sz="1400" b="1" strike="noStrike" spc="-1">
                <a:solidFill>
                  <a:srgbClr val="000000"/>
                </a:solidFill>
                <a:uFill>
                  <a:solidFill>
                    <a:srgbClr val="FFFFFF"/>
                  </a:solidFill>
                </a:uFill>
                <a:latin typeface="Arial"/>
                <a:ea typeface="ＭＳ Ｐゴシック"/>
              </a:rPr>
              <a:t> propiedades Magnéticas de Superconductores</a:t>
            </a:r>
            <a:r>
              <a:rPr lang="es-MX" sz="1400" strike="noStrike" spc="-1">
                <a:solidFill>
                  <a:srgbClr val="000000"/>
                </a:solidFill>
                <a:uFill>
                  <a:solidFill>
                    <a:srgbClr val="FFFFFF"/>
                  </a:solidFill>
                </a:uFill>
                <a:latin typeface="Arial"/>
                <a:ea typeface="ＭＳ Ｐゴシック"/>
              </a:rPr>
              <a:t>.</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432020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53" y="590729"/>
            <a:ext cx="1490870" cy="2074129"/>
          </a:xfrm>
          <a:prstGeom prst="rect">
            <a:avLst/>
          </a:prstGeom>
        </p:spPr>
      </p:pic>
      <p:sp>
        <p:nvSpPr>
          <p:cNvPr id="5" name="TextBox 4"/>
          <p:cNvSpPr txBox="1"/>
          <p:nvPr/>
        </p:nvSpPr>
        <p:spPr>
          <a:xfrm>
            <a:off x="1806181" y="384313"/>
            <a:ext cx="4388454" cy="2862323"/>
          </a:xfrm>
          <a:prstGeom prst="rect">
            <a:avLst/>
          </a:prstGeom>
          <a:noFill/>
        </p:spPr>
        <p:txBody>
          <a:bodyPr wrap="none" rtlCol="0">
            <a:spAutoFit/>
          </a:bodyPr>
          <a:lstStyle/>
          <a:p>
            <a:r>
              <a:rPr lang="es-MX" dirty="0" err="1">
                <a:solidFill>
                  <a:schemeClr val="bg1"/>
                </a:solidFill>
              </a:rPr>
              <a:t>Name</a:t>
            </a:r>
            <a:r>
              <a:rPr lang="es-MX" dirty="0">
                <a:solidFill>
                  <a:schemeClr val="bg1"/>
                </a:solidFill>
              </a:rPr>
              <a:t>:  </a:t>
            </a:r>
            <a:r>
              <a:rPr lang="es-MX" b="1" dirty="0">
                <a:solidFill>
                  <a:schemeClr val="bg1"/>
                </a:solidFill>
              </a:rPr>
              <a:t>Daniel Chávez Valenzuela</a:t>
            </a:r>
          </a:p>
          <a:p>
            <a:endParaRPr lang="es-MX" dirty="0">
              <a:solidFill>
                <a:schemeClr val="bg1"/>
              </a:solidFill>
            </a:endParaRPr>
          </a:p>
          <a:p>
            <a:r>
              <a:rPr lang="es-MX" dirty="0" err="1">
                <a:solidFill>
                  <a:schemeClr val="bg1"/>
                </a:solidFill>
              </a:rPr>
              <a:t>Degree</a:t>
            </a:r>
            <a:r>
              <a:rPr lang="es-MX" dirty="0">
                <a:solidFill>
                  <a:schemeClr val="bg1"/>
                </a:solidFill>
              </a:rPr>
              <a:t>:      </a:t>
            </a:r>
            <a:r>
              <a:rPr lang="es-MX" b="1" dirty="0">
                <a:solidFill>
                  <a:schemeClr val="bg1"/>
                </a:solidFill>
              </a:rPr>
              <a:t>PhD. </a:t>
            </a:r>
            <a:r>
              <a:rPr lang="es-MX" b="1" dirty="0" err="1">
                <a:solidFill>
                  <a:schemeClr val="bg1"/>
                </a:solidFill>
              </a:rPr>
              <a:t>Student</a:t>
            </a:r>
            <a:endParaRPr lang="es-MX" b="1" dirty="0">
              <a:solidFill>
                <a:schemeClr val="bg1"/>
              </a:solidFill>
            </a:endParaRPr>
          </a:p>
          <a:p>
            <a:endParaRPr lang="es-MX" b="1" dirty="0">
              <a:solidFill>
                <a:schemeClr val="bg1"/>
              </a:solidFill>
            </a:endParaRPr>
          </a:p>
          <a:p>
            <a:r>
              <a:rPr lang="es-MX" dirty="0" err="1">
                <a:solidFill>
                  <a:schemeClr val="bg1"/>
                </a:solidFill>
              </a:rPr>
              <a:t>Ascription</a:t>
            </a:r>
            <a:r>
              <a:rPr lang="es-MX" dirty="0">
                <a:solidFill>
                  <a:schemeClr val="bg1"/>
                </a:solidFill>
              </a:rPr>
              <a:t>: </a:t>
            </a:r>
          </a:p>
          <a:p>
            <a:r>
              <a:rPr lang="es-MX" b="1" dirty="0">
                <a:solidFill>
                  <a:schemeClr val="bg1"/>
                </a:solidFill>
              </a:rPr>
              <a:t>Universidad de Guanajuato </a:t>
            </a:r>
            <a:r>
              <a:rPr lang="es-MX" dirty="0">
                <a:solidFill>
                  <a:schemeClr val="bg1"/>
                </a:solidFill>
              </a:rPr>
              <a:t>– León, Gto.</a:t>
            </a:r>
          </a:p>
          <a:p>
            <a:endParaRPr lang="es-MX" b="1" dirty="0">
              <a:solidFill>
                <a:schemeClr val="bg1"/>
              </a:solidFill>
            </a:endParaRPr>
          </a:p>
          <a:p>
            <a:r>
              <a:rPr lang="es-MX" dirty="0" err="1">
                <a:solidFill>
                  <a:schemeClr val="bg1"/>
                </a:solidFill>
              </a:rPr>
              <a:t>Institution</a:t>
            </a:r>
            <a:r>
              <a:rPr lang="es-MX" dirty="0">
                <a:solidFill>
                  <a:schemeClr val="bg1"/>
                </a:solidFill>
              </a:rPr>
              <a:t> </a:t>
            </a:r>
            <a:r>
              <a:rPr lang="es-MX" dirty="0" err="1">
                <a:solidFill>
                  <a:schemeClr val="bg1"/>
                </a:solidFill>
              </a:rPr>
              <a:t>where</a:t>
            </a:r>
            <a:r>
              <a:rPr lang="es-MX" dirty="0">
                <a:solidFill>
                  <a:schemeClr val="bg1"/>
                </a:solidFill>
              </a:rPr>
              <a:t> Project </a:t>
            </a:r>
            <a:r>
              <a:rPr lang="es-MX" dirty="0" err="1">
                <a:solidFill>
                  <a:schemeClr val="bg1"/>
                </a:solidFill>
              </a:rPr>
              <a:t>is</a:t>
            </a:r>
            <a:r>
              <a:rPr lang="es-MX" dirty="0">
                <a:solidFill>
                  <a:schemeClr val="bg1"/>
                </a:solidFill>
              </a:rPr>
              <a:t> </a:t>
            </a:r>
            <a:r>
              <a:rPr lang="es-MX" dirty="0" err="1">
                <a:solidFill>
                  <a:schemeClr val="bg1"/>
                </a:solidFill>
              </a:rPr>
              <a:t>being</a:t>
            </a:r>
            <a:r>
              <a:rPr lang="es-MX" dirty="0">
                <a:solidFill>
                  <a:schemeClr val="bg1"/>
                </a:solidFill>
              </a:rPr>
              <a:t> </a:t>
            </a:r>
            <a:r>
              <a:rPr lang="es-MX" dirty="0" err="1">
                <a:solidFill>
                  <a:schemeClr val="bg1"/>
                </a:solidFill>
              </a:rPr>
              <a:t>developed</a:t>
            </a:r>
            <a:r>
              <a:rPr lang="es-MX" dirty="0">
                <a:solidFill>
                  <a:schemeClr val="bg1"/>
                </a:solidFill>
              </a:rPr>
              <a:t>:</a:t>
            </a:r>
          </a:p>
          <a:p>
            <a:r>
              <a:rPr lang="es-MX" b="1" dirty="0">
                <a:solidFill>
                  <a:schemeClr val="bg1"/>
                </a:solidFill>
              </a:rPr>
              <a:t>Texas A&amp;M </a:t>
            </a:r>
            <a:r>
              <a:rPr lang="es-MX" b="1" dirty="0" err="1">
                <a:solidFill>
                  <a:schemeClr val="bg1"/>
                </a:solidFill>
              </a:rPr>
              <a:t>University</a:t>
            </a:r>
            <a:r>
              <a:rPr lang="es-MX" b="1" dirty="0">
                <a:solidFill>
                  <a:schemeClr val="bg1"/>
                </a:solidFill>
              </a:rPr>
              <a:t>- </a:t>
            </a:r>
            <a:r>
              <a:rPr lang="es-MX" dirty="0" err="1">
                <a:solidFill>
                  <a:schemeClr val="bg1"/>
                </a:solidFill>
              </a:rPr>
              <a:t>College</a:t>
            </a:r>
            <a:r>
              <a:rPr lang="es-MX" dirty="0">
                <a:solidFill>
                  <a:schemeClr val="bg1"/>
                </a:solidFill>
              </a:rPr>
              <a:t> </a:t>
            </a:r>
            <a:r>
              <a:rPr lang="es-MX" dirty="0" err="1">
                <a:solidFill>
                  <a:schemeClr val="bg1"/>
                </a:solidFill>
              </a:rPr>
              <a:t>Station</a:t>
            </a:r>
            <a:r>
              <a:rPr lang="es-MX" dirty="0">
                <a:solidFill>
                  <a:schemeClr val="bg1"/>
                </a:solidFill>
              </a:rPr>
              <a:t>, </a:t>
            </a:r>
            <a:r>
              <a:rPr lang="es-MX" dirty="0" err="1">
                <a:solidFill>
                  <a:schemeClr val="bg1"/>
                </a:solidFill>
              </a:rPr>
              <a:t>Tx</a:t>
            </a:r>
            <a:endParaRPr lang="es-MX" dirty="0">
              <a:solidFill>
                <a:schemeClr val="bg1"/>
              </a:solidFill>
            </a:endParaRPr>
          </a:p>
          <a:p>
            <a:endParaRPr lang="es-MX" b="1" dirty="0">
              <a:solidFill>
                <a:schemeClr val="bg1"/>
              </a:solidFill>
            </a:endParaRPr>
          </a:p>
        </p:txBody>
      </p:sp>
      <p:sp>
        <p:nvSpPr>
          <p:cNvPr id="6" name="TextBox 5"/>
          <p:cNvSpPr txBox="1"/>
          <p:nvPr/>
        </p:nvSpPr>
        <p:spPr>
          <a:xfrm>
            <a:off x="1" y="3246636"/>
            <a:ext cx="6725478" cy="1077218"/>
          </a:xfrm>
          <a:prstGeom prst="rect">
            <a:avLst/>
          </a:prstGeom>
          <a:noFill/>
        </p:spPr>
        <p:txBody>
          <a:bodyPr wrap="square" rtlCol="0">
            <a:spAutoFit/>
          </a:bodyPr>
          <a:lstStyle/>
          <a:p>
            <a:r>
              <a:rPr lang="es-MX" sz="1600" dirty="0" err="1">
                <a:solidFill>
                  <a:srgbClr val="000000"/>
                </a:solidFill>
              </a:rPr>
              <a:t>Research</a:t>
            </a:r>
            <a:r>
              <a:rPr lang="es-MX" sz="1600" dirty="0">
                <a:solidFill>
                  <a:srgbClr val="000000"/>
                </a:solidFill>
              </a:rPr>
              <a:t> Project:</a:t>
            </a:r>
          </a:p>
          <a:p>
            <a:r>
              <a:rPr lang="es-MX" sz="1600" b="1" dirty="0">
                <a:solidFill>
                  <a:srgbClr val="000000"/>
                </a:solidFill>
              </a:rPr>
              <a:t>R&amp;D of a NbTi Cable-in-Conduit superconductor for the 3.5T </a:t>
            </a:r>
            <a:r>
              <a:rPr lang="es-MX" sz="1600" b="1" dirty="0" smtClean="0">
                <a:solidFill>
                  <a:srgbClr val="000000"/>
                </a:solidFill>
              </a:rPr>
              <a:t>Superferric</a:t>
            </a:r>
            <a:r>
              <a:rPr lang="es-MX" sz="1600" b="1" dirty="0">
                <a:solidFill>
                  <a:srgbClr val="000000"/>
                </a:solidFill>
              </a:rPr>
              <a:t> </a:t>
            </a:r>
            <a:r>
              <a:rPr lang="es-MX" sz="1600" b="1" dirty="0" smtClean="0">
                <a:solidFill>
                  <a:srgbClr val="000000"/>
                </a:solidFill>
              </a:rPr>
              <a:t>arc </a:t>
            </a:r>
            <a:r>
              <a:rPr lang="es-MX" sz="1600" b="1" dirty="0">
                <a:solidFill>
                  <a:srgbClr val="000000"/>
                </a:solidFill>
              </a:rPr>
              <a:t>dipole for the Medium-energy Electron Ion Collider @JLAB</a:t>
            </a:r>
          </a:p>
          <a:p>
            <a:endParaRPr lang="es-MX" sz="1600" b="1" dirty="0">
              <a:solidFill>
                <a:srgbClr val="000000"/>
              </a:solidFill>
            </a:endParaRPr>
          </a:p>
        </p:txBody>
      </p:sp>
      <p:sp>
        <p:nvSpPr>
          <p:cNvPr id="7" name="TextBox 6"/>
          <p:cNvSpPr txBox="1"/>
          <p:nvPr/>
        </p:nvSpPr>
        <p:spPr>
          <a:xfrm>
            <a:off x="0" y="4335224"/>
            <a:ext cx="6379020" cy="2308324"/>
          </a:xfrm>
          <a:prstGeom prst="rect">
            <a:avLst/>
          </a:prstGeom>
          <a:noFill/>
        </p:spPr>
        <p:txBody>
          <a:bodyPr wrap="square" rtlCol="0">
            <a:spAutoFit/>
          </a:bodyPr>
          <a:lstStyle/>
          <a:p>
            <a:r>
              <a:rPr lang="es-MX" sz="1600" dirty="0" err="1">
                <a:solidFill>
                  <a:srgbClr val="000000"/>
                </a:solidFill>
              </a:rPr>
              <a:t>Area</a:t>
            </a:r>
            <a:r>
              <a:rPr lang="es-MX" sz="1600" dirty="0">
                <a:solidFill>
                  <a:srgbClr val="000000"/>
                </a:solidFill>
              </a:rPr>
              <a:t> of </a:t>
            </a:r>
            <a:r>
              <a:rPr lang="es-MX" sz="1600" dirty="0" err="1">
                <a:solidFill>
                  <a:srgbClr val="000000"/>
                </a:solidFill>
              </a:rPr>
              <a:t>interest</a:t>
            </a:r>
            <a:r>
              <a:rPr lang="es-MX" sz="1600" dirty="0">
                <a:solidFill>
                  <a:srgbClr val="000000"/>
                </a:solidFill>
              </a:rPr>
              <a:t>:</a:t>
            </a:r>
          </a:p>
          <a:p>
            <a:pPr marL="285750" indent="-285750">
              <a:buFont typeface="Arial" panose="020B0604020202020204" pitchFamily="34" charset="0"/>
              <a:buChar char="•"/>
            </a:pPr>
            <a:r>
              <a:rPr lang="es-MX" sz="1600" b="1" dirty="0" err="1">
                <a:solidFill>
                  <a:srgbClr val="000000"/>
                </a:solidFill>
              </a:rPr>
              <a:t>Design</a:t>
            </a:r>
            <a:r>
              <a:rPr lang="es-MX" sz="1600" b="1" dirty="0">
                <a:solidFill>
                  <a:srgbClr val="000000"/>
                </a:solidFill>
              </a:rPr>
              <a:t> and </a:t>
            </a:r>
            <a:r>
              <a:rPr lang="es-MX" sz="1600" b="1" dirty="0" err="1">
                <a:solidFill>
                  <a:srgbClr val="000000"/>
                </a:solidFill>
              </a:rPr>
              <a:t>develop</a:t>
            </a:r>
            <a:r>
              <a:rPr lang="es-MX" sz="1600" b="1" dirty="0">
                <a:solidFill>
                  <a:srgbClr val="000000"/>
                </a:solidFill>
              </a:rPr>
              <a:t> Superconducting Cable-in-</a:t>
            </a:r>
            <a:r>
              <a:rPr lang="es-MX" sz="1600" b="1" dirty="0" err="1">
                <a:solidFill>
                  <a:srgbClr val="000000"/>
                </a:solidFill>
              </a:rPr>
              <a:t>conduits</a:t>
            </a:r>
            <a:r>
              <a:rPr lang="es-MX" sz="1600" b="1" dirty="0">
                <a:solidFill>
                  <a:srgbClr val="000000"/>
                </a:solidFill>
              </a:rPr>
              <a:t> </a:t>
            </a:r>
            <a:r>
              <a:rPr lang="es-MX" sz="1600" b="1" dirty="0" err="1">
                <a:solidFill>
                  <a:srgbClr val="000000"/>
                </a:solidFill>
              </a:rPr>
              <a:t>for</a:t>
            </a:r>
            <a:r>
              <a:rPr lang="es-MX" sz="1600" b="1" dirty="0">
                <a:solidFill>
                  <a:srgbClr val="000000"/>
                </a:solidFill>
              </a:rPr>
              <a:t> </a:t>
            </a:r>
            <a:r>
              <a:rPr lang="es-MX" sz="1600" b="1" dirty="0" err="1">
                <a:solidFill>
                  <a:srgbClr val="000000"/>
                </a:solidFill>
              </a:rPr>
              <a:t>high</a:t>
            </a:r>
            <a:r>
              <a:rPr lang="es-MX" sz="1600" b="1" dirty="0">
                <a:solidFill>
                  <a:srgbClr val="000000"/>
                </a:solidFill>
              </a:rPr>
              <a:t> </a:t>
            </a:r>
            <a:r>
              <a:rPr lang="es-MX" sz="1600" b="1" dirty="0" err="1">
                <a:solidFill>
                  <a:srgbClr val="000000"/>
                </a:solidFill>
              </a:rPr>
              <a:t>field</a:t>
            </a:r>
            <a:r>
              <a:rPr lang="es-MX" sz="1600" b="1" dirty="0">
                <a:solidFill>
                  <a:srgbClr val="000000"/>
                </a:solidFill>
              </a:rPr>
              <a:t> </a:t>
            </a:r>
          </a:p>
          <a:p>
            <a:r>
              <a:rPr lang="es-MX" sz="1600" b="1" dirty="0">
                <a:solidFill>
                  <a:srgbClr val="000000"/>
                </a:solidFill>
              </a:rPr>
              <a:t>     </a:t>
            </a:r>
            <a:r>
              <a:rPr lang="es-MX" sz="1600" b="1" dirty="0" err="1">
                <a:solidFill>
                  <a:srgbClr val="000000"/>
                </a:solidFill>
              </a:rPr>
              <a:t>magnets</a:t>
            </a:r>
            <a:r>
              <a:rPr lang="es-MX" sz="1600" b="1" dirty="0">
                <a:solidFill>
                  <a:srgbClr val="000000"/>
                </a:solidFill>
              </a:rPr>
              <a:t> </a:t>
            </a:r>
            <a:r>
              <a:rPr lang="es-MX" sz="1400" b="1" dirty="0" err="1">
                <a:solidFill>
                  <a:srgbClr val="000000"/>
                </a:solidFill>
              </a:rPr>
              <a:t>applications</a:t>
            </a:r>
            <a:r>
              <a:rPr lang="es-MX" sz="1600" b="1" dirty="0">
                <a:solidFill>
                  <a:srgbClr val="000000"/>
                </a:solidFill>
              </a:rPr>
              <a:t>.</a:t>
            </a:r>
          </a:p>
          <a:p>
            <a:pPr marL="285750" indent="-285750">
              <a:buFont typeface="Arial" panose="020B0604020202020204" pitchFamily="34" charset="0"/>
              <a:buChar char="•"/>
            </a:pPr>
            <a:r>
              <a:rPr lang="es-MX" sz="1600" b="1" dirty="0" err="1">
                <a:solidFill>
                  <a:srgbClr val="000000"/>
                </a:solidFill>
              </a:rPr>
              <a:t>Simulation</a:t>
            </a:r>
            <a:r>
              <a:rPr lang="es-MX" sz="1600" b="1" dirty="0">
                <a:solidFill>
                  <a:srgbClr val="000000"/>
                </a:solidFill>
              </a:rPr>
              <a:t> of </a:t>
            </a:r>
            <a:r>
              <a:rPr lang="es-MX" sz="1600" b="1" dirty="0" err="1">
                <a:solidFill>
                  <a:srgbClr val="000000"/>
                </a:solidFill>
              </a:rPr>
              <a:t>thermo-electrical</a:t>
            </a:r>
            <a:r>
              <a:rPr lang="es-MX" sz="1600" b="1" dirty="0">
                <a:solidFill>
                  <a:srgbClr val="000000"/>
                </a:solidFill>
              </a:rPr>
              <a:t> </a:t>
            </a:r>
            <a:r>
              <a:rPr lang="es-MX" sz="1600" b="1" dirty="0" err="1">
                <a:solidFill>
                  <a:srgbClr val="000000"/>
                </a:solidFill>
              </a:rPr>
              <a:t>instabilitys</a:t>
            </a:r>
            <a:r>
              <a:rPr lang="es-MX" sz="1600" b="1" dirty="0">
                <a:solidFill>
                  <a:srgbClr val="000000"/>
                </a:solidFill>
              </a:rPr>
              <a:t> (quench) in </a:t>
            </a:r>
            <a:r>
              <a:rPr lang="es-MX" sz="1600" b="1" dirty="0" err="1">
                <a:solidFill>
                  <a:srgbClr val="000000"/>
                </a:solidFill>
              </a:rPr>
              <a:t>superconductors</a:t>
            </a:r>
            <a:endParaRPr lang="es-MX" sz="1600" b="1" dirty="0">
              <a:solidFill>
                <a:srgbClr val="000000"/>
              </a:solidFill>
            </a:endParaRPr>
          </a:p>
          <a:p>
            <a:pPr marL="285750" indent="-285750">
              <a:buFont typeface="Arial" panose="020B0604020202020204" pitchFamily="34" charset="0"/>
              <a:buChar char="•"/>
            </a:pPr>
            <a:r>
              <a:rPr lang="es-MX" sz="1600" b="1" dirty="0">
                <a:solidFill>
                  <a:srgbClr val="000000"/>
                </a:solidFill>
              </a:rPr>
              <a:t>Inventor </a:t>
            </a:r>
            <a:r>
              <a:rPr lang="es-MX" sz="1600" b="1" dirty="0" err="1">
                <a:solidFill>
                  <a:srgbClr val="000000"/>
                </a:solidFill>
              </a:rPr>
              <a:t>desing</a:t>
            </a:r>
            <a:r>
              <a:rPr lang="es-MX" sz="1600" b="1" dirty="0">
                <a:solidFill>
                  <a:srgbClr val="000000"/>
                </a:solidFill>
              </a:rPr>
              <a:t> </a:t>
            </a:r>
          </a:p>
          <a:p>
            <a:pPr marL="285750" indent="-285750">
              <a:buFont typeface="Arial" panose="020B0604020202020204" pitchFamily="34" charset="0"/>
              <a:buChar char="•"/>
            </a:pPr>
            <a:r>
              <a:rPr lang="es-MX" sz="1600" b="1" dirty="0" err="1">
                <a:solidFill>
                  <a:srgbClr val="000000"/>
                </a:solidFill>
              </a:rPr>
              <a:t>Magnetic</a:t>
            </a:r>
            <a:r>
              <a:rPr lang="es-MX" sz="1600" b="1" dirty="0">
                <a:solidFill>
                  <a:srgbClr val="000000"/>
                </a:solidFill>
              </a:rPr>
              <a:t> </a:t>
            </a:r>
            <a:r>
              <a:rPr lang="es-MX" sz="1600" b="1" dirty="0" err="1">
                <a:solidFill>
                  <a:srgbClr val="000000"/>
                </a:solidFill>
              </a:rPr>
              <a:t>modeling</a:t>
            </a:r>
            <a:r>
              <a:rPr lang="es-MX" sz="1600" b="1" dirty="0">
                <a:solidFill>
                  <a:srgbClr val="000000"/>
                </a:solidFill>
              </a:rPr>
              <a:t> </a:t>
            </a:r>
            <a:r>
              <a:rPr lang="es-MX" sz="1600" b="1" dirty="0" err="1">
                <a:solidFill>
                  <a:srgbClr val="000000"/>
                </a:solidFill>
              </a:rPr>
              <a:t>for</a:t>
            </a:r>
            <a:r>
              <a:rPr lang="es-MX" sz="1600" b="1" dirty="0">
                <a:solidFill>
                  <a:srgbClr val="000000"/>
                </a:solidFill>
              </a:rPr>
              <a:t> </a:t>
            </a:r>
            <a:r>
              <a:rPr lang="es-MX" sz="1600" b="1" dirty="0" err="1">
                <a:solidFill>
                  <a:srgbClr val="000000"/>
                </a:solidFill>
              </a:rPr>
              <a:t>dipoles</a:t>
            </a:r>
            <a:r>
              <a:rPr lang="es-MX" sz="1600" b="1" dirty="0">
                <a:solidFill>
                  <a:srgbClr val="000000"/>
                </a:solidFill>
              </a:rPr>
              <a:t>, </a:t>
            </a:r>
            <a:r>
              <a:rPr lang="es-MX" sz="1600" b="1" dirty="0" err="1">
                <a:solidFill>
                  <a:srgbClr val="000000"/>
                </a:solidFill>
              </a:rPr>
              <a:t>quadrupoles</a:t>
            </a:r>
            <a:r>
              <a:rPr lang="es-MX" sz="1600" b="1" dirty="0">
                <a:solidFill>
                  <a:srgbClr val="000000"/>
                </a:solidFill>
              </a:rPr>
              <a:t>, etc.</a:t>
            </a:r>
          </a:p>
          <a:p>
            <a:pPr marL="285750" indent="-285750">
              <a:buFont typeface="Arial" panose="020B0604020202020204" pitchFamily="34" charset="0"/>
              <a:buChar char="•"/>
            </a:pPr>
            <a:r>
              <a:rPr lang="es-MX" sz="1600" b="1" dirty="0" err="1">
                <a:solidFill>
                  <a:srgbClr val="000000"/>
                </a:solidFill>
              </a:rPr>
              <a:t>Genetic</a:t>
            </a:r>
            <a:r>
              <a:rPr lang="es-MX" sz="1600" b="1" dirty="0">
                <a:solidFill>
                  <a:srgbClr val="000000"/>
                </a:solidFill>
              </a:rPr>
              <a:t> </a:t>
            </a:r>
            <a:r>
              <a:rPr lang="es-MX" sz="1600" b="1" dirty="0" err="1">
                <a:solidFill>
                  <a:srgbClr val="000000"/>
                </a:solidFill>
              </a:rPr>
              <a:t>algorithms</a:t>
            </a:r>
            <a:r>
              <a:rPr lang="es-MX" sz="1600" b="1" dirty="0">
                <a:solidFill>
                  <a:srgbClr val="000000"/>
                </a:solidFill>
              </a:rPr>
              <a:t>. </a:t>
            </a:r>
          </a:p>
          <a:p>
            <a:pPr marL="285750" indent="-285750">
              <a:buFont typeface="Arial" panose="020B0604020202020204" pitchFamily="34" charset="0"/>
              <a:buChar char="•"/>
            </a:pPr>
            <a:endParaRPr lang="es-MX" sz="1600" dirty="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478" y="3495116"/>
            <a:ext cx="2004494" cy="15231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453" y="384313"/>
            <a:ext cx="1985519" cy="19855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957" y="5164468"/>
            <a:ext cx="2258043" cy="1693532"/>
          </a:xfrm>
          <a:prstGeom prst="rect">
            <a:avLst/>
          </a:prstGeom>
        </p:spPr>
      </p:pic>
      <p:pic>
        <p:nvPicPr>
          <p:cNvPr id="12" name="Imagen 11"/>
          <p:cNvPicPr>
            <a:picLocks noChangeAspect="1"/>
          </p:cNvPicPr>
          <p:nvPr/>
        </p:nvPicPr>
        <p:blipFill rotWithShape="1">
          <a:blip r:embed="rId6">
            <a:extLst>
              <a:ext uri="{28A0092B-C50C-407E-A947-70E740481C1C}">
                <a14:useLocalDpi xmlns:a14="http://schemas.microsoft.com/office/drawing/2010/main" val="0"/>
              </a:ext>
            </a:extLst>
          </a:blip>
          <a:srcRect l="9528" t="27773" r="23689" b="27242"/>
          <a:stretch/>
        </p:blipFill>
        <p:spPr>
          <a:xfrm>
            <a:off x="6915198" y="2097008"/>
            <a:ext cx="2028491" cy="1366415"/>
          </a:xfrm>
          <a:prstGeom prst="rect">
            <a:avLst/>
          </a:prstGeom>
        </p:spPr>
      </p:pic>
      <p:sp>
        <p:nvSpPr>
          <p:cNvPr id="13" name="TextBox 12"/>
          <p:cNvSpPr txBox="1"/>
          <p:nvPr/>
        </p:nvSpPr>
        <p:spPr>
          <a:xfrm>
            <a:off x="291874" y="2941983"/>
            <a:ext cx="2689896" cy="369332"/>
          </a:xfrm>
          <a:prstGeom prst="rect">
            <a:avLst/>
          </a:prstGeom>
          <a:noFill/>
        </p:spPr>
        <p:txBody>
          <a:bodyPr wrap="none" rtlCol="0">
            <a:spAutoFit/>
          </a:bodyPr>
          <a:lstStyle/>
          <a:p>
            <a:r>
              <a:rPr lang="es-MX" dirty="0"/>
              <a:t>dchavez@fisica.ugto.mx</a:t>
            </a:r>
          </a:p>
        </p:txBody>
      </p:sp>
      <p:sp>
        <p:nvSpPr>
          <p:cNvPr id="14" name="CustomShape 2"/>
          <p:cNvSpPr/>
          <p:nvPr/>
        </p:nvSpPr>
        <p:spPr>
          <a:xfrm>
            <a:off x="3429000" y="18360"/>
            <a:ext cx="411336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200" strike="noStrike" spc="-1" dirty="0">
                <a:solidFill>
                  <a:srgbClr val="FFFFFF"/>
                </a:solidFill>
                <a:uFill>
                  <a:solidFill>
                    <a:srgbClr val="FFFFFF"/>
                  </a:solidFill>
                </a:uFill>
                <a:latin typeface="Arial"/>
                <a:ea typeface="DejaVu Sans"/>
              </a:rPr>
              <a:t>XXX Reunión  Anual de la  DPC-SMF</a:t>
            </a:r>
            <a:endParaRPr lang="es-MX" sz="18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491678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 name="Picture 18"/>
          <p:cNvPicPr/>
          <p:nvPr/>
        </p:nvPicPr>
        <p:blipFill>
          <a:blip r:embed="rId2"/>
          <a:stretch/>
        </p:blipFill>
        <p:spPr>
          <a:xfrm>
            <a:off x="403560" y="360000"/>
            <a:ext cx="1035360" cy="1444320"/>
          </a:xfrm>
          <a:prstGeom prst="rect">
            <a:avLst/>
          </a:prstGeom>
          <a:ln>
            <a:noFill/>
          </a:ln>
        </p:spPr>
      </p:pic>
      <p:sp>
        <p:nvSpPr>
          <p:cNvPr id="336" name="CustomShape 3"/>
          <p:cNvSpPr/>
          <p:nvPr/>
        </p:nvSpPr>
        <p:spPr>
          <a:xfrm>
            <a:off x="2808000" y="481680"/>
            <a:ext cx="4975200" cy="149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Karim Gibrán Hernández Chahín</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pc="-1" dirty="0">
                <a:solidFill>
                  <a:srgbClr val="292934"/>
                </a:solidFill>
                <a:uFill>
                  <a:solidFill>
                    <a:srgbClr val="FFFFFF"/>
                  </a:solidFill>
                </a:uFill>
                <a:latin typeface="Arial"/>
                <a:ea typeface="DejaVu Sans"/>
              </a:rPr>
              <a:t>PH. D. student</a:t>
            </a:r>
            <a:endParaRPr lang="es-MX" b="1"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Affiliation: </a:t>
            </a:r>
            <a:r>
              <a:rPr lang="es-MX" sz="1400" b="1" strike="noStrike" spc="-1" dirty="0">
                <a:solidFill>
                  <a:srgbClr val="292934"/>
                </a:solidFill>
                <a:uFill>
                  <a:solidFill>
                    <a:srgbClr val="FFFFFF"/>
                  </a:solidFill>
                </a:uFill>
                <a:latin typeface="Arial"/>
                <a:ea typeface="DejaVu Sans"/>
              </a:rPr>
              <a:t>Universidad de Guanajuato, División de Ciencias e Ingenierías Campus León </a:t>
            </a:r>
            <a:r>
              <a:rPr lang="es-MX" sz="1400" strike="noStrike" spc="-1" dirty="0">
                <a:solidFill>
                  <a:srgbClr val="292934"/>
                </a:solidFill>
                <a:uFill>
                  <a:solidFill>
                    <a:srgbClr val="FFFFFF"/>
                  </a:solidFill>
                </a:uFill>
                <a:latin typeface="Arial"/>
                <a:ea typeface="DejaVu Sans"/>
              </a:rPr>
              <a:t>– León Gto. México</a:t>
            </a:r>
            <a:endParaRPr lang="es-MX" sz="1800" strike="noStrike" spc="-1" dirty="0">
              <a:solidFill>
                <a:srgbClr val="000000"/>
              </a:solidFill>
              <a:uFill>
                <a:solidFill>
                  <a:srgbClr val="FFFFFF"/>
                </a:solidFill>
              </a:uFill>
              <a:latin typeface="Arial"/>
            </a:endParaRPr>
          </a:p>
          <a:p>
            <a:pPr>
              <a:lnSpc>
                <a:spcPct val="80000"/>
              </a:lnSpc>
            </a:pPr>
            <a:endParaRPr lang="es-MX" sz="1800" strike="noStrike" spc="-1" dirty="0">
              <a:solidFill>
                <a:srgbClr val="000000"/>
              </a:solidFill>
              <a:uFill>
                <a:solidFill>
                  <a:srgbClr val="FFFFFF"/>
                </a:solidFill>
              </a:uFill>
              <a:latin typeface="Arial"/>
            </a:endParaRPr>
          </a:p>
          <a:p>
            <a:pPr>
              <a:lnSpc>
                <a:spcPct val="80000"/>
              </a:lnSpc>
            </a:pPr>
            <a:r>
              <a:rPr lang="es-MX" sz="1400" strike="noStrike" spc="-1" dirty="0">
                <a:solidFill>
                  <a:srgbClr val="292934"/>
                </a:solidFill>
                <a:uFill>
                  <a:solidFill>
                    <a:srgbClr val="FFFFFF"/>
                  </a:solidFill>
                </a:uFill>
                <a:latin typeface="Arial"/>
                <a:ea typeface="DejaVu Sans"/>
              </a:rPr>
              <a:t>Institution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p:txBody>
      </p:sp>
      <p:sp>
        <p:nvSpPr>
          <p:cNvPr id="337" name="CustomShape 4"/>
          <p:cNvSpPr/>
          <p:nvPr/>
        </p:nvSpPr>
        <p:spPr>
          <a:xfrm>
            <a:off x="2952000" y="2088000"/>
            <a:ext cx="6118920" cy="47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270" strike="noStrike" spc="-1">
                <a:solidFill>
                  <a:srgbClr val="292934"/>
                </a:solidFill>
                <a:uFill>
                  <a:solidFill>
                    <a:srgbClr val="FFFFFF"/>
                  </a:solidFill>
                </a:uFill>
                <a:latin typeface="Arial"/>
                <a:ea typeface="ＭＳ Ｐゴシック"/>
              </a:rPr>
              <a:t>Areas of interest: </a:t>
            </a:r>
            <a:r>
              <a:rPr lang="es-MX" sz="1270" b="1" strike="noStrike" spc="-1">
                <a:solidFill>
                  <a:srgbClr val="292934"/>
                </a:solidFill>
                <a:uFill>
                  <a:solidFill>
                    <a:srgbClr val="FFFFFF"/>
                  </a:solidFill>
                </a:uFill>
                <a:latin typeface="Arial"/>
                <a:ea typeface="ＭＳ Ｐゴシック"/>
              </a:rPr>
              <a:t>Radio Frequency (RF), Superconductors (SC), Quench analysis, RF Cavities</a:t>
            </a:r>
            <a:endParaRPr lang="es-MX" sz="1800" strike="noStrike" spc="-1">
              <a:solidFill>
                <a:srgbClr val="000000"/>
              </a:solidFill>
              <a:uFill>
                <a:solidFill>
                  <a:srgbClr val="FFFFFF"/>
                </a:solidFill>
              </a:uFill>
              <a:latin typeface="Arial"/>
            </a:endParaRPr>
          </a:p>
        </p:txBody>
      </p:sp>
      <p:pic>
        <p:nvPicPr>
          <p:cNvPr id="338" name="Picture 11"/>
          <p:cNvPicPr/>
          <p:nvPr/>
        </p:nvPicPr>
        <p:blipFill>
          <a:blip r:embed="rId3"/>
          <a:stretch/>
        </p:blipFill>
        <p:spPr>
          <a:xfrm>
            <a:off x="8166240" y="402120"/>
            <a:ext cx="884160" cy="731520"/>
          </a:xfrm>
          <a:prstGeom prst="rect">
            <a:avLst/>
          </a:prstGeom>
          <a:ln>
            <a:noFill/>
          </a:ln>
        </p:spPr>
      </p:pic>
      <p:pic>
        <p:nvPicPr>
          <p:cNvPr id="339" name="Picture 12"/>
          <p:cNvPicPr/>
          <p:nvPr/>
        </p:nvPicPr>
        <p:blipFill>
          <a:blip r:embed="rId4"/>
          <a:srcRect r="16411" b="297"/>
          <a:stretch/>
        </p:blipFill>
        <p:spPr>
          <a:xfrm>
            <a:off x="7920000" y="1296000"/>
            <a:ext cx="828000" cy="816480"/>
          </a:xfrm>
          <a:prstGeom prst="rect">
            <a:avLst/>
          </a:prstGeom>
          <a:ln>
            <a:noFill/>
          </a:ln>
        </p:spPr>
      </p:pic>
      <p:pic>
        <p:nvPicPr>
          <p:cNvPr id="340" name="Picture 10"/>
          <p:cNvPicPr/>
          <p:nvPr/>
        </p:nvPicPr>
        <p:blipFill>
          <a:blip r:embed="rId5"/>
          <a:stretch/>
        </p:blipFill>
        <p:spPr>
          <a:xfrm>
            <a:off x="7416000" y="402120"/>
            <a:ext cx="689760" cy="820800"/>
          </a:xfrm>
          <a:prstGeom prst="rect">
            <a:avLst/>
          </a:prstGeom>
          <a:ln>
            <a:noFill/>
          </a:ln>
        </p:spPr>
      </p:pic>
      <p:sp>
        <p:nvSpPr>
          <p:cNvPr id="341" name="CustomShape 5"/>
          <p:cNvSpPr/>
          <p:nvPr/>
        </p:nvSpPr>
        <p:spPr>
          <a:xfrm>
            <a:off x="115200" y="2664000"/>
            <a:ext cx="197172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Topics:</a:t>
            </a:r>
            <a:endParaRPr lang="es-MX" sz="1800" strike="noStrike" spc="-1">
              <a:solidFill>
                <a:srgbClr val="000000"/>
              </a:solidFill>
              <a:uFill>
                <a:solidFill>
                  <a:srgbClr val="FFFFFF"/>
                </a:solidFill>
              </a:uFill>
              <a:latin typeface="Arial"/>
            </a:endParaRPr>
          </a:p>
        </p:txBody>
      </p:sp>
      <p:sp>
        <p:nvSpPr>
          <p:cNvPr id="342" name="CustomShape 6"/>
          <p:cNvSpPr/>
          <p:nvPr/>
        </p:nvSpPr>
        <p:spPr>
          <a:xfrm>
            <a:off x="0" y="2348880"/>
            <a:ext cx="6288480" cy="138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b="1" strike="noStrike" spc="-1" dirty="0">
                <a:solidFill>
                  <a:srgbClr val="000000"/>
                </a:solidFill>
                <a:uFill>
                  <a:solidFill>
                    <a:srgbClr val="FFFFFF"/>
                  </a:solidFill>
                </a:uFill>
                <a:latin typeface="Arial"/>
                <a:ea typeface="DejaVu Sans"/>
              </a:rPr>
              <a:t>Superconducting Radiofrequency Cavities: Preparation techniques, performance measurements and quench analysis</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marL="216000" indent="-214920" algn="just">
              <a:lnSpc>
                <a:spcPct val="100000"/>
              </a:lnSpc>
              <a:buClr>
                <a:srgbClr val="292934"/>
              </a:buClr>
              <a:buFont typeface="Arial"/>
              <a:buChar char="•"/>
            </a:pPr>
            <a:r>
              <a:rPr lang="es-MX" sz="1400" strike="noStrike" spc="-1" dirty="0">
                <a:solidFill>
                  <a:srgbClr val="292934"/>
                </a:solidFill>
                <a:uFill>
                  <a:solidFill>
                    <a:srgbClr val="FFFFFF"/>
                  </a:solidFill>
                </a:uFill>
                <a:latin typeface="Arial"/>
                <a:ea typeface="DejaVu Sans"/>
              </a:rPr>
              <a:t>The main limitation for the SRF cavities are the field emission and quench. This depends strongly in the surface quality and in the surface preparation</a:t>
            </a:r>
            <a:endParaRPr lang="es-MX" sz="1800" strike="noStrike" spc="-1" dirty="0">
              <a:solidFill>
                <a:srgbClr val="000000"/>
              </a:solidFill>
              <a:uFill>
                <a:solidFill>
                  <a:srgbClr val="FFFFFF"/>
                </a:solidFill>
              </a:uFill>
              <a:latin typeface="Arial"/>
            </a:endParaRPr>
          </a:p>
        </p:txBody>
      </p:sp>
      <p:sp>
        <p:nvSpPr>
          <p:cNvPr id="343" name="CustomShape 7"/>
          <p:cNvSpPr/>
          <p:nvPr/>
        </p:nvSpPr>
        <p:spPr>
          <a:xfrm>
            <a:off x="0" y="5544000"/>
            <a:ext cx="2901600" cy="12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Objectives:</a:t>
            </a:r>
            <a:endParaRPr lang="es-MX" sz="1800" strike="noStrike" spc="-1">
              <a:solidFill>
                <a:srgbClr val="000000"/>
              </a:solidFill>
              <a:uFill>
                <a:solidFill>
                  <a:srgbClr val="FFFFFF"/>
                </a:solidFill>
              </a:uFill>
              <a:latin typeface="Arial"/>
            </a:endParaRPr>
          </a:p>
          <a:p>
            <a:pPr algn="just">
              <a:lnSpc>
                <a:spcPct val="100000"/>
              </a:lnSpc>
            </a:pPr>
            <a:r>
              <a:rPr lang="es-MX" sz="1270" strike="noStrike" spc="-1">
                <a:solidFill>
                  <a:srgbClr val="292934"/>
                </a:solidFill>
                <a:uFill>
                  <a:solidFill>
                    <a:srgbClr val="FFFFFF"/>
                  </a:solidFill>
                </a:uFill>
                <a:latin typeface="Arial"/>
                <a:ea typeface="DejaVu Sans"/>
              </a:rPr>
              <a:t>Reach operation requirement reducing:</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Quench</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Multipacting</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70" strike="noStrike" spc="-1">
                <a:solidFill>
                  <a:srgbClr val="292934"/>
                </a:solidFill>
                <a:uFill>
                  <a:solidFill>
                    <a:srgbClr val="FFFFFF"/>
                  </a:solidFill>
                </a:uFill>
                <a:latin typeface="Arial"/>
                <a:ea typeface="DejaVu Sans"/>
              </a:rPr>
              <a:t>Field emission /Radiation</a:t>
            </a:r>
            <a:endParaRPr lang="es-MX" sz="1800" strike="noStrike" spc="-1">
              <a:solidFill>
                <a:srgbClr val="000000"/>
              </a:solidFill>
              <a:uFill>
                <a:solidFill>
                  <a:srgbClr val="FFFFFF"/>
                </a:solidFill>
              </a:uFill>
              <a:latin typeface="Arial"/>
            </a:endParaRPr>
          </a:p>
        </p:txBody>
      </p:sp>
      <p:sp>
        <p:nvSpPr>
          <p:cNvPr id="344" name="CustomShape 8"/>
          <p:cNvSpPr/>
          <p:nvPr/>
        </p:nvSpPr>
        <p:spPr>
          <a:xfrm>
            <a:off x="2664000" y="5510520"/>
            <a:ext cx="2763360" cy="118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14720" algn="just">
              <a:lnSpc>
                <a:spcPct val="100000"/>
              </a:lnSpc>
            </a:pPr>
            <a:r>
              <a:rPr lang="es-MX" sz="1200" strike="noStrike" spc="-1">
                <a:solidFill>
                  <a:srgbClr val="292934"/>
                </a:solidFill>
                <a:uFill>
                  <a:solidFill>
                    <a:srgbClr val="FFFFFF"/>
                  </a:solidFill>
                </a:uFill>
                <a:latin typeface="Arial"/>
                <a:ea typeface="ＭＳ Ｐゴシック"/>
              </a:rPr>
              <a:t>Optimize</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Mechanical/Chemical/ Thermal treatments </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High pressure rinse</a:t>
            </a:r>
            <a:endParaRPr lang="es-MX" sz="1800" strike="noStrike" spc="-1">
              <a:solidFill>
                <a:srgbClr val="000000"/>
              </a:solidFill>
              <a:uFill>
                <a:solidFill>
                  <a:srgbClr val="FFFFFF"/>
                </a:solidFill>
              </a:uFill>
              <a:latin typeface="Arial"/>
            </a:endParaRPr>
          </a:p>
          <a:p>
            <a:pPr marL="457200" lvl="1" indent="-214920" algn="just">
              <a:lnSpc>
                <a:spcPct val="100000"/>
              </a:lnSpc>
              <a:buClr>
                <a:srgbClr val="292934"/>
              </a:buClr>
              <a:buFont typeface="Arial"/>
              <a:buChar char="•"/>
            </a:pPr>
            <a:r>
              <a:rPr lang="es-MX" sz="1200" strike="noStrike" spc="-1">
                <a:solidFill>
                  <a:srgbClr val="292934"/>
                </a:solidFill>
                <a:uFill>
                  <a:solidFill>
                    <a:srgbClr val="FFFFFF"/>
                  </a:solidFill>
                </a:uFill>
                <a:latin typeface="Arial"/>
                <a:ea typeface="ＭＳ Ｐゴシック"/>
              </a:rPr>
              <a:t>Handing and assembly in clean rooms</a:t>
            </a:r>
            <a:endParaRPr lang="es-MX" sz="1800" strike="noStrike" spc="-1">
              <a:solidFill>
                <a:srgbClr val="000000"/>
              </a:solidFill>
              <a:uFill>
                <a:solidFill>
                  <a:srgbClr val="FFFFFF"/>
                </a:solidFill>
              </a:uFill>
              <a:latin typeface="Arial"/>
            </a:endParaRPr>
          </a:p>
        </p:txBody>
      </p:sp>
      <p:sp>
        <p:nvSpPr>
          <p:cNvPr id="345" name="CustomShape 9"/>
          <p:cNvSpPr/>
          <p:nvPr/>
        </p:nvSpPr>
        <p:spPr>
          <a:xfrm>
            <a:off x="5816160" y="4604040"/>
            <a:ext cx="3316320" cy="47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14720">
              <a:lnSpc>
                <a:spcPct val="100000"/>
              </a:lnSpc>
            </a:pPr>
            <a:endParaRPr lang="es-MX" sz="1800" strike="noStrike" spc="-1">
              <a:solidFill>
                <a:srgbClr val="000000"/>
              </a:solidFill>
              <a:uFill>
                <a:solidFill>
                  <a:srgbClr val="FFFFFF"/>
                </a:solidFill>
              </a:uFill>
              <a:latin typeface="Arial"/>
            </a:endParaRPr>
          </a:p>
          <a:p>
            <a:pPr marL="414720">
              <a:lnSpc>
                <a:spcPct val="100000"/>
              </a:lnSpc>
            </a:pPr>
            <a:endParaRPr lang="es-MX" sz="1800" strike="noStrike" spc="-1">
              <a:solidFill>
                <a:srgbClr val="000000"/>
              </a:solidFill>
              <a:uFill>
                <a:solidFill>
                  <a:srgbClr val="FFFFFF"/>
                </a:solidFill>
              </a:uFill>
              <a:latin typeface="Arial"/>
            </a:endParaRPr>
          </a:p>
        </p:txBody>
      </p:sp>
      <p:sp>
        <p:nvSpPr>
          <p:cNvPr id="346" name="CustomShape 10"/>
          <p:cNvSpPr/>
          <p:nvPr/>
        </p:nvSpPr>
        <p:spPr>
          <a:xfrm>
            <a:off x="5472000" y="5400000"/>
            <a:ext cx="3311280" cy="136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200" strike="noStrike" spc="-1" dirty="0">
                <a:solidFill>
                  <a:srgbClr val="292934"/>
                </a:solidFill>
                <a:uFill>
                  <a:solidFill>
                    <a:srgbClr val="FFFFFF"/>
                  </a:solidFill>
                </a:uFill>
                <a:latin typeface="Arial"/>
                <a:ea typeface="ＭＳ Ｐゴシック"/>
              </a:rPr>
              <a:t>Measurement and data analysis</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Temperature monitoring</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Quench localization using OST signals</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Magnetic field and estimation of the trapped flux in the superconductor</a:t>
            </a:r>
            <a:endParaRPr lang="es-MX" sz="1800" strike="noStrike" spc="-1" dirty="0">
              <a:solidFill>
                <a:srgbClr val="000000"/>
              </a:solidFill>
              <a:uFill>
                <a:solidFill>
                  <a:srgbClr val="FFFFFF"/>
                </a:solidFill>
              </a:uFill>
              <a:latin typeface="Arial"/>
            </a:endParaRPr>
          </a:p>
          <a:p>
            <a:pPr marL="259200" indent="-257760" algn="just">
              <a:lnSpc>
                <a:spcPct val="100000"/>
              </a:lnSpc>
              <a:buClr>
                <a:srgbClr val="292934"/>
              </a:buClr>
              <a:buFont typeface="Arial"/>
              <a:buChar char="•"/>
            </a:pPr>
            <a:r>
              <a:rPr lang="es-MX" sz="1200" strike="noStrike" spc="-1" dirty="0">
                <a:solidFill>
                  <a:srgbClr val="292934"/>
                </a:solidFill>
                <a:uFill>
                  <a:solidFill>
                    <a:srgbClr val="FFFFFF"/>
                  </a:solidFill>
                </a:uFill>
                <a:latin typeface="Arial"/>
                <a:ea typeface="ＭＳ Ｐゴシック"/>
              </a:rPr>
              <a:t>Correlation between field emission measurement with the surface defect size</a:t>
            </a:r>
            <a:endParaRPr lang="es-MX" sz="1800" strike="noStrike" spc="-1" dirty="0">
              <a:solidFill>
                <a:srgbClr val="000000"/>
              </a:solidFill>
              <a:uFill>
                <a:solidFill>
                  <a:srgbClr val="FFFFFF"/>
                </a:solidFill>
              </a:uFill>
              <a:latin typeface="Arial"/>
            </a:endParaRPr>
          </a:p>
        </p:txBody>
      </p:sp>
      <p:pic>
        <p:nvPicPr>
          <p:cNvPr id="347" name="Picture 6"/>
          <p:cNvPicPr/>
          <p:nvPr/>
        </p:nvPicPr>
        <p:blipFill>
          <a:blip r:embed="rId6"/>
          <a:srcRect t="13636" b="4201"/>
          <a:stretch/>
        </p:blipFill>
        <p:spPr>
          <a:xfrm>
            <a:off x="216000" y="4066920"/>
            <a:ext cx="3899520" cy="1242720"/>
          </a:xfrm>
          <a:prstGeom prst="rect">
            <a:avLst/>
          </a:prstGeom>
          <a:ln>
            <a:noFill/>
          </a:ln>
        </p:spPr>
      </p:pic>
      <p:pic>
        <p:nvPicPr>
          <p:cNvPr id="348" name="Picture 17"/>
          <p:cNvPicPr/>
          <p:nvPr/>
        </p:nvPicPr>
        <p:blipFill>
          <a:blip r:embed="rId7"/>
          <a:srcRect l="21198" t="32708" r="8516" b="22646"/>
          <a:stretch/>
        </p:blipFill>
        <p:spPr>
          <a:xfrm>
            <a:off x="4088160" y="4100400"/>
            <a:ext cx="2462760" cy="1172880"/>
          </a:xfrm>
          <a:prstGeom prst="rect">
            <a:avLst/>
          </a:prstGeom>
          <a:ln>
            <a:noFill/>
          </a:ln>
        </p:spPr>
      </p:pic>
      <p:pic>
        <p:nvPicPr>
          <p:cNvPr id="349" name="Picture 16"/>
          <p:cNvPicPr/>
          <p:nvPr/>
        </p:nvPicPr>
        <p:blipFill>
          <a:blip r:embed="rId8"/>
          <a:stretch/>
        </p:blipFill>
        <p:spPr>
          <a:xfrm rot="5400000">
            <a:off x="6423480" y="2789280"/>
            <a:ext cx="2763360" cy="2072160"/>
          </a:xfrm>
          <a:prstGeom prst="rect">
            <a:avLst/>
          </a:prstGeom>
          <a:ln>
            <a:noFill/>
          </a:ln>
        </p:spPr>
      </p:pic>
      <p:sp>
        <p:nvSpPr>
          <p:cNvPr id="350" name="CustomShape 11"/>
          <p:cNvSpPr/>
          <p:nvPr/>
        </p:nvSpPr>
        <p:spPr>
          <a:xfrm>
            <a:off x="-72000" y="1800000"/>
            <a:ext cx="435240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200" u="sng" strike="noStrike" spc="-1">
                <a:solidFill>
                  <a:srgbClr val="0000FF"/>
                </a:solidFill>
                <a:uFill>
                  <a:solidFill>
                    <a:srgbClr val="FFFFFF"/>
                  </a:solidFill>
                </a:uFill>
                <a:latin typeface="Arial"/>
                <a:ea typeface="DejaVu Sans"/>
                <a:hlinkClick r:id="rId9"/>
              </a:rPr>
              <a:t>karim.gibran.hernandez.chahin@cern.ch</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2507404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CustomShape 3"/>
          <p:cNvSpPr/>
          <p:nvPr/>
        </p:nvSpPr>
        <p:spPr>
          <a:xfrm>
            <a:off x="545040" y="2586600"/>
            <a:ext cx="3953160" cy="598680"/>
          </a:xfrm>
          <a:prstGeom prst="rect">
            <a:avLst/>
          </a:prstGeom>
          <a:solidFill>
            <a:srgbClr val="AD8F67"/>
          </a:solidFill>
          <a:ln w="44280">
            <a:solidFill>
              <a:srgbClr val="FFFFFF"/>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400" strike="noStrike" spc="-1">
                <a:solidFill>
                  <a:srgbClr val="292934"/>
                </a:solidFill>
                <a:uFill>
                  <a:solidFill>
                    <a:srgbClr val="FFFFFF"/>
                  </a:solidFill>
                </a:uFill>
                <a:latin typeface="Arial"/>
                <a:ea typeface="DejaVu Sans"/>
              </a:rPr>
              <a:t>Dynamic Aperture Studies for the Future Circular Collider – ee (FCC-ee)</a:t>
            </a:r>
            <a:endParaRPr lang="es-MX" sz="1800" strike="noStrike" spc="-1">
              <a:solidFill>
                <a:srgbClr val="000000"/>
              </a:solidFill>
              <a:uFill>
                <a:solidFill>
                  <a:srgbClr val="FFFFFF"/>
                </a:solidFill>
              </a:uFill>
              <a:latin typeface="Arial"/>
            </a:endParaRPr>
          </a:p>
        </p:txBody>
      </p:sp>
      <p:pic>
        <p:nvPicPr>
          <p:cNvPr id="235" name="Content Placeholder 8"/>
          <p:cNvPicPr/>
          <p:nvPr/>
        </p:nvPicPr>
        <p:blipFill>
          <a:blip r:embed="rId2"/>
          <a:srcRect l="1818" t="1689" r="3158" b="1330"/>
          <a:stretch/>
        </p:blipFill>
        <p:spPr>
          <a:xfrm>
            <a:off x="288000" y="504000"/>
            <a:ext cx="1223280" cy="1665000"/>
          </a:xfrm>
          <a:prstGeom prst="rect">
            <a:avLst/>
          </a:prstGeom>
          <a:ln>
            <a:noFill/>
          </a:ln>
        </p:spPr>
      </p:pic>
      <p:sp>
        <p:nvSpPr>
          <p:cNvPr id="236" name="CustomShape 4"/>
          <p:cNvSpPr/>
          <p:nvPr/>
        </p:nvSpPr>
        <p:spPr>
          <a:xfrm>
            <a:off x="4629600" y="2586600"/>
            <a:ext cx="3959280" cy="598680"/>
          </a:xfrm>
          <a:prstGeom prst="rect">
            <a:avLst/>
          </a:prstGeom>
          <a:solidFill>
            <a:srgbClr val="AD8F67"/>
          </a:solidFill>
          <a:ln w="44280">
            <a:solidFill>
              <a:srgbClr val="FFFFFF"/>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400" strike="noStrike" spc="-1">
                <a:solidFill>
                  <a:srgbClr val="292934"/>
                </a:solidFill>
                <a:uFill>
                  <a:solidFill>
                    <a:srgbClr val="FFFFFF"/>
                  </a:solidFill>
                </a:uFill>
                <a:latin typeface="Arial"/>
                <a:ea typeface="DejaVu Sans"/>
              </a:rPr>
              <a:t>Performance and Operational Aspects of High Luminosity LHC (HL-LHC)</a:t>
            </a:r>
            <a:endParaRPr lang="es-MX" sz="1800" strike="noStrike" spc="-1">
              <a:solidFill>
                <a:srgbClr val="000000"/>
              </a:solidFill>
              <a:uFill>
                <a:solidFill>
                  <a:srgbClr val="FFFFFF"/>
                </a:solidFill>
              </a:uFill>
              <a:latin typeface="Arial"/>
            </a:endParaRPr>
          </a:p>
        </p:txBody>
      </p:sp>
      <p:sp>
        <p:nvSpPr>
          <p:cNvPr id="237" name="CustomShape 5"/>
          <p:cNvSpPr/>
          <p:nvPr/>
        </p:nvSpPr>
        <p:spPr>
          <a:xfrm>
            <a:off x="4629600" y="3186360"/>
            <a:ext cx="3959280" cy="31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2880" indent="-181440" algn="just">
              <a:lnSpc>
                <a:spcPct val="100000"/>
              </a:lnSpc>
              <a:buClr>
                <a:srgbClr val="93A299"/>
              </a:buClr>
              <a:buSzPct val="85000"/>
              <a:buFont typeface="Arial"/>
              <a:buChar char="•"/>
            </a:pPr>
            <a:r>
              <a:rPr lang="es-MX" sz="1400" strike="noStrike" spc="-1">
                <a:solidFill>
                  <a:srgbClr val="292934"/>
                </a:solidFill>
                <a:uFill>
                  <a:solidFill>
                    <a:srgbClr val="FFFFFF"/>
                  </a:solidFill>
                </a:uFill>
                <a:latin typeface="Arial"/>
                <a:ea typeface="DejaVu Sans"/>
              </a:rPr>
              <a:t>Simulations of the evolution of luminosity for the baseline and alternative scenarios.</a:t>
            </a:r>
            <a:endParaRPr lang="es-MX" sz="1800" strike="noStrike" spc="-1">
              <a:solidFill>
                <a:srgbClr val="000000"/>
              </a:solidFill>
              <a:uFill>
                <a:solidFill>
                  <a:srgbClr val="FFFFFF"/>
                </a:solidFill>
              </a:uFill>
              <a:latin typeface="Arial"/>
            </a:endParaRPr>
          </a:p>
          <a:p>
            <a:pPr>
              <a:lnSpc>
                <a:spcPct val="100000"/>
              </a:lnSpc>
            </a:pPr>
            <a:endParaRPr lang="es-MX" sz="1800" strike="noStrike" spc="-1">
              <a:solidFill>
                <a:srgbClr val="000000"/>
              </a:solidFill>
              <a:uFill>
                <a:solidFill>
                  <a:srgbClr val="FFFFFF"/>
                </a:solidFill>
              </a:uFill>
              <a:latin typeface="Arial"/>
            </a:endParaRPr>
          </a:p>
        </p:txBody>
      </p:sp>
      <p:sp>
        <p:nvSpPr>
          <p:cNvPr id="238" name="CustomShape 6"/>
          <p:cNvSpPr/>
          <p:nvPr/>
        </p:nvSpPr>
        <p:spPr>
          <a:xfrm>
            <a:off x="545040" y="3186720"/>
            <a:ext cx="3953160" cy="31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28600" indent="-227160" algn="just">
              <a:lnSpc>
                <a:spcPct val="90000"/>
              </a:lnSpc>
              <a:buClr>
                <a:srgbClr val="292934"/>
              </a:buClr>
              <a:buFont typeface="Arial"/>
              <a:buChar char="•"/>
            </a:pPr>
            <a:r>
              <a:rPr lang="es-MX" sz="1400" strike="noStrike" spc="-1">
                <a:solidFill>
                  <a:srgbClr val="292934"/>
                </a:solidFill>
                <a:uFill>
                  <a:solidFill>
                    <a:srgbClr val="FFFFFF"/>
                  </a:solidFill>
                </a:uFill>
                <a:latin typeface="Arial"/>
                <a:ea typeface="ＭＳ Ｐゴシック"/>
              </a:rPr>
              <a:t>Development of tools for the computation of dynamic aperture including several effects.</a:t>
            </a:r>
            <a:endParaRPr lang="es-MX" sz="1800" strike="noStrike" spc="-1">
              <a:solidFill>
                <a:srgbClr val="000000"/>
              </a:solidFill>
              <a:uFill>
                <a:solidFill>
                  <a:srgbClr val="FFFFFF"/>
                </a:solidFill>
              </a:uFill>
              <a:latin typeface="Arial"/>
            </a:endParaRPr>
          </a:p>
          <a:p>
            <a:pPr>
              <a:lnSpc>
                <a:spcPct val="90000"/>
              </a:lnSpc>
            </a:pPr>
            <a:endParaRPr lang="es-MX" sz="1800" strike="noStrike" spc="-1">
              <a:solidFill>
                <a:srgbClr val="000000"/>
              </a:solidFill>
              <a:uFill>
                <a:solidFill>
                  <a:srgbClr val="FFFFFF"/>
                </a:solidFill>
              </a:uFill>
              <a:latin typeface="Arial"/>
            </a:endParaRPr>
          </a:p>
        </p:txBody>
      </p:sp>
      <p:pic>
        <p:nvPicPr>
          <p:cNvPr id="239" name="Picture 12"/>
          <p:cNvPicPr/>
          <p:nvPr/>
        </p:nvPicPr>
        <p:blipFill>
          <a:blip r:embed="rId3"/>
          <a:srcRect l="12263" t="8401" r="10543" b="6772"/>
          <a:stretch/>
        </p:blipFill>
        <p:spPr>
          <a:xfrm>
            <a:off x="545040" y="3908520"/>
            <a:ext cx="3573720" cy="2772000"/>
          </a:xfrm>
          <a:prstGeom prst="rect">
            <a:avLst/>
          </a:prstGeom>
          <a:ln>
            <a:noFill/>
          </a:ln>
        </p:spPr>
      </p:pic>
      <p:pic>
        <p:nvPicPr>
          <p:cNvPr id="240" name="Picture 14"/>
          <p:cNvPicPr/>
          <p:nvPr/>
        </p:nvPicPr>
        <p:blipFill>
          <a:blip r:embed="rId4"/>
          <a:stretch/>
        </p:blipFill>
        <p:spPr>
          <a:xfrm>
            <a:off x="4665960" y="3996360"/>
            <a:ext cx="3654720" cy="2524320"/>
          </a:xfrm>
          <a:prstGeom prst="rect">
            <a:avLst/>
          </a:prstGeom>
          <a:ln>
            <a:noFill/>
          </a:ln>
        </p:spPr>
      </p:pic>
      <p:sp>
        <p:nvSpPr>
          <p:cNvPr id="241" name="CustomShape 7"/>
          <p:cNvSpPr/>
          <p:nvPr/>
        </p:nvSpPr>
        <p:spPr>
          <a:xfrm>
            <a:off x="1656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292934"/>
                </a:solidFill>
                <a:uFill>
                  <a:solidFill>
                    <a:srgbClr val="FFFFFF"/>
                  </a:solidFill>
                </a:uFill>
                <a:latin typeface="Arial"/>
                <a:ea typeface="DejaVu Sans"/>
              </a:rPr>
              <a:t>Luis Eduardo Medina Medrano</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smtClean="0">
                <a:solidFill>
                  <a:srgbClr val="292934"/>
                </a:solidFill>
                <a:uFill>
                  <a:solidFill>
                    <a:srgbClr val="FFFFFF"/>
                  </a:solidFill>
                </a:uFill>
                <a:latin typeface="Arial"/>
                <a:ea typeface="DejaVu Sans"/>
              </a:rPr>
              <a:t>PH. D. student</a:t>
            </a:r>
            <a:endParaRPr lang="es-MX" sz="1800" b="1"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292934"/>
                </a:solidFill>
                <a:uFill>
                  <a:solidFill>
                    <a:srgbClr val="FFFFFF"/>
                  </a:solidFill>
                </a:uFill>
                <a:latin typeface="Arial"/>
                <a:ea typeface="DejaVu Sans"/>
              </a:rPr>
              <a:t>University of Guanajuato/</a:t>
            </a:r>
            <a:r>
              <a:rPr lang="es-MX" sz="1400" b="1" strike="noStrike" spc="-1" dirty="0" smtClean="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42" name="CustomShape 8"/>
          <p:cNvSpPr/>
          <p:nvPr/>
        </p:nvSpPr>
        <p:spPr>
          <a:xfrm>
            <a:off x="1619672" y="2132856"/>
            <a:ext cx="6478920" cy="68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Areas of interest:</a:t>
            </a:r>
            <a:endParaRPr lang="es-MX" sz="1800" strike="noStrike" spc="-1" dirty="0">
              <a:solidFill>
                <a:srgbClr val="000000"/>
              </a:solidFill>
              <a:uFill>
                <a:solidFill>
                  <a:srgbClr val="FFFFFF"/>
                </a:solidFill>
              </a:uFill>
              <a:latin typeface="Arial"/>
            </a:endParaRPr>
          </a:p>
          <a:p>
            <a:pPr>
              <a:lnSpc>
                <a:spcPct val="100000"/>
              </a:lnSpc>
            </a:pPr>
            <a:r>
              <a:rPr lang="es-MX" sz="1400" b="1" strike="noStrike" spc="-1" dirty="0">
                <a:solidFill>
                  <a:srgbClr val="292934"/>
                </a:solidFill>
                <a:uFill>
                  <a:solidFill>
                    <a:srgbClr val="FFFFFF"/>
                  </a:solidFill>
                </a:uFill>
                <a:latin typeface="Arial"/>
                <a:ea typeface="DejaVu Sans"/>
              </a:rPr>
              <a:t>Beam dynamics, lattice design, optics measurements and corrections</a:t>
            </a:r>
            <a:endParaRPr lang="es-MX" sz="1800" strike="noStrike" spc="-1" dirty="0">
              <a:solidFill>
                <a:srgbClr val="000000"/>
              </a:solidFill>
              <a:uFill>
                <a:solidFill>
                  <a:srgbClr val="FFFFFF"/>
                </a:solidFill>
              </a:uFill>
              <a:latin typeface="Arial"/>
            </a:endParaRPr>
          </a:p>
        </p:txBody>
      </p:sp>
      <p:sp>
        <p:nvSpPr>
          <p:cNvPr id="243" name="CustomShape 9"/>
          <p:cNvSpPr/>
          <p:nvPr/>
        </p:nvSpPr>
        <p:spPr>
          <a:xfrm>
            <a:off x="288000" y="2196000"/>
            <a:ext cx="178524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s-MX" sz="1400" u="sng" strike="noStrike" spc="-89">
                <a:solidFill>
                  <a:srgbClr val="0000FF"/>
                </a:solidFill>
                <a:uFill>
                  <a:solidFill>
                    <a:srgbClr val="FFFFFF"/>
                  </a:solidFill>
                </a:uFill>
                <a:latin typeface="Arial"/>
                <a:ea typeface="DejaVu Sans"/>
                <a:hlinkClick r:id="rId5"/>
              </a:rPr>
              <a:t>lmedina@cern.ch</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7287748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5" name="CustomShape 1"/>
          <p:cNvSpPr/>
          <p:nvPr/>
        </p:nvSpPr>
        <p:spPr>
          <a:xfrm>
            <a:off x="66600" y="2608560"/>
            <a:ext cx="6772320" cy="51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MX" sz="1800" strike="noStrike" spc="-1">
              <a:solidFill>
                <a:srgbClr val="000000"/>
              </a:solidFill>
              <a:uFill>
                <a:solidFill>
                  <a:srgbClr val="FFFFFF"/>
                </a:solidFill>
              </a:uFill>
              <a:latin typeface="Arial"/>
            </a:endParaRPr>
          </a:p>
          <a:p>
            <a:pPr>
              <a:lnSpc>
                <a:spcPct val="100000"/>
              </a:lnSpc>
            </a:pPr>
            <a:r>
              <a:rPr lang="es-MX" sz="1400" b="1" strike="noStrike" spc="-1">
                <a:solidFill>
                  <a:srgbClr val="000000"/>
                </a:solidFill>
                <a:uFill>
                  <a:solidFill>
                    <a:srgbClr val="FFFFFF"/>
                  </a:solidFill>
                </a:uFill>
                <a:latin typeface="Arial"/>
                <a:ea typeface="DejaVu Sans"/>
              </a:rPr>
              <a:t>Estudios de Absorción de Radiación de Sincrotrón(SR)</a:t>
            </a:r>
            <a:endParaRPr lang="es-MX" sz="1800" strike="noStrike" spc="-1">
              <a:solidFill>
                <a:srgbClr val="000000"/>
              </a:solidFill>
              <a:uFill>
                <a:solidFill>
                  <a:srgbClr val="FFFFFF"/>
                </a:solidFill>
              </a:uFill>
              <a:latin typeface="Arial"/>
            </a:endParaRPr>
          </a:p>
        </p:txBody>
      </p:sp>
      <p:sp>
        <p:nvSpPr>
          <p:cNvPr id="256" name="CustomShape 2"/>
          <p:cNvSpPr/>
          <p:nvPr/>
        </p:nvSpPr>
        <p:spPr>
          <a:xfrm>
            <a:off x="84240" y="3092040"/>
            <a:ext cx="8914680" cy="115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a:solidFill>
                  <a:srgbClr val="292934"/>
                </a:solidFill>
                <a:uFill>
                  <a:solidFill>
                    <a:srgbClr val="FFFFFF"/>
                  </a:solidFill>
                </a:uFill>
                <a:latin typeface="Arial"/>
                <a:ea typeface="DejaVu Sans"/>
              </a:rPr>
              <a:t>Mediante el uso de herramientas de métodos numéricos (Montecarlo) se simulan fotones de SR a lo largo de un acelerador y se siguen estos fotones a lo largo de sus reflexiones, hasta la absorción en la cámara de vacío.</a:t>
            </a:r>
            <a:endParaRPr lang="es-MX" sz="1800" strike="noStrike" spc="-1">
              <a:solidFill>
                <a:srgbClr val="000000"/>
              </a:solidFill>
              <a:uFill>
                <a:solidFill>
                  <a:srgbClr val="FFFFFF"/>
                </a:solidFill>
              </a:uFill>
              <a:latin typeface="Arial"/>
            </a:endParaRPr>
          </a:p>
          <a:p>
            <a:pPr algn="just">
              <a:lnSpc>
                <a:spcPct val="100000"/>
              </a:lnSpc>
            </a:pPr>
            <a:r>
              <a:rPr lang="es-MX" sz="1400" strike="noStrike" spc="-1">
                <a:solidFill>
                  <a:srgbClr val="292934"/>
                </a:solidFill>
                <a:uFill>
                  <a:solidFill>
                    <a:srgbClr val="FFFFFF"/>
                  </a:solidFill>
                </a:uFill>
                <a:latin typeface="Arial"/>
                <a:ea typeface="DejaVu Sans"/>
              </a:rPr>
              <a:t>La Herramienta utilizada es Synrad3D, desarrollada en la universidad de Cornell por D. Sagan utilizando un modelo matemático desarrollado por G. Dugan</a:t>
            </a:r>
            <a:endParaRPr lang="es-MX" sz="1800" strike="noStrike" spc="-1">
              <a:solidFill>
                <a:srgbClr val="000000"/>
              </a:solidFill>
              <a:uFill>
                <a:solidFill>
                  <a:srgbClr val="FFFFFF"/>
                </a:solidFill>
              </a:uFill>
              <a:latin typeface="Arial"/>
            </a:endParaRPr>
          </a:p>
        </p:txBody>
      </p:sp>
      <p:sp>
        <p:nvSpPr>
          <p:cNvPr id="257" name="CustomShape 3"/>
          <p:cNvSpPr/>
          <p:nvPr/>
        </p:nvSpPr>
        <p:spPr>
          <a:xfrm>
            <a:off x="72000" y="4274280"/>
            <a:ext cx="4570560" cy="72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a:solidFill>
                  <a:srgbClr val="292934"/>
                </a:solidFill>
                <a:uFill>
                  <a:solidFill>
                    <a:srgbClr val="FFFFFF"/>
                  </a:solidFill>
                </a:uFill>
                <a:latin typeface="Arial"/>
                <a:ea typeface="DejaVu Sans"/>
              </a:rPr>
              <a:t>El efecto de patrón de diente de sierra impreso en la pared exterior del LHC, y los efectos de los cambios a la óptica ATS del HL-LHC</a:t>
            </a:r>
            <a:endParaRPr lang="es-MX" sz="1800" strike="noStrike" spc="-1">
              <a:solidFill>
                <a:srgbClr val="000000"/>
              </a:solidFill>
              <a:uFill>
                <a:solidFill>
                  <a:srgbClr val="FFFFFF"/>
                </a:solidFill>
              </a:uFill>
              <a:latin typeface="Arial"/>
            </a:endParaRPr>
          </a:p>
        </p:txBody>
      </p:sp>
      <p:pic>
        <p:nvPicPr>
          <p:cNvPr id="258" name="Picture 9"/>
          <p:cNvPicPr/>
          <p:nvPr/>
        </p:nvPicPr>
        <p:blipFill>
          <a:blip r:embed="rId2"/>
          <a:stretch/>
        </p:blipFill>
        <p:spPr>
          <a:xfrm>
            <a:off x="4718160" y="4057920"/>
            <a:ext cx="4124880" cy="2064960"/>
          </a:xfrm>
          <a:prstGeom prst="rect">
            <a:avLst/>
          </a:prstGeom>
          <a:ln>
            <a:noFill/>
          </a:ln>
        </p:spPr>
      </p:pic>
      <p:pic>
        <p:nvPicPr>
          <p:cNvPr id="261" name="Picture 6"/>
          <p:cNvPicPr/>
          <p:nvPr/>
        </p:nvPicPr>
        <p:blipFill>
          <a:blip r:embed="rId3"/>
          <a:stretch/>
        </p:blipFill>
        <p:spPr>
          <a:xfrm>
            <a:off x="146160" y="4926600"/>
            <a:ext cx="4254840" cy="1875240"/>
          </a:xfrm>
          <a:prstGeom prst="rect">
            <a:avLst/>
          </a:prstGeom>
          <a:ln>
            <a:noFill/>
          </a:ln>
        </p:spPr>
      </p:pic>
      <p:sp>
        <p:nvSpPr>
          <p:cNvPr id="262" name="CustomShape 6"/>
          <p:cNvSpPr/>
          <p:nvPr/>
        </p:nvSpPr>
        <p:spPr>
          <a:xfrm>
            <a:off x="198000" y="533160"/>
            <a:ext cx="8944560" cy="973080"/>
          </a:xfrm>
          <a:prstGeom prst="rect">
            <a:avLst/>
          </a:prstGeom>
          <a:noFill/>
          <a:ln>
            <a:noFill/>
          </a:ln>
        </p:spPr>
        <p:style>
          <a:lnRef idx="0">
            <a:scrgbClr r="0" g="0" b="0"/>
          </a:lnRef>
          <a:fillRef idx="0">
            <a:scrgbClr r="0" g="0" b="0"/>
          </a:fillRef>
          <a:effectRef idx="0">
            <a:scrgbClr r="0" g="0" b="0"/>
          </a:effectRef>
          <a:fontRef idx="minor"/>
        </p:style>
      </p:sp>
      <p:sp>
        <p:nvSpPr>
          <p:cNvPr id="263" name="CustomShape 7"/>
          <p:cNvSpPr/>
          <p:nvPr/>
        </p:nvSpPr>
        <p:spPr>
          <a:xfrm>
            <a:off x="2232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strike="noStrike" spc="-1" dirty="0">
                <a:solidFill>
                  <a:srgbClr val="000000"/>
                </a:solidFill>
                <a:uFill>
                  <a:solidFill>
                    <a:srgbClr val="FFFFFF"/>
                  </a:solidFill>
                </a:uFill>
                <a:latin typeface="Arial"/>
                <a:ea typeface="DejaVu Sans"/>
              </a:rPr>
              <a:t> </a:t>
            </a:r>
            <a:r>
              <a:rPr lang="es-MX" sz="1400" b="1" strike="noStrike" spc="-1" dirty="0">
                <a:solidFill>
                  <a:srgbClr val="000000"/>
                </a:solidFill>
                <a:uFill>
                  <a:solidFill>
                    <a:srgbClr val="FFFFFF"/>
                  </a:solidFill>
                </a:uFill>
                <a:latin typeface="Arial"/>
                <a:ea typeface="DejaVu Sans"/>
              </a:rPr>
              <a:t>Gerardo Guillermo Canton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pc="-1" dirty="0">
                <a:solidFill>
                  <a:srgbClr val="292934"/>
                </a:solidFill>
                <a:uFill>
                  <a:solidFill>
                    <a:srgbClr val="FFFFFF"/>
                  </a:solidFill>
                </a:uFill>
                <a:latin typeface="Arial"/>
                <a:ea typeface="DejaVu Sans"/>
              </a:rPr>
              <a:t>PH. D. student</a:t>
            </a:r>
            <a:endParaRPr lang="es-MX" b="1"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000000"/>
                </a:solidFill>
                <a:uFill>
                  <a:solidFill>
                    <a:srgbClr val="FFFFFF"/>
                  </a:solidFill>
                </a:uFill>
                <a:latin typeface="Arial"/>
                <a:ea typeface="DejaVu Sans"/>
              </a:rPr>
              <a:t>CINVESTAV (Merida)/CERN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smtClean="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 </a:t>
            </a:r>
            <a:r>
              <a:rPr lang="es-MX" sz="1400" b="1" strike="noStrike" spc="-1" dirty="0">
                <a:solidFill>
                  <a:srgbClr val="292934"/>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64" name="CustomShape 8"/>
          <p:cNvSpPr/>
          <p:nvPr/>
        </p:nvSpPr>
        <p:spPr>
          <a:xfrm>
            <a:off x="104040" y="2426040"/>
            <a:ext cx="183888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a:t>
            </a:r>
            <a:endParaRPr lang="es-MX" sz="1800" strike="noStrike" spc="-1">
              <a:solidFill>
                <a:srgbClr val="000000"/>
              </a:solidFill>
              <a:uFill>
                <a:solidFill>
                  <a:srgbClr val="FFFFFF"/>
                </a:solidFill>
              </a:uFill>
              <a:latin typeface="Arial"/>
            </a:endParaRPr>
          </a:p>
        </p:txBody>
      </p:sp>
      <p:pic>
        <p:nvPicPr>
          <p:cNvPr id="265" name="Picture 226"/>
          <p:cNvPicPr/>
          <p:nvPr/>
        </p:nvPicPr>
        <p:blipFill>
          <a:blip r:embed="rId4"/>
          <a:srcRect l="23070" t="35480" r="57246" b="27896"/>
          <a:stretch/>
        </p:blipFill>
        <p:spPr>
          <a:xfrm>
            <a:off x="360000" y="432000"/>
            <a:ext cx="1366920" cy="1695240"/>
          </a:xfrm>
          <a:prstGeom prst="rect">
            <a:avLst/>
          </a:prstGeom>
          <a:ln>
            <a:noFill/>
          </a:ln>
        </p:spPr>
      </p:pic>
      <p:sp>
        <p:nvSpPr>
          <p:cNvPr id="266" name="CustomShape 9"/>
          <p:cNvSpPr/>
          <p:nvPr/>
        </p:nvSpPr>
        <p:spPr>
          <a:xfrm>
            <a:off x="-72000" y="2029320"/>
            <a:ext cx="3744360"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DejaVu Sans"/>
                <a:hlinkClick r:id="rId5"/>
              </a:rPr>
              <a:t>gerardo.guillermo.canton@cern.ch</a:t>
            </a:r>
            <a:r>
              <a:rPr lang="es-MX" sz="1800" strike="noStrike" spc="-1">
                <a:solidFill>
                  <a:srgbClr val="000000"/>
                </a:solidFill>
                <a:uFill>
                  <a:solidFill>
                    <a:srgbClr val="FFFFFF"/>
                  </a:solidFill>
                </a:uFill>
                <a:latin typeface="Arial"/>
                <a:ea typeface="DejaVu Sans"/>
              </a:rPr>
              <a:t> </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9965946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5" name="Rectangle 4"/>
          <p:cNvSpPr/>
          <p:nvPr/>
        </p:nvSpPr>
        <p:spPr>
          <a:xfrm>
            <a:off x="334181" y="2690106"/>
            <a:ext cx="8471462" cy="1569660"/>
          </a:xfrm>
          <a:prstGeom prst="rect">
            <a:avLst/>
          </a:prstGeom>
          <a:noFill/>
        </p:spPr>
        <p:txBody>
          <a:bodyPr wrap="square" lIns="91440" tIns="45720" rIns="91440" bIns="45720">
            <a:spAutoFit/>
          </a:bodyPr>
          <a:lstStyle/>
          <a:p>
            <a:pPr algn="ctr"/>
            <a:r>
              <a:rPr lang="es-ES_tradnl" sz="48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t>
            </a:r>
          </a:p>
          <a:p>
            <a:pPr algn="ctr"/>
            <a:r>
              <a:rPr lang="es-ES_tradnl" sz="48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Aceleradores de Partículas</a:t>
            </a:r>
            <a:endParaRPr lang="es-ES_tradnl" sz="4800"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84643" y="-2266"/>
            <a:ext cx="5024094" cy="2826053"/>
          </a:xfrm>
          <a:prstGeom prst="rect">
            <a:avLst/>
          </a:prstGeom>
        </p:spPr>
      </p:pic>
      <p:sp>
        <p:nvSpPr>
          <p:cNvPr id="2" name="TextBox 1"/>
          <p:cNvSpPr txBox="1"/>
          <p:nvPr/>
        </p:nvSpPr>
        <p:spPr>
          <a:xfrm>
            <a:off x="1934770" y="5208021"/>
            <a:ext cx="5346880" cy="584776"/>
          </a:xfrm>
          <a:prstGeom prst="rect">
            <a:avLst/>
          </a:prstGeom>
          <a:noFill/>
        </p:spPr>
        <p:txBody>
          <a:bodyPr wrap="square" rtlCol="0">
            <a:spAutoFit/>
          </a:bodyPr>
          <a:lstStyle/>
          <a:p>
            <a:pPr algn="ctr"/>
            <a:r>
              <a:rPr lang="es-MX" sz="3200" b="1" dirty="0" smtClean="0">
                <a:solidFill>
                  <a:schemeClr val="bg1"/>
                </a:solidFill>
                <a:effectLst>
                  <a:glow rad="101600">
                    <a:schemeClr val="tx1">
                      <a:alpha val="75000"/>
                    </a:schemeClr>
                  </a:glow>
                </a:effectLst>
              </a:rPr>
              <a:t>www.cmapweb.org</a:t>
            </a:r>
            <a:endParaRPr lang="es-MX" sz="3200" b="1" dirty="0">
              <a:solidFill>
                <a:schemeClr val="bg1"/>
              </a:solidFill>
              <a:effectLst>
                <a:glow rad="101600">
                  <a:schemeClr val="tx1">
                    <a:alpha val="75000"/>
                  </a:schemeClr>
                </a:glow>
              </a:effectLst>
            </a:endParaRPr>
          </a:p>
        </p:txBody>
      </p:sp>
      <p:sp>
        <p:nvSpPr>
          <p:cNvPr id="3" name="TextBox 2"/>
          <p:cNvSpPr txBox="1"/>
          <p:nvPr/>
        </p:nvSpPr>
        <p:spPr>
          <a:xfrm>
            <a:off x="2848450" y="5769976"/>
            <a:ext cx="4260795" cy="461665"/>
          </a:xfrm>
          <a:prstGeom prst="rect">
            <a:avLst/>
          </a:prstGeom>
          <a:noFill/>
        </p:spPr>
        <p:txBody>
          <a:bodyPr wrap="square" rtlCol="0">
            <a:spAutoFit/>
          </a:bodyPr>
          <a:lstStyle/>
          <a:p>
            <a:r>
              <a:rPr lang="es-MX" sz="2400" b="1" dirty="0">
                <a:solidFill>
                  <a:srgbClr val="FFFFFF"/>
                </a:solidFill>
                <a:effectLst>
                  <a:glow rad="101600">
                    <a:schemeClr val="tx1">
                      <a:alpha val="75000"/>
                    </a:schemeClr>
                  </a:glow>
                </a:effectLst>
              </a:rPr>
              <a:t>f</a:t>
            </a:r>
            <a:r>
              <a:rPr lang="es-MX" sz="2400" b="1" dirty="0" smtClean="0">
                <a:solidFill>
                  <a:srgbClr val="FFFFFF"/>
                </a:solidFill>
                <a:effectLst>
                  <a:glow rad="101600">
                    <a:schemeClr val="tx1">
                      <a:alpha val="75000"/>
                    </a:schemeClr>
                  </a:glow>
                </a:effectLst>
              </a:rPr>
              <a:t>acebook/CMAPmex</a:t>
            </a:r>
            <a:endParaRPr lang="es-MX" sz="2400" b="1" dirty="0">
              <a:solidFill>
                <a:srgbClr val="FFFFFF"/>
              </a:solidFill>
              <a:effectLst>
                <a:glow rad="101600">
                  <a:schemeClr val="tx1">
                    <a:alpha val="75000"/>
                  </a:schemeClr>
                </a:glow>
              </a:effectLst>
            </a:endParaRPr>
          </a:p>
        </p:txBody>
      </p:sp>
      <p:sp>
        <p:nvSpPr>
          <p:cNvPr id="4" name="Rectangle 3"/>
          <p:cNvSpPr/>
          <p:nvPr/>
        </p:nvSpPr>
        <p:spPr>
          <a:xfrm>
            <a:off x="2515258" y="6272279"/>
            <a:ext cx="4042142" cy="400110"/>
          </a:xfrm>
          <a:prstGeom prst="rect">
            <a:avLst/>
          </a:prstGeom>
        </p:spPr>
        <p:txBody>
          <a:bodyPr wrap="none">
            <a:spAutoFit/>
          </a:bodyPr>
          <a:lstStyle/>
          <a:p>
            <a:r>
              <a:rPr lang="es-MX" sz="2000" b="1" dirty="0">
                <a:solidFill>
                  <a:srgbClr val="FFFFFF"/>
                </a:solidFill>
                <a:effectLst>
                  <a:glow rad="101600">
                    <a:schemeClr val="tx1">
                      <a:alpha val="75000"/>
                    </a:schemeClr>
                  </a:glow>
                </a:effectLst>
              </a:rPr>
              <a:t>cmapweb.contact@gmail.com</a:t>
            </a:r>
          </a:p>
        </p:txBody>
      </p:sp>
    </p:spTree>
    <p:extLst>
      <p:ext uri="{BB962C8B-B14F-4D97-AF65-F5344CB8AC3E}">
        <p14:creationId xmlns:p14="http://schemas.microsoft.com/office/powerpoint/2010/main" val="34544382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uro\Desktop\Tesis Acelerados\Humberto_Maury.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33" y="1202241"/>
            <a:ext cx="2241621" cy="1681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954" y="1202241"/>
            <a:ext cx="2511830" cy="167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Mauro\Desktop\Tesis Acelerados\Alex_L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1148" y="1202242"/>
            <a:ext cx="2123202" cy="1678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33" y="2880499"/>
            <a:ext cx="2217525" cy="151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606" y="2880499"/>
            <a:ext cx="2066585" cy="155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Salvador holding ion source.JPG"/>
          <p:cNvPicPr>
            <a:picLocks noChangeAspect="1"/>
          </p:cNvPicPr>
          <p:nvPr/>
        </p:nvPicPr>
        <p:blipFill>
          <a:blip r:embed="rId7"/>
          <a:stretch>
            <a:fillRect/>
          </a:stretch>
        </p:blipFill>
        <p:spPr>
          <a:xfrm>
            <a:off x="4091367" y="2667547"/>
            <a:ext cx="2592543" cy="1944407"/>
          </a:xfrm>
          <a:prstGeom prst="rect">
            <a:avLst/>
          </a:prstGeom>
        </p:spPr>
      </p:pic>
      <p:pic>
        <p:nvPicPr>
          <p:cNvPr id="12" name="Picture 2" descr="C:\Users\Mauro\Desktop\DSC0159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1575181" y="4647485"/>
            <a:ext cx="2489284" cy="1867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333" y="4393242"/>
            <a:ext cx="1680965" cy="224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0"/>
          <a:stretch>
            <a:fillRect/>
          </a:stretch>
        </p:blipFill>
        <p:spPr>
          <a:xfrm>
            <a:off x="3753349" y="4446342"/>
            <a:ext cx="2008371" cy="1831162"/>
          </a:xfrm>
          <a:prstGeom prst="rect">
            <a:avLst/>
          </a:prstGeom>
        </p:spPr>
      </p:pic>
      <p:sp>
        <p:nvSpPr>
          <p:cNvPr id="15" name="Rectangle 14"/>
          <p:cNvSpPr/>
          <p:nvPr/>
        </p:nvSpPr>
        <p:spPr>
          <a:xfrm>
            <a:off x="527816" y="56732"/>
            <a:ext cx="8098677" cy="523220"/>
          </a:xfrm>
          <a:prstGeom prst="rect">
            <a:avLst/>
          </a:prstGeom>
          <a:noFill/>
        </p:spPr>
        <p:txBody>
          <a:bodyPr wrap="square" lIns="91440" tIns="45720" rIns="91440" bIns="45720">
            <a:spAutoFit/>
          </a:bodyPr>
          <a:lstStyle/>
          <a:p>
            <a:pPr algn="ctr"/>
            <a:r>
              <a:rPr lang="es-ES_tradnl" sz="2800" b="1" cap="none" spc="0" dirty="0" smtClean="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rPr>
              <a:t>Comunidad Mexicana de  Aceleradores de Partículas</a:t>
            </a:r>
            <a:endParaRPr lang="es-ES_tradnl" sz="2800" b="1" cap="none" spc="0" dirty="0">
              <a:ln w="12700">
                <a:noFill/>
                <a:prstDash val="solid"/>
              </a:ln>
              <a:gradFill flip="none" rotWithShape="1">
                <a:gsLst>
                  <a:gs pos="0">
                    <a:srgbClr val="008000"/>
                  </a:gs>
                  <a:gs pos="41000">
                    <a:schemeClr val="bg1"/>
                  </a:gs>
                  <a:gs pos="96000">
                    <a:srgbClr val="FF0000"/>
                  </a:gs>
                  <a:gs pos="57000">
                    <a:schemeClr val="bg1"/>
                  </a:gs>
                </a:gsLst>
                <a:lin ang="0" scaled="1"/>
                <a:tileRect/>
              </a:gradFill>
              <a:effectLst>
                <a:glow rad="114300">
                  <a:schemeClr val="tx1">
                    <a:alpha val="75000"/>
                  </a:schemeClr>
                </a:glow>
                <a:outerShdw blurRad="41275" dist="20320" dir="1800000" algn="tl" rotWithShape="0">
                  <a:srgbClr val="000000">
                    <a:alpha val="40000"/>
                  </a:srgbClr>
                </a:outerShdw>
              </a:effectLst>
            </a:endParaRPr>
          </a:p>
        </p:txBody>
      </p:sp>
      <p:pic>
        <p:nvPicPr>
          <p:cNvPr id="16" name="Picture 15"/>
          <p:cNvPicPr/>
          <p:nvPr/>
        </p:nvPicPr>
        <p:blipFill>
          <a:blip r:embed="rId11">
            <a:extLst>
              <a:ext uri="{28A0092B-C50C-407E-A947-70E740481C1C}">
                <a14:useLocalDpi xmlns:a14="http://schemas.microsoft.com/office/drawing/2010/main" val="0"/>
              </a:ext>
            </a:extLst>
          </a:blip>
          <a:srcRect/>
          <a:stretch>
            <a:fillRect/>
          </a:stretch>
        </p:blipFill>
        <p:spPr bwMode="auto">
          <a:xfrm>
            <a:off x="5659308" y="4484258"/>
            <a:ext cx="1517679" cy="1831162"/>
          </a:xfrm>
          <a:prstGeom prst="rect">
            <a:avLst/>
          </a:prstGeom>
          <a:noFill/>
          <a:ln>
            <a:noFill/>
          </a:ln>
        </p:spPr>
      </p:pic>
      <p:pic>
        <p:nvPicPr>
          <p:cNvPr id="17" name="Picture 16"/>
          <p:cNvPicPr/>
          <p:nvPr/>
        </p:nvPicPr>
        <p:blipFill>
          <a:blip r:embed="rId12">
            <a:extLst>
              <a:ext uri="{28A0092B-C50C-407E-A947-70E740481C1C}">
                <a14:useLocalDpi xmlns:a14="http://schemas.microsoft.com/office/drawing/2010/main" val="0"/>
              </a:ext>
            </a:extLst>
          </a:blip>
          <a:srcRect/>
          <a:stretch>
            <a:fillRect/>
          </a:stretch>
        </p:blipFill>
        <p:spPr bwMode="auto">
          <a:xfrm>
            <a:off x="6077402" y="1202242"/>
            <a:ext cx="1468600" cy="1849971"/>
          </a:xfrm>
          <a:prstGeom prst="rect">
            <a:avLst/>
          </a:prstGeom>
          <a:noFill/>
          <a:ln>
            <a:noFill/>
          </a:ln>
        </p:spPr>
      </p:pic>
      <p:pic>
        <p:nvPicPr>
          <p:cNvPr id="18" name="Picture 17"/>
          <p:cNvPicPr/>
          <p:nvPr/>
        </p:nvPicPr>
        <p:blipFill>
          <a:blip r:embed="rId13">
            <a:extLst>
              <a:ext uri="{28A0092B-C50C-407E-A947-70E740481C1C}">
                <a14:useLocalDpi xmlns:a14="http://schemas.microsoft.com/office/drawing/2010/main" val="0"/>
              </a:ext>
            </a:extLst>
          </a:blip>
          <a:srcRect/>
          <a:stretch>
            <a:fillRect/>
          </a:stretch>
        </p:blipFill>
        <p:spPr bwMode="auto">
          <a:xfrm>
            <a:off x="6361743" y="2883457"/>
            <a:ext cx="1305960" cy="1728497"/>
          </a:xfrm>
          <a:prstGeom prst="rect">
            <a:avLst/>
          </a:prstGeom>
          <a:noFill/>
          <a:ln>
            <a:noFill/>
          </a:ln>
        </p:spPr>
      </p:pic>
      <p:pic>
        <p:nvPicPr>
          <p:cNvPr id="19" name="Picture 18"/>
          <p:cNvPicPr/>
          <p:nvPr/>
        </p:nvPicPr>
        <p:blipFill>
          <a:blip r:embed="rId14">
            <a:extLst>
              <a:ext uri="{28A0092B-C50C-407E-A947-70E740481C1C}">
                <a14:useLocalDpi xmlns:a14="http://schemas.microsoft.com/office/drawing/2010/main" val="0"/>
              </a:ext>
            </a:extLst>
          </a:blip>
          <a:srcRect/>
          <a:stretch>
            <a:fillRect/>
          </a:stretch>
        </p:blipFill>
        <p:spPr bwMode="auto">
          <a:xfrm>
            <a:off x="7622245" y="2940322"/>
            <a:ext cx="1305960" cy="1671632"/>
          </a:xfrm>
          <a:prstGeom prst="rect">
            <a:avLst/>
          </a:prstGeom>
          <a:noFill/>
          <a:ln>
            <a:noFill/>
          </a:ln>
        </p:spPr>
      </p:pic>
      <p:pic>
        <p:nvPicPr>
          <p:cNvPr id="20" name="Picture 19"/>
          <p:cNvPicPr/>
          <p:nvPr/>
        </p:nvPicPr>
        <p:blipFill>
          <a:blip r:embed="rId15">
            <a:extLst>
              <a:ext uri="{28A0092B-C50C-407E-A947-70E740481C1C}">
                <a14:useLocalDpi xmlns:a14="http://schemas.microsoft.com/office/drawing/2010/main" val="0"/>
              </a:ext>
            </a:extLst>
          </a:blip>
          <a:srcRect/>
          <a:stretch>
            <a:fillRect/>
          </a:stretch>
        </p:blipFill>
        <p:spPr bwMode="auto">
          <a:xfrm>
            <a:off x="7446671" y="1207656"/>
            <a:ext cx="1536970" cy="1844557"/>
          </a:xfrm>
          <a:prstGeom prst="rect">
            <a:avLst/>
          </a:prstGeom>
          <a:noFill/>
          <a:ln>
            <a:noFill/>
          </a:ln>
        </p:spPr>
      </p:pic>
      <p:pic>
        <p:nvPicPr>
          <p:cNvPr id="21" name="Picture 20"/>
          <p:cNvPicPr/>
          <p:nvPr/>
        </p:nvPicPr>
        <p:blipFill>
          <a:blip r:embed="rId16">
            <a:extLst>
              <a:ext uri="{28A0092B-C50C-407E-A947-70E740481C1C}">
                <a14:useLocalDpi xmlns:a14="http://schemas.microsoft.com/office/drawing/2010/main" val="0"/>
              </a:ext>
            </a:extLst>
          </a:blip>
          <a:srcRect/>
          <a:stretch>
            <a:fillRect/>
          </a:stretch>
        </p:blipFill>
        <p:spPr bwMode="auto">
          <a:xfrm>
            <a:off x="7158032" y="4611954"/>
            <a:ext cx="1398461" cy="1703466"/>
          </a:xfrm>
          <a:prstGeom prst="rect">
            <a:avLst/>
          </a:prstGeom>
          <a:noFill/>
          <a:ln>
            <a:noFill/>
          </a:ln>
        </p:spPr>
      </p:pic>
      <p:pic>
        <p:nvPicPr>
          <p:cNvPr id="22" name="Picture 21"/>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028186" y="-16280"/>
            <a:ext cx="3074141" cy="1729204"/>
          </a:xfrm>
          <a:prstGeom prst="rect">
            <a:avLst/>
          </a:prstGeom>
        </p:spPr>
      </p:pic>
    </p:spTree>
    <p:extLst>
      <p:ext uri="{BB962C8B-B14F-4D97-AF65-F5344CB8AC3E}">
        <p14:creationId xmlns:p14="http://schemas.microsoft.com/office/powerpoint/2010/main" val="4204343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Contenido:</a:t>
            </a:r>
            <a:endParaRPr lang="es-MX" dirty="0"/>
          </a:p>
        </p:txBody>
      </p:sp>
      <p:sp>
        <p:nvSpPr>
          <p:cNvPr id="14" name="Content Placeholder 2"/>
          <p:cNvSpPr>
            <a:spLocks noGrp="1"/>
          </p:cNvSpPr>
          <p:nvPr>
            <p:ph idx="1"/>
          </p:nvPr>
        </p:nvSpPr>
        <p:spPr>
          <a:xfrm>
            <a:off x="457200" y="1600200"/>
            <a:ext cx="8229600" cy="4525963"/>
          </a:xfrm>
        </p:spPr>
        <p:txBody>
          <a:bodyPr/>
          <a:lstStyle/>
          <a:p>
            <a:pPr marL="571500" indent="-571500">
              <a:buFont typeface="+mj-lt"/>
              <a:buAutoNum type="romanUcPeriod"/>
            </a:pPr>
            <a:r>
              <a:rPr lang="es-MX" dirty="0" smtClean="0"/>
              <a:t>Breve </a:t>
            </a:r>
            <a:r>
              <a:rPr lang="es-MX" dirty="0" smtClean="0"/>
              <a:t>historia de la Física de Aceleradores en México.</a:t>
            </a:r>
          </a:p>
          <a:p>
            <a:pPr marL="571500" indent="-571500">
              <a:buFont typeface="+mj-lt"/>
              <a:buAutoNum type="romanUcPeriod"/>
            </a:pPr>
            <a:r>
              <a:rPr lang="es-MX" dirty="0" smtClean="0"/>
              <a:t>Comunidad </a:t>
            </a:r>
            <a:r>
              <a:rPr lang="es-MX" dirty="0"/>
              <a:t>Mexicana de Aceleradores de Partículas</a:t>
            </a:r>
            <a:r>
              <a:rPr lang="es-MX" dirty="0" smtClean="0"/>
              <a:t>.</a:t>
            </a:r>
          </a:p>
          <a:p>
            <a:pPr marL="571500" indent="-571500">
              <a:buFont typeface="+mj-lt"/>
              <a:buAutoNum type="romanUcPeriod"/>
            </a:pPr>
            <a:r>
              <a:rPr lang="es-MX" dirty="0" smtClean="0"/>
              <a:t>Proyectos de la Comunidad</a:t>
            </a:r>
            <a:endParaRPr lang="es-MX" dirty="0"/>
          </a:p>
          <a:p>
            <a:pPr marL="571500" indent="-571500">
              <a:buFont typeface="+mj-lt"/>
              <a:buAutoNum type="romanUcPeriod"/>
            </a:pPr>
            <a:r>
              <a:rPr lang="es-MX" dirty="0" smtClean="0"/>
              <a:t>Conclusiones</a:t>
            </a:r>
            <a:endParaRPr lang="es-MX" dirty="0"/>
          </a:p>
          <a:p>
            <a:pPr marL="0" indent="0">
              <a:buNone/>
            </a:pPr>
            <a:endParaRPr lang="es-MX" dirty="0" smtClean="0"/>
          </a:p>
        </p:txBody>
      </p:sp>
    </p:spTree>
    <p:extLst>
      <p:ext uri="{BB962C8B-B14F-4D97-AF65-F5344CB8AC3E}">
        <p14:creationId xmlns:p14="http://schemas.microsoft.com/office/powerpoint/2010/main" val="31934003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2">
                <a:shade val="45000"/>
                <a:satMod val="135000"/>
              </a:schemeClr>
              <a:prstClr val="white"/>
            </a:duotone>
          </a:blip>
          <a:stretch>
            <a:fillRect/>
          </a:stretch>
        </p:blipFill>
        <p:spPr>
          <a:xfrm>
            <a:off x="0" y="-17888"/>
            <a:ext cx="9144000" cy="6857999"/>
          </a:xfrm>
          <a:prstGeom prst="rect">
            <a:avLst/>
          </a:prstGeom>
        </p:spPr>
      </p:pic>
      <p:pic>
        <p:nvPicPr>
          <p:cNvPr id="8" name="Picture 7"/>
          <p:cNvPicPr>
            <a:picLocks noChangeAspect="1"/>
          </p:cNvPicPr>
          <p:nvPr/>
        </p:nvPicPr>
        <p:blipFill>
          <a:blip r:embed="rId3">
            <a:duotone>
              <a:schemeClr val="accent2">
                <a:shade val="45000"/>
                <a:satMod val="135000"/>
              </a:schemeClr>
              <a:prstClr val="white"/>
            </a:duotone>
            <a:alphaModFix amt="34000"/>
          </a:blip>
          <a:stretch>
            <a:fillRect/>
          </a:stretch>
        </p:blipFill>
        <p:spPr>
          <a:xfrm>
            <a:off x="944335" y="2019630"/>
            <a:ext cx="7286149" cy="4096459"/>
          </a:xfrm>
          <a:prstGeom prst="ellipse">
            <a:avLst/>
          </a:prstGeom>
          <a:ln>
            <a:noFill/>
          </a:ln>
          <a:effectLst>
            <a:softEdge rad="254000"/>
          </a:effectLst>
        </p:spPr>
      </p:pic>
      <p:sp>
        <p:nvSpPr>
          <p:cNvPr id="5" name="Rectangle 4"/>
          <p:cNvSpPr/>
          <p:nvPr/>
        </p:nvSpPr>
        <p:spPr>
          <a:xfrm>
            <a:off x="312821" y="3274992"/>
            <a:ext cx="7082213" cy="646331"/>
          </a:xfrm>
          <a:prstGeom prst="rect">
            <a:avLst/>
          </a:prstGeom>
          <a:noFill/>
        </p:spPr>
        <p:txBody>
          <a:bodyPr wrap="square" lIns="91440" tIns="45720" rIns="91440" bIns="45720">
            <a:spAutoFit/>
          </a:bodyPr>
          <a:lstStyle/>
          <a:p>
            <a:pPr algn="ctr"/>
            <a:r>
              <a:rPr lang="es-ES_tradnl" sz="3600" b="1" cap="none" spc="0" dirty="0" smtClean="0">
                <a:ln w="12700">
                  <a:noFill/>
                  <a:prstDash val="solid"/>
                </a:ln>
                <a:solidFill>
                  <a:schemeClr val="bg1"/>
                </a:solidFill>
                <a:effectLst>
                  <a:glow rad="114300">
                    <a:schemeClr val="tx1">
                      <a:alpha val="75000"/>
                    </a:schemeClr>
                  </a:glow>
                  <a:outerShdw blurRad="41275" dist="20320" dir="1800000" algn="tl" rotWithShape="0">
                    <a:srgbClr val="000000">
                      <a:alpha val="40000"/>
                    </a:srgbClr>
                  </a:outerShdw>
                </a:effectLst>
              </a:rPr>
              <a:t>Proyectos de la</a:t>
            </a:r>
            <a:endParaRPr lang="es-ES_tradnl" sz="3600" b="1" cap="none" spc="0" dirty="0">
              <a:ln w="12700">
                <a:noFill/>
                <a:prstDash val="solid"/>
              </a:ln>
              <a:solidFill>
                <a:schemeClr val="bg1"/>
              </a:solidFill>
              <a:effectLst>
                <a:glow rad="114300">
                  <a:schemeClr val="tx1">
                    <a:alpha val="75000"/>
                  </a:schemeClr>
                </a:glow>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219035" y="2790251"/>
            <a:ext cx="2918247" cy="1641514"/>
          </a:xfrm>
          <a:prstGeom prst="rect">
            <a:avLst/>
          </a:prstGeom>
        </p:spPr>
      </p:pic>
    </p:spTree>
    <p:extLst>
      <p:ext uri="{BB962C8B-B14F-4D97-AF65-F5344CB8AC3E}">
        <p14:creationId xmlns:p14="http://schemas.microsoft.com/office/powerpoint/2010/main" val="12442976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31817" y="401077"/>
            <a:ext cx="4712182" cy="3503306"/>
          </a:xfrm>
          <a:prstGeom prst="rect">
            <a:avLst/>
          </a:prstGeom>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1077"/>
            <a:ext cx="4593956" cy="350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1785760" y="333527"/>
            <a:ext cx="8229600" cy="231753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800" dirty="0" smtClean="0">
                <a:effectLst>
                  <a:glow rad="101600">
                    <a:schemeClr val="bg1">
                      <a:alpha val="75000"/>
                    </a:schemeClr>
                  </a:glow>
                </a:effectLst>
              </a:rPr>
              <a:t>MePAS 1 (2011)</a:t>
            </a:r>
            <a:r>
              <a:rPr lang="es-MX" sz="2000" dirty="0" smtClean="0"/>
              <a:t/>
            </a:r>
            <a:br>
              <a:rPr lang="es-MX" sz="2000" dirty="0" smtClean="0"/>
            </a:br>
            <a:endParaRPr lang="es-MX" sz="2000" dirty="0"/>
          </a:p>
        </p:txBody>
      </p:sp>
      <p:sp>
        <p:nvSpPr>
          <p:cNvPr id="4" name="Rectangle 3"/>
          <p:cNvSpPr/>
          <p:nvPr/>
        </p:nvSpPr>
        <p:spPr>
          <a:xfrm>
            <a:off x="4677560" y="440165"/>
            <a:ext cx="4572000" cy="954107"/>
          </a:xfrm>
          <a:prstGeom prst="rect">
            <a:avLst/>
          </a:prstGeom>
        </p:spPr>
        <p:txBody>
          <a:bodyPr>
            <a:spAutoFit/>
          </a:bodyPr>
          <a:lstStyle/>
          <a:p>
            <a:pPr algn="ctr"/>
            <a:r>
              <a:rPr lang="es-MX" sz="2800" dirty="0" smtClean="0">
                <a:effectLst>
                  <a:glow rad="101600">
                    <a:schemeClr val="bg1">
                      <a:alpha val="75000"/>
                    </a:schemeClr>
                  </a:glow>
                </a:effectLst>
              </a:rPr>
              <a:t>MePAS 2 (2015)</a:t>
            </a:r>
            <a:r>
              <a:rPr lang="es-MX" sz="2800" dirty="0"/>
              <a:t/>
            </a:r>
            <a:br>
              <a:rPr lang="es-MX" sz="2800" dirty="0"/>
            </a:br>
            <a:endParaRPr lang="es-MX" sz="2800" dirty="0"/>
          </a:p>
        </p:txBody>
      </p:sp>
      <p:pic>
        <p:nvPicPr>
          <p:cNvPr id="2" name="Picture 1"/>
          <p:cNvPicPr>
            <a:picLocks noChangeAspect="1"/>
          </p:cNvPicPr>
          <p:nvPr/>
        </p:nvPicPr>
        <p:blipFill>
          <a:blip r:embed="rId4"/>
          <a:stretch>
            <a:fillRect/>
          </a:stretch>
        </p:blipFill>
        <p:spPr>
          <a:xfrm>
            <a:off x="653204" y="4033337"/>
            <a:ext cx="2724391" cy="2724391"/>
          </a:xfrm>
          <a:prstGeom prst="rect">
            <a:avLst/>
          </a:prstGeom>
        </p:spPr>
      </p:pic>
      <p:sp>
        <p:nvSpPr>
          <p:cNvPr id="3" name="TextBox 2"/>
          <p:cNvSpPr txBox="1"/>
          <p:nvPr/>
        </p:nvSpPr>
        <p:spPr>
          <a:xfrm>
            <a:off x="3792943" y="4278154"/>
            <a:ext cx="5079535" cy="2246769"/>
          </a:xfrm>
          <a:prstGeom prst="rect">
            <a:avLst/>
          </a:prstGeom>
          <a:noFill/>
        </p:spPr>
        <p:txBody>
          <a:bodyPr wrap="square" rtlCol="0">
            <a:spAutoFit/>
          </a:bodyPr>
          <a:lstStyle/>
          <a:p>
            <a:pPr marL="285750" indent="-285750">
              <a:buFont typeface="Arial"/>
              <a:buChar char="•"/>
            </a:pPr>
            <a:r>
              <a:rPr lang="es-MX" sz="2000" b="1" dirty="0" smtClean="0"/>
              <a:t>Segunda mitad de 2017.</a:t>
            </a:r>
          </a:p>
          <a:p>
            <a:pPr marL="285750" indent="-285750">
              <a:buFont typeface="Arial"/>
              <a:buChar char="•"/>
            </a:pPr>
            <a:r>
              <a:rPr lang="es-MX" sz="2000" b="1" dirty="0" smtClean="0"/>
              <a:t>40 estudiantes (50% ingenieros y 50% f</a:t>
            </a:r>
            <a:r>
              <a:rPr lang="es-MX" sz="2000" b="1" dirty="0" smtClean="0"/>
              <a:t>ísicos).</a:t>
            </a:r>
          </a:p>
          <a:p>
            <a:pPr marL="285750" indent="-285750">
              <a:buFont typeface="Arial"/>
              <a:buChar char="•"/>
            </a:pPr>
            <a:r>
              <a:rPr lang="es-MX" sz="2000" b="1" dirty="0" smtClean="0"/>
              <a:t>2 semanas: sesión matutina teóricas y sesión vespertinas laboratorio experimental.</a:t>
            </a:r>
          </a:p>
          <a:p>
            <a:pPr marL="285750" indent="-285750">
              <a:buFont typeface="Arial"/>
              <a:buChar char="•"/>
            </a:pPr>
            <a:r>
              <a:rPr lang="es-MX" sz="2000" b="1" dirty="0" smtClean="0"/>
              <a:t>Programa de estudio y organización lista.</a:t>
            </a:r>
            <a:endParaRPr lang="es-MX" sz="2000" b="1" dirty="0"/>
          </a:p>
        </p:txBody>
      </p:sp>
    </p:spTree>
    <p:extLst>
      <p:ext uri="{BB962C8B-B14F-4D97-AF65-F5344CB8AC3E}">
        <p14:creationId xmlns:p14="http://schemas.microsoft.com/office/powerpoint/2010/main" val="8218480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92"/>
            <a:ext cx="8229600" cy="1143000"/>
          </a:xfrm>
        </p:spPr>
        <p:txBody>
          <a:bodyPr>
            <a:normAutofit fontScale="90000"/>
          </a:bodyPr>
          <a:lstStyle/>
          <a:p>
            <a:r>
              <a:rPr lang="es-MX" dirty="0" smtClean="0"/>
              <a:t>Reuni</a:t>
            </a:r>
            <a:r>
              <a:rPr lang="es-MX" dirty="0" smtClean="0"/>
              <a:t>ón WG: Física de Aceleradores</a:t>
            </a:r>
            <a:endParaRPr lang="es-MX" dirty="0"/>
          </a:p>
        </p:txBody>
      </p:sp>
      <p:pic>
        <p:nvPicPr>
          <p:cNvPr id="4" name="Picture 3"/>
          <p:cNvPicPr>
            <a:picLocks noChangeAspect="1"/>
          </p:cNvPicPr>
          <p:nvPr/>
        </p:nvPicPr>
        <p:blipFill>
          <a:blip r:embed="rId2"/>
          <a:stretch>
            <a:fillRect/>
          </a:stretch>
        </p:blipFill>
        <p:spPr>
          <a:xfrm>
            <a:off x="648557" y="1023506"/>
            <a:ext cx="7779325" cy="5834494"/>
          </a:xfrm>
          <a:prstGeom prst="rect">
            <a:avLst/>
          </a:prstGeom>
        </p:spPr>
      </p:pic>
    </p:spTree>
    <p:extLst>
      <p:ext uri="{BB962C8B-B14F-4D97-AF65-F5344CB8AC3E}">
        <p14:creationId xmlns:p14="http://schemas.microsoft.com/office/powerpoint/2010/main" val="38604025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 name="CustomShape 3"/>
          <p:cNvSpPr/>
          <p:nvPr/>
        </p:nvSpPr>
        <p:spPr>
          <a:xfrm>
            <a:off x="2232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000000"/>
                </a:solidFill>
                <a:uFill>
                  <a:solidFill>
                    <a:srgbClr val="FFFFFF"/>
                  </a:solidFill>
                </a:uFill>
                <a:latin typeface="Arial"/>
                <a:ea typeface="DejaVu Sans"/>
              </a:rPr>
              <a:t>Marco Alan Valdivia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a:solidFill>
                  <a:srgbClr val="000000"/>
                </a:solidFill>
                <a:uFill>
                  <a:solidFill>
                    <a:srgbClr val="FFFFFF"/>
                  </a:solidFill>
                </a:uFill>
                <a:latin typeface="Arial"/>
                <a:ea typeface="DejaVu Sans"/>
              </a:rPr>
              <a:t> Bachelor in Engineering </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000000"/>
                </a:solidFill>
                <a:uFill>
                  <a:solidFill>
                    <a:srgbClr val="FFFFFF"/>
                  </a:solidFill>
                </a:uFill>
                <a:latin typeface="Arial"/>
                <a:ea typeface="DejaVu Sans"/>
              </a:rPr>
              <a:t>University of Guanajuato/CERN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a:t>
            </a:r>
            <a:r>
              <a:rPr lang="es-MX" sz="1400" strike="noStrike" spc="-1" dirty="0">
                <a:solidFill>
                  <a:srgbClr val="000000"/>
                </a:solidFill>
                <a:uFill>
                  <a:solidFill>
                    <a:srgbClr val="FFFFFF"/>
                  </a:solidFill>
                </a:uFill>
                <a:latin typeface="Arial"/>
                <a:ea typeface="DejaVu Sans"/>
              </a:rPr>
              <a:t> </a:t>
            </a:r>
            <a:r>
              <a:rPr lang="es-MX" sz="1400" b="1" strike="noStrike" spc="-1" dirty="0">
                <a:solidFill>
                  <a:srgbClr val="000000"/>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47" name="CustomShape 4"/>
          <p:cNvSpPr/>
          <p:nvPr/>
        </p:nvSpPr>
        <p:spPr>
          <a:xfrm>
            <a:off x="288000" y="2268000"/>
            <a:ext cx="178524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s-MX" sz="1400" u="sng" strike="noStrike" spc="-89">
                <a:solidFill>
                  <a:srgbClr val="0000FF"/>
                </a:solidFill>
                <a:uFill>
                  <a:solidFill>
                    <a:srgbClr val="FFFFFF"/>
                  </a:solidFill>
                </a:uFill>
                <a:latin typeface="Arial"/>
                <a:ea typeface="DejaVu Sans"/>
                <a:hlinkClick r:id="rId2"/>
              </a:rPr>
              <a:t>alan.valdivia@cern.ch</a:t>
            </a:r>
            <a:endParaRPr lang="es-MX" sz="1800" strike="noStrike" spc="-1">
              <a:solidFill>
                <a:srgbClr val="000000"/>
              </a:solidFill>
              <a:uFill>
                <a:solidFill>
                  <a:srgbClr val="FFFFFF"/>
                </a:solidFill>
              </a:uFill>
              <a:latin typeface="Arial"/>
            </a:endParaRPr>
          </a:p>
        </p:txBody>
      </p:sp>
      <p:sp>
        <p:nvSpPr>
          <p:cNvPr id="248" name="CustomShape 5"/>
          <p:cNvSpPr/>
          <p:nvPr/>
        </p:nvSpPr>
        <p:spPr>
          <a:xfrm>
            <a:off x="360000" y="468000"/>
            <a:ext cx="1366920" cy="1546920"/>
          </a:xfrm>
          <a:prstGeom prst="rect">
            <a:avLst/>
          </a:prstGeom>
          <a:solidFill>
            <a:srgbClr val="EDEDED"/>
          </a:solidFill>
          <a:ln>
            <a:noFill/>
          </a:ln>
        </p:spPr>
        <p:style>
          <a:lnRef idx="0">
            <a:scrgbClr r="0" g="0" b="0"/>
          </a:lnRef>
          <a:fillRef idx="0">
            <a:scrgbClr r="0" g="0" b="0"/>
          </a:fillRef>
          <a:effectRef idx="0">
            <a:scrgbClr r="0" g="0" b="0"/>
          </a:effectRef>
          <a:fontRef idx="minor"/>
        </p:style>
      </p:sp>
      <p:pic>
        <p:nvPicPr>
          <p:cNvPr id="249" name="Picture 3"/>
          <p:cNvPicPr/>
          <p:nvPr/>
        </p:nvPicPr>
        <p:blipFill>
          <a:blip r:embed="rId3"/>
          <a:stretch/>
        </p:blipFill>
        <p:spPr>
          <a:xfrm>
            <a:off x="360000" y="468000"/>
            <a:ext cx="1366920" cy="1546920"/>
          </a:xfrm>
          <a:prstGeom prst="rect">
            <a:avLst/>
          </a:prstGeom>
          <a:ln w="88920">
            <a:solidFill>
              <a:srgbClr val="FFFFFF"/>
            </a:solidFill>
            <a:miter/>
          </a:ln>
          <a:effectLst>
            <a:outerShdw blurRad="50800" dist="18000" dir="5400000" algn="ctr" rotWithShape="0">
              <a:srgbClr val="000000">
                <a:alpha val="40000"/>
              </a:srgbClr>
            </a:outerShdw>
          </a:effectLst>
        </p:spPr>
      </p:pic>
      <p:sp>
        <p:nvSpPr>
          <p:cNvPr id="250" name="CustomShape 6"/>
          <p:cNvSpPr/>
          <p:nvPr/>
        </p:nvSpPr>
        <p:spPr>
          <a:xfrm>
            <a:off x="316800" y="4781160"/>
            <a:ext cx="4816080" cy="162360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marL="56880" indent="-55440">
              <a:lnSpc>
                <a:spcPct val="100000"/>
              </a:lnSpc>
            </a:pPr>
            <a:endParaRPr lang="es-MX" sz="1800" strike="noStrike" spc="-1" dirty="0">
              <a:solidFill>
                <a:srgbClr val="000000"/>
              </a:solidFill>
              <a:uFill>
                <a:solidFill>
                  <a:srgbClr val="FFFFFF"/>
                </a:solidFill>
              </a:uFill>
              <a:latin typeface="Arial"/>
            </a:endParaRPr>
          </a:p>
          <a:p>
            <a:pPr marL="56880" indent="-55440" algn="just">
              <a:lnSpc>
                <a:spcPct val="100000"/>
              </a:lnSpc>
            </a:pPr>
            <a:endParaRPr lang="es-MX" sz="1800" strike="noStrike" spc="-1" dirty="0">
              <a:solidFill>
                <a:srgbClr val="000000"/>
              </a:solidFill>
              <a:uFill>
                <a:solidFill>
                  <a:srgbClr val="FFFFFF"/>
                </a:solidFill>
              </a:uFill>
              <a:latin typeface="Arial"/>
            </a:endParaRPr>
          </a:p>
          <a:p>
            <a:pPr marL="56880" indent="-55440" algn="just">
              <a:lnSpc>
                <a:spcPct val="100000"/>
              </a:lnSpc>
            </a:pPr>
            <a:r>
              <a:rPr lang="es-MX" sz="1400" b="1" strike="noStrike" spc="-1" dirty="0">
                <a:solidFill>
                  <a:srgbClr val="000000"/>
                </a:solidFill>
                <a:uFill>
                  <a:solidFill>
                    <a:srgbClr val="FFFFFF"/>
                  </a:solidFill>
                </a:uFill>
                <a:latin typeface="Calibri"/>
                <a:ea typeface="DejaVu Sans"/>
              </a:rPr>
              <a:t>Effect of Beamstrahlung on Bunch Length and Emittance in Future Circular e+e− Colliders:</a:t>
            </a:r>
            <a:r>
              <a:rPr lang="es-MX" sz="1400" strike="noStrike" spc="-1" dirty="0">
                <a:solidFill>
                  <a:srgbClr val="292934"/>
                </a:solidFill>
                <a:uFill>
                  <a:solidFill>
                    <a:srgbClr val="FFFFFF"/>
                  </a:solidFill>
                </a:uFill>
                <a:latin typeface="Calibri"/>
                <a:ea typeface="DejaVu Sans"/>
              </a:rPr>
              <a:t> In future circular e+e- colliders, beamstrahlung may limit the beam lifetime at high energies, and increase the energy spread and bunch length at low energies. If the dispersion or slop of the dispersion is not zero at the collision point, beamstrahlung will also affect the transverse emittance.</a:t>
            </a:r>
            <a:endParaRPr lang="es-MX" sz="1800" strike="noStrike" spc="-1" dirty="0">
              <a:solidFill>
                <a:srgbClr val="000000"/>
              </a:solidFill>
              <a:uFill>
                <a:solidFill>
                  <a:srgbClr val="FFFFFF"/>
                </a:solidFill>
              </a:uFill>
              <a:latin typeface="Arial"/>
            </a:endParaRPr>
          </a:p>
        </p:txBody>
      </p:sp>
      <p:sp>
        <p:nvSpPr>
          <p:cNvPr id="251" name="CustomShape 7"/>
          <p:cNvSpPr/>
          <p:nvPr/>
        </p:nvSpPr>
        <p:spPr>
          <a:xfrm>
            <a:off x="255600" y="3112200"/>
            <a:ext cx="5029200" cy="156276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algn="just">
              <a:lnSpc>
                <a:spcPct val="100000"/>
              </a:lnSpc>
            </a:pPr>
            <a:r>
              <a:rPr lang="es-MX" sz="1400" b="1" strike="noStrike" spc="-1">
                <a:solidFill>
                  <a:srgbClr val="000000"/>
                </a:solidFill>
                <a:uFill>
                  <a:solidFill>
                    <a:srgbClr val="FFFFFF"/>
                  </a:solidFill>
                </a:uFill>
                <a:latin typeface="Calibri"/>
                <a:ea typeface="DejaVu Sans"/>
              </a:rPr>
              <a:t>EffectTowards a monochoromatizaition scheme for direct Higgs productions:</a:t>
            </a:r>
            <a:r>
              <a:rPr lang="es-MX" sz="1400" b="1" strike="noStrike" spc="-1">
                <a:solidFill>
                  <a:srgbClr val="292934"/>
                </a:solidFill>
                <a:uFill>
                  <a:solidFill>
                    <a:srgbClr val="FFFFFF"/>
                  </a:solidFill>
                </a:uFill>
                <a:latin typeface="Calibri"/>
                <a:ea typeface="DejaVu Sans"/>
              </a:rPr>
              <a:t> </a:t>
            </a:r>
            <a:r>
              <a:rPr lang="es-MX" sz="1400" strike="noStrike" spc="-1">
                <a:solidFill>
                  <a:srgbClr val="292934"/>
                </a:solidFill>
                <a:uFill>
                  <a:solidFill>
                    <a:srgbClr val="FFFFFF"/>
                  </a:solidFill>
                </a:uFill>
                <a:latin typeface="Arial"/>
                <a:ea typeface="DejaVu Sans"/>
              </a:rPr>
              <a:t>Direct Higgs production in e+e- collisions at the FCC is of interest if the centre-of-mass energy spread can be reduced  by at least an order of magnitude. A mono-chromatization scheme, to accomplish this, can be realized with horizontal dispersion of opposite sign for the two colliding beams at the interaction point (IP).</a:t>
            </a:r>
            <a:endParaRPr lang="es-MX" sz="1800" strike="noStrike" spc="-1">
              <a:solidFill>
                <a:srgbClr val="000000"/>
              </a:solidFill>
              <a:uFill>
                <a:solidFill>
                  <a:srgbClr val="FFFFFF"/>
                </a:solidFill>
              </a:uFill>
              <a:latin typeface="Arial"/>
            </a:endParaRPr>
          </a:p>
        </p:txBody>
      </p:sp>
      <p:sp>
        <p:nvSpPr>
          <p:cNvPr id="252" name="CustomShape 8"/>
          <p:cNvSpPr/>
          <p:nvPr/>
        </p:nvSpPr>
        <p:spPr>
          <a:xfrm>
            <a:off x="176040" y="2805480"/>
            <a:ext cx="183888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a:t>
            </a:r>
            <a:endParaRPr lang="es-MX" sz="1800" strike="noStrike" spc="-1">
              <a:solidFill>
                <a:srgbClr val="000000"/>
              </a:solidFill>
              <a:uFill>
                <a:solidFill>
                  <a:srgbClr val="FFFFFF"/>
                </a:solidFill>
              </a:uFill>
              <a:latin typeface="Arial"/>
            </a:endParaRPr>
          </a:p>
        </p:txBody>
      </p:sp>
      <p:pic>
        <p:nvPicPr>
          <p:cNvPr id="253" name="Picture 6"/>
          <p:cNvPicPr/>
          <p:nvPr/>
        </p:nvPicPr>
        <p:blipFill>
          <a:blip r:embed="rId4"/>
          <a:stretch/>
        </p:blipFill>
        <p:spPr>
          <a:xfrm>
            <a:off x="5594400" y="2435040"/>
            <a:ext cx="2540520" cy="1955880"/>
          </a:xfrm>
          <a:prstGeom prst="rect">
            <a:avLst/>
          </a:prstGeom>
          <a:ln>
            <a:noFill/>
          </a:ln>
        </p:spPr>
      </p:pic>
      <p:pic>
        <p:nvPicPr>
          <p:cNvPr id="254" name="Picture 8"/>
          <p:cNvPicPr/>
          <p:nvPr/>
        </p:nvPicPr>
        <p:blipFill>
          <a:blip r:embed="rId5"/>
          <a:stretch/>
        </p:blipFill>
        <p:spPr>
          <a:xfrm>
            <a:off x="5219280" y="4323600"/>
            <a:ext cx="3707640" cy="2266560"/>
          </a:xfrm>
          <a:prstGeom prst="rect">
            <a:avLst/>
          </a:prstGeom>
          <a:ln>
            <a:noFill/>
          </a:ln>
        </p:spPr>
      </p:pic>
      <p:pic>
        <p:nvPicPr>
          <p:cNvPr id="2" name="Picture 1"/>
          <p:cNvPicPr>
            <a:picLocks noChangeAspect="1"/>
          </p:cNvPicPr>
          <p:nvPr/>
        </p:nvPicPr>
        <p:blipFill>
          <a:blip r:embed="rId6"/>
          <a:stretch>
            <a:fillRect/>
          </a:stretch>
        </p:blipFill>
        <p:spPr>
          <a:xfrm>
            <a:off x="4649508" y="83560"/>
            <a:ext cx="4277412" cy="6858000"/>
          </a:xfrm>
          <a:prstGeom prst="rect">
            <a:avLst/>
          </a:prstGeom>
        </p:spPr>
      </p:pic>
    </p:spTree>
    <p:extLst>
      <p:ext uri="{BB962C8B-B14F-4D97-AF65-F5344CB8AC3E}">
        <p14:creationId xmlns:p14="http://schemas.microsoft.com/office/powerpoint/2010/main" val="1766776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 name="CustomShape 3"/>
          <p:cNvSpPr/>
          <p:nvPr/>
        </p:nvSpPr>
        <p:spPr>
          <a:xfrm>
            <a:off x="2232000" y="446040"/>
            <a:ext cx="5743080" cy="2007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strike="noStrike" spc="-1" dirty="0">
                <a:solidFill>
                  <a:srgbClr val="292934"/>
                </a:solidFill>
                <a:uFill>
                  <a:solidFill>
                    <a:srgbClr val="FFFFFF"/>
                  </a:solidFill>
                </a:uFill>
                <a:latin typeface="Arial"/>
                <a:ea typeface="DejaVu Sans"/>
              </a:rPr>
              <a:t>Name:     </a:t>
            </a:r>
            <a:r>
              <a:rPr lang="es-MX" sz="1400" b="1" strike="noStrike" spc="-1" dirty="0">
                <a:solidFill>
                  <a:srgbClr val="000000"/>
                </a:solidFill>
                <a:uFill>
                  <a:solidFill>
                    <a:srgbClr val="FFFFFF"/>
                  </a:solidFill>
                </a:uFill>
                <a:latin typeface="Arial"/>
                <a:ea typeface="DejaVu Sans"/>
              </a:rPr>
              <a:t>Marco Alan Valdivia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Degree:   </a:t>
            </a:r>
            <a:r>
              <a:rPr lang="es-MX" sz="1400" b="1" strike="noStrike" spc="-1" dirty="0">
                <a:solidFill>
                  <a:srgbClr val="000000"/>
                </a:solidFill>
                <a:uFill>
                  <a:solidFill>
                    <a:srgbClr val="FFFFFF"/>
                  </a:solidFill>
                </a:uFill>
                <a:latin typeface="Arial"/>
                <a:ea typeface="DejaVu Sans"/>
              </a:rPr>
              <a:t> Bachelor in Engineering </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Affiliations:  </a:t>
            </a:r>
            <a:r>
              <a:rPr lang="es-MX" sz="1400" b="1" strike="noStrike" spc="-1" dirty="0">
                <a:solidFill>
                  <a:srgbClr val="000000"/>
                </a:solidFill>
                <a:uFill>
                  <a:solidFill>
                    <a:srgbClr val="FFFFFF"/>
                  </a:solidFill>
                </a:uFill>
                <a:latin typeface="Arial"/>
                <a:ea typeface="DejaVu Sans"/>
              </a:rPr>
              <a:t>University of Guanajuato/CERN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a:t>
            </a:r>
            <a:r>
              <a:rPr lang="es-MX" sz="1400" strike="noStrike" spc="-1" dirty="0">
                <a:solidFill>
                  <a:srgbClr val="000000"/>
                </a:solidFill>
                <a:uFill>
                  <a:solidFill>
                    <a:srgbClr val="FFFFFF"/>
                  </a:solidFill>
                </a:uFill>
                <a:latin typeface="Arial"/>
                <a:ea typeface="DejaVu Sans"/>
              </a:rPr>
              <a:t> </a:t>
            </a:r>
            <a:r>
              <a:rPr lang="es-MX" sz="1400" b="1" strike="noStrike" spc="-1" dirty="0">
                <a:solidFill>
                  <a:srgbClr val="000000"/>
                </a:solidFill>
                <a:uFill>
                  <a:solidFill>
                    <a:srgbClr val="FFFFFF"/>
                  </a:solidFill>
                </a:uFill>
                <a:latin typeface="Arial"/>
                <a:ea typeface="DejaVu Sans"/>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sp>
        <p:nvSpPr>
          <p:cNvPr id="247" name="CustomShape 4"/>
          <p:cNvSpPr/>
          <p:nvPr/>
        </p:nvSpPr>
        <p:spPr>
          <a:xfrm>
            <a:off x="288000" y="2268000"/>
            <a:ext cx="178524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s-MX" sz="1400" u="sng" strike="noStrike" spc="-89">
                <a:solidFill>
                  <a:srgbClr val="0000FF"/>
                </a:solidFill>
                <a:uFill>
                  <a:solidFill>
                    <a:srgbClr val="FFFFFF"/>
                  </a:solidFill>
                </a:uFill>
                <a:latin typeface="Arial"/>
                <a:ea typeface="DejaVu Sans"/>
                <a:hlinkClick r:id="rId2"/>
              </a:rPr>
              <a:t>alan.valdivia@cern.ch</a:t>
            </a:r>
            <a:endParaRPr lang="es-MX" sz="1800" strike="noStrike" spc="-1">
              <a:solidFill>
                <a:srgbClr val="000000"/>
              </a:solidFill>
              <a:uFill>
                <a:solidFill>
                  <a:srgbClr val="FFFFFF"/>
                </a:solidFill>
              </a:uFill>
              <a:latin typeface="Arial"/>
            </a:endParaRPr>
          </a:p>
        </p:txBody>
      </p:sp>
      <p:sp>
        <p:nvSpPr>
          <p:cNvPr id="248" name="CustomShape 5"/>
          <p:cNvSpPr/>
          <p:nvPr/>
        </p:nvSpPr>
        <p:spPr>
          <a:xfrm>
            <a:off x="360000" y="468000"/>
            <a:ext cx="1366920" cy="1546920"/>
          </a:xfrm>
          <a:prstGeom prst="rect">
            <a:avLst/>
          </a:prstGeom>
          <a:solidFill>
            <a:srgbClr val="EDEDED"/>
          </a:solidFill>
          <a:ln>
            <a:noFill/>
          </a:ln>
        </p:spPr>
        <p:style>
          <a:lnRef idx="0">
            <a:scrgbClr r="0" g="0" b="0"/>
          </a:lnRef>
          <a:fillRef idx="0">
            <a:scrgbClr r="0" g="0" b="0"/>
          </a:fillRef>
          <a:effectRef idx="0">
            <a:scrgbClr r="0" g="0" b="0"/>
          </a:effectRef>
          <a:fontRef idx="minor"/>
        </p:style>
      </p:sp>
      <p:pic>
        <p:nvPicPr>
          <p:cNvPr id="249" name="Picture 3"/>
          <p:cNvPicPr/>
          <p:nvPr/>
        </p:nvPicPr>
        <p:blipFill>
          <a:blip r:embed="rId3"/>
          <a:stretch/>
        </p:blipFill>
        <p:spPr>
          <a:xfrm>
            <a:off x="360000" y="468000"/>
            <a:ext cx="1366920" cy="1546920"/>
          </a:xfrm>
          <a:prstGeom prst="rect">
            <a:avLst/>
          </a:prstGeom>
          <a:ln w="88920">
            <a:solidFill>
              <a:srgbClr val="FFFFFF"/>
            </a:solidFill>
            <a:miter/>
          </a:ln>
          <a:effectLst>
            <a:outerShdw blurRad="50800" dist="18000" dir="5400000" algn="ctr" rotWithShape="0">
              <a:srgbClr val="000000">
                <a:alpha val="40000"/>
              </a:srgbClr>
            </a:outerShdw>
          </a:effectLst>
        </p:spPr>
      </p:pic>
      <p:sp>
        <p:nvSpPr>
          <p:cNvPr id="250" name="CustomShape 6"/>
          <p:cNvSpPr/>
          <p:nvPr/>
        </p:nvSpPr>
        <p:spPr>
          <a:xfrm>
            <a:off x="316800" y="4781160"/>
            <a:ext cx="4816080" cy="162360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marL="56880" indent="-55440">
              <a:lnSpc>
                <a:spcPct val="100000"/>
              </a:lnSpc>
            </a:pPr>
            <a:endParaRPr lang="es-MX" sz="1800" strike="noStrike" spc="-1" dirty="0">
              <a:solidFill>
                <a:srgbClr val="000000"/>
              </a:solidFill>
              <a:uFill>
                <a:solidFill>
                  <a:srgbClr val="FFFFFF"/>
                </a:solidFill>
              </a:uFill>
              <a:latin typeface="Arial"/>
            </a:endParaRPr>
          </a:p>
          <a:p>
            <a:pPr marL="56880" indent="-55440" algn="just">
              <a:lnSpc>
                <a:spcPct val="100000"/>
              </a:lnSpc>
            </a:pPr>
            <a:endParaRPr lang="es-MX" sz="1800" strike="noStrike" spc="-1" dirty="0">
              <a:solidFill>
                <a:srgbClr val="000000"/>
              </a:solidFill>
              <a:uFill>
                <a:solidFill>
                  <a:srgbClr val="FFFFFF"/>
                </a:solidFill>
              </a:uFill>
              <a:latin typeface="Arial"/>
            </a:endParaRPr>
          </a:p>
          <a:p>
            <a:pPr marL="56880" indent="-55440" algn="just">
              <a:lnSpc>
                <a:spcPct val="100000"/>
              </a:lnSpc>
            </a:pPr>
            <a:r>
              <a:rPr lang="es-MX" sz="1400" b="1" strike="noStrike" spc="-1" dirty="0">
                <a:solidFill>
                  <a:srgbClr val="000000"/>
                </a:solidFill>
                <a:uFill>
                  <a:solidFill>
                    <a:srgbClr val="FFFFFF"/>
                  </a:solidFill>
                </a:uFill>
                <a:latin typeface="Calibri"/>
                <a:ea typeface="DejaVu Sans"/>
              </a:rPr>
              <a:t>Effect of Beamstrahlung on Bunch Length and Emittance in Future Circular e+e− Colliders:</a:t>
            </a:r>
            <a:r>
              <a:rPr lang="es-MX" sz="1400" strike="noStrike" spc="-1" dirty="0">
                <a:solidFill>
                  <a:srgbClr val="292934"/>
                </a:solidFill>
                <a:uFill>
                  <a:solidFill>
                    <a:srgbClr val="FFFFFF"/>
                  </a:solidFill>
                </a:uFill>
                <a:latin typeface="Calibri"/>
                <a:ea typeface="DejaVu Sans"/>
              </a:rPr>
              <a:t> In future circular e+e- colliders, beamstrahlung may limit the beam lifetime at high energies, and increase the energy spread and bunch length at low energies. If the dispersion or slop of the dispersion is not zero at the collision point, beamstrahlung will also affect the transverse emittance.</a:t>
            </a:r>
            <a:endParaRPr lang="es-MX" sz="1800" strike="noStrike" spc="-1" dirty="0">
              <a:solidFill>
                <a:srgbClr val="000000"/>
              </a:solidFill>
              <a:uFill>
                <a:solidFill>
                  <a:srgbClr val="FFFFFF"/>
                </a:solidFill>
              </a:uFill>
              <a:latin typeface="Arial"/>
            </a:endParaRPr>
          </a:p>
        </p:txBody>
      </p:sp>
      <p:sp>
        <p:nvSpPr>
          <p:cNvPr id="251" name="CustomShape 7"/>
          <p:cNvSpPr/>
          <p:nvPr/>
        </p:nvSpPr>
        <p:spPr>
          <a:xfrm>
            <a:off x="255600" y="3112200"/>
            <a:ext cx="5029200" cy="1562760"/>
          </a:xfrm>
          <a:prstGeom prst="rect">
            <a:avLst/>
          </a:prstGeom>
          <a:noFill/>
          <a:ln>
            <a:noFill/>
          </a:ln>
        </p:spPr>
        <p:style>
          <a:lnRef idx="0">
            <a:scrgbClr r="0" g="0" b="0"/>
          </a:lnRef>
          <a:fillRef idx="0">
            <a:scrgbClr r="0" g="0" b="0"/>
          </a:fillRef>
          <a:effectRef idx="0">
            <a:scrgbClr r="0" g="0" b="0"/>
          </a:effectRef>
          <a:fontRef idx="minor"/>
        </p:style>
        <p:txBody>
          <a:bodyPr lIns="35640" tIns="35640" rIns="35640" bIns="35640" anchor="ctr"/>
          <a:lstStyle/>
          <a:p>
            <a:pPr algn="just">
              <a:lnSpc>
                <a:spcPct val="100000"/>
              </a:lnSpc>
            </a:pPr>
            <a:r>
              <a:rPr lang="es-MX" sz="1400" b="1" strike="noStrike" spc="-1">
                <a:solidFill>
                  <a:srgbClr val="000000"/>
                </a:solidFill>
                <a:uFill>
                  <a:solidFill>
                    <a:srgbClr val="FFFFFF"/>
                  </a:solidFill>
                </a:uFill>
                <a:latin typeface="Calibri"/>
                <a:ea typeface="DejaVu Sans"/>
              </a:rPr>
              <a:t>EffectTowards a monochoromatizaition scheme for direct Higgs productions:</a:t>
            </a:r>
            <a:r>
              <a:rPr lang="es-MX" sz="1400" b="1" strike="noStrike" spc="-1">
                <a:solidFill>
                  <a:srgbClr val="292934"/>
                </a:solidFill>
                <a:uFill>
                  <a:solidFill>
                    <a:srgbClr val="FFFFFF"/>
                  </a:solidFill>
                </a:uFill>
                <a:latin typeface="Calibri"/>
                <a:ea typeface="DejaVu Sans"/>
              </a:rPr>
              <a:t> </a:t>
            </a:r>
            <a:r>
              <a:rPr lang="es-MX" sz="1400" strike="noStrike" spc="-1">
                <a:solidFill>
                  <a:srgbClr val="292934"/>
                </a:solidFill>
                <a:uFill>
                  <a:solidFill>
                    <a:srgbClr val="FFFFFF"/>
                  </a:solidFill>
                </a:uFill>
                <a:latin typeface="Arial"/>
                <a:ea typeface="DejaVu Sans"/>
              </a:rPr>
              <a:t>Direct Higgs production in e+e- collisions at the FCC is of interest if the centre-of-mass energy spread can be reduced  by at least an order of magnitude. A mono-chromatization scheme, to accomplish this, can be realized with horizontal dispersion of opposite sign for the two colliding beams at the interaction point (IP).</a:t>
            </a:r>
            <a:endParaRPr lang="es-MX" sz="1800" strike="noStrike" spc="-1">
              <a:solidFill>
                <a:srgbClr val="000000"/>
              </a:solidFill>
              <a:uFill>
                <a:solidFill>
                  <a:srgbClr val="FFFFFF"/>
                </a:solidFill>
              </a:uFill>
              <a:latin typeface="Arial"/>
            </a:endParaRPr>
          </a:p>
        </p:txBody>
      </p:sp>
      <p:sp>
        <p:nvSpPr>
          <p:cNvPr id="252" name="CustomShape 8"/>
          <p:cNvSpPr/>
          <p:nvPr/>
        </p:nvSpPr>
        <p:spPr>
          <a:xfrm>
            <a:off x="176040" y="2805480"/>
            <a:ext cx="1838880" cy="28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08080" indent="-206640">
              <a:lnSpc>
                <a:spcPct val="100000"/>
              </a:lnSpc>
            </a:pPr>
            <a:r>
              <a:rPr lang="es-MX" sz="1400" strike="noStrike" spc="-1">
                <a:solidFill>
                  <a:srgbClr val="000000"/>
                </a:solidFill>
                <a:uFill>
                  <a:solidFill>
                    <a:srgbClr val="FFFFFF"/>
                  </a:solidFill>
                </a:uFill>
                <a:latin typeface="Arial"/>
                <a:ea typeface="Droid Sans Fallback"/>
              </a:rPr>
              <a:t>Working topic:</a:t>
            </a:r>
            <a:endParaRPr lang="es-MX" sz="1800" strike="noStrike" spc="-1">
              <a:solidFill>
                <a:srgbClr val="000000"/>
              </a:solidFill>
              <a:uFill>
                <a:solidFill>
                  <a:srgbClr val="FFFFFF"/>
                </a:solidFill>
              </a:uFill>
              <a:latin typeface="Arial"/>
            </a:endParaRPr>
          </a:p>
        </p:txBody>
      </p:sp>
      <p:pic>
        <p:nvPicPr>
          <p:cNvPr id="253" name="Picture 6"/>
          <p:cNvPicPr/>
          <p:nvPr/>
        </p:nvPicPr>
        <p:blipFill>
          <a:blip r:embed="rId4"/>
          <a:stretch/>
        </p:blipFill>
        <p:spPr>
          <a:xfrm>
            <a:off x="5594400" y="2435040"/>
            <a:ext cx="2540520" cy="1955880"/>
          </a:xfrm>
          <a:prstGeom prst="rect">
            <a:avLst/>
          </a:prstGeom>
          <a:ln>
            <a:noFill/>
          </a:ln>
        </p:spPr>
      </p:pic>
      <p:pic>
        <p:nvPicPr>
          <p:cNvPr id="254" name="Picture 8"/>
          <p:cNvPicPr/>
          <p:nvPr/>
        </p:nvPicPr>
        <p:blipFill>
          <a:blip r:embed="rId5"/>
          <a:stretch/>
        </p:blipFill>
        <p:spPr>
          <a:xfrm>
            <a:off x="5219280" y="4323600"/>
            <a:ext cx="3707640" cy="2266560"/>
          </a:xfrm>
          <a:prstGeom prst="rect">
            <a:avLst/>
          </a:prstGeom>
          <a:ln>
            <a:noFill/>
          </a:ln>
        </p:spPr>
      </p:pic>
    </p:spTree>
    <p:extLst>
      <p:ext uri="{BB962C8B-B14F-4D97-AF65-F5344CB8AC3E}">
        <p14:creationId xmlns:p14="http://schemas.microsoft.com/office/powerpoint/2010/main" val="40856138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“Diseño y construcción de </a:t>
            </a:r>
            <a:r>
              <a:rPr lang="es-MX" dirty="0" smtClean="0"/>
              <a:t>un mini-LINAC con fines did</a:t>
            </a:r>
            <a:r>
              <a:rPr lang="es-MX" dirty="0" smtClean="0"/>
              <a:t>ácticos”</a:t>
            </a:r>
            <a:endParaRPr lang="es-MX" dirty="0"/>
          </a:p>
        </p:txBody>
      </p:sp>
      <p:pic>
        <p:nvPicPr>
          <p:cNvPr id="7" name="Picture 6"/>
          <p:cNvPicPr>
            <a:picLocks noChangeAspect="1"/>
          </p:cNvPicPr>
          <p:nvPr/>
        </p:nvPicPr>
        <p:blipFill>
          <a:blip r:embed="rId2"/>
          <a:stretch>
            <a:fillRect/>
          </a:stretch>
        </p:blipFill>
        <p:spPr>
          <a:xfrm>
            <a:off x="100254" y="4369746"/>
            <a:ext cx="3723172" cy="2038880"/>
          </a:xfrm>
          <a:prstGeom prst="rect">
            <a:avLst/>
          </a:prstGeom>
        </p:spPr>
      </p:pic>
      <p:sp>
        <p:nvSpPr>
          <p:cNvPr id="10" name="TextBox 9"/>
          <p:cNvSpPr txBox="1"/>
          <p:nvPr/>
        </p:nvSpPr>
        <p:spPr>
          <a:xfrm>
            <a:off x="754028" y="3038679"/>
            <a:ext cx="4614478" cy="923330"/>
          </a:xfrm>
          <a:prstGeom prst="rect">
            <a:avLst/>
          </a:prstGeom>
          <a:noFill/>
        </p:spPr>
        <p:txBody>
          <a:bodyPr wrap="square" rtlCol="0">
            <a:spAutoFit/>
          </a:bodyPr>
          <a:lstStyle/>
          <a:p>
            <a:pPr algn="ctr"/>
            <a:r>
              <a:rPr lang="es-MX" dirty="0" smtClean="0"/>
              <a:t>Veronica Bravo</a:t>
            </a:r>
          </a:p>
          <a:p>
            <a:pPr algn="ctr"/>
            <a:r>
              <a:rPr lang="es-MX" dirty="0" smtClean="0"/>
              <a:t>Est. de Ing. Mecánica </a:t>
            </a:r>
            <a:endParaRPr lang="es-MX" dirty="0"/>
          </a:p>
          <a:p>
            <a:pPr algn="ctr"/>
            <a:r>
              <a:rPr lang="es-MX" dirty="0" smtClean="0"/>
              <a:t>(ITH)</a:t>
            </a:r>
            <a:endParaRPr lang="es-MX" dirty="0"/>
          </a:p>
        </p:txBody>
      </p:sp>
      <p:pic>
        <p:nvPicPr>
          <p:cNvPr id="3" name="Picture 2"/>
          <p:cNvPicPr>
            <a:picLocks noChangeAspect="1"/>
          </p:cNvPicPr>
          <p:nvPr/>
        </p:nvPicPr>
        <p:blipFill>
          <a:blip r:embed="rId3"/>
          <a:stretch>
            <a:fillRect/>
          </a:stretch>
        </p:blipFill>
        <p:spPr>
          <a:xfrm>
            <a:off x="2385592" y="1588195"/>
            <a:ext cx="1312343" cy="1450484"/>
          </a:xfrm>
          <a:prstGeom prst="rect">
            <a:avLst/>
          </a:prstGeom>
        </p:spPr>
      </p:pic>
      <p:pic>
        <p:nvPicPr>
          <p:cNvPr id="4" name="Picture 3"/>
          <p:cNvPicPr>
            <a:picLocks noChangeAspect="1"/>
          </p:cNvPicPr>
          <p:nvPr/>
        </p:nvPicPr>
        <p:blipFill>
          <a:blip r:embed="rId4"/>
          <a:stretch>
            <a:fillRect/>
          </a:stretch>
        </p:blipFill>
        <p:spPr>
          <a:xfrm>
            <a:off x="462003" y="1588195"/>
            <a:ext cx="1327983" cy="1870243"/>
          </a:xfrm>
          <a:prstGeom prst="rect">
            <a:avLst/>
          </a:prstGeom>
        </p:spPr>
      </p:pic>
      <p:sp>
        <p:nvSpPr>
          <p:cNvPr id="8" name="TextBox 7"/>
          <p:cNvSpPr txBox="1"/>
          <p:nvPr/>
        </p:nvSpPr>
        <p:spPr>
          <a:xfrm>
            <a:off x="100254" y="3492705"/>
            <a:ext cx="2138752" cy="646331"/>
          </a:xfrm>
          <a:prstGeom prst="rect">
            <a:avLst/>
          </a:prstGeom>
          <a:noFill/>
        </p:spPr>
        <p:txBody>
          <a:bodyPr wrap="square" rtlCol="0">
            <a:spAutoFit/>
          </a:bodyPr>
          <a:lstStyle/>
          <a:p>
            <a:r>
              <a:rPr lang="es-MX" dirty="0" smtClean="0"/>
              <a:t>Everardo Granados </a:t>
            </a:r>
          </a:p>
          <a:p>
            <a:r>
              <a:rPr lang="es-MX" dirty="0" smtClean="0"/>
              <a:t>Est. Ing. F</a:t>
            </a:r>
            <a:r>
              <a:rPr lang="es-MX" dirty="0" smtClean="0"/>
              <a:t>ísica (UG)</a:t>
            </a:r>
            <a:endParaRPr lang="es-MX" dirty="0"/>
          </a:p>
        </p:txBody>
      </p:sp>
      <p:pic>
        <p:nvPicPr>
          <p:cNvPr id="11" name="Imagen 3"/>
          <p:cNvPicPr>
            <a:picLocks noChangeAspect="1"/>
          </p:cNvPicPr>
          <p:nvPr/>
        </p:nvPicPr>
        <p:blipFill rotWithShape="1">
          <a:blip r:embed="rId5"/>
          <a:srcRect l="27826" t="27012" r="13696" b="14766"/>
          <a:stretch/>
        </p:blipFill>
        <p:spPr>
          <a:xfrm>
            <a:off x="4400643" y="1612991"/>
            <a:ext cx="4512664" cy="2526045"/>
          </a:xfrm>
          <a:prstGeom prst="rect">
            <a:avLst/>
          </a:prstGeom>
        </p:spPr>
      </p:pic>
      <p:pic>
        <p:nvPicPr>
          <p:cNvPr id="12" name="Marcador de contenido 3"/>
          <p:cNvPicPr>
            <a:picLocks noGrp="1" noChangeAspect="1"/>
          </p:cNvPicPr>
          <p:nvPr>
            <p:ph idx="1"/>
          </p:nvPr>
        </p:nvPicPr>
        <p:blipFill rotWithShape="1">
          <a:blip r:embed="rId6"/>
          <a:srcRect l="10229" t="30061" r="5496" b="26377"/>
          <a:stretch/>
        </p:blipFill>
        <p:spPr>
          <a:xfrm>
            <a:off x="4029408" y="4470018"/>
            <a:ext cx="4917317" cy="1906351"/>
          </a:xfrm>
        </p:spPr>
      </p:pic>
    </p:spTree>
    <p:extLst>
      <p:ext uri="{BB962C8B-B14F-4D97-AF65-F5344CB8AC3E}">
        <p14:creationId xmlns:p14="http://schemas.microsoft.com/office/powerpoint/2010/main" val="4818994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“Diseño y construcción de </a:t>
            </a:r>
            <a:r>
              <a:rPr lang="es-MX" dirty="0" smtClean="0"/>
              <a:t>un monitor de posici</a:t>
            </a:r>
            <a:r>
              <a:rPr lang="es-MX" dirty="0" smtClean="0"/>
              <a:t>ón de haz”</a:t>
            </a:r>
            <a:endParaRPr lang="es-MX" dirty="0"/>
          </a:p>
        </p:txBody>
      </p:sp>
      <p:pic>
        <p:nvPicPr>
          <p:cNvPr id="4" name="Picture 3"/>
          <p:cNvPicPr>
            <a:picLocks noChangeAspect="1"/>
          </p:cNvPicPr>
          <p:nvPr/>
        </p:nvPicPr>
        <p:blipFill>
          <a:blip r:embed="rId2"/>
          <a:stretch>
            <a:fillRect/>
          </a:stretch>
        </p:blipFill>
        <p:spPr>
          <a:xfrm>
            <a:off x="523903" y="1536593"/>
            <a:ext cx="3769855" cy="19096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3215" y="3934231"/>
            <a:ext cx="3045507" cy="228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03105" y="1580970"/>
            <a:ext cx="2880840" cy="2160630"/>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063210" y="4298479"/>
            <a:ext cx="3023284" cy="2267463"/>
          </a:xfrm>
          <a:prstGeom prst="rect">
            <a:avLst/>
          </a:prstGeom>
          <a:ln>
            <a:noFill/>
          </a:ln>
          <a:effectLst>
            <a:softEdge rad="112500"/>
          </a:effectLst>
        </p:spPr>
      </p:pic>
      <p:sp>
        <p:nvSpPr>
          <p:cNvPr id="8" name="TextBox 7"/>
          <p:cNvSpPr txBox="1"/>
          <p:nvPr/>
        </p:nvSpPr>
        <p:spPr>
          <a:xfrm>
            <a:off x="2808035" y="5402298"/>
            <a:ext cx="3255175" cy="1200329"/>
          </a:xfrm>
          <a:prstGeom prst="rect">
            <a:avLst/>
          </a:prstGeom>
          <a:noFill/>
        </p:spPr>
        <p:txBody>
          <a:bodyPr wrap="square" rtlCol="0">
            <a:spAutoFit/>
          </a:bodyPr>
          <a:lstStyle/>
          <a:p>
            <a:pPr algn="ctr"/>
            <a:r>
              <a:rPr lang="es-MX" b="1" dirty="0" smtClean="0"/>
              <a:t>Veronica Bravo </a:t>
            </a:r>
            <a:r>
              <a:rPr lang="es-MX" dirty="0" smtClean="0"/>
              <a:t>(Ing. Mecánica) – </a:t>
            </a:r>
            <a:r>
              <a:rPr lang="es-MX" b="1" i="1" dirty="0" smtClean="0"/>
              <a:t>Diseño –</a:t>
            </a:r>
          </a:p>
          <a:p>
            <a:pPr algn="ctr"/>
            <a:r>
              <a:rPr lang="es-MX" b="1" dirty="0" smtClean="0"/>
              <a:t>Isaac López Jurado</a:t>
            </a:r>
            <a:r>
              <a:rPr lang="es-MX" dirty="0" smtClean="0"/>
              <a:t> (Ing. Mecatrónico) – </a:t>
            </a:r>
            <a:r>
              <a:rPr lang="es-MX" b="1" i="1" dirty="0" smtClean="0"/>
              <a:t>Construcción -</a:t>
            </a:r>
            <a:endParaRPr lang="es-MX" b="1" i="1" dirty="0"/>
          </a:p>
        </p:txBody>
      </p:sp>
      <p:pic>
        <p:nvPicPr>
          <p:cNvPr id="3" name="Picture 2"/>
          <p:cNvPicPr>
            <a:picLocks noChangeAspect="1"/>
          </p:cNvPicPr>
          <p:nvPr/>
        </p:nvPicPr>
        <p:blipFill>
          <a:blip r:embed="rId6"/>
          <a:stretch>
            <a:fillRect/>
          </a:stretch>
        </p:blipFill>
        <p:spPr>
          <a:xfrm>
            <a:off x="3059537" y="3548098"/>
            <a:ext cx="2781300" cy="1854200"/>
          </a:xfrm>
          <a:prstGeom prst="rect">
            <a:avLst/>
          </a:prstGeom>
        </p:spPr>
      </p:pic>
    </p:spTree>
    <p:extLst>
      <p:ext uri="{BB962C8B-B14F-4D97-AF65-F5344CB8AC3E}">
        <p14:creationId xmlns:p14="http://schemas.microsoft.com/office/powerpoint/2010/main" val="24157044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526"/>
            <a:ext cx="8229600" cy="1143000"/>
          </a:xfrm>
        </p:spPr>
        <p:txBody>
          <a:bodyPr>
            <a:normAutofit fontScale="90000"/>
          </a:bodyPr>
          <a:lstStyle/>
          <a:p>
            <a:r>
              <a:rPr lang="es-MX" b="1" dirty="0" smtClean="0"/>
              <a:t>“Diseño </a:t>
            </a:r>
            <a:r>
              <a:rPr lang="es-MX" b="1" dirty="0"/>
              <a:t>y construcción de un monitor de posición del </a:t>
            </a:r>
            <a:r>
              <a:rPr lang="es-MX" b="1" dirty="0" smtClean="0"/>
              <a:t>haz”</a:t>
            </a:r>
            <a:endParaRPr lang="es-MX" dirty="0"/>
          </a:p>
        </p:txBody>
      </p:sp>
      <p:sp>
        <p:nvSpPr>
          <p:cNvPr id="3" name="Content Placeholder 2"/>
          <p:cNvSpPr>
            <a:spLocks noGrp="1"/>
          </p:cNvSpPr>
          <p:nvPr>
            <p:ph idx="1"/>
          </p:nvPr>
        </p:nvSpPr>
        <p:spPr>
          <a:xfrm>
            <a:off x="4144272" y="1600200"/>
            <a:ext cx="4878588" cy="4525963"/>
          </a:xfrm>
        </p:spPr>
        <p:txBody>
          <a:bodyPr>
            <a:normAutofit/>
          </a:bodyPr>
          <a:lstStyle/>
          <a:p>
            <a:pPr algn="just"/>
            <a:r>
              <a:rPr lang="es-MX" sz="2400" dirty="0" smtClean="0">
                <a:solidFill>
                  <a:srgbClr val="FFFFFF"/>
                </a:solidFill>
              </a:rPr>
              <a:t>Proporciona información sobre la posición del haz dentro de la cámara de vacío</a:t>
            </a:r>
            <a:r>
              <a:rPr lang="es-MX" sz="2400" dirty="0">
                <a:solidFill>
                  <a:srgbClr val="FFFFFF"/>
                </a:solidFill>
              </a:rPr>
              <a:t> </a:t>
            </a:r>
            <a:r>
              <a:rPr lang="es-MX" sz="2400" dirty="0" smtClean="0">
                <a:solidFill>
                  <a:srgbClr val="FFFFFF"/>
                </a:solidFill>
              </a:rPr>
              <a:t>(x,y).</a:t>
            </a:r>
          </a:p>
          <a:p>
            <a:pPr algn="just"/>
            <a:r>
              <a:rPr lang="es-ES" sz="2400" b="1" dirty="0">
                <a:solidFill>
                  <a:srgbClr val="FFFFFF"/>
                </a:solidFill>
              </a:rPr>
              <a:t>se basa en mediciones de la distribución </a:t>
            </a:r>
            <a:r>
              <a:rPr lang="es-ES" sz="2400" b="1" i="1" dirty="0">
                <a:solidFill>
                  <a:srgbClr val="FFFFFF"/>
                </a:solidFill>
                <a:effectLst>
                  <a:outerShdw blurRad="38100" dist="38100" dir="2700000" algn="tl">
                    <a:srgbClr val="000000">
                      <a:alpha val="43137"/>
                    </a:srgbClr>
                  </a:outerShdw>
                </a:effectLst>
              </a:rPr>
              <a:t>'' de la corriente imagen'' </a:t>
            </a:r>
            <a:r>
              <a:rPr lang="es-ES" sz="2400" b="1" dirty="0">
                <a:solidFill>
                  <a:srgbClr val="FFFFFF"/>
                </a:solidFill>
              </a:rPr>
              <a:t>inducida por </a:t>
            </a:r>
            <a:r>
              <a:rPr lang="es-ES" sz="2400" b="1" dirty="0" smtClean="0">
                <a:solidFill>
                  <a:srgbClr val="FFFFFF"/>
                </a:solidFill>
              </a:rPr>
              <a:t>el </a:t>
            </a:r>
            <a:r>
              <a:rPr lang="es-ES" sz="2400" b="1" dirty="0">
                <a:solidFill>
                  <a:srgbClr val="FFFFFF"/>
                </a:solidFill>
              </a:rPr>
              <a:t>haz de partículas </a:t>
            </a:r>
            <a:r>
              <a:rPr lang="es-ES" sz="2400" b="1" dirty="0" smtClean="0">
                <a:solidFill>
                  <a:srgbClr val="FFFFFF"/>
                </a:solidFill>
              </a:rPr>
              <a:t>cargadas.</a:t>
            </a:r>
          </a:p>
          <a:p>
            <a:pPr algn="just"/>
            <a:r>
              <a:rPr lang="es-MX" sz="2400" dirty="0"/>
              <a:t>Amplio uso en aceleradores.</a:t>
            </a:r>
          </a:p>
          <a:p>
            <a:pPr algn="just"/>
            <a:r>
              <a:rPr lang="es-MX" sz="2400" dirty="0" smtClean="0"/>
              <a:t>Hacer </a:t>
            </a:r>
            <a:r>
              <a:rPr lang="es-MX" sz="2400" dirty="0"/>
              <a:t>correcciones a la órbita del </a:t>
            </a:r>
            <a:r>
              <a:rPr lang="es-MX" sz="2400" dirty="0" smtClean="0"/>
              <a:t>haz.</a:t>
            </a:r>
            <a:endParaRPr lang="es-MX" sz="2400" dirty="0"/>
          </a:p>
          <a:p>
            <a:pPr algn="just"/>
            <a:r>
              <a:rPr lang="es-MX" sz="2400" dirty="0"/>
              <a:t>Permite conocer la energía del haz.</a:t>
            </a:r>
          </a:p>
          <a:p>
            <a:pPr algn="just"/>
            <a:endParaRPr lang="es-MX" sz="2000" dirty="0">
              <a:solidFill>
                <a:srgbClr val="FFFFFF"/>
              </a:solidFill>
            </a:endParaRPr>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1953" b="91471" l="14014" r="93311">
                        <a14:foregroundMark x1="37744" y1="49284" x2="37744" y2="49284"/>
                        <a14:foregroundMark x1="36279" y1="49284" x2="36279" y2="49284"/>
                        <a14:foregroundMark x1="32031" y1="49544" x2="32031" y2="49544"/>
                        <a14:foregroundMark x1="36816" y1="47591" x2="36816" y2="47591"/>
                        <a14:foregroundMark x1="37207" y1="48112" x2="37207" y2="48112"/>
                        <a14:foregroundMark x1="38135" y1="48112" x2="38135" y2="48112"/>
                        <a14:foregroundMark x1="65918" y1="47591" x2="65918" y2="47591"/>
                        <a14:foregroundMark x1="67920" y1="47852" x2="67920" y2="47852"/>
                        <a14:foregroundMark x1="67773" y1="47591" x2="67773" y2="47591"/>
                        <a14:foregroundMark x1="68311" y1="34831" x2="68311" y2="34831"/>
                        <a14:foregroundMark x1="51904" y1="23047" x2="51904" y2="23047"/>
                        <a14:foregroundMark x1="52832" y1="17643" x2="52832" y2="17643"/>
                        <a14:foregroundMark x1="47510" y1="27930" x2="47510" y2="27930"/>
                        <a14:foregroundMark x1="90234" y1="47070" x2="90234" y2="47070"/>
                        <a14:foregroundMark x1="93359" y1="47591" x2="93359" y2="47591"/>
                        <a14:foregroundMark x1="52490" y1="7552" x2="52490" y2="7552"/>
                        <a14:foregroundMark x1="18799" y1="46875" x2="18799" y2="46875"/>
                        <a14:foregroundMark x1="14014" y1="48307" x2="14014" y2="48307"/>
                        <a14:foregroundMark x1="19531" y1="43685" x2="19531" y2="43685"/>
                        <a14:foregroundMark x1="19141" y1="50781" x2="19141" y2="50781"/>
                        <a14:foregroundMark x1="16211" y1="48828" x2="16211" y2="48828"/>
                        <a14:foregroundMark x1="15674" y1="46615" x2="15674" y2="46615"/>
                        <a14:foregroundMark x1="17285" y1="47331" x2="17285" y2="47331"/>
                        <a14:foregroundMark x1="84521" y1="44141" x2="84521" y2="44141"/>
                        <a14:foregroundMark x1="84521" y1="41211" x2="84521" y2="41211"/>
                        <a14:foregroundMark x1="84863" y1="53711" x2="84863" y2="53711"/>
                        <a14:foregroundMark x1="84863" y1="50781" x2="84863" y2="50781"/>
                        <a14:foregroundMark x1="86523" y1="50781" x2="86523" y2="50781"/>
                        <a14:foregroundMark x1="91309" y1="49284" x2="91309" y2="49284"/>
                        <a14:foregroundMark x1="91699" y1="46615" x2="91699" y2="46615"/>
                        <a14:foregroundMark x1="50977" y1="91536" x2="50977" y2="91536"/>
                        <a14:foregroundMark x1="55762" y1="90299" x2="55762" y2="90299"/>
                        <a14:foregroundMark x1="51758" y1="1953" x2="51758" y2="1953"/>
                        <a14:foregroundMark x1="28906" y1="81966" x2="28906" y2="81966"/>
                        <a14:foregroundMark x1="48242" y1="4167" x2="48242" y2="4167"/>
                        <a14:foregroundMark x1="55762" y1="3385" x2="55762" y2="3385"/>
                        <a14:backgroundMark x1="65723" y1="6836" x2="65723" y2="6836"/>
                        <a14:backgroundMark x1="74951" y1="12240" x2="74951" y2="12240"/>
                        <a14:backgroundMark x1="75098" y1="18359" x2="75098" y2="18359"/>
                        <a14:backgroundMark x1="74023" y1="15690" x2="74023" y2="15690"/>
                        <a14:backgroundMark x1="74756" y1="5859" x2="74756" y2="5859"/>
                        <a14:backgroundMark x1="42139" y1="6120" x2="42139" y2="6120"/>
                      </a14:backgroundRemoval>
                    </a14:imgEffect>
                  </a14:imgLayer>
                </a14:imgProps>
              </a:ext>
            </a:extLst>
          </a:blip>
          <a:srcRect l="12336" t="-33" r="4815" b="-1"/>
          <a:stretch/>
        </p:blipFill>
        <p:spPr>
          <a:xfrm>
            <a:off x="0" y="1600200"/>
            <a:ext cx="2193488" cy="1986325"/>
          </a:xfrm>
          <a:prstGeom prst="rect">
            <a:avLst/>
          </a:prstGeom>
        </p:spPr>
      </p:pic>
      <p:pic>
        <p:nvPicPr>
          <p:cNvPr id="5" name="Imagen 2"/>
          <p:cNvPicPr>
            <a:picLocks noChangeAspect="1"/>
          </p:cNvPicPr>
          <p:nvPr/>
        </p:nvPicPr>
        <p:blipFill>
          <a:blip r:embed="rId4"/>
          <a:stretch>
            <a:fillRect/>
          </a:stretch>
        </p:blipFill>
        <p:spPr>
          <a:xfrm>
            <a:off x="17535" y="4272098"/>
            <a:ext cx="4126737" cy="2289526"/>
          </a:xfrm>
          <a:prstGeom prst="rect">
            <a:avLst/>
          </a:prstGeom>
          <a:ln>
            <a:noFill/>
          </a:ln>
          <a:effectLst>
            <a:softEdge rad="112500"/>
          </a:effectLst>
        </p:spPr>
      </p:pic>
      <p:sp>
        <p:nvSpPr>
          <p:cNvPr id="6" name="TextBox 5"/>
          <p:cNvSpPr txBox="1"/>
          <p:nvPr/>
        </p:nvSpPr>
        <p:spPr>
          <a:xfrm>
            <a:off x="1028746" y="3471837"/>
            <a:ext cx="3769838" cy="646331"/>
          </a:xfrm>
          <a:prstGeom prst="rect">
            <a:avLst/>
          </a:prstGeom>
          <a:noFill/>
        </p:spPr>
        <p:txBody>
          <a:bodyPr wrap="square" rtlCol="0">
            <a:spAutoFit/>
          </a:bodyPr>
          <a:lstStyle/>
          <a:p>
            <a:pPr algn="ctr"/>
            <a:r>
              <a:rPr lang="es-MX" b="1" dirty="0" smtClean="0"/>
              <a:t>Fermín Pérez Suárez </a:t>
            </a:r>
            <a:r>
              <a:rPr lang="es-MX" dirty="0" smtClean="0"/>
              <a:t>(Ing. Mecatrónico) – </a:t>
            </a:r>
            <a:r>
              <a:rPr lang="es-MX" b="1" i="1" dirty="0" smtClean="0"/>
              <a:t>Tesis de Maestría</a:t>
            </a:r>
            <a:endParaRPr lang="es-MX" b="1" i="1" dirty="0"/>
          </a:p>
        </p:txBody>
      </p:sp>
      <p:pic>
        <p:nvPicPr>
          <p:cNvPr id="7" name="Picture 6"/>
          <p:cNvPicPr>
            <a:picLocks noChangeAspect="1"/>
          </p:cNvPicPr>
          <p:nvPr/>
        </p:nvPicPr>
        <p:blipFill>
          <a:blip r:embed="rId5"/>
          <a:stretch>
            <a:fillRect/>
          </a:stretch>
        </p:blipFill>
        <p:spPr>
          <a:xfrm>
            <a:off x="2233072" y="2074837"/>
            <a:ext cx="1295400" cy="1397000"/>
          </a:xfrm>
          <a:prstGeom prst="rect">
            <a:avLst/>
          </a:prstGeom>
        </p:spPr>
      </p:pic>
    </p:spTree>
    <p:extLst>
      <p:ext uri="{BB962C8B-B14F-4D97-AF65-F5344CB8AC3E}">
        <p14:creationId xmlns:p14="http://schemas.microsoft.com/office/powerpoint/2010/main" val="394874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53296" y="758561"/>
            <a:ext cx="2031311" cy="2031311"/>
          </a:xfrm>
          <a:prstGeom prst="rect">
            <a:avLst/>
          </a:prstGeom>
        </p:spPr>
      </p:pic>
      <p:sp>
        <p:nvSpPr>
          <p:cNvPr id="3" name="Content Placeholder 2"/>
          <p:cNvSpPr>
            <a:spLocks noGrp="1"/>
          </p:cNvSpPr>
          <p:nvPr>
            <p:ph idx="1"/>
          </p:nvPr>
        </p:nvSpPr>
        <p:spPr>
          <a:xfrm>
            <a:off x="324158" y="2723388"/>
            <a:ext cx="8563150" cy="1147576"/>
          </a:xfrm>
        </p:spPr>
        <p:txBody>
          <a:bodyPr>
            <a:noAutofit/>
          </a:bodyPr>
          <a:lstStyle/>
          <a:p>
            <a:pPr algn="just"/>
            <a:r>
              <a:rPr lang="es-MX" sz="2000" dirty="0" smtClean="0"/>
              <a:t>campo magnético proporcional al desplazamiento </a:t>
            </a:r>
            <a:r>
              <a:rPr lang="es-MX" sz="2000" dirty="0" smtClean="0"/>
              <a:t>radial:  </a:t>
            </a:r>
            <a:r>
              <a:rPr lang="es-MX" sz="2000" i="1" dirty="0" smtClean="0"/>
              <a:t>B</a:t>
            </a:r>
            <a:r>
              <a:rPr lang="es-MX" sz="2000" baseline="-25000" dirty="0" smtClean="0"/>
              <a:t>x</a:t>
            </a:r>
            <a:r>
              <a:rPr lang="es-MX" sz="2000" dirty="0" smtClean="0"/>
              <a:t> = </a:t>
            </a:r>
            <a:r>
              <a:rPr lang="es-MX" sz="2000" i="1" dirty="0" smtClean="0"/>
              <a:t>Kx  y  B</a:t>
            </a:r>
            <a:r>
              <a:rPr lang="es-MX" sz="2000" i="1" baseline="-25000" dirty="0" smtClean="0"/>
              <a:t>y</a:t>
            </a:r>
            <a:r>
              <a:rPr lang="es-MX" sz="2000" i="1" dirty="0" smtClean="0"/>
              <a:t> = Ky</a:t>
            </a:r>
            <a:r>
              <a:rPr lang="es-MX" sz="2000" dirty="0" smtClean="0"/>
              <a:t>.</a:t>
            </a:r>
          </a:p>
          <a:p>
            <a:pPr algn="just"/>
            <a:r>
              <a:rPr lang="es-MX" sz="2000" dirty="0" smtClean="0"/>
              <a:t>Función</a:t>
            </a:r>
            <a:r>
              <a:rPr lang="es-MX" sz="2000" dirty="0" smtClean="0"/>
              <a:t>: enfocar el haz de partículas.</a:t>
            </a:r>
          </a:p>
          <a:p>
            <a:pPr marL="0" indent="0" algn="just">
              <a:buNone/>
            </a:pPr>
            <a:endParaRPr lang="es-MX" sz="2000" dirty="0" smtClean="0"/>
          </a:p>
        </p:txBody>
      </p:sp>
      <p:sp>
        <p:nvSpPr>
          <p:cNvPr id="6" name="TextBox 5"/>
          <p:cNvSpPr txBox="1"/>
          <p:nvPr/>
        </p:nvSpPr>
        <p:spPr>
          <a:xfrm>
            <a:off x="5553729" y="1299099"/>
            <a:ext cx="4489793" cy="646331"/>
          </a:xfrm>
          <a:prstGeom prst="rect">
            <a:avLst/>
          </a:prstGeom>
          <a:noFill/>
        </p:spPr>
        <p:txBody>
          <a:bodyPr wrap="square" rtlCol="0">
            <a:spAutoFit/>
          </a:bodyPr>
          <a:lstStyle/>
          <a:p>
            <a:pPr algn="ctr"/>
            <a:r>
              <a:rPr lang="es-MX" b="1" dirty="0" smtClean="0"/>
              <a:t>Edgar Ocampo </a:t>
            </a:r>
            <a:r>
              <a:rPr lang="es-MX" b="1" dirty="0" smtClean="0"/>
              <a:t>Ortíz</a:t>
            </a:r>
          </a:p>
          <a:p>
            <a:pPr algn="ctr"/>
            <a:r>
              <a:rPr lang="es-MX" b="1" dirty="0" smtClean="0"/>
              <a:t> </a:t>
            </a:r>
            <a:r>
              <a:rPr lang="es-MX" dirty="0" smtClean="0"/>
              <a:t>(Estudiante Lic. En Física)</a:t>
            </a:r>
            <a:endParaRPr lang="es-MX" b="1" i="1" dirty="0"/>
          </a:p>
        </p:txBody>
      </p:sp>
      <p:sp>
        <p:nvSpPr>
          <p:cNvPr id="2" name="Title 1"/>
          <p:cNvSpPr>
            <a:spLocks noGrp="1"/>
          </p:cNvSpPr>
          <p:nvPr>
            <p:ph type="title"/>
          </p:nvPr>
        </p:nvSpPr>
        <p:spPr>
          <a:xfrm>
            <a:off x="0" y="-229420"/>
            <a:ext cx="9144000" cy="1143000"/>
          </a:xfrm>
        </p:spPr>
        <p:txBody>
          <a:bodyPr>
            <a:noAutofit/>
          </a:bodyPr>
          <a:lstStyle/>
          <a:p>
            <a:r>
              <a:rPr lang="es-MX" sz="2800" b="1" dirty="0"/>
              <a:t>Diseño y construcción </a:t>
            </a:r>
            <a:r>
              <a:rPr lang="es-MX" sz="2800" b="1" dirty="0" smtClean="0"/>
              <a:t>de un iman cuadripolar did</a:t>
            </a:r>
            <a:r>
              <a:rPr lang="es-MX" sz="2800" b="1" dirty="0" smtClean="0"/>
              <a:t>áctico</a:t>
            </a:r>
            <a:endParaRPr lang="es-MX" sz="2800" dirty="0"/>
          </a:p>
        </p:txBody>
      </p:sp>
      <p:pic>
        <p:nvPicPr>
          <p:cNvPr id="8" name="Picture 7"/>
          <p:cNvPicPr>
            <a:picLocks noChangeAspect="1"/>
          </p:cNvPicPr>
          <p:nvPr/>
        </p:nvPicPr>
        <p:blipFill>
          <a:blip r:embed="rId4"/>
          <a:stretch>
            <a:fillRect/>
          </a:stretch>
        </p:blipFill>
        <p:spPr>
          <a:xfrm>
            <a:off x="223514" y="758561"/>
            <a:ext cx="2065619" cy="2027648"/>
          </a:xfrm>
          <a:prstGeom prst="rect">
            <a:avLst/>
          </a:prstGeom>
        </p:spPr>
      </p:pic>
      <p:pic>
        <p:nvPicPr>
          <p:cNvPr id="4" name="Picture 3"/>
          <p:cNvPicPr>
            <a:picLocks noChangeAspect="1"/>
          </p:cNvPicPr>
          <p:nvPr/>
        </p:nvPicPr>
        <p:blipFill>
          <a:blip r:embed="rId5"/>
          <a:stretch>
            <a:fillRect/>
          </a:stretch>
        </p:blipFill>
        <p:spPr>
          <a:xfrm>
            <a:off x="4882011" y="952769"/>
            <a:ext cx="1721784" cy="1666540"/>
          </a:xfrm>
          <a:prstGeom prst="rect">
            <a:avLst/>
          </a:prstGeom>
        </p:spPr>
      </p:pic>
      <p:pic>
        <p:nvPicPr>
          <p:cNvPr id="5" name="Picture 4"/>
          <p:cNvPicPr>
            <a:picLocks noChangeAspect="1"/>
          </p:cNvPicPr>
          <p:nvPr/>
        </p:nvPicPr>
        <p:blipFill>
          <a:blip r:embed="rId6"/>
          <a:stretch>
            <a:fillRect/>
          </a:stretch>
        </p:blipFill>
        <p:spPr>
          <a:xfrm>
            <a:off x="472999" y="4130545"/>
            <a:ext cx="4111608" cy="2599866"/>
          </a:xfrm>
          <a:prstGeom prst="rect">
            <a:avLst/>
          </a:prstGeom>
        </p:spPr>
      </p:pic>
      <p:sp>
        <p:nvSpPr>
          <p:cNvPr id="9" name="Title 1"/>
          <p:cNvSpPr txBox="1">
            <a:spLocks/>
          </p:cNvSpPr>
          <p:nvPr/>
        </p:nvSpPr>
        <p:spPr>
          <a:xfrm>
            <a:off x="12607" y="324932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800" b="1" dirty="0" smtClean="0"/>
              <a:t>Sistemas de vac</a:t>
            </a:r>
            <a:r>
              <a:rPr lang="es-MX" sz="2800" b="1" dirty="0" smtClean="0"/>
              <a:t>ío para aceleradores</a:t>
            </a:r>
            <a:endParaRPr lang="es-MX" sz="2800" dirty="0"/>
          </a:p>
        </p:txBody>
      </p:sp>
      <p:pic>
        <p:nvPicPr>
          <p:cNvPr id="10" name="Picture 9"/>
          <p:cNvPicPr>
            <a:picLocks noChangeAspect="1"/>
          </p:cNvPicPr>
          <p:nvPr/>
        </p:nvPicPr>
        <p:blipFill>
          <a:blip r:embed="rId7"/>
          <a:stretch>
            <a:fillRect/>
          </a:stretch>
        </p:blipFill>
        <p:spPr>
          <a:xfrm>
            <a:off x="4657784" y="4392328"/>
            <a:ext cx="1206500" cy="1625600"/>
          </a:xfrm>
          <a:prstGeom prst="rect">
            <a:avLst/>
          </a:prstGeom>
        </p:spPr>
      </p:pic>
      <p:sp>
        <p:nvSpPr>
          <p:cNvPr id="11" name="TextBox 10"/>
          <p:cNvSpPr txBox="1"/>
          <p:nvPr/>
        </p:nvSpPr>
        <p:spPr>
          <a:xfrm>
            <a:off x="6088511" y="4660116"/>
            <a:ext cx="3055489" cy="2031325"/>
          </a:xfrm>
          <a:prstGeom prst="rect">
            <a:avLst/>
          </a:prstGeom>
          <a:noFill/>
        </p:spPr>
        <p:txBody>
          <a:bodyPr wrap="square" rtlCol="0">
            <a:spAutoFit/>
          </a:bodyPr>
          <a:lstStyle/>
          <a:p>
            <a:pPr algn="ctr"/>
            <a:r>
              <a:rPr lang="es-MX" b="1" dirty="0" smtClean="0"/>
              <a:t>F</a:t>
            </a:r>
            <a:r>
              <a:rPr lang="es-MX" b="1" dirty="0" smtClean="0"/>
              <a:t>ís. Anahí Segovia</a:t>
            </a:r>
            <a:endParaRPr lang="es-MX" b="1" dirty="0" smtClean="0"/>
          </a:p>
          <a:p>
            <a:pPr algn="ctr"/>
            <a:r>
              <a:rPr lang="es-MX" b="1" dirty="0" smtClean="0"/>
              <a:t> </a:t>
            </a:r>
            <a:r>
              <a:rPr lang="es-MX" dirty="0" smtClean="0"/>
              <a:t>(UAZ)</a:t>
            </a:r>
          </a:p>
          <a:p>
            <a:pPr marL="285750" indent="-285750" algn="just">
              <a:buFont typeface="Arial"/>
              <a:buChar char="•"/>
            </a:pPr>
            <a:r>
              <a:rPr lang="es-MX" dirty="0" smtClean="0"/>
              <a:t>Diseño del sistema de vaci</a:t>
            </a:r>
            <a:r>
              <a:rPr lang="es-MX" dirty="0" smtClean="0"/>
              <a:t>ó</a:t>
            </a:r>
          </a:p>
          <a:p>
            <a:pPr marL="285750" indent="-285750" algn="just">
              <a:buFont typeface="Arial"/>
              <a:buChar char="•"/>
            </a:pPr>
            <a:r>
              <a:rPr lang="es-MX" dirty="0" smtClean="0"/>
              <a:t>Simulaciones en COMSOL</a:t>
            </a:r>
          </a:p>
          <a:p>
            <a:pPr marL="285750" indent="-285750" algn="just">
              <a:buFont typeface="Arial"/>
              <a:buChar char="•"/>
            </a:pPr>
            <a:r>
              <a:rPr lang="es-MX" dirty="0" smtClean="0"/>
              <a:t>Implementación del sisatema</a:t>
            </a:r>
            <a:endParaRPr lang="es-MX" dirty="0"/>
          </a:p>
          <a:p>
            <a:pPr algn="just"/>
            <a:endParaRPr lang="es-MX" b="1" i="1" dirty="0"/>
          </a:p>
        </p:txBody>
      </p:sp>
    </p:spTree>
    <p:extLst>
      <p:ext uri="{BB962C8B-B14F-4D97-AF65-F5344CB8AC3E}">
        <p14:creationId xmlns:p14="http://schemas.microsoft.com/office/powerpoint/2010/main" val="32500146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62" y="116976"/>
            <a:ext cx="8229600" cy="856782"/>
          </a:xfrm>
        </p:spPr>
        <p:txBody>
          <a:bodyPr>
            <a:normAutofit fontScale="90000"/>
          </a:bodyPr>
          <a:lstStyle/>
          <a:p>
            <a:r>
              <a:rPr lang="es-MX" b="1" dirty="0" smtClean="0"/>
              <a:t>Mexican Linear Particle Accelerator</a:t>
            </a:r>
            <a:r>
              <a:rPr lang="es-MX" dirty="0" smtClean="0"/>
              <a:t/>
            </a:r>
            <a:br>
              <a:rPr lang="es-MX" dirty="0" smtClean="0"/>
            </a:br>
            <a:r>
              <a:rPr lang="es-MX" dirty="0" smtClean="0"/>
              <a:t>(</a:t>
            </a:r>
            <a:r>
              <a:rPr lang="es-MX" sz="4000" dirty="0" smtClean="0"/>
              <a:t>CMAP’s flagship project</a:t>
            </a:r>
            <a:r>
              <a:rPr lang="es-MX" dirty="0" smtClean="0"/>
              <a:t>) </a:t>
            </a:r>
            <a:endParaRPr lang="es-MX" dirty="0"/>
          </a:p>
        </p:txBody>
      </p:sp>
      <p:pic>
        <p:nvPicPr>
          <p:cNvPr id="6" name="Picture 5"/>
          <p:cNvPicPr>
            <a:picLocks noChangeAspect="1"/>
          </p:cNvPicPr>
          <p:nvPr/>
        </p:nvPicPr>
        <p:blipFill>
          <a:blip r:embed="rId3"/>
          <a:stretch>
            <a:fillRect/>
          </a:stretch>
        </p:blipFill>
        <p:spPr>
          <a:xfrm>
            <a:off x="0" y="1128605"/>
            <a:ext cx="9144000" cy="5722153"/>
          </a:xfrm>
          <a:prstGeom prst="rect">
            <a:avLst/>
          </a:prstGeom>
        </p:spPr>
      </p:pic>
      <p:pic>
        <p:nvPicPr>
          <p:cNvPr id="8" name="Picture 7"/>
          <p:cNvPicPr>
            <a:picLocks noChangeAspect="1"/>
          </p:cNvPicPr>
          <p:nvPr/>
        </p:nvPicPr>
        <p:blipFill>
          <a:blip r:embed="rId4"/>
          <a:stretch>
            <a:fillRect/>
          </a:stretch>
        </p:blipFill>
        <p:spPr>
          <a:xfrm>
            <a:off x="2775012" y="3763433"/>
            <a:ext cx="2929082" cy="309456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140648" y="5779443"/>
            <a:ext cx="2221116" cy="1249378"/>
          </a:xfrm>
          <a:prstGeom prst="rect">
            <a:avLst/>
          </a:prstGeom>
        </p:spPr>
      </p:pic>
    </p:spTree>
    <p:extLst>
      <p:ext uri="{BB962C8B-B14F-4D97-AF65-F5344CB8AC3E}">
        <p14:creationId xmlns:p14="http://schemas.microsoft.com/office/powerpoint/2010/main" val="23921573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980728"/>
            <a:ext cx="8945334" cy="5632311"/>
          </a:xfrm>
          <a:prstGeom prst="rect">
            <a:avLst/>
          </a:prstGeom>
          <a:noFill/>
        </p:spPr>
        <p:txBody>
          <a:bodyPr wrap="none" rtlCol="0">
            <a:spAutoFit/>
          </a:bodyPr>
          <a:lstStyle/>
          <a:p>
            <a:pPr marL="285750" indent="-285750">
              <a:buFont typeface="Arial" pitchFamily="34" charset="0"/>
              <a:buChar char="•"/>
            </a:pPr>
            <a:r>
              <a:rPr lang="es-MX" dirty="0"/>
              <a:t>1942.- </a:t>
            </a:r>
            <a:r>
              <a:rPr lang="es-MX" dirty="0" smtClean="0"/>
              <a:t> </a:t>
            </a:r>
            <a:r>
              <a:rPr lang="es-MX" dirty="0"/>
              <a:t>Dr. Manuel </a:t>
            </a:r>
            <a:r>
              <a:rPr lang="es-MX" dirty="0" smtClean="0"/>
              <a:t>Cerrillo:  proyecto </a:t>
            </a:r>
            <a:r>
              <a:rPr lang="es-MX" dirty="0"/>
              <a:t>de “Generador Gemelo Tesla</a:t>
            </a:r>
            <a:r>
              <a:rPr lang="es-MX" dirty="0" smtClean="0"/>
              <a:t>”,  ESIME-IPN . </a:t>
            </a:r>
          </a:p>
          <a:p>
            <a:r>
              <a:rPr lang="es-MX" dirty="0" smtClean="0"/>
              <a:t>                    Altos voltajes tensión </a:t>
            </a:r>
            <a:r>
              <a:rPr lang="es-MX" dirty="0"/>
              <a:t>para su aplicación en aceleradores electrostáticos</a:t>
            </a:r>
            <a:r>
              <a:rPr lang="es-MX" dirty="0" smtClean="0"/>
              <a:t>.</a:t>
            </a:r>
          </a:p>
          <a:p>
            <a:endParaRPr lang="es-MX" dirty="0"/>
          </a:p>
          <a:p>
            <a:pPr marL="285750" indent="-285750">
              <a:buFont typeface="Arial" pitchFamily="34" charset="0"/>
              <a:buChar char="•"/>
            </a:pPr>
            <a:r>
              <a:rPr lang="es-MX" dirty="0"/>
              <a:t>1948</a:t>
            </a:r>
            <a:r>
              <a:rPr lang="es-MX" dirty="0" smtClean="0"/>
              <a:t>.- Dr</a:t>
            </a:r>
            <a:r>
              <a:rPr lang="es-MX" dirty="0"/>
              <a:t>. Manuel Ramírez </a:t>
            </a:r>
            <a:r>
              <a:rPr lang="es-MX" dirty="0" err="1"/>
              <a:t>Caraza</a:t>
            </a:r>
            <a:r>
              <a:rPr lang="es-MX" dirty="0"/>
              <a:t> logra generar 15 millones de voltios en el </a:t>
            </a:r>
            <a:endParaRPr lang="es-MX" dirty="0" smtClean="0"/>
          </a:p>
          <a:p>
            <a:r>
              <a:rPr lang="es-MX" dirty="0"/>
              <a:t> </a:t>
            </a:r>
            <a:r>
              <a:rPr lang="es-MX" dirty="0" smtClean="0"/>
              <a:t>                 laboratorio de Física </a:t>
            </a:r>
            <a:r>
              <a:rPr lang="es-MX" dirty="0"/>
              <a:t>de ESIME-IPN</a:t>
            </a:r>
            <a:r>
              <a:rPr lang="es-MX" dirty="0" smtClean="0"/>
              <a:t>.</a:t>
            </a:r>
          </a:p>
          <a:p>
            <a:endParaRPr lang="es-MX" dirty="0"/>
          </a:p>
          <a:p>
            <a:pPr marL="285750" indent="-285750">
              <a:buFont typeface="Arial" pitchFamily="34" charset="0"/>
              <a:buChar char="•"/>
            </a:pPr>
            <a:r>
              <a:rPr lang="es-MX" dirty="0">
                <a:solidFill>
                  <a:srgbClr val="FFFF00"/>
                </a:solidFill>
              </a:rPr>
              <a:t>1952.- I</a:t>
            </a:r>
            <a:r>
              <a:rPr lang="es-MX" dirty="0" smtClean="0">
                <a:solidFill>
                  <a:srgbClr val="FFFF00"/>
                </a:solidFill>
              </a:rPr>
              <a:t>nicia </a:t>
            </a:r>
            <a:r>
              <a:rPr lang="es-MX" dirty="0">
                <a:solidFill>
                  <a:srgbClr val="FFFF00"/>
                </a:solidFill>
              </a:rPr>
              <a:t>la investigación experimental en Física Nuclear, con la adquisición del</a:t>
            </a:r>
          </a:p>
          <a:p>
            <a:r>
              <a:rPr lang="es-MX" dirty="0" smtClean="0">
                <a:solidFill>
                  <a:srgbClr val="FFFF00"/>
                </a:solidFill>
              </a:rPr>
              <a:t>                  primer </a:t>
            </a:r>
            <a:r>
              <a:rPr lang="es-MX" dirty="0">
                <a:solidFill>
                  <a:srgbClr val="FFFF00"/>
                </a:solidFill>
              </a:rPr>
              <a:t>acelerador de partículas Van de </a:t>
            </a:r>
            <a:r>
              <a:rPr lang="es-MX" dirty="0" err="1">
                <a:solidFill>
                  <a:srgbClr val="FFFF00"/>
                </a:solidFill>
              </a:rPr>
              <a:t>Graaf</a:t>
            </a:r>
            <a:r>
              <a:rPr lang="es-MX" dirty="0">
                <a:solidFill>
                  <a:srgbClr val="FFFF00"/>
                </a:solidFill>
              </a:rPr>
              <a:t> de 2 </a:t>
            </a:r>
            <a:r>
              <a:rPr lang="es-MX" dirty="0" err="1">
                <a:solidFill>
                  <a:srgbClr val="FFFF00"/>
                </a:solidFill>
              </a:rPr>
              <a:t>MeV</a:t>
            </a:r>
            <a:r>
              <a:rPr lang="es-MX" dirty="0">
                <a:solidFill>
                  <a:srgbClr val="FFFF00"/>
                </a:solidFill>
              </a:rPr>
              <a:t> en el </a:t>
            </a:r>
            <a:r>
              <a:rPr lang="es-MX" dirty="0" smtClean="0">
                <a:solidFill>
                  <a:srgbClr val="FFFF00"/>
                </a:solidFill>
              </a:rPr>
              <a:t>IF-UNAM.</a:t>
            </a:r>
          </a:p>
          <a:p>
            <a:endParaRPr lang="es-MX" dirty="0"/>
          </a:p>
          <a:p>
            <a:pPr marL="285750" indent="-285750">
              <a:buFont typeface="Arial" pitchFamily="34" charset="0"/>
              <a:buChar char="•"/>
            </a:pPr>
            <a:r>
              <a:rPr lang="es-MX" dirty="0"/>
              <a:t>1956.- Se miden reacciones transversales de neutrones en México, utilizando el </a:t>
            </a:r>
            <a:endParaRPr lang="es-MX" dirty="0" smtClean="0"/>
          </a:p>
          <a:p>
            <a:r>
              <a:rPr lang="es-MX" dirty="0"/>
              <a:t> </a:t>
            </a:r>
            <a:r>
              <a:rPr lang="es-MX" dirty="0" smtClean="0"/>
              <a:t>                  acelerador Van </a:t>
            </a:r>
            <a:r>
              <a:rPr lang="es-MX" dirty="0"/>
              <a:t>de </a:t>
            </a:r>
            <a:r>
              <a:rPr lang="es-MX" dirty="0" err="1"/>
              <a:t>Graaf</a:t>
            </a:r>
            <a:r>
              <a:rPr lang="es-MX" dirty="0"/>
              <a:t> y equipo desarrollado por los investigadores mexicanos</a:t>
            </a:r>
            <a:r>
              <a:rPr lang="es-MX" dirty="0" smtClean="0"/>
              <a:t>.</a:t>
            </a:r>
          </a:p>
          <a:p>
            <a:endParaRPr lang="es-MX" dirty="0">
              <a:solidFill>
                <a:srgbClr val="FFFF00"/>
              </a:solidFill>
            </a:endParaRPr>
          </a:p>
          <a:p>
            <a:pPr marL="285750" indent="-285750">
              <a:buFont typeface="Arial" pitchFamily="34" charset="0"/>
              <a:buChar char="•"/>
            </a:pPr>
            <a:r>
              <a:rPr lang="es-MX" dirty="0" smtClean="0">
                <a:solidFill>
                  <a:srgbClr val="FFFF00"/>
                </a:solidFill>
              </a:rPr>
              <a:t>1956.- Se </a:t>
            </a:r>
            <a:r>
              <a:rPr lang="es-MX" dirty="0">
                <a:solidFill>
                  <a:srgbClr val="FFFF00"/>
                </a:solidFill>
              </a:rPr>
              <a:t>inicia la construcción de un acelerador Van de </a:t>
            </a:r>
            <a:r>
              <a:rPr lang="es-MX" dirty="0" err="1">
                <a:solidFill>
                  <a:srgbClr val="FFFF00"/>
                </a:solidFill>
              </a:rPr>
              <a:t>Graaf</a:t>
            </a:r>
            <a:r>
              <a:rPr lang="es-MX" dirty="0">
                <a:solidFill>
                  <a:srgbClr val="FFFF00"/>
                </a:solidFill>
              </a:rPr>
              <a:t> de 0.5 </a:t>
            </a:r>
            <a:r>
              <a:rPr lang="es-MX" dirty="0" err="1">
                <a:solidFill>
                  <a:srgbClr val="FFFF00"/>
                </a:solidFill>
              </a:rPr>
              <a:t>MeV</a:t>
            </a:r>
            <a:r>
              <a:rPr lang="es-MX" dirty="0">
                <a:solidFill>
                  <a:srgbClr val="FFFF00"/>
                </a:solidFill>
              </a:rPr>
              <a:t> para electrones </a:t>
            </a:r>
            <a:endParaRPr lang="es-MX" dirty="0" smtClean="0">
              <a:solidFill>
                <a:srgbClr val="FFFF00"/>
              </a:solidFill>
            </a:endParaRPr>
          </a:p>
          <a:p>
            <a:r>
              <a:rPr lang="es-MX" dirty="0">
                <a:solidFill>
                  <a:srgbClr val="FFFF00"/>
                </a:solidFill>
              </a:rPr>
              <a:t> </a:t>
            </a:r>
            <a:r>
              <a:rPr lang="es-MX" dirty="0" smtClean="0">
                <a:solidFill>
                  <a:srgbClr val="FFFF00"/>
                </a:solidFill>
              </a:rPr>
              <a:t>                 en la Universidad </a:t>
            </a:r>
            <a:r>
              <a:rPr lang="es-MX" dirty="0">
                <a:solidFill>
                  <a:srgbClr val="FFFF00"/>
                </a:solidFill>
              </a:rPr>
              <a:t>de Guanajuato, para estudios de </a:t>
            </a:r>
            <a:r>
              <a:rPr lang="es-MX" dirty="0" err="1">
                <a:solidFill>
                  <a:srgbClr val="FFFF00"/>
                </a:solidFill>
              </a:rPr>
              <a:t>radiólisis</a:t>
            </a:r>
            <a:r>
              <a:rPr lang="es-MX" dirty="0" smtClean="0">
                <a:solidFill>
                  <a:srgbClr val="FFFF00"/>
                </a:solidFill>
              </a:rPr>
              <a:t>.</a:t>
            </a:r>
          </a:p>
          <a:p>
            <a:endParaRPr lang="es-MX" dirty="0"/>
          </a:p>
          <a:p>
            <a:pPr marL="285750" indent="-285750">
              <a:buFont typeface="Arial" pitchFamily="34" charset="0"/>
              <a:buChar char="•"/>
            </a:pPr>
            <a:r>
              <a:rPr lang="es-MX" dirty="0"/>
              <a:t>1963.- Se adquiere el acelerador de partículas </a:t>
            </a:r>
            <a:r>
              <a:rPr lang="es-MX" dirty="0" err="1"/>
              <a:t>Dinamitron</a:t>
            </a:r>
            <a:r>
              <a:rPr lang="es-MX" dirty="0"/>
              <a:t> para el </a:t>
            </a:r>
            <a:r>
              <a:rPr lang="es-MX" dirty="0" smtClean="0"/>
              <a:t>IF-UNAM, con </a:t>
            </a:r>
            <a:r>
              <a:rPr lang="es-MX" dirty="0"/>
              <a:t>el fin </a:t>
            </a:r>
            <a:endParaRPr lang="es-MX" dirty="0" smtClean="0"/>
          </a:p>
          <a:p>
            <a:r>
              <a:rPr lang="es-MX" dirty="0" smtClean="0"/>
              <a:t>                  de </a:t>
            </a:r>
            <a:r>
              <a:rPr lang="es-MX" dirty="0"/>
              <a:t>ampliar los estudios experimentales en Física Nuclear</a:t>
            </a:r>
            <a:r>
              <a:rPr lang="es-MX" dirty="0" smtClean="0"/>
              <a:t>.</a:t>
            </a:r>
          </a:p>
          <a:p>
            <a:endParaRPr lang="es-MX" dirty="0" smtClean="0"/>
          </a:p>
          <a:p>
            <a:pPr marL="285750" indent="-285750">
              <a:buFont typeface="Arial" pitchFamily="34" charset="0"/>
              <a:buChar char="•"/>
            </a:pPr>
            <a:r>
              <a:rPr lang="es-MX" dirty="0"/>
              <a:t>1964.- Se cambia el acelerador Van de </a:t>
            </a:r>
            <a:r>
              <a:rPr lang="es-MX" dirty="0" err="1"/>
              <a:t>Graaf</a:t>
            </a:r>
            <a:r>
              <a:rPr lang="es-MX" dirty="0"/>
              <a:t> de 2 </a:t>
            </a:r>
            <a:r>
              <a:rPr lang="es-MX" dirty="0" err="1"/>
              <a:t>MeV</a:t>
            </a:r>
            <a:r>
              <a:rPr lang="es-MX" dirty="0"/>
              <a:t> del IF-UNAM a electrones, </a:t>
            </a:r>
            <a:r>
              <a:rPr lang="es-MX" dirty="0" smtClean="0"/>
              <a:t>para</a:t>
            </a:r>
          </a:p>
          <a:p>
            <a:r>
              <a:rPr lang="es-MX" dirty="0"/>
              <a:t> </a:t>
            </a:r>
            <a:r>
              <a:rPr lang="es-MX" dirty="0" smtClean="0"/>
              <a:t>                  </a:t>
            </a:r>
            <a:r>
              <a:rPr lang="es-MX" dirty="0"/>
              <a:t>iniciar </a:t>
            </a:r>
            <a:r>
              <a:rPr lang="es-MX" dirty="0" smtClean="0"/>
              <a:t>estudios </a:t>
            </a:r>
            <a:r>
              <a:rPr lang="es-MX" dirty="0"/>
              <a:t>de </a:t>
            </a:r>
            <a:r>
              <a:rPr lang="es-MX" dirty="0" smtClean="0"/>
              <a:t>química.</a:t>
            </a:r>
            <a:endParaRPr lang="es-MX" dirty="0"/>
          </a:p>
        </p:txBody>
      </p:sp>
      <p:sp>
        <p:nvSpPr>
          <p:cNvPr id="3" name="2 Rectángulo"/>
          <p:cNvSpPr/>
          <p:nvPr/>
        </p:nvSpPr>
        <p:spPr>
          <a:xfrm>
            <a:off x="167975" y="196773"/>
            <a:ext cx="8892480" cy="461665"/>
          </a:xfrm>
          <a:prstGeom prst="rect">
            <a:avLst/>
          </a:prstGeom>
        </p:spPr>
        <p:txBody>
          <a:bodyPr wrap="square">
            <a:spAutoFit/>
          </a:bodyPr>
          <a:lstStyle/>
          <a:p>
            <a:r>
              <a:rPr lang="es-MX" sz="2400" b="1" dirty="0"/>
              <a:t>Ciencia y Tecnología de Aceleradores en México: </a:t>
            </a:r>
            <a:r>
              <a:rPr lang="es-MX" sz="2400" b="1" dirty="0" smtClean="0"/>
              <a:t>Recuento histórico</a:t>
            </a:r>
            <a:endParaRPr lang="es-MX" sz="2400" dirty="0"/>
          </a:p>
        </p:txBody>
      </p:sp>
    </p:spTree>
    <p:extLst>
      <p:ext uri="{BB962C8B-B14F-4D97-AF65-F5344CB8AC3E}">
        <p14:creationId xmlns:p14="http://schemas.microsoft.com/office/powerpoint/2010/main" val="29488977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380"/>
            <a:ext cx="9143999" cy="1143000"/>
          </a:xfrm>
        </p:spPr>
        <p:txBody>
          <a:bodyPr>
            <a:normAutofit fontScale="90000"/>
          </a:bodyPr>
          <a:lstStyle/>
          <a:p>
            <a:r>
              <a:rPr lang="es-MX" sz="2400" b="1" dirty="0" smtClean="0">
                <a:solidFill>
                  <a:schemeClr val="bg2"/>
                </a:solidFill>
                <a:latin typeface="+mn-lt"/>
              </a:rPr>
              <a:t>Universidad de Guanajuato</a:t>
            </a:r>
            <a:r>
              <a:rPr lang="es-MX" sz="2400" b="1" dirty="0" smtClean="0">
                <a:solidFill>
                  <a:srgbClr val="000000"/>
                </a:solidFill>
                <a:latin typeface="+mn-lt"/>
              </a:rPr>
              <a:t/>
            </a:r>
            <a:br>
              <a:rPr lang="es-MX" sz="2400" b="1" dirty="0" smtClean="0">
                <a:solidFill>
                  <a:srgbClr val="000000"/>
                </a:solidFill>
                <a:latin typeface="+mn-lt"/>
              </a:rPr>
            </a:br>
            <a:r>
              <a:rPr lang="es-MX" sz="2400" b="1" dirty="0" smtClean="0">
                <a:solidFill>
                  <a:srgbClr val="1F497D"/>
                </a:solidFill>
                <a:latin typeface="+mn-lt"/>
              </a:rPr>
              <a:t>Proyectos de Desarrollo de Tecnologías Emergentes:</a:t>
            </a:r>
            <a:r>
              <a:rPr lang="es-MX" sz="2400" b="1" dirty="0" smtClean="0">
                <a:solidFill>
                  <a:srgbClr val="000000"/>
                </a:solidFill>
                <a:latin typeface="+mn-lt"/>
              </a:rPr>
              <a:t/>
            </a:r>
            <a:br>
              <a:rPr lang="es-MX" sz="2400" b="1" dirty="0" smtClean="0">
                <a:solidFill>
                  <a:srgbClr val="000000"/>
                </a:solidFill>
                <a:latin typeface="+mn-lt"/>
              </a:rPr>
            </a:br>
            <a:r>
              <a:rPr lang="es-MX" sz="2400" b="1" dirty="0" smtClean="0">
                <a:solidFill>
                  <a:srgbClr val="FF0000"/>
                </a:solidFill>
                <a:latin typeface="+mn-lt"/>
              </a:rPr>
              <a:t> “Acelerador Lineal (LINAC) de 5 MeV”</a:t>
            </a:r>
            <a:endParaRPr lang="es-MX" sz="2400" b="1" dirty="0">
              <a:solidFill>
                <a:srgbClr val="FF0000"/>
              </a:solidFill>
              <a:latin typeface="+mn-lt"/>
            </a:endParaRPr>
          </a:p>
        </p:txBody>
      </p:sp>
      <p:sp>
        <p:nvSpPr>
          <p:cNvPr id="4" name="Rounded Rectangle 3"/>
          <p:cNvSpPr/>
          <p:nvPr/>
        </p:nvSpPr>
        <p:spPr>
          <a:xfrm>
            <a:off x="144389" y="2064714"/>
            <a:ext cx="897705" cy="9744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solidFill>
                <a:srgbClr val="000000"/>
              </a:solidFill>
            </a:endParaRPr>
          </a:p>
        </p:txBody>
      </p:sp>
      <p:sp>
        <p:nvSpPr>
          <p:cNvPr id="6" name="Rounded Rectangle 5"/>
          <p:cNvSpPr/>
          <p:nvPr/>
        </p:nvSpPr>
        <p:spPr>
          <a:xfrm>
            <a:off x="418081" y="2327482"/>
            <a:ext cx="328429" cy="4488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a:solidFill>
                <a:srgbClr val="000000"/>
              </a:solidFill>
            </a:endParaRPr>
          </a:p>
        </p:txBody>
      </p:sp>
      <p:sp>
        <p:nvSpPr>
          <p:cNvPr id="7" name="Oval 6"/>
          <p:cNvSpPr/>
          <p:nvPr/>
        </p:nvSpPr>
        <p:spPr>
          <a:xfrm>
            <a:off x="527556" y="2436970"/>
            <a:ext cx="109477" cy="240872"/>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srgbClr val="000000"/>
              </a:solidFill>
            </a:endParaRPr>
          </a:p>
        </p:txBody>
      </p:sp>
      <p:cxnSp>
        <p:nvCxnSpPr>
          <p:cNvPr id="9" name="Straight Connector 8"/>
          <p:cNvCxnSpPr>
            <a:stCxn id="7" idx="6"/>
          </p:cNvCxnSpPr>
          <p:nvPr/>
        </p:nvCxnSpPr>
        <p:spPr>
          <a:xfrm>
            <a:off x="637033" y="2557406"/>
            <a:ext cx="1872042" cy="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2294075" y="1814876"/>
            <a:ext cx="3043953" cy="553340"/>
            <a:chOff x="3612715" y="1525686"/>
            <a:chExt cx="3043953" cy="553340"/>
          </a:xfrm>
        </p:grpSpPr>
        <p:cxnSp>
          <p:nvCxnSpPr>
            <p:cNvPr id="23" name="Elbow Connector 22"/>
            <p:cNvCxnSpPr/>
            <p:nvPr/>
          </p:nvCxnSpPr>
          <p:spPr>
            <a:xfrm flipV="1">
              <a:off x="3612715" y="1532820"/>
              <a:ext cx="963390" cy="53648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568970" y="1525686"/>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61835" y="2069306"/>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894399" y="1539954"/>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880129" y="1532820"/>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398194" y="1525686"/>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399195" y="1528272"/>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392060" y="2071892"/>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4624" y="1542540"/>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10354" y="1535406"/>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228419" y="1528272"/>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221284" y="2076440"/>
              <a:ext cx="435384" cy="258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rot="10800000">
            <a:off x="2325180" y="2759150"/>
            <a:ext cx="3043953" cy="553340"/>
            <a:chOff x="3612715" y="1525686"/>
            <a:chExt cx="3043953" cy="553340"/>
          </a:xfrm>
        </p:grpSpPr>
        <p:cxnSp>
          <p:nvCxnSpPr>
            <p:cNvPr id="47" name="Elbow Connector 46"/>
            <p:cNvCxnSpPr/>
            <p:nvPr/>
          </p:nvCxnSpPr>
          <p:spPr>
            <a:xfrm flipV="1">
              <a:off x="3612715" y="1532820"/>
              <a:ext cx="963390" cy="53648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568970" y="1525686"/>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561835" y="2069306"/>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894399" y="1539954"/>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880129" y="1532820"/>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398194" y="1525686"/>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99195" y="1528272"/>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92060" y="2071892"/>
              <a:ext cx="3396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24624" y="1542540"/>
              <a:ext cx="0" cy="536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10354" y="1535406"/>
              <a:ext cx="52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228419" y="1528272"/>
              <a:ext cx="0" cy="55075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6221284" y="2076440"/>
              <a:ext cx="435384" cy="2586"/>
            </a:xfrm>
            <a:prstGeom prst="line">
              <a:avLst/>
            </a:prstGeom>
          </p:spPr>
          <p:style>
            <a:lnRef idx="2">
              <a:schemeClr val="accent1"/>
            </a:lnRef>
            <a:fillRef idx="0">
              <a:schemeClr val="accent1"/>
            </a:fillRef>
            <a:effectRef idx="1">
              <a:schemeClr val="accent1"/>
            </a:effectRef>
            <a:fontRef idx="minor">
              <a:schemeClr val="tx1"/>
            </a:fontRef>
          </p:style>
        </p:cxnSp>
      </p:grpSp>
      <p:sp>
        <p:nvSpPr>
          <p:cNvPr id="59" name="Rounded Rectangle 58"/>
          <p:cNvSpPr/>
          <p:nvPr/>
        </p:nvSpPr>
        <p:spPr>
          <a:xfrm>
            <a:off x="2294075" y="1730353"/>
            <a:ext cx="3086760" cy="1690867"/>
          </a:xfrm>
          <a:prstGeom prst="roundRect">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0" name="Oval 59"/>
          <p:cNvSpPr/>
          <p:nvPr/>
        </p:nvSpPr>
        <p:spPr>
          <a:xfrm>
            <a:off x="2831914" y="2529403"/>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1" name="Oval 60"/>
          <p:cNvSpPr/>
          <p:nvPr/>
        </p:nvSpPr>
        <p:spPr>
          <a:xfrm>
            <a:off x="3398144" y="2531989"/>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2" name="Oval 61"/>
          <p:cNvSpPr/>
          <p:nvPr/>
        </p:nvSpPr>
        <p:spPr>
          <a:xfrm>
            <a:off x="4075969" y="252485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3" name="Oval 62"/>
          <p:cNvSpPr/>
          <p:nvPr/>
        </p:nvSpPr>
        <p:spPr>
          <a:xfrm>
            <a:off x="4760929" y="252485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4" name="Oval 63"/>
          <p:cNvSpPr/>
          <p:nvPr/>
        </p:nvSpPr>
        <p:spPr>
          <a:xfrm rot="5400000">
            <a:off x="6793413" y="4535586"/>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5" name="Oval 64"/>
          <p:cNvSpPr/>
          <p:nvPr/>
        </p:nvSpPr>
        <p:spPr>
          <a:xfrm rot="5400000">
            <a:off x="6793413" y="3978427"/>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68" name="Rectangle 67"/>
          <p:cNvSpPr/>
          <p:nvPr/>
        </p:nvSpPr>
        <p:spPr>
          <a:xfrm rot="16200000">
            <a:off x="6645740" y="5393374"/>
            <a:ext cx="689093" cy="1701909"/>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MX">
              <a:solidFill>
                <a:srgbClr val="000000"/>
              </a:solidFill>
            </a:endParaRPr>
          </a:p>
        </p:txBody>
      </p:sp>
      <p:sp>
        <p:nvSpPr>
          <p:cNvPr id="69" name="Block Arc 68"/>
          <p:cNvSpPr/>
          <p:nvPr/>
        </p:nvSpPr>
        <p:spPr>
          <a:xfrm rot="5400000">
            <a:off x="4250174" y="2121540"/>
            <a:ext cx="2829338" cy="3127765"/>
          </a:xfrm>
          <a:prstGeom prst="blockArc">
            <a:avLst>
              <a:gd name="adj1" fmla="val 10800018"/>
              <a:gd name="adj2" fmla="val 16192854"/>
              <a:gd name="adj3" fmla="val 18915"/>
            </a:avLst>
          </a:prstGeom>
          <a:ln w="762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0" name="Oval 69"/>
          <p:cNvSpPr/>
          <p:nvPr/>
        </p:nvSpPr>
        <p:spPr>
          <a:xfrm rot="5400000">
            <a:off x="6797181" y="5579646"/>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1" name="Oval 70"/>
          <p:cNvSpPr/>
          <p:nvPr/>
        </p:nvSpPr>
        <p:spPr>
          <a:xfrm rot="5400000">
            <a:off x="6797181" y="5022487"/>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83" name="TextBox 82"/>
          <p:cNvSpPr txBox="1"/>
          <p:nvPr/>
        </p:nvSpPr>
        <p:spPr>
          <a:xfrm>
            <a:off x="10969" y="3016994"/>
            <a:ext cx="1175512" cy="923330"/>
          </a:xfrm>
          <a:prstGeom prst="rect">
            <a:avLst/>
          </a:prstGeom>
          <a:noFill/>
        </p:spPr>
        <p:txBody>
          <a:bodyPr wrap="square" rtlCol="0">
            <a:spAutoFit/>
          </a:bodyPr>
          <a:lstStyle/>
          <a:p>
            <a:pPr algn="ctr"/>
            <a:r>
              <a:rPr lang="es-MX" dirty="0" smtClean="0">
                <a:solidFill>
                  <a:srgbClr val="000000"/>
                </a:solidFill>
              </a:rPr>
              <a:t>Fuente</a:t>
            </a:r>
          </a:p>
          <a:p>
            <a:pPr algn="ctr"/>
            <a:r>
              <a:rPr lang="es-MX" dirty="0" smtClean="0">
                <a:solidFill>
                  <a:srgbClr val="000000"/>
                </a:solidFill>
              </a:rPr>
              <a:t>E = 18 KeV</a:t>
            </a:r>
          </a:p>
          <a:p>
            <a:pPr algn="ctr"/>
            <a:r>
              <a:rPr lang="es-MX" dirty="0" smtClean="0">
                <a:solidFill>
                  <a:srgbClr val="000000"/>
                </a:solidFill>
              </a:rPr>
              <a:t>I = 30 mA</a:t>
            </a:r>
            <a:endParaRPr lang="es-MX" dirty="0">
              <a:solidFill>
                <a:srgbClr val="000000"/>
              </a:solidFill>
            </a:endParaRPr>
          </a:p>
        </p:txBody>
      </p:sp>
      <p:sp>
        <p:nvSpPr>
          <p:cNvPr id="84" name="TextBox 83"/>
          <p:cNvSpPr txBox="1"/>
          <p:nvPr/>
        </p:nvSpPr>
        <p:spPr>
          <a:xfrm>
            <a:off x="1042094" y="1047066"/>
            <a:ext cx="7301661" cy="646331"/>
          </a:xfrm>
          <a:prstGeom prst="rect">
            <a:avLst/>
          </a:prstGeom>
          <a:noFill/>
        </p:spPr>
        <p:txBody>
          <a:bodyPr wrap="square" rtlCol="0">
            <a:spAutoFit/>
          </a:bodyPr>
          <a:lstStyle/>
          <a:p>
            <a:pPr algn="ctr"/>
            <a:r>
              <a:rPr lang="es-MX" dirty="0" smtClean="0">
                <a:solidFill>
                  <a:srgbClr val="000000"/>
                </a:solidFill>
              </a:rPr>
              <a:t>Estructura acelerante (RFC+Magnetos)</a:t>
            </a:r>
          </a:p>
          <a:p>
            <a:pPr algn="ctr"/>
            <a:r>
              <a:rPr lang="es-MX" dirty="0" smtClean="0">
                <a:solidFill>
                  <a:srgbClr val="000000"/>
                </a:solidFill>
              </a:rPr>
              <a:t>Ganancia de energía = 5 MeV</a:t>
            </a:r>
            <a:endParaRPr lang="es-MX" dirty="0">
              <a:solidFill>
                <a:srgbClr val="000000"/>
              </a:solidFill>
            </a:endParaRPr>
          </a:p>
        </p:txBody>
      </p:sp>
      <p:sp>
        <p:nvSpPr>
          <p:cNvPr id="85" name="TextBox 84"/>
          <p:cNvSpPr txBox="1"/>
          <p:nvPr/>
        </p:nvSpPr>
        <p:spPr>
          <a:xfrm>
            <a:off x="6419795" y="6042928"/>
            <a:ext cx="1148519" cy="367632"/>
          </a:xfrm>
          <a:prstGeom prst="rect">
            <a:avLst/>
          </a:prstGeom>
          <a:noFill/>
        </p:spPr>
        <p:txBody>
          <a:bodyPr wrap="square" rtlCol="0">
            <a:spAutoFit/>
          </a:bodyPr>
          <a:lstStyle/>
          <a:p>
            <a:pPr algn="ctr"/>
            <a:r>
              <a:rPr lang="es-MX" b="1" dirty="0" smtClean="0">
                <a:solidFill>
                  <a:srgbClr val="000000"/>
                </a:solidFill>
              </a:rPr>
              <a:t>Blanco</a:t>
            </a:r>
            <a:endParaRPr lang="es-MX" b="1" dirty="0">
              <a:solidFill>
                <a:srgbClr val="000000"/>
              </a:solidFill>
            </a:endParaRPr>
          </a:p>
        </p:txBody>
      </p:sp>
      <p:sp>
        <p:nvSpPr>
          <p:cNvPr id="86" name="TextBox 85"/>
          <p:cNvSpPr txBox="1"/>
          <p:nvPr/>
        </p:nvSpPr>
        <p:spPr>
          <a:xfrm>
            <a:off x="7647592" y="2692252"/>
            <a:ext cx="1241888" cy="923330"/>
          </a:xfrm>
          <a:prstGeom prst="rect">
            <a:avLst/>
          </a:prstGeom>
          <a:noFill/>
        </p:spPr>
        <p:txBody>
          <a:bodyPr wrap="square" rtlCol="0">
            <a:spAutoFit/>
          </a:bodyPr>
          <a:lstStyle/>
          <a:p>
            <a:pPr algn="ctr"/>
            <a:r>
              <a:rPr lang="es-MX" dirty="0" smtClean="0">
                <a:solidFill>
                  <a:srgbClr val="000000"/>
                </a:solidFill>
              </a:rPr>
              <a:t>Luz Sincrotrón (THz)</a:t>
            </a:r>
            <a:endParaRPr lang="es-MX" dirty="0">
              <a:solidFill>
                <a:srgbClr val="000000"/>
              </a:solidFill>
            </a:endParaRPr>
          </a:p>
        </p:txBody>
      </p:sp>
      <p:sp>
        <p:nvSpPr>
          <p:cNvPr id="88" name="TextBox 87"/>
          <p:cNvSpPr txBox="1"/>
          <p:nvPr/>
        </p:nvSpPr>
        <p:spPr>
          <a:xfrm>
            <a:off x="5388043" y="2985981"/>
            <a:ext cx="1227797" cy="646331"/>
          </a:xfrm>
          <a:prstGeom prst="rect">
            <a:avLst/>
          </a:prstGeom>
          <a:noFill/>
        </p:spPr>
        <p:txBody>
          <a:bodyPr wrap="square" rtlCol="0">
            <a:spAutoFit/>
          </a:bodyPr>
          <a:lstStyle/>
          <a:p>
            <a:pPr algn="ctr"/>
            <a:r>
              <a:rPr lang="es-MX" dirty="0" smtClean="0">
                <a:solidFill>
                  <a:srgbClr val="000000"/>
                </a:solidFill>
              </a:rPr>
              <a:t>Imán deflector </a:t>
            </a:r>
            <a:endParaRPr lang="es-MX" dirty="0">
              <a:solidFill>
                <a:srgbClr val="000000"/>
              </a:solidFill>
            </a:endParaRPr>
          </a:p>
        </p:txBody>
      </p:sp>
      <p:sp>
        <p:nvSpPr>
          <p:cNvPr id="89" name="TextBox 88"/>
          <p:cNvSpPr txBox="1"/>
          <p:nvPr/>
        </p:nvSpPr>
        <p:spPr>
          <a:xfrm>
            <a:off x="539356" y="6087394"/>
            <a:ext cx="4848687" cy="646331"/>
          </a:xfrm>
          <a:prstGeom prst="rect">
            <a:avLst/>
          </a:prstGeom>
          <a:noFill/>
        </p:spPr>
        <p:txBody>
          <a:bodyPr wrap="square" rtlCol="0">
            <a:spAutoFit/>
          </a:bodyPr>
          <a:lstStyle/>
          <a:p>
            <a:r>
              <a:rPr lang="es-MX" dirty="0" smtClean="0">
                <a:solidFill>
                  <a:srgbClr val="000000"/>
                </a:solidFill>
              </a:rPr>
              <a:t>Componentes adicionales: fuentes de poder, sistemas de vacío, instrumentación y control.</a:t>
            </a:r>
            <a:endParaRPr lang="es-MX" dirty="0">
              <a:solidFill>
                <a:srgbClr val="000000"/>
              </a:solidFill>
            </a:endParaRPr>
          </a:p>
        </p:txBody>
      </p:sp>
      <p:sp>
        <p:nvSpPr>
          <p:cNvPr id="3" name="Rectángulo redondeado 2"/>
          <p:cNvSpPr/>
          <p:nvPr/>
        </p:nvSpPr>
        <p:spPr>
          <a:xfrm>
            <a:off x="1573036" y="4934809"/>
            <a:ext cx="4159806" cy="79226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s-MX" b="1" dirty="0">
                <a:solidFill>
                  <a:srgbClr val="000000"/>
                </a:solidFill>
              </a:rPr>
              <a:t>Haz de radiación: </a:t>
            </a:r>
            <a:r>
              <a:rPr lang="es-MX" dirty="0" smtClean="0">
                <a:solidFill>
                  <a:srgbClr val="000000"/>
                </a:solidFill>
              </a:rPr>
              <a:t>aplicaciones </a:t>
            </a:r>
            <a:r>
              <a:rPr lang="es-MX" dirty="0">
                <a:solidFill>
                  <a:srgbClr val="000000"/>
                </a:solidFill>
              </a:rPr>
              <a:t>científicas, </a:t>
            </a:r>
            <a:r>
              <a:rPr lang="es-MX" dirty="0" smtClean="0">
                <a:solidFill>
                  <a:srgbClr val="000000"/>
                </a:solidFill>
              </a:rPr>
              <a:t>espectroscopía, imagenología, etc</a:t>
            </a:r>
            <a:r>
              <a:rPr lang="es-MX" dirty="0">
                <a:solidFill>
                  <a:srgbClr val="000000"/>
                </a:solidFill>
              </a:rPr>
              <a:t>.</a:t>
            </a:r>
            <a:endParaRPr lang="es-MX" b="1" dirty="0">
              <a:solidFill>
                <a:srgbClr val="000000"/>
              </a:solidFill>
            </a:endParaRPr>
          </a:p>
        </p:txBody>
      </p:sp>
      <p:sp>
        <p:nvSpPr>
          <p:cNvPr id="8" name="Rectángulo redondeado 7"/>
          <p:cNvSpPr/>
          <p:nvPr/>
        </p:nvSpPr>
        <p:spPr>
          <a:xfrm>
            <a:off x="1584687" y="3816324"/>
            <a:ext cx="4136503" cy="862165"/>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s-MX" b="1" dirty="0">
                <a:solidFill>
                  <a:srgbClr val="000000"/>
                </a:solidFill>
              </a:rPr>
              <a:t>Haz de electrones</a:t>
            </a:r>
            <a:r>
              <a:rPr lang="es-MX" dirty="0">
                <a:solidFill>
                  <a:srgbClr val="000000"/>
                </a:solidFill>
              </a:rPr>
              <a:t>: radiación de alimentos, material médico, calibración de detectores, tratamiento de aguas, etc.</a:t>
            </a:r>
          </a:p>
        </p:txBody>
      </p:sp>
      <p:cxnSp>
        <p:nvCxnSpPr>
          <p:cNvPr id="11" name="Conector recto de flecha 10"/>
          <p:cNvCxnSpPr>
            <a:stCxn id="8" idx="3"/>
            <a:endCxn id="64" idx="4"/>
          </p:cNvCxnSpPr>
          <p:nvPr/>
        </p:nvCxnSpPr>
        <p:spPr>
          <a:xfrm>
            <a:off x="5721190" y="4247407"/>
            <a:ext cx="1205424" cy="320016"/>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V="1">
            <a:off x="5697886" y="4049342"/>
            <a:ext cx="2411988" cy="153791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riángulo isósceles 13"/>
          <p:cNvSpPr/>
          <p:nvPr/>
        </p:nvSpPr>
        <p:spPr>
          <a:xfrm rot="18473219">
            <a:off x="7446339" y="2140434"/>
            <a:ext cx="367322" cy="2462441"/>
          </a:xfrm>
          <a:prstGeom prst="triangle">
            <a:avLst>
              <a:gd name="adj" fmla="val 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00"/>
              </a:solidFill>
            </a:endParaRPr>
          </a:p>
        </p:txBody>
      </p:sp>
      <p:sp>
        <p:nvSpPr>
          <p:cNvPr id="16" name="Rectángulo 15"/>
          <p:cNvSpPr/>
          <p:nvPr/>
        </p:nvSpPr>
        <p:spPr>
          <a:xfrm rot="18513403">
            <a:off x="8345707" y="4060722"/>
            <a:ext cx="860316" cy="419431"/>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rgbClr val="000000"/>
                </a:solidFill>
              </a:rPr>
              <a:t>Blanco</a:t>
            </a:r>
            <a:endParaRPr lang="es-ES" b="1" dirty="0">
              <a:solidFill>
                <a:srgbClr val="000000"/>
              </a:solidFill>
            </a:endParaRPr>
          </a:p>
        </p:txBody>
      </p:sp>
      <p:sp>
        <p:nvSpPr>
          <p:cNvPr id="67" name="Oval 64"/>
          <p:cNvSpPr/>
          <p:nvPr/>
        </p:nvSpPr>
        <p:spPr>
          <a:xfrm rot="569470">
            <a:off x="5699036" y="2581260"/>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2" name="Oval 64"/>
          <p:cNvSpPr/>
          <p:nvPr/>
        </p:nvSpPr>
        <p:spPr>
          <a:xfrm rot="2543722">
            <a:off x="6387434" y="2838518"/>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sp>
        <p:nvSpPr>
          <p:cNvPr id="74" name="Oval 64"/>
          <p:cNvSpPr/>
          <p:nvPr/>
        </p:nvSpPr>
        <p:spPr>
          <a:xfrm rot="4839421">
            <a:off x="6772877" y="3352095"/>
            <a:ext cx="330075" cy="6367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rgbClr val="000000"/>
              </a:solidFill>
            </a:endParaRPr>
          </a:p>
        </p:txBody>
      </p:sp>
      <p:pic>
        <p:nvPicPr>
          <p:cNvPr id="66" name="Picture 6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602024" y="5809028"/>
            <a:ext cx="1706204" cy="959740"/>
          </a:xfrm>
          <a:prstGeom prst="rect">
            <a:avLst/>
          </a:prstGeom>
        </p:spPr>
      </p:pic>
    </p:spTree>
    <p:extLst>
      <p:ext uri="{BB962C8B-B14F-4D97-AF65-F5344CB8AC3E}">
        <p14:creationId xmlns:p14="http://schemas.microsoft.com/office/powerpoint/2010/main" val="22417606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Impacto regional:</a:t>
            </a:r>
            <a:endParaRPr lang="es-MX" dirty="0"/>
          </a:p>
        </p:txBody>
      </p:sp>
      <p:sp>
        <p:nvSpPr>
          <p:cNvPr id="3" name="Content Placeholder 2"/>
          <p:cNvSpPr>
            <a:spLocks noGrp="1"/>
          </p:cNvSpPr>
          <p:nvPr>
            <p:ph idx="1"/>
          </p:nvPr>
        </p:nvSpPr>
        <p:spPr/>
        <p:txBody>
          <a:bodyPr>
            <a:normAutofit lnSpcReduction="10000"/>
          </a:bodyPr>
          <a:lstStyle/>
          <a:p>
            <a:pPr algn="just"/>
            <a:r>
              <a:rPr lang="es-MX" dirty="0" smtClean="0"/>
              <a:t>El proyecto tiene potencial de impactar las siguientes áreas estratégicas regionales:</a:t>
            </a:r>
          </a:p>
          <a:p>
            <a:pPr lvl="1" algn="just"/>
            <a:r>
              <a:rPr lang="es-MX" i="1" dirty="0" smtClean="0"/>
              <a:t>Cuero</a:t>
            </a:r>
            <a:r>
              <a:rPr lang="es-MX" i="1" dirty="0"/>
              <a:t> </a:t>
            </a:r>
            <a:r>
              <a:rPr lang="es-MX" i="1" dirty="0" smtClean="0"/>
              <a:t>y calzado.</a:t>
            </a:r>
          </a:p>
          <a:p>
            <a:pPr lvl="1" algn="just"/>
            <a:r>
              <a:rPr lang="es-MX" i="1" dirty="0" smtClean="0"/>
              <a:t>Área de la salud.</a:t>
            </a:r>
          </a:p>
          <a:p>
            <a:pPr lvl="1" algn="just"/>
            <a:r>
              <a:rPr lang="es-MX" i="1" dirty="0" smtClean="0"/>
              <a:t>Industria de los alimentos.</a:t>
            </a:r>
          </a:p>
          <a:p>
            <a:pPr lvl="1" algn="just"/>
            <a:r>
              <a:rPr lang="es-MX" i="1" dirty="0" smtClean="0"/>
              <a:t>Emprendedurismo tecnológico.</a:t>
            </a:r>
          </a:p>
          <a:p>
            <a:pPr lvl="1" algn="just"/>
            <a:r>
              <a:rPr lang="es-MX" i="1" dirty="0" smtClean="0"/>
              <a:t>Agua.</a:t>
            </a:r>
          </a:p>
          <a:p>
            <a:pPr lvl="1" algn="just"/>
            <a:r>
              <a:rPr lang="es-MX" i="1" dirty="0" smtClean="0"/>
              <a:t>Industria automotriz.</a:t>
            </a:r>
          </a:p>
          <a:p>
            <a:pPr lvl="1" algn="just"/>
            <a:r>
              <a:rPr lang="es-MX" i="1" dirty="0" smtClean="0"/>
              <a:t>Investigación básica (luz sincrotrón en terahertz).</a:t>
            </a:r>
            <a:endParaRPr lang="es-MX" i="1" dirty="0"/>
          </a:p>
        </p:txBody>
      </p:sp>
    </p:spTree>
    <p:extLst>
      <p:ext uri="{BB962C8B-B14F-4D97-AF65-F5344CB8AC3E}">
        <p14:creationId xmlns:p14="http://schemas.microsoft.com/office/powerpoint/2010/main" val="178418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31931" y="182065"/>
            <a:ext cx="3697046" cy="461665"/>
          </a:xfrm>
          <a:prstGeom prst="rect">
            <a:avLst/>
          </a:prstGeom>
          <a:noFill/>
        </p:spPr>
        <p:txBody>
          <a:bodyPr wrap="none" rtlCol="0">
            <a:spAutoFit/>
          </a:bodyPr>
          <a:lstStyle/>
          <a:p>
            <a:pPr defTabSz="457200"/>
            <a:r>
              <a:rPr lang="es-ES_tradnl" sz="2400" b="1" dirty="0" smtClean="0">
                <a:solidFill>
                  <a:srgbClr val="FFFF00"/>
                </a:solidFill>
                <a:latin typeface="Calibri"/>
              </a:rPr>
              <a:t>Diseño </a:t>
            </a:r>
            <a:r>
              <a:rPr lang="es-ES_tradnl" sz="2400" b="1" dirty="0" err="1" smtClean="0">
                <a:solidFill>
                  <a:srgbClr val="FFFF00"/>
                </a:solidFill>
                <a:latin typeface="Calibri"/>
              </a:rPr>
              <a:t>estrat</a:t>
            </a:r>
            <a:r>
              <a:rPr lang="es-ES" sz="2400" b="1" dirty="0" smtClean="0">
                <a:solidFill>
                  <a:srgbClr val="FFFF00"/>
                </a:solidFill>
                <a:latin typeface="Calibri"/>
              </a:rPr>
              <a:t>é</a:t>
            </a:r>
            <a:r>
              <a:rPr lang="es-ES_tradnl" sz="2400" b="1" dirty="0" err="1" smtClean="0">
                <a:solidFill>
                  <a:srgbClr val="FFFF00"/>
                </a:solidFill>
                <a:latin typeface="Calibri"/>
              </a:rPr>
              <a:t>gico</a:t>
            </a:r>
            <a:r>
              <a:rPr lang="es-ES_tradnl" sz="2400" b="1" dirty="0" smtClean="0">
                <a:solidFill>
                  <a:srgbClr val="FFFF00"/>
                </a:solidFill>
                <a:latin typeface="Calibri"/>
              </a:rPr>
              <a:t> – LINAC:</a:t>
            </a:r>
            <a:endParaRPr lang="es-ES_tradnl" sz="2400" b="1" dirty="0">
              <a:solidFill>
                <a:srgbClr val="FFFF00"/>
              </a:solidFill>
              <a:latin typeface="Calibri"/>
            </a:endParaRPr>
          </a:p>
        </p:txBody>
      </p:sp>
      <p:sp>
        <p:nvSpPr>
          <p:cNvPr id="13" name="Rectángulo 12"/>
          <p:cNvSpPr/>
          <p:nvPr/>
        </p:nvSpPr>
        <p:spPr>
          <a:xfrm>
            <a:off x="5554815" y="187585"/>
            <a:ext cx="3186513" cy="1015663"/>
          </a:xfrm>
          <a:prstGeom prst="rect">
            <a:avLst/>
          </a:prstGeom>
          <a:noFill/>
        </p:spPr>
        <p:txBody>
          <a:bodyPr wrap="none">
            <a:spAutoFit/>
          </a:bodyPr>
          <a:lstStyle/>
          <a:p>
            <a:pPr algn="ctr" defTabSz="457200">
              <a:defRPr/>
            </a:pPr>
            <a:endParaRPr lang="es-MX" sz="2000" b="1" dirty="0">
              <a:ln w="12700">
                <a:solidFill>
                  <a:srgbClr val="CCFFCC"/>
                </a:solidFill>
                <a:prstDash val="solid"/>
              </a:ln>
              <a:solidFill>
                <a:srgbClr val="0000FF"/>
              </a:solidFill>
              <a:effectLst>
                <a:glow rad="63500">
                  <a:srgbClr val="ED7D31">
                    <a:satMod val="175000"/>
                    <a:alpha val="40000"/>
                  </a:srgbClr>
                </a:glow>
                <a:outerShdw blurRad="60007" dist="310007" dir="7680000" sy="30000" kx="1300200" algn="ctr" rotWithShape="0">
                  <a:prstClr val="black">
                    <a:alpha val="32000"/>
                  </a:prstClr>
                </a:outerShdw>
              </a:effectLst>
              <a:latin typeface="Calibri"/>
              <a:ea typeface="ヒラギノ角ゴ ProN W3" charset="0"/>
            </a:endParaRPr>
          </a:p>
          <a:p>
            <a:pPr algn="ctr" defTabSz="457200">
              <a:defRPr/>
            </a:pPr>
            <a:r>
              <a:rPr lang="es-MX" sz="4000" b="1" dirty="0">
                <a:ln w="12700">
                  <a:solidFill>
                    <a:srgbClr val="CCFFCC"/>
                  </a:solidFill>
                  <a:prstDash val="solid"/>
                </a:ln>
                <a:solidFill>
                  <a:srgbClr val="0000FF"/>
                </a:solidFill>
                <a:effectLst>
                  <a:glow rad="63500">
                    <a:srgbClr val="ED7D31">
                      <a:satMod val="175000"/>
                      <a:alpha val="40000"/>
                    </a:srgbClr>
                  </a:glow>
                  <a:outerShdw blurRad="60007" dist="310007" dir="7680000" sy="30000" kx="1300200" algn="ctr" rotWithShape="0">
                    <a:prstClr val="black">
                      <a:alpha val="32000"/>
                    </a:prstClr>
                  </a:outerShdw>
                </a:effectLst>
                <a:latin typeface="Calibri"/>
                <a:ea typeface="ヒラギノ角ゴ ProN W3" charset="0"/>
              </a:rPr>
              <a:t>ENTREGABLES</a:t>
            </a:r>
          </a:p>
        </p:txBody>
      </p:sp>
      <p:sp>
        <p:nvSpPr>
          <p:cNvPr id="14" name="CuadroTexto 3"/>
          <p:cNvSpPr txBox="1">
            <a:spLocks noChangeArrowheads="1"/>
          </p:cNvSpPr>
          <p:nvPr/>
        </p:nvSpPr>
        <p:spPr bwMode="auto">
          <a:xfrm>
            <a:off x="163860" y="623835"/>
            <a:ext cx="888199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1pPr>
            <a:lvl2pPr marL="742950" indent="-28575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2pPr>
            <a:lvl3pPr marL="11430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3pPr>
            <a:lvl4pPr marL="16002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4pPr>
            <a:lvl5pPr marL="2057400" indent="-228600">
              <a:spcBef>
                <a:spcPts val="1600"/>
              </a:spcBef>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5pPr>
            <a:lvl6pPr marL="25146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6pPr>
            <a:lvl7pPr marL="29718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7pPr>
            <a:lvl8pPr marL="34290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8pPr>
            <a:lvl9pPr marL="3886200" indent="-228600" eaLnBrk="0" fontAlgn="base" hangingPunct="0">
              <a:spcBef>
                <a:spcPts val="1600"/>
              </a:spcBef>
              <a:spcAft>
                <a:spcPct val="0"/>
              </a:spcAft>
              <a:buClr>
                <a:srgbClr val="000000"/>
              </a:buClr>
              <a:buSzPct val="171000"/>
              <a:buFont typeface="Gill Sans" charset="0"/>
              <a:buChar char="•"/>
              <a:defRPr sz="2800">
                <a:solidFill>
                  <a:schemeClr val="tx1"/>
                </a:solidFill>
                <a:latin typeface="Gill Sans" charset="0"/>
                <a:ea typeface="ヒラギノ角ゴ ProN W3" charset="-128"/>
                <a:sym typeface="Gill Sans" charset="0"/>
              </a:defRPr>
            </a:lvl9pPr>
          </a:lstStyle>
          <a:p>
            <a:pPr algn="just" defTabSz="457200">
              <a:spcBef>
                <a:spcPct val="0"/>
              </a:spcBef>
              <a:buClrTx/>
              <a:buSzTx/>
              <a:buFont typeface="Gill Sans" charset="0"/>
              <a:buNone/>
            </a:pPr>
            <a:r>
              <a:rPr lang="es-ES_tradnl" altLang="es-ES_tradnl" sz="2000" dirty="0" smtClean="0">
                <a:latin typeface="Calibri" charset="0"/>
                <a:ea typeface="Calibri" charset="0"/>
                <a:cs typeface="Calibri" charset="0"/>
              </a:rPr>
              <a:t>1</a:t>
            </a:r>
            <a:r>
              <a:rPr lang="es-ES_tradnl" altLang="es-ES_tradnl" sz="2000" baseline="30000" dirty="0" smtClean="0">
                <a:latin typeface="Calibri" charset="0"/>
                <a:ea typeface="Calibri" charset="0"/>
                <a:cs typeface="Calibri" charset="0"/>
              </a:rPr>
              <a:t>er</a:t>
            </a:r>
            <a:r>
              <a:rPr lang="es-ES_tradnl" altLang="es-ES_tradnl" sz="2000" dirty="0" smtClean="0">
                <a:latin typeface="Calibri" charset="0"/>
                <a:ea typeface="Calibri" charset="0"/>
                <a:cs typeface="Calibri" charset="0"/>
              </a:rPr>
              <a:t> año:</a:t>
            </a:r>
          </a:p>
          <a:p>
            <a:pPr algn="just" defTabSz="457200">
              <a:spcBef>
                <a:spcPct val="0"/>
              </a:spcBef>
              <a:buClrTx/>
              <a:buSzTx/>
              <a:buFont typeface="Gill Sans" charset="0"/>
              <a:buNone/>
            </a:pPr>
            <a:endParaRPr lang="es-ES_tradnl" altLang="es-ES_tradnl" sz="2000" dirty="0" smtClean="0">
              <a:latin typeface="Calibri" charset="0"/>
              <a:ea typeface="Calibri" charset="0"/>
              <a:cs typeface="Calibri" charset="0"/>
            </a:endParaRPr>
          </a:p>
          <a:p>
            <a:pPr marL="342900" indent="-342900" algn="just" defTabSz="457200">
              <a:spcBef>
                <a:spcPct val="0"/>
              </a:spcBef>
              <a:buClrTx/>
              <a:buSzTx/>
              <a:buFont typeface="Wingdings" charset="2"/>
              <a:buChar char="ü"/>
            </a:pPr>
            <a:r>
              <a:rPr lang="es-ES" sz="2000" dirty="0"/>
              <a:t>Fuente de electrones en </a:t>
            </a:r>
            <a:r>
              <a:rPr lang="es-ES" sz="2000" dirty="0" smtClean="0"/>
              <a:t>operación.</a:t>
            </a:r>
            <a:r>
              <a:rPr lang="es-MX" sz="2000" dirty="0" smtClean="0"/>
              <a:t> </a:t>
            </a:r>
            <a:endParaRPr lang="es-ES_tradnl" altLang="es-ES_tradnl" sz="2000" dirty="0">
              <a:latin typeface="Calibri" charset="0"/>
              <a:ea typeface="Calibri" charset="0"/>
              <a:cs typeface="Calibri" charset="0"/>
            </a:endParaRPr>
          </a:p>
          <a:p>
            <a:pPr marL="342900" indent="-342900" algn="just" defTabSz="457200">
              <a:spcBef>
                <a:spcPct val="0"/>
              </a:spcBef>
              <a:buClrTx/>
              <a:buSzTx/>
              <a:buFont typeface="Wingdings" charset="2"/>
              <a:buChar char="ü"/>
            </a:pPr>
            <a:r>
              <a:rPr lang="es-ES" sz="2000" dirty="0" smtClean="0"/>
              <a:t>TDR: Planos </a:t>
            </a:r>
            <a:r>
              <a:rPr lang="es-ES" sz="2000" dirty="0"/>
              <a:t>de diseño y archivos de </a:t>
            </a:r>
            <a:r>
              <a:rPr lang="es-ES" sz="2000" dirty="0" smtClean="0"/>
              <a:t>cálculo </a:t>
            </a:r>
            <a:r>
              <a:rPr lang="es-ES" sz="2000" dirty="0"/>
              <a:t>de </a:t>
            </a:r>
            <a:r>
              <a:rPr lang="es-ES" sz="2000" dirty="0" smtClean="0"/>
              <a:t>las cavidades de RF y magnetos.</a:t>
            </a:r>
          </a:p>
          <a:p>
            <a:pPr marL="342900" indent="-342900" algn="just" defTabSz="457200">
              <a:spcBef>
                <a:spcPct val="0"/>
              </a:spcBef>
              <a:buClrTx/>
              <a:buSzTx/>
              <a:buFont typeface="Wingdings" charset="2"/>
              <a:buChar char="ü"/>
            </a:pPr>
            <a:r>
              <a:rPr lang="es-ES" sz="2000" dirty="0"/>
              <a:t>Sistema de vacío </a:t>
            </a:r>
            <a:r>
              <a:rPr lang="es-ES" sz="2000" dirty="0" smtClean="0"/>
              <a:t>de la fuente </a:t>
            </a:r>
            <a:r>
              <a:rPr lang="es-ES" sz="2000" dirty="0"/>
              <a:t>ensamblado.</a:t>
            </a:r>
            <a:r>
              <a:rPr lang="es-MX" sz="2000" dirty="0"/>
              <a:t> </a:t>
            </a:r>
            <a:endParaRPr lang="es-MX" sz="2000" dirty="0" smtClean="0"/>
          </a:p>
          <a:p>
            <a:pPr algn="just" defTabSz="457200">
              <a:spcBef>
                <a:spcPct val="0"/>
              </a:spcBef>
              <a:buClrTx/>
              <a:buSzTx/>
              <a:buNone/>
            </a:pPr>
            <a:r>
              <a:rPr lang="es-ES" sz="2000" dirty="0" smtClean="0"/>
              <a:t> </a:t>
            </a:r>
          </a:p>
          <a:p>
            <a:pPr algn="just" defTabSz="457200">
              <a:spcBef>
                <a:spcPct val="0"/>
              </a:spcBef>
              <a:buClrTx/>
              <a:buSzTx/>
              <a:buFontTx/>
              <a:buNone/>
            </a:pPr>
            <a:r>
              <a:rPr lang="es-ES_tradnl" altLang="es-ES_tradnl" sz="2000" dirty="0" smtClean="0">
                <a:latin typeface="Calibri" charset="0"/>
                <a:ea typeface="Calibri" charset="0"/>
                <a:cs typeface="Calibri" charset="0"/>
              </a:rPr>
              <a:t>2º año:</a:t>
            </a:r>
          </a:p>
          <a:p>
            <a:pPr marL="342900" indent="-342900" algn="just" defTabSz="457200">
              <a:spcBef>
                <a:spcPct val="0"/>
              </a:spcBef>
              <a:buClrTx/>
              <a:buSzTx/>
              <a:buFont typeface="Wingdings" charset="2"/>
              <a:buChar char="ü"/>
            </a:pPr>
            <a:r>
              <a:rPr lang="es-ES" sz="2000" dirty="0" smtClean="0"/>
              <a:t>Un </a:t>
            </a:r>
            <a:r>
              <a:rPr lang="es-ES" sz="2000" dirty="0"/>
              <a:t>curso o diplomado sobre tecnología de </a:t>
            </a:r>
            <a:r>
              <a:rPr lang="es-ES" sz="2000" dirty="0" smtClean="0"/>
              <a:t>aceleradores.</a:t>
            </a:r>
            <a:r>
              <a:rPr lang="es-MX" sz="2000" dirty="0" smtClean="0"/>
              <a:t> </a:t>
            </a:r>
          </a:p>
          <a:p>
            <a:pPr marL="285750" indent="-285750" defTabSz="457200">
              <a:spcBef>
                <a:spcPts val="0"/>
              </a:spcBef>
              <a:buClrTx/>
              <a:buSzTx/>
              <a:buFont typeface="Wingdings" charset="2"/>
              <a:buChar char="ü"/>
            </a:pPr>
            <a:r>
              <a:rPr lang="es-ES" sz="2000" dirty="0">
                <a:latin typeface="Calibri"/>
              </a:rPr>
              <a:t>Magnetos y componentes de la cavidades de RF construidos.</a:t>
            </a:r>
            <a:r>
              <a:rPr lang="es-MX" sz="2000" dirty="0">
                <a:latin typeface="Calibri"/>
              </a:rPr>
              <a:t> </a:t>
            </a:r>
          </a:p>
          <a:p>
            <a:pPr marL="285750" indent="-285750" defTabSz="457200">
              <a:spcBef>
                <a:spcPts val="0"/>
              </a:spcBef>
              <a:buClrTx/>
              <a:buSzTx/>
              <a:buFont typeface="Wingdings" charset="2"/>
              <a:buChar char="ü"/>
            </a:pPr>
            <a:r>
              <a:rPr lang="es-ES" sz="2000" dirty="0">
                <a:latin typeface="Calibri"/>
              </a:rPr>
              <a:t>LINAC ensamblado. </a:t>
            </a:r>
          </a:p>
          <a:p>
            <a:pPr marL="342900" indent="-342900" algn="just" defTabSz="457200">
              <a:spcBef>
                <a:spcPct val="0"/>
              </a:spcBef>
              <a:buClrTx/>
              <a:buSzTx/>
              <a:buFont typeface="Wingdings" charset="2"/>
              <a:buChar char="ü"/>
            </a:pPr>
            <a:endParaRPr lang="es-ES_tradnl" altLang="es-ES_tradnl" sz="2000" dirty="0"/>
          </a:p>
        </p:txBody>
      </p:sp>
      <p:sp>
        <p:nvSpPr>
          <p:cNvPr id="5" name="CuadroTexto 1"/>
          <p:cNvSpPr txBox="1"/>
          <p:nvPr/>
        </p:nvSpPr>
        <p:spPr>
          <a:xfrm>
            <a:off x="163860" y="3822091"/>
            <a:ext cx="7981672" cy="1785104"/>
          </a:xfrm>
          <a:prstGeom prst="rect">
            <a:avLst/>
          </a:prstGeom>
          <a:noFill/>
        </p:spPr>
        <p:txBody>
          <a:bodyPr wrap="none" rtlCol="0">
            <a:spAutoFit/>
          </a:bodyPr>
          <a:lstStyle/>
          <a:p>
            <a:r>
              <a:rPr lang="es-ES_tradnl" altLang="es-ES_tradnl" sz="2200" dirty="0" smtClean="0">
                <a:latin typeface="Calibri" charset="0"/>
                <a:ea typeface="Calibri" charset="0"/>
                <a:cs typeface="Calibri" charset="0"/>
              </a:rPr>
              <a:t>3</a:t>
            </a:r>
            <a:r>
              <a:rPr lang="es-ES_tradnl" altLang="es-ES_tradnl" sz="2200" baseline="30000" dirty="0" smtClean="0">
                <a:latin typeface="Calibri" charset="0"/>
                <a:ea typeface="Calibri" charset="0"/>
                <a:cs typeface="Calibri" charset="0"/>
              </a:rPr>
              <a:t>er</a:t>
            </a:r>
            <a:r>
              <a:rPr lang="es-ES_tradnl" altLang="es-ES_tradnl" sz="2200" dirty="0" smtClean="0">
                <a:latin typeface="Calibri" charset="0"/>
                <a:ea typeface="Calibri" charset="0"/>
                <a:cs typeface="Calibri" charset="0"/>
              </a:rPr>
              <a:t> </a:t>
            </a:r>
            <a:r>
              <a:rPr lang="es-ES_tradnl" altLang="es-ES_tradnl" sz="2200" dirty="0">
                <a:latin typeface="Calibri" charset="0"/>
                <a:ea typeface="Calibri" charset="0"/>
                <a:cs typeface="Calibri" charset="0"/>
              </a:rPr>
              <a:t>año:</a:t>
            </a:r>
          </a:p>
          <a:p>
            <a:pPr marL="285750" indent="-285750" defTabSz="457200">
              <a:buFont typeface="Wingdings" charset="2"/>
              <a:buChar char="ü"/>
            </a:pPr>
            <a:r>
              <a:rPr lang="es-ES" sz="2200" dirty="0" smtClean="0">
                <a:solidFill>
                  <a:srgbClr val="FFFFFF"/>
                </a:solidFill>
                <a:latin typeface="Calibri"/>
              </a:rPr>
              <a:t>Encendido del LINAC y sistemas periféricos. </a:t>
            </a:r>
          </a:p>
          <a:p>
            <a:pPr marL="285750" indent="-285750" defTabSz="457200">
              <a:buFont typeface="Wingdings" charset="2"/>
              <a:buChar char="ü"/>
            </a:pPr>
            <a:r>
              <a:rPr lang="es-ES" sz="2200" dirty="0" smtClean="0">
                <a:solidFill>
                  <a:srgbClr val="FFFFFF"/>
                </a:solidFill>
                <a:latin typeface="Calibri"/>
              </a:rPr>
              <a:t>Caracterización </a:t>
            </a:r>
            <a:r>
              <a:rPr lang="es-ES" sz="2200" dirty="0">
                <a:solidFill>
                  <a:srgbClr val="FFFFFF"/>
                </a:solidFill>
                <a:latin typeface="Calibri"/>
              </a:rPr>
              <a:t>de la radiación </a:t>
            </a:r>
            <a:r>
              <a:rPr lang="es-ES" sz="2200" dirty="0" smtClean="0">
                <a:solidFill>
                  <a:srgbClr val="FFFFFF"/>
                </a:solidFill>
                <a:latin typeface="Calibri"/>
              </a:rPr>
              <a:t>sincrotrón y del haz de electrones.</a:t>
            </a:r>
            <a:r>
              <a:rPr lang="es-MX" sz="2200" dirty="0" smtClean="0">
                <a:solidFill>
                  <a:srgbClr val="FFFFFF"/>
                </a:solidFill>
                <a:latin typeface="Calibri"/>
              </a:rPr>
              <a:t> </a:t>
            </a:r>
          </a:p>
          <a:p>
            <a:pPr marL="285750" indent="-285750" defTabSz="457200">
              <a:buFont typeface="Wingdings" charset="2"/>
              <a:buChar char="ü"/>
            </a:pPr>
            <a:r>
              <a:rPr lang="es-ES" sz="2200" dirty="0">
                <a:solidFill>
                  <a:srgbClr val="FFFFFF"/>
                </a:solidFill>
                <a:latin typeface="Calibri"/>
              </a:rPr>
              <a:t> Entrenamiento de los </a:t>
            </a:r>
            <a:r>
              <a:rPr lang="es-ES" sz="2200" dirty="0" smtClean="0">
                <a:solidFill>
                  <a:srgbClr val="FFFFFF"/>
                </a:solidFill>
                <a:latin typeface="Calibri"/>
              </a:rPr>
              <a:t>usuarios. </a:t>
            </a:r>
          </a:p>
          <a:p>
            <a:pPr defTabSz="457200"/>
            <a:endParaRPr lang="es-ES" sz="2200" dirty="0">
              <a:solidFill>
                <a:srgbClr val="FFFFFF"/>
              </a:solidFill>
              <a:latin typeface="Calibri"/>
            </a:endParaRPr>
          </a:p>
        </p:txBody>
      </p:sp>
      <p:sp>
        <p:nvSpPr>
          <p:cNvPr id="6" name="Rectángulo redondeado 3"/>
          <p:cNvSpPr/>
          <p:nvPr/>
        </p:nvSpPr>
        <p:spPr>
          <a:xfrm>
            <a:off x="535199" y="5434008"/>
            <a:ext cx="8086570" cy="1176739"/>
          </a:xfrm>
          <a:prstGeom prst="round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defTabSz="457200"/>
            <a:r>
              <a:rPr lang="es-ES" sz="2400" b="1" dirty="0" smtClean="0">
                <a:solidFill>
                  <a:srgbClr val="FFFF00"/>
                </a:solidFill>
                <a:latin typeface="Calibri"/>
              </a:rPr>
              <a:t>Entregable final: Acelerador Lineal de 5 </a:t>
            </a:r>
            <a:r>
              <a:rPr lang="es-ES" sz="2400" b="1" dirty="0" err="1" smtClean="0">
                <a:solidFill>
                  <a:srgbClr val="FFFF00"/>
                </a:solidFill>
                <a:latin typeface="Calibri"/>
              </a:rPr>
              <a:t>MeV</a:t>
            </a:r>
            <a:r>
              <a:rPr lang="es-ES" sz="2400" b="1" dirty="0" smtClean="0">
                <a:solidFill>
                  <a:srgbClr val="FFFF00"/>
                </a:solidFill>
                <a:latin typeface="Calibri"/>
              </a:rPr>
              <a:t> con todos sus sistemas periféricos funcionando y la primera “línea” mexicana para usuarios de luz sincrotrón (</a:t>
            </a:r>
            <a:r>
              <a:rPr lang="es-ES" sz="2400" b="1" dirty="0" err="1" smtClean="0">
                <a:solidFill>
                  <a:srgbClr val="FFFF00"/>
                </a:solidFill>
                <a:latin typeface="Calibri"/>
              </a:rPr>
              <a:t>THz</a:t>
            </a:r>
            <a:r>
              <a:rPr lang="es-ES" sz="2400" b="1" dirty="0" smtClean="0">
                <a:solidFill>
                  <a:srgbClr val="FFFF00"/>
                </a:solidFill>
                <a:latin typeface="Calibri"/>
              </a:rPr>
              <a:t>) en operación.</a:t>
            </a:r>
            <a:endParaRPr lang="es-ES" sz="2400" b="1" dirty="0">
              <a:solidFill>
                <a:srgbClr val="FFFF00"/>
              </a:solidFill>
              <a:latin typeface="Calibri"/>
            </a:endParaRPr>
          </a:p>
        </p:txBody>
      </p:sp>
    </p:spTree>
    <p:extLst>
      <p:ext uri="{BB962C8B-B14F-4D97-AF65-F5344CB8AC3E}">
        <p14:creationId xmlns:p14="http://schemas.microsoft.com/office/powerpoint/2010/main" val="20326948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14744" y="214290"/>
            <a:ext cx="2130711" cy="523220"/>
          </a:xfrm>
          <a:prstGeom prst="rect">
            <a:avLst/>
          </a:prstGeom>
          <a:noFill/>
        </p:spPr>
        <p:txBody>
          <a:bodyPr wrap="none" rtlCol="0">
            <a:spAutoFit/>
          </a:bodyPr>
          <a:lstStyle/>
          <a:p>
            <a:r>
              <a:rPr lang="es-MX" sz="2800" b="1" dirty="0" smtClean="0"/>
              <a:t>Conclusiones</a:t>
            </a:r>
          </a:p>
        </p:txBody>
      </p:sp>
      <p:sp>
        <p:nvSpPr>
          <p:cNvPr id="3" name="2 CuadroTexto"/>
          <p:cNvSpPr txBox="1"/>
          <p:nvPr/>
        </p:nvSpPr>
        <p:spPr>
          <a:xfrm>
            <a:off x="217218" y="714356"/>
            <a:ext cx="8588426" cy="6878807"/>
          </a:xfrm>
          <a:prstGeom prst="rect">
            <a:avLst/>
          </a:prstGeom>
          <a:noFill/>
        </p:spPr>
        <p:txBody>
          <a:bodyPr wrap="square" rtlCol="0">
            <a:spAutoFit/>
          </a:bodyPr>
          <a:lstStyle/>
          <a:p>
            <a:pPr algn="just"/>
            <a:endParaRPr lang="es-MX" sz="2100" b="1" dirty="0" smtClean="0">
              <a:solidFill>
                <a:srgbClr val="FFFFFF"/>
              </a:solidFill>
            </a:endParaRPr>
          </a:p>
          <a:p>
            <a:pPr algn="just">
              <a:buFont typeface="Arial" pitchFamily="34" charset="0"/>
              <a:buChar char="•"/>
            </a:pPr>
            <a:r>
              <a:rPr lang="es-MX" sz="2100" b="1" dirty="0" smtClean="0">
                <a:solidFill>
                  <a:srgbClr val="FFFFFF"/>
                </a:solidFill>
              </a:rPr>
              <a:t>   La comunidad mexicana de Física de Altas Energías inició hace 8 años un </a:t>
            </a:r>
          </a:p>
          <a:p>
            <a:pPr algn="just"/>
            <a:r>
              <a:rPr lang="es-MX" sz="2100" b="1" dirty="0">
                <a:solidFill>
                  <a:srgbClr val="FFFFFF"/>
                </a:solidFill>
              </a:rPr>
              <a:t> </a:t>
            </a:r>
            <a:r>
              <a:rPr lang="es-MX" sz="2100" b="1" dirty="0" smtClean="0">
                <a:solidFill>
                  <a:srgbClr val="FFFFFF"/>
                </a:solidFill>
              </a:rPr>
              <a:t>   proceso de formación de recursos humanos especializados en ciencia y </a:t>
            </a:r>
          </a:p>
          <a:p>
            <a:pPr algn="just"/>
            <a:r>
              <a:rPr lang="es-MX" sz="2100" b="1" dirty="0">
                <a:solidFill>
                  <a:srgbClr val="FFFFFF"/>
                </a:solidFill>
              </a:rPr>
              <a:t> </a:t>
            </a:r>
            <a:r>
              <a:rPr lang="es-MX" sz="2100" b="1" dirty="0" smtClean="0">
                <a:solidFill>
                  <a:srgbClr val="FFFFFF"/>
                </a:solidFill>
              </a:rPr>
              <a:t>   tecnología de aceleradores de partículas.</a:t>
            </a:r>
          </a:p>
          <a:p>
            <a:pPr algn="just"/>
            <a:endParaRPr lang="es-MX" sz="2100" b="1" dirty="0" smtClean="0">
              <a:solidFill>
                <a:srgbClr val="FFFFFF"/>
              </a:solidFill>
            </a:endParaRPr>
          </a:p>
          <a:p>
            <a:pPr marL="285750" indent="-285750" algn="just">
              <a:buFont typeface="Arial" pitchFamily="34" charset="0"/>
              <a:buChar char="•"/>
            </a:pPr>
            <a:r>
              <a:rPr lang="es-MX" sz="2100" b="1" dirty="0" smtClean="0">
                <a:solidFill>
                  <a:srgbClr val="FFFF00"/>
                </a:solidFill>
              </a:rPr>
              <a:t>Hay cuatro doctores (</a:t>
            </a:r>
            <a:r>
              <a:rPr lang="es-MX" sz="2100" b="1" dirty="0" smtClean="0">
                <a:solidFill>
                  <a:srgbClr val="FFFF00"/>
                </a:solidFill>
              </a:rPr>
              <a:t>uno mas en diciembre) en el </a:t>
            </a:r>
            <a:r>
              <a:rPr lang="es-MX" sz="2100" b="1" dirty="0" smtClean="0">
                <a:solidFill>
                  <a:srgbClr val="FFFF00"/>
                </a:solidFill>
              </a:rPr>
              <a:t>area. Alrededor </a:t>
            </a:r>
            <a:r>
              <a:rPr lang="es-MX" sz="2100" b="1" dirty="0" smtClean="0">
                <a:solidFill>
                  <a:srgbClr val="FFFF00"/>
                </a:solidFill>
              </a:rPr>
              <a:t>de 10 estudiantes mas están en proceso de formación en </a:t>
            </a:r>
            <a:r>
              <a:rPr lang="es-MX" sz="2100" b="1" dirty="0" smtClean="0">
                <a:solidFill>
                  <a:srgbClr val="FFFF00"/>
                </a:solidFill>
              </a:rPr>
              <a:t>etapas avanzadas </a:t>
            </a:r>
            <a:r>
              <a:rPr lang="es-MX" sz="2100" b="1" dirty="0" smtClean="0">
                <a:solidFill>
                  <a:srgbClr val="FFFF00"/>
                </a:solidFill>
              </a:rPr>
              <a:t>de su programa de doctorado.</a:t>
            </a:r>
          </a:p>
          <a:p>
            <a:pPr algn="just"/>
            <a:endParaRPr lang="es-MX" sz="2100" b="1" dirty="0">
              <a:solidFill>
                <a:srgbClr val="FFFFFF"/>
              </a:solidFill>
            </a:endParaRPr>
          </a:p>
          <a:p>
            <a:pPr marL="342900" indent="-342900" algn="just">
              <a:buFont typeface="Arial"/>
              <a:buChar char="•"/>
            </a:pPr>
            <a:r>
              <a:rPr lang="es-MX" sz="2100" b="1" dirty="0" smtClean="0">
                <a:solidFill>
                  <a:srgbClr val="FFFF00"/>
                </a:solidFill>
              </a:rPr>
              <a:t>Se ha formado la Comunidad Mexicana de Aceleradores de Partículas</a:t>
            </a:r>
            <a:r>
              <a:rPr lang="es-MX" sz="2100" b="1" dirty="0" smtClean="0">
                <a:solidFill>
                  <a:srgbClr val="FFFFFF"/>
                </a:solidFill>
              </a:rPr>
              <a:t>.</a:t>
            </a:r>
          </a:p>
          <a:p>
            <a:pPr algn="just"/>
            <a:endParaRPr lang="es-MX" sz="2100" b="1" dirty="0">
              <a:solidFill>
                <a:srgbClr val="FFFFFF"/>
              </a:solidFill>
            </a:endParaRPr>
          </a:p>
          <a:p>
            <a:pPr marL="342900" indent="-342900" algn="just" defTabSz="84138">
              <a:buFont typeface="Arial"/>
              <a:buChar char="•"/>
            </a:pPr>
            <a:r>
              <a:rPr lang="es-MX" sz="2100" b="1" dirty="0" smtClean="0">
                <a:solidFill>
                  <a:srgbClr val="FFFFFF"/>
                </a:solidFill>
              </a:rPr>
              <a:t>Primeros proyectos </a:t>
            </a:r>
            <a:r>
              <a:rPr lang="es-MX" sz="2100" b="1" dirty="0" smtClean="0">
                <a:solidFill>
                  <a:srgbClr val="FFFFFF"/>
                </a:solidFill>
              </a:rPr>
              <a:t>de </a:t>
            </a:r>
            <a:r>
              <a:rPr lang="es-MX" sz="2100" b="1" dirty="0" smtClean="0">
                <a:solidFill>
                  <a:srgbClr val="FFFFFF"/>
                </a:solidFill>
              </a:rPr>
              <a:t>diseño, construcción y operación de aceleradores </a:t>
            </a:r>
          </a:p>
          <a:p>
            <a:pPr algn="just"/>
            <a:r>
              <a:rPr lang="es-MX" sz="2100" b="1" dirty="0">
                <a:solidFill>
                  <a:srgbClr val="FFFFFF"/>
                </a:solidFill>
              </a:rPr>
              <a:t> </a:t>
            </a:r>
            <a:r>
              <a:rPr lang="es-MX" sz="2100" b="1" dirty="0" smtClean="0">
                <a:solidFill>
                  <a:srgbClr val="FFFFFF"/>
                </a:solidFill>
              </a:rPr>
              <a:t>     por por parte de la CMAP en su fase inicial</a:t>
            </a:r>
            <a:r>
              <a:rPr lang="es-MX" sz="2100" b="1" dirty="0" smtClean="0">
                <a:solidFill>
                  <a:srgbClr val="FFFFFF"/>
                </a:solidFill>
              </a:rPr>
              <a:t>.</a:t>
            </a:r>
          </a:p>
          <a:p>
            <a:pPr marL="342900" indent="-342900" algn="just">
              <a:buFont typeface="Arial"/>
              <a:buChar char="•"/>
            </a:pPr>
            <a:endParaRPr lang="es-MX" sz="2100" b="1" dirty="0">
              <a:solidFill>
                <a:srgbClr val="FFFFFF"/>
              </a:solidFill>
            </a:endParaRPr>
          </a:p>
          <a:p>
            <a:pPr marL="342900" indent="-342900" algn="just">
              <a:buFont typeface="Arial"/>
              <a:buChar char="•"/>
            </a:pPr>
            <a:r>
              <a:rPr lang="es-MX" sz="2100" b="1" dirty="0" smtClean="0">
                <a:solidFill>
                  <a:srgbClr val="FFFFFF"/>
                </a:solidFill>
              </a:rPr>
              <a:t>MePAS3 pr</a:t>
            </a:r>
            <a:r>
              <a:rPr lang="es-MX" sz="2100" b="1" dirty="0" smtClean="0">
                <a:solidFill>
                  <a:srgbClr val="FFFFFF"/>
                </a:solidFill>
              </a:rPr>
              <a:t>óximo año.</a:t>
            </a:r>
          </a:p>
          <a:p>
            <a:pPr marL="342900" indent="-342900" algn="just">
              <a:buFont typeface="Arial"/>
              <a:buChar char="•"/>
            </a:pPr>
            <a:endParaRPr lang="es-MX" sz="2100" b="1" dirty="0">
              <a:solidFill>
                <a:srgbClr val="FFFFFF"/>
              </a:solidFill>
            </a:endParaRPr>
          </a:p>
          <a:p>
            <a:pPr marL="342900" indent="-342900" algn="just">
              <a:buFont typeface="Arial"/>
              <a:buChar char="•"/>
            </a:pPr>
            <a:r>
              <a:rPr lang="es-MX" sz="2100" b="1" dirty="0" smtClean="0">
                <a:solidFill>
                  <a:srgbClr val="FFFFFF"/>
                </a:solidFill>
              </a:rPr>
              <a:t>Colaboración con instituciones nacionales e internacionales.</a:t>
            </a:r>
          </a:p>
          <a:p>
            <a:pPr algn="just"/>
            <a:endParaRPr lang="es-MX" sz="2100" b="1" dirty="0" smtClean="0">
              <a:solidFill>
                <a:srgbClr val="FFFFFF"/>
              </a:solidFill>
            </a:endParaRPr>
          </a:p>
          <a:p>
            <a:pPr algn="just"/>
            <a:endParaRPr lang="es-MX" sz="2100" b="1" dirty="0">
              <a:solidFill>
                <a:srgbClr val="FFFFFF"/>
              </a:solidFill>
            </a:endParaRPr>
          </a:p>
          <a:p>
            <a:pPr algn="just"/>
            <a:endParaRPr lang="es-MX" sz="2100" dirty="0" smtClean="0">
              <a:solidFill>
                <a:srgbClr val="FFFFFF"/>
              </a:solidFill>
            </a:endParaRPr>
          </a:p>
          <a:p>
            <a:pPr algn="just"/>
            <a:r>
              <a:rPr lang="es-MX" sz="2100" dirty="0" smtClean="0">
                <a:solidFill>
                  <a:srgbClr val="FFFFFF"/>
                </a:solidFill>
              </a:rPr>
              <a:t>   </a:t>
            </a:r>
            <a:endParaRPr lang="es-ES" sz="2100" dirty="0">
              <a:solidFill>
                <a:srgbClr val="FFFFFF"/>
              </a:solidFill>
            </a:endParaRPr>
          </a:p>
        </p:txBody>
      </p:sp>
    </p:spTree>
    <p:extLst>
      <p:ext uri="{BB962C8B-B14F-4D97-AF65-F5344CB8AC3E}">
        <p14:creationId xmlns:p14="http://schemas.microsoft.com/office/powerpoint/2010/main" val="34106842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828651">
            <a:off x="445517" y="624275"/>
            <a:ext cx="4472406" cy="3969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3"/>
          <p:cNvSpPr>
            <a:spLocks noGrp="1"/>
          </p:cNvSpPr>
          <p:nvPr>
            <p:ph type="title"/>
          </p:nvPr>
        </p:nvSpPr>
        <p:spPr>
          <a:xfrm>
            <a:off x="5470954" y="602418"/>
            <a:ext cx="3269958" cy="2317533"/>
          </a:xfrm>
        </p:spPr>
        <p:txBody>
          <a:bodyPr>
            <a:normAutofit/>
          </a:bodyPr>
          <a:lstStyle/>
          <a:p>
            <a:r>
              <a:rPr lang="es-MX" sz="4000" dirty="0" smtClean="0">
                <a:effectLst>
                  <a:glow rad="101600">
                    <a:schemeClr val="bg1">
                      <a:alpha val="75000"/>
                    </a:schemeClr>
                  </a:glow>
                </a:effectLst>
              </a:rPr>
              <a:t>Muchas gracias por su atención</a:t>
            </a:r>
            <a:endParaRPr lang="es-MX" sz="3200" dirty="0"/>
          </a:p>
        </p:txBody>
      </p:sp>
      <p:sp>
        <p:nvSpPr>
          <p:cNvPr id="2" name="TextBox 1"/>
          <p:cNvSpPr txBox="1"/>
          <p:nvPr/>
        </p:nvSpPr>
        <p:spPr>
          <a:xfrm>
            <a:off x="3101033" y="6347495"/>
            <a:ext cx="3203599" cy="461665"/>
          </a:xfrm>
          <a:prstGeom prst="rect">
            <a:avLst/>
          </a:prstGeom>
          <a:noFill/>
        </p:spPr>
        <p:txBody>
          <a:bodyPr wrap="square" rtlCol="0">
            <a:spAutoFit/>
          </a:bodyPr>
          <a:lstStyle/>
          <a:p>
            <a:r>
              <a:rPr lang="es-MX" sz="2400" b="1" dirty="0"/>
              <a:t>i</a:t>
            </a:r>
            <a:r>
              <a:rPr lang="es-MX" sz="2400" b="1" dirty="0" smtClean="0"/>
              <a:t>srael.maury@ugto.mx</a:t>
            </a:r>
            <a:endParaRPr lang="es-MX" sz="2400" b="1" dirty="0"/>
          </a:p>
        </p:txBody>
      </p:sp>
      <p:sp>
        <p:nvSpPr>
          <p:cNvPr id="4" name="TextBox 3"/>
          <p:cNvSpPr txBox="1"/>
          <p:nvPr/>
        </p:nvSpPr>
        <p:spPr>
          <a:xfrm>
            <a:off x="2422806" y="17642"/>
            <a:ext cx="3698970" cy="584776"/>
          </a:xfrm>
          <a:prstGeom prst="rect">
            <a:avLst/>
          </a:prstGeom>
          <a:noFill/>
        </p:spPr>
        <p:txBody>
          <a:bodyPr wrap="square" rtlCol="0">
            <a:spAutoFit/>
          </a:bodyPr>
          <a:lstStyle/>
          <a:p>
            <a:pPr algn="ctr"/>
            <a:r>
              <a:rPr lang="es-MX" sz="3200" b="1" dirty="0" smtClean="0">
                <a:effectLst>
                  <a:glow rad="101600">
                    <a:schemeClr val="bg1">
                      <a:alpha val="75000"/>
                    </a:schemeClr>
                  </a:glow>
                </a:effectLst>
              </a:rPr>
              <a:t>#AcceleratorTEAM</a:t>
            </a:r>
            <a:endParaRPr lang="es-MX" sz="3200" b="1" dirty="0">
              <a:effectLst>
                <a:glow rad="101600">
                  <a:schemeClr val="bg1">
                    <a:alpha val="75000"/>
                  </a:schemeClr>
                </a:glow>
              </a:effectLst>
            </a:endParaRPr>
          </a:p>
        </p:txBody>
      </p:sp>
      <p:sp>
        <p:nvSpPr>
          <p:cNvPr id="6" name="TextBox 5"/>
          <p:cNvSpPr txBox="1"/>
          <p:nvPr/>
        </p:nvSpPr>
        <p:spPr>
          <a:xfrm>
            <a:off x="60412" y="5846279"/>
            <a:ext cx="3272547" cy="584776"/>
          </a:xfrm>
          <a:prstGeom prst="rect">
            <a:avLst/>
          </a:prstGeom>
          <a:noFill/>
        </p:spPr>
        <p:txBody>
          <a:bodyPr wrap="square" rtlCol="0">
            <a:spAutoFit/>
          </a:bodyPr>
          <a:lstStyle/>
          <a:p>
            <a:pPr algn="ctr"/>
            <a:r>
              <a:rPr lang="es-MX" sz="3200" b="1" dirty="0" smtClean="0">
                <a:solidFill>
                  <a:srgbClr val="FFFF00"/>
                </a:solidFill>
                <a:effectLst>
                  <a:glow rad="101600">
                    <a:schemeClr val="bg1">
                      <a:alpha val="75000"/>
                    </a:schemeClr>
                  </a:glow>
                </a:effectLst>
              </a:rPr>
              <a:t>¿PREGUNTAS?</a:t>
            </a:r>
            <a:endParaRPr lang="es-MX" sz="3200" b="1" dirty="0">
              <a:solidFill>
                <a:srgbClr val="FFFF00"/>
              </a:solidFill>
              <a:effectLst>
                <a:glow rad="101600">
                  <a:schemeClr val="bg1">
                    <a:alpha val="75000"/>
                  </a:schemeClr>
                </a:glow>
              </a:effectLst>
            </a:endParaRPr>
          </a:p>
        </p:txBody>
      </p:sp>
      <p:pic>
        <p:nvPicPr>
          <p:cNvPr id="9" name="Picture 8"/>
          <p:cNvPicPr>
            <a:picLocks noChangeAspect="1"/>
          </p:cNvPicPr>
          <p:nvPr/>
        </p:nvPicPr>
        <p:blipFill>
          <a:blip r:embed="rId3"/>
          <a:stretch>
            <a:fillRect/>
          </a:stretch>
        </p:blipFill>
        <p:spPr>
          <a:xfrm rot="521808">
            <a:off x="2894812" y="3421217"/>
            <a:ext cx="5923240" cy="2805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16114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83" y="0"/>
            <a:ext cx="9151683" cy="6463309"/>
          </a:xfrm>
          <a:prstGeom prst="rect">
            <a:avLst/>
          </a:prstGeom>
        </p:spPr>
        <p:txBody>
          <a:bodyPr wrap="square">
            <a:spAutoFit/>
          </a:bodyPr>
          <a:lstStyle/>
          <a:p>
            <a:endParaRPr lang="es-MX" dirty="0"/>
          </a:p>
          <a:p>
            <a:pPr marL="285750" indent="-285750">
              <a:buFont typeface="Arial" pitchFamily="34" charset="0"/>
              <a:buChar char="•"/>
            </a:pPr>
            <a:r>
              <a:rPr lang="es-MX" dirty="0"/>
              <a:t>1967.- Se ponen en operación el acelerador Van de Graaf de partículas Tandem de 12 MeV </a:t>
            </a:r>
            <a:r>
              <a:rPr lang="es-MX" dirty="0" smtClean="0"/>
              <a:t>en el </a:t>
            </a:r>
            <a:r>
              <a:rPr lang="es-MX" dirty="0"/>
              <a:t>Centro Nuclear de Salazar</a:t>
            </a:r>
            <a:r>
              <a:rPr lang="es-MX" dirty="0" smtClean="0"/>
              <a:t>.</a:t>
            </a:r>
          </a:p>
          <a:p>
            <a:endParaRPr lang="es-MX" dirty="0"/>
          </a:p>
          <a:p>
            <a:pPr marL="285750" indent="-285750">
              <a:buFont typeface="Arial" pitchFamily="34" charset="0"/>
              <a:buChar char="•"/>
            </a:pPr>
            <a:r>
              <a:rPr lang="es-MX" dirty="0"/>
              <a:t>1978.- Se inicia el Programa de Implantación de Iones, en el </a:t>
            </a:r>
            <a:r>
              <a:rPr lang="es-MX" dirty="0" smtClean="0"/>
              <a:t>IF-UNAM.</a:t>
            </a:r>
          </a:p>
          <a:p>
            <a:endParaRPr lang="es-MX" dirty="0"/>
          </a:p>
          <a:p>
            <a:pPr marL="285750" indent="-285750">
              <a:buFont typeface="Arial" pitchFamily="34" charset="0"/>
              <a:buChar char="•"/>
            </a:pPr>
            <a:r>
              <a:rPr lang="es-MX" dirty="0"/>
              <a:t>1979.- Se cambia el acelerador </a:t>
            </a:r>
            <a:r>
              <a:rPr lang="es-MX" dirty="0" err="1"/>
              <a:t>Dinamitron</a:t>
            </a:r>
            <a:r>
              <a:rPr lang="es-MX" dirty="0"/>
              <a:t> del Instituto de Física de la UNAM a electrones,</a:t>
            </a:r>
          </a:p>
          <a:p>
            <a:r>
              <a:rPr lang="es-MX" dirty="0" smtClean="0"/>
              <a:t>                   para </a:t>
            </a:r>
            <a:r>
              <a:rPr lang="es-MX" dirty="0"/>
              <a:t>estudios y aplicaciones de la tecnología de irradiación</a:t>
            </a:r>
            <a:r>
              <a:rPr lang="es-MX" dirty="0" smtClean="0"/>
              <a:t>.</a:t>
            </a:r>
          </a:p>
          <a:p>
            <a:endParaRPr lang="es-MX" dirty="0"/>
          </a:p>
          <a:p>
            <a:pPr marL="285750" indent="-285750">
              <a:buFont typeface="Arial" pitchFamily="34" charset="0"/>
              <a:buChar char="•"/>
            </a:pPr>
            <a:r>
              <a:rPr lang="es-MX" dirty="0"/>
              <a:t>1984.- Se instala el acelerador de partículas Van de </a:t>
            </a:r>
            <a:r>
              <a:rPr lang="es-MX" dirty="0" err="1"/>
              <a:t>Graaff</a:t>
            </a:r>
            <a:r>
              <a:rPr lang="es-MX" dirty="0"/>
              <a:t> de 5.5 </a:t>
            </a:r>
            <a:r>
              <a:rPr lang="es-MX" dirty="0" err="1"/>
              <a:t>MeV</a:t>
            </a:r>
            <a:r>
              <a:rPr lang="es-MX" dirty="0"/>
              <a:t> en el </a:t>
            </a:r>
            <a:r>
              <a:rPr lang="es-MX" dirty="0" smtClean="0"/>
              <a:t>IF-UNAM.</a:t>
            </a:r>
          </a:p>
          <a:p>
            <a:pPr marL="285750" indent="-285750">
              <a:buFont typeface="Arial" pitchFamily="34" charset="0"/>
              <a:buChar char="•"/>
            </a:pPr>
            <a:endParaRPr lang="es-MX" dirty="0"/>
          </a:p>
          <a:p>
            <a:pPr marL="285750" indent="-285750">
              <a:buFont typeface="Arial" pitchFamily="34" charset="0"/>
              <a:buChar char="•"/>
            </a:pPr>
            <a:r>
              <a:rPr lang="es-MX" dirty="0"/>
              <a:t>1986.- Puesta en operación del espectrómetro de tiempo de vuelo en el laboratorio del</a:t>
            </a:r>
          </a:p>
          <a:p>
            <a:r>
              <a:rPr lang="es-MX" dirty="0" smtClean="0"/>
              <a:t>                  acelerador </a:t>
            </a:r>
            <a:r>
              <a:rPr lang="es-MX" dirty="0"/>
              <a:t>Van de </a:t>
            </a:r>
            <a:r>
              <a:rPr lang="es-MX" dirty="0" err="1"/>
              <a:t>Graaf</a:t>
            </a:r>
            <a:r>
              <a:rPr lang="es-MX" dirty="0"/>
              <a:t> </a:t>
            </a:r>
            <a:r>
              <a:rPr lang="es-MX" dirty="0" err="1"/>
              <a:t>Tandem</a:t>
            </a:r>
            <a:r>
              <a:rPr lang="es-MX" dirty="0"/>
              <a:t>. Puesto en operación del acelerador de electrones </a:t>
            </a:r>
            <a:r>
              <a:rPr lang="es-MX" dirty="0" smtClean="0"/>
              <a:t>            </a:t>
            </a:r>
          </a:p>
          <a:p>
            <a:r>
              <a:rPr lang="es-MX" dirty="0"/>
              <a:t> </a:t>
            </a:r>
            <a:r>
              <a:rPr lang="es-MX" dirty="0" smtClean="0"/>
              <a:t>                  </a:t>
            </a:r>
            <a:r>
              <a:rPr lang="es-MX" dirty="0" err="1" smtClean="0"/>
              <a:t>Pelletron</a:t>
            </a:r>
            <a:r>
              <a:rPr lang="es-MX" dirty="0" smtClean="0"/>
              <a:t> </a:t>
            </a:r>
            <a:r>
              <a:rPr lang="es-MX" dirty="0"/>
              <a:t>en el ININ para </a:t>
            </a:r>
            <a:r>
              <a:rPr lang="es-MX" dirty="0" smtClean="0"/>
              <a:t>estudios  de </a:t>
            </a:r>
            <a:r>
              <a:rPr lang="es-MX" dirty="0"/>
              <a:t>efectos de la radiación en materiales y de </a:t>
            </a:r>
            <a:r>
              <a:rPr lang="es-MX" dirty="0" smtClean="0"/>
              <a:t>   </a:t>
            </a:r>
          </a:p>
          <a:p>
            <a:r>
              <a:rPr lang="es-MX" dirty="0"/>
              <a:t> </a:t>
            </a:r>
            <a:r>
              <a:rPr lang="es-MX" dirty="0" smtClean="0"/>
              <a:t>                   </a:t>
            </a:r>
            <a:r>
              <a:rPr lang="es-MX" dirty="0" err="1" smtClean="0"/>
              <a:t>radiólisis</a:t>
            </a:r>
            <a:r>
              <a:rPr lang="es-MX" dirty="0" smtClean="0"/>
              <a:t>.</a:t>
            </a:r>
          </a:p>
          <a:p>
            <a:endParaRPr lang="es-MX" dirty="0" smtClean="0">
              <a:solidFill>
                <a:srgbClr val="FFFF00"/>
              </a:solidFill>
            </a:endParaRPr>
          </a:p>
          <a:p>
            <a:pPr marL="285750" indent="-285750">
              <a:buFont typeface="Arial" pitchFamily="34" charset="0"/>
              <a:buChar char="•"/>
            </a:pPr>
            <a:r>
              <a:rPr lang="es-MX" dirty="0" smtClean="0">
                <a:solidFill>
                  <a:srgbClr val="FFFF00"/>
                </a:solidFill>
              </a:rPr>
              <a:t>1986.- Inicia el programa de aceleradores de alta energía de la Universidad de Guanajuato.</a:t>
            </a:r>
          </a:p>
          <a:p>
            <a:endParaRPr lang="es-MX" dirty="0"/>
          </a:p>
          <a:p>
            <a:pPr marL="285750" indent="-285750">
              <a:buFont typeface="Arial" pitchFamily="34" charset="0"/>
              <a:buChar char="•"/>
            </a:pPr>
            <a:r>
              <a:rPr lang="es-MX" dirty="0" smtClean="0"/>
              <a:t>1995</a:t>
            </a:r>
            <a:r>
              <a:rPr lang="es-MX" dirty="0"/>
              <a:t>.- Se instala en el IFUNAM un acelerador de partículas </a:t>
            </a:r>
            <a:r>
              <a:rPr lang="es-MX" dirty="0" err="1"/>
              <a:t>Pelletron</a:t>
            </a:r>
            <a:r>
              <a:rPr lang="es-MX" dirty="0"/>
              <a:t> de 3.0 </a:t>
            </a:r>
            <a:r>
              <a:rPr lang="es-MX" dirty="0" err="1"/>
              <a:t>MeV</a:t>
            </a:r>
            <a:r>
              <a:rPr lang="es-MX" dirty="0" smtClean="0"/>
              <a:t>.</a:t>
            </a:r>
          </a:p>
          <a:p>
            <a:pPr marL="285750" indent="-285750">
              <a:buFont typeface="Arial" pitchFamily="34" charset="0"/>
              <a:buChar char="•"/>
            </a:pPr>
            <a:endParaRPr lang="es-MX" dirty="0"/>
          </a:p>
          <a:p>
            <a:pPr marL="285750" indent="-285750">
              <a:buFont typeface="Arial" pitchFamily="34" charset="0"/>
              <a:buChar char="•"/>
            </a:pPr>
            <a:r>
              <a:rPr lang="es-MX" dirty="0">
                <a:solidFill>
                  <a:srgbClr val="FFFF00"/>
                </a:solidFill>
              </a:rPr>
              <a:t>2007.- Se presento el proyecto 55329 de acuerdo con la Convocatoria para presentar </a:t>
            </a:r>
            <a:r>
              <a:rPr lang="es-MX" dirty="0" smtClean="0">
                <a:solidFill>
                  <a:srgbClr val="FFFF00"/>
                </a:solidFill>
              </a:rPr>
              <a:t>de</a:t>
            </a:r>
            <a:endParaRPr lang="es-MX" dirty="0">
              <a:solidFill>
                <a:srgbClr val="FFFF00"/>
              </a:solidFill>
            </a:endParaRPr>
          </a:p>
          <a:p>
            <a:r>
              <a:rPr lang="es-MX" dirty="0" smtClean="0">
                <a:solidFill>
                  <a:srgbClr val="FFFF00"/>
                </a:solidFill>
              </a:rPr>
              <a:t>                   ideas </a:t>
            </a:r>
            <a:r>
              <a:rPr lang="es-MX" dirty="0">
                <a:solidFill>
                  <a:srgbClr val="FFFF00"/>
                </a:solidFill>
              </a:rPr>
              <a:t>de Megaproyectos de </a:t>
            </a:r>
            <a:r>
              <a:rPr lang="es-MX" dirty="0" err="1">
                <a:solidFill>
                  <a:srgbClr val="FFFF00"/>
                </a:solidFill>
              </a:rPr>
              <a:t>CONACyT</a:t>
            </a:r>
            <a:r>
              <a:rPr lang="es-MX" dirty="0">
                <a:solidFill>
                  <a:srgbClr val="FFFF00"/>
                </a:solidFill>
              </a:rPr>
              <a:t> - 2006 con el Titulo: Desarrollo de Aceleradores</a:t>
            </a:r>
          </a:p>
          <a:p>
            <a:r>
              <a:rPr lang="es-MX" dirty="0" smtClean="0">
                <a:solidFill>
                  <a:srgbClr val="FFFF00"/>
                </a:solidFill>
              </a:rPr>
              <a:t>                   de </a:t>
            </a:r>
            <a:r>
              <a:rPr lang="es-MX" dirty="0">
                <a:solidFill>
                  <a:srgbClr val="FFFF00"/>
                </a:solidFill>
              </a:rPr>
              <a:t>Partículas: Fuente de Luz </a:t>
            </a:r>
            <a:r>
              <a:rPr lang="es-MX" dirty="0" err="1">
                <a:solidFill>
                  <a:srgbClr val="FFFF00"/>
                </a:solidFill>
              </a:rPr>
              <a:t>Sincrotón</a:t>
            </a:r>
            <a:r>
              <a:rPr lang="es-MX" dirty="0">
                <a:solidFill>
                  <a:srgbClr val="FFFF00"/>
                </a:solidFill>
              </a:rPr>
              <a:t>.</a:t>
            </a:r>
          </a:p>
        </p:txBody>
      </p:sp>
    </p:spTree>
    <p:extLst>
      <p:ext uri="{BB962C8B-B14F-4D97-AF65-F5344CB8AC3E}">
        <p14:creationId xmlns:p14="http://schemas.microsoft.com/office/powerpoint/2010/main" val="13270657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43608" y="260648"/>
            <a:ext cx="6500562" cy="461665"/>
          </a:xfrm>
          <a:prstGeom prst="rect">
            <a:avLst/>
          </a:prstGeom>
          <a:noFill/>
        </p:spPr>
        <p:txBody>
          <a:bodyPr wrap="none" rtlCol="0">
            <a:spAutoFit/>
          </a:bodyPr>
          <a:lstStyle/>
          <a:p>
            <a:r>
              <a:rPr lang="es-MX" sz="2400" b="1" dirty="0" smtClean="0"/>
              <a:t>Convocatoria para megaproyectos </a:t>
            </a:r>
            <a:r>
              <a:rPr lang="es-MX" sz="2400" b="1" dirty="0" err="1" smtClean="0"/>
              <a:t>CONACyT</a:t>
            </a:r>
            <a:r>
              <a:rPr lang="es-MX" sz="2400" b="1" dirty="0" smtClean="0"/>
              <a:t> 2006</a:t>
            </a:r>
            <a:endParaRPr lang="es-MX" sz="2400" b="1" dirty="0"/>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2961"/>
            <a:ext cx="5090056" cy="58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287006" y="985891"/>
            <a:ext cx="3818248" cy="5078314"/>
          </a:xfrm>
          <a:prstGeom prst="rect">
            <a:avLst/>
          </a:prstGeom>
          <a:noFill/>
        </p:spPr>
        <p:txBody>
          <a:bodyPr wrap="none" rtlCol="0">
            <a:spAutoFit/>
          </a:bodyPr>
          <a:lstStyle/>
          <a:p>
            <a:pPr marL="285750" indent="-285750" algn="just">
              <a:buFont typeface="Arial" pitchFamily="34" charset="0"/>
              <a:buChar char="•"/>
            </a:pPr>
            <a:r>
              <a:rPr lang="es-MX" dirty="0" smtClean="0"/>
              <a:t>Al final no hubo recursos.</a:t>
            </a:r>
          </a:p>
          <a:p>
            <a:pPr algn="just"/>
            <a:endParaRPr lang="es-MX" dirty="0" smtClean="0"/>
          </a:p>
          <a:p>
            <a:pPr marL="285750" indent="-285750" algn="just">
              <a:buFont typeface="Arial" pitchFamily="34" charset="0"/>
              <a:buChar char="•"/>
            </a:pPr>
            <a:r>
              <a:rPr lang="es-MX" dirty="0" smtClean="0"/>
              <a:t>Se agruparon los megaproyectos</a:t>
            </a:r>
          </a:p>
          <a:p>
            <a:pPr algn="just"/>
            <a:r>
              <a:rPr lang="es-MX" dirty="0"/>
              <a:t> </a:t>
            </a:r>
            <a:r>
              <a:rPr lang="es-MX" dirty="0" smtClean="0"/>
              <a:t>     afines  en redes de colaboración. </a:t>
            </a:r>
          </a:p>
          <a:p>
            <a:pPr algn="just"/>
            <a:endParaRPr lang="es-MX" dirty="0"/>
          </a:p>
          <a:p>
            <a:pPr marL="285750" indent="-285750" algn="just">
              <a:buFont typeface="Arial" pitchFamily="34" charset="0"/>
              <a:buChar char="•"/>
            </a:pPr>
            <a:r>
              <a:rPr lang="es-MX" dirty="0" smtClean="0"/>
              <a:t>Nacieron las Redes Temáticas de </a:t>
            </a:r>
          </a:p>
          <a:p>
            <a:pPr algn="just"/>
            <a:r>
              <a:rPr lang="es-MX" dirty="0"/>
              <a:t> </a:t>
            </a:r>
            <a:r>
              <a:rPr lang="es-MX" dirty="0" smtClean="0"/>
              <a:t>     </a:t>
            </a:r>
            <a:r>
              <a:rPr lang="es-MX" dirty="0" err="1" smtClean="0"/>
              <a:t>CONACyT</a:t>
            </a:r>
            <a:endParaRPr lang="es-MX" dirty="0" smtClean="0"/>
          </a:p>
          <a:p>
            <a:pPr algn="just"/>
            <a:endParaRPr lang="es-MX" dirty="0"/>
          </a:p>
          <a:p>
            <a:pPr marL="285750" indent="-285750" algn="just">
              <a:buFont typeface="Arial" pitchFamily="34" charset="0"/>
              <a:buChar char="•"/>
            </a:pPr>
            <a:r>
              <a:rPr lang="es-MX" dirty="0" smtClean="0"/>
              <a:t>Red de Física de Altas Energías.</a:t>
            </a:r>
          </a:p>
          <a:p>
            <a:pPr marL="285750" indent="-285750" algn="just">
              <a:buFont typeface="Arial" pitchFamily="34" charset="0"/>
              <a:buChar char="•"/>
            </a:pPr>
            <a:endParaRPr lang="es-MX" dirty="0"/>
          </a:p>
          <a:p>
            <a:pPr marL="285750" indent="-285750" algn="just">
              <a:buFont typeface="Arial" pitchFamily="34" charset="0"/>
              <a:buChar char="•"/>
            </a:pPr>
            <a:r>
              <a:rPr lang="es-MX" b="1" dirty="0" smtClean="0">
                <a:solidFill>
                  <a:srgbClr val="FFFF00"/>
                </a:solidFill>
              </a:rPr>
              <a:t>Conclusiones del primer congreso</a:t>
            </a:r>
          </a:p>
          <a:p>
            <a:pPr algn="just"/>
            <a:r>
              <a:rPr lang="es-MX" b="1" dirty="0">
                <a:solidFill>
                  <a:srgbClr val="FFFF00"/>
                </a:solidFill>
              </a:rPr>
              <a:t> </a:t>
            </a:r>
            <a:r>
              <a:rPr lang="es-MX" b="1" dirty="0" smtClean="0">
                <a:solidFill>
                  <a:srgbClr val="FFFF00"/>
                </a:solidFill>
              </a:rPr>
              <a:t>     (Taxco 2009): necesario iniciar la</a:t>
            </a:r>
          </a:p>
          <a:p>
            <a:pPr algn="just"/>
            <a:r>
              <a:rPr lang="es-MX" b="1" dirty="0">
                <a:solidFill>
                  <a:srgbClr val="FFFF00"/>
                </a:solidFill>
              </a:rPr>
              <a:t> </a:t>
            </a:r>
            <a:r>
              <a:rPr lang="es-MX" b="1" dirty="0" smtClean="0">
                <a:solidFill>
                  <a:srgbClr val="FFFF00"/>
                </a:solidFill>
              </a:rPr>
              <a:t>      formación de recursos humanos</a:t>
            </a:r>
          </a:p>
          <a:p>
            <a:pPr algn="just"/>
            <a:r>
              <a:rPr lang="es-MX" b="1" dirty="0">
                <a:solidFill>
                  <a:srgbClr val="FFFF00"/>
                </a:solidFill>
              </a:rPr>
              <a:t> </a:t>
            </a:r>
            <a:r>
              <a:rPr lang="es-MX" b="1" dirty="0" smtClean="0">
                <a:solidFill>
                  <a:srgbClr val="FFFF00"/>
                </a:solidFill>
              </a:rPr>
              <a:t>       en el área  de ciencia y tecnología </a:t>
            </a:r>
          </a:p>
          <a:p>
            <a:pPr algn="just"/>
            <a:r>
              <a:rPr lang="es-MX" b="1" dirty="0">
                <a:solidFill>
                  <a:srgbClr val="FFFF00"/>
                </a:solidFill>
              </a:rPr>
              <a:t> </a:t>
            </a:r>
            <a:r>
              <a:rPr lang="es-MX" b="1" dirty="0" smtClean="0">
                <a:solidFill>
                  <a:srgbClr val="FFFF00"/>
                </a:solidFill>
              </a:rPr>
              <a:t>       de aceleradores.</a:t>
            </a:r>
          </a:p>
          <a:p>
            <a:pPr algn="just"/>
            <a:endParaRPr lang="es-MX" b="1" dirty="0">
              <a:solidFill>
                <a:srgbClr val="0000FF"/>
              </a:solidFill>
            </a:endParaRPr>
          </a:p>
          <a:p>
            <a:pPr marL="285750" indent="-285750" algn="just">
              <a:buFont typeface="Arial" pitchFamily="34" charset="0"/>
              <a:buChar char="•"/>
            </a:pPr>
            <a:r>
              <a:rPr lang="es-MX" dirty="0" smtClean="0"/>
              <a:t>Visita a JLAB (Mayo 2010)  para</a:t>
            </a:r>
          </a:p>
          <a:p>
            <a:pPr algn="just"/>
            <a:r>
              <a:rPr lang="es-MX" dirty="0"/>
              <a:t> </a:t>
            </a:r>
            <a:r>
              <a:rPr lang="es-MX" dirty="0" smtClean="0"/>
              <a:t>      explorar las posibilidades  de FRH.</a:t>
            </a:r>
            <a:endParaRPr lang="es-MX" dirty="0"/>
          </a:p>
        </p:txBody>
      </p:sp>
    </p:spTree>
    <p:extLst>
      <p:ext uri="{BB962C8B-B14F-4D97-AF65-F5344CB8AC3E}">
        <p14:creationId xmlns:p14="http://schemas.microsoft.com/office/powerpoint/2010/main" val="32374257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 name="8 Conector recto"/>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135782"/>
            <a:ext cx="9144000" cy="562074"/>
          </a:xfrm>
        </p:spPr>
        <p:txBody>
          <a:bodyPr>
            <a:noAutofit/>
          </a:bodyPr>
          <a:lstStyle/>
          <a:p>
            <a:r>
              <a:rPr lang="es-MX" sz="3400" b="1" dirty="0" smtClean="0">
                <a:solidFill>
                  <a:schemeClr val="bg1"/>
                </a:solidFill>
              </a:rPr>
              <a:t>¿Por qué necesitamos aceleradores de partículas?</a:t>
            </a:r>
            <a:endParaRPr lang="es-MX" sz="3400" b="1" dirty="0">
              <a:solidFill>
                <a:schemeClr val="bg1"/>
              </a:solidFill>
            </a:endParaRPr>
          </a:p>
        </p:txBody>
      </p:sp>
      <p:sp>
        <p:nvSpPr>
          <p:cNvPr id="3" name="Content Placeholder 2"/>
          <p:cNvSpPr>
            <a:spLocks noGrp="1"/>
          </p:cNvSpPr>
          <p:nvPr>
            <p:ph idx="1"/>
          </p:nvPr>
        </p:nvSpPr>
        <p:spPr>
          <a:xfrm>
            <a:off x="2308561" y="764704"/>
            <a:ext cx="5010601" cy="2411036"/>
          </a:xfrm>
        </p:spPr>
        <p:txBody>
          <a:bodyPr>
            <a:normAutofit fontScale="77500" lnSpcReduction="20000"/>
          </a:bodyPr>
          <a:lstStyle/>
          <a:p>
            <a:pPr marL="0" indent="0">
              <a:buNone/>
            </a:pPr>
            <a:r>
              <a:rPr lang="es-MX" sz="4900" dirty="0" smtClean="0">
                <a:solidFill>
                  <a:srgbClr val="000000"/>
                </a:solidFill>
              </a:rPr>
              <a:t>Múltiples aplicaciones:</a:t>
            </a:r>
            <a:endParaRPr lang="es-MX" dirty="0" smtClean="0">
              <a:solidFill>
                <a:srgbClr val="000000"/>
              </a:solidFill>
            </a:endParaRPr>
          </a:p>
          <a:p>
            <a:pPr marL="0" indent="0">
              <a:buNone/>
            </a:pPr>
            <a:endParaRPr lang="es-MX" dirty="0" smtClean="0">
              <a:solidFill>
                <a:srgbClr val="000000"/>
              </a:solidFill>
            </a:endParaRPr>
          </a:p>
          <a:p>
            <a:pPr marL="0" indent="0">
              <a:buNone/>
            </a:pPr>
            <a:endParaRPr lang="es-MX" dirty="0" smtClean="0">
              <a:solidFill>
                <a:srgbClr val="000000"/>
              </a:solidFill>
            </a:endParaRPr>
          </a:p>
          <a:p>
            <a:pPr marL="457200" lvl="1" indent="0">
              <a:buNone/>
            </a:pPr>
            <a:endParaRPr lang="es-MX" dirty="0" smtClean="0">
              <a:solidFill>
                <a:srgbClr val="000000"/>
              </a:solidFill>
            </a:endParaRPr>
          </a:p>
          <a:p>
            <a:pPr marL="457200" lvl="1" indent="0">
              <a:buNone/>
            </a:pPr>
            <a:r>
              <a:rPr lang="es-MX" dirty="0" smtClean="0">
                <a:solidFill>
                  <a:srgbClr val="000000"/>
                </a:solidFill>
              </a:rPr>
              <a:t>                            </a:t>
            </a:r>
          </a:p>
          <a:p>
            <a:pPr lvl="1"/>
            <a:endParaRPr lang="es-MX" dirty="0" smtClean="0">
              <a:solidFill>
                <a:srgbClr val="000000"/>
              </a:solidFill>
            </a:endParaRPr>
          </a:p>
          <a:p>
            <a:pPr lvl="1">
              <a:buNone/>
            </a:pPr>
            <a:endParaRPr lang="es-MX" dirty="0" smtClean="0">
              <a:solidFill>
                <a:srgbClr val="000000"/>
              </a:solidFill>
            </a:endParaRPr>
          </a:p>
        </p:txBody>
      </p:sp>
      <p:cxnSp>
        <p:nvCxnSpPr>
          <p:cNvPr id="5" name="Straight Connector 4"/>
          <p:cNvCxnSpPr/>
          <p:nvPr/>
        </p:nvCxnSpPr>
        <p:spPr>
          <a:xfrm>
            <a:off x="770712" y="764704"/>
            <a:ext cx="7905744"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stretch>
            <a:fillRect/>
          </a:stretch>
        </p:blipFill>
        <p:spPr>
          <a:xfrm>
            <a:off x="135235" y="1416905"/>
            <a:ext cx="876747" cy="876747"/>
          </a:xfrm>
          <a:prstGeom prst="rect">
            <a:avLst/>
          </a:prstGeom>
        </p:spPr>
      </p:pic>
      <p:sp>
        <p:nvSpPr>
          <p:cNvPr id="8" name="TextBox 7"/>
          <p:cNvSpPr txBox="1"/>
          <p:nvPr/>
        </p:nvSpPr>
        <p:spPr>
          <a:xfrm>
            <a:off x="2396228" y="2032042"/>
            <a:ext cx="4660975" cy="523220"/>
          </a:xfrm>
          <a:prstGeom prst="rect">
            <a:avLst/>
          </a:prstGeom>
          <a:noFill/>
        </p:spPr>
        <p:txBody>
          <a:bodyPr wrap="square" rtlCol="0">
            <a:spAutoFit/>
          </a:bodyPr>
          <a:lstStyle/>
          <a:p>
            <a:pPr algn="ctr"/>
            <a:r>
              <a:rPr lang="es-MX" sz="2800" b="1" dirty="0" smtClean="0">
                <a:solidFill>
                  <a:srgbClr val="000000"/>
                </a:solidFill>
              </a:rPr>
              <a:t>UMSNH, UAS, UG, ININ</a:t>
            </a:r>
            <a:endParaRPr lang="es-MX" sz="2800" b="1" dirty="0">
              <a:solidFill>
                <a:srgbClr val="000000"/>
              </a:solidFill>
            </a:endParaRPr>
          </a:p>
        </p:txBody>
      </p:sp>
      <p:sp>
        <p:nvSpPr>
          <p:cNvPr id="15" name="TextBox 14"/>
          <p:cNvSpPr txBox="1"/>
          <p:nvPr/>
        </p:nvSpPr>
        <p:spPr>
          <a:xfrm>
            <a:off x="966340" y="1525861"/>
            <a:ext cx="7230590" cy="954107"/>
          </a:xfrm>
          <a:prstGeom prst="rect">
            <a:avLst/>
          </a:prstGeom>
          <a:noFill/>
        </p:spPr>
        <p:txBody>
          <a:bodyPr wrap="none" rtlCol="0">
            <a:spAutoFit/>
          </a:bodyPr>
          <a:lstStyle/>
          <a:p>
            <a:r>
              <a:rPr lang="es-MX" sz="2800" b="1" dirty="0" smtClean="0">
                <a:solidFill>
                  <a:srgbClr val="E46C0A"/>
                </a:solidFill>
                <a:effectLst/>
              </a:rPr>
              <a:t>Industria: irradiación de alimentos y materiales</a:t>
            </a:r>
            <a:endParaRPr lang="es-MX" sz="2800" b="1" dirty="0">
              <a:solidFill>
                <a:srgbClr val="E46C0A"/>
              </a:solidFill>
              <a:effectLst/>
            </a:endParaRPr>
          </a:p>
          <a:p>
            <a:endParaRPr lang="es-MX" sz="2800" dirty="0">
              <a:effectLst/>
            </a:endParaRPr>
          </a:p>
        </p:txBody>
      </p:sp>
      <p:sp>
        <p:nvSpPr>
          <p:cNvPr id="16" name="TextBox 15"/>
          <p:cNvSpPr txBox="1"/>
          <p:nvPr/>
        </p:nvSpPr>
        <p:spPr>
          <a:xfrm>
            <a:off x="949631" y="2663406"/>
            <a:ext cx="7905744" cy="1384995"/>
          </a:xfrm>
          <a:prstGeom prst="rect">
            <a:avLst/>
          </a:prstGeom>
          <a:noFill/>
        </p:spPr>
        <p:txBody>
          <a:bodyPr wrap="square" rtlCol="0">
            <a:spAutoFit/>
          </a:bodyPr>
          <a:lstStyle/>
          <a:p>
            <a:r>
              <a:rPr lang="es-MX" sz="2800" b="1" dirty="0" smtClean="0">
                <a:solidFill>
                  <a:srgbClr val="3366FF"/>
                </a:solidFill>
                <a:effectLst/>
              </a:rPr>
              <a:t>Seguridad: aceleradores usados en inspección de camiones de carga y contenedores  </a:t>
            </a:r>
            <a:endParaRPr lang="es-MX" sz="2800" b="1" dirty="0">
              <a:solidFill>
                <a:srgbClr val="3366FF"/>
              </a:solidFill>
              <a:effectLst/>
            </a:endParaRPr>
          </a:p>
          <a:p>
            <a:endParaRPr lang="es-MX" sz="2800" dirty="0">
              <a:effectLst/>
            </a:endParaRPr>
          </a:p>
        </p:txBody>
      </p:sp>
      <p:pic>
        <p:nvPicPr>
          <p:cNvPr id="17" name="Picture 16"/>
          <p:cNvPicPr>
            <a:picLocks noChangeAspect="1"/>
          </p:cNvPicPr>
          <p:nvPr/>
        </p:nvPicPr>
        <p:blipFill>
          <a:blip r:embed="rId4"/>
          <a:stretch>
            <a:fillRect/>
          </a:stretch>
        </p:blipFill>
        <p:spPr>
          <a:xfrm>
            <a:off x="147314" y="2730254"/>
            <a:ext cx="802317" cy="902906"/>
          </a:xfrm>
          <a:prstGeom prst="rect">
            <a:avLst/>
          </a:prstGeom>
        </p:spPr>
      </p:pic>
      <p:sp>
        <p:nvSpPr>
          <p:cNvPr id="20" name="TextBox 19"/>
          <p:cNvSpPr txBox="1"/>
          <p:nvPr/>
        </p:nvSpPr>
        <p:spPr>
          <a:xfrm>
            <a:off x="2710980" y="3536111"/>
            <a:ext cx="3826416" cy="523220"/>
          </a:xfrm>
          <a:prstGeom prst="rect">
            <a:avLst/>
          </a:prstGeom>
          <a:noFill/>
        </p:spPr>
        <p:txBody>
          <a:bodyPr wrap="square" rtlCol="0">
            <a:spAutoFit/>
          </a:bodyPr>
          <a:lstStyle/>
          <a:p>
            <a:pPr algn="ctr"/>
            <a:r>
              <a:rPr lang="es-MX" sz="2800" b="1" dirty="0" smtClean="0">
                <a:solidFill>
                  <a:srgbClr val="000000"/>
                </a:solidFill>
              </a:rPr>
              <a:t>PGJ-Puebla</a:t>
            </a:r>
            <a:endParaRPr lang="es-MX" sz="2800" b="1" dirty="0">
              <a:solidFill>
                <a:srgbClr val="000000"/>
              </a:solidFill>
            </a:endParaRPr>
          </a:p>
        </p:txBody>
      </p:sp>
      <p:sp>
        <p:nvSpPr>
          <p:cNvPr id="21" name="TextBox 20"/>
          <p:cNvSpPr txBox="1"/>
          <p:nvPr/>
        </p:nvSpPr>
        <p:spPr>
          <a:xfrm>
            <a:off x="849377" y="4126202"/>
            <a:ext cx="7905744" cy="1384995"/>
          </a:xfrm>
          <a:prstGeom prst="rect">
            <a:avLst/>
          </a:prstGeom>
          <a:noFill/>
        </p:spPr>
        <p:txBody>
          <a:bodyPr wrap="square" rtlCol="0">
            <a:spAutoFit/>
          </a:bodyPr>
          <a:lstStyle/>
          <a:p>
            <a:r>
              <a:rPr lang="es-MX" sz="2800" b="1" dirty="0" smtClean="0">
                <a:solidFill>
                  <a:srgbClr val="008000"/>
                </a:solidFill>
                <a:effectLst/>
              </a:rPr>
              <a:t>Medicina: terapia contra el cancer, producción de radiofármacos y esterilización de material médico.</a:t>
            </a:r>
            <a:endParaRPr lang="es-MX" sz="2800" b="1" dirty="0">
              <a:solidFill>
                <a:srgbClr val="008000"/>
              </a:solidFill>
              <a:effectLst/>
            </a:endParaRPr>
          </a:p>
          <a:p>
            <a:endParaRPr lang="es-MX" sz="2800" dirty="0">
              <a:effectLst/>
            </a:endParaRPr>
          </a:p>
        </p:txBody>
      </p:sp>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a:off x="-111405" y="4182097"/>
            <a:ext cx="1180570" cy="786850"/>
          </a:xfrm>
          <a:prstGeom prst="rect">
            <a:avLst/>
          </a:prstGeom>
        </p:spPr>
      </p:pic>
      <p:sp>
        <p:nvSpPr>
          <p:cNvPr id="23" name="TextBox 22"/>
          <p:cNvSpPr txBox="1"/>
          <p:nvPr/>
        </p:nvSpPr>
        <p:spPr>
          <a:xfrm>
            <a:off x="668018" y="5747181"/>
            <a:ext cx="8161759" cy="523220"/>
          </a:xfrm>
          <a:prstGeom prst="rect">
            <a:avLst/>
          </a:prstGeom>
          <a:noFill/>
        </p:spPr>
        <p:txBody>
          <a:bodyPr wrap="none" rtlCol="0">
            <a:spAutoFit/>
          </a:bodyPr>
          <a:lstStyle/>
          <a:p>
            <a:r>
              <a:rPr lang="es-MX" sz="2800" dirty="0">
                <a:effectLst/>
              </a:rPr>
              <a:t>: </a:t>
            </a:r>
            <a:r>
              <a:rPr lang="es-MX" sz="2800" b="1" dirty="0">
                <a:solidFill>
                  <a:srgbClr val="FF0000"/>
                </a:solidFill>
                <a:effectLst/>
              </a:rPr>
              <a:t>Ciencia y </a:t>
            </a:r>
            <a:r>
              <a:rPr lang="es-MX" sz="2800" b="1" dirty="0" smtClean="0">
                <a:solidFill>
                  <a:srgbClr val="FF0000"/>
                </a:solidFill>
                <a:effectLst/>
              </a:rPr>
              <a:t>tecnología: espectroscopías, imagenología.</a:t>
            </a:r>
            <a:endParaRPr lang="es-MX" sz="2800" dirty="0">
              <a:effectLst/>
            </a:endParaRPr>
          </a:p>
        </p:txBody>
      </p:sp>
      <p:pic>
        <p:nvPicPr>
          <p:cNvPr id="24" name="Picture 23"/>
          <p:cNvPicPr>
            <a:picLocks noChangeAspect="1"/>
          </p:cNvPicPr>
          <p:nvPr/>
        </p:nvPicPr>
        <p:blipFill>
          <a:blip r:embed="rId6"/>
          <a:stretch>
            <a:fillRect/>
          </a:stretch>
        </p:blipFill>
        <p:spPr>
          <a:xfrm>
            <a:off x="147314" y="5728453"/>
            <a:ext cx="704503" cy="612407"/>
          </a:xfrm>
          <a:prstGeom prst="rect">
            <a:avLst/>
          </a:prstGeom>
        </p:spPr>
      </p:pic>
      <p:sp>
        <p:nvSpPr>
          <p:cNvPr id="25" name="TextBox 24"/>
          <p:cNvSpPr txBox="1"/>
          <p:nvPr/>
        </p:nvSpPr>
        <p:spPr>
          <a:xfrm>
            <a:off x="887675" y="4946607"/>
            <a:ext cx="7788781" cy="523220"/>
          </a:xfrm>
          <a:prstGeom prst="rect">
            <a:avLst/>
          </a:prstGeom>
          <a:noFill/>
        </p:spPr>
        <p:txBody>
          <a:bodyPr wrap="square" rtlCol="0">
            <a:spAutoFit/>
          </a:bodyPr>
          <a:lstStyle/>
          <a:p>
            <a:pPr algn="ctr"/>
            <a:r>
              <a:rPr lang="es-MX" sz="2800" b="1" dirty="0" smtClean="0">
                <a:solidFill>
                  <a:srgbClr val="000000"/>
                </a:solidFill>
              </a:rPr>
              <a:t>Hospitales, radiofarmacias, UNAM, </a:t>
            </a:r>
            <a:r>
              <a:rPr lang="es-MX" sz="2800" b="1" dirty="0" smtClean="0">
                <a:solidFill>
                  <a:srgbClr val="000000"/>
                </a:solidFill>
              </a:rPr>
              <a:t>BUAP, ININ</a:t>
            </a:r>
            <a:endParaRPr lang="es-MX" sz="2800" b="1" dirty="0">
              <a:solidFill>
                <a:srgbClr val="000000"/>
              </a:solidFill>
            </a:endParaRPr>
          </a:p>
        </p:txBody>
      </p:sp>
      <p:sp>
        <p:nvSpPr>
          <p:cNvPr id="26" name="TextBox 25"/>
          <p:cNvSpPr txBox="1"/>
          <p:nvPr/>
        </p:nvSpPr>
        <p:spPr>
          <a:xfrm>
            <a:off x="911728" y="6164218"/>
            <a:ext cx="7788781" cy="523220"/>
          </a:xfrm>
          <a:prstGeom prst="rect">
            <a:avLst/>
          </a:prstGeom>
          <a:noFill/>
        </p:spPr>
        <p:txBody>
          <a:bodyPr wrap="square" rtlCol="0">
            <a:spAutoFit/>
          </a:bodyPr>
          <a:lstStyle/>
          <a:p>
            <a:pPr algn="ctr"/>
            <a:r>
              <a:rPr lang="es-MX" sz="2800" b="1" dirty="0" smtClean="0">
                <a:solidFill>
                  <a:srgbClr val="000000"/>
                </a:solidFill>
              </a:rPr>
              <a:t>ININ, UNAM, UAS, UG, Red TULS</a:t>
            </a:r>
            <a:endParaRPr lang="es-MX" sz="2800" b="1" dirty="0">
              <a:solidFill>
                <a:srgbClr val="000000"/>
              </a:solidFill>
            </a:endParaRPr>
          </a:p>
        </p:txBody>
      </p:sp>
    </p:spTree>
    <p:extLst>
      <p:ext uri="{BB962C8B-B14F-4D97-AF65-F5344CB8AC3E}">
        <p14:creationId xmlns:p14="http://schemas.microsoft.com/office/powerpoint/2010/main" val="23923295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8"/>
            <a:ext cx="8229600" cy="1143000"/>
          </a:xfrm>
        </p:spPr>
        <p:txBody>
          <a:bodyPr>
            <a:normAutofit/>
          </a:bodyPr>
          <a:lstStyle/>
          <a:p>
            <a:r>
              <a:rPr lang="es-MX" b="1" dirty="0" smtClean="0">
                <a:solidFill>
                  <a:srgbClr val="FF0000"/>
                </a:solidFill>
                <a:effectLst>
                  <a:glow rad="101600">
                    <a:schemeClr val="bg1">
                      <a:alpha val="75000"/>
                    </a:schemeClr>
                  </a:glow>
                </a:effectLst>
              </a:rPr>
              <a:t>¡Recursos Humanos!</a:t>
            </a:r>
            <a:endParaRPr lang="es-MX" b="1" dirty="0">
              <a:solidFill>
                <a:srgbClr val="FF0000"/>
              </a:solidFill>
              <a:effectLst>
                <a:glow rad="101600">
                  <a:schemeClr val="bg1">
                    <a:alpha val="75000"/>
                  </a:schemeClr>
                </a:glow>
              </a:effectLst>
            </a:endParaRPr>
          </a:p>
        </p:txBody>
      </p:sp>
      <p:pic>
        <p:nvPicPr>
          <p:cNvPr id="5" name="Picture 4"/>
          <p:cNvPicPr>
            <a:picLocks noChangeAspect="1"/>
          </p:cNvPicPr>
          <p:nvPr/>
        </p:nvPicPr>
        <p:blipFill>
          <a:blip r:embed="rId2"/>
          <a:stretch>
            <a:fillRect/>
          </a:stretch>
        </p:blipFill>
        <p:spPr>
          <a:xfrm>
            <a:off x="3249689" y="1354791"/>
            <a:ext cx="2588618" cy="916971"/>
          </a:xfrm>
          <a:prstGeom prst="rect">
            <a:avLst/>
          </a:prstGeom>
          <a:ln>
            <a:noFill/>
          </a:ln>
          <a:effectLst>
            <a:softEdge rad="112500"/>
          </a:effectLst>
        </p:spPr>
      </p:pic>
      <p:pic>
        <p:nvPicPr>
          <p:cNvPr id="6" name="6 Imagen"/>
          <p:cNvPicPr/>
          <p:nvPr/>
        </p:nvPicPr>
        <p:blipFill>
          <a:blip r:embed="rId3">
            <a:extLst>
              <a:ext uri="{28A0092B-C50C-407E-A947-70E740481C1C}">
                <a14:useLocalDpi xmlns:a14="http://schemas.microsoft.com/office/drawing/2010/main" val="0"/>
              </a:ext>
            </a:extLst>
          </a:blip>
          <a:stretch>
            <a:fillRect/>
          </a:stretch>
        </p:blipFill>
        <p:spPr>
          <a:xfrm>
            <a:off x="255228" y="2862402"/>
            <a:ext cx="2308359" cy="1504844"/>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6988344" y="2670762"/>
            <a:ext cx="1833149" cy="1745477"/>
          </a:xfrm>
          <a:prstGeom prst="rect">
            <a:avLst/>
          </a:prstGeom>
          <a:ln>
            <a:noFill/>
          </a:ln>
          <a:effectLst>
            <a:softEdge rad="112500"/>
          </a:effectLst>
        </p:spPr>
      </p:pic>
      <p:pic>
        <p:nvPicPr>
          <p:cNvPr id="8" name="Imagen 3"/>
          <p:cNvPicPr>
            <a:picLocks noChangeAspect="1"/>
          </p:cNvPicPr>
          <p:nvPr/>
        </p:nvPicPr>
        <p:blipFill rotWithShape="1">
          <a:blip r:embed="rId5">
            <a:extLst>
              <a:ext uri="{BEBA8EAE-BF5A-486C-A8C5-ECC9F3942E4B}">
                <a14:imgProps xmlns:a14="http://schemas.microsoft.com/office/drawing/2010/main">
                  <a14:imgLayer r:embed="rId6">
                    <a14:imgEffect>
                      <a14:backgroundRemoval t="1953" b="91471" l="14014" r="93311">
                        <a14:foregroundMark x1="37744" y1="49284" x2="37744" y2="49284"/>
                        <a14:foregroundMark x1="36279" y1="49284" x2="36279" y2="49284"/>
                        <a14:foregroundMark x1="32031" y1="49544" x2="32031" y2="49544"/>
                        <a14:foregroundMark x1="36816" y1="47591" x2="36816" y2="47591"/>
                        <a14:foregroundMark x1="37207" y1="48112" x2="37207" y2="48112"/>
                        <a14:foregroundMark x1="38135" y1="48112" x2="38135" y2="48112"/>
                        <a14:foregroundMark x1="65918" y1="47591" x2="65918" y2="47591"/>
                        <a14:foregroundMark x1="67920" y1="47852" x2="67920" y2="47852"/>
                        <a14:foregroundMark x1="67773" y1="47591" x2="67773" y2="47591"/>
                        <a14:foregroundMark x1="68311" y1="34831" x2="68311" y2="34831"/>
                        <a14:foregroundMark x1="51904" y1="23047" x2="51904" y2="23047"/>
                        <a14:foregroundMark x1="52832" y1="17643" x2="52832" y2="17643"/>
                        <a14:foregroundMark x1="47510" y1="27930" x2="47510" y2="27930"/>
                        <a14:foregroundMark x1="90234" y1="47070" x2="90234" y2="47070"/>
                        <a14:foregroundMark x1="93359" y1="47591" x2="93359" y2="47591"/>
                        <a14:foregroundMark x1="52490" y1="7552" x2="52490" y2="7552"/>
                        <a14:foregroundMark x1="18799" y1="46875" x2="18799" y2="46875"/>
                        <a14:foregroundMark x1="14014" y1="48307" x2="14014" y2="48307"/>
                        <a14:foregroundMark x1="19531" y1="43685" x2="19531" y2="43685"/>
                        <a14:foregroundMark x1="19141" y1="50781" x2="19141" y2="50781"/>
                        <a14:foregroundMark x1="16211" y1="48828" x2="16211" y2="48828"/>
                        <a14:foregroundMark x1="15674" y1="46615" x2="15674" y2="46615"/>
                        <a14:foregroundMark x1="17285" y1="47331" x2="17285" y2="47331"/>
                        <a14:foregroundMark x1="84521" y1="44141" x2="84521" y2="44141"/>
                        <a14:foregroundMark x1="84521" y1="41211" x2="84521" y2="41211"/>
                        <a14:foregroundMark x1="84863" y1="53711" x2="84863" y2="53711"/>
                        <a14:foregroundMark x1="84863" y1="50781" x2="84863" y2="50781"/>
                        <a14:foregroundMark x1="86523" y1="50781" x2="86523" y2="50781"/>
                        <a14:foregroundMark x1="91309" y1="49284" x2="91309" y2="49284"/>
                        <a14:foregroundMark x1="91699" y1="46615" x2="91699" y2="46615"/>
                        <a14:foregroundMark x1="50977" y1="91536" x2="50977" y2="91536"/>
                        <a14:foregroundMark x1="55762" y1="90299" x2="55762" y2="90299"/>
                        <a14:foregroundMark x1="51758" y1="1953" x2="51758" y2="1953"/>
                        <a14:foregroundMark x1="28906" y1="81966" x2="28906" y2="81966"/>
                        <a14:foregroundMark x1="48242" y1="4167" x2="48242" y2="4167"/>
                        <a14:foregroundMark x1="55762" y1="3385" x2="55762" y2="3385"/>
                        <a14:backgroundMark x1="65723" y1="6836" x2="65723" y2="6836"/>
                        <a14:backgroundMark x1="74951" y1="12240" x2="74951" y2="12240"/>
                        <a14:backgroundMark x1="75098" y1="18359" x2="75098" y2="18359"/>
                        <a14:backgroundMark x1="74023" y1="15690" x2="74023" y2="15690"/>
                        <a14:backgroundMark x1="74756" y1="5859" x2="74756" y2="5859"/>
                        <a14:backgroundMark x1="42139" y1="6120" x2="42139" y2="6120"/>
                      </a14:backgroundRemoval>
                    </a14:imgEffect>
                  </a14:imgLayer>
                </a14:imgProps>
              </a:ext>
            </a:extLst>
          </a:blip>
          <a:srcRect l="12336" t="-33" r="4815" b="-1"/>
          <a:stretch/>
        </p:blipFill>
        <p:spPr>
          <a:xfrm>
            <a:off x="5968096" y="5250324"/>
            <a:ext cx="1706005" cy="1544882"/>
          </a:xfrm>
          <a:prstGeom prst="rect">
            <a:avLst/>
          </a:prstGeom>
        </p:spPr>
      </p:pic>
      <p:sp>
        <p:nvSpPr>
          <p:cNvPr id="4" name="TextBox 3"/>
          <p:cNvSpPr txBox="1"/>
          <p:nvPr/>
        </p:nvSpPr>
        <p:spPr>
          <a:xfrm>
            <a:off x="3139108" y="985459"/>
            <a:ext cx="2706858" cy="461665"/>
          </a:xfrm>
          <a:prstGeom prst="rect">
            <a:avLst/>
          </a:prstGeom>
          <a:noFill/>
        </p:spPr>
        <p:txBody>
          <a:bodyPr wrap="square" rtlCol="0">
            <a:spAutoFit/>
          </a:bodyPr>
          <a:lstStyle/>
          <a:p>
            <a:pPr algn="ctr"/>
            <a:r>
              <a:rPr lang="es-MX" sz="2400" dirty="0" smtClean="0"/>
              <a:t>Fuente de Partículas</a:t>
            </a:r>
            <a:endParaRPr lang="es-MX" sz="2400" dirty="0"/>
          </a:p>
        </p:txBody>
      </p:sp>
      <p:sp>
        <p:nvSpPr>
          <p:cNvPr id="9" name="TextBox 8"/>
          <p:cNvSpPr txBox="1"/>
          <p:nvPr/>
        </p:nvSpPr>
        <p:spPr>
          <a:xfrm>
            <a:off x="-160732" y="2467044"/>
            <a:ext cx="3189400" cy="461665"/>
          </a:xfrm>
          <a:prstGeom prst="rect">
            <a:avLst/>
          </a:prstGeom>
          <a:noFill/>
        </p:spPr>
        <p:txBody>
          <a:bodyPr wrap="square" rtlCol="0">
            <a:spAutoFit/>
          </a:bodyPr>
          <a:lstStyle/>
          <a:p>
            <a:pPr algn="ctr"/>
            <a:r>
              <a:rPr lang="es-MX" sz="2400" dirty="0" smtClean="0"/>
              <a:t>Estructura acelerante</a:t>
            </a:r>
            <a:endParaRPr lang="es-MX" sz="2400" dirty="0"/>
          </a:p>
        </p:txBody>
      </p:sp>
      <p:sp>
        <p:nvSpPr>
          <p:cNvPr id="10" name="TextBox 9"/>
          <p:cNvSpPr txBox="1"/>
          <p:nvPr/>
        </p:nvSpPr>
        <p:spPr>
          <a:xfrm>
            <a:off x="6453163" y="2349091"/>
            <a:ext cx="2807112" cy="461665"/>
          </a:xfrm>
          <a:prstGeom prst="rect">
            <a:avLst/>
          </a:prstGeom>
          <a:noFill/>
        </p:spPr>
        <p:txBody>
          <a:bodyPr wrap="square" rtlCol="0">
            <a:spAutoFit/>
          </a:bodyPr>
          <a:lstStyle/>
          <a:p>
            <a:pPr algn="ctr"/>
            <a:r>
              <a:rPr lang="es-MX" sz="2400" dirty="0" smtClean="0"/>
              <a:t>Imanes</a:t>
            </a:r>
            <a:endParaRPr lang="es-MX" sz="2400" dirty="0"/>
          </a:p>
        </p:txBody>
      </p:sp>
      <p:pic>
        <p:nvPicPr>
          <p:cNvPr id="15" name="Picture 14"/>
          <p:cNvPicPr>
            <a:picLocks noChangeAspect="1"/>
          </p:cNvPicPr>
          <p:nvPr/>
        </p:nvPicPr>
        <p:blipFill>
          <a:blip r:embed="rId7"/>
          <a:stretch>
            <a:fillRect/>
          </a:stretch>
        </p:blipFill>
        <p:spPr>
          <a:xfrm>
            <a:off x="2493727" y="5019525"/>
            <a:ext cx="1300309" cy="1802701"/>
          </a:xfrm>
          <a:prstGeom prst="rect">
            <a:avLst/>
          </a:prstGeom>
          <a:ln>
            <a:noFill/>
          </a:ln>
          <a:effectLst>
            <a:softEdge rad="112500"/>
          </a:effectLst>
        </p:spPr>
      </p:pic>
      <p:sp>
        <p:nvSpPr>
          <p:cNvPr id="17" name="TextBox 16"/>
          <p:cNvSpPr txBox="1"/>
          <p:nvPr/>
        </p:nvSpPr>
        <p:spPr>
          <a:xfrm>
            <a:off x="2075230" y="4663224"/>
            <a:ext cx="2339260" cy="461665"/>
          </a:xfrm>
          <a:prstGeom prst="rect">
            <a:avLst/>
          </a:prstGeom>
          <a:noFill/>
        </p:spPr>
        <p:txBody>
          <a:bodyPr wrap="square" rtlCol="0">
            <a:spAutoFit/>
          </a:bodyPr>
          <a:lstStyle/>
          <a:p>
            <a:r>
              <a:rPr lang="es-MX" sz="2400" dirty="0" smtClean="0"/>
              <a:t>Sistema de vacío</a:t>
            </a:r>
            <a:endParaRPr lang="es-MX" sz="2400" dirty="0"/>
          </a:p>
        </p:txBody>
      </p:sp>
      <p:sp>
        <p:nvSpPr>
          <p:cNvPr id="18" name="TextBox 17"/>
          <p:cNvSpPr txBox="1"/>
          <p:nvPr/>
        </p:nvSpPr>
        <p:spPr>
          <a:xfrm>
            <a:off x="5201979" y="4671675"/>
            <a:ext cx="3403750" cy="461665"/>
          </a:xfrm>
          <a:prstGeom prst="rect">
            <a:avLst/>
          </a:prstGeom>
          <a:noFill/>
        </p:spPr>
        <p:txBody>
          <a:bodyPr wrap="square" rtlCol="0">
            <a:spAutoFit/>
          </a:bodyPr>
          <a:lstStyle/>
          <a:p>
            <a:r>
              <a:rPr lang="es-MX" sz="2400" dirty="0" smtClean="0"/>
              <a:t>Instrumentación y control</a:t>
            </a:r>
            <a:endParaRPr lang="es-MX" sz="2400" dirty="0"/>
          </a:p>
        </p:txBody>
      </p:sp>
      <p:sp>
        <p:nvSpPr>
          <p:cNvPr id="19" name="TextBox 18"/>
          <p:cNvSpPr txBox="1"/>
          <p:nvPr/>
        </p:nvSpPr>
        <p:spPr>
          <a:xfrm>
            <a:off x="3310349" y="3026916"/>
            <a:ext cx="283744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MX" b="1" dirty="0" smtClean="0"/>
              <a:t>Máquina que incrementa la energía de partículas cargadas y las confina en haces bien definidos.</a:t>
            </a:r>
            <a:endParaRPr lang="es-MX" b="1" dirty="0"/>
          </a:p>
        </p:txBody>
      </p:sp>
    </p:spTree>
    <p:extLst>
      <p:ext uri="{BB962C8B-B14F-4D97-AF65-F5344CB8AC3E}">
        <p14:creationId xmlns:p14="http://schemas.microsoft.com/office/powerpoint/2010/main" val="4785193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1"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endParaRPr lang="es-MX" sz="1800" strike="noStrike" spc="-1" dirty="0">
              <a:solidFill>
                <a:srgbClr val="000000"/>
              </a:solidFill>
              <a:uFill>
                <a:solidFill>
                  <a:srgbClr val="FFFFFF"/>
                </a:solidFill>
              </a:uFill>
              <a:latin typeface="Arial"/>
            </a:endParaRPr>
          </a:p>
        </p:txBody>
      </p:sp>
      <p:sp>
        <p:nvSpPr>
          <p:cNvPr id="282" name="CustomShape 4"/>
          <p:cNvSpPr/>
          <p:nvPr/>
        </p:nvSpPr>
        <p:spPr>
          <a:xfrm>
            <a:off x="1658880" y="371160"/>
            <a:ext cx="6468480" cy="419328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270" strike="noStrike" spc="-1" dirty="0">
                <a:solidFill>
                  <a:srgbClr val="000000"/>
                </a:solidFill>
                <a:uFill>
                  <a:solidFill>
                    <a:srgbClr val="FFFFFF"/>
                  </a:solidFill>
                </a:uFill>
                <a:latin typeface="Arial"/>
                <a:ea typeface="Droid Sans Fallback"/>
              </a:rPr>
              <a:t>Name:</a:t>
            </a:r>
            <a:r>
              <a:rPr lang="es-MX" sz="1270" b="1" strike="noStrike" spc="-1" dirty="0">
                <a:solidFill>
                  <a:srgbClr val="000000"/>
                </a:solidFill>
                <a:uFill>
                  <a:solidFill>
                    <a:srgbClr val="FFFFFF"/>
                  </a:solidFill>
                </a:uFill>
                <a:latin typeface="Arial"/>
                <a:ea typeface="Droid Sans Fallback"/>
              </a:rPr>
              <a:t>        </a:t>
            </a:r>
            <a:r>
              <a:rPr lang="es-MX" sz="1400" b="1" strike="noStrike" spc="-1" dirty="0">
                <a:solidFill>
                  <a:srgbClr val="000000"/>
                </a:solidFill>
                <a:uFill>
                  <a:solidFill>
                    <a:srgbClr val="FFFFFF"/>
                  </a:solidFill>
                </a:uFill>
                <a:latin typeface="Arial"/>
                <a:ea typeface="Droid Sans Fallback"/>
              </a:rPr>
              <a:t> Humberto Maury Cuna</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270" strike="noStrike" spc="-1" dirty="0">
                <a:solidFill>
                  <a:srgbClr val="000000"/>
                </a:solidFill>
                <a:uFill>
                  <a:solidFill>
                    <a:srgbClr val="FFFFFF"/>
                  </a:solidFill>
                </a:uFill>
                <a:latin typeface="Arial"/>
                <a:ea typeface="Droid Sans Fallback"/>
              </a:rPr>
              <a:t>Degree</a:t>
            </a:r>
            <a:r>
              <a:rPr lang="es-MX" sz="1270" b="1" strike="noStrike" spc="-1" dirty="0">
                <a:solidFill>
                  <a:srgbClr val="000000"/>
                </a:solidFill>
                <a:uFill>
                  <a:solidFill>
                    <a:srgbClr val="FFFFFF"/>
                  </a:solidFill>
                </a:uFill>
                <a:latin typeface="Arial"/>
                <a:ea typeface="Droid Sans Fallback"/>
              </a:rPr>
              <a:t>:   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Affiliations:  </a:t>
            </a:r>
            <a:r>
              <a:rPr lang="es-MX" sz="1400" b="1" strike="noStrike" spc="-1" dirty="0">
                <a:solidFill>
                  <a:srgbClr val="000000"/>
                </a:solidFill>
                <a:uFill>
                  <a:solidFill>
                    <a:srgbClr val="FFFFFF"/>
                  </a:solidFill>
                </a:uFill>
                <a:latin typeface="Arial"/>
                <a:ea typeface="Droid Sans Fallback"/>
              </a:rPr>
              <a:t>University of Guanajuato/CERN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Institutions where develops his research: </a:t>
            </a:r>
            <a:r>
              <a:rPr lang="es-MX" sz="1400" b="1" strike="noStrike" spc="-1" dirty="0">
                <a:solidFill>
                  <a:srgbClr val="000000"/>
                </a:solidFill>
                <a:uFill>
                  <a:solidFill>
                    <a:srgbClr val="FFFFFF"/>
                  </a:solidFill>
                </a:uFill>
                <a:latin typeface="Arial"/>
                <a:ea typeface="Droid Sans Fallback"/>
              </a:rPr>
              <a:t>CERN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p:txBody>
      </p:sp>
      <p:pic>
        <p:nvPicPr>
          <p:cNvPr id="283" name="Picture 3"/>
          <p:cNvPicPr/>
          <p:nvPr/>
        </p:nvPicPr>
        <p:blipFill>
          <a:blip r:embed="rId2"/>
          <a:stretch/>
        </p:blipFill>
        <p:spPr>
          <a:xfrm>
            <a:off x="144000" y="437400"/>
            <a:ext cx="1366920" cy="1716120"/>
          </a:xfrm>
          <a:prstGeom prst="rect">
            <a:avLst/>
          </a:prstGeom>
          <a:ln>
            <a:noFill/>
          </a:ln>
        </p:spPr>
      </p:pic>
      <p:sp>
        <p:nvSpPr>
          <p:cNvPr id="284" name="CustomShape 5"/>
          <p:cNvSpPr/>
          <p:nvPr/>
        </p:nvSpPr>
        <p:spPr>
          <a:xfrm>
            <a:off x="114480" y="4165920"/>
            <a:ext cx="6724440" cy="94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Mapping of the beam-induced synchrotron radiation at the LHC:</a:t>
            </a: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The EM radiation due to the beam in the LHC is a key ingredient to electron cloud build-up codes.  Employing codes as SYNRAD3D can help to map the distribution of the SR photons along the LHC.</a:t>
            </a:r>
            <a:endParaRPr lang="es-MX" sz="1800" strike="noStrike" spc="-1" dirty="0">
              <a:solidFill>
                <a:srgbClr val="000000"/>
              </a:solidFill>
              <a:uFill>
                <a:solidFill>
                  <a:srgbClr val="FFFFFF"/>
                </a:solidFill>
              </a:uFill>
              <a:latin typeface="Arial"/>
            </a:endParaRPr>
          </a:p>
        </p:txBody>
      </p:sp>
      <p:sp>
        <p:nvSpPr>
          <p:cNvPr id="285" name="CustomShape 6"/>
          <p:cNvSpPr/>
          <p:nvPr/>
        </p:nvSpPr>
        <p:spPr>
          <a:xfrm>
            <a:off x="169560" y="5214240"/>
            <a:ext cx="6669360" cy="78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Particle Accelerator Group at UG:</a:t>
            </a:r>
            <a:r>
              <a:rPr lang="es-MX" sz="1400" b="1" strike="noStrike" spc="-1" dirty="0">
                <a:solidFill>
                  <a:srgbClr val="292934"/>
                </a:solidFill>
                <a:uFill>
                  <a:solidFill>
                    <a:srgbClr val="FFFFFF"/>
                  </a:solidFill>
                </a:uFill>
                <a:latin typeface="Arial"/>
                <a:ea typeface="DejaVu Sans"/>
              </a:rPr>
              <a:t> </a:t>
            </a:r>
            <a:r>
              <a:rPr lang="es-MX" sz="1400" strike="noStrike" spc="-1" dirty="0">
                <a:solidFill>
                  <a:srgbClr val="292934"/>
                </a:solidFill>
                <a:uFill>
                  <a:solidFill>
                    <a:srgbClr val="FFFFFF"/>
                  </a:solidFill>
                </a:uFill>
                <a:latin typeface="Arial"/>
                <a:ea typeface="DejaVu Sans"/>
              </a:rPr>
              <a:t>Currently, I am coordinating the particle accelerator group at Universidad de Guanajuato. The group is formed by 2 mechatronics engineers, 1 Electromechanic engineer and two undergrad physics students</a:t>
            </a:r>
            <a:r>
              <a:rPr lang="es-MX" sz="1800" strike="noStrike" spc="-1" dirty="0">
                <a:solidFill>
                  <a:srgbClr val="292934"/>
                </a:solidFill>
                <a:uFill>
                  <a:solidFill>
                    <a:srgbClr val="FFFFFF"/>
                  </a:solidFill>
                </a:uFill>
                <a:latin typeface="Arial"/>
                <a:ea typeface="DejaVu Sans"/>
              </a:rPr>
              <a:t>.  </a:t>
            </a:r>
            <a:endParaRPr lang="es-MX" sz="1800" strike="noStrike" spc="-1" dirty="0">
              <a:solidFill>
                <a:srgbClr val="000000"/>
              </a:solidFill>
              <a:uFill>
                <a:solidFill>
                  <a:srgbClr val="FFFFFF"/>
                </a:solidFill>
              </a:uFill>
              <a:latin typeface="Arial"/>
            </a:endParaRPr>
          </a:p>
        </p:txBody>
      </p:sp>
      <p:pic>
        <p:nvPicPr>
          <p:cNvPr id="286" name="Picture 2"/>
          <p:cNvPicPr/>
          <p:nvPr/>
        </p:nvPicPr>
        <p:blipFill>
          <a:blip r:embed="rId3"/>
          <a:stretch/>
        </p:blipFill>
        <p:spPr>
          <a:xfrm>
            <a:off x="6767060" y="752124"/>
            <a:ext cx="2253240" cy="1467720"/>
          </a:xfrm>
          <a:prstGeom prst="rect">
            <a:avLst/>
          </a:prstGeom>
          <a:ln>
            <a:noFill/>
          </a:ln>
        </p:spPr>
      </p:pic>
      <p:sp>
        <p:nvSpPr>
          <p:cNvPr id="287" name="CustomShape 7"/>
          <p:cNvSpPr/>
          <p:nvPr/>
        </p:nvSpPr>
        <p:spPr>
          <a:xfrm>
            <a:off x="97560" y="2219844"/>
            <a:ext cx="248328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dirty="0">
                <a:solidFill>
                  <a:srgbClr val="0000FF"/>
                </a:solidFill>
                <a:uFill>
                  <a:solidFill>
                    <a:srgbClr val="FFFFFF"/>
                  </a:solidFill>
                </a:uFill>
                <a:latin typeface="Arial"/>
                <a:ea typeface="DejaVu Sans"/>
                <a:hlinkClick r:id="rId4"/>
              </a:rPr>
              <a:t>israel.maury@ugto.mx</a:t>
            </a:r>
            <a:endParaRPr lang="es-MX" sz="1800" strike="noStrike" spc="-1" dirty="0">
              <a:solidFill>
                <a:srgbClr val="000000"/>
              </a:solidFill>
              <a:uFill>
                <a:solidFill>
                  <a:srgbClr val="FFFFFF"/>
                </a:solidFill>
              </a:uFill>
              <a:latin typeface="Arial"/>
            </a:endParaRPr>
          </a:p>
        </p:txBody>
      </p:sp>
      <p:sp>
        <p:nvSpPr>
          <p:cNvPr id="288" name="CustomShape 8"/>
          <p:cNvSpPr/>
          <p:nvPr/>
        </p:nvSpPr>
        <p:spPr>
          <a:xfrm>
            <a:off x="162360" y="3016080"/>
            <a:ext cx="67262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b="1" strike="noStrike" spc="-1" dirty="0">
                <a:solidFill>
                  <a:srgbClr val="000000"/>
                </a:solidFill>
                <a:uFill>
                  <a:solidFill>
                    <a:srgbClr val="FFFFFF"/>
                  </a:solidFill>
                </a:uFill>
                <a:latin typeface="Arial"/>
                <a:ea typeface="DejaVu Sans"/>
              </a:rPr>
              <a:t>Electron cloud effects in the LHC and FCC:</a:t>
            </a:r>
            <a:endParaRPr lang="es-MX" sz="1800" strike="noStrike" spc="-1" dirty="0">
              <a:solidFill>
                <a:srgbClr val="000000"/>
              </a:solidFill>
              <a:uFill>
                <a:solidFill>
                  <a:srgbClr val="FFFFFF"/>
                </a:solidFill>
              </a:uFill>
              <a:latin typeface="Arial"/>
            </a:endParaRPr>
          </a:p>
          <a:p>
            <a:pPr algn="just">
              <a:lnSpc>
                <a:spcPct val="100000"/>
              </a:lnSpc>
            </a:pPr>
            <a:r>
              <a:rPr lang="es-MX" sz="1400" strike="noStrike" spc="-1" dirty="0">
                <a:solidFill>
                  <a:srgbClr val="292934"/>
                </a:solidFill>
                <a:uFill>
                  <a:solidFill>
                    <a:srgbClr val="FFFFFF"/>
                  </a:solidFill>
                </a:uFill>
                <a:latin typeface="Arial"/>
                <a:ea typeface="DejaVu Sans"/>
              </a:rPr>
              <a:t>An electron cloud is an important issue for the LHC performance and beam quality. I am woking on studies to mitigate this effect. In addition, how EC will affect the future accelerators like FCC is being investigated.</a:t>
            </a:r>
            <a:endParaRPr lang="es-MX" sz="1800" strike="noStrike" spc="-1" dirty="0">
              <a:solidFill>
                <a:srgbClr val="000000"/>
              </a:solidFill>
              <a:uFill>
                <a:solidFill>
                  <a:srgbClr val="FFFFFF"/>
                </a:solidFill>
              </a:uFill>
              <a:latin typeface="Arial"/>
            </a:endParaRPr>
          </a:p>
        </p:txBody>
      </p:sp>
      <p:sp>
        <p:nvSpPr>
          <p:cNvPr id="289" name="CustomShape 9"/>
          <p:cNvSpPr/>
          <p:nvPr/>
        </p:nvSpPr>
        <p:spPr>
          <a:xfrm>
            <a:off x="216000" y="6255360"/>
            <a:ext cx="8966880" cy="60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MX" sz="1400" strike="noStrike" spc="-1" dirty="0">
                <a:solidFill>
                  <a:srgbClr val="000000"/>
                </a:solidFill>
                <a:uFill>
                  <a:solidFill>
                    <a:srgbClr val="FFFFFF"/>
                  </a:solidFill>
                </a:uFill>
                <a:latin typeface="Arial"/>
                <a:ea typeface="DejaVu Sans"/>
              </a:rPr>
              <a:t>Areas of interest: </a:t>
            </a:r>
            <a:r>
              <a:rPr lang="es-MX" sz="1400" b="1" strike="noStrike" spc="-1" dirty="0">
                <a:solidFill>
                  <a:srgbClr val="292934"/>
                </a:solidFill>
                <a:uFill>
                  <a:solidFill>
                    <a:srgbClr val="FFFFFF"/>
                  </a:solidFill>
                </a:uFill>
                <a:latin typeface="Arial"/>
                <a:ea typeface="DejaVu Sans"/>
              </a:rPr>
              <a:t>collective effects, synchrotron radiation, cyclotrons, accelerators for industrial applications.</a:t>
            </a:r>
            <a:endParaRPr lang="es-MX" sz="1800" strike="noStrike" spc="-1" dirty="0">
              <a:solidFill>
                <a:srgbClr val="000000"/>
              </a:solidFill>
              <a:uFill>
                <a:solidFill>
                  <a:srgbClr val="FFFFFF"/>
                </a:solidFill>
              </a:uFill>
              <a:latin typeface="Arial"/>
            </a:endParaRPr>
          </a:p>
        </p:txBody>
      </p:sp>
      <p:pic>
        <p:nvPicPr>
          <p:cNvPr id="290" name="Picture 1"/>
          <p:cNvPicPr/>
          <p:nvPr/>
        </p:nvPicPr>
        <p:blipFill>
          <a:blip r:embed="rId5"/>
          <a:stretch/>
        </p:blipFill>
        <p:spPr>
          <a:xfrm>
            <a:off x="6855120" y="2646354"/>
            <a:ext cx="2215800" cy="1726920"/>
          </a:xfrm>
          <a:prstGeom prst="rect">
            <a:avLst/>
          </a:prstGeom>
          <a:ln>
            <a:noFill/>
          </a:ln>
        </p:spPr>
      </p:pic>
      <p:pic>
        <p:nvPicPr>
          <p:cNvPr id="2" name="Picture 1" descr="Screen Shot 2016-05-20 at 11.46.1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072" y="4446956"/>
            <a:ext cx="2166559" cy="1683960"/>
          </a:xfrm>
          <a:prstGeom prst="rect">
            <a:avLst/>
          </a:prstGeom>
        </p:spPr>
      </p:pic>
    </p:spTree>
    <p:extLst>
      <p:ext uri="{BB962C8B-B14F-4D97-AF65-F5344CB8AC3E}">
        <p14:creationId xmlns:p14="http://schemas.microsoft.com/office/powerpoint/2010/main" val="306880559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7" name="CustomShape 1"/>
          <p:cNvSpPr/>
          <p:nvPr/>
        </p:nvSpPr>
        <p:spPr>
          <a:xfrm>
            <a:off x="3429000" y="18360"/>
            <a:ext cx="411336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MX" sz="1200" strike="noStrike" spc="-1">
                <a:solidFill>
                  <a:srgbClr val="FFFFFF"/>
                </a:solidFill>
                <a:uFill>
                  <a:solidFill>
                    <a:srgbClr val="FFFFFF"/>
                  </a:solidFill>
                </a:uFill>
                <a:latin typeface="Arial"/>
                <a:ea typeface="DejaVu Sans"/>
              </a:rPr>
              <a:t>XXX Reunión  Anual de la  DPC-SMF</a:t>
            </a:r>
            <a:endParaRPr lang="es-MX" sz="1800" strike="noStrike" spc="-1">
              <a:solidFill>
                <a:srgbClr val="000000"/>
              </a:solidFill>
              <a:uFill>
                <a:solidFill>
                  <a:srgbClr val="FFFFFF"/>
                </a:solidFill>
              </a:uFill>
              <a:latin typeface="Arial"/>
            </a:endParaRPr>
          </a:p>
        </p:txBody>
      </p:sp>
      <p:sp>
        <p:nvSpPr>
          <p:cNvPr id="268" name="CustomShape 2"/>
          <p:cNvSpPr/>
          <p:nvPr/>
        </p:nvSpPr>
        <p:spPr>
          <a:xfrm>
            <a:off x="7620120" y="18360"/>
            <a:ext cx="1065240" cy="32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fld id="{F5751FF5-A333-4BC6-9538-DE5AA49033DB}" type="slidenum">
              <a:rPr lang="es-MX" sz="1400" b="1" strike="noStrike" spc="-1">
                <a:solidFill>
                  <a:srgbClr val="FFFFFF"/>
                </a:solidFill>
                <a:uFill>
                  <a:solidFill>
                    <a:srgbClr val="FFFFFF"/>
                  </a:solidFill>
                </a:uFill>
                <a:latin typeface="Arial"/>
                <a:ea typeface="DejaVu Sans"/>
              </a:rPr>
              <a:t>9</a:t>
            </a:fld>
            <a:endParaRPr lang="es-MX" sz="1800" strike="noStrike" spc="-1">
              <a:solidFill>
                <a:srgbClr val="000000"/>
              </a:solidFill>
              <a:uFill>
                <a:solidFill>
                  <a:srgbClr val="FFFFFF"/>
                </a:solidFill>
              </a:uFill>
              <a:latin typeface="Arial"/>
            </a:endParaRPr>
          </a:p>
        </p:txBody>
      </p:sp>
      <p:pic>
        <p:nvPicPr>
          <p:cNvPr id="269" name="Picture 1"/>
          <p:cNvPicPr/>
          <p:nvPr/>
        </p:nvPicPr>
        <p:blipFill>
          <a:blip r:embed="rId2"/>
          <a:stretch/>
        </p:blipFill>
        <p:spPr>
          <a:xfrm>
            <a:off x="131040" y="371160"/>
            <a:ext cx="1360800" cy="1814400"/>
          </a:xfrm>
          <a:prstGeom prst="rect">
            <a:avLst/>
          </a:prstGeom>
          <a:ln>
            <a:noFill/>
          </a:ln>
        </p:spPr>
      </p:pic>
      <p:sp>
        <p:nvSpPr>
          <p:cNvPr id="270" name="CustomShape 3"/>
          <p:cNvSpPr/>
          <p:nvPr/>
        </p:nvSpPr>
        <p:spPr>
          <a:xfrm>
            <a:off x="194400" y="2328840"/>
            <a:ext cx="8750880" cy="354672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marL="208080" indent="-206640">
              <a:lnSpc>
                <a:spcPct val="100000"/>
              </a:lnSpc>
            </a:pPr>
            <a:endParaRPr lang="es-MX" sz="1800" strike="noStrike" spc="-1" dirty="0">
              <a:solidFill>
                <a:srgbClr val="000000"/>
              </a:solidFill>
              <a:uFill>
                <a:solidFill>
                  <a:srgbClr val="FFFFFF"/>
                </a:solidFill>
              </a:uFill>
              <a:latin typeface="Arial"/>
            </a:endParaRPr>
          </a:p>
          <a:p>
            <a:pPr marL="208080" indent="-206640">
              <a:lnSpc>
                <a:spcPct val="100000"/>
              </a:lnSpc>
            </a:pPr>
            <a:r>
              <a:rPr lang="es-MX" sz="1400" strike="noStrike" spc="-1" dirty="0">
                <a:solidFill>
                  <a:srgbClr val="000000"/>
                </a:solidFill>
                <a:uFill>
                  <a:solidFill>
                    <a:srgbClr val="FFFFFF"/>
                  </a:solidFill>
                </a:uFill>
                <a:latin typeface="Arial"/>
                <a:ea typeface="Droid Sans Fallback"/>
              </a:rPr>
              <a:t>Working topic:</a:t>
            </a:r>
            <a:endParaRPr lang="es-MX" sz="1800" strike="noStrike" spc="-1" dirty="0">
              <a:solidFill>
                <a:srgbClr val="000000"/>
              </a:solidFill>
              <a:uFill>
                <a:solidFill>
                  <a:srgbClr val="FFFFFF"/>
                </a:solidFill>
              </a:uFill>
              <a:latin typeface="Arial"/>
            </a:endParaRPr>
          </a:p>
        </p:txBody>
      </p:sp>
      <p:sp>
        <p:nvSpPr>
          <p:cNvPr id="271" name="CustomShape 4"/>
          <p:cNvSpPr/>
          <p:nvPr/>
        </p:nvSpPr>
        <p:spPr>
          <a:xfrm>
            <a:off x="1658880" y="371160"/>
            <a:ext cx="6468480" cy="4193280"/>
          </a:xfrm>
          <a:prstGeom prst="rect">
            <a:avLst/>
          </a:prstGeom>
          <a:noFill/>
          <a:ln>
            <a:noFill/>
          </a:ln>
        </p:spPr>
        <p:style>
          <a:lnRef idx="0">
            <a:scrgbClr r="0" g="0" b="0"/>
          </a:lnRef>
          <a:fillRef idx="0">
            <a:scrgbClr r="0" g="0" b="0"/>
          </a:fillRef>
          <a:effectRef idx="0">
            <a:scrgbClr r="0" g="0" b="0"/>
          </a:effectRef>
          <a:fontRef idx="minor"/>
        </p:style>
        <p:txBody>
          <a:bodyPr lIns="81720" tIns="53280" rIns="81720" bIns="40680"/>
          <a:lstStyle/>
          <a:p>
            <a:pPr>
              <a:lnSpc>
                <a:spcPct val="100000"/>
              </a:lnSpc>
            </a:pPr>
            <a:r>
              <a:rPr lang="es-MX" sz="1270" strike="noStrike" spc="-1" dirty="0">
                <a:solidFill>
                  <a:srgbClr val="000000"/>
                </a:solidFill>
                <a:uFill>
                  <a:solidFill>
                    <a:srgbClr val="FFFFFF"/>
                  </a:solidFill>
                </a:uFill>
                <a:latin typeface="Arial"/>
                <a:ea typeface="Droid Sans Fallback"/>
              </a:rPr>
              <a:t>Name:</a:t>
            </a:r>
            <a:r>
              <a:rPr lang="es-MX" sz="1270" b="1" strike="noStrike" spc="-1" dirty="0">
                <a:solidFill>
                  <a:srgbClr val="000000"/>
                </a:solidFill>
                <a:uFill>
                  <a:solidFill>
                    <a:srgbClr val="FFFFFF"/>
                  </a:solidFill>
                </a:uFill>
                <a:latin typeface="Arial"/>
                <a:ea typeface="Droid Sans Fallback"/>
              </a:rPr>
              <a:t>         Bruce Yee Rendon</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270" strike="noStrike" spc="-1" dirty="0">
                <a:solidFill>
                  <a:srgbClr val="000000"/>
                </a:solidFill>
                <a:uFill>
                  <a:solidFill>
                    <a:srgbClr val="FFFFFF"/>
                  </a:solidFill>
                </a:uFill>
                <a:latin typeface="Arial"/>
                <a:ea typeface="Droid Sans Fallback"/>
              </a:rPr>
              <a:t>Degree</a:t>
            </a:r>
            <a:r>
              <a:rPr lang="es-MX" sz="1270" b="1" strike="noStrike" spc="-1" dirty="0">
                <a:solidFill>
                  <a:srgbClr val="000000"/>
                </a:solidFill>
                <a:uFill>
                  <a:solidFill>
                    <a:srgbClr val="FFFFFF"/>
                  </a:solidFill>
                </a:uFill>
                <a:latin typeface="Arial"/>
                <a:ea typeface="Droid Sans Fallback"/>
              </a:rPr>
              <a:t>:   Doctor</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roid Sans Fallback"/>
              </a:rPr>
              <a:t>Affiliations:  </a:t>
            </a:r>
            <a:r>
              <a:rPr lang="es-MX" sz="1270" b="1" strike="noStrike" spc="-1" dirty="0">
                <a:solidFill>
                  <a:srgbClr val="000000"/>
                </a:solidFill>
                <a:uFill>
                  <a:solidFill>
                    <a:srgbClr val="FFFFFF"/>
                  </a:solidFill>
                </a:uFill>
                <a:latin typeface="Arial"/>
                <a:ea typeface="Droid Sans Fallback"/>
              </a:rPr>
              <a:t>The High Energy Accelerator Research Organization (KEK)/ Japan Proton Accelerator Research Complex (J-PARC)</a:t>
            </a:r>
            <a:endParaRPr lang="es-MX" sz="1800" strike="noStrike" spc="-1" dirty="0">
              <a:solidFill>
                <a:srgbClr val="000000"/>
              </a:solidFill>
              <a:uFill>
                <a:solidFill>
                  <a:srgbClr val="FFFFFF"/>
                </a:solidFill>
              </a:uFill>
              <a:latin typeface="Arial"/>
            </a:endParaRPr>
          </a:p>
          <a:p>
            <a:pPr>
              <a:lnSpc>
                <a:spcPct val="100000"/>
              </a:lnSpc>
            </a:pPr>
            <a:endParaRPr lang="es-MX" sz="1800" strike="noStrike" spc="-1" dirty="0">
              <a:solidFill>
                <a:srgbClr val="000000"/>
              </a:solidFill>
              <a:uFill>
                <a:solidFill>
                  <a:srgbClr val="FFFFFF"/>
                </a:solidFill>
              </a:uFill>
              <a:latin typeface="Arial"/>
            </a:endParaRPr>
          </a:p>
          <a:p>
            <a:pPr>
              <a:lnSpc>
                <a:spcPct val="100000"/>
              </a:lnSpc>
            </a:pPr>
            <a:r>
              <a:rPr lang="es-MX" sz="1400" strike="noStrike" spc="-1" dirty="0">
                <a:solidFill>
                  <a:srgbClr val="292934"/>
                </a:solidFill>
                <a:uFill>
                  <a:solidFill>
                    <a:srgbClr val="FFFFFF"/>
                  </a:solidFill>
                </a:uFill>
                <a:latin typeface="Arial"/>
                <a:ea typeface="DejaVu Sans"/>
              </a:rPr>
              <a:t>Institutions where develops his research:</a:t>
            </a:r>
            <a:r>
              <a:rPr lang="es-MX" sz="1400" strike="noStrike" spc="-1" dirty="0">
                <a:solidFill>
                  <a:srgbClr val="292934"/>
                </a:solidFill>
                <a:uFill>
                  <a:solidFill>
                    <a:srgbClr val="FFFFFF"/>
                  </a:solidFill>
                </a:uFill>
                <a:latin typeface="Arial"/>
                <a:ea typeface="Droid Sans Fallback"/>
              </a:rPr>
              <a:t> </a:t>
            </a:r>
            <a:r>
              <a:rPr lang="es-MX" sz="1270" b="1" strike="noStrike" spc="-1" dirty="0">
                <a:solidFill>
                  <a:srgbClr val="000000"/>
                </a:solidFill>
                <a:uFill>
                  <a:solidFill>
                    <a:srgbClr val="FFFFFF"/>
                  </a:solidFill>
                </a:uFill>
                <a:latin typeface="Arial"/>
                <a:ea typeface="Droid Sans Fallback"/>
              </a:rPr>
              <a:t>The High Energy Accelerator Research Organization (KEK)/ Japan Proton Accelerator Research Complex (J-PARC)</a:t>
            </a:r>
            <a:endParaRPr lang="es-MX" sz="1800" strike="noStrike" spc="-1" dirty="0">
              <a:solidFill>
                <a:srgbClr val="000000"/>
              </a:solidFill>
              <a:uFill>
                <a:solidFill>
                  <a:srgbClr val="FFFFFF"/>
                </a:solidFill>
              </a:uFill>
              <a:latin typeface="Arial"/>
            </a:endParaRPr>
          </a:p>
        </p:txBody>
      </p:sp>
      <p:sp>
        <p:nvSpPr>
          <p:cNvPr id="272" name="CustomShape 5"/>
          <p:cNvSpPr/>
          <p:nvPr/>
        </p:nvSpPr>
        <p:spPr>
          <a:xfrm>
            <a:off x="131040" y="2882520"/>
            <a:ext cx="3932640" cy="233856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a:lnSpc>
                <a:spcPct val="100000"/>
              </a:lnSpc>
            </a:pPr>
            <a:r>
              <a:rPr lang="es-MX" sz="1270" b="1" strike="noStrike" spc="-1" dirty="0">
                <a:solidFill>
                  <a:srgbClr val="000000"/>
                </a:solidFill>
                <a:uFill>
                  <a:solidFill>
                    <a:srgbClr val="FFFFFF"/>
                  </a:solidFill>
                </a:uFill>
                <a:latin typeface="Arial"/>
                <a:ea typeface="Droid Sans Fallback"/>
              </a:rPr>
              <a:t>       ELECTRON CLOUD AT J-PARC MAIN RING</a:t>
            </a:r>
            <a:endParaRPr lang="es-MX" sz="1800" strike="noStrike" spc="-1" dirty="0">
              <a:solidFill>
                <a:srgbClr val="000000"/>
              </a:solidFill>
              <a:uFill>
                <a:solidFill>
                  <a:srgbClr val="FFFFFF"/>
                </a:solidFill>
              </a:uFill>
              <a:latin typeface="Arial"/>
            </a:endParaRPr>
          </a:p>
          <a:p>
            <a:pPr marL="195840" indent="-187200" algn="just">
              <a:lnSpc>
                <a:spcPct val="100000"/>
              </a:lnSpc>
            </a:pPr>
            <a:r>
              <a:rPr lang="es-MX" sz="1270" strike="noStrike" spc="-1" dirty="0">
                <a:solidFill>
                  <a:srgbClr val="000000"/>
                </a:solidFill>
                <a:uFill>
                  <a:solidFill>
                    <a:srgbClr val="FFFFFF"/>
                  </a:solidFill>
                </a:uFill>
                <a:latin typeface="Arial"/>
                <a:ea typeface="Droid Sans Fallback"/>
              </a:rPr>
              <a:t>     Electron cloud affects the stability in the high intensity proton beams. At J-PARC, I'm studying its origin, making measures and finding a way to mitigate it. </a:t>
            </a:r>
            <a:endParaRPr lang="es-MX" sz="1800" strike="noStrike" spc="-1" dirty="0">
              <a:solidFill>
                <a:srgbClr val="000000"/>
              </a:solidFill>
              <a:uFill>
                <a:solidFill>
                  <a:srgbClr val="FFFFFF"/>
                </a:solidFill>
              </a:uFill>
              <a:latin typeface="Arial"/>
            </a:endParaRPr>
          </a:p>
          <a:p>
            <a:pPr marL="195840" indent="-187200">
              <a:lnSpc>
                <a:spcPct val="100000"/>
              </a:lnSpc>
            </a:pPr>
            <a:endParaRPr lang="es-MX" sz="1800" strike="noStrike" spc="-1" dirty="0">
              <a:solidFill>
                <a:srgbClr val="000000"/>
              </a:solidFill>
              <a:uFill>
                <a:solidFill>
                  <a:srgbClr val="FFFFFF"/>
                </a:solidFill>
              </a:uFill>
              <a:latin typeface="Arial"/>
            </a:endParaRPr>
          </a:p>
        </p:txBody>
      </p:sp>
      <p:sp>
        <p:nvSpPr>
          <p:cNvPr id="273" name="CustomShape 6"/>
          <p:cNvSpPr/>
          <p:nvPr/>
        </p:nvSpPr>
        <p:spPr>
          <a:xfrm>
            <a:off x="4396320" y="2844360"/>
            <a:ext cx="4476960" cy="233856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a:lnSpc>
                <a:spcPct val="100000"/>
              </a:lnSpc>
            </a:pPr>
            <a:r>
              <a:rPr lang="es-MX" sz="1270" b="1" strike="noStrike" spc="-1" dirty="0">
                <a:solidFill>
                  <a:srgbClr val="000000"/>
                </a:solidFill>
                <a:uFill>
                  <a:solidFill>
                    <a:srgbClr val="FFFFFF"/>
                  </a:solidFill>
                </a:uFill>
                <a:latin typeface="Arial"/>
                <a:ea typeface="Droid Sans Fallback"/>
              </a:rPr>
              <a:t>SIMULATIONS OF THE BEAM LOSS DISTRIBUTION AT J-PARC MAIN RING</a:t>
            </a:r>
            <a:endParaRPr lang="es-MX" sz="1800" strike="noStrike" spc="-1" dirty="0">
              <a:solidFill>
                <a:srgbClr val="000000"/>
              </a:solidFill>
              <a:uFill>
                <a:solidFill>
                  <a:srgbClr val="FFFFFF"/>
                </a:solidFill>
              </a:uFill>
              <a:latin typeface="Arial"/>
            </a:endParaRPr>
          </a:p>
          <a:p>
            <a:pPr marL="195840" indent="-187200" algn="just">
              <a:lnSpc>
                <a:spcPct val="100000"/>
              </a:lnSpc>
            </a:pPr>
            <a:r>
              <a:rPr lang="es-MX" sz="1270" strike="noStrike" spc="-1" dirty="0">
                <a:solidFill>
                  <a:srgbClr val="000000"/>
                </a:solidFill>
                <a:uFill>
                  <a:solidFill>
                    <a:srgbClr val="FFFFFF"/>
                  </a:solidFill>
                </a:uFill>
                <a:latin typeface="Arial"/>
                <a:ea typeface="Droid Sans Fallback"/>
              </a:rPr>
              <a:t>      At some detectors the signal register is less than the one measure my hand dosimeters Thus, using SAD and Geant 4, I'm developing a model which can explain that differences.</a:t>
            </a:r>
            <a:endParaRPr lang="es-MX" sz="1800" strike="noStrike" spc="-1" dirty="0">
              <a:solidFill>
                <a:srgbClr val="000000"/>
              </a:solidFill>
              <a:uFill>
                <a:solidFill>
                  <a:srgbClr val="FFFFFF"/>
                </a:solidFill>
              </a:uFill>
              <a:latin typeface="Arial"/>
            </a:endParaRPr>
          </a:p>
          <a:p>
            <a:pPr marL="195840" indent="-187200">
              <a:lnSpc>
                <a:spcPct val="100000"/>
              </a:lnSpc>
            </a:pPr>
            <a:endParaRPr lang="es-MX" sz="1800" strike="noStrike" spc="-1" dirty="0">
              <a:solidFill>
                <a:srgbClr val="000000"/>
              </a:solidFill>
              <a:uFill>
                <a:solidFill>
                  <a:srgbClr val="FFFFFF"/>
                </a:solidFill>
              </a:uFill>
              <a:latin typeface="Arial"/>
            </a:endParaRPr>
          </a:p>
        </p:txBody>
      </p:sp>
      <p:pic>
        <p:nvPicPr>
          <p:cNvPr id="274" name="Picture 6"/>
          <p:cNvPicPr/>
          <p:nvPr/>
        </p:nvPicPr>
        <p:blipFill>
          <a:blip r:embed="rId3"/>
          <a:stretch/>
        </p:blipFill>
        <p:spPr>
          <a:xfrm>
            <a:off x="909000" y="3965040"/>
            <a:ext cx="2545920" cy="1910520"/>
          </a:xfrm>
          <a:prstGeom prst="rect">
            <a:avLst/>
          </a:prstGeom>
          <a:ln>
            <a:noFill/>
          </a:ln>
        </p:spPr>
      </p:pic>
      <p:sp>
        <p:nvSpPr>
          <p:cNvPr id="275" name="CustomShape 7"/>
          <p:cNvSpPr/>
          <p:nvPr/>
        </p:nvSpPr>
        <p:spPr>
          <a:xfrm>
            <a:off x="165600" y="599508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090" strike="noStrike" spc="-1" dirty="0">
                <a:solidFill>
                  <a:srgbClr val="000000"/>
                </a:solidFill>
                <a:uFill>
                  <a:solidFill>
                    <a:srgbClr val="FFFFFF"/>
                  </a:solidFill>
                </a:uFill>
                <a:latin typeface="Arial"/>
                <a:ea typeface="Droid Sans Fallback"/>
              </a:rPr>
              <a:t>   Electron cloud signal detector for the case with and without Electron cloud. P3 is the time in which the cavities are turn off to unbunched the beam.</a:t>
            </a:r>
            <a:endParaRPr lang="es-MX" sz="1800" strike="noStrike" spc="-1" dirty="0">
              <a:solidFill>
                <a:srgbClr val="000000"/>
              </a:solidFill>
              <a:uFill>
                <a:solidFill>
                  <a:srgbClr val="FFFFFF"/>
                </a:solidFill>
              </a:uFill>
              <a:latin typeface="Arial"/>
            </a:endParaRPr>
          </a:p>
        </p:txBody>
      </p:sp>
      <p:pic>
        <p:nvPicPr>
          <p:cNvPr id="276" name="Picture 8"/>
          <p:cNvPicPr/>
          <p:nvPr/>
        </p:nvPicPr>
        <p:blipFill>
          <a:blip r:embed="rId4"/>
          <a:stretch/>
        </p:blipFill>
        <p:spPr>
          <a:xfrm>
            <a:off x="5328000" y="4104000"/>
            <a:ext cx="2550240" cy="1914120"/>
          </a:xfrm>
          <a:prstGeom prst="rect">
            <a:avLst/>
          </a:prstGeom>
          <a:ln>
            <a:noFill/>
          </a:ln>
        </p:spPr>
      </p:pic>
      <p:sp>
        <p:nvSpPr>
          <p:cNvPr id="277" name="CustomShape 8"/>
          <p:cNvSpPr/>
          <p:nvPr/>
        </p:nvSpPr>
        <p:spPr>
          <a:xfrm>
            <a:off x="4561920" y="6010920"/>
            <a:ext cx="3896640" cy="71280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lstStyle/>
          <a:p>
            <a:pPr marL="216000" indent="-206640" algn="just">
              <a:lnSpc>
                <a:spcPct val="100000"/>
              </a:lnSpc>
            </a:pPr>
            <a:r>
              <a:rPr lang="es-MX" sz="1090" strike="noStrike" spc="-1" dirty="0">
                <a:solidFill>
                  <a:srgbClr val="000000"/>
                </a:solidFill>
                <a:uFill>
                  <a:solidFill>
                    <a:srgbClr val="FFFFFF"/>
                  </a:solidFill>
                </a:uFill>
                <a:latin typeface="Arial"/>
                <a:ea typeface="Droid Sans Fallback"/>
              </a:rPr>
              <a:t>     Lost distribution of primary, secondary and tertiary protons at the collimation area.</a:t>
            </a:r>
            <a:endParaRPr lang="es-MX" sz="1800" strike="noStrike" spc="-1" dirty="0">
              <a:solidFill>
                <a:srgbClr val="000000"/>
              </a:solidFill>
              <a:uFill>
                <a:solidFill>
                  <a:srgbClr val="FFFFFF"/>
                </a:solidFill>
              </a:uFill>
              <a:latin typeface="Arial"/>
            </a:endParaRPr>
          </a:p>
        </p:txBody>
      </p:sp>
      <p:sp>
        <p:nvSpPr>
          <p:cNvPr id="278" name="CustomShape 9"/>
          <p:cNvSpPr/>
          <p:nvPr/>
        </p:nvSpPr>
        <p:spPr>
          <a:xfrm>
            <a:off x="80280" y="2154600"/>
            <a:ext cx="1862640" cy="30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MX" sz="1400" u="sng" strike="noStrike" spc="-1">
                <a:solidFill>
                  <a:srgbClr val="0000FF"/>
                </a:solidFill>
                <a:uFill>
                  <a:solidFill>
                    <a:srgbClr val="FFFFFF"/>
                  </a:solidFill>
                </a:uFill>
                <a:latin typeface="Arial"/>
                <a:ea typeface="ＭＳ Ｐゴシック"/>
                <a:hlinkClick r:id="rId5"/>
              </a:rPr>
              <a:t>byee@post.j-parc.jp</a:t>
            </a:r>
            <a:endParaRPr lang="es-MX"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9336663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23555</TotalTime>
  <Words>3072</Words>
  <Application>Microsoft Macintosh PowerPoint</Application>
  <PresentationFormat>On-screen Show (4:3)</PresentationFormat>
  <Paragraphs>429</Paragraphs>
  <Slides>34</Slides>
  <Notes>5</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Austin</vt:lpstr>
      <vt:lpstr>Office Theme</vt:lpstr>
      <vt:lpstr>PowerPoint Presentation</vt:lpstr>
      <vt:lpstr>Contenido:</vt:lpstr>
      <vt:lpstr>PowerPoint Presentation</vt:lpstr>
      <vt:lpstr>PowerPoint Presentation</vt:lpstr>
      <vt:lpstr>PowerPoint Presentation</vt:lpstr>
      <vt:lpstr>¿Por qué necesitamos aceleradores de partículas?</vt:lpstr>
      <vt:lpstr>¡Recursos Humanos!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Reunión WG: Física de Aceleradores</vt:lpstr>
      <vt:lpstr>PowerPoint Presentation</vt:lpstr>
      <vt:lpstr>PowerPoint Presentation</vt:lpstr>
      <vt:lpstr>“Diseño y construcción de un mini-LINAC con fines didácticos”</vt:lpstr>
      <vt:lpstr>“Diseño y construcción de un monitor de posición de haz”</vt:lpstr>
      <vt:lpstr>“Diseño y construcción de un monitor de posición del haz”</vt:lpstr>
      <vt:lpstr>Diseño y construcción de un iman cuadripolar didáctico</vt:lpstr>
      <vt:lpstr>Mexican Linear Particle Accelerator (CMAP’s flagship project) </vt:lpstr>
      <vt:lpstr>Universidad de Guanajuato Proyectos de Desarrollo de Tecnologías Emergentes:  “Acelerador Lineal (LINAC) de 5 MeV”</vt:lpstr>
      <vt:lpstr>Impacto regional:</vt:lpstr>
      <vt:lpstr>PowerPoint Presentation</vt:lpstr>
      <vt:lpstr>PowerPoint Presentation</vt:lpstr>
      <vt:lpstr>Muchas gracias por su atención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Humberto Maury Cuna</dc:creator>
  <cp:lastModifiedBy>Humberto Maury Cuna</cp:lastModifiedBy>
  <cp:revision>300</cp:revision>
  <dcterms:created xsi:type="dcterms:W3CDTF">2015-02-16T04:24:02Z</dcterms:created>
  <dcterms:modified xsi:type="dcterms:W3CDTF">2016-11-12T15:58:24Z</dcterms:modified>
</cp:coreProperties>
</file>