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12"/>
  </p:notesMasterIdLst>
  <p:sldIdLst>
    <p:sldId id="257" r:id="rId2"/>
    <p:sldId id="273" r:id="rId3"/>
    <p:sldId id="276" r:id="rId4"/>
    <p:sldId id="278" r:id="rId5"/>
    <p:sldId id="279" r:id="rId6"/>
    <p:sldId id="283" r:id="rId7"/>
    <p:sldId id="280" r:id="rId8"/>
    <p:sldId id="282" r:id="rId9"/>
    <p:sldId id="285" r:id="rId10"/>
    <p:sldId id="284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235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547D77-62FB-4D00-9E45-3BBF8B563CAF}" type="datetimeFigureOut">
              <a:rPr lang="es-MX" smtClean="0"/>
              <a:pPr/>
              <a:t>18/10/2016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16D589-771A-428B-8BDF-4D444A45606C}" type="slidenum">
              <a:rPr lang="es-MX" smtClean="0"/>
              <a:pPr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BF0A392-821F-4FAE-99B8-8DBB0F9F0502}" type="slidenum">
              <a:rPr lang="en-US"/>
              <a:pPr/>
              <a:t>1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MX" smtClean="0"/>
              <a:t>21/10/2016</a:t>
            </a:r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Tercer Congreso de la Red Mexicana Científica y Tecnológica para ALICE-LHC</a:t>
            </a:r>
            <a:endParaRPr lang="es-MX" dirty="0" smtClean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2EC38-2BC6-418A-A1B3-57B4EEABA834}" type="slidenum">
              <a:rPr lang="es-MX" smtClean="0"/>
              <a:pPr/>
              <a:t>‹Nº›</a:t>
            </a:fld>
            <a:endParaRPr lang="es-MX" dirty="0"/>
          </a:p>
        </p:txBody>
      </p:sp>
      <p:pic>
        <p:nvPicPr>
          <p:cNvPr id="7" name="6 Imagen" descr="http://poblano.mx/archivos/2014/08/nuevo-logo-buap-2014.png"/>
          <p:cNvPicPr/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"/>
            <a:ext cx="1219200" cy="1142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7 Imagen" descr="LogoBUAP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28600" y="1270000"/>
            <a:ext cx="1066800" cy="3556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MX" smtClean="0"/>
              <a:t>21/10/2016</a:t>
            </a:r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Tercer Congreso de la Red Mexicana Científica y Tecnológica para ALICE-LHC</a:t>
            </a:r>
            <a:endParaRPr lang="es-MX" dirty="0" smtClean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2EC38-2BC6-418A-A1B3-57B4EEABA834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MX" smtClean="0"/>
              <a:t>21/10/2016</a:t>
            </a:r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Tercer Congreso de la Red Mexicana Científica y Tecnológica para ALICE-LHC</a:t>
            </a:r>
            <a:endParaRPr lang="es-MX" dirty="0" smtClean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2EC38-2BC6-418A-A1B3-57B4EEABA834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MX" smtClean="0"/>
              <a:t>21/10/2016</a:t>
            </a:r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Tercer Congreso de la Red Mexicana Científica y Tecnológica para ALICE-LHC</a:t>
            </a:r>
            <a:endParaRPr lang="es-MX" dirty="0" smtClean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2EC38-2BC6-418A-A1B3-57B4EEABA834}" type="slidenum">
              <a:rPr lang="es-MX" smtClean="0"/>
              <a:pPr/>
              <a:t>‹Nº›</a:t>
            </a:fld>
            <a:endParaRPr lang="es-MX"/>
          </a:p>
        </p:txBody>
      </p:sp>
      <p:pic>
        <p:nvPicPr>
          <p:cNvPr id="7" name="6 Imagen" descr="http://poblano.mx/archivos/2014/08/nuevo-logo-buap-2014.png"/>
          <p:cNvPicPr/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400" y="5963056"/>
            <a:ext cx="812800" cy="761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MX" smtClean="0"/>
              <a:t>21/10/2016</a:t>
            </a:r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Tercer Congreso de la Red Mexicana Científica y Tecnológica para ALICE-LHC</a:t>
            </a:r>
            <a:endParaRPr lang="es-MX" dirty="0" smtClean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2EC38-2BC6-418A-A1B3-57B4EEABA834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MX" smtClean="0"/>
              <a:t>21/10/2016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Tercer Congreso de la Red Mexicana Científica y Tecnológica para ALICE-LHC</a:t>
            </a:r>
            <a:endParaRPr lang="es-MX" dirty="0" smtClean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2EC38-2BC6-418A-A1B3-57B4EEABA834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MX" smtClean="0"/>
              <a:t>21/10/2016</a:t>
            </a:r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Tercer Congreso de la Red Mexicana Científica y Tecnológica para ALICE-LHC</a:t>
            </a:r>
            <a:endParaRPr lang="es-MX" dirty="0" smtClean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2EC38-2BC6-418A-A1B3-57B4EEABA834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MX" smtClean="0"/>
              <a:t>21/10/2016</a:t>
            </a:r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Tercer Congreso de la Red Mexicana Científica y Tecnológica para ALICE-LHC</a:t>
            </a:r>
            <a:endParaRPr lang="es-MX" dirty="0" smtClean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2EC38-2BC6-418A-A1B3-57B4EEABA834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MX" smtClean="0"/>
              <a:t>21/10/2016</a:t>
            </a:r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Tercer Congreso de la Red Mexicana Científica y Tecnológica para ALICE-LHC</a:t>
            </a:r>
            <a:endParaRPr lang="es-MX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2EC38-2BC6-418A-A1B3-57B4EEABA834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MX" smtClean="0"/>
              <a:t>21/10/2016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Tercer Congreso de la Red Mexicana Científica y Tecnológica para ALICE-LHC</a:t>
            </a:r>
            <a:endParaRPr lang="es-MX" dirty="0" smtClean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2EC38-2BC6-418A-A1B3-57B4EEABA834}" type="slidenum">
              <a:rPr lang="es-MX" smtClean="0"/>
              <a:pPr/>
              <a:t>‹Nº›</a:t>
            </a:fld>
            <a:endParaRPr lang="es-MX"/>
          </a:p>
        </p:txBody>
      </p:sp>
      <p:pic>
        <p:nvPicPr>
          <p:cNvPr id="8" name="7 Imagen" descr="http://poblano.mx/archivos/2014/08/nuevo-logo-buap-2014.png"/>
          <p:cNvPicPr/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400" y="5963056"/>
            <a:ext cx="812800" cy="761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MX" smtClean="0"/>
              <a:t>21/10/2016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Tercer Congreso de la Red Mexicana Científica y Tecnológica para ALICE-LHC</a:t>
            </a:r>
            <a:endParaRPr lang="es-MX" dirty="0" smtClean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2EC38-2BC6-418A-A1B3-57B4EEABA834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s-MX" smtClean="0"/>
              <a:t>21/10/2016</a:t>
            </a:r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s-MX" smtClean="0"/>
              <a:t>Tercer Congreso de la Red Mexicana Científica y Tecnológica para ALICE-LHC</a:t>
            </a:r>
            <a:endParaRPr lang="es-MX" dirty="0" smtClean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42EC38-2BC6-418A-A1B3-57B4EEABA834}" type="slidenum">
              <a:rPr lang="es-MX" smtClean="0"/>
              <a:pPr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</p:sldLayoutIdLst>
  <p:hf sldNum="0"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Título"/>
          <p:cNvSpPr>
            <a:spLocks noGrp="1"/>
          </p:cNvSpPr>
          <p:nvPr>
            <p:ph type="ctrTitle"/>
          </p:nvPr>
        </p:nvSpPr>
        <p:spPr>
          <a:xfrm>
            <a:off x="685800" y="1219200"/>
            <a:ext cx="7772400" cy="2743199"/>
          </a:xfrm>
        </p:spPr>
        <p:txBody>
          <a:bodyPr>
            <a:normAutofit/>
          </a:bodyPr>
          <a:lstStyle/>
          <a:p>
            <a:r>
              <a:rPr lang="es-MX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ACORDE &amp; AD DCS UPDATE</a:t>
            </a:r>
            <a:endParaRPr lang="es-MX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7 Subtítulo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fontAlgn="auto"/>
            <a:r>
              <a:rPr lang="en-US" sz="2100" i="1" dirty="0" smtClean="0">
                <a:solidFill>
                  <a:schemeClr val="tx1"/>
                </a:solidFill>
              </a:rPr>
              <a:t>Dr. Mario </a:t>
            </a:r>
            <a:r>
              <a:rPr lang="en-US" sz="2100" i="1" dirty="0" err="1" smtClean="0">
                <a:solidFill>
                  <a:schemeClr val="tx1"/>
                </a:solidFill>
              </a:rPr>
              <a:t>Iván</a:t>
            </a:r>
            <a:r>
              <a:rPr lang="en-US" sz="2100" i="1" dirty="0" smtClean="0">
                <a:solidFill>
                  <a:schemeClr val="tx1"/>
                </a:solidFill>
              </a:rPr>
              <a:t> </a:t>
            </a:r>
            <a:r>
              <a:rPr lang="en-US" sz="2100" i="1" dirty="0" err="1" smtClean="0">
                <a:solidFill>
                  <a:schemeClr val="tx1"/>
                </a:solidFill>
              </a:rPr>
              <a:t>Martínez</a:t>
            </a:r>
            <a:r>
              <a:rPr lang="en-US" sz="2100" i="1" dirty="0" smtClean="0">
                <a:solidFill>
                  <a:schemeClr val="tx1"/>
                </a:solidFill>
              </a:rPr>
              <a:t> </a:t>
            </a:r>
            <a:r>
              <a:rPr lang="en-US" sz="2100" i="1" dirty="0" err="1" smtClean="0">
                <a:solidFill>
                  <a:schemeClr val="tx1"/>
                </a:solidFill>
              </a:rPr>
              <a:t>Hernández</a:t>
            </a:r>
            <a:endParaRPr lang="en-US" sz="2100" i="1" dirty="0" smtClean="0">
              <a:solidFill>
                <a:schemeClr val="tx1"/>
              </a:solidFill>
            </a:endParaRPr>
          </a:p>
          <a:p>
            <a:pPr fontAlgn="auto"/>
            <a:r>
              <a:rPr lang="en-US" sz="2100" i="1" dirty="0" smtClean="0">
                <a:solidFill>
                  <a:schemeClr val="tx1"/>
                </a:solidFill>
              </a:rPr>
              <a:t>FCFM – BUAP</a:t>
            </a:r>
            <a:endParaRPr lang="en-US" sz="2100" i="1" dirty="0" smtClean="0">
              <a:solidFill>
                <a:schemeClr val="tx1"/>
              </a:solidFill>
            </a:endParaRPr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MX" smtClean="0"/>
              <a:t>21/10/2016</a:t>
            </a:r>
            <a:endParaRPr lang="es-MX" dirty="0"/>
          </a:p>
        </p:txBody>
      </p:sp>
      <p:sp>
        <p:nvSpPr>
          <p:cNvPr id="12" name="1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dirty="0" smtClean="0"/>
              <a:t>Tercer Congreso de la Red Mexicana Científica y Tecnológica para ALICE-LHC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err="1" smtClean="0"/>
              <a:t>Planning</a:t>
            </a:r>
            <a:r>
              <a:rPr lang="es-MX" dirty="0" smtClean="0"/>
              <a:t> (EYETS)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447801"/>
            <a:ext cx="8229600" cy="3886199"/>
          </a:xfrm>
        </p:spPr>
        <p:txBody>
          <a:bodyPr>
            <a:normAutofit lnSpcReduction="10000"/>
          </a:bodyPr>
          <a:lstStyle/>
          <a:p>
            <a:r>
              <a:rPr lang="es-MX" dirty="0" err="1" smtClean="0"/>
              <a:t>WinCC</a:t>
            </a:r>
            <a:r>
              <a:rPr lang="es-MX" dirty="0" smtClean="0"/>
              <a:t> &amp; Framework </a:t>
            </a:r>
            <a:r>
              <a:rPr lang="es-MX" dirty="0" err="1" smtClean="0"/>
              <a:t>update</a:t>
            </a:r>
            <a:r>
              <a:rPr lang="es-MX" dirty="0" smtClean="0"/>
              <a:t>*</a:t>
            </a:r>
          </a:p>
          <a:p>
            <a:r>
              <a:rPr lang="es-MX" dirty="0" err="1" smtClean="0"/>
              <a:t>Force</a:t>
            </a:r>
            <a:r>
              <a:rPr lang="es-MX" dirty="0" smtClean="0"/>
              <a:t> </a:t>
            </a:r>
            <a:r>
              <a:rPr lang="es-MX" dirty="0" err="1" smtClean="0"/>
              <a:t>the</a:t>
            </a:r>
            <a:r>
              <a:rPr lang="es-MX" dirty="0" smtClean="0"/>
              <a:t> use of </a:t>
            </a:r>
            <a:r>
              <a:rPr lang="es-MX" dirty="0" err="1" smtClean="0"/>
              <a:t>recipes</a:t>
            </a:r>
            <a:r>
              <a:rPr lang="es-MX" dirty="0" smtClean="0"/>
              <a:t>*</a:t>
            </a:r>
          </a:p>
          <a:p>
            <a:r>
              <a:rPr lang="es-MX" dirty="0" smtClean="0"/>
              <a:t>Web </a:t>
            </a:r>
            <a:r>
              <a:rPr lang="es-MX" dirty="0" err="1" smtClean="0"/>
              <a:t>monitoring</a:t>
            </a:r>
            <a:r>
              <a:rPr lang="es-MX" dirty="0" smtClean="0"/>
              <a:t>*</a:t>
            </a:r>
          </a:p>
          <a:p>
            <a:r>
              <a:rPr lang="es-MX" dirty="0" err="1" smtClean="0"/>
              <a:t>Enhance</a:t>
            </a:r>
            <a:r>
              <a:rPr lang="es-MX" dirty="0" smtClean="0"/>
              <a:t> A3486 control and </a:t>
            </a:r>
            <a:r>
              <a:rPr lang="es-MX" dirty="0" err="1" smtClean="0"/>
              <a:t>automation</a:t>
            </a:r>
            <a:r>
              <a:rPr lang="es-MX" dirty="0" smtClean="0"/>
              <a:t> (FSM)*</a:t>
            </a:r>
          </a:p>
          <a:p>
            <a:r>
              <a:rPr lang="es-MX" dirty="0" smtClean="0"/>
              <a:t>CAEN </a:t>
            </a:r>
            <a:r>
              <a:rPr lang="es-MX" dirty="0" err="1" smtClean="0"/>
              <a:t>crate</a:t>
            </a:r>
            <a:r>
              <a:rPr lang="es-MX" dirty="0" smtClean="0"/>
              <a:t> control*</a:t>
            </a:r>
          </a:p>
          <a:p>
            <a:r>
              <a:rPr lang="es-MX" dirty="0" smtClean="0"/>
              <a:t>…</a:t>
            </a:r>
            <a:endParaRPr lang="es-MX" dirty="0" smtClean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Tercer Congreso de la Red Mexicana Científica y Tecnológica para ALICE-LHC</a:t>
            </a:r>
            <a:endParaRPr lang="es-MX" dirty="0"/>
          </a:p>
        </p:txBody>
      </p:sp>
      <p:sp>
        <p:nvSpPr>
          <p:cNvPr id="7" name="6 CuadroTexto"/>
          <p:cNvSpPr txBox="1"/>
          <p:nvPr/>
        </p:nvSpPr>
        <p:spPr>
          <a:xfrm>
            <a:off x="533400" y="57150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* TBD</a:t>
            </a:r>
            <a:endParaRPr lang="es-MX" dirty="0"/>
          </a:p>
        </p:txBody>
      </p:sp>
      <p:cxnSp>
        <p:nvCxnSpPr>
          <p:cNvPr id="9" name="8 Conector recto"/>
          <p:cNvCxnSpPr/>
          <p:nvPr/>
        </p:nvCxnSpPr>
        <p:spPr>
          <a:xfrm>
            <a:off x="533400" y="5638800"/>
            <a:ext cx="1219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7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MX" smtClean="0"/>
              <a:t>21/10/2016</a:t>
            </a:r>
            <a:endParaRPr lang="es-MX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s-MX" dirty="0" smtClean="0"/>
              <a:t>AD0 DCS</a:t>
            </a:r>
            <a:endParaRPr lang="es-MX" dirty="0"/>
          </a:p>
        </p:txBody>
      </p:sp>
      <p:sp>
        <p:nvSpPr>
          <p:cNvPr id="11" name="10 Marcador de contenido"/>
          <p:cNvSpPr>
            <a:spLocks noGrp="1"/>
          </p:cNvSpPr>
          <p:nvPr>
            <p:ph idx="1"/>
          </p:nvPr>
        </p:nvSpPr>
        <p:spPr>
          <a:xfrm>
            <a:off x="381000" y="1447800"/>
            <a:ext cx="8229600" cy="43434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Created Jan-2015</a:t>
            </a:r>
          </a:p>
          <a:p>
            <a:pPr lvl="1"/>
            <a:r>
              <a:rPr lang="en-US" i="1" dirty="0" smtClean="0"/>
              <a:t>MI </a:t>
            </a:r>
            <a:r>
              <a:rPr lang="en-US" i="1" dirty="0" err="1" smtClean="0"/>
              <a:t>Martínez</a:t>
            </a:r>
            <a:r>
              <a:rPr lang="en-US" i="1" dirty="0" smtClean="0"/>
              <a:t>, </a:t>
            </a:r>
            <a:r>
              <a:rPr lang="en-US" i="1" dirty="0" err="1" smtClean="0"/>
              <a:t>resposible</a:t>
            </a:r>
            <a:endParaRPr lang="en-US" i="1" dirty="0"/>
          </a:p>
          <a:p>
            <a:pPr lvl="1"/>
            <a:r>
              <a:rPr lang="en-US" i="1" dirty="0" smtClean="0"/>
              <a:t>JC </a:t>
            </a:r>
            <a:r>
              <a:rPr lang="en-US" i="1" dirty="0" err="1" smtClean="0"/>
              <a:t>Cabanillas</a:t>
            </a:r>
            <a:r>
              <a:rPr lang="en-US" i="1" dirty="0" smtClean="0"/>
              <a:t>, Ph.D. student, UAS</a:t>
            </a:r>
          </a:p>
          <a:p>
            <a:pPr lvl="1"/>
            <a:r>
              <a:rPr lang="en-US" i="1" dirty="0" smtClean="0"/>
              <a:t>Other contributors: Sasha, </a:t>
            </a:r>
            <a:r>
              <a:rPr lang="en-US" i="1" dirty="0" err="1" smtClean="0"/>
              <a:t>Christoph</a:t>
            </a:r>
            <a:r>
              <a:rPr lang="en-US" i="1" dirty="0" smtClean="0"/>
              <a:t>, </a:t>
            </a:r>
            <a:r>
              <a:rPr lang="en-US" i="1" dirty="0" err="1" smtClean="0"/>
              <a:t>Ombretta</a:t>
            </a:r>
            <a:r>
              <a:rPr lang="en-US" i="1" dirty="0" smtClean="0"/>
              <a:t>, Peter, Raphael, etc.</a:t>
            </a:r>
            <a:endParaRPr lang="en-US" i="1" dirty="0" smtClean="0"/>
          </a:p>
          <a:p>
            <a:r>
              <a:rPr lang="en-US" dirty="0" smtClean="0"/>
              <a:t>Integrated and in operation since the start of Run II</a:t>
            </a:r>
          </a:p>
          <a:p>
            <a:r>
              <a:rPr lang="en-US" dirty="0" smtClean="0"/>
              <a:t>M&amp;O for ad0_dcs</a:t>
            </a:r>
          </a:p>
          <a:p>
            <a:r>
              <a:rPr lang="en-US" dirty="0" smtClean="0"/>
              <a:t>Web monitoring panel</a:t>
            </a:r>
          </a:p>
          <a:p>
            <a:r>
              <a:rPr lang="en-US" dirty="0" smtClean="0"/>
              <a:t>Some issues</a:t>
            </a:r>
          </a:p>
          <a:p>
            <a:r>
              <a:rPr lang="en-US" dirty="0" smtClean="0"/>
              <a:t>Current activities</a:t>
            </a:r>
          </a:p>
          <a:p>
            <a:r>
              <a:rPr lang="en-US" dirty="0" smtClean="0"/>
              <a:t>Planning</a:t>
            </a:r>
            <a:endParaRPr lang="en-US" dirty="0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dirty="0" smtClean="0"/>
              <a:t>Tercer Congreso de la Red Mexicana Científica y Tecnológica para ALICE-LHC</a:t>
            </a:r>
            <a:endParaRPr lang="es-MX" dirty="0"/>
          </a:p>
        </p:txBody>
      </p:sp>
      <p:pic>
        <p:nvPicPr>
          <p:cNvPr id="12" name="11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3657600"/>
            <a:ext cx="3962400" cy="2819400"/>
          </a:xfrm>
          <a:prstGeom prst="rect">
            <a:avLst/>
          </a:prstGeom>
          <a:noFill/>
          <a:ln w="9525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</p:spPr>
      </p:pic>
      <p:sp>
        <p:nvSpPr>
          <p:cNvPr id="13" name="1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MX" smtClean="0"/>
              <a:t>21/10/2016</a:t>
            </a:r>
            <a:endParaRPr lang="es-MX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ADC </a:t>
            </a:r>
            <a:r>
              <a:rPr lang="es-MX" dirty="0" err="1" smtClean="0"/>
              <a:t>temperature</a:t>
            </a:r>
            <a:r>
              <a:rPr lang="es-MX" dirty="0" smtClean="0"/>
              <a:t> </a:t>
            </a:r>
            <a:r>
              <a:rPr lang="es-MX" dirty="0" err="1" smtClean="0"/>
              <a:t>monitoring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 dirty="0" smtClean="0"/>
          </a:p>
        </p:txBody>
      </p:sp>
      <p:sp>
        <p:nvSpPr>
          <p:cNvPr id="9" name="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dirty="0" smtClean="0"/>
              <a:t>Tercer Congreso de la </a:t>
            </a:r>
            <a:r>
              <a:rPr lang="es-MX" dirty="0" smtClean="0"/>
              <a:t>Red </a:t>
            </a:r>
            <a:r>
              <a:rPr lang="es-MX" dirty="0" smtClean="0"/>
              <a:t>Mexicana Científica y Tecnológica para ALICE-LHC</a:t>
            </a:r>
            <a:endParaRPr lang="es-MX" dirty="0"/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2" cstate="print"/>
          <a:srcRect l="21875" r="6875" b="30000"/>
          <a:stretch>
            <a:fillRect/>
          </a:stretch>
        </p:blipFill>
        <p:spPr bwMode="auto">
          <a:xfrm>
            <a:off x="729343" y="1752600"/>
            <a:ext cx="7685314" cy="4247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1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MX" smtClean="0"/>
              <a:t>21/10/2016</a:t>
            </a:r>
            <a:endParaRPr lang="es-MX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Issues</a:t>
            </a:r>
            <a:endParaRPr lang="en-US" dirty="0"/>
          </a:p>
        </p:txBody>
      </p:sp>
      <p:sp>
        <p:nvSpPr>
          <p:cNvPr id="12" name="1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Tercer Congreso de la Red Mexicana Científica y Tecnológica para ALICE-LHC</a:t>
            </a:r>
            <a:endParaRPr lang="es-MX" dirty="0"/>
          </a:p>
        </p:txBody>
      </p:sp>
      <p:sp>
        <p:nvSpPr>
          <p:cNvPr id="13" name="1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Configuration DB errors while writing</a:t>
            </a:r>
          </a:p>
          <a:p>
            <a:pPr lvl="1"/>
            <a:r>
              <a:rPr lang="en-US" dirty="0" smtClean="0"/>
              <a:t>DB connection now kept permanently open (from the central DCS side)</a:t>
            </a:r>
          </a:p>
          <a:p>
            <a:pPr lvl="1"/>
            <a:r>
              <a:rPr lang="en-US" dirty="0" smtClean="0"/>
              <a:t>Connection initialization whenever recipes are loaded (from the AD DCS side)</a:t>
            </a:r>
          </a:p>
          <a:p>
            <a:r>
              <a:rPr lang="en-US" dirty="0" smtClean="0"/>
              <a:t>Magnet transition procedure</a:t>
            </a:r>
            <a:endParaRPr lang="en-US" dirty="0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MX" smtClean="0"/>
              <a:t>21/10/2016</a:t>
            </a:r>
            <a:endParaRPr lang="es-MX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Current activities (1)</a:t>
            </a:r>
            <a:endParaRPr lang="en-US" dirty="0"/>
          </a:p>
        </p:txBody>
      </p:sp>
      <p:sp>
        <p:nvSpPr>
          <p:cNvPr id="6" name="5 Marcador de contenido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Integration of new CAEN crate (SY4527LC) to the DCS software</a:t>
            </a:r>
          </a:p>
          <a:p>
            <a:pPr lvl="1"/>
            <a:r>
              <a:rPr lang="en-US" dirty="0" smtClean="0"/>
              <a:t>To verify it is actually completely compatible with actual software</a:t>
            </a:r>
          </a:p>
          <a:p>
            <a:pPr lvl="1"/>
            <a:r>
              <a:rPr lang="en-US" dirty="0" smtClean="0"/>
              <a:t>Dedicated PC and A1535DN LV board for test</a:t>
            </a:r>
            <a:endParaRPr lang="en-US" dirty="0" smtClean="0"/>
          </a:p>
        </p:txBody>
      </p:sp>
      <p:sp>
        <p:nvSpPr>
          <p:cNvPr id="7" name="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Tercer Congreso de la Red Mexicana Científica y Tecnológica para ALICE-LHC</a:t>
            </a:r>
            <a:endParaRPr lang="es-MX" dirty="0"/>
          </a:p>
        </p:txBody>
      </p:sp>
      <p:pic>
        <p:nvPicPr>
          <p:cNvPr id="8" name="7 Imagen" descr="A1535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77000" y="3810000"/>
            <a:ext cx="1143000" cy="3048000"/>
          </a:xfrm>
          <a:prstGeom prst="rect">
            <a:avLst/>
          </a:prstGeom>
        </p:spPr>
      </p:pic>
      <p:pic>
        <p:nvPicPr>
          <p:cNvPr id="18435" name="Picture 3" descr="http://www.caen.it/documents/work_EcommerceProduct/855/SY4527LC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3904191"/>
            <a:ext cx="3581400" cy="2953809"/>
          </a:xfrm>
          <a:prstGeom prst="rect">
            <a:avLst/>
          </a:prstGeom>
          <a:noFill/>
        </p:spPr>
      </p:pic>
      <p:sp>
        <p:nvSpPr>
          <p:cNvPr id="10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MX" smtClean="0"/>
              <a:t>21/10/2016</a:t>
            </a:r>
            <a:endParaRPr lang="es-MX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Current activities (2)</a:t>
            </a:r>
            <a:endParaRPr lang="en-US" dirty="0"/>
          </a:p>
        </p:txBody>
      </p:sp>
      <p:sp>
        <p:nvSpPr>
          <p:cNvPr id="6" name="5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Simulation of data point values archiving</a:t>
            </a:r>
          </a:p>
          <a:p>
            <a:pPr lvl="1"/>
            <a:r>
              <a:rPr lang="en-US" dirty="0" smtClean="0"/>
              <a:t>To test continuous writing to DB </a:t>
            </a:r>
            <a:r>
              <a:rPr lang="en-US" dirty="0" smtClean="0"/>
              <a:t>for </a:t>
            </a:r>
            <a:r>
              <a:rPr lang="en-US" dirty="0" smtClean="0"/>
              <a:t>Run3</a:t>
            </a:r>
            <a:br>
              <a:rPr lang="en-US" dirty="0" smtClean="0"/>
            </a:br>
            <a:r>
              <a:rPr lang="en-US" sz="2400" dirty="0" smtClean="0"/>
              <a:t>(JC </a:t>
            </a:r>
            <a:r>
              <a:rPr lang="en-US" sz="2400" dirty="0" err="1" smtClean="0"/>
              <a:t>Cabanillas</a:t>
            </a:r>
            <a:r>
              <a:rPr lang="en-US" sz="2400" dirty="0" smtClean="0"/>
              <a:t>)</a:t>
            </a:r>
            <a:endParaRPr lang="en-US" dirty="0"/>
          </a:p>
        </p:txBody>
      </p:sp>
      <p:sp>
        <p:nvSpPr>
          <p:cNvPr id="7" name="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Tercer Congreso de la Red Mexicana Científica y Tecnológica para ALICE-LHC</a:t>
            </a:r>
            <a:endParaRPr lang="es-MX" dirty="0"/>
          </a:p>
        </p:txBody>
      </p:sp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2743200"/>
            <a:ext cx="5027204" cy="3538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MX" smtClean="0"/>
              <a:t>21/10/2016</a:t>
            </a:r>
            <a:endParaRPr lang="es-MX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Planning (EYETS)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21 weeks – 5 Dec. 2016 to 30 Apr. 2017</a:t>
            </a:r>
          </a:p>
          <a:p>
            <a:r>
              <a:rPr lang="en-US" dirty="0" smtClean="0"/>
              <a:t>Installation of CAEN crate @CR4</a:t>
            </a:r>
          </a:p>
          <a:p>
            <a:r>
              <a:rPr lang="en-US" dirty="0" smtClean="0"/>
              <a:t>Add control of CAEN and VME crates properties (panels)*</a:t>
            </a:r>
          </a:p>
          <a:p>
            <a:r>
              <a:rPr lang="en-US" dirty="0" err="1" smtClean="0"/>
              <a:t>WinCC</a:t>
            </a:r>
            <a:r>
              <a:rPr lang="en-US" dirty="0" smtClean="0"/>
              <a:t> &amp; Framework update*</a:t>
            </a:r>
          </a:p>
          <a:p>
            <a:r>
              <a:rPr lang="en-US" dirty="0" smtClean="0"/>
              <a:t>…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Tercer Congreso de la Red Mexicana Científica y Tecnológica para ALICE-LHC</a:t>
            </a:r>
            <a:endParaRPr lang="es-MX" dirty="0"/>
          </a:p>
        </p:txBody>
      </p:sp>
      <p:sp>
        <p:nvSpPr>
          <p:cNvPr id="7" name="6 CuadroTexto"/>
          <p:cNvSpPr txBox="1"/>
          <p:nvPr/>
        </p:nvSpPr>
        <p:spPr>
          <a:xfrm>
            <a:off x="533400" y="54864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* TBD</a:t>
            </a:r>
            <a:endParaRPr lang="es-MX" dirty="0"/>
          </a:p>
        </p:txBody>
      </p:sp>
      <p:cxnSp>
        <p:nvCxnSpPr>
          <p:cNvPr id="8" name="7 Conector recto"/>
          <p:cNvCxnSpPr/>
          <p:nvPr/>
        </p:nvCxnSpPr>
        <p:spPr>
          <a:xfrm>
            <a:off x="533400" y="5410200"/>
            <a:ext cx="1219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8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MX" smtClean="0"/>
              <a:t>21/10/2016</a:t>
            </a:r>
            <a:endParaRPr lang="es-MX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3900" y="228600"/>
            <a:ext cx="7696200" cy="1143000"/>
          </a:xfrm>
        </p:spPr>
        <p:txBody>
          <a:bodyPr/>
          <a:lstStyle/>
          <a:p>
            <a:pPr algn="l"/>
            <a:r>
              <a:rPr lang="es-MX" dirty="0" smtClean="0"/>
              <a:t>ACO DCS</a:t>
            </a:r>
            <a:endParaRPr lang="es-MX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Tercer Congreso de la Red Mexicana Científica y Tecnológica para ALICE-LHC</a:t>
            </a:r>
            <a:endParaRPr lang="es-MX" dirty="0"/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/>
          </a:p>
        </p:txBody>
      </p:sp>
      <p:sp>
        <p:nvSpPr>
          <p:cNvPr id="16" name="15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MX" smtClean="0"/>
              <a:t>21/10/2016</a:t>
            </a:r>
            <a:endParaRPr lang="es-MX" dirty="0"/>
          </a:p>
        </p:txBody>
      </p:sp>
      <p:pic>
        <p:nvPicPr>
          <p:cNvPr id="18" name="17 Imagen" descr="mainPane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81400" y="228600"/>
            <a:ext cx="5562600" cy="3773232"/>
          </a:xfrm>
          <a:prstGeom prst="rect">
            <a:avLst/>
          </a:prstGeom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04800" y="2133601"/>
            <a:ext cx="8229600" cy="3886199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Created 2007</a:t>
            </a:r>
          </a:p>
          <a:p>
            <a:pPr lvl="1"/>
            <a:r>
              <a:rPr lang="en-US" i="1" dirty="0" smtClean="0"/>
              <a:t>MI </a:t>
            </a:r>
            <a:r>
              <a:rPr lang="en-US" i="1" dirty="0" err="1" smtClean="0"/>
              <a:t>Martínez</a:t>
            </a:r>
            <a:r>
              <a:rPr lang="en-US" i="1" dirty="0" smtClean="0"/>
              <a:t>, </a:t>
            </a:r>
            <a:r>
              <a:rPr lang="en-US" i="1" dirty="0" err="1" smtClean="0"/>
              <a:t>resposible</a:t>
            </a:r>
            <a:endParaRPr lang="en-US" i="1" dirty="0" smtClean="0"/>
          </a:p>
          <a:p>
            <a:pPr lvl="1"/>
            <a:r>
              <a:rPr lang="en-US" i="1" dirty="0" smtClean="0"/>
              <a:t>Lot of people have contributed since, specially ACC people</a:t>
            </a:r>
          </a:p>
          <a:p>
            <a:r>
              <a:rPr lang="en-US" dirty="0" smtClean="0"/>
              <a:t>Integrated and in operation since ALICE calibration </a:t>
            </a:r>
            <a:r>
              <a:rPr lang="en-US" dirty="0" smtClean="0"/>
              <a:t>– end 2007</a:t>
            </a:r>
            <a:endParaRPr lang="en-US" dirty="0" smtClean="0"/>
          </a:p>
          <a:p>
            <a:r>
              <a:rPr lang="es-MX" dirty="0" smtClean="0"/>
              <a:t>A3486 DC </a:t>
            </a:r>
            <a:r>
              <a:rPr lang="es-MX" dirty="0" err="1" smtClean="0"/>
              <a:t>power</a:t>
            </a:r>
            <a:r>
              <a:rPr lang="es-MX" dirty="0" smtClean="0"/>
              <a:t> </a:t>
            </a:r>
            <a:r>
              <a:rPr lang="es-MX" dirty="0" err="1" smtClean="0"/>
              <a:t>supply</a:t>
            </a:r>
            <a:r>
              <a:rPr lang="es-MX" dirty="0" smtClean="0"/>
              <a:t> (</a:t>
            </a:r>
            <a:r>
              <a:rPr lang="es-MX" dirty="0" err="1" smtClean="0"/>
              <a:t>basic</a:t>
            </a:r>
            <a:r>
              <a:rPr lang="es-MX" dirty="0" smtClean="0"/>
              <a:t>) control</a:t>
            </a:r>
          </a:p>
          <a:p>
            <a:r>
              <a:rPr lang="es-MX" dirty="0" smtClean="0"/>
              <a:t>M&amp;O </a:t>
            </a:r>
            <a:r>
              <a:rPr lang="es-MX" dirty="0" err="1" smtClean="0"/>
              <a:t>for</a:t>
            </a:r>
            <a:r>
              <a:rPr lang="es-MX" dirty="0" smtClean="0"/>
              <a:t> </a:t>
            </a:r>
            <a:r>
              <a:rPr lang="es-MX" dirty="0" err="1" smtClean="0"/>
              <a:t>aco_dcs</a:t>
            </a:r>
            <a:endParaRPr lang="es-MX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A3486 control</a:t>
            </a:r>
            <a:endParaRPr lang="es-MX" dirty="0"/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25963"/>
          </a:xfrm>
        </p:spPr>
        <p:txBody>
          <a:bodyPr/>
          <a:lstStyle/>
          <a:p>
            <a:r>
              <a:rPr lang="es-MX" dirty="0" err="1" smtClean="0"/>
              <a:t>Power</a:t>
            </a:r>
            <a:r>
              <a:rPr lang="es-MX" dirty="0" smtClean="0"/>
              <a:t> </a:t>
            </a:r>
            <a:r>
              <a:rPr lang="es-MX" dirty="0" err="1" smtClean="0"/>
              <a:t>supply</a:t>
            </a:r>
            <a:r>
              <a:rPr lang="es-MX" dirty="0" smtClean="0"/>
              <a:t> (48 V) module </a:t>
            </a:r>
            <a:r>
              <a:rPr lang="es-MX" dirty="0" err="1" smtClean="0"/>
              <a:t>for</a:t>
            </a:r>
            <a:r>
              <a:rPr lang="es-MX" dirty="0" smtClean="0"/>
              <a:t> EASY </a:t>
            </a:r>
            <a:r>
              <a:rPr lang="es-MX" dirty="0" err="1" smtClean="0"/>
              <a:t>crate</a:t>
            </a:r>
            <a:r>
              <a:rPr lang="es-MX" dirty="0" smtClean="0"/>
              <a:t> </a:t>
            </a:r>
            <a:r>
              <a:rPr lang="es-MX" dirty="0" smtClean="0"/>
              <a:t>(LV </a:t>
            </a:r>
            <a:r>
              <a:rPr lang="es-MX" dirty="0" err="1" smtClean="0"/>
              <a:t>boards</a:t>
            </a:r>
            <a:r>
              <a:rPr lang="es-MX" dirty="0" smtClean="0"/>
              <a:t>) </a:t>
            </a:r>
            <a:endParaRPr lang="es-MX" dirty="0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MX" smtClean="0"/>
              <a:t>21/10/2016</a:t>
            </a:r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Tercer Congreso de la Red Mexicana Científica y Tecnológica para ALICE-LHC</a:t>
            </a:r>
            <a:endParaRPr lang="es-MX" dirty="0" smtClean="0"/>
          </a:p>
        </p:txBody>
      </p:sp>
      <p:pic>
        <p:nvPicPr>
          <p:cNvPr id="6" name="5 Imagen" descr="A3486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3200400"/>
            <a:ext cx="3358678" cy="1524000"/>
          </a:xfrm>
          <a:prstGeom prst="rect">
            <a:avLst/>
          </a:prstGeom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0" y="2133600"/>
            <a:ext cx="5062477" cy="397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6105</TotalTime>
  <Words>408</Words>
  <Application>Microsoft Office PowerPoint</Application>
  <PresentationFormat>Presentación en pantalla (4:3)</PresentationFormat>
  <Paragraphs>72</Paragraphs>
  <Slides>10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1" baseType="lpstr">
      <vt:lpstr>Tema de Office</vt:lpstr>
      <vt:lpstr>ACORDE &amp; AD DCS UPDATE</vt:lpstr>
      <vt:lpstr>AD0 DCS</vt:lpstr>
      <vt:lpstr>ADC temperature monitoring</vt:lpstr>
      <vt:lpstr>Issues</vt:lpstr>
      <vt:lpstr>Current activities (1)</vt:lpstr>
      <vt:lpstr>Current activities (2)</vt:lpstr>
      <vt:lpstr>Planning (EYETS)</vt:lpstr>
      <vt:lpstr>ACO DCS</vt:lpstr>
      <vt:lpstr>A3486 control</vt:lpstr>
      <vt:lpstr>Planning (EYETS)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Aco-Ad DCS Update</dc:title>
  <dc:creator>MIM</dc:creator>
  <cp:lastModifiedBy>mim</cp:lastModifiedBy>
  <cp:revision>102</cp:revision>
  <dcterms:created xsi:type="dcterms:W3CDTF">2015-10-21T20:31:48Z</dcterms:created>
  <dcterms:modified xsi:type="dcterms:W3CDTF">2016-10-21T22:24:32Z</dcterms:modified>
</cp:coreProperties>
</file>