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9" r:id="rId2"/>
    <p:sldMasterId id="2147483706" r:id="rId3"/>
    <p:sldMasterId id="2147483718" r:id="rId4"/>
  </p:sldMasterIdLst>
  <p:notesMasterIdLst>
    <p:notesMasterId r:id="rId42"/>
  </p:notesMasterIdLst>
  <p:sldIdLst>
    <p:sldId id="256" r:id="rId5"/>
    <p:sldId id="313" r:id="rId6"/>
    <p:sldId id="335" r:id="rId7"/>
    <p:sldId id="352" r:id="rId8"/>
    <p:sldId id="318" r:id="rId9"/>
    <p:sldId id="322" r:id="rId10"/>
    <p:sldId id="338" r:id="rId11"/>
    <p:sldId id="336" r:id="rId12"/>
    <p:sldId id="331" r:id="rId13"/>
    <p:sldId id="324" r:id="rId14"/>
    <p:sldId id="314" r:id="rId15"/>
    <p:sldId id="295" r:id="rId16"/>
    <p:sldId id="283" r:id="rId17"/>
    <p:sldId id="296" r:id="rId18"/>
    <p:sldId id="297" r:id="rId19"/>
    <p:sldId id="339" r:id="rId20"/>
    <p:sldId id="298" r:id="rId21"/>
    <p:sldId id="299" r:id="rId22"/>
    <p:sldId id="300" r:id="rId23"/>
    <p:sldId id="301" r:id="rId24"/>
    <p:sldId id="303" r:id="rId25"/>
    <p:sldId id="304" r:id="rId26"/>
    <p:sldId id="305" r:id="rId27"/>
    <p:sldId id="308" r:id="rId28"/>
    <p:sldId id="326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ienvenido" id="{E75E278A-FF0E-49A4-B170-79828D63BBAD}">
          <p14:sldIdLst>
            <p14:sldId id="256"/>
          </p14:sldIdLst>
        </p14:section>
        <p14:section name="Diseñar, impresionar, trabajar en equipo" id="{B9B51309-D148-4332-87C2-07BE32FBCA3B}">
          <p14:sldIdLst>
            <p14:sldId id="313"/>
            <p14:sldId id="335"/>
            <p14:sldId id="352"/>
            <p14:sldId id="318"/>
            <p14:sldId id="322"/>
            <p14:sldId id="338"/>
            <p14:sldId id="336"/>
            <p14:sldId id="331"/>
            <p14:sldId id="324"/>
            <p14:sldId id="314"/>
            <p14:sldId id="295"/>
            <p14:sldId id="283"/>
            <p14:sldId id="296"/>
            <p14:sldId id="297"/>
            <p14:sldId id="339"/>
            <p14:sldId id="298"/>
            <p14:sldId id="299"/>
            <p14:sldId id="300"/>
            <p14:sldId id="301"/>
            <p14:sldId id="303"/>
            <p14:sldId id="304"/>
            <p14:sldId id="305"/>
            <p14:sldId id="308"/>
            <p14:sldId id="326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8" name="Autor" initials="A" lastIdx="2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600"/>
    <a:srgbClr val="D2B4A6"/>
    <a:srgbClr val="734F29"/>
    <a:srgbClr val="D24726"/>
    <a:srgbClr val="DD462F"/>
    <a:srgbClr val="AEB785"/>
    <a:srgbClr val="EFD5A2"/>
    <a:srgbClr val="3B3026"/>
    <a:srgbClr val="ECE1CA"/>
    <a:srgbClr val="795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80" autoAdjust="0"/>
  </p:normalViewPr>
  <p:slideViewPr>
    <p:cSldViewPr snapToGrid="0">
      <p:cViewPr varScale="1">
        <p:scale>
          <a:sx n="53" d="100"/>
          <a:sy n="53" d="100"/>
        </p:scale>
        <p:origin x="48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Pulso sin reconstruir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Hoja1!$A$1:$A$31</c:f>
              <c:numCache>
                <c:formatCode>General</c:formatCode>
                <c:ptCount val="31"/>
                <c:pt idx="0">
                  <c:v>111</c:v>
                </c:pt>
                <c:pt idx="1">
                  <c:v>63</c:v>
                </c:pt>
                <c:pt idx="2">
                  <c:v>150</c:v>
                </c:pt>
                <c:pt idx="3">
                  <c:v>167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11</c:v>
                </c:pt>
                <c:pt idx="11">
                  <c:v>20</c:v>
                </c:pt>
                <c:pt idx="12">
                  <c:v>129</c:v>
                </c:pt>
                <c:pt idx="13">
                  <c:v>6</c:v>
                </c:pt>
                <c:pt idx="14">
                  <c:v>26</c:v>
                </c:pt>
                <c:pt idx="15">
                  <c:v>83</c:v>
                </c:pt>
                <c:pt idx="16">
                  <c:v>220</c:v>
                </c:pt>
                <c:pt idx="17">
                  <c:v>224</c:v>
                </c:pt>
                <c:pt idx="18">
                  <c:v>65</c:v>
                </c:pt>
                <c:pt idx="19">
                  <c:v>3</c:v>
                </c:pt>
                <c:pt idx="20">
                  <c:v>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31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4578528"/>
        <c:axId val="2024576896"/>
      </c:scatterChart>
      <c:valAx>
        <c:axId val="2024578528"/>
        <c:scaling>
          <c:orientation val="minMax"/>
          <c:max val="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24576896"/>
        <c:crosses val="autoZero"/>
        <c:crossBetween val="midCat"/>
      </c:valAx>
      <c:valAx>
        <c:axId val="2024576896"/>
        <c:scaling>
          <c:orientation val="minMax"/>
          <c:max val="250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245785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Pulso reconstruido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Hoja1!$A$1:$A$26</c:f>
              <c:numCache>
                <c:formatCode>General</c:formatCode>
                <c:ptCount val="26"/>
                <c:pt idx="0">
                  <c:v>111</c:v>
                </c:pt>
                <c:pt idx="1">
                  <c:v>63</c:v>
                </c:pt>
                <c:pt idx="2">
                  <c:v>150</c:v>
                </c:pt>
                <c:pt idx="3">
                  <c:v>167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11</c:v>
                </c:pt>
                <c:pt idx="10">
                  <c:v>69</c:v>
                </c:pt>
                <c:pt idx="11">
                  <c:v>104</c:v>
                </c:pt>
                <c:pt idx="12">
                  <c:v>104</c:v>
                </c:pt>
                <c:pt idx="13">
                  <c:v>83</c:v>
                </c:pt>
                <c:pt idx="14">
                  <c:v>55</c:v>
                </c:pt>
                <c:pt idx="15">
                  <c:v>30</c:v>
                </c:pt>
                <c:pt idx="16">
                  <c:v>13</c:v>
                </c:pt>
                <c:pt idx="17">
                  <c:v>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4567648"/>
        <c:axId val="2024569280"/>
      </c:scatterChart>
      <c:valAx>
        <c:axId val="2024567648"/>
        <c:scaling>
          <c:orientation val="minMax"/>
          <c:max val="26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24569280"/>
        <c:crosses val="autoZero"/>
        <c:crossBetween val="midCat"/>
      </c:valAx>
      <c:valAx>
        <c:axId val="2024569280"/>
        <c:scaling>
          <c:orientation val="minMax"/>
          <c:max val="1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24567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MX"/>
              <a:t>Efficiency</a:t>
            </a:r>
            <a:endParaRPr lang="en-GB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Sheet1!$A$1:$A$5</c:f>
              <c:numCache>
                <c:formatCode>General</c:formatCode>
                <c:ptCount val="5"/>
                <c:pt idx="0">
                  <c:v>1300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</c:numCache>
            </c:numRef>
          </c:xVal>
          <c:yVal>
            <c:numRef>
              <c:f>Sheet1!$B$1:$B$5</c:f>
              <c:numCache>
                <c:formatCode>0.00%</c:formatCode>
                <c:ptCount val="5"/>
                <c:pt idx="0">
                  <c:v>0.1163</c:v>
                </c:pt>
                <c:pt idx="1">
                  <c:v>0.36759999999999998</c:v>
                </c:pt>
                <c:pt idx="2">
                  <c:v>0.90190000000000003</c:v>
                </c:pt>
                <c:pt idx="3">
                  <c:v>0.98209999999999997</c:v>
                </c:pt>
                <c:pt idx="4">
                  <c:v>0.97650000000000003</c:v>
                </c:pt>
              </c:numCache>
            </c:numRef>
          </c:yVal>
          <c:smooth val="1"/>
        </c:ser>
        <c:ser>
          <c:idx val="1"/>
          <c:order val="1"/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Sheet1!$A$1:$A$5</c:f>
              <c:numCache>
                <c:formatCode>General</c:formatCode>
                <c:ptCount val="5"/>
                <c:pt idx="0">
                  <c:v>1300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</c:numCache>
            </c:numRef>
          </c:xVal>
          <c:yVal>
            <c:numRef>
              <c:f>Sheet1!$C$1:$C$5</c:f>
              <c:numCache>
                <c:formatCode>0.00%</c:formatCode>
                <c:ptCount val="5"/>
                <c:pt idx="0" formatCode="0%">
                  <c:v>0</c:v>
                </c:pt>
                <c:pt idx="1">
                  <c:v>1E-3</c:v>
                </c:pt>
                <c:pt idx="2">
                  <c:v>6.4999999999999997E-3</c:v>
                </c:pt>
                <c:pt idx="3">
                  <c:v>2.1700000000000001E-2</c:v>
                </c:pt>
                <c:pt idx="4">
                  <c:v>5.5300000000000002E-2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4610800"/>
        <c:axId val="2024607536"/>
      </c:scatterChart>
      <c:valAx>
        <c:axId val="2024610800"/>
        <c:scaling>
          <c:orientation val="minMax"/>
          <c:min val="12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24607536"/>
        <c:crosses val="autoZero"/>
        <c:crossBetween val="midCat"/>
      </c:valAx>
      <c:valAx>
        <c:axId val="20246075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24610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6-04-29T16:40:01.397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6-04-29T16:40:01.397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6-04-29T16:40:01.397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6-04-29T16:40:01.397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6-04-29T16:40:01.397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6-04-29T16:40:01.397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6-04-29T16:40:01.397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F61EA0F-A667-4B49-8422-0062BC55E249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F61EA0F-A667-4B49-8422-0062BC55E249}" type="slidenum">
              <a:rPr lang="en-US" sz="1200" b="0" i="0">
                <a:latin typeface="Calibri"/>
                <a:ea typeface="+mn-ea"/>
                <a:cs typeface="+mn-cs"/>
              </a:rPr>
              <a:t>11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433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8555-A397-488A-9622-1B2C01D6CFC0}" type="datetime1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2301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2903-A80C-46F6-8C61-7742E8F58F23}" type="datetime1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4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6F96-CD2A-49D2-BB32-06D3E4544E1D}" type="datetime1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18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BCB9-D5F5-4A60-A149-CCE90E940B17}" type="datetime1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30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2BF4-FBFE-415F-AAC5-A587F6251ADB}" type="datetime1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3856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817-AB27-4CE5-8451-7B954988C8F8}" type="datetime1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99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D289-2096-4C0D-AB4D-678C18525A2F}" type="datetime1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98023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14EF-295C-4E6F-9BA3-F75C75565EB1}" type="datetime1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31250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64FE-492F-4E5B-9492-34A0CC9AC5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16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9FC7-2E40-43AA-983F-D36AD69C0D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51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D5D7-2716-43F7-956C-0BFFEB1903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8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6D5D-4161-4E2B-A4D1-BF522B8672AE}" type="datetime1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9681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00A9-BF00-4FD3-A171-B10A91CBAB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14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D36A-2D7B-4574-860C-D7CC3E76B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3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2EF6-5B2A-445E-9571-8C14458F7D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72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3DE15-AF6F-42C8-85D0-8C54DEF0F3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45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66B0-7104-4848-B556-4C3513EF5A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31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00B-0E19-462C-9EF7-71ECCEFFA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53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C7C2-2DF8-45D0-8C77-B96B98BA58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71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D488-9634-47DB-BAA9-2FF5D660C3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00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F343-E4F6-4807-8869-93D7B0B20B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38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8D9A-E198-473A-8663-6D1013138C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1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7321-0DE6-4051-AB71-0051633D96E4}" type="datetime1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83892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A844-3FB3-4887-84AC-C5DD9A01BF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26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C845-5B2A-466E-A0B3-CDBE8E1261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60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C211-4B5B-4149-9BCC-723B7B1498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57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C0132-A217-4DD8-A6B1-4379503EE2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04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DF66-DD4B-4AAA-9235-593B8D7DDA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2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1B79-1C00-4AA7-92CF-1CA214B2C7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83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A5FA-547A-4397-B655-BB90F43CC5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52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D05-D319-4190-AEB9-6D6A5B3681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20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13-D34C-491F-A270-311210E5E9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0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5B843-0B2E-44D8-A498-1C39450542BA}" type="datetime1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399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C68F-4522-4649-A873-80D84F183350}" type="datetime1">
              <a:rPr lang="en-US" smtClean="0"/>
              <a:t>10/21/2016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1412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B7EE-FB48-49AB-B1B8-4ECDFB9EC3B6}" type="datetime1">
              <a:rPr lang="en-US" smtClean="0"/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0186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B2C2-3119-48B4-BDA4-F6B2CBF8DBAA}" type="datetime1">
              <a:rPr lang="en-US" smtClean="0"/>
              <a:t>10/21/2016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6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8789-CD24-4B40-91C8-C74D14395573}" type="datetime1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9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21C7-76BD-497D-804A-156C18FD2E03}" type="datetime1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9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82FE7-BCC3-4FA2-AE1F-5CB6A21EAE6D}" type="datetime1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1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53A70-9EA5-4EF6-8188-82A5142CE5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9A3CA-14B3-4CB5-8FD4-D5BFB594B9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9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454099" y="686720"/>
            <a:ext cx="10515600" cy="203517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noProof="1" smtClean="0"/>
              <a:t>ACORDE</a:t>
            </a:r>
            <a:br>
              <a:rPr lang="es-ES" sz="4000" noProof="1" smtClean="0"/>
            </a:br>
            <a:r>
              <a:rPr lang="es-ES" sz="4000" noProof="1" smtClean="0"/>
              <a:t>TRIGGER</a:t>
            </a:r>
            <a:br>
              <a:rPr lang="es-ES" sz="4000" noProof="1" smtClean="0"/>
            </a:br>
            <a:r>
              <a:rPr lang="es-ES" sz="4000" noProof="1"/>
              <a:t/>
            </a:r>
            <a:br>
              <a:rPr lang="es-ES" sz="4000" noProof="1"/>
            </a:br>
            <a:r>
              <a:rPr lang="es-MX" sz="3100" b="1" dirty="0" smtClean="0">
                <a:solidFill>
                  <a:schemeClr val="accent2"/>
                </a:solidFill>
                <a:latin typeface="Eras Light ITC" panose="020B0402030504020804" pitchFamily="34" charset="0"/>
              </a:rPr>
              <a:t>Tercer </a:t>
            </a:r>
            <a:r>
              <a:rPr lang="es-MX" sz="3100" b="1" dirty="0">
                <a:solidFill>
                  <a:schemeClr val="accent2"/>
                </a:solidFill>
                <a:latin typeface="Eras Light ITC" panose="020B0402030504020804" pitchFamily="34" charset="0"/>
              </a:rPr>
              <a:t>Congreso de la Red Mexicana Científica y Tecnológica para ALICE-LHC (Red ALICE</a:t>
            </a:r>
            <a:r>
              <a:rPr lang="es-MX" sz="3100" b="1" dirty="0" smtClean="0">
                <a:solidFill>
                  <a:schemeClr val="accent2"/>
                </a:solidFill>
                <a:latin typeface="Eras Light ITC" panose="020B0402030504020804" pitchFamily="34" charset="0"/>
              </a:rPr>
              <a:t>)</a:t>
            </a:r>
            <a:r>
              <a:rPr lang="es-MX" sz="2400" b="1" dirty="0">
                <a:solidFill>
                  <a:schemeClr val="accent2"/>
                </a:solidFill>
                <a:latin typeface="Eras Light ITC" panose="020B0402030504020804" pitchFamily="34" charset="0"/>
              </a:rPr>
              <a:t/>
            </a:r>
            <a:br>
              <a:rPr lang="es-MX" sz="2400" b="1" dirty="0">
                <a:solidFill>
                  <a:schemeClr val="accent2"/>
                </a:solidFill>
                <a:latin typeface="Eras Light ITC" panose="020B0402030504020804" pitchFamily="34" charset="0"/>
              </a:rPr>
            </a:br>
            <a:r>
              <a:rPr lang="es-MX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/>
            </a:r>
            <a:br>
              <a:rPr lang="es-MX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</a:br>
            <a:r>
              <a:rPr lang="es-MX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/>
            </a:r>
            <a:br>
              <a:rPr lang="es-MX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</a:br>
            <a:r>
              <a:rPr lang="es-MX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/>
            </a:r>
            <a:br>
              <a:rPr lang="es-MX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</a:br>
            <a:r>
              <a:rPr lang="es-MX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/>
            </a:r>
            <a:br>
              <a:rPr lang="es-MX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</a:br>
            <a:r>
              <a:rPr lang="es-MX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/>
            </a:r>
            <a:br>
              <a:rPr lang="es-MX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</a:br>
            <a:r>
              <a:rPr lang="es-MX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/>
            </a:r>
            <a:br>
              <a:rPr lang="es-MX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</a:br>
            <a:r>
              <a:rPr lang="es-MX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/>
            </a:r>
            <a:br>
              <a:rPr lang="es-MX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</a:br>
            <a:r>
              <a:rPr lang="es-MX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/>
            </a:r>
            <a:br>
              <a:rPr lang="es-MX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</a:br>
            <a:r>
              <a:rPr lang="es-MX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/>
            </a:r>
            <a:br>
              <a:rPr lang="es-MX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</a:br>
            <a:r>
              <a:rPr lang="es-MX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al 23 de Octubre 2016</a:t>
            </a:r>
            <a:r>
              <a:rPr lang="es-MX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/>
            </a:r>
            <a:br>
              <a:rPr lang="es-MX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</a:br>
            <a:endParaRPr lang="es-ES" sz="3100" noProof="1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72708" y="623888"/>
            <a:ext cx="8912225" cy="12811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noProof="1" smtClean="0"/>
              <a:t>Sistema de adquisición</a:t>
            </a:r>
            <a:endParaRPr lang="es-ES" noProof="1"/>
          </a:p>
        </p:txBody>
      </p:sp>
      <p:sp>
        <p:nvSpPr>
          <p:cNvPr id="4" name="CuadroTexto 3"/>
          <p:cNvSpPr txBox="1"/>
          <p:nvPr/>
        </p:nvSpPr>
        <p:spPr>
          <a:xfrm>
            <a:off x="1651000" y="1264444"/>
            <a:ext cx="584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Interfaz FPGA-PC y reconstrucción de datos</a:t>
            </a:r>
          </a:p>
        </p:txBody>
      </p:sp>
      <p:pic>
        <p:nvPicPr>
          <p:cNvPr id="6" name="Picture 4" descr="intvb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3321" y="1890335"/>
            <a:ext cx="3581400" cy="2924175"/>
          </a:xfrm>
          <a:prstGeom prst="rect">
            <a:avLst/>
          </a:prstGeom>
          <a:noFill/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5933546" y="2106235"/>
            <a:ext cx="2376487" cy="360363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381471" y="1602998"/>
            <a:ext cx="2881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b="1" dirty="0">
                <a:solidFill>
                  <a:srgbClr val="0070C0"/>
                </a:solidFill>
              </a:rPr>
              <a:t>Envía el nivel de </a:t>
            </a:r>
            <a:r>
              <a:rPr lang="es-MX" sz="1600" b="1" dirty="0" err="1">
                <a:solidFill>
                  <a:srgbClr val="0070C0"/>
                </a:solidFill>
              </a:rPr>
              <a:t>treshold</a:t>
            </a:r>
            <a:r>
              <a:rPr lang="es-MX" sz="1600" b="1" dirty="0">
                <a:solidFill>
                  <a:srgbClr val="0070C0"/>
                </a:solidFill>
              </a:rPr>
              <a:t> para el Pulse </a:t>
            </a:r>
            <a:r>
              <a:rPr lang="es-MX" sz="1600" b="1" dirty="0" err="1">
                <a:solidFill>
                  <a:srgbClr val="0070C0"/>
                </a:solidFill>
              </a:rPr>
              <a:t>Finder</a:t>
            </a:r>
            <a:r>
              <a:rPr lang="es-MX" sz="1600" b="1" dirty="0">
                <a:solidFill>
                  <a:srgbClr val="0070C0"/>
                </a:solidFill>
              </a:rPr>
              <a:t>.</a:t>
            </a:r>
            <a:endParaRPr lang="es-ES" sz="1600" b="1" dirty="0">
              <a:solidFill>
                <a:srgbClr val="0070C0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6438371" y="2753935"/>
            <a:ext cx="2519362" cy="217488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957733" y="2466598"/>
            <a:ext cx="2736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b="1">
                <a:solidFill>
                  <a:srgbClr val="0070C0"/>
                </a:solidFill>
              </a:rPr>
              <a:t>Lee un dato de la FIFO</a:t>
            </a:r>
            <a:endParaRPr lang="es-ES" sz="1600" b="1">
              <a:solidFill>
                <a:srgbClr val="0070C0"/>
              </a:solidFill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6293908" y="3546098"/>
            <a:ext cx="2879725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9102196" y="3330198"/>
            <a:ext cx="28082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b="1" dirty="0">
                <a:solidFill>
                  <a:srgbClr val="0070C0"/>
                </a:solidFill>
              </a:rPr>
              <a:t>Lee el Puerto B del PIC</a:t>
            </a:r>
          </a:p>
          <a:p>
            <a:pPr>
              <a:spcBef>
                <a:spcPct val="50000"/>
              </a:spcBef>
            </a:pPr>
            <a:r>
              <a:rPr lang="es-MX" sz="1600" b="1" dirty="0">
                <a:solidFill>
                  <a:srgbClr val="0070C0"/>
                </a:solidFill>
              </a:rPr>
              <a:t>(verifica dato de la FIFO)</a:t>
            </a:r>
            <a:endParaRPr lang="es-ES" sz="1600" b="1" dirty="0">
              <a:solidFill>
                <a:srgbClr val="0070C0"/>
              </a:solidFill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6438371" y="4122360"/>
            <a:ext cx="2663825" cy="504825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9246658" y="4411285"/>
            <a:ext cx="2879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b="1">
                <a:solidFill>
                  <a:srgbClr val="0070C0"/>
                </a:solidFill>
              </a:rPr>
              <a:t>Lectura de los datos de forma continua</a:t>
            </a:r>
            <a:endParaRPr lang="es-ES" sz="1600" b="1">
              <a:solidFill>
                <a:srgbClr val="0070C0"/>
              </a:solidFill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6293908" y="4627185"/>
            <a:ext cx="2520950" cy="8636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9318096" y="5490785"/>
            <a:ext cx="2736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b="1">
                <a:solidFill>
                  <a:srgbClr val="0070C0"/>
                </a:solidFill>
              </a:rPr>
              <a:t>Cierra la aplicación</a:t>
            </a:r>
            <a:endParaRPr lang="es-ES" sz="1600" b="1">
              <a:solidFill>
                <a:srgbClr val="0070C0"/>
              </a:solidFill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4638146" y="4411285"/>
            <a:ext cx="71437" cy="10795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061883" y="5477709"/>
            <a:ext cx="2855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 dirty="0"/>
              <a:t>Abrir/cerrar archivo donde se almacenará la información</a:t>
            </a:r>
            <a:endParaRPr lang="es-ES" sz="14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52" y="1929493"/>
            <a:ext cx="2760563" cy="2192867"/>
          </a:xfrm>
          <a:prstGeom prst="rect">
            <a:avLst/>
          </a:prstGeom>
        </p:spPr>
      </p:pic>
      <p:sp>
        <p:nvSpPr>
          <p:cNvPr id="3" name="Flecha arriba 2"/>
          <p:cNvSpPr/>
          <p:nvPr/>
        </p:nvSpPr>
        <p:spPr>
          <a:xfrm>
            <a:off x="1772708" y="4411285"/>
            <a:ext cx="589492" cy="82111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751252" y="5400764"/>
            <a:ext cx="292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PIC 18F2550</a:t>
            </a:r>
          </a:p>
          <a:p>
            <a:pPr algn="ctr"/>
            <a:r>
              <a:rPr lang="es-MX" b="1" dirty="0" smtClean="0"/>
              <a:t>Flujo de transferencia de información: 10 </a:t>
            </a:r>
            <a:r>
              <a:rPr lang="es-MX" b="1" dirty="0"/>
              <a:t>Kbps</a:t>
            </a:r>
          </a:p>
          <a:p>
            <a:pPr algn="ctr"/>
            <a:endParaRPr lang="es-MX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5414963" y="6272213"/>
            <a:ext cx="5269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B050"/>
                </a:solidFill>
              </a:rPr>
              <a:t>USON: Actualizará la interface</a:t>
            </a:r>
            <a:endParaRPr lang="es-MX" sz="2000" b="1" dirty="0">
              <a:solidFill>
                <a:srgbClr val="00B050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3276600" y="2514600"/>
            <a:ext cx="8915400" cy="2262188"/>
          </a:xfrm>
        </p:spPr>
        <p:txBody>
          <a:bodyPr>
            <a:normAutofit/>
          </a:bodyPr>
          <a:lstStyle/>
          <a:p>
            <a:pPr algn="ctr"/>
            <a:r>
              <a:rPr lang="es-ES" sz="4000" noProof="1" smtClean="0"/>
              <a:t>RESULTADOS</a:t>
            </a:r>
            <a:endParaRPr lang="es-ES" sz="4000" noProof="1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804937" y="209360"/>
            <a:ext cx="8912225" cy="12811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noProof="1" smtClean="0"/>
              <a:t>ADC</a:t>
            </a:r>
            <a:br>
              <a:rPr lang="es-ES" noProof="1" smtClean="0"/>
            </a:br>
            <a:r>
              <a:rPr lang="es-ES" sz="2200" noProof="1" smtClean="0"/>
              <a:t>Primera prueba realizada</a:t>
            </a:r>
            <a:endParaRPr lang="es-ES" sz="2200" noProof="1"/>
          </a:p>
        </p:txBody>
      </p:sp>
      <p:sp>
        <p:nvSpPr>
          <p:cNvPr id="4" name="CuadroTexto 3"/>
          <p:cNvSpPr txBox="1"/>
          <p:nvPr/>
        </p:nvSpPr>
        <p:spPr>
          <a:xfrm>
            <a:off x="694944" y="1640491"/>
            <a:ext cx="534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pulso de 100 </a:t>
            </a:r>
            <a:r>
              <a:rPr lang="es-MX" dirty="0" err="1" smtClean="0"/>
              <a:t>ns</a:t>
            </a:r>
            <a:r>
              <a:rPr lang="es-MX" dirty="0" smtClean="0"/>
              <a:t>, amplitud de </a:t>
            </a:r>
            <a:r>
              <a:rPr lang="es-MX" dirty="0"/>
              <a:t>0 a 200mV</a:t>
            </a:r>
            <a:r>
              <a:rPr lang="es-MX" dirty="0" smtClean="0"/>
              <a:t>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29" y="2400301"/>
            <a:ext cx="7241834" cy="3626704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8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/>
          </a:bodyPr>
          <a:lstStyle/>
          <a:p>
            <a:r>
              <a:rPr lang="es-ES" noProof="1" smtClean="0"/>
              <a:t>Comportamiento lineal</a:t>
            </a:r>
            <a:endParaRPr lang="es-ES" noProof="1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26" y="1671638"/>
            <a:ext cx="7431538" cy="5186361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06614" y="275590"/>
            <a:ext cx="8912225" cy="12811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noProof="1" smtClean="0"/>
              <a:t>Rango dinámico del ADC</a:t>
            </a:r>
            <a:br>
              <a:rPr lang="es-ES" noProof="1" smtClean="0"/>
            </a:br>
            <a:r>
              <a:rPr lang="es-ES" sz="2200" noProof="1" smtClean="0"/>
              <a:t>Segunda prueba realizada sobre la tarjeta ADC</a:t>
            </a:r>
            <a:endParaRPr lang="es-ES" sz="2200" noProof="1"/>
          </a:p>
        </p:txBody>
      </p:sp>
      <p:sp>
        <p:nvSpPr>
          <p:cNvPr id="4" name="CuadroTexto 3"/>
          <p:cNvSpPr txBox="1"/>
          <p:nvPr/>
        </p:nvSpPr>
        <p:spPr>
          <a:xfrm>
            <a:off x="2660904" y="2267712"/>
            <a:ext cx="5349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Por </a:t>
            </a:r>
            <a:r>
              <a:rPr lang="es-MX" dirty="0"/>
              <a:t>medio del generador de funciones, se inserto la </a:t>
            </a:r>
            <a:r>
              <a:rPr lang="es-MX" dirty="0" smtClean="0"/>
              <a:t>señal </a:t>
            </a:r>
            <a:r>
              <a:rPr lang="es-MX" dirty="0"/>
              <a:t>con las </a:t>
            </a:r>
            <a:r>
              <a:rPr lang="es-MX" dirty="0" smtClean="0"/>
              <a:t>siguientes características</a:t>
            </a:r>
            <a:r>
              <a:rPr lang="es-MX" dirty="0"/>
              <a:t>: </a:t>
            </a:r>
            <a:r>
              <a:rPr lang="es-MX" dirty="0" smtClean="0"/>
              <a:t>Amplitud 38 </a:t>
            </a:r>
            <a:r>
              <a:rPr lang="es-MX" dirty="0" err="1"/>
              <a:t>mV</a:t>
            </a:r>
            <a:r>
              <a:rPr lang="es-MX" dirty="0"/>
              <a:t>, </a:t>
            </a:r>
            <a:r>
              <a:rPr lang="es-MX" dirty="0" smtClean="0"/>
              <a:t>duración 100 </a:t>
            </a:r>
            <a:r>
              <a:rPr lang="es-MX" dirty="0" err="1"/>
              <a:t>ns</a:t>
            </a:r>
            <a:r>
              <a:rPr lang="es-MX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15280 eventos.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Se </a:t>
            </a:r>
            <a:r>
              <a:rPr lang="es-MX" dirty="0"/>
              <a:t>obtuvo el </a:t>
            </a:r>
            <a:r>
              <a:rPr lang="es-MX" dirty="0" smtClean="0"/>
              <a:t>máximo </a:t>
            </a:r>
            <a:r>
              <a:rPr lang="es-MX" dirty="0"/>
              <a:t>valor de la amplitud de cada pulso y se </a:t>
            </a:r>
            <a:r>
              <a:rPr lang="es-MX" dirty="0" smtClean="0"/>
              <a:t>graficó conteos </a:t>
            </a:r>
            <a:r>
              <a:rPr lang="es-MX" dirty="0"/>
              <a:t>Vs </a:t>
            </a:r>
            <a:r>
              <a:rPr lang="es-MX" dirty="0" smtClean="0"/>
              <a:t>Máximo </a:t>
            </a:r>
            <a:r>
              <a:rPr lang="es-MX" dirty="0"/>
              <a:t>de canal ADC.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8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145919" y="588846"/>
            <a:ext cx="8912225" cy="1281112"/>
          </a:xfrm>
        </p:spPr>
        <p:txBody>
          <a:bodyPr>
            <a:normAutofit/>
          </a:bodyPr>
          <a:lstStyle/>
          <a:p>
            <a:r>
              <a:rPr lang="es-ES" noProof="1" smtClean="0"/>
              <a:t>Respuesta del ADC</a:t>
            </a:r>
            <a:endParaRPr lang="es-ES" noProof="1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869958"/>
            <a:ext cx="5423027" cy="44853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70" y="1614941"/>
            <a:ext cx="2583088" cy="47403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125684" y="970344"/>
            <a:ext cx="29372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Valor esperado: 205 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95.8% de los eventos se encuentran en el intervalo 200 a 210 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Los Generadores tiene hasta un 5% de variación en la amplitud de su señal de salida.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Error de conversión ADC ±2 cuentas ADC.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Variación por temperatura de -40 a 60 grados: 0.4%</a:t>
            </a:r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145919" y="588846"/>
            <a:ext cx="8912225" cy="1281112"/>
          </a:xfrm>
        </p:spPr>
        <p:txBody>
          <a:bodyPr>
            <a:normAutofit/>
          </a:bodyPr>
          <a:lstStyle/>
          <a:p>
            <a:r>
              <a:rPr lang="es-ES" noProof="1" smtClean="0"/>
              <a:t>Rango dinámico del ADC</a:t>
            </a:r>
            <a:endParaRPr lang="es-ES" noProof="1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31" y="2512254"/>
            <a:ext cx="5111115" cy="379735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88721" y="2935224"/>
            <a:ext cx="500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Usando los eventos generados por el FPGA </a:t>
            </a:r>
          </a:p>
          <a:p>
            <a:r>
              <a:rPr lang="es-MX" dirty="0" smtClean="0"/>
              <a:t>Se verificó que </a:t>
            </a:r>
            <a:r>
              <a:rPr lang="es-MX" dirty="0"/>
              <a:t>l</a:t>
            </a:r>
            <a:r>
              <a:rPr lang="es-MX" dirty="0" smtClean="0"/>
              <a:t>a variación no es por la parte de procesamiento.</a:t>
            </a:r>
          </a:p>
          <a:p>
            <a:endParaRPr lang="es-MX" dirty="0"/>
          </a:p>
          <a:p>
            <a:r>
              <a:rPr lang="es-MX" dirty="0" smtClean="0"/>
              <a:t>	10000 Eventos (3 horas)</a:t>
            </a:r>
          </a:p>
          <a:p>
            <a:endParaRPr lang="es-MX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9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952420" y="209360"/>
            <a:ext cx="8912225" cy="12811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noProof="1" smtClean="0"/>
              <a:t>Toma de datos con PMTs y APDs</a:t>
            </a:r>
            <a:endParaRPr lang="es-ES" noProof="1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53" y="1490472"/>
            <a:ext cx="8814792" cy="486258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/>
          </a:bodyPr>
          <a:lstStyle/>
          <a:p>
            <a:r>
              <a:rPr lang="es-ES" noProof="1"/>
              <a:t>Resultados obtenidos </a:t>
            </a:r>
            <a:r>
              <a:rPr lang="es-ES" noProof="1" smtClean="0"/>
              <a:t>del detector APD2.</a:t>
            </a:r>
            <a:endParaRPr lang="es-ES" noProof="1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6" y="1904999"/>
            <a:ext cx="5343337" cy="35104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69" y="1905000"/>
            <a:ext cx="5343335" cy="3510496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/>
          </a:bodyPr>
          <a:lstStyle/>
          <a:p>
            <a:r>
              <a:rPr lang="es-ES" noProof="1"/>
              <a:t>Resultados obtenidos </a:t>
            </a:r>
            <a:r>
              <a:rPr lang="es-ES" noProof="1" smtClean="0"/>
              <a:t>del detector APD2.</a:t>
            </a:r>
            <a:endParaRPr lang="es-ES" noProof="1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8" y="2200274"/>
            <a:ext cx="5309870" cy="34885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2196436"/>
            <a:ext cx="5315712" cy="349234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209248" y="296961"/>
            <a:ext cx="8912225" cy="12811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noProof="1" smtClean="0"/>
              <a:t>Objetivo del sistema de adquisición de datos</a:t>
            </a:r>
            <a:endParaRPr lang="es-ES" noProof="1"/>
          </a:p>
        </p:txBody>
      </p:sp>
      <p:sp>
        <p:nvSpPr>
          <p:cNvPr id="4" name="Rectángulo 3"/>
          <p:cNvSpPr/>
          <p:nvPr/>
        </p:nvSpPr>
        <p:spPr>
          <a:xfrm>
            <a:off x="2337264" y="4462272"/>
            <a:ext cx="1960416" cy="87782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Preamplificador de carga</a:t>
            </a:r>
            <a:endParaRPr lang="es-MX" dirty="0"/>
          </a:p>
        </p:txBody>
      </p:sp>
      <p:sp>
        <p:nvSpPr>
          <p:cNvPr id="5" name="Elipse 4"/>
          <p:cNvSpPr/>
          <p:nvPr/>
        </p:nvSpPr>
        <p:spPr>
          <a:xfrm>
            <a:off x="4992624" y="4389120"/>
            <a:ext cx="1865376" cy="1024128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Filtro gaussiano</a:t>
            </a:r>
            <a:endParaRPr lang="es-MX" dirty="0"/>
          </a:p>
        </p:txBody>
      </p:sp>
      <p:sp>
        <p:nvSpPr>
          <p:cNvPr id="7" name="Rectángulo redondeado 6"/>
          <p:cNvSpPr/>
          <p:nvPr/>
        </p:nvSpPr>
        <p:spPr>
          <a:xfrm>
            <a:off x="7397496" y="4389120"/>
            <a:ext cx="1755648" cy="98755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Amplificador no inversor</a:t>
            </a:r>
            <a:endParaRPr lang="es-MX" dirty="0"/>
          </a:p>
        </p:txBody>
      </p:sp>
      <p:sp>
        <p:nvSpPr>
          <p:cNvPr id="8" name="Triángulo isósceles 7"/>
          <p:cNvSpPr/>
          <p:nvPr/>
        </p:nvSpPr>
        <p:spPr>
          <a:xfrm>
            <a:off x="9957815" y="4261104"/>
            <a:ext cx="1444753" cy="115214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ADC</a:t>
            </a:r>
            <a:endParaRPr lang="es-MX" dirty="0"/>
          </a:p>
        </p:txBody>
      </p:sp>
      <p:sp>
        <p:nvSpPr>
          <p:cNvPr id="9" name="Flecha derecha 8"/>
          <p:cNvSpPr/>
          <p:nvPr/>
        </p:nvSpPr>
        <p:spPr>
          <a:xfrm>
            <a:off x="4370832" y="4700016"/>
            <a:ext cx="502920" cy="3474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 derecha 13"/>
          <p:cNvSpPr/>
          <p:nvPr/>
        </p:nvSpPr>
        <p:spPr>
          <a:xfrm>
            <a:off x="6858000" y="4727448"/>
            <a:ext cx="502920" cy="3474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 derecha 14"/>
          <p:cNvSpPr/>
          <p:nvPr/>
        </p:nvSpPr>
        <p:spPr>
          <a:xfrm>
            <a:off x="9304019" y="4663440"/>
            <a:ext cx="502920" cy="3474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 derecha 15"/>
          <p:cNvSpPr/>
          <p:nvPr/>
        </p:nvSpPr>
        <p:spPr>
          <a:xfrm>
            <a:off x="1774908" y="4700016"/>
            <a:ext cx="502920" cy="3474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8" y="4261104"/>
            <a:ext cx="1374204" cy="117122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259" y="3161575"/>
            <a:ext cx="1114425" cy="6191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637" y="3157993"/>
            <a:ext cx="895350" cy="61912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641" y="2816352"/>
            <a:ext cx="1566503" cy="108322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9811852" y="3157993"/>
            <a:ext cx="17095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100100101011</a:t>
            </a:r>
            <a:endParaRPr lang="es-MX" dirty="0"/>
          </a:p>
        </p:txBody>
      </p:sp>
      <p:sp>
        <p:nvSpPr>
          <p:cNvPr id="22" name="Flecha arriba 21"/>
          <p:cNvSpPr/>
          <p:nvPr/>
        </p:nvSpPr>
        <p:spPr>
          <a:xfrm>
            <a:off x="3180311" y="3899572"/>
            <a:ext cx="274320" cy="361532"/>
          </a:xfrm>
          <a:prstGeom prst="up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Flecha arriba 22"/>
          <p:cNvSpPr/>
          <p:nvPr/>
        </p:nvSpPr>
        <p:spPr>
          <a:xfrm>
            <a:off x="5788152" y="3899572"/>
            <a:ext cx="274320" cy="361532"/>
          </a:xfrm>
          <a:prstGeom prst="up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Flecha arriba 23"/>
          <p:cNvSpPr/>
          <p:nvPr/>
        </p:nvSpPr>
        <p:spPr>
          <a:xfrm>
            <a:off x="8258833" y="3963580"/>
            <a:ext cx="274320" cy="361532"/>
          </a:xfrm>
          <a:prstGeom prst="up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Flecha arriba 24"/>
          <p:cNvSpPr/>
          <p:nvPr/>
        </p:nvSpPr>
        <p:spPr>
          <a:xfrm>
            <a:off x="10540153" y="3733850"/>
            <a:ext cx="274320" cy="361532"/>
          </a:xfrm>
          <a:prstGeom prst="up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/>
          </a:bodyPr>
          <a:lstStyle/>
          <a:p>
            <a:r>
              <a:rPr lang="es-ES" noProof="1"/>
              <a:t>Resultados obtenidos </a:t>
            </a:r>
            <a:r>
              <a:rPr lang="es-ES" noProof="1" smtClean="0"/>
              <a:t>del detector APD2.</a:t>
            </a:r>
            <a:endParaRPr lang="es-ES" noProof="1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" y="2052637"/>
            <a:ext cx="5741510" cy="37720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88" y="2052637"/>
            <a:ext cx="5741511" cy="3772091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/>
          </a:bodyPr>
          <a:lstStyle/>
          <a:p>
            <a:r>
              <a:rPr lang="es-ES" noProof="1"/>
              <a:t>Resultados obtenidos </a:t>
            </a:r>
            <a:r>
              <a:rPr lang="es-ES" noProof="1" smtClean="0"/>
              <a:t>del detector con el PMT…</a:t>
            </a:r>
            <a:endParaRPr lang="es-ES" noProof="1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2295144"/>
            <a:ext cx="5681471" cy="37547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5" y="2295144"/>
            <a:ext cx="5686638" cy="3758126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/>
          </a:bodyPr>
          <a:lstStyle/>
          <a:p>
            <a:r>
              <a:rPr lang="es-ES" noProof="1"/>
              <a:t>Resultados obtenidos </a:t>
            </a:r>
            <a:r>
              <a:rPr lang="es-ES" noProof="1" smtClean="0"/>
              <a:t>del detector con el PMT…</a:t>
            </a:r>
            <a:endParaRPr lang="es-ES" noProof="1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67" y="2203224"/>
            <a:ext cx="5613527" cy="37098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5" y="2205170"/>
            <a:ext cx="5604342" cy="3703739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/>
          </a:bodyPr>
          <a:lstStyle/>
          <a:p>
            <a:r>
              <a:rPr lang="es-ES" noProof="1"/>
              <a:t>Resultados obtenidos </a:t>
            </a:r>
            <a:r>
              <a:rPr lang="es-ES" noProof="1" smtClean="0"/>
              <a:t>del detector con el PMT…</a:t>
            </a:r>
            <a:endParaRPr lang="es-ES" noProof="1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75" y="2276856"/>
            <a:ext cx="5759751" cy="38064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2276856"/>
            <a:ext cx="5759750" cy="3806444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7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/>
          </a:bodyPr>
          <a:lstStyle/>
          <a:p>
            <a:r>
              <a:rPr lang="es-ES" noProof="1" smtClean="0"/>
              <a:t>Características</a:t>
            </a:r>
            <a:endParaRPr lang="es-ES" noProof="1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145424"/>
              </p:ext>
            </p:extLst>
          </p:nvPr>
        </p:nvGraphicFramePr>
        <p:xfrm>
          <a:off x="1900830" y="1607777"/>
          <a:ext cx="8128000" cy="4709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Parámetro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Valor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Ganancia de carga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8 </a:t>
                      </a:r>
                      <a:r>
                        <a:rPr lang="es-MX" dirty="0" err="1" smtClean="0"/>
                        <a:t>mV</a:t>
                      </a:r>
                      <a:r>
                        <a:rPr lang="es-MX" dirty="0" smtClean="0"/>
                        <a:t>/</a:t>
                      </a:r>
                      <a:r>
                        <a:rPr lang="es-MX" dirty="0" err="1" smtClean="0"/>
                        <a:t>fC</a:t>
                      </a:r>
                      <a:r>
                        <a:rPr lang="es-MX" dirty="0" smtClean="0"/>
                        <a:t> (Variable hasta</a:t>
                      </a:r>
                      <a:r>
                        <a:rPr lang="es-MX" baseline="0" dirty="0" smtClean="0"/>
                        <a:t> 12</a:t>
                      </a:r>
                      <a:r>
                        <a:rPr lang="es-MX" dirty="0" smtClean="0"/>
                        <a:t>)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Sensibilidad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10 </a:t>
                      </a:r>
                      <a:r>
                        <a:rPr lang="es-MX" dirty="0" err="1" smtClean="0"/>
                        <a:t>mV</a:t>
                      </a:r>
                      <a:r>
                        <a:rPr lang="es-MX" dirty="0" smtClean="0"/>
                        <a:t>/</a:t>
                      </a:r>
                      <a:r>
                        <a:rPr lang="es-MX" dirty="0" err="1" smtClean="0"/>
                        <a:t>MeV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FWHM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200 </a:t>
                      </a:r>
                      <a:r>
                        <a:rPr lang="es-MX" dirty="0" err="1" smtClean="0"/>
                        <a:t>ns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Tiempo de formación del pulso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500 </a:t>
                      </a:r>
                      <a:r>
                        <a:rPr lang="es-MX" dirty="0" err="1" smtClean="0"/>
                        <a:t>ns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Resolución del ADC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~2 </a:t>
                      </a:r>
                      <a:r>
                        <a:rPr lang="es-MX" dirty="0" err="1" smtClean="0"/>
                        <a:t>mV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Frecuencia del ADC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20 </a:t>
                      </a:r>
                      <a:r>
                        <a:rPr lang="es-MX" dirty="0" err="1" smtClean="0"/>
                        <a:t>Mhz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Ancho de banda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10 </a:t>
                      </a:r>
                      <a:r>
                        <a:rPr lang="es-MX" dirty="0" err="1" smtClean="0"/>
                        <a:t>Khz</a:t>
                      </a:r>
                      <a:endParaRPr lang="es-MX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Flujo máximo de información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10 Kbps</a:t>
                      </a: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rgbClr val="FF0000"/>
                          </a:solidFill>
                        </a:rPr>
                        <a:t>Potencia de consumo de un canal ADC</a:t>
                      </a:r>
                      <a:endParaRPr lang="es-MX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rgbClr val="FF0000"/>
                          </a:solidFill>
                        </a:rPr>
                        <a:t>600 </a:t>
                      </a:r>
                      <a:r>
                        <a:rPr lang="es-MX" dirty="0" err="1" smtClean="0">
                          <a:solidFill>
                            <a:srgbClr val="FF0000"/>
                          </a:solidFill>
                        </a:rPr>
                        <a:t>mW</a:t>
                      </a:r>
                      <a:r>
                        <a:rPr lang="es-MX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accent5"/>
                          </a:solidFill>
                        </a:rPr>
                        <a:t>Potencia FPGA para</a:t>
                      </a:r>
                      <a:r>
                        <a:rPr lang="es-MX" baseline="0" dirty="0" smtClean="0">
                          <a:solidFill>
                            <a:schemeClr val="accent5"/>
                          </a:solidFill>
                        </a:rPr>
                        <a:t> 1 canal</a:t>
                      </a:r>
                      <a:endParaRPr lang="es-MX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accent5"/>
                          </a:solidFill>
                        </a:rPr>
                        <a:t>500 </a:t>
                      </a:r>
                      <a:r>
                        <a:rPr lang="es-MX" dirty="0" err="1" smtClean="0">
                          <a:solidFill>
                            <a:schemeClr val="accent5"/>
                          </a:solidFill>
                        </a:rPr>
                        <a:t>mW</a:t>
                      </a:r>
                      <a:endParaRPr lang="es-MX" dirty="0" smtClean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s-MX" dirty="0" smtClean="0"/>
                        <a:t>Límite del ADC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2V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1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746375" y="606954"/>
            <a:ext cx="8912225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noProof="1" smtClean="0"/>
              <a:t>Trabajo por hacer</a:t>
            </a:r>
            <a:endParaRPr lang="es-ES" noProof="1"/>
          </a:p>
        </p:txBody>
      </p:sp>
      <p:sp>
        <p:nvSpPr>
          <p:cNvPr id="5" name="CuadroTexto 4"/>
          <p:cNvSpPr txBox="1"/>
          <p:nvPr/>
        </p:nvSpPr>
        <p:spPr>
          <a:xfrm>
            <a:off x="2591477" y="1888066"/>
            <a:ext cx="90671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0070C0"/>
                </a:solidFill>
              </a:rPr>
              <a:t>Aumentar el número de canales a 8 por tarjeta FPGA (Mínimo)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0070C0"/>
                </a:solidFill>
              </a:rPr>
              <a:t>Mejorar la transmisión de datos por un factor de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0070C0"/>
                </a:solidFill>
              </a:rPr>
              <a:t>Actualizar la interfaz de usuario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0070C0"/>
                </a:solidFill>
              </a:rPr>
              <a:t>Compensar el pedestal del cada canal ADC durante la adquisición de datos.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0070C0"/>
                </a:solidFill>
              </a:rPr>
              <a:t>Incluir monitores de V, I y T para ADC y FPGA.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28100" y="362188"/>
            <a:ext cx="2318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  Large Ion Collider  Experiment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6526" y="3997793"/>
            <a:ext cx="5191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04282"/>
                </a:solidFill>
                <a:latin typeface="Eras Light ITC" panose="020B0402030504020804" pitchFamily="34" charset="0"/>
              </a:rPr>
              <a:t>ALICE  Central Tigger Processor (Upgrade) 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778" t="13918"/>
          <a:stretch/>
        </p:blipFill>
        <p:spPr>
          <a:xfrm>
            <a:off x="3934473" y="1541053"/>
            <a:ext cx="1954229" cy="1994300"/>
          </a:xfrm>
          <a:prstGeom prst="flowChartConnector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37" y="179280"/>
            <a:ext cx="657492" cy="889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8" y="1541053"/>
            <a:ext cx="2255933" cy="225593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996659" y="1438742"/>
            <a:ext cx="1" cy="2198922"/>
          </a:xfrm>
          <a:prstGeom prst="line">
            <a:avLst/>
          </a:prstGeom>
          <a:ln w="38100">
            <a:solidFill>
              <a:srgbClr val="104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1417300" y="6027420"/>
            <a:ext cx="710397" cy="82698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1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07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93750" y="297562"/>
            <a:ext cx="1017905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898104" y="68529"/>
            <a:ext cx="2318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  Large Ion Collider  Experiment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pic>
        <p:nvPicPr>
          <p:cNvPr id="6" name="Picture 9" descr="http://alicematters.web.cern.ch/sites/alicematters.web.cern.ch/files/images/AL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196" y="20548"/>
            <a:ext cx="474428" cy="6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/>
          <p:cNvSpPr txBox="1"/>
          <p:nvPr/>
        </p:nvSpPr>
        <p:spPr>
          <a:xfrm>
            <a:off x="793750" y="21677"/>
            <a:ext cx="2832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ALICE Trigger  </a:t>
            </a:r>
            <a:r>
              <a:rPr lang="en-US" sz="1100" b="1" dirty="0">
                <a:solidFill>
                  <a:prstClr val="black"/>
                </a:solidFill>
                <a:latin typeface="Eras Light ITC" panose="020B0402030504020804" pitchFamily="34" charset="0"/>
              </a:rPr>
              <a:t>System </a:t>
            </a:r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(Introduction)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  <a:p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00404" y="677597"/>
            <a:ext cx="6311901" cy="5522155"/>
            <a:chOff x="5493724" y="732883"/>
            <a:chExt cx="6311901" cy="5522155"/>
          </a:xfrm>
        </p:grpSpPr>
        <p:grpSp>
          <p:nvGrpSpPr>
            <p:cNvPr id="353" name="Group 352"/>
            <p:cNvGrpSpPr/>
            <p:nvPr/>
          </p:nvGrpSpPr>
          <p:grpSpPr>
            <a:xfrm>
              <a:off x="5493724" y="1961124"/>
              <a:ext cx="1755720" cy="1769806"/>
              <a:chOff x="4004980" y="3113615"/>
              <a:chExt cx="1755720" cy="1769806"/>
            </a:xfrm>
          </p:grpSpPr>
          <p:sp>
            <p:nvSpPr>
              <p:cNvPr id="359" name="Oval 358"/>
              <p:cNvSpPr/>
              <p:nvPr/>
            </p:nvSpPr>
            <p:spPr>
              <a:xfrm>
                <a:off x="4004980" y="3113615"/>
                <a:ext cx="1755720" cy="176980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pic>
            <p:nvPicPr>
              <p:cNvPr id="360" name="Picture 359"/>
              <p:cNvPicPr>
                <a:picLocks noChangeAspect="1"/>
              </p:cNvPicPr>
              <p:nvPr/>
            </p:nvPicPr>
            <p:blipFill rotWithShape="1">
              <a:blip r:embed="rId3"/>
              <a:srcRect l="3778" t="13918"/>
              <a:stretch/>
            </p:blipFill>
            <p:spPr>
              <a:xfrm>
                <a:off x="4068246" y="3169659"/>
                <a:ext cx="1624410" cy="1657718"/>
              </a:xfrm>
              <a:prstGeom prst="flowChartConnector">
                <a:avLst/>
              </a:prstGeom>
            </p:spPr>
          </p:pic>
        </p:grpSp>
        <p:cxnSp>
          <p:nvCxnSpPr>
            <p:cNvPr id="362" name="Straight Connector 361"/>
            <p:cNvCxnSpPr>
              <a:stCxn id="359" idx="0"/>
            </p:cNvCxnSpPr>
            <p:nvPr/>
          </p:nvCxnSpPr>
          <p:spPr>
            <a:xfrm flipH="1" flipV="1">
              <a:off x="6369195" y="890320"/>
              <a:ext cx="0" cy="1070804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>
              <a:stCxn id="369" idx="1"/>
            </p:cNvCxnSpPr>
            <p:nvPr/>
          </p:nvCxnSpPr>
          <p:spPr>
            <a:xfrm flipH="1" flipV="1">
              <a:off x="6369195" y="890320"/>
              <a:ext cx="1332444" cy="11841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Rectangle 368"/>
            <p:cNvSpPr/>
            <p:nvPr/>
          </p:nvSpPr>
          <p:spPr>
            <a:xfrm>
              <a:off x="7701639" y="735473"/>
              <a:ext cx="332125" cy="3333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s-MX" sz="1100" b="1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&gt;&gt;</a:t>
              </a:r>
              <a:endParaRPr lang="en-GB" sz="1100" b="1" dirty="0">
                <a:solidFill>
                  <a:prstClr val="white"/>
                </a:solidFill>
                <a:latin typeface="Eras Light ITC" panose="020B0402030504020804" pitchFamily="34" charset="0"/>
              </a:endParaRPr>
            </a:p>
          </p:txBody>
        </p:sp>
        <p:sp>
          <p:nvSpPr>
            <p:cNvPr id="373" name="TextBox 372"/>
            <p:cNvSpPr txBox="1"/>
            <p:nvPr/>
          </p:nvSpPr>
          <p:spPr>
            <a:xfrm>
              <a:off x="8033764" y="732883"/>
              <a:ext cx="3771860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1600" dirty="0" smtClean="0">
                  <a:solidFill>
                    <a:prstClr val="white">
                      <a:lumMod val="95000"/>
                    </a:prstClr>
                  </a:solidFill>
                  <a:latin typeface="Agency FB" panose="020B0503020202020204" pitchFamily="34" charset="0"/>
                </a:rPr>
                <a:t>Select  different  physics </a:t>
              </a:r>
              <a:endParaRPr lang="en-US" sz="1600" dirty="0">
                <a:solidFill>
                  <a:prstClr val="white">
                    <a:lumMod val="95000"/>
                  </a:prst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8033764" y="1068848"/>
              <a:ext cx="3771860" cy="52322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&gt;&gt;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Different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trigger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detectors</a:t>
              </a:r>
            </a:p>
            <a:p>
              <a:r>
                <a:rPr lang="es-MX" sz="12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         --- (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ACO, FIT, EMC, PHOS, TOF,  ZDC</a:t>
              </a:r>
              <a:r>
                <a:rPr lang="es-MX" sz="12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).  </a:t>
              </a:r>
              <a:endParaRPr lang="en-GB" sz="1200" dirty="0">
                <a:solidFill>
                  <a:prstClr val="black"/>
                </a:solidFill>
                <a:latin typeface="Eras Light ITC" panose="020B0402030504020804" pitchFamily="34" charset="0"/>
              </a:endParaRPr>
            </a:p>
          </p:txBody>
        </p:sp>
        <p:grpSp>
          <p:nvGrpSpPr>
            <p:cNvPr id="379" name="Group 378"/>
            <p:cNvGrpSpPr/>
            <p:nvPr/>
          </p:nvGrpSpPr>
          <p:grpSpPr>
            <a:xfrm>
              <a:off x="7030646" y="1729139"/>
              <a:ext cx="4774978" cy="859185"/>
              <a:chOff x="2307829" y="2873372"/>
              <a:chExt cx="4799525" cy="859185"/>
            </a:xfrm>
          </p:grpSpPr>
          <p:cxnSp>
            <p:nvCxnSpPr>
              <p:cNvPr id="382" name="Straight Connector 381"/>
              <p:cNvCxnSpPr/>
              <p:nvPr/>
            </p:nvCxnSpPr>
            <p:spPr>
              <a:xfrm flipH="1" flipV="1">
                <a:off x="2307829" y="3029296"/>
                <a:ext cx="679213" cy="6479"/>
              </a:xfrm>
              <a:prstGeom prst="line">
                <a:avLst/>
              </a:prstGeom>
              <a:ln>
                <a:solidFill>
                  <a:srgbClr val="0070C0"/>
                </a:solidFill>
                <a:prstDash val="dash"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3" name="Rectangle 382"/>
              <p:cNvSpPr/>
              <p:nvPr/>
            </p:nvSpPr>
            <p:spPr>
              <a:xfrm>
                <a:off x="2987040" y="2875962"/>
                <a:ext cx="332125" cy="33337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r>
                  <a:rPr lang="es-MX" sz="1100" b="1" dirty="0" smtClean="0">
                    <a:solidFill>
                      <a:prstClr val="white"/>
                    </a:solidFill>
                    <a:latin typeface="Eras Light ITC" panose="020B0402030504020804" pitchFamily="34" charset="0"/>
                  </a:rPr>
                  <a:t>&gt;&gt;</a:t>
                </a:r>
                <a:endParaRPr lang="en-GB" sz="1100" b="1" dirty="0">
                  <a:solidFill>
                    <a:prstClr val="white"/>
                  </a:solidFill>
                  <a:latin typeface="Eras Light ITC" panose="020B0402030504020804" pitchFamily="34" charset="0"/>
                </a:endParaRPr>
              </a:p>
            </p:txBody>
          </p:sp>
          <p:sp>
            <p:nvSpPr>
              <p:cNvPr id="384" name="TextBox 383"/>
              <p:cNvSpPr txBox="1"/>
              <p:nvPr/>
            </p:nvSpPr>
            <p:spPr>
              <a:xfrm>
                <a:off x="3319164" y="2873372"/>
                <a:ext cx="3788190" cy="3385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1600" dirty="0" smtClean="0">
                    <a:solidFill>
                      <a:prstClr val="white">
                        <a:lumMod val="95000"/>
                      </a:prstClr>
                    </a:solidFill>
                    <a:latin typeface="Agency FB" panose="020B0503020202020204" pitchFamily="34" charset="0"/>
                  </a:rPr>
                  <a:t>Optimize  for different  running  scenarios</a:t>
                </a:r>
                <a:endParaRPr lang="en-US" sz="1600" dirty="0">
                  <a:solidFill>
                    <a:prstClr val="white">
                      <a:lumMod val="95000"/>
                    </a:prstClr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3319165" y="3209337"/>
                <a:ext cx="3788189" cy="52322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&gt;&gt; </a:t>
                </a:r>
                <a:r>
                  <a:rPr lang="es-MX" sz="1400" dirty="0" err="1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pp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, </a:t>
                </a:r>
                <a:r>
                  <a:rPr lang="es-MX" sz="1400" dirty="0" err="1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pA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, AA </a:t>
                </a:r>
                <a:r>
                  <a:rPr lang="es-MX" sz="1400" dirty="0" err="1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collisions</a:t>
                </a:r>
                <a:r>
                  <a:rPr lang="es-MX" sz="1400" dirty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,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w</a:t>
                </a:r>
                <a:r>
                  <a:rPr lang="en-US" sz="1400" dirty="0" err="1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ith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 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Eras Light ITC" panose="020B0402030504020804" pitchFamily="34" charset="0"/>
                  </a:rPr>
                  <a:t>different</a:t>
                </a:r>
                <a:r>
                  <a:rPr lang="es-MX" sz="1400" dirty="0" smtClean="0">
                    <a:solidFill>
                      <a:srgbClr val="0070C0"/>
                    </a:solidFill>
                    <a:latin typeface="Eras Light ITC" panose="020B0402030504020804" pitchFamily="34" charset="0"/>
                  </a:rPr>
                  <a:t> 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Eras Light ITC" panose="020B0402030504020804" pitchFamily="34" charset="0"/>
                  </a:rPr>
                  <a:t>interaction</a:t>
                </a:r>
                <a:r>
                  <a:rPr lang="es-MX" sz="1400" dirty="0" smtClean="0">
                    <a:solidFill>
                      <a:srgbClr val="0070C0"/>
                    </a:solidFill>
                    <a:latin typeface="Eras Light ITC" panose="020B0402030504020804" pitchFamily="34" charset="0"/>
                  </a:rPr>
                  <a:t>  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Eras Light ITC" panose="020B0402030504020804" pitchFamily="34" charset="0"/>
                  </a:rPr>
                  <a:t>rates</a:t>
                </a:r>
                <a:r>
                  <a:rPr lang="es-MX" sz="1400" dirty="0" smtClean="0">
                    <a:solidFill>
                      <a:srgbClr val="0070C0"/>
                    </a:solidFill>
                    <a:latin typeface="Eras Light ITC" panose="020B0402030504020804" pitchFamily="34" charset="0"/>
                  </a:rPr>
                  <a:t> </a:t>
                </a:r>
                <a:endParaRPr lang="en-GB" sz="1400" dirty="0">
                  <a:solidFill>
                    <a:srgbClr val="0070C0"/>
                  </a:solidFill>
                  <a:latin typeface="Eras Light ITC" panose="020B0402030504020804" pitchFamily="34" charset="0"/>
                </a:endParaRPr>
              </a:p>
            </p:txBody>
          </p:sp>
        </p:grpSp>
        <p:cxnSp>
          <p:nvCxnSpPr>
            <p:cNvPr id="390" name="Straight Connector 389"/>
            <p:cNvCxnSpPr>
              <a:stCxn id="393" idx="1"/>
            </p:cNvCxnSpPr>
            <p:nvPr/>
          </p:nvCxnSpPr>
          <p:spPr>
            <a:xfrm flipH="1">
              <a:off x="7244666" y="2953375"/>
              <a:ext cx="48424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/>
            <p:cNvCxnSpPr/>
            <p:nvPr/>
          </p:nvCxnSpPr>
          <p:spPr>
            <a:xfrm flipH="1">
              <a:off x="6366858" y="3711510"/>
              <a:ext cx="2341" cy="1629869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2" name="Group 391"/>
            <p:cNvGrpSpPr/>
            <p:nvPr/>
          </p:nvGrpSpPr>
          <p:grpSpPr>
            <a:xfrm>
              <a:off x="7728906" y="2781508"/>
              <a:ext cx="4076718" cy="1278755"/>
              <a:chOff x="2987039" y="3935923"/>
              <a:chExt cx="4123092" cy="1278755"/>
            </a:xfrm>
          </p:grpSpPr>
          <p:sp>
            <p:nvSpPr>
              <p:cNvPr id="393" name="Rectangle 392"/>
              <p:cNvSpPr/>
              <p:nvPr/>
            </p:nvSpPr>
            <p:spPr>
              <a:xfrm>
                <a:off x="2987039" y="3941102"/>
                <a:ext cx="332125" cy="33337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r>
                  <a:rPr lang="es-MX" sz="1100" b="1" dirty="0" smtClean="0">
                    <a:solidFill>
                      <a:prstClr val="white"/>
                    </a:solidFill>
                    <a:latin typeface="Eras Light ITC" panose="020B0402030504020804" pitchFamily="34" charset="0"/>
                  </a:rPr>
                  <a:t>&gt;&gt;</a:t>
                </a:r>
                <a:endParaRPr lang="en-GB" sz="1100" b="1" dirty="0">
                  <a:solidFill>
                    <a:prstClr val="white"/>
                  </a:solidFill>
                  <a:latin typeface="Eras Light ITC" panose="020B0402030504020804" pitchFamily="34" charset="0"/>
                </a:endParaRPr>
              </a:p>
            </p:txBody>
          </p:sp>
          <p:sp>
            <p:nvSpPr>
              <p:cNvPr id="394" name="TextBox 393"/>
              <p:cNvSpPr txBox="1"/>
              <p:nvPr/>
            </p:nvSpPr>
            <p:spPr>
              <a:xfrm>
                <a:off x="3319165" y="3935923"/>
                <a:ext cx="3790966" cy="3385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1600" dirty="0" smtClean="0">
                    <a:solidFill>
                      <a:prstClr val="white">
                        <a:lumMod val="95000"/>
                      </a:prstClr>
                    </a:solidFill>
                    <a:latin typeface="Agency FB" panose="020B0503020202020204" pitchFamily="34" charset="0"/>
                  </a:rPr>
                  <a:t>Optimize use of detectors  with</a:t>
                </a:r>
                <a:r>
                  <a:rPr lang="en-US" sz="1600" b="1" dirty="0" smtClean="0">
                    <a:solidFill>
                      <a:prstClr val="white">
                        <a:lumMod val="95000"/>
                      </a:prstClr>
                    </a:solidFill>
                    <a:latin typeface="Eras Light ITC" panose="020B0402030504020804" pitchFamily="34" charset="0"/>
                  </a:rPr>
                  <a:t>	</a:t>
                </a:r>
                <a:endParaRPr lang="en-US" sz="1600" b="1" dirty="0">
                  <a:solidFill>
                    <a:prstClr val="white">
                      <a:lumMod val="95000"/>
                    </a:prstClr>
                  </a:solidFill>
                  <a:latin typeface="Eras Light ITC" panose="020B0402030504020804" pitchFamily="34" charset="0"/>
                </a:endParaRPr>
              </a:p>
            </p:txBody>
          </p:sp>
          <p:sp>
            <p:nvSpPr>
              <p:cNvPr id="396" name="TextBox 395"/>
              <p:cNvSpPr txBox="1"/>
              <p:nvPr/>
            </p:nvSpPr>
            <p:spPr>
              <a:xfrm>
                <a:off x="3319164" y="4260571"/>
                <a:ext cx="3790967" cy="954107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&gt;&gt; 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Continuous  readout.</a:t>
                </a:r>
              </a:p>
              <a:p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&gt;&gt; 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Widely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different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busy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times.</a:t>
                </a:r>
              </a:p>
              <a:p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&gt;&gt; 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Different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latency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 times.</a:t>
                </a:r>
              </a:p>
              <a:p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&gt;&gt; 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Different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 Technologies (</a:t>
                </a:r>
                <a:r>
                  <a:rPr lang="es-MX" sz="1400" dirty="0" smtClean="0">
                    <a:solidFill>
                      <a:srgbClr val="0070C0"/>
                    </a:solidFill>
                    <a:latin typeface="Eras Light ITC" panose="020B0402030504020804" pitchFamily="34" charset="0"/>
                  </a:rPr>
                  <a:t>TTC, GBT, TTC-PON</a:t>
                </a:r>
                <a:r>
                  <a:rPr lang="es-MX" sz="1400" dirty="0" smtClean="0">
                    <a:solidFill>
                      <a:prstClr val="black"/>
                    </a:solidFill>
                    <a:latin typeface="Eras Light ITC" panose="020B0402030504020804" pitchFamily="34" charset="0"/>
                  </a:rPr>
                  <a:t>)  </a:t>
                </a:r>
                <a:endParaRPr lang="en-GB" sz="1400" dirty="0">
                  <a:solidFill>
                    <a:prstClr val="black"/>
                  </a:solidFill>
                  <a:latin typeface="Eras Light ITC" panose="020B0402030504020804" pitchFamily="34" charset="0"/>
                </a:endParaRPr>
              </a:p>
            </p:txBody>
          </p:sp>
        </p:grpSp>
        <p:cxnSp>
          <p:nvCxnSpPr>
            <p:cNvPr id="397" name="Straight Connector 396"/>
            <p:cNvCxnSpPr/>
            <p:nvPr/>
          </p:nvCxnSpPr>
          <p:spPr>
            <a:xfrm flipH="1" flipV="1">
              <a:off x="7030645" y="1891542"/>
              <a:ext cx="1" cy="368022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 flipH="1">
              <a:off x="6389128" y="4355526"/>
              <a:ext cx="1330110" cy="4729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Rectangle 400"/>
            <p:cNvSpPr/>
            <p:nvPr/>
          </p:nvSpPr>
          <p:spPr>
            <a:xfrm>
              <a:off x="7720406" y="4193104"/>
              <a:ext cx="332125" cy="3333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s-MX" sz="1100" b="1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&gt;&gt;</a:t>
              </a:r>
              <a:endParaRPr lang="en-GB" sz="1100" b="1" dirty="0">
                <a:solidFill>
                  <a:prstClr val="white"/>
                </a:solidFill>
                <a:latin typeface="Eras Light ITC" panose="020B0402030504020804" pitchFamily="34" charset="0"/>
              </a:endParaRPr>
            </a:p>
          </p:txBody>
        </p:sp>
        <p:sp>
          <p:nvSpPr>
            <p:cNvPr id="404" name="TextBox 403"/>
            <p:cNvSpPr txBox="1"/>
            <p:nvPr/>
          </p:nvSpPr>
          <p:spPr>
            <a:xfrm>
              <a:off x="8054868" y="4187161"/>
              <a:ext cx="3750756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1600" dirty="0" smtClean="0">
                  <a:solidFill>
                    <a:prstClr val="white">
                      <a:lumMod val="95000"/>
                    </a:prstClr>
                  </a:solidFill>
                  <a:latin typeface="Agency FB" panose="020B0503020202020204" pitchFamily="34" charset="0"/>
                </a:rPr>
                <a:t>Special triggers </a:t>
              </a:r>
              <a:endParaRPr lang="en-US" sz="1600" dirty="0">
                <a:solidFill>
                  <a:prstClr val="white">
                    <a:lumMod val="95000"/>
                  </a:prst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8054868" y="4526629"/>
              <a:ext cx="3750756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 &gt;&gt;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Calibration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, Control, </a:t>
              </a:r>
              <a:r>
                <a:rPr lang="en-US" sz="1400" dirty="0" smtClean="0">
                  <a:solidFill>
                    <a:srgbClr val="0070C0"/>
                  </a:solidFill>
                  <a:latin typeface="Eras Light ITC" panose="020B0402030504020804" pitchFamily="34" charset="0"/>
                </a:rPr>
                <a:t>debugging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.. </a:t>
              </a:r>
              <a:endParaRPr lang="en-GB" sz="1200" dirty="0">
                <a:solidFill>
                  <a:prstClr val="black"/>
                </a:solidFill>
                <a:latin typeface="Eras Light ITC" panose="020B0402030504020804" pitchFamily="34" charset="0"/>
              </a:endParaRPr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7728906" y="5174692"/>
              <a:ext cx="332125" cy="3333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s-MX" sz="1100" b="1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&gt;&gt;</a:t>
              </a:r>
              <a:endParaRPr lang="en-GB" sz="1100" b="1" dirty="0">
                <a:solidFill>
                  <a:prstClr val="white"/>
                </a:solidFill>
                <a:latin typeface="Eras Light ITC" panose="020B0402030504020804" pitchFamily="34" charset="0"/>
              </a:endParaRPr>
            </a:p>
          </p:txBody>
        </p:sp>
        <p:sp>
          <p:nvSpPr>
            <p:cNvPr id="408" name="TextBox 407"/>
            <p:cNvSpPr txBox="1"/>
            <p:nvPr/>
          </p:nvSpPr>
          <p:spPr>
            <a:xfrm>
              <a:off x="8054455" y="5164068"/>
              <a:ext cx="3751170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1600" dirty="0" smtClean="0">
                  <a:solidFill>
                    <a:prstClr val="white">
                      <a:lumMod val="95000"/>
                    </a:prstClr>
                  </a:solidFill>
                  <a:latin typeface="Agency FB" panose="020B0503020202020204" pitchFamily="34" charset="0"/>
                </a:rPr>
                <a:t>BUSY handling   </a:t>
              </a:r>
              <a:endParaRPr lang="en-US" sz="1600" dirty="0">
                <a:solidFill>
                  <a:prstClr val="white">
                    <a:lumMod val="95000"/>
                  </a:prst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8067399" y="5516374"/>
              <a:ext cx="3738226" cy="73866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 &gt;&gt;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Busy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propagated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with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minimal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latency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.</a:t>
              </a:r>
            </a:p>
            <a:p>
              <a:r>
                <a:rPr lang="es-MX" sz="1400" dirty="0">
                  <a:solidFill>
                    <a:prstClr val="black"/>
                  </a:solidFill>
                  <a:latin typeface="Eras Light ITC" panose="020B0402030504020804" pitchFamily="34" charset="0"/>
                </a:rPr>
                <a:t> 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&gt;&gt;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Busy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for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Upgrade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&amp; non </a:t>
              </a:r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Upgrade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     detectors</a:t>
              </a:r>
              <a:r>
                <a:rPr lang="es-MX" sz="1400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 . </a:t>
              </a:r>
              <a:endParaRPr lang="en-GB" sz="1200" dirty="0">
                <a:solidFill>
                  <a:prstClr val="black"/>
                </a:solidFill>
                <a:latin typeface="Eras Light ITC" panose="020B0402030504020804" pitchFamily="34" charset="0"/>
              </a:endParaRPr>
            </a:p>
          </p:txBody>
        </p:sp>
        <p:cxnSp>
          <p:nvCxnSpPr>
            <p:cNvPr id="411" name="Straight Connector 410"/>
            <p:cNvCxnSpPr/>
            <p:nvPr/>
          </p:nvCxnSpPr>
          <p:spPr>
            <a:xfrm flipH="1">
              <a:off x="6398796" y="5333345"/>
              <a:ext cx="1330110" cy="4729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4" name="Picture 4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"/>
          <a:stretch/>
        </p:blipFill>
        <p:spPr>
          <a:xfrm>
            <a:off x="449195" y="359406"/>
            <a:ext cx="4460567" cy="5969168"/>
          </a:xfrm>
          <a:prstGeom prst="rect">
            <a:avLst/>
          </a:prstGeom>
        </p:spPr>
      </p:pic>
      <p:sp>
        <p:nvSpPr>
          <p:cNvPr id="415" name="Rectangle 414"/>
          <p:cNvSpPr/>
          <p:nvPr/>
        </p:nvSpPr>
        <p:spPr>
          <a:xfrm>
            <a:off x="449195" y="6324599"/>
            <a:ext cx="4501708" cy="263814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&gt;&gt;  </a:t>
            </a:r>
            <a:r>
              <a:rPr lang="es-MX" sz="1400" dirty="0" smtClean="0">
                <a:solidFill>
                  <a:prstClr val="white"/>
                </a:solidFill>
                <a:latin typeface="Agency FB" panose="020B0503020202020204" pitchFamily="34" charset="0"/>
              </a:rPr>
              <a:t>Block </a:t>
            </a:r>
            <a:r>
              <a:rPr lang="en-US" sz="1400" dirty="0" smtClean="0">
                <a:solidFill>
                  <a:prstClr val="white"/>
                </a:solidFill>
                <a:latin typeface="Agency FB" panose="020B0503020202020204" pitchFamily="34" charset="0"/>
              </a:rPr>
              <a:t>Diagram</a:t>
            </a:r>
            <a:r>
              <a:rPr lang="es-MX" sz="1400" dirty="0" smtClean="0">
                <a:solidFill>
                  <a:prstClr val="white"/>
                </a:solidFill>
                <a:latin typeface="Agency FB" panose="020B0503020202020204" pitchFamily="34" charset="0"/>
              </a:rPr>
              <a:t> (ALICE-Run3) </a:t>
            </a:r>
            <a:endParaRPr lang="en-GB" sz="1400" b="1" dirty="0">
              <a:solidFill>
                <a:prstClr val="white"/>
              </a:solidFill>
              <a:latin typeface="Eras Light ITC" panose="020B0402030504020804" pitchFamily="34" charset="0"/>
            </a:endParaRPr>
          </a:p>
        </p:txBody>
      </p:sp>
      <p:sp>
        <p:nvSpPr>
          <p:cNvPr id="416" name="Rectangle 415"/>
          <p:cNvSpPr/>
          <p:nvPr/>
        </p:nvSpPr>
        <p:spPr>
          <a:xfrm>
            <a:off x="6357182" y="6332113"/>
            <a:ext cx="4501708" cy="263814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&gt;&gt;  </a:t>
            </a:r>
            <a:r>
              <a:rPr lang="es-MX" sz="1400" dirty="0">
                <a:solidFill>
                  <a:prstClr val="white"/>
                </a:solidFill>
                <a:latin typeface="Agency FB" panose="020B0503020202020204" pitchFamily="34" charset="0"/>
              </a:rPr>
              <a:t> </a:t>
            </a:r>
            <a:r>
              <a:rPr lang="es-MX" sz="1400" dirty="0" smtClean="0">
                <a:solidFill>
                  <a:prstClr val="white"/>
                </a:solidFill>
                <a:latin typeface="Agency FB" panose="020B0503020202020204" pitchFamily="34" charset="0"/>
              </a:rPr>
              <a:t>ALICE </a:t>
            </a:r>
            <a:r>
              <a:rPr lang="en-US" sz="1400" dirty="0" smtClean="0">
                <a:solidFill>
                  <a:prstClr val="white"/>
                </a:solidFill>
                <a:latin typeface="Agency FB" panose="020B0503020202020204" pitchFamily="34" charset="0"/>
              </a:rPr>
              <a:t>Trigger</a:t>
            </a:r>
            <a:r>
              <a:rPr lang="es-MX" sz="1400" dirty="0" smtClean="0">
                <a:solidFill>
                  <a:prstClr val="white"/>
                </a:solidFill>
                <a:latin typeface="Agency FB" panose="020B0503020202020204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gency FB" panose="020B0503020202020204" pitchFamily="34" charset="0"/>
              </a:rPr>
              <a:t>Challenges</a:t>
            </a:r>
            <a:r>
              <a:rPr lang="es-MX" sz="1400" dirty="0" smtClean="0">
                <a:solidFill>
                  <a:prstClr val="white"/>
                </a:solidFill>
                <a:latin typeface="Agency FB" panose="020B0503020202020204" pitchFamily="34" charset="0"/>
              </a:rPr>
              <a:t>  </a:t>
            </a:r>
            <a:endParaRPr lang="en-GB" sz="1400" b="1" dirty="0">
              <a:solidFill>
                <a:prstClr val="white"/>
              </a:solidFill>
              <a:latin typeface="Eras Light ITC" panose="020B0402030504020804" pitchFamily="34" charset="0"/>
            </a:endParaRPr>
          </a:p>
        </p:txBody>
      </p:sp>
      <p:cxnSp>
        <p:nvCxnSpPr>
          <p:cNvPr id="25" name="Straight Arrow Connector 24"/>
          <p:cNvCxnSpPr>
            <a:endCxn id="359" idx="3"/>
          </p:cNvCxnSpPr>
          <p:nvPr/>
        </p:nvCxnSpPr>
        <p:spPr>
          <a:xfrm>
            <a:off x="4066591" y="1536782"/>
            <a:ext cx="1790932" cy="187968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/>
          <p:cNvCxnSpPr>
            <a:endCxn id="359" idx="0"/>
          </p:cNvCxnSpPr>
          <p:nvPr/>
        </p:nvCxnSpPr>
        <p:spPr>
          <a:xfrm>
            <a:off x="4034261" y="1500158"/>
            <a:ext cx="2444003" cy="40568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417300" y="6027420"/>
            <a:ext cx="710397" cy="82698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2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37960" y="6592791"/>
            <a:ext cx="2135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– October – 2106 </a:t>
            </a:r>
          </a:p>
        </p:txBody>
      </p:sp>
    </p:spTree>
    <p:extLst>
      <p:ext uri="{BB962C8B-B14F-4D97-AF65-F5344CB8AC3E}">
        <p14:creationId xmlns:p14="http://schemas.microsoft.com/office/powerpoint/2010/main" val="29935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93750" y="297562"/>
            <a:ext cx="1017905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898104" y="68529"/>
            <a:ext cx="2318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  Large Ion Collider  Experiment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93750" y="21677"/>
            <a:ext cx="2832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ALICE Trigger  System (Design)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416" name="Rectangle 415"/>
          <p:cNvSpPr/>
          <p:nvPr/>
        </p:nvSpPr>
        <p:spPr>
          <a:xfrm>
            <a:off x="7303916" y="5973843"/>
            <a:ext cx="3890858" cy="263814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&gt;&gt;  </a:t>
            </a:r>
            <a:r>
              <a:rPr lang="es-MX" sz="1100" b="1" dirty="0" err="1" smtClean="0">
                <a:solidFill>
                  <a:prstClr val="white"/>
                </a:solidFill>
                <a:latin typeface="Eras Light ITC" panose="020B0402030504020804" pitchFamily="34" charset="0"/>
              </a:rPr>
              <a:t>Trigger</a:t>
            </a:r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 </a:t>
            </a:r>
            <a:r>
              <a:rPr lang="es-MX" sz="1100" b="1" dirty="0" err="1" smtClean="0">
                <a:solidFill>
                  <a:prstClr val="white"/>
                </a:solidFill>
                <a:latin typeface="Eras Light ITC" panose="020B0402030504020804" pitchFamily="34" charset="0"/>
              </a:rPr>
              <a:t>Architecture</a:t>
            </a:r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 </a:t>
            </a:r>
            <a:r>
              <a:rPr lang="es-MX" sz="1100" b="1" dirty="0" err="1" smtClean="0">
                <a:solidFill>
                  <a:prstClr val="white"/>
                </a:solidFill>
                <a:latin typeface="Eras Light ITC" panose="020B0402030504020804" pitchFamily="34" charset="0"/>
              </a:rPr>
              <a:t>for</a:t>
            </a:r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 LHC-Run3 </a:t>
            </a:r>
            <a:endParaRPr lang="en-GB" sz="1400" b="1" dirty="0">
              <a:solidFill>
                <a:prstClr val="white"/>
              </a:solidFill>
              <a:latin typeface="Eras Light ITC" panose="020B04020305040208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99" t="1861" r="301"/>
          <a:stretch/>
        </p:blipFill>
        <p:spPr>
          <a:xfrm>
            <a:off x="5791200" y="624840"/>
            <a:ext cx="6316980" cy="5181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Picture 9" descr="http://alicematters.web.cern.ch/sites/alicematters.web.cern.ch/files/images/AL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196" y="20548"/>
            <a:ext cx="474428" cy="6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3" t="1532" r="16062" b="912"/>
          <a:stretch/>
        </p:blipFill>
        <p:spPr>
          <a:xfrm>
            <a:off x="-128015" y="436481"/>
            <a:ext cx="2825474" cy="5369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t="2949" r="25989"/>
          <a:stretch/>
        </p:blipFill>
        <p:spPr>
          <a:xfrm>
            <a:off x="2812314" y="436481"/>
            <a:ext cx="2857521" cy="5286649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3947" y="5890918"/>
            <a:ext cx="1913473" cy="263814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&gt;&gt;  ALICE CTP </a:t>
            </a:r>
            <a:r>
              <a:rPr lang="es-MX" sz="1100" b="1" dirty="0" err="1" smtClean="0">
                <a:solidFill>
                  <a:prstClr val="white"/>
                </a:solidFill>
                <a:latin typeface="Eras Light ITC" panose="020B0402030504020804" pitchFamily="34" charset="0"/>
              </a:rPr>
              <a:t>board</a:t>
            </a:r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 </a:t>
            </a:r>
            <a:r>
              <a:rPr lang="es-MX" sz="1100" b="1" dirty="0" err="1" smtClean="0">
                <a:solidFill>
                  <a:prstClr val="white"/>
                </a:solidFill>
                <a:latin typeface="Eras Light ITC" panose="020B0402030504020804" pitchFamily="34" charset="0"/>
              </a:rPr>
              <a:t>design</a:t>
            </a:r>
            <a:endParaRPr lang="en-GB" sz="1400" b="1" dirty="0">
              <a:solidFill>
                <a:prstClr val="white"/>
              </a:solidFill>
              <a:latin typeface="Eras Light ITC" panose="020B04020305040208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978567" y="5885815"/>
            <a:ext cx="1913473" cy="263814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&gt;&gt;  ALICE LTU </a:t>
            </a:r>
            <a:r>
              <a:rPr lang="es-MX" sz="1100" b="1" dirty="0" err="1" smtClean="0">
                <a:solidFill>
                  <a:prstClr val="white"/>
                </a:solidFill>
                <a:latin typeface="Eras Light ITC" panose="020B0402030504020804" pitchFamily="34" charset="0"/>
              </a:rPr>
              <a:t>board</a:t>
            </a:r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 </a:t>
            </a:r>
            <a:r>
              <a:rPr lang="es-MX" sz="1100" b="1" dirty="0" err="1" smtClean="0">
                <a:solidFill>
                  <a:prstClr val="white"/>
                </a:solidFill>
                <a:latin typeface="Eras Light ITC" panose="020B0402030504020804" pitchFamily="34" charset="0"/>
              </a:rPr>
              <a:t>design</a:t>
            </a:r>
            <a:endParaRPr lang="en-GB" sz="1400" b="1" dirty="0">
              <a:solidFill>
                <a:prstClr val="white"/>
              </a:solidFill>
              <a:latin typeface="Eras Light ITC" panose="020B04020305040208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353300" y="5054600"/>
            <a:ext cx="869538" cy="393700"/>
          </a:xfrm>
          <a:prstGeom prst="rect">
            <a:avLst/>
          </a:prstGeom>
          <a:solidFill>
            <a:srgbClr val="FF0000">
              <a:alpha val="42000"/>
            </a:srgb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629900" y="5003801"/>
            <a:ext cx="869538" cy="393698"/>
          </a:xfrm>
          <a:prstGeom prst="rect">
            <a:avLst/>
          </a:prstGeom>
          <a:solidFill>
            <a:srgbClr val="00B050">
              <a:alpha val="42000"/>
            </a:srgb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756900" y="3321050"/>
            <a:ext cx="742538" cy="323850"/>
          </a:xfrm>
          <a:prstGeom prst="rect">
            <a:avLst/>
          </a:prstGeom>
          <a:solidFill>
            <a:srgbClr val="FF0000">
              <a:alpha val="42000"/>
            </a:srgb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53300" y="646241"/>
            <a:ext cx="933450" cy="598514"/>
          </a:xfrm>
          <a:prstGeom prst="rect">
            <a:avLst/>
          </a:prstGeom>
          <a:solidFill>
            <a:srgbClr val="FF0000">
              <a:alpha val="42000"/>
            </a:srgb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5371385" y="5384799"/>
            <a:ext cx="1981915" cy="708251"/>
          </a:xfrm>
          <a:prstGeom prst="cloudCallout">
            <a:avLst>
              <a:gd name="adj1" fmla="val -42356"/>
              <a:gd name="adj2" fmla="val -61437"/>
            </a:avLst>
          </a:prstGeom>
          <a:solidFill>
            <a:srgbClr val="F6AC98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Prototype  to be delivered  by December 2016</a:t>
            </a:r>
            <a:endParaRPr lang="en-US" sz="1200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17300" y="6027420"/>
            <a:ext cx="710397" cy="82698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3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37960" y="6592791"/>
            <a:ext cx="2135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– October – 2106 </a:t>
            </a:r>
          </a:p>
        </p:txBody>
      </p:sp>
    </p:spTree>
    <p:extLst>
      <p:ext uri="{BB962C8B-B14F-4D97-AF65-F5344CB8AC3E}">
        <p14:creationId xmlns:p14="http://schemas.microsoft.com/office/powerpoint/2010/main" val="20548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93750" y="405207"/>
            <a:ext cx="1017905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928100" y="143597"/>
            <a:ext cx="2318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  Large Ion Collider  Experiment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pic>
        <p:nvPicPr>
          <p:cNvPr id="6" name="Picture 9" descr="http://alicematters.web.cern.ch/sites/alicematters.web.cern.ch/files/images/AL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196" y="20548"/>
            <a:ext cx="474428" cy="6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/>
          <p:cNvSpPr txBox="1"/>
          <p:nvPr/>
        </p:nvSpPr>
        <p:spPr>
          <a:xfrm>
            <a:off x="778288" y="104172"/>
            <a:ext cx="2832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LTU Firmware (Version 1 – Block Diagram)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614" y="702747"/>
            <a:ext cx="8745386" cy="5808050"/>
          </a:xfrm>
          <a:prstGeom prst="rect">
            <a:avLst/>
          </a:prstGeom>
        </p:spPr>
      </p:pic>
      <p:pic>
        <p:nvPicPr>
          <p:cNvPr id="362" name="Picture 3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t="2949" r="25989"/>
          <a:stretch/>
        </p:blipFill>
        <p:spPr>
          <a:xfrm>
            <a:off x="0" y="663322"/>
            <a:ext cx="2718006" cy="502853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1911350" y="2355850"/>
            <a:ext cx="1535264" cy="6223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LTU Firmware_v1</a:t>
            </a:r>
            <a:endParaRPr lang="en-GB" sz="1600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46337" y="5421846"/>
            <a:ext cx="1096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Data SFP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544300" y="6076950"/>
            <a:ext cx="583397" cy="77745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4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7960" y="6592791"/>
            <a:ext cx="2135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– October – 2106 </a:t>
            </a:r>
          </a:p>
        </p:txBody>
      </p:sp>
    </p:spTree>
    <p:extLst>
      <p:ext uri="{BB962C8B-B14F-4D97-AF65-F5344CB8AC3E}">
        <p14:creationId xmlns:p14="http://schemas.microsoft.com/office/powerpoint/2010/main" val="38821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noProof="1" smtClean="0"/>
              <a:t>Sistema de adquisición</a:t>
            </a:r>
            <a:endParaRPr lang="es-ES" noProof="1"/>
          </a:p>
        </p:txBody>
      </p:sp>
      <p:sp>
        <p:nvSpPr>
          <p:cNvPr id="7" name="Flecha izquierda 6"/>
          <p:cNvSpPr/>
          <p:nvPr/>
        </p:nvSpPr>
        <p:spPr>
          <a:xfrm rot="10800000">
            <a:off x="1671507" y="1719256"/>
            <a:ext cx="907341" cy="50332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 izquierda 7"/>
          <p:cNvSpPr/>
          <p:nvPr/>
        </p:nvSpPr>
        <p:spPr>
          <a:xfrm rot="10800000">
            <a:off x="2617143" y="5289793"/>
            <a:ext cx="663854" cy="3603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671507" y="2259730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Pulso</a:t>
            </a:r>
          </a:p>
          <a:p>
            <a:r>
              <a:rPr lang="es-MX" dirty="0" smtClean="0"/>
              <a:t>Entrante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2225580" y="5626328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Pulso</a:t>
            </a:r>
          </a:p>
          <a:p>
            <a:r>
              <a:rPr lang="es-MX" dirty="0" smtClean="0"/>
              <a:t>Saliente</a:t>
            </a:r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86" y="1719256"/>
            <a:ext cx="2386981" cy="20344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305" y="1689862"/>
            <a:ext cx="2589183" cy="209319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226" y="1799832"/>
            <a:ext cx="2741269" cy="155396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240" y="4081904"/>
            <a:ext cx="3624668" cy="277609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07" y="4369432"/>
            <a:ext cx="3769896" cy="2243522"/>
          </a:xfrm>
          <a:prstGeom prst="rect">
            <a:avLst/>
          </a:prstGeom>
        </p:spPr>
      </p:pic>
      <p:cxnSp>
        <p:nvCxnSpPr>
          <p:cNvPr id="4" name="Conector recto de flecha 3"/>
          <p:cNvCxnSpPr>
            <a:stCxn id="11" idx="3"/>
            <a:endCxn id="12" idx="1"/>
          </p:cNvCxnSpPr>
          <p:nvPr/>
        </p:nvCxnSpPr>
        <p:spPr>
          <a:xfrm>
            <a:off x="5260567" y="2736457"/>
            <a:ext cx="2947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>
            <a:stCxn id="12" idx="3"/>
          </p:cNvCxnSpPr>
          <p:nvPr/>
        </p:nvCxnSpPr>
        <p:spPr>
          <a:xfrm>
            <a:off x="8144488" y="2736457"/>
            <a:ext cx="2947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13" idx="2"/>
          </p:cNvCxnSpPr>
          <p:nvPr/>
        </p:nvCxnSpPr>
        <p:spPr>
          <a:xfrm>
            <a:off x="9809861" y="3353800"/>
            <a:ext cx="5652" cy="7281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stCxn id="14" idx="1"/>
            <a:endCxn id="15" idx="3"/>
          </p:cNvCxnSpPr>
          <p:nvPr/>
        </p:nvCxnSpPr>
        <p:spPr>
          <a:xfrm flipH="1">
            <a:off x="7066603" y="5469952"/>
            <a:ext cx="347637" cy="212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número de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730250" y="7937"/>
            <a:ext cx="11249466" cy="642774"/>
            <a:chOff x="793750" y="1385"/>
            <a:chExt cx="11249466" cy="642774"/>
          </a:xfrm>
        </p:grpSpPr>
        <p:pic>
          <p:nvPicPr>
            <p:cNvPr id="46" name="Picture 9" descr="http://alicematters.web.cern.ch/sites/alicematters.web.cern.ch/files/images/AL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788" y="1385"/>
              <a:ext cx="474428" cy="642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Isosceles Triangle 48"/>
            <p:cNvSpPr/>
            <p:nvPr/>
          </p:nvSpPr>
          <p:spPr>
            <a:xfrm rot="5400000">
              <a:off x="932620" y="143151"/>
              <a:ext cx="160676" cy="154739"/>
            </a:xfrm>
            <a:prstGeom prst="triangl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793750" y="405207"/>
              <a:ext cx="10179050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9116727" y="95129"/>
              <a:ext cx="23182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A  Large Ion Collider  Experiment </a:t>
              </a:r>
              <a:endParaRPr lang="en-US" sz="1100" b="1" dirty="0">
                <a:solidFill>
                  <a:prstClr val="black"/>
                </a:solidFill>
                <a:latin typeface="Eras Light ITC" panose="020B0402030504020804" pitchFamily="34" charset="0"/>
              </a:endParaRPr>
            </a:p>
          </p:txBody>
        </p:sp>
      </p:grpSp>
      <p:pic>
        <p:nvPicPr>
          <p:cNvPr id="34" name="Picture 2" descr="Image result for compu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"/>
          <a:stretch/>
        </p:blipFill>
        <p:spPr bwMode="auto">
          <a:xfrm flipH="1">
            <a:off x="268878" y="720864"/>
            <a:ext cx="998014" cy="7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8375" y="1741507"/>
            <a:ext cx="1701223" cy="13602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3146" y="2138504"/>
            <a:ext cx="789417" cy="529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prstClr val="white"/>
                </a:solidFill>
              </a:rPr>
              <a:t>FPGA</a:t>
            </a:r>
          </a:p>
          <a:p>
            <a:pPr algn="ctr"/>
            <a:r>
              <a:rPr lang="es-ES" sz="1000" dirty="0" smtClean="0">
                <a:solidFill>
                  <a:prstClr val="white"/>
                </a:solidFill>
              </a:rPr>
              <a:t>KC705</a:t>
            </a:r>
            <a:endParaRPr lang="es-ES" sz="1000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59599" y="3022062"/>
            <a:ext cx="599010" cy="3304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FMC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Board</a:t>
            </a:r>
            <a:r>
              <a:rPr lang="es-ES" sz="1000" dirty="0" smtClean="0">
                <a:solidFill>
                  <a:prstClr val="white"/>
                </a:solidFill>
              </a:rPr>
              <a:t> </a:t>
            </a:r>
            <a:endParaRPr lang="es-ES" sz="10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91772" y="2267252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91771" y="2052698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84001" y="2052698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484000" y="2267252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27283" y="725159"/>
            <a:ext cx="1488498" cy="549664"/>
            <a:chOff x="2097546" y="624932"/>
            <a:chExt cx="1488498" cy="549664"/>
          </a:xfrm>
        </p:grpSpPr>
        <p:pic>
          <p:nvPicPr>
            <p:cNvPr id="1026" name="Picture 2" descr="Ver imagen original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" t="5044" r="3204" b="18513"/>
            <a:stretch/>
          </p:blipFill>
          <p:spPr bwMode="auto">
            <a:xfrm>
              <a:off x="2097546" y="624932"/>
              <a:ext cx="1488498" cy="549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333221" y="676238"/>
              <a:ext cx="1012652" cy="2030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dirty="0" smtClean="0">
                  <a:solidFill>
                    <a:srgbClr val="FF0000"/>
                  </a:solidFill>
                  <a:latin typeface="Agency FB" panose="020B0503020202020204" pitchFamily="34" charset="0"/>
                </a:rPr>
                <a:t>240.0000Mhz</a:t>
              </a:r>
              <a:endParaRPr lang="es-ES" sz="1100" dirty="0">
                <a:solidFill>
                  <a:srgbClr val="FF0000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1117311" y="1637158"/>
            <a:ext cx="103910" cy="306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prstClr val="white"/>
                </a:solidFill>
              </a:rPr>
              <a:t> </a:t>
            </a:r>
            <a:endParaRPr lang="es-ES" sz="1000" dirty="0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934316" y="1356058"/>
            <a:ext cx="250536" cy="394854"/>
          </a:xfrm>
          <a:custGeom>
            <a:avLst/>
            <a:gdLst>
              <a:gd name="connsiteX0" fmla="*/ 0 w 250536"/>
              <a:gd name="connsiteY0" fmla="*/ 0 h 394854"/>
              <a:gd name="connsiteX1" fmla="*/ 218209 w 250536"/>
              <a:gd name="connsiteY1" fmla="*/ 93518 h 394854"/>
              <a:gd name="connsiteX2" fmla="*/ 249382 w 250536"/>
              <a:gd name="connsiteY2" fmla="*/ 394854 h 394854"/>
              <a:gd name="connsiteX3" fmla="*/ 249382 w 250536"/>
              <a:gd name="connsiteY3" fmla="*/ 394854 h 39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536" h="394854">
                <a:moveTo>
                  <a:pt x="0" y="0"/>
                </a:moveTo>
                <a:cubicBezTo>
                  <a:pt x="88322" y="13854"/>
                  <a:pt x="176645" y="27709"/>
                  <a:pt x="218209" y="93518"/>
                </a:cubicBezTo>
                <a:cubicBezTo>
                  <a:pt x="259773" y="159327"/>
                  <a:pt x="249382" y="394854"/>
                  <a:pt x="249382" y="394854"/>
                </a:cubicBezTo>
                <a:lnTo>
                  <a:pt x="249382" y="394854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338326" y="898858"/>
            <a:ext cx="601435" cy="1215736"/>
          </a:xfrm>
          <a:custGeom>
            <a:avLst/>
            <a:gdLst>
              <a:gd name="connsiteX0" fmla="*/ 601435 w 601435"/>
              <a:gd name="connsiteY0" fmla="*/ 0 h 1215736"/>
              <a:gd name="connsiteX1" fmla="*/ 71499 w 601435"/>
              <a:gd name="connsiteY1" fmla="*/ 207818 h 1215736"/>
              <a:gd name="connsiteX2" fmla="*/ 19544 w 601435"/>
              <a:gd name="connsiteY2" fmla="*/ 1215736 h 121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1435" h="1215736">
                <a:moveTo>
                  <a:pt x="601435" y="0"/>
                </a:moveTo>
                <a:cubicBezTo>
                  <a:pt x="384958" y="2597"/>
                  <a:pt x="168481" y="5195"/>
                  <a:pt x="71499" y="207818"/>
                </a:cubicBezTo>
                <a:cubicBezTo>
                  <a:pt x="-25483" y="410441"/>
                  <a:pt x="-2970" y="813088"/>
                  <a:pt x="19544" y="121573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501364" y="1033940"/>
            <a:ext cx="459179" cy="1080654"/>
          </a:xfrm>
          <a:custGeom>
            <a:avLst/>
            <a:gdLst>
              <a:gd name="connsiteX0" fmla="*/ 459179 w 459179"/>
              <a:gd name="connsiteY0" fmla="*/ 0 h 1080654"/>
              <a:gd name="connsiteX1" fmla="*/ 43543 w 459179"/>
              <a:gd name="connsiteY1" fmla="*/ 187036 h 1080654"/>
              <a:gd name="connsiteX2" fmla="*/ 33152 w 459179"/>
              <a:gd name="connsiteY2" fmla="*/ 1080654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9179" h="1080654">
                <a:moveTo>
                  <a:pt x="459179" y="0"/>
                </a:moveTo>
                <a:cubicBezTo>
                  <a:pt x="286863" y="3463"/>
                  <a:pt x="114547" y="6927"/>
                  <a:pt x="43543" y="187036"/>
                </a:cubicBezTo>
                <a:cubicBezTo>
                  <a:pt x="-27462" y="367145"/>
                  <a:pt x="2845" y="723899"/>
                  <a:pt x="33152" y="108065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613092" y="2790677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04568" y="2624143"/>
            <a:ext cx="1292346" cy="680112"/>
            <a:chOff x="3255976" y="2367545"/>
            <a:chExt cx="1292346" cy="680112"/>
          </a:xfrm>
        </p:grpSpPr>
        <p:sp>
          <p:nvSpPr>
            <p:cNvPr id="59" name="Rectangle 58"/>
            <p:cNvSpPr/>
            <p:nvPr/>
          </p:nvSpPr>
          <p:spPr>
            <a:xfrm>
              <a:off x="3328105" y="2367545"/>
              <a:ext cx="1051885" cy="6801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582703" y="2529743"/>
              <a:ext cx="525942" cy="4055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dirty="0" smtClean="0">
                  <a:solidFill>
                    <a:prstClr val="white"/>
                  </a:solidFill>
                </a:rPr>
                <a:t>OLT</a:t>
              </a:r>
            </a:p>
            <a:p>
              <a:pPr algn="ctr"/>
              <a:r>
                <a:rPr lang="es-ES" sz="1000" dirty="0" smtClean="0">
                  <a:solidFill>
                    <a:prstClr val="white"/>
                  </a:solidFill>
                </a:rPr>
                <a:t>SFP</a:t>
              </a:r>
              <a:endParaRPr lang="es-ES" sz="1000" dirty="0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55976" y="2431867"/>
              <a:ext cx="144257" cy="16457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255976" y="2625312"/>
              <a:ext cx="144257" cy="16457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255976" y="2827646"/>
              <a:ext cx="144257" cy="16457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274019" y="2780099"/>
              <a:ext cx="274303" cy="16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1844854" y="2790677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555298" y="2353585"/>
            <a:ext cx="810491" cy="421408"/>
          </a:xfrm>
          <a:custGeom>
            <a:avLst/>
            <a:gdLst>
              <a:gd name="connsiteX0" fmla="*/ 0 w 810491"/>
              <a:gd name="connsiteY0" fmla="*/ 0 h 421408"/>
              <a:gd name="connsiteX1" fmla="*/ 207818 w 810491"/>
              <a:gd name="connsiteY1" fmla="*/ 363682 h 421408"/>
              <a:gd name="connsiteX2" fmla="*/ 810491 w 810491"/>
              <a:gd name="connsiteY2" fmla="*/ 415636 h 4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0491" h="421408">
                <a:moveTo>
                  <a:pt x="0" y="0"/>
                </a:moveTo>
                <a:cubicBezTo>
                  <a:pt x="36368" y="147204"/>
                  <a:pt x="72736" y="294409"/>
                  <a:pt x="207818" y="363682"/>
                </a:cubicBezTo>
                <a:cubicBezTo>
                  <a:pt x="342900" y="432955"/>
                  <a:pt x="576695" y="424295"/>
                  <a:pt x="810491" y="41563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347480" y="2374367"/>
            <a:ext cx="1039090" cy="571664"/>
          </a:xfrm>
          <a:custGeom>
            <a:avLst/>
            <a:gdLst>
              <a:gd name="connsiteX0" fmla="*/ 0 w 1039090"/>
              <a:gd name="connsiteY0" fmla="*/ 0 h 571664"/>
              <a:gd name="connsiteX1" fmla="*/ 176645 w 1039090"/>
              <a:gd name="connsiteY1" fmla="*/ 477982 h 571664"/>
              <a:gd name="connsiteX2" fmla="*/ 1039090 w 1039090"/>
              <a:gd name="connsiteY2" fmla="*/ 571500 h 5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9090" h="571664">
                <a:moveTo>
                  <a:pt x="0" y="0"/>
                </a:moveTo>
                <a:cubicBezTo>
                  <a:pt x="1731" y="191366"/>
                  <a:pt x="3463" y="382732"/>
                  <a:pt x="176645" y="477982"/>
                </a:cubicBezTo>
                <a:cubicBezTo>
                  <a:pt x="349827" y="573232"/>
                  <a:pt x="694458" y="572366"/>
                  <a:pt x="1039090" y="5715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1931843" y="2834744"/>
            <a:ext cx="1454727" cy="350557"/>
          </a:xfrm>
          <a:custGeom>
            <a:avLst/>
            <a:gdLst>
              <a:gd name="connsiteX0" fmla="*/ 0 w 1454727"/>
              <a:gd name="connsiteY0" fmla="*/ 27996 h 350557"/>
              <a:gd name="connsiteX1" fmla="*/ 446809 w 1454727"/>
              <a:gd name="connsiteY1" fmla="*/ 27996 h 350557"/>
              <a:gd name="connsiteX2" fmla="*/ 509155 w 1454727"/>
              <a:gd name="connsiteY2" fmla="*/ 318941 h 350557"/>
              <a:gd name="connsiteX3" fmla="*/ 1454727 w 1454727"/>
              <a:gd name="connsiteY3" fmla="*/ 329332 h 35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4727" h="350557">
                <a:moveTo>
                  <a:pt x="0" y="27996"/>
                </a:moveTo>
                <a:cubicBezTo>
                  <a:pt x="180975" y="3750"/>
                  <a:pt x="361950" y="-20495"/>
                  <a:pt x="446809" y="27996"/>
                </a:cubicBezTo>
                <a:cubicBezTo>
                  <a:pt x="531668" y="76487"/>
                  <a:pt x="341169" y="268718"/>
                  <a:pt x="509155" y="318941"/>
                </a:cubicBezTo>
                <a:cubicBezTo>
                  <a:pt x="677141" y="369164"/>
                  <a:pt x="1065934" y="349248"/>
                  <a:pt x="1454727" y="32933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126156" y="2971984"/>
            <a:ext cx="305840" cy="296693"/>
          </a:xfrm>
          <a:prstGeom prst="ellipse">
            <a:avLst/>
          </a:prstGeom>
          <a:noFill/>
          <a:ln w="28575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>
              <a:solidFill>
                <a:prstClr val="black"/>
              </a:solidFill>
            </a:endParaRPr>
          </a:p>
        </p:txBody>
      </p:sp>
      <p:cxnSp>
        <p:nvCxnSpPr>
          <p:cNvPr id="75" name="Straight Connector 74"/>
          <p:cNvCxnSpPr>
            <a:stCxn id="58" idx="7"/>
          </p:cNvCxnSpPr>
          <p:nvPr/>
        </p:nvCxnSpPr>
        <p:spPr>
          <a:xfrm flipV="1">
            <a:off x="5387207" y="2914148"/>
            <a:ext cx="95293" cy="101285"/>
          </a:xfrm>
          <a:prstGeom prst="line">
            <a:avLst/>
          </a:prstGeom>
          <a:ln w="28575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8" idx="5"/>
          </p:cNvCxnSpPr>
          <p:nvPr/>
        </p:nvCxnSpPr>
        <p:spPr>
          <a:xfrm>
            <a:off x="5387207" y="3225227"/>
            <a:ext cx="95293" cy="102187"/>
          </a:xfrm>
          <a:prstGeom prst="line">
            <a:avLst/>
          </a:prstGeom>
          <a:ln w="28575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474541" y="2917445"/>
            <a:ext cx="209419" cy="0"/>
          </a:xfrm>
          <a:prstGeom prst="line">
            <a:avLst/>
          </a:prstGeom>
          <a:ln w="28575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476215" y="3324117"/>
            <a:ext cx="209419" cy="0"/>
          </a:xfrm>
          <a:prstGeom prst="line">
            <a:avLst/>
          </a:prstGeom>
          <a:ln w="28575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/>
          <p:cNvCxnSpPr>
            <a:stCxn id="58" idx="2"/>
            <a:endCxn id="68" idx="3"/>
          </p:cNvCxnSpPr>
          <p:nvPr/>
        </p:nvCxnSpPr>
        <p:spPr>
          <a:xfrm flipH="1">
            <a:off x="4596914" y="3120331"/>
            <a:ext cx="529242" cy="118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Oval 1027"/>
          <p:cNvSpPr/>
          <p:nvPr/>
        </p:nvSpPr>
        <p:spPr>
          <a:xfrm>
            <a:off x="4762288" y="2914148"/>
            <a:ext cx="195536" cy="19070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32" name="TextBox 1031"/>
          <p:cNvSpPr txBox="1"/>
          <p:nvPr/>
        </p:nvSpPr>
        <p:spPr>
          <a:xfrm>
            <a:off x="5135681" y="3003324"/>
            <a:ext cx="6428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1:64</a:t>
            </a:r>
            <a:endParaRPr lang="es-ES" sz="800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668900" y="1752595"/>
            <a:ext cx="1701223" cy="13602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884064" y="2045826"/>
            <a:ext cx="618535" cy="450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prstClr val="white"/>
                </a:solidFill>
              </a:rPr>
              <a:t>FPGA</a:t>
            </a:r>
          </a:p>
          <a:p>
            <a:pPr algn="ctr"/>
            <a:r>
              <a:rPr lang="es-ES" sz="1000" dirty="0" smtClean="0">
                <a:solidFill>
                  <a:prstClr val="white"/>
                </a:solidFill>
              </a:rPr>
              <a:t>KC705</a:t>
            </a:r>
            <a:endParaRPr lang="es-ES" sz="1000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6545678" y="2845973"/>
            <a:ext cx="370954" cy="1471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108" name="Straight Connector 107"/>
          <p:cNvCxnSpPr>
            <a:stCxn id="107" idx="1"/>
          </p:cNvCxnSpPr>
          <p:nvPr/>
        </p:nvCxnSpPr>
        <p:spPr>
          <a:xfrm flipH="1" flipV="1">
            <a:off x="5671302" y="2918713"/>
            <a:ext cx="874376" cy="84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5951928" y="2624143"/>
            <a:ext cx="259992" cy="27498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rot="16200000">
            <a:off x="8317165" y="2699172"/>
            <a:ext cx="91399" cy="23116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prstClr val="white"/>
                </a:solidFill>
              </a:rPr>
              <a:t> </a:t>
            </a:r>
            <a:endParaRPr lang="es-ES" sz="100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8477832" y="756338"/>
            <a:ext cx="903922" cy="7953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8679241" y="905001"/>
            <a:ext cx="532489" cy="467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prstClr val="white"/>
                </a:solidFill>
              </a:rPr>
              <a:t>si5345</a:t>
            </a:r>
            <a:endParaRPr lang="es-ES" sz="100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8432883" y="846157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8432883" y="1075768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8440381" y="1304948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8614589" y="674049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8831508" y="675617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9069289" y="675617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9069289" y="1460545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8857664" y="1461411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8642711" y="1474623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7922026" y="2260380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7922025" y="2045826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8114255" y="2045826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8114254" y="2260380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7558249" y="2651772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7738704" y="2649848"/>
            <a:ext cx="144257" cy="164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47" name="Freeform 1046"/>
          <p:cNvSpPr/>
          <p:nvPr/>
        </p:nvSpPr>
        <p:spPr>
          <a:xfrm>
            <a:off x="7594563" y="875728"/>
            <a:ext cx="892212" cy="1840673"/>
          </a:xfrm>
          <a:custGeom>
            <a:avLst/>
            <a:gdLst>
              <a:gd name="connsiteX0" fmla="*/ 892212 w 892212"/>
              <a:gd name="connsiteY0" fmla="*/ 69023 h 1840673"/>
              <a:gd name="connsiteX1" fmla="*/ 101637 w 892212"/>
              <a:gd name="connsiteY1" fmla="*/ 211898 h 1840673"/>
              <a:gd name="connsiteX2" fmla="*/ 34962 w 892212"/>
              <a:gd name="connsiteY2" fmla="*/ 1840673 h 184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2212" h="1840673">
                <a:moveTo>
                  <a:pt x="892212" y="69023"/>
                </a:moveTo>
                <a:cubicBezTo>
                  <a:pt x="568362" y="-7177"/>
                  <a:pt x="244512" y="-83377"/>
                  <a:pt x="101637" y="211898"/>
                </a:cubicBezTo>
                <a:cubicBezTo>
                  <a:pt x="-41238" y="507173"/>
                  <a:pt x="-3138" y="1173923"/>
                  <a:pt x="34962" y="1840673"/>
                </a:cubicBez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48" name="Freeform 1047"/>
          <p:cNvSpPr/>
          <p:nvPr/>
        </p:nvSpPr>
        <p:spPr>
          <a:xfrm>
            <a:off x="7769889" y="1007533"/>
            <a:ext cx="735936" cy="1680293"/>
          </a:xfrm>
          <a:custGeom>
            <a:avLst/>
            <a:gdLst>
              <a:gd name="connsiteX0" fmla="*/ 735936 w 735936"/>
              <a:gd name="connsiteY0" fmla="*/ 127718 h 1680293"/>
              <a:gd name="connsiteX1" fmla="*/ 78711 w 735936"/>
              <a:gd name="connsiteY1" fmla="*/ 156293 h 1680293"/>
              <a:gd name="connsiteX2" fmla="*/ 12036 w 735936"/>
              <a:gd name="connsiteY2" fmla="*/ 1680293 h 1680293"/>
              <a:gd name="connsiteX3" fmla="*/ 12036 w 735936"/>
              <a:gd name="connsiteY3" fmla="*/ 1680293 h 168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36" h="1680293">
                <a:moveTo>
                  <a:pt x="735936" y="127718"/>
                </a:moveTo>
                <a:cubicBezTo>
                  <a:pt x="467648" y="12624"/>
                  <a:pt x="199361" y="-102469"/>
                  <a:pt x="78711" y="156293"/>
                </a:cubicBezTo>
                <a:cubicBezTo>
                  <a:pt x="-41939" y="415055"/>
                  <a:pt x="12036" y="1680293"/>
                  <a:pt x="12036" y="1680293"/>
                </a:cubicBezTo>
                <a:lnTo>
                  <a:pt x="12036" y="1680293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50" name="Freeform 1049"/>
          <p:cNvSpPr/>
          <p:nvPr/>
        </p:nvSpPr>
        <p:spPr>
          <a:xfrm>
            <a:off x="7972644" y="1582926"/>
            <a:ext cx="742731" cy="533400"/>
          </a:xfrm>
          <a:custGeom>
            <a:avLst/>
            <a:gdLst>
              <a:gd name="connsiteX0" fmla="*/ 742731 w 742731"/>
              <a:gd name="connsiteY0" fmla="*/ 0 h 533400"/>
              <a:gd name="connsiteX1" fmla="*/ 628431 w 742731"/>
              <a:gd name="connsiteY1" fmla="*/ 161925 h 533400"/>
              <a:gd name="connsiteX2" fmla="*/ 75981 w 742731"/>
              <a:gd name="connsiteY2" fmla="*/ 257175 h 533400"/>
              <a:gd name="connsiteX3" fmla="*/ 18831 w 742731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731" h="533400">
                <a:moveTo>
                  <a:pt x="742731" y="0"/>
                </a:moveTo>
                <a:cubicBezTo>
                  <a:pt x="741143" y="59531"/>
                  <a:pt x="739556" y="119063"/>
                  <a:pt x="628431" y="161925"/>
                </a:cubicBezTo>
                <a:cubicBezTo>
                  <a:pt x="517306" y="204788"/>
                  <a:pt x="177581" y="195262"/>
                  <a:pt x="75981" y="257175"/>
                </a:cubicBezTo>
                <a:cubicBezTo>
                  <a:pt x="-25619" y="319088"/>
                  <a:pt x="-3394" y="426244"/>
                  <a:pt x="18831" y="533400"/>
                </a:cubicBez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51" name="Freeform 1050"/>
          <p:cNvSpPr/>
          <p:nvPr/>
        </p:nvSpPr>
        <p:spPr>
          <a:xfrm>
            <a:off x="8161822" y="1563876"/>
            <a:ext cx="754636" cy="552450"/>
          </a:xfrm>
          <a:custGeom>
            <a:avLst/>
            <a:gdLst>
              <a:gd name="connsiteX0" fmla="*/ 753578 w 754636"/>
              <a:gd name="connsiteY0" fmla="*/ 0 h 552450"/>
              <a:gd name="connsiteX1" fmla="*/ 648803 w 754636"/>
              <a:gd name="connsiteY1" fmla="*/ 257175 h 552450"/>
              <a:gd name="connsiteX2" fmla="*/ 86828 w 754636"/>
              <a:gd name="connsiteY2" fmla="*/ 361950 h 552450"/>
              <a:gd name="connsiteX3" fmla="*/ 10628 w 754636"/>
              <a:gd name="connsiteY3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636" h="552450">
                <a:moveTo>
                  <a:pt x="753578" y="0"/>
                </a:moveTo>
                <a:cubicBezTo>
                  <a:pt x="756753" y="98425"/>
                  <a:pt x="759928" y="196850"/>
                  <a:pt x="648803" y="257175"/>
                </a:cubicBezTo>
                <a:cubicBezTo>
                  <a:pt x="537678" y="317500"/>
                  <a:pt x="193190" y="312738"/>
                  <a:pt x="86828" y="361950"/>
                </a:cubicBezTo>
                <a:cubicBezTo>
                  <a:pt x="-19534" y="411162"/>
                  <a:pt x="-4453" y="481806"/>
                  <a:pt x="10628" y="552450"/>
                </a:cubicBez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48" name="Picture 2" descr="Image result for comput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"/>
          <a:stretch/>
        </p:blipFill>
        <p:spPr bwMode="auto">
          <a:xfrm flipH="1">
            <a:off x="9108250" y="1862756"/>
            <a:ext cx="1177117" cy="84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/>
          <p:cNvSpPr/>
          <p:nvPr/>
        </p:nvSpPr>
        <p:spPr>
          <a:xfrm rot="16200000">
            <a:off x="9366962" y="1248791"/>
            <a:ext cx="104486" cy="21050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prstClr val="white"/>
                </a:solidFill>
              </a:rPr>
              <a:t> </a:t>
            </a:r>
            <a:endParaRPr lang="es-ES" sz="1000" dirty="0">
              <a:solidFill>
                <a:prstClr val="white"/>
              </a:solidFill>
            </a:endParaRPr>
          </a:p>
        </p:txBody>
      </p:sp>
      <p:sp>
        <p:nvSpPr>
          <p:cNvPr id="1052" name="Freeform 1051"/>
          <p:cNvSpPr/>
          <p:nvPr/>
        </p:nvSpPr>
        <p:spPr>
          <a:xfrm>
            <a:off x="9505950" y="1304071"/>
            <a:ext cx="639984" cy="558685"/>
          </a:xfrm>
          <a:custGeom>
            <a:avLst/>
            <a:gdLst>
              <a:gd name="connsiteX0" fmla="*/ 0 w 914400"/>
              <a:gd name="connsiteY0" fmla="*/ 40730 h 612230"/>
              <a:gd name="connsiteX1" fmla="*/ 742950 w 914400"/>
              <a:gd name="connsiteY1" fmla="*/ 59780 h 612230"/>
              <a:gd name="connsiteX2" fmla="*/ 914400 w 914400"/>
              <a:gd name="connsiteY2" fmla="*/ 612230 h 612230"/>
              <a:gd name="connsiteX3" fmla="*/ 914400 w 914400"/>
              <a:gd name="connsiteY3" fmla="*/ 612230 h 61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612230">
                <a:moveTo>
                  <a:pt x="0" y="40730"/>
                </a:moveTo>
                <a:cubicBezTo>
                  <a:pt x="295275" y="2630"/>
                  <a:pt x="590550" y="-35470"/>
                  <a:pt x="742950" y="59780"/>
                </a:cubicBezTo>
                <a:cubicBezTo>
                  <a:pt x="895350" y="155030"/>
                  <a:pt x="914400" y="612230"/>
                  <a:pt x="914400" y="612230"/>
                </a:cubicBezTo>
                <a:lnTo>
                  <a:pt x="914400" y="61223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53" name="Freeform 1052"/>
          <p:cNvSpPr/>
          <p:nvPr/>
        </p:nvSpPr>
        <p:spPr>
          <a:xfrm>
            <a:off x="8378942" y="2607249"/>
            <a:ext cx="775026" cy="217573"/>
          </a:xfrm>
          <a:custGeom>
            <a:avLst/>
            <a:gdLst>
              <a:gd name="connsiteX0" fmla="*/ 0 w 933450"/>
              <a:gd name="connsiteY0" fmla="*/ 161925 h 161925"/>
              <a:gd name="connsiteX1" fmla="*/ 238125 w 933450"/>
              <a:gd name="connsiteY1" fmla="*/ 47625 h 161925"/>
              <a:gd name="connsiteX2" fmla="*/ 933450 w 933450"/>
              <a:gd name="connsiteY2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3450" h="161925">
                <a:moveTo>
                  <a:pt x="0" y="161925"/>
                </a:moveTo>
                <a:cubicBezTo>
                  <a:pt x="41275" y="118269"/>
                  <a:pt x="82550" y="74613"/>
                  <a:pt x="238125" y="47625"/>
                </a:cubicBezTo>
                <a:cubicBezTo>
                  <a:pt x="393700" y="20637"/>
                  <a:pt x="663575" y="10318"/>
                  <a:pt x="933450" y="0"/>
                </a:cubicBez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905993" y="2884012"/>
            <a:ext cx="297017" cy="1193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7285835" y="2973779"/>
            <a:ext cx="645517" cy="3304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FMC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Board</a:t>
            </a:r>
            <a:r>
              <a:rPr lang="es-ES" sz="1000" dirty="0" smtClean="0">
                <a:solidFill>
                  <a:prstClr val="white"/>
                </a:solidFill>
              </a:rPr>
              <a:t> </a:t>
            </a:r>
            <a:endParaRPr lang="es-ES" sz="1000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3652249" y="4466728"/>
            <a:ext cx="1426011" cy="11710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4056017" y="4784896"/>
            <a:ext cx="639416" cy="521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err="1" smtClean="0">
                <a:solidFill>
                  <a:prstClr val="white"/>
                </a:solidFill>
              </a:rPr>
              <a:t>GBTx</a:t>
            </a:r>
            <a:endParaRPr lang="es-ES" sz="1000" dirty="0" smtClean="0">
              <a:solidFill>
                <a:prstClr val="white"/>
              </a:solidFill>
            </a:endParaRPr>
          </a:p>
          <a:p>
            <a:pPr algn="ctr"/>
            <a:r>
              <a:rPr lang="es-ES" sz="1000" dirty="0" smtClean="0">
                <a:solidFill>
                  <a:prstClr val="white"/>
                </a:solidFill>
              </a:rPr>
              <a:t>VLDB</a:t>
            </a:r>
            <a:endParaRPr lang="es-ES" sz="1000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3445818" y="4711314"/>
            <a:ext cx="370954" cy="1471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 rot="5400000">
            <a:off x="2063232" y="3331328"/>
            <a:ext cx="242863" cy="1013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3983888" y="4384439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4253127" y="4384439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4522366" y="4384439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4791605" y="4384439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4991424" y="4611991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4991424" y="4851541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4991424" y="5091091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4991424" y="5330640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3974413" y="5574925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4243652" y="5574925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12891" y="5574925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782130" y="5574925"/>
            <a:ext cx="144257" cy="1645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411626" y="4180493"/>
            <a:ext cx="415657" cy="43464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2171700" y="3430776"/>
            <a:ext cx="1362075" cy="1374861"/>
          </a:xfrm>
          <a:custGeom>
            <a:avLst/>
            <a:gdLst>
              <a:gd name="connsiteX0" fmla="*/ 0 w 1362075"/>
              <a:gd name="connsiteY0" fmla="*/ 0 h 1374861"/>
              <a:gd name="connsiteX1" fmla="*/ 352425 w 1362075"/>
              <a:gd name="connsiteY1" fmla="*/ 1190625 h 1374861"/>
              <a:gd name="connsiteX2" fmla="*/ 1362075 w 1362075"/>
              <a:gd name="connsiteY2" fmla="*/ 1352550 h 137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2075" h="1374861">
                <a:moveTo>
                  <a:pt x="0" y="0"/>
                </a:moveTo>
                <a:cubicBezTo>
                  <a:pt x="62706" y="482600"/>
                  <a:pt x="125412" y="965200"/>
                  <a:pt x="352425" y="1190625"/>
                </a:cubicBezTo>
                <a:cubicBezTo>
                  <a:pt x="579438" y="1416050"/>
                  <a:pt x="970756" y="1384300"/>
                  <a:pt x="1362075" y="135255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87" name="Picture 2" descr="Image result for comput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"/>
          <a:stretch/>
        </p:blipFill>
        <p:spPr bwMode="auto">
          <a:xfrm flipH="1">
            <a:off x="206993" y="3640256"/>
            <a:ext cx="897907" cy="6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Freeform 102"/>
          <p:cNvSpPr/>
          <p:nvPr/>
        </p:nvSpPr>
        <p:spPr>
          <a:xfrm>
            <a:off x="609968" y="2945002"/>
            <a:ext cx="352057" cy="710310"/>
          </a:xfrm>
          <a:custGeom>
            <a:avLst/>
            <a:gdLst>
              <a:gd name="connsiteX0" fmla="*/ 352057 w 352057"/>
              <a:gd name="connsiteY0" fmla="*/ 0 h 1181100"/>
              <a:gd name="connsiteX1" fmla="*/ 28207 w 352057"/>
              <a:gd name="connsiteY1" fmla="*/ 247650 h 1181100"/>
              <a:gd name="connsiteX2" fmla="*/ 37732 w 352057"/>
              <a:gd name="connsiteY2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057" h="1181100">
                <a:moveTo>
                  <a:pt x="352057" y="0"/>
                </a:moveTo>
                <a:cubicBezTo>
                  <a:pt x="216325" y="25400"/>
                  <a:pt x="80594" y="50800"/>
                  <a:pt x="28207" y="247650"/>
                </a:cubicBezTo>
                <a:cubicBezTo>
                  <a:pt x="-24180" y="444500"/>
                  <a:pt x="6776" y="812800"/>
                  <a:pt x="37732" y="11811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7"/>
          <a:srcRect l="1408" t="3342" r="1250" b="7325"/>
          <a:stretch/>
        </p:blipFill>
        <p:spPr>
          <a:xfrm>
            <a:off x="763123" y="5079282"/>
            <a:ext cx="1153859" cy="558526"/>
          </a:xfrm>
          <a:prstGeom prst="rect">
            <a:avLst/>
          </a:prstGeom>
        </p:spPr>
      </p:pic>
      <p:sp>
        <p:nvSpPr>
          <p:cNvPr id="109" name="Freeform 108"/>
          <p:cNvSpPr/>
          <p:nvPr/>
        </p:nvSpPr>
        <p:spPr>
          <a:xfrm>
            <a:off x="1352550" y="2866655"/>
            <a:ext cx="323850" cy="2224436"/>
          </a:xfrm>
          <a:custGeom>
            <a:avLst/>
            <a:gdLst>
              <a:gd name="connsiteX0" fmla="*/ 323850 w 323850"/>
              <a:gd name="connsiteY0" fmla="*/ 21196 h 2402446"/>
              <a:gd name="connsiteX1" fmla="*/ 57150 w 323850"/>
              <a:gd name="connsiteY1" fmla="*/ 345046 h 2402446"/>
              <a:gd name="connsiteX2" fmla="*/ 0 w 323850"/>
              <a:gd name="connsiteY2" fmla="*/ 2402446 h 240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2402446">
                <a:moveTo>
                  <a:pt x="323850" y="21196"/>
                </a:moveTo>
                <a:cubicBezTo>
                  <a:pt x="217487" y="-15317"/>
                  <a:pt x="111125" y="-51829"/>
                  <a:pt x="57150" y="345046"/>
                </a:cubicBezTo>
                <a:cubicBezTo>
                  <a:pt x="3175" y="741921"/>
                  <a:pt x="1587" y="1572183"/>
                  <a:pt x="0" y="240244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95" name="Picture 194"/>
          <p:cNvPicPr>
            <a:picLocks noChangeAspect="1"/>
          </p:cNvPicPr>
          <p:nvPr/>
        </p:nvPicPr>
        <p:blipFill rotWithShape="1">
          <a:blip r:embed="rId7"/>
          <a:srcRect l="1408" t="3342" r="1250" b="7325"/>
          <a:stretch/>
        </p:blipFill>
        <p:spPr>
          <a:xfrm>
            <a:off x="4880189" y="3497245"/>
            <a:ext cx="1153859" cy="558526"/>
          </a:xfrm>
          <a:prstGeom prst="rect">
            <a:avLst/>
          </a:prstGeom>
        </p:spPr>
      </p:pic>
      <p:sp>
        <p:nvSpPr>
          <p:cNvPr id="115" name="Freeform 114"/>
          <p:cNvSpPr/>
          <p:nvPr/>
        </p:nvSpPr>
        <p:spPr>
          <a:xfrm>
            <a:off x="4803856" y="4002276"/>
            <a:ext cx="754502" cy="457200"/>
          </a:xfrm>
          <a:custGeom>
            <a:avLst/>
            <a:gdLst>
              <a:gd name="connsiteX0" fmla="*/ 44369 w 754502"/>
              <a:gd name="connsiteY0" fmla="*/ 457200 h 457200"/>
              <a:gd name="connsiteX1" fmla="*/ 63419 w 754502"/>
              <a:gd name="connsiteY1" fmla="*/ 238125 h 457200"/>
              <a:gd name="connsiteX2" fmla="*/ 653969 w 754502"/>
              <a:gd name="connsiteY2" fmla="*/ 209550 h 457200"/>
              <a:gd name="connsiteX3" fmla="*/ 749219 w 754502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502" h="457200">
                <a:moveTo>
                  <a:pt x="44369" y="457200"/>
                </a:moveTo>
                <a:cubicBezTo>
                  <a:pt x="3094" y="368300"/>
                  <a:pt x="-38181" y="279400"/>
                  <a:pt x="63419" y="238125"/>
                </a:cubicBezTo>
                <a:cubicBezTo>
                  <a:pt x="165019" y="196850"/>
                  <a:pt x="539669" y="249237"/>
                  <a:pt x="653969" y="209550"/>
                </a:cubicBezTo>
                <a:cubicBezTo>
                  <a:pt x="768269" y="169863"/>
                  <a:pt x="758744" y="84931"/>
                  <a:pt x="74921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1396962" y="686050"/>
            <a:ext cx="665991" cy="372193"/>
          </a:xfrm>
          <a:prstGeom prst="rect">
            <a:avLst/>
          </a:prstGeom>
          <a:noFill/>
          <a:ln w="63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VIVADO </a:t>
            </a:r>
          </a:p>
          <a:p>
            <a:pPr algn="ctr"/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Ctrl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4318031" y="725159"/>
            <a:ext cx="1023704" cy="372193"/>
          </a:xfrm>
          <a:prstGeom prst="rect">
            <a:avLst/>
          </a:prstGeom>
          <a:noFill/>
          <a:ln w="63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OLT </a:t>
            </a:r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Ref_clk</a:t>
            </a:r>
            <a:endParaRPr lang="es-MX" sz="1000" dirty="0" smtClean="0">
              <a:solidFill>
                <a:prstClr val="black"/>
              </a:solidFill>
              <a:latin typeface="Eras Light ITC" panose="020B0402030504020804" pitchFamily="34" charset="0"/>
            </a:endParaRPr>
          </a:p>
          <a:p>
            <a:pPr algn="ctr"/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240 </a:t>
            </a:r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Mhz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311676" y="4310278"/>
            <a:ext cx="785431" cy="238739"/>
          </a:xfrm>
          <a:prstGeom prst="rect">
            <a:avLst/>
          </a:prstGeom>
          <a:noFill/>
          <a:ln w="63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IPbus_Ctrl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763123" y="5670927"/>
            <a:ext cx="1168720" cy="238739"/>
          </a:xfrm>
          <a:prstGeom prst="rect">
            <a:avLst/>
          </a:prstGeom>
          <a:noFill/>
          <a:ln w="63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Match </a:t>
            </a:r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Flag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9381754" y="632883"/>
            <a:ext cx="903613" cy="397330"/>
          </a:xfrm>
          <a:prstGeom prst="rect">
            <a:avLst/>
          </a:prstGeom>
          <a:noFill/>
          <a:ln w="63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ONU_Ref_Clk</a:t>
            </a:r>
            <a:endParaRPr lang="es-MX" sz="1000" dirty="0" smtClean="0">
              <a:solidFill>
                <a:prstClr val="black"/>
              </a:solidFill>
              <a:latin typeface="Eras Light ITC" panose="020B0402030504020804" pitchFamily="34" charset="0"/>
            </a:endParaRPr>
          </a:p>
          <a:p>
            <a:pPr algn="ctr"/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240 </a:t>
            </a:r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Mhz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6034048" y="3497245"/>
            <a:ext cx="771252" cy="362188"/>
          </a:xfrm>
          <a:prstGeom prst="rect">
            <a:avLst/>
          </a:prstGeom>
          <a:noFill/>
          <a:ln w="63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RX Match </a:t>
            </a:r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Flag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9345500" y="2705379"/>
            <a:ext cx="870615" cy="274482"/>
          </a:xfrm>
          <a:prstGeom prst="rect">
            <a:avLst/>
          </a:prstGeom>
          <a:noFill/>
          <a:ln w="63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VIVADO </a:t>
            </a:r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Ctrl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8"/>
          <a:srcRect b="16572"/>
          <a:stretch/>
        </p:blipFill>
        <p:spPr>
          <a:xfrm>
            <a:off x="6713163" y="4496563"/>
            <a:ext cx="5057117" cy="1535363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6558241" y="3966784"/>
            <a:ext cx="870615" cy="352634"/>
          </a:xfrm>
          <a:prstGeom prst="rect">
            <a:avLst/>
          </a:prstGeom>
          <a:solidFill>
            <a:srgbClr val="104282"/>
          </a:solidFill>
          <a:ln w="6350">
            <a:solidFill>
              <a:srgbClr val="10428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err="1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Ipb+EMU</a:t>
            </a:r>
            <a:r>
              <a:rPr lang="es-MX" sz="10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  GBT+OLT</a:t>
            </a:r>
            <a:endParaRPr lang="en-GB" sz="1000" dirty="0">
              <a:solidFill>
                <a:prstClr val="white">
                  <a:lumMod val="95000"/>
                </a:prstClr>
              </a:solidFill>
              <a:latin typeface="Eras Light ITC" panose="020B04020305040208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8235060" y="3982122"/>
            <a:ext cx="870615" cy="352634"/>
          </a:xfrm>
          <a:prstGeom prst="rect">
            <a:avLst/>
          </a:prstGeom>
          <a:solidFill>
            <a:srgbClr val="104282"/>
          </a:solidFill>
          <a:ln w="6350">
            <a:solidFill>
              <a:srgbClr val="10428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ONU</a:t>
            </a:r>
            <a:endParaRPr lang="en-GB" sz="1000" dirty="0">
              <a:solidFill>
                <a:prstClr val="white">
                  <a:lumMod val="95000"/>
                </a:prstClr>
              </a:solidFill>
              <a:latin typeface="Eras Light ITC" panose="020B04020305040208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9285328" y="4013484"/>
            <a:ext cx="870615" cy="352634"/>
          </a:xfrm>
          <a:prstGeom prst="rect">
            <a:avLst/>
          </a:prstGeom>
          <a:solidFill>
            <a:srgbClr val="104282"/>
          </a:solidFill>
          <a:ln w="6350">
            <a:solidFill>
              <a:srgbClr val="10428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Si5345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154880" y="6118890"/>
            <a:ext cx="870615" cy="352634"/>
          </a:xfrm>
          <a:prstGeom prst="rect">
            <a:avLst/>
          </a:prstGeom>
          <a:solidFill>
            <a:srgbClr val="104282"/>
          </a:solidFill>
          <a:ln w="6350">
            <a:solidFill>
              <a:srgbClr val="10428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TTC_PON</a:t>
            </a:r>
          </a:p>
          <a:p>
            <a:pPr algn="ctr"/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Splitter </a:t>
            </a:r>
            <a:endParaRPr lang="en-US" sz="1000" dirty="0">
              <a:solidFill>
                <a:prstClr val="white">
                  <a:lumMod val="95000"/>
                </a:prstClr>
              </a:solidFill>
              <a:latin typeface="Eras Light ITC" panose="020B0402030504020804" pitchFamily="34" charset="0"/>
            </a:endParaRPr>
          </a:p>
        </p:txBody>
      </p:sp>
      <p:cxnSp>
        <p:nvCxnSpPr>
          <p:cNvPr id="5" name="Straight Arrow Connector 4"/>
          <p:cNvCxnSpPr>
            <a:stCxn id="130" idx="2"/>
          </p:cNvCxnSpPr>
          <p:nvPr/>
        </p:nvCxnSpPr>
        <p:spPr>
          <a:xfrm>
            <a:off x="6993549" y="4319418"/>
            <a:ext cx="0" cy="70394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>
            <a:off x="8782593" y="4357382"/>
            <a:ext cx="0" cy="90100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132" idx="2"/>
          </p:cNvCxnSpPr>
          <p:nvPr/>
        </p:nvCxnSpPr>
        <p:spPr>
          <a:xfrm flipH="1">
            <a:off x="9669990" y="4366118"/>
            <a:ext cx="0" cy="97676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133" idx="0"/>
          </p:cNvCxnSpPr>
          <p:nvPr/>
        </p:nvCxnSpPr>
        <p:spPr>
          <a:xfrm flipH="1" flipV="1">
            <a:off x="7550509" y="5385821"/>
            <a:ext cx="0" cy="73306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4390" y="6242631"/>
            <a:ext cx="5725385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819775" y="4313542"/>
            <a:ext cx="0" cy="1929089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19775" y="4304806"/>
            <a:ext cx="675415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489290" y="3915234"/>
            <a:ext cx="0" cy="389573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89290" y="3915234"/>
            <a:ext cx="523056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027288" y="3915234"/>
            <a:ext cx="3258079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0318288" y="548640"/>
            <a:ext cx="0" cy="3366593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94391" y="548640"/>
            <a:ext cx="10190976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94390" y="548640"/>
            <a:ext cx="0" cy="5693991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/>
          <p:cNvSpPr/>
          <p:nvPr/>
        </p:nvSpPr>
        <p:spPr>
          <a:xfrm>
            <a:off x="4671482" y="2263478"/>
            <a:ext cx="1159438" cy="512645"/>
          </a:xfrm>
          <a:prstGeom prst="rect">
            <a:avLst/>
          </a:prstGeom>
          <a:noFill/>
          <a:ln w="63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TTC-PON </a:t>
            </a:r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Splitter</a:t>
            </a:r>
            <a:endParaRPr lang="es-MX" sz="1000" dirty="0" smtClean="0">
              <a:solidFill>
                <a:prstClr val="black"/>
              </a:solidFill>
              <a:latin typeface="Eras Light ITC" panose="020B0402030504020804" pitchFamily="34" charset="0"/>
            </a:endParaRPr>
          </a:p>
          <a:p>
            <a:pPr algn="ctr"/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1:64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7500312" y="3972610"/>
            <a:ext cx="667322" cy="352634"/>
          </a:xfrm>
          <a:prstGeom prst="rect">
            <a:avLst/>
          </a:prstGeom>
          <a:solidFill>
            <a:srgbClr val="104282"/>
          </a:solidFill>
          <a:ln w="6350">
            <a:solidFill>
              <a:srgbClr val="10428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OLT_SFP</a:t>
            </a:r>
            <a:endParaRPr lang="en-GB" sz="1000" dirty="0">
              <a:solidFill>
                <a:prstClr val="white">
                  <a:lumMod val="95000"/>
                </a:prstClr>
              </a:solidFill>
              <a:latin typeface="Eras Light ITC" panose="020B0402030504020804" pitchFamily="34" charset="0"/>
            </a:endParaRPr>
          </a:p>
        </p:txBody>
      </p:sp>
      <p:cxnSp>
        <p:nvCxnSpPr>
          <p:cNvPr id="161" name="Straight Arrow Connector 160"/>
          <p:cNvCxnSpPr/>
          <p:nvPr/>
        </p:nvCxnSpPr>
        <p:spPr>
          <a:xfrm>
            <a:off x="8083157" y="4335735"/>
            <a:ext cx="0" cy="71746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/>
          <p:cNvSpPr/>
          <p:nvPr/>
        </p:nvSpPr>
        <p:spPr>
          <a:xfrm>
            <a:off x="2669687" y="1574704"/>
            <a:ext cx="1487230" cy="512645"/>
          </a:xfrm>
          <a:prstGeom prst="rect">
            <a:avLst/>
          </a:prstGeom>
          <a:noFill/>
          <a:ln w="63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IPbus</a:t>
            </a:r>
            <a:r>
              <a:rPr lang="es-MX" sz="1000" b="1" dirty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r>
              <a:rPr lang="es-MX" sz="10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+ CTP_EMU+GBT+OLT</a:t>
            </a:r>
            <a:endParaRPr lang="en-GB" sz="10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444887" y="1512608"/>
            <a:ext cx="791160" cy="244373"/>
          </a:xfrm>
          <a:prstGeom prst="rect">
            <a:avLst/>
          </a:prstGeom>
          <a:noFill/>
          <a:ln w="63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MB+ONU</a:t>
            </a:r>
            <a:endParaRPr lang="en-GB" sz="10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026828" y="97670"/>
            <a:ext cx="2832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LTU Firmware (Setup)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8065206" y="2732137"/>
            <a:ext cx="98785" cy="201967"/>
          </a:xfrm>
          <a:prstGeom prst="rect">
            <a:avLst/>
          </a:prstGeom>
          <a:solidFill>
            <a:srgbClr val="104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7"/>
          <a:srcRect l="1408" t="3342" r="1250" b="7325"/>
          <a:stretch/>
        </p:blipFill>
        <p:spPr>
          <a:xfrm>
            <a:off x="8660062" y="3300157"/>
            <a:ext cx="1153859" cy="55852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8115300" y="2887980"/>
            <a:ext cx="1229538" cy="899160"/>
          </a:xfrm>
          <a:custGeom>
            <a:avLst/>
            <a:gdLst>
              <a:gd name="connsiteX0" fmla="*/ 0 w 1229538"/>
              <a:gd name="connsiteY0" fmla="*/ 0 h 899160"/>
              <a:gd name="connsiteX1" fmla="*/ 190500 w 1229538"/>
              <a:gd name="connsiteY1" fmla="*/ 198120 h 899160"/>
              <a:gd name="connsiteX2" fmla="*/ 1082040 w 1229538"/>
              <a:gd name="connsiteY2" fmla="*/ 198120 h 899160"/>
              <a:gd name="connsiteX3" fmla="*/ 1219200 w 1229538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538" h="899160">
                <a:moveTo>
                  <a:pt x="0" y="0"/>
                </a:moveTo>
                <a:cubicBezTo>
                  <a:pt x="5080" y="82550"/>
                  <a:pt x="10160" y="165100"/>
                  <a:pt x="190500" y="198120"/>
                </a:cubicBezTo>
                <a:cubicBezTo>
                  <a:pt x="370840" y="231140"/>
                  <a:pt x="910590" y="81280"/>
                  <a:pt x="1082040" y="198120"/>
                </a:cubicBezTo>
                <a:cubicBezTo>
                  <a:pt x="1253490" y="314960"/>
                  <a:pt x="1236345" y="607060"/>
                  <a:pt x="1219200" y="899160"/>
                </a:cubicBez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0351210" y="1063147"/>
            <a:ext cx="1798141" cy="1433120"/>
          </a:xfrm>
          <a:prstGeom prst="rect">
            <a:avLst/>
          </a:prstGeom>
          <a:solidFill>
            <a:srgbClr val="00B050">
              <a:alpha val="42000"/>
            </a:srgb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GBT = </a:t>
            </a:r>
            <a:r>
              <a:rPr lang="es-MX" sz="1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Giga Byte </a:t>
            </a:r>
            <a:r>
              <a:rPr lang="en-US" sz="1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Transceiver.</a:t>
            </a:r>
          </a:p>
          <a:p>
            <a:r>
              <a:rPr lang="en-US" sz="12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TTC-PON</a:t>
            </a:r>
            <a:r>
              <a:rPr lang="en-US" sz="1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=</a:t>
            </a:r>
            <a:r>
              <a:rPr lang="en-US" sz="1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 Trigger &amp; Timing Control  Passive Optical Network.</a:t>
            </a:r>
          </a:p>
          <a:p>
            <a:r>
              <a:rPr lang="en-US" sz="12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OLT = </a:t>
            </a:r>
            <a:r>
              <a:rPr lang="en-US" sz="1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Optical Line Terminal. </a:t>
            </a:r>
          </a:p>
          <a:p>
            <a:r>
              <a:rPr lang="en-US" sz="12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ONU = </a:t>
            </a:r>
            <a:r>
              <a:rPr lang="en-US" sz="1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Optical Network Unit.</a:t>
            </a:r>
          </a:p>
          <a:p>
            <a:r>
              <a:rPr lang="en-US" sz="12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MB</a:t>
            </a:r>
            <a:r>
              <a:rPr lang="en-US" sz="1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 = </a:t>
            </a:r>
            <a:r>
              <a:rPr lang="en-US" sz="1200" dirty="0" err="1" smtClean="0">
                <a:solidFill>
                  <a:prstClr val="black"/>
                </a:solidFill>
                <a:latin typeface="Agency FB" panose="020B0503020202020204" pitchFamily="34" charset="0"/>
              </a:rPr>
              <a:t>MicroBlaze</a:t>
            </a:r>
            <a:endParaRPr lang="en-US" sz="1200" dirty="0" smtClean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r>
              <a:rPr lang="en-US" sz="1200" b="1" dirty="0" err="1" smtClean="0">
                <a:solidFill>
                  <a:prstClr val="black"/>
                </a:solidFill>
                <a:latin typeface="Agency FB" panose="020B0503020202020204" pitchFamily="34" charset="0"/>
              </a:rPr>
              <a:t>GBTx</a:t>
            </a:r>
            <a:r>
              <a:rPr lang="en-US" sz="1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=</a:t>
            </a:r>
            <a:r>
              <a:rPr lang="en-US" sz="1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 GBT chip,  </a:t>
            </a:r>
          </a:p>
          <a:p>
            <a:endParaRPr lang="en-US" sz="1200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11417300" y="6027420"/>
            <a:ext cx="710397" cy="82698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5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537960" y="6592791"/>
            <a:ext cx="2135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– October – 2106 </a:t>
            </a:r>
          </a:p>
        </p:txBody>
      </p:sp>
    </p:spTree>
    <p:extLst>
      <p:ext uri="{BB962C8B-B14F-4D97-AF65-F5344CB8AC3E}">
        <p14:creationId xmlns:p14="http://schemas.microsoft.com/office/powerpoint/2010/main" val="10774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7"/>
          <a:stretch/>
        </p:blipFill>
        <p:spPr>
          <a:xfrm>
            <a:off x="629961" y="2675494"/>
            <a:ext cx="2934670" cy="1008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11893" r="3524" b="23982"/>
          <a:stretch/>
        </p:blipFill>
        <p:spPr>
          <a:xfrm>
            <a:off x="2760897" y="467495"/>
            <a:ext cx="8154345" cy="1032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4863" r="1296" b="2406"/>
          <a:stretch/>
        </p:blipFill>
        <p:spPr>
          <a:xfrm>
            <a:off x="2760897" y="1555617"/>
            <a:ext cx="8089453" cy="1101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22463"/>
          <a:stretch/>
        </p:blipFill>
        <p:spPr>
          <a:xfrm>
            <a:off x="6501163" y="4970600"/>
            <a:ext cx="5651582" cy="8633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7" y="4041853"/>
            <a:ext cx="2777306" cy="2069736"/>
          </a:xfrm>
          <a:prstGeom prst="rect">
            <a:avLst/>
          </a:prstGeom>
        </p:spPr>
      </p:pic>
      <p:sp>
        <p:nvSpPr>
          <p:cNvPr id="137" name="Rectangle 136"/>
          <p:cNvSpPr/>
          <p:nvPr/>
        </p:nvSpPr>
        <p:spPr>
          <a:xfrm>
            <a:off x="1879954" y="763818"/>
            <a:ext cx="880943" cy="352634"/>
          </a:xfrm>
          <a:prstGeom prst="rect">
            <a:avLst/>
          </a:prstGeom>
          <a:solidFill>
            <a:srgbClr val="104282"/>
          </a:solidFill>
          <a:ln w="6350">
            <a:solidFill>
              <a:srgbClr val="10428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ILA_ GBT </a:t>
            </a:r>
            <a:r>
              <a:rPr lang="es-MX" sz="1000" dirty="0" err="1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Tx</a:t>
            </a:r>
            <a:endParaRPr lang="en-GB" sz="1000" dirty="0">
              <a:solidFill>
                <a:prstClr val="white">
                  <a:lumMod val="95000"/>
                </a:prstClr>
              </a:solidFill>
              <a:latin typeface="Eras Light ITC" panose="020B0402030504020804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1958669" y="1780057"/>
            <a:ext cx="802228" cy="352634"/>
          </a:xfrm>
          <a:prstGeom prst="rect">
            <a:avLst/>
          </a:prstGeom>
          <a:solidFill>
            <a:srgbClr val="104282"/>
          </a:solidFill>
          <a:ln w="6350">
            <a:solidFill>
              <a:srgbClr val="10428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ILA_ </a:t>
            </a:r>
            <a:r>
              <a:rPr lang="es-MX" sz="1000" dirty="0" err="1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OLT_Tx</a:t>
            </a:r>
            <a:endParaRPr lang="en-GB" sz="1000" dirty="0">
              <a:solidFill>
                <a:prstClr val="white">
                  <a:lumMod val="95000"/>
                </a:prstClr>
              </a:solidFill>
              <a:latin typeface="Eras Light ITC" panose="020B0402030504020804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639347" y="6111589"/>
            <a:ext cx="2777306" cy="265614"/>
          </a:xfrm>
          <a:prstGeom prst="rect">
            <a:avLst/>
          </a:prstGeom>
          <a:solidFill>
            <a:srgbClr val="00B0F0"/>
          </a:solidFill>
          <a:ln w="6350">
            <a:solidFill>
              <a:schemeClr val="bg2">
                <a:lumMod val="2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IPbus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Configuration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629961" y="3685027"/>
            <a:ext cx="2777306" cy="265614"/>
          </a:xfrm>
          <a:prstGeom prst="rect">
            <a:avLst/>
          </a:prstGeom>
          <a:solidFill>
            <a:srgbClr val="00B0F0"/>
          </a:solidFill>
          <a:ln w="6350">
            <a:solidFill>
              <a:schemeClr val="bg2">
                <a:lumMod val="2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VIO_ </a:t>
            </a:r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Ctrl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8124690" y="4546855"/>
            <a:ext cx="669967" cy="1775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4" name="Right Arrow 143"/>
          <p:cNvSpPr/>
          <p:nvPr/>
        </p:nvSpPr>
        <p:spPr>
          <a:xfrm rot="10800000">
            <a:off x="3416653" y="4563063"/>
            <a:ext cx="372041" cy="145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5" name="Right Arrow 144"/>
          <p:cNvSpPr/>
          <p:nvPr/>
        </p:nvSpPr>
        <p:spPr>
          <a:xfrm rot="10800000">
            <a:off x="3474476" y="3200009"/>
            <a:ext cx="372041" cy="145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6" name="Right Arrow 145"/>
          <p:cNvSpPr/>
          <p:nvPr/>
        </p:nvSpPr>
        <p:spPr>
          <a:xfrm rot="16200000">
            <a:off x="3828739" y="2826409"/>
            <a:ext cx="372041" cy="145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7" name="Right Arrow 146"/>
          <p:cNvSpPr/>
          <p:nvPr/>
        </p:nvSpPr>
        <p:spPr>
          <a:xfrm rot="5400000">
            <a:off x="9846681" y="2925763"/>
            <a:ext cx="731327" cy="1775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9" name="Right Arrow 148"/>
          <p:cNvSpPr/>
          <p:nvPr/>
        </p:nvSpPr>
        <p:spPr>
          <a:xfrm rot="16200000" flipV="1">
            <a:off x="9743798" y="4421637"/>
            <a:ext cx="937093" cy="1775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9430402" y="3448050"/>
            <a:ext cx="1563883" cy="557502"/>
          </a:xfrm>
          <a:prstGeom prst="rect">
            <a:avLst/>
          </a:prstGeom>
          <a:solidFill>
            <a:srgbClr val="104282"/>
          </a:solidFill>
          <a:ln w="6350">
            <a:solidFill>
              <a:srgbClr val="10428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err="1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Trigger</a:t>
            </a:r>
            <a:r>
              <a:rPr lang="es-MX" sz="16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 </a:t>
            </a:r>
            <a:r>
              <a:rPr lang="es-MX" sz="1600" dirty="0" err="1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Message</a:t>
            </a:r>
            <a:r>
              <a:rPr lang="es-MX" sz="16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 </a:t>
            </a:r>
            <a:r>
              <a:rPr lang="es-MX" sz="16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 OK </a:t>
            </a:r>
            <a:r>
              <a:rPr lang="es-MX" sz="16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endParaRPr lang="en-GB" sz="16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46931" y="3294374"/>
            <a:ext cx="1103178" cy="85812"/>
          </a:xfrm>
          <a:prstGeom prst="rect">
            <a:avLst/>
          </a:prstGeom>
          <a:solidFill>
            <a:srgbClr val="00B0F0">
              <a:alpha val="34000"/>
            </a:srgbClr>
          </a:solidFill>
          <a:ln w="6350">
            <a:solidFill>
              <a:schemeClr val="bg2">
                <a:lumMod val="2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cxnSp>
        <p:nvCxnSpPr>
          <p:cNvPr id="33" name="Straight Arrow Connector 32"/>
          <p:cNvCxnSpPr>
            <a:endCxn id="30" idx="0"/>
          </p:cNvCxnSpPr>
          <p:nvPr/>
        </p:nvCxnSpPr>
        <p:spPr>
          <a:xfrm>
            <a:off x="1026828" y="2393105"/>
            <a:ext cx="1271692" cy="901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4762" y="2024513"/>
            <a:ext cx="1835192" cy="352634"/>
          </a:xfrm>
          <a:prstGeom prst="rect">
            <a:avLst/>
          </a:prstGeom>
          <a:solidFill>
            <a:srgbClr val="EDAC7F"/>
          </a:solidFill>
          <a:ln w="6350">
            <a:solidFill>
              <a:schemeClr val="bg2">
                <a:lumMod val="2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</a:rPr>
              <a:t>Mux_Select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= 1 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 CTP_EMU</a:t>
            </a:r>
          </a:p>
          <a:p>
            <a:pPr algn="ctr"/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Mux_Select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 = 0  </a:t>
            </a:r>
            <a:r>
              <a:rPr lang="es-MX" sz="1000" dirty="0" err="1" smtClean="0">
                <a:solidFill>
                  <a:prstClr val="black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Data_Gen</a:t>
            </a:r>
            <a:r>
              <a:rPr lang="es-MX" sz="10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endParaRPr lang="en-GB" sz="1000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1058" y="2787878"/>
            <a:ext cx="4752554" cy="3292221"/>
          </a:xfrm>
          <a:prstGeom prst="rect">
            <a:avLst/>
          </a:prstGeom>
        </p:spPr>
      </p:pic>
      <p:sp>
        <p:nvSpPr>
          <p:cNvPr id="141" name="Rectangle 140"/>
          <p:cNvSpPr/>
          <p:nvPr/>
        </p:nvSpPr>
        <p:spPr>
          <a:xfrm>
            <a:off x="6501163" y="5833919"/>
            <a:ext cx="2636938" cy="238951"/>
          </a:xfrm>
          <a:prstGeom prst="rect">
            <a:avLst/>
          </a:prstGeom>
          <a:solidFill>
            <a:srgbClr val="104282"/>
          </a:solidFill>
          <a:ln w="6350">
            <a:solidFill>
              <a:srgbClr val="10428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ILA_ </a:t>
            </a:r>
            <a:r>
              <a:rPr lang="es-MX" sz="1000" dirty="0" err="1" smtClean="0">
                <a:solidFill>
                  <a:prstClr val="white">
                    <a:lumMod val="95000"/>
                  </a:prstClr>
                </a:solidFill>
                <a:latin typeface="Eras Light ITC" panose="020B0402030504020804" pitchFamily="34" charset="0"/>
              </a:rPr>
              <a:t>ONU_Rx</a:t>
            </a:r>
            <a:endParaRPr lang="en-GB" sz="1000" dirty="0">
              <a:solidFill>
                <a:prstClr val="white">
                  <a:lumMod val="95000"/>
                </a:prstClr>
              </a:solidFill>
              <a:latin typeface="Eras Light ITC" panose="020B04020305040208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30250" y="7937"/>
            <a:ext cx="11249466" cy="642774"/>
            <a:chOff x="793750" y="1385"/>
            <a:chExt cx="11249466" cy="642774"/>
          </a:xfrm>
        </p:grpSpPr>
        <p:pic>
          <p:nvPicPr>
            <p:cNvPr id="37" name="Picture 9" descr="http://alicematters.web.cern.ch/sites/alicematters.web.cern.ch/files/images/AL_log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788" y="1385"/>
              <a:ext cx="474428" cy="642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Isosceles Triangle 37"/>
            <p:cNvSpPr/>
            <p:nvPr/>
          </p:nvSpPr>
          <p:spPr>
            <a:xfrm rot="5400000">
              <a:off x="932620" y="143151"/>
              <a:ext cx="160676" cy="154739"/>
            </a:xfrm>
            <a:prstGeom prst="triangl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93750" y="405207"/>
              <a:ext cx="10179050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9116727" y="95129"/>
              <a:ext cx="23182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A  Large Ion Collider  Experiment </a:t>
              </a:r>
              <a:endParaRPr lang="en-US" sz="1100" b="1" dirty="0">
                <a:solidFill>
                  <a:prstClr val="black"/>
                </a:solidFill>
                <a:latin typeface="Eras Light ITC" panose="020B04020305040208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160652" y="84813"/>
            <a:ext cx="2832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LTU Firmware (Results)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442348" y="6024144"/>
            <a:ext cx="710397" cy="82698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6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37960" y="6592791"/>
            <a:ext cx="2135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– October – 2106 </a:t>
            </a:r>
          </a:p>
        </p:txBody>
      </p:sp>
    </p:spTree>
    <p:extLst>
      <p:ext uri="{BB962C8B-B14F-4D97-AF65-F5344CB8AC3E}">
        <p14:creationId xmlns:p14="http://schemas.microsoft.com/office/powerpoint/2010/main" val="22007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730250" y="7937"/>
            <a:ext cx="11249466" cy="642774"/>
            <a:chOff x="793750" y="1385"/>
            <a:chExt cx="11249466" cy="642774"/>
          </a:xfrm>
        </p:grpSpPr>
        <p:pic>
          <p:nvPicPr>
            <p:cNvPr id="46" name="Picture 9" descr="http://alicematters.web.cern.ch/sites/alicematters.web.cern.ch/files/images/AL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788" y="1385"/>
              <a:ext cx="474428" cy="642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Isosceles Triangle 48"/>
            <p:cNvSpPr/>
            <p:nvPr/>
          </p:nvSpPr>
          <p:spPr>
            <a:xfrm rot="5400000">
              <a:off x="932620" y="143151"/>
              <a:ext cx="160676" cy="154739"/>
            </a:xfrm>
            <a:prstGeom prst="triangl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793750" y="405207"/>
              <a:ext cx="10179050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9116727" y="95129"/>
              <a:ext cx="23182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prstClr val="black"/>
                  </a:solidFill>
                  <a:latin typeface="Eras Light ITC" panose="020B0402030504020804" pitchFamily="34" charset="0"/>
                </a:rPr>
                <a:t>A  Large Ion Collider  Experiment </a:t>
              </a:r>
              <a:endParaRPr lang="en-US" sz="1100" b="1" dirty="0">
                <a:solidFill>
                  <a:prstClr val="black"/>
                </a:solidFill>
                <a:latin typeface="Eras Light ITC" panose="020B04020305040208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61" y="516066"/>
            <a:ext cx="6448792" cy="44672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46069" y="3560732"/>
            <a:ext cx="4383825" cy="2845168"/>
            <a:chOff x="7458497" y="2992708"/>
            <a:chExt cx="3628603" cy="284516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51" b="11490"/>
            <a:stretch/>
          </p:blipFill>
          <p:spPr>
            <a:xfrm>
              <a:off x="7458497" y="2992708"/>
              <a:ext cx="3628603" cy="2845168"/>
            </a:xfrm>
            <a:prstGeom prst="rect">
              <a:avLst/>
            </a:prstGeom>
          </p:spPr>
        </p:pic>
        <p:sp>
          <p:nvSpPr>
            <p:cNvPr id="39" name="Cloud 38"/>
            <p:cNvSpPr/>
            <p:nvPr/>
          </p:nvSpPr>
          <p:spPr>
            <a:xfrm>
              <a:off x="7644670" y="4636579"/>
              <a:ext cx="865855" cy="420192"/>
            </a:xfrm>
            <a:prstGeom prst="clou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b="1" dirty="0" err="1" smtClean="0">
                  <a:solidFill>
                    <a:srgbClr val="002060"/>
                  </a:solidFill>
                  <a:latin typeface="Eras Light ITC" panose="020B0402030504020804" pitchFamily="34" charset="0"/>
                </a:rPr>
                <a:t>Start</a:t>
              </a:r>
              <a:endParaRPr lang="en-GB" sz="1200" b="1" dirty="0">
                <a:solidFill>
                  <a:srgbClr val="002060"/>
                </a:solidFill>
                <a:latin typeface="Eras Light ITC" panose="020B0402030504020804" pitchFamily="34" charset="0"/>
              </a:endParaRPr>
            </a:p>
          </p:txBody>
        </p:sp>
        <p:sp>
          <p:nvSpPr>
            <p:cNvPr id="40" name="Cloud 39"/>
            <p:cNvSpPr/>
            <p:nvPr/>
          </p:nvSpPr>
          <p:spPr>
            <a:xfrm>
              <a:off x="9586851" y="4621009"/>
              <a:ext cx="752474" cy="379043"/>
            </a:xfrm>
            <a:prstGeom prst="cloud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rgbClr val="002060"/>
                  </a:solidFill>
                  <a:latin typeface="Eras Light ITC" panose="020B0402030504020804" pitchFamily="34" charset="0"/>
                </a:rPr>
                <a:t>End</a:t>
              </a:r>
              <a:endParaRPr lang="en-US" sz="1200" b="1" dirty="0">
                <a:solidFill>
                  <a:srgbClr val="002060"/>
                </a:solidFill>
                <a:latin typeface="Eras Light ITC" panose="020B04020305040208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289751" y="4889143"/>
              <a:ext cx="1297099" cy="686799"/>
            </a:xfrm>
            <a:prstGeom prst="rect">
              <a:avLst/>
            </a:prstGeom>
            <a:no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400" b="1" dirty="0" smtClean="0">
                  <a:solidFill>
                    <a:srgbClr val="C00000"/>
                  </a:solidFill>
                  <a:latin typeface="Eras Light ITC" panose="020B0402030504020804" pitchFamily="34" charset="0"/>
                </a:rPr>
                <a:t>Downlink</a:t>
              </a:r>
            </a:p>
            <a:p>
              <a:pPr algn="ctr"/>
              <a:r>
                <a:rPr lang="en-US" sz="1400" b="1" dirty="0" smtClean="0">
                  <a:solidFill>
                    <a:srgbClr val="C00000"/>
                  </a:solidFill>
                  <a:latin typeface="Eras Light ITC" panose="020B0402030504020804" pitchFamily="34" charset="0"/>
                </a:rPr>
                <a:t>Emu to GTBX</a:t>
              </a:r>
            </a:p>
            <a:p>
              <a:pPr algn="ctr"/>
              <a:r>
                <a:rPr lang="en-US" sz="1400" b="1" dirty="0" smtClean="0">
                  <a:solidFill>
                    <a:srgbClr val="C00000"/>
                  </a:solidFill>
                  <a:latin typeface="Eras Light ITC" panose="020B0402030504020804" pitchFamily="34" charset="0"/>
                </a:rPr>
                <a:t>(Via GBT) </a:t>
              </a:r>
            </a:p>
            <a:p>
              <a:pPr algn="ctr"/>
              <a:r>
                <a:rPr lang="en-US" sz="1200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  </a:t>
              </a:r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8514266" y="4723066"/>
              <a:ext cx="1072585" cy="12361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44" name="Cloud 43"/>
          <p:cNvSpPr/>
          <p:nvPr/>
        </p:nvSpPr>
        <p:spPr>
          <a:xfrm>
            <a:off x="1807836" y="4465755"/>
            <a:ext cx="865855" cy="420192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 err="1" smtClean="0">
                <a:solidFill>
                  <a:srgbClr val="002060"/>
                </a:solidFill>
                <a:latin typeface="Eras Light ITC" panose="020B0402030504020804" pitchFamily="34" charset="0"/>
              </a:rPr>
              <a:t>Start</a:t>
            </a:r>
            <a:endParaRPr lang="en-GB" sz="1200" b="1" dirty="0">
              <a:solidFill>
                <a:srgbClr val="002060"/>
              </a:solidFill>
              <a:latin typeface="Eras Light ITC" panose="020B0402030504020804" pitchFamily="34" charset="0"/>
            </a:endParaRPr>
          </a:p>
        </p:txBody>
      </p:sp>
      <p:sp>
        <p:nvSpPr>
          <p:cNvPr id="54" name="Cloud 53"/>
          <p:cNvSpPr/>
          <p:nvPr/>
        </p:nvSpPr>
        <p:spPr>
          <a:xfrm>
            <a:off x="2528193" y="2852291"/>
            <a:ext cx="793409" cy="414676"/>
          </a:xfrm>
          <a:prstGeom prst="clou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Eras Light ITC" panose="020B0402030504020804" pitchFamily="34" charset="0"/>
              </a:rPr>
              <a:t>End</a:t>
            </a:r>
            <a:endParaRPr lang="en-US" sz="1200" b="1" dirty="0">
              <a:solidFill>
                <a:srgbClr val="002060"/>
              </a:solidFill>
              <a:latin typeface="Eras Light ITC" panose="020B0402030504020804" pitchFamily="34" charset="0"/>
            </a:endParaRPr>
          </a:p>
        </p:txBody>
      </p:sp>
      <p:cxnSp>
        <p:nvCxnSpPr>
          <p:cNvPr id="55" name="Straight Arrow Connector 54"/>
          <p:cNvCxnSpPr>
            <a:endCxn id="44" idx="3"/>
          </p:cNvCxnSpPr>
          <p:nvPr/>
        </p:nvCxnSpPr>
        <p:spPr>
          <a:xfrm>
            <a:off x="1708422" y="4283871"/>
            <a:ext cx="532342" cy="20590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295193" y="3047266"/>
            <a:ext cx="331657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loud 58"/>
          <p:cNvSpPr/>
          <p:nvPr/>
        </p:nvSpPr>
        <p:spPr>
          <a:xfrm>
            <a:off x="5026366" y="3102843"/>
            <a:ext cx="793409" cy="414676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Eras Light ITC" panose="020B0402030504020804" pitchFamily="34" charset="0"/>
              </a:rPr>
              <a:t>End</a:t>
            </a:r>
            <a:endParaRPr lang="en-US" sz="1200" b="1" dirty="0">
              <a:solidFill>
                <a:srgbClr val="002060"/>
              </a:solidFill>
              <a:latin typeface="Eras Light ITC" panose="020B04020305040208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2" r="17716" b="11614"/>
          <a:stretch/>
        </p:blipFill>
        <p:spPr>
          <a:xfrm>
            <a:off x="7372494" y="467639"/>
            <a:ext cx="4037248" cy="2591990"/>
          </a:xfrm>
          <a:prstGeom prst="rect">
            <a:avLst/>
          </a:prstGeom>
        </p:spPr>
      </p:pic>
      <p:sp>
        <p:nvSpPr>
          <p:cNvPr id="61" name="Cloud 60"/>
          <p:cNvSpPr/>
          <p:nvPr/>
        </p:nvSpPr>
        <p:spPr>
          <a:xfrm>
            <a:off x="7666712" y="2033585"/>
            <a:ext cx="865855" cy="420192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 err="1" smtClean="0">
                <a:solidFill>
                  <a:srgbClr val="002060"/>
                </a:solidFill>
                <a:latin typeface="Eras Light ITC" panose="020B0402030504020804" pitchFamily="34" charset="0"/>
              </a:rPr>
              <a:t>Start</a:t>
            </a:r>
            <a:endParaRPr lang="en-GB" sz="1200" b="1" dirty="0">
              <a:solidFill>
                <a:srgbClr val="002060"/>
              </a:solidFill>
              <a:latin typeface="Eras Light ITC" panose="020B0402030504020804" pitchFamily="34" charset="0"/>
            </a:endParaRPr>
          </a:p>
        </p:txBody>
      </p:sp>
      <p:sp>
        <p:nvSpPr>
          <p:cNvPr id="63" name="Cloud 62"/>
          <p:cNvSpPr/>
          <p:nvPr/>
        </p:nvSpPr>
        <p:spPr>
          <a:xfrm>
            <a:off x="10447092" y="2002084"/>
            <a:ext cx="924371" cy="42019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Eras Light ITC" panose="020B0402030504020804" pitchFamily="34" charset="0"/>
              </a:rPr>
              <a:t>End</a:t>
            </a:r>
            <a:endParaRPr lang="en-US" sz="1200" b="1" dirty="0">
              <a:solidFill>
                <a:srgbClr val="002060"/>
              </a:solidFill>
              <a:latin typeface="Eras Light ITC" panose="020B0402030504020804" pitchFamily="34" charset="0"/>
            </a:endParaRPr>
          </a:p>
        </p:txBody>
      </p:sp>
      <p:sp>
        <p:nvSpPr>
          <p:cNvPr id="65" name="Right Arrow 64"/>
          <p:cNvSpPr/>
          <p:nvPr/>
        </p:nvSpPr>
        <p:spPr>
          <a:xfrm>
            <a:off x="8532567" y="2126464"/>
            <a:ext cx="1914525" cy="14048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739406" y="885825"/>
            <a:ext cx="1707685" cy="681373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Eras Light ITC" panose="020B0402030504020804" pitchFamily="34" charset="0"/>
              </a:rPr>
              <a:t>Downlink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Eras Light ITC" panose="020B0402030504020804" pitchFamily="34" charset="0"/>
              </a:rPr>
              <a:t>Emu to ONU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Eras Light ITC" panose="020B0402030504020804" pitchFamily="34" charset="0"/>
              </a:rPr>
              <a:t>(Via TTC-PON) </a:t>
            </a:r>
          </a:p>
          <a:p>
            <a:pPr algn="ctr"/>
            <a:r>
              <a:rPr lang="en-US" sz="1200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  </a:t>
            </a:r>
          </a:p>
        </p:txBody>
      </p:sp>
      <p:cxnSp>
        <p:nvCxnSpPr>
          <p:cNvPr id="67" name="Straight Arrow Connector 66"/>
          <p:cNvCxnSpPr>
            <a:endCxn id="59" idx="3"/>
          </p:cNvCxnSpPr>
          <p:nvPr/>
        </p:nvCxnSpPr>
        <p:spPr>
          <a:xfrm flipH="1">
            <a:off x="5423071" y="2881556"/>
            <a:ext cx="531013" cy="24499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1219201" y="5286904"/>
            <a:ext cx="3022536" cy="396168"/>
            <a:chOff x="3366666" y="71487"/>
            <a:chExt cx="2131838" cy="238344"/>
          </a:xfrm>
          <a:solidFill>
            <a:srgbClr val="00B050"/>
          </a:solidFill>
        </p:grpSpPr>
        <p:sp>
          <p:nvSpPr>
            <p:cNvPr id="69" name="Rectangle 68"/>
            <p:cNvSpPr/>
            <p:nvPr/>
          </p:nvSpPr>
          <p:spPr>
            <a:xfrm>
              <a:off x="3366666" y="71487"/>
              <a:ext cx="2131838" cy="238344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s-MX" sz="1400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    </a:t>
              </a:r>
              <a:r>
                <a:rPr lang="en-US" sz="1400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Summary</a:t>
              </a:r>
              <a:r>
                <a:rPr lang="es-MX" sz="1400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  </a:t>
              </a:r>
              <a:r>
                <a:rPr lang="en-US" sz="1400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Measurement (GBT)</a:t>
              </a:r>
              <a:endParaRPr lang="en-US" sz="1400" dirty="0">
                <a:solidFill>
                  <a:prstClr val="white"/>
                </a:solidFill>
                <a:latin typeface="Eras Light ITC" panose="020B0402030504020804" pitchFamily="34" charset="0"/>
              </a:endParaRPr>
            </a:p>
          </p:txBody>
        </p:sp>
        <p:sp>
          <p:nvSpPr>
            <p:cNvPr id="70" name="Isosceles Triangle 69"/>
            <p:cNvSpPr/>
            <p:nvPr/>
          </p:nvSpPr>
          <p:spPr>
            <a:xfrm rot="5400000">
              <a:off x="3408202" y="123860"/>
              <a:ext cx="110061" cy="84718"/>
            </a:xfrm>
            <a:prstGeom prst="triangl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1219201" y="5683072"/>
            <a:ext cx="3022536" cy="463727"/>
          </a:xfrm>
          <a:prstGeom prst="rect">
            <a:avLst/>
          </a:prstGeom>
          <a:noFill/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  </a:t>
            </a:r>
            <a:r>
              <a:rPr lang="en-US" sz="12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Downstream  Latency  </a:t>
            </a:r>
            <a:r>
              <a:rPr lang="en-US" sz="1200" b="1" dirty="0" smtClean="0">
                <a:solidFill>
                  <a:srgbClr val="0070C0"/>
                </a:solidFill>
                <a:latin typeface="Eras Light ITC" panose="020B0402030504020804" pitchFamily="34" charset="0"/>
              </a:rPr>
              <a:t> ~ 140 ns </a:t>
            </a:r>
            <a:r>
              <a:rPr lang="en-US" sz="1200" b="1" dirty="0" smtClean="0">
                <a:solidFill>
                  <a:srgbClr val="0070C0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   6 BCs</a:t>
            </a:r>
          </a:p>
          <a:p>
            <a:r>
              <a:rPr lang="en-US" sz="1200" b="1" dirty="0">
                <a:solidFill>
                  <a:srgbClr val="0070C0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 </a:t>
            </a:r>
            <a:r>
              <a:rPr lang="en-US" sz="1200" b="1" dirty="0" smtClean="0">
                <a:solidFill>
                  <a:srgbClr val="0070C0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  </a:t>
            </a:r>
            <a:r>
              <a:rPr lang="en-US" sz="1200" b="1" dirty="0" smtClean="0">
                <a:solidFill>
                  <a:srgbClr val="00B050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Downstream – Cables  ~ 135 ns    5 BCs</a:t>
            </a:r>
            <a:endParaRPr lang="en-US" sz="1200" b="1" dirty="0" smtClean="0">
              <a:solidFill>
                <a:srgbClr val="00B050"/>
              </a:solidFill>
              <a:latin typeface="Eras Light ITC" panose="020B04020305040208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9034226" y="3629885"/>
            <a:ext cx="3022536" cy="396168"/>
            <a:chOff x="3366666" y="71487"/>
            <a:chExt cx="2131838" cy="238344"/>
          </a:xfrm>
          <a:solidFill>
            <a:srgbClr val="00B050"/>
          </a:solidFill>
        </p:grpSpPr>
        <p:sp>
          <p:nvSpPr>
            <p:cNvPr id="73" name="Rectangle 72"/>
            <p:cNvSpPr/>
            <p:nvPr/>
          </p:nvSpPr>
          <p:spPr>
            <a:xfrm>
              <a:off x="3366666" y="71487"/>
              <a:ext cx="2131838" cy="238344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s-MX" sz="1400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    </a:t>
              </a:r>
              <a:r>
                <a:rPr lang="en-US" sz="1400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Summary</a:t>
              </a:r>
              <a:r>
                <a:rPr lang="es-MX" sz="1400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  </a:t>
              </a:r>
              <a:r>
                <a:rPr lang="en-US" sz="1400" dirty="0" smtClean="0">
                  <a:solidFill>
                    <a:prstClr val="white"/>
                  </a:solidFill>
                  <a:latin typeface="Eras Light ITC" panose="020B0402030504020804" pitchFamily="34" charset="0"/>
                </a:rPr>
                <a:t>Measurement (GBT)</a:t>
              </a:r>
              <a:endParaRPr lang="en-US" sz="1400" dirty="0">
                <a:solidFill>
                  <a:prstClr val="white"/>
                </a:solidFill>
                <a:latin typeface="Eras Light ITC" panose="020B0402030504020804" pitchFamily="34" charset="0"/>
              </a:endParaRPr>
            </a:p>
          </p:txBody>
        </p:sp>
        <p:sp>
          <p:nvSpPr>
            <p:cNvPr id="74" name="Isosceles Triangle 73"/>
            <p:cNvSpPr/>
            <p:nvPr/>
          </p:nvSpPr>
          <p:spPr>
            <a:xfrm rot="5400000">
              <a:off x="3408202" y="123860"/>
              <a:ext cx="110061" cy="84718"/>
            </a:xfrm>
            <a:prstGeom prst="triangl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9053227" y="4026053"/>
            <a:ext cx="3022536" cy="463727"/>
          </a:xfrm>
          <a:prstGeom prst="rect">
            <a:avLst/>
          </a:prstGeom>
          <a:noFill/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  </a:t>
            </a:r>
            <a:r>
              <a:rPr lang="en-US" sz="12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Downstream  Latency  </a:t>
            </a:r>
            <a:r>
              <a:rPr lang="en-US" sz="1200" b="1" dirty="0" smtClean="0">
                <a:solidFill>
                  <a:srgbClr val="0070C0"/>
                </a:solidFill>
                <a:latin typeface="Eras Light ITC" panose="020B0402030504020804" pitchFamily="34" charset="0"/>
              </a:rPr>
              <a:t> ~ 133 ns </a:t>
            </a:r>
            <a:r>
              <a:rPr lang="en-US" sz="1200" b="1" dirty="0" smtClean="0">
                <a:solidFill>
                  <a:srgbClr val="0070C0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   5 BCs</a:t>
            </a:r>
          </a:p>
          <a:p>
            <a:r>
              <a:rPr lang="en-US" sz="1200" b="1" dirty="0">
                <a:solidFill>
                  <a:srgbClr val="0070C0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 </a:t>
            </a:r>
            <a:r>
              <a:rPr lang="en-US" sz="1200" b="1" dirty="0" smtClean="0">
                <a:solidFill>
                  <a:srgbClr val="0070C0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  </a:t>
            </a:r>
            <a:r>
              <a:rPr lang="en-US" sz="1200" b="1" dirty="0" smtClean="0">
                <a:solidFill>
                  <a:srgbClr val="00B050"/>
                </a:solidFill>
                <a:latin typeface="Eras Light ITC" panose="020B0402030504020804" pitchFamily="34" charset="0"/>
                <a:sym typeface="Wingdings" panose="05000000000000000000" pitchFamily="2" charset="2"/>
              </a:rPr>
              <a:t>Downstream – Cables  ~ 125 ns    5 BCs</a:t>
            </a:r>
            <a:endParaRPr lang="en-US" sz="1200" b="1" dirty="0" smtClean="0">
              <a:solidFill>
                <a:srgbClr val="00B050"/>
              </a:solidFill>
              <a:latin typeface="Eras Light ITC" panose="020B04020305040208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257658" y="90656"/>
            <a:ext cx="2832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LTU Firmware (Results)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1417300" y="6027420"/>
            <a:ext cx="710397" cy="82698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7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537960" y="6592791"/>
            <a:ext cx="2135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– October – 2106 </a:t>
            </a:r>
          </a:p>
        </p:txBody>
      </p:sp>
    </p:spTree>
    <p:extLst>
      <p:ext uri="{BB962C8B-B14F-4D97-AF65-F5344CB8AC3E}">
        <p14:creationId xmlns:p14="http://schemas.microsoft.com/office/powerpoint/2010/main" val="9931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96863" y="3496353"/>
            <a:ext cx="5191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04282"/>
                </a:solidFill>
                <a:latin typeface="Eras Light ITC" panose="020B0402030504020804" pitchFamily="34" charset="0"/>
              </a:rPr>
              <a:t>ALICE  Central Tigger Processor (Upgrade) 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778" t="13918"/>
          <a:stretch/>
        </p:blipFill>
        <p:spPr>
          <a:xfrm>
            <a:off x="4409085" y="1266995"/>
            <a:ext cx="1954229" cy="1994300"/>
          </a:xfrm>
          <a:prstGeom prst="flowChartConnector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37" y="179280"/>
            <a:ext cx="657492" cy="889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0" y="1266995"/>
            <a:ext cx="2255933" cy="225593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471271" y="1164684"/>
            <a:ext cx="1" cy="2198922"/>
          </a:xfrm>
          <a:prstGeom prst="line">
            <a:avLst/>
          </a:prstGeom>
          <a:ln w="38100">
            <a:solidFill>
              <a:srgbClr val="104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1417300" y="6027420"/>
            <a:ext cx="710397" cy="82698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8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61667" y="4055785"/>
            <a:ext cx="3459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104282"/>
                </a:solidFill>
                <a:latin typeface="Eras Light ITC" panose="020B0402030504020804" pitchFamily="34" charset="0"/>
              </a:rPr>
              <a:t>Thank You !!</a:t>
            </a:r>
          </a:p>
        </p:txBody>
      </p:sp>
      <p:sp>
        <p:nvSpPr>
          <p:cNvPr id="15" name="Isosceles Triangle 14"/>
          <p:cNvSpPr/>
          <p:nvPr/>
        </p:nvSpPr>
        <p:spPr>
          <a:xfrm rot="5400000">
            <a:off x="733764" y="210107"/>
            <a:ext cx="160676" cy="15473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30250" y="487959"/>
            <a:ext cx="1017905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59812" y="146734"/>
            <a:ext cx="2318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  Large Ion Collider  Experiment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4543" y="10281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Thank you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2967" y="1266995"/>
            <a:ext cx="3755608" cy="0"/>
          </a:xfrm>
          <a:prstGeom prst="line">
            <a:avLst/>
          </a:prstGeom>
          <a:ln w="12700">
            <a:solidFill>
              <a:srgbClr val="104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48074" y="1068316"/>
            <a:ext cx="0" cy="3360435"/>
          </a:xfrm>
          <a:prstGeom prst="line">
            <a:avLst/>
          </a:prstGeom>
          <a:ln w="12700">
            <a:solidFill>
              <a:srgbClr val="104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97248" y="897663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Eras Light ITC" panose="020B0402030504020804" pitchFamily="34" charset="0"/>
              </a:rPr>
              <a:t>Summary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31125" y="1399699"/>
            <a:ext cx="36791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Electronics Design Review (EDR) completed  and approved.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Eras Light ITC" panose="020B0402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Trigger Board prototype to be delivered by  December 2016.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Eras Light ITC" panose="020B0402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LTU Firmware in progress </a:t>
            </a:r>
          </a:p>
          <a:p>
            <a:pPr marL="285750" indent="-190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Testing of interfaces with evaluation boards</a:t>
            </a:r>
          </a:p>
          <a:p>
            <a:pPr marL="285750" indent="-190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Firmware  started being delivered to users (collecting feedback).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7960" y="6592791"/>
            <a:ext cx="2135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– October – 2106 </a:t>
            </a:r>
          </a:p>
        </p:txBody>
      </p:sp>
    </p:spTree>
    <p:extLst>
      <p:ext uri="{BB962C8B-B14F-4D97-AF65-F5344CB8AC3E}">
        <p14:creationId xmlns:p14="http://schemas.microsoft.com/office/powerpoint/2010/main" val="31024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753689" y="2230314"/>
            <a:ext cx="4344837" cy="43624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37" y="179280"/>
            <a:ext cx="657492" cy="889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  <p:sp>
        <p:nvSpPr>
          <p:cNvPr id="15" name="Isosceles Triangle 14"/>
          <p:cNvSpPr/>
          <p:nvPr/>
        </p:nvSpPr>
        <p:spPr>
          <a:xfrm rot="5400000">
            <a:off x="733764" y="210107"/>
            <a:ext cx="160676" cy="15473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30250" y="487959"/>
            <a:ext cx="1017905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59812" y="146734"/>
            <a:ext cx="2318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  Large Ion Collider  Experiment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7960" y="6592791"/>
            <a:ext cx="2135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– October – 2106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20680" y="723104"/>
            <a:ext cx="332125" cy="3333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&gt;&gt;</a:t>
            </a:r>
            <a:endParaRPr lang="en-GB" sz="1100" b="1" dirty="0">
              <a:solidFill>
                <a:prstClr val="white"/>
              </a:solidFill>
              <a:latin typeface="Eras Light ITC" panose="020B04020305040208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805" y="720514"/>
            <a:ext cx="387879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sz="1600" dirty="0" smtClean="0">
                <a:solidFill>
                  <a:prstClr val="white">
                    <a:lumMod val="95000"/>
                  </a:prstClr>
                </a:solidFill>
                <a:latin typeface="Agency FB" panose="020B0503020202020204" pitchFamily="34" charset="0"/>
              </a:rPr>
              <a:t>Detector Commissioning</a:t>
            </a:r>
            <a:r>
              <a:rPr lang="es-MX" sz="1600" dirty="0" smtClean="0">
                <a:solidFill>
                  <a:prstClr val="white">
                    <a:lumMod val="95000"/>
                  </a:prstClr>
                </a:solidFill>
                <a:latin typeface="Agency FB" panose="020B0503020202020204" pitchFamily="34" charset="0"/>
              </a:rPr>
              <a:t> (AD and ACORDE)</a:t>
            </a:r>
            <a:endParaRPr lang="es-MX" sz="1600" dirty="0">
              <a:solidFill>
                <a:prstClr val="white">
                  <a:lumMod val="95000"/>
                </a:prstClr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805" y="1056478"/>
            <a:ext cx="3878794" cy="7386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&gt;&gt; </a:t>
            </a:r>
            <a:r>
              <a:rPr lang="en-US" sz="14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Continuous monitoring of the detectors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&gt;&gt; Maintenance and calibration interventions </a:t>
            </a:r>
          </a:p>
          <a:p>
            <a:r>
              <a:rPr lang="es-MX" sz="14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&gt;&gt; </a:t>
            </a:r>
            <a:r>
              <a:rPr lang="en-US" sz="14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On-Call Shifts. Credits obtained so far: 137.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59" y="667096"/>
            <a:ext cx="2344102" cy="1563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6814255" y="416747"/>
            <a:ext cx="118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prstClr val="black"/>
                </a:solidFill>
              </a:rPr>
              <a:t>ACORDE</a:t>
            </a:r>
            <a:endParaRPr lang="en-GB" b="1" dirty="0">
              <a:solidFill>
                <a:prstClr val="black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667" y="659342"/>
            <a:ext cx="2314430" cy="1532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9628455" y="439132"/>
            <a:ext cx="67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prstClr val="black"/>
                </a:solidFill>
              </a:rPr>
              <a:t>AD</a:t>
            </a:r>
            <a:endParaRPr lang="en-GB" b="1" dirty="0">
              <a:solidFill>
                <a:prstClr val="black"/>
              </a:solidFill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189672" y="2137990"/>
          <a:ext cx="7416287" cy="161761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35152"/>
                <a:gridCol w="1238864"/>
                <a:gridCol w="717755"/>
                <a:gridCol w="1248697"/>
                <a:gridCol w="766916"/>
                <a:gridCol w="1612490"/>
                <a:gridCol w="796413"/>
              </a:tblGrid>
              <a:tr h="292963">
                <a:tc gridSpan="7">
                  <a:txBody>
                    <a:bodyPr/>
                    <a:lstStyle/>
                    <a:p>
                      <a:pPr algn="ctr"/>
                      <a:r>
                        <a:rPr lang="es-MX" sz="1800" baseline="0" dirty="0" err="1" smtClean="0"/>
                        <a:t>Runs</a:t>
                      </a:r>
                      <a:r>
                        <a:rPr lang="es-MX" sz="1800" baseline="0" dirty="0" smtClean="0"/>
                        <a:t> 2016</a:t>
                      </a:r>
                      <a:endParaRPr lang="es-MX" sz="18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2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2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2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2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200" dirty="0" smtClean="0"/>
                    </a:p>
                  </a:txBody>
                  <a:tcPr/>
                </a:tc>
              </a:tr>
              <a:tr h="363162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/>
                        <a:t>Detector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/>
                        <a:t># </a:t>
                      </a:r>
                      <a:r>
                        <a:rPr lang="es-MX" sz="1600" b="1" dirty="0" err="1" smtClean="0"/>
                        <a:t>Runs</a:t>
                      </a:r>
                      <a:r>
                        <a:rPr lang="es-MX" sz="1600" b="1" dirty="0" smtClean="0"/>
                        <a:t> </a:t>
                      </a:r>
                      <a:r>
                        <a:rPr lang="es-MX" sz="1600" b="1" dirty="0" err="1" smtClean="0"/>
                        <a:t>with</a:t>
                      </a:r>
                      <a:r>
                        <a:rPr lang="es-MX" sz="1600" b="1" dirty="0" smtClean="0"/>
                        <a:t> BEAM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err="1" smtClean="0"/>
                        <a:t>Hours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/>
                        <a:t># </a:t>
                      </a:r>
                      <a:r>
                        <a:rPr lang="es-MX" sz="1600" b="1" dirty="0" err="1" smtClean="0"/>
                        <a:t>Cosmic</a:t>
                      </a:r>
                      <a:r>
                        <a:rPr lang="es-MX" sz="1600" b="1" baseline="0" dirty="0" smtClean="0"/>
                        <a:t> </a:t>
                      </a:r>
                      <a:r>
                        <a:rPr lang="es-MX" sz="1600" b="1" baseline="0" dirty="0" err="1" smtClean="0"/>
                        <a:t>Runs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err="1" smtClean="0"/>
                        <a:t>Hours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/>
                        <a:t># of </a:t>
                      </a:r>
                      <a:r>
                        <a:rPr lang="es-MX" sz="1600" b="1" dirty="0" err="1" smtClean="0"/>
                        <a:t>Cosmic</a:t>
                      </a:r>
                      <a:r>
                        <a:rPr lang="es-MX" sz="1600" b="1" baseline="0" dirty="0" smtClean="0"/>
                        <a:t> </a:t>
                      </a:r>
                      <a:r>
                        <a:rPr lang="es-MX" sz="1600" b="1" baseline="0" dirty="0" err="1" smtClean="0"/>
                        <a:t>Runs</a:t>
                      </a:r>
                      <a:r>
                        <a:rPr lang="es-MX" sz="1600" b="1" baseline="0" dirty="0" smtClean="0"/>
                        <a:t> </a:t>
                      </a:r>
                      <a:r>
                        <a:rPr lang="es-MX" sz="1600" b="1" baseline="0" dirty="0" err="1" smtClean="0"/>
                        <a:t>with</a:t>
                      </a:r>
                      <a:r>
                        <a:rPr lang="es-MX" sz="1600" b="1" baseline="0" dirty="0" smtClean="0"/>
                        <a:t> TPC active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err="1" smtClean="0"/>
                        <a:t>Hours</a:t>
                      </a:r>
                      <a:endParaRPr lang="en-GB" sz="1600" b="1" dirty="0"/>
                    </a:p>
                  </a:txBody>
                  <a:tcPr anchor="ctr"/>
                </a:tc>
              </a:tr>
              <a:tr h="337457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00B050"/>
                          </a:solidFill>
                        </a:rPr>
                        <a:t>ACORDE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731</a:t>
                      </a:r>
                      <a:endParaRPr lang="en-GB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1322</a:t>
                      </a:r>
                      <a:endParaRPr lang="en-GB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282</a:t>
                      </a:r>
                      <a:endParaRPr lang="en-GB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827</a:t>
                      </a:r>
                      <a:endParaRPr lang="en-GB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180</a:t>
                      </a:r>
                      <a:endParaRPr lang="en-GB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445</a:t>
                      </a:r>
                      <a:endParaRPr lang="en-GB" sz="1600" b="0" dirty="0"/>
                    </a:p>
                  </a:txBody>
                  <a:tcPr anchor="ctr"/>
                </a:tc>
              </a:tr>
              <a:tr h="293915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00B050"/>
                          </a:solidFill>
                        </a:rPr>
                        <a:t>AD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787</a:t>
                      </a:r>
                      <a:endParaRPr lang="en-GB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dirty="0" smtClean="0"/>
                        <a:t>1383</a:t>
                      </a:r>
                      <a:endParaRPr lang="en-GB" sz="16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220</a:t>
                      </a:r>
                      <a:endParaRPr lang="en-GB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440</a:t>
                      </a:r>
                      <a:endParaRPr lang="en-GB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150</a:t>
                      </a:r>
                      <a:endParaRPr lang="en-GB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smtClean="0"/>
                        <a:t>374</a:t>
                      </a:r>
                      <a:endParaRPr lang="en-GB" sz="16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1064543" y="102810"/>
            <a:ext cx="3782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Detector Commissioning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32" y="2306021"/>
            <a:ext cx="1515494" cy="2719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3808" y="4575954"/>
            <a:ext cx="1441571" cy="1175343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51" y="2590880"/>
            <a:ext cx="1879497" cy="141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Chart 35"/>
          <p:cNvGraphicFramePr>
            <a:graphicFrameLocks/>
          </p:cNvGraphicFramePr>
          <p:nvPr>
            <p:extLst/>
          </p:nvPr>
        </p:nvGraphicFramePr>
        <p:xfrm>
          <a:off x="7892580" y="5170941"/>
          <a:ext cx="2300570" cy="1343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Rectangle 8"/>
          <p:cNvSpPr/>
          <p:nvPr/>
        </p:nvSpPr>
        <p:spPr>
          <a:xfrm>
            <a:off x="11417300" y="6027420"/>
            <a:ext cx="710397" cy="82698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9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8322" y="4403293"/>
            <a:ext cx="6747628" cy="20313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Change of PMTs with low gain.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prstClr val="black"/>
              </a:solidFill>
              <a:latin typeface="Eras Light ITC" panose="020B04020305040208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Change of pre-amplifiers (PASAs) that presented strange behavior.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prstClr val="black"/>
              </a:solidFill>
              <a:latin typeface="Eras Light ITC" panose="020B04020305040208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Adjust of base line of pre-amplifiers and ADCs.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prstClr val="black"/>
              </a:solidFill>
              <a:latin typeface="Eras Light ITC" panose="020B04020305040208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Plateau curves of new PMTs (spares).</a:t>
            </a:r>
          </a:p>
        </p:txBody>
      </p:sp>
    </p:spTree>
    <p:extLst>
      <p:ext uri="{BB962C8B-B14F-4D97-AF65-F5344CB8AC3E}">
        <p14:creationId xmlns:p14="http://schemas.microsoft.com/office/powerpoint/2010/main" val="141481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37" y="179280"/>
            <a:ext cx="657492" cy="889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  <p:sp>
        <p:nvSpPr>
          <p:cNvPr id="15" name="Isosceles Triangle 14"/>
          <p:cNvSpPr/>
          <p:nvPr/>
        </p:nvSpPr>
        <p:spPr>
          <a:xfrm rot="5400000">
            <a:off x="733764" y="210107"/>
            <a:ext cx="160676" cy="15473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30250" y="487959"/>
            <a:ext cx="1017905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59812" y="146734"/>
            <a:ext cx="2318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  Large Ion Collider  Experiment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7960" y="6592791"/>
            <a:ext cx="2135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– October – 2106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483" y="1265440"/>
            <a:ext cx="4142037" cy="5210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688" y="1282622"/>
            <a:ext cx="3987008" cy="5211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3830" y="925327"/>
            <a:ext cx="332125" cy="3333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s-MX" sz="1100" b="1" dirty="0" smtClean="0">
                <a:solidFill>
                  <a:prstClr val="white"/>
                </a:solidFill>
                <a:latin typeface="Eras Light ITC" panose="020B0402030504020804" pitchFamily="34" charset="0"/>
              </a:rPr>
              <a:t>&gt;&gt;</a:t>
            </a:r>
            <a:endParaRPr lang="en-GB" sz="1100" b="1" dirty="0">
              <a:solidFill>
                <a:prstClr val="white"/>
              </a:solidFill>
              <a:latin typeface="Eras Light ITC" panose="020B04020305040208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955" y="922737"/>
            <a:ext cx="2848690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sz="1600" dirty="0" smtClean="0">
                <a:solidFill>
                  <a:prstClr val="white">
                    <a:lumMod val="95000"/>
                  </a:prstClr>
                </a:solidFill>
                <a:latin typeface="Agency FB" panose="020B0503020202020204" pitchFamily="34" charset="0"/>
              </a:rPr>
              <a:t>Analysis notes</a:t>
            </a:r>
            <a:endParaRPr lang="es-MX" sz="1600" dirty="0">
              <a:solidFill>
                <a:prstClr val="white">
                  <a:lumMod val="95000"/>
                </a:prstClr>
              </a:solidFill>
              <a:latin typeface="Agency FB" panose="020B0503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955" y="1258701"/>
            <a:ext cx="2848690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&gt;&gt; </a:t>
            </a:r>
            <a:r>
              <a:rPr lang="en-US" sz="14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Participation in the Analysis on the measurement of the diffractive cross section. 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&gt;&gt; NIM paper on AD detector.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64543" y="102810"/>
            <a:ext cx="3782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Analysis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17300" y="6027420"/>
            <a:ext cx="710397" cy="82698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10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37" y="179280"/>
            <a:ext cx="657492" cy="8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17300" y="6027420"/>
            <a:ext cx="710397" cy="826981"/>
          </a:xfrm>
          <a:prstGeom prst="rect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  <a:latin typeface="Agency FB" panose="020B0503020202020204" pitchFamily="34" charset="0"/>
              </a:rPr>
              <a:t>11</a:t>
            </a:r>
            <a:endParaRPr lang="en-GB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67" y="6596390"/>
            <a:ext cx="6112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Tercer Congreso de la Red Mexicana Científica y Tecnológica para ALICE-LHC (Red ALICE) </a:t>
            </a:r>
            <a:r>
              <a:rPr lang="es-MX" sz="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.</a:t>
            </a:r>
          </a:p>
        </p:txBody>
      </p:sp>
      <p:sp>
        <p:nvSpPr>
          <p:cNvPr id="15" name="Isosceles Triangle 14"/>
          <p:cNvSpPr/>
          <p:nvPr/>
        </p:nvSpPr>
        <p:spPr>
          <a:xfrm rot="5400000">
            <a:off x="733764" y="210107"/>
            <a:ext cx="160676" cy="15473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30250" y="487959"/>
            <a:ext cx="1017905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59812" y="146734"/>
            <a:ext cx="2318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Eras Light ITC" panose="020B0402030504020804" pitchFamily="34" charset="0"/>
              </a:rPr>
              <a:t>A  Large Ion Collider  Experiment </a:t>
            </a:r>
            <a:endParaRPr lang="en-US" sz="1100" b="1" dirty="0">
              <a:solidFill>
                <a:prstClr val="black"/>
              </a:solidFill>
              <a:latin typeface="Eras Light ITC" panose="020B04020305040208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7960" y="6592791"/>
            <a:ext cx="2135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ras Light ITC" panose="020B0402030504020804" pitchFamily="34" charset="0"/>
              </a:rPr>
              <a:t>21 – October – 2106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771775" y="1731696"/>
            <a:ext cx="6715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/>
              <a:t>Estudiantes Involucrados:</a:t>
            </a:r>
          </a:p>
          <a:p>
            <a:endParaRPr lang="es-MX" dirty="0"/>
          </a:p>
          <a:p>
            <a:r>
              <a:rPr lang="es-MX" sz="2400" dirty="0" smtClean="0">
                <a:solidFill>
                  <a:srgbClr val="0070C0"/>
                </a:solidFill>
              </a:rPr>
              <a:t>Luis Alberto Pérez Moreno (Doctorado)</a:t>
            </a:r>
          </a:p>
          <a:p>
            <a:r>
              <a:rPr lang="es-MX" sz="2400" dirty="0" smtClean="0">
                <a:solidFill>
                  <a:srgbClr val="0070C0"/>
                </a:solidFill>
              </a:rPr>
              <a:t>Abraham Villatoro Tello (Doctorado)</a:t>
            </a:r>
          </a:p>
          <a:p>
            <a:r>
              <a:rPr lang="es-MX" sz="2400" dirty="0">
                <a:solidFill>
                  <a:srgbClr val="0070C0"/>
                </a:solidFill>
              </a:rPr>
              <a:t>Gerardo de Jesús Mancilla </a:t>
            </a:r>
            <a:r>
              <a:rPr lang="es-MX" sz="2400" dirty="0" smtClean="0">
                <a:solidFill>
                  <a:srgbClr val="0070C0"/>
                </a:solidFill>
              </a:rPr>
              <a:t>Juárez (Licenciatura)</a:t>
            </a:r>
          </a:p>
          <a:p>
            <a:r>
              <a:rPr lang="es-MX" sz="2400" dirty="0">
                <a:solidFill>
                  <a:srgbClr val="0070C0"/>
                </a:solidFill>
              </a:rPr>
              <a:t>Luis Á</a:t>
            </a:r>
            <a:r>
              <a:rPr lang="es-MX" sz="2400" dirty="0" smtClean="0">
                <a:solidFill>
                  <a:srgbClr val="0070C0"/>
                </a:solidFill>
              </a:rPr>
              <a:t>ngel </a:t>
            </a:r>
            <a:r>
              <a:rPr lang="es-MX" sz="2400" dirty="0" err="1">
                <a:solidFill>
                  <a:srgbClr val="0070C0"/>
                </a:solidFill>
              </a:rPr>
              <a:t>Cuapa</a:t>
            </a:r>
            <a:r>
              <a:rPr lang="es-MX" sz="2400" dirty="0">
                <a:solidFill>
                  <a:srgbClr val="0070C0"/>
                </a:solidFill>
              </a:rPr>
              <a:t> Olivares </a:t>
            </a:r>
            <a:r>
              <a:rPr lang="es-MX" sz="2400" dirty="0" smtClean="0">
                <a:solidFill>
                  <a:srgbClr val="0070C0"/>
                </a:solidFill>
              </a:rPr>
              <a:t>(Licenciatura)</a:t>
            </a:r>
          </a:p>
          <a:p>
            <a:endParaRPr lang="es-MX" sz="2400" dirty="0" smtClean="0">
              <a:solidFill>
                <a:srgbClr val="0070C0"/>
              </a:solidFill>
            </a:endParaRPr>
          </a:p>
          <a:p>
            <a:r>
              <a:rPr lang="es-MX" sz="2400" dirty="0" smtClean="0">
                <a:solidFill>
                  <a:srgbClr val="0070C0"/>
                </a:solidFill>
              </a:rPr>
              <a:t>2 Estudiantes de Hermosillo Sonora (Licenciatura)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66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9600" dirty="0" smtClean="0"/>
              <a:t>GRACIAS</a:t>
            </a:r>
            <a:endParaRPr lang="es-MX" sz="9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404-33B7-44BA-A1BE-757322296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4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1321618"/>
            <a:ext cx="8740109" cy="4377039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6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noProof="1" smtClean="0"/>
              <a:t>Sistema de adquisición</a:t>
            </a:r>
            <a:endParaRPr lang="es-ES" noProof="1"/>
          </a:p>
        </p:txBody>
      </p:sp>
      <p:sp>
        <p:nvSpPr>
          <p:cNvPr id="4" name="CuadroTexto 3"/>
          <p:cNvSpPr txBox="1"/>
          <p:nvPr/>
        </p:nvSpPr>
        <p:spPr>
          <a:xfrm>
            <a:off x="2137676" y="1330371"/>
            <a:ext cx="4508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b="1" dirty="0" smtClean="0"/>
              <a:t>FPGA</a:t>
            </a:r>
            <a:endParaRPr lang="es-MX" sz="2400" b="1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4829176" y="2143126"/>
            <a:ext cx="70580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 err="1" smtClean="0"/>
              <a:t>Cyclone</a:t>
            </a:r>
            <a:r>
              <a:rPr lang="es-MX" sz="2800" dirty="0" smtClean="0"/>
              <a:t> 5, 5CEFA2F23C8N (484 Pines)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accent5">
                    <a:lumMod val="75000"/>
                  </a:schemeClr>
                </a:solidFill>
              </a:rPr>
              <a:t>Voltaje de funcionamiento: 1.1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accent5">
                    <a:lumMod val="75000"/>
                  </a:schemeClr>
                </a:solidFill>
              </a:rPr>
              <a:t>20 </a:t>
            </a:r>
            <a:r>
              <a:rPr lang="es-MX" sz="2800" dirty="0" err="1" smtClean="0">
                <a:solidFill>
                  <a:schemeClr val="accent5">
                    <a:lumMod val="75000"/>
                  </a:schemeClr>
                </a:solidFill>
              </a:rPr>
              <a:t>Mhz</a:t>
            </a:r>
            <a:r>
              <a:rPr lang="es-MX" sz="2800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MX" sz="2800" dirty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s-MX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dirty="0" err="1" smtClean="0">
                <a:solidFill>
                  <a:schemeClr val="accent5">
                    <a:lumMod val="75000"/>
                  </a:schemeClr>
                </a:solidFill>
              </a:rPr>
              <a:t>Ghz</a:t>
            </a:r>
            <a:r>
              <a:rPr lang="es-MX" sz="28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accent5">
                    <a:lumMod val="75000"/>
                  </a:schemeClr>
                </a:solidFill>
              </a:rPr>
              <a:t>13.59 Mb de memoria embebida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accent5">
                    <a:lumMod val="75000"/>
                  </a:schemeClr>
                </a:solidFill>
              </a:rPr>
              <a:t>Recibe 875 Mbps, transmitir 840 Mbps en señal diferencial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rgbClr val="DAA600"/>
                </a:solidFill>
              </a:rPr>
              <a:t>Contiene 25 000 elementos lógicos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rgbClr val="FF0000"/>
                </a:solidFill>
              </a:rPr>
              <a:t>4 </a:t>
            </a:r>
            <a:r>
              <a:rPr lang="es-MX" sz="2800" dirty="0" err="1" smtClean="0">
                <a:solidFill>
                  <a:srgbClr val="FF0000"/>
                </a:solidFill>
              </a:rPr>
              <a:t>PLLs</a:t>
            </a:r>
            <a:r>
              <a:rPr lang="es-MX" sz="2800" dirty="0" smtClean="0">
                <a:solidFill>
                  <a:srgbClr val="FF0000"/>
                </a:solidFill>
              </a:rPr>
              <a:t> &amp;</a:t>
            </a:r>
            <a:r>
              <a:rPr lang="es-MX" sz="2800" dirty="0" err="1" smtClean="0">
                <a:solidFill>
                  <a:srgbClr val="FF0000"/>
                </a:solidFill>
              </a:rPr>
              <a:t>DLLs</a:t>
            </a:r>
            <a:r>
              <a:rPr lang="es-MX" sz="2800" dirty="0" smtClean="0"/>
              <a:t>.</a:t>
            </a:r>
            <a:endParaRPr lang="es-MX" sz="2800" dirty="0"/>
          </a:p>
        </p:txBody>
      </p:sp>
      <p:pic>
        <p:nvPicPr>
          <p:cNvPr id="1026" name="Picture 2" descr="http://g02.a.alicdn.com/kf/HTB1DKQXJFXXXXXXXVXXq6xXFXXXh/5CEFA2F23C8N-ventas-profesionales-IC-diy-electr%C3%B3nica-circuit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09" y="1905000"/>
            <a:ext cx="2975789" cy="297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72708" y="623888"/>
            <a:ext cx="8912225" cy="12811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noProof="1" smtClean="0"/>
              <a:t>Sistema de adquisición</a:t>
            </a:r>
            <a:endParaRPr lang="es-ES" noProof="1"/>
          </a:p>
        </p:txBody>
      </p:sp>
      <p:sp>
        <p:nvSpPr>
          <p:cNvPr id="4" name="CuadroTexto 3"/>
          <p:cNvSpPr txBox="1"/>
          <p:nvPr/>
        </p:nvSpPr>
        <p:spPr>
          <a:xfrm>
            <a:off x="2984956" y="1264444"/>
            <a:ext cx="450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Tarjeta FPGA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768157" y="1074242"/>
            <a:ext cx="41290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Ring buffer: Escritura 20 </a:t>
            </a:r>
            <a:r>
              <a:rPr lang="es-MX" sz="2000" dirty="0" err="1" smtClean="0"/>
              <a:t>Mhz</a:t>
            </a:r>
            <a:r>
              <a:rPr lang="es-MX" sz="2000" dirty="0" smtClean="0"/>
              <a:t>, lectura 40 </a:t>
            </a:r>
            <a:r>
              <a:rPr lang="es-MX" sz="2000" dirty="0" err="1" smtClean="0"/>
              <a:t>Mhz</a:t>
            </a:r>
            <a:r>
              <a:rPr lang="es-MX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Pulse </a:t>
            </a:r>
            <a:r>
              <a:rPr lang="es-MX" sz="2000" dirty="0" err="1" smtClean="0"/>
              <a:t>finder</a:t>
            </a:r>
            <a:r>
              <a:rPr lang="es-MX" sz="2000" dirty="0" smtClean="0"/>
              <a:t>: Compara la señal con niveles de discriminación. (x3)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Formato de Eventos. Si hay un evento válido, se le da formato.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Memoria de eventos: Almacena temporalmente los datos dados (2K).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Control principal: Se encarga de sincronizar el funcionamiento de cada bloque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Señal de prueba: Genera un evento cada segundo.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48950"/>
            <a:ext cx="7619757" cy="4166088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72708" y="623888"/>
            <a:ext cx="8912225" cy="12811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noProof="1" smtClean="0"/>
              <a:t>Sistema de adquisición</a:t>
            </a:r>
            <a:endParaRPr lang="es-ES" noProof="1"/>
          </a:p>
        </p:txBody>
      </p:sp>
      <p:sp>
        <p:nvSpPr>
          <p:cNvPr id="4" name="CuadroTexto 3"/>
          <p:cNvSpPr txBox="1"/>
          <p:nvPr/>
        </p:nvSpPr>
        <p:spPr>
          <a:xfrm>
            <a:off x="2984956" y="1264444"/>
            <a:ext cx="450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Tarjeta FPGA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45" y="2030091"/>
            <a:ext cx="2948287" cy="21291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868" y="1901579"/>
            <a:ext cx="2938043" cy="22576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633" y="2219787"/>
            <a:ext cx="2988600" cy="17490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31800" y="1602998"/>
            <a:ext cx="143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R.B. (FIFO)</a:t>
            </a:r>
            <a:endParaRPr lang="es-MX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444343" y="1602998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P.F.: </a:t>
            </a:r>
            <a:r>
              <a:rPr lang="es-MX" dirty="0" err="1" smtClean="0"/>
              <a:t>Trigger</a:t>
            </a:r>
            <a:endParaRPr lang="es-MX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264993" y="4327123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C.P.: Sincronizar</a:t>
            </a:r>
            <a:endParaRPr lang="es-MX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223" y="4696455"/>
            <a:ext cx="2371508" cy="2085345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7010400" y="1337733"/>
            <a:ext cx="1586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F.D.: Genera formato</a:t>
            </a:r>
            <a:endParaRPr lang="es-MX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906000" y="1490133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M.E. (FIFO)</a:t>
            </a:r>
            <a:endParaRPr lang="es-MX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5" y="2219787"/>
            <a:ext cx="2130927" cy="200508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772708" y="623888"/>
            <a:ext cx="8912225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spcBef>
                <a:spcPts val="0"/>
              </a:spcBef>
            </a:pPr>
            <a:r>
              <a:rPr lang="es-ES" noProof="1" smtClean="0"/>
              <a:t>Formato de datos</a:t>
            </a:r>
            <a:endParaRPr lang="es-ES" noProof="1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5" y="2265670"/>
            <a:ext cx="2417881" cy="26383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615334" y="1755648"/>
            <a:ext cx="44821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0070C0"/>
                </a:solidFill>
              </a:rPr>
              <a:t>Características del formato de datos en la PC: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0070C0"/>
                </a:solidFill>
              </a:rPr>
              <a:t>Encabezado de Evento.</a:t>
            </a:r>
            <a:r>
              <a:rPr lang="es-MX" dirty="0" smtClean="0">
                <a:solidFill>
                  <a:srgbClr val="0070C0"/>
                </a:solidFill>
              </a:rPr>
              <a:t> Nos indica el inicio de un evento nuevo.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0070C0"/>
                </a:solidFill>
              </a:rPr>
              <a:t>Estampa de tiempo</a:t>
            </a:r>
            <a:r>
              <a:rPr lang="es-MX" dirty="0" smtClean="0">
                <a:solidFill>
                  <a:srgbClr val="0070C0"/>
                </a:solidFill>
              </a:rPr>
              <a:t>. Tiempo que ha pasado entre el evento pasado y el evento presente.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0070C0"/>
                </a:solidFill>
              </a:rPr>
              <a:t>Número de evento.</a:t>
            </a:r>
            <a:r>
              <a:rPr lang="es-MX" dirty="0" smtClean="0">
                <a:solidFill>
                  <a:srgbClr val="0070C0"/>
                </a:solidFill>
              </a:rPr>
              <a:t> Registra el número de evento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0070C0"/>
                </a:solidFill>
              </a:rPr>
              <a:t>Datos del evento.</a:t>
            </a:r>
            <a:r>
              <a:rPr lang="es-MX" dirty="0" smtClean="0">
                <a:solidFill>
                  <a:srgbClr val="0070C0"/>
                </a:solidFill>
              </a:rPr>
              <a:t> Datos que contienen la información para reconstruir el pulso. Cada palabra es de 8 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0070C0"/>
                </a:solidFill>
              </a:rPr>
              <a:t>Número de palabras.</a:t>
            </a:r>
            <a:r>
              <a:rPr lang="es-MX" dirty="0" smtClean="0">
                <a:solidFill>
                  <a:srgbClr val="0070C0"/>
                </a:solidFill>
              </a:rPr>
              <a:t> Es el número de palabras del evento, en nuestro caso son 31. </a:t>
            </a:r>
            <a:endParaRPr lang="es-MX" dirty="0">
              <a:solidFill>
                <a:srgbClr val="0070C0"/>
              </a:solidFill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743905"/>
              </p:ext>
            </p:extLst>
          </p:nvPr>
        </p:nvGraphicFramePr>
        <p:xfrm>
          <a:off x="4219448" y="2222390"/>
          <a:ext cx="2692402" cy="2513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2752"/>
                <a:gridCol w="1009650"/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 err="1">
                          <a:effectLst/>
                        </a:rPr>
                        <a:t>Empty</a:t>
                      </a:r>
                      <a:r>
                        <a:rPr lang="es-MX" sz="1800" u="none" strike="noStrike" dirty="0">
                          <a:effectLst/>
                        </a:rPr>
                        <a:t> </a:t>
                      </a:r>
                      <a:r>
                        <a:rPr lang="es-MX" sz="1800" u="none" strike="noStrike" dirty="0" err="1">
                          <a:effectLst/>
                        </a:rPr>
                        <a:t>event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Data </a:t>
                      </a:r>
                      <a:r>
                        <a:rPr lang="es-MX" sz="1800" u="none" strike="noStrike" dirty="0" err="1">
                          <a:effectLst/>
                        </a:rPr>
                        <a:t>Header</a:t>
                      </a:r>
                      <a:r>
                        <a:rPr lang="es-MX" sz="1800" u="none" strike="noStrike" dirty="0">
                          <a:effectLst/>
                        </a:rPr>
                        <a:t> (111)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DW1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TSH (255)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DW2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TSM (255)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DW3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TSL (255)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DW4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 err="1">
                          <a:effectLst/>
                        </a:rPr>
                        <a:t>Event</a:t>
                      </a:r>
                      <a:r>
                        <a:rPr lang="es-MX" sz="1800" u="none" strike="noStrike" dirty="0">
                          <a:effectLst/>
                        </a:rPr>
                        <a:t>  </a:t>
                      </a:r>
                      <a:r>
                        <a:rPr lang="es-MX" sz="1800" u="none" strike="noStrike" dirty="0" err="1">
                          <a:effectLst/>
                        </a:rPr>
                        <a:t>Number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DW5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Number of data word (6)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DW6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1185259" y="1853058"/>
            <a:ext cx="170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Evento válido</a:t>
            </a:r>
            <a:endParaRPr lang="es-MX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830817" y="1853058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Evento vacío</a:t>
            </a:r>
            <a:endParaRPr lang="es-MX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59" y="5182055"/>
            <a:ext cx="5580853" cy="1466347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72708" y="623888"/>
            <a:ext cx="8912225" cy="1281112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noProof="1" smtClean="0"/>
              <a:t>Reconstrucción del pulso</a:t>
            </a:r>
            <a:endParaRPr lang="es-ES" noProof="1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16" y="1750217"/>
            <a:ext cx="1692583" cy="47104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0" y="4020773"/>
            <a:ext cx="2697302" cy="2484097"/>
          </a:xfrm>
          <a:prstGeom prst="rect">
            <a:avLst/>
          </a:prstGeom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164514"/>
              </p:ext>
            </p:extLst>
          </p:nvPr>
        </p:nvGraphicFramePr>
        <p:xfrm>
          <a:off x="7240893" y="1388533"/>
          <a:ext cx="4013199" cy="263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59615"/>
              </p:ext>
            </p:extLst>
          </p:nvPr>
        </p:nvGraphicFramePr>
        <p:xfrm>
          <a:off x="7240893" y="4105440"/>
          <a:ext cx="4013199" cy="266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925" y="1584157"/>
            <a:ext cx="1146705" cy="2240989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8DBC0A1-66E1-4B9D-88C2-9B3A32A214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1632</Words>
  <Application>Microsoft Office PowerPoint</Application>
  <PresentationFormat>Panorámica</PresentationFormat>
  <Paragraphs>377</Paragraphs>
  <Slides>37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37</vt:i4>
      </vt:variant>
    </vt:vector>
  </HeadingPairs>
  <TitlesOfParts>
    <vt:vector size="48" baseType="lpstr">
      <vt:lpstr>Agency FB</vt:lpstr>
      <vt:lpstr>Arial</vt:lpstr>
      <vt:lpstr>Calibri</vt:lpstr>
      <vt:lpstr>Calibri Light</vt:lpstr>
      <vt:lpstr>Century Gothic</vt:lpstr>
      <vt:lpstr>Eras Light ITC</vt:lpstr>
      <vt:lpstr>Wingdings</vt:lpstr>
      <vt:lpstr>Wingdings 3</vt:lpstr>
      <vt:lpstr>Espiral</vt:lpstr>
      <vt:lpstr>Office Theme</vt:lpstr>
      <vt:lpstr>1_Office Theme</vt:lpstr>
      <vt:lpstr>ACORDE TRIGGER  Tercer Congreso de la Red Mexicana Científica y Tecnológica para ALICE-LHC (Red ALICE)          21 al 23 de Octubre 2016 </vt:lpstr>
      <vt:lpstr>Objetivo del sistema de adquisición de datos</vt:lpstr>
      <vt:lpstr>Sistema de adquisición</vt:lpstr>
      <vt:lpstr>Presentación de PowerPoint</vt:lpstr>
      <vt:lpstr>Sistema de adquisición</vt:lpstr>
      <vt:lpstr>Sistema de adquisición</vt:lpstr>
      <vt:lpstr>Sistema de adquisición</vt:lpstr>
      <vt:lpstr>Presentación de PowerPoint</vt:lpstr>
      <vt:lpstr>Reconstrucción del pulso</vt:lpstr>
      <vt:lpstr>Sistema de adquisición</vt:lpstr>
      <vt:lpstr>RESULTADOS</vt:lpstr>
      <vt:lpstr>ADC Primera prueba realizada</vt:lpstr>
      <vt:lpstr>Comportamiento lineal</vt:lpstr>
      <vt:lpstr>Rango dinámico del ADC Segunda prueba realizada sobre la tarjeta ADC</vt:lpstr>
      <vt:lpstr>Respuesta del ADC</vt:lpstr>
      <vt:lpstr>Rango dinámico del ADC</vt:lpstr>
      <vt:lpstr>Toma de datos con PMTs y APDs</vt:lpstr>
      <vt:lpstr>Resultados obtenidos del detector APD2.</vt:lpstr>
      <vt:lpstr>Resultados obtenidos del detector APD2.</vt:lpstr>
      <vt:lpstr>Resultados obtenidos del detector APD2.</vt:lpstr>
      <vt:lpstr>Resultados obtenidos del detector con el PMT…</vt:lpstr>
      <vt:lpstr>Resultados obtenidos del detector con el PMT…</vt:lpstr>
      <vt:lpstr>Resultados obtenidos del detector con el PMT…</vt:lpstr>
      <vt:lpstr>Características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2016-04-08T21:03:19Z</dcterms:created>
  <dcterms:modified xsi:type="dcterms:W3CDTF">2016-10-21T23:22:40Z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TC029239449991</vt:lpwstr>
  </property>
</Properties>
</file>