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9" r:id="rId5"/>
    <p:sldId id="261" r:id="rId6"/>
    <p:sldId id="262" r:id="rId7"/>
    <p:sldId id="263" r:id="rId8"/>
    <p:sldId id="264" r:id="rId9"/>
    <p:sldId id="268" r:id="rId10"/>
    <p:sldId id="267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43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565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7358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80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30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169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14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55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365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29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807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42CA-7ABC-4ADB-B0B3-3C3E8A6F1A28}" type="datetimeFigureOut">
              <a:rPr lang="es-MX" smtClean="0"/>
              <a:t>10/09/2017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3BAB-BE0B-4289-980A-8488D0E53DF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3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ítulo 1"/>
              <p:cNvSpPr>
                <a:spLocks noGrp="1"/>
              </p:cNvSpPr>
              <p:nvPr>
                <p:ph type="ctrTitle"/>
              </p:nvPr>
            </p:nvSpPr>
            <p:spPr>
              <a:xfrm>
                <a:off x="268308" y="839027"/>
                <a:ext cx="11655381" cy="23876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>
                    <a:latin typeface="Comic Sans MS" panose="030F0702030302020204" pitchFamily="66" charset="0"/>
                  </a:rPr>
                  <a:t>Prompt </a:t>
                </a:r>
                <a:r>
                  <a:rPr lang="en-US" dirty="0">
                    <a:latin typeface="Comic Sans MS" panose="030F0702030302020204" pitchFamily="66" charset="0"/>
                  </a:rPr>
                  <a:t>photon yield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MX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Comic Sans MS" panose="030F0702030302020204" pitchFamily="66" charset="0"/>
                  </a:rPr>
                  <a:t> coefficient </a:t>
                </a:r>
                <a:r>
                  <a:rPr lang="en-US" dirty="0">
                    <a:latin typeface="Comic Sans MS" panose="030F0702030302020204" pitchFamily="66" charset="0"/>
                  </a:rPr>
                  <a:t>from gluon fusion induced by magnetic field</a:t>
                </a:r>
                <a:endParaRPr lang="es-MX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268308" y="839027"/>
                <a:ext cx="11655381" cy="2387600"/>
              </a:xfrm>
              <a:blipFill rotWithShape="0">
                <a:blip r:embed="rId2"/>
                <a:stretch>
                  <a:fillRect t="-7673" b="-15601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8" y="391113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MX" dirty="0" smtClean="0">
                <a:latin typeface="Comic Sans MS" panose="030F0702030302020204" pitchFamily="66" charset="0"/>
              </a:rPr>
              <a:t>Jorge David Castaño Yepes</a:t>
            </a:r>
          </a:p>
          <a:p>
            <a:r>
              <a:rPr lang="es-MX" dirty="0" smtClean="0">
                <a:latin typeface="Comic Sans MS" panose="030F0702030302020204" pitchFamily="66" charset="0"/>
              </a:rPr>
              <a:t>Instituto de Ciencias Nucleares, UNAM</a:t>
            </a:r>
          </a:p>
          <a:p>
            <a:endParaRPr lang="es-MX" dirty="0">
              <a:latin typeface="Comic Sans MS" panose="030F0702030302020204" pitchFamily="66" charset="0"/>
            </a:endParaRPr>
          </a:p>
          <a:p>
            <a:r>
              <a:rPr lang="es-MX" dirty="0" smtClean="0">
                <a:latin typeface="Comic Sans MS" panose="030F0702030302020204" pitchFamily="66" charset="0"/>
              </a:rPr>
              <a:t>ISMD 2017, Tlaxcala.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7141" y="2078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600" dirty="0" err="1" smtClean="0">
                <a:latin typeface="Comic Sans MS" panose="030F0702030302020204" pitchFamily="66" charset="0"/>
              </a:rPr>
              <a:t>Thanks</a:t>
            </a:r>
            <a:r>
              <a:rPr lang="es-MX" sz="6600" dirty="0" smtClean="0">
                <a:latin typeface="Comic Sans MS" panose="030F0702030302020204" pitchFamily="66" charset="0"/>
              </a:rPr>
              <a:t> !</a:t>
            </a:r>
            <a:endParaRPr lang="es-MX" sz="6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3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-19921"/>
            <a:ext cx="10515600" cy="1325563"/>
          </a:xfrm>
        </p:spPr>
        <p:txBody>
          <a:bodyPr/>
          <a:lstStyle/>
          <a:p>
            <a:pPr algn="ctr"/>
            <a:r>
              <a:rPr lang="es-MX" dirty="0" err="1" smtClean="0">
                <a:latin typeface="Comic Sans MS" panose="030F0702030302020204" pitchFamily="66" charset="0"/>
              </a:rPr>
              <a:t>Photons</a:t>
            </a:r>
            <a:r>
              <a:rPr lang="es-MX" dirty="0" smtClean="0">
                <a:latin typeface="Comic Sans MS" panose="030F0702030302020204" pitchFamily="66" charset="0"/>
              </a:rPr>
              <a:t> in Heavy-Ion </a:t>
            </a:r>
            <a:r>
              <a:rPr lang="es-MX" dirty="0" err="1" smtClean="0">
                <a:latin typeface="Comic Sans MS" panose="030F0702030302020204" pitchFamily="66" charset="0"/>
              </a:rPr>
              <a:t>Collisions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6115" t="17561" r="17071" b="5149"/>
          <a:stretch/>
        </p:blipFill>
        <p:spPr>
          <a:xfrm>
            <a:off x="2137893" y="1218349"/>
            <a:ext cx="7624292" cy="49586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018209" y="6176963"/>
            <a:ext cx="4965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 panose="030F0702030302020204" pitchFamily="66" charset="0"/>
              </a:rPr>
              <a:t>[</a:t>
            </a:r>
            <a:r>
              <a:rPr lang="es-MX" dirty="0" err="1" smtClean="0">
                <a:latin typeface="Comic Sans MS" panose="030F0702030302020204" pitchFamily="66" charset="0"/>
              </a:rPr>
              <a:t>Credits</a:t>
            </a:r>
            <a:r>
              <a:rPr lang="es-MX" dirty="0" smtClean="0">
                <a:latin typeface="Comic Sans MS" panose="030F0702030302020204" pitchFamily="66" charset="0"/>
              </a:rPr>
              <a:t>: </a:t>
            </a:r>
            <a:r>
              <a:rPr lang="es-MX" dirty="0" err="1" smtClean="0">
                <a:latin typeface="Comic Sans MS" panose="030F0702030302020204" pitchFamily="66" charset="0"/>
              </a:rPr>
              <a:t>Chun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Shen</a:t>
            </a:r>
            <a:r>
              <a:rPr lang="es-MX" dirty="0" smtClean="0">
                <a:latin typeface="Comic Sans MS" panose="030F0702030302020204" pitchFamily="66" charset="0"/>
              </a:rPr>
              <a:t>, </a:t>
            </a:r>
            <a:r>
              <a:rPr lang="es-MX" dirty="0" err="1" smtClean="0">
                <a:latin typeface="Comic Sans MS" panose="030F0702030302020204" pitchFamily="66" charset="0"/>
              </a:rPr>
              <a:t>McGill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University</a:t>
            </a:r>
            <a:r>
              <a:rPr lang="es-MX" dirty="0" smtClean="0">
                <a:latin typeface="Comic Sans MS" panose="030F0702030302020204" pitchFamily="66" charset="0"/>
              </a:rPr>
              <a:t>]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85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0109302-83BA-4BD4-8D2F-64E16C74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err="1" smtClean="0">
                <a:latin typeface="Comic Sans MS" panose="030F0702030302020204" pitchFamily="66" charset="0"/>
              </a:rPr>
              <a:t>Photon</a:t>
            </a:r>
            <a:r>
              <a:rPr lang="es-CO" i="1" dirty="0" smtClean="0">
                <a:latin typeface="Comic Sans MS" panose="030F0702030302020204" pitchFamily="66" charset="0"/>
              </a:rPr>
              <a:t> </a:t>
            </a:r>
            <a:r>
              <a:rPr lang="es-CO" i="1" dirty="0" err="1" smtClean="0">
                <a:latin typeface="Comic Sans MS" panose="030F0702030302020204" pitchFamily="66" charset="0"/>
              </a:rPr>
              <a:t>Excess</a:t>
            </a:r>
            <a:r>
              <a:rPr lang="es-CO" i="1" dirty="0">
                <a:latin typeface="Comic Sans MS" panose="030F0702030302020204" pitchFamily="66" charset="0"/>
              </a:rPr>
              <a:t/>
            </a:r>
            <a:br>
              <a:rPr lang="es-CO" i="1" dirty="0">
                <a:latin typeface="Comic Sans MS" panose="030F0702030302020204" pitchFamily="66" charset="0"/>
              </a:rPr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9BACDC6-9944-4DFD-A748-848CDC25F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10" y="1786910"/>
            <a:ext cx="3545146" cy="333813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E0D013C-B20E-41B9-B0A2-608D85E59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440" y="1786910"/>
            <a:ext cx="3552307" cy="3423800"/>
          </a:xfrm>
          <a:prstGeom prst="rect">
            <a:avLst/>
          </a:prstGeom>
        </p:spPr>
      </p:pic>
      <p:pic>
        <p:nvPicPr>
          <p:cNvPr id="8" name="Picture 2" descr="Resultado de imagen para photon puzzle">
            <a:extLst>
              <a:ext uri="{FF2B5EF4-FFF2-40B4-BE49-F238E27FC236}">
                <a16:creationId xmlns:a16="http://schemas.microsoft.com/office/drawing/2014/main" xmlns="" id="{B58429E2-3F20-421A-AEF0-408E8A2286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7" y="1786910"/>
            <a:ext cx="4063810" cy="33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17372" y="5422841"/>
            <a:ext cx="9736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latin typeface="Comic Sans MS" panose="030F0702030302020204" pitchFamily="66" charset="0"/>
              </a:rPr>
              <a:t>[</a:t>
            </a:r>
            <a:r>
              <a:rPr lang="es-MX" sz="2800" dirty="0">
                <a:latin typeface="Comic Sans MS" panose="030F0702030302020204" pitchFamily="66" charset="0"/>
              </a:rPr>
              <a:t>Jean-François </a:t>
            </a:r>
            <a:r>
              <a:rPr lang="es-MX" sz="2800" dirty="0" err="1" smtClean="0">
                <a:latin typeface="Comic Sans MS" panose="030F0702030302020204" pitchFamily="66" charset="0"/>
              </a:rPr>
              <a:t>Paquet</a:t>
            </a:r>
            <a:r>
              <a:rPr lang="es-MX" sz="2800" dirty="0" smtClean="0">
                <a:latin typeface="Comic Sans MS" panose="030F0702030302020204" pitchFamily="66" charset="0"/>
              </a:rPr>
              <a:t> </a:t>
            </a:r>
            <a:r>
              <a:rPr lang="es-MX" sz="2800" i="1" dirty="0" smtClean="0">
                <a:latin typeface="Comic Sans MS" panose="030F0702030302020204" pitchFamily="66" charset="0"/>
              </a:rPr>
              <a:t>et al. </a:t>
            </a:r>
            <a:r>
              <a:rPr lang="es-MX" sz="2800" dirty="0" err="1" smtClean="0">
                <a:latin typeface="Comic Sans MS" panose="030F0702030302020204" pitchFamily="66" charset="0"/>
              </a:rPr>
              <a:t>Phys</a:t>
            </a:r>
            <a:r>
              <a:rPr lang="es-MX" sz="2800" dirty="0">
                <a:latin typeface="Comic Sans MS" panose="030F0702030302020204" pitchFamily="66" charset="0"/>
              </a:rPr>
              <a:t>. Rev. C </a:t>
            </a:r>
            <a:r>
              <a:rPr lang="es-MX" sz="2800" b="1" dirty="0">
                <a:latin typeface="Comic Sans MS" panose="030F0702030302020204" pitchFamily="66" charset="0"/>
              </a:rPr>
              <a:t>93</a:t>
            </a:r>
            <a:r>
              <a:rPr lang="es-MX" sz="2800" dirty="0">
                <a:latin typeface="Comic Sans MS" panose="030F0702030302020204" pitchFamily="66" charset="0"/>
              </a:rPr>
              <a:t>, </a:t>
            </a:r>
            <a:r>
              <a:rPr lang="es-MX" sz="2800" dirty="0" smtClean="0">
                <a:latin typeface="Comic Sans MS" panose="030F0702030302020204" pitchFamily="66" charset="0"/>
              </a:rPr>
              <a:t>044906 ]</a:t>
            </a:r>
            <a:endParaRPr lang="es-MX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D618DA-8815-45BE-8A70-95382C156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53" y="365124"/>
            <a:ext cx="10515600" cy="827571"/>
          </a:xfrm>
        </p:spPr>
        <p:txBody>
          <a:bodyPr>
            <a:normAutofit fontScale="90000"/>
          </a:bodyPr>
          <a:lstStyle/>
          <a:p>
            <a:pPr algn="ctr"/>
            <a:r>
              <a:rPr lang="es-CO" i="1" dirty="0" err="1" smtClean="0">
                <a:latin typeface="Comic Sans MS" panose="030F0702030302020204" pitchFamily="66" charset="0"/>
              </a:rPr>
              <a:t>Magnetic</a:t>
            </a:r>
            <a:r>
              <a:rPr lang="es-CO" i="1" dirty="0" smtClean="0">
                <a:latin typeface="Comic Sans MS" panose="030F0702030302020204" pitchFamily="66" charset="0"/>
              </a:rPr>
              <a:t> </a:t>
            </a:r>
            <a:r>
              <a:rPr lang="es-CO" i="1" dirty="0" err="1" smtClean="0">
                <a:latin typeface="Comic Sans MS" panose="030F0702030302020204" pitchFamily="66" charset="0"/>
              </a:rPr>
              <a:t>Fields</a:t>
            </a:r>
            <a:r>
              <a:rPr lang="es-CO" i="1" dirty="0" smtClean="0">
                <a:latin typeface="Comic Sans MS" panose="030F0702030302020204" pitchFamily="66" charset="0"/>
              </a:rPr>
              <a:t> in Heavy-Ion </a:t>
            </a:r>
            <a:r>
              <a:rPr lang="es-CO" i="1" dirty="0" err="1" smtClean="0">
                <a:latin typeface="Comic Sans MS" panose="030F0702030302020204" pitchFamily="66" charset="0"/>
              </a:rPr>
              <a:t>Collisions</a:t>
            </a:r>
            <a:r>
              <a:rPr lang="es-CO" i="1" dirty="0">
                <a:latin typeface="Comic Sans MS" panose="030F0702030302020204" pitchFamily="66" charset="0"/>
              </a:rPr>
              <a:t/>
            </a:r>
            <a:br>
              <a:rPr lang="es-CO" i="1" dirty="0">
                <a:latin typeface="Comic Sans MS" panose="030F0702030302020204" pitchFamily="66" charset="0"/>
              </a:rPr>
            </a:b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803C30D-79B2-4C74-AB90-FD6CA75EF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083" y="1931655"/>
            <a:ext cx="4177719" cy="3262890"/>
          </a:xfrm>
          <a:prstGeom prst="rect">
            <a:avLst/>
          </a:prstGeom>
        </p:spPr>
      </p:pic>
      <p:pic>
        <p:nvPicPr>
          <p:cNvPr id="6" name="Picture 4" descr="Resultado de imagen para heavy ion collision">
            <a:extLst>
              <a:ext uri="{FF2B5EF4-FFF2-40B4-BE49-F238E27FC236}">
                <a16:creationId xmlns:a16="http://schemas.microsoft.com/office/drawing/2014/main" xmlns="" id="{C2B16BF4-45E8-4F5D-8F05-F7ED65F87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9" y="2252216"/>
            <a:ext cx="5857461" cy="23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845914" y="5009879"/>
            <a:ext cx="534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Comic Sans MS" panose="030F0702030302020204" pitchFamily="66" charset="0"/>
              </a:rPr>
              <a:t>[V. </a:t>
            </a:r>
            <a:r>
              <a:rPr lang="es-MX" dirty="0" err="1" smtClean="0">
                <a:latin typeface="Comic Sans MS" panose="030F0702030302020204" pitchFamily="66" charset="0"/>
              </a:rPr>
              <a:t>Skokov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i="1" dirty="0" smtClean="0">
                <a:latin typeface="Comic Sans MS" panose="030F0702030302020204" pitchFamily="66" charset="0"/>
              </a:rPr>
              <a:t>et al.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Int</a:t>
            </a:r>
            <a:r>
              <a:rPr lang="es-MX" dirty="0" smtClean="0">
                <a:latin typeface="Comic Sans MS" panose="030F0702030302020204" pitchFamily="66" charset="0"/>
              </a:rPr>
              <a:t>. J. </a:t>
            </a:r>
            <a:r>
              <a:rPr lang="es-MX" dirty="0" err="1" smtClean="0">
                <a:latin typeface="Comic Sans MS" panose="030F0702030302020204" pitchFamily="66" charset="0"/>
              </a:rPr>
              <a:t>Mod.Phys</a:t>
            </a:r>
            <a:r>
              <a:rPr lang="es-MX" dirty="0">
                <a:latin typeface="Comic Sans MS" panose="030F0702030302020204" pitchFamily="66" charset="0"/>
              </a:rPr>
              <a:t>. </a:t>
            </a:r>
            <a:r>
              <a:rPr lang="es-MX" dirty="0" smtClean="0">
                <a:latin typeface="Comic Sans MS" panose="030F0702030302020204" pitchFamily="66" charset="0"/>
              </a:rPr>
              <a:t>A24 (2009</a:t>
            </a:r>
            <a:r>
              <a:rPr lang="es-MX" dirty="0">
                <a:latin typeface="Comic Sans MS" panose="030F0702030302020204" pitchFamily="66" charset="0"/>
              </a:rPr>
              <a:t>) </a:t>
            </a:r>
            <a:r>
              <a:rPr lang="es-MX" dirty="0" smtClean="0">
                <a:latin typeface="Comic Sans MS" panose="030F0702030302020204" pitchFamily="66" charset="0"/>
              </a:rPr>
              <a:t>]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84502" y="4671325"/>
            <a:ext cx="6561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latin typeface="Comic Sans MS" panose="030F0702030302020204" pitchFamily="66" charset="0"/>
              </a:rPr>
              <a:t>[</a:t>
            </a:r>
            <a:r>
              <a:rPr lang="es-MX" sz="1600" dirty="0" err="1" smtClean="0">
                <a:latin typeface="Comic Sans MS" panose="030F0702030302020204" pitchFamily="66" charset="0"/>
              </a:rPr>
              <a:t>Credits</a:t>
            </a:r>
            <a:r>
              <a:rPr lang="es-MX" sz="1600" dirty="0" smtClean="0">
                <a:latin typeface="Comic Sans MS" panose="030F0702030302020204" pitchFamily="66" charset="0"/>
              </a:rPr>
              <a:t>: </a:t>
            </a:r>
            <a:r>
              <a:rPr lang="es-MX" sz="1600" dirty="0" err="1">
                <a:latin typeface="Comic Sans MS" panose="030F0702030302020204" pitchFamily="66" charset="0"/>
              </a:rPr>
              <a:t>Alberica</a:t>
            </a:r>
            <a:r>
              <a:rPr lang="es-MX" sz="1600" dirty="0">
                <a:latin typeface="Comic Sans MS" panose="030F0702030302020204" pitchFamily="66" charset="0"/>
              </a:rPr>
              <a:t> </a:t>
            </a:r>
            <a:r>
              <a:rPr lang="es-MX" sz="1600" dirty="0" err="1">
                <a:latin typeface="Comic Sans MS" panose="030F0702030302020204" pitchFamily="66" charset="0"/>
              </a:rPr>
              <a:t>Toia</a:t>
            </a:r>
            <a:r>
              <a:rPr lang="es-MX" sz="1600" dirty="0">
                <a:latin typeface="Comic Sans MS" panose="030F0702030302020204" pitchFamily="66" charset="0"/>
              </a:rPr>
              <a:t>, </a:t>
            </a:r>
            <a:r>
              <a:rPr lang="es-MX" sz="1600" dirty="0" err="1">
                <a:latin typeface="Comic Sans MS" panose="030F0702030302020204" pitchFamily="66" charset="0"/>
              </a:rPr>
              <a:t>University</a:t>
            </a:r>
            <a:r>
              <a:rPr lang="es-MX" sz="1600" dirty="0">
                <a:latin typeface="Comic Sans MS" panose="030F0702030302020204" pitchFamily="66" charset="0"/>
              </a:rPr>
              <a:t> of </a:t>
            </a:r>
            <a:r>
              <a:rPr lang="es-MX" sz="1600" dirty="0" smtClean="0">
                <a:latin typeface="Comic Sans MS" panose="030F0702030302020204" pitchFamily="66" charset="0"/>
              </a:rPr>
              <a:t>Padua/INFN- </a:t>
            </a:r>
            <a:r>
              <a:rPr lang="es-MX" sz="1600" i="1" dirty="0">
                <a:latin typeface="Comic Sans MS" panose="030F0702030302020204" pitchFamily="66" charset="0"/>
              </a:rPr>
              <a:t>CERN </a:t>
            </a:r>
            <a:r>
              <a:rPr lang="es-MX" sz="1600" i="1" dirty="0" smtClean="0">
                <a:latin typeface="Comic Sans MS" panose="030F0702030302020204" pitchFamily="66" charset="0"/>
              </a:rPr>
              <a:t>Courier]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25004" y="5679825"/>
            <a:ext cx="1165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Comic Sans MS" panose="030F0702030302020204" pitchFamily="66" charset="0"/>
              </a:rPr>
              <a:t>Source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photons</a:t>
            </a:r>
            <a:r>
              <a:rPr lang="es-MX" dirty="0" smtClean="0">
                <a:latin typeface="Comic Sans MS" panose="030F0702030302020204" pitchFamily="66" charset="0"/>
              </a:rPr>
              <a:t> in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early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stages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collision</a:t>
            </a:r>
            <a:r>
              <a:rPr lang="es-MX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es-MX" dirty="0" smtClean="0">
                <a:latin typeface="Comic Sans MS" panose="030F0702030302020204" pitchFamily="66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err="1" smtClean="0">
                <a:latin typeface="Comic Sans MS" panose="030F0702030302020204" pitchFamily="66" charset="0"/>
              </a:rPr>
              <a:t>Magnetic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field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breaks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spatial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symmetry</a:t>
            </a:r>
            <a:r>
              <a:rPr lang="es-MX" dirty="0" smtClean="0">
                <a:latin typeface="Comic Sans MS" panose="030F0702030302020204" pitchFamily="66" charset="0"/>
              </a:rPr>
              <a:t>. 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BB8E35-3B25-4A30-9840-354F4564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i="1" dirty="0" smtClean="0">
                <a:latin typeface="Comic Sans MS" panose="030F0702030302020204" pitchFamily="66" charset="0"/>
              </a:rPr>
              <a:t>Gluon </a:t>
            </a:r>
            <a:r>
              <a:rPr lang="es-CO" i="1" dirty="0" err="1" smtClean="0">
                <a:latin typeface="Comic Sans MS" panose="030F0702030302020204" pitchFamily="66" charset="0"/>
              </a:rPr>
              <a:t>Fusion</a:t>
            </a:r>
            <a:r>
              <a:rPr lang="es-CO" i="1" dirty="0">
                <a:latin typeface="Comic Sans MS" panose="030F0702030302020204" pitchFamily="66" charset="0"/>
              </a:rPr>
              <a:t/>
            </a:r>
            <a:br>
              <a:rPr lang="es-CO" i="1" dirty="0">
                <a:latin typeface="Comic Sans MS" panose="030F0702030302020204" pitchFamily="66" charset="0"/>
              </a:rPr>
            </a:br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1A5294BA-E1DD-4F93-B274-E6112D741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51" y="1027906"/>
            <a:ext cx="5222171" cy="54524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90CB773-4F58-41F5-B2AE-6989C3786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371" y="1079819"/>
            <a:ext cx="5157485" cy="23759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98617DF-7DD0-4800-B258-9DBE64CEE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516" y="3424423"/>
            <a:ext cx="5334000" cy="1438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/>
              <p:cNvSpPr txBox="1"/>
              <p:nvPr/>
            </p:nvSpPr>
            <p:spPr>
              <a:xfrm>
                <a:off x="6060371" y="4836228"/>
                <a:ext cx="5736677" cy="2045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MX" dirty="0" smtClean="0">
                    <a:latin typeface="Comic Sans MS" panose="030F0702030302020204" pitchFamily="66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 (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Furry’s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Theorem</a:t>
                </a:r>
                <a:r>
                  <a:rPr lang="es-MX" dirty="0" smtClean="0">
                    <a:latin typeface="Comic Sans MS" panose="030F0702030302020204" pitchFamily="66" charset="0"/>
                  </a:rPr>
                  <a:t>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MX" dirty="0" smtClean="0">
                  <a:latin typeface="Comic Sans MS" panose="030F0702030302020204" pitchFamily="66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MX" dirty="0" err="1" smtClean="0">
                    <a:latin typeface="Comic Sans MS" panose="030F0702030302020204" pitchFamily="66" charset="0"/>
                  </a:rPr>
                  <a:t>If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all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quarks are in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i="1" dirty="0" smtClean="0">
                        <a:latin typeface="Cambria Math" panose="02040503050406030204" pitchFamily="18" charset="0"/>
                      </a:rPr>
                      <m:t>𝐿𝐿𝐿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s-MX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MX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s-MX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s-MX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(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only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parallel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structures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in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trace).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s-MX" dirty="0" smtClean="0">
                  <a:latin typeface="Comic Sans MS" panose="030F0702030302020204" pitchFamily="66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MX" dirty="0" err="1" smtClean="0">
                    <a:latin typeface="Comic Sans MS" panose="030F0702030302020204" pitchFamily="66" charset="0"/>
                  </a:rPr>
                  <a:t>Dominant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contribution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: 1 quark in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MX" b="0" i="1" smtClean="0">
                        <a:latin typeface="Cambria Math" panose="02040503050406030204" pitchFamily="18" charset="0"/>
                      </a:rPr>
                      <m:t>𝐿𝐿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 and 2 quarks in </a:t>
                </a:r>
                <a:r>
                  <a:rPr lang="es-MX" dirty="0" err="1" smtClean="0">
                    <a:latin typeface="Comic Sans MS" panose="030F0702030302020204" pitchFamily="66" charset="0"/>
                  </a:rPr>
                  <a:t>the</a:t>
                </a:r>
                <a:r>
                  <a:rPr lang="es-MX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MX" b="0" i="1" smtClean="0">
                        <a:latin typeface="Cambria Math" panose="02040503050406030204" pitchFamily="18" charset="0"/>
                      </a:rPr>
                      <m:t>𝐿𝐿𝐿</m:t>
                    </m:r>
                  </m:oMath>
                </a14:m>
                <a:r>
                  <a:rPr lang="es-MX" dirty="0" smtClean="0">
                    <a:latin typeface="Comic Sans MS" panose="030F0702030302020204" pitchFamily="66" charset="0"/>
                  </a:rPr>
                  <a:t>.</a:t>
                </a:r>
                <a:endParaRPr lang="es-MX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3" name="Cuadro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0371" y="4836228"/>
                <a:ext cx="5736677" cy="2045047"/>
              </a:xfrm>
              <a:prstGeom prst="rect">
                <a:avLst/>
              </a:prstGeom>
              <a:blipFill rotWithShape="0">
                <a:blip r:embed="rId5"/>
                <a:stretch>
                  <a:fillRect l="-638" t="-1488" r="-956" b="-3869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81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3DB54BF-2FB4-4624-80D2-65D47A2A3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5" y="101807"/>
            <a:ext cx="5147850" cy="430909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BF28AF1-0CE1-45C0-9E30-71FD6BEE6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780" y="443326"/>
            <a:ext cx="4657725" cy="27908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ADB91DD-7DC8-4319-A6EC-6B4166364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20" y="4412283"/>
            <a:ext cx="5378015" cy="8983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51D3507-7E85-4155-9A60-9BF285E510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600" y="4238625"/>
            <a:ext cx="5614043" cy="143360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39238792-369B-4888-B15E-24E570C9D8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077" y="5579465"/>
            <a:ext cx="3343897" cy="94950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5383215-20BC-4028-B0C1-AE14BC043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3604" y="5819969"/>
            <a:ext cx="2628293" cy="8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572CE1B2-D681-4F26-B819-21C4EDEBE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995" y="228392"/>
            <a:ext cx="7572375" cy="1285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9540A426-7497-4FC0-8F54-0D8A1C7A6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4302"/>
            <a:ext cx="6266075" cy="38739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7BD3138-2E46-4910-9915-A0F9E028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483" y="2145332"/>
            <a:ext cx="5832176" cy="374125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919159" y="1665294"/>
            <a:ext cx="2305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0" i="0" u="none" strike="noStrike" baseline="0" dirty="0" smtClean="0">
                <a:latin typeface="Comic Sans MS" panose="030F0702030302020204" pitchFamily="66" charset="0"/>
              </a:rPr>
              <a:t>(</a:t>
            </a:r>
            <a:r>
              <a:rPr lang="es-MX" b="0" i="0" u="none" strike="noStrike" baseline="0" dirty="0" err="1" smtClean="0">
                <a:latin typeface="Comic Sans MS" panose="030F0702030302020204" pitchFamily="66" charset="0"/>
              </a:rPr>
              <a:t>weighed</a:t>
            </a:r>
            <a:r>
              <a:rPr lang="es-MX" b="0" i="0" u="none" strike="noStrike" baseline="0" dirty="0" smtClean="0">
                <a:latin typeface="Comic Sans MS" panose="030F0702030302020204" pitchFamily="66" charset="0"/>
              </a:rPr>
              <a:t> </a:t>
            </a:r>
            <a:r>
              <a:rPr lang="es-MX" b="0" i="0" u="none" strike="noStrike" baseline="0" dirty="0" err="1" smtClean="0">
                <a:latin typeface="Comic Sans MS" panose="030F0702030302020204" pitchFamily="66" charset="0"/>
              </a:rPr>
              <a:t>average</a:t>
            </a:r>
            <a:r>
              <a:rPr lang="es-MX" b="0" i="0" u="none" strike="noStrike" baseline="0" dirty="0" smtClean="0">
                <a:latin typeface="Comic Sans MS" panose="030F0702030302020204" pitchFamily="66" charset="0"/>
              </a:rPr>
              <a:t>)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298" y="5957595"/>
            <a:ext cx="4726524" cy="7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E560E87-5ABB-4A35-BFF7-6D26B194F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3" y="338137"/>
            <a:ext cx="7972425" cy="695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94EB2A42-21E3-4527-BAEE-E00060047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40" y="1033462"/>
            <a:ext cx="5562436" cy="35782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58987AA-5307-4AF4-8B42-7A7AAAB8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201" y="1033462"/>
            <a:ext cx="5412641" cy="3513712"/>
          </a:xfrm>
          <a:prstGeom prst="rect">
            <a:avLst/>
          </a:prstGeom>
        </p:spPr>
      </p:pic>
      <p:pic>
        <p:nvPicPr>
          <p:cNvPr id="12290" name="Picture 2" descr="Resultado de imagen para gluon self energy">
            <a:extLst>
              <a:ext uri="{FF2B5EF4-FFF2-40B4-BE49-F238E27FC236}">
                <a16:creationId xmlns:a16="http://schemas.microsoft.com/office/drawing/2014/main" xmlns="" id="{7AE91CB7-D57D-48E1-B26E-EBB7F2CF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520" y="4547174"/>
            <a:ext cx="3809853" cy="12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6918BE5F-7206-4207-BA3E-5FAD03546C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4889" y="5784256"/>
            <a:ext cx="3343897" cy="9495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="" id="{28DCCA30-7E13-43D4-857E-1E0C2CDD4E9E}"/>
                  </a:ext>
                </a:extLst>
              </p:cNvPr>
              <p:cNvSpPr txBox="1"/>
              <p:nvPr/>
            </p:nvSpPr>
            <p:spPr>
              <a:xfrm>
                <a:off x="9910873" y="5321588"/>
                <a:ext cx="142032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s-CO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s-CO" sz="3600" dirty="0"/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8DCCA30-7E13-43D4-857E-1E0C2CDD4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873" y="5321588"/>
                <a:ext cx="1420325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8298763" y="175290"/>
            <a:ext cx="30981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Comic Sans MS" panose="030F0702030302020204" pitchFamily="66" charset="0"/>
              </a:rPr>
              <a:t>Flow Velocity: A</a:t>
            </a:r>
            <a:r>
              <a:rPr lang="en-US" b="0" i="0" u="none" strike="noStrike" baseline="0" dirty="0" smtClean="0">
                <a:latin typeface="Comic Sans MS" panose="030F0702030302020204" pitchFamily="66" charset="0"/>
              </a:rPr>
              <a:t>ccounts the sudden change in the pressure.</a:t>
            </a:r>
            <a:endParaRPr lang="es-MX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4525" y="2215975"/>
            <a:ext cx="1155074" cy="43943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5459" y="5048518"/>
            <a:ext cx="4970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latin typeface="Comic Sans MS" panose="030F0702030302020204" pitchFamily="66" charset="0"/>
              </a:rPr>
              <a:t>A complete </a:t>
            </a:r>
            <a:r>
              <a:rPr lang="es-MX" dirty="0" err="1" smtClean="0">
                <a:latin typeface="Comic Sans MS" panose="030F0702030302020204" pitchFamily="66" charset="0"/>
              </a:rPr>
              <a:t>descriptions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needs</a:t>
            </a:r>
            <a:r>
              <a:rPr lang="es-MX" dirty="0" smtClean="0">
                <a:latin typeface="Comic Sans MS" panose="030F0702030302020204" pitchFamily="66" charset="0"/>
              </a:rPr>
              <a:t> to </a:t>
            </a:r>
            <a:r>
              <a:rPr lang="es-MX" dirty="0" err="1" smtClean="0">
                <a:latin typeface="Comic Sans MS" panose="030F0702030302020204" pitchFamily="66" charset="0"/>
              </a:rPr>
              <a:t>take</a:t>
            </a:r>
            <a:r>
              <a:rPr lang="es-MX" dirty="0" smtClean="0">
                <a:latin typeface="Comic Sans MS" panose="030F0702030302020204" pitchFamily="66" charset="0"/>
              </a:rPr>
              <a:t> in </a:t>
            </a:r>
            <a:r>
              <a:rPr lang="es-MX" dirty="0" err="1" smtClean="0">
                <a:latin typeface="Comic Sans MS" panose="030F0702030302020204" pitchFamily="66" charset="0"/>
              </a:rPr>
              <a:t>account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th</a:t>
            </a:r>
            <a:r>
              <a:rPr lang="en-US" dirty="0" smtClean="0">
                <a:latin typeface="Comic Sans MS" panose="030F0702030302020204" pitchFamily="66" charset="0"/>
              </a:rPr>
              <a:t>e mediums dispersive (refraction index).</a:t>
            </a:r>
            <a:endParaRPr lang="es-MX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err="1" smtClean="0">
                <a:latin typeface="Comic Sans MS" panose="030F0702030302020204" pitchFamily="66" charset="0"/>
              </a:rPr>
              <a:t>Conclusions</a:t>
            </a:r>
            <a:endParaRPr lang="es-MX" dirty="0">
              <a:latin typeface="Comic Sans MS" panose="030F0702030302020204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dirty="0" err="1" smtClean="0">
                <a:latin typeface="Comic Sans MS" panose="030F0702030302020204" pitchFamily="66" charset="0"/>
              </a:rPr>
              <a:t>We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have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shown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that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magnetic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field</a:t>
            </a:r>
            <a:r>
              <a:rPr lang="es-MX" dirty="0" smtClean="0">
                <a:latin typeface="Comic Sans MS" panose="030F0702030302020204" pitchFamily="66" charset="0"/>
              </a:rPr>
              <a:t> in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early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stages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collisions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may</a:t>
            </a:r>
            <a:r>
              <a:rPr lang="es-MX" dirty="0" smtClean="0">
                <a:latin typeface="Comic Sans MS" panose="030F0702030302020204" pitchFamily="66" charset="0"/>
              </a:rPr>
              <a:t> be </a:t>
            </a:r>
            <a:r>
              <a:rPr lang="es-MX" dirty="0" err="1" smtClean="0">
                <a:latin typeface="Comic Sans MS" panose="030F0702030302020204" pitchFamily="66" charset="0"/>
              </a:rPr>
              <a:t>an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important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source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photons</a:t>
            </a:r>
            <a:r>
              <a:rPr lang="es-MX" dirty="0" smtClean="0"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buNone/>
            </a:pPr>
            <a:endParaRPr lang="es-MX" dirty="0" smtClean="0">
              <a:latin typeface="Comic Sans MS" panose="030F0702030302020204" pitchFamily="66" charset="0"/>
            </a:endParaRPr>
          </a:p>
          <a:p>
            <a:pPr algn="just"/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presence</a:t>
            </a:r>
            <a:r>
              <a:rPr lang="es-MX" dirty="0" smtClean="0">
                <a:latin typeface="Comic Sans MS" panose="030F0702030302020204" pitchFamily="66" charset="0"/>
              </a:rPr>
              <a:t> of intense </a:t>
            </a:r>
            <a:r>
              <a:rPr lang="es-MX" dirty="0" err="1" smtClean="0">
                <a:latin typeface="Comic Sans MS" panose="030F0702030302020204" pitchFamily="66" charset="0"/>
              </a:rPr>
              <a:t>magnetic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fields</a:t>
            </a:r>
            <a:r>
              <a:rPr lang="es-MX" dirty="0" smtClean="0">
                <a:latin typeface="Comic Sans MS" panose="030F0702030302020204" pitchFamily="66" charset="0"/>
              </a:rPr>
              <a:t> open new </a:t>
            </a:r>
            <a:r>
              <a:rPr lang="es-MX" dirty="0" err="1" smtClean="0">
                <a:latin typeface="Comic Sans MS" panose="030F0702030302020204" pitchFamily="66" charset="0"/>
              </a:rPr>
              <a:t>channels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for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photon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production</a:t>
            </a:r>
            <a:r>
              <a:rPr lang="es-MX" dirty="0" smtClean="0">
                <a:latin typeface="Comic Sans MS" panose="030F0702030302020204" pitchFamily="66" charset="0"/>
              </a:rPr>
              <a:t> (gluon </a:t>
            </a:r>
            <a:r>
              <a:rPr lang="es-MX" dirty="0" err="1" smtClean="0">
                <a:latin typeface="Comic Sans MS" panose="030F0702030302020204" pitchFamily="66" charset="0"/>
              </a:rPr>
              <a:t>fusion</a:t>
            </a:r>
            <a:r>
              <a:rPr lang="es-MX" dirty="0" smtClean="0">
                <a:latin typeface="Comic Sans MS" panose="030F0702030302020204" pitchFamily="66" charset="0"/>
              </a:rPr>
              <a:t>) in heavy </a:t>
            </a:r>
            <a:r>
              <a:rPr lang="es-MX" dirty="0" err="1" smtClean="0">
                <a:latin typeface="Comic Sans MS" panose="030F0702030302020204" pitchFamily="66" charset="0"/>
              </a:rPr>
              <a:t>ions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collisions</a:t>
            </a:r>
            <a:r>
              <a:rPr lang="es-MX" dirty="0" smtClean="0">
                <a:latin typeface="Comic Sans MS" panose="030F0702030302020204" pitchFamily="66" charset="0"/>
              </a:rPr>
              <a:t>. </a:t>
            </a:r>
          </a:p>
          <a:p>
            <a:pPr marL="0" indent="0" algn="just">
              <a:buNone/>
            </a:pPr>
            <a:endParaRPr lang="es-MX" dirty="0" smtClean="0">
              <a:latin typeface="Comic Sans MS" panose="030F0702030302020204" pitchFamily="66" charset="0"/>
            </a:endParaRPr>
          </a:p>
          <a:p>
            <a:pPr algn="just"/>
            <a:r>
              <a:rPr lang="es-MX" dirty="0" err="1" smtClean="0">
                <a:latin typeface="Comic Sans MS" panose="030F0702030302020204" pitchFamily="66" charset="0"/>
              </a:rPr>
              <a:t>Our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calculations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provide</a:t>
            </a:r>
            <a:r>
              <a:rPr lang="es-MX" dirty="0" smtClean="0">
                <a:latin typeface="Comic Sans MS" panose="030F0702030302020204" pitchFamily="66" charset="0"/>
              </a:rPr>
              <a:t> a </a:t>
            </a:r>
            <a:r>
              <a:rPr lang="es-MX" dirty="0" err="1" smtClean="0">
                <a:latin typeface="Comic Sans MS" panose="030F0702030302020204" pitchFamily="66" charset="0"/>
              </a:rPr>
              <a:t>better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description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yield</a:t>
            </a:r>
            <a:r>
              <a:rPr lang="es-MX" dirty="0" smtClean="0">
                <a:latin typeface="Comic Sans MS" panose="030F0702030302020204" pitchFamily="66" charset="0"/>
              </a:rPr>
              <a:t> and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elliptic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flow</a:t>
            </a:r>
            <a:r>
              <a:rPr lang="es-MX" dirty="0" smtClean="0">
                <a:latin typeface="Comic Sans MS" panose="030F0702030302020204" pitchFamily="66" charset="0"/>
              </a:rPr>
              <a:t> at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lowest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end</a:t>
            </a:r>
            <a:r>
              <a:rPr lang="es-MX" dirty="0" smtClean="0">
                <a:latin typeface="Comic Sans MS" panose="030F0702030302020204" pitchFamily="66" charset="0"/>
              </a:rPr>
              <a:t> of </a:t>
            </a:r>
            <a:r>
              <a:rPr lang="es-MX" dirty="0" err="1" smtClean="0">
                <a:latin typeface="Comic Sans MS" panose="030F0702030302020204" pitchFamily="66" charset="0"/>
              </a:rPr>
              <a:t>the</a:t>
            </a:r>
            <a:r>
              <a:rPr lang="es-MX" dirty="0" smtClean="0">
                <a:latin typeface="Comic Sans MS" panose="030F0702030302020204" pitchFamily="66" charset="0"/>
              </a:rPr>
              <a:t> </a:t>
            </a:r>
            <a:r>
              <a:rPr lang="es-MX" dirty="0" err="1" smtClean="0">
                <a:latin typeface="Comic Sans MS" panose="030F0702030302020204" pitchFamily="66" charset="0"/>
              </a:rPr>
              <a:t>spectrum</a:t>
            </a:r>
            <a:r>
              <a:rPr lang="es-MX" dirty="0" smtClean="0">
                <a:latin typeface="Comic Sans MS" panose="030F0702030302020204" pitchFamily="66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145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206</Words>
  <Application>Microsoft Office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Comic Sans MS</vt:lpstr>
      <vt:lpstr>Tema de Office</vt:lpstr>
      <vt:lpstr>Prompt photon yield and v_2 coefficient from gluon fusion induced by magnetic field</vt:lpstr>
      <vt:lpstr>Photons in Heavy-Ion Collisions</vt:lpstr>
      <vt:lpstr>Photon Excess </vt:lpstr>
      <vt:lpstr>Magnetic Fields in Heavy-Ion Collisions </vt:lpstr>
      <vt:lpstr>Gluon Fusion </vt:lpstr>
      <vt:lpstr>Presentación de PowerPoint</vt:lpstr>
      <vt:lpstr>Presentación de PowerPoint</vt:lpstr>
      <vt:lpstr>Presentación de PowerPoint</vt:lpstr>
      <vt:lpstr>Conclusions</vt:lpstr>
      <vt:lpstr>Thanks 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Prompt photon yield and v_2coefficient from gluon fusion induced by magnetic field</dc:title>
  <dc:creator>Jorge David Castaño Yepes</dc:creator>
  <cp:lastModifiedBy>Jorge David Castaño Yepes</cp:lastModifiedBy>
  <cp:revision>25</cp:revision>
  <dcterms:created xsi:type="dcterms:W3CDTF">2017-09-11T04:13:13Z</dcterms:created>
  <dcterms:modified xsi:type="dcterms:W3CDTF">2017-09-11T05:07:09Z</dcterms:modified>
</cp:coreProperties>
</file>