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99" r:id="rId4"/>
    <p:sldId id="300" r:id="rId5"/>
    <p:sldId id="304" r:id="rId6"/>
    <p:sldId id="339" r:id="rId7"/>
    <p:sldId id="344" r:id="rId8"/>
    <p:sldId id="352" r:id="rId9"/>
    <p:sldId id="340" r:id="rId10"/>
    <p:sldId id="343" r:id="rId11"/>
    <p:sldId id="351" r:id="rId12"/>
    <p:sldId id="349" r:id="rId13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MX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MX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38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s-MX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39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s-MX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0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693629BD-C0C7-4312-8602-5541A57998E9}" type="slidenum">
              <a:rPr lang="es-MX" sz="1400">
                <a:latin typeface="Times New Roman"/>
              </a:r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5647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PlaceHolder 1"/>
          <p:cNvSpPr>
            <a:spLocks noGrp="1"/>
          </p:cNvSpPr>
          <p:nvPr>
            <p:ph type="body"/>
          </p:nvPr>
        </p:nvSpPr>
        <p:spPr>
          <a:xfrm>
            <a:off x="360" y="0"/>
            <a:ext cx="11791800" cy="1179180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/>
          </a:p>
        </p:txBody>
      </p:sp>
      <p:sp>
        <p:nvSpPr>
          <p:cNvPr id="1222" name="CustomShape 2"/>
          <p:cNvSpPr/>
          <p:nvPr/>
        </p:nvSpPr>
        <p:spPr>
          <a:xfrm>
            <a:off x="360" y="0"/>
            <a:ext cx="11791800" cy="11791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F4DF13E9-3313-434E-8D99-96B31AB2C682}" type="slidenum">
              <a:rPr lang="es-MX">
                <a:solidFill>
                  <a:srgbClr val="FFFFFF"/>
                </a:solidFill>
                <a:latin typeface="Arial"/>
                <a:ea typeface="+mn-ea"/>
              </a:rPr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4" name="33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34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MX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MX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MX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MX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MX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MX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MX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MX" sz="2000">
                <a:latin typeface="Arial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emf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emf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6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emf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683640" y="978120"/>
            <a:ext cx="7915320" cy="2077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MX" sz="2800" i="1" dirty="0" smtClean="0">
                <a:solidFill>
                  <a:srgbClr val="FFFFFF"/>
                </a:solidFill>
                <a:latin typeface="Lucida Sans"/>
              </a:rPr>
              <a:t>Test of </a:t>
            </a:r>
            <a:r>
              <a:rPr lang="es-MX" sz="2800" i="1" dirty="0" err="1" smtClean="0">
                <a:solidFill>
                  <a:srgbClr val="FFFFFF"/>
                </a:solidFill>
                <a:latin typeface="Lucida Sans"/>
              </a:rPr>
              <a:t>hadronic</a:t>
            </a:r>
            <a:r>
              <a:rPr lang="es-MX" sz="2800" i="1" dirty="0" smtClean="0">
                <a:solidFill>
                  <a:srgbClr val="FFFFFF"/>
                </a:solidFill>
                <a:latin typeface="Lucida Sans"/>
              </a:rPr>
              <a:t> </a:t>
            </a:r>
            <a:r>
              <a:rPr lang="es-MX" sz="2800" i="1" dirty="0" err="1" smtClean="0">
                <a:solidFill>
                  <a:srgbClr val="FFFFFF"/>
                </a:solidFill>
                <a:latin typeface="Lucida Sans"/>
              </a:rPr>
              <a:t>models</a:t>
            </a:r>
            <a:r>
              <a:rPr lang="es-MX" sz="2800" i="1" dirty="0" smtClean="0">
                <a:solidFill>
                  <a:srgbClr val="FFFFFF"/>
                </a:solidFill>
                <a:latin typeface="Lucida Sans"/>
              </a:rPr>
              <a:t> of </a:t>
            </a:r>
            <a:r>
              <a:rPr lang="es-MX" sz="2800" i="1" dirty="0" smtClean="0">
                <a:solidFill>
                  <a:srgbClr val="FFFFFF"/>
                </a:solidFill>
                <a:latin typeface="Lucida Sans"/>
              </a:rPr>
              <a:t>High </a:t>
            </a:r>
            <a:r>
              <a:rPr lang="es-MX" sz="2800" i="1" dirty="0" err="1" smtClean="0">
                <a:solidFill>
                  <a:srgbClr val="FFFFFF"/>
                </a:solidFill>
                <a:latin typeface="Lucida Sans"/>
              </a:rPr>
              <a:t>Energy</a:t>
            </a:r>
            <a:r>
              <a:rPr lang="es-MX" sz="2800" i="1" dirty="0" smtClean="0">
                <a:solidFill>
                  <a:srgbClr val="FFFFFF"/>
                </a:solidFill>
                <a:latin typeface="Lucida Sans"/>
              </a:rPr>
              <a:t> (SIBYLL 2.3) </a:t>
            </a:r>
            <a:r>
              <a:rPr lang="es-MX" sz="2800" i="1" dirty="0" err="1" smtClean="0">
                <a:solidFill>
                  <a:srgbClr val="FFFFFF"/>
                </a:solidFill>
                <a:latin typeface="Lucida Sans"/>
              </a:rPr>
              <a:t>using</a:t>
            </a:r>
            <a:r>
              <a:rPr lang="es-MX" sz="2800" i="1" dirty="0" smtClean="0">
                <a:solidFill>
                  <a:srgbClr val="FFFFFF"/>
                </a:solidFill>
                <a:latin typeface="Lucida Sans"/>
              </a:rPr>
              <a:t> KASCADE-Grande Data</a:t>
            </a:r>
            <a:endParaRPr dirty="0"/>
          </a:p>
        </p:txBody>
      </p:sp>
      <p:pic>
        <p:nvPicPr>
          <p:cNvPr id="42" name="41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72000" y="3951360"/>
            <a:ext cx="8778960" cy="2523600"/>
          </a:xfrm>
          <a:prstGeom prst="rect">
            <a:avLst/>
          </a:prstGeom>
          <a:ln>
            <a:noFill/>
          </a:ln>
        </p:spPr>
      </p:pic>
      <p:sp>
        <p:nvSpPr>
          <p:cNvPr id="43" name="CustomShape 2"/>
          <p:cNvSpPr/>
          <p:nvPr/>
        </p:nvSpPr>
        <p:spPr>
          <a:xfrm>
            <a:off x="1220040" y="5068800"/>
            <a:ext cx="4962960" cy="397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1500" b="1" dirty="0">
                <a:solidFill>
                  <a:srgbClr val="FFFFFF"/>
                </a:solidFill>
                <a:latin typeface="Lucida Sans"/>
              </a:rPr>
              <a:t>David Rivera Rangel. IFM-UMSNH</a:t>
            </a:r>
            <a:endParaRPr dirty="0"/>
          </a:p>
        </p:txBody>
      </p:sp>
      <p:sp>
        <p:nvSpPr>
          <p:cNvPr id="44" name="CustomShape 3"/>
          <p:cNvSpPr/>
          <p:nvPr/>
        </p:nvSpPr>
        <p:spPr>
          <a:xfrm>
            <a:off x="72000" y="5436000"/>
            <a:ext cx="6115320" cy="397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1500" b="1" dirty="0" smtClean="0">
                <a:solidFill>
                  <a:srgbClr val="FFFFFF"/>
                </a:solidFill>
                <a:latin typeface="Lucida Sans"/>
              </a:rPr>
              <a:t> </a:t>
            </a:r>
            <a:r>
              <a:rPr lang="es-MX" sz="1500" b="1" dirty="0">
                <a:solidFill>
                  <a:srgbClr val="FFFFFF"/>
                </a:solidFill>
                <a:latin typeface="Lucida Sans"/>
              </a:rPr>
              <a:t>Dr. Juan Carlos Arteaga Velázquez. IFM-UMSNH</a:t>
            </a:r>
            <a:endParaRPr dirty="0"/>
          </a:p>
          <a:p>
            <a:pPr algn="r">
              <a:lnSpc>
                <a:spcPct val="100000"/>
              </a:lnSpc>
            </a:pPr>
            <a:endParaRPr dirty="0"/>
          </a:p>
        </p:txBody>
      </p:sp>
      <p:sp>
        <p:nvSpPr>
          <p:cNvPr id="45" name="CustomShape 4"/>
          <p:cNvSpPr/>
          <p:nvPr/>
        </p:nvSpPr>
        <p:spPr>
          <a:xfrm>
            <a:off x="1914480" y="4096440"/>
            <a:ext cx="4962960" cy="397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MX" sz="2000" b="1" dirty="0" smtClean="0">
                <a:solidFill>
                  <a:srgbClr val="FFFFFF"/>
                </a:solidFill>
                <a:latin typeface="Lucida Sans"/>
              </a:rPr>
              <a:t>Flash </a:t>
            </a:r>
            <a:r>
              <a:rPr lang="es-MX" sz="2000" b="1" dirty="0" err="1" smtClean="0">
                <a:solidFill>
                  <a:srgbClr val="FFFFFF"/>
                </a:solidFill>
                <a:latin typeface="Lucida Sans"/>
              </a:rPr>
              <a:t>Talk</a:t>
            </a:r>
            <a:endParaRPr dirty="0"/>
          </a:p>
        </p:txBody>
      </p:sp>
      <p:sp>
        <p:nvSpPr>
          <p:cNvPr id="46" name="CustomShape 5"/>
          <p:cNvSpPr/>
          <p:nvPr/>
        </p:nvSpPr>
        <p:spPr>
          <a:xfrm>
            <a:off x="0" y="6474960"/>
            <a:ext cx="9128880" cy="397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1200" smtClean="0">
                <a:solidFill>
                  <a:srgbClr val="FFFFFF"/>
                </a:solidFill>
                <a:latin typeface="Lucida Sans"/>
              </a:rPr>
              <a:t>hadronic</a:t>
            </a:r>
            <a:r>
              <a:rPr lang="es-MX" sz="1200" dirty="0" smtClean="0">
                <a:solidFill>
                  <a:srgbClr val="FFFFFF"/>
                </a:solidFill>
                <a:latin typeface="Lucida Sans"/>
              </a:rPr>
              <a:t> </a:t>
            </a:r>
            <a:r>
              <a:rPr lang="es-MX" sz="1200" dirty="0" err="1" smtClean="0">
                <a:solidFill>
                  <a:srgbClr val="FFFFFF"/>
                </a:solidFill>
                <a:latin typeface="Lucida Sans"/>
              </a:rPr>
              <a:t>Models</a:t>
            </a:r>
            <a:r>
              <a:rPr lang="es-MX" sz="1200" dirty="0" smtClean="0">
                <a:solidFill>
                  <a:srgbClr val="FFFFFF"/>
                </a:solidFill>
                <a:latin typeface="Lucida Sans"/>
              </a:rPr>
              <a:t> test                                                                                  Tlaxcala, Tlaxcala 11/09/2017</a:t>
            </a:r>
            <a:r>
              <a:rPr lang="es-MX" sz="1500" dirty="0" smtClean="0">
                <a:solidFill>
                  <a:srgbClr val="FFFFFF"/>
                </a:solidFill>
                <a:latin typeface="Lucida Sans"/>
              </a:rPr>
              <a:t> </a:t>
            </a:r>
            <a:r>
              <a:rPr lang="es-MX" sz="1500" b="1" dirty="0" smtClean="0">
                <a:solidFill>
                  <a:srgbClr val="FFFFFF"/>
                </a:solidFill>
                <a:latin typeface="Lucida Sans"/>
              </a:rPr>
              <a:t> </a:t>
            </a:r>
            <a:endParaRPr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CustomShape 1"/>
          <p:cNvSpPr/>
          <p:nvPr/>
        </p:nvSpPr>
        <p:spPr>
          <a:xfrm>
            <a:off x="5857920" y="1000080"/>
            <a:ext cx="3280320" cy="208440"/>
          </a:xfrm>
          <a:prstGeom prst="rect">
            <a:avLst/>
          </a:prstGeom>
          <a:solidFill>
            <a:srgbClr val="768D5A"/>
          </a:solidFill>
          <a:ln>
            <a:noFill/>
          </a:ln>
        </p:spPr>
      </p:sp>
      <p:sp>
        <p:nvSpPr>
          <p:cNvPr id="1117" name="Line 2"/>
          <p:cNvSpPr/>
          <p:nvPr/>
        </p:nvSpPr>
        <p:spPr>
          <a:xfrm>
            <a:off x="4929120" y="1071360"/>
            <a:ext cx="2214360" cy="1440"/>
          </a:xfrm>
          <a:prstGeom prst="line">
            <a:avLst/>
          </a:prstGeom>
          <a:ln w="9360">
            <a:solidFill>
              <a:srgbClr val="998846"/>
            </a:solidFill>
            <a:round/>
          </a:ln>
        </p:spPr>
      </p:sp>
      <p:sp>
        <p:nvSpPr>
          <p:cNvPr id="1118" name="CustomShape 3"/>
          <p:cNvSpPr/>
          <p:nvPr/>
        </p:nvSpPr>
        <p:spPr>
          <a:xfrm>
            <a:off x="1143000" y="142920"/>
            <a:ext cx="2066040" cy="351360"/>
          </a:xfrm>
          <a:prstGeom prst="rect">
            <a:avLst/>
          </a:prstGeom>
          <a:solidFill>
            <a:srgbClr val="C4D0B5"/>
          </a:solidFill>
          <a:ln>
            <a:noFill/>
          </a:ln>
        </p:spPr>
      </p:sp>
      <p:pic>
        <p:nvPicPr>
          <p:cNvPr id="1119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144440" y="357120"/>
            <a:ext cx="7993800" cy="644040"/>
          </a:xfrm>
          <a:prstGeom prst="rect">
            <a:avLst/>
          </a:prstGeom>
          <a:ln>
            <a:noFill/>
          </a:ln>
        </p:spPr>
      </p:pic>
      <p:pic>
        <p:nvPicPr>
          <p:cNvPr id="1120" name="logo.avi"/>
          <p:cNvPicPr/>
          <p:nvPr/>
        </p:nvPicPr>
        <p:blipFill>
          <a:blip r:embed="rId3"/>
          <a:stretch>
            <a:fillRect/>
          </a:stretch>
        </p:blipFill>
        <p:spPr>
          <a:xfrm>
            <a:off x="-11160" y="0"/>
            <a:ext cx="1362600" cy="1362600"/>
          </a:xfrm>
          <a:prstGeom prst="rect">
            <a:avLst/>
          </a:prstGeom>
          <a:ln>
            <a:noFill/>
          </a:ln>
        </p:spPr>
      </p:pic>
      <p:sp>
        <p:nvSpPr>
          <p:cNvPr id="1121" name="CustomShape 4"/>
          <p:cNvSpPr/>
          <p:nvPr/>
        </p:nvSpPr>
        <p:spPr>
          <a:xfrm>
            <a:off x="3005280" y="428760"/>
            <a:ext cx="6066360" cy="572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2000" b="1" dirty="0" smtClean="0">
                <a:solidFill>
                  <a:srgbClr val="FFFFFF"/>
                </a:solidFill>
                <a:latin typeface="Lucida Sans"/>
                <a:ea typeface="DejaVu Sans"/>
              </a:rPr>
              <a:t>ENERGY VS CHARGED PARTICLES</a:t>
            </a:r>
            <a:endParaRPr dirty="0"/>
          </a:p>
        </p:txBody>
      </p:sp>
      <p:sp>
        <p:nvSpPr>
          <p:cNvPr id="1122" name="CustomShape 5"/>
          <p:cNvSpPr/>
          <p:nvPr/>
        </p:nvSpPr>
        <p:spPr>
          <a:xfrm>
            <a:off x="155520" y="-1881360"/>
            <a:ext cx="3918600" cy="3918600"/>
          </a:xfrm>
          <a:prstGeom prst="rect">
            <a:avLst/>
          </a:prstGeom>
          <a:noFill/>
          <a:ln>
            <a:noFill/>
          </a:ln>
        </p:spPr>
      </p:sp>
      <p:sp>
        <p:nvSpPr>
          <p:cNvPr id="1123" name="CustomShape 6"/>
          <p:cNvSpPr/>
          <p:nvPr/>
        </p:nvSpPr>
        <p:spPr>
          <a:xfrm>
            <a:off x="155520" y="-144360"/>
            <a:ext cx="299160" cy="299160"/>
          </a:xfrm>
          <a:prstGeom prst="rect">
            <a:avLst/>
          </a:prstGeom>
          <a:noFill/>
          <a:ln>
            <a:noFill/>
          </a:ln>
        </p:spPr>
      </p:sp>
      <p:pic>
        <p:nvPicPr>
          <p:cNvPr id="1124" name="Picture 2"/>
          <p:cNvPicPr/>
          <p:nvPr/>
        </p:nvPicPr>
        <p:blipFill>
          <a:blip r:embed="rId4"/>
          <a:stretch>
            <a:fillRect/>
          </a:stretch>
        </p:blipFill>
        <p:spPr>
          <a:xfrm>
            <a:off x="60480" y="-11160"/>
            <a:ext cx="1373760" cy="1373760"/>
          </a:xfrm>
          <a:prstGeom prst="rect">
            <a:avLst/>
          </a:prstGeom>
          <a:ln>
            <a:noFill/>
          </a:ln>
        </p:spPr>
      </p:pic>
      <p:sp>
        <p:nvSpPr>
          <p:cNvPr id="1125" name="CustomShape 7"/>
          <p:cNvSpPr/>
          <p:nvPr/>
        </p:nvSpPr>
        <p:spPr>
          <a:xfrm>
            <a:off x="6049080" y="4536000"/>
            <a:ext cx="717480" cy="3574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</p:sp>
      <p:sp>
        <p:nvSpPr>
          <p:cNvPr id="1126" name="CustomShape 8"/>
          <p:cNvSpPr/>
          <p:nvPr/>
        </p:nvSpPr>
        <p:spPr>
          <a:xfrm>
            <a:off x="-11160" y="6933600"/>
            <a:ext cx="9128520" cy="397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1200" u="sng" dirty="0">
                <a:solidFill>
                  <a:srgbClr val="000000"/>
                </a:solidFill>
                <a:latin typeface="Lucida Sans"/>
                <a:ea typeface="DejaVu Sans"/>
              </a:rPr>
              <a:t>Pruebas de modelos </a:t>
            </a:r>
            <a:r>
              <a:rPr lang="es-MX" sz="1200" u="sng" dirty="0" err="1">
                <a:solidFill>
                  <a:srgbClr val="000000"/>
                </a:solidFill>
                <a:latin typeface="Lucida Sans"/>
                <a:ea typeface="DejaVu Sans"/>
              </a:rPr>
              <a:t>hadrónicos</a:t>
            </a:r>
            <a:r>
              <a:rPr lang="es-MX" sz="1200" u="sng" dirty="0">
                <a:solidFill>
                  <a:srgbClr val="000000"/>
                </a:solidFill>
                <a:latin typeface="Lucida Sans"/>
                <a:ea typeface="DejaVu Sans"/>
              </a:rPr>
              <a:t>                                                                                  Morelia, Michoacán 03/07/2017</a:t>
            </a:r>
            <a:r>
              <a:rPr lang="es-MX" sz="1500" u="sng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r>
              <a:rPr lang="es-MX" sz="1500" b="1" u="sng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endParaRPr u="sng" dirty="0"/>
          </a:p>
        </p:txBody>
      </p:sp>
      <p:pic>
        <p:nvPicPr>
          <p:cNvPr id="1127" name="1126 Imagen"/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1440000"/>
            <a:ext cx="9000000" cy="511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CustomShape 1"/>
          <p:cNvSpPr/>
          <p:nvPr/>
        </p:nvSpPr>
        <p:spPr>
          <a:xfrm>
            <a:off x="5857920" y="1000080"/>
            <a:ext cx="3280680" cy="208800"/>
          </a:xfrm>
          <a:prstGeom prst="rect">
            <a:avLst/>
          </a:prstGeom>
          <a:solidFill>
            <a:srgbClr val="768D5A"/>
          </a:solidFill>
          <a:ln>
            <a:noFill/>
          </a:ln>
        </p:spPr>
      </p:sp>
      <p:sp>
        <p:nvSpPr>
          <p:cNvPr id="1211" name="Line 2"/>
          <p:cNvSpPr/>
          <p:nvPr/>
        </p:nvSpPr>
        <p:spPr>
          <a:xfrm>
            <a:off x="4929120" y="1071360"/>
            <a:ext cx="2214360" cy="1440"/>
          </a:xfrm>
          <a:prstGeom prst="line">
            <a:avLst/>
          </a:prstGeom>
          <a:ln w="9360">
            <a:solidFill>
              <a:srgbClr val="998846"/>
            </a:solidFill>
            <a:round/>
          </a:ln>
        </p:spPr>
      </p:sp>
      <p:sp>
        <p:nvSpPr>
          <p:cNvPr id="1212" name="CustomShape 3"/>
          <p:cNvSpPr/>
          <p:nvPr/>
        </p:nvSpPr>
        <p:spPr>
          <a:xfrm>
            <a:off x="1143000" y="142920"/>
            <a:ext cx="2066400" cy="351720"/>
          </a:xfrm>
          <a:prstGeom prst="rect">
            <a:avLst/>
          </a:prstGeom>
          <a:solidFill>
            <a:srgbClr val="C4D0B5"/>
          </a:solidFill>
          <a:ln>
            <a:noFill/>
          </a:ln>
        </p:spPr>
      </p:sp>
      <p:pic>
        <p:nvPicPr>
          <p:cNvPr id="1213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144440" y="357120"/>
            <a:ext cx="7994160" cy="644400"/>
          </a:xfrm>
          <a:prstGeom prst="rect">
            <a:avLst/>
          </a:prstGeom>
          <a:ln>
            <a:noFill/>
          </a:ln>
        </p:spPr>
      </p:pic>
      <p:pic>
        <p:nvPicPr>
          <p:cNvPr id="1214" name="logo.avi"/>
          <p:cNvPicPr/>
          <p:nvPr/>
        </p:nvPicPr>
        <p:blipFill>
          <a:blip r:embed="rId3"/>
          <a:stretch>
            <a:fillRect/>
          </a:stretch>
        </p:blipFill>
        <p:spPr>
          <a:xfrm>
            <a:off x="-11160" y="0"/>
            <a:ext cx="1362960" cy="1362960"/>
          </a:xfrm>
          <a:prstGeom prst="rect">
            <a:avLst/>
          </a:prstGeom>
          <a:ln>
            <a:noFill/>
          </a:ln>
        </p:spPr>
      </p:pic>
      <p:sp>
        <p:nvSpPr>
          <p:cNvPr id="1215" name="CustomShape 4"/>
          <p:cNvSpPr/>
          <p:nvPr/>
        </p:nvSpPr>
        <p:spPr>
          <a:xfrm>
            <a:off x="3000240" y="428760"/>
            <a:ext cx="6066720" cy="572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3200" b="1" dirty="0" smtClean="0">
                <a:solidFill>
                  <a:srgbClr val="FFFFFF"/>
                </a:solidFill>
                <a:latin typeface="Lucida Sans"/>
              </a:rPr>
              <a:t>SUMMARY</a:t>
            </a:r>
            <a:endParaRPr dirty="0"/>
          </a:p>
        </p:txBody>
      </p:sp>
      <p:sp>
        <p:nvSpPr>
          <p:cNvPr id="1216" name="CustomShape 5"/>
          <p:cNvSpPr/>
          <p:nvPr/>
        </p:nvSpPr>
        <p:spPr>
          <a:xfrm>
            <a:off x="155520" y="-1881360"/>
            <a:ext cx="3918960" cy="3918960"/>
          </a:xfrm>
          <a:prstGeom prst="rect">
            <a:avLst/>
          </a:prstGeom>
          <a:noFill/>
          <a:ln>
            <a:noFill/>
          </a:ln>
        </p:spPr>
      </p:sp>
      <p:sp>
        <p:nvSpPr>
          <p:cNvPr id="1217" name="CustomShape 6"/>
          <p:cNvSpPr/>
          <p:nvPr/>
        </p:nvSpPr>
        <p:spPr>
          <a:xfrm>
            <a:off x="155520" y="-144360"/>
            <a:ext cx="299520" cy="299520"/>
          </a:xfrm>
          <a:prstGeom prst="rect">
            <a:avLst/>
          </a:prstGeom>
          <a:noFill/>
          <a:ln>
            <a:noFill/>
          </a:ln>
        </p:spPr>
      </p:sp>
      <p:pic>
        <p:nvPicPr>
          <p:cNvPr id="1218" name="Picture 2"/>
          <p:cNvPicPr/>
          <p:nvPr/>
        </p:nvPicPr>
        <p:blipFill>
          <a:blip r:embed="rId4"/>
          <a:stretch>
            <a:fillRect/>
          </a:stretch>
        </p:blipFill>
        <p:spPr>
          <a:xfrm>
            <a:off x="60480" y="-11160"/>
            <a:ext cx="1374120" cy="1374120"/>
          </a:xfrm>
          <a:prstGeom prst="rect">
            <a:avLst/>
          </a:prstGeom>
          <a:ln>
            <a:noFill/>
          </a:ln>
        </p:spPr>
      </p:pic>
      <p:sp>
        <p:nvSpPr>
          <p:cNvPr id="1219" name="CustomShape 7"/>
          <p:cNvSpPr/>
          <p:nvPr/>
        </p:nvSpPr>
        <p:spPr>
          <a:xfrm>
            <a:off x="1080720" y="1439280"/>
            <a:ext cx="6332400" cy="1870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  <a:buBlip>
                <a:blip r:embed="rId5"/>
              </a:buBlip>
            </a:pPr>
            <a:r>
              <a:rPr lang="es-MX" dirty="0" err="1" smtClean="0">
                <a:latin typeface="Arial"/>
                <a:ea typeface="Ubuntu"/>
              </a:rPr>
              <a:t>We</a:t>
            </a:r>
            <a:r>
              <a:rPr lang="es-MX" dirty="0" smtClean="0">
                <a:latin typeface="Arial"/>
                <a:ea typeface="Ubuntu"/>
              </a:rPr>
              <a:t> </a:t>
            </a:r>
            <a:r>
              <a:rPr lang="es-MX" dirty="0" err="1" smtClean="0">
                <a:latin typeface="Arial"/>
                <a:ea typeface="Ubuntu"/>
              </a:rPr>
              <a:t>have</a:t>
            </a:r>
            <a:r>
              <a:rPr lang="es-MX" dirty="0" smtClean="0">
                <a:latin typeface="Arial"/>
                <a:ea typeface="Ubuntu"/>
              </a:rPr>
              <a:t> </a:t>
            </a:r>
            <a:r>
              <a:rPr lang="es-MX" dirty="0" err="1" smtClean="0">
                <a:latin typeface="Arial"/>
                <a:ea typeface="Ubuntu"/>
              </a:rPr>
              <a:t>found</a:t>
            </a:r>
            <a:r>
              <a:rPr lang="es-MX" dirty="0" smtClean="0">
                <a:latin typeface="Arial"/>
                <a:ea typeface="Ubuntu"/>
              </a:rPr>
              <a:t> </a:t>
            </a:r>
            <a:r>
              <a:rPr lang="es-MX" dirty="0" err="1" smtClean="0">
                <a:latin typeface="Arial"/>
                <a:ea typeface="Ubuntu"/>
              </a:rPr>
              <a:t>discrepancies</a:t>
            </a:r>
            <a:r>
              <a:rPr lang="es-MX" dirty="0" smtClean="0">
                <a:latin typeface="Arial"/>
                <a:ea typeface="Ubuntu"/>
              </a:rPr>
              <a:t> </a:t>
            </a:r>
            <a:r>
              <a:rPr lang="es-MX" dirty="0" err="1" smtClean="0">
                <a:latin typeface="Arial"/>
                <a:ea typeface="Ubuntu"/>
              </a:rPr>
              <a:t>betwen</a:t>
            </a:r>
            <a:r>
              <a:rPr lang="es-MX" dirty="0" smtClean="0">
                <a:latin typeface="Arial"/>
                <a:ea typeface="Ubuntu"/>
              </a:rPr>
              <a:t> </a:t>
            </a:r>
            <a:r>
              <a:rPr lang="es-MX" dirty="0" err="1" smtClean="0">
                <a:latin typeface="Arial"/>
                <a:ea typeface="Ubuntu"/>
              </a:rPr>
              <a:t>the</a:t>
            </a:r>
            <a:r>
              <a:rPr lang="es-MX" dirty="0" smtClean="0">
                <a:latin typeface="Arial"/>
                <a:ea typeface="Ubuntu"/>
              </a:rPr>
              <a:t> </a:t>
            </a:r>
            <a:r>
              <a:rPr lang="es-MX" dirty="0" err="1" smtClean="0">
                <a:latin typeface="Arial"/>
                <a:ea typeface="Ubuntu"/>
              </a:rPr>
              <a:t>predictions</a:t>
            </a:r>
            <a:r>
              <a:rPr lang="es-MX" dirty="0" smtClean="0">
                <a:latin typeface="Arial"/>
                <a:ea typeface="Ubuntu"/>
              </a:rPr>
              <a:t> </a:t>
            </a:r>
            <a:r>
              <a:rPr lang="es-MX" dirty="0" err="1" smtClean="0">
                <a:latin typeface="Arial"/>
                <a:ea typeface="Ubuntu"/>
              </a:rPr>
              <a:t>made</a:t>
            </a:r>
            <a:r>
              <a:rPr lang="es-MX" dirty="0" smtClean="0">
                <a:latin typeface="Arial"/>
                <a:ea typeface="Ubuntu"/>
              </a:rPr>
              <a:t> </a:t>
            </a:r>
            <a:r>
              <a:rPr lang="es-MX" dirty="0" err="1" smtClean="0">
                <a:latin typeface="Arial"/>
                <a:ea typeface="Ubuntu"/>
              </a:rPr>
              <a:t>by</a:t>
            </a:r>
            <a:r>
              <a:rPr lang="es-MX" dirty="0" smtClean="0">
                <a:latin typeface="Arial"/>
                <a:ea typeface="Ubuntu"/>
              </a:rPr>
              <a:t> </a:t>
            </a:r>
            <a:r>
              <a:rPr lang="es-MX" dirty="0" err="1" smtClean="0">
                <a:latin typeface="Arial"/>
                <a:ea typeface="Ubuntu"/>
              </a:rPr>
              <a:t>the</a:t>
            </a:r>
            <a:r>
              <a:rPr lang="es-MX" dirty="0" smtClean="0">
                <a:latin typeface="Arial"/>
                <a:ea typeface="Ubuntu"/>
              </a:rPr>
              <a:t> </a:t>
            </a:r>
            <a:r>
              <a:rPr lang="es-MX" dirty="0" err="1" smtClean="0">
                <a:latin typeface="Arial"/>
                <a:ea typeface="Ubuntu"/>
              </a:rPr>
              <a:t>hadronic</a:t>
            </a:r>
            <a:r>
              <a:rPr lang="es-MX" dirty="0" smtClean="0">
                <a:latin typeface="Arial"/>
                <a:ea typeface="Ubuntu"/>
              </a:rPr>
              <a:t> </a:t>
            </a:r>
            <a:r>
              <a:rPr lang="es-MX" dirty="0" err="1" smtClean="0">
                <a:latin typeface="Arial"/>
                <a:ea typeface="Ubuntu"/>
              </a:rPr>
              <a:t>model</a:t>
            </a:r>
            <a:r>
              <a:rPr lang="es-MX" dirty="0" smtClean="0">
                <a:latin typeface="Arial"/>
                <a:ea typeface="Ubuntu"/>
              </a:rPr>
              <a:t> </a:t>
            </a:r>
            <a:r>
              <a:rPr lang="es-MX" dirty="0" smtClean="0">
                <a:latin typeface="Arial"/>
                <a:ea typeface="Ubuntu"/>
              </a:rPr>
              <a:t>post-LHC </a:t>
            </a:r>
            <a:r>
              <a:rPr lang="es-MX" dirty="0">
                <a:latin typeface="Arial"/>
                <a:ea typeface="Ubuntu"/>
              </a:rPr>
              <a:t>(SIBYLL 2.3) </a:t>
            </a:r>
            <a:r>
              <a:rPr lang="es-MX" dirty="0" smtClean="0">
                <a:latin typeface="Arial"/>
                <a:ea typeface="Ubuntu"/>
              </a:rPr>
              <a:t>and </a:t>
            </a:r>
            <a:r>
              <a:rPr lang="es-MX" dirty="0" err="1" smtClean="0">
                <a:latin typeface="Arial"/>
                <a:ea typeface="Ubuntu"/>
              </a:rPr>
              <a:t>the</a:t>
            </a:r>
            <a:r>
              <a:rPr lang="es-MX" dirty="0" smtClean="0">
                <a:latin typeface="Arial"/>
                <a:ea typeface="Ubuntu"/>
              </a:rPr>
              <a:t> data </a:t>
            </a:r>
            <a:r>
              <a:rPr lang="es-MX" dirty="0" err="1" smtClean="0">
                <a:latin typeface="Arial"/>
                <a:ea typeface="Ubuntu"/>
              </a:rPr>
              <a:t>provided</a:t>
            </a:r>
            <a:r>
              <a:rPr lang="es-MX" dirty="0" smtClean="0">
                <a:latin typeface="Arial"/>
                <a:ea typeface="Ubuntu"/>
              </a:rPr>
              <a:t> </a:t>
            </a:r>
            <a:r>
              <a:rPr lang="es-MX" dirty="0" err="1" smtClean="0">
                <a:latin typeface="Arial"/>
                <a:ea typeface="Ubuntu"/>
              </a:rPr>
              <a:t>by</a:t>
            </a:r>
            <a:r>
              <a:rPr lang="es-MX" dirty="0" smtClean="0">
                <a:latin typeface="Arial"/>
                <a:ea typeface="Ubuntu"/>
              </a:rPr>
              <a:t> </a:t>
            </a:r>
            <a:r>
              <a:rPr lang="es-MX" dirty="0">
                <a:latin typeface="Arial"/>
                <a:ea typeface="Ubuntu"/>
              </a:rPr>
              <a:t>KASCADE-Grande.</a:t>
            </a: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  <a:buBlip>
                <a:blip r:embed="rId5"/>
              </a:buBlip>
            </a:pPr>
            <a:r>
              <a:rPr lang="es-MX" dirty="0" smtClean="0"/>
              <a:t>A </a:t>
            </a:r>
            <a:r>
              <a:rPr lang="es-MX" dirty="0" err="1" smtClean="0"/>
              <a:t>further</a:t>
            </a:r>
            <a:r>
              <a:rPr lang="es-MX" dirty="0" smtClean="0"/>
              <a:t> </a:t>
            </a:r>
            <a:r>
              <a:rPr lang="es-MX" dirty="0" err="1" smtClean="0"/>
              <a:t>analysis</a:t>
            </a:r>
            <a:r>
              <a:rPr lang="es-MX" dirty="0" smtClean="0"/>
              <a:t> </a:t>
            </a:r>
            <a:r>
              <a:rPr lang="es-MX" dirty="0" err="1" smtClean="0"/>
              <a:t>could</a:t>
            </a:r>
            <a:r>
              <a:rPr lang="es-MX" dirty="0" smtClean="0"/>
              <a:t> be done </a:t>
            </a:r>
            <a:r>
              <a:rPr lang="es-MX" dirty="0" err="1" smtClean="0"/>
              <a:t>by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study</a:t>
            </a:r>
            <a:r>
              <a:rPr lang="es-MX" dirty="0" smtClean="0"/>
              <a:t> of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atenuation</a:t>
            </a:r>
            <a:r>
              <a:rPr lang="es-MX" dirty="0" smtClean="0"/>
              <a:t> </a:t>
            </a:r>
            <a:r>
              <a:rPr lang="es-MX" dirty="0" err="1" smtClean="0"/>
              <a:t>length</a:t>
            </a:r>
            <a:r>
              <a:rPr lang="es-MX" dirty="0" smtClean="0"/>
              <a:t>. (</a:t>
            </a:r>
            <a:r>
              <a:rPr lang="es-MX" dirty="0" err="1" smtClean="0"/>
              <a:t>See</a:t>
            </a:r>
            <a:r>
              <a:rPr lang="es-MX" dirty="0" smtClean="0"/>
              <a:t> Dr. Arteaga </a:t>
            </a:r>
            <a:r>
              <a:rPr lang="es-MX" dirty="0" err="1" smtClean="0"/>
              <a:t>talk</a:t>
            </a:r>
            <a:r>
              <a:rPr lang="es-MX" dirty="0" smtClean="0"/>
              <a:t>)</a:t>
            </a: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</p:txBody>
      </p:sp>
      <p:sp>
        <p:nvSpPr>
          <p:cNvPr id="1220" name="CustomShape 8"/>
          <p:cNvSpPr/>
          <p:nvPr/>
        </p:nvSpPr>
        <p:spPr>
          <a:xfrm>
            <a:off x="15480" y="6858000"/>
            <a:ext cx="9128520" cy="397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1200" dirty="0">
                <a:solidFill>
                  <a:srgbClr val="000000"/>
                </a:solidFill>
                <a:latin typeface="Lucida Sans"/>
                <a:ea typeface="DejaVu Sans"/>
              </a:rPr>
              <a:t>Pruebas de modelos </a:t>
            </a:r>
            <a:r>
              <a:rPr lang="es-MX" sz="1200" dirty="0" err="1">
                <a:solidFill>
                  <a:srgbClr val="000000"/>
                </a:solidFill>
                <a:latin typeface="Lucida Sans"/>
                <a:ea typeface="DejaVu Sans"/>
              </a:rPr>
              <a:t>hadrónicos</a:t>
            </a:r>
            <a:r>
              <a:rPr lang="es-MX" sz="1200" dirty="0">
                <a:solidFill>
                  <a:srgbClr val="000000"/>
                </a:solidFill>
                <a:latin typeface="Lucida Sans"/>
                <a:ea typeface="DejaVu Sans"/>
              </a:rPr>
              <a:t>                                                                                  Morelia, Michoacán 03/07/2017</a:t>
            </a:r>
            <a:r>
              <a:rPr lang="es-MX" sz="1500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r>
              <a:rPr lang="es-MX" sz="1500" b="1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endParaRPr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CustomShape 1"/>
          <p:cNvSpPr/>
          <p:nvPr/>
        </p:nvSpPr>
        <p:spPr>
          <a:xfrm>
            <a:off x="5857920" y="1000080"/>
            <a:ext cx="3280680" cy="208800"/>
          </a:xfrm>
          <a:prstGeom prst="rect">
            <a:avLst/>
          </a:prstGeom>
          <a:solidFill>
            <a:srgbClr val="768D5A"/>
          </a:solidFill>
          <a:ln>
            <a:noFill/>
          </a:ln>
        </p:spPr>
      </p:sp>
      <p:sp>
        <p:nvSpPr>
          <p:cNvPr id="1189" name="Line 2"/>
          <p:cNvSpPr/>
          <p:nvPr/>
        </p:nvSpPr>
        <p:spPr>
          <a:xfrm>
            <a:off x="4929120" y="1071360"/>
            <a:ext cx="2214360" cy="1440"/>
          </a:xfrm>
          <a:prstGeom prst="line">
            <a:avLst/>
          </a:prstGeom>
          <a:ln w="9360">
            <a:solidFill>
              <a:srgbClr val="998846"/>
            </a:solidFill>
            <a:round/>
          </a:ln>
        </p:spPr>
      </p:sp>
      <p:sp>
        <p:nvSpPr>
          <p:cNvPr id="1190" name="CustomShape 3"/>
          <p:cNvSpPr/>
          <p:nvPr/>
        </p:nvSpPr>
        <p:spPr>
          <a:xfrm>
            <a:off x="1143000" y="142920"/>
            <a:ext cx="2066400" cy="351720"/>
          </a:xfrm>
          <a:prstGeom prst="rect">
            <a:avLst/>
          </a:prstGeom>
          <a:solidFill>
            <a:srgbClr val="C4D0B5"/>
          </a:solidFill>
          <a:ln>
            <a:noFill/>
          </a:ln>
        </p:spPr>
      </p:sp>
      <p:pic>
        <p:nvPicPr>
          <p:cNvPr id="1191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144440" y="357120"/>
            <a:ext cx="7994160" cy="644400"/>
          </a:xfrm>
          <a:prstGeom prst="rect">
            <a:avLst/>
          </a:prstGeom>
          <a:ln>
            <a:noFill/>
          </a:ln>
        </p:spPr>
      </p:pic>
      <p:pic>
        <p:nvPicPr>
          <p:cNvPr id="1192" name="logo.avi"/>
          <p:cNvPicPr/>
          <p:nvPr/>
        </p:nvPicPr>
        <p:blipFill>
          <a:blip r:embed="rId3"/>
          <a:stretch>
            <a:fillRect/>
          </a:stretch>
        </p:blipFill>
        <p:spPr>
          <a:xfrm>
            <a:off x="-11160" y="0"/>
            <a:ext cx="1362960" cy="1362960"/>
          </a:xfrm>
          <a:prstGeom prst="rect">
            <a:avLst/>
          </a:prstGeom>
          <a:ln>
            <a:noFill/>
          </a:ln>
        </p:spPr>
      </p:pic>
      <p:sp>
        <p:nvSpPr>
          <p:cNvPr id="1193" name="CustomShape 4"/>
          <p:cNvSpPr/>
          <p:nvPr/>
        </p:nvSpPr>
        <p:spPr>
          <a:xfrm>
            <a:off x="3000240" y="428760"/>
            <a:ext cx="6066720" cy="572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3200" b="1" dirty="0" smtClean="0">
                <a:solidFill>
                  <a:srgbClr val="FFFFFF"/>
                </a:solidFill>
                <a:latin typeface="Lucida Sans"/>
              </a:rPr>
              <a:t>REFERENCES</a:t>
            </a:r>
            <a:endParaRPr dirty="0"/>
          </a:p>
        </p:txBody>
      </p:sp>
      <p:sp>
        <p:nvSpPr>
          <p:cNvPr id="1194" name="CustomShape 5"/>
          <p:cNvSpPr/>
          <p:nvPr/>
        </p:nvSpPr>
        <p:spPr>
          <a:xfrm>
            <a:off x="155520" y="-1881360"/>
            <a:ext cx="3918960" cy="3918960"/>
          </a:xfrm>
          <a:prstGeom prst="rect">
            <a:avLst/>
          </a:prstGeom>
          <a:noFill/>
          <a:ln>
            <a:noFill/>
          </a:ln>
        </p:spPr>
      </p:sp>
      <p:sp>
        <p:nvSpPr>
          <p:cNvPr id="1195" name="CustomShape 6"/>
          <p:cNvSpPr/>
          <p:nvPr/>
        </p:nvSpPr>
        <p:spPr>
          <a:xfrm>
            <a:off x="155520" y="-144360"/>
            <a:ext cx="299520" cy="299520"/>
          </a:xfrm>
          <a:prstGeom prst="rect">
            <a:avLst/>
          </a:prstGeom>
          <a:noFill/>
          <a:ln>
            <a:noFill/>
          </a:ln>
        </p:spPr>
      </p:sp>
      <p:pic>
        <p:nvPicPr>
          <p:cNvPr id="1196" name="Picture 2"/>
          <p:cNvPicPr/>
          <p:nvPr/>
        </p:nvPicPr>
        <p:blipFill>
          <a:blip r:embed="rId4"/>
          <a:stretch>
            <a:fillRect/>
          </a:stretch>
        </p:blipFill>
        <p:spPr>
          <a:xfrm>
            <a:off x="60480" y="-11160"/>
            <a:ext cx="1374120" cy="1374120"/>
          </a:xfrm>
          <a:prstGeom prst="rect">
            <a:avLst/>
          </a:prstGeom>
          <a:ln>
            <a:noFill/>
          </a:ln>
        </p:spPr>
      </p:pic>
      <p:sp>
        <p:nvSpPr>
          <p:cNvPr id="1197" name="CustomShape 7"/>
          <p:cNvSpPr/>
          <p:nvPr/>
        </p:nvSpPr>
        <p:spPr>
          <a:xfrm>
            <a:off x="1080720" y="1439280"/>
            <a:ext cx="6332400" cy="1870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 dirty="0"/>
          </a:p>
          <a:p>
            <a:pPr marL="742950" lvl="1" indent="-285750" algn="just">
              <a:lnSpc>
                <a:spcPct val="100000"/>
              </a:lnSpc>
              <a:buSzPct val="45000"/>
              <a:buFont typeface="Wingdings" pitchFamily="2" charset="2"/>
              <a:buChar char="Ø"/>
            </a:pPr>
            <a:endParaRPr dirty="0"/>
          </a:p>
          <a:p>
            <a:pPr marL="1200150" lvl="2" indent="-285750" algn="just">
              <a:lnSpc>
                <a:spcPct val="100000"/>
              </a:lnSpc>
              <a:buSzPct val="45000"/>
              <a:buFont typeface="Wingdings" pitchFamily="2" charset="2"/>
              <a:buChar char="Ø"/>
            </a:pPr>
            <a:r>
              <a:rPr lang="es-MX" sz="2000" dirty="0" err="1">
                <a:latin typeface="Arial"/>
              </a:rPr>
              <a:t>The</a:t>
            </a:r>
            <a:r>
              <a:rPr lang="es-MX" sz="2000" dirty="0">
                <a:latin typeface="Arial"/>
              </a:rPr>
              <a:t> </a:t>
            </a:r>
            <a:r>
              <a:rPr lang="es-MX" sz="2000" dirty="0" err="1">
                <a:latin typeface="Arial"/>
              </a:rPr>
              <a:t>Cosmic-Ray</a:t>
            </a:r>
            <a:r>
              <a:rPr lang="es-MX" sz="2000" dirty="0">
                <a:latin typeface="Arial"/>
              </a:rPr>
              <a:t> </a:t>
            </a:r>
            <a:r>
              <a:rPr lang="es-MX" sz="2000" dirty="0" err="1">
                <a:latin typeface="Arial"/>
              </a:rPr>
              <a:t>Experiment</a:t>
            </a:r>
            <a:r>
              <a:rPr lang="es-MX" sz="2000" dirty="0">
                <a:latin typeface="Arial"/>
              </a:rPr>
              <a:t>. T. Antoni et. al.</a:t>
            </a:r>
            <a:endParaRPr sz="2000" dirty="0"/>
          </a:p>
          <a:p>
            <a:pPr marL="1200150" lvl="2" indent="-285750" algn="just">
              <a:lnSpc>
                <a:spcPct val="100000"/>
              </a:lnSpc>
              <a:buSzPct val="45000"/>
              <a:buFont typeface="Wingdings" pitchFamily="2" charset="2"/>
              <a:buChar char="Ø"/>
            </a:pPr>
            <a:r>
              <a:rPr lang="es-MX" sz="2000" dirty="0" err="1">
                <a:latin typeface="Arial"/>
              </a:rPr>
              <a:t>The</a:t>
            </a:r>
            <a:r>
              <a:rPr lang="es-MX" sz="2000" dirty="0">
                <a:latin typeface="Arial"/>
              </a:rPr>
              <a:t> KASCADE-Grande </a:t>
            </a:r>
            <a:r>
              <a:rPr lang="es-MX" sz="2000" dirty="0" err="1">
                <a:latin typeface="Arial"/>
              </a:rPr>
              <a:t>Experiment</a:t>
            </a:r>
            <a:r>
              <a:rPr lang="es-MX" sz="2000" dirty="0">
                <a:latin typeface="Arial"/>
              </a:rPr>
              <a:t>. W. D. </a:t>
            </a:r>
            <a:r>
              <a:rPr lang="es-MX" sz="2000" dirty="0" err="1">
                <a:latin typeface="Arial"/>
              </a:rPr>
              <a:t>Apel</a:t>
            </a:r>
            <a:r>
              <a:rPr lang="es-MX" sz="2000" dirty="0">
                <a:latin typeface="Arial"/>
              </a:rPr>
              <a:t> </a:t>
            </a:r>
            <a:r>
              <a:rPr lang="es-MX" sz="2000" dirty="0" err="1">
                <a:latin typeface="Arial"/>
              </a:rPr>
              <a:t>et.al</a:t>
            </a:r>
            <a:r>
              <a:rPr lang="es-MX" sz="2000" dirty="0">
                <a:latin typeface="Arial"/>
              </a:rPr>
              <a:t>.</a:t>
            </a:r>
            <a:endParaRPr sz="2000" dirty="0"/>
          </a:p>
          <a:p>
            <a:pPr marL="1200150" lvl="2" indent="-285750" algn="just">
              <a:lnSpc>
                <a:spcPct val="100000"/>
              </a:lnSpc>
              <a:buSzPct val="45000"/>
              <a:buFont typeface="Wingdings" pitchFamily="2" charset="2"/>
              <a:buChar char="Ø"/>
            </a:pPr>
            <a:r>
              <a:rPr lang="es-MX" sz="2000" dirty="0" smtClean="0">
                <a:latin typeface="Arial"/>
              </a:rPr>
              <a:t>CORSIKA </a:t>
            </a:r>
            <a:r>
              <a:rPr lang="es-MX" sz="2000" dirty="0">
                <a:latin typeface="Arial"/>
              </a:rPr>
              <a:t>a Monte Carlo </a:t>
            </a:r>
            <a:r>
              <a:rPr lang="es-MX" sz="2000" dirty="0" err="1">
                <a:latin typeface="Arial"/>
              </a:rPr>
              <a:t>code</a:t>
            </a:r>
            <a:r>
              <a:rPr lang="es-MX" sz="2000" dirty="0">
                <a:latin typeface="Arial"/>
              </a:rPr>
              <a:t> </a:t>
            </a:r>
            <a:r>
              <a:rPr lang="es-MX" sz="2000" dirty="0" err="1">
                <a:latin typeface="Arial"/>
              </a:rPr>
              <a:t>to</a:t>
            </a:r>
            <a:r>
              <a:rPr lang="es-MX" sz="2000" dirty="0">
                <a:latin typeface="Arial"/>
              </a:rPr>
              <a:t> </a:t>
            </a:r>
            <a:r>
              <a:rPr lang="es-MX" sz="2000" dirty="0" err="1">
                <a:latin typeface="Arial"/>
              </a:rPr>
              <a:t>simulate</a:t>
            </a:r>
            <a:r>
              <a:rPr lang="es-MX" sz="2000" dirty="0">
                <a:latin typeface="Arial"/>
              </a:rPr>
              <a:t> </a:t>
            </a:r>
            <a:r>
              <a:rPr lang="es-MX" sz="2000" dirty="0" err="1">
                <a:latin typeface="Arial"/>
              </a:rPr>
              <a:t>extensive</a:t>
            </a:r>
            <a:r>
              <a:rPr lang="es-MX" sz="2000" dirty="0">
                <a:latin typeface="Arial"/>
              </a:rPr>
              <a:t> air-</a:t>
            </a:r>
            <a:r>
              <a:rPr lang="es-MX" sz="2000" dirty="0" err="1">
                <a:latin typeface="Arial"/>
              </a:rPr>
              <a:t>shower</a:t>
            </a:r>
            <a:r>
              <a:rPr lang="es-MX" sz="2000" dirty="0">
                <a:latin typeface="Arial"/>
              </a:rPr>
              <a:t>. D. </a:t>
            </a:r>
            <a:r>
              <a:rPr lang="es-MX" sz="2000" dirty="0" err="1">
                <a:latin typeface="Arial"/>
              </a:rPr>
              <a:t>Heck</a:t>
            </a:r>
            <a:r>
              <a:rPr lang="es-MX" sz="2000" dirty="0">
                <a:latin typeface="Arial"/>
              </a:rPr>
              <a:t> et al.</a:t>
            </a:r>
            <a:endParaRPr sz="2000" dirty="0"/>
          </a:p>
          <a:p>
            <a:pPr marL="1200150" lvl="2" indent="-285750" algn="just">
              <a:lnSpc>
                <a:spcPct val="100000"/>
              </a:lnSpc>
              <a:buSzPct val="45000"/>
              <a:buFont typeface="Wingdings" pitchFamily="2" charset="2"/>
              <a:buChar char="Ø"/>
            </a:pPr>
            <a:r>
              <a:rPr lang="es-MX" sz="2000" dirty="0" err="1" smtClean="0">
                <a:latin typeface="Arial"/>
              </a:rPr>
              <a:t>Confronting</a:t>
            </a:r>
            <a:r>
              <a:rPr lang="es-MX" sz="2000" dirty="0" smtClean="0">
                <a:latin typeface="Arial"/>
              </a:rPr>
              <a:t> </a:t>
            </a:r>
            <a:r>
              <a:rPr lang="es-MX" sz="2000" dirty="0" err="1">
                <a:latin typeface="Arial"/>
              </a:rPr>
              <a:t>the</a:t>
            </a:r>
            <a:r>
              <a:rPr lang="es-MX" sz="2000" dirty="0">
                <a:latin typeface="Arial"/>
              </a:rPr>
              <a:t> EPOS-LHC </a:t>
            </a:r>
            <a:r>
              <a:rPr lang="es-MX" sz="2000" dirty="0" err="1">
                <a:latin typeface="Arial"/>
              </a:rPr>
              <a:t>model</a:t>
            </a:r>
            <a:r>
              <a:rPr lang="es-MX" sz="2000" dirty="0">
                <a:latin typeface="Arial"/>
              </a:rPr>
              <a:t> </a:t>
            </a:r>
            <a:r>
              <a:rPr lang="es-MX" sz="2000" dirty="0" err="1">
                <a:latin typeface="Arial"/>
              </a:rPr>
              <a:t>predictions</a:t>
            </a:r>
            <a:r>
              <a:rPr lang="es-MX" sz="2000" dirty="0">
                <a:latin typeface="Arial"/>
              </a:rPr>
              <a:t> </a:t>
            </a:r>
            <a:r>
              <a:rPr lang="es-MX" sz="2000" dirty="0" err="1">
                <a:latin typeface="Arial"/>
              </a:rPr>
              <a:t>on</a:t>
            </a:r>
            <a:r>
              <a:rPr lang="es-MX" sz="2000" dirty="0">
                <a:latin typeface="Arial"/>
              </a:rPr>
              <a:t> </a:t>
            </a:r>
            <a:r>
              <a:rPr lang="es-MX" sz="2000" dirty="0" err="1">
                <a:latin typeface="Arial"/>
              </a:rPr>
              <a:t>the</a:t>
            </a:r>
            <a:r>
              <a:rPr lang="es-MX" sz="2000" dirty="0">
                <a:latin typeface="Arial"/>
              </a:rPr>
              <a:t> </a:t>
            </a:r>
            <a:r>
              <a:rPr lang="es-MX" sz="2000" dirty="0" err="1">
                <a:latin typeface="Arial"/>
              </a:rPr>
              <a:t>charged</a:t>
            </a:r>
            <a:r>
              <a:rPr lang="es-MX" sz="2000" dirty="0">
                <a:latin typeface="Arial"/>
              </a:rPr>
              <a:t> </a:t>
            </a:r>
            <a:r>
              <a:rPr lang="es-MX" sz="2000" dirty="0" err="1">
                <a:latin typeface="Arial"/>
              </a:rPr>
              <a:t>particle</a:t>
            </a:r>
            <a:r>
              <a:rPr lang="es-MX" sz="2000" dirty="0">
                <a:latin typeface="Arial"/>
              </a:rPr>
              <a:t> and muon </a:t>
            </a:r>
            <a:r>
              <a:rPr lang="es-MX" sz="2000" dirty="0" err="1">
                <a:latin typeface="Arial"/>
              </a:rPr>
              <a:t>attenuation</a:t>
            </a:r>
            <a:r>
              <a:rPr lang="es-MX" sz="2000" dirty="0">
                <a:latin typeface="Arial"/>
              </a:rPr>
              <a:t> </a:t>
            </a:r>
            <a:r>
              <a:rPr lang="es-MX" sz="2000" dirty="0" err="1">
                <a:latin typeface="Arial"/>
              </a:rPr>
              <a:t>lengths</a:t>
            </a:r>
            <a:r>
              <a:rPr lang="es-MX" sz="2000" dirty="0">
                <a:latin typeface="Arial"/>
              </a:rPr>
              <a:t> of EAS </a:t>
            </a:r>
            <a:r>
              <a:rPr lang="es-MX" sz="2000" dirty="0" err="1">
                <a:latin typeface="Arial"/>
              </a:rPr>
              <a:t>with</a:t>
            </a:r>
            <a:r>
              <a:rPr lang="es-MX" sz="2000" dirty="0">
                <a:latin typeface="Arial"/>
              </a:rPr>
              <a:t> </a:t>
            </a:r>
            <a:r>
              <a:rPr lang="es-MX" sz="2000" dirty="0" err="1">
                <a:latin typeface="Arial"/>
              </a:rPr>
              <a:t>the</a:t>
            </a:r>
            <a:r>
              <a:rPr lang="es-MX" sz="2000" dirty="0">
                <a:latin typeface="Arial"/>
              </a:rPr>
              <a:t> </a:t>
            </a:r>
            <a:r>
              <a:rPr lang="es-MX" sz="2000" dirty="0" err="1">
                <a:latin typeface="Arial"/>
              </a:rPr>
              <a:t>measurments</a:t>
            </a:r>
            <a:r>
              <a:rPr lang="es-MX" sz="2000" dirty="0">
                <a:latin typeface="Arial"/>
              </a:rPr>
              <a:t> of </a:t>
            </a:r>
            <a:r>
              <a:rPr lang="es-MX" sz="2000" dirty="0" err="1">
                <a:latin typeface="Arial"/>
              </a:rPr>
              <a:t>the</a:t>
            </a:r>
            <a:r>
              <a:rPr lang="es-MX" sz="2000" dirty="0">
                <a:latin typeface="Arial"/>
              </a:rPr>
              <a:t> KASCADE-Grande </a:t>
            </a:r>
            <a:r>
              <a:rPr lang="es-MX" sz="2000" dirty="0" err="1">
                <a:latin typeface="Arial"/>
              </a:rPr>
              <a:t>observatory</a:t>
            </a:r>
            <a:r>
              <a:rPr lang="es-MX" sz="2000" dirty="0">
                <a:latin typeface="Arial"/>
              </a:rPr>
              <a:t>. J.C. Arteaga-Velázquez et al.</a:t>
            </a:r>
            <a:endParaRPr sz="2000"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</p:txBody>
      </p:sp>
      <p:sp>
        <p:nvSpPr>
          <p:cNvPr id="1198" name="CustomShape 8"/>
          <p:cNvSpPr/>
          <p:nvPr/>
        </p:nvSpPr>
        <p:spPr>
          <a:xfrm>
            <a:off x="-25920" y="7029400"/>
            <a:ext cx="9128520" cy="397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1200">
                <a:solidFill>
                  <a:srgbClr val="000000"/>
                </a:solidFill>
                <a:latin typeface="Lucida Sans"/>
                <a:ea typeface="DejaVu Sans"/>
              </a:rPr>
              <a:t>Pruebas de modelos hadrónicos                                                                                  Morelia, Michoacán 03/07/2017</a:t>
            </a:r>
            <a:r>
              <a:rPr lang="es-MX" sz="150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r>
              <a:rPr lang="es-MX" sz="1500" b="1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endParaRPr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5857920" y="1000080"/>
            <a:ext cx="3280680" cy="208800"/>
          </a:xfrm>
          <a:prstGeom prst="rect">
            <a:avLst/>
          </a:prstGeom>
          <a:solidFill>
            <a:srgbClr val="768D5A"/>
          </a:solidFill>
          <a:ln>
            <a:noFill/>
          </a:ln>
        </p:spPr>
      </p:sp>
      <p:sp>
        <p:nvSpPr>
          <p:cNvPr id="48" name="Line 2"/>
          <p:cNvSpPr/>
          <p:nvPr/>
        </p:nvSpPr>
        <p:spPr>
          <a:xfrm>
            <a:off x="4929120" y="1071360"/>
            <a:ext cx="2214360" cy="1440"/>
          </a:xfrm>
          <a:prstGeom prst="line">
            <a:avLst/>
          </a:prstGeom>
          <a:ln w="9360">
            <a:solidFill>
              <a:srgbClr val="998846"/>
            </a:solidFill>
            <a:round/>
          </a:ln>
        </p:spPr>
      </p:sp>
      <p:sp>
        <p:nvSpPr>
          <p:cNvPr id="49" name="CustomShape 3"/>
          <p:cNvSpPr/>
          <p:nvPr/>
        </p:nvSpPr>
        <p:spPr>
          <a:xfrm>
            <a:off x="1143000" y="142920"/>
            <a:ext cx="2066400" cy="351720"/>
          </a:xfrm>
          <a:prstGeom prst="rect">
            <a:avLst/>
          </a:prstGeom>
          <a:solidFill>
            <a:srgbClr val="C4D0B5"/>
          </a:solidFill>
          <a:ln>
            <a:noFill/>
          </a:ln>
        </p:spPr>
      </p:sp>
      <p:pic>
        <p:nvPicPr>
          <p:cNvPr id="50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1144440" y="357120"/>
            <a:ext cx="7994160" cy="644400"/>
          </a:xfrm>
          <a:prstGeom prst="rect">
            <a:avLst/>
          </a:prstGeom>
          <a:ln>
            <a:noFill/>
          </a:ln>
        </p:spPr>
      </p:pic>
      <p:pic>
        <p:nvPicPr>
          <p:cNvPr id="51" name="logo.avi"/>
          <p:cNvPicPr/>
          <p:nvPr/>
        </p:nvPicPr>
        <p:blipFill>
          <a:blip r:embed="rId3"/>
          <a:stretch>
            <a:fillRect/>
          </a:stretch>
        </p:blipFill>
        <p:spPr>
          <a:xfrm>
            <a:off x="-11160" y="0"/>
            <a:ext cx="1362960" cy="1362960"/>
          </a:xfrm>
          <a:prstGeom prst="rect">
            <a:avLst/>
          </a:prstGeom>
          <a:ln>
            <a:noFill/>
          </a:ln>
        </p:spPr>
      </p:pic>
      <p:sp>
        <p:nvSpPr>
          <p:cNvPr id="52" name="CustomShape 4"/>
          <p:cNvSpPr/>
          <p:nvPr/>
        </p:nvSpPr>
        <p:spPr>
          <a:xfrm>
            <a:off x="571680" y="428760"/>
            <a:ext cx="8638560" cy="5119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2800" b="1" dirty="0" smtClean="0">
                <a:solidFill>
                  <a:srgbClr val="FFFFFF"/>
                </a:solidFill>
                <a:latin typeface="Lucida Sans"/>
              </a:rPr>
              <a:t>PURPOSE</a:t>
            </a:r>
            <a:endParaRPr dirty="0"/>
          </a:p>
        </p:txBody>
      </p:sp>
      <p:sp>
        <p:nvSpPr>
          <p:cNvPr id="53" name="CustomShape 5"/>
          <p:cNvSpPr/>
          <p:nvPr/>
        </p:nvSpPr>
        <p:spPr>
          <a:xfrm>
            <a:off x="155520" y="-144360"/>
            <a:ext cx="299520" cy="299520"/>
          </a:xfrm>
          <a:prstGeom prst="rect">
            <a:avLst/>
          </a:prstGeom>
          <a:noFill/>
          <a:ln>
            <a:noFill/>
          </a:ln>
        </p:spPr>
      </p:sp>
      <p:pic>
        <p:nvPicPr>
          <p:cNvPr id="54" name="Picture 2"/>
          <p:cNvPicPr/>
          <p:nvPr/>
        </p:nvPicPr>
        <p:blipFill>
          <a:blip r:embed="rId4"/>
          <a:stretch>
            <a:fillRect/>
          </a:stretch>
        </p:blipFill>
        <p:spPr>
          <a:xfrm>
            <a:off x="60480" y="-11160"/>
            <a:ext cx="1374120" cy="1374120"/>
          </a:xfrm>
          <a:prstGeom prst="rect">
            <a:avLst/>
          </a:prstGeom>
          <a:ln>
            <a:noFill/>
          </a:ln>
        </p:spPr>
      </p:pic>
      <p:sp>
        <p:nvSpPr>
          <p:cNvPr id="55" name="CustomShape 6"/>
          <p:cNvSpPr/>
          <p:nvPr/>
        </p:nvSpPr>
        <p:spPr>
          <a:xfrm>
            <a:off x="1151640" y="1653840"/>
            <a:ext cx="6835320" cy="3742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342900" indent="-342900" algn="just">
              <a:lnSpc>
                <a:spcPct val="100000"/>
              </a:lnSpc>
              <a:buFont typeface="+mj-lt"/>
              <a:buAutoNum type="arabicParenR"/>
            </a:pPr>
            <a:endParaRPr dirty="0"/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es-MX" sz="2000" dirty="0" smtClean="0">
                <a:latin typeface="Arial"/>
              </a:rPr>
              <a:t>Test </a:t>
            </a:r>
            <a:r>
              <a:rPr lang="es-MX" sz="2000" dirty="0" err="1" smtClean="0">
                <a:latin typeface="Arial"/>
              </a:rPr>
              <a:t>hadronic</a:t>
            </a:r>
            <a:r>
              <a:rPr lang="es-MX" sz="2000" dirty="0" smtClean="0">
                <a:latin typeface="Arial"/>
              </a:rPr>
              <a:t> </a:t>
            </a:r>
            <a:r>
              <a:rPr lang="es-MX" sz="2000" dirty="0" err="1" smtClean="0">
                <a:latin typeface="Arial"/>
              </a:rPr>
              <a:t>models</a:t>
            </a:r>
            <a:r>
              <a:rPr lang="es-MX" sz="2000" dirty="0" smtClean="0">
                <a:latin typeface="Arial"/>
              </a:rPr>
              <a:t> </a:t>
            </a:r>
            <a:r>
              <a:rPr lang="es-MX" sz="2000" dirty="0">
                <a:latin typeface="Arial"/>
              </a:rPr>
              <a:t>post-LHC </a:t>
            </a:r>
            <a:r>
              <a:rPr lang="es-MX" sz="2000" dirty="0" err="1" smtClean="0">
                <a:latin typeface="Arial"/>
              </a:rPr>
              <a:t>using</a:t>
            </a:r>
            <a:r>
              <a:rPr lang="es-MX" sz="2000" dirty="0" smtClean="0">
                <a:latin typeface="Arial"/>
              </a:rPr>
              <a:t> </a:t>
            </a:r>
            <a:r>
              <a:rPr lang="es-MX" sz="2000" dirty="0" err="1" smtClean="0">
                <a:latin typeface="Arial"/>
              </a:rPr>
              <a:t>the</a:t>
            </a:r>
            <a:r>
              <a:rPr lang="es-MX" sz="2000" dirty="0" smtClean="0">
                <a:latin typeface="Arial"/>
              </a:rPr>
              <a:t> muon </a:t>
            </a:r>
            <a:r>
              <a:rPr lang="es-MX" sz="2000" dirty="0" err="1" smtClean="0">
                <a:latin typeface="Arial"/>
              </a:rPr>
              <a:t>component</a:t>
            </a:r>
            <a:r>
              <a:rPr lang="es-MX" sz="2000" dirty="0" smtClean="0">
                <a:latin typeface="Arial"/>
              </a:rPr>
              <a:t> of </a:t>
            </a:r>
            <a:r>
              <a:rPr lang="es-MX" sz="2000" dirty="0" err="1" smtClean="0">
                <a:latin typeface="Arial"/>
              </a:rPr>
              <a:t>an</a:t>
            </a:r>
            <a:r>
              <a:rPr lang="es-MX" sz="2000" dirty="0" smtClean="0">
                <a:latin typeface="Arial"/>
              </a:rPr>
              <a:t> Extended Air </a:t>
            </a:r>
            <a:r>
              <a:rPr lang="es-MX" sz="2000" dirty="0" err="1" smtClean="0">
                <a:latin typeface="Arial"/>
              </a:rPr>
              <a:t>Shower</a:t>
            </a:r>
            <a:r>
              <a:rPr lang="es-MX" sz="2000" dirty="0" smtClean="0">
                <a:latin typeface="Arial"/>
              </a:rPr>
              <a:t> (EAS).</a:t>
            </a:r>
            <a:endParaRPr dirty="0"/>
          </a:p>
          <a:p>
            <a:pPr marL="342900" indent="-342900" algn="just">
              <a:lnSpc>
                <a:spcPct val="100000"/>
              </a:lnSpc>
              <a:buFont typeface="+mj-lt"/>
              <a:buAutoNum type="arabicParenR"/>
            </a:pPr>
            <a:endParaRPr dirty="0"/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es-MX" sz="2000" dirty="0" smtClean="0">
                <a:latin typeface="Arial"/>
              </a:rPr>
              <a:t>Compare </a:t>
            </a:r>
            <a:r>
              <a:rPr lang="es-MX" sz="2000" dirty="0" err="1" smtClean="0">
                <a:latin typeface="Arial"/>
              </a:rPr>
              <a:t>the</a:t>
            </a:r>
            <a:r>
              <a:rPr lang="es-MX" sz="2000" dirty="0" smtClean="0">
                <a:latin typeface="Arial"/>
              </a:rPr>
              <a:t> </a:t>
            </a:r>
            <a:r>
              <a:rPr lang="es-MX" sz="2000" dirty="0" err="1" smtClean="0">
                <a:latin typeface="Arial"/>
              </a:rPr>
              <a:t>predictions</a:t>
            </a:r>
            <a:r>
              <a:rPr lang="es-MX" sz="2000" dirty="0" smtClean="0">
                <a:latin typeface="Arial"/>
              </a:rPr>
              <a:t> </a:t>
            </a:r>
            <a:r>
              <a:rPr lang="es-MX" sz="2000" dirty="0" err="1" smtClean="0">
                <a:latin typeface="Arial"/>
              </a:rPr>
              <a:t>made</a:t>
            </a:r>
            <a:r>
              <a:rPr lang="es-MX" sz="2000" dirty="0" smtClean="0">
                <a:latin typeface="Arial"/>
              </a:rPr>
              <a:t> </a:t>
            </a:r>
            <a:r>
              <a:rPr lang="es-MX" sz="2000" dirty="0" err="1" smtClean="0">
                <a:latin typeface="Arial"/>
              </a:rPr>
              <a:t>by</a:t>
            </a:r>
            <a:r>
              <a:rPr lang="es-MX" sz="2000" dirty="0" smtClean="0">
                <a:latin typeface="Arial"/>
              </a:rPr>
              <a:t> </a:t>
            </a:r>
            <a:r>
              <a:rPr lang="es-MX" sz="2000" dirty="0" err="1" smtClean="0">
                <a:latin typeface="Arial"/>
              </a:rPr>
              <a:t>the</a:t>
            </a:r>
            <a:r>
              <a:rPr lang="es-MX" sz="2000" dirty="0" smtClean="0">
                <a:latin typeface="Arial"/>
              </a:rPr>
              <a:t> </a:t>
            </a:r>
            <a:r>
              <a:rPr lang="es-MX" sz="2000" dirty="0" err="1" smtClean="0">
                <a:latin typeface="Arial"/>
              </a:rPr>
              <a:t>hadronic</a:t>
            </a:r>
            <a:r>
              <a:rPr lang="es-MX" sz="2000" dirty="0" smtClean="0">
                <a:latin typeface="Arial"/>
              </a:rPr>
              <a:t> </a:t>
            </a:r>
            <a:r>
              <a:rPr lang="es-MX" sz="2000" dirty="0" err="1" smtClean="0">
                <a:latin typeface="Arial"/>
              </a:rPr>
              <a:t>model</a:t>
            </a:r>
            <a:r>
              <a:rPr lang="es-MX" sz="2000" dirty="0" smtClean="0">
                <a:latin typeface="Arial"/>
              </a:rPr>
              <a:t> SIBYLL 2.3 </a:t>
            </a:r>
            <a:r>
              <a:rPr lang="es-MX" sz="2000" dirty="0" err="1" smtClean="0">
                <a:latin typeface="Arial"/>
              </a:rPr>
              <a:t>with</a:t>
            </a:r>
            <a:r>
              <a:rPr lang="es-MX" sz="2000" dirty="0" smtClean="0">
                <a:latin typeface="Arial"/>
              </a:rPr>
              <a:t> </a:t>
            </a:r>
            <a:r>
              <a:rPr lang="es-MX" sz="2000" dirty="0" err="1" smtClean="0">
                <a:latin typeface="Arial"/>
              </a:rPr>
              <a:t>the</a:t>
            </a:r>
            <a:r>
              <a:rPr lang="es-MX" sz="2000" dirty="0" smtClean="0">
                <a:latin typeface="Arial"/>
              </a:rPr>
              <a:t> KASCADE-Grande data.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endParaRPr lang="es-MX" sz="2000" dirty="0">
              <a:latin typeface="Arial"/>
            </a:endParaRP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es-MX" sz="2000" dirty="0" smtClean="0">
                <a:latin typeface="Arial"/>
              </a:rPr>
              <a:t>Explore </a:t>
            </a:r>
            <a:r>
              <a:rPr lang="es-MX" sz="2000" dirty="0" err="1" smtClean="0">
                <a:latin typeface="Arial"/>
              </a:rPr>
              <a:t>the</a:t>
            </a:r>
            <a:r>
              <a:rPr lang="es-MX" sz="2000" dirty="0" smtClean="0">
                <a:latin typeface="Arial"/>
              </a:rPr>
              <a:t> </a:t>
            </a:r>
            <a:r>
              <a:rPr lang="es-MX" sz="2000" dirty="0" err="1" smtClean="0">
                <a:latin typeface="Arial"/>
              </a:rPr>
              <a:t>relation</a:t>
            </a:r>
            <a:r>
              <a:rPr lang="es-MX" sz="2000" dirty="0" smtClean="0">
                <a:latin typeface="Arial"/>
              </a:rPr>
              <a:t> of </a:t>
            </a:r>
            <a:r>
              <a:rPr lang="es-MX" sz="2000" dirty="0" err="1" smtClean="0">
                <a:latin typeface="Arial"/>
              </a:rPr>
              <a:t>the</a:t>
            </a:r>
            <a:r>
              <a:rPr lang="es-MX" sz="2000" dirty="0" smtClean="0">
                <a:latin typeface="Arial"/>
              </a:rPr>
              <a:t> error </a:t>
            </a:r>
            <a:r>
              <a:rPr lang="es-MX" sz="2000" dirty="0" err="1" smtClean="0">
                <a:latin typeface="Arial"/>
              </a:rPr>
              <a:t>with</a:t>
            </a:r>
            <a:r>
              <a:rPr lang="es-MX" sz="2000" dirty="0" smtClean="0">
                <a:latin typeface="Arial"/>
              </a:rPr>
              <a:t> </a:t>
            </a:r>
            <a:r>
              <a:rPr lang="es-MX" sz="2000" dirty="0" err="1" smtClean="0">
                <a:latin typeface="Arial"/>
              </a:rPr>
              <a:t>the</a:t>
            </a:r>
            <a:r>
              <a:rPr lang="es-MX" sz="2000" dirty="0" smtClean="0">
                <a:latin typeface="Arial"/>
              </a:rPr>
              <a:t> espectral </a:t>
            </a:r>
            <a:r>
              <a:rPr lang="es-MX" sz="2000" dirty="0" err="1" smtClean="0">
                <a:latin typeface="Arial"/>
              </a:rPr>
              <a:t>index</a:t>
            </a:r>
            <a:r>
              <a:rPr lang="es-MX" sz="2000" dirty="0" smtClean="0">
                <a:latin typeface="Arial"/>
              </a:rPr>
              <a:t>.</a:t>
            </a:r>
            <a:endParaRPr dirty="0"/>
          </a:p>
        </p:txBody>
      </p:sp>
      <p:sp>
        <p:nvSpPr>
          <p:cNvPr id="56" name="CustomShape 7"/>
          <p:cNvSpPr/>
          <p:nvPr/>
        </p:nvSpPr>
        <p:spPr>
          <a:xfrm>
            <a:off x="-11160" y="6916560"/>
            <a:ext cx="9128520" cy="397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1200" dirty="0">
                <a:solidFill>
                  <a:srgbClr val="000000"/>
                </a:solidFill>
                <a:latin typeface="Lucida Sans"/>
                <a:ea typeface="DejaVu Sans"/>
              </a:rPr>
              <a:t>Pruebas de modelos </a:t>
            </a:r>
            <a:r>
              <a:rPr lang="es-MX" sz="1200" dirty="0" err="1">
                <a:solidFill>
                  <a:srgbClr val="000000"/>
                </a:solidFill>
                <a:latin typeface="Lucida Sans"/>
                <a:ea typeface="DejaVu Sans"/>
              </a:rPr>
              <a:t>hadrónicos</a:t>
            </a:r>
            <a:r>
              <a:rPr lang="es-MX" sz="1200" dirty="0">
                <a:solidFill>
                  <a:srgbClr val="000000"/>
                </a:solidFill>
                <a:latin typeface="Lucida Sans"/>
                <a:ea typeface="DejaVu Sans"/>
              </a:rPr>
              <a:t>                                                                                  Morelia, Michoacán 03/07/2017</a:t>
            </a:r>
            <a:r>
              <a:rPr lang="es-MX" sz="1500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r>
              <a:rPr lang="es-MX" sz="1500" b="1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endParaRPr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CustomShape 1"/>
          <p:cNvSpPr/>
          <p:nvPr/>
        </p:nvSpPr>
        <p:spPr>
          <a:xfrm>
            <a:off x="5857920" y="1000080"/>
            <a:ext cx="3284280" cy="212400"/>
          </a:xfrm>
          <a:prstGeom prst="rect">
            <a:avLst/>
          </a:prstGeom>
          <a:solidFill>
            <a:srgbClr val="768D5A"/>
          </a:solidFill>
          <a:ln w="25560">
            <a:noFill/>
          </a:ln>
        </p:spPr>
      </p:sp>
      <p:sp>
        <p:nvSpPr>
          <p:cNvPr id="595" name="Line 2"/>
          <p:cNvSpPr/>
          <p:nvPr/>
        </p:nvSpPr>
        <p:spPr>
          <a:xfrm>
            <a:off x="4929120" y="1071360"/>
            <a:ext cx="2214360" cy="1440"/>
          </a:xfrm>
          <a:prstGeom prst="line">
            <a:avLst/>
          </a:prstGeom>
          <a:ln w="9360">
            <a:solidFill>
              <a:srgbClr val="998846"/>
            </a:solidFill>
            <a:round/>
          </a:ln>
        </p:spPr>
      </p:sp>
      <p:sp>
        <p:nvSpPr>
          <p:cNvPr id="596" name="CustomShape 3"/>
          <p:cNvSpPr/>
          <p:nvPr/>
        </p:nvSpPr>
        <p:spPr>
          <a:xfrm>
            <a:off x="1143000" y="142920"/>
            <a:ext cx="2070000" cy="355320"/>
          </a:xfrm>
          <a:prstGeom prst="rect">
            <a:avLst/>
          </a:prstGeom>
          <a:solidFill>
            <a:srgbClr val="C4D0B5"/>
          </a:solidFill>
          <a:ln w="25560">
            <a:noFill/>
          </a:ln>
        </p:spPr>
      </p:sp>
      <p:pic>
        <p:nvPicPr>
          <p:cNvPr id="597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1144440" y="357120"/>
            <a:ext cx="7997760" cy="648000"/>
          </a:xfrm>
          <a:prstGeom prst="rect">
            <a:avLst/>
          </a:prstGeom>
          <a:ln w="9360">
            <a:noFill/>
          </a:ln>
        </p:spPr>
      </p:pic>
      <p:sp>
        <p:nvSpPr>
          <p:cNvPr id="598" name="CustomShape 4"/>
          <p:cNvSpPr/>
          <p:nvPr/>
        </p:nvSpPr>
        <p:spPr>
          <a:xfrm>
            <a:off x="2952000" y="504000"/>
            <a:ext cx="6070320" cy="5763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3200" b="1" dirty="0" smtClean="0">
                <a:solidFill>
                  <a:srgbClr val="FFFFFF"/>
                </a:solidFill>
                <a:latin typeface="Lucida Sans"/>
              </a:rPr>
              <a:t>COMPONENTS</a:t>
            </a:r>
            <a:endParaRPr dirty="0"/>
          </a:p>
        </p:txBody>
      </p:sp>
      <p:pic>
        <p:nvPicPr>
          <p:cNvPr id="599" name="598 Imagen"/>
          <p:cNvPicPr/>
          <p:nvPr/>
        </p:nvPicPr>
        <p:blipFill>
          <a:blip r:embed="rId4"/>
          <a:stretch>
            <a:fillRect/>
          </a:stretch>
        </p:blipFill>
        <p:spPr>
          <a:xfrm>
            <a:off x="-73440" y="1221480"/>
            <a:ext cx="9251640" cy="5852160"/>
          </a:xfrm>
          <a:prstGeom prst="rect">
            <a:avLst/>
          </a:prstGeom>
          <a:ln>
            <a:noFill/>
          </a:ln>
        </p:spPr>
      </p:pic>
      <p:sp>
        <p:nvSpPr>
          <p:cNvPr id="600" name="CustomShape 5"/>
          <p:cNvSpPr/>
          <p:nvPr/>
        </p:nvSpPr>
        <p:spPr>
          <a:xfrm>
            <a:off x="216000" y="1366560"/>
            <a:ext cx="6070320" cy="5763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3200" b="1">
                <a:solidFill>
                  <a:srgbClr val="000000"/>
                </a:solidFill>
                <a:latin typeface="Lucida Sans"/>
              </a:rPr>
              <a:t>KASCADE</a:t>
            </a:r>
            <a:endParaRPr/>
          </a:p>
        </p:txBody>
      </p:sp>
      <p:pic>
        <p:nvPicPr>
          <p:cNvPr id="601" name="600 Imagen"/>
          <p:cNvPicPr/>
          <p:nvPr/>
        </p:nvPicPr>
        <p:blipFill>
          <a:blip r:embed="rId5"/>
          <a:stretch>
            <a:fillRect/>
          </a:stretch>
        </p:blipFill>
        <p:spPr>
          <a:xfrm>
            <a:off x="7751880" y="2160000"/>
            <a:ext cx="1037520" cy="482400"/>
          </a:xfrm>
          <a:prstGeom prst="rect">
            <a:avLst/>
          </a:prstGeom>
          <a:ln>
            <a:noFill/>
          </a:ln>
        </p:spPr>
      </p:pic>
      <p:sp>
        <p:nvSpPr>
          <p:cNvPr id="602" name="Line 6"/>
          <p:cNvSpPr/>
          <p:nvPr/>
        </p:nvSpPr>
        <p:spPr>
          <a:xfrm flipH="1">
            <a:off x="7596000" y="1221480"/>
            <a:ext cx="72000" cy="3386520"/>
          </a:xfrm>
          <a:prstGeom prst="line">
            <a:avLst/>
          </a:prstGeom>
          <a:ln w="72000">
            <a:solidFill>
              <a:srgbClr val="FF3333"/>
            </a:solidFill>
            <a:round/>
            <a:headEnd type="triangle" w="med" len="med"/>
            <a:tailEnd type="triangle" w="med" len="med"/>
          </a:ln>
        </p:spPr>
      </p:sp>
      <p:sp>
        <p:nvSpPr>
          <p:cNvPr id="603" name="CustomShape 7"/>
          <p:cNvSpPr/>
          <p:nvPr/>
        </p:nvSpPr>
        <p:spPr>
          <a:xfrm>
            <a:off x="-2664720" y="1849680"/>
            <a:ext cx="6070320" cy="5763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3200" b="1" dirty="0">
                <a:solidFill>
                  <a:srgbClr val="000000"/>
                </a:solidFill>
                <a:latin typeface="Lucida Sans"/>
              </a:rPr>
              <a:t>KIT</a:t>
            </a:r>
            <a:endParaRPr dirty="0"/>
          </a:p>
          <a:p>
            <a:pPr algn="r">
              <a:lnSpc>
                <a:spcPct val="100000"/>
              </a:lnSpc>
            </a:pPr>
            <a:r>
              <a:rPr lang="es-MX" sz="3200" b="1" dirty="0">
                <a:solidFill>
                  <a:srgbClr val="000000"/>
                </a:solidFill>
                <a:latin typeface="Lucida Sans"/>
              </a:rPr>
              <a:t>110 </a:t>
            </a:r>
            <a:r>
              <a:rPr lang="es-MX" sz="3200" b="1" dirty="0" err="1" smtClean="0">
                <a:solidFill>
                  <a:srgbClr val="000000"/>
                </a:solidFill>
                <a:latin typeface="Lucida Sans"/>
              </a:rPr>
              <a:t>a.s.l</a:t>
            </a:r>
            <a:endParaRPr dirty="0"/>
          </a:p>
          <a:p>
            <a:pPr algn="r">
              <a:lnSpc>
                <a:spcPct val="100000"/>
              </a:lnSpc>
            </a:pPr>
            <a:r>
              <a:rPr lang="es-MX" sz="3200" b="1" dirty="0">
                <a:solidFill>
                  <a:srgbClr val="000000"/>
                </a:solidFill>
                <a:latin typeface="Lucida Sans"/>
              </a:rPr>
              <a:t>49°N 8°E</a:t>
            </a:r>
            <a:endParaRPr dirty="0"/>
          </a:p>
        </p:txBody>
      </p:sp>
      <p:sp>
        <p:nvSpPr>
          <p:cNvPr id="604" name="CustomShape 8"/>
          <p:cNvSpPr/>
          <p:nvPr/>
        </p:nvSpPr>
        <p:spPr>
          <a:xfrm>
            <a:off x="-73440" y="7245424"/>
            <a:ext cx="9128520" cy="397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1200" dirty="0">
                <a:solidFill>
                  <a:srgbClr val="FFFFFF"/>
                </a:solidFill>
                <a:latin typeface="Lucida Sans"/>
                <a:ea typeface="DejaVu Sans"/>
              </a:rPr>
              <a:t>Pruebas de modelos </a:t>
            </a:r>
            <a:r>
              <a:rPr lang="es-MX" sz="1200" dirty="0" err="1">
                <a:solidFill>
                  <a:srgbClr val="FFFFFF"/>
                </a:solidFill>
                <a:latin typeface="Lucida Sans"/>
                <a:ea typeface="DejaVu Sans"/>
              </a:rPr>
              <a:t>hadrónicos</a:t>
            </a:r>
            <a:r>
              <a:rPr lang="es-MX" sz="1200" dirty="0">
                <a:solidFill>
                  <a:srgbClr val="FFFFFF"/>
                </a:solidFill>
                <a:latin typeface="Lucida Sans"/>
                <a:ea typeface="DejaVu Sans"/>
              </a:rPr>
              <a:t>                                                                                  Morelia, Michoacán 20/12/\2016</a:t>
            </a:r>
            <a:r>
              <a:rPr lang="es-MX" sz="1500" dirty="0">
                <a:solidFill>
                  <a:srgbClr val="FFFFFF"/>
                </a:solidFill>
                <a:latin typeface="Lucida Sans"/>
                <a:ea typeface="DejaVu Sans"/>
              </a:rPr>
              <a:t> </a:t>
            </a:r>
            <a:r>
              <a:rPr lang="es-MX" sz="1500" b="1" dirty="0">
                <a:solidFill>
                  <a:srgbClr val="FFFFFF"/>
                </a:solidFill>
                <a:latin typeface="Lucida Sans"/>
                <a:ea typeface="DejaVu Sans"/>
              </a:rPr>
              <a:t> </a:t>
            </a:r>
            <a:endParaRPr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CustomShape 1"/>
          <p:cNvSpPr/>
          <p:nvPr/>
        </p:nvSpPr>
        <p:spPr>
          <a:xfrm>
            <a:off x="5857920" y="1000080"/>
            <a:ext cx="3284280" cy="212400"/>
          </a:xfrm>
          <a:prstGeom prst="rect">
            <a:avLst/>
          </a:prstGeom>
          <a:solidFill>
            <a:srgbClr val="768D5A"/>
          </a:solidFill>
          <a:ln w="25560">
            <a:noFill/>
          </a:ln>
        </p:spPr>
      </p:sp>
      <p:sp>
        <p:nvSpPr>
          <p:cNvPr id="606" name="Line 2"/>
          <p:cNvSpPr/>
          <p:nvPr/>
        </p:nvSpPr>
        <p:spPr>
          <a:xfrm>
            <a:off x="4929120" y="1071360"/>
            <a:ext cx="2214360" cy="1440"/>
          </a:xfrm>
          <a:prstGeom prst="line">
            <a:avLst/>
          </a:prstGeom>
          <a:ln w="9360">
            <a:solidFill>
              <a:srgbClr val="998846"/>
            </a:solidFill>
            <a:round/>
          </a:ln>
        </p:spPr>
      </p:sp>
      <p:sp>
        <p:nvSpPr>
          <p:cNvPr id="607" name="CustomShape 3"/>
          <p:cNvSpPr/>
          <p:nvPr/>
        </p:nvSpPr>
        <p:spPr>
          <a:xfrm>
            <a:off x="1143000" y="142920"/>
            <a:ext cx="2070000" cy="355320"/>
          </a:xfrm>
          <a:prstGeom prst="rect">
            <a:avLst/>
          </a:prstGeom>
          <a:solidFill>
            <a:srgbClr val="C4D0B5"/>
          </a:solidFill>
          <a:ln w="25560">
            <a:noFill/>
          </a:ln>
        </p:spPr>
      </p:sp>
      <p:pic>
        <p:nvPicPr>
          <p:cNvPr id="608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1144440" y="357120"/>
            <a:ext cx="7997760" cy="648000"/>
          </a:xfrm>
          <a:prstGeom prst="rect">
            <a:avLst/>
          </a:prstGeom>
          <a:ln w="9360">
            <a:noFill/>
          </a:ln>
        </p:spPr>
      </p:pic>
      <p:sp>
        <p:nvSpPr>
          <p:cNvPr id="609" name="CustomShape 4"/>
          <p:cNvSpPr/>
          <p:nvPr/>
        </p:nvSpPr>
        <p:spPr>
          <a:xfrm>
            <a:off x="2952000" y="504000"/>
            <a:ext cx="6070320" cy="5763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3200" b="1" dirty="0" smtClean="0">
                <a:solidFill>
                  <a:srgbClr val="FFFFFF"/>
                </a:solidFill>
                <a:latin typeface="Lucida Sans"/>
              </a:rPr>
              <a:t>COMPONENTS</a:t>
            </a:r>
            <a:endParaRPr dirty="0"/>
          </a:p>
        </p:txBody>
      </p:sp>
      <p:pic>
        <p:nvPicPr>
          <p:cNvPr id="610" name="609 Imagen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1656000"/>
            <a:ext cx="5686920" cy="4606920"/>
          </a:xfrm>
          <a:prstGeom prst="rect">
            <a:avLst/>
          </a:prstGeom>
          <a:ln>
            <a:noFill/>
          </a:ln>
        </p:spPr>
      </p:pic>
      <p:sp>
        <p:nvSpPr>
          <p:cNvPr id="611" name="CustomShape 5"/>
          <p:cNvSpPr/>
          <p:nvPr/>
        </p:nvSpPr>
        <p:spPr>
          <a:xfrm>
            <a:off x="-1008000" y="1366560"/>
            <a:ext cx="6070320" cy="5763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3200" b="1">
                <a:solidFill>
                  <a:srgbClr val="000000"/>
                </a:solidFill>
                <a:latin typeface="Lucida Sans"/>
              </a:rPr>
              <a:t>KASCADE</a:t>
            </a:r>
            <a:endParaRPr/>
          </a:p>
        </p:txBody>
      </p:sp>
      <p:pic>
        <p:nvPicPr>
          <p:cNvPr id="612" name="611 Imagen"/>
          <p:cNvPicPr/>
          <p:nvPr/>
        </p:nvPicPr>
        <p:blipFill>
          <a:blip r:embed="rId5"/>
          <a:stretch>
            <a:fillRect/>
          </a:stretch>
        </p:blipFill>
        <p:spPr>
          <a:xfrm>
            <a:off x="4464000" y="2448000"/>
            <a:ext cx="4750920" cy="2467440"/>
          </a:xfrm>
          <a:prstGeom prst="rect">
            <a:avLst/>
          </a:prstGeom>
          <a:ln>
            <a:noFill/>
          </a:ln>
        </p:spPr>
      </p:pic>
      <p:sp>
        <p:nvSpPr>
          <p:cNvPr id="613" name="CustomShape 6"/>
          <p:cNvSpPr/>
          <p:nvPr/>
        </p:nvSpPr>
        <p:spPr>
          <a:xfrm>
            <a:off x="-18676" y="6858000"/>
            <a:ext cx="9128520" cy="397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1200" dirty="0">
                <a:solidFill>
                  <a:srgbClr val="000000"/>
                </a:solidFill>
                <a:latin typeface="Lucida Sans"/>
                <a:ea typeface="DejaVu Sans"/>
              </a:rPr>
              <a:t>Pruebas de modelos </a:t>
            </a:r>
            <a:r>
              <a:rPr lang="es-MX" sz="1200" dirty="0" err="1">
                <a:solidFill>
                  <a:srgbClr val="000000"/>
                </a:solidFill>
                <a:latin typeface="Lucida Sans"/>
                <a:ea typeface="DejaVu Sans"/>
              </a:rPr>
              <a:t>hadrónicos</a:t>
            </a:r>
            <a:r>
              <a:rPr lang="es-MX" sz="1200" dirty="0">
                <a:solidFill>
                  <a:srgbClr val="000000"/>
                </a:solidFill>
                <a:latin typeface="Lucida Sans"/>
                <a:ea typeface="DejaVu Sans"/>
              </a:rPr>
              <a:t>                                                                                  Morelia, Michoacán 20/12/\2016</a:t>
            </a:r>
            <a:r>
              <a:rPr lang="es-MX" sz="1500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r>
              <a:rPr lang="es-MX" sz="1500" b="1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endParaRPr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CustomShape 1"/>
          <p:cNvSpPr/>
          <p:nvPr/>
        </p:nvSpPr>
        <p:spPr>
          <a:xfrm>
            <a:off x="5857920" y="1000080"/>
            <a:ext cx="3284280" cy="212400"/>
          </a:xfrm>
          <a:prstGeom prst="rect">
            <a:avLst/>
          </a:prstGeom>
          <a:solidFill>
            <a:srgbClr val="768D5A"/>
          </a:solidFill>
          <a:ln w="25560">
            <a:noFill/>
          </a:ln>
        </p:spPr>
      </p:sp>
      <p:sp>
        <p:nvSpPr>
          <p:cNvPr id="641" name="Line 2"/>
          <p:cNvSpPr/>
          <p:nvPr/>
        </p:nvSpPr>
        <p:spPr>
          <a:xfrm>
            <a:off x="4929120" y="1071360"/>
            <a:ext cx="2214360" cy="1440"/>
          </a:xfrm>
          <a:prstGeom prst="line">
            <a:avLst/>
          </a:prstGeom>
          <a:ln w="9360">
            <a:solidFill>
              <a:srgbClr val="998846"/>
            </a:solidFill>
            <a:round/>
          </a:ln>
        </p:spPr>
      </p:sp>
      <p:sp>
        <p:nvSpPr>
          <p:cNvPr id="642" name="CustomShape 3"/>
          <p:cNvSpPr/>
          <p:nvPr/>
        </p:nvSpPr>
        <p:spPr>
          <a:xfrm>
            <a:off x="1143000" y="142920"/>
            <a:ext cx="2070000" cy="355320"/>
          </a:xfrm>
          <a:prstGeom prst="rect">
            <a:avLst/>
          </a:prstGeom>
          <a:solidFill>
            <a:srgbClr val="C4D0B5"/>
          </a:solidFill>
          <a:ln w="25560">
            <a:noFill/>
          </a:ln>
        </p:spPr>
      </p:sp>
      <p:pic>
        <p:nvPicPr>
          <p:cNvPr id="643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1144440" y="357120"/>
            <a:ext cx="7997760" cy="648000"/>
          </a:xfrm>
          <a:prstGeom prst="rect">
            <a:avLst/>
          </a:prstGeom>
          <a:ln w="9360">
            <a:noFill/>
          </a:ln>
        </p:spPr>
      </p:pic>
      <p:sp>
        <p:nvSpPr>
          <p:cNvPr id="644" name="CustomShape 4"/>
          <p:cNvSpPr/>
          <p:nvPr/>
        </p:nvSpPr>
        <p:spPr>
          <a:xfrm>
            <a:off x="2952000" y="504000"/>
            <a:ext cx="6070320" cy="5763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3200" b="1" dirty="0" smtClean="0">
                <a:solidFill>
                  <a:srgbClr val="FFFFFF"/>
                </a:solidFill>
                <a:latin typeface="Lucida Sans"/>
              </a:rPr>
              <a:t>COMPONENTS</a:t>
            </a:r>
            <a:endParaRPr dirty="0"/>
          </a:p>
        </p:txBody>
      </p:sp>
      <p:sp>
        <p:nvSpPr>
          <p:cNvPr id="645" name="CustomShape 5"/>
          <p:cNvSpPr/>
          <p:nvPr/>
        </p:nvSpPr>
        <p:spPr>
          <a:xfrm>
            <a:off x="-1008000" y="1366560"/>
            <a:ext cx="6070320" cy="5763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3200" b="1">
                <a:solidFill>
                  <a:srgbClr val="000000"/>
                </a:solidFill>
                <a:latin typeface="Lucida Sans"/>
              </a:rPr>
              <a:t>Grande</a:t>
            </a:r>
            <a:endParaRPr/>
          </a:p>
        </p:txBody>
      </p:sp>
      <p:sp>
        <p:nvSpPr>
          <p:cNvPr id="646" name="CustomShape 6"/>
          <p:cNvSpPr/>
          <p:nvPr/>
        </p:nvSpPr>
        <p:spPr>
          <a:xfrm>
            <a:off x="972000" y="5796000"/>
            <a:ext cx="827640" cy="28764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</p:sp>
      <p:pic>
        <p:nvPicPr>
          <p:cNvPr id="647" name="646 Imagen"/>
          <p:cNvPicPr/>
          <p:nvPr/>
        </p:nvPicPr>
        <p:blipFill>
          <a:blip r:embed="rId4"/>
          <a:stretch>
            <a:fillRect/>
          </a:stretch>
        </p:blipFill>
        <p:spPr>
          <a:xfrm>
            <a:off x="3456000" y="2468520"/>
            <a:ext cx="5669640" cy="3685320"/>
          </a:xfrm>
          <a:prstGeom prst="rect">
            <a:avLst/>
          </a:prstGeom>
          <a:ln>
            <a:noFill/>
          </a:ln>
        </p:spPr>
      </p:pic>
      <p:pic>
        <p:nvPicPr>
          <p:cNvPr id="648" name="647 Imagen"/>
          <p:cNvPicPr/>
          <p:nvPr/>
        </p:nvPicPr>
        <p:blipFill>
          <a:blip r:embed="rId5"/>
          <a:stretch>
            <a:fillRect/>
          </a:stretch>
        </p:blipFill>
        <p:spPr>
          <a:xfrm>
            <a:off x="28800" y="1321560"/>
            <a:ext cx="3174840" cy="4942080"/>
          </a:xfrm>
          <a:prstGeom prst="rect">
            <a:avLst/>
          </a:prstGeom>
          <a:ln>
            <a:noFill/>
          </a:ln>
        </p:spPr>
      </p:pic>
      <p:sp>
        <p:nvSpPr>
          <p:cNvPr id="649" name="CustomShape 7"/>
          <p:cNvSpPr/>
          <p:nvPr/>
        </p:nvSpPr>
        <p:spPr>
          <a:xfrm>
            <a:off x="3456000" y="5040000"/>
            <a:ext cx="287640" cy="28764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</p:sp>
      <p:sp>
        <p:nvSpPr>
          <p:cNvPr id="650" name="CustomShape 8"/>
          <p:cNvSpPr/>
          <p:nvPr/>
        </p:nvSpPr>
        <p:spPr>
          <a:xfrm>
            <a:off x="6408000" y="5040000"/>
            <a:ext cx="215640" cy="28764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</p:sp>
      <p:sp>
        <p:nvSpPr>
          <p:cNvPr id="651" name="CustomShape 9"/>
          <p:cNvSpPr/>
          <p:nvPr/>
        </p:nvSpPr>
        <p:spPr>
          <a:xfrm>
            <a:off x="-25920" y="6858000"/>
            <a:ext cx="9128520" cy="397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1200" dirty="0">
                <a:solidFill>
                  <a:srgbClr val="000000"/>
                </a:solidFill>
                <a:latin typeface="Lucida Sans"/>
                <a:ea typeface="DejaVu Sans"/>
              </a:rPr>
              <a:t>Pruebas de modelos </a:t>
            </a:r>
            <a:r>
              <a:rPr lang="es-MX" sz="1200" dirty="0" err="1">
                <a:solidFill>
                  <a:srgbClr val="000000"/>
                </a:solidFill>
                <a:latin typeface="Lucida Sans"/>
                <a:ea typeface="DejaVu Sans"/>
              </a:rPr>
              <a:t>hadrónicos</a:t>
            </a:r>
            <a:r>
              <a:rPr lang="es-MX" sz="1200" dirty="0">
                <a:solidFill>
                  <a:srgbClr val="000000"/>
                </a:solidFill>
                <a:latin typeface="Lucida Sans"/>
                <a:ea typeface="DejaVu Sans"/>
              </a:rPr>
              <a:t>                                                                                  Morelia, Michoacán 20/12/\2016</a:t>
            </a:r>
            <a:r>
              <a:rPr lang="es-MX" sz="1500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r>
              <a:rPr lang="es-MX" sz="1500" b="1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endParaRPr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CustomShape 1"/>
          <p:cNvSpPr/>
          <p:nvPr/>
        </p:nvSpPr>
        <p:spPr>
          <a:xfrm>
            <a:off x="5857920" y="1000080"/>
            <a:ext cx="3280320" cy="208440"/>
          </a:xfrm>
          <a:prstGeom prst="rect">
            <a:avLst/>
          </a:prstGeom>
          <a:solidFill>
            <a:srgbClr val="768D5A"/>
          </a:solidFill>
          <a:ln>
            <a:noFill/>
          </a:ln>
        </p:spPr>
      </p:sp>
      <p:sp>
        <p:nvSpPr>
          <p:cNvPr id="1068" name="Line 2"/>
          <p:cNvSpPr/>
          <p:nvPr/>
        </p:nvSpPr>
        <p:spPr>
          <a:xfrm>
            <a:off x="4929120" y="1071360"/>
            <a:ext cx="2214360" cy="1440"/>
          </a:xfrm>
          <a:prstGeom prst="line">
            <a:avLst/>
          </a:prstGeom>
          <a:ln w="9360">
            <a:solidFill>
              <a:srgbClr val="998846"/>
            </a:solidFill>
            <a:round/>
          </a:ln>
        </p:spPr>
      </p:sp>
      <p:sp>
        <p:nvSpPr>
          <p:cNvPr id="1069" name="CustomShape 3"/>
          <p:cNvSpPr/>
          <p:nvPr/>
        </p:nvSpPr>
        <p:spPr>
          <a:xfrm>
            <a:off x="1143000" y="142920"/>
            <a:ext cx="2066040" cy="351360"/>
          </a:xfrm>
          <a:prstGeom prst="rect">
            <a:avLst/>
          </a:prstGeom>
          <a:solidFill>
            <a:srgbClr val="C4D0B5"/>
          </a:solidFill>
          <a:ln>
            <a:noFill/>
          </a:ln>
        </p:spPr>
      </p:sp>
      <p:pic>
        <p:nvPicPr>
          <p:cNvPr id="1070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144440" y="357120"/>
            <a:ext cx="7993800" cy="644040"/>
          </a:xfrm>
          <a:prstGeom prst="rect">
            <a:avLst/>
          </a:prstGeom>
          <a:ln>
            <a:noFill/>
          </a:ln>
        </p:spPr>
      </p:pic>
      <p:pic>
        <p:nvPicPr>
          <p:cNvPr id="1071" name="logo.avi"/>
          <p:cNvPicPr/>
          <p:nvPr/>
        </p:nvPicPr>
        <p:blipFill>
          <a:blip r:embed="rId3"/>
          <a:stretch>
            <a:fillRect/>
          </a:stretch>
        </p:blipFill>
        <p:spPr>
          <a:xfrm>
            <a:off x="-11160" y="0"/>
            <a:ext cx="1362600" cy="1362600"/>
          </a:xfrm>
          <a:prstGeom prst="rect">
            <a:avLst/>
          </a:prstGeom>
          <a:ln>
            <a:noFill/>
          </a:ln>
        </p:spPr>
      </p:pic>
      <p:sp>
        <p:nvSpPr>
          <p:cNvPr id="1072" name="CustomShape 4"/>
          <p:cNvSpPr/>
          <p:nvPr/>
        </p:nvSpPr>
        <p:spPr>
          <a:xfrm>
            <a:off x="3005280" y="428760"/>
            <a:ext cx="6066360" cy="572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3200" b="1" dirty="0" smtClean="0">
                <a:solidFill>
                  <a:srgbClr val="FFFFFF"/>
                </a:solidFill>
                <a:latin typeface="Lucida Sans"/>
              </a:rPr>
              <a:t>MUON DENSITY</a:t>
            </a:r>
            <a:endParaRPr dirty="0"/>
          </a:p>
        </p:txBody>
      </p:sp>
      <p:sp>
        <p:nvSpPr>
          <p:cNvPr id="1073" name="CustomShape 5"/>
          <p:cNvSpPr/>
          <p:nvPr/>
        </p:nvSpPr>
        <p:spPr>
          <a:xfrm>
            <a:off x="155520" y="-1881360"/>
            <a:ext cx="3918600" cy="3918600"/>
          </a:xfrm>
          <a:prstGeom prst="rect">
            <a:avLst/>
          </a:prstGeom>
          <a:noFill/>
          <a:ln>
            <a:noFill/>
          </a:ln>
        </p:spPr>
      </p:sp>
      <p:sp>
        <p:nvSpPr>
          <p:cNvPr id="1074" name="CustomShape 6"/>
          <p:cNvSpPr/>
          <p:nvPr/>
        </p:nvSpPr>
        <p:spPr>
          <a:xfrm>
            <a:off x="155520" y="-144360"/>
            <a:ext cx="299160" cy="299160"/>
          </a:xfrm>
          <a:prstGeom prst="rect">
            <a:avLst/>
          </a:prstGeom>
          <a:noFill/>
          <a:ln>
            <a:noFill/>
          </a:ln>
        </p:spPr>
      </p:sp>
      <p:pic>
        <p:nvPicPr>
          <p:cNvPr id="1075" name="Picture 2"/>
          <p:cNvPicPr/>
          <p:nvPr/>
        </p:nvPicPr>
        <p:blipFill>
          <a:blip r:embed="rId4"/>
          <a:stretch>
            <a:fillRect/>
          </a:stretch>
        </p:blipFill>
        <p:spPr>
          <a:xfrm>
            <a:off x="60480" y="-11160"/>
            <a:ext cx="1373760" cy="1373760"/>
          </a:xfrm>
          <a:prstGeom prst="rect">
            <a:avLst/>
          </a:prstGeom>
          <a:ln>
            <a:noFill/>
          </a:ln>
        </p:spPr>
      </p:pic>
      <p:sp>
        <p:nvSpPr>
          <p:cNvPr id="1076" name="CustomShape 7"/>
          <p:cNvSpPr/>
          <p:nvPr/>
        </p:nvSpPr>
        <p:spPr>
          <a:xfrm>
            <a:off x="6049080" y="4536000"/>
            <a:ext cx="717480" cy="3574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</p:sp>
      <p:sp>
        <p:nvSpPr>
          <p:cNvPr id="1077" name="CustomShape 8"/>
          <p:cNvSpPr/>
          <p:nvPr/>
        </p:nvSpPr>
        <p:spPr>
          <a:xfrm>
            <a:off x="-25920" y="6854073"/>
            <a:ext cx="9128520" cy="397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1200" dirty="0">
                <a:solidFill>
                  <a:srgbClr val="000000"/>
                </a:solidFill>
                <a:latin typeface="Lucida Sans"/>
                <a:ea typeface="DejaVu Sans"/>
              </a:rPr>
              <a:t>Pruebas de modelos </a:t>
            </a:r>
            <a:r>
              <a:rPr lang="es-MX" sz="1200" dirty="0" err="1">
                <a:solidFill>
                  <a:srgbClr val="000000"/>
                </a:solidFill>
                <a:latin typeface="Lucida Sans"/>
                <a:ea typeface="DejaVu Sans"/>
              </a:rPr>
              <a:t>hadrónicos</a:t>
            </a:r>
            <a:r>
              <a:rPr lang="es-MX" sz="1200" dirty="0">
                <a:solidFill>
                  <a:srgbClr val="000000"/>
                </a:solidFill>
                <a:latin typeface="Lucida Sans"/>
                <a:ea typeface="DejaVu Sans"/>
              </a:rPr>
              <a:t>                                                                                  Morelia, Michoacán 03/07/2017</a:t>
            </a:r>
            <a:r>
              <a:rPr lang="es-MX" sz="1500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r>
              <a:rPr lang="es-MX" sz="1500" b="1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endParaRPr dirty="0"/>
          </a:p>
        </p:txBody>
      </p:sp>
      <p:pic>
        <p:nvPicPr>
          <p:cNvPr id="1078" name="1077 Imagen"/>
          <p:cNvPicPr/>
          <p:nvPr/>
        </p:nvPicPr>
        <p:blipFill>
          <a:blip r:embed="rId5"/>
          <a:stretch>
            <a:fillRect/>
          </a:stretch>
        </p:blipFill>
        <p:spPr>
          <a:xfrm>
            <a:off x="108000" y="1440000"/>
            <a:ext cx="8928000" cy="504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CustomShape 1"/>
          <p:cNvSpPr/>
          <p:nvPr/>
        </p:nvSpPr>
        <p:spPr>
          <a:xfrm>
            <a:off x="5857920" y="1000080"/>
            <a:ext cx="3280320" cy="208440"/>
          </a:xfrm>
          <a:prstGeom prst="rect">
            <a:avLst/>
          </a:prstGeom>
          <a:solidFill>
            <a:srgbClr val="768D5A"/>
          </a:solidFill>
          <a:ln>
            <a:noFill/>
          </a:ln>
        </p:spPr>
      </p:sp>
      <p:sp>
        <p:nvSpPr>
          <p:cNvPr id="1129" name="Line 2"/>
          <p:cNvSpPr/>
          <p:nvPr/>
        </p:nvSpPr>
        <p:spPr>
          <a:xfrm>
            <a:off x="4929120" y="1071360"/>
            <a:ext cx="2214360" cy="1440"/>
          </a:xfrm>
          <a:prstGeom prst="line">
            <a:avLst/>
          </a:prstGeom>
          <a:ln w="9360">
            <a:solidFill>
              <a:srgbClr val="998846"/>
            </a:solidFill>
            <a:round/>
          </a:ln>
        </p:spPr>
      </p:sp>
      <p:sp>
        <p:nvSpPr>
          <p:cNvPr id="1130" name="CustomShape 3"/>
          <p:cNvSpPr/>
          <p:nvPr/>
        </p:nvSpPr>
        <p:spPr>
          <a:xfrm>
            <a:off x="1143000" y="142920"/>
            <a:ext cx="2066040" cy="351360"/>
          </a:xfrm>
          <a:prstGeom prst="rect">
            <a:avLst/>
          </a:prstGeom>
          <a:solidFill>
            <a:srgbClr val="C4D0B5"/>
          </a:solidFill>
          <a:ln>
            <a:noFill/>
          </a:ln>
        </p:spPr>
      </p:sp>
      <p:pic>
        <p:nvPicPr>
          <p:cNvPr id="1131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144440" y="357120"/>
            <a:ext cx="7993800" cy="644040"/>
          </a:xfrm>
          <a:prstGeom prst="rect">
            <a:avLst/>
          </a:prstGeom>
          <a:ln>
            <a:noFill/>
          </a:ln>
        </p:spPr>
      </p:pic>
      <p:pic>
        <p:nvPicPr>
          <p:cNvPr id="1132" name="logo.avi"/>
          <p:cNvPicPr/>
          <p:nvPr/>
        </p:nvPicPr>
        <p:blipFill>
          <a:blip r:embed="rId3"/>
          <a:stretch>
            <a:fillRect/>
          </a:stretch>
        </p:blipFill>
        <p:spPr>
          <a:xfrm>
            <a:off x="-11160" y="0"/>
            <a:ext cx="1362600" cy="1362600"/>
          </a:xfrm>
          <a:prstGeom prst="rect">
            <a:avLst/>
          </a:prstGeom>
          <a:ln>
            <a:noFill/>
          </a:ln>
        </p:spPr>
      </p:pic>
      <p:sp>
        <p:nvSpPr>
          <p:cNvPr id="1133" name="CustomShape 4"/>
          <p:cNvSpPr/>
          <p:nvPr/>
        </p:nvSpPr>
        <p:spPr>
          <a:xfrm>
            <a:off x="3005280" y="428760"/>
            <a:ext cx="6066360" cy="572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2000" b="1" dirty="0" smtClean="0">
                <a:solidFill>
                  <a:srgbClr val="FFFFFF"/>
                </a:solidFill>
                <a:latin typeface="Lucida Sans"/>
                <a:ea typeface="DejaVu Sans"/>
              </a:rPr>
              <a:t>MUON DENSITY</a:t>
            </a:r>
            <a:endParaRPr dirty="0"/>
          </a:p>
        </p:txBody>
      </p:sp>
      <p:sp>
        <p:nvSpPr>
          <p:cNvPr id="1134" name="CustomShape 5"/>
          <p:cNvSpPr/>
          <p:nvPr/>
        </p:nvSpPr>
        <p:spPr>
          <a:xfrm>
            <a:off x="155520" y="-1881360"/>
            <a:ext cx="3918600" cy="3918600"/>
          </a:xfrm>
          <a:prstGeom prst="rect">
            <a:avLst/>
          </a:prstGeom>
          <a:noFill/>
          <a:ln>
            <a:noFill/>
          </a:ln>
        </p:spPr>
      </p:sp>
      <p:sp>
        <p:nvSpPr>
          <p:cNvPr id="1135" name="CustomShape 6"/>
          <p:cNvSpPr/>
          <p:nvPr/>
        </p:nvSpPr>
        <p:spPr>
          <a:xfrm>
            <a:off x="155520" y="-144360"/>
            <a:ext cx="299160" cy="299160"/>
          </a:xfrm>
          <a:prstGeom prst="rect">
            <a:avLst/>
          </a:prstGeom>
          <a:noFill/>
          <a:ln>
            <a:noFill/>
          </a:ln>
        </p:spPr>
      </p:sp>
      <p:pic>
        <p:nvPicPr>
          <p:cNvPr id="1136" name="Picture 2"/>
          <p:cNvPicPr/>
          <p:nvPr/>
        </p:nvPicPr>
        <p:blipFill>
          <a:blip r:embed="rId4"/>
          <a:stretch>
            <a:fillRect/>
          </a:stretch>
        </p:blipFill>
        <p:spPr>
          <a:xfrm>
            <a:off x="60480" y="-11160"/>
            <a:ext cx="1373760" cy="1373760"/>
          </a:xfrm>
          <a:prstGeom prst="rect">
            <a:avLst/>
          </a:prstGeom>
          <a:ln>
            <a:noFill/>
          </a:ln>
        </p:spPr>
      </p:pic>
      <p:sp>
        <p:nvSpPr>
          <p:cNvPr id="1137" name="CustomShape 7"/>
          <p:cNvSpPr/>
          <p:nvPr/>
        </p:nvSpPr>
        <p:spPr>
          <a:xfrm>
            <a:off x="6049080" y="4536000"/>
            <a:ext cx="717480" cy="3574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</p:sp>
      <p:sp>
        <p:nvSpPr>
          <p:cNvPr id="1138" name="CustomShape 8"/>
          <p:cNvSpPr/>
          <p:nvPr/>
        </p:nvSpPr>
        <p:spPr>
          <a:xfrm>
            <a:off x="-25920" y="6773258"/>
            <a:ext cx="9128520" cy="397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1200" dirty="0">
                <a:solidFill>
                  <a:srgbClr val="000000"/>
                </a:solidFill>
                <a:latin typeface="Lucida Sans"/>
                <a:ea typeface="DejaVu Sans"/>
              </a:rPr>
              <a:t>Pruebas de modelos </a:t>
            </a:r>
            <a:r>
              <a:rPr lang="es-MX" sz="1200" dirty="0" err="1">
                <a:solidFill>
                  <a:srgbClr val="000000"/>
                </a:solidFill>
                <a:latin typeface="Lucida Sans"/>
                <a:ea typeface="DejaVu Sans"/>
              </a:rPr>
              <a:t>hadrónicos</a:t>
            </a:r>
            <a:r>
              <a:rPr lang="es-MX" sz="1200" dirty="0">
                <a:solidFill>
                  <a:srgbClr val="000000"/>
                </a:solidFill>
                <a:latin typeface="Lucida Sans"/>
                <a:ea typeface="DejaVu Sans"/>
              </a:rPr>
              <a:t>                                                                                  Morelia, Michoacán 03/07/2017</a:t>
            </a:r>
            <a:r>
              <a:rPr lang="es-MX" sz="1500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r>
              <a:rPr lang="es-MX" sz="1500" b="1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endParaRPr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000195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CustomShape 1"/>
          <p:cNvSpPr/>
          <p:nvPr/>
        </p:nvSpPr>
        <p:spPr>
          <a:xfrm>
            <a:off x="5857920" y="1000080"/>
            <a:ext cx="3280320" cy="208440"/>
          </a:xfrm>
          <a:prstGeom prst="rect">
            <a:avLst/>
          </a:prstGeom>
          <a:solidFill>
            <a:srgbClr val="768D5A"/>
          </a:solidFill>
          <a:ln>
            <a:noFill/>
          </a:ln>
        </p:spPr>
      </p:sp>
      <p:sp>
        <p:nvSpPr>
          <p:cNvPr id="1129" name="Line 2"/>
          <p:cNvSpPr/>
          <p:nvPr/>
        </p:nvSpPr>
        <p:spPr>
          <a:xfrm>
            <a:off x="4929120" y="1071360"/>
            <a:ext cx="2214360" cy="1440"/>
          </a:xfrm>
          <a:prstGeom prst="line">
            <a:avLst/>
          </a:prstGeom>
          <a:ln w="9360">
            <a:solidFill>
              <a:srgbClr val="998846"/>
            </a:solidFill>
            <a:round/>
          </a:ln>
        </p:spPr>
      </p:sp>
      <p:sp>
        <p:nvSpPr>
          <p:cNvPr id="1130" name="CustomShape 3"/>
          <p:cNvSpPr/>
          <p:nvPr/>
        </p:nvSpPr>
        <p:spPr>
          <a:xfrm>
            <a:off x="1143000" y="142920"/>
            <a:ext cx="2066040" cy="351360"/>
          </a:xfrm>
          <a:prstGeom prst="rect">
            <a:avLst/>
          </a:prstGeom>
          <a:solidFill>
            <a:srgbClr val="C4D0B5"/>
          </a:solidFill>
          <a:ln>
            <a:noFill/>
          </a:ln>
        </p:spPr>
      </p:sp>
      <p:pic>
        <p:nvPicPr>
          <p:cNvPr id="1131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1144440" y="357120"/>
            <a:ext cx="7993800" cy="644040"/>
          </a:xfrm>
          <a:prstGeom prst="rect">
            <a:avLst/>
          </a:prstGeom>
          <a:ln>
            <a:noFill/>
          </a:ln>
        </p:spPr>
      </p:pic>
      <p:pic>
        <p:nvPicPr>
          <p:cNvPr id="1132" name="logo.avi"/>
          <p:cNvPicPr/>
          <p:nvPr/>
        </p:nvPicPr>
        <p:blipFill>
          <a:blip r:embed="rId4"/>
          <a:stretch>
            <a:fillRect/>
          </a:stretch>
        </p:blipFill>
        <p:spPr>
          <a:xfrm>
            <a:off x="-11160" y="0"/>
            <a:ext cx="1362600" cy="1362600"/>
          </a:xfrm>
          <a:prstGeom prst="rect">
            <a:avLst/>
          </a:prstGeom>
          <a:ln>
            <a:noFill/>
          </a:ln>
        </p:spPr>
      </p:pic>
      <p:sp>
        <p:nvSpPr>
          <p:cNvPr id="1133" name="CustomShape 4"/>
          <p:cNvSpPr/>
          <p:nvPr/>
        </p:nvSpPr>
        <p:spPr>
          <a:xfrm>
            <a:off x="3005280" y="428760"/>
            <a:ext cx="6066360" cy="572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2000" b="1" dirty="0" smtClean="0">
                <a:solidFill>
                  <a:srgbClr val="FFFFFF"/>
                </a:solidFill>
                <a:latin typeface="Lucida Sans"/>
                <a:ea typeface="DejaVu Sans"/>
              </a:rPr>
              <a:t>MUON DENSITY</a:t>
            </a:r>
            <a:endParaRPr dirty="0"/>
          </a:p>
        </p:txBody>
      </p:sp>
      <p:sp>
        <p:nvSpPr>
          <p:cNvPr id="1134" name="CustomShape 5"/>
          <p:cNvSpPr/>
          <p:nvPr/>
        </p:nvSpPr>
        <p:spPr>
          <a:xfrm>
            <a:off x="155520" y="-1881360"/>
            <a:ext cx="3918600" cy="3918600"/>
          </a:xfrm>
          <a:prstGeom prst="rect">
            <a:avLst/>
          </a:prstGeom>
          <a:noFill/>
          <a:ln>
            <a:noFill/>
          </a:ln>
        </p:spPr>
      </p:sp>
      <p:sp>
        <p:nvSpPr>
          <p:cNvPr id="1135" name="CustomShape 6"/>
          <p:cNvSpPr/>
          <p:nvPr/>
        </p:nvSpPr>
        <p:spPr>
          <a:xfrm>
            <a:off x="155520" y="-144360"/>
            <a:ext cx="299160" cy="299160"/>
          </a:xfrm>
          <a:prstGeom prst="rect">
            <a:avLst/>
          </a:prstGeom>
          <a:noFill/>
          <a:ln>
            <a:noFill/>
          </a:ln>
        </p:spPr>
      </p:sp>
      <p:pic>
        <p:nvPicPr>
          <p:cNvPr id="1136" name="Picture 2"/>
          <p:cNvPicPr/>
          <p:nvPr/>
        </p:nvPicPr>
        <p:blipFill>
          <a:blip r:embed="rId5"/>
          <a:stretch>
            <a:fillRect/>
          </a:stretch>
        </p:blipFill>
        <p:spPr>
          <a:xfrm>
            <a:off x="60480" y="-11160"/>
            <a:ext cx="1373760" cy="1373760"/>
          </a:xfrm>
          <a:prstGeom prst="rect">
            <a:avLst/>
          </a:prstGeom>
          <a:ln>
            <a:noFill/>
          </a:ln>
        </p:spPr>
      </p:pic>
      <p:sp>
        <p:nvSpPr>
          <p:cNvPr id="1137" name="CustomShape 7"/>
          <p:cNvSpPr/>
          <p:nvPr/>
        </p:nvSpPr>
        <p:spPr>
          <a:xfrm>
            <a:off x="6049080" y="4536000"/>
            <a:ext cx="717480" cy="3574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</p:sp>
      <p:sp>
        <p:nvSpPr>
          <p:cNvPr id="1138" name="CustomShape 8"/>
          <p:cNvSpPr/>
          <p:nvPr/>
        </p:nvSpPr>
        <p:spPr>
          <a:xfrm>
            <a:off x="0" y="6896378"/>
            <a:ext cx="9128520" cy="397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1200" dirty="0">
                <a:solidFill>
                  <a:srgbClr val="000000"/>
                </a:solidFill>
                <a:latin typeface="Lucida Sans"/>
                <a:ea typeface="DejaVu Sans"/>
              </a:rPr>
              <a:t>Pruebas de modelos </a:t>
            </a:r>
            <a:r>
              <a:rPr lang="es-MX" sz="1200" dirty="0" err="1">
                <a:solidFill>
                  <a:srgbClr val="000000"/>
                </a:solidFill>
                <a:latin typeface="Lucida Sans"/>
                <a:ea typeface="DejaVu Sans"/>
              </a:rPr>
              <a:t>hadrónicos</a:t>
            </a:r>
            <a:r>
              <a:rPr lang="es-MX" sz="1200" dirty="0">
                <a:solidFill>
                  <a:srgbClr val="000000"/>
                </a:solidFill>
                <a:latin typeface="Lucida Sans"/>
                <a:ea typeface="DejaVu Sans"/>
              </a:rPr>
              <a:t>                                                                                  Morelia, Michoacán 03/07/2017</a:t>
            </a:r>
            <a:r>
              <a:rPr lang="es-MX" sz="1500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r>
              <a:rPr lang="es-MX" sz="1500" b="1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endParaRPr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80" y="1556792"/>
            <a:ext cx="8077760" cy="4520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77427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CustomShape 1"/>
          <p:cNvSpPr/>
          <p:nvPr/>
        </p:nvSpPr>
        <p:spPr>
          <a:xfrm>
            <a:off x="5857920" y="1000080"/>
            <a:ext cx="3280320" cy="208440"/>
          </a:xfrm>
          <a:prstGeom prst="rect">
            <a:avLst/>
          </a:prstGeom>
          <a:solidFill>
            <a:srgbClr val="768D5A"/>
          </a:solidFill>
          <a:ln>
            <a:noFill/>
          </a:ln>
        </p:spPr>
      </p:sp>
      <p:sp>
        <p:nvSpPr>
          <p:cNvPr id="1080" name="Line 2"/>
          <p:cNvSpPr/>
          <p:nvPr/>
        </p:nvSpPr>
        <p:spPr>
          <a:xfrm>
            <a:off x="4929120" y="1071360"/>
            <a:ext cx="2214360" cy="1440"/>
          </a:xfrm>
          <a:prstGeom prst="line">
            <a:avLst/>
          </a:prstGeom>
          <a:ln w="9360">
            <a:solidFill>
              <a:srgbClr val="998846"/>
            </a:solidFill>
            <a:round/>
          </a:ln>
        </p:spPr>
      </p:sp>
      <p:sp>
        <p:nvSpPr>
          <p:cNvPr id="1081" name="CustomShape 3"/>
          <p:cNvSpPr/>
          <p:nvPr/>
        </p:nvSpPr>
        <p:spPr>
          <a:xfrm>
            <a:off x="1143000" y="142920"/>
            <a:ext cx="2066040" cy="351360"/>
          </a:xfrm>
          <a:prstGeom prst="rect">
            <a:avLst/>
          </a:prstGeom>
          <a:solidFill>
            <a:srgbClr val="C4D0B5"/>
          </a:solidFill>
          <a:ln>
            <a:noFill/>
          </a:ln>
        </p:spPr>
      </p:sp>
      <p:pic>
        <p:nvPicPr>
          <p:cNvPr id="1082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144440" y="357120"/>
            <a:ext cx="7993800" cy="644040"/>
          </a:xfrm>
          <a:prstGeom prst="rect">
            <a:avLst/>
          </a:prstGeom>
          <a:ln>
            <a:noFill/>
          </a:ln>
        </p:spPr>
      </p:pic>
      <p:pic>
        <p:nvPicPr>
          <p:cNvPr id="1083" name="logo.avi"/>
          <p:cNvPicPr/>
          <p:nvPr/>
        </p:nvPicPr>
        <p:blipFill>
          <a:blip r:embed="rId3"/>
          <a:stretch>
            <a:fillRect/>
          </a:stretch>
        </p:blipFill>
        <p:spPr>
          <a:xfrm>
            <a:off x="-11160" y="0"/>
            <a:ext cx="1362600" cy="1362600"/>
          </a:xfrm>
          <a:prstGeom prst="rect">
            <a:avLst/>
          </a:prstGeom>
          <a:ln>
            <a:noFill/>
          </a:ln>
        </p:spPr>
      </p:pic>
      <p:sp>
        <p:nvSpPr>
          <p:cNvPr id="1084" name="CustomShape 4"/>
          <p:cNvSpPr/>
          <p:nvPr/>
        </p:nvSpPr>
        <p:spPr>
          <a:xfrm>
            <a:off x="3005280" y="428760"/>
            <a:ext cx="6066360" cy="572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2000" b="1" dirty="0" smtClean="0">
                <a:solidFill>
                  <a:srgbClr val="FFFFFF"/>
                </a:solidFill>
                <a:latin typeface="Lucida Sans"/>
                <a:ea typeface="DejaVu Sans"/>
              </a:rPr>
              <a:t>MUONS </a:t>
            </a:r>
            <a:r>
              <a:rPr lang="es-MX" sz="2000" b="1" dirty="0">
                <a:solidFill>
                  <a:srgbClr val="FFFFFF"/>
                </a:solidFill>
                <a:latin typeface="Lucida Sans"/>
                <a:ea typeface="DejaVu Sans"/>
              </a:rPr>
              <a:t>VS </a:t>
            </a:r>
            <a:r>
              <a:rPr lang="es-MX" sz="2000" b="1" dirty="0" smtClean="0">
                <a:solidFill>
                  <a:srgbClr val="FFFFFF"/>
                </a:solidFill>
                <a:latin typeface="Lucida Sans"/>
                <a:ea typeface="DejaVu Sans"/>
              </a:rPr>
              <a:t>CHARGED PARTICLES</a:t>
            </a:r>
            <a:endParaRPr dirty="0"/>
          </a:p>
        </p:txBody>
      </p:sp>
      <p:sp>
        <p:nvSpPr>
          <p:cNvPr id="1085" name="CustomShape 5"/>
          <p:cNvSpPr/>
          <p:nvPr/>
        </p:nvSpPr>
        <p:spPr>
          <a:xfrm>
            <a:off x="155520" y="-1881360"/>
            <a:ext cx="3918600" cy="3918600"/>
          </a:xfrm>
          <a:prstGeom prst="rect">
            <a:avLst/>
          </a:prstGeom>
          <a:noFill/>
          <a:ln>
            <a:noFill/>
          </a:ln>
        </p:spPr>
      </p:sp>
      <p:sp>
        <p:nvSpPr>
          <p:cNvPr id="1086" name="CustomShape 6"/>
          <p:cNvSpPr/>
          <p:nvPr/>
        </p:nvSpPr>
        <p:spPr>
          <a:xfrm>
            <a:off x="155520" y="-144360"/>
            <a:ext cx="299160" cy="299160"/>
          </a:xfrm>
          <a:prstGeom prst="rect">
            <a:avLst/>
          </a:prstGeom>
          <a:noFill/>
          <a:ln>
            <a:noFill/>
          </a:ln>
        </p:spPr>
      </p:sp>
      <p:pic>
        <p:nvPicPr>
          <p:cNvPr id="1087" name="Picture 2"/>
          <p:cNvPicPr/>
          <p:nvPr/>
        </p:nvPicPr>
        <p:blipFill>
          <a:blip r:embed="rId4"/>
          <a:stretch>
            <a:fillRect/>
          </a:stretch>
        </p:blipFill>
        <p:spPr>
          <a:xfrm>
            <a:off x="60480" y="-11160"/>
            <a:ext cx="1373760" cy="1373760"/>
          </a:xfrm>
          <a:prstGeom prst="rect">
            <a:avLst/>
          </a:prstGeom>
          <a:ln>
            <a:noFill/>
          </a:ln>
        </p:spPr>
      </p:pic>
      <p:sp>
        <p:nvSpPr>
          <p:cNvPr id="1088" name="CustomShape 7"/>
          <p:cNvSpPr/>
          <p:nvPr/>
        </p:nvSpPr>
        <p:spPr>
          <a:xfrm>
            <a:off x="6049080" y="4536000"/>
            <a:ext cx="717480" cy="3574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</p:sp>
      <p:sp>
        <p:nvSpPr>
          <p:cNvPr id="1089" name="CustomShape 8"/>
          <p:cNvSpPr/>
          <p:nvPr/>
        </p:nvSpPr>
        <p:spPr>
          <a:xfrm>
            <a:off x="-95073" y="6858000"/>
            <a:ext cx="9128520" cy="397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MX" sz="1200" dirty="0">
                <a:solidFill>
                  <a:srgbClr val="000000"/>
                </a:solidFill>
                <a:latin typeface="Lucida Sans"/>
                <a:ea typeface="DejaVu Sans"/>
              </a:rPr>
              <a:t>Pruebas de modelos </a:t>
            </a:r>
            <a:r>
              <a:rPr lang="es-MX" sz="1200" dirty="0" err="1">
                <a:solidFill>
                  <a:srgbClr val="000000"/>
                </a:solidFill>
                <a:latin typeface="Lucida Sans"/>
                <a:ea typeface="DejaVu Sans"/>
              </a:rPr>
              <a:t>hadrónicos</a:t>
            </a:r>
            <a:r>
              <a:rPr lang="es-MX" sz="1200" dirty="0">
                <a:solidFill>
                  <a:srgbClr val="000000"/>
                </a:solidFill>
                <a:latin typeface="Lucida Sans"/>
                <a:ea typeface="DejaVu Sans"/>
              </a:rPr>
              <a:t>                                                                                  Morelia, Michoacán 03/07/2017</a:t>
            </a:r>
            <a:r>
              <a:rPr lang="es-MX" sz="1500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r>
              <a:rPr lang="es-MX" sz="1500" b="1" dirty="0">
                <a:solidFill>
                  <a:srgbClr val="000000"/>
                </a:solidFill>
                <a:latin typeface="Lucida Sans"/>
                <a:ea typeface="DejaVu Sans"/>
              </a:rPr>
              <a:t> </a:t>
            </a:r>
            <a:endParaRPr dirty="0"/>
          </a:p>
        </p:txBody>
      </p:sp>
      <p:pic>
        <p:nvPicPr>
          <p:cNvPr id="1090" name="1089 Imagen"/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1440000"/>
            <a:ext cx="8856000" cy="511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314</Words>
  <Application>Microsoft Office PowerPoint</Application>
  <PresentationFormat>Presentación en pantalla (4:3)</PresentationFormat>
  <Paragraphs>52</Paragraphs>
  <Slides>12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Dabo</dc:creator>
  <cp:lastModifiedBy>Dabo</cp:lastModifiedBy>
  <cp:revision>11</cp:revision>
  <dcterms:modified xsi:type="dcterms:W3CDTF">2017-09-11T17:25:48Z</dcterms:modified>
</cp:coreProperties>
</file>