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9" r:id="rId4"/>
    <p:sldId id="300" r:id="rId5"/>
    <p:sldId id="304" r:id="rId6"/>
    <p:sldId id="339" r:id="rId7"/>
    <p:sldId id="344" r:id="rId8"/>
    <p:sldId id="352" r:id="rId9"/>
    <p:sldId id="340" r:id="rId10"/>
    <p:sldId id="343" r:id="rId11"/>
    <p:sldId id="351" r:id="rId12"/>
    <p:sldId id="34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MX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MX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MX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MX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93629BD-C0C7-4312-8602-5541A57998E9}" type="slidenum">
              <a:rPr lang="es-MX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6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body"/>
          </p:nvPr>
        </p:nvSpPr>
        <p:spPr>
          <a:xfrm>
            <a:off x="360" y="0"/>
            <a:ext cx="11791800" cy="117918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222" name="CustomShape 2"/>
          <p:cNvSpPr/>
          <p:nvPr/>
        </p:nvSpPr>
        <p:spPr>
          <a:xfrm>
            <a:off x="360" y="0"/>
            <a:ext cx="11791800" cy="1179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4DF13E9-3313-434E-8D99-96B31AB2C682}" type="slidenum">
              <a:rPr lang="es-MX">
                <a:solidFill>
                  <a:srgbClr val="FFFFFF"/>
                </a:solidFill>
                <a:latin typeface="Arial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3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3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MX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MX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MX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MX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MX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MX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MX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MX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83640" y="978120"/>
            <a:ext cx="7915320" cy="207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Test of </a:t>
            </a:r>
            <a:r>
              <a:rPr lang="es-MX" sz="2800" i="1" dirty="0" err="1" smtClean="0">
                <a:solidFill>
                  <a:srgbClr val="FFFFFF"/>
                </a:solidFill>
                <a:latin typeface="Lucida Sans"/>
              </a:rPr>
              <a:t>hadronic</a:t>
            </a: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 </a:t>
            </a:r>
            <a:r>
              <a:rPr lang="es-MX" sz="2800" i="1" dirty="0" err="1" smtClean="0">
                <a:solidFill>
                  <a:srgbClr val="FFFFFF"/>
                </a:solidFill>
                <a:latin typeface="Lucida Sans"/>
              </a:rPr>
              <a:t>models</a:t>
            </a: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 of </a:t>
            </a: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High </a:t>
            </a:r>
            <a:r>
              <a:rPr lang="es-MX" sz="2800" i="1" dirty="0" err="1" smtClean="0">
                <a:solidFill>
                  <a:srgbClr val="FFFFFF"/>
                </a:solidFill>
                <a:latin typeface="Lucida Sans"/>
              </a:rPr>
              <a:t>Energy</a:t>
            </a: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 (SIBYLL 2.3) </a:t>
            </a:r>
            <a:r>
              <a:rPr lang="es-MX" sz="2800" i="1" dirty="0" err="1" smtClean="0">
                <a:solidFill>
                  <a:srgbClr val="FFFFFF"/>
                </a:solidFill>
                <a:latin typeface="Lucida Sans"/>
              </a:rPr>
              <a:t>using</a:t>
            </a:r>
            <a:r>
              <a:rPr lang="es-MX" sz="2800" i="1" dirty="0" smtClean="0">
                <a:solidFill>
                  <a:srgbClr val="FFFFFF"/>
                </a:solidFill>
                <a:latin typeface="Lucida Sans"/>
              </a:rPr>
              <a:t> KASCADE-Grande Data</a:t>
            </a:r>
            <a:endParaRPr dirty="0"/>
          </a:p>
        </p:txBody>
      </p:sp>
      <p:pic>
        <p:nvPicPr>
          <p:cNvPr id="42" name="4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0" y="3951360"/>
            <a:ext cx="8778960" cy="252360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1220040" y="5068800"/>
            <a:ext cx="4962960" cy="39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500" b="1" dirty="0">
                <a:solidFill>
                  <a:srgbClr val="FFFFFF"/>
                </a:solidFill>
                <a:latin typeface="Lucida Sans"/>
              </a:rPr>
              <a:t>David Rivera Rangel. IFM-UMSNH</a:t>
            </a:r>
            <a:endParaRPr dirty="0"/>
          </a:p>
        </p:txBody>
      </p:sp>
      <p:sp>
        <p:nvSpPr>
          <p:cNvPr id="44" name="CustomShape 3"/>
          <p:cNvSpPr/>
          <p:nvPr/>
        </p:nvSpPr>
        <p:spPr>
          <a:xfrm>
            <a:off x="72000" y="5436000"/>
            <a:ext cx="6115320" cy="39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500" b="1" dirty="0" smtClean="0">
                <a:solidFill>
                  <a:srgbClr val="FFFFFF"/>
                </a:solidFill>
                <a:latin typeface="Lucida Sans"/>
              </a:rPr>
              <a:t> </a:t>
            </a:r>
            <a:r>
              <a:rPr lang="es-MX" sz="1500" b="1" dirty="0">
                <a:solidFill>
                  <a:srgbClr val="FFFFFF"/>
                </a:solidFill>
                <a:latin typeface="Lucida Sans"/>
              </a:rPr>
              <a:t>Dr. Juan Carlos Arteaga Velázquez. IFM-UMSNH</a:t>
            </a: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45" name="CustomShape 4"/>
          <p:cNvSpPr/>
          <p:nvPr/>
        </p:nvSpPr>
        <p:spPr>
          <a:xfrm>
            <a:off x="1914480" y="4096440"/>
            <a:ext cx="4962960" cy="39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Lucida Sans"/>
              </a:rPr>
              <a:t>Flash </a:t>
            </a:r>
            <a:r>
              <a:rPr lang="es-MX" sz="2000" b="1" dirty="0" err="1" smtClean="0">
                <a:solidFill>
                  <a:srgbClr val="FFFFFF"/>
                </a:solidFill>
                <a:latin typeface="Lucida Sans"/>
              </a:rPr>
              <a:t>Talk</a:t>
            </a:r>
            <a:endParaRPr dirty="0"/>
          </a:p>
        </p:txBody>
      </p:sp>
      <p:sp>
        <p:nvSpPr>
          <p:cNvPr id="46" name="CustomShape 5"/>
          <p:cNvSpPr/>
          <p:nvPr/>
        </p:nvSpPr>
        <p:spPr>
          <a:xfrm>
            <a:off x="0" y="6474960"/>
            <a:ext cx="9128880" cy="39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smtClean="0">
                <a:solidFill>
                  <a:srgbClr val="FFFFFF"/>
                </a:solidFill>
                <a:latin typeface="Lucida Sans"/>
              </a:rPr>
              <a:t>hadronic</a:t>
            </a:r>
            <a:r>
              <a:rPr lang="es-MX" sz="1200" dirty="0" smtClean="0">
                <a:solidFill>
                  <a:srgbClr val="FFFFFF"/>
                </a:solidFill>
                <a:latin typeface="Lucida Sans"/>
              </a:rPr>
              <a:t> </a:t>
            </a:r>
            <a:r>
              <a:rPr lang="es-MX" sz="1200" dirty="0" err="1" smtClean="0">
                <a:solidFill>
                  <a:srgbClr val="FFFFFF"/>
                </a:solidFill>
                <a:latin typeface="Lucida Sans"/>
              </a:rPr>
              <a:t>Models</a:t>
            </a:r>
            <a:r>
              <a:rPr lang="es-MX" sz="1200" dirty="0" smtClean="0">
                <a:solidFill>
                  <a:srgbClr val="FFFFFF"/>
                </a:solidFill>
                <a:latin typeface="Lucida Sans"/>
              </a:rPr>
              <a:t> test                                                                                  Tlaxcala, Tlaxcala 11/09/2017</a:t>
            </a:r>
            <a:r>
              <a:rPr lang="es-MX" sz="1500" dirty="0" smtClean="0">
                <a:solidFill>
                  <a:srgbClr val="FFFFFF"/>
                </a:solidFill>
                <a:latin typeface="Lucida Sans"/>
              </a:rPr>
              <a:t> </a:t>
            </a:r>
            <a:r>
              <a:rPr lang="es-MX" sz="1500" b="1" dirty="0" smtClean="0">
                <a:solidFill>
                  <a:srgbClr val="FFFFFF"/>
                </a:solidFill>
                <a:latin typeface="Lucida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CustomShape 1"/>
          <p:cNvSpPr/>
          <p:nvPr/>
        </p:nvSpPr>
        <p:spPr>
          <a:xfrm>
            <a:off x="5857920" y="1000080"/>
            <a:ext cx="3280320" cy="20844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117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118" name="CustomShape 3"/>
          <p:cNvSpPr/>
          <p:nvPr/>
        </p:nvSpPr>
        <p:spPr>
          <a:xfrm>
            <a:off x="1143000" y="142920"/>
            <a:ext cx="2066040" cy="35136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11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3800" cy="644040"/>
          </a:xfrm>
          <a:prstGeom prst="rect">
            <a:avLst/>
          </a:prstGeom>
          <a:ln>
            <a:noFill/>
          </a:ln>
        </p:spPr>
      </p:pic>
      <p:pic>
        <p:nvPicPr>
          <p:cNvPr id="1120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600" cy="1362600"/>
          </a:xfrm>
          <a:prstGeom prst="rect">
            <a:avLst/>
          </a:prstGeom>
          <a:ln>
            <a:noFill/>
          </a:ln>
        </p:spPr>
      </p:pic>
      <p:sp>
        <p:nvSpPr>
          <p:cNvPr id="1121" name="CustomShape 4"/>
          <p:cNvSpPr/>
          <p:nvPr/>
        </p:nvSpPr>
        <p:spPr>
          <a:xfrm>
            <a:off x="3005280" y="428760"/>
            <a:ext cx="6066360" cy="57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Lucida Sans"/>
                <a:ea typeface="DejaVu Sans"/>
              </a:rPr>
              <a:t>ENERGY VS CHARGED PARTICLES</a:t>
            </a:r>
            <a:endParaRPr dirty="0"/>
          </a:p>
        </p:txBody>
      </p:sp>
      <p:sp>
        <p:nvSpPr>
          <p:cNvPr id="1122" name="CustomShape 5"/>
          <p:cNvSpPr/>
          <p:nvPr/>
        </p:nvSpPr>
        <p:spPr>
          <a:xfrm>
            <a:off x="155520" y="-1881360"/>
            <a:ext cx="3918600" cy="39186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CustomShape 6"/>
          <p:cNvSpPr/>
          <p:nvPr/>
        </p:nvSpPr>
        <p:spPr>
          <a:xfrm>
            <a:off x="155520" y="-144360"/>
            <a:ext cx="299160" cy="299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3760" cy="1373760"/>
          </a:xfrm>
          <a:prstGeom prst="rect">
            <a:avLst/>
          </a:prstGeom>
          <a:ln>
            <a:noFill/>
          </a:ln>
        </p:spPr>
      </p:pic>
      <p:sp>
        <p:nvSpPr>
          <p:cNvPr id="1125" name="CustomShape 7"/>
          <p:cNvSpPr/>
          <p:nvPr/>
        </p:nvSpPr>
        <p:spPr>
          <a:xfrm>
            <a:off x="6049080" y="4536000"/>
            <a:ext cx="717480" cy="35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1126" name="CustomShape 8"/>
          <p:cNvSpPr/>
          <p:nvPr/>
        </p:nvSpPr>
        <p:spPr>
          <a:xfrm>
            <a:off x="-11160" y="69336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u="sng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u="sng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u="sng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u="sng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u="sng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u="sng" dirty="0"/>
          </a:p>
        </p:txBody>
      </p:sp>
      <p:pic>
        <p:nvPicPr>
          <p:cNvPr id="1127" name="1126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440000"/>
            <a:ext cx="9000000" cy="51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CustomShape 1"/>
          <p:cNvSpPr/>
          <p:nvPr/>
        </p:nvSpPr>
        <p:spPr>
          <a:xfrm>
            <a:off x="5857920" y="1000080"/>
            <a:ext cx="3280680" cy="20880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211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212" name="CustomShape 3"/>
          <p:cNvSpPr/>
          <p:nvPr/>
        </p:nvSpPr>
        <p:spPr>
          <a:xfrm>
            <a:off x="1143000" y="142920"/>
            <a:ext cx="2066400" cy="35172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21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4160" cy="644400"/>
          </a:xfrm>
          <a:prstGeom prst="rect">
            <a:avLst/>
          </a:prstGeom>
          <a:ln>
            <a:noFill/>
          </a:ln>
        </p:spPr>
      </p:pic>
      <p:pic>
        <p:nvPicPr>
          <p:cNvPr id="1214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960" cy="1362960"/>
          </a:xfrm>
          <a:prstGeom prst="rect">
            <a:avLst/>
          </a:prstGeom>
          <a:ln>
            <a:noFill/>
          </a:ln>
        </p:spPr>
      </p:pic>
      <p:sp>
        <p:nvSpPr>
          <p:cNvPr id="1215" name="CustomShape 4"/>
          <p:cNvSpPr/>
          <p:nvPr/>
        </p:nvSpPr>
        <p:spPr>
          <a:xfrm>
            <a:off x="3000240" y="428760"/>
            <a:ext cx="6066720" cy="57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SUMMARY</a:t>
            </a:r>
            <a:endParaRPr dirty="0"/>
          </a:p>
        </p:txBody>
      </p:sp>
      <p:sp>
        <p:nvSpPr>
          <p:cNvPr id="1216" name="CustomShape 5"/>
          <p:cNvSpPr/>
          <p:nvPr/>
        </p:nvSpPr>
        <p:spPr>
          <a:xfrm>
            <a:off x="155520" y="-1881360"/>
            <a:ext cx="3918960" cy="3918960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CustomShape 6"/>
          <p:cNvSpPr/>
          <p:nvPr/>
        </p:nvSpPr>
        <p:spPr>
          <a:xfrm>
            <a:off x="155520" y="-144360"/>
            <a:ext cx="299520" cy="2995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4120" cy="1374120"/>
          </a:xfrm>
          <a:prstGeom prst="rect">
            <a:avLst/>
          </a:prstGeom>
          <a:ln>
            <a:noFill/>
          </a:ln>
        </p:spPr>
      </p:pic>
      <p:sp>
        <p:nvSpPr>
          <p:cNvPr id="1219" name="CustomShape 7"/>
          <p:cNvSpPr/>
          <p:nvPr/>
        </p:nvSpPr>
        <p:spPr>
          <a:xfrm>
            <a:off x="1080720" y="1439280"/>
            <a:ext cx="6332400" cy="187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Blip>
                <a:blip r:embed="rId5"/>
              </a:buBlip>
            </a:pPr>
            <a:r>
              <a:rPr lang="es-MX" dirty="0" err="1" smtClean="0">
                <a:latin typeface="Arial"/>
                <a:ea typeface="Ubuntu"/>
              </a:rPr>
              <a:t>We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have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found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discrepancies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betwen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the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predictions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made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by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the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hadronic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model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smtClean="0">
                <a:latin typeface="Arial"/>
                <a:ea typeface="Ubuntu"/>
              </a:rPr>
              <a:t>post-LHC </a:t>
            </a:r>
            <a:r>
              <a:rPr lang="es-MX" dirty="0">
                <a:latin typeface="Arial"/>
                <a:ea typeface="Ubuntu"/>
              </a:rPr>
              <a:t>(SIBYLL 2.3) </a:t>
            </a:r>
            <a:r>
              <a:rPr lang="es-MX" dirty="0" smtClean="0">
                <a:latin typeface="Arial"/>
                <a:ea typeface="Ubuntu"/>
              </a:rPr>
              <a:t>and </a:t>
            </a:r>
            <a:r>
              <a:rPr lang="es-MX" dirty="0" err="1" smtClean="0">
                <a:latin typeface="Arial"/>
                <a:ea typeface="Ubuntu"/>
              </a:rPr>
              <a:t>the</a:t>
            </a:r>
            <a:r>
              <a:rPr lang="es-MX" dirty="0" smtClean="0">
                <a:latin typeface="Arial"/>
                <a:ea typeface="Ubuntu"/>
              </a:rPr>
              <a:t> data </a:t>
            </a:r>
            <a:r>
              <a:rPr lang="es-MX" dirty="0" err="1" smtClean="0">
                <a:latin typeface="Arial"/>
                <a:ea typeface="Ubuntu"/>
              </a:rPr>
              <a:t>provided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 err="1" smtClean="0">
                <a:latin typeface="Arial"/>
                <a:ea typeface="Ubuntu"/>
              </a:rPr>
              <a:t>by</a:t>
            </a:r>
            <a:r>
              <a:rPr lang="es-MX" dirty="0" smtClean="0">
                <a:latin typeface="Arial"/>
                <a:ea typeface="Ubuntu"/>
              </a:rPr>
              <a:t> </a:t>
            </a:r>
            <a:r>
              <a:rPr lang="es-MX" dirty="0">
                <a:latin typeface="Arial"/>
                <a:ea typeface="Ubuntu"/>
              </a:rPr>
              <a:t>KASCADE-Grande.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Blip>
                <a:blip r:embed="rId5"/>
              </a:buBlip>
            </a:pPr>
            <a:r>
              <a:rPr lang="es-MX" dirty="0" smtClean="0"/>
              <a:t>A </a:t>
            </a:r>
            <a:r>
              <a:rPr lang="es-MX" dirty="0" err="1" smtClean="0"/>
              <a:t>further</a:t>
            </a:r>
            <a:r>
              <a:rPr lang="es-MX" dirty="0" smtClean="0"/>
              <a:t> </a:t>
            </a:r>
            <a:r>
              <a:rPr lang="es-MX" dirty="0" err="1" smtClean="0"/>
              <a:t>analysis</a:t>
            </a:r>
            <a:r>
              <a:rPr lang="es-MX" dirty="0" smtClean="0"/>
              <a:t> </a:t>
            </a:r>
            <a:r>
              <a:rPr lang="es-MX" dirty="0" err="1" smtClean="0"/>
              <a:t>could</a:t>
            </a:r>
            <a:r>
              <a:rPr lang="es-MX" dirty="0" smtClean="0"/>
              <a:t> be done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study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atenuation</a:t>
            </a:r>
            <a:r>
              <a:rPr lang="es-MX" dirty="0" smtClean="0"/>
              <a:t> </a:t>
            </a:r>
            <a:r>
              <a:rPr lang="es-MX" dirty="0" err="1" smtClean="0"/>
              <a:t>length</a:t>
            </a:r>
            <a:r>
              <a:rPr lang="es-MX" dirty="0" smtClean="0"/>
              <a:t>. (</a:t>
            </a:r>
            <a:r>
              <a:rPr lang="es-MX" dirty="0" err="1" smtClean="0"/>
              <a:t>See</a:t>
            </a:r>
            <a:r>
              <a:rPr lang="es-MX" dirty="0" smtClean="0"/>
              <a:t> Dr. Arteaga </a:t>
            </a:r>
            <a:r>
              <a:rPr lang="es-MX" dirty="0" err="1" smtClean="0"/>
              <a:t>talk</a:t>
            </a:r>
            <a:r>
              <a:rPr lang="es-MX" dirty="0" smtClean="0"/>
              <a:t>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220" name="CustomShape 8"/>
          <p:cNvSpPr/>
          <p:nvPr/>
        </p:nvSpPr>
        <p:spPr>
          <a:xfrm>
            <a:off x="15480" y="68580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CustomShape 1"/>
          <p:cNvSpPr/>
          <p:nvPr/>
        </p:nvSpPr>
        <p:spPr>
          <a:xfrm>
            <a:off x="5857920" y="1000080"/>
            <a:ext cx="3280680" cy="20880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189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190" name="CustomShape 3"/>
          <p:cNvSpPr/>
          <p:nvPr/>
        </p:nvSpPr>
        <p:spPr>
          <a:xfrm>
            <a:off x="1143000" y="142920"/>
            <a:ext cx="2066400" cy="35172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19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4160" cy="644400"/>
          </a:xfrm>
          <a:prstGeom prst="rect">
            <a:avLst/>
          </a:prstGeom>
          <a:ln>
            <a:noFill/>
          </a:ln>
        </p:spPr>
      </p:pic>
      <p:pic>
        <p:nvPicPr>
          <p:cNvPr id="1192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960" cy="1362960"/>
          </a:xfrm>
          <a:prstGeom prst="rect">
            <a:avLst/>
          </a:prstGeom>
          <a:ln>
            <a:noFill/>
          </a:ln>
        </p:spPr>
      </p:pic>
      <p:sp>
        <p:nvSpPr>
          <p:cNvPr id="1193" name="CustomShape 4"/>
          <p:cNvSpPr/>
          <p:nvPr/>
        </p:nvSpPr>
        <p:spPr>
          <a:xfrm>
            <a:off x="3000240" y="428760"/>
            <a:ext cx="6066720" cy="57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REFERENCES</a:t>
            </a:r>
            <a:endParaRPr dirty="0"/>
          </a:p>
        </p:txBody>
      </p:sp>
      <p:sp>
        <p:nvSpPr>
          <p:cNvPr id="1194" name="CustomShape 5"/>
          <p:cNvSpPr/>
          <p:nvPr/>
        </p:nvSpPr>
        <p:spPr>
          <a:xfrm>
            <a:off x="155520" y="-1881360"/>
            <a:ext cx="3918960" cy="3918960"/>
          </a:xfrm>
          <a:prstGeom prst="rect">
            <a:avLst/>
          </a:prstGeom>
          <a:noFill/>
          <a:ln>
            <a:noFill/>
          </a:ln>
        </p:spPr>
      </p:sp>
      <p:sp>
        <p:nvSpPr>
          <p:cNvPr id="1195" name="CustomShape 6"/>
          <p:cNvSpPr/>
          <p:nvPr/>
        </p:nvSpPr>
        <p:spPr>
          <a:xfrm>
            <a:off x="155520" y="-144360"/>
            <a:ext cx="299520" cy="299520"/>
          </a:xfrm>
          <a:prstGeom prst="rect">
            <a:avLst/>
          </a:prstGeom>
          <a:noFill/>
          <a:ln>
            <a:noFill/>
          </a:ln>
        </p:spPr>
      </p:sp>
      <p:pic>
        <p:nvPicPr>
          <p:cNvPr id="119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4120" cy="1374120"/>
          </a:xfrm>
          <a:prstGeom prst="rect">
            <a:avLst/>
          </a:prstGeom>
          <a:ln>
            <a:noFill/>
          </a:ln>
        </p:spPr>
      </p:pic>
      <p:sp>
        <p:nvSpPr>
          <p:cNvPr id="1197" name="CustomShape 7"/>
          <p:cNvSpPr/>
          <p:nvPr/>
        </p:nvSpPr>
        <p:spPr>
          <a:xfrm>
            <a:off x="1080720" y="1439280"/>
            <a:ext cx="6332400" cy="187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marL="742950" lvl="1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endParaRPr dirty="0"/>
          </a:p>
          <a:p>
            <a:pPr marL="1200150" lvl="2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Cosmic-Ray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Experiment</a:t>
            </a:r>
            <a:r>
              <a:rPr lang="es-MX" sz="2000" dirty="0">
                <a:latin typeface="Arial"/>
              </a:rPr>
              <a:t>. T. Antoni et. al.</a:t>
            </a:r>
            <a:endParaRPr sz="2000" dirty="0"/>
          </a:p>
          <a:p>
            <a:pPr marL="1200150" lvl="2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KASCADE-Grande </a:t>
            </a:r>
            <a:r>
              <a:rPr lang="es-MX" sz="2000" dirty="0" err="1">
                <a:latin typeface="Arial"/>
              </a:rPr>
              <a:t>Experiment</a:t>
            </a:r>
            <a:r>
              <a:rPr lang="es-MX" sz="2000" dirty="0">
                <a:latin typeface="Arial"/>
              </a:rPr>
              <a:t>. W. D. </a:t>
            </a:r>
            <a:r>
              <a:rPr lang="es-MX" sz="2000" dirty="0" err="1">
                <a:latin typeface="Arial"/>
              </a:rPr>
              <a:t>Apel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et.al</a:t>
            </a:r>
            <a:r>
              <a:rPr lang="es-MX" sz="2000" dirty="0">
                <a:latin typeface="Arial"/>
              </a:rPr>
              <a:t>.</a:t>
            </a:r>
            <a:endParaRPr sz="2000" dirty="0"/>
          </a:p>
          <a:p>
            <a:pPr marL="1200150" lvl="2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es-MX" sz="2000" dirty="0" smtClean="0">
                <a:latin typeface="Arial"/>
              </a:rPr>
              <a:t>CORSIKA </a:t>
            </a:r>
            <a:r>
              <a:rPr lang="es-MX" sz="2000" dirty="0">
                <a:latin typeface="Arial"/>
              </a:rPr>
              <a:t>a Monte Carlo </a:t>
            </a:r>
            <a:r>
              <a:rPr lang="es-MX" sz="2000" dirty="0" err="1">
                <a:latin typeface="Arial"/>
              </a:rPr>
              <a:t>code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to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simulate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extensive</a:t>
            </a:r>
            <a:r>
              <a:rPr lang="es-MX" sz="2000" dirty="0">
                <a:latin typeface="Arial"/>
              </a:rPr>
              <a:t> air-</a:t>
            </a:r>
            <a:r>
              <a:rPr lang="es-MX" sz="2000" dirty="0" err="1">
                <a:latin typeface="Arial"/>
              </a:rPr>
              <a:t>shower</a:t>
            </a:r>
            <a:r>
              <a:rPr lang="es-MX" sz="2000" dirty="0">
                <a:latin typeface="Arial"/>
              </a:rPr>
              <a:t>. D. </a:t>
            </a:r>
            <a:r>
              <a:rPr lang="es-MX" sz="2000" dirty="0" err="1">
                <a:latin typeface="Arial"/>
              </a:rPr>
              <a:t>Heck</a:t>
            </a:r>
            <a:r>
              <a:rPr lang="es-MX" sz="2000" dirty="0">
                <a:latin typeface="Arial"/>
              </a:rPr>
              <a:t> et al.</a:t>
            </a:r>
            <a:endParaRPr sz="2000" dirty="0"/>
          </a:p>
          <a:p>
            <a:pPr marL="1200150" lvl="2" indent="-285750" algn="just">
              <a:lnSpc>
                <a:spcPct val="100000"/>
              </a:lnSpc>
              <a:buSzPct val="45000"/>
              <a:buFont typeface="Wingdings" pitchFamily="2" charset="2"/>
              <a:buChar char="Ø"/>
            </a:pPr>
            <a:r>
              <a:rPr lang="es-MX" sz="2000" dirty="0" err="1" smtClean="0">
                <a:latin typeface="Arial"/>
              </a:rPr>
              <a:t>Confronting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EPOS-LHC </a:t>
            </a:r>
            <a:r>
              <a:rPr lang="es-MX" sz="2000" dirty="0" err="1">
                <a:latin typeface="Arial"/>
              </a:rPr>
              <a:t>model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predictions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on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charged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particle</a:t>
            </a:r>
            <a:r>
              <a:rPr lang="es-MX" sz="2000" dirty="0">
                <a:latin typeface="Arial"/>
              </a:rPr>
              <a:t> and muon </a:t>
            </a:r>
            <a:r>
              <a:rPr lang="es-MX" sz="2000" dirty="0" err="1">
                <a:latin typeface="Arial"/>
              </a:rPr>
              <a:t>attenuation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lengths</a:t>
            </a:r>
            <a:r>
              <a:rPr lang="es-MX" sz="2000" dirty="0">
                <a:latin typeface="Arial"/>
              </a:rPr>
              <a:t> of EAS </a:t>
            </a:r>
            <a:r>
              <a:rPr lang="es-MX" sz="2000" dirty="0" err="1">
                <a:latin typeface="Arial"/>
              </a:rPr>
              <a:t>with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</a:t>
            </a:r>
            <a:r>
              <a:rPr lang="es-MX" sz="2000" dirty="0" err="1">
                <a:latin typeface="Arial"/>
              </a:rPr>
              <a:t>measurments</a:t>
            </a:r>
            <a:r>
              <a:rPr lang="es-MX" sz="2000" dirty="0">
                <a:latin typeface="Arial"/>
              </a:rPr>
              <a:t> of </a:t>
            </a:r>
            <a:r>
              <a:rPr lang="es-MX" sz="2000" dirty="0" err="1">
                <a:latin typeface="Arial"/>
              </a:rPr>
              <a:t>the</a:t>
            </a:r>
            <a:r>
              <a:rPr lang="es-MX" sz="2000" dirty="0">
                <a:latin typeface="Arial"/>
              </a:rPr>
              <a:t> KASCADE-Grande </a:t>
            </a:r>
            <a:r>
              <a:rPr lang="es-MX" sz="2000" dirty="0" err="1">
                <a:latin typeface="Arial"/>
              </a:rPr>
              <a:t>observatory</a:t>
            </a:r>
            <a:r>
              <a:rPr lang="es-MX" sz="2000" dirty="0">
                <a:latin typeface="Arial"/>
              </a:rPr>
              <a:t>. J.C. Arteaga-Velázquez et al.</a:t>
            </a:r>
            <a:endParaRPr sz="20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198" name="CustomShape 8"/>
          <p:cNvSpPr/>
          <p:nvPr/>
        </p:nvSpPr>
        <p:spPr>
          <a:xfrm>
            <a:off x="-25920" y="70294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>
                <a:solidFill>
                  <a:srgbClr val="000000"/>
                </a:solidFill>
                <a:latin typeface="Lucida Sans"/>
                <a:ea typeface="DejaVu Sans"/>
              </a:rPr>
              <a:t>Pruebas de modelos hadrónicos                                                                                  Morelia, Michoacán 03/07/2017</a:t>
            </a:r>
            <a:r>
              <a:rPr lang="es-MX" sz="150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857920" y="1000080"/>
            <a:ext cx="3280680" cy="20880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48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49" name="CustomShape 3"/>
          <p:cNvSpPr/>
          <p:nvPr/>
        </p:nvSpPr>
        <p:spPr>
          <a:xfrm>
            <a:off x="1143000" y="142920"/>
            <a:ext cx="2066400" cy="35172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5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4160" cy="644400"/>
          </a:xfrm>
          <a:prstGeom prst="rect">
            <a:avLst/>
          </a:prstGeom>
          <a:ln>
            <a:noFill/>
          </a:ln>
        </p:spPr>
      </p:pic>
      <p:pic>
        <p:nvPicPr>
          <p:cNvPr id="51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960" cy="136296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571680" y="428760"/>
            <a:ext cx="8638560" cy="51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2800" b="1" dirty="0" smtClean="0">
                <a:solidFill>
                  <a:srgbClr val="FFFFFF"/>
                </a:solidFill>
                <a:latin typeface="Lucida Sans"/>
              </a:rPr>
              <a:t>PURPOSE</a:t>
            </a:r>
            <a:endParaRPr dirty="0"/>
          </a:p>
        </p:txBody>
      </p:sp>
      <p:sp>
        <p:nvSpPr>
          <p:cNvPr id="53" name="CustomShape 5"/>
          <p:cNvSpPr/>
          <p:nvPr/>
        </p:nvSpPr>
        <p:spPr>
          <a:xfrm>
            <a:off x="155520" y="-144360"/>
            <a:ext cx="299520" cy="29952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4120" cy="1374120"/>
          </a:xfrm>
          <a:prstGeom prst="rect">
            <a:avLst/>
          </a:prstGeom>
          <a:ln>
            <a:noFill/>
          </a:ln>
        </p:spPr>
      </p:pic>
      <p:sp>
        <p:nvSpPr>
          <p:cNvPr id="55" name="CustomShape 6"/>
          <p:cNvSpPr/>
          <p:nvPr/>
        </p:nvSpPr>
        <p:spPr>
          <a:xfrm>
            <a:off x="1151640" y="1653840"/>
            <a:ext cx="6835320" cy="374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es-MX" sz="2000" dirty="0" smtClean="0">
                <a:latin typeface="Arial"/>
              </a:rPr>
              <a:t>Test </a:t>
            </a:r>
            <a:r>
              <a:rPr lang="es-MX" sz="2000" dirty="0" err="1" smtClean="0">
                <a:latin typeface="Arial"/>
              </a:rPr>
              <a:t>hadronic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models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>
                <a:latin typeface="Arial"/>
              </a:rPr>
              <a:t>post-LHC </a:t>
            </a:r>
            <a:r>
              <a:rPr lang="es-MX" sz="2000" dirty="0" err="1" smtClean="0">
                <a:latin typeface="Arial"/>
              </a:rPr>
              <a:t>using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muon </a:t>
            </a:r>
            <a:r>
              <a:rPr lang="es-MX" sz="2000" dirty="0" err="1" smtClean="0">
                <a:latin typeface="Arial"/>
              </a:rPr>
              <a:t>component</a:t>
            </a:r>
            <a:r>
              <a:rPr lang="es-MX" sz="2000" dirty="0" smtClean="0">
                <a:latin typeface="Arial"/>
              </a:rPr>
              <a:t> of </a:t>
            </a:r>
            <a:r>
              <a:rPr lang="es-MX" sz="2000" dirty="0" err="1" smtClean="0">
                <a:latin typeface="Arial"/>
              </a:rPr>
              <a:t>an</a:t>
            </a:r>
            <a:r>
              <a:rPr lang="es-MX" sz="2000" dirty="0" smtClean="0">
                <a:latin typeface="Arial"/>
              </a:rPr>
              <a:t> Extended Air </a:t>
            </a:r>
            <a:r>
              <a:rPr lang="es-MX" sz="2000" dirty="0" err="1" smtClean="0">
                <a:latin typeface="Arial"/>
              </a:rPr>
              <a:t>Shower</a:t>
            </a:r>
            <a:r>
              <a:rPr lang="es-MX" sz="2000" dirty="0" smtClean="0">
                <a:latin typeface="Arial"/>
              </a:rPr>
              <a:t> (EAS).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arenR"/>
            </a:pP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es-MX" sz="2000" dirty="0" smtClean="0">
                <a:latin typeface="Arial"/>
              </a:rPr>
              <a:t>Compare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predictions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made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by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hadronic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model</a:t>
            </a:r>
            <a:r>
              <a:rPr lang="es-MX" sz="2000" dirty="0" smtClean="0">
                <a:latin typeface="Arial"/>
              </a:rPr>
              <a:t> SIBYLL 2.3 </a:t>
            </a:r>
            <a:r>
              <a:rPr lang="es-MX" sz="2000" dirty="0" err="1" smtClean="0">
                <a:latin typeface="Arial"/>
              </a:rPr>
              <a:t>with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KASCADE-Grande data.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endParaRPr lang="es-MX" sz="2000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es-MX" sz="2000" dirty="0" smtClean="0">
                <a:latin typeface="Arial"/>
              </a:rPr>
              <a:t>Explore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relation</a:t>
            </a:r>
            <a:r>
              <a:rPr lang="es-MX" sz="2000" dirty="0" smtClean="0">
                <a:latin typeface="Arial"/>
              </a:rPr>
              <a:t> of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error </a:t>
            </a:r>
            <a:r>
              <a:rPr lang="es-MX" sz="2000" dirty="0" err="1" smtClean="0">
                <a:latin typeface="Arial"/>
              </a:rPr>
              <a:t>with</a:t>
            </a:r>
            <a:r>
              <a:rPr lang="es-MX" sz="2000" dirty="0" smtClean="0">
                <a:latin typeface="Arial"/>
              </a:rPr>
              <a:t> </a:t>
            </a:r>
            <a:r>
              <a:rPr lang="es-MX" sz="2000" dirty="0" err="1" smtClean="0">
                <a:latin typeface="Arial"/>
              </a:rPr>
              <a:t>the</a:t>
            </a:r>
            <a:r>
              <a:rPr lang="es-MX" sz="2000" dirty="0" smtClean="0">
                <a:latin typeface="Arial"/>
              </a:rPr>
              <a:t> espectral </a:t>
            </a:r>
            <a:r>
              <a:rPr lang="es-MX" sz="2000" dirty="0" err="1" smtClean="0">
                <a:latin typeface="Arial"/>
              </a:rPr>
              <a:t>index</a:t>
            </a:r>
            <a:r>
              <a:rPr lang="es-MX" sz="2000" dirty="0" smtClean="0">
                <a:latin typeface="Arial"/>
              </a:rPr>
              <a:t>.</a:t>
            </a:r>
            <a:endParaRPr dirty="0"/>
          </a:p>
        </p:txBody>
      </p:sp>
      <p:sp>
        <p:nvSpPr>
          <p:cNvPr id="56" name="CustomShape 7"/>
          <p:cNvSpPr/>
          <p:nvPr/>
        </p:nvSpPr>
        <p:spPr>
          <a:xfrm>
            <a:off x="-11160" y="691656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5857920" y="1000080"/>
            <a:ext cx="3284280" cy="212400"/>
          </a:xfrm>
          <a:prstGeom prst="rect">
            <a:avLst/>
          </a:prstGeom>
          <a:solidFill>
            <a:srgbClr val="768D5A"/>
          </a:solidFill>
          <a:ln w="25560">
            <a:noFill/>
          </a:ln>
        </p:spPr>
      </p:sp>
      <p:sp>
        <p:nvSpPr>
          <p:cNvPr id="595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596" name="CustomShape 3"/>
          <p:cNvSpPr/>
          <p:nvPr/>
        </p:nvSpPr>
        <p:spPr>
          <a:xfrm>
            <a:off x="1143000" y="142920"/>
            <a:ext cx="2070000" cy="355320"/>
          </a:xfrm>
          <a:prstGeom prst="rect">
            <a:avLst/>
          </a:prstGeom>
          <a:solidFill>
            <a:srgbClr val="C4D0B5"/>
          </a:solidFill>
          <a:ln w="25560">
            <a:noFill/>
          </a:ln>
        </p:spPr>
      </p:sp>
      <p:pic>
        <p:nvPicPr>
          <p:cNvPr id="59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4440" y="357120"/>
            <a:ext cx="7997760" cy="648000"/>
          </a:xfrm>
          <a:prstGeom prst="rect">
            <a:avLst/>
          </a:prstGeom>
          <a:ln w="9360">
            <a:noFill/>
          </a:ln>
        </p:spPr>
      </p:pic>
      <p:sp>
        <p:nvSpPr>
          <p:cNvPr id="598" name="CustomShape 4"/>
          <p:cNvSpPr/>
          <p:nvPr/>
        </p:nvSpPr>
        <p:spPr>
          <a:xfrm>
            <a:off x="2952000" y="50400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COMPONENTS</a:t>
            </a:r>
            <a:endParaRPr dirty="0"/>
          </a:p>
        </p:txBody>
      </p:sp>
      <p:pic>
        <p:nvPicPr>
          <p:cNvPr id="599" name="59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-73440" y="1221480"/>
            <a:ext cx="9251640" cy="5852160"/>
          </a:xfrm>
          <a:prstGeom prst="rect">
            <a:avLst/>
          </a:prstGeom>
          <a:ln>
            <a:noFill/>
          </a:ln>
        </p:spPr>
      </p:pic>
      <p:sp>
        <p:nvSpPr>
          <p:cNvPr id="600" name="CustomShape 5"/>
          <p:cNvSpPr/>
          <p:nvPr/>
        </p:nvSpPr>
        <p:spPr>
          <a:xfrm>
            <a:off x="216000" y="136656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>
                <a:solidFill>
                  <a:srgbClr val="000000"/>
                </a:solidFill>
                <a:latin typeface="Lucida Sans"/>
              </a:rPr>
              <a:t>KASCADE</a:t>
            </a:r>
            <a:endParaRPr/>
          </a:p>
        </p:txBody>
      </p:sp>
      <p:pic>
        <p:nvPicPr>
          <p:cNvPr id="601" name="600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7751880" y="2160000"/>
            <a:ext cx="1037520" cy="482400"/>
          </a:xfrm>
          <a:prstGeom prst="rect">
            <a:avLst/>
          </a:prstGeom>
          <a:ln>
            <a:noFill/>
          </a:ln>
        </p:spPr>
      </p:pic>
      <p:sp>
        <p:nvSpPr>
          <p:cNvPr id="602" name="Line 6"/>
          <p:cNvSpPr/>
          <p:nvPr/>
        </p:nvSpPr>
        <p:spPr>
          <a:xfrm flipH="1">
            <a:off x="7596000" y="1221480"/>
            <a:ext cx="72000" cy="3386520"/>
          </a:xfrm>
          <a:prstGeom prst="line">
            <a:avLst/>
          </a:prstGeom>
          <a:ln w="72000">
            <a:solidFill>
              <a:srgbClr val="FF3333"/>
            </a:solidFill>
            <a:round/>
            <a:headEnd type="triangle" w="med" len="med"/>
            <a:tailEnd type="triangle" w="med" len="med"/>
          </a:ln>
        </p:spPr>
      </p:sp>
      <p:sp>
        <p:nvSpPr>
          <p:cNvPr id="603" name="CustomShape 7"/>
          <p:cNvSpPr/>
          <p:nvPr/>
        </p:nvSpPr>
        <p:spPr>
          <a:xfrm>
            <a:off x="-2664720" y="184968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>
                <a:solidFill>
                  <a:srgbClr val="000000"/>
                </a:solidFill>
                <a:latin typeface="Lucida Sans"/>
              </a:rPr>
              <a:t>KIT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s-MX" sz="3200" b="1" dirty="0">
                <a:solidFill>
                  <a:srgbClr val="000000"/>
                </a:solidFill>
                <a:latin typeface="Lucida Sans"/>
              </a:rPr>
              <a:t>110 </a:t>
            </a:r>
            <a:r>
              <a:rPr lang="es-MX" sz="3200" b="1" dirty="0" err="1" smtClean="0">
                <a:solidFill>
                  <a:srgbClr val="000000"/>
                </a:solidFill>
                <a:latin typeface="Lucida Sans"/>
              </a:rPr>
              <a:t>a.s.l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es-MX" sz="3200" b="1" dirty="0">
                <a:solidFill>
                  <a:srgbClr val="000000"/>
                </a:solidFill>
                <a:latin typeface="Lucida Sans"/>
              </a:rPr>
              <a:t>49°N 8°E</a:t>
            </a:r>
            <a:endParaRPr dirty="0"/>
          </a:p>
        </p:txBody>
      </p:sp>
      <p:sp>
        <p:nvSpPr>
          <p:cNvPr id="604" name="CustomShape 8"/>
          <p:cNvSpPr/>
          <p:nvPr/>
        </p:nvSpPr>
        <p:spPr>
          <a:xfrm>
            <a:off x="-73440" y="7245424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FFFFFF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FFFFFF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FFFFFF"/>
                </a:solidFill>
                <a:latin typeface="Lucida Sans"/>
                <a:ea typeface="DejaVu Sans"/>
              </a:rPr>
              <a:t>                                                                                  Morelia, Michoacán 20/12/\2016</a:t>
            </a:r>
            <a:r>
              <a:rPr lang="es-MX" sz="1500" dirty="0">
                <a:solidFill>
                  <a:srgbClr val="FFFFFF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FFFFFF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5857920" y="1000080"/>
            <a:ext cx="3284280" cy="212400"/>
          </a:xfrm>
          <a:prstGeom prst="rect">
            <a:avLst/>
          </a:prstGeom>
          <a:solidFill>
            <a:srgbClr val="768D5A"/>
          </a:solidFill>
          <a:ln w="25560">
            <a:noFill/>
          </a:ln>
        </p:spPr>
      </p:sp>
      <p:sp>
        <p:nvSpPr>
          <p:cNvPr id="606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607" name="CustomShape 3"/>
          <p:cNvSpPr/>
          <p:nvPr/>
        </p:nvSpPr>
        <p:spPr>
          <a:xfrm>
            <a:off x="1143000" y="142920"/>
            <a:ext cx="2070000" cy="355320"/>
          </a:xfrm>
          <a:prstGeom prst="rect">
            <a:avLst/>
          </a:prstGeom>
          <a:solidFill>
            <a:srgbClr val="C4D0B5"/>
          </a:solidFill>
          <a:ln w="25560">
            <a:noFill/>
          </a:ln>
        </p:spPr>
      </p:sp>
      <p:pic>
        <p:nvPicPr>
          <p:cNvPr id="60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4440" y="357120"/>
            <a:ext cx="7997760" cy="648000"/>
          </a:xfrm>
          <a:prstGeom prst="rect">
            <a:avLst/>
          </a:prstGeom>
          <a:ln w="9360">
            <a:noFill/>
          </a:ln>
        </p:spPr>
      </p:pic>
      <p:sp>
        <p:nvSpPr>
          <p:cNvPr id="609" name="CustomShape 4"/>
          <p:cNvSpPr/>
          <p:nvPr/>
        </p:nvSpPr>
        <p:spPr>
          <a:xfrm>
            <a:off x="2952000" y="50400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COMPONENTS</a:t>
            </a:r>
            <a:endParaRPr dirty="0"/>
          </a:p>
        </p:txBody>
      </p:sp>
      <p:pic>
        <p:nvPicPr>
          <p:cNvPr id="610" name="609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656000"/>
            <a:ext cx="5686920" cy="4606920"/>
          </a:xfrm>
          <a:prstGeom prst="rect">
            <a:avLst/>
          </a:prstGeom>
          <a:ln>
            <a:noFill/>
          </a:ln>
        </p:spPr>
      </p:pic>
      <p:sp>
        <p:nvSpPr>
          <p:cNvPr id="611" name="CustomShape 5"/>
          <p:cNvSpPr/>
          <p:nvPr/>
        </p:nvSpPr>
        <p:spPr>
          <a:xfrm>
            <a:off x="-1008000" y="136656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>
                <a:solidFill>
                  <a:srgbClr val="000000"/>
                </a:solidFill>
                <a:latin typeface="Lucida Sans"/>
              </a:rPr>
              <a:t>KASCADE</a:t>
            </a:r>
            <a:endParaRPr/>
          </a:p>
        </p:txBody>
      </p:sp>
      <p:pic>
        <p:nvPicPr>
          <p:cNvPr id="612" name="611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4464000" y="2448000"/>
            <a:ext cx="4750920" cy="2467440"/>
          </a:xfrm>
          <a:prstGeom prst="rect">
            <a:avLst/>
          </a:prstGeom>
          <a:ln>
            <a:noFill/>
          </a:ln>
        </p:spPr>
      </p:pic>
      <p:sp>
        <p:nvSpPr>
          <p:cNvPr id="613" name="CustomShape 6"/>
          <p:cNvSpPr/>
          <p:nvPr/>
        </p:nvSpPr>
        <p:spPr>
          <a:xfrm>
            <a:off x="-18676" y="68580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20/12/\2016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5857920" y="1000080"/>
            <a:ext cx="3284280" cy="212400"/>
          </a:xfrm>
          <a:prstGeom prst="rect">
            <a:avLst/>
          </a:prstGeom>
          <a:solidFill>
            <a:srgbClr val="768D5A"/>
          </a:solidFill>
          <a:ln w="25560">
            <a:noFill/>
          </a:ln>
        </p:spPr>
      </p:sp>
      <p:sp>
        <p:nvSpPr>
          <p:cNvPr id="641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642" name="CustomShape 3"/>
          <p:cNvSpPr/>
          <p:nvPr/>
        </p:nvSpPr>
        <p:spPr>
          <a:xfrm>
            <a:off x="1143000" y="142920"/>
            <a:ext cx="2070000" cy="355320"/>
          </a:xfrm>
          <a:prstGeom prst="rect">
            <a:avLst/>
          </a:prstGeom>
          <a:solidFill>
            <a:srgbClr val="C4D0B5"/>
          </a:solidFill>
          <a:ln w="25560">
            <a:noFill/>
          </a:ln>
        </p:spPr>
      </p:sp>
      <p:pic>
        <p:nvPicPr>
          <p:cNvPr id="64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4440" y="357120"/>
            <a:ext cx="7997760" cy="648000"/>
          </a:xfrm>
          <a:prstGeom prst="rect">
            <a:avLst/>
          </a:prstGeom>
          <a:ln w="9360">
            <a:noFill/>
          </a:ln>
        </p:spPr>
      </p:pic>
      <p:sp>
        <p:nvSpPr>
          <p:cNvPr id="644" name="CustomShape 4"/>
          <p:cNvSpPr/>
          <p:nvPr/>
        </p:nvSpPr>
        <p:spPr>
          <a:xfrm>
            <a:off x="2952000" y="50400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COMPONENTS</a:t>
            </a:r>
            <a:endParaRPr dirty="0"/>
          </a:p>
        </p:txBody>
      </p:sp>
      <p:sp>
        <p:nvSpPr>
          <p:cNvPr id="645" name="CustomShape 5"/>
          <p:cNvSpPr/>
          <p:nvPr/>
        </p:nvSpPr>
        <p:spPr>
          <a:xfrm>
            <a:off x="-1008000" y="1366560"/>
            <a:ext cx="6070320" cy="57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>
                <a:solidFill>
                  <a:srgbClr val="000000"/>
                </a:solidFill>
                <a:latin typeface="Lucida Sans"/>
              </a:rPr>
              <a:t>Grande</a:t>
            </a:r>
            <a:endParaRPr/>
          </a:p>
        </p:txBody>
      </p:sp>
      <p:sp>
        <p:nvSpPr>
          <p:cNvPr id="646" name="CustomShape 6"/>
          <p:cNvSpPr/>
          <p:nvPr/>
        </p:nvSpPr>
        <p:spPr>
          <a:xfrm>
            <a:off x="972000" y="5796000"/>
            <a:ext cx="827640" cy="287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pic>
        <p:nvPicPr>
          <p:cNvPr id="647" name="64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456000" y="2468520"/>
            <a:ext cx="5669640" cy="3685320"/>
          </a:xfrm>
          <a:prstGeom prst="rect">
            <a:avLst/>
          </a:prstGeom>
          <a:ln>
            <a:noFill/>
          </a:ln>
        </p:spPr>
      </p:pic>
      <p:pic>
        <p:nvPicPr>
          <p:cNvPr id="648" name="647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28800" y="1321560"/>
            <a:ext cx="3174840" cy="4942080"/>
          </a:xfrm>
          <a:prstGeom prst="rect">
            <a:avLst/>
          </a:prstGeom>
          <a:ln>
            <a:noFill/>
          </a:ln>
        </p:spPr>
      </p:pic>
      <p:sp>
        <p:nvSpPr>
          <p:cNvPr id="649" name="CustomShape 7"/>
          <p:cNvSpPr/>
          <p:nvPr/>
        </p:nvSpPr>
        <p:spPr>
          <a:xfrm>
            <a:off x="3456000" y="5040000"/>
            <a:ext cx="287640" cy="287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650" name="CustomShape 8"/>
          <p:cNvSpPr/>
          <p:nvPr/>
        </p:nvSpPr>
        <p:spPr>
          <a:xfrm>
            <a:off x="6408000" y="5040000"/>
            <a:ext cx="215640" cy="287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651" name="CustomShape 9"/>
          <p:cNvSpPr/>
          <p:nvPr/>
        </p:nvSpPr>
        <p:spPr>
          <a:xfrm>
            <a:off x="-25920" y="68580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20/12/\2016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CustomShape 1"/>
          <p:cNvSpPr/>
          <p:nvPr/>
        </p:nvSpPr>
        <p:spPr>
          <a:xfrm>
            <a:off x="5857920" y="1000080"/>
            <a:ext cx="3280320" cy="20844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068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069" name="CustomShape 3"/>
          <p:cNvSpPr/>
          <p:nvPr/>
        </p:nvSpPr>
        <p:spPr>
          <a:xfrm>
            <a:off x="1143000" y="142920"/>
            <a:ext cx="2066040" cy="35136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07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3800" cy="644040"/>
          </a:xfrm>
          <a:prstGeom prst="rect">
            <a:avLst/>
          </a:prstGeom>
          <a:ln>
            <a:noFill/>
          </a:ln>
        </p:spPr>
      </p:pic>
      <p:pic>
        <p:nvPicPr>
          <p:cNvPr id="1071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600" cy="1362600"/>
          </a:xfrm>
          <a:prstGeom prst="rect">
            <a:avLst/>
          </a:prstGeom>
          <a:ln>
            <a:noFill/>
          </a:ln>
        </p:spPr>
      </p:pic>
      <p:sp>
        <p:nvSpPr>
          <p:cNvPr id="1072" name="CustomShape 4"/>
          <p:cNvSpPr/>
          <p:nvPr/>
        </p:nvSpPr>
        <p:spPr>
          <a:xfrm>
            <a:off x="3005280" y="428760"/>
            <a:ext cx="6066360" cy="57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3200" b="1" dirty="0" smtClean="0">
                <a:solidFill>
                  <a:srgbClr val="FFFFFF"/>
                </a:solidFill>
                <a:latin typeface="Lucida Sans"/>
              </a:rPr>
              <a:t>MUON DENSITY</a:t>
            </a:r>
            <a:endParaRPr dirty="0"/>
          </a:p>
        </p:txBody>
      </p:sp>
      <p:sp>
        <p:nvSpPr>
          <p:cNvPr id="1073" name="CustomShape 5"/>
          <p:cNvSpPr/>
          <p:nvPr/>
        </p:nvSpPr>
        <p:spPr>
          <a:xfrm>
            <a:off x="155520" y="-1881360"/>
            <a:ext cx="3918600" cy="3918600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CustomShape 6"/>
          <p:cNvSpPr/>
          <p:nvPr/>
        </p:nvSpPr>
        <p:spPr>
          <a:xfrm>
            <a:off x="155520" y="-144360"/>
            <a:ext cx="299160" cy="299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07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3760" cy="1373760"/>
          </a:xfrm>
          <a:prstGeom prst="rect">
            <a:avLst/>
          </a:prstGeom>
          <a:ln>
            <a:noFill/>
          </a:ln>
        </p:spPr>
      </p:pic>
      <p:sp>
        <p:nvSpPr>
          <p:cNvPr id="1076" name="CustomShape 7"/>
          <p:cNvSpPr/>
          <p:nvPr/>
        </p:nvSpPr>
        <p:spPr>
          <a:xfrm>
            <a:off x="6049080" y="4536000"/>
            <a:ext cx="717480" cy="35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1077" name="CustomShape 8"/>
          <p:cNvSpPr/>
          <p:nvPr/>
        </p:nvSpPr>
        <p:spPr>
          <a:xfrm>
            <a:off x="-25920" y="6854073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  <p:pic>
        <p:nvPicPr>
          <p:cNvPr id="1078" name="1077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108000" y="1440000"/>
            <a:ext cx="89280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CustomShape 1"/>
          <p:cNvSpPr/>
          <p:nvPr/>
        </p:nvSpPr>
        <p:spPr>
          <a:xfrm>
            <a:off x="5857920" y="1000080"/>
            <a:ext cx="3280320" cy="20844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129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130" name="CustomShape 3"/>
          <p:cNvSpPr/>
          <p:nvPr/>
        </p:nvSpPr>
        <p:spPr>
          <a:xfrm>
            <a:off x="1143000" y="142920"/>
            <a:ext cx="2066040" cy="35136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1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3800" cy="644040"/>
          </a:xfrm>
          <a:prstGeom prst="rect">
            <a:avLst/>
          </a:prstGeom>
          <a:ln>
            <a:noFill/>
          </a:ln>
        </p:spPr>
      </p:pic>
      <p:pic>
        <p:nvPicPr>
          <p:cNvPr id="1132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600" cy="1362600"/>
          </a:xfrm>
          <a:prstGeom prst="rect">
            <a:avLst/>
          </a:prstGeom>
          <a:ln>
            <a:noFill/>
          </a:ln>
        </p:spPr>
      </p:pic>
      <p:sp>
        <p:nvSpPr>
          <p:cNvPr id="1133" name="CustomShape 4"/>
          <p:cNvSpPr/>
          <p:nvPr/>
        </p:nvSpPr>
        <p:spPr>
          <a:xfrm>
            <a:off x="3005280" y="428760"/>
            <a:ext cx="6066360" cy="57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Lucida Sans"/>
                <a:ea typeface="DejaVu Sans"/>
              </a:rPr>
              <a:t>MUON DENSITY</a:t>
            </a:r>
            <a:endParaRPr dirty="0"/>
          </a:p>
        </p:txBody>
      </p:sp>
      <p:sp>
        <p:nvSpPr>
          <p:cNvPr id="1134" name="CustomShape 5"/>
          <p:cNvSpPr/>
          <p:nvPr/>
        </p:nvSpPr>
        <p:spPr>
          <a:xfrm>
            <a:off x="155520" y="-1881360"/>
            <a:ext cx="3918600" cy="3918600"/>
          </a:xfrm>
          <a:prstGeom prst="rect">
            <a:avLst/>
          </a:prstGeom>
          <a:noFill/>
          <a:ln>
            <a:noFill/>
          </a:ln>
        </p:spPr>
      </p:sp>
      <p:sp>
        <p:nvSpPr>
          <p:cNvPr id="1135" name="CustomShape 6"/>
          <p:cNvSpPr/>
          <p:nvPr/>
        </p:nvSpPr>
        <p:spPr>
          <a:xfrm>
            <a:off x="155520" y="-144360"/>
            <a:ext cx="299160" cy="299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3760" cy="1373760"/>
          </a:xfrm>
          <a:prstGeom prst="rect">
            <a:avLst/>
          </a:prstGeom>
          <a:ln>
            <a:noFill/>
          </a:ln>
        </p:spPr>
      </p:pic>
      <p:sp>
        <p:nvSpPr>
          <p:cNvPr id="1137" name="CustomShape 7"/>
          <p:cNvSpPr/>
          <p:nvPr/>
        </p:nvSpPr>
        <p:spPr>
          <a:xfrm>
            <a:off x="6049080" y="4536000"/>
            <a:ext cx="717480" cy="35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1138" name="CustomShape 8"/>
          <p:cNvSpPr/>
          <p:nvPr/>
        </p:nvSpPr>
        <p:spPr>
          <a:xfrm>
            <a:off x="-25920" y="6773258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001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CustomShape 1"/>
          <p:cNvSpPr/>
          <p:nvPr/>
        </p:nvSpPr>
        <p:spPr>
          <a:xfrm>
            <a:off x="5857920" y="1000080"/>
            <a:ext cx="3280320" cy="20844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129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130" name="CustomShape 3"/>
          <p:cNvSpPr/>
          <p:nvPr/>
        </p:nvSpPr>
        <p:spPr>
          <a:xfrm>
            <a:off x="1143000" y="142920"/>
            <a:ext cx="2066040" cy="35136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13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4440" y="357120"/>
            <a:ext cx="7993800" cy="644040"/>
          </a:xfrm>
          <a:prstGeom prst="rect">
            <a:avLst/>
          </a:prstGeom>
          <a:ln>
            <a:noFill/>
          </a:ln>
        </p:spPr>
      </p:pic>
      <p:pic>
        <p:nvPicPr>
          <p:cNvPr id="1132" name="logo.avi"/>
          <p:cNvPicPr/>
          <p:nvPr/>
        </p:nvPicPr>
        <p:blipFill>
          <a:blip r:embed="rId4"/>
          <a:stretch>
            <a:fillRect/>
          </a:stretch>
        </p:blipFill>
        <p:spPr>
          <a:xfrm>
            <a:off x="-11160" y="0"/>
            <a:ext cx="1362600" cy="1362600"/>
          </a:xfrm>
          <a:prstGeom prst="rect">
            <a:avLst/>
          </a:prstGeom>
          <a:ln>
            <a:noFill/>
          </a:ln>
        </p:spPr>
      </p:pic>
      <p:sp>
        <p:nvSpPr>
          <p:cNvPr id="1133" name="CustomShape 4"/>
          <p:cNvSpPr/>
          <p:nvPr/>
        </p:nvSpPr>
        <p:spPr>
          <a:xfrm>
            <a:off x="3005280" y="428760"/>
            <a:ext cx="6066360" cy="57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Lucida Sans"/>
                <a:ea typeface="DejaVu Sans"/>
              </a:rPr>
              <a:t>MUON DENSITY</a:t>
            </a:r>
            <a:endParaRPr dirty="0"/>
          </a:p>
        </p:txBody>
      </p:sp>
      <p:sp>
        <p:nvSpPr>
          <p:cNvPr id="1134" name="CustomShape 5"/>
          <p:cNvSpPr/>
          <p:nvPr/>
        </p:nvSpPr>
        <p:spPr>
          <a:xfrm>
            <a:off x="155520" y="-1881360"/>
            <a:ext cx="3918600" cy="3918600"/>
          </a:xfrm>
          <a:prstGeom prst="rect">
            <a:avLst/>
          </a:prstGeom>
          <a:noFill/>
          <a:ln>
            <a:noFill/>
          </a:ln>
        </p:spPr>
      </p:sp>
      <p:sp>
        <p:nvSpPr>
          <p:cNvPr id="1135" name="CustomShape 6"/>
          <p:cNvSpPr/>
          <p:nvPr/>
        </p:nvSpPr>
        <p:spPr>
          <a:xfrm>
            <a:off x="155520" y="-144360"/>
            <a:ext cx="299160" cy="299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6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60480" y="-11160"/>
            <a:ext cx="1373760" cy="1373760"/>
          </a:xfrm>
          <a:prstGeom prst="rect">
            <a:avLst/>
          </a:prstGeom>
          <a:ln>
            <a:noFill/>
          </a:ln>
        </p:spPr>
      </p:pic>
      <p:sp>
        <p:nvSpPr>
          <p:cNvPr id="1137" name="CustomShape 7"/>
          <p:cNvSpPr/>
          <p:nvPr/>
        </p:nvSpPr>
        <p:spPr>
          <a:xfrm>
            <a:off x="6049080" y="4536000"/>
            <a:ext cx="717480" cy="35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1138" name="CustomShape 8"/>
          <p:cNvSpPr/>
          <p:nvPr/>
        </p:nvSpPr>
        <p:spPr>
          <a:xfrm>
            <a:off x="0" y="6896378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" y="1556792"/>
            <a:ext cx="8077760" cy="45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4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CustomShape 1"/>
          <p:cNvSpPr/>
          <p:nvPr/>
        </p:nvSpPr>
        <p:spPr>
          <a:xfrm>
            <a:off x="5857920" y="1000080"/>
            <a:ext cx="3280320" cy="208440"/>
          </a:xfrm>
          <a:prstGeom prst="rect">
            <a:avLst/>
          </a:prstGeom>
          <a:solidFill>
            <a:srgbClr val="768D5A"/>
          </a:solidFill>
          <a:ln>
            <a:noFill/>
          </a:ln>
        </p:spPr>
      </p:sp>
      <p:sp>
        <p:nvSpPr>
          <p:cNvPr id="1080" name="Line 2"/>
          <p:cNvSpPr/>
          <p:nvPr/>
        </p:nvSpPr>
        <p:spPr>
          <a:xfrm>
            <a:off x="4929120" y="1071360"/>
            <a:ext cx="2214360" cy="1440"/>
          </a:xfrm>
          <a:prstGeom prst="line">
            <a:avLst/>
          </a:prstGeom>
          <a:ln w="9360">
            <a:solidFill>
              <a:srgbClr val="998846"/>
            </a:solidFill>
            <a:round/>
          </a:ln>
        </p:spPr>
      </p:sp>
      <p:sp>
        <p:nvSpPr>
          <p:cNvPr id="1081" name="CustomShape 3"/>
          <p:cNvSpPr/>
          <p:nvPr/>
        </p:nvSpPr>
        <p:spPr>
          <a:xfrm>
            <a:off x="1143000" y="142920"/>
            <a:ext cx="2066040" cy="351360"/>
          </a:xfrm>
          <a:prstGeom prst="rect">
            <a:avLst/>
          </a:prstGeom>
          <a:solidFill>
            <a:srgbClr val="C4D0B5"/>
          </a:solidFill>
          <a:ln>
            <a:noFill/>
          </a:ln>
        </p:spPr>
      </p:sp>
      <p:pic>
        <p:nvPicPr>
          <p:cNvPr id="108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4440" y="357120"/>
            <a:ext cx="7993800" cy="644040"/>
          </a:xfrm>
          <a:prstGeom prst="rect">
            <a:avLst/>
          </a:prstGeom>
          <a:ln>
            <a:noFill/>
          </a:ln>
        </p:spPr>
      </p:pic>
      <p:pic>
        <p:nvPicPr>
          <p:cNvPr id="1083" name="logo.avi"/>
          <p:cNvPicPr/>
          <p:nvPr/>
        </p:nvPicPr>
        <p:blipFill>
          <a:blip r:embed="rId3"/>
          <a:stretch>
            <a:fillRect/>
          </a:stretch>
        </p:blipFill>
        <p:spPr>
          <a:xfrm>
            <a:off x="-11160" y="0"/>
            <a:ext cx="1362600" cy="1362600"/>
          </a:xfrm>
          <a:prstGeom prst="rect">
            <a:avLst/>
          </a:prstGeom>
          <a:ln>
            <a:noFill/>
          </a:ln>
        </p:spPr>
      </p:pic>
      <p:sp>
        <p:nvSpPr>
          <p:cNvPr id="1084" name="CustomShape 4"/>
          <p:cNvSpPr/>
          <p:nvPr/>
        </p:nvSpPr>
        <p:spPr>
          <a:xfrm>
            <a:off x="3005280" y="428760"/>
            <a:ext cx="6066360" cy="57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Lucida Sans"/>
                <a:ea typeface="DejaVu Sans"/>
              </a:rPr>
              <a:t>MUONS </a:t>
            </a:r>
            <a:r>
              <a:rPr lang="es-MX" sz="2000" b="1" dirty="0">
                <a:solidFill>
                  <a:srgbClr val="FFFFFF"/>
                </a:solidFill>
                <a:latin typeface="Lucida Sans"/>
                <a:ea typeface="DejaVu Sans"/>
              </a:rPr>
              <a:t>VS </a:t>
            </a:r>
            <a:r>
              <a:rPr lang="es-MX" sz="2000" b="1" dirty="0" smtClean="0">
                <a:solidFill>
                  <a:srgbClr val="FFFFFF"/>
                </a:solidFill>
                <a:latin typeface="Lucida Sans"/>
                <a:ea typeface="DejaVu Sans"/>
              </a:rPr>
              <a:t>CHARGED PARTICLES</a:t>
            </a:r>
            <a:endParaRPr dirty="0"/>
          </a:p>
        </p:txBody>
      </p:sp>
      <p:sp>
        <p:nvSpPr>
          <p:cNvPr id="1085" name="CustomShape 5"/>
          <p:cNvSpPr/>
          <p:nvPr/>
        </p:nvSpPr>
        <p:spPr>
          <a:xfrm>
            <a:off x="155520" y="-1881360"/>
            <a:ext cx="3918600" cy="3918600"/>
          </a:xfrm>
          <a:prstGeom prst="rect">
            <a:avLst/>
          </a:prstGeom>
          <a:noFill/>
          <a:ln>
            <a:noFill/>
          </a:ln>
        </p:spPr>
      </p:sp>
      <p:sp>
        <p:nvSpPr>
          <p:cNvPr id="1086" name="CustomShape 6"/>
          <p:cNvSpPr/>
          <p:nvPr/>
        </p:nvSpPr>
        <p:spPr>
          <a:xfrm>
            <a:off x="155520" y="-144360"/>
            <a:ext cx="299160" cy="299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08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" y="-11160"/>
            <a:ext cx="1373760" cy="1373760"/>
          </a:xfrm>
          <a:prstGeom prst="rect">
            <a:avLst/>
          </a:prstGeom>
          <a:ln>
            <a:noFill/>
          </a:ln>
        </p:spPr>
      </p:pic>
      <p:sp>
        <p:nvSpPr>
          <p:cNvPr id="1088" name="CustomShape 7"/>
          <p:cNvSpPr/>
          <p:nvPr/>
        </p:nvSpPr>
        <p:spPr>
          <a:xfrm>
            <a:off x="6049080" y="4536000"/>
            <a:ext cx="717480" cy="357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sp>
      <p:sp>
        <p:nvSpPr>
          <p:cNvPr id="1089" name="CustomShape 8"/>
          <p:cNvSpPr/>
          <p:nvPr/>
        </p:nvSpPr>
        <p:spPr>
          <a:xfrm>
            <a:off x="-95073" y="6858000"/>
            <a:ext cx="9128520" cy="39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Pruebas de modelos </a:t>
            </a:r>
            <a:r>
              <a:rPr lang="es-MX" sz="1200" dirty="0" err="1">
                <a:solidFill>
                  <a:srgbClr val="000000"/>
                </a:solidFill>
                <a:latin typeface="Lucida Sans"/>
                <a:ea typeface="DejaVu Sans"/>
              </a:rPr>
              <a:t>hadrónicos</a:t>
            </a:r>
            <a:r>
              <a:rPr lang="es-MX" sz="1200" dirty="0">
                <a:solidFill>
                  <a:srgbClr val="000000"/>
                </a:solidFill>
                <a:latin typeface="Lucida Sans"/>
                <a:ea typeface="DejaVu Sans"/>
              </a:rPr>
              <a:t>                                                                                  Morelia, Michoacán 03/07/2017</a:t>
            </a:r>
            <a:r>
              <a:rPr lang="es-MX" sz="1500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Lucida Sans"/>
                <a:ea typeface="DejaVu Sans"/>
              </a:rPr>
              <a:t> </a:t>
            </a:r>
            <a:endParaRPr dirty="0"/>
          </a:p>
        </p:txBody>
      </p:sp>
      <p:pic>
        <p:nvPicPr>
          <p:cNvPr id="1090" name="108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440000"/>
            <a:ext cx="8856000" cy="511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314</Words>
  <Application>Microsoft Office PowerPoint</Application>
  <PresentationFormat>Presentación en pantalla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Dabo</dc:creator>
  <cp:lastModifiedBy>Dabo</cp:lastModifiedBy>
  <cp:revision>11</cp:revision>
  <dcterms:modified xsi:type="dcterms:W3CDTF">2017-09-11T17:25:48Z</dcterms:modified>
</cp:coreProperties>
</file>