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390" r:id="rId2"/>
    <p:sldId id="417" r:id="rId3"/>
    <p:sldId id="400" r:id="rId4"/>
    <p:sldId id="403" r:id="rId5"/>
    <p:sldId id="402" r:id="rId6"/>
    <p:sldId id="418" r:id="rId7"/>
    <p:sldId id="404" r:id="rId8"/>
    <p:sldId id="407" r:id="rId9"/>
    <p:sldId id="441" r:id="rId10"/>
    <p:sldId id="408" r:id="rId11"/>
    <p:sldId id="406" r:id="rId12"/>
    <p:sldId id="312" r:id="rId13"/>
    <p:sldId id="313" r:id="rId14"/>
    <p:sldId id="435" r:id="rId15"/>
    <p:sldId id="434" r:id="rId16"/>
    <p:sldId id="409" r:id="rId17"/>
    <p:sldId id="382" r:id="rId18"/>
    <p:sldId id="410" r:id="rId19"/>
    <p:sldId id="437" r:id="rId20"/>
    <p:sldId id="442" r:id="rId21"/>
    <p:sldId id="433" r:id="rId22"/>
    <p:sldId id="411" r:id="rId23"/>
    <p:sldId id="395" r:id="rId24"/>
    <p:sldId id="396" r:id="rId25"/>
    <p:sldId id="419" r:id="rId26"/>
    <p:sldId id="420" r:id="rId27"/>
    <p:sldId id="423" r:id="rId28"/>
    <p:sldId id="424" r:id="rId29"/>
    <p:sldId id="426" r:id="rId30"/>
    <p:sldId id="415" r:id="rId31"/>
    <p:sldId id="427" r:id="rId32"/>
    <p:sldId id="429" r:id="rId33"/>
    <p:sldId id="444" r:id="rId34"/>
    <p:sldId id="443" r:id="rId35"/>
    <p:sldId id="391" r:id="rId36"/>
  </p:sldIdLst>
  <p:sldSz cx="9144000" cy="6858000" type="screen4x3"/>
  <p:notesSz cx="6797675" cy="987425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0099FF"/>
    <a:srgbClr val="FFFF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-984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12" Type="http://schemas.openxmlformats.org/officeDocument/2006/relationships/image" Target="../media/image19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11" Type="http://schemas.openxmlformats.org/officeDocument/2006/relationships/image" Target="../media/image18.wmf"/><Relationship Id="rId5" Type="http://schemas.openxmlformats.org/officeDocument/2006/relationships/image" Target="../media/image12.wmf"/><Relationship Id="rId10" Type="http://schemas.openxmlformats.org/officeDocument/2006/relationships/image" Target="../media/image17.wmf"/><Relationship Id="rId4" Type="http://schemas.openxmlformats.org/officeDocument/2006/relationships/image" Target="../media/image11.wmf"/><Relationship Id="rId9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4" Type="http://schemas.openxmlformats.org/officeDocument/2006/relationships/image" Target="../media/image3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309CE4-EA67-4942-AAAB-487A616EC8FB}" type="datetimeFigureOut">
              <a:rPr lang="pl-PL" smtClean="0"/>
              <a:t>2017-09-06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989214-597A-4597-A66F-67E0FDC0F38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26811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F44725-7B26-4EDA-8098-252F2D79B252}" type="datetimeFigureOut">
              <a:rPr lang="pl-PL" smtClean="0"/>
              <a:pPr/>
              <a:t>2017-09-06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27C581-D824-4226-8C81-64D5F99709F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6771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7C581-D824-4226-8C81-64D5F99709F0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919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3E415-2EC2-45FB-95B9-A24F09D44DC0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8953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7C581-D824-4226-8C81-64D5F99709F0}" type="slidenum">
              <a:rPr lang="pl-PL" smtClean="0"/>
              <a:pPr/>
              <a:t>13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770E7-7149-47C4-AC30-076B0AC2561F}" type="datetime1">
              <a:rPr lang="pl-PL" smtClean="0"/>
              <a:t>2017-09-06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FE39D-2516-48E4-81AA-7769AFAEC45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ECFC4-5BE1-4075-B775-19216B520134}" type="datetime1">
              <a:rPr lang="pl-PL" smtClean="0"/>
              <a:t>2017-09-06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9B477-D824-41EE-AD57-63B49169209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D6916-260B-4BE5-BD44-C7F7A5AA1ACF}" type="datetime1">
              <a:rPr lang="pl-PL" smtClean="0"/>
              <a:t>2017-09-06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788DC-7153-456C-B263-C24AF39B7B8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67F2F-8C67-47B4-BFC7-82449E02632E}" type="datetime1">
              <a:rPr lang="pl-PL" smtClean="0"/>
              <a:t>2017-09-06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D6E50-A8FF-4D54-9256-3F544BF920D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1F451-0365-446D-A0B7-04B06369822E}" type="datetime1">
              <a:rPr lang="pl-PL" smtClean="0"/>
              <a:t>2017-09-06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9ACB5-DEDE-4A33-8417-F32FD34AC5D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21B24-3E3E-4811-8FC0-481D0C71494C}" type="datetime1">
              <a:rPr lang="pl-PL" smtClean="0"/>
              <a:t>2017-09-06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153EA-9C38-4D34-A849-44541EF20BE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00F6D-077B-4FDC-AF6F-850EB943182F}" type="datetime1">
              <a:rPr lang="pl-PL" smtClean="0"/>
              <a:t>2017-09-06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85FA3-4CC0-4B7F-8D4A-8AFE6D6ACCB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B73F5-77C7-4A9B-9B2E-86D75B0C47B1}" type="datetime1">
              <a:rPr lang="pl-PL" smtClean="0"/>
              <a:t>2017-09-06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32C58-6A3F-4F0A-B053-C68493F028F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315AA-0A13-4E33-A517-EEB492295F90}" type="datetime1">
              <a:rPr lang="pl-PL" smtClean="0"/>
              <a:t>2017-09-06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673A7-0E80-4196-8526-3C45CF1DCB0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49C4B-FA98-4B2E-8DA0-E7C30B81AE34}" type="datetime1">
              <a:rPr lang="pl-PL" smtClean="0"/>
              <a:t>2017-09-06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5A7C2-1608-43BA-A9A3-821C214D019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E6D02-8BCF-4348-9905-B5F8167F5812}" type="datetime1">
              <a:rPr lang="pl-PL" smtClean="0"/>
              <a:t>2017-09-06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2A357-7679-4FD3-96DF-C3B03E65395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68611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9B1614E-AD78-49DF-9D71-BDAC9E8639C9}" type="datetime1">
              <a:rPr lang="pl-PL" smtClean="0"/>
              <a:t>2017-09-06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69F010B-3459-46FB-B51B-3A075BD5DF8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2.wmf"/><Relationship Id="rId18" Type="http://schemas.openxmlformats.org/officeDocument/2006/relationships/oleObject" Target="../embeddings/oleObject9.bin"/><Relationship Id="rId26" Type="http://schemas.openxmlformats.org/officeDocument/2006/relationships/oleObject" Target="../embeddings/oleObject13.bin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16.wmf"/><Relationship Id="rId7" Type="http://schemas.openxmlformats.org/officeDocument/2006/relationships/image" Target="../media/image9.w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14.wmf"/><Relationship Id="rId25" Type="http://schemas.openxmlformats.org/officeDocument/2006/relationships/image" Target="../media/image18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8.bin"/><Relationship Id="rId20" Type="http://schemas.openxmlformats.org/officeDocument/2006/relationships/oleObject" Target="../embeddings/oleObject10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1.wmf"/><Relationship Id="rId24" Type="http://schemas.openxmlformats.org/officeDocument/2006/relationships/oleObject" Target="../embeddings/oleObject12.bin"/><Relationship Id="rId5" Type="http://schemas.openxmlformats.org/officeDocument/2006/relationships/image" Target="../media/image8.wmf"/><Relationship Id="rId15" Type="http://schemas.openxmlformats.org/officeDocument/2006/relationships/image" Target="../media/image13.wmf"/><Relationship Id="rId23" Type="http://schemas.openxmlformats.org/officeDocument/2006/relationships/image" Target="../media/image17.wmf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15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10.wmf"/><Relationship Id="rId14" Type="http://schemas.openxmlformats.org/officeDocument/2006/relationships/oleObject" Target="../embeddings/oleObject7.bin"/><Relationship Id="rId22" Type="http://schemas.openxmlformats.org/officeDocument/2006/relationships/oleObject" Target="../embeddings/oleObject11.bin"/><Relationship Id="rId27" Type="http://schemas.openxmlformats.org/officeDocument/2006/relationships/image" Target="../media/image19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2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23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17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9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6.png"/><Relationship Id="rId3" Type="http://schemas.openxmlformats.org/officeDocument/2006/relationships/image" Target="../media/image32.png"/><Relationship Id="rId7" Type="http://schemas.openxmlformats.org/officeDocument/2006/relationships/image" Target="../media/image29.wmf"/><Relationship Id="rId12" Type="http://schemas.openxmlformats.org/officeDocument/2006/relationships/image" Target="../media/image30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7.png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2.bin"/><Relationship Id="rId11" Type="http://schemas.openxmlformats.org/officeDocument/2006/relationships/oleObject" Target="../embeddings/oleObject23.bin"/><Relationship Id="rId5" Type="http://schemas.openxmlformats.org/officeDocument/2006/relationships/image" Target="../media/image28.wmf"/><Relationship Id="rId15" Type="http://schemas.openxmlformats.org/officeDocument/2006/relationships/image" Target="../media/image31.wmf"/><Relationship Id="rId10" Type="http://schemas.openxmlformats.org/officeDocument/2006/relationships/image" Target="../media/image35.png"/><Relationship Id="rId4" Type="http://schemas.openxmlformats.org/officeDocument/2006/relationships/oleObject" Target="../embeddings/oleObject21.bin"/><Relationship Id="rId9" Type="http://schemas.openxmlformats.org/officeDocument/2006/relationships/image" Target="../media/image34.png"/><Relationship Id="rId14" Type="http://schemas.openxmlformats.org/officeDocument/2006/relationships/oleObject" Target="../embeddings/oleObject24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818" name="Picture 2" descr="Malinche and Ciudad de Tlaxcal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0"/>
            <a:ext cx="10385454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/>
          <p:cNvSpPr/>
          <p:nvPr/>
        </p:nvSpPr>
        <p:spPr>
          <a:xfrm>
            <a:off x="2664296" y="3573016"/>
            <a:ext cx="4572000" cy="104644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pl-PL" b="1" u="sng" dirty="0">
                <a:solidFill>
                  <a:srgbClr val="FFFF66"/>
                </a:solidFill>
                <a:latin typeface="Comic Sans MS" pitchFamily="66" charset="0"/>
              </a:rPr>
              <a:t>G. Wilk</a:t>
            </a:r>
            <a:r>
              <a:rPr lang="pl-PL" b="1" dirty="0">
                <a:solidFill>
                  <a:srgbClr val="FFFF66"/>
                </a:solidFill>
                <a:latin typeface="Comic Sans MS" pitchFamily="66" charset="0"/>
              </a:rPr>
              <a:t>,  NCNR, </a:t>
            </a:r>
            <a:r>
              <a:rPr lang="pl-PL" b="1" dirty="0" err="1">
                <a:solidFill>
                  <a:srgbClr val="FFFF66"/>
                </a:solidFill>
                <a:latin typeface="Comic Sans MS" pitchFamily="66" charset="0"/>
              </a:rPr>
              <a:t>Warsaw</a:t>
            </a:r>
            <a:r>
              <a:rPr lang="pl-PL" b="1" dirty="0">
                <a:solidFill>
                  <a:srgbClr val="FFFF66"/>
                </a:solidFill>
                <a:latin typeface="Comic Sans MS" pitchFamily="66" charset="0"/>
              </a:rPr>
              <a:t>, Poland </a:t>
            </a:r>
          </a:p>
          <a:p>
            <a:pPr marL="457200" indent="-457200" algn="ctr">
              <a:lnSpc>
                <a:spcPts val="1500"/>
              </a:lnSpc>
              <a:spcBef>
                <a:spcPct val="50000"/>
              </a:spcBef>
            </a:pPr>
            <a:r>
              <a:rPr lang="pl-PL" b="1" dirty="0">
                <a:solidFill>
                  <a:srgbClr val="FFFF66"/>
                </a:solidFill>
                <a:latin typeface="Comic Sans MS" pitchFamily="66" charset="0"/>
              </a:rPr>
              <a:t>and  </a:t>
            </a:r>
            <a:endParaRPr lang="pl-PL" b="1" dirty="0" smtClean="0">
              <a:solidFill>
                <a:srgbClr val="FFFF66"/>
              </a:solidFill>
              <a:latin typeface="Comic Sans MS" pitchFamily="66" charset="0"/>
            </a:endParaRPr>
          </a:p>
          <a:p>
            <a:pPr marL="457200" indent="-457200" algn="ctr">
              <a:lnSpc>
                <a:spcPts val="1500"/>
              </a:lnSpc>
              <a:spcBef>
                <a:spcPct val="50000"/>
              </a:spcBef>
            </a:pPr>
            <a:r>
              <a:rPr lang="pl-PL" b="1" dirty="0" smtClean="0">
                <a:solidFill>
                  <a:srgbClr val="FFFF66"/>
                </a:solidFill>
                <a:latin typeface="Comic Sans MS" pitchFamily="66" charset="0"/>
              </a:rPr>
              <a:t>Z</a:t>
            </a:r>
            <a:r>
              <a:rPr lang="pl-PL" b="1" dirty="0">
                <a:solidFill>
                  <a:srgbClr val="FFFF66"/>
                </a:solidFill>
                <a:latin typeface="Comic Sans MS" pitchFamily="66" charset="0"/>
              </a:rPr>
              <a:t>. Włodarczyk, UJK, Kielce, Poland</a:t>
            </a:r>
            <a:r>
              <a:rPr lang="pl-PL" sz="2000" b="1" u="sng" dirty="0">
                <a:solidFill>
                  <a:srgbClr val="FFFF66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195736" y="6237312"/>
            <a:ext cx="5904656" cy="45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  <a:spcBef>
                <a:spcPct val="50000"/>
              </a:spcBef>
            </a:pPr>
            <a:r>
              <a:rPr lang="pl-PL" sz="1400" b="1" dirty="0">
                <a:solidFill>
                  <a:srgbClr val="FFFF66"/>
                </a:solidFill>
                <a:latin typeface="Comic Sans MS" pitchFamily="66" charset="0"/>
              </a:rPr>
              <a:t>XLVI International </a:t>
            </a:r>
            <a:r>
              <a:rPr lang="pl-PL" sz="1400" b="1" dirty="0" err="1">
                <a:solidFill>
                  <a:srgbClr val="FFFF66"/>
                </a:solidFill>
                <a:latin typeface="Comic Sans MS" pitchFamily="66" charset="0"/>
              </a:rPr>
              <a:t>Symposium</a:t>
            </a:r>
            <a:r>
              <a:rPr lang="pl-PL" sz="1400" b="1" dirty="0">
                <a:solidFill>
                  <a:srgbClr val="FFFF66"/>
                </a:solidFill>
                <a:latin typeface="Comic Sans MS" pitchFamily="66" charset="0"/>
              </a:rPr>
              <a:t> on </a:t>
            </a:r>
            <a:r>
              <a:rPr lang="pl-PL" sz="1400" b="1" dirty="0" err="1">
                <a:solidFill>
                  <a:srgbClr val="FFFF66"/>
                </a:solidFill>
                <a:latin typeface="Comic Sans MS" pitchFamily="66" charset="0"/>
              </a:rPr>
              <a:t>Multiparticle</a:t>
            </a:r>
            <a:r>
              <a:rPr lang="pl-PL" sz="1400" b="1" dirty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pl-PL" sz="1400" b="1" dirty="0" smtClean="0">
                <a:solidFill>
                  <a:srgbClr val="FFFF66"/>
                </a:solidFill>
                <a:latin typeface="Comic Sans MS" pitchFamily="66" charset="0"/>
              </a:rPr>
              <a:t>Dynamics </a:t>
            </a:r>
          </a:p>
          <a:p>
            <a:pPr algn="ctr">
              <a:lnSpc>
                <a:spcPts val="1000"/>
              </a:lnSpc>
              <a:spcBef>
                <a:spcPct val="50000"/>
              </a:spcBef>
            </a:pPr>
            <a:r>
              <a:rPr lang="en-US" sz="1400" dirty="0">
                <a:solidFill>
                  <a:srgbClr val="FFFF66"/>
                </a:solidFill>
              </a:rPr>
              <a:t>Tlaxcala City, Mexico, </a:t>
            </a:r>
            <a:r>
              <a:rPr lang="en-US" sz="1400" dirty="0" smtClean="0">
                <a:solidFill>
                  <a:srgbClr val="FFFF66"/>
                </a:solidFill>
              </a:rPr>
              <a:t>September </a:t>
            </a:r>
            <a:r>
              <a:rPr lang="en-US" sz="1400" dirty="0">
                <a:solidFill>
                  <a:srgbClr val="FFFF66"/>
                </a:solidFill>
              </a:rPr>
              <a:t>11-15, 2017</a:t>
            </a:r>
            <a:r>
              <a:rPr lang="en-US" sz="1400" dirty="0"/>
              <a:t>.</a:t>
            </a:r>
            <a:endParaRPr lang="pl-PL" sz="14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2123728" y="548680"/>
            <a:ext cx="59105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Sound waves in hadronic matter 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9673A7-0E80-4196-8526-3C45CF1DCB01}" type="slidenum">
              <a:rPr lang="pl-PL" smtClean="0"/>
              <a:pPr>
                <a:defRPr/>
              </a:pPr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552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5" y="57150"/>
            <a:ext cx="9124950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9673A7-0E80-4196-8526-3C45CF1DCB01}" type="slidenum">
              <a:rPr lang="pl-PL" smtClean="0"/>
              <a:pPr>
                <a:defRPr/>
              </a:pPr>
              <a:t>10</a:t>
            </a:fld>
            <a:endParaRPr lang="pl-PL"/>
          </a:p>
        </p:txBody>
      </p:sp>
      <p:sp>
        <p:nvSpPr>
          <p:cNvPr id="4" name="Prostokąt 3"/>
          <p:cNvSpPr/>
          <p:nvPr/>
        </p:nvSpPr>
        <p:spPr>
          <a:xfrm>
            <a:off x="20475" y="0"/>
            <a:ext cx="5127589" cy="620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/>
          <p:cNvSpPr txBox="1"/>
          <p:nvPr/>
        </p:nvSpPr>
        <p:spPr>
          <a:xfrm>
            <a:off x="120848" y="44624"/>
            <a:ext cx="495649" cy="369332"/>
          </a:xfrm>
          <a:prstGeom prst="rect">
            <a:avLst/>
          </a:prstGeom>
          <a:solidFill>
            <a:srgbClr val="FFFF66"/>
          </a:solidFill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l-PL" b="1" dirty="0" smtClean="0">
                <a:latin typeface="Comic Sans MS" panose="030F0702030302020204" pitchFamily="66" charset="0"/>
              </a:rPr>
              <a:t>(1)</a:t>
            </a:r>
            <a:endParaRPr lang="pl-PL" b="1" dirty="0">
              <a:latin typeface="Comic Sans MS" panose="030F0702030302020204" pitchFamily="66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755576" y="-27384"/>
            <a:ext cx="54726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 err="1">
                <a:latin typeface="Comic Sans MS" panose="030F0702030302020204" pitchFamily="66" charset="0"/>
              </a:rPr>
              <a:t>Different</a:t>
            </a:r>
            <a:r>
              <a:rPr lang="pl-PL" sz="2800" dirty="0">
                <a:latin typeface="Comic Sans MS" panose="030F0702030302020204" pitchFamily="66" charset="0"/>
              </a:rPr>
              <a:t> </a:t>
            </a:r>
            <a:r>
              <a:rPr lang="pl-PL" sz="2800" dirty="0" err="1" smtClean="0">
                <a:latin typeface="Comic Sans MS" panose="030F0702030302020204" pitchFamily="66" charset="0"/>
              </a:rPr>
              <a:t>collision</a:t>
            </a:r>
            <a:r>
              <a:rPr lang="pl-PL" sz="2800" dirty="0" smtClean="0">
                <a:latin typeface="Comic Sans MS" panose="030F0702030302020204" pitchFamily="66" charset="0"/>
              </a:rPr>
              <a:t> </a:t>
            </a:r>
            <a:r>
              <a:rPr lang="pl-PL" sz="2800" dirty="0" err="1" smtClean="0">
                <a:latin typeface="Comic Sans MS" panose="030F0702030302020204" pitchFamily="66" charset="0"/>
              </a:rPr>
              <a:t>systems</a:t>
            </a:r>
            <a:r>
              <a:rPr lang="pl-PL" sz="2800" dirty="0" smtClean="0">
                <a:latin typeface="Comic Sans MS" panose="030F0702030302020204" pitchFamily="66" charset="0"/>
              </a:rPr>
              <a:t>  </a:t>
            </a:r>
            <a:endParaRPr lang="pl-PL" sz="2800" dirty="0">
              <a:latin typeface="Comic Sans MS" panose="030F0702030302020204" pitchFamily="66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-36512" y="6156593"/>
            <a:ext cx="518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+mn-lt"/>
              </a:rPr>
              <a:t>Ratio of the </a:t>
            </a:r>
            <a:r>
              <a:rPr lang="en-US" sz="1600" i="1" dirty="0" smtClean="0">
                <a:latin typeface="+mn-lt"/>
              </a:rPr>
              <a:t>values</a:t>
            </a:r>
            <a:r>
              <a:rPr lang="pl-PL" sz="1600" i="1" dirty="0" smtClean="0">
                <a:latin typeface="+mn-lt"/>
              </a:rPr>
              <a:t> </a:t>
            </a:r>
            <a:r>
              <a:rPr lang="en-US" sz="1600" i="1" dirty="0" smtClean="0">
                <a:latin typeface="+mn-lt"/>
              </a:rPr>
              <a:t>of </a:t>
            </a:r>
            <a:r>
              <a:rPr lang="en-US" sz="1600" i="1" dirty="0">
                <a:latin typeface="+mn-lt"/>
              </a:rPr>
              <a:t>b/a parameters </a:t>
            </a:r>
            <a:r>
              <a:rPr lang="pl-PL" sz="1600" i="1" dirty="0" smtClean="0">
                <a:latin typeface="+mn-lt"/>
              </a:rPr>
              <a:t>in R(E) </a:t>
            </a:r>
            <a:r>
              <a:rPr lang="en-US" sz="1600" i="1" dirty="0" smtClean="0">
                <a:latin typeface="+mn-lt"/>
              </a:rPr>
              <a:t>as </a:t>
            </a:r>
            <a:r>
              <a:rPr lang="en-US" sz="1600" i="1" dirty="0">
                <a:latin typeface="+mn-lt"/>
              </a:rPr>
              <a:t>a function </a:t>
            </a:r>
            <a:endParaRPr lang="pl-PL" sz="1600" i="1" dirty="0" smtClean="0">
              <a:latin typeface="+mn-lt"/>
            </a:endParaRPr>
          </a:p>
          <a:p>
            <a:r>
              <a:rPr lang="en-US" sz="1600" i="1" dirty="0" smtClean="0">
                <a:latin typeface="+mn-lt"/>
              </a:rPr>
              <a:t>of </a:t>
            </a:r>
            <a:r>
              <a:rPr lang="en-US" sz="1600" i="1" dirty="0">
                <a:latin typeface="+mn-lt"/>
              </a:rPr>
              <a:t>number </a:t>
            </a:r>
            <a:r>
              <a:rPr lang="en-US" sz="1600" i="1" dirty="0" smtClean="0">
                <a:latin typeface="+mn-lt"/>
              </a:rPr>
              <a:t>of </a:t>
            </a:r>
            <a:r>
              <a:rPr lang="en-US" sz="1600" i="1" dirty="0">
                <a:latin typeface="+mn-lt"/>
              </a:rPr>
              <a:t>collisions per participant </a:t>
            </a:r>
            <a:r>
              <a:rPr lang="pl-PL" sz="1600" i="1" dirty="0" smtClean="0">
                <a:latin typeface="+mn-lt"/>
              </a:rPr>
              <a:t>n</a:t>
            </a:r>
            <a:r>
              <a:rPr lang="en-US" sz="1600" i="1" dirty="0" err="1" smtClean="0">
                <a:latin typeface="+mn-lt"/>
              </a:rPr>
              <a:t>ucleon</a:t>
            </a:r>
            <a:r>
              <a:rPr lang="en-US" sz="1600" i="1" dirty="0">
                <a:latin typeface="+mn-lt"/>
              </a:rPr>
              <a:t>, </a:t>
            </a:r>
            <a:r>
              <a:rPr lang="en-US" sz="1600" i="1" dirty="0" err="1">
                <a:latin typeface="+mn-lt"/>
              </a:rPr>
              <a:t>Ncoll</a:t>
            </a:r>
            <a:r>
              <a:rPr lang="en-US" sz="1600" i="1" dirty="0">
                <a:latin typeface="+mn-lt"/>
              </a:rPr>
              <a:t>/</a:t>
            </a:r>
            <a:r>
              <a:rPr lang="en-US" sz="1600" i="1" dirty="0" err="1">
                <a:latin typeface="+mn-lt"/>
              </a:rPr>
              <a:t>Npart</a:t>
            </a:r>
            <a:r>
              <a:rPr lang="en-US" sz="1600" i="1" dirty="0">
                <a:latin typeface="+mn-lt"/>
              </a:rPr>
              <a:t>.</a:t>
            </a:r>
            <a:endParaRPr lang="pl-PL" sz="16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1655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548680"/>
            <a:ext cx="91440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 </a:t>
            </a:r>
            <a:endParaRPr lang="pl-PL" i="1" dirty="0"/>
          </a:p>
          <a:p>
            <a:r>
              <a:rPr lang="pl-PL" sz="1600" i="1" dirty="0" smtClean="0">
                <a:latin typeface="Comic Sans MS" panose="030F0702030302020204" pitchFamily="66" charset="0"/>
              </a:rPr>
              <a:t>(*) </a:t>
            </a:r>
            <a:r>
              <a:rPr lang="en-US" sz="1600" i="1" dirty="0" smtClean="0">
                <a:latin typeface="Comic Sans MS" panose="030F0702030302020204" pitchFamily="66" charset="0"/>
              </a:rPr>
              <a:t>The </a:t>
            </a:r>
            <a:r>
              <a:rPr lang="en-US" sz="1600" i="1" dirty="0">
                <a:latin typeface="Comic Sans MS" panose="030F0702030302020204" pitchFamily="66" charset="0"/>
              </a:rPr>
              <a:t>large  transverse momentum distributions of particles observed in all LHC experiments exhibit a quasi-power-like behavior following the two-parameter Tsallis distribution with a scale factor T and </a:t>
            </a:r>
            <a:r>
              <a:rPr lang="en-US" sz="1600" i="1" dirty="0" err="1">
                <a:latin typeface="Comic Sans MS" panose="030F0702030302020204" pitchFamily="66" charset="0"/>
              </a:rPr>
              <a:t>nonextensivity</a:t>
            </a:r>
            <a:r>
              <a:rPr lang="en-US" sz="1600" i="1" dirty="0">
                <a:latin typeface="Comic Sans MS" panose="030F0702030302020204" pitchFamily="66" charset="0"/>
              </a:rPr>
              <a:t> </a:t>
            </a:r>
            <a:r>
              <a:rPr lang="en-US" sz="1600" i="1" dirty="0" smtClean="0">
                <a:latin typeface="Comic Sans MS" panose="030F0702030302020204" pitchFamily="66" charset="0"/>
              </a:rPr>
              <a:t>q. </a:t>
            </a:r>
            <a:endParaRPr lang="pl-PL" sz="1600" i="1" dirty="0" smtClean="0">
              <a:latin typeface="Comic Sans MS" panose="030F0702030302020204" pitchFamily="66" charset="0"/>
            </a:endParaRPr>
          </a:p>
          <a:p>
            <a:endParaRPr lang="pl-PL" sz="1600" i="1" dirty="0" smtClean="0">
              <a:latin typeface="Comic Sans MS" panose="030F0702030302020204" pitchFamily="66" charset="0"/>
            </a:endParaRPr>
          </a:p>
          <a:p>
            <a:r>
              <a:rPr lang="pl-PL" sz="1600" i="1" dirty="0" smtClean="0">
                <a:latin typeface="Comic Sans MS" panose="030F0702030302020204" pitchFamily="66" charset="0"/>
              </a:rPr>
              <a:t>(*) </a:t>
            </a:r>
            <a:r>
              <a:rPr lang="en-US" sz="1600" i="1" dirty="0" smtClean="0">
                <a:latin typeface="Comic Sans MS" panose="030F0702030302020204" pitchFamily="66" charset="0"/>
              </a:rPr>
              <a:t>However</a:t>
            </a:r>
            <a:r>
              <a:rPr lang="en-US" sz="1600" i="1" dirty="0">
                <a:latin typeface="Comic Sans MS" panose="030F0702030302020204" pitchFamily="66" charset="0"/>
              </a:rPr>
              <a:t>, looking at the ratios of the measured cross-sections to their phenomenological power-like fits, R = f_{data}(</a:t>
            </a:r>
            <a:r>
              <a:rPr lang="en-US" sz="1600" i="1" dirty="0" err="1">
                <a:latin typeface="Comic Sans MS" panose="030F0702030302020204" pitchFamily="66" charset="0"/>
              </a:rPr>
              <a:t>p_T</a:t>
            </a:r>
            <a:r>
              <a:rPr lang="en-US" sz="1600" i="1" dirty="0">
                <a:latin typeface="Comic Sans MS" panose="030F0702030302020204" pitchFamily="66" charset="0"/>
              </a:rPr>
              <a:t>)/f _{fit}(</a:t>
            </a:r>
            <a:r>
              <a:rPr lang="en-US" sz="1600" i="1" dirty="0" err="1">
                <a:latin typeface="Comic Sans MS" panose="030F0702030302020204" pitchFamily="66" charset="0"/>
              </a:rPr>
              <a:t>p_T</a:t>
            </a:r>
            <a:r>
              <a:rPr lang="en-US" sz="1600" i="1" dirty="0">
                <a:latin typeface="Comic Sans MS" panose="030F0702030302020204" pitchFamily="66" charset="0"/>
              </a:rPr>
              <a:t>),  one discovers some log-periodic oscillations in </a:t>
            </a:r>
            <a:r>
              <a:rPr lang="en-US" sz="1600" i="1" dirty="0" smtClean="0">
                <a:latin typeface="Comic Sans MS" panose="030F0702030302020204" pitchFamily="66" charset="0"/>
              </a:rPr>
              <a:t>R</a:t>
            </a:r>
            <a:r>
              <a:rPr lang="pl-PL" sz="1600" i="1" dirty="0" smtClean="0">
                <a:latin typeface="Comic Sans MS" panose="030F0702030302020204" pitchFamily="66" charset="0"/>
              </a:rPr>
              <a:t>.</a:t>
            </a:r>
            <a:r>
              <a:rPr lang="en-US" sz="1600" i="1" dirty="0" smtClean="0">
                <a:latin typeface="Comic Sans MS" panose="030F0702030302020204" pitchFamily="66" charset="0"/>
              </a:rPr>
              <a:t> </a:t>
            </a:r>
            <a:endParaRPr lang="pl-PL" sz="1600" i="1" dirty="0" smtClean="0">
              <a:latin typeface="Comic Sans MS" panose="030F0702030302020204" pitchFamily="66" charset="0"/>
            </a:endParaRPr>
          </a:p>
          <a:p>
            <a:endParaRPr lang="pl-PL" sz="1600" i="1" dirty="0" smtClean="0">
              <a:latin typeface="Comic Sans MS" panose="030F0702030302020204" pitchFamily="66" charset="0"/>
            </a:endParaRPr>
          </a:p>
          <a:p>
            <a:r>
              <a:rPr lang="pl-PL" sz="1600" i="1" dirty="0" smtClean="0">
                <a:latin typeface="Comic Sans MS" panose="030F0702030302020204" pitchFamily="66" charset="0"/>
              </a:rPr>
              <a:t>(*) </a:t>
            </a:r>
            <a:r>
              <a:rPr lang="en-US" sz="1600" i="1" dirty="0" smtClean="0">
                <a:latin typeface="Comic Sans MS" panose="030F0702030302020204" pitchFamily="66" charset="0"/>
              </a:rPr>
              <a:t>This </a:t>
            </a:r>
            <a:r>
              <a:rPr lang="en-US" sz="1600" i="1" dirty="0">
                <a:latin typeface="Comic Sans MS" panose="030F0702030302020204" pitchFamily="66" charset="0"/>
              </a:rPr>
              <a:t>is a rather subtle effect</a:t>
            </a:r>
            <a:r>
              <a:rPr lang="en-US" sz="1600" i="1" dirty="0" smtClean="0">
                <a:latin typeface="Comic Sans MS" panose="030F0702030302020204" pitchFamily="66" charset="0"/>
              </a:rPr>
              <a:t>,</a:t>
            </a:r>
            <a:r>
              <a:rPr lang="pl-PL" sz="1600" i="1" dirty="0" smtClean="0">
                <a:latin typeface="Comic Sans MS" panose="030F0702030302020204" pitchFamily="66" charset="0"/>
              </a:rPr>
              <a:t> but </a:t>
            </a:r>
            <a:r>
              <a:rPr lang="en-US" sz="1600" i="1" dirty="0" smtClean="0">
                <a:latin typeface="Comic Sans MS" panose="030F0702030302020204" pitchFamily="66" charset="0"/>
              </a:rPr>
              <a:t>it </a:t>
            </a:r>
            <a:r>
              <a:rPr lang="en-US" sz="1600" i="1" dirty="0">
                <a:latin typeface="Comic Sans MS" panose="030F0702030302020204" pitchFamily="66" charset="0"/>
              </a:rPr>
              <a:t>shows itself in all experiments, at all energies (provided that the range of transverse momenta observed is large enough</a:t>
            </a:r>
            <a:r>
              <a:rPr lang="en-US" sz="1600" i="1" dirty="0" smtClean="0">
                <a:latin typeface="Comic Sans MS" panose="030F0702030302020204" pitchFamily="66" charset="0"/>
              </a:rPr>
              <a:t>)</a:t>
            </a:r>
            <a:r>
              <a:rPr lang="pl-PL" sz="1600" i="1" dirty="0" smtClean="0">
                <a:latin typeface="Comic Sans MS" panose="030F0702030302020204" pitchFamily="66" charset="0"/>
              </a:rPr>
              <a:t>, </a:t>
            </a:r>
            <a:r>
              <a:rPr lang="en-US" sz="1600" i="1" dirty="0">
                <a:latin typeface="Comic Sans MS" panose="030F0702030302020204" pitchFamily="66" charset="0"/>
              </a:rPr>
              <a:t>in reactions with nuclei where they grow with increasing </a:t>
            </a:r>
            <a:r>
              <a:rPr lang="en-US" sz="1600" dirty="0">
                <a:latin typeface="Comic Sans MS" panose="030F0702030302020204" pitchFamily="66" charset="0"/>
              </a:rPr>
              <a:t>centrality of the </a:t>
            </a:r>
            <a:r>
              <a:rPr lang="en-US" sz="1600" dirty="0" smtClean="0">
                <a:latin typeface="Comic Sans MS" panose="030F0702030302020204" pitchFamily="66" charset="0"/>
              </a:rPr>
              <a:t>collision</a:t>
            </a:r>
            <a:r>
              <a:rPr lang="pl-PL" sz="1600" dirty="0" smtClean="0">
                <a:latin typeface="Comic Sans MS" panose="030F0702030302020204" pitchFamily="66" charset="0"/>
              </a:rPr>
              <a:t>,</a:t>
            </a:r>
            <a:r>
              <a:rPr lang="en-US" sz="1600" dirty="0" smtClean="0">
                <a:latin typeface="Comic Sans MS" panose="030F0702030302020204" pitchFamily="66" charset="0"/>
              </a:rPr>
              <a:t> </a:t>
            </a:r>
            <a:r>
              <a:rPr lang="en-US" sz="1600" dirty="0">
                <a:latin typeface="Comic Sans MS" panose="030F0702030302020204" pitchFamily="66" charset="0"/>
              </a:rPr>
              <a:t>it cannot be erased by any reasonable change of fitting </a:t>
            </a:r>
            <a:r>
              <a:rPr lang="en-US" sz="1600" dirty="0" smtClean="0">
                <a:latin typeface="Comic Sans MS" panose="030F0702030302020204" pitchFamily="66" charset="0"/>
              </a:rPr>
              <a:t>parameters</a:t>
            </a:r>
            <a:r>
              <a:rPr lang="pl-PL" sz="1600" dirty="0">
                <a:latin typeface="Comic Sans MS" panose="030F0702030302020204" pitchFamily="66" charset="0"/>
              </a:rPr>
              <a:t> </a:t>
            </a:r>
            <a:r>
              <a:rPr lang="pl-PL" sz="1600" dirty="0" smtClean="0">
                <a:latin typeface="Comic Sans MS" panose="030F0702030302020204" pitchFamily="66" charset="0"/>
              </a:rPr>
              <a:t>– in </a:t>
            </a:r>
            <a:r>
              <a:rPr lang="pl-PL" sz="1600" dirty="0" err="1">
                <a:latin typeface="Comic Sans MS" panose="030F0702030302020204" pitchFamily="66" charset="0"/>
              </a:rPr>
              <a:t>what</a:t>
            </a:r>
            <a:r>
              <a:rPr lang="pl-PL" sz="1600" dirty="0">
                <a:latin typeface="Comic Sans MS" panose="030F0702030302020204" pitchFamily="66" charset="0"/>
              </a:rPr>
              <a:t> </a:t>
            </a:r>
            <a:r>
              <a:rPr lang="pl-PL" sz="1600" dirty="0" err="1">
                <a:latin typeface="Comic Sans MS" panose="030F0702030302020204" pitchFamily="66" charset="0"/>
              </a:rPr>
              <a:t>follows</a:t>
            </a:r>
            <a:r>
              <a:rPr lang="pl-PL" sz="1600" dirty="0">
                <a:latin typeface="Comic Sans MS" panose="030F0702030302020204" pitchFamily="66" charset="0"/>
              </a:rPr>
              <a:t> we </a:t>
            </a:r>
            <a:r>
              <a:rPr lang="pl-PL" sz="1600" dirty="0" err="1">
                <a:latin typeface="Comic Sans MS" panose="030F0702030302020204" pitchFamily="66" charset="0"/>
              </a:rPr>
              <a:t>shall</a:t>
            </a:r>
            <a:r>
              <a:rPr lang="pl-PL" sz="1600" dirty="0">
                <a:latin typeface="Comic Sans MS" panose="030F0702030302020204" pitchFamily="66" charset="0"/>
              </a:rPr>
              <a:t> </a:t>
            </a:r>
            <a:r>
              <a:rPr lang="pl-PL" sz="1600" dirty="0" err="1">
                <a:latin typeface="Comic Sans MS" panose="030F0702030302020204" pitchFamily="66" charset="0"/>
              </a:rPr>
              <a:t>assume</a:t>
            </a:r>
            <a:r>
              <a:rPr lang="pl-PL" sz="1600" dirty="0">
                <a:latin typeface="Comic Sans MS" panose="030F0702030302020204" pitchFamily="66" charset="0"/>
              </a:rPr>
              <a:t> </a:t>
            </a:r>
            <a:r>
              <a:rPr lang="pl-PL" sz="1600" dirty="0" err="1">
                <a:latin typeface="Comic Sans MS" panose="030F0702030302020204" pitchFamily="66" charset="0"/>
              </a:rPr>
              <a:t>it</a:t>
            </a:r>
            <a:r>
              <a:rPr lang="pl-PL" sz="1600" dirty="0">
                <a:latin typeface="Comic Sans MS" panose="030F0702030302020204" pitchFamily="66" charset="0"/>
              </a:rPr>
              <a:t> to be real.</a:t>
            </a:r>
          </a:p>
          <a:p>
            <a:endParaRPr lang="pl-PL" sz="1600" dirty="0" smtClean="0">
              <a:latin typeface="Comic Sans MS" panose="030F0702030302020204" pitchFamily="66" charset="0"/>
            </a:endParaRPr>
          </a:p>
          <a:p>
            <a:endParaRPr lang="pl-PL" sz="1600" dirty="0" smtClean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pl-PL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(*) In </a:t>
            </a:r>
            <a:r>
              <a:rPr lang="pl-PL" b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fact</a:t>
            </a:r>
            <a:r>
              <a:rPr lang="pl-PL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, s</a:t>
            </a:r>
            <a:r>
              <a:rPr lang="en-US" b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uch</a:t>
            </a:r>
            <a:r>
              <a:rPr lang="en-US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oscillations are seen in all branches of physics whenever one deals with power-like distributions. They are usually attributed to a discrete </a:t>
            </a:r>
            <a:r>
              <a:rPr lang="en-US" b="1" dirty="0">
                <a:solidFill>
                  <a:srgbClr val="0000FF"/>
                </a:solidFill>
                <a:latin typeface="Comic Sans MS" panose="030F0702030302020204" pitchFamily="66" charset="0"/>
              </a:rPr>
              <a:t>scale invariance 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(connected with a possible fractal structure of the process under consideration) and are described by introducing a </a:t>
            </a:r>
            <a:r>
              <a:rPr lang="en-US" b="1" dirty="0">
                <a:solidFill>
                  <a:srgbClr val="0000FF"/>
                </a:solidFill>
                <a:latin typeface="Comic Sans MS" panose="030F0702030302020204" pitchFamily="66" charset="0"/>
              </a:rPr>
              <a:t>complex power </a:t>
            </a:r>
            <a:r>
              <a:rPr lang="en-US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index</a:t>
            </a:r>
            <a:r>
              <a:rPr lang="pl-PL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9673A7-0E80-4196-8526-3C45CF1DCB01}" type="slidenum">
              <a:rPr lang="pl-PL" smtClean="0"/>
              <a:pPr>
                <a:defRPr/>
              </a:pPr>
              <a:t>11</a:t>
            </a:fld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120848" y="44624"/>
            <a:ext cx="495649" cy="369332"/>
          </a:xfrm>
          <a:prstGeom prst="rect">
            <a:avLst/>
          </a:prstGeom>
          <a:solidFill>
            <a:srgbClr val="FFFF66"/>
          </a:solidFill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l-PL" b="1" dirty="0" smtClean="0">
                <a:latin typeface="Comic Sans MS" panose="030F0702030302020204" pitchFamily="66" charset="0"/>
              </a:rPr>
              <a:t>(1)</a:t>
            </a:r>
            <a:endParaRPr lang="pl-PL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65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ChangeArrowheads="1"/>
          </p:cNvSpPr>
          <p:nvPr/>
        </p:nvSpPr>
        <p:spPr bwMode="auto">
          <a:xfrm>
            <a:off x="0" y="736600"/>
            <a:ext cx="91440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dirty="0">
                <a:ea typeface="Calibri" pitchFamily="34" charset="0"/>
                <a:cs typeface="Arial" pitchFamily="34" charset="0"/>
              </a:rPr>
              <a:t>if for some function O(x), one finds that </a:t>
            </a:r>
            <a:endParaRPr lang="pl-PL" dirty="0">
              <a:ea typeface="Calibri" pitchFamily="34" charset="0"/>
              <a:cs typeface="Arial" pitchFamily="34" charset="0"/>
            </a:endParaRPr>
          </a:p>
          <a:p>
            <a:pPr eaLnBrk="0" hangingPunct="0"/>
            <a:endParaRPr lang="pl-PL" dirty="0">
              <a:ea typeface="Calibri" pitchFamily="34" charset="0"/>
              <a:cs typeface="Arial" pitchFamily="34" charset="0"/>
            </a:endParaRPr>
          </a:p>
          <a:p>
            <a:pPr algn="ctr" eaLnBrk="0" hangingPunct="0"/>
            <a:r>
              <a:rPr lang="en-US" dirty="0">
                <a:ea typeface="Calibri" pitchFamily="34" charset="0"/>
                <a:cs typeface="Arial" pitchFamily="34" charset="0"/>
              </a:rPr>
              <a:t>O(</a:t>
            </a:r>
            <a:r>
              <a:rPr lang="pl-PL" dirty="0">
                <a:ea typeface="Calibri" pitchFamily="34" charset="0"/>
                <a:cs typeface="Arial" pitchFamily="34" charset="0"/>
              </a:rPr>
              <a:t>λ</a:t>
            </a:r>
            <a:r>
              <a:rPr lang="en-US" dirty="0">
                <a:ea typeface="Calibri" pitchFamily="34" charset="0"/>
                <a:cs typeface="Arial" pitchFamily="34" charset="0"/>
              </a:rPr>
              <a:t>x) =</a:t>
            </a:r>
            <a:r>
              <a:rPr lang="pl-PL" dirty="0">
                <a:ea typeface="Calibri" pitchFamily="34" charset="0"/>
                <a:cs typeface="Arial" pitchFamily="34" charset="0"/>
              </a:rPr>
              <a:t>μ</a:t>
            </a:r>
            <a:r>
              <a:rPr lang="en-US" dirty="0">
                <a:ea typeface="Calibri" pitchFamily="34" charset="0"/>
                <a:cs typeface="Arial" pitchFamily="34" charset="0"/>
              </a:rPr>
              <a:t>O(x) </a:t>
            </a:r>
            <a:endParaRPr lang="pl-PL" dirty="0">
              <a:ea typeface="Calibri" pitchFamily="34" charset="0"/>
              <a:cs typeface="Arial" pitchFamily="34" charset="0"/>
            </a:endParaRPr>
          </a:p>
          <a:p>
            <a:pPr eaLnBrk="0" hangingPunct="0"/>
            <a:endParaRPr lang="pl-PL" dirty="0">
              <a:ea typeface="Calibri" pitchFamily="34" charset="0"/>
              <a:cs typeface="Arial" pitchFamily="34" charset="0"/>
            </a:endParaRPr>
          </a:p>
          <a:p>
            <a:pPr eaLnBrk="0" hangingPunct="0"/>
            <a:r>
              <a:rPr lang="en-US" dirty="0">
                <a:ea typeface="Calibri" pitchFamily="34" charset="0"/>
                <a:cs typeface="Arial" pitchFamily="34" charset="0"/>
              </a:rPr>
              <a:t>then it is </a:t>
            </a:r>
            <a:r>
              <a:rPr lang="en-US" b="1" dirty="0">
                <a:solidFill>
                  <a:srgbClr val="0000FF"/>
                </a:solidFill>
                <a:ea typeface="Calibri" pitchFamily="34" charset="0"/>
                <a:cs typeface="Arial" pitchFamily="34" charset="0"/>
              </a:rPr>
              <a:t>scale invariant </a:t>
            </a:r>
            <a:r>
              <a:rPr lang="en-US" dirty="0">
                <a:ea typeface="Calibri" pitchFamily="34" charset="0"/>
                <a:cs typeface="Arial" pitchFamily="34" charset="0"/>
              </a:rPr>
              <a:t>and its form follows a simple power law,</a:t>
            </a:r>
            <a:endParaRPr lang="pl-PL" dirty="0">
              <a:ea typeface="Calibri" pitchFamily="34" charset="0"/>
              <a:cs typeface="Arial" pitchFamily="34" charset="0"/>
            </a:endParaRPr>
          </a:p>
          <a:p>
            <a:pPr eaLnBrk="0" hangingPunct="0"/>
            <a:endParaRPr lang="pl-PL" dirty="0">
              <a:ea typeface="Calibri" pitchFamily="34" charset="0"/>
              <a:cs typeface="Arial" pitchFamily="34" charset="0"/>
            </a:endParaRPr>
          </a:p>
          <a:p>
            <a:pPr algn="ctr" eaLnBrk="0" hangingPunct="0"/>
            <a:r>
              <a:rPr lang="pl-PL" dirty="0">
                <a:ea typeface="Calibri" pitchFamily="34" charset="0"/>
                <a:cs typeface="Arial" pitchFamily="34" charset="0"/>
              </a:rPr>
              <a:t>                                                      </a:t>
            </a:r>
            <a:r>
              <a:rPr lang="en-US" dirty="0">
                <a:ea typeface="Calibri" pitchFamily="34" charset="0"/>
                <a:cs typeface="Arial" pitchFamily="34" charset="0"/>
              </a:rPr>
              <a:t>O(x) = </a:t>
            </a:r>
            <a:r>
              <a:rPr lang="en-US" dirty="0" err="1">
                <a:ea typeface="Calibri" pitchFamily="34" charset="0"/>
                <a:cs typeface="Arial" pitchFamily="34" charset="0"/>
              </a:rPr>
              <a:t>Cx</a:t>
            </a:r>
            <a:r>
              <a:rPr lang="en-US" baseline="30000" dirty="0">
                <a:ea typeface="Calibri" pitchFamily="34" charset="0"/>
                <a:cs typeface="Arial" pitchFamily="34" charset="0"/>
              </a:rPr>
              <a:t>-m</a:t>
            </a:r>
            <a:r>
              <a:rPr lang="en-US" dirty="0">
                <a:ea typeface="Calibri" pitchFamily="34" charset="0"/>
                <a:cs typeface="Arial" pitchFamily="34" charset="0"/>
              </a:rPr>
              <a:t> </a:t>
            </a:r>
            <a:r>
              <a:rPr lang="pl-PL" dirty="0">
                <a:ea typeface="Calibri" pitchFamily="34" charset="0"/>
                <a:cs typeface="Arial" pitchFamily="34" charset="0"/>
              </a:rPr>
              <a:t>                    </a:t>
            </a:r>
            <a:r>
              <a:rPr lang="en-US" dirty="0">
                <a:ea typeface="Calibri" pitchFamily="34" charset="0"/>
                <a:cs typeface="Arial" pitchFamily="34" charset="0"/>
              </a:rPr>
              <a:t>with</a:t>
            </a:r>
            <a:r>
              <a:rPr lang="pl-PL" dirty="0">
                <a:ea typeface="Calibri" pitchFamily="34" charset="0"/>
                <a:cs typeface="Arial" pitchFamily="34" charset="0"/>
              </a:rPr>
              <a:t>   </a:t>
            </a:r>
            <a:r>
              <a:rPr lang="en-US" dirty="0">
                <a:ea typeface="Calibri" pitchFamily="34" charset="0"/>
                <a:cs typeface="Arial" pitchFamily="34" charset="0"/>
              </a:rPr>
              <a:t> m = -ln </a:t>
            </a:r>
            <a:r>
              <a:rPr lang="pl-PL" dirty="0">
                <a:ea typeface="Calibri" pitchFamily="34" charset="0"/>
                <a:cs typeface="Arial" pitchFamily="34" charset="0"/>
              </a:rPr>
              <a:t>μ</a:t>
            </a:r>
            <a:r>
              <a:rPr lang="en-US" dirty="0">
                <a:ea typeface="Calibri" pitchFamily="34" charset="0"/>
                <a:cs typeface="Arial" pitchFamily="34" charset="0"/>
              </a:rPr>
              <a:t>/ ln </a:t>
            </a:r>
            <a:r>
              <a:rPr lang="pl-PL" dirty="0">
                <a:ea typeface="Calibri" pitchFamily="34" charset="0"/>
                <a:cs typeface="Arial" pitchFamily="34" charset="0"/>
              </a:rPr>
              <a:t>λ</a:t>
            </a:r>
            <a:r>
              <a:rPr lang="en-US" dirty="0">
                <a:ea typeface="Calibri" pitchFamily="34" charset="0"/>
                <a:cs typeface="Arial" pitchFamily="34" charset="0"/>
              </a:rPr>
              <a:t> </a:t>
            </a:r>
            <a:endParaRPr lang="pl-PL" dirty="0">
              <a:ea typeface="Calibri" pitchFamily="34" charset="0"/>
              <a:cs typeface="Arial" pitchFamily="34" charset="0"/>
            </a:endParaRPr>
          </a:p>
          <a:p>
            <a:pPr algn="ctr" eaLnBrk="0" hangingPunct="0"/>
            <a:endParaRPr lang="pl-PL" dirty="0">
              <a:ea typeface="Calibri" pitchFamily="34" charset="0"/>
              <a:cs typeface="Arial" pitchFamily="34" charset="0"/>
            </a:endParaRPr>
          </a:p>
          <a:p>
            <a:pPr algn="ctr" eaLnBrk="0" hangingPunct="0"/>
            <a:endParaRPr lang="pl-PL" dirty="0">
              <a:ea typeface="Calibri" pitchFamily="34" charset="0"/>
              <a:cs typeface="Arial" pitchFamily="34" charset="0"/>
            </a:endParaRPr>
          </a:p>
          <a:p>
            <a:pPr eaLnBrk="0" hangingPunct="0"/>
            <a:r>
              <a:rPr lang="en-US" dirty="0">
                <a:ea typeface="Calibri" pitchFamily="34" charset="0"/>
                <a:cs typeface="Arial" pitchFamily="34" charset="0"/>
              </a:rPr>
              <a:t>This relation can be written as </a:t>
            </a:r>
            <a:r>
              <a:rPr lang="pl-PL" dirty="0">
                <a:ea typeface="Calibri" pitchFamily="34" charset="0"/>
                <a:cs typeface="Arial" pitchFamily="34" charset="0"/>
              </a:rPr>
              <a:t>   </a:t>
            </a:r>
          </a:p>
          <a:p>
            <a:pPr algn="ctr" eaLnBrk="0" hangingPunct="0"/>
            <a:r>
              <a:rPr lang="pl-PL" dirty="0">
                <a:ea typeface="Calibri" pitchFamily="34" charset="0"/>
                <a:cs typeface="Arial" pitchFamily="34" charset="0"/>
              </a:rPr>
              <a:t> </a:t>
            </a:r>
            <a:r>
              <a:rPr lang="pl-PL" dirty="0" err="1">
                <a:ea typeface="Calibri" pitchFamily="34" charset="0"/>
                <a:cs typeface="Arial" pitchFamily="34" charset="0"/>
              </a:rPr>
              <a:t>μλ</a:t>
            </a:r>
            <a:r>
              <a:rPr lang="en-US" baseline="30000" dirty="0">
                <a:ea typeface="Calibri" pitchFamily="34" charset="0"/>
                <a:cs typeface="Arial" pitchFamily="34" charset="0"/>
              </a:rPr>
              <a:t>m</a:t>
            </a:r>
            <a:r>
              <a:rPr lang="en-US" dirty="0">
                <a:ea typeface="Calibri" pitchFamily="34" charset="0"/>
                <a:cs typeface="Arial" pitchFamily="34" charset="0"/>
              </a:rPr>
              <a:t> </a:t>
            </a:r>
            <a:r>
              <a:rPr lang="pl-PL" dirty="0">
                <a:ea typeface="Calibri" pitchFamily="34" charset="0"/>
                <a:cs typeface="Arial" pitchFamily="34" charset="0"/>
              </a:rPr>
              <a:t> </a:t>
            </a:r>
            <a:r>
              <a:rPr lang="en-US" dirty="0">
                <a:ea typeface="Calibri" pitchFamily="34" charset="0"/>
                <a:cs typeface="Arial" pitchFamily="34" charset="0"/>
              </a:rPr>
              <a:t>=</a:t>
            </a:r>
            <a:r>
              <a:rPr lang="pl-PL" dirty="0">
                <a:ea typeface="Calibri" pitchFamily="34" charset="0"/>
                <a:cs typeface="Arial" pitchFamily="34" charset="0"/>
              </a:rPr>
              <a:t> </a:t>
            </a:r>
            <a:r>
              <a:rPr lang="en-US" dirty="0">
                <a:ea typeface="Calibri" pitchFamily="34" charset="0"/>
                <a:cs typeface="Arial" pitchFamily="34" charset="0"/>
              </a:rPr>
              <a:t>1 = </a:t>
            </a:r>
            <a:r>
              <a:rPr lang="pl-PL" dirty="0">
                <a:ea typeface="Calibri" pitchFamily="34" charset="0"/>
                <a:cs typeface="Arial" pitchFamily="34" charset="0"/>
              </a:rPr>
              <a:t> </a:t>
            </a:r>
            <a:endParaRPr lang="en-US" dirty="0">
              <a:ea typeface="Calibri" pitchFamily="34" charset="0"/>
              <a:cs typeface="Arial" pitchFamily="34" charset="0"/>
            </a:endParaRPr>
          </a:p>
        </p:txBody>
      </p:sp>
      <p:graphicFrame>
        <p:nvGraphicFramePr>
          <p:cNvPr id="33794" name="Object 1"/>
          <p:cNvGraphicFramePr>
            <a:graphicFrameLocks noChangeAspect="1"/>
          </p:cNvGraphicFramePr>
          <p:nvPr/>
        </p:nvGraphicFramePr>
        <p:xfrm>
          <a:off x="5143500" y="3421063"/>
          <a:ext cx="642938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75" name="Równanie" r:id="rId3" imgW="304536" imgH="203024" progId="Equation.3">
                  <p:embed/>
                </p:oleObj>
              </mc:Choice>
              <mc:Fallback>
                <p:oleObj name="Równanie" r:id="rId3" imgW="304536" imgH="203024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0" y="3421063"/>
                        <a:ext cx="642938" cy="436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6" name="Rectangle 3"/>
          <p:cNvSpPr>
            <a:spLocks noChangeArrowheads="1"/>
          </p:cNvSpPr>
          <p:nvPr/>
        </p:nvSpPr>
        <p:spPr bwMode="auto">
          <a:xfrm>
            <a:off x="0" y="3877306"/>
            <a:ext cx="914400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dirty="0">
                <a:ea typeface="Calibri" pitchFamily="34" charset="0"/>
                <a:cs typeface="Arial" pitchFamily="34" charset="0"/>
              </a:rPr>
              <a:t>where k is an arbitrary integer. It means therefore that, in general,</a:t>
            </a:r>
            <a:endParaRPr lang="pl-PL" dirty="0">
              <a:ea typeface="Calibri" pitchFamily="34" charset="0"/>
              <a:cs typeface="Arial" pitchFamily="34" charset="0"/>
            </a:endParaRPr>
          </a:p>
          <a:p>
            <a:pPr eaLnBrk="0" hangingPunct="0"/>
            <a:endParaRPr lang="pl-PL" dirty="0">
              <a:ea typeface="Calibri" pitchFamily="34" charset="0"/>
              <a:cs typeface="Arial" pitchFamily="34" charset="0"/>
            </a:endParaRPr>
          </a:p>
          <a:p>
            <a:pPr algn="ctr" eaLnBrk="0" hangingPunct="0"/>
            <a:r>
              <a:rPr lang="en-US" dirty="0">
                <a:ea typeface="Calibri" pitchFamily="34" charset="0"/>
                <a:cs typeface="Arial" pitchFamily="34" charset="0"/>
              </a:rPr>
              <a:t>m = −ln </a:t>
            </a:r>
            <a:r>
              <a:rPr lang="pl-PL" dirty="0">
                <a:ea typeface="Calibri" pitchFamily="34" charset="0"/>
                <a:cs typeface="Arial" pitchFamily="34" charset="0"/>
              </a:rPr>
              <a:t>μ</a:t>
            </a:r>
            <a:r>
              <a:rPr lang="en-US" dirty="0">
                <a:ea typeface="Calibri" pitchFamily="34" charset="0"/>
                <a:cs typeface="Arial" pitchFamily="34" charset="0"/>
              </a:rPr>
              <a:t>/ ln </a:t>
            </a:r>
            <a:r>
              <a:rPr lang="pl-PL" dirty="0">
                <a:ea typeface="Calibri" pitchFamily="34" charset="0"/>
                <a:cs typeface="Arial" pitchFamily="34" charset="0"/>
              </a:rPr>
              <a:t>λ</a:t>
            </a:r>
            <a:r>
              <a:rPr lang="en-US" dirty="0">
                <a:ea typeface="Calibri" pitchFamily="34" charset="0"/>
                <a:cs typeface="Arial" pitchFamily="34" charset="0"/>
              </a:rPr>
              <a:t> + i2</a:t>
            </a:r>
            <a:r>
              <a:rPr lang="pl-PL" dirty="0">
                <a:ea typeface="Calibri" pitchFamily="34" charset="0"/>
                <a:cs typeface="Arial" pitchFamily="34" charset="0"/>
              </a:rPr>
              <a:t>π</a:t>
            </a:r>
            <a:r>
              <a:rPr lang="en-US" dirty="0">
                <a:ea typeface="Calibri" pitchFamily="34" charset="0"/>
                <a:cs typeface="Arial" pitchFamily="34" charset="0"/>
              </a:rPr>
              <a:t>k/ ln </a:t>
            </a:r>
            <a:r>
              <a:rPr lang="pl-PL" dirty="0">
                <a:ea typeface="Calibri" pitchFamily="34" charset="0"/>
                <a:cs typeface="Arial" pitchFamily="34" charset="0"/>
              </a:rPr>
              <a:t>λ</a:t>
            </a:r>
            <a:r>
              <a:rPr lang="en-US" dirty="0">
                <a:ea typeface="Calibri" pitchFamily="34" charset="0"/>
                <a:cs typeface="Arial" pitchFamily="34" charset="0"/>
              </a:rPr>
              <a:t>, </a:t>
            </a:r>
            <a:endParaRPr lang="pl-PL" dirty="0">
              <a:ea typeface="Calibri" pitchFamily="34" charset="0"/>
              <a:cs typeface="Arial" pitchFamily="34" charset="0"/>
            </a:endParaRPr>
          </a:p>
          <a:p>
            <a:pPr eaLnBrk="0" hangingPunct="0"/>
            <a:endParaRPr lang="pl-PL" dirty="0">
              <a:ea typeface="Calibri" pitchFamily="34" charset="0"/>
              <a:cs typeface="Arial" pitchFamily="34" charset="0"/>
            </a:endParaRPr>
          </a:p>
          <a:p>
            <a:pPr eaLnBrk="0" hangingPunct="0"/>
            <a:r>
              <a:rPr lang="en-US" dirty="0">
                <a:ea typeface="Calibri" pitchFamily="34" charset="0"/>
                <a:cs typeface="Arial" pitchFamily="34" charset="0"/>
              </a:rPr>
              <a:t>i.e., </a:t>
            </a:r>
            <a:r>
              <a:rPr lang="pl-PL" dirty="0" err="1" smtClean="0">
                <a:ea typeface="Calibri" pitchFamily="34" charset="0"/>
                <a:cs typeface="Arial" pitchFamily="34" charset="0"/>
              </a:rPr>
              <a:t>it</a:t>
            </a:r>
            <a:r>
              <a:rPr lang="pl-PL" dirty="0" smtClean="0">
                <a:ea typeface="Calibri" pitchFamily="34" charset="0"/>
                <a:cs typeface="Arial" pitchFamily="34" charset="0"/>
              </a:rPr>
              <a:t> </a:t>
            </a:r>
            <a:r>
              <a:rPr lang="en-US" dirty="0" smtClean="0">
                <a:ea typeface="Calibri" pitchFamily="34" charset="0"/>
                <a:cs typeface="Arial" pitchFamily="34" charset="0"/>
              </a:rPr>
              <a:t>is </a:t>
            </a:r>
            <a:r>
              <a:rPr lang="en-US" dirty="0">
                <a:ea typeface="Calibri" pitchFamily="34" charset="0"/>
                <a:cs typeface="Arial" pitchFamily="34" charset="0"/>
              </a:rPr>
              <a:t>a </a:t>
            </a:r>
            <a:r>
              <a:rPr lang="en-US" dirty="0">
                <a:solidFill>
                  <a:srgbClr val="FF0000"/>
                </a:solidFill>
                <a:ea typeface="Calibri" pitchFamily="34" charset="0"/>
                <a:cs typeface="Arial" pitchFamily="34" charset="0"/>
              </a:rPr>
              <a:t>complex number</a:t>
            </a:r>
            <a:r>
              <a:rPr lang="en-US" dirty="0">
                <a:ea typeface="Calibri" pitchFamily="34" charset="0"/>
                <a:cs typeface="Arial" pitchFamily="34" charset="0"/>
              </a:rPr>
              <a:t>, </a:t>
            </a:r>
            <a:r>
              <a:rPr lang="en-US" dirty="0" smtClean="0">
                <a:ea typeface="Calibri" pitchFamily="34" charset="0"/>
                <a:cs typeface="Arial" pitchFamily="34" charset="0"/>
              </a:rPr>
              <a:t>the </a:t>
            </a:r>
            <a:r>
              <a:rPr lang="en-US" dirty="0">
                <a:ea typeface="Calibri" pitchFamily="34" charset="0"/>
                <a:cs typeface="Arial" pitchFamily="34" charset="0"/>
              </a:rPr>
              <a:t>imaginary part of</a:t>
            </a:r>
            <a:r>
              <a:rPr lang="pl-PL" dirty="0">
                <a:ea typeface="Calibri" pitchFamily="34" charset="0"/>
                <a:cs typeface="Arial" pitchFamily="34" charset="0"/>
              </a:rPr>
              <a:t> </a:t>
            </a:r>
            <a:r>
              <a:rPr lang="en-US" dirty="0">
                <a:ea typeface="Calibri" pitchFamily="34" charset="0"/>
                <a:cs typeface="Arial" pitchFamily="34" charset="0"/>
              </a:rPr>
              <a:t>which signals a hierarchy of scales </a:t>
            </a:r>
            <a:r>
              <a:rPr lang="en-US" dirty="0" smtClean="0">
                <a:ea typeface="Calibri" pitchFamily="34" charset="0"/>
                <a:cs typeface="Arial" pitchFamily="34" charset="0"/>
              </a:rPr>
              <a:t>leading </a:t>
            </a:r>
            <a:r>
              <a:rPr lang="en-US" dirty="0">
                <a:ea typeface="Calibri" pitchFamily="34" charset="0"/>
                <a:cs typeface="Arial" pitchFamily="34" charset="0"/>
              </a:rPr>
              <a:t>to </a:t>
            </a:r>
            <a:endParaRPr lang="pl-PL" dirty="0" smtClean="0">
              <a:ea typeface="Calibri" pitchFamily="34" charset="0"/>
              <a:cs typeface="Arial" pitchFamily="34" charset="0"/>
            </a:endParaRPr>
          </a:p>
          <a:p>
            <a:pPr eaLnBrk="0" hangingPunct="0"/>
            <a:r>
              <a:rPr lang="pl-PL" dirty="0" smtClean="0">
                <a:ea typeface="Calibri" pitchFamily="34" charset="0"/>
                <a:cs typeface="Arial" pitchFamily="34" charset="0"/>
              </a:rPr>
              <a:t>                                             </a:t>
            </a:r>
            <a:r>
              <a:rPr lang="pl-PL" sz="2400" dirty="0" smtClean="0">
                <a:solidFill>
                  <a:srgbClr val="FF0000"/>
                </a:solidFill>
                <a:latin typeface="Comic Sans MS" panose="030F0702030302020204" pitchFamily="66" charset="0"/>
                <a:ea typeface="Calibri" pitchFamily="34" charset="0"/>
                <a:cs typeface="Arial" pitchFamily="34" charset="0"/>
              </a:rPr>
              <a:t>Log-</a:t>
            </a:r>
            <a:r>
              <a:rPr lang="pl-PL" sz="2400" dirty="0" err="1" smtClean="0">
                <a:solidFill>
                  <a:srgbClr val="FF0000"/>
                </a:solidFill>
                <a:latin typeface="Comic Sans MS" panose="030F0702030302020204" pitchFamily="66" charset="0"/>
                <a:ea typeface="Calibri" pitchFamily="34" charset="0"/>
                <a:cs typeface="Arial" pitchFamily="34" charset="0"/>
              </a:rPr>
              <a:t>periodic</a:t>
            </a:r>
            <a:r>
              <a:rPr lang="pl-PL" sz="2400" dirty="0" smtClean="0">
                <a:solidFill>
                  <a:srgbClr val="FF0000"/>
                </a:solidFill>
                <a:latin typeface="Comic Sans MS" panose="030F0702030302020204" pitchFamily="66" charset="0"/>
                <a:ea typeface="Calibri" pitchFamily="34" charset="0"/>
                <a:cs typeface="Arial" pitchFamily="34" charset="0"/>
              </a:rPr>
              <a:t> </a:t>
            </a:r>
            <a:r>
              <a:rPr lang="pl-PL" sz="2400" dirty="0" err="1" smtClean="0">
                <a:solidFill>
                  <a:srgbClr val="FF0000"/>
                </a:solidFill>
                <a:latin typeface="Comic Sans MS" panose="030F0702030302020204" pitchFamily="66" charset="0"/>
                <a:ea typeface="Calibri" pitchFamily="34" charset="0"/>
                <a:cs typeface="Arial" pitchFamily="34" charset="0"/>
              </a:rPr>
              <a:t>oscillations</a:t>
            </a:r>
            <a:r>
              <a:rPr lang="pl-PL" sz="2400" dirty="0" smtClean="0">
                <a:solidFill>
                  <a:srgbClr val="FF0000"/>
                </a:solidFill>
                <a:latin typeface="Comic Sans MS" panose="030F0702030302020204" pitchFamily="66" charset="0"/>
                <a:ea typeface="Calibri" pitchFamily="34" charset="0"/>
                <a:cs typeface="Arial" pitchFamily="34" charset="0"/>
              </a:rPr>
              <a:t> </a:t>
            </a:r>
          </a:p>
          <a:p>
            <a:pPr eaLnBrk="0" hangingPunct="0"/>
            <a:r>
              <a:rPr lang="pl-PL" b="1" dirty="0">
                <a:solidFill>
                  <a:srgbClr val="FF0000"/>
                </a:solidFill>
                <a:latin typeface="Comic Sans MS" panose="030F0702030302020204" pitchFamily="66" charset="0"/>
                <a:ea typeface="Calibri" pitchFamily="34" charset="0"/>
                <a:cs typeface="Arial" pitchFamily="34" charset="0"/>
              </a:rPr>
              <a:t> </a:t>
            </a:r>
            <a:r>
              <a:rPr lang="pl-PL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Calibri" pitchFamily="34" charset="0"/>
                <a:cs typeface="Arial" pitchFamily="34" charset="0"/>
              </a:rPr>
              <a:t>                            </a:t>
            </a:r>
            <a:endParaRPr lang="en-US" dirty="0">
              <a:latin typeface="Comic Sans MS" panose="030F0702030302020204" pitchFamily="66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33797" name="Prostokąt 4"/>
          <p:cNvSpPr>
            <a:spLocks noChangeArrowheads="1"/>
          </p:cNvSpPr>
          <p:nvPr/>
        </p:nvSpPr>
        <p:spPr bwMode="auto">
          <a:xfrm>
            <a:off x="0" y="0"/>
            <a:ext cx="914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b="1">
                <a:solidFill>
                  <a:srgbClr val="0000CC"/>
                </a:solidFill>
              </a:rPr>
              <a:t>Scale invariance</a:t>
            </a:r>
          </a:p>
        </p:txBody>
      </p:sp>
      <p:sp>
        <p:nvSpPr>
          <p:cNvPr id="6" name="Prostokąt zaokrąglony 5"/>
          <p:cNvSpPr/>
          <p:nvPr/>
        </p:nvSpPr>
        <p:spPr>
          <a:xfrm>
            <a:off x="3786188" y="1285875"/>
            <a:ext cx="1571625" cy="3571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7" name="Prostokąt zaokrąglony 6"/>
          <p:cNvSpPr/>
          <p:nvPr/>
        </p:nvSpPr>
        <p:spPr>
          <a:xfrm>
            <a:off x="3786188" y="2357438"/>
            <a:ext cx="1500187" cy="42862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8" name="Prostokąt zaokrąglony 7"/>
          <p:cNvSpPr/>
          <p:nvPr/>
        </p:nvSpPr>
        <p:spPr>
          <a:xfrm>
            <a:off x="3000375" y="4365104"/>
            <a:ext cx="3000375" cy="50006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9" name="Prostokąt zaokrąglony 8"/>
          <p:cNvSpPr/>
          <p:nvPr/>
        </p:nvSpPr>
        <p:spPr>
          <a:xfrm>
            <a:off x="7072313" y="2357438"/>
            <a:ext cx="1643062" cy="500062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0" name="Prostokąt zaokrąglony 9"/>
          <p:cNvSpPr/>
          <p:nvPr/>
        </p:nvSpPr>
        <p:spPr>
          <a:xfrm>
            <a:off x="3786188" y="3357563"/>
            <a:ext cx="2143125" cy="642937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2" name="Wygięta strzałka 11"/>
          <p:cNvSpPr/>
          <p:nvPr/>
        </p:nvSpPr>
        <p:spPr>
          <a:xfrm rot="10800000">
            <a:off x="6357938" y="3000375"/>
            <a:ext cx="1643062" cy="857250"/>
          </a:xfrm>
          <a:prstGeom prst="bentArrow">
            <a:avLst>
              <a:gd name="adj1" fmla="val 25000"/>
              <a:gd name="adj2" fmla="val 22600"/>
              <a:gd name="adj3" fmla="val 25000"/>
              <a:gd name="adj4" fmla="val 4375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chemeClr val="tx1"/>
              </a:solidFill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9673A7-0E80-4196-8526-3C45CF1DCB01}" type="slidenum">
              <a:rPr lang="pl-PL" smtClean="0"/>
              <a:pPr>
                <a:defRPr/>
              </a:pPr>
              <a:t>12</a:t>
            </a:fld>
            <a:endParaRPr lang="pl-PL"/>
          </a:p>
        </p:txBody>
      </p:sp>
      <p:sp>
        <p:nvSpPr>
          <p:cNvPr id="13" name="pole tekstowe 12"/>
          <p:cNvSpPr txBox="1"/>
          <p:nvPr/>
        </p:nvSpPr>
        <p:spPr>
          <a:xfrm>
            <a:off x="120848" y="44624"/>
            <a:ext cx="495649" cy="369332"/>
          </a:xfrm>
          <a:prstGeom prst="rect">
            <a:avLst/>
          </a:prstGeom>
          <a:solidFill>
            <a:srgbClr val="FFFF66"/>
          </a:solidFill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l-PL" b="1" dirty="0" smtClean="0">
                <a:latin typeface="Comic Sans MS" panose="030F0702030302020204" pitchFamily="66" charset="0"/>
              </a:rPr>
              <a:t>(1)</a:t>
            </a:r>
            <a:endParaRPr lang="pl-PL" b="1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8" name="Object 3"/>
          <p:cNvGraphicFramePr>
            <a:graphicFrameLocks noChangeAspect="1"/>
          </p:cNvGraphicFramePr>
          <p:nvPr/>
        </p:nvGraphicFramePr>
        <p:xfrm>
          <a:off x="7243763" y="938213"/>
          <a:ext cx="168592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90" name="Równanie" r:id="rId4" imgW="1282700" imgH="431800" progId="Equation.3">
                  <p:embed/>
                </p:oleObj>
              </mc:Choice>
              <mc:Fallback>
                <p:oleObj name="Równanie" r:id="rId4" imgW="1282700" imgH="431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3763" y="938213"/>
                        <a:ext cx="1685925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19" name="Object 2"/>
          <p:cNvGraphicFramePr>
            <a:graphicFrameLocks noChangeAspect="1"/>
          </p:cNvGraphicFramePr>
          <p:nvPr/>
        </p:nvGraphicFramePr>
        <p:xfrm>
          <a:off x="142875" y="928688"/>
          <a:ext cx="165417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91" name="Równanie" r:id="rId6" imgW="1155600" imgH="393480" progId="Equation.3">
                  <p:embed/>
                </p:oleObj>
              </mc:Choice>
              <mc:Fallback>
                <p:oleObj name="Równanie" r:id="rId6" imgW="1155600" imgH="393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" y="928688"/>
                        <a:ext cx="1654175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0" name="Object 1"/>
          <p:cNvGraphicFramePr>
            <a:graphicFrameLocks noChangeAspect="1"/>
          </p:cNvGraphicFramePr>
          <p:nvPr/>
        </p:nvGraphicFramePr>
        <p:xfrm>
          <a:off x="1238250" y="2312988"/>
          <a:ext cx="219075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92" name="Równanie" r:id="rId8" imgW="1498320" imgH="228600" progId="Equation.3">
                  <p:embed/>
                </p:oleObj>
              </mc:Choice>
              <mc:Fallback>
                <p:oleObj name="Równanie" r:id="rId8" imgW="1498320" imgH="2286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250" y="2312988"/>
                        <a:ext cx="219075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30" name="Rectangle 4"/>
          <p:cNvSpPr>
            <a:spLocks noChangeArrowheads="1"/>
          </p:cNvSpPr>
          <p:nvPr/>
        </p:nvSpPr>
        <p:spPr bwMode="auto">
          <a:xfrm>
            <a:off x="4286250" y="763588"/>
            <a:ext cx="15001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1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400">
                <a:ea typeface="Calibri" pitchFamily="34" charset="0"/>
                <a:cs typeface="Arial" pitchFamily="34" charset="0"/>
              </a:rPr>
              <a:t>BG distribution</a:t>
            </a:r>
            <a:r>
              <a:rPr lang="pl-PL" sz="1400">
                <a:ea typeface="Calibri" pitchFamily="34" charset="0"/>
                <a:cs typeface="Arial" pitchFamily="34" charset="0"/>
              </a:rPr>
              <a:t> </a:t>
            </a:r>
          </a:p>
        </p:txBody>
      </p:sp>
      <p:sp>
        <p:nvSpPr>
          <p:cNvPr id="34831" name="Rectangle 6"/>
          <p:cNvSpPr>
            <a:spLocks noChangeArrowheads="1"/>
          </p:cNvSpPr>
          <p:nvPr/>
        </p:nvSpPr>
        <p:spPr bwMode="auto">
          <a:xfrm>
            <a:off x="1143000" y="1571625"/>
            <a:ext cx="52149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pl-PL" sz="1400">
                <a:ea typeface="Calibri" pitchFamily="34" charset="0"/>
                <a:cs typeface="Arial" pitchFamily="34" charset="0"/>
              </a:rPr>
              <a:t> </a:t>
            </a:r>
            <a:r>
              <a:rPr lang="en-US" sz="1400">
                <a:ea typeface="Calibri" pitchFamily="34" charset="0"/>
                <a:cs typeface="Arial" pitchFamily="34" charset="0"/>
              </a:rPr>
              <a:t>If the scale parameter is dependent on variable </a:t>
            </a:r>
            <a:endParaRPr lang="pl-PL" sz="1400">
              <a:ea typeface="Calibri" pitchFamily="34" charset="0"/>
              <a:cs typeface="Arial" pitchFamily="34" charset="0"/>
            </a:endParaRPr>
          </a:p>
          <a:p>
            <a:pPr eaLnBrk="0" hangingPunct="0"/>
            <a:r>
              <a:rPr lang="en-US" sz="1400">
                <a:ea typeface="Calibri" pitchFamily="34" charset="0"/>
                <a:cs typeface="Arial" pitchFamily="34" charset="0"/>
              </a:rPr>
              <a:t>(preferential attachment)</a:t>
            </a:r>
            <a:endParaRPr lang="pl-PL" sz="1400">
              <a:ea typeface="Calibri" pitchFamily="34" charset="0"/>
              <a:cs typeface="Arial" pitchFamily="34" charset="0"/>
            </a:endParaRPr>
          </a:p>
        </p:txBody>
      </p:sp>
      <p:sp>
        <p:nvSpPr>
          <p:cNvPr id="9" name="Strzałka w prawo 8"/>
          <p:cNvSpPr/>
          <p:nvPr/>
        </p:nvSpPr>
        <p:spPr>
          <a:xfrm>
            <a:off x="4286250" y="1071563"/>
            <a:ext cx="1500188" cy="285750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0" name="Strzałka w dół 9"/>
          <p:cNvSpPr/>
          <p:nvPr/>
        </p:nvSpPr>
        <p:spPr>
          <a:xfrm>
            <a:off x="785813" y="1571625"/>
            <a:ext cx="285750" cy="1285875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graphicFrame>
        <p:nvGraphicFramePr>
          <p:cNvPr id="34821" name="Object 9"/>
          <p:cNvGraphicFramePr>
            <a:graphicFrameLocks noChangeAspect="1"/>
          </p:cNvGraphicFramePr>
          <p:nvPr/>
        </p:nvGraphicFramePr>
        <p:xfrm>
          <a:off x="0" y="3009900"/>
          <a:ext cx="367823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93" name="Równanie" r:id="rId10" imgW="2806700" imgH="431800" progId="Equation.3">
                  <p:embed/>
                </p:oleObj>
              </mc:Choice>
              <mc:Fallback>
                <p:oleObj name="Równanie" r:id="rId10" imgW="2806700" imgH="4318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009900"/>
                        <a:ext cx="3678238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Strzałka w prawo 11"/>
          <p:cNvSpPr/>
          <p:nvPr/>
        </p:nvSpPr>
        <p:spPr>
          <a:xfrm>
            <a:off x="4357688" y="3143250"/>
            <a:ext cx="1500187" cy="285750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34835" name="Rectangle 4"/>
          <p:cNvSpPr>
            <a:spLocks noChangeArrowheads="1"/>
          </p:cNvSpPr>
          <p:nvPr/>
        </p:nvSpPr>
        <p:spPr bwMode="auto">
          <a:xfrm>
            <a:off x="4286250" y="2835275"/>
            <a:ext cx="16430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1400">
                <a:ea typeface="Calibri" pitchFamily="34" charset="0"/>
                <a:cs typeface="Arial" pitchFamily="34" charset="0"/>
              </a:rPr>
              <a:t>Tsallis distribution </a:t>
            </a:r>
            <a:endParaRPr lang="pl-PL" sz="1400">
              <a:ea typeface="Calibri" pitchFamily="34" charset="0"/>
              <a:cs typeface="Arial" pitchFamily="34" charset="0"/>
            </a:endParaRPr>
          </a:p>
        </p:txBody>
      </p:sp>
      <p:graphicFrame>
        <p:nvGraphicFramePr>
          <p:cNvPr id="34822" name="Object 10"/>
          <p:cNvGraphicFramePr>
            <a:graphicFrameLocks noChangeAspect="1"/>
          </p:cNvGraphicFramePr>
          <p:nvPr/>
        </p:nvGraphicFramePr>
        <p:xfrm>
          <a:off x="6842125" y="2917825"/>
          <a:ext cx="2230438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94" name="Równanie" r:id="rId12" imgW="1562100" imgH="508000" progId="Equation.3">
                  <p:embed/>
                </p:oleObj>
              </mc:Choice>
              <mc:Fallback>
                <p:oleObj name="Równanie" r:id="rId12" imgW="1562100" imgH="5080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25" y="2917825"/>
                        <a:ext cx="2230438" cy="725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3" name="Object 7"/>
          <p:cNvGraphicFramePr>
            <a:graphicFrameLocks noChangeAspect="1"/>
          </p:cNvGraphicFramePr>
          <p:nvPr/>
        </p:nvGraphicFramePr>
        <p:xfrm>
          <a:off x="4546600" y="3492500"/>
          <a:ext cx="1025525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95" name="Równanie" r:id="rId14" imgW="761760" imgH="203040" progId="Equation.3">
                  <p:embed/>
                </p:oleObj>
              </mc:Choice>
              <mc:Fallback>
                <p:oleObj name="Równanie" r:id="rId14" imgW="761760" imgH="2030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6600" y="3492500"/>
                        <a:ext cx="1025525" cy="293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Strzałka w dół 15"/>
          <p:cNvSpPr/>
          <p:nvPr/>
        </p:nvSpPr>
        <p:spPr>
          <a:xfrm>
            <a:off x="500063" y="3571875"/>
            <a:ext cx="285750" cy="857250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graphicFrame>
        <p:nvGraphicFramePr>
          <p:cNvPr id="34824" name="Object 5"/>
          <p:cNvGraphicFramePr>
            <a:graphicFrameLocks noChangeAspect="1"/>
          </p:cNvGraphicFramePr>
          <p:nvPr/>
        </p:nvGraphicFramePr>
        <p:xfrm>
          <a:off x="53975" y="4429125"/>
          <a:ext cx="301307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96" name="Równanie" r:id="rId16" imgW="2108160" imgH="393480" progId="Equation.3">
                  <p:embed/>
                </p:oleObj>
              </mc:Choice>
              <mc:Fallback>
                <p:oleObj name="Równanie" r:id="rId16" imgW="2108160" imgH="393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" y="4429125"/>
                        <a:ext cx="3013075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5" name="Object 4"/>
          <p:cNvGraphicFramePr>
            <a:graphicFrameLocks noChangeAspect="1"/>
          </p:cNvGraphicFramePr>
          <p:nvPr/>
        </p:nvGraphicFramePr>
        <p:xfrm>
          <a:off x="3857625" y="4857750"/>
          <a:ext cx="1479550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97" name="Równanie" r:id="rId18" imgW="990360" imgH="215640" progId="Equation.3">
                  <p:embed/>
                </p:oleObj>
              </mc:Choice>
              <mc:Fallback>
                <p:oleObj name="Równanie" r:id="rId18" imgW="990360" imgH="215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25" y="4857750"/>
                        <a:ext cx="1479550" cy="319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Strzałka w prawo 18"/>
          <p:cNvSpPr/>
          <p:nvPr/>
        </p:nvSpPr>
        <p:spPr>
          <a:xfrm>
            <a:off x="3857625" y="4500563"/>
            <a:ext cx="1500188" cy="285750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graphicFrame>
        <p:nvGraphicFramePr>
          <p:cNvPr id="34826" name="Object 10"/>
          <p:cNvGraphicFramePr>
            <a:graphicFrameLocks noChangeAspect="1"/>
          </p:cNvGraphicFramePr>
          <p:nvPr/>
        </p:nvGraphicFramePr>
        <p:xfrm>
          <a:off x="5857875" y="4551363"/>
          <a:ext cx="3214688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98" name="Równanie" r:id="rId20" imgW="2095500" imgH="203200" progId="Equation.3">
                  <p:embed/>
                </p:oleObj>
              </mc:Choice>
              <mc:Fallback>
                <p:oleObj name="Równanie" r:id="rId20" imgW="2095500" imgH="2032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7875" y="4551363"/>
                        <a:ext cx="3214688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7" name="Object 11"/>
          <p:cNvGraphicFramePr>
            <a:graphicFrameLocks noChangeAspect="1"/>
          </p:cNvGraphicFramePr>
          <p:nvPr/>
        </p:nvGraphicFramePr>
        <p:xfrm>
          <a:off x="2214563" y="5786438"/>
          <a:ext cx="3751262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99" name="Równanie" r:id="rId22" imgW="1612900" imgH="215900" progId="Equation.3">
                  <p:embed/>
                </p:oleObj>
              </mc:Choice>
              <mc:Fallback>
                <p:oleObj name="Równanie" r:id="rId22" imgW="1612900" imgH="2159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4563" y="5786438"/>
                        <a:ext cx="3751262" cy="500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8" name="Object 12"/>
          <p:cNvGraphicFramePr>
            <a:graphicFrameLocks noChangeAspect="1"/>
          </p:cNvGraphicFramePr>
          <p:nvPr/>
        </p:nvGraphicFramePr>
        <p:xfrm>
          <a:off x="7877175" y="5857875"/>
          <a:ext cx="1195388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00" name="Równanie" r:id="rId24" imgW="787058" imgH="393529" progId="Equation.3">
                  <p:embed/>
                </p:oleObj>
              </mc:Choice>
              <mc:Fallback>
                <p:oleObj name="Równanie" r:id="rId24" imgW="787058" imgH="393529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7175" y="5857875"/>
                        <a:ext cx="1195388" cy="604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38" name="Rectangle 4"/>
          <p:cNvSpPr>
            <a:spLocks noChangeArrowheads="1"/>
          </p:cNvSpPr>
          <p:nvPr/>
        </p:nvSpPr>
        <p:spPr bwMode="auto">
          <a:xfrm>
            <a:off x="1000125" y="3786188"/>
            <a:ext cx="16430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pl-PL" sz="1400">
                <a:ea typeface="Calibri" pitchFamily="34" charset="0"/>
                <a:cs typeface="Arial" pitchFamily="34" charset="0"/>
              </a:rPr>
              <a:t>dE  </a:t>
            </a:r>
            <a:r>
              <a:rPr lang="pl-PL" sz="1400">
                <a:ea typeface="Calibri" pitchFamily="34" charset="0"/>
                <a:cs typeface="Arial" pitchFamily="34" charset="0"/>
                <a:sym typeface="Wingdings" pitchFamily="2" charset="2"/>
              </a:rPr>
              <a:t>         finite</a:t>
            </a:r>
            <a:r>
              <a:rPr lang="en-US" sz="1400">
                <a:ea typeface="Calibri" pitchFamily="34" charset="0"/>
                <a:cs typeface="Arial" pitchFamily="34" charset="0"/>
              </a:rPr>
              <a:t> </a:t>
            </a:r>
            <a:endParaRPr lang="pl-PL" sz="1400">
              <a:ea typeface="Calibri" pitchFamily="34" charset="0"/>
              <a:cs typeface="Arial" pitchFamily="34" charset="0"/>
            </a:endParaRPr>
          </a:p>
        </p:txBody>
      </p:sp>
      <p:sp>
        <p:nvSpPr>
          <p:cNvPr id="22" name="Wygięta strzałka 21"/>
          <p:cNvSpPr/>
          <p:nvPr/>
        </p:nvSpPr>
        <p:spPr>
          <a:xfrm rot="10800000">
            <a:off x="6357938" y="5143500"/>
            <a:ext cx="1571625" cy="1143000"/>
          </a:xfrm>
          <a:prstGeom prst="ben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chemeClr val="tx1"/>
              </a:solidFill>
            </a:endParaRPr>
          </a:p>
        </p:txBody>
      </p:sp>
      <p:sp>
        <p:nvSpPr>
          <p:cNvPr id="23" name="Prostokąt zaokrąglony 22"/>
          <p:cNvSpPr/>
          <p:nvPr/>
        </p:nvSpPr>
        <p:spPr>
          <a:xfrm>
            <a:off x="5786438" y="4429125"/>
            <a:ext cx="3357562" cy="50006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4" name="Prostokąt zaokrąglony 23"/>
          <p:cNvSpPr/>
          <p:nvPr/>
        </p:nvSpPr>
        <p:spPr>
          <a:xfrm>
            <a:off x="2071688" y="5643563"/>
            <a:ext cx="4071937" cy="78581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graphicFrame>
        <p:nvGraphicFramePr>
          <p:cNvPr id="34829" name="Object 13"/>
          <p:cNvGraphicFramePr>
            <a:graphicFrameLocks noChangeAspect="1"/>
          </p:cNvGraphicFramePr>
          <p:nvPr/>
        </p:nvGraphicFramePr>
        <p:xfrm>
          <a:off x="1643063" y="3833813"/>
          <a:ext cx="292100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01" name="Równanie" r:id="rId26" imgW="215640" imgH="177480" progId="Equation.3">
                  <p:embed/>
                </p:oleObj>
              </mc:Choice>
              <mc:Fallback>
                <p:oleObj name="Równanie" r:id="rId26" imgW="215640" imgH="17748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3063" y="3833813"/>
                        <a:ext cx="292100" cy="238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6786610" y="5072074"/>
            <a:ext cx="85722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pl-PL" sz="1400" dirty="0" err="1" smtClean="0">
                <a:ea typeface="Calibri" pitchFamily="34" charset="0"/>
                <a:cs typeface="Arial" pitchFamily="34" charset="0"/>
              </a:rPr>
              <a:t>scale</a:t>
            </a:r>
            <a:r>
              <a:rPr lang="pl-PL" sz="1400" dirty="0" smtClean="0">
                <a:ea typeface="Calibri" pitchFamily="34" charset="0"/>
                <a:cs typeface="Arial" pitchFamily="34" charset="0"/>
              </a:rPr>
              <a:t> </a:t>
            </a:r>
          </a:p>
          <a:p>
            <a:pPr algn="r" eaLnBrk="0" hangingPunct="0"/>
            <a:r>
              <a:rPr lang="pl-PL" sz="1400" dirty="0" err="1" smtClean="0">
                <a:ea typeface="Calibri" pitchFamily="34" charset="0"/>
                <a:cs typeface="Arial" pitchFamily="34" charset="0"/>
              </a:rPr>
              <a:t>invariant</a:t>
            </a:r>
            <a:r>
              <a:rPr lang="pl-PL" sz="1400" dirty="0" smtClean="0">
                <a:ea typeface="Calibri" pitchFamily="34" charset="0"/>
                <a:cs typeface="Arial" pitchFamily="34" charset="0"/>
              </a:rPr>
              <a:t> </a:t>
            </a:r>
          </a:p>
          <a:p>
            <a:pPr algn="r" eaLnBrk="0" hangingPunct="0"/>
            <a:r>
              <a:rPr lang="pl-PL" sz="1400" dirty="0" err="1" smtClean="0">
                <a:ea typeface="Calibri" pitchFamily="34" charset="0"/>
                <a:cs typeface="Arial" pitchFamily="34" charset="0"/>
              </a:rPr>
              <a:t>relation</a:t>
            </a:r>
            <a:r>
              <a:rPr lang="en-US" sz="1400" dirty="0" smtClean="0">
                <a:ea typeface="Calibri" pitchFamily="34" charset="0"/>
                <a:cs typeface="Arial" pitchFamily="34" charset="0"/>
              </a:rPr>
              <a:t> </a:t>
            </a:r>
            <a:endParaRPr lang="en-US" sz="1400" dirty="0">
              <a:ea typeface="Calibri" pitchFamily="34" charset="0"/>
              <a:cs typeface="Arial" pitchFamily="34" charset="0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9673A7-0E80-4196-8526-3C45CF1DCB01}" type="slidenum">
              <a:rPr lang="pl-PL" smtClean="0"/>
              <a:pPr>
                <a:defRPr/>
              </a:pPr>
              <a:t>13</a:t>
            </a:fld>
            <a:endParaRPr lang="pl-PL"/>
          </a:p>
        </p:txBody>
      </p:sp>
      <p:sp>
        <p:nvSpPr>
          <p:cNvPr id="28" name="pole tekstowe 27"/>
          <p:cNvSpPr txBox="1"/>
          <p:nvPr/>
        </p:nvSpPr>
        <p:spPr>
          <a:xfrm>
            <a:off x="120848" y="44624"/>
            <a:ext cx="495649" cy="369332"/>
          </a:xfrm>
          <a:prstGeom prst="rect">
            <a:avLst/>
          </a:prstGeom>
          <a:solidFill>
            <a:srgbClr val="FFFF66"/>
          </a:solidFill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l-PL" b="1" dirty="0" smtClean="0">
                <a:latin typeface="Comic Sans MS" panose="030F0702030302020204" pitchFamily="66" charset="0"/>
              </a:rPr>
              <a:t>(1)</a:t>
            </a:r>
            <a:endParaRPr lang="pl-PL" b="1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kąt zaokrąglony 12"/>
          <p:cNvSpPr/>
          <p:nvPr/>
        </p:nvSpPr>
        <p:spPr>
          <a:xfrm>
            <a:off x="8429625" y="1643063"/>
            <a:ext cx="571500" cy="5715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1" name="Prostokąt zaokrąglony 10"/>
          <p:cNvSpPr/>
          <p:nvPr/>
        </p:nvSpPr>
        <p:spPr>
          <a:xfrm>
            <a:off x="2000250" y="1357313"/>
            <a:ext cx="3714750" cy="1214437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3687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36866" name="Object 1"/>
          <p:cNvGraphicFramePr>
            <a:graphicFrameLocks noChangeAspect="1"/>
          </p:cNvGraphicFramePr>
          <p:nvPr/>
        </p:nvGraphicFramePr>
        <p:xfrm>
          <a:off x="57150" y="571500"/>
          <a:ext cx="5157788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105" name="Równanie" r:id="rId3" imgW="3505200" imgH="342900" progId="Equation.3">
                  <p:embed/>
                </p:oleObj>
              </mc:Choice>
              <mc:Fallback>
                <p:oleObj name="Równanie" r:id="rId3" imgW="35052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" y="571500"/>
                        <a:ext cx="5157788" cy="500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36867" name="Object 3"/>
          <p:cNvGraphicFramePr>
            <a:graphicFrameLocks noChangeAspect="1"/>
          </p:cNvGraphicFramePr>
          <p:nvPr/>
        </p:nvGraphicFramePr>
        <p:xfrm>
          <a:off x="142875" y="1509713"/>
          <a:ext cx="5270500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106" name="Równanie" r:id="rId5" imgW="3390840" imgH="495000" progId="Equation.3">
                  <p:embed/>
                </p:oleObj>
              </mc:Choice>
              <mc:Fallback>
                <p:oleObj name="Równanie" r:id="rId5" imgW="339084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" y="1509713"/>
                        <a:ext cx="5270500" cy="766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36868" name="Object 5"/>
          <p:cNvGraphicFramePr>
            <a:graphicFrameLocks noChangeAspect="1"/>
          </p:cNvGraphicFramePr>
          <p:nvPr/>
        </p:nvGraphicFramePr>
        <p:xfrm>
          <a:off x="71438" y="5389563"/>
          <a:ext cx="2214562" cy="125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107" name="Równanie" r:id="rId7" imgW="1612900" imgH="914400" progId="Equation.3">
                  <p:embed/>
                </p:oleObj>
              </mc:Choice>
              <mc:Fallback>
                <p:oleObj name="Równanie" r:id="rId7" imgW="161290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8" y="5389563"/>
                        <a:ext cx="2214562" cy="1254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9" name="Object 8"/>
          <p:cNvGraphicFramePr>
            <a:graphicFrameLocks noChangeAspect="1"/>
          </p:cNvGraphicFramePr>
          <p:nvPr/>
        </p:nvGraphicFramePr>
        <p:xfrm>
          <a:off x="2786063" y="2451100"/>
          <a:ext cx="6286500" cy="440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108" name="Graph" r:id="rId9" imgW="4154424" imgH="2901696" progId="Origin50.Graph">
                  <p:embed/>
                </p:oleObj>
              </mc:Choice>
              <mc:Fallback>
                <p:oleObj name="Graph" r:id="rId9" imgW="4154424" imgH="2901696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6063" y="2451100"/>
                        <a:ext cx="6286500" cy="440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6" name="Prostokąt 4"/>
          <p:cNvSpPr>
            <a:spLocks noChangeArrowheads="1"/>
          </p:cNvSpPr>
          <p:nvPr/>
        </p:nvSpPr>
        <p:spPr bwMode="auto">
          <a:xfrm>
            <a:off x="3929063" y="3049588"/>
            <a:ext cx="2714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/>
              <a:t>R(E) = a + b cos [c ln(E + d) + f]</a:t>
            </a:r>
            <a:endParaRPr lang="pl-PL" sz="1400"/>
          </a:p>
        </p:txBody>
      </p:sp>
      <p:sp>
        <p:nvSpPr>
          <p:cNvPr id="10" name="Strzałka zakrzywiona w prawo 9"/>
          <p:cNvSpPr/>
          <p:nvPr/>
        </p:nvSpPr>
        <p:spPr>
          <a:xfrm rot="20697627">
            <a:off x="1462088" y="2408238"/>
            <a:ext cx="1285875" cy="2632075"/>
          </a:xfrm>
          <a:prstGeom prst="curvedRightArrow">
            <a:avLst>
              <a:gd name="adj1" fmla="val 22209"/>
              <a:gd name="adj2" fmla="val 50000"/>
              <a:gd name="adj3" fmla="val 25000"/>
            </a:avLst>
          </a:prstGeom>
          <a:solidFill>
            <a:srgbClr val="FFFF00"/>
          </a:solidFill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chemeClr val="tx1"/>
              </a:solidFill>
            </a:endParaRPr>
          </a:p>
        </p:txBody>
      </p:sp>
      <p:graphicFrame>
        <p:nvGraphicFramePr>
          <p:cNvPr id="36870" name="Object 6"/>
          <p:cNvGraphicFramePr>
            <a:graphicFrameLocks noChangeAspect="1"/>
          </p:cNvGraphicFramePr>
          <p:nvPr/>
        </p:nvGraphicFramePr>
        <p:xfrm>
          <a:off x="6635750" y="1571625"/>
          <a:ext cx="236537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109" name="Równanie" r:id="rId11" imgW="1549080" imgH="469800" progId="Equation.3">
                  <p:embed/>
                </p:oleObj>
              </mc:Choice>
              <mc:Fallback>
                <p:oleObj name="Równanie" r:id="rId11" imgW="154908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5750" y="1571625"/>
                        <a:ext cx="2365375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9673A7-0E80-4196-8526-3C45CF1DCB01}" type="slidenum">
              <a:rPr lang="pl-PL" smtClean="0"/>
              <a:pPr>
                <a:defRPr/>
              </a:pPr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786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" y="1628800"/>
            <a:ext cx="4527385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109815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pl-PL" sz="2400" dirty="0" err="1" smtClean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Arial" pitchFamily="34" charset="0"/>
              </a:rPr>
              <a:t>Alternative</a:t>
            </a:r>
            <a:r>
              <a:rPr lang="pl-PL" sz="2400" dirty="0" smtClean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Arial" pitchFamily="34" charset="0"/>
              </a:rPr>
              <a:t>  - </a:t>
            </a:r>
            <a:r>
              <a:rPr lang="pl-PL" sz="2400" i="1" dirty="0" err="1" smtClean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Arial" pitchFamily="34" charset="0"/>
              </a:rPr>
              <a:t>Two</a:t>
            </a:r>
            <a:r>
              <a:rPr lang="pl-PL" sz="2400" i="1" dirty="0" smtClean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Arial" pitchFamily="34" charset="0"/>
              </a:rPr>
              <a:t>-component model ? </a:t>
            </a:r>
            <a:endParaRPr lang="pl-PL" sz="1600" i="1" dirty="0">
              <a:solidFill>
                <a:srgbClr val="FF0000"/>
              </a:solidFill>
              <a:ea typeface="Calibri" pitchFamily="34" charset="0"/>
              <a:cs typeface="Arial" pitchFamily="34" charset="0"/>
            </a:endParaRPr>
          </a:p>
        </p:txBody>
      </p:sp>
      <p:graphicFrame>
        <p:nvGraphicFramePr>
          <p:cNvPr id="17715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3930920"/>
              </p:ext>
            </p:extLst>
          </p:nvPr>
        </p:nvGraphicFramePr>
        <p:xfrm>
          <a:off x="2311442" y="764704"/>
          <a:ext cx="4060758" cy="7893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48" name="Równanie" r:id="rId4" imgW="2590560" imgH="507960" progId="Equation.3">
                  <p:embed/>
                </p:oleObj>
              </mc:Choice>
              <mc:Fallback>
                <p:oleObj name="Równanie" r:id="rId4" imgW="259056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1442" y="764704"/>
                        <a:ext cx="4060758" cy="789316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ole tekstowe 8"/>
          <p:cNvSpPr txBox="1"/>
          <p:nvPr/>
        </p:nvSpPr>
        <p:spPr>
          <a:xfrm>
            <a:off x="1000100" y="4335487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/>
              <a:t>ALICE</a:t>
            </a:r>
          </a:p>
          <a:p>
            <a:r>
              <a:rPr lang="pl-PL" sz="1200" b="1" dirty="0" err="1" smtClean="0"/>
              <a:t>Pb+Pb</a:t>
            </a:r>
            <a:r>
              <a:rPr lang="pl-PL" sz="1200" b="1" dirty="0" smtClean="0"/>
              <a:t> </a:t>
            </a:r>
            <a:r>
              <a:rPr lang="pl-PL" sz="1200" b="1" dirty="0" err="1" smtClean="0"/>
              <a:t>at</a:t>
            </a:r>
            <a:r>
              <a:rPr lang="pl-PL" sz="1200" b="1" dirty="0" smtClean="0"/>
              <a:t> 2.76 </a:t>
            </a:r>
            <a:r>
              <a:rPr lang="pl-PL" sz="1200" b="1" dirty="0" err="1" smtClean="0"/>
              <a:t>TeV</a:t>
            </a:r>
            <a:r>
              <a:rPr lang="pl-PL" sz="1200" b="1" dirty="0" smtClean="0"/>
              <a:t>, c=0-5%</a:t>
            </a:r>
            <a:endParaRPr lang="pl-PL" sz="1200" b="1" dirty="0"/>
          </a:p>
        </p:txBody>
      </p:sp>
      <p:sp>
        <p:nvSpPr>
          <p:cNvPr id="6" name="Prostokąt 5"/>
          <p:cNvSpPr/>
          <p:nvPr/>
        </p:nvSpPr>
        <p:spPr>
          <a:xfrm>
            <a:off x="467544" y="5888305"/>
            <a:ext cx="3888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200" dirty="0" smtClean="0"/>
              <a:t>G</a:t>
            </a:r>
            <a:r>
              <a:rPr lang="pl-PL" sz="1200" dirty="0" smtClean="0"/>
              <a:t>.</a:t>
            </a:r>
            <a:r>
              <a:rPr lang="vi-VN" sz="1200" dirty="0" smtClean="0"/>
              <a:t>G</a:t>
            </a:r>
            <a:r>
              <a:rPr lang="pl-PL" sz="1200" dirty="0" smtClean="0"/>
              <a:t>.</a:t>
            </a:r>
            <a:r>
              <a:rPr lang="vi-VN" sz="1200" dirty="0" smtClean="0"/>
              <a:t>Barnafoldi</a:t>
            </a:r>
            <a:r>
              <a:rPr lang="pl-PL" sz="1200" dirty="0" smtClean="0"/>
              <a:t> et al., JPCS612(2015)012048</a:t>
            </a:r>
          </a:p>
          <a:p>
            <a:r>
              <a:rPr lang="pl-PL" sz="1200" i="1" dirty="0" smtClean="0"/>
              <a:t>A „</a:t>
            </a:r>
            <a:r>
              <a:rPr lang="pl-PL" sz="1200" i="1" dirty="0" err="1" smtClean="0"/>
              <a:t>soft+hard</a:t>
            </a:r>
            <a:r>
              <a:rPr lang="pl-PL" sz="1200" i="1" dirty="0" smtClean="0"/>
              <a:t>” model…”</a:t>
            </a:r>
            <a:r>
              <a:rPr lang="pl-PL" sz="1200" dirty="0" smtClean="0"/>
              <a:t> </a:t>
            </a:r>
            <a:endParaRPr lang="vi-VN" sz="1200" dirty="0"/>
          </a:p>
        </p:txBody>
      </p:sp>
      <p:graphicFrame>
        <p:nvGraphicFramePr>
          <p:cNvPr id="5" name="Obi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5715475"/>
              </p:ext>
            </p:extLst>
          </p:nvPr>
        </p:nvGraphicFramePr>
        <p:xfrm>
          <a:off x="4320944" y="1554020"/>
          <a:ext cx="4908558" cy="3675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49" name="Graph" r:id="rId6" imgW="4154424" imgH="2901696" progId="Origin50.Graph">
                  <p:embed/>
                </p:oleObj>
              </mc:Choice>
              <mc:Fallback>
                <p:oleObj name="Graph" r:id="rId6" imgW="4154424" imgH="2901696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0944" y="1554020"/>
                        <a:ext cx="4908558" cy="36751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Dowolny kształt 11"/>
          <p:cNvSpPr/>
          <p:nvPr/>
        </p:nvSpPr>
        <p:spPr>
          <a:xfrm rot="261546">
            <a:off x="7096079" y="2102948"/>
            <a:ext cx="710043" cy="2021742"/>
          </a:xfrm>
          <a:custGeom>
            <a:avLst/>
            <a:gdLst>
              <a:gd name="connsiteX0" fmla="*/ 0 w 777240"/>
              <a:gd name="connsiteY0" fmla="*/ 1783080 h 1783080"/>
              <a:gd name="connsiteX1" fmla="*/ 393192 w 777240"/>
              <a:gd name="connsiteY1" fmla="*/ 1042416 h 1783080"/>
              <a:gd name="connsiteX2" fmla="*/ 530352 w 777240"/>
              <a:gd name="connsiteY2" fmla="*/ 704088 h 1783080"/>
              <a:gd name="connsiteX3" fmla="*/ 621792 w 777240"/>
              <a:gd name="connsiteY3" fmla="*/ 484632 h 1783080"/>
              <a:gd name="connsiteX4" fmla="*/ 777240 w 777240"/>
              <a:gd name="connsiteY4" fmla="*/ 0 h 1783080"/>
              <a:gd name="connsiteX5" fmla="*/ 777240 w 777240"/>
              <a:gd name="connsiteY5" fmla="*/ 0 h 1783080"/>
              <a:gd name="connsiteX6" fmla="*/ 777240 w 777240"/>
              <a:gd name="connsiteY6" fmla="*/ 0 h 178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7240" h="1783080">
                <a:moveTo>
                  <a:pt x="0" y="1783080"/>
                </a:moveTo>
                <a:cubicBezTo>
                  <a:pt x="152400" y="1502664"/>
                  <a:pt x="304800" y="1222248"/>
                  <a:pt x="393192" y="1042416"/>
                </a:cubicBezTo>
                <a:cubicBezTo>
                  <a:pt x="481584" y="862584"/>
                  <a:pt x="492252" y="797052"/>
                  <a:pt x="530352" y="704088"/>
                </a:cubicBezTo>
                <a:cubicBezTo>
                  <a:pt x="568452" y="611124"/>
                  <a:pt x="580644" y="601980"/>
                  <a:pt x="621792" y="484632"/>
                </a:cubicBezTo>
                <a:cubicBezTo>
                  <a:pt x="662940" y="367284"/>
                  <a:pt x="777240" y="0"/>
                  <a:pt x="777240" y="0"/>
                </a:cubicBezTo>
                <a:lnTo>
                  <a:pt x="777240" y="0"/>
                </a:lnTo>
                <a:lnTo>
                  <a:pt x="777240" y="0"/>
                </a:lnTo>
              </a:path>
            </a:pathLst>
          </a:cu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0" name="Łącznik prosty ze strzałką 9"/>
          <p:cNvCxnSpPr/>
          <p:nvPr/>
        </p:nvCxnSpPr>
        <p:spPr>
          <a:xfrm flipH="1" flipV="1">
            <a:off x="7881929" y="4306792"/>
            <a:ext cx="74447" cy="158727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e tekstowe 10"/>
          <p:cNvSpPr txBox="1"/>
          <p:nvPr/>
        </p:nvSpPr>
        <p:spPr>
          <a:xfrm>
            <a:off x="7668609" y="5602014"/>
            <a:ext cx="5757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5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?</a:t>
            </a:r>
            <a:endParaRPr lang="pl-PL" sz="5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9673A7-0E80-4196-8526-3C45CF1DCB01}" type="slidenum">
              <a:rPr lang="pl-PL" smtClean="0"/>
              <a:pPr>
                <a:defRPr/>
              </a:pPr>
              <a:t>15</a:t>
            </a:fld>
            <a:endParaRPr lang="pl-PL"/>
          </a:p>
        </p:txBody>
      </p:sp>
      <p:sp>
        <p:nvSpPr>
          <p:cNvPr id="13" name="pole tekstowe 12"/>
          <p:cNvSpPr txBox="1"/>
          <p:nvPr/>
        </p:nvSpPr>
        <p:spPr>
          <a:xfrm>
            <a:off x="120848" y="44624"/>
            <a:ext cx="495649" cy="369332"/>
          </a:xfrm>
          <a:prstGeom prst="rect">
            <a:avLst/>
          </a:prstGeom>
          <a:solidFill>
            <a:srgbClr val="FFFF66"/>
          </a:solidFill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l-PL" b="1" dirty="0" smtClean="0">
                <a:latin typeface="Comic Sans MS" panose="030F0702030302020204" pitchFamily="66" charset="0"/>
              </a:rPr>
              <a:t>(1)</a:t>
            </a:r>
            <a:endParaRPr lang="pl-PL" b="1" dirty="0">
              <a:latin typeface="Comic Sans MS" panose="030F0702030302020204" pitchFamily="66" charset="0"/>
            </a:endParaRPr>
          </a:p>
        </p:txBody>
      </p:sp>
      <p:sp>
        <p:nvSpPr>
          <p:cNvPr id="3" name="Elipsa 2"/>
          <p:cNvSpPr/>
          <p:nvPr/>
        </p:nvSpPr>
        <p:spPr>
          <a:xfrm>
            <a:off x="6996562" y="2063618"/>
            <a:ext cx="1679894" cy="224317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467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404664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b="1" dirty="0">
                <a:solidFill>
                  <a:srgbClr val="C00000"/>
                </a:solidFill>
                <a:latin typeface="Comic Sans MS" panose="030F0702030302020204" pitchFamily="66" charset="0"/>
              </a:rPr>
              <a:t>(*) 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However, one can also describe </a:t>
            </a:r>
            <a:r>
              <a:rPr lang="pl-PL" b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these</a:t>
            </a:r>
            <a:r>
              <a:rPr lang="pl-PL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pl-PL" b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oscillations</a:t>
            </a:r>
            <a:r>
              <a:rPr lang="pl-PL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 </a:t>
            </a:r>
            <a:r>
              <a:rPr lang="en-US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by 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allowing for some specific </a:t>
            </a:r>
            <a:r>
              <a:rPr lang="en-US" b="1" dirty="0">
                <a:solidFill>
                  <a:srgbClr val="0000FF"/>
                </a:solidFill>
                <a:latin typeface="Comic Sans MS" panose="030F0702030302020204" pitchFamily="66" charset="0"/>
              </a:rPr>
              <a:t>log-periodic oscillations of the scale parameter T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(both approaches  are numerically equivalent). </a:t>
            </a:r>
            <a:endParaRPr lang="pl-PL" b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endParaRPr lang="pl-PL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9673A7-0E80-4196-8526-3C45CF1DCB01}" type="slidenum">
              <a:rPr lang="pl-PL" smtClean="0"/>
              <a:pPr>
                <a:defRPr/>
              </a:pPr>
              <a:t>16</a:t>
            </a:fld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120848" y="44624"/>
            <a:ext cx="495649" cy="369332"/>
          </a:xfrm>
          <a:prstGeom prst="rect">
            <a:avLst/>
          </a:prstGeom>
          <a:solidFill>
            <a:srgbClr val="FFFF66"/>
          </a:solidFill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l-PL" b="1" dirty="0" smtClean="0">
                <a:latin typeface="Comic Sans MS" panose="030F0702030302020204" pitchFamily="66" charset="0"/>
              </a:rPr>
              <a:t>(2)</a:t>
            </a:r>
            <a:endParaRPr lang="pl-PL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27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2"/>
          <p:cNvSpPr>
            <a:spLocks noChangeArrowheads="1"/>
          </p:cNvSpPr>
          <p:nvPr/>
        </p:nvSpPr>
        <p:spPr bwMode="auto">
          <a:xfrm>
            <a:off x="0" y="28575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400" b="1" dirty="0" err="1" smtClean="0">
                <a:solidFill>
                  <a:srgbClr val="002060"/>
                </a:solidFill>
                <a:latin typeface="Comic Sans MS" pitchFamily="66" charset="0"/>
              </a:rPr>
              <a:t>log-periodic</a:t>
            </a:r>
            <a:r>
              <a:rPr lang="pl-PL" sz="24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l-PL" sz="2400" b="1" dirty="0" err="1" smtClean="0">
                <a:solidFill>
                  <a:srgbClr val="002060"/>
                </a:solidFill>
                <a:latin typeface="Comic Sans MS" pitchFamily="66" charset="0"/>
              </a:rPr>
              <a:t>scale</a:t>
            </a:r>
            <a:r>
              <a:rPr lang="pl-PL" sz="24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l-PL" sz="2400" b="1" dirty="0" err="1" smtClean="0">
                <a:solidFill>
                  <a:srgbClr val="002060"/>
                </a:solidFill>
                <a:latin typeface="Comic Sans MS" pitchFamily="66" charset="0"/>
              </a:rPr>
              <a:t>parameter</a:t>
            </a:r>
            <a:r>
              <a:rPr lang="pl-PL" sz="2400" b="1" dirty="0" smtClean="0">
                <a:solidFill>
                  <a:srgbClr val="002060"/>
                </a:solidFill>
                <a:latin typeface="Comic Sans MS" pitchFamily="66" charset="0"/>
              </a:rPr>
              <a:t> T</a:t>
            </a:r>
            <a:endParaRPr lang="pl-PL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2242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452" y="5520081"/>
            <a:ext cx="3285672" cy="447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24259" name="Object 1"/>
          <p:cNvGraphicFramePr>
            <a:graphicFrameLocks noChangeAspect="1"/>
          </p:cNvGraphicFramePr>
          <p:nvPr/>
        </p:nvGraphicFramePr>
        <p:xfrm>
          <a:off x="-32" y="1142984"/>
          <a:ext cx="5500726" cy="3850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591" name="Graph" r:id="rId4" imgW="4154424" imgH="2901696" progId="Origin50.Graph">
                  <p:embed/>
                </p:oleObj>
              </mc:Choice>
              <mc:Fallback>
                <p:oleObj name="Graph" r:id="rId4" imgW="4154424" imgH="2901696" progId="Origin50.Grap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2" y="1142984"/>
                        <a:ext cx="5500726" cy="385050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061679" y="632858"/>
            <a:ext cx="40719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Stochastic equation for the temperature evolution </a:t>
            </a:r>
            <a:r>
              <a:rPr kumimoji="0" lang="pl-P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Langevin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formulation with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energy dependent  noise 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22426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1710677"/>
              </p:ext>
            </p:extLst>
          </p:nvPr>
        </p:nvGraphicFramePr>
        <p:xfrm>
          <a:off x="8660829" y="852711"/>
          <a:ext cx="447675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592" name="Równanie" r:id="rId6" imgW="457002" imgH="203112" progId="Equation.3">
                  <p:embed/>
                </p:oleObj>
              </mc:Choice>
              <mc:Fallback>
                <p:oleObj name="Równanie" r:id="rId6" imgW="457002" imgH="203112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60829" y="852711"/>
                        <a:ext cx="447675" cy="200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53028" y="1204900"/>
            <a:ext cx="173355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5084915" y="1651803"/>
            <a:ext cx="72167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1200" dirty="0" err="1" smtClean="0">
                <a:ea typeface="Calibri" pitchFamily="34" charset="0"/>
                <a:cs typeface="Arial" pitchFamily="34" charset="0"/>
              </a:rPr>
              <a:t>l</a:t>
            </a:r>
            <a:r>
              <a:rPr kumimoji="0" lang="pl-PL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eads</a:t>
            </a:r>
            <a:r>
              <a:rPr kumimoji="0" lang="pl-P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to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76853" y="1962143"/>
            <a:ext cx="34956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115302" y="2509059"/>
            <a:ext cx="14638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1200" dirty="0" err="1" smtClean="0">
                <a:ea typeface="Calibri" pitchFamily="34" charset="0"/>
                <a:cs typeface="Arial" pitchFamily="34" charset="0"/>
              </a:rPr>
              <a:t>w</a:t>
            </a:r>
            <a:r>
              <a:rPr kumimoji="0" lang="pl-PL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hich</a:t>
            </a:r>
            <a:r>
              <a:rPr kumimoji="0" lang="pl-P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for</a:t>
            </a:r>
            <a:r>
              <a:rPr kumimoji="0" lang="pl-PL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pl-PL" sz="1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the</a:t>
            </a:r>
            <a:r>
              <a:rPr kumimoji="0" lang="pl-PL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pl-PL" sz="1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noise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143504" y="2857496"/>
            <a:ext cx="17907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5143504" y="3294877"/>
            <a:ext cx="164307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(and </a:t>
            </a:r>
            <a:r>
              <a:rPr kumimoji="0" lang="pl-PL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relaxation</a:t>
            </a:r>
            <a:r>
              <a:rPr kumimoji="0" lang="pl-P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time 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224261" name="Object 5"/>
          <p:cNvGraphicFramePr>
            <a:graphicFrameLocks noChangeAspect="1"/>
          </p:cNvGraphicFramePr>
          <p:nvPr/>
        </p:nvGraphicFramePr>
        <p:xfrm>
          <a:off x="6624656" y="3357562"/>
          <a:ext cx="590550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593" name="Równanie" r:id="rId11" imgW="609336" imgH="152334" progId="Equation.3">
                  <p:embed/>
                </p:oleObj>
              </mc:Choice>
              <mc:Fallback>
                <p:oleObj name="Równanie" r:id="rId11" imgW="609336" imgH="152334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4656" y="3357562"/>
                        <a:ext cx="590550" cy="15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5143504" y="3509191"/>
            <a:ext cx="38576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1200" dirty="0" err="1" smtClean="0">
                <a:ea typeface="Calibri" pitchFamily="34" charset="0"/>
                <a:cs typeface="Arial" pitchFamily="34" charset="0"/>
              </a:rPr>
              <a:t>i</a:t>
            </a:r>
            <a:r>
              <a:rPr kumimoji="0" lang="pl-PL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</a:t>
            </a:r>
            <a:r>
              <a:rPr kumimoji="0" lang="pl-P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pl-PL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just</a:t>
            </a:r>
            <a:r>
              <a:rPr kumimoji="0" lang="pl-P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an </a:t>
            </a:r>
            <a:r>
              <a:rPr kumimoji="0" lang="pl-PL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equation</a:t>
            </a:r>
            <a:r>
              <a:rPr kumimoji="0" lang="pl-P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for </a:t>
            </a:r>
            <a:r>
              <a:rPr kumimoji="0" lang="pl-PL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the</a:t>
            </a:r>
            <a:r>
              <a:rPr kumimoji="0" lang="pl-P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pl-PL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damping</a:t>
            </a:r>
            <a:r>
              <a:rPr kumimoji="0" lang="pl-P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pl-PL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harmonic</a:t>
            </a:r>
            <a:r>
              <a:rPr kumimoji="0" lang="pl-P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pl-PL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oscillator</a:t>
            </a:r>
            <a:r>
              <a:rPr kumimoji="0" lang="pl-P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and</a:t>
            </a:r>
            <a:r>
              <a:rPr kumimoji="0" lang="pl-PL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pl-PL" sz="1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has</a:t>
            </a:r>
            <a:r>
              <a:rPr kumimoji="0" lang="pl-PL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a </a:t>
            </a:r>
            <a:r>
              <a:rPr kumimoji="0" lang="pl-PL" sz="1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solution</a:t>
            </a:r>
            <a:r>
              <a:rPr kumimoji="0" lang="pl-PL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234018" y="4114808"/>
            <a:ext cx="3695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5214942" y="4714884"/>
            <a:ext cx="39290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We could equivalently assume the energy independent noise,</a:t>
            </a:r>
            <a:endParaRPr kumimoji="0" lang="pl-PL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224262" name="Object 6"/>
          <p:cNvGraphicFramePr>
            <a:graphicFrameLocks noChangeAspect="1"/>
          </p:cNvGraphicFramePr>
          <p:nvPr/>
        </p:nvGraphicFramePr>
        <p:xfrm>
          <a:off x="5757877" y="4924437"/>
          <a:ext cx="8858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594" name="Równanie" r:id="rId14" imgW="914400" imgH="228600" progId="Equation.3">
                  <p:embed/>
                </p:oleObj>
              </mc:Choice>
              <mc:Fallback>
                <p:oleObj name="Równanie" r:id="rId14" imgW="914400" imgH="2286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7877" y="4924437"/>
                        <a:ext cx="885825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5214942" y="5143512"/>
            <a:ext cx="36433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1200" dirty="0" smtClean="0">
                <a:ea typeface="Calibri" pitchFamily="34" charset="0"/>
              </a:rPr>
              <a:t>b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</a:rPr>
              <a:t>ut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</a:rPr>
              <a:t> allow for the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Calibri" pitchFamily="34" charset="0"/>
              </a:rPr>
              <a:t>ene</a:t>
            </a:r>
            <a:r>
              <a:rPr kumimoji="0" lang="pl-PL" sz="12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Calibri" pitchFamily="34" charset="0"/>
              </a:rPr>
              <a:t>r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Calibri" pitchFamily="34" charset="0"/>
              </a:rPr>
              <a:t>gy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Calibri" pitchFamily="34" charset="0"/>
              </a:rPr>
              <a:t> dependent relaxation time</a:t>
            </a:r>
            <a:r>
              <a:rPr kumimoji="0" lang="pl-PL" sz="9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rPr>
              <a:t> 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pic>
        <p:nvPicPr>
          <p:cNvPr id="19" name="Picture 15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214942" y="5500702"/>
            <a:ext cx="16478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7143768" y="3294877"/>
            <a:ext cx="164307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 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9673A7-0E80-4196-8526-3C45CF1DCB01}" type="slidenum">
              <a:rPr lang="pl-PL" smtClean="0"/>
              <a:pPr>
                <a:defRPr/>
              </a:pPr>
              <a:t>17</a:t>
            </a:fld>
            <a:endParaRPr lang="pl-PL"/>
          </a:p>
        </p:txBody>
      </p:sp>
      <p:sp>
        <p:nvSpPr>
          <p:cNvPr id="22" name="pole tekstowe 21"/>
          <p:cNvSpPr txBox="1"/>
          <p:nvPr/>
        </p:nvSpPr>
        <p:spPr>
          <a:xfrm>
            <a:off x="120848" y="44624"/>
            <a:ext cx="495649" cy="369332"/>
          </a:xfrm>
          <a:prstGeom prst="rect">
            <a:avLst/>
          </a:prstGeom>
          <a:solidFill>
            <a:srgbClr val="FFFF66"/>
          </a:solidFill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l-PL" b="1" dirty="0" smtClean="0">
                <a:latin typeface="Comic Sans MS" panose="030F0702030302020204" pitchFamily="66" charset="0"/>
              </a:rPr>
              <a:t>(2)</a:t>
            </a:r>
            <a:endParaRPr lang="pl-PL" b="1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404664"/>
            <a:ext cx="91440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i="1" dirty="0">
                <a:latin typeface="Comic Sans MS" panose="030F0702030302020204" pitchFamily="66" charset="0"/>
              </a:rPr>
              <a:t>(*) </a:t>
            </a:r>
            <a:r>
              <a:rPr lang="en-US" sz="1600" i="1" dirty="0">
                <a:latin typeface="Comic Sans MS" panose="030F0702030302020204" pitchFamily="66" charset="0"/>
              </a:rPr>
              <a:t> However, one can also describe them by allowing for some specific log-periodic oscillations of the scale parameter T (both approaches  are numerically equivalent). </a:t>
            </a:r>
            <a:endParaRPr lang="pl-PL" sz="1600" i="1" dirty="0" smtClean="0">
              <a:latin typeface="Comic Sans MS" panose="030F0702030302020204" pitchFamily="66" charset="0"/>
            </a:endParaRPr>
          </a:p>
          <a:p>
            <a:endParaRPr lang="pl-PL" sz="16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pl-PL" b="1" dirty="0">
                <a:solidFill>
                  <a:srgbClr val="C00000"/>
                </a:solidFill>
                <a:latin typeface="Comic Sans MS" panose="030F0702030302020204" pitchFamily="66" charset="0"/>
              </a:rPr>
              <a:t>(*) We </a:t>
            </a:r>
            <a:r>
              <a:rPr lang="pl-PL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shall</a:t>
            </a:r>
            <a:r>
              <a:rPr lang="pl-PL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pl-PL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argue</a:t>
            </a:r>
            <a:r>
              <a:rPr lang="pl-PL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pl-PL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that</a:t>
            </a:r>
            <a:r>
              <a:rPr lang="pl-PL" b="1" dirty="0">
                <a:solidFill>
                  <a:srgbClr val="C00000"/>
                </a:solidFill>
                <a:latin typeface="Comic Sans MS" panose="030F0702030302020204" pitchFamily="66" charset="0"/>
              </a:rPr>
              <a:t> t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his could be connected with </a:t>
            </a:r>
            <a:r>
              <a:rPr lang="pl-PL" b="1" dirty="0">
                <a:solidFill>
                  <a:srgbClr val="C00000"/>
                </a:solidFill>
                <a:latin typeface="Comic Sans MS" panose="030F0702030302020204" pitchFamily="66" charset="0"/>
              </a:rPr>
              <a:t>the </a:t>
            </a:r>
            <a:r>
              <a:rPr lang="en-US" b="1" dirty="0">
                <a:solidFill>
                  <a:srgbClr val="0000FF"/>
                </a:solidFill>
                <a:latin typeface="Comic Sans MS" panose="030F0702030302020204" pitchFamily="66" charset="0"/>
              </a:rPr>
              <a:t>propagation of </a:t>
            </a:r>
            <a:r>
              <a:rPr lang="pl-PL" b="1" dirty="0" err="1" smtClean="0">
                <a:solidFill>
                  <a:srgbClr val="0000FF"/>
                </a:solidFill>
                <a:latin typeface="Comic Sans MS" panose="030F0702030302020204" pitchFamily="66" charset="0"/>
              </a:rPr>
              <a:t>some</a:t>
            </a:r>
            <a:r>
              <a:rPr lang="pl-PL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sound </a:t>
            </a:r>
            <a:r>
              <a:rPr lang="en-US" b="1" dirty="0">
                <a:solidFill>
                  <a:srgbClr val="0000FF"/>
                </a:solidFill>
                <a:latin typeface="Comic Sans MS" panose="030F0702030302020204" pitchFamily="66" charset="0"/>
              </a:rPr>
              <a:t>waves in hadronic matt</a:t>
            </a:r>
            <a:r>
              <a:rPr lang="pl-PL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er</a:t>
            </a:r>
            <a:r>
              <a:rPr lang="pl-PL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9673A7-0E80-4196-8526-3C45CF1DCB01}" type="slidenum">
              <a:rPr lang="pl-PL" smtClean="0"/>
              <a:pPr>
                <a:defRPr/>
              </a:pPr>
              <a:t>18</a:t>
            </a:fld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120848" y="44624"/>
            <a:ext cx="495649" cy="369332"/>
          </a:xfrm>
          <a:prstGeom prst="rect">
            <a:avLst/>
          </a:prstGeom>
          <a:solidFill>
            <a:srgbClr val="FFFF66"/>
          </a:solidFill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l-PL" b="1" dirty="0" smtClean="0">
                <a:latin typeface="Comic Sans MS" panose="030F0702030302020204" pitchFamily="66" charset="0"/>
              </a:rPr>
              <a:t>(3)</a:t>
            </a:r>
            <a:endParaRPr lang="pl-PL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59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-36512" y="457210"/>
            <a:ext cx="9144000" cy="6140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i="1" dirty="0">
                <a:latin typeface="Comic Sans MS" panose="030F0702030302020204" pitchFamily="66" charset="0"/>
              </a:rPr>
              <a:t>(*) </a:t>
            </a:r>
            <a:r>
              <a:rPr lang="en-US" sz="1600" i="1" dirty="0">
                <a:latin typeface="Comic Sans MS" panose="030F0702030302020204" pitchFamily="66" charset="0"/>
              </a:rPr>
              <a:t> However, one can also describe them by allowing for some specific log-periodic oscillations of the scale parameter T (both approaches  are numerically equivalent). </a:t>
            </a:r>
            <a:endParaRPr lang="pl-PL" sz="1600" i="1" dirty="0" smtClean="0">
              <a:latin typeface="Comic Sans MS" panose="030F0702030302020204" pitchFamily="66" charset="0"/>
            </a:endParaRPr>
          </a:p>
          <a:p>
            <a:endParaRPr lang="pl-PL" sz="16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pl-PL" sz="1600" i="1" dirty="0">
                <a:latin typeface="Comic Sans MS" panose="030F0702030302020204" pitchFamily="66" charset="0"/>
              </a:rPr>
              <a:t>(*) We </a:t>
            </a:r>
            <a:r>
              <a:rPr lang="pl-PL" sz="1600" i="1" dirty="0" err="1">
                <a:latin typeface="Comic Sans MS" panose="030F0702030302020204" pitchFamily="66" charset="0"/>
              </a:rPr>
              <a:t>shall</a:t>
            </a:r>
            <a:r>
              <a:rPr lang="pl-PL" sz="1600" i="1" dirty="0">
                <a:latin typeface="Comic Sans MS" panose="030F0702030302020204" pitchFamily="66" charset="0"/>
              </a:rPr>
              <a:t> </a:t>
            </a:r>
            <a:r>
              <a:rPr lang="pl-PL" sz="1600" i="1" dirty="0" err="1">
                <a:latin typeface="Comic Sans MS" panose="030F0702030302020204" pitchFamily="66" charset="0"/>
              </a:rPr>
              <a:t>argue</a:t>
            </a:r>
            <a:r>
              <a:rPr lang="pl-PL" sz="1600" i="1" dirty="0">
                <a:latin typeface="Comic Sans MS" panose="030F0702030302020204" pitchFamily="66" charset="0"/>
              </a:rPr>
              <a:t> </a:t>
            </a:r>
            <a:r>
              <a:rPr lang="pl-PL" sz="1600" i="1" dirty="0" err="1">
                <a:latin typeface="Comic Sans MS" panose="030F0702030302020204" pitchFamily="66" charset="0"/>
              </a:rPr>
              <a:t>that</a:t>
            </a:r>
            <a:r>
              <a:rPr lang="pl-PL" sz="1600" i="1" dirty="0">
                <a:latin typeface="Comic Sans MS" panose="030F0702030302020204" pitchFamily="66" charset="0"/>
              </a:rPr>
              <a:t> t</a:t>
            </a:r>
            <a:r>
              <a:rPr lang="en-US" sz="1600" i="1" dirty="0">
                <a:latin typeface="Comic Sans MS" panose="030F0702030302020204" pitchFamily="66" charset="0"/>
              </a:rPr>
              <a:t>his could be connected with </a:t>
            </a:r>
            <a:r>
              <a:rPr lang="pl-PL" sz="1600" i="1" dirty="0">
                <a:latin typeface="Comic Sans MS" panose="030F0702030302020204" pitchFamily="66" charset="0"/>
              </a:rPr>
              <a:t>the </a:t>
            </a:r>
            <a:r>
              <a:rPr lang="en-US" sz="1600" i="1" dirty="0">
                <a:latin typeface="Comic Sans MS" panose="030F0702030302020204" pitchFamily="66" charset="0"/>
              </a:rPr>
              <a:t>propagation of sound waves in hadronic matt</a:t>
            </a:r>
            <a:r>
              <a:rPr lang="pl-PL" sz="1600" i="1" dirty="0" smtClean="0">
                <a:latin typeface="Comic Sans MS" panose="030F0702030302020204" pitchFamily="66" charset="0"/>
              </a:rPr>
              <a:t>er.</a:t>
            </a:r>
          </a:p>
          <a:p>
            <a:pPr>
              <a:lnSpc>
                <a:spcPct val="150000"/>
              </a:lnSpc>
            </a:pPr>
            <a:r>
              <a:rPr lang="pl-PL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In </a:t>
            </a:r>
            <a:r>
              <a:rPr lang="pl-PL" b="1" i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particular</a:t>
            </a:r>
            <a:r>
              <a:rPr lang="pl-PL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l-PL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The </a:t>
            </a:r>
            <a:r>
              <a:rPr lang="pl-PL" b="1" i="1" dirty="0">
                <a:solidFill>
                  <a:srgbClr val="C00000"/>
                </a:solidFill>
                <a:latin typeface="Comic Sans MS" panose="030F0702030302020204" pitchFamily="66" charset="0"/>
              </a:rPr>
              <a:t>Fourier </a:t>
            </a:r>
            <a:r>
              <a:rPr lang="pl-PL" b="1" i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transform</a:t>
            </a:r>
            <a:r>
              <a:rPr lang="pl-PL" b="1" i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pl-PL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of </a:t>
            </a:r>
            <a:r>
              <a:rPr lang="pl-PL" b="1" i="1" dirty="0">
                <a:solidFill>
                  <a:srgbClr val="C00000"/>
                </a:solidFill>
                <a:latin typeface="Comic Sans MS" panose="030F0702030302020204" pitchFamily="66" charset="0"/>
              </a:rPr>
              <a:t>the log-</a:t>
            </a:r>
            <a:r>
              <a:rPr lang="pl-PL" b="1" i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periodically</a:t>
            </a:r>
            <a:r>
              <a:rPr lang="pl-PL" b="1" i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pl-PL" b="1" i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oscillating</a:t>
            </a:r>
            <a:r>
              <a:rPr lang="pl-PL" b="1" i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pl-PL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T</a:t>
            </a:r>
          </a:p>
          <a:p>
            <a:pPr>
              <a:lnSpc>
                <a:spcPct val="150000"/>
              </a:lnSpc>
            </a:pPr>
            <a:endParaRPr lang="pl-PL" b="1" i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pl-PL" b="1" i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pl-PL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   </a:t>
            </a:r>
            <a:r>
              <a:rPr lang="pl-PL" b="1" i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represents</a:t>
            </a:r>
            <a:r>
              <a:rPr lang="pl-PL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pl-PL" b="1" i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some</a:t>
            </a:r>
            <a:r>
              <a:rPr lang="pl-PL" b="1" i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pl-PL" b="1" i="1" dirty="0">
                <a:solidFill>
                  <a:srgbClr val="0000FF"/>
                </a:solidFill>
                <a:latin typeface="Comic Sans MS" panose="030F0702030302020204" pitchFamily="66" charset="0"/>
              </a:rPr>
              <a:t>log-</a:t>
            </a:r>
            <a:r>
              <a:rPr lang="pl-PL" b="1" i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periodic</a:t>
            </a:r>
            <a:r>
              <a:rPr lang="pl-PL" b="1" i="1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pl-PL" b="1" i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acoustic</a:t>
            </a:r>
            <a:r>
              <a:rPr lang="pl-PL" b="1" i="1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pl-PL" b="1" i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wave</a:t>
            </a:r>
            <a:r>
              <a:rPr lang="pl-PL" b="1" i="1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pl-PL" b="1" i="1" dirty="0">
                <a:solidFill>
                  <a:srgbClr val="C00000"/>
                </a:solidFill>
                <a:latin typeface="Comic Sans MS" panose="030F0702030302020204" pitchFamily="66" charset="0"/>
              </a:rPr>
              <a:t>forming in the </a:t>
            </a:r>
            <a:r>
              <a:rPr lang="pl-PL" b="1" i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source</a:t>
            </a:r>
            <a:r>
              <a:rPr lang="pl-PL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.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l-PL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The </a:t>
            </a:r>
            <a:r>
              <a:rPr lang="pl-PL" b="1" i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corresponding</a:t>
            </a:r>
            <a:r>
              <a:rPr lang="pl-PL" b="1" i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pl-PL" b="1" i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wave</a:t>
            </a:r>
            <a:r>
              <a:rPr lang="pl-PL" b="1" i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pl-PL" b="1" i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equation</a:t>
            </a:r>
            <a:r>
              <a:rPr lang="pl-PL" b="1" i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pl-PL" b="1" i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has</a:t>
            </a:r>
            <a:r>
              <a:rPr lang="pl-PL" b="1" i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pl-PL" b="1" i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self-similar</a:t>
            </a:r>
            <a:r>
              <a:rPr lang="pl-PL" b="1" i="1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pl-PL" b="1" i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solutions</a:t>
            </a:r>
            <a:r>
              <a:rPr lang="pl-PL" b="1" i="1" dirty="0">
                <a:solidFill>
                  <a:srgbClr val="0000FF"/>
                </a:solidFill>
                <a:latin typeface="Comic Sans MS" panose="030F0702030302020204" pitchFamily="66" charset="0"/>
              </a:rPr>
              <a:t> of the </a:t>
            </a:r>
            <a:r>
              <a:rPr lang="pl-PL" b="1" i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second</a:t>
            </a:r>
            <a:r>
              <a:rPr lang="pl-PL" b="1" i="1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pl-PL" b="1" i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kind</a:t>
            </a:r>
            <a:r>
              <a:rPr lang="pl-PL" b="1" i="1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pl-PL" b="1" i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connected</a:t>
            </a:r>
            <a:r>
              <a:rPr lang="pl-PL" b="1" i="1" dirty="0">
                <a:solidFill>
                  <a:srgbClr val="C00000"/>
                </a:solidFill>
                <a:latin typeface="Comic Sans MS" panose="030F0702030302020204" pitchFamily="66" charset="0"/>
              </a:rPr>
              <a:t> with the </a:t>
            </a:r>
            <a:r>
              <a:rPr lang="pl-PL" b="1" i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so</a:t>
            </a:r>
            <a:r>
              <a:rPr lang="pl-PL" b="1" i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pl-PL" b="1" i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called</a:t>
            </a:r>
            <a:r>
              <a:rPr lang="pl-PL" b="1" i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pl-PL" b="1" i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intermediate</a:t>
            </a:r>
            <a:r>
              <a:rPr lang="pl-PL" b="1" i="1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pl-PL" b="1" i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asymptotic</a:t>
            </a:r>
            <a:r>
              <a:rPr lang="pl-PL" b="1" i="1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pl-PL" b="1" i="1" dirty="0">
                <a:solidFill>
                  <a:srgbClr val="C00000"/>
                </a:solidFill>
                <a:latin typeface="Comic Sans MS" panose="030F0702030302020204" pitchFamily="66" charset="0"/>
              </a:rPr>
              <a:t>(</a:t>
            </a:r>
            <a:r>
              <a:rPr lang="pl-PL" b="1" i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observed</a:t>
            </a:r>
            <a:r>
              <a:rPr lang="pl-PL" b="1" i="1" dirty="0">
                <a:solidFill>
                  <a:srgbClr val="C00000"/>
                </a:solidFill>
                <a:latin typeface="Comic Sans MS" panose="030F0702030302020204" pitchFamily="66" charset="0"/>
              </a:rPr>
              <a:t> in </a:t>
            </a:r>
            <a:r>
              <a:rPr lang="pl-PL" b="1" i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phenomena</a:t>
            </a:r>
            <a:r>
              <a:rPr lang="pl-PL" b="1" i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pl-PL" b="1" i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which</a:t>
            </a:r>
            <a:r>
              <a:rPr lang="pl-PL" b="1" i="1" dirty="0">
                <a:solidFill>
                  <a:srgbClr val="C00000"/>
                </a:solidFill>
                <a:latin typeface="Comic Sans MS" panose="030F0702030302020204" pitchFamily="66" charset="0"/>
              </a:rPr>
              <a:t> do not </a:t>
            </a:r>
            <a:r>
              <a:rPr lang="pl-PL" b="1" i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depend</a:t>
            </a:r>
            <a:r>
              <a:rPr lang="pl-PL" b="1" i="1" dirty="0">
                <a:solidFill>
                  <a:srgbClr val="C00000"/>
                </a:solidFill>
                <a:latin typeface="Comic Sans MS" panose="030F0702030302020204" pitchFamily="66" charset="0"/>
              </a:rPr>
              <a:t> on the </a:t>
            </a:r>
            <a:r>
              <a:rPr lang="pl-PL" b="1" i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initial</a:t>
            </a:r>
            <a:r>
              <a:rPr lang="pl-PL" b="1" i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pl-PL" b="1" i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conditions</a:t>
            </a:r>
            <a:r>
              <a:rPr lang="pl-PL" b="1" i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pl-PL" b="1" i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because</a:t>
            </a:r>
            <a:r>
              <a:rPr lang="pl-PL" b="1" i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pl-PL" b="1" i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sufficient</a:t>
            </a:r>
            <a:r>
              <a:rPr lang="pl-PL" b="1" i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pl-PL" b="1" i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time</a:t>
            </a:r>
            <a:r>
              <a:rPr lang="pl-PL" b="1" i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pl-PL" b="1" i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has</a:t>
            </a:r>
            <a:r>
              <a:rPr lang="pl-PL" b="1" i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pl-PL" b="1" i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already</a:t>
            </a:r>
            <a:r>
              <a:rPr lang="pl-PL" b="1" i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pl-PL" b="1" i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passed</a:t>
            </a:r>
            <a:r>
              <a:rPr lang="pl-PL" b="1" i="1" dirty="0">
                <a:solidFill>
                  <a:srgbClr val="C00000"/>
                </a:solidFill>
                <a:latin typeface="Comic Sans MS" panose="030F0702030302020204" pitchFamily="66" charset="0"/>
              </a:rPr>
              <a:t>, </a:t>
            </a:r>
            <a:r>
              <a:rPr lang="pl-PL" b="1" i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although</a:t>
            </a:r>
            <a:r>
              <a:rPr lang="pl-PL" b="1" i="1" dirty="0">
                <a:solidFill>
                  <a:srgbClr val="C00000"/>
                </a:solidFill>
                <a:latin typeface="Comic Sans MS" panose="030F0702030302020204" pitchFamily="66" charset="0"/>
              </a:rPr>
              <a:t> the system </a:t>
            </a:r>
            <a:r>
              <a:rPr lang="pl-PL" b="1" i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considered</a:t>
            </a:r>
            <a:r>
              <a:rPr lang="pl-PL" b="1" i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pl-PL" b="1" i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is</a:t>
            </a:r>
            <a:r>
              <a:rPr lang="pl-PL" b="1" i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pl-PL" b="1" i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still</a:t>
            </a:r>
            <a:r>
              <a:rPr lang="pl-PL" b="1" i="1" dirty="0">
                <a:solidFill>
                  <a:srgbClr val="C00000"/>
                </a:solidFill>
                <a:latin typeface="Comic Sans MS" panose="030F0702030302020204" pitchFamily="66" charset="0"/>
              </a:rPr>
              <a:t> out of </a:t>
            </a:r>
            <a:r>
              <a:rPr lang="pl-PL" b="1" i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equilibrium</a:t>
            </a:r>
            <a:r>
              <a:rPr lang="pl-PL" b="1" i="1" dirty="0">
                <a:solidFill>
                  <a:srgbClr val="C00000"/>
                </a:solidFill>
                <a:latin typeface="Comic Sans MS" panose="030F0702030302020204" pitchFamily="66" charset="0"/>
              </a:rPr>
              <a:t>). </a:t>
            </a:r>
            <a:endParaRPr lang="pl-PL" b="1" i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pl-PL" i="1" dirty="0" smtClean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9673A7-0E80-4196-8526-3C45CF1DCB01}" type="slidenum">
              <a:rPr lang="pl-PL" smtClean="0"/>
              <a:pPr>
                <a:defRPr/>
              </a:pPr>
              <a:t>19</a:t>
            </a:fld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120848" y="44624"/>
            <a:ext cx="495649" cy="369332"/>
          </a:xfrm>
          <a:prstGeom prst="rect">
            <a:avLst/>
          </a:prstGeom>
          <a:solidFill>
            <a:srgbClr val="FFFF66"/>
          </a:solidFill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l-PL" b="1" dirty="0" smtClean="0">
                <a:latin typeface="Comic Sans MS" panose="030F0702030302020204" pitchFamily="66" charset="0"/>
              </a:rPr>
              <a:t>(3)</a:t>
            </a:r>
            <a:endParaRPr lang="pl-PL" b="1" dirty="0">
              <a:latin typeface="Comic Sans MS" panose="030F0702030302020204" pitchFamily="66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62392" y="2981655"/>
            <a:ext cx="3285672" cy="447345"/>
          </a:xfrm>
          <a:prstGeom prst="rect">
            <a:avLst/>
          </a:prstGeom>
          <a:solidFill>
            <a:srgbClr val="FFFF00"/>
          </a:solidFill>
          <a:ln w="28575">
            <a:solidFill>
              <a:srgbClr val="C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799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1D163-5089-414A-ABE9-A8B88A09100C}" type="slidenum">
              <a:rPr lang="pl-PL" smtClean="0"/>
              <a:t>2</a:t>
            </a:fld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899592" y="460404"/>
            <a:ext cx="79208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Content:</a:t>
            </a:r>
          </a:p>
          <a:p>
            <a:endParaRPr lang="pl-PL" sz="20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000" i="1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342900" indent="-342900">
              <a:buAutoNum type="arabicParenBoth"/>
            </a:pPr>
            <a:r>
              <a:rPr lang="pl-PL" sz="2000" i="1" dirty="0" err="1" smtClean="0">
                <a:latin typeface="Comic Sans MS" panose="030F0702030302020204" pitchFamily="66" charset="0"/>
                <a:cs typeface="Arial" panose="020B0604020202020204" pitchFamily="34" charset="0"/>
              </a:rPr>
              <a:t>Introduction</a:t>
            </a:r>
            <a:r>
              <a:rPr lang="pl-PL" sz="2000" i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: log-</a:t>
            </a:r>
            <a:r>
              <a:rPr lang="pl-PL" sz="2000" i="1" dirty="0" err="1" smtClean="0">
                <a:latin typeface="Comic Sans MS" panose="030F0702030302020204" pitchFamily="66" charset="0"/>
                <a:cs typeface="Arial" panose="020B0604020202020204" pitchFamily="34" charset="0"/>
              </a:rPr>
              <a:t>periodic</a:t>
            </a:r>
            <a:r>
              <a:rPr lang="pl-PL" sz="2000" i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pl-PL" sz="2000" i="1" dirty="0" err="1" smtClean="0">
                <a:latin typeface="Comic Sans MS" panose="030F0702030302020204" pitchFamily="66" charset="0"/>
                <a:cs typeface="Arial" panose="020B0604020202020204" pitchFamily="34" charset="0"/>
              </a:rPr>
              <a:t>oscillations</a:t>
            </a:r>
            <a:r>
              <a:rPr lang="pl-PL" sz="2000" i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pl-PL" sz="2000" i="1" dirty="0" err="1" smtClean="0">
                <a:latin typeface="Comic Sans MS" panose="030F0702030302020204" pitchFamily="66" charset="0"/>
                <a:cs typeface="Arial" panose="020B0604020202020204" pitchFamily="34" charset="0"/>
              </a:rPr>
              <a:t>decorating</a:t>
            </a:r>
            <a:r>
              <a:rPr lang="pl-PL" sz="2000" i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</a:p>
          <a:p>
            <a:r>
              <a:rPr lang="pl-PL" sz="2000" i="1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pl-PL" sz="2000" i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                         quasi-</a:t>
            </a:r>
            <a:r>
              <a:rPr lang="pl-PL" sz="2000" i="1" dirty="0" err="1" smtClean="0">
                <a:latin typeface="Comic Sans MS" panose="030F0702030302020204" pitchFamily="66" charset="0"/>
                <a:cs typeface="Arial" panose="020B0604020202020204" pitchFamily="34" charset="0"/>
              </a:rPr>
              <a:t>power</a:t>
            </a:r>
            <a:r>
              <a:rPr lang="pl-PL" sz="2000" i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-</a:t>
            </a:r>
            <a:r>
              <a:rPr lang="pl-PL" sz="2000" i="1" dirty="0" err="1" smtClean="0">
                <a:latin typeface="Comic Sans MS" panose="030F0702030302020204" pitchFamily="66" charset="0"/>
                <a:cs typeface="Arial" panose="020B0604020202020204" pitchFamily="34" charset="0"/>
              </a:rPr>
              <a:t>like</a:t>
            </a:r>
            <a:r>
              <a:rPr lang="pl-PL" sz="2000" i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Tsallis </a:t>
            </a:r>
            <a:r>
              <a:rPr lang="pl-PL" sz="2000" i="1" dirty="0" err="1" smtClean="0">
                <a:latin typeface="Comic Sans MS" panose="030F0702030302020204" pitchFamily="66" charset="0"/>
                <a:cs typeface="Arial" panose="020B0604020202020204" pitchFamily="34" charset="0"/>
              </a:rPr>
              <a:t>distributions</a:t>
            </a:r>
            <a:endParaRPr lang="pl-PL" sz="2000" i="1" dirty="0" smtClean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pl-PL" sz="2000" i="1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pl-PL" sz="2000" i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                         </a:t>
            </a:r>
            <a:r>
              <a:rPr lang="pl-PL" sz="2000" i="1" dirty="0" smtClean="0">
                <a:solidFill>
                  <a:srgbClr val="C0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Wingdings" panose="05000000000000000000" pitchFamily="2" charset="2"/>
              </a:rPr>
              <a:t>  </a:t>
            </a:r>
            <a:r>
              <a:rPr lang="pl-PL" sz="2000" i="1" dirty="0" err="1" smtClean="0">
                <a:latin typeface="Comic Sans MS" panose="030F0702030302020204" pitchFamily="66" charset="0"/>
                <a:cs typeface="Arial" panose="020B0604020202020204" pitchFamily="34" charset="0"/>
              </a:rPr>
              <a:t>scale-invariance</a:t>
            </a:r>
            <a:r>
              <a:rPr lang="pl-PL" sz="2000" i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pl-PL" sz="2000" i="1" dirty="0" smtClean="0">
                <a:solidFill>
                  <a:srgbClr val="0000FF"/>
                </a:solidFill>
                <a:latin typeface="Comic Sans MS" panose="030F0702030302020204" pitchFamily="66" charset="0"/>
                <a:cs typeface="Arial" panose="020B0604020202020204" pitchFamily="34" charset="0"/>
                <a:sym typeface="Wingdings" panose="05000000000000000000" pitchFamily="2" charset="2"/>
              </a:rPr>
              <a:t></a:t>
            </a:r>
            <a:r>
              <a:rPr lang="pl-PL" sz="2000" i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 </a:t>
            </a:r>
            <a:r>
              <a:rPr lang="pl-PL" sz="2000" i="1" dirty="0" err="1" smtClean="0">
                <a:solidFill>
                  <a:srgbClr val="0000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complex</a:t>
            </a:r>
            <a:r>
              <a:rPr lang="pl-PL" sz="2000" i="1" dirty="0" smtClean="0">
                <a:solidFill>
                  <a:srgbClr val="0000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pl-PL" sz="2000" i="1" dirty="0" err="1" smtClean="0">
                <a:solidFill>
                  <a:srgbClr val="0000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power</a:t>
            </a:r>
            <a:r>
              <a:rPr lang="pl-PL" sz="2000" i="1" dirty="0" smtClean="0">
                <a:solidFill>
                  <a:srgbClr val="0000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index</a:t>
            </a:r>
            <a:r>
              <a:rPr lang="pl-PL" sz="2000" i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?  </a:t>
            </a:r>
          </a:p>
          <a:p>
            <a:endParaRPr lang="pl-PL" sz="2000" i="1" dirty="0" smtClean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endParaRPr lang="pl-PL" sz="2000" i="1" dirty="0" smtClean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pl-PL" sz="2000" i="1" dirty="0" smtClean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(</a:t>
            </a:r>
            <a:r>
              <a:rPr lang="pl-PL" sz="2000" i="1" dirty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2</a:t>
            </a:r>
            <a:r>
              <a:rPr lang="pl-PL" sz="2000" i="1" dirty="0" smtClean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) Or, </a:t>
            </a:r>
            <a:r>
              <a:rPr lang="pl-PL" sz="2000" i="1" dirty="0" err="1" smtClean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rather</a:t>
            </a:r>
            <a:r>
              <a:rPr lang="pl-PL" sz="2000" i="1" dirty="0" smtClean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, </a:t>
            </a:r>
            <a:r>
              <a:rPr lang="pl-PL" sz="2000" i="1" dirty="0" smtClean="0">
                <a:solidFill>
                  <a:srgbClr val="C0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pl-PL" sz="2000" i="1" dirty="0" smtClean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pl-PL" sz="2000" i="1" dirty="0" smtClean="0">
                <a:solidFill>
                  <a:srgbClr val="0000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log-</a:t>
            </a:r>
            <a:r>
              <a:rPr lang="pl-PL" sz="2000" i="1" dirty="0" err="1" smtClean="0">
                <a:solidFill>
                  <a:srgbClr val="0000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periodically</a:t>
            </a:r>
            <a:r>
              <a:rPr lang="pl-PL" sz="2000" i="1" dirty="0" smtClean="0">
                <a:solidFill>
                  <a:srgbClr val="0000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pl-PL" sz="2000" i="1" dirty="0" err="1" smtClean="0">
                <a:solidFill>
                  <a:srgbClr val="0000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oscillating</a:t>
            </a:r>
            <a:r>
              <a:rPr lang="pl-PL" sz="2000" i="1" dirty="0" smtClean="0">
                <a:solidFill>
                  <a:srgbClr val="0000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pl-PL" sz="2000" i="1" dirty="0" err="1" smtClean="0">
                <a:solidFill>
                  <a:srgbClr val="0000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scale</a:t>
            </a:r>
            <a:r>
              <a:rPr lang="pl-PL" sz="2000" i="1" dirty="0" smtClean="0">
                <a:solidFill>
                  <a:srgbClr val="0000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pl-PL" sz="2000" i="1" dirty="0" err="1" smtClean="0">
                <a:solidFill>
                  <a:srgbClr val="0000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parameter</a:t>
            </a:r>
            <a:endParaRPr lang="pl-PL" sz="2000" i="1" dirty="0" smtClean="0">
              <a:solidFill>
                <a:srgbClr val="0000FF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pl-PL" sz="2000" i="1" dirty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pl-PL" sz="2000" i="1" dirty="0" smtClean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                           (</a:t>
            </a:r>
            <a:r>
              <a:rPr lang="pl-PL" sz="2000" i="1" dirty="0" err="1" smtClean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temperature</a:t>
            </a:r>
            <a:r>
              <a:rPr lang="pl-PL" sz="2000" i="1" dirty="0" smtClean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)?</a:t>
            </a:r>
            <a:endParaRPr lang="pl-PL" sz="2000" i="1" dirty="0" smtClean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lvl="0"/>
            <a:endParaRPr lang="pl-PL" sz="2000" i="1" dirty="0">
              <a:solidFill>
                <a:prstClr val="black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lvl="0"/>
            <a:endParaRPr lang="pl-PL" sz="2000" i="1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pl-PL" sz="2000" i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(</a:t>
            </a:r>
            <a:r>
              <a:rPr lang="pl-PL" sz="2000" i="1" dirty="0">
                <a:latin typeface="Comic Sans MS" panose="030F0702030302020204" pitchFamily="66" charset="0"/>
                <a:cs typeface="Arial" panose="020B0604020202020204" pitchFamily="34" charset="0"/>
              </a:rPr>
              <a:t>3</a:t>
            </a:r>
            <a:r>
              <a:rPr lang="pl-PL" sz="2000" i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) </a:t>
            </a:r>
            <a:r>
              <a:rPr lang="pl-PL" sz="2000" i="1" dirty="0" err="1" smtClean="0">
                <a:latin typeface="Comic Sans MS" panose="030F0702030302020204" pitchFamily="66" charset="0"/>
                <a:cs typeface="Arial" panose="020B0604020202020204" pitchFamily="34" charset="0"/>
              </a:rPr>
              <a:t>If</a:t>
            </a:r>
            <a:r>
              <a:rPr lang="pl-PL" sz="2000" i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pl-PL" sz="2000" i="1" dirty="0" err="1" smtClean="0">
                <a:latin typeface="Comic Sans MS" panose="030F0702030302020204" pitchFamily="66" charset="0"/>
                <a:cs typeface="Arial" panose="020B0604020202020204" pitchFamily="34" charset="0"/>
              </a:rPr>
              <a:t>so</a:t>
            </a:r>
            <a:r>
              <a:rPr lang="pl-PL" sz="2000" i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, one </a:t>
            </a:r>
            <a:r>
              <a:rPr lang="pl-PL" sz="2000" i="1" dirty="0" err="1" smtClean="0">
                <a:latin typeface="Comic Sans MS" panose="030F0702030302020204" pitchFamily="66" charset="0"/>
                <a:cs typeface="Arial" panose="020B0604020202020204" pitchFamily="34" charset="0"/>
              </a:rPr>
              <a:t>is</a:t>
            </a:r>
            <a:r>
              <a:rPr lang="pl-PL" sz="2000" i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pl-PL" sz="2000" i="1" dirty="0" err="1" smtClean="0">
                <a:latin typeface="Comic Sans MS" panose="030F0702030302020204" pitchFamily="66" charset="0"/>
                <a:cs typeface="Arial" panose="020B0604020202020204" pitchFamily="34" charset="0"/>
              </a:rPr>
              <a:t>dealing</a:t>
            </a:r>
            <a:r>
              <a:rPr lang="pl-PL" sz="2000" i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with </a:t>
            </a:r>
            <a:r>
              <a:rPr lang="pl-PL" sz="2000" i="1" dirty="0" err="1" smtClean="0">
                <a:latin typeface="Comic Sans MS" panose="030F0702030302020204" pitchFamily="66" charset="0"/>
                <a:cs typeface="Arial" panose="020B0604020202020204" pitchFamily="34" charset="0"/>
              </a:rPr>
              <a:t>sound</a:t>
            </a:r>
            <a:r>
              <a:rPr lang="pl-PL" sz="2000" i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pl-PL" sz="2000" i="1" dirty="0" err="1" smtClean="0">
                <a:latin typeface="Comic Sans MS" panose="030F0702030302020204" pitchFamily="66" charset="0"/>
                <a:cs typeface="Arial" panose="020B0604020202020204" pitchFamily="34" charset="0"/>
              </a:rPr>
              <a:t>waves</a:t>
            </a:r>
            <a:r>
              <a:rPr lang="pl-PL" sz="2000" i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in </a:t>
            </a:r>
            <a:r>
              <a:rPr lang="pl-PL" sz="2000" i="1" dirty="0" err="1" smtClean="0">
                <a:latin typeface="Comic Sans MS" panose="030F0702030302020204" pitchFamily="66" charset="0"/>
                <a:cs typeface="Arial" panose="020B0604020202020204" pitchFamily="34" charset="0"/>
              </a:rPr>
              <a:t>hadronic</a:t>
            </a:r>
            <a:r>
              <a:rPr lang="pl-PL" sz="2000" i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pl-PL" sz="2000" i="1" dirty="0" err="1" smtClean="0">
                <a:latin typeface="Comic Sans MS" panose="030F0702030302020204" pitchFamily="66" charset="0"/>
                <a:cs typeface="Arial" panose="020B0604020202020204" pitchFamily="34" charset="0"/>
              </a:rPr>
              <a:t>matter</a:t>
            </a:r>
            <a:endParaRPr lang="pl-PL" sz="2000" i="1" dirty="0" smtClean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pl-PL" sz="2000" i="1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pl-PL" sz="2000" i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                                           </a:t>
            </a:r>
            <a:r>
              <a:rPr lang="pl-PL" sz="2000" i="1" dirty="0" smtClean="0">
                <a:solidFill>
                  <a:srgbClr val="0000FF"/>
                </a:solidFill>
                <a:latin typeface="Comic Sans MS" panose="030F0702030302020204" pitchFamily="66" charset="0"/>
                <a:cs typeface="Arial" panose="020B0604020202020204" pitchFamily="34" charset="0"/>
                <a:sym typeface="Wingdings" panose="05000000000000000000" pitchFamily="2" charset="2"/>
              </a:rPr>
              <a:t>  </a:t>
            </a:r>
            <a:r>
              <a:rPr lang="pl-PL" sz="2000" i="1" dirty="0" err="1" smtClean="0">
                <a:solidFill>
                  <a:srgbClr val="0000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self-similarity</a:t>
            </a:r>
            <a:r>
              <a:rPr lang="pl-PL" sz="2000" i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.</a:t>
            </a:r>
          </a:p>
          <a:p>
            <a:endParaRPr lang="pl-PL" sz="2000" i="1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pl-PL" sz="2000" i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(4)  </a:t>
            </a:r>
            <a:r>
              <a:rPr lang="pl-PL" sz="2000" i="1" dirty="0" err="1">
                <a:latin typeface="Comic Sans MS" panose="030F0702030302020204" pitchFamily="66" charset="0"/>
                <a:cs typeface="Arial" panose="020B0604020202020204" pitchFamily="34" charset="0"/>
              </a:rPr>
              <a:t>P</a:t>
            </a:r>
            <a:r>
              <a:rPr lang="pl-PL" sz="2000" i="1" dirty="0" err="1" smtClean="0">
                <a:latin typeface="Comic Sans MS" panose="030F0702030302020204" pitchFamily="66" charset="0"/>
                <a:cs typeface="Arial" panose="020B0604020202020204" pitchFamily="34" charset="0"/>
              </a:rPr>
              <a:t>ossible</a:t>
            </a:r>
            <a:r>
              <a:rPr lang="pl-PL" sz="2000" i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pl-PL" sz="2000" i="1" dirty="0" err="1" smtClean="0">
                <a:latin typeface="Comic Sans MS" panose="030F0702030302020204" pitchFamily="66" charset="0"/>
                <a:cs typeface="Arial" panose="020B0604020202020204" pitchFamily="34" charset="0"/>
              </a:rPr>
              <a:t>experimental</a:t>
            </a:r>
            <a:r>
              <a:rPr lang="pl-PL" sz="2000" i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pl-PL" sz="2000" i="1" dirty="0" err="1" smtClean="0">
                <a:latin typeface="Comic Sans MS" panose="030F0702030302020204" pitchFamily="66" charset="0"/>
                <a:cs typeface="Arial" panose="020B0604020202020204" pitchFamily="34" charset="0"/>
              </a:rPr>
              <a:t>confirmation</a:t>
            </a:r>
            <a:r>
              <a:rPr lang="pl-PL" sz="2000" i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.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63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-36512" y="457210"/>
            <a:ext cx="91440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i="1" dirty="0">
                <a:latin typeface="Comic Sans MS" panose="030F0702030302020204" pitchFamily="66" charset="0"/>
              </a:rPr>
              <a:t>(*) </a:t>
            </a:r>
            <a:r>
              <a:rPr lang="en-US" sz="1600" i="1" dirty="0">
                <a:latin typeface="Comic Sans MS" panose="030F0702030302020204" pitchFamily="66" charset="0"/>
              </a:rPr>
              <a:t> However, one can also describe them by allowing for some specific log-periodic oscillations of the scale parameter T (both approaches  are numerically equivalent). </a:t>
            </a:r>
            <a:endParaRPr lang="pl-PL" sz="1600" i="1" dirty="0" smtClean="0">
              <a:latin typeface="Comic Sans MS" panose="030F0702030302020204" pitchFamily="66" charset="0"/>
            </a:endParaRPr>
          </a:p>
          <a:p>
            <a:endParaRPr lang="pl-PL" sz="16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pl-PL" sz="1600" i="1" dirty="0">
                <a:latin typeface="Comic Sans MS" panose="030F0702030302020204" pitchFamily="66" charset="0"/>
              </a:rPr>
              <a:t>(*) We </a:t>
            </a:r>
            <a:r>
              <a:rPr lang="pl-PL" sz="1600" i="1" dirty="0" err="1">
                <a:latin typeface="Comic Sans MS" panose="030F0702030302020204" pitchFamily="66" charset="0"/>
              </a:rPr>
              <a:t>shall</a:t>
            </a:r>
            <a:r>
              <a:rPr lang="pl-PL" sz="1600" i="1" dirty="0">
                <a:latin typeface="Comic Sans MS" panose="030F0702030302020204" pitchFamily="66" charset="0"/>
              </a:rPr>
              <a:t> </a:t>
            </a:r>
            <a:r>
              <a:rPr lang="pl-PL" sz="1600" i="1" dirty="0" err="1">
                <a:latin typeface="Comic Sans MS" panose="030F0702030302020204" pitchFamily="66" charset="0"/>
              </a:rPr>
              <a:t>argue</a:t>
            </a:r>
            <a:r>
              <a:rPr lang="pl-PL" sz="1600" i="1" dirty="0">
                <a:latin typeface="Comic Sans MS" panose="030F0702030302020204" pitchFamily="66" charset="0"/>
              </a:rPr>
              <a:t> </a:t>
            </a:r>
            <a:r>
              <a:rPr lang="pl-PL" sz="1600" i="1" dirty="0" err="1">
                <a:latin typeface="Comic Sans MS" panose="030F0702030302020204" pitchFamily="66" charset="0"/>
              </a:rPr>
              <a:t>that</a:t>
            </a:r>
            <a:r>
              <a:rPr lang="pl-PL" sz="1600" i="1" dirty="0">
                <a:latin typeface="Comic Sans MS" panose="030F0702030302020204" pitchFamily="66" charset="0"/>
              </a:rPr>
              <a:t> t</a:t>
            </a:r>
            <a:r>
              <a:rPr lang="en-US" sz="1600" i="1" dirty="0">
                <a:latin typeface="Comic Sans MS" panose="030F0702030302020204" pitchFamily="66" charset="0"/>
              </a:rPr>
              <a:t>his could be connected with </a:t>
            </a:r>
            <a:r>
              <a:rPr lang="pl-PL" sz="1600" i="1" dirty="0">
                <a:latin typeface="Comic Sans MS" panose="030F0702030302020204" pitchFamily="66" charset="0"/>
              </a:rPr>
              <a:t>the </a:t>
            </a:r>
            <a:r>
              <a:rPr lang="en-US" sz="1600" i="1" dirty="0">
                <a:latin typeface="Comic Sans MS" panose="030F0702030302020204" pitchFamily="66" charset="0"/>
              </a:rPr>
              <a:t>propagation of sound waves in hadronic matt</a:t>
            </a:r>
            <a:r>
              <a:rPr lang="pl-PL" sz="1600" i="1" dirty="0" smtClean="0">
                <a:latin typeface="Comic Sans MS" panose="030F0702030302020204" pitchFamily="66" charset="0"/>
              </a:rPr>
              <a:t>er.</a:t>
            </a:r>
          </a:p>
          <a:p>
            <a:pPr>
              <a:lnSpc>
                <a:spcPct val="150000"/>
              </a:lnSpc>
            </a:pPr>
            <a:r>
              <a:rPr lang="pl-PL" sz="1600" i="1" dirty="0" smtClean="0">
                <a:latin typeface="Comic Sans MS" panose="030F0702030302020204" pitchFamily="66" charset="0"/>
              </a:rPr>
              <a:t>In </a:t>
            </a:r>
            <a:r>
              <a:rPr lang="pl-PL" sz="1600" i="1" dirty="0" err="1" smtClean="0">
                <a:latin typeface="Comic Sans MS" panose="030F0702030302020204" pitchFamily="66" charset="0"/>
              </a:rPr>
              <a:t>particular</a:t>
            </a:r>
            <a:r>
              <a:rPr lang="pl-PL" sz="1600" i="1" dirty="0" smtClean="0">
                <a:latin typeface="Comic Sans MS" panose="030F0702030302020204" pitchFamily="66" charset="0"/>
              </a:rPr>
              <a:t>: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l-PL" sz="1600" i="1" dirty="0" smtClean="0">
                <a:latin typeface="Comic Sans MS" panose="030F0702030302020204" pitchFamily="66" charset="0"/>
              </a:rPr>
              <a:t>The </a:t>
            </a:r>
            <a:r>
              <a:rPr lang="pl-PL" sz="1600" i="1" dirty="0">
                <a:latin typeface="Comic Sans MS" panose="030F0702030302020204" pitchFamily="66" charset="0"/>
              </a:rPr>
              <a:t>Fourier </a:t>
            </a:r>
            <a:r>
              <a:rPr lang="pl-PL" sz="1600" i="1" dirty="0" err="1">
                <a:latin typeface="Comic Sans MS" panose="030F0702030302020204" pitchFamily="66" charset="0"/>
              </a:rPr>
              <a:t>transform</a:t>
            </a:r>
            <a:r>
              <a:rPr lang="pl-PL" sz="1600" i="1" dirty="0">
                <a:latin typeface="Comic Sans MS" panose="030F0702030302020204" pitchFamily="66" charset="0"/>
              </a:rPr>
              <a:t> </a:t>
            </a:r>
            <a:r>
              <a:rPr lang="pl-PL" sz="1600" i="1" dirty="0" smtClean="0">
                <a:latin typeface="Comic Sans MS" panose="030F0702030302020204" pitchFamily="66" charset="0"/>
              </a:rPr>
              <a:t>of </a:t>
            </a:r>
            <a:r>
              <a:rPr lang="pl-PL" sz="1600" i="1" dirty="0">
                <a:latin typeface="Comic Sans MS" panose="030F0702030302020204" pitchFamily="66" charset="0"/>
              </a:rPr>
              <a:t>the log-</a:t>
            </a:r>
            <a:r>
              <a:rPr lang="pl-PL" sz="1600" i="1" dirty="0" err="1">
                <a:latin typeface="Comic Sans MS" panose="030F0702030302020204" pitchFamily="66" charset="0"/>
              </a:rPr>
              <a:t>periodically</a:t>
            </a:r>
            <a:r>
              <a:rPr lang="pl-PL" sz="1600" i="1" dirty="0">
                <a:latin typeface="Comic Sans MS" panose="030F0702030302020204" pitchFamily="66" charset="0"/>
              </a:rPr>
              <a:t> </a:t>
            </a:r>
            <a:r>
              <a:rPr lang="pl-PL" sz="1600" i="1" dirty="0" err="1">
                <a:latin typeface="Comic Sans MS" panose="030F0702030302020204" pitchFamily="66" charset="0"/>
              </a:rPr>
              <a:t>oscillating</a:t>
            </a:r>
            <a:r>
              <a:rPr lang="pl-PL" sz="1600" i="1" dirty="0">
                <a:latin typeface="Comic Sans MS" panose="030F0702030302020204" pitchFamily="66" charset="0"/>
              </a:rPr>
              <a:t> </a:t>
            </a:r>
            <a:r>
              <a:rPr lang="pl-PL" sz="1600" i="1" dirty="0" smtClean="0">
                <a:latin typeface="Comic Sans MS" panose="030F0702030302020204" pitchFamily="66" charset="0"/>
              </a:rPr>
              <a:t>T</a:t>
            </a:r>
          </a:p>
          <a:p>
            <a:pPr>
              <a:lnSpc>
                <a:spcPct val="150000"/>
              </a:lnSpc>
            </a:pPr>
            <a:endParaRPr lang="pl-PL" sz="1600" i="1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pl-PL" sz="1600" i="1" dirty="0" smtClean="0">
                <a:latin typeface="Comic Sans MS" panose="030F0702030302020204" pitchFamily="66" charset="0"/>
              </a:rPr>
              <a:t>    </a:t>
            </a:r>
            <a:r>
              <a:rPr lang="pl-PL" sz="1600" i="1" dirty="0" err="1" smtClean="0">
                <a:latin typeface="Comic Sans MS" panose="030F0702030302020204" pitchFamily="66" charset="0"/>
              </a:rPr>
              <a:t>represents</a:t>
            </a:r>
            <a:r>
              <a:rPr lang="pl-PL" sz="1600" i="1" dirty="0" smtClean="0">
                <a:latin typeface="Comic Sans MS" panose="030F0702030302020204" pitchFamily="66" charset="0"/>
              </a:rPr>
              <a:t> </a:t>
            </a:r>
            <a:r>
              <a:rPr lang="pl-PL" sz="1600" i="1" dirty="0" err="1">
                <a:latin typeface="Comic Sans MS" panose="030F0702030302020204" pitchFamily="66" charset="0"/>
              </a:rPr>
              <a:t>some</a:t>
            </a:r>
            <a:r>
              <a:rPr lang="pl-PL" sz="1600" i="1" dirty="0">
                <a:latin typeface="Comic Sans MS" panose="030F0702030302020204" pitchFamily="66" charset="0"/>
              </a:rPr>
              <a:t> log-</a:t>
            </a:r>
            <a:r>
              <a:rPr lang="pl-PL" sz="1600" i="1" dirty="0" err="1">
                <a:latin typeface="Comic Sans MS" panose="030F0702030302020204" pitchFamily="66" charset="0"/>
              </a:rPr>
              <a:t>periodic</a:t>
            </a:r>
            <a:r>
              <a:rPr lang="pl-PL" sz="1600" i="1" dirty="0">
                <a:latin typeface="Comic Sans MS" panose="030F0702030302020204" pitchFamily="66" charset="0"/>
              </a:rPr>
              <a:t> </a:t>
            </a:r>
            <a:r>
              <a:rPr lang="pl-PL" sz="1600" i="1" dirty="0" err="1" smtClean="0">
                <a:latin typeface="Comic Sans MS" panose="030F0702030302020204" pitchFamily="66" charset="0"/>
              </a:rPr>
              <a:t>acoustic</a:t>
            </a:r>
            <a:r>
              <a:rPr lang="pl-PL" sz="1600" i="1" dirty="0" smtClean="0">
                <a:latin typeface="Comic Sans MS" panose="030F0702030302020204" pitchFamily="66" charset="0"/>
              </a:rPr>
              <a:t> </a:t>
            </a:r>
            <a:r>
              <a:rPr lang="pl-PL" sz="1600" i="1" dirty="0" err="1">
                <a:latin typeface="Comic Sans MS" panose="030F0702030302020204" pitchFamily="66" charset="0"/>
              </a:rPr>
              <a:t>wave</a:t>
            </a:r>
            <a:r>
              <a:rPr lang="pl-PL" sz="1600" i="1" dirty="0">
                <a:latin typeface="Comic Sans MS" panose="030F0702030302020204" pitchFamily="66" charset="0"/>
              </a:rPr>
              <a:t> forming in the </a:t>
            </a:r>
            <a:r>
              <a:rPr lang="pl-PL" sz="1600" i="1" dirty="0" err="1" smtClean="0">
                <a:latin typeface="Comic Sans MS" panose="030F0702030302020204" pitchFamily="66" charset="0"/>
              </a:rPr>
              <a:t>source</a:t>
            </a:r>
            <a:r>
              <a:rPr lang="pl-PL" sz="1600" i="1" dirty="0" smtClean="0">
                <a:latin typeface="Comic Sans MS" panose="030F0702030302020204" pitchFamily="66" charset="0"/>
              </a:rPr>
              <a:t>.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l-PL" sz="1600" i="1" dirty="0" smtClean="0">
                <a:latin typeface="Comic Sans MS" panose="030F0702030302020204" pitchFamily="66" charset="0"/>
              </a:rPr>
              <a:t>The </a:t>
            </a:r>
            <a:r>
              <a:rPr lang="pl-PL" sz="1600" i="1" dirty="0" err="1" smtClean="0">
                <a:latin typeface="Comic Sans MS" panose="030F0702030302020204" pitchFamily="66" charset="0"/>
              </a:rPr>
              <a:t>corresponding</a:t>
            </a:r>
            <a:r>
              <a:rPr lang="pl-PL" sz="1600" i="1" dirty="0" smtClean="0">
                <a:latin typeface="Comic Sans MS" panose="030F0702030302020204" pitchFamily="66" charset="0"/>
              </a:rPr>
              <a:t> </a:t>
            </a:r>
            <a:r>
              <a:rPr lang="pl-PL" sz="1600" i="1" dirty="0" err="1" smtClean="0">
                <a:latin typeface="Comic Sans MS" panose="030F0702030302020204" pitchFamily="66" charset="0"/>
              </a:rPr>
              <a:t>wave</a:t>
            </a:r>
            <a:r>
              <a:rPr lang="pl-PL" sz="1600" i="1" dirty="0" smtClean="0">
                <a:latin typeface="Comic Sans MS" panose="030F0702030302020204" pitchFamily="66" charset="0"/>
              </a:rPr>
              <a:t> </a:t>
            </a:r>
            <a:r>
              <a:rPr lang="pl-PL" sz="1600" i="1" dirty="0" err="1" smtClean="0">
                <a:latin typeface="Comic Sans MS" panose="030F0702030302020204" pitchFamily="66" charset="0"/>
              </a:rPr>
              <a:t>equation</a:t>
            </a:r>
            <a:r>
              <a:rPr lang="pl-PL" sz="1600" i="1" dirty="0" smtClean="0">
                <a:latin typeface="Comic Sans MS" panose="030F0702030302020204" pitchFamily="66" charset="0"/>
              </a:rPr>
              <a:t> </a:t>
            </a:r>
            <a:r>
              <a:rPr lang="pl-PL" sz="1600" i="1" dirty="0" err="1" smtClean="0">
                <a:latin typeface="Comic Sans MS" panose="030F0702030302020204" pitchFamily="66" charset="0"/>
              </a:rPr>
              <a:t>has</a:t>
            </a:r>
            <a:r>
              <a:rPr lang="pl-PL" sz="1600" i="1" dirty="0" smtClean="0">
                <a:latin typeface="Comic Sans MS" panose="030F0702030302020204" pitchFamily="66" charset="0"/>
              </a:rPr>
              <a:t> </a:t>
            </a:r>
            <a:r>
              <a:rPr lang="pl-PL" sz="1600" i="1" dirty="0" err="1" smtClean="0">
                <a:latin typeface="Comic Sans MS" panose="030F0702030302020204" pitchFamily="66" charset="0"/>
              </a:rPr>
              <a:t>self-similar</a:t>
            </a:r>
            <a:r>
              <a:rPr lang="pl-PL" sz="1600" i="1" dirty="0" smtClean="0">
                <a:latin typeface="Comic Sans MS" panose="030F0702030302020204" pitchFamily="66" charset="0"/>
              </a:rPr>
              <a:t> </a:t>
            </a:r>
            <a:r>
              <a:rPr lang="pl-PL" sz="1600" i="1" dirty="0" err="1" smtClean="0">
                <a:latin typeface="Comic Sans MS" panose="030F0702030302020204" pitchFamily="66" charset="0"/>
              </a:rPr>
              <a:t>solutions</a:t>
            </a:r>
            <a:r>
              <a:rPr lang="pl-PL" sz="1600" i="1" dirty="0" smtClean="0">
                <a:latin typeface="Comic Sans MS" panose="030F0702030302020204" pitchFamily="66" charset="0"/>
              </a:rPr>
              <a:t> of the </a:t>
            </a:r>
            <a:r>
              <a:rPr lang="pl-PL" sz="1600" i="1" dirty="0" err="1" smtClean="0">
                <a:latin typeface="Comic Sans MS" panose="030F0702030302020204" pitchFamily="66" charset="0"/>
              </a:rPr>
              <a:t>second</a:t>
            </a:r>
            <a:r>
              <a:rPr lang="pl-PL" sz="1600" i="1" dirty="0" smtClean="0">
                <a:latin typeface="Comic Sans MS" panose="030F0702030302020204" pitchFamily="66" charset="0"/>
              </a:rPr>
              <a:t> </a:t>
            </a:r>
            <a:r>
              <a:rPr lang="pl-PL" sz="1600" i="1" dirty="0" err="1" smtClean="0">
                <a:latin typeface="Comic Sans MS" panose="030F0702030302020204" pitchFamily="66" charset="0"/>
              </a:rPr>
              <a:t>kind</a:t>
            </a:r>
            <a:r>
              <a:rPr lang="pl-PL" sz="1600" i="1" dirty="0" smtClean="0">
                <a:latin typeface="Comic Sans MS" panose="030F0702030302020204" pitchFamily="66" charset="0"/>
              </a:rPr>
              <a:t> </a:t>
            </a:r>
            <a:r>
              <a:rPr lang="pl-PL" sz="1600" i="1" dirty="0" err="1" smtClean="0">
                <a:latin typeface="Comic Sans MS" panose="030F0702030302020204" pitchFamily="66" charset="0"/>
              </a:rPr>
              <a:t>connected</a:t>
            </a:r>
            <a:r>
              <a:rPr lang="pl-PL" sz="1600" i="1" dirty="0" smtClean="0">
                <a:latin typeface="Comic Sans MS" panose="030F0702030302020204" pitchFamily="66" charset="0"/>
              </a:rPr>
              <a:t> with the </a:t>
            </a:r>
            <a:r>
              <a:rPr lang="pl-PL" sz="1600" i="1" dirty="0" err="1" smtClean="0">
                <a:latin typeface="Comic Sans MS" panose="030F0702030302020204" pitchFamily="66" charset="0"/>
              </a:rPr>
              <a:t>so</a:t>
            </a:r>
            <a:r>
              <a:rPr lang="pl-PL" sz="1600" i="1" dirty="0" smtClean="0">
                <a:latin typeface="Comic Sans MS" panose="030F0702030302020204" pitchFamily="66" charset="0"/>
              </a:rPr>
              <a:t> </a:t>
            </a:r>
            <a:r>
              <a:rPr lang="pl-PL" sz="1600" i="1" dirty="0" err="1" smtClean="0">
                <a:latin typeface="Comic Sans MS" panose="030F0702030302020204" pitchFamily="66" charset="0"/>
              </a:rPr>
              <a:t>called</a:t>
            </a:r>
            <a:r>
              <a:rPr lang="pl-PL" sz="1600" i="1" dirty="0" smtClean="0">
                <a:latin typeface="Comic Sans MS" panose="030F0702030302020204" pitchFamily="66" charset="0"/>
              </a:rPr>
              <a:t> </a:t>
            </a:r>
            <a:r>
              <a:rPr lang="pl-PL" sz="1600" i="1" dirty="0" err="1" smtClean="0">
                <a:latin typeface="Comic Sans MS" panose="030F0702030302020204" pitchFamily="66" charset="0"/>
              </a:rPr>
              <a:t>intermediate</a:t>
            </a:r>
            <a:r>
              <a:rPr lang="pl-PL" sz="1600" i="1" dirty="0" smtClean="0">
                <a:latin typeface="Comic Sans MS" panose="030F0702030302020204" pitchFamily="66" charset="0"/>
              </a:rPr>
              <a:t> </a:t>
            </a:r>
            <a:r>
              <a:rPr lang="pl-PL" sz="1600" i="1" dirty="0" err="1" smtClean="0">
                <a:latin typeface="Comic Sans MS" panose="030F0702030302020204" pitchFamily="66" charset="0"/>
              </a:rPr>
              <a:t>asymptotic</a:t>
            </a:r>
            <a:r>
              <a:rPr lang="pl-PL" sz="1600" i="1" dirty="0" smtClean="0">
                <a:latin typeface="Comic Sans MS" panose="030F0702030302020204" pitchFamily="66" charset="0"/>
              </a:rPr>
              <a:t> (</a:t>
            </a:r>
            <a:r>
              <a:rPr lang="pl-PL" sz="1600" i="1" dirty="0" err="1" smtClean="0">
                <a:latin typeface="Comic Sans MS" panose="030F0702030302020204" pitchFamily="66" charset="0"/>
              </a:rPr>
              <a:t>observed</a:t>
            </a:r>
            <a:r>
              <a:rPr lang="pl-PL" sz="1600" i="1" dirty="0" smtClean="0">
                <a:latin typeface="Comic Sans MS" panose="030F0702030302020204" pitchFamily="66" charset="0"/>
              </a:rPr>
              <a:t> in </a:t>
            </a:r>
            <a:r>
              <a:rPr lang="pl-PL" sz="1600" i="1" dirty="0" err="1" smtClean="0">
                <a:latin typeface="Comic Sans MS" panose="030F0702030302020204" pitchFamily="66" charset="0"/>
              </a:rPr>
              <a:t>phenomena</a:t>
            </a:r>
            <a:r>
              <a:rPr lang="pl-PL" sz="1600" i="1" dirty="0" smtClean="0">
                <a:latin typeface="Comic Sans MS" panose="030F0702030302020204" pitchFamily="66" charset="0"/>
              </a:rPr>
              <a:t> </a:t>
            </a:r>
            <a:r>
              <a:rPr lang="pl-PL" sz="1600" i="1" dirty="0" err="1" smtClean="0">
                <a:latin typeface="Comic Sans MS" panose="030F0702030302020204" pitchFamily="66" charset="0"/>
              </a:rPr>
              <a:t>which</a:t>
            </a:r>
            <a:r>
              <a:rPr lang="pl-PL" sz="1600" i="1" dirty="0" smtClean="0">
                <a:latin typeface="Comic Sans MS" panose="030F0702030302020204" pitchFamily="66" charset="0"/>
              </a:rPr>
              <a:t> do not </a:t>
            </a:r>
            <a:r>
              <a:rPr lang="pl-PL" sz="1600" i="1" dirty="0" err="1" smtClean="0">
                <a:latin typeface="Comic Sans MS" panose="030F0702030302020204" pitchFamily="66" charset="0"/>
              </a:rPr>
              <a:t>depend</a:t>
            </a:r>
            <a:r>
              <a:rPr lang="pl-PL" sz="1600" i="1" dirty="0" smtClean="0">
                <a:latin typeface="Comic Sans MS" panose="030F0702030302020204" pitchFamily="66" charset="0"/>
              </a:rPr>
              <a:t> on the </a:t>
            </a:r>
            <a:r>
              <a:rPr lang="pl-PL" sz="1600" i="1" dirty="0" err="1" smtClean="0">
                <a:latin typeface="Comic Sans MS" panose="030F0702030302020204" pitchFamily="66" charset="0"/>
              </a:rPr>
              <a:t>initial</a:t>
            </a:r>
            <a:r>
              <a:rPr lang="pl-PL" sz="1600" i="1" dirty="0" smtClean="0">
                <a:latin typeface="Comic Sans MS" panose="030F0702030302020204" pitchFamily="66" charset="0"/>
              </a:rPr>
              <a:t> </a:t>
            </a:r>
            <a:r>
              <a:rPr lang="pl-PL" sz="1600" i="1" dirty="0" err="1" smtClean="0">
                <a:latin typeface="Comic Sans MS" panose="030F0702030302020204" pitchFamily="66" charset="0"/>
              </a:rPr>
              <a:t>conditions</a:t>
            </a:r>
            <a:r>
              <a:rPr lang="pl-PL" sz="1600" i="1" dirty="0" smtClean="0">
                <a:latin typeface="Comic Sans MS" panose="030F0702030302020204" pitchFamily="66" charset="0"/>
              </a:rPr>
              <a:t> </a:t>
            </a:r>
            <a:r>
              <a:rPr lang="pl-PL" sz="1600" i="1" dirty="0" err="1" smtClean="0">
                <a:latin typeface="Comic Sans MS" panose="030F0702030302020204" pitchFamily="66" charset="0"/>
              </a:rPr>
              <a:t>because</a:t>
            </a:r>
            <a:r>
              <a:rPr lang="pl-PL" sz="1600" i="1" dirty="0" smtClean="0">
                <a:latin typeface="Comic Sans MS" panose="030F0702030302020204" pitchFamily="66" charset="0"/>
              </a:rPr>
              <a:t> </a:t>
            </a:r>
            <a:r>
              <a:rPr lang="pl-PL" sz="1600" i="1" dirty="0" err="1" smtClean="0">
                <a:latin typeface="Comic Sans MS" panose="030F0702030302020204" pitchFamily="66" charset="0"/>
              </a:rPr>
              <a:t>sufficient</a:t>
            </a:r>
            <a:r>
              <a:rPr lang="pl-PL" sz="1600" i="1" dirty="0" smtClean="0">
                <a:latin typeface="Comic Sans MS" panose="030F0702030302020204" pitchFamily="66" charset="0"/>
              </a:rPr>
              <a:t> </a:t>
            </a:r>
            <a:r>
              <a:rPr lang="pl-PL" sz="1600" i="1" dirty="0" err="1" smtClean="0">
                <a:latin typeface="Comic Sans MS" panose="030F0702030302020204" pitchFamily="66" charset="0"/>
              </a:rPr>
              <a:t>time</a:t>
            </a:r>
            <a:r>
              <a:rPr lang="pl-PL" sz="1600" i="1" dirty="0" smtClean="0">
                <a:latin typeface="Comic Sans MS" panose="030F0702030302020204" pitchFamily="66" charset="0"/>
              </a:rPr>
              <a:t> </a:t>
            </a:r>
            <a:r>
              <a:rPr lang="pl-PL" sz="1600" i="1" dirty="0" err="1" smtClean="0">
                <a:latin typeface="Comic Sans MS" panose="030F0702030302020204" pitchFamily="66" charset="0"/>
              </a:rPr>
              <a:t>has</a:t>
            </a:r>
            <a:r>
              <a:rPr lang="pl-PL" sz="1600" i="1" dirty="0" smtClean="0">
                <a:latin typeface="Comic Sans MS" panose="030F0702030302020204" pitchFamily="66" charset="0"/>
              </a:rPr>
              <a:t> </a:t>
            </a:r>
            <a:r>
              <a:rPr lang="pl-PL" sz="1600" i="1" dirty="0" err="1" smtClean="0">
                <a:latin typeface="Comic Sans MS" panose="030F0702030302020204" pitchFamily="66" charset="0"/>
              </a:rPr>
              <a:t>already</a:t>
            </a:r>
            <a:r>
              <a:rPr lang="pl-PL" sz="1600" i="1" dirty="0" smtClean="0">
                <a:latin typeface="Comic Sans MS" panose="030F0702030302020204" pitchFamily="66" charset="0"/>
              </a:rPr>
              <a:t> </a:t>
            </a:r>
            <a:r>
              <a:rPr lang="pl-PL" sz="1600" i="1" dirty="0" err="1" smtClean="0">
                <a:latin typeface="Comic Sans MS" panose="030F0702030302020204" pitchFamily="66" charset="0"/>
              </a:rPr>
              <a:t>passed</a:t>
            </a:r>
            <a:r>
              <a:rPr lang="pl-PL" sz="1600" i="1" dirty="0" smtClean="0">
                <a:latin typeface="Comic Sans MS" panose="030F0702030302020204" pitchFamily="66" charset="0"/>
              </a:rPr>
              <a:t>, </a:t>
            </a:r>
            <a:r>
              <a:rPr lang="pl-PL" sz="1600" i="1" dirty="0" err="1" smtClean="0">
                <a:latin typeface="Comic Sans MS" panose="030F0702030302020204" pitchFamily="66" charset="0"/>
              </a:rPr>
              <a:t>although</a:t>
            </a:r>
            <a:r>
              <a:rPr lang="pl-PL" sz="1600" i="1" dirty="0" smtClean="0">
                <a:latin typeface="Comic Sans MS" panose="030F0702030302020204" pitchFamily="66" charset="0"/>
              </a:rPr>
              <a:t> the system </a:t>
            </a:r>
            <a:r>
              <a:rPr lang="pl-PL" sz="1600" i="1" dirty="0" err="1" smtClean="0">
                <a:latin typeface="Comic Sans MS" panose="030F0702030302020204" pitchFamily="66" charset="0"/>
              </a:rPr>
              <a:t>considered</a:t>
            </a:r>
            <a:r>
              <a:rPr lang="pl-PL" sz="1600" i="1" dirty="0" smtClean="0">
                <a:latin typeface="Comic Sans MS" panose="030F0702030302020204" pitchFamily="66" charset="0"/>
              </a:rPr>
              <a:t> </a:t>
            </a:r>
            <a:r>
              <a:rPr lang="pl-PL" sz="1600" i="1" dirty="0" err="1" smtClean="0">
                <a:latin typeface="Comic Sans MS" panose="030F0702030302020204" pitchFamily="66" charset="0"/>
              </a:rPr>
              <a:t>is</a:t>
            </a:r>
            <a:r>
              <a:rPr lang="pl-PL" sz="1600" i="1" dirty="0" smtClean="0">
                <a:latin typeface="Comic Sans MS" panose="030F0702030302020204" pitchFamily="66" charset="0"/>
              </a:rPr>
              <a:t> </a:t>
            </a:r>
            <a:r>
              <a:rPr lang="pl-PL" sz="1600" i="1" dirty="0" err="1" smtClean="0">
                <a:latin typeface="Comic Sans MS" panose="030F0702030302020204" pitchFamily="66" charset="0"/>
              </a:rPr>
              <a:t>still</a:t>
            </a:r>
            <a:r>
              <a:rPr lang="pl-PL" sz="1600" i="1" dirty="0" smtClean="0">
                <a:latin typeface="Comic Sans MS" panose="030F0702030302020204" pitchFamily="66" charset="0"/>
              </a:rPr>
              <a:t> out of </a:t>
            </a:r>
            <a:r>
              <a:rPr lang="pl-PL" sz="1600" i="1" dirty="0" err="1" smtClean="0">
                <a:latin typeface="Comic Sans MS" panose="030F0702030302020204" pitchFamily="66" charset="0"/>
              </a:rPr>
              <a:t>equilibrium</a:t>
            </a:r>
            <a:r>
              <a:rPr lang="pl-PL" sz="1600" i="1" dirty="0" smtClean="0">
                <a:latin typeface="Comic Sans MS" panose="030F0702030302020204" pitchFamily="66" charset="0"/>
              </a:rPr>
              <a:t>) .</a:t>
            </a:r>
          </a:p>
          <a:p>
            <a:pPr>
              <a:lnSpc>
                <a:spcPct val="150000"/>
              </a:lnSpc>
            </a:pPr>
            <a:endParaRPr lang="pl-PL" sz="1600" b="1" i="1" dirty="0" smtClean="0">
              <a:solidFill>
                <a:srgbClr val="C0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>
              <a:lnSpc>
                <a:spcPct val="150000"/>
              </a:lnSpc>
              <a:buFont typeface="Wingdings"/>
              <a:buChar char="è"/>
            </a:pPr>
            <a:r>
              <a:rPr lang="pl-PL" sz="1600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Both </a:t>
            </a:r>
            <a:r>
              <a:rPr lang="pl-PL" sz="1600" b="1" i="1" dirty="0">
                <a:solidFill>
                  <a:srgbClr val="C00000"/>
                </a:solidFill>
                <a:latin typeface="Comic Sans MS" panose="030F0702030302020204" pitchFamily="66" charset="0"/>
              </a:rPr>
              <a:t>in </a:t>
            </a:r>
            <a:r>
              <a:rPr lang="pl-PL" sz="1600" b="1" i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p+p</a:t>
            </a:r>
            <a:r>
              <a:rPr lang="pl-PL" sz="1600" b="1" i="1" dirty="0">
                <a:solidFill>
                  <a:srgbClr val="C00000"/>
                </a:solidFill>
                <a:latin typeface="Comic Sans MS" panose="030F0702030302020204" pitchFamily="66" charset="0"/>
              </a:rPr>
              <a:t> and </a:t>
            </a:r>
            <a:r>
              <a:rPr lang="pl-PL" sz="1600" b="1" i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Pb+Pb</a:t>
            </a:r>
            <a:r>
              <a:rPr lang="pl-PL" sz="1600" b="1" i="1" dirty="0">
                <a:solidFill>
                  <a:srgbClr val="C00000"/>
                </a:solidFill>
                <a:latin typeface="Comic Sans MS" panose="030F0702030302020204" pitchFamily="66" charset="0"/>
              </a:rPr>
              <a:t> one </a:t>
            </a:r>
            <a:r>
              <a:rPr lang="pl-PL" sz="1600" b="1" i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deals</a:t>
            </a:r>
            <a:r>
              <a:rPr lang="pl-PL" sz="1600" b="1" i="1" dirty="0">
                <a:solidFill>
                  <a:srgbClr val="C00000"/>
                </a:solidFill>
                <a:latin typeface="Comic Sans MS" panose="030F0702030302020204" pitchFamily="66" charset="0"/>
              </a:rPr>
              <a:t> with </a:t>
            </a:r>
            <a:r>
              <a:rPr lang="pl-PL" sz="1600" b="1" i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an</a:t>
            </a:r>
            <a:r>
              <a:rPr lang="pl-PL" sz="1600" b="1" i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pl-PL" sz="1600" b="1" i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inhomogeneous</a:t>
            </a:r>
            <a:r>
              <a:rPr lang="pl-PL" sz="1600" b="1" i="1" dirty="0">
                <a:solidFill>
                  <a:srgbClr val="C00000"/>
                </a:solidFill>
                <a:latin typeface="Comic Sans MS" panose="030F0702030302020204" pitchFamily="66" charset="0"/>
              </a:rPr>
              <a:t> medium with the </a:t>
            </a:r>
            <a:r>
              <a:rPr lang="pl-PL" sz="1600" b="1" i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density</a:t>
            </a:r>
            <a:r>
              <a:rPr lang="pl-PL" sz="1600" b="1" i="1" dirty="0">
                <a:solidFill>
                  <a:srgbClr val="C00000"/>
                </a:solidFill>
                <a:latin typeface="Comic Sans MS" panose="030F0702030302020204" pitchFamily="66" charset="0"/>
              </a:rPr>
              <a:t> and </a:t>
            </a:r>
            <a:endParaRPr lang="pl-PL" sz="1600" b="1" i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pl-PL" sz="1600" b="1" i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pl-PL" sz="1600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 </a:t>
            </a:r>
            <a:r>
              <a:rPr lang="pl-PL" sz="1600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the </a:t>
            </a:r>
            <a:r>
              <a:rPr lang="pl-PL" sz="1600" b="1" i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velocity</a:t>
            </a:r>
            <a:r>
              <a:rPr lang="pl-PL" sz="1600" b="1" i="1" dirty="0">
                <a:solidFill>
                  <a:srgbClr val="C00000"/>
                </a:solidFill>
                <a:latin typeface="Comic Sans MS" panose="030F0702030302020204" pitchFamily="66" charset="0"/>
              </a:rPr>
              <a:t> of </a:t>
            </a:r>
            <a:r>
              <a:rPr lang="pl-PL" sz="1600" b="1" i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sound</a:t>
            </a:r>
            <a:r>
              <a:rPr lang="pl-PL" sz="1600" b="1" i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pl-PL" sz="1600" b="1" i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both</a:t>
            </a:r>
            <a:r>
              <a:rPr lang="pl-PL" sz="1600" b="1" i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pl-PL" sz="1600" b="1" i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depending</a:t>
            </a:r>
            <a:r>
              <a:rPr lang="pl-PL" sz="1600" b="1" i="1" dirty="0">
                <a:solidFill>
                  <a:srgbClr val="C00000"/>
                </a:solidFill>
                <a:latin typeface="Comic Sans MS" panose="030F0702030302020204" pitchFamily="66" charset="0"/>
              </a:rPr>
              <a:t> on the </a:t>
            </a:r>
            <a:r>
              <a:rPr lang="pl-PL" sz="1600" b="1" i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position</a:t>
            </a:r>
            <a:r>
              <a:rPr lang="pl-PL" sz="1600" b="1" i="1" dirty="0">
                <a:solidFill>
                  <a:srgbClr val="C00000"/>
                </a:solidFill>
                <a:latin typeface="Comic Sans MS" panose="030F0702030302020204" pitchFamily="66" charset="0"/>
              </a:rPr>
              <a:t>  in the </a:t>
            </a:r>
            <a:r>
              <a:rPr lang="pl-PL" sz="1600" b="1" i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way</a:t>
            </a:r>
            <a:r>
              <a:rPr lang="pl-PL" sz="1600" b="1" i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pl-PL" sz="1600" b="1" i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which</a:t>
            </a:r>
            <a:r>
              <a:rPr lang="pl-PL" sz="1600" b="1" i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pl-PL" sz="1600" b="1" i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seems</a:t>
            </a:r>
            <a:r>
              <a:rPr lang="pl-PL" sz="1600" b="1" i="1" dirty="0">
                <a:solidFill>
                  <a:srgbClr val="C00000"/>
                </a:solidFill>
                <a:latin typeface="Comic Sans MS" panose="030F0702030302020204" pitchFamily="66" charset="0"/>
              </a:rPr>
              <a:t> to be </a:t>
            </a:r>
            <a:endParaRPr lang="pl-PL" sz="1600" b="1" i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pl-PL" sz="1600" b="1" i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pl-PL" sz="1600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pl-PL" sz="1600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pl-PL" sz="1600" b="1" i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supported</a:t>
            </a:r>
            <a:r>
              <a:rPr lang="pl-PL" sz="1600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pl-PL" sz="1600" b="1" i="1" dirty="0">
                <a:solidFill>
                  <a:srgbClr val="C00000"/>
                </a:solidFill>
                <a:latin typeface="Comic Sans MS" panose="030F0702030302020204" pitchFamily="66" charset="0"/>
              </a:rPr>
              <a:t>by </a:t>
            </a:r>
            <a:r>
              <a:rPr lang="pl-PL" sz="1600" b="1" i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experimental</a:t>
            </a:r>
            <a:r>
              <a:rPr lang="pl-PL" sz="1600" b="1" i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pl-PL" sz="1600" b="1" i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results</a:t>
            </a:r>
            <a:r>
              <a:rPr lang="pl-PL" sz="1600" b="1" i="1" dirty="0">
                <a:solidFill>
                  <a:srgbClr val="C00000"/>
                </a:solidFill>
                <a:latin typeface="Comic Sans MS" panose="030F0702030302020204" pitchFamily="66" charset="0"/>
              </a:rPr>
              <a:t>.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pl-PL" sz="1600" i="1" dirty="0" smtClean="0">
              <a:latin typeface="Comic Sans MS" panose="030F0702030302020204" pitchFamily="66" charset="0"/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9673A7-0E80-4196-8526-3C45CF1DCB01}" type="slidenum">
              <a:rPr lang="pl-PL" smtClean="0"/>
              <a:pPr>
                <a:defRPr/>
              </a:pPr>
              <a:t>20</a:t>
            </a:fld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120848" y="44624"/>
            <a:ext cx="495649" cy="369332"/>
          </a:xfrm>
          <a:prstGeom prst="rect">
            <a:avLst/>
          </a:prstGeom>
          <a:solidFill>
            <a:srgbClr val="FFFF66"/>
          </a:solidFill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l-PL" b="1" dirty="0" smtClean="0">
                <a:latin typeface="Comic Sans MS" panose="030F0702030302020204" pitchFamily="66" charset="0"/>
              </a:rPr>
              <a:t>(3)</a:t>
            </a:r>
            <a:endParaRPr lang="pl-PL" b="1" dirty="0">
              <a:latin typeface="Comic Sans MS" panose="030F0702030302020204" pitchFamily="66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696" y="2780928"/>
            <a:ext cx="2892274" cy="393784"/>
          </a:xfrm>
          <a:prstGeom prst="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5883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9673A7-0E80-4196-8526-3C45CF1DCB01}" type="slidenum">
              <a:rPr lang="pl-PL" smtClean="0"/>
              <a:pPr>
                <a:defRPr/>
              </a:pPr>
              <a:t>21</a:t>
            </a:fld>
            <a:endParaRPr lang="pl-PL"/>
          </a:p>
        </p:txBody>
      </p:sp>
      <p:sp>
        <p:nvSpPr>
          <p:cNvPr id="3" name="Prostokąt 2"/>
          <p:cNvSpPr/>
          <p:nvPr/>
        </p:nvSpPr>
        <p:spPr>
          <a:xfrm>
            <a:off x="971600" y="107340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Temperature oscillations and sound waves in hadronic matter</a:t>
            </a:r>
            <a:endParaRPr lang="pl-PL" b="1" dirty="0">
              <a:solidFill>
                <a:schemeClr val="tx2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2549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52126"/>
            <a:ext cx="2952328" cy="2115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49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864" y="764704"/>
            <a:ext cx="3494504" cy="433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49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844824"/>
            <a:ext cx="3586515" cy="804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trzałka w dół 3"/>
          <p:cNvSpPr/>
          <p:nvPr/>
        </p:nvSpPr>
        <p:spPr>
          <a:xfrm>
            <a:off x="6012160" y="1268760"/>
            <a:ext cx="242316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5498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40968"/>
            <a:ext cx="8208912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/>
          <p:cNvSpPr/>
          <p:nvPr/>
        </p:nvSpPr>
        <p:spPr>
          <a:xfrm>
            <a:off x="5004048" y="3067228"/>
            <a:ext cx="2304256" cy="7218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/>
          <p:cNvSpPr txBox="1"/>
          <p:nvPr/>
        </p:nvSpPr>
        <p:spPr>
          <a:xfrm>
            <a:off x="120848" y="44624"/>
            <a:ext cx="495649" cy="369332"/>
          </a:xfrm>
          <a:prstGeom prst="rect">
            <a:avLst/>
          </a:prstGeom>
          <a:solidFill>
            <a:srgbClr val="FFFF66"/>
          </a:solidFill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l-PL" b="1" dirty="0" smtClean="0">
                <a:latin typeface="Comic Sans MS" panose="030F0702030302020204" pitchFamily="66" charset="0"/>
              </a:rPr>
              <a:t>(3)</a:t>
            </a:r>
            <a:endParaRPr lang="pl-PL" b="1" dirty="0">
              <a:latin typeface="Comic Sans MS" panose="030F0702030302020204" pitchFamily="66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395536" y="3491716"/>
            <a:ext cx="18015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smtClean="0">
                <a:solidFill>
                  <a:srgbClr val="FF0000"/>
                </a:solidFill>
              </a:rPr>
              <a:t>------</a:t>
            </a:r>
            <a:r>
              <a:rPr lang="pl-PL" sz="1600" dirty="0" smtClean="0"/>
              <a:t>  T(r)=0.005/r</a:t>
            </a:r>
            <a:endParaRPr lang="pl-PL" sz="1600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5290697" y="3522494"/>
            <a:ext cx="32090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smtClean="0">
                <a:solidFill>
                  <a:srgbClr val="FF0000"/>
                </a:solidFill>
              </a:rPr>
              <a:t>------</a:t>
            </a:r>
            <a:r>
              <a:rPr lang="pl-PL" sz="1600" dirty="0" smtClean="0"/>
              <a:t>  T(r)=5.1sin(2</a:t>
            </a:r>
            <a:r>
              <a:rPr lang="el-GR" sz="1600" dirty="0" smtClean="0"/>
              <a:t>π</a:t>
            </a:r>
            <a:r>
              <a:rPr lang="pl-PL" sz="1600" dirty="0" smtClean="0"/>
              <a:t>)/3.2ln(1.24r)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323229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0" y="188640"/>
            <a:ext cx="86764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rgbClr val="0099FF"/>
                </a:solidFill>
                <a:latin typeface="Comic Sans MS" panose="030F0702030302020204" pitchFamily="66" charset="0"/>
              </a:rPr>
              <a:t>          </a:t>
            </a:r>
            <a:r>
              <a:rPr lang="pl-PL" b="1" dirty="0" err="1" smtClean="0">
                <a:solidFill>
                  <a:srgbClr val="0099FF"/>
                </a:solidFill>
                <a:latin typeface="Comic Sans MS" panose="030F0702030302020204" pitchFamily="66" charset="0"/>
              </a:rPr>
              <a:t>Comparison</a:t>
            </a:r>
            <a:r>
              <a:rPr lang="pl-PL" b="1" dirty="0" smtClean="0">
                <a:solidFill>
                  <a:srgbClr val="0099FF"/>
                </a:solidFill>
                <a:latin typeface="Comic Sans MS" panose="030F0702030302020204" pitchFamily="66" charset="0"/>
              </a:rPr>
              <a:t> of </a:t>
            </a:r>
            <a:r>
              <a:rPr lang="pl-PL" b="1" dirty="0" err="1" smtClean="0">
                <a:solidFill>
                  <a:srgbClr val="0099FF"/>
                </a:solidFill>
                <a:latin typeface="Comic Sans MS" panose="030F0702030302020204" pitchFamily="66" charset="0"/>
              </a:rPr>
              <a:t>different</a:t>
            </a:r>
            <a:r>
              <a:rPr lang="pl-PL" b="1" dirty="0" smtClean="0">
                <a:solidFill>
                  <a:srgbClr val="0099FF"/>
                </a:solidFill>
                <a:latin typeface="Comic Sans MS" panose="030F0702030302020204" pitchFamily="66" charset="0"/>
              </a:rPr>
              <a:t> </a:t>
            </a:r>
            <a:r>
              <a:rPr lang="pl-PL" b="1" dirty="0" err="1">
                <a:solidFill>
                  <a:srgbClr val="0099FF"/>
                </a:solidFill>
                <a:latin typeface="Comic Sans MS" panose="030F0702030302020204" pitchFamily="66" charset="0"/>
              </a:rPr>
              <a:t>collision</a:t>
            </a:r>
            <a:r>
              <a:rPr lang="pl-PL" b="1" dirty="0">
                <a:solidFill>
                  <a:srgbClr val="0099FF"/>
                </a:solidFill>
                <a:latin typeface="Comic Sans MS" panose="030F0702030302020204" pitchFamily="66" charset="0"/>
              </a:rPr>
              <a:t> </a:t>
            </a:r>
            <a:r>
              <a:rPr lang="pl-PL" b="1" dirty="0" err="1" smtClean="0">
                <a:solidFill>
                  <a:srgbClr val="0099FF"/>
                </a:solidFill>
                <a:latin typeface="Comic Sans MS" panose="030F0702030302020204" pitchFamily="66" charset="0"/>
              </a:rPr>
              <a:t>systems</a:t>
            </a:r>
            <a:r>
              <a:rPr lang="pl-PL" b="1" dirty="0" smtClean="0">
                <a:solidFill>
                  <a:srgbClr val="0099FF"/>
                </a:solidFill>
                <a:latin typeface="Comic Sans MS" panose="030F0702030302020204" pitchFamily="66" charset="0"/>
              </a:rPr>
              <a:t>:  </a:t>
            </a:r>
          </a:p>
          <a:p>
            <a:endParaRPr lang="pl-PL" b="1" dirty="0">
              <a:solidFill>
                <a:srgbClr val="0099FF"/>
              </a:solidFill>
              <a:latin typeface="Comic Sans MS" panose="030F0702030302020204" pitchFamily="66" charset="0"/>
            </a:endParaRPr>
          </a:p>
          <a:p>
            <a:r>
              <a:rPr lang="pl-PL" b="1" dirty="0" smtClean="0">
                <a:solidFill>
                  <a:srgbClr val="0099FF"/>
                </a:solidFill>
                <a:latin typeface="Comic Sans MS" panose="030F0702030302020204" pitchFamily="66" charset="0"/>
              </a:rPr>
              <a:t>                                                          </a:t>
            </a:r>
          </a:p>
          <a:p>
            <a:endParaRPr lang="pl-PL" b="1" dirty="0">
              <a:solidFill>
                <a:srgbClr val="0099FF"/>
              </a:solidFill>
              <a:latin typeface="Comic Sans MS" panose="030F0702030302020204" pitchFamily="66" charset="0"/>
            </a:endParaRPr>
          </a:p>
          <a:p>
            <a:endParaRPr lang="pl-PL" b="1" dirty="0" smtClean="0">
              <a:solidFill>
                <a:srgbClr val="0099FF"/>
              </a:solidFill>
              <a:latin typeface="Comic Sans MS" panose="030F0702030302020204" pitchFamily="66" charset="0"/>
            </a:endParaRPr>
          </a:p>
          <a:p>
            <a:r>
              <a:rPr lang="pl-PL" b="1" dirty="0">
                <a:solidFill>
                  <a:srgbClr val="0099FF"/>
                </a:solidFill>
                <a:latin typeface="Comic Sans MS" panose="030F0702030302020204" pitchFamily="66" charset="0"/>
              </a:rPr>
              <a:t> </a:t>
            </a:r>
            <a:r>
              <a:rPr lang="pl-PL" b="1" dirty="0" smtClean="0">
                <a:solidFill>
                  <a:srgbClr val="0099FF"/>
                </a:solidFill>
                <a:latin typeface="Comic Sans MS" panose="030F0702030302020204" pitchFamily="66" charset="0"/>
              </a:rPr>
              <a:t>                                                           p-p and  Pb-Pb </a:t>
            </a:r>
          </a:p>
          <a:p>
            <a:r>
              <a:rPr lang="pl-PL" b="1" dirty="0">
                <a:solidFill>
                  <a:srgbClr val="0099FF"/>
                </a:solidFill>
                <a:latin typeface="Comic Sans MS" panose="030F0702030302020204" pitchFamily="66" charset="0"/>
              </a:rPr>
              <a:t> </a:t>
            </a:r>
            <a:r>
              <a:rPr lang="pl-PL" b="1" dirty="0" smtClean="0">
                <a:solidFill>
                  <a:srgbClr val="0099FF"/>
                </a:solidFill>
                <a:latin typeface="Comic Sans MS" panose="030F0702030302020204" pitchFamily="66" charset="0"/>
              </a:rPr>
              <a:t>                                                           </a:t>
            </a:r>
          </a:p>
          <a:p>
            <a:r>
              <a:rPr lang="pl-PL" b="1" dirty="0">
                <a:solidFill>
                  <a:srgbClr val="0099FF"/>
                </a:solidFill>
                <a:latin typeface="Comic Sans MS" panose="030F0702030302020204" pitchFamily="66" charset="0"/>
              </a:rPr>
              <a:t> </a:t>
            </a:r>
            <a:r>
              <a:rPr lang="pl-PL" b="1" dirty="0" smtClean="0">
                <a:solidFill>
                  <a:srgbClr val="0099FF"/>
                </a:solidFill>
                <a:latin typeface="Comic Sans MS" panose="030F0702030302020204" pitchFamily="66" charset="0"/>
              </a:rPr>
              <a:t>                                                  (most   (most central)</a:t>
            </a:r>
          </a:p>
          <a:p>
            <a:r>
              <a:rPr lang="pl-PL" b="1" dirty="0">
                <a:solidFill>
                  <a:srgbClr val="0099FF"/>
                </a:solidFill>
                <a:latin typeface="Comic Sans MS" panose="030F0702030302020204" pitchFamily="66" charset="0"/>
              </a:rPr>
              <a:t> </a:t>
            </a:r>
            <a:r>
              <a:rPr lang="pl-PL" b="1" dirty="0" smtClean="0">
                <a:solidFill>
                  <a:srgbClr val="0099FF"/>
                </a:solidFill>
                <a:latin typeface="Comic Sans MS" panose="030F0702030302020204" pitchFamily="66" charset="0"/>
              </a:rPr>
              <a:t>                                                       </a:t>
            </a:r>
          </a:p>
          <a:p>
            <a:r>
              <a:rPr lang="pl-PL" b="1" dirty="0">
                <a:solidFill>
                  <a:srgbClr val="0099FF"/>
                </a:solidFill>
                <a:latin typeface="Comic Sans MS" panose="030F0702030302020204" pitchFamily="66" charset="0"/>
              </a:rPr>
              <a:t> </a:t>
            </a:r>
            <a:r>
              <a:rPr lang="pl-PL" b="1" dirty="0" smtClean="0">
                <a:solidFill>
                  <a:srgbClr val="0099FF"/>
                </a:solidFill>
                <a:latin typeface="Comic Sans MS" panose="030F0702030302020204" pitchFamily="66" charset="0"/>
              </a:rPr>
              <a:t>                                                            </a:t>
            </a:r>
            <a:r>
              <a:rPr lang="pl-PL" b="1" dirty="0" err="1" smtClean="0">
                <a:solidFill>
                  <a:srgbClr val="0099FF"/>
                </a:solidFill>
                <a:latin typeface="Comic Sans MS" panose="030F0702030302020204" pitchFamily="66" charset="0"/>
              </a:rPr>
              <a:t>collisions</a:t>
            </a:r>
            <a:r>
              <a:rPr lang="pl-PL" b="1" dirty="0" smtClean="0">
                <a:solidFill>
                  <a:srgbClr val="0099FF"/>
                </a:solidFill>
                <a:latin typeface="Comic Sans MS" panose="030F0702030302020204" pitchFamily="66" charset="0"/>
              </a:rPr>
              <a:t>         </a:t>
            </a:r>
            <a:r>
              <a:rPr lang="pl-PL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                     </a:t>
            </a:r>
            <a:endParaRPr lang="pl-PL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2529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23662"/>
            <a:ext cx="5571509" cy="4189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29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301" y="5013177"/>
            <a:ext cx="6096163" cy="1656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293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085184"/>
            <a:ext cx="31242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9673A7-0E80-4196-8526-3C45CF1DCB01}" type="slidenum">
              <a:rPr lang="pl-PL" smtClean="0"/>
              <a:pPr>
                <a:defRPr/>
              </a:pPr>
              <a:t>22</a:t>
            </a:fld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120848" y="44624"/>
            <a:ext cx="495649" cy="369332"/>
          </a:xfrm>
          <a:prstGeom prst="rect">
            <a:avLst/>
          </a:prstGeom>
          <a:solidFill>
            <a:srgbClr val="FFFF66"/>
          </a:solidFill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l-PL" b="1" dirty="0" smtClean="0">
                <a:latin typeface="Comic Sans MS" panose="030F0702030302020204" pitchFamily="66" charset="0"/>
              </a:rPr>
              <a:t>(3)</a:t>
            </a:r>
            <a:endParaRPr lang="pl-PL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8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9" y="44624"/>
            <a:ext cx="9048750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9673A7-0E80-4196-8526-3C45CF1DCB01}" type="slidenum">
              <a:rPr lang="pl-PL" smtClean="0"/>
              <a:pPr>
                <a:defRPr/>
              </a:pPr>
              <a:t>23</a:t>
            </a:fld>
            <a:endParaRPr lang="pl-PL"/>
          </a:p>
        </p:txBody>
      </p:sp>
      <p:sp>
        <p:nvSpPr>
          <p:cNvPr id="3" name="Prostokąt 2"/>
          <p:cNvSpPr/>
          <p:nvPr/>
        </p:nvSpPr>
        <p:spPr>
          <a:xfrm>
            <a:off x="47625" y="0"/>
            <a:ext cx="7116663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120848" y="44624"/>
            <a:ext cx="495649" cy="369332"/>
          </a:xfrm>
          <a:prstGeom prst="rect">
            <a:avLst/>
          </a:prstGeom>
          <a:solidFill>
            <a:srgbClr val="FFFF66"/>
          </a:solidFill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l-PL" b="1" dirty="0" smtClean="0">
                <a:latin typeface="Comic Sans MS" panose="030F0702030302020204" pitchFamily="66" charset="0"/>
              </a:rPr>
              <a:t>(3)</a:t>
            </a:r>
            <a:endParaRPr lang="pl-PL" b="1" dirty="0">
              <a:latin typeface="Comic Sans MS" panose="030F0702030302020204" pitchFamily="66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683568" y="46365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99FF"/>
                </a:solidFill>
                <a:latin typeface="Comic Sans MS" panose="030F0702030302020204" pitchFamily="66" charset="0"/>
              </a:rPr>
              <a:t>Temperature oscillations and sound waves in hadronic matter</a:t>
            </a:r>
            <a:endParaRPr lang="pl-PL" b="1" dirty="0">
              <a:solidFill>
                <a:srgbClr val="0099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2529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916832"/>
            <a:ext cx="2304256" cy="471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/>
          <p:cNvSpPr/>
          <p:nvPr/>
        </p:nvSpPr>
        <p:spPr>
          <a:xfrm>
            <a:off x="3419872" y="1916832"/>
            <a:ext cx="1080120" cy="471596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899592" y="4077072"/>
            <a:ext cx="17683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err="1">
                <a:latin typeface="+mn-lt"/>
              </a:rPr>
              <a:t>w</a:t>
            </a:r>
            <a:r>
              <a:rPr lang="pl-PL" sz="1400" dirty="0" err="1" smtClean="0">
                <a:latin typeface="+mn-lt"/>
              </a:rPr>
              <a:t>here</a:t>
            </a:r>
            <a:r>
              <a:rPr lang="pl-PL" sz="1400" i="1" dirty="0" smtClean="0">
                <a:latin typeface="+mn-lt"/>
              </a:rPr>
              <a:t>    K=K(r)=</a:t>
            </a:r>
            <a:r>
              <a:rPr lang="el-GR" sz="1400" i="1" dirty="0" smtClean="0">
                <a:latin typeface="+mn-lt"/>
              </a:rPr>
              <a:t>ω</a:t>
            </a:r>
            <a:r>
              <a:rPr lang="pl-PL" sz="1400" i="1" dirty="0" smtClean="0">
                <a:latin typeface="+mn-lt"/>
              </a:rPr>
              <a:t>/c(r)</a:t>
            </a:r>
            <a:endParaRPr lang="pl-PL" sz="14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9324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42863"/>
            <a:ext cx="9077325" cy="677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9673A7-0E80-4196-8526-3C45CF1DCB01}" type="slidenum">
              <a:rPr lang="pl-PL" smtClean="0"/>
              <a:pPr>
                <a:defRPr/>
              </a:pPr>
              <a:t>24</a:t>
            </a:fld>
            <a:endParaRPr lang="pl-PL"/>
          </a:p>
        </p:txBody>
      </p:sp>
      <p:sp>
        <p:nvSpPr>
          <p:cNvPr id="3" name="Prostokąt 2"/>
          <p:cNvSpPr/>
          <p:nvPr/>
        </p:nvSpPr>
        <p:spPr>
          <a:xfrm>
            <a:off x="33338" y="42863"/>
            <a:ext cx="2450430" cy="3618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120848" y="44624"/>
            <a:ext cx="495649" cy="369332"/>
          </a:xfrm>
          <a:prstGeom prst="rect">
            <a:avLst/>
          </a:prstGeom>
          <a:solidFill>
            <a:srgbClr val="FFFF66"/>
          </a:solidFill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l-PL" b="1" dirty="0" smtClean="0">
                <a:latin typeface="Comic Sans MS" panose="030F0702030302020204" pitchFamily="66" charset="0"/>
              </a:rPr>
              <a:t>(3)</a:t>
            </a:r>
            <a:endParaRPr lang="pl-PL" b="1" dirty="0">
              <a:latin typeface="Comic Sans MS" panose="030F0702030302020204" pitchFamily="66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827584" y="44624"/>
            <a:ext cx="24064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err="1">
                <a:solidFill>
                  <a:srgbClr val="0099FF"/>
                </a:solidFill>
                <a:latin typeface="Comic Sans MS" panose="030F0702030302020204" pitchFamily="66" charset="0"/>
              </a:rPr>
              <a:t>Self</a:t>
            </a:r>
            <a:r>
              <a:rPr lang="pl-PL" b="1" dirty="0">
                <a:solidFill>
                  <a:srgbClr val="0099FF"/>
                </a:solidFill>
                <a:latin typeface="Comic Sans MS" panose="030F0702030302020204" pitchFamily="66" charset="0"/>
              </a:rPr>
              <a:t> </a:t>
            </a:r>
            <a:r>
              <a:rPr lang="pl-PL" b="1" dirty="0" err="1">
                <a:solidFill>
                  <a:srgbClr val="0099FF"/>
                </a:solidFill>
                <a:latin typeface="Comic Sans MS" panose="030F0702030302020204" pitchFamily="66" charset="0"/>
              </a:rPr>
              <a:t>similar</a:t>
            </a:r>
            <a:r>
              <a:rPr lang="pl-PL" b="1" dirty="0">
                <a:solidFill>
                  <a:srgbClr val="0099FF"/>
                </a:solidFill>
                <a:latin typeface="Comic Sans MS" panose="030F0702030302020204" pitchFamily="66" charset="0"/>
              </a:rPr>
              <a:t> </a:t>
            </a:r>
            <a:r>
              <a:rPr lang="pl-PL" b="1" dirty="0" err="1">
                <a:solidFill>
                  <a:srgbClr val="0099FF"/>
                </a:solidFill>
                <a:latin typeface="Comic Sans MS" panose="030F0702030302020204" pitchFamily="66" charset="0"/>
              </a:rPr>
              <a:t>solution</a:t>
            </a:r>
            <a:endParaRPr lang="pl-PL" b="1" dirty="0">
              <a:solidFill>
                <a:srgbClr val="0099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90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9673A7-0E80-4196-8526-3C45CF1DCB01}" type="slidenum">
              <a:rPr lang="pl-PL" smtClean="0"/>
              <a:pPr>
                <a:defRPr/>
              </a:pPr>
              <a:t>25</a:t>
            </a:fld>
            <a:endParaRPr lang="pl-PL"/>
          </a:p>
        </p:txBody>
      </p:sp>
      <p:sp>
        <p:nvSpPr>
          <p:cNvPr id="3" name="Prostokąt 2"/>
          <p:cNvSpPr/>
          <p:nvPr/>
        </p:nvSpPr>
        <p:spPr>
          <a:xfrm>
            <a:off x="755576" y="44624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>
                <a:solidFill>
                  <a:srgbClr val="0099FF"/>
                </a:solidFill>
                <a:latin typeface="Comic Sans MS" panose="030F0702030302020204" pitchFamily="66" charset="0"/>
              </a:rPr>
              <a:t>Remarks:</a:t>
            </a:r>
            <a:r>
              <a:rPr lang="en-US" b="1" dirty="0">
                <a:solidFill>
                  <a:srgbClr val="0099FF"/>
                </a:solidFill>
                <a:latin typeface="Comic Sans MS" panose="030F0702030302020204" pitchFamily="66" charset="0"/>
              </a:rPr>
              <a:t>   Correspondence between scale invariance and self similarity</a:t>
            </a:r>
            <a:endParaRPr lang="pl-PL" b="1" dirty="0">
              <a:solidFill>
                <a:srgbClr val="0099FF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20848" y="44624"/>
            <a:ext cx="495649" cy="369332"/>
          </a:xfrm>
          <a:prstGeom prst="rect">
            <a:avLst/>
          </a:prstGeom>
          <a:solidFill>
            <a:srgbClr val="FFFF66"/>
          </a:solidFill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l-PL" b="1" dirty="0" smtClean="0">
                <a:latin typeface="Comic Sans MS" panose="030F0702030302020204" pitchFamily="66" charset="0"/>
              </a:rPr>
              <a:t>(3)</a:t>
            </a:r>
            <a:endParaRPr lang="pl-PL" b="1" dirty="0">
              <a:latin typeface="Comic Sans MS" panose="030F0702030302020204" pitchFamily="66" charset="0"/>
            </a:endParaRPr>
          </a:p>
        </p:txBody>
      </p:sp>
      <p:pic>
        <p:nvPicPr>
          <p:cNvPr id="2560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181" y="836712"/>
            <a:ext cx="9331701" cy="576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7546781" y="4026550"/>
            <a:ext cx="77136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l-PL" sz="1600" dirty="0" smtClean="0"/>
              <a:t>sin[</a:t>
            </a:r>
            <a:r>
              <a:rPr lang="el-GR" sz="1600" dirty="0" smtClean="0"/>
              <a:t>αξ</a:t>
            </a:r>
            <a:r>
              <a:rPr lang="pl-PL" sz="1600" dirty="0" smtClean="0"/>
              <a:t>]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91194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9673A7-0E80-4196-8526-3C45CF1DCB01}" type="slidenum">
              <a:rPr lang="pl-PL" smtClean="0"/>
              <a:pPr>
                <a:defRPr/>
              </a:pPr>
              <a:t>26</a:t>
            </a:fld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120848" y="44624"/>
            <a:ext cx="495649" cy="369332"/>
          </a:xfrm>
          <a:prstGeom prst="rect">
            <a:avLst/>
          </a:prstGeom>
          <a:solidFill>
            <a:srgbClr val="FFFF66"/>
          </a:solidFill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l-PL" b="1" dirty="0" smtClean="0">
                <a:latin typeface="Comic Sans MS" panose="030F0702030302020204" pitchFamily="66" charset="0"/>
              </a:rPr>
              <a:t>(4)</a:t>
            </a:r>
            <a:endParaRPr lang="pl-PL" b="1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-27384"/>
            <a:ext cx="3600399" cy="2707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1187624" y="116632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err="1" smtClean="0">
                <a:solidFill>
                  <a:srgbClr val="0099FF"/>
                </a:solidFill>
                <a:latin typeface="Comic Sans MS" panose="030F0702030302020204" pitchFamily="66" charset="0"/>
              </a:rPr>
              <a:t>Consequences</a:t>
            </a:r>
            <a:r>
              <a:rPr lang="pl-PL" b="1" dirty="0" smtClean="0">
                <a:solidFill>
                  <a:srgbClr val="0099FF"/>
                </a:solidFill>
                <a:latin typeface="Comic Sans MS" panose="030F0702030302020204" pitchFamily="66" charset="0"/>
              </a:rPr>
              <a:t>  (1)</a:t>
            </a:r>
            <a:endParaRPr lang="pl-PL" b="1" dirty="0">
              <a:solidFill>
                <a:srgbClr val="0099FF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107504" y="548680"/>
            <a:ext cx="903649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600" i="1" dirty="0" smtClean="0">
                <a:latin typeface="Comic Sans MS" panose="030F0702030302020204" pitchFamily="66" charset="0"/>
              </a:rPr>
              <a:t>(*) </a:t>
            </a:r>
            <a:r>
              <a:rPr lang="en-US" sz="1600" i="1" dirty="0" smtClean="0">
                <a:latin typeface="Comic Sans MS" panose="030F0702030302020204" pitchFamily="66" charset="0"/>
              </a:rPr>
              <a:t>The </a:t>
            </a:r>
            <a:r>
              <a:rPr lang="en-US" sz="1600" i="1" dirty="0">
                <a:latin typeface="Comic Sans MS" panose="030F0702030302020204" pitchFamily="66" charset="0"/>
              </a:rPr>
              <a:t>space picture of the collision (in </a:t>
            </a:r>
            <a:r>
              <a:rPr lang="en-US" sz="1600" i="1" dirty="0" smtClean="0">
                <a:latin typeface="Comic Sans MS" panose="030F0702030302020204" pitchFamily="66" charset="0"/>
              </a:rPr>
              <a:t>the</a:t>
            </a:r>
            <a:r>
              <a:rPr lang="pl-PL" sz="1600" i="1" dirty="0" smtClean="0">
                <a:latin typeface="Comic Sans MS" panose="030F0702030302020204" pitchFamily="66" charset="0"/>
              </a:rPr>
              <a:t> </a:t>
            </a:r>
            <a:r>
              <a:rPr lang="en-US" sz="1600" i="1" dirty="0" smtClean="0">
                <a:latin typeface="Comic Sans MS" panose="030F0702030302020204" pitchFamily="66" charset="0"/>
              </a:rPr>
              <a:t> </a:t>
            </a:r>
            <a:r>
              <a:rPr lang="en-US" sz="1600" i="1" dirty="0">
                <a:latin typeface="Comic Sans MS" panose="030F0702030302020204" pitchFamily="66" charset="0"/>
              </a:rPr>
              <a:t>plain </a:t>
            </a:r>
            <a:endParaRPr lang="pl-PL" sz="1600" i="1" dirty="0" smtClean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1600" i="1" dirty="0" smtClean="0">
                <a:latin typeface="Comic Sans MS" panose="030F0702030302020204" pitchFamily="66" charset="0"/>
              </a:rPr>
              <a:t>perpendicular </a:t>
            </a:r>
            <a:r>
              <a:rPr lang="en-US" sz="1600" i="1" dirty="0">
                <a:latin typeface="Comic Sans MS" panose="030F0702030302020204" pitchFamily="66" charset="0"/>
              </a:rPr>
              <a:t>to the collision axis and </a:t>
            </a:r>
            <a:r>
              <a:rPr lang="pl-PL" sz="1600" i="1" dirty="0" smtClean="0">
                <a:latin typeface="Comic Sans MS" panose="030F0702030302020204" pitchFamily="66" charset="0"/>
              </a:rPr>
              <a:t> </a:t>
            </a:r>
            <a:r>
              <a:rPr lang="en-US" sz="1600" i="1" dirty="0" smtClean="0">
                <a:latin typeface="Comic Sans MS" panose="030F0702030302020204" pitchFamily="66" charset="0"/>
              </a:rPr>
              <a:t>located </a:t>
            </a:r>
            <a:r>
              <a:rPr lang="en-US" sz="1600" i="1" dirty="0">
                <a:latin typeface="Comic Sans MS" panose="030F0702030302020204" pitchFamily="66" charset="0"/>
              </a:rPr>
              <a:t>at </a:t>
            </a:r>
            <a:endParaRPr lang="pl-PL" sz="1600" i="1" dirty="0" smtClean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pl-PL" sz="1600" i="1" dirty="0" smtClean="0">
                <a:latin typeface="Comic Sans MS" panose="030F0702030302020204" pitchFamily="66" charset="0"/>
              </a:rPr>
              <a:t>t</a:t>
            </a:r>
            <a:r>
              <a:rPr lang="en-US" sz="1600" i="1" dirty="0" smtClean="0">
                <a:latin typeface="Comic Sans MS" panose="030F0702030302020204" pitchFamily="66" charset="0"/>
              </a:rPr>
              <a:t>he </a:t>
            </a:r>
            <a:r>
              <a:rPr lang="en-US" sz="1600" i="1" dirty="0">
                <a:latin typeface="Comic Sans MS" panose="030F0702030302020204" pitchFamily="66" charset="0"/>
              </a:rPr>
              <a:t>collision point) presented </a:t>
            </a:r>
            <a:r>
              <a:rPr lang="en-US" sz="1600" i="1" dirty="0" smtClean="0">
                <a:latin typeface="Comic Sans MS" panose="030F0702030302020204" pitchFamily="66" charset="0"/>
              </a:rPr>
              <a:t> shows  </a:t>
            </a:r>
            <a:r>
              <a:rPr lang="en-US" sz="1600" i="1" dirty="0">
                <a:latin typeface="Comic Sans MS" panose="030F0702030302020204" pitchFamily="66" charset="0"/>
              </a:rPr>
              <a:t>the existence </a:t>
            </a:r>
            <a:endParaRPr lang="pl-PL" sz="1600" i="1" dirty="0" smtClean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1600" i="1" dirty="0" smtClean="0">
                <a:latin typeface="Comic Sans MS" panose="030F0702030302020204" pitchFamily="66" charset="0"/>
              </a:rPr>
              <a:t>of </a:t>
            </a:r>
            <a:r>
              <a:rPr lang="en-US" sz="1600" i="1" dirty="0">
                <a:latin typeface="Comic Sans MS" panose="030F0702030302020204" pitchFamily="66" charset="0"/>
              </a:rPr>
              <a:t>some regular (on </a:t>
            </a:r>
            <a:r>
              <a:rPr lang="en-US" sz="1600" i="1" dirty="0" smtClean="0">
                <a:latin typeface="Comic Sans MS" panose="030F0702030302020204" pitchFamily="66" charset="0"/>
              </a:rPr>
              <a:t>the</a:t>
            </a:r>
            <a:r>
              <a:rPr lang="pl-PL" sz="1600" i="1" dirty="0" smtClean="0">
                <a:latin typeface="Comic Sans MS" panose="030F0702030302020204" pitchFamily="66" charset="0"/>
              </a:rPr>
              <a:t> </a:t>
            </a:r>
            <a:r>
              <a:rPr lang="en-US" sz="1600" i="1" dirty="0" smtClean="0">
                <a:latin typeface="Comic Sans MS" panose="030F0702030302020204" pitchFamily="66" charset="0"/>
              </a:rPr>
              <a:t> </a:t>
            </a:r>
            <a:r>
              <a:rPr lang="en-US" sz="1600" i="1" dirty="0">
                <a:latin typeface="Comic Sans MS" panose="030F0702030302020204" pitchFamily="66" charset="0"/>
              </a:rPr>
              <a:t>logarithmic scale) structure </a:t>
            </a:r>
            <a:endParaRPr lang="pl-PL" sz="1600" i="1" dirty="0" smtClean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1600" i="1" dirty="0" smtClean="0">
                <a:latin typeface="Comic Sans MS" panose="030F0702030302020204" pitchFamily="66" charset="0"/>
              </a:rPr>
              <a:t>for </a:t>
            </a:r>
            <a:r>
              <a:rPr lang="en-US" sz="1600" i="1" dirty="0">
                <a:latin typeface="Comic Sans MS" panose="030F0702030302020204" pitchFamily="66" charset="0"/>
              </a:rPr>
              <a:t>small distances</a:t>
            </a:r>
            <a:r>
              <a:rPr lang="en-US" sz="1600" i="1" dirty="0" smtClean="0">
                <a:latin typeface="Comic Sans MS" panose="030F0702030302020204" pitchFamily="66" charset="0"/>
              </a:rPr>
              <a:t>.</a:t>
            </a:r>
            <a:endParaRPr lang="pl-PL" sz="1600" i="1" dirty="0" smtClean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1600" i="1" dirty="0" smtClean="0">
                <a:latin typeface="Comic Sans MS" panose="030F0702030302020204" pitchFamily="66" charset="0"/>
              </a:rPr>
              <a:t> </a:t>
            </a:r>
            <a:endParaRPr lang="pl-PL" sz="1600" i="1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pl-PL" sz="1600" i="1" dirty="0" smtClean="0">
                <a:latin typeface="Comic Sans MS" panose="030F0702030302020204" pitchFamily="66" charset="0"/>
              </a:rPr>
              <a:t>(*) </a:t>
            </a:r>
            <a:r>
              <a:rPr lang="en-US" sz="1600" i="1" dirty="0" smtClean="0">
                <a:latin typeface="Comic Sans MS" panose="030F0702030302020204" pitchFamily="66" charset="0"/>
              </a:rPr>
              <a:t>It </a:t>
            </a:r>
            <a:r>
              <a:rPr lang="en-US" sz="1600" i="1" dirty="0">
                <a:latin typeface="Comic Sans MS" panose="030F0702030302020204" pitchFamily="66" charset="0"/>
              </a:rPr>
              <a:t>starts to weaken quite early (at r ∼ 0.1 </a:t>
            </a:r>
            <a:r>
              <a:rPr lang="en-US" sz="1600" i="1" dirty="0" err="1">
                <a:latin typeface="Comic Sans MS" panose="030F0702030302020204" pitchFamily="66" charset="0"/>
              </a:rPr>
              <a:t>fm</a:t>
            </a:r>
            <a:r>
              <a:rPr lang="en-US" sz="1600" i="1" dirty="0">
                <a:latin typeface="Comic Sans MS" panose="030F0702030302020204" pitchFamily="66" charset="0"/>
              </a:rPr>
              <a:t>) and essentially disappears when r reaches the dimension of the nucleon, i.e., for r ∼ 1 fm</a:t>
            </a:r>
            <a:r>
              <a:rPr lang="en-US" sz="1600" i="1" dirty="0" smtClean="0">
                <a:latin typeface="Comic Sans MS" panose="030F0702030302020204" pitchFamily="66" charset="0"/>
              </a:rPr>
              <a:t>.</a:t>
            </a:r>
            <a:endParaRPr lang="pl-PL" sz="1600" i="1" dirty="0" smtClean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endParaRPr lang="en-US" sz="1600" i="1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pl-PL" sz="1600" i="1" dirty="0" smtClean="0">
                <a:latin typeface="Comic Sans MS" panose="030F0702030302020204" pitchFamily="66" charset="0"/>
              </a:rPr>
              <a:t>(*) </a:t>
            </a:r>
            <a:r>
              <a:rPr lang="en-US" sz="1600" i="1" dirty="0" smtClean="0">
                <a:latin typeface="Comic Sans MS" panose="030F0702030302020204" pitchFamily="66" charset="0"/>
              </a:rPr>
              <a:t>For </a:t>
            </a:r>
            <a:r>
              <a:rPr lang="en-US" sz="1600" i="1" dirty="0">
                <a:latin typeface="Comic Sans MS" panose="030F0702030302020204" pitchFamily="66" charset="0"/>
              </a:rPr>
              <a:t>central </a:t>
            </a:r>
            <a:r>
              <a:rPr lang="en-US" sz="1600" i="1" dirty="0" err="1">
                <a:latin typeface="Comic Sans MS" panose="030F0702030302020204" pitchFamily="66" charset="0"/>
              </a:rPr>
              <a:t>Pb</a:t>
            </a:r>
            <a:r>
              <a:rPr lang="en-US" sz="1600" i="1" dirty="0">
                <a:latin typeface="Comic Sans MS" panose="030F0702030302020204" pitchFamily="66" charset="0"/>
              </a:rPr>
              <a:t> + </a:t>
            </a:r>
            <a:r>
              <a:rPr lang="en-US" sz="1600" i="1" dirty="0" err="1">
                <a:latin typeface="Comic Sans MS" panose="030F0702030302020204" pitchFamily="66" charset="0"/>
              </a:rPr>
              <a:t>Pb</a:t>
            </a:r>
            <a:r>
              <a:rPr lang="en-US" sz="1600" i="1" dirty="0">
                <a:latin typeface="Comic Sans MS" panose="030F0702030302020204" pitchFamily="66" charset="0"/>
              </a:rPr>
              <a:t> collisions we observe </a:t>
            </a:r>
            <a:r>
              <a:rPr lang="en-US" sz="1600" b="1" i="1" dirty="0">
                <a:solidFill>
                  <a:srgbClr val="0000FF"/>
                </a:solidFill>
                <a:latin typeface="Comic Sans MS" panose="030F0702030302020204" pitchFamily="66" charset="0"/>
              </a:rPr>
              <a:t>∼3.6 </a:t>
            </a:r>
            <a:r>
              <a:rPr lang="pl-PL" sz="1600" b="1" i="1" dirty="0" err="1" smtClean="0">
                <a:solidFill>
                  <a:srgbClr val="0000FF"/>
                </a:solidFill>
                <a:latin typeface="Comic Sans MS" panose="030F0702030302020204" pitchFamily="66" charset="0"/>
              </a:rPr>
              <a:t>times</a:t>
            </a:r>
            <a:r>
              <a:rPr lang="pl-PL" sz="1600" b="1" i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i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bigger </a:t>
            </a:r>
            <a:r>
              <a:rPr lang="en-US" sz="1600" b="1" i="1" dirty="0">
                <a:solidFill>
                  <a:srgbClr val="0000FF"/>
                </a:solidFill>
                <a:latin typeface="Comic Sans MS" panose="030F0702030302020204" pitchFamily="66" charset="0"/>
              </a:rPr>
              <a:t>amplitude and ∼1.15 longer period of oscillations</a:t>
            </a:r>
            <a:r>
              <a:rPr lang="en-US" sz="1600" i="1" dirty="0">
                <a:latin typeface="Comic Sans MS" panose="030F0702030302020204" pitchFamily="66" charset="0"/>
              </a:rPr>
              <a:t>. With decreasing centrality the amplitude decreases smoothly reaching practically the same value as for p + p collisions </a:t>
            </a:r>
            <a:r>
              <a:rPr lang="en-US" sz="1600" i="1" dirty="0" smtClean="0">
                <a:latin typeface="Comic Sans MS" panose="030F0702030302020204" pitchFamily="66" charset="0"/>
              </a:rPr>
              <a:t>. </a:t>
            </a:r>
            <a:r>
              <a:rPr lang="pl-PL" sz="1600" i="1" dirty="0" smtClean="0">
                <a:latin typeface="Comic Sans MS" panose="030F0702030302020204" pitchFamily="66" charset="0"/>
              </a:rPr>
              <a:t> </a:t>
            </a:r>
            <a:r>
              <a:rPr lang="en-US" sz="1600" i="1" dirty="0" smtClean="0">
                <a:latin typeface="Comic Sans MS" panose="030F0702030302020204" pitchFamily="66" charset="0"/>
              </a:rPr>
              <a:t>With </a:t>
            </a:r>
            <a:r>
              <a:rPr lang="en-US" sz="1600" i="1" dirty="0">
                <a:latin typeface="Comic Sans MS" panose="030F0702030302020204" pitchFamily="66" charset="0"/>
              </a:rPr>
              <a:t>the parameters used we have, in the region of regular oscillations, that</a:t>
            </a:r>
            <a:endParaRPr lang="pl-PL" sz="1600" i="1" dirty="0">
              <a:latin typeface="Comic Sans MS" panose="030F0702030302020204" pitchFamily="66" charset="0"/>
            </a:endParaRPr>
          </a:p>
        </p:txBody>
      </p:sp>
      <p:pic>
        <p:nvPicPr>
          <p:cNvPr id="2529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442327"/>
            <a:ext cx="5105063" cy="1227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584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9673A7-0E80-4196-8526-3C45CF1DCB01}" type="slidenum">
              <a:rPr lang="pl-PL" smtClean="0"/>
              <a:pPr>
                <a:defRPr/>
              </a:pPr>
              <a:t>27</a:t>
            </a:fld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120848" y="44624"/>
            <a:ext cx="495649" cy="369332"/>
          </a:xfrm>
          <a:prstGeom prst="rect">
            <a:avLst/>
          </a:prstGeom>
          <a:solidFill>
            <a:srgbClr val="FFFF66"/>
          </a:solidFill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l-PL" b="1" dirty="0" smtClean="0">
                <a:latin typeface="Comic Sans MS" panose="030F0702030302020204" pitchFamily="66" charset="0"/>
              </a:rPr>
              <a:t>(4)</a:t>
            </a:r>
            <a:endParaRPr lang="pl-PL" b="1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-27384"/>
            <a:ext cx="3600399" cy="2707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1187624" y="116632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err="1" smtClean="0">
                <a:solidFill>
                  <a:srgbClr val="0099FF"/>
                </a:solidFill>
                <a:latin typeface="Comic Sans MS" panose="030F0702030302020204" pitchFamily="66" charset="0"/>
              </a:rPr>
              <a:t>Consequences</a:t>
            </a:r>
            <a:r>
              <a:rPr lang="pl-PL" b="1" dirty="0" smtClean="0">
                <a:solidFill>
                  <a:srgbClr val="0099FF"/>
                </a:solidFill>
                <a:latin typeface="Comic Sans MS" panose="030F0702030302020204" pitchFamily="66" charset="0"/>
              </a:rPr>
              <a:t>  (2)</a:t>
            </a:r>
            <a:endParaRPr lang="pl-PL" b="1" dirty="0">
              <a:solidFill>
                <a:srgbClr val="0099FF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251520" y="764704"/>
            <a:ext cx="835292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600" i="1" dirty="0" smtClean="0">
                <a:latin typeface="Comic Sans MS" panose="030F0702030302020204" pitchFamily="66" charset="0"/>
              </a:rPr>
              <a:t>(*) </a:t>
            </a:r>
            <a:r>
              <a:rPr lang="pl-PL" sz="1600" i="1" dirty="0">
                <a:latin typeface="Comic Sans MS" panose="030F0702030302020204" pitchFamily="66" charset="0"/>
              </a:rPr>
              <a:t> </a:t>
            </a:r>
            <a:r>
              <a:rPr lang="pl-PL" sz="1600" i="1" dirty="0" smtClean="0">
                <a:latin typeface="Comic Sans MS" panose="030F0702030302020204" pitchFamily="66" charset="0"/>
              </a:rPr>
              <a:t>L</a:t>
            </a:r>
            <a:r>
              <a:rPr lang="en-US" sz="1600" i="1" dirty="0" err="1" smtClean="0">
                <a:latin typeface="Comic Sans MS" panose="030F0702030302020204" pitchFamily="66" charset="0"/>
              </a:rPr>
              <a:t>onger</a:t>
            </a:r>
            <a:r>
              <a:rPr lang="en-US" sz="1600" i="1" dirty="0" smtClean="0">
                <a:latin typeface="Comic Sans MS" panose="030F0702030302020204" pitchFamily="66" charset="0"/>
              </a:rPr>
              <a:t> </a:t>
            </a:r>
            <a:r>
              <a:rPr lang="en-US" sz="1600" i="1" dirty="0">
                <a:latin typeface="Comic Sans MS" panose="030F0702030302020204" pitchFamily="66" charset="0"/>
              </a:rPr>
              <a:t>period of oscillations </a:t>
            </a:r>
            <a:r>
              <a:rPr lang="pl-PL" sz="1600" i="1" dirty="0" smtClean="0">
                <a:latin typeface="Comic Sans MS" panose="030F0702030302020204" pitchFamily="66" charset="0"/>
              </a:rPr>
              <a:t> in </a:t>
            </a:r>
            <a:r>
              <a:rPr lang="en-US" sz="1600" i="1" dirty="0" smtClean="0">
                <a:latin typeface="Comic Sans MS" panose="030F0702030302020204" pitchFamily="66" charset="0"/>
              </a:rPr>
              <a:t> </a:t>
            </a:r>
            <a:r>
              <a:rPr lang="en-US" sz="1600" b="1" i="1" dirty="0" err="1">
                <a:latin typeface="Comic Sans MS" panose="030F0702030302020204" pitchFamily="66" charset="0"/>
              </a:rPr>
              <a:t>Pb</a:t>
            </a:r>
            <a:r>
              <a:rPr lang="en-US" sz="1600" b="1" i="1" dirty="0">
                <a:latin typeface="Comic Sans MS" panose="030F0702030302020204" pitchFamily="66" charset="0"/>
              </a:rPr>
              <a:t> + </a:t>
            </a:r>
            <a:r>
              <a:rPr lang="en-US" sz="1600" b="1" i="1" dirty="0" err="1">
                <a:latin typeface="Comic Sans MS" panose="030F0702030302020204" pitchFamily="66" charset="0"/>
              </a:rPr>
              <a:t>Pb</a:t>
            </a:r>
            <a:r>
              <a:rPr lang="en-US" sz="1600" b="1" i="1" dirty="0">
                <a:latin typeface="Comic Sans MS" panose="030F0702030302020204" pitchFamily="66" charset="0"/>
              </a:rPr>
              <a:t> </a:t>
            </a:r>
            <a:endParaRPr lang="pl-PL" sz="1600" b="1" i="1" dirty="0" smtClean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pl-PL" sz="1600" i="1" dirty="0" smtClean="0">
                <a:latin typeface="Comic Sans MS" panose="030F0702030302020204" pitchFamily="66" charset="0"/>
              </a:rPr>
              <a:t>      c</a:t>
            </a:r>
            <a:r>
              <a:rPr lang="en-US" sz="1600" i="1" dirty="0" err="1" smtClean="0">
                <a:latin typeface="Comic Sans MS" panose="030F0702030302020204" pitchFamily="66" charset="0"/>
              </a:rPr>
              <a:t>ollisions</a:t>
            </a:r>
            <a:r>
              <a:rPr lang="pl-PL" sz="1600" i="1" dirty="0" smtClean="0">
                <a:latin typeface="Comic Sans MS" panose="030F0702030302020204" pitchFamily="66" charset="0"/>
              </a:rPr>
              <a:t>  </a:t>
            </a:r>
            <a:r>
              <a:rPr lang="en-US" sz="1600" i="1" dirty="0" smtClean="0">
                <a:latin typeface="Comic Sans MS" panose="030F0702030302020204" pitchFamily="66" charset="0"/>
              </a:rPr>
              <a:t>means </a:t>
            </a:r>
            <a:r>
              <a:rPr lang="en-US" sz="1600" i="1" dirty="0">
                <a:latin typeface="Comic Sans MS" panose="030F0702030302020204" pitchFamily="66" charset="0"/>
              </a:rPr>
              <a:t>a smaller value </a:t>
            </a:r>
            <a:r>
              <a:rPr lang="pl-PL" sz="1600" i="1" dirty="0" smtClean="0">
                <a:latin typeface="Comic Sans MS" panose="030F0702030302020204" pitchFamily="66" charset="0"/>
              </a:rPr>
              <a:t> </a:t>
            </a:r>
            <a:r>
              <a:rPr lang="en-US" sz="1600" i="1" dirty="0" smtClean="0">
                <a:latin typeface="Comic Sans MS" panose="030F0702030302020204" pitchFamily="66" charset="0"/>
              </a:rPr>
              <a:t>of </a:t>
            </a:r>
            <a:r>
              <a:rPr lang="en-US" sz="1600" i="1" dirty="0">
                <a:latin typeface="Comic Sans MS" panose="030F0702030302020204" pitchFamily="66" charset="0"/>
              </a:rPr>
              <a:t>the </a:t>
            </a:r>
            <a:endParaRPr lang="pl-PL" sz="1600" i="1" dirty="0" smtClean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pl-PL" sz="1600" i="1" dirty="0">
                <a:latin typeface="Comic Sans MS" panose="030F0702030302020204" pitchFamily="66" charset="0"/>
              </a:rPr>
              <a:t> </a:t>
            </a:r>
            <a:r>
              <a:rPr lang="pl-PL" sz="1600" i="1" dirty="0" smtClean="0">
                <a:latin typeface="Comic Sans MS" panose="030F0702030302020204" pitchFamily="66" charset="0"/>
              </a:rPr>
              <a:t>      p</a:t>
            </a:r>
            <a:r>
              <a:rPr lang="en-US" sz="1600" i="1" dirty="0" err="1" smtClean="0">
                <a:latin typeface="Comic Sans MS" panose="030F0702030302020204" pitchFamily="66" charset="0"/>
              </a:rPr>
              <a:t>arameter</a:t>
            </a:r>
            <a:r>
              <a:rPr lang="en-US" sz="1600" i="1" dirty="0" smtClean="0">
                <a:latin typeface="Comic Sans MS" panose="030F0702030302020204" pitchFamily="66" charset="0"/>
              </a:rPr>
              <a:t> </a:t>
            </a:r>
            <a:r>
              <a:rPr lang="pl-PL" sz="1600" i="1" dirty="0" smtClean="0">
                <a:latin typeface="Comic Sans MS" panose="030F0702030302020204" pitchFamily="66" charset="0"/>
              </a:rPr>
              <a:t>  </a:t>
            </a:r>
            <a:r>
              <a:rPr lang="en-US" sz="1600" b="1" i="1" dirty="0" smtClean="0">
                <a:latin typeface="Comic Sans MS" panose="030F0702030302020204" pitchFamily="66" charset="0"/>
              </a:rPr>
              <a:t>α</a:t>
            </a:r>
            <a:r>
              <a:rPr lang="en-US" sz="1600" i="1" dirty="0" smtClean="0">
                <a:latin typeface="Comic Sans MS" panose="030F0702030302020204" pitchFamily="66" charset="0"/>
              </a:rPr>
              <a:t> </a:t>
            </a:r>
            <a:r>
              <a:rPr lang="en-US" sz="1600" i="1" dirty="0">
                <a:latin typeface="Comic Sans MS" panose="030F0702030302020204" pitchFamily="66" charset="0"/>
              </a:rPr>
              <a:t>in </a:t>
            </a:r>
            <a:endParaRPr lang="pl-PL" sz="1600" i="1" dirty="0" smtClean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endParaRPr lang="pl-PL" sz="1600" i="1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pl-PL" sz="1600" i="1" dirty="0" smtClean="0">
                <a:latin typeface="Comic Sans MS" panose="030F0702030302020204" pitchFamily="66" charset="0"/>
              </a:rPr>
              <a:t>      </a:t>
            </a:r>
            <a:r>
              <a:rPr lang="en-US" sz="1600" i="1" dirty="0" smtClean="0">
                <a:latin typeface="Comic Sans MS" panose="030F0702030302020204" pitchFamily="66" charset="0"/>
              </a:rPr>
              <a:t>in </a:t>
            </a:r>
            <a:r>
              <a:rPr lang="en-US" sz="1600" b="1" i="1" dirty="0">
                <a:latin typeface="Comic Sans MS" panose="030F0702030302020204" pitchFamily="66" charset="0"/>
              </a:rPr>
              <a:t>p + p </a:t>
            </a:r>
            <a:r>
              <a:rPr lang="en-US" sz="1600" i="1" dirty="0">
                <a:latin typeface="Comic Sans MS" panose="030F0702030302020204" pitchFamily="66" charset="0"/>
              </a:rPr>
              <a:t>collisions. </a:t>
            </a:r>
            <a:endParaRPr lang="pl-PL" sz="1600" i="1" dirty="0" smtClean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endParaRPr lang="pl-PL" sz="1600" i="1" dirty="0" smtClean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pl-PL" sz="1600" i="1" dirty="0" smtClean="0">
                <a:latin typeface="Comic Sans MS" panose="030F0702030302020204" pitchFamily="66" charset="0"/>
              </a:rPr>
              <a:t>(*) </a:t>
            </a:r>
            <a:r>
              <a:rPr lang="pl-PL" sz="1600" i="1" dirty="0">
                <a:latin typeface="Comic Sans MS" panose="030F0702030302020204" pitchFamily="66" charset="0"/>
              </a:rPr>
              <a:t> </a:t>
            </a:r>
            <a:r>
              <a:rPr lang="pl-PL" sz="1600" i="1" dirty="0" smtClean="0">
                <a:latin typeface="Comic Sans MS" panose="030F0702030302020204" pitchFamily="66" charset="0"/>
              </a:rPr>
              <a:t>B</a:t>
            </a:r>
            <a:r>
              <a:rPr lang="en-US" sz="1600" i="1" dirty="0" err="1" smtClean="0">
                <a:latin typeface="Comic Sans MS" panose="030F0702030302020204" pitchFamily="66" charset="0"/>
              </a:rPr>
              <a:t>ecause</a:t>
            </a:r>
            <a:r>
              <a:rPr lang="en-US" sz="1600" i="1" dirty="0" smtClean="0">
                <a:latin typeface="Comic Sans MS" panose="030F0702030302020204" pitchFamily="66" charset="0"/>
              </a:rPr>
              <a:t> </a:t>
            </a:r>
            <a:r>
              <a:rPr lang="en-US" b="1" i="1" dirty="0">
                <a:solidFill>
                  <a:srgbClr val="0000FF"/>
                </a:solidFill>
                <a:latin typeface="Comic Sans MS" panose="030F0702030302020204" pitchFamily="66" charset="0"/>
              </a:rPr>
              <a:t>ω/c(r) = </a:t>
            </a:r>
            <a:r>
              <a:rPr lang="en-US" b="1" i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α/r</a:t>
            </a:r>
            <a:r>
              <a:rPr lang="pl-PL" i="1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US" i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pl-PL" sz="1600" i="1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 </a:t>
            </a:r>
            <a:r>
              <a:rPr lang="en-US" sz="1600" i="1" dirty="0" smtClean="0">
                <a:latin typeface="Comic Sans MS" panose="030F0702030302020204" pitchFamily="66" charset="0"/>
              </a:rPr>
              <a:t>the </a:t>
            </a:r>
            <a:r>
              <a:rPr lang="en-US" sz="1600" i="1" dirty="0">
                <a:latin typeface="Comic Sans MS" panose="030F0702030302020204" pitchFamily="66" charset="0"/>
              </a:rPr>
              <a:t>velocity of </a:t>
            </a:r>
            <a:r>
              <a:rPr lang="en-US" sz="1600" i="1" dirty="0" smtClean="0">
                <a:latin typeface="Comic Sans MS" panose="030F0702030302020204" pitchFamily="66" charset="0"/>
              </a:rPr>
              <a:t>sound</a:t>
            </a:r>
            <a:r>
              <a:rPr lang="pl-PL" sz="1600" i="1" dirty="0">
                <a:latin typeface="Comic Sans MS" panose="030F0702030302020204" pitchFamily="66" charset="0"/>
              </a:rPr>
              <a:t> </a:t>
            </a:r>
            <a:r>
              <a:rPr lang="pl-PL" sz="1600" i="1" dirty="0" smtClean="0">
                <a:latin typeface="Comic Sans MS" panose="030F0702030302020204" pitchFamily="66" charset="0"/>
              </a:rPr>
              <a:t> </a:t>
            </a:r>
            <a:r>
              <a:rPr lang="en-US" b="1" i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c(r</a:t>
            </a:r>
            <a:r>
              <a:rPr lang="en-US" b="1" i="1" dirty="0">
                <a:solidFill>
                  <a:srgbClr val="0000FF"/>
                </a:solidFill>
                <a:latin typeface="Comic Sans MS" panose="030F0702030302020204" pitchFamily="66" charset="0"/>
              </a:rPr>
              <a:t>) = (</a:t>
            </a:r>
            <a:r>
              <a:rPr lang="en-US" b="1" i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ω/α)r</a:t>
            </a:r>
            <a:endParaRPr lang="pl-PL" i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pl-PL" sz="1600" b="1" i="1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     </a:t>
            </a:r>
            <a:r>
              <a:rPr lang="pl-PL" sz="1600" i="1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pl-PL" sz="1600" i="1" dirty="0" smtClean="0">
                <a:latin typeface="Comic Sans MS" panose="030F0702030302020204" pitchFamily="66" charset="0"/>
              </a:rPr>
              <a:t> </a:t>
            </a:r>
            <a:r>
              <a:rPr lang="pl-PL" sz="1600" i="1" dirty="0" err="1" smtClean="0">
                <a:latin typeface="Comic Sans MS" panose="030F0702030302020204" pitchFamily="66" charset="0"/>
              </a:rPr>
              <a:t>velocity</a:t>
            </a:r>
            <a:r>
              <a:rPr lang="pl-PL" sz="1600" i="1" dirty="0" smtClean="0">
                <a:latin typeface="Comic Sans MS" panose="030F0702030302020204" pitchFamily="66" charset="0"/>
              </a:rPr>
              <a:t> </a:t>
            </a:r>
            <a:r>
              <a:rPr lang="pl-PL" sz="1600" i="1" dirty="0" smtClean="0">
                <a:latin typeface="Comic Sans MS" panose="030F0702030302020204" pitchFamily="66" charset="0"/>
              </a:rPr>
              <a:t>of </a:t>
            </a:r>
            <a:r>
              <a:rPr lang="pl-PL" sz="1600" i="1" dirty="0" err="1" smtClean="0">
                <a:latin typeface="Comic Sans MS" panose="030F0702030302020204" pitchFamily="66" charset="0"/>
              </a:rPr>
              <a:t>sound</a:t>
            </a:r>
            <a:r>
              <a:rPr lang="pl-PL" sz="1600" i="1" dirty="0" smtClean="0">
                <a:latin typeface="Comic Sans MS" panose="030F0702030302020204" pitchFamily="66" charset="0"/>
              </a:rPr>
              <a:t> </a:t>
            </a:r>
            <a:r>
              <a:rPr lang="en-US" sz="1600" i="1" dirty="0" smtClean="0">
                <a:latin typeface="Comic Sans MS" panose="030F0702030302020204" pitchFamily="66" charset="0"/>
              </a:rPr>
              <a:t> </a:t>
            </a:r>
            <a:r>
              <a:rPr lang="en-US" sz="1600" i="1" dirty="0">
                <a:latin typeface="Comic Sans MS" panose="030F0702030302020204" pitchFamily="66" charset="0"/>
              </a:rPr>
              <a:t>in the nuclear environment </a:t>
            </a:r>
            <a:r>
              <a:rPr lang="en-US" sz="1600" i="1" dirty="0" smtClean="0">
                <a:latin typeface="Comic Sans MS" panose="030F0702030302020204" pitchFamily="66" charset="0"/>
              </a:rPr>
              <a:t>(</a:t>
            </a:r>
            <a:r>
              <a:rPr lang="en-US" sz="1600" b="1" i="1" dirty="0" err="1" smtClean="0">
                <a:latin typeface="Comic Sans MS" panose="030F0702030302020204" pitchFamily="66" charset="0"/>
              </a:rPr>
              <a:t>Pb</a:t>
            </a:r>
            <a:r>
              <a:rPr lang="en-US" sz="1600" b="1" i="1" dirty="0" smtClean="0">
                <a:latin typeface="Comic Sans MS" panose="030F0702030302020204" pitchFamily="66" charset="0"/>
              </a:rPr>
              <a:t> </a:t>
            </a:r>
            <a:r>
              <a:rPr lang="en-US" sz="1600" b="1" i="1" dirty="0">
                <a:latin typeface="Comic Sans MS" panose="030F0702030302020204" pitchFamily="66" charset="0"/>
              </a:rPr>
              <a:t>+ </a:t>
            </a:r>
            <a:r>
              <a:rPr lang="en-US" sz="1600" b="1" i="1" dirty="0" err="1">
                <a:latin typeface="Comic Sans MS" panose="030F0702030302020204" pitchFamily="66" charset="0"/>
              </a:rPr>
              <a:t>Pb</a:t>
            </a:r>
            <a:r>
              <a:rPr lang="en-US" sz="1600" i="1" dirty="0">
                <a:latin typeface="Comic Sans MS" panose="030F0702030302020204" pitchFamily="66" charset="0"/>
              </a:rPr>
              <a:t>) </a:t>
            </a:r>
            <a:r>
              <a:rPr lang="pl-PL" sz="1600" i="1" dirty="0" smtClean="0">
                <a:latin typeface="Comic Sans MS" panose="030F0702030302020204" pitchFamily="66" charset="0"/>
              </a:rPr>
              <a:t> </a:t>
            </a:r>
            <a:r>
              <a:rPr lang="pl-PL" sz="1600" i="1" dirty="0" err="1" smtClean="0">
                <a:latin typeface="Comic Sans MS" panose="030F0702030302020204" pitchFamily="66" charset="0"/>
              </a:rPr>
              <a:t>is</a:t>
            </a:r>
            <a:r>
              <a:rPr lang="pl-PL" sz="1600" i="1" dirty="0" smtClean="0">
                <a:latin typeface="Comic Sans MS" panose="030F0702030302020204" pitchFamily="66" charset="0"/>
              </a:rPr>
              <a:t> </a:t>
            </a:r>
            <a:r>
              <a:rPr lang="pl-PL" sz="1600" i="1" dirty="0" err="1" smtClean="0">
                <a:latin typeface="Comic Sans MS" panose="030F0702030302020204" pitchFamily="66" charset="0"/>
              </a:rPr>
              <a:t>greater</a:t>
            </a:r>
            <a:r>
              <a:rPr lang="pl-PL" sz="1600" i="1" dirty="0" smtClean="0">
                <a:latin typeface="Comic Sans MS" panose="030F0702030302020204" pitchFamily="66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pl-PL" sz="1600" i="1" dirty="0" smtClean="0">
                <a:latin typeface="Comic Sans MS" panose="030F0702030302020204" pitchFamily="66" charset="0"/>
              </a:rPr>
              <a:t>             t</a:t>
            </a:r>
            <a:r>
              <a:rPr lang="en-US" sz="1600" i="1" dirty="0" err="1" smtClean="0">
                <a:latin typeface="Comic Sans MS" panose="030F0702030302020204" pitchFamily="66" charset="0"/>
              </a:rPr>
              <a:t>han</a:t>
            </a:r>
            <a:r>
              <a:rPr lang="en-US" sz="1600" i="1" dirty="0" smtClean="0">
                <a:latin typeface="Comic Sans MS" panose="030F0702030302020204" pitchFamily="66" charset="0"/>
              </a:rPr>
              <a:t> </a:t>
            </a:r>
            <a:r>
              <a:rPr lang="en-US" sz="1600" i="1" dirty="0">
                <a:latin typeface="Comic Sans MS" panose="030F0702030302020204" pitchFamily="66" charset="0"/>
              </a:rPr>
              <a:t>in </a:t>
            </a:r>
            <a:r>
              <a:rPr lang="en-US" sz="1600" b="1" i="1" dirty="0">
                <a:latin typeface="Comic Sans MS" panose="030F0702030302020204" pitchFamily="66" charset="0"/>
              </a:rPr>
              <a:t>p + p</a:t>
            </a:r>
            <a:r>
              <a:rPr lang="en-US" sz="1600" i="1" dirty="0">
                <a:latin typeface="Comic Sans MS" panose="030F0702030302020204" pitchFamily="66" charset="0"/>
              </a:rPr>
              <a:t>. </a:t>
            </a:r>
            <a:endParaRPr lang="pl-PL" sz="1600" i="1" dirty="0" smtClean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endParaRPr lang="pl-PL" sz="1600" i="1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pl-PL" sz="1600" i="1" dirty="0" smtClean="0">
                <a:latin typeface="Comic Sans MS" panose="030F0702030302020204" pitchFamily="66" charset="0"/>
              </a:rPr>
              <a:t>(*) </a:t>
            </a:r>
            <a:r>
              <a:rPr lang="en-US" sz="1600" i="1" dirty="0" smtClean="0">
                <a:latin typeface="Comic Sans MS" panose="030F0702030302020204" pitchFamily="66" charset="0"/>
              </a:rPr>
              <a:t>This</a:t>
            </a:r>
            <a:r>
              <a:rPr lang="en-US" sz="1600" i="1" dirty="0">
                <a:latin typeface="Comic Sans MS" panose="030F0702030302020204" pitchFamily="66" charset="0"/>
              </a:rPr>
              <a:t>, in turn, means that the refractive index </a:t>
            </a:r>
            <a:r>
              <a:rPr lang="en-US" b="1" i="1" dirty="0">
                <a:solidFill>
                  <a:srgbClr val="0000FF"/>
                </a:solidFill>
                <a:latin typeface="Comic Sans MS" panose="030F0702030302020204" pitchFamily="66" charset="0"/>
              </a:rPr>
              <a:t>n(r) = </a:t>
            </a:r>
            <a:r>
              <a:rPr lang="en-US" b="1" i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c</a:t>
            </a:r>
            <a:r>
              <a:rPr lang="pl-PL" b="1" i="1" baseline="-250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0</a:t>
            </a:r>
            <a:r>
              <a:rPr lang="pl-PL" b="1" i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US" b="1" i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/c(r</a:t>
            </a:r>
            <a:r>
              <a:rPr lang="en-US" b="1" i="1" dirty="0">
                <a:solidFill>
                  <a:srgbClr val="0000FF"/>
                </a:solidFill>
                <a:latin typeface="Comic Sans MS" panose="030F0702030302020204" pitchFamily="66" charset="0"/>
              </a:rPr>
              <a:t>) </a:t>
            </a:r>
            <a:r>
              <a:rPr lang="en-US" sz="1600" i="1" dirty="0">
                <a:latin typeface="Comic Sans MS" panose="030F0702030302020204" pitchFamily="66" charset="0"/>
              </a:rPr>
              <a:t>at position </a:t>
            </a:r>
            <a:r>
              <a:rPr lang="en-US" sz="1600" b="1" i="1" dirty="0">
                <a:solidFill>
                  <a:srgbClr val="0000FF"/>
                </a:solidFill>
                <a:latin typeface="Comic Sans MS" panose="030F0702030302020204" pitchFamily="66" charset="0"/>
              </a:rPr>
              <a:t>r</a:t>
            </a:r>
            <a:r>
              <a:rPr lang="en-US" sz="1600" b="1" i="1" dirty="0">
                <a:latin typeface="Comic Sans MS" panose="030F0702030302020204" pitchFamily="66" charset="0"/>
              </a:rPr>
              <a:t> </a:t>
            </a:r>
            <a:r>
              <a:rPr lang="en-US" sz="1600" i="1" dirty="0" smtClean="0">
                <a:latin typeface="Comic Sans MS" panose="030F0702030302020204" pitchFamily="66" charset="0"/>
              </a:rPr>
              <a:t>in</a:t>
            </a:r>
            <a:endParaRPr lang="pl-PL" sz="1600" i="1" dirty="0" smtClean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pl-PL" sz="1600" i="1" dirty="0">
                <a:latin typeface="Comic Sans MS" panose="030F0702030302020204" pitchFamily="66" charset="0"/>
              </a:rPr>
              <a:t> </a:t>
            </a:r>
            <a:r>
              <a:rPr lang="pl-PL" sz="1600" i="1" dirty="0" smtClean="0">
                <a:latin typeface="Comic Sans MS" panose="030F0702030302020204" pitchFamily="66" charset="0"/>
              </a:rPr>
              <a:t>    </a:t>
            </a:r>
            <a:r>
              <a:rPr lang="en-US" sz="1600" i="1" dirty="0" smtClean="0">
                <a:latin typeface="Comic Sans MS" panose="030F0702030302020204" pitchFamily="66" charset="0"/>
              </a:rPr>
              <a:t> </a:t>
            </a:r>
            <a:r>
              <a:rPr lang="en-US" sz="1600" i="1" dirty="0">
                <a:latin typeface="Comic Sans MS" panose="030F0702030302020204" pitchFamily="66" charset="0"/>
              </a:rPr>
              <a:t>nuclear collisions is smaller than in collisions of protons. </a:t>
            </a:r>
            <a:endParaRPr lang="pl-PL" sz="1600" i="1" dirty="0" smtClean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endParaRPr lang="pl-PL" sz="1600" i="1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pl-PL" sz="1600" i="1" dirty="0" smtClean="0">
                <a:latin typeface="Comic Sans MS" panose="030F0702030302020204" pitchFamily="66" charset="0"/>
              </a:rPr>
              <a:t>(*)  </a:t>
            </a:r>
            <a:r>
              <a:rPr lang="pl-PL" sz="1600" i="1" dirty="0">
                <a:latin typeface="Comic Sans MS" panose="030F0702030302020204" pitchFamily="66" charset="0"/>
              </a:rPr>
              <a:t>I</a:t>
            </a:r>
            <a:r>
              <a:rPr lang="en-US" sz="1600" i="1" dirty="0" smtClean="0">
                <a:latin typeface="Comic Sans MS" panose="030F0702030302020204" pitchFamily="66" charset="0"/>
              </a:rPr>
              <a:t>n </a:t>
            </a:r>
            <a:r>
              <a:rPr lang="en-US" sz="1600" i="1" dirty="0">
                <a:latin typeface="Comic Sans MS" panose="030F0702030302020204" pitchFamily="66" charset="0"/>
              </a:rPr>
              <a:t>both cases we encounter an inhomogeneous medium with </a:t>
            </a:r>
            <a:r>
              <a:rPr lang="pl-PL" sz="1600" i="1" dirty="0" smtClean="0">
                <a:latin typeface="Comic Sans MS" panose="030F0702030302020204" pitchFamily="66" charset="0"/>
              </a:rPr>
              <a:t> </a:t>
            </a:r>
            <a:r>
              <a:rPr lang="en-US" sz="1600" b="1" i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r</a:t>
            </a:r>
            <a:r>
              <a:rPr lang="en-US" sz="1600" i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-dependent </a:t>
            </a:r>
            <a:r>
              <a:rPr lang="en-US" sz="1600" i="1" dirty="0">
                <a:solidFill>
                  <a:srgbClr val="0000FF"/>
                </a:solidFill>
                <a:latin typeface="Comic Sans MS" panose="030F0702030302020204" pitchFamily="66" charset="0"/>
              </a:rPr>
              <a:t>c(r) </a:t>
            </a:r>
            <a:endParaRPr lang="pl-PL" sz="1600" i="1" dirty="0" smtClean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pl-PL" sz="1600" i="1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pl-PL" sz="1600" i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     </a:t>
            </a:r>
            <a:r>
              <a:rPr lang="en-US" sz="1600" i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and </a:t>
            </a:r>
            <a:r>
              <a:rPr lang="en-US" sz="1600" b="1" i="1" dirty="0">
                <a:solidFill>
                  <a:srgbClr val="0000FF"/>
                </a:solidFill>
                <a:latin typeface="Comic Sans MS" panose="030F0702030302020204" pitchFamily="66" charset="0"/>
              </a:rPr>
              <a:t>n(r</a:t>
            </a:r>
            <a:r>
              <a:rPr lang="en-US" sz="1600" b="1" i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)</a:t>
            </a:r>
            <a:r>
              <a:rPr lang="en-US" sz="1600" i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.</a:t>
            </a:r>
            <a:endParaRPr lang="pl-PL" dirty="0" smtClean="0">
              <a:solidFill>
                <a:srgbClr val="0000FF"/>
              </a:solidFill>
            </a:endParaRPr>
          </a:p>
          <a:p>
            <a:endParaRPr lang="pl-PL" dirty="0"/>
          </a:p>
        </p:txBody>
      </p:sp>
      <p:pic>
        <p:nvPicPr>
          <p:cNvPr id="2539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628800"/>
            <a:ext cx="324036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594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9673A7-0E80-4196-8526-3C45CF1DCB01}" type="slidenum">
              <a:rPr lang="pl-PL" smtClean="0"/>
              <a:pPr>
                <a:defRPr/>
              </a:pPr>
              <a:t>28</a:t>
            </a:fld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120848" y="44624"/>
            <a:ext cx="495649" cy="369332"/>
          </a:xfrm>
          <a:prstGeom prst="rect">
            <a:avLst/>
          </a:prstGeom>
          <a:solidFill>
            <a:srgbClr val="FFFF66"/>
          </a:solidFill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l-PL" b="1" dirty="0" smtClean="0">
                <a:latin typeface="Comic Sans MS" panose="030F0702030302020204" pitchFamily="66" charset="0"/>
              </a:rPr>
              <a:t>(4)</a:t>
            </a:r>
            <a:endParaRPr lang="pl-PL" b="1" dirty="0">
              <a:latin typeface="Comic Sans MS" panose="030F0702030302020204" pitchFamily="66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187624" y="116632"/>
            <a:ext cx="5666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err="1" smtClean="0">
                <a:solidFill>
                  <a:srgbClr val="0099FF"/>
                </a:solidFill>
                <a:latin typeface="Comic Sans MS" panose="030F0702030302020204" pitchFamily="66" charset="0"/>
              </a:rPr>
              <a:t>Confrontation</a:t>
            </a:r>
            <a:r>
              <a:rPr lang="pl-PL" b="1" dirty="0" smtClean="0">
                <a:solidFill>
                  <a:srgbClr val="0099FF"/>
                </a:solidFill>
                <a:latin typeface="Comic Sans MS" panose="030F0702030302020204" pitchFamily="66" charset="0"/>
              </a:rPr>
              <a:t> with </a:t>
            </a:r>
            <a:r>
              <a:rPr lang="pl-PL" b="1" dirty="0" err="1" smtClean="0">
                <a:solidFill>
                  <a:srgbClr val="0099FF"/>
                </a:solidFill>
                <a:latin typeface="Comic Sans MS" panose="030F0702030302020204" pitchFamily="66" charset="0"/>
              </a:rPr>
              <a:t>experimental</a:t>
            </a:r>
            <a:r>
              <a:rPr lang="pl-PL" b="1" dirty="0" smtClean="0">
                <a:solidFill>
                  <a:srgbClr val="0099FF"/>
                </a:solidFill>
                <a:latin typeface="Comic Sans MS" panose="030F0702030302020204" pitchFamily="66" charset="0"/>
              </a:rPr>
              <a:t> </a:t>
            </a:r>
            <a:r>
              <a:rPr lang="pl-PL" b="1" dirty="0" err="1" smtClean="0">
                <a:solidFill>
                  <a:srgbClr val="0099FF"/>
                </a:solidFill>
                <a:latin typeface="Comic Sans MS" panose="030F0702030302020204" pitchFamily="66" charset="0"/>
              </a:rPr>
              <a:t>observations</a:t>
            </a:r>
            <a:r>
              <a:rPr lang="pl-PL" b="1" dirty="0" smtClean="0">
                <a:solidFill>
                  <a:srgbClr val="0099FF"/>
                </a:solidFill>
                <a:latin typeface="Comic Sans MS" panose="030F0702030302020204" pitchFamily="66" charset="0"/>
              </a:rPr>
              <a:t> (1)</a:t>
            </a:r>
            <a:endParaRPr lang="pl-PL" b="1" dirty="0">
              <a:solidFill>
                <a:srgbClr val="0099FF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20848" y="868640"/>
            <a:ext cx="8771632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i="1" dirty="0" smtClean="0">
                <a:latin typeface="Comic Sans MS" panose="030F0702030302020204" pitchFamily="66" charset="0"/>
              </a:rPr>
              <a:t>(*) </a:t>
            </a:r>
            <a:r>
              <a:rPr lang="en-US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In </a:t>
            </a:r>
            <a:r>
              <a:rPr lang="en-US" b="1" i="1" dirty="0">
                <a:solidFill>
                  <a:srgbClr val="C00000"/>
                </a:solidFill>
                <a:latin typeface="Comic Sans MS" panose="030F0702030302020204" pitchFamily="66" charset="0"/>
              </a:rPr>
              <a:t>nuclear collisions one </a:t>
            </a:r>
            <a:r>
              <a:rPr lang="en-US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observes </a:t>
            </a:r>
            <a:r>
              <a:rPr lang="en-US" b="1" i="1" dirty="0">
                <a:solidFill>
                  <a:srgbClr val="C00000"/>
                </a:solidFill>
                <a:latin typeface="Comic Sans MS" panose="030F0702030302020204" pitchFamily="66" charset="0"/>
              </a:rPr>
              <a:t>a higher speed of sound </a:t>
            </a:r>
            <a:r>
              <a:rPr lang="pl-PL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pl-PL" b="1" i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c</a:t>
            </a:r>
            <a:r>
              <a:rPr lang="pl-PL" b="1" i="1" baseline="-250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s</a:t>
            </a:r>
            <a:r>
              <a:rPr lang="pl-PL" b="1" i="1" baseline="300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2</a:t>
            </a:r>
            <a:r>
              <a:rPr lang="pl-PL" b="1" i="1" baseline="30000" dirty="0" smtClean="0">
                <a:latin typeface="Comic Sans MS" panose="030F0702030302020204" pitchFamily="66" charset="0"/>
              </a:rPr>
              <a:t>  </a:t>
            </a:r>
            <a:r>
              <a:rPr lang="pl-PL" b="1" i="1" dirty="0" smtClean="0">
                <a:latin typeface="Comic Sans MS" panose="030F0702030302020204" pitchFamily="66" charset="0"/>
              </a:rPr>
              <a:t>  </a:t>
            </a:r>
            <a:r>
              <a:rPr lang="pl-PL" i="1" dirty="0" smtClean="0">
                <a:latin typeface="Comic Sans MS" panose="030F0702030302020204" pitchFamily="66" charset="0"/>
              </a:rPr>
              <a:t>(</a:t>
            </a:r>
            <a:r>
              <a:rPr lang="pl-PL" i="1" dirty="0" err="1" smtClean="0">
                <a:latin typeface="Comic Sans MS" panose="030F0702030302020204" pitchFamily="66" charset="0"/>
              </a:rPr>
              <a:t>used</a:t>
            </a:r>
            <a:r>
              <a:rPr lang="pl-PL" i="1" dirty="0" smtClean="0">
                <a:latin typeface="Comic Sans MS" panose="030F0702030302020204" pitchFamily="66" charset="0"/>
              </a:rPr>
              <a:t> as </a:t>
            </a:r>
            <a:r>
              <a:rPr lang="en-US" i="1" dirty="0" smtClean="0">
                <a:latin typeface="Comic Sans MS" panose="030F0702030302020204" pitchFamily="66" charset="0"/>
              </a:rPr>
              <a:t>a </a:t>
            </a:r>
            <a:r>
              <a:rPr lang="en-US" i="1" dirty="0">
                <a:latin typeface="Comic Sans MS" panose="030F0702030302020204" pitchFamily="66" charset="0"/>
              </a:rPr>
              <a:t>parameter in the</a:t>
            </a:r>
            <a:r>
              <a:rPr lang="pl-PL" i="1" dirty="0">
                <a:latin typeface="Comic Sans MS" panose="030F0702030302020204" pitchFamily="66" charset="0"/>
              </a:rPr>
              <a:t>  </a:t>
            </a:r>
            <a:r>
              <a:rPr lang="en-US" i="1" dirty="0">
                <a:latin typeface="Comic Sans MS" panose="030F0702030302020204" pitchFamily="66" charset="0"/>
              </a:rPr>
              <a:t> equation of state of hadronic matter described by a </a:t>
            </a:r>
            <a:r>
              <a:rPr lang="pl-PL" i="1" dirty="0">
                <a:latin typeface="Comic Sans MS" panose="030F0702030302020204" pitchFamily="66" charset="0"/>
              </a:rPr>
              <a:t> </a:t>
            </a:r>
            <a:r>
              <a:rPr lang="pl-PL" i="1" dirty="0" smtClean="0">
                <a:latin typeface="Comic Sans MS" panose="030F0702030302020204" pitchFamily="66" charset="0"/>
              </a:rPr>
              <a:t> </a:t>
            </a:r>
            <a:r>
              <a:rPr lang="en-US" i="1" dirty="0" err="1">
                <a:latin typeface="Comic Sans MS" panose="030F0702030302020204" pitchFamily="66" charset="0"/>
              </a:rPr>
              <a:t>hydrodynamical</a:t>
            </a:r>
            <a:r>
              <a:rPr lang="en-US" i="1" dirty="0">
                <a:latin typeface="Comic Sans MS" panose="030F0702030302020204" pitchFamily="66" charset="0"/>
              </a:rPr>
              <a:t> </a:t>
            </a:r>
            <a:r>
              <a:rPr lang="en-US" i="1" dirty="0" smtClean="0">
                <a:latin typeface="Comic Sans MS" panose="030F0702030302020204" pitchFamily="66" charset="0"/>
              </a:rPr>
              <a:t>model</a:t>
            </a:r>
            <a:r>
              <a:rPr lang="pl-PL" i="1" dirty="0" smtClean="0">
                <a:latin typeface="Comic Sans MS" panose="030F0702030302020204" pitchFamily="66" charset="0"/>
              </a:rPr>
              <a:t>)</a:t>
            </a:r>
            <a:endParaRPr lang="pl-PL" i="1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pl-PL" i="1" dirty="0" smtClean="0">
                <a:latin typeface="Comic Sans MS" panose="030F0702030302020204" pitchFamily="66" charset="0"/>
              </a:rPr>
              <a:t>                                                                </a:t>
            </a:r>
          </a:p>
          <a:p>
            <a:pPr>
              <a:lnSpc>
                <a:spcPct val="150000"/>
              </a:lnSpc>
            </a:pPr>
            <a:endParaRPr lang="pl-PL" i="1" dirty="0" smtClean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pl-PL" i="1" dirty="0">
                <a:latin typeface="Comic Sans MS" panose="030F0702030302020204" pitchFamily="66" charset="0"/>
              </a:rPr>
              <a:t> </a:t>
            </a:r>
            <a:r>
              <a:rPr lang="pl-PL" i="1" dirty="0" smtClean="0">
                <a:latin typeface="Comic Sans MS" panose="030F0702030302020204" pitchFamily="66" charset="0"/>
              </a:rPr>
              <a:t>                                                                                              </a:t>
            </a:r>
          </a:p>
          <a:p>
            <a:pPr>
              <a:lnSpc>
                <a:spcPct val="150000"/>
              </a:lnSpc>
            </a:pPr>
            <a:r>
              <a:rPr lang="pl-PL" i="1" dirty="0" smtClean="0">
                <a:latin typeface="Comic Sans MS" panose="030F0702030302020204" pitchFamily="66" charset="0"/>
              </a:rPr>
              <a:t>                                                                         </a:t>
            </a:r>
            <a:r>
              <a:rPr lang="pl-PL" i="1" dirty="0" err="1" smtClean="0">
                <a:latin typeface="Comic Sans MS" panose="030F0702030302020204" pitchFamily="66" charset="0"/>
              </a:rPr>
              <a:t>Compilation</a:t>
            </a:r>
            <a:r>
              <a:rPr lang="pl-PL" i="1" dirty="0" smtClean="0">
                <a:latin typeface="Comic Sans MS" panose="030F0702030302020204" pitchFamily="66" charset="0"/>
              </a:rPr>
              <a:t> of the e</a:t>
            </a:r>
            <a:r>
              <a:rPr lang="en-US" i="1" dirty="0" err="1" smtClean="0">
                <a:latin typeface="Comic Sans MS" panose="030F0702030302020204" pitchFamily="66" charset="0"/>
              </a:rPr>
              <a:t>nergy</a:t>
            </a:r>
            <a:r>
              <a:rPr lang="en-US" i="1" dirty="0" smtClean="0">
                <a:latin typeface="Comic Sans MS" panose="030F0702030302020204" pitchFamily="66" charset="0"/>
              </a:rPr>
              <a:t> </a:t>
            </a:r>
            <a:endParaRPr lang="pl-PL" i="1" dirty="0" smtClean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pl-PL" i="1" dirty="0">
                <a:latin typeface="Comic Sans MS" panose="030F0702030302020204" pitchFamily="66" charset="0"/>
              </a:rPr>
              <a:t> </a:t>
            </a:r>
            <a:r>
              <a:rPr lang="pl-PL" i="1" dirty="0" smtClean="0">
                <a:latin typeface="Comic Sans MS" panose="030F0702030302020204" pitchFamily="66" charset="0"/>
              </a:rPr>
              <a:t>                                                                        </a:t>
            </a:r>
            <a:r>
              <a:rPr lang="en-US" i="1" dirty="0" smtClean="0">
                <a:latin typeface="Comic Sans MS" panose="030F0702030302020204" pitchFamily="66" charset="0"/>
              </a:rPr>
              <a:t>dependence</a:t>
            </a:r>
            <a:r>
              <a:rPr lang="pl-PL" i="1" dirty="0" smtClean="0">
                <a:latin typeface="Comic Sans MS" panose="030F0702030302020204" pitchFamily="66" charset="0"/>
              </a:rPr>
              <a:t> </a:t>
            </a:r>
            <a:r>
              <a:rPr lang="en-US" i="1" dirty="0" smtClean="0">
                <a:latin typeface="Comic Sans MS" panose="030F0702030302020204" pitchFamily="66" charset="0"/>
              </a:rPr>
              <a:t> of</a:t>
            </a:r>
            <a:r>
              <a:rPr lang="pl-PL" i="1" dirty="0" smtClean="0">
                <a:latin typeface="Comic Sans MS" panose="030F0702030302020204" pitchFamily="66" charset="0"/>
              </a:rPr>
              <a:t> </a:t>
            </a:r>
            <a:r>
              <a:rPr lang="en-US" i="1" dirty="0" smtClean="0">
                <a:latin typeface="Comic Sans MS" panose="030F0702030302020204" pitchFamily="66" charset="0"/>
              </a:rPr>
              <a:t> </a:t>
            </a:r>
            <a:r>
              <a:rPr lang="en-US" i="1" dirty="0">
                <a:latin typeface="Comic Sans MS" panose="030F0702030302020204" pitchFamily="66" charset="0"/>
              </a:rPr>
              <a:t>sound </a:t>
            </a:r>
            <a:r>
              <a:rPr lang="en-US" i="1" dirty="0" smtClean="0">
                <a:latin typeface="Comic Sans MS" panose="030F0702030302020204" pitchFamily="66" charset="0"/>
              </a:rPr>
              <a:t>velocities</a:t>
            </a:r>
            <a:endParaRPr lang="pl-PL" i="1" dirty="0" smtClean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pl-PL" i="1" dirty="0">
                <a:latin typeface="Comic Sans MS" panose="030F0702030302020204" pitchFamily="66" charset="0"/>
              </a:rPr>
              <a:t> </a:t>
            </a:r>
            <a:r>
              <a:rPr lang="pl-PL" i="1" dirty="0" smtClean="0">
                <a:latin typeface="Comic Sans MS" panose="030F0702030302020204" pitchFamily="66" charset="0"/>
              </a:rPr>
              <a:t>                                                                         </a:t>
            </a:r>
            <a:r>
              <a:rPr lang="pl-PL" b="1" i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c</a:t>
            </a:r>
            <a:r>
              <a:rPr lang="pl-PL" b="1" i="1" baseline="-250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s</a:t>
            </a:r>
            <a:r>
              <a:rPr lang="pl-PL" b="1" i="1" baseline="300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2</a:t>
            </a:r>
            <a:r>
              <a:rPr lang="en-US" i="1" dirty="0" smtClean="0">
                <a:latin typeface="Comic Sans MS" panose="030F0702030302020204" pitchFamily="66" charset="0"/>
              </a:rPr>
              <a:t> </a:t>
            </a:r>
            <a:r>
              <a:rPr lang="pl-PL" i="1" dirty="0" smtClean="0">
                <a:latin typeface="Comic Sans MS" panose="030F0702030302020204" pitchFamily="66" charset="0"/>
              </a:rPr>
              <a:t> </a:t>
            </a:r>
            <a:r>
              <a:rPr lang="en-US" i="1" dirty="0" smtClean="0">
                <a:latin typeface="Comic Sans MS" panose="030F0702030302020204" pitchFamily="66" charset="0"/>
              </a:rPr>
              <a:t>obtained from</a:t>
            </a:r>
            <a:r>
              <a:rPr lang="pl-PL" i="1" dirty="0" smtClean="0">
                <a:latin typeface="Comic Sans MS" panose="030F0702030302020204" pitchFamily="66" charset="0"/>
              </a:rPr>
              <a:t>  </a:t>
            </a:r>
            <a:r>
              <a:rPr lang="pl-PL" i="1" dirty="0" smtClean="0">
                <a:latin typeface="Comic Sans MS" panose="030F0702030302020204" pitchFamily="66" charset="0"/>
              </a:rPr>
              <a:t>the </a:t>
            </a:r>
            <a:r>
              <a:rPr lang="en-US" i="1" dirty="0" smtClean="0">
                <a:latin typeface="Comic Sans MS" panose="030F0702030302020204" pitchFamily="66" charset="0"/>
              </a:rPr>
              <a:t>widths </a:t>
            </a:r>
            <a:endParaRPr lang="pl-PL" i="1" dirty="0" smtClean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pl-PL" i="1" dirty="0">
                <a:latin typeface="Comic Sans MS" panose="030F0702030302020204" pitchFamily="66" charset="0"/>
              </a:rPr>
              <a:t> </a:t>
            </a:r>
            <a:r>
              <a:rPr lang="pl-PL" i="1" dirty="0" smtClean="0">
                <a:latin typeface="Comic Sans MS" panose="030F0702030302020204" pitchFamily="66" charset="0"/>
              </a:rPr>
              <a:t>                                                                         </a:t>
            </a:r>
            <a:r>
              <a:rPr lang="en-US" i="1" dirty="0" smtClean="0">
                <a:latin typeface="Comic Sans MS" panose="030F0702030302020204" pitchFamily="66" charset="0"/>
              </a:rPr>
              <a:t>of π</a:t>
            </a:r>
            <a:r>
              <a:rPr lang="en-US" i="1" dirty="0">
                <a:latin typeface="Comic Sans MS" panose="030F0702030302020204" pitchFamily="66" charset="0"/>
              </a:rPr>
              <a:t>− rapidity </a:t>
            </a:r>
            <a:r>
              <a:rPr lang="pl-PL" i="1" dirty="0" smtClean="0">
                <a:latin typeface="Comic Sans MS" panose="030F0702030302020204" pitchFamily="66" charset="0"/>
              </a:rPr>
              <a:t>  s</a:t>
            </a:r>
            <a:r>
              <a:rPr lang="en-US" i="1" dirty="0" err="1" smtClean="0">
                <a:latin typeface="Comic Sans MS" panose="030F0702030302020204" pitchFamily="66" charset="0"/>
              </a:rPr>
              <a:t>pectra</a:t>
            </a:r>
            <a:r>
              <a:rPr lang="pl-PL" i="1" dirty="0" smtClean="0">
                <a:latin typeface="Comic Sans MS" panose="030F0702030302020204" pitchFamily="66" charset="0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pl-PL" i="1" dirty="0" smtClean="0">
                <a:latin typeface="Comic Sans MS" panose="030F0702030302020204" pitchFamily="66" charset="0"/>
              </a:rPr>
              <a:t>                                                                        </a:t>
            </a:r>
            <a:r>
              <a:rPr lang="pl-PL" i="1" dirty="0" smtClean="0">
                <a:latin typeface="Comic Sans MS" panose="030F0702030302020204" pitchFamily="66" charset="0"/>
              </a:rPr>
              <a:t>  [ </a:t>
            </a:r>
            <a:r>
              <a:rPr lang="pl-PL" i="1" dirty="0" err="1" smtClean="0">
                <a:latin typeface="Comic Sans MS" panose="030F0702030302020204" pitchFamily="66" charset="0"/>
              </a:rPr>
              <a:t>PoS</a:t>
            </a:r>
            <a:r>
              <a:rPr lang="pl-PL" i="1" dirty="0" smtClean="0">
                <a:latin typeface="Comic Sans MS" panose="030F0702030302020204" pitchFamily="66" charset="0"/>
              </a:rPr>
              <a:t> DIS2014(2014</a:t>
            </a:r>
            <a:r>
              <a:rPr lang="pl-PL" i="1" dirty="0">
                <a:latin typeface="Comic Sans MS" panose="030F0702030302020204" pitchFamily="66" charset="0"/>
              </a:rPr>
              <a:t>) </a:t>
            </a:r>
            <a:r>
              <a:rPr lang="pl-PL" i="1" dirty="0" smtClean="0">
                <a:latin typeface="Comic Sans MS" panose="030F0702030302020204" pitchFamily="66" charset="0"/>
              </a:rPr>
              <a:t>018]</a:t>
            </a:r>
          </a:p>
          <a:p>
            <a:pPr>
              <a:lnSpc>
                <a:spcPct val="150000"/>
              </a:lnSpc>
            </a:pPr>
            <a:endParaRPr lang="pl-PL" i="1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endParaRPr lang="pl-PL" sz="1600" i="1" dirty="0" smtClean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endParaRPr lang="pl-PL" sz="1600" i="1" dirty="0">
              <a:latin typeface="Comic Sans MS" panose="030F0702030302020204" pitchFamily="66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91" y="2077715"/>
            <a:ext cx="4535993" cy="4447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558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9673A7-0E80-4196-8526-3C45CF1DCB01}" type="slidenum">
              <a:rPr lang="pl-PL" smtClean="0"/>
              <a:pPr>
                <a:defRPr/>
              </a:pPr>
              <a:t>29</a:t>
            </a:fld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120848" y="44624"/>
            <a:ext cx="495649" cy="369332"/>
          </a:xfrm>
          <a:prstGeom prst="rect">
            <a:avLst/>
          </a:prstGeom>
          <a:solidFill>
            <a:srgbClr val="FFFF66"/>
          </a:solidFill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l-PL" b="1" dirty="0" smtClean="0">
                <a:latin typeface="Comic Sans MS" panose="030F0702030302020204" pitchFamily="66" charset="0"/>
              </a:rPr>
              <a:t>(4)</a:t>
            </a:r>
            <a:endParaRPr lang="pl-PL" b="1" dirty="0">
              <a:latin typeface="Comic Sans MS" panose="030F0702030302020204" pitchFamily="66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187624" y="116632"/>
            <a:ext cx="5666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err="1" smtClean="0">
                <a:solidFill>
                  <a:srgbClr val="0099FF"/>
                </a:solidFill>
                <a:latin typeface="Comic Sans MS" panose="030F0702030302020204" pitchFamily="66" charset="0"/>
              </a:rPr>
              <a:t>Confrontation</a:t>
            </a:r>
            <a:r>
              <a:rPr lang="pl-PL" b="1" dirty="0" smtClean="0">
                <a:solidFill>
                  <a:srgbClr val="0099FF"/>
                </a:solidFill>
                <a:latin typeface="Comic Sans MS" panose="030F0702030302020204" pitchFamily="66" charset="0"/>
              </a:rPr>
              <a:t> with </a:t>
            </a:r>
            <a:r>
              <a:rPr lang="pl-PL" b="1" dirty="0" err="1" smtClean="0">
                <a:solidFill>
                  <a:srgbClr val="0099FF"/>
                </a:solidFill>
                <a:latin typeface="Comic Sans MS" panose="030F0702030302020204" pitchFamily="66" charset="0"/>
              </a:rPr>
              <a:t>experimental</a:t>
            </a:r>
            <a:r>
              <a:rPr lang="pl-PL" b="1" dirty="0" smtClean="0">
                <a:solidFill>
                  <a:srgbClr val="0099FF"/>
                </a:solidFill>
                <a:latin typeface="Comic Sans MS" panose="030F0702030302020204" pitchFamily="66" charset="0"/>
              </a:rPr>
              <a:t> </a:t>
            </a:r>
            <a:r>
              <a:rPr lang="pl-PL" b="1" dirty="0" err="1" smtClean="0">
                <a:solidFill>
                  <a:srgbClr val="0099FF"/>
                </a:solidFill>
                <a:latin typeface="Comic Sans MS" panose="030F0702030302020204" pitchFamily="66" charset="0"/>
              </a:rPr>
              <a:t>observations</a:t>
            </a:r>
            <a:r>
              <a:rPr lang="pl-PL" b="1" dirty="0" smtClean="0">
                <a:solidFill>
                  <a:srgbClr val="0099FF"/>
                </a:solidFill>
                <a:latin typeface="Comic Sans MS" panose="030F0702030302020204" pitchFamily="66" charset="0"/>
              </a:rPr>
              <a:t> (2)</a:t>
            </a:r>
            <a:endParaRPr lang="pl-PL" b="1" dirty="0">
              <a:solidFill>
                <a:srgbClr val="0099FF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20848" y="620688"/>
            <a:ext cx="8771632" cy="7709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i="1" dirty="0" smtClean="0">
                <a:latin typeface="Comic Sans MS" panose="030F0702030302020204" pitchFamily="66" charset="0"/>
              </a:rPr>
              <a:t>(*)  </a:t>
            </a:r>
            <a:r>
              <a:rPr lang="pl-PL" b="1" i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This</a:t>
            </a:r>
            <a:r>
              <a:rPr lang="pl-PL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should</a:t>
            </a:r>
            <a:r>
              <a:rPr lang="pl-PL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 be </a:t>
            </a:r>
            <a:r>
              <a:rPr lang="pl-PL" b="1" i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expected</a:t>
            </a:r>
            <a:r>
              <a:rPr lang="pl-PL" i="1" dirty="0" smtClean="0">
                <a:latin typeface="Comic Sans MS" panose="030F0702030302020204" pitchFamily="66" charset="0"/>
              </a:rPr>
              <a:t>.  </a:t>
            </a:r>
          </a:p>
          <a:p>
            <a:pPr>
              <a:lnSpc>
                <a:spcPct val="150000"/>
              </a:lnSpc>
            </a:pPr>
            <a:r>
              <a:rPr lang="pl-PL" i="1" dirty="0" smtClean="0">
                <a:latin typeface="Comic Sans MS" panose="030F0702030302020204" pitchFamily="66" charset="0"/>
              </a:rPr>
              <a:t>C</a:t>
            </a:r>
            <a:r>
              <a:rPr lang="en-US" i="1" dirty="0" err="1" smtClean="0">
                <a:latin typeface="Comic Sans MS" panose="030F0702030302020204" pitchFamily="66" charset="0"/>
              </a:rPr>
              <a:t>onsider</a:t>
            </a:r>
            <a:r>
              <a:rPr lang="en-US" i="1" dirty="0" smtClean="0">
                <a:latin typeface="Comic Sans MS" panose="030F0702030302020204" pitchFamily="66" charset="0"/>
              </a:rPr>
              <a:t> </a:t>
            </a:r>
            <a:r>
              <a:rPr lang="en-US" i="1" dirty="0">
                <a:latin typeface="Comic Sans MS" panose="030F0702030302020204" pitchFamily="66" charset="0"/>
              </a:rPr>
              <a:t>the connection of the </a:t>
            </a:r>
            <a:r>
              <a:rPr lang="en-US" i="1" dirty="0">
                <a:solidFill>
                  <a:srgbClr val="0000FF"/>
                </a:solidFill>
                <a:latin typeface="Comic Sans MS" panose="030F0702030302020204" pitchFamily="66" charset="0"/>
              </a:rPr>
              <a:t>isothermal compressibility </a:t>
            </a:r>
            <a:r>
              <a:rPr lang="en-US" i="1" dirty="0">
                <a:latin typeface="Comic Sans MS" panose="030F0702030302020204" pitchFamily="66" charset="0"/>
              </a:rPr>
              <a:t>of the nuclear </a:t>
            </a:r>
            <a:r>
              <a:rPr lang="en-US" i="1" dirty="0" smtClean="0">
                <a:latin typeface="Comic Sans MS" panose="030F0702030302020204" pitchFamily="66" charset="0"/>
              </a:rPr>
              <a:t>matter</a:t>
            </a:r>
            <a:r>
              <a:rPr lang="pl-PL" i="1" dirty="0" smtClean="0">
                <a:latin typeface="Comic Sans MS" panose="030F0702030302020204" pitchFamily="66" charset="0"/>
              </a:rPr>
              <a:t> </a:t>
            </a:r>
          </a:p>
          <a:p>
            <a:pPr>
              <a:lnSpc>
                <a:spcPct val="150000"/>
              </a:lnSpc>
            </a:pPr>
            <a:endParaRPr lang="pl-PL" i="1" dirty="0" smtClean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endParaRPr lang="pl-PL" i="1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i="1" dirty="0" smtClean="0">
                <a:latin typeface="Comic Sans MS" panose="030F0702030302020204" pitchFamily="66" charset="0"/>
              </a:rPr>
              <a:t>and </a:t>
            </a:r>
            <a:r>
              <a:rPr lang="en-US" i="1" dirty="0">
                <a:solidFill>
                  <a:srgbClr val="0000FF"/>
                </a:solidFill>
                <a:latin typeface="Comic Sans MS" panose="030F0702030302020204" pitchFamily="66" charset="0"/>
              </a:rPr>
              <a:t>fluctuations of the multiplicity </a:t>
            </a:r>
            <a:r>
              <a:rPr lang="en-US" i="1" dirty="0">
                <a:latin typeface="Comic Sans MS" panose="030F0702030302020204" pitchFamily="66" charset="0"/>
              </a:rPr>
              <a:t>of produced </a:t>
            </a:r>
            <a:r>
              <a:rPr lang="en-US" i="1" dirty="0" err="1">
                <a:latin typeface="Comic Sans MS" panose="030F0702030302020204" pitchFamily="66" charset="0"/>
              </a:rPr>
              <a:t>secondaries</a:t>
            </a:r>
            <a:r>
              <a:rPr lang="en-US" i="1" dirty="0">
                <a:latin typeface="Comic Sans MS" panose="030F0702030302020204" pitchFamily="66" charset="0"/>
              </a:rPr>
              <a:t> represented by the relative variance, ϖ , of </a:t>
            </a:r>
            <a:r>
              <a:rPr lang="pl-PL" i="1" dirty="0" smtClean="0">
                <a:latin typeface="Comic Sans MS" panose="030F0702030302020204" pitchFamily="66" charset="0"/>
              </a:rPr>
              <a:t>the </a:t>
            </a:r>
            <a:r>
              <a:rPr lang="en-US" i="1" dirty="0" smtClean="0">
                <a:latin typeface="Comic Sans MS" panose="030F0702030302020204" pitchFamily="66" charset="0"/>
              </a:rPr>
              <a:t>multiplicity fluctuations</a:t>
            </a:r>
            <a:r>
              <a:rPr lang="pl-PL" i="1" dirty="0">
                <a:latin typeface="Comic Sans MS" panose="030F0702030302020204" pitchFamily="66" charset="0"/>
              </a:rPr>
              <a:t>  </a:t>
            </a:r>
            <a:r>
              <a:rPr lang="pl-PL" i="1" dirty="0" smtClean="0">
                <a:latin typeface="Comic Sans MS" panose="030F0702030302020204" pitchFamily="66" charset="0"/>
              </a:rPr>
              <a:t> </a:t>
            </a:r>
            <a:r>
              <a:rPr lang="en-US" i="1" dirty="0" smtClean="0">
                <a:latin typeface="Comic Sans MS" panose="030F0702030302020204" pitchFamily="66" charset="0"/>
              </a:rPr>
              <a:t>( ρ</a:t>
            </a:r>
            <a:r>
              <a:rPr lang="pl-PL" i="1" dirty="0" smtClean="0">
                <a:latin typeface="Comic Sans MS" panose="030F0702030302020204" pitchFamily="66" charset="0"/>
              </a:rPr>
              <a:t> </a:t>
            </a:r>
            <a:r>
              <a:rPr lang="pl-PL" i="1" baseline="-25000" dirty="0" smtClean="0">
                <a:latin typeface="Comic Sans MS" panose="030F0702030302020204" pitchFamily="66" charset="0"/>
              </a:rPr>
              <a:t>0</a:t>
            </a:r>
            <a:r>
              <a:rPr lang="en-US" i="1" dirty="0" smtClean="0">
                <a:latin typeface="Comic Sans MS" panose="030F0702030302020204" pitchFamily="66" charset="0"/>
              </a:rPr>
              <a:t> </a:t>
            </a:r>
            <a:r>
              <a:rPr lang="en-US" i="1" dirty="0">
                <a:latin typeface="Comic Sans MS" panose="030F0702030302020204" pitchFamily="66" charset="0"/>
              </a:rPr>
              <a:t>= ⟨N⟩/V denotes the equilibrium density for N particles with mass m located in volume V </a:t>
            </a:r>
            <a:r>
              <a:rPr lang="en-US" i="1" dirty="0" smtClean="0">
                <a:latin typeface="Comic Sans MS" panose="030F0702030302020204" pitchFamily="66" charset="0"/>
              </a:rPr>
              <a:t>).</a:t>
            </a:r>
            <a:endParaRPr lang="pl-PL" i="1" dirty="0" smtClean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i="1" dirty="0" smtClean="0">
                <a:latin typeface="Comic Sans MS" panose="030F0702030302020204" pitchFamily="66" charset="0"/>
              </a:rPr>
              <a:t> </a:t>
            </a:r>
            <a:endParaRPr lang="pl-PL" i="1" dirty="0" smtClean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endParaRPr lang="pl-PL" sz="1600" i="1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i="1" dirty="0" smtClean="0">
                <a:latin typeface="Comic Sans MS" panose="030F0702030302020204" pitchFamily="66" charset="0"/>
              </a:rPr>
              <a:t>This </a:t>
            </a:r>
            <a:r>
              <a:rPr lang="en-US" i="1" dirty="0">
                <a:latin typeface="Comic Sans MS" panose="030F0702030302020204" pitchFamily="66" charset="0"/>
              </a:rPr>
              <a:t>allows the velocity of sound to be expressed by fluctuations of multiplicity because one has </a:t>
            </a:r>
            <a:r>
              <a:rPr lang="pl-PL" i="1" dirty="0" smtClean="0">
                <a:latin typeface="Comic Sans MS" panose="030F0702030302020204" pitchFamily="66" charset="0"/>
              </a:rPr>
              <a:t>:</a:t>
            </a:r>
          </a:p>
          <a:p>
            <a:pPr>
              <a:lnSpc>
                <a:spcPct val="150000"/>
              </a:lnSpc>
            </a:pPr>
            <a:endParaRPr lang="pl-PL" i="1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endParaRPr lang="pl-PL" i="1" dirty="0" smtClean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i="1" dirty="0" smtClean="0">
                <a:latin typeface="Comic Sans MS" panose="030F0702030302020204" pitchFamily="66" charset="0"/>
              </a:rPr>
              <a:t>Note</a:t>
            </a:r>
            <a:r>
              <a:rPr lang="pl-PL" i="1" dirty="0" smtClean="0">
                <a:latin typeface="Comic Sans MS" panose="030F0702030302020204" pitchFamily="66" charset="0"/>
              </a:rPr>
              <a:t>: </a:t>
            </a:r>
            <a:r>
              <a:rPr lang="en-US" i="1" dirty="0" smtClean="0">
                <a:latin typeface="Comic Sans MS" panose="030F0702030302020204" pitchFamily="66" charset="0"/>
              </a:rPr>
              <a:t> </a:t>
            </a:r>
            <a:r>
              <a:rPr lang="en-US" i="1" dirty="0">
                <a:solidFill>
                  <a:srgbClr val="C00000"/>
                </a:solidFill>
                <a:latin typeface="Comic Sans MS" panose="030F0702030302020204" pitchFamily="66" charset="0"/>
              </a:rPr>
              <a:t>higher velocity of sound corresponds to lower fluctuations of multiplicity.</a:t>
            </a:r>
            <a:r>
              <a:rPr lang="en-US" i="1" dirty="0">
                <a:latin typeface="Comic Sans MS" panose="030F0702030302020204" pitchFamily="66" charset="0"/>
              </a:rPr>
              <a:t> </a:t>
            </a:r>
            <a:endParaRPr lang="pl-PL" i="1" dirty="0" smtClean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pl-PL" sz="1600" i="1" dirty="0" smtClean="0">
                <a:latin typeface="Comic Sans MS" panose="030F0702030302020204" pitchFamily="66" charset="0"/>
              </a:rPr>
              <a:t>                                                                                       </a:t>
            </a:r>
            <a:endParaRPr lang="pl-PL" sz="1600" i="1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endParaRPr lang="pl-PL" sz="1600" i="1" dirty="0" smtClean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endParaRPr lang="pl-PL" sz="1600" i="1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endParaRPr lang="pl-PL" sz="1600" i="1" dirty="0" smtClean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endParaRPr lang="pl-PL" sz="1600" i="1" dirty="0">
              <a:latin typeface="Comic Sans MS" panose="030F0702030302020204" pitchFamily="66" charset="0"/>
            </a:endParaRPr>
          </a:p>
        </p:txBody>
      </p:sp>
      <p:pic>
        <p:nvPicPr>
          <p:cNvPr id="2529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501727"/>
            <a:ext cx="2160240" cy="847153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</p:pic>
      <p:pic>
        <p:nvPicPr>
          <p:cNvPr id="2529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501008"/>
            <a:ext cx="3749298" cy="929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29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869160"/>
            <a:ext cx="540060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122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908720"/>
            <a:ext cx="91440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  <a:endParaRPr lang="pl-PL" dirty="0"/>
          </a:p>
          <a:p>
            <a:pPr>
              <a:lnSpc>
                <a:spcPct val="150000"/>
              </a:lnSpc>
            </a:pPr>
            <a:r>
              <a:rPr lang="pl-PL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(*) </a:t>
            </a:r>
            <a:r>
              <a:rPr lang="en-US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The 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large  transverse momentum distributions of particles observed in all LHC experiments exhibit a </a:t>
            </a:r>
            <a:r>
              <a:rPr lang="en-US" b="1" dirty="0">
                <a:solidFill>
                  <a:srgbClr val="0000FF"/>
                </a:solidFill>
                <a:latin typeface="Comic Sans MS" panose="030F0702030302020204" pitchFamily="66" charset="0"/>
              </a:rPr>
              <a:t>quasi-power-like behavior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following the two-parameter Tsallis distribution with a scale factor T and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nonextensivity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q. </a:t>
            </a:r>
            <a:endParaRPr lang="pl-PL" b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endParaRPr lang="pl-PL" sz="1600" b="1" dirty="0" smtClean="0">
              <a:latin typeface="Comic Sans MS" panose="030F0702030302020204" pitchFamily="66" charset="0"/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9673A7-0E80-4196-8526-3C45CF1DCB01}" type="slidenum">
              <a:rPr lang="pl-PL" smtClean="0"/>
              <a:pPr>
                <a:defRPr/>
              </a:pPr>
              <a:t>3</a:t>
            </a:fld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120848" y="44624"/>
            <a:ext cx="495649" cy="369332"/>
          </a:xfrm>
          <a:prstGeom prst="rect">
            <a:avLst/>
          </a:prstGeom>
          <a:solidFill>
            <a:srgbClr val="FFFF66"/>
          </a:solidFill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l-PL" b="1" dirty="0" smtClean="0">
                <a:latin typeface="Comic Sans MS" panose="030F0702030302020204" pitchFamily="66" charset="0"/>
              </a:rPr>
              <a:t>(1)</a:t>
            </a:r>
            <a:endParaRPr lang="pl-PL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78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6215063" y="3571875"/>
            <a:ext cx="285750" cy="857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116" y="1844824"/>
            <a:ext cx="3060340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544" y="4293096"/>
            <a:ext cx="2252912" cy="1126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7"/>
          <p:cNvSpPr txBox="1"/>
          <p:nvPr/>
        </p:nvSpPr>
        <p:spPr>
          <a:xfrm>
            <a:off x="120848" y="44624"/>
            <a:ext cx="495649" cy="369332"/>
          </a:xfrm>
          <a:prstGeom prst="rect">
            <a:avLst/>
          </a:prstGeom>
          <a:solidFill>
            <a:srgbClr val="FFFF66"/>
          </a:solidFill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l-PL" b="1" dirty="0" smtClean="0">
                <a:latin typeface="Comic Sans MS" panose="030F0702030302020204" pitchFamily="66" charset="0"/>
              </a:rPr>
              <a:t>(4)</a:t>
            </a:r>
            <a:endParaRPr lang="pl-PL" b="1" dirty="0">
              <a:latin typeface="Comic Sans MS" panose="030F0702030302020204" pitchFamily="66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1187624" y="116632"/>
            <a:ext cx="5666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err="1" smtClean="0">
                <a:solidFill>
                  <a:srgbClr val="0099FF"/>
                </a:solidFill>
                <a:latin typeface="Comic Sans MS" panose="030F0702030302020204" pitchFamily="66" charset="0"/>
              </a:rPr>
              <a:t>Confrontation</a:t>
            </a:r>
            <a:r>
              <a:rPr lang="pl-PL" b="1" dirty="0" smtClean="0">
                <a:solidFill>
                  <a:srgbClr val="0099FF"/>
                </a:solidFill>
                <a:latin typeface="Comic Sans MS" panose="030F0702030302020204" pitchFamily="66" charset="0"/>
              </a:rPr>
              <a:t> with </a:t>
            </a:r>
            <a:r>
              <a:rPr lang="pl-PL" b="1" dirty="0" err="1" smtClean="0">
                <a:solidFill>
                  <a:srgbClr val="0099FF"/>
                </a:solidFill>
                <a:latin typeface="Comic Sans MS" panose="030F0702030302020204" pitchFamily="66" charset="0"/>
              </a:rPr>
              <a:t>experimental</a:t>
            </a:r>
            <a:r>
              <a:rPr lang="pl-PL" b="1" dirty="0" smtClean="0">
                <a:solidFill>
                  <a:srgbClr val="0099FF"/>
                </a:solidFill>
                <a:latin typeface="Comic Sans MS" panose="030F0702030302020204" pitchFamily="66" charset="0"/>
              </a:rPr>
              <a:t> </a:t>
            </a:r>
            <a:r>
              <a:rPr lang="pl-PL" b="1" dirty="0" err="1" smtClean="0">
                <a:solidFill>
                  <a:srgbClr val="0099FF"/>
                </a:solidFill>
                <a:latin typeface="Comic Sans MS" panose="030F0702030302020204" pitchFamily="66" charset="0"/>
              </a:rPr>
              <a:t>observations</a:t>
            </a:r>
            <a:r>
              <a:rPr lang="pl-PL" b="1" dirty="0" smtClean="0">
                <a:solidFill>
                  <a:srgbClr val="0099FF"/>
                </a:solidFill>
                <a:latin typeface="Comic Sans MS" panose="030F0702030302020204" pitchFamily="66" charset="0"/>
              </a:rPr>
              <a:t> (3)</a:t>
            </a:r>
            <a:endParaRPr lang="pl-PL" b="1" dirty="0">
              <a:solidFill>
                <a:srgbClr val="0099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91" y="1340768"/>
            <a:ext cx="4535993" cy="4447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trzałka w dół 1"/>
          <p:cNvSpPr/>
          <p:nvPr/>
        </p:nvSpPr>
        <p:spPr>
          <a:xfrm>
            <a:off x="7092280" y="3212976"/>
            <a:ext cx="504056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trzałka w prawo 2"/>
          <p:cNvSpPr/>
          <p:nvPr/>
        </p:nvSpPr>
        <p:spPr>
          <a:xfrm>
            <a:off x="5148064" y="2204864"/>
            <a:ext cx="978408" cy="4846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467544" y="764704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H</a:t>
            </a:r>
            <a:r>
              <a:rPr lang="en-US" i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igher</a:t>
            </a:r>
            <a:r>
              <a:rPr lang="en-US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i="1" dirty="0">
                <a:solidFill>
                  <a:srgbClr val="C00000"/>
                </a:solidFill>
                <a:latin typeface="Comic Sans MS" panose="030F0702030302020204" pitchFamily="66" charset="0"/>
              </a:rPr>
              <a:t>velocity of sound corresponds to lower fluctuations of </a:t>
            </a:r>
            <a:r>
              <a:rPr lang="en-US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multiplicity</a:t>
            </a:r>
            <a:r>
              <a:rPr lang="pl-PL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,</a:t>
            </a:r>
          </a:p>
          <a:p>
            <a:r>
              <a:rPr lang="pl-PL" i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t</a:t>
            </a:r>
            <a:r>
              <a:rPr lang="pl-PL" i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his</a:t>
            </a:r>
            <a:r>
              <a:rPr lang="pl-PL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pl-PL" i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seems</a:t>
            </a:r>
            <a:r>
              <a:rPr lang="pl-PL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to be </a:t>
            </a:r>
            <a:r>
              <a:rPr lang="pl-PL" i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observed</a:t>
            </a:r>
            <a:r>
              <a:rPr lang="pl-PL" i="1" dirty="0">
                <a:solidFill>
                  <a:srgbClr val="C00000"/>
                </a:solidFill>
                <a:latin typeface="Comic Sans MS" panose="030F0702030302020204" pitchFamily="66" charset="0"/>
              </a:rPr>
              <a:t>:</a:t>
            </a: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2286000" y="5457998"/>
            <a:ext cx="66784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b="1" i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Fluctuations</a:t>
            </a:r>
            <a:r>
              <a:rPr lang="pl-PL" b="1" i="1" dirty="0">
                <a:solidFill>
                  <a:srgbClr val="0000FF"/>
                </a:solidFill>
                <a:latin typeface="Comic Sans MS" panose="030F0702030302020204" pitchFamily="66" charset="0"/>
              </a:rPr>
              <a:t> (omega)  </a:t>
            </a:r>
            <a:r>
              <a:rPr lang="pl-PL" b="1" i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decreases</a:t>
            </a:r>
            <a:r>
              <a:rPr lang="pl-PL" b="1" i="1" dirty="0">
                <a:solidFill>
                  <a:srgbClr val="0000FF"/>
                </a:solidFill>
                <a:latin typeface="Comic Sans MS" panose="030F0702030302020204" pitchFamily="66" charset="0"/>
              </a:rPr>
              <a:t> with </a:t>
            </a:r>
            <a:r>
              <a:rPr lang="pl-PL" b="1" i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number</a:t>
            </a:r>
            <a:r>
              <a:rPr lang="pl-PL" b="1" i="1" dirty="0">
                <a:solidFill>
                  <a:srgbClr val="0000FF"/>
                </a:solidFill>
                <a:latin typeface="Comic Sans MS" panose="030F0702030302020204" pitchFamily="66" charset="0"/>
              </a:rPr>
              <a:t> of </a:t>
            </a:r>
            <a:r>
              <a:rPr lang="pl-PL" b="1" i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wounded</a:t>
            </a:r>
            <a:r>
              <a:rPr lang="pl-PL" b="1" i="1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pl-PL" b="1" i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nucleons</a:t>
            </a:r>
            <a:r>
              <a:rPr lang="pl-PL" b="1" i="1" dirty="0">
                <a:solidFill>
                  <a:srgbClr val="0000FF"/>
                </a:solidFill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832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9673A7-0E80-4196-8526-3C45CF1DCB01}" type="slidenum">
              <a:rPr lang="pl-PL" smtClean="0"/>
              <a:pPr>
                <a:defRPr/>
              </a:pPr>
              <a:t>31</a:t>
            </a:fld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1187624" y="107340"/>
            <a:ext cx="5666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err="1" smtClean="0">
                <a:solidFill>
                  <a:srgbClr val="0099FF"/>
                </a:solidFill>
                <a:latin typeface="Comic Sans MS" panose="030F0702030302020204" pitchFamily="66" charset="0"/>
              </a:rPr>
              <a:t>Confrontation</a:t>
            </a:r>
            <a:r>
              <a:rPr lang="pl-PL" b="1" dirty="0" smtClean="0">
                <a:solidFill>
                  <a:srgbClr val="0099FF"/>
                </a:solidFill>
                <a:latin typeface="Comic Sans MS" panose="030F0702030302020204" pitchFamily="66" charset="0"/>
              </a:rPr>
              <a:t> with </a:t>
            </a:r>
            <a:r>
              <a:rPr lang="pl-PL" b="1" dirty="0" err="1" smtClean="0">
                <a:solidFill>
                  <a:srgbClr val="0099FF"/>
                </a:solidFill>
                <a:latin typeface="Comic Sans MS" panose="030F0702030302020204" pitchFamily="66" charset="0"/>
              </a:rPr>
              <a:t>experimental</a:t>
            </a:r>
            <a:r>
              <a:rPr lang="pl-PL" b="1" dirty="0" smtClean="0">
                <a:solidFill>
                  <a:srgbClr val="0099FF"/>
                </a:solidFill>
                <a:latin typeface="Comic Sans MS" panose="030F0702030302020204" pitchFamily="66" charset="0"/>
              </a:rPr>
              <a:t> </a:t>
            </a:r>
            <a:r>
              <a:rPr lang="pl-PL" b="1" dirty="0" err="1" smtClean="0">
                <a:solidFill>
                  <a:srgbClr val="0099FF"/>
                </a:solidFill>
                <a:latin typeface="Comic Sans MS" panose="030F0702030302020204" pitchFamily="66" charset="0"/>
              </a:rPr>
              <a:t>observations</a:t>
            </a:r>
            <a:r>
              <a:rPr lang="pl-PL" b="1" dirty="0" smtClean="0">
                <a:solidFill>
                  <a:srgbClr val="0099FF"/>
                </a:solidFill>
                <a:latin typeface="Comic Sans MS" panose="030F0702030302020204" pitchFamily="66" charset="0"/>
              </a:rPr>
              <a:t> (4)</a:t>
            </a:r>
            <a:endParaRPr lang="pl-PL" b="1" dirty="0">
              <a:solidFill>
                <a:srgbClr val="0099FF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0" y="44624"/>
            <a:ext cx="616497" cy="369332"/>
          </a:xfrm>
          <a:prstGeom prst="rect">
            <a:avLst/>
          </a:prstGeom>
          <a:solidFill>
            <a:srgbClr val="FFFF66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Comic Sans MS" panose="030F0702030302020204" pitchFamily="66" charset="0"/>
              </a:rPr>
              <a:t>(4)</a:t>
            </a:r>
            <a:endParaRPr lang="pl-PL" b="1" dirty="0">
              <a:latin typeface="Comic Sans MS" panose="030F0702030302020204" pitchFamily="66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107504" y="1916832"/>
            <a:ext cx="54726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>
                <a:latin typeface="Comic Sans MS" panose="030F0702030302020204" pitchFamily="66" charset="0"/>
              </a:rPr>
              <a:t>Scaled variance of the multiplicity distribution of negatively charged </a:t>
            </a:r>
            <a:r>
              <a:rPr lang="en-US" sz="1600" i="1" dirty="0" smtClean="0">
                <a:latin typeface="Comic Sans MS" panose="030F0702030302020204" pitchFamily="66" charset="0"/>
              </a:rPr>
              <a:t>hadrons</a:t>
            </a:r>
            <a:r>
              <a:rPr lang="pl-PL" sz="1600" i="1" dirty="0" smtClean="0">
                <a:latin typeface="Comic Sans MS" panose="030F0702030302020204" pitchFamily="66" charset="0"/>
              </a:rPr>
              <a:t>, </a:t>
            </a:r>
            <a:r>
              <a:rPr lang="el-GR" sz="1600" b="1" i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ω</a:t>
            </a:r>
            <a:r>
              <a:rPr lang="pl-PL" sz="1600" b="1" i="1" dirty="0" smtClean="0">
                <a:latin typeface="Comic Sans MS" panose="030F0702030302020204" pitchFamily="66" charset="0"/>
              </a:rPr>
              <a:t>, </a:t>
            </a:r>
            <a:r>
              <a:rPr lang="en-US" sz="1600" i="1" dirty="0" smtClean="0">
                <a:latin typeface="Comic Sans MS" panose="030F0702030302020204" pitchFamily="66" charset="0"/>
              </a:rPr>
              <a:t> </a:t>
            </a:r>
            <a:r>
              <a:rPr lang="en-US" sz="1600" i="1" dirty="0">
                <a:latin typeface="Comic Sans MS" panose="030F0702030302020204" pitchFamily="66" charset="0"/>
              </a:rPr>
              <a:t>as a function of the mean number of wounded </a:t>
            </a:r>
            <a:r>
              <a:rPr lang="en-US" sz="1600" i="1" dirty="0" smtClean="0">
                <a:latin typeface="Comic Sans MS" panose="030F0702030302020204" pitchFamily="66" charset="0"/>
              </a:rPr>
              <a:t>nucleons</a:t>
            </a:r>
            <a:r>
              <a:rPr lang="pl-PL" sz="1600" i="1" dirty="0" smtClean="0">
                <a:latin typeface="Comic Sans MS" panose="030F0702030302020204" pitchFamily="66" charset="0"/>
              </a:rPr>
              <a:t> </a:t>
            </a:r>
            <a:r>
              <a:rPr lang="pl-PL" sz="1600" b="1" i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&lt;W&gt;</a:t>
            </a:r>
            <a:r>
              <a:rPr lang="en-US" sz="1600" i="1" dirty="0" smtClean="0">
                <a:latin typeface="Comic Sans MS" panose="030F0702030302020204" pitchFamily="66" charset="0"/>
              </a:rPr>
              <a:t>. </a:t>
            </a:r>
            <a:r>
              <a:rPr lang="en-US" sz="1600" i="1" dirty="0">
                <a:latin typeface="Comic Sans MS" panose="030F0702030302020204" pitchFamily="66" charset="0"/>
              </a:rPr>
              <a:t>Results for inelastic </a:t>
            </a:r>
            <a:r>
              <a:rPr lang="en-US" sz="1600" i="1" dirty="0" err="1">
                <a:latin typeface="Comic Sans MS" panose="030F0702030302020204" pitchFamily="66" charset="0"/>
              </a:rPr>
              <a:t>p+p</a:t>
            </a:r>
            <a:r>
              <a:rPr lang="en-US" sz="1600" i="1" dirty="0">
                <a:latin typeface="Comic Sans MS" panose="030F0702030302020204" pitchFamily="66" charset="0"/>
              </a:rPr>
              <a:t> (NA61/SHINE) interactions (ﬁlled circles) and the 1% most central </a:t>
            </a:r>
            <a:r>
              <a:rPr lang="en-US" sz="1600" i="1" dirty="0" err="1">
                <a:latin typeface="Comic Sans MS" panose="030F0702030302020204" pitchFamily="66" charset="0"/>
              </a:rPr>
              <a:t>Pb+Pb</a:t>
            </a:r>
            <a:r>
              <a:rPr lang="en-US" sz="1600" i="1" dirty="0">
                <a:latin typeface="Comic Sans MS" panose="030F0702030302020204" pitchFamily="66" charset="0"/>
              </a:rPr>
              <a:t> (NA49 [6]) collisions (</a:t>
            </a:r>
            <a:r>
              <a:rPr lang="en-US" sz="1600" i="1" dirty="0" smtClean="0">
                <a:latin typeface="Comic Sans MS" panose="030F0702030302020204" pitchFamily="66" charset="0"/>
              </a:rPr>
              <a:t>squares)</a:t>
            </a:r>
            <a:r>
              <a:rPr lang="pl-PL" sz="1600" i="1" dirty="0" smtClean="0">
                <a:latin typeface="Comic Sans MS" panose="030F0702030302020204" pitchFamily="66" charset="0"/>
              </a:rPr>
              <a:t>.</a:t>
            </a:r>
          </a:p>
          <a:p>
            <a:endParaRPr lang="pl-PL" sz="1600" i="1" dirty="0" smtClean="0">
              <a:latin typeface="Comic Sans MS" panose="030F0702030302020204" pitchFamily="66" charset="0"/>
            </a:endParaRPr>
          </a:p>
          <a:p>
            <a:r>
              <a:rPr lang="pl-PL" sz="1600" b="1" i="1" dirty="0" err="1" smtClean="0">
                <a:solidFill>
                  <a:srgbClr val="0000FF"/>
                </a:solidFill>
                <a:latin typeface="Comic Sans MS" panose="030F0702030302020204" pitchFamily="66" charset="0"/>
              </a:rPr>
              <a:t>Fluctuations</a:t>
            </a:r>
            <a:r>
              <a:rPr lang="pl-PL" sz="1600" b="1" i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(</a:t>
            </a:r>
            <a:r>
              <a:rPr lang="pl-PL" sz="1600" b="1" i="1" dirty="0" err="1" smtClean="0">
                <a:solidFill>
                  <a:srgbClr val="0000FF"/>
                </a:solidFill>
                <a:latin typeface="Comic Sans MS" panose="030F0702030302020204" pitchFamily="66" charset="0"/>
              </a:rPr>
              <a:t>represented</a:t>
            </a:r>
            <a:r>
              <a:rPr lang="pl-PL" sz="1600" b="1" i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by </a:t>
            </a:r>
            <a:r>
              <a:rPr lang="el-GR" sz="1600" b="1" i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ω</a:t>
            </a:r>
            <a:r>
              <a:rPr lang="pl-PL" sz="1600" b="1" i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) </a:t>
            </a:r>
            <a:r>
              <a:rPr lang="pl-PL" sz="1600" b="1" i="1" dirty="0" err="1" smtClean="0">
                <a:solidFill>
                  <a:srgbClr val="0000FF"/>
                </a:solidFill>
                <a:latin typeface="Comic Sans MS" panose="030F0702030302020204" pitchFamily="66" charset="0"/>
              </a:rPr>
              <a:t>decreases</a:t>
            </a:r>
            <a:r>
              <a:rPr lang="pl-PL" sz="1600" b="1" i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pl-PL" sz="1600" b="1" i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with </a:t>
            </a:r>
            <a:r>
              <a:rPr lang="pl-PL" sz="1600" b="1" i="1" dirty="0" err="1" smtClean="0">
                <a:solidFill>
                  <a:srgbClr val="0000FF"/>
                </a:solidFill>
                <a:latin typeface="Comic Sans MS" panose="030F0702030302020204" pitchFamily="66" charset="0"/>
              </a:rPr>
              <a:t>number</a:t>
            </a:r>
            <a:r>
              <a:rPr lang="pl-PL" sz="1600" b="1" i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of </a:t>
            </a:r>
            <a:r>
              <a:rPr lang="pl-PL" sz="1600" b="1" i="1" dirty="0" err="1" smtClean="0">
                <a:solidFill>
                  <a:srgbClr val="0000FF"/>
                </a:solidFill>
                <a:latin typeface="Comic Sans MS" panose="030F0702030302020204" pitchFamily="66" charset="0"/>
              </a:rPr>
              <a:t>wounded</a:t>
            </a:r>
            <a:r>
              <a:rPr lang="pl-PL" sz="1600" b="1" i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pl-PL" sz="1600" b="1" i="1" dirty="0" err="1" smtClean="0">
                <a:solidFill>
                  <a:srgbClr val="0000FF"/>
                </a:solidFill>
                <a:latin typeface="Comic Sans MS" panose="030F0702030302020204" pitchFamily="66" charset="0"/>
              </a:rPr>
              <a:t>nucleons</a:t>
            </a:r>
            <a:r>
              <a:rPr lang="pl-PL" sz="1600" b="1" i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.</a:t>
            </a:r>
            <a:endParaRPr lang="pl-PL" sz="1600" b="1" i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2529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412776"/>
            <a:ext cx="3600400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pole tekstowe 5"/>
              <p:cNvSpPr txBox="1"/>
              <p:nvPr/>
            </p:nvSpPr>
            <p:spPr>
              <a:xfrm>
                <a:off x="120848" y="620686"/>
                <a:ext cx="8496944" cy="818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i="1" dirty="0" smtClean="0">
                    <a:latin typeface="Comic Sans MS" panose="030F0702030302020204" pitchFamily="66" charset="0"/>
                  </a:rPr>
                  <a:t>This  </a:t>
                </a:r>
                <a:r>
                  <a:rPr lang="pl-PL" i="1" dirty="0" err="1" smtClean="0">
                    <a:latin typeface="Comic Sans MS" panose="030F0702030302020204" pitchFamily="66" charset="0"/>
                  </a:rPr>
                  <a:t>agrees</a:t>
                </a:r>
                <a:r>
                  <a:rPr lang="pl-PL" i="1" dirty="0" smtClean="0">
                    <a:latin typeface="Comic Sans MS" panose="030F0702030302020204" pitchFamily="66" charset="0"/>
                  </a:rPr>
                  <a:t> </a:t>
                </a:r>
                <a:r>
                  <a:rPr lang="pl-PL" i="1" dirty="0" err="1" smtClean="0">
                    <a:latin typeface="Comic Sans MS" panose="030F0702030302020204" pitchFamily="66" charset="0"/>
                  </a:rPr>
                  <a:t>also</a:t>
                </a:r>
                <a:r>
                  <a:rPr lang="pl-PL" i="1" dirty="0" smtClean="0">
                    <a:latin typeface="Comic Sans MS" panose="030F0702030302020204" pitchFamily="66" charset="0"/>
                  </a:rPr>
                  <a:t> with </a:t>
                </a:r>
                <a:r>
                  <a:rPr lang="pl-PL" i="1" dirty="0" smtClean="0">
                    <a:latin typeface="Comic Sans MS" panose="030F0702030302020204" pitchFamily="66" charset="0"/>
                  </a:rPr>
                  <a:t>the </a:t>
                </a:r>
                <a:r>
                  <a:rPr lang="pl-PL" i="1" dirty="0" err="1" smtClean="0">
                    <a:latin typeface="Comic Sans MS" panose="030F0702030302020204" pitchFamily="66" charset="0"/>
                  </a:rPr>
                  <a:t>recently</a:t>
                </a:r>
                <a:r>
                  <a:rPr lang="pl-PL" i="1" dirty="0" smtClean="0">
                    <a:latin typeface="Comic Sans MS" panose="030F0702030302020204" pitchFamily="66" charset="0"/>
                  </a:rPr>
                  <a:t> </a:t>
                </a:r>
                <a:r>
                  <a:rPr lang="pl-PL" i="1" dirty="0" err="1" smtClean="0">
                    <a:latin typeface="Comic Sans MS" panose="030F0702030302020204" pitchFamily="66" charset="0"/>
                  </a:rPr>
                  <a:t>obtained</a:t>
                </a:r>
                <a:r>
                  <a:rPr lang="pl-PL" i="1" dirty="0" smtClean="0">
                    <a:latin typeface="Comic Sans MS" panose="030F0702030302020204" pitchFamily="66" charset="0"/>
                  </a:rPr>
                  <a:t> </a:t>
                </a:r>
                <a:r>
                  <a:rPr lang="pl-PL" i="1" dirty="0" err="1" smtClean="0">
                    <a:latin typeface="Comic Sans MS" panose="030F0702030302020204" pitchFamily="66" charset="0"/>
                  </a:rPr>
                  <a:t>values</a:t>
                </a:r>
                <a:r>
                  <a:rPr lang="pl-PL" i="1" dirty="0" smtClean="0">
                    <a:latin typeface="Comic Sans MS" panose="030F0702030302020204" pitchFamily="66" charset="0"/>
                  </a:rPr>
                  <a:t>  </a:t>
                </a:r>
                <a:r>
                  <a:rPr lang="pl-PL" i="1" dirty="0" smtClean="0"/>
                  <a:t>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b="1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l-PL" b="1" i="1" smtClean="0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pl-PL" b="1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pl-PL" b="1" i="1" smtClean="0">
                                    <a:latin typeface="Cambria Math"/>
                                    <a:ea typeface="Cambria Math"/>
                                  </a:rPr>
                                  <m:t>𝝎</m:t>
                                </m:r>
                              </m:e>
                            </m:acc>
                          </m:e>
                          <m:sub>
                            <m:r>
                              <a:rPr lang="pl-PL" b="1" i="1" smtClean="0">
                                <a:latin typeface="Cambria Math"/>
                              </a:rPr>
                              <m:t>𝒑</m:t>
                            </m:r>
                            <m:r>
                              <a:rPr lang="pl-PL" b="1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pl-PL" b="1" i="1" smtClean="0">
                                <a:latin typeface="Cambria Math"/>
                              </a:rPr>
                              <m:t>𝒑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l-PL" b="1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pl-PL" b="1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pl-PL" b="1" i="1">
                                    <a:latin typeface="Cambria Math"/>
                                    <a:ea typeface="Cambria Math"/>
                                  </a:rPr>
                                  <m:t>𝝎</m:t>
                                </m:r>
                              </m:e>
                            </m:acc>
                          </m:e>
                          <m:sub>
                            <m:r>
                              <a:rPr lang="pl-PL" b="1" i="1" smtClean="0">
                                <a:latin typeface="Cambria Math"/>
                                <a:ea typeface="Cambria Math"/>
                              </a:rPr>
                              <m:t>𝑷𝒃</m:t>
                            </m:r>
                            <m:r>
                              <a:rPr lang="pl-PL" b="1" i="1" smtClean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pl-PL" b="1" i="1" smtClean="0">
                                <a:latin typeface="Cambria Math"/>
                                <a:ea typeface="Cambria Math"/>
                              </a:rPr>
                              <m:t>𝑷𝒃</m:t>
                            </m:r>
                          </m:sub>
                        </m:sSub>
                      </m:den>
                    </m:f>
                    <m:r>
                      <a:rPr lang="pl-PL" b="1" i="1" smtClean="0">
                        <a:latin typeface="Cambria Math"/>
                        <a:ea typeface="Cambria Math"/>
                      </a:rPr>
                      <m:t>≅</m:t>
                    </m:r>
                    <m:r>
                      <a:rPr lang="pl-PL" b="1" i="1" smtClean="0">
                        <a:latin typeface="Cambria Math"/>
                        <a:ea typeface="Cambria Math"/>
                      </a:rPr>
                      <m:t>𝟏</m:t>
                    </m:r>
                    <m:r>
                      <a:rPr lang="pl-PL" b="1" i="1" smtClean="0">
                        <a:latin typeface="Cambria Math"/>
                        <a:ea typeface="Cambria Math"/>
                      </a:rPr>
                      <m:t>.</m:t>
                    </m:r>
                    <m:r>
                      <a:rPr lang="pl-PL" b="1" i="1" smtClean="0">
                        <a:latin typeface="Cambria Math"/>
                        <a:ea typeface="Cambria Math"/>
                      </a:rPr>
                      <m:t>𝟐𝟗</m:t>
                    </m:r>
                    <m:r>
                      <a:rPr lang="pl-PL" b="1" i="1" smtClean="0">
                        <a:latin typeface="Cambria Math"/>
                        <a:ea typeface="Cambria Math"/>
                      </a:rPr>
                      <m:t> ±</m:t>
                    </m:r>
                    <m:r>
                      <a:rPr lang="pl-PL" b="1" i="1" smtClean="0">
                        <a:latin typeface="Cambria Math"/>
                        <a:ea typeface="Cambria Math"/>
                      </a:rPr>
                      <m:t>𝟎</m:t>
                    </m:r>
                    <m:r>
                      <a:rPr lang="pl-PL" b="1" i="1" smtClean="0">
                        <a:latin typeface="Cambria Math"/>
                        <a:ea typeface="Cambria Math"/>
                      </a:rPr>
                      <m:t>.</m:t>
                    </m:r>
                    <m:r>
                      <a:rPr lang="pl-PL" b="1" i="1" smtClean="0">
                        <a:latin typeface="Cambria Math"/>
                        <a:ea typeface="Cambria Math"/>
                      </a:rPr>
                      <m:t>𝟎𝟒</m:t>
                    </m:r>
                    <m:r>
                      <a:rPr lang="pl-PL" b="1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pl-PL" b="1" dirty="0">
                  <a:latin typeface="Comic Sans MS" panose="030F0702030302020204" pitchFamily="66" charset="0"/>
                </a:endParaRPr>
              </a:p>
              <a:p>
                <a:r>
                  <a:rPr lang="pl-PL" i="1" dirty="0" smtClean="0">
                    <a:latin typeface="Comic Sans MS" panose="030F0702030302020204" pitchFamily="66" charset="0"/>
                  </a:rPr>
                  <a:t>[ </a:t>
                </a:r>
                <a:r>
                  <a:rPr lang="fr-FR" i="1" dirty="0" smtClean="0">
                    <a:latin typeface="Comic Sans MS" panose="030F0702030302020204" pitchFamily="66" charset="0"/>
                  </a:rPr>
                  <a:t>Eur</a:t>
                </a:r>
                <a:r>
                  <a:rPr lang="fr-FR" i="1" dirty="0">
                    <a:latin typeface="Comic Sans MS" panose="030F0702030302020204" pitchFamily="66" charset="0"/>
                  </a:rPr>
                  <a:t>. Phys. J. C  </a:t>
                </a:r>
                <a:r>
                  <a:rPr lang="pl-PL" i="1" dirty="0" smtClean="0">
                    <a:latin typeface="Comic Sans MS" panose="030F0702030302020204" pitchFamily="66" charset="0"/>
                  </a:rPr>
                  <a:t>76 </a:t>
                </a:r>
                <a:r>
                  <a:rPr lang="fr-FR" i="1" dirty="0" smtClean="0">
                    <a:latin typeface="Comic Sans MS" panose="030F0702030302020204" pitchFamily="66" charset="0"/>
                  </a:rPr>
                  <a:t>(2016</a:t>
                </a:r>
                <a:r>
                  <a:rPr lang="fr-FR" i="1" dirty="0">
                    <a:latin typeface="Comic Sans MS" panose="030F0702030302020204" pitchFamily="66" charset="0"/>
                  </a:rPr>
                  <a:t>) </a:t>
                </a:r>
                <a:r>
                  <a:rPr lang="fr-FR" i="1" dirty="0" smtClean="0">
                    <a:latin typeface="Comic Sans MS" panose="030F0702030302020204" pitchFamily="66" charset="0"/>
                  </a:rPr>
                  <a:t>635</a:t>
                </a:r>
                <a:r>
                  <a:rPr lang="pl-PL" i="1" dirty="0" smtClean="0">
                    <a:latin typeface="Comic Sans MS" panose="030F0702030302020204" pitchFamily="66" charset="0"/>
                  </a:rPr>
                  <a:t> ]</a:t>
                </a:r>
                <a:endParaRPr lang="pl-PL" i="1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6" name="pole tekstow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848" y="620686"/>
                <a:ext cx="8496944" cy="818301"/>
              </a:xfrm>
              <a:prstGeom prst="rect">
                <a:avLst/>
              </a:prstGeom>
              <a:blipFill rotWithShape="1">
                <a:blip r:embed="rId3"/>
                <a:stretch>
                  <a:fillRect l="-646" b="-1194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Łącznik prosty ze strzałką 7"/>
          <p:cNvCxnSpPr/>
          <p:nvPr/>
        </p:nvCxnSpPr>
        <p:spPr>
          <a:xfrm flipH="1" flipV="1">
            <a:off x="7236296" y="980728"/>
            <a:ext cx="144016" cy="43204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8"/>
          <p:cNvSpPr/>
          <p:nvPr/>
        </p:nvSpPr>
        <p:spPr>
          <a:xfrm>
            <a:off x="179512" y="5746030"/>
            <a:ext cx="878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i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J</a:t>
            </a:r>
            <a:r>
              <a:rPr lang="pt-BR" i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. Phys. Conf. Ser. 5 (2005) </a:t>
            </a:r>
            <a:r>
              <a:rPr lang="pt-BR" i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23</a:t>
            </a:r>
            <a:r>
              <a:rPr lang="pl-PL" i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pl-PL" i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 </a:t>
            </a:r>
            <a:r>
              <a:rPr lang="en-US" i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for </a:t>
            </a:r>
            <a:r>
              <a:rPr lang="en-US" i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central nuclear collisions the number of binary collisions exceeds that of wounded nucleons </a:t>
            </a:r>
            <a:r>
              <a:rPr lang="pl-PL" i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and </a:t>
            </a:r>
            <a:r>
              <a:rPr lang="en-US" i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correlation </a:t>
            </a:r>
            <a:r>
              <a:rPr lang="en-US" i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function becoming negative </a:t>
            </a:r>
            <a:r>
              <a:rPr lang="en-US" i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which</a:t>
            </a:r>
            <a:r>
              <a:rPr lang="pl-PL" i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pl-PL" i="1" dirty="0" err="1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means</a:t>
            </a:r>
            <a:r>
              <a:rPr lang="pl-PL" i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 </a:t>
            </a:r>
            <a:r>
              <a:rPr lang="pl-PL" i="1" dirty="0" err="1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smaller</a:t>
            </a:r>
            <a:r>
              <a:rPr lang="pl-PL" i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i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i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fluctuations of </a:t>
            </a:r>
            <a:r>
              <a:rPr lang="en-US" i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multipli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city</a:t>
            </a:r>
            <a:r>
              <a:rPr lang="pl-PL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  <a:endParaRPr lang="pl-PL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2529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617" y="4941168"/>
            <a:ext cx="3655791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rostokąt 9"/>
          <p:cNvSpPr/>
          <p:nvPr/>
        </p:nvSpPr>
        <p:spPr>
          <a:xfrm>
            <a:off x="107504" y="4438853"/>
            <a:ext cx="8856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These results can be connected with the pair correlation function, g(2), because the scaled variance can be written as </a:t>
            </a:r>
            <a:endParaRPr lang="pl-PL" i="1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179512" y="1438987"/>
            <a:ext cx="8784976" cy="2938891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183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9673A7-0E80-4196-8526-3C45CF1DCB01}" type="slidenum">
              <a:rPr lang="pl-PL" smtClean="0"/>
              <a:pPr>
                <a:defRPr/>
              </a:pPr>
              <a:t>32</a:t>
            </a:fld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1187624" y="107340"/>
            <a:ext cx="5666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err="1" smtClean="0">
                <a:solidFill>
                  <a:srgbClr val="0099FF"/>
                </a:solidFill>
                <a:latin typeface="Comic Sans MS" panose="030F0702030302020204" pitchFamily="66" charset="0"/>
              </a:rPr>
              <a:t>Confrontation</a:t>
            </a:r>
            <a:r>
              <a:rPr lang="pl-PL" b="1" dirty="0" smtClean="0">
                <a:solidFill>
                  <a:srgbClr val="0099FF"/>
                </a:solidFill>
                <a:latin typeface="Comic Sans MS" panose="030F0702030302020204" pitchFamily="66" charset="0"/>
              </a:rPr>
              <a:t> with </a:t>
            </a:r>
            <a:r>
              <a:rPr lang="pl-PL" b="1" dirty="0" err="1" smtClean="0">
                <a:solidFill>
                  <a:srgbClr val="0099FF"/>
                </a:solidFill>
                <a:latin typeface="Comic Sans MS" panose="030F0702030302020204" pitchFamily="66" charset="0"/>
              </a:rPr>
              <a:t>experimental</a:t>
            </a:r>
            <a:r>
              <a:rPr lang="pl-PL" b="1" dirty="0" smtClean="0">
                <a:solidFill>
                  <a:srgbClr val="0099FF"/>
                </a:solidFill>
                <a:latin typeface="Comic Sans MS" panose="030F0702030302020204" pitchFamily="66" charset="0"/>
              </a:rPr>
              <a:t> </a:t>
            </a:r>
            <a:r>
              <a:rPr lang="pl-PL" b="1" dirty="0" err="1" smtClean="0">
                <a:solidFill>
                  <a:srgbClr val="0099FF"/>
                </a:solidFill>
                <a:latin typeface="Comic Sans MS" panose="030F0702030302020204" pitchFamily="66" charset="0"/>
              </a:rPr>
              <a:t>observations</a:t>
            </a:r>
            <a:r>
              <a:rPr lang="pl-PL" b="1" dirty="0" smtClean="0">
                <a:solidFill>
                  <a:srgbClr val="0099FF"/>
                </a:solidFill>
                <a:latin typeface="Comic Sans MS" panose="030F0702030302020204" pitchFamily="66" charset="0"/>
              </a:rPr>
              <a:t> (5)</a:t>
            </a:r>
            <a:endParaRPr lang="pl-PL" b="1" dirty="0">
              <a:solidFill>
                <a:srgbClr val="0099FF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Prostokąt 4"/>
              <p:cNvSpPr/>
              <p:nvPr/>
            </p:nvSpPr>
            <p:spPr>
              <a:xfrm>
                <a:off x="107504" y="692696"/>
                <a:ext cx="9143999" cy="56784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l-PL" sz="1600" dirty="0" smtClean="0">
                    <a:latin typeface="Comic Sans MS" panose="030F0702030302020204" pitchFamily="66" charset="0"/>
                  </a:rPr>
                  <a:t>(*) </a:t>
                </a:r>
                <a:r>
                  <a:rPr lang="pl-PL" sz="1600" dirty="0" smtClean="0">
                    <a:latin typeface="Comic Sans MS" panose="030F0702030302020204" pitchFamily="66" charset="0"/>
                  </a:rPr>
                  <a:t>In </a:t>
                </a:r>
                <a:r>
                  <a:rPr lang="pl-PL" sz="1600" dirty="0" err="1" smtClean="0">
                    <a:latin typeface="Comic Sans MS" panose="030F0702030302020204" pitchFamily="66" charset="0"/>
                  </a:rPr>
                  <a:t>nuclear</a:t>
                </a:r>
                <a:r>
                  <a:rPr lang="pl-PL" sz="1600" dirty="0" smtClean="0">
                    <a:latin typeface="Comic Sans MS" panose="030F0702030302020204" pitchFamily="66" charset="0"/>
                  </a:rPr>
                  <a:t> </a:t>
                </a:r>
                <a:r>
                  <a:rPr lang="pl-PL" sz="1600" dirty="0" err="1" smtClean="0">
                    <a:latin typeface="Comic Sans MS" panose="030F0702030302020204" pitchFamily="66" charset="0"/>
                  </a:rPr>
                  <a:t>collisions</a:t>
                </a:r>
                <a:r>
                  <a:rPr lang="pl-PL" sz="1600" dirty="0" smtClean="0">
                    <a:latin typeface="Comic Sans MS" panose="030F0702030302020204" pitchFamily="66" charset="0"/>
                  </a:rPr>
                  <a:t>  </a:t>
                </a:r>
                <a:r>
                  <a:rPr lang="pl-PL" sz="1600" dirty="0" err="1" smtClean="0">
                    <a:latin typeface="Comic Sans MS" panose="030F0702030302020204" pitchFamily="66" charset="0"/>
                  </a:rPr>
                  <a:t>participate</a:t>
                </a:r>
                <a:r>
                  <a:rPr lang="pl-PL" sz="1600" dirty="0" smtClean="0">
                    <a:latin typeface="Comic Sans MS" panose="030F0702030302020204" pitchFamily="66" charset="0"/>
                  </a:rPr>
                  <a:t>   </a:t>
                </a:r>
                <a:r>
                  <a:rPr lang="pl-PL" sz="1600" b="1" dirty="0" err="1" smtClean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N</a:t>
                </a:r>
                <a:r>
                  <a:rPr lang="pl-PL" sz="1600" b="1" baseline="-25000" dirty="0" err="1" smtClean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part</a:t>
                </a:r>
                <a:r>
                  <a:rPr lang="pl-PL" sz="1600" baseline="-25000" dirty="0" smtClean="0">
                    <a:latin typeface="Comic Sans MS" panose="030F0702030302020204" pitchFamily="66" charset="0"/>
                  </a:rPr>
                  <a:t>    </a:t>
                </a:r>
                <a:r>
                  <a:rPr lang="pl-PL" sz="1600" dirty="0" err="1" smtClean="0">
                    <a:latin typeface="Comic Sans MS" panose="030F0702030302020204" pitchFamily="66" charset="0"/>
                  </a:rPr>
                  <a:t>nucleons</a:t>
                </a:r>
                <a:r>
                  <a:rPr lang="pl-PL" sz="1600" dirty="0" smtClean="0">
                    <a:latin typeface="Comic Sans MS" panose="030F0702030302020204" pitchFamily="66" charset="0"/>
                  </a:rPr>
                  <a:t>  (</a:t>
                </a:r>
                <a:r>
                  <a:rPr lang="pl-PL" sz="1600" dirty="0" err="1" smtClean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wounded</a:t>
                </a:r>
                <a:r>
                  <a:rPr lang="pl-PL" sz="1600" dirty="0" smtClean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pl-PL" sz="1600" dirty="0" err="1" smtClean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nucleons</a:t>
                </a:r>
                <a:r>
                  <a:rPr lang="pl-PL" sz="1600" dirty="0" smtClean="0">
                    <a:latin typeface="Comic Sans MS" panose="030F0702030302020204" pitchFamily="66" charset="0"/>
                  </a:rPr>
                  <a:t>) </a:t>
                </a:r>
                <a:r>
                  <a:rPr lang="pl-PL" sz="1600" dirty="0" err="1" smtClean="0">
                    <a:latin typeface="Comic Sans MS" panose="030F0702030302020204" pitchFamily="66" charset="0"/>
                  </a:rPr>
                  <a:t>experiencing</a:t>
                </a:r>
                <a:r>
                  <a:rPr lang="pl-PL" sz="1600" dirty="0" smtClean="0">
                    <a:latin typeface="Comic Sans MS" panose="030F0702030302020204" pitchFamily="66" charset="0"/>
                  </a:rPr>
                  <a:t>  </a:t>
                </a:r>
                <a:r>
                  <a:rPr lang="pl-PL" sz="1600" b="1" dirty="0" err="1" smtClean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N</a:t>
                </a:r>
                <a:r>
                  <a:rPr lang="pl-PL" sz="1600" b="1" baseline="-25000" dirty="0" err="1" smtClean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coll</a:t>
                </a:r>
                <a:r>
                  <a:rPr lang="pl-PL" sz="1600" b="1" dirty="0" smtClean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pl-PL" sz="1600" dirty="0" smtClean="0">
                    <a:latin typeface="Comic Sans MS" panose="030F0702030302020204" pitchFamily="66" charset="0"/>
                  </a:rPr>
                  <a:t> </a:t>
                </a:r>
                <a:r>
                  <a:rPr lang="pl-PL" sz="1600" dirty="0" err="1" smtClean="0">
                    <a:latin typeface="Comic Sans MS" panose="030F0702030302020204" pitchFamily="66" charset="0"/>
                  </a:rPr>
                  <a:t>binary</a:t>
                </a:r>
                <a:r>
                  <a:rPr lang="pl-PL" sz="1600" b="1" dirty="0" smtClean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 NN </a:t>
                </a:r>
                <a:r>
                  <a:rPr lang="pl-PL" sz="1600" dirty="0" err="1" smtClean="0">
                    <a:latin typeface="Comic Sans MS" panose="030F0702030302020204" pitchFamily="66" charset="0"/>
                  </a:rPr>
                  <a:t>collisions</a:t>
                </a:r>
                <a:r>
                  <a:rPr lang="pl-PL" sz="1600" dirty="0">
                    <a:latin typeface="Comic Sans MS" panose="030F0702030302020204" pitchFamily="66" charset="0"/>
                  </a:rPr>
                  <a:t>.</a:t>
                </a:r>
                <a:r>
                  <a:rPr lang="pl-PL" sz="1600" dirty="0" smtClean="0">
                    <a:latin typeface="Comic Sans MS" panose="030F0702030302020204" pitchFamily="66" charset="0"/>
                  </a:rPr>
                  <a:t> </a:t>
                </a:r>
                <a:r>
                  <a:rPr lang="pl-PL" sz="1600" dirty="0">
                    <a:latin typeface="Comic Sans MS" panose="030F0702030302020204" pitchFamily="66" charset="0"/>
                  </a:rPr>
                  <a:t>I</a:t>
                </a:r>
                <a:r>
                  <a:rPr lang="pl-PL" sz="1600" dirty="0" smtClean="0">
                    <a:latin typeface="Comic Sans MS" panose="030F0702030302020204" pitchFamily="66" charset="0"/>
                  </a:rPr>
                  <a:t>n Glauber </a:t>
                </a:r>
                <a:r>
                  <a:rPr lang="pl-PL" sz="1600" dirty="0" err="1">
                    <a:latin typeface="Comic Sans MS" panose="030F0702030302020204" pitchFamily="66" charset="0"/>
                  </a:rPr>
                  <a:t>picture</a:t>
                </a:r>
                <a:r>
                  <a:rPr lang="pl-PL" sz="1600" dirty="0">
                    <a:latin typeface="Comic Sans MS" panose="030F0702030302020204" pitchFamily="66" charset="0"/>
                  </a:rPr>
                  <a:t> </a:t>
                </a:r>
                <a:r>
                  <a:rPr lang="pl-PL" sz="1600" dirty="0" smtClean="0">
                    <a:latin typeface="Comic Sans MS" panose="030F0702030302020204" pitchFamily="66" charset="0"/>
                  </a:rPr>
                  <a:t>:  </a:t>
                </a:r>
                <a:r>
                  <a:rPr lang="pl-PL" sz="1600" b="1" dirty="0" err="1" smtClean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N</a:t>
                </a:r>
                <a:r>
                  <a:rPr lang="pl-PL" sz="1600" b="1" baseline="-25000" dirty="0" err="1" smtClean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coll</a:t>
                </a:r>
                <a:r>
                  <a:rPr lang="pl-PL" sz="1600" b="1" baseline="-25000" dirty="0" smtClean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pl-PL" sz="1600" b="1" dirty="0" smtClean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 ~ (</a:t>
                </a:r>
                <a:r>
                  <a:rPr lang="pl-PL" sz="1600" b="1" dirty="0" err="1" smtClean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N</a:t>
                </a:r>
                <a:r>
                  <a:rPr lang="pl-PL" sz="1600" b="1" baseline="-25000" dirty="0" err="1" smtClean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part</a:t>
                </a:r>
                <a:r>
                  <a:rPr lang="pl-PL" sz="1600" b="1" dirty="0" smtClean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)</a:t>
                </a:r>
                <a:r>
                  <a:rPr lang="pl-PL" sz="1600" b="1" baseline="30000" dirty="0" smtClean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4/3  </a:t>
                </a:r>
                <a:r>
                  <a:rPr lang="pl-PL" sz="1600" b="1" dirty="0" smtClean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pl-PL" sz="1600" b="1" dirty="0" smtClean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pl-PL" sz="1600" dirty="0" smtClean="0">
                    <a:latin typeface="Comic Sans MS" panose="030F0702030302020204" pitchFamily="66" charset="0"/>
                  </a:rPr>
                  <a:t>(*) </a:t>
                </a:r>
                <a:r>
                  <a:rPr lang="en-US" sz="1600" dirty="0" err="1" smtClean="0">
                    <a:latin typeface="Comic Sans MS" panose="030F0702030302020204" pitchFamily="66" charset="0"/>
                  </a:rPr>
                  <a:t>Incompresability</a:t>
                </a:r>
                <a:r>
                  <a:rPr lang="en-US" sz="1600" dirty="0" smtClean="0">
                    <a:latin typeface="Comic Sans MS" panose="030F0702030302020204" pitchFamily="66" charset="0"/>
                  </a:rPr>
                  <a:t> </a:t>
                </a:r>
                <a:r>
                  <a:rPr lang="pl-PL" sz="1600" dirty="0" smtClean="0">
                    <a:latin typeface="Comic Sans MS" panose="030F0702030302020204" pitchFamily="66" charset="0"/>
                  </a:rPr>
                  <a:t> </a:t>
                </a:r>
                <a:r>
                  <a:rPr lang="en-US" sz="1600" dirty="0" smtClean="0">
                    <a:latin typeface="Comic Sans MS" panose="030F0702030302020204" pitchFamily="66" charset="0"/>
                  </a:rPr>
                  <a:t>is </a:t>
                </a:r>
                <a:r>
                  <a:rPr lang="en-US" sz="1600" dirty="0">
                    <a:latin typeface="Comic Sans MS" panose="030F0702030302020204" pitchFamily="66" charset="0"/>
                  </a:rPr>
                  <a:t>proportional to the energy </a:t>
                </a:r>
                <a:r>
                  <a:rPr lang="en-US" sz="1600" dirty="0" smtClean="0">
                    <a:latin typeface="Comic Sans MS" panose="030F0702030302020204" pitchFamily="66" charset="0"/>
                  </a:rPr>
                  <a:t>density</a:t>
                </a:r>
                <a:r>
                  <a:rPr lang="pl-PL" sz="1600" dirty="0" smtClean="0">
                    <a:latin typeface="Comic Sans MS" panose="030F0702030302020204" pitchFamily="66" charset="0"/>
                  </a:rPr>
                  <a:t>: </a:t>
                </a:r>
              </a:p>
              <a:p>
                <a:pPr>
                  <a:lnSpc>
                    <a:spcPct val="150000"/>
                  </a:lnSpc>
                </a:pPr>
                <a:r>
                  <a:rPr lang="pl-PL" sz="1600" dirty="0" smtClean="0">
                    <a:latin typeface="Comic Sans MS" panose="030F0702030302020204" pitchFamily="66" charset="0"/>
                  </a:rPr>
                  <a:t>    </a:t>
                </a:r>
                <a:r>
                  <a:rPr lang="en-US" b="1" dirty="0" smtClean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(</a:t>
                </a:r>
                <a:r>
                  <a:rPr lang="pl-PL" b="1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1/</a:t>
                </a:r>
                <a:r>
                  <a:rPr lang="el-GR" b="1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κ</a:t>
                </a:r>
                <a:r>
                  <a:rPr lang="pl-PL" b="1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b="1" dirty="0" smtClean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)</a:t>
                </a:r>
                <a:r>
                  <a:rPr lang="pl-PL" b="1" dirty="0" smtClean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b="1" dirty="0" smtClean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~</a:t>
                </a:r>
                <a:r>
                  <a:rPr lang="pl-PL" b="1" dirty="0" smtClean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l-GR" b="1" dirty="0" smtClean="0">
                    <a:solidFill>
                      <a:srgbClr val="0000FF"/>
                    </a:solidFill>
                    <a:latin typeface="Comic Sans MS"/>
                  </a:rPr>
                  <a:t>ε</a:t>
                </a:r>
                <a:r>
                  <a:rPr lang="pl-PL" b="1" dirty="0" smtClean="0">
                    <a:solidFill>
                      <a:srgbClr val="0000FF"/>
                    </a:solidFill>
                    <a:latin typeface="Comic Sans MS"/>
                  </a:rPr>
                  <a:t> =</a:t>
                </a:r>
                <a:r>
                  <a:rPr lang="pl-PL" b="1" dirty="0" err="1" smtClean="0">
                    <a:solidFill>
                      <a:srgbClr val="0000FF"/>
                    </a:solidFill>
                    <a:latin typeface="Comic Sans MS"/>
                  </a:rPr>
                  <a:t>N</a:t>
                </a:r>
                <a:r>
                  <a:rPr lang="pl-PL" b="1" baseline="-25000" dirty="0" err="1" smtClean="0">
                    <a:solidFill>
                      <a:srgbClr val="0000FF"/>
                    </a:solidFill>
                    <a:latin typeface="Comic Sans MS"/>
                  </a:rPr>
                  <a:t>part</a:t>
                </a:r>
                <a:r>
                  <a:rPr lang="pl-PL" b="1" baseline="-25000" dirty="0" smtClean="0">
                    <a:solidFill>
                      <a:srgbClr val="0000FF"/>
                    </a:solidFill>
                    <a:latin typeface="Comic Sans MS"/>
                  </a:rPr>
                  <a:t> </a:t>
                </a:r>
                <a:r>
                  <a:rPr lang="el-GR" b="1" dirty="0" smtClean="0">
                    <a:solidFill>
                      <a:srgbClr val="0000FF"/>
                    </a:solidFill>
                    <a:latin typeface="Comic Sans MS"/>
                  </a:rPr>
                  <a:t>ε</a:t>
                </a:r>
                <a:r>
                  <a:rPr lang="pl-PL" b="1" baseline="-25000" dirty="0" smtClean="0">
                    <a:solidFill>
                      <a:srgbClr val="0000FF"/>
                    </a:solidFill>
                    <a:latin typeface="Comic Sans MS"/>
                  </a:rPr>
                  <a:t>0 </a:t>
                </a:r>
                <a:r>
                  <a:rPr lang="pl-PL" b="1" dirty="0" smtClean="0">
                    <a:solidFill>
                      <a:srgbClr val="0000FF"/>
                    </a:solidFill>
                    <a:latin typeface="Comic Sans MS"/>
                  </a:rPr>
                  <a:t>+ ( </a:t>
                </a:r>
                <a:r>
                  <a:rPr lang="pl-PL" b="1" dirty="0" err="1" smtClean="0">
                    <a:solidFill>
                      <a:srgbClr val="0000FF"/>
                    </a:solidFill>
                    <a:latin typeface="Comic Sans MS"/>
                  </a:rPr>
                  <a:t>N</a:t>
                </a:r>
                <a:r>
                  <a:rPr lang="pl-PL" b="1" baseline="-25000" dirty="0" err="1" smtClean="0">
                    <a:solidFill>
                      <a:srgbClr val="0000FF"/>
                    </a:solidFill>
                    <a:latin typeface="Comic Sans MS"/>
                  </a:rPr>
                  <a:t>coll</a:t>
                </a:r>
                <a:r>
                  <a:rPr lang="pl-PL" b="1" dirty="0" smtClean="0">
                    <a:solidFill>
                      <a:srgbClr val="0000FF"/>
                    </a:solidFill>
                    <a:latin typeface="Comic Sans MS"/>
                  </a:rPr>
                  <a:t>  -  </a:t>
                </a:r>
                <a:r>
                  <a:rPr lang="pl-PL" b="1" dirty="0" err="1" smtClean="0">
                    <a:solidFill>
                      <a:srgbClr val="0000FF"/>
                    </a:solidFill>
                    <a:latin typeface="Comic Sans MS"/>
                  </a:rPr>
                  <a:t>N</a:t>
                </a:r>
                <a:r>
                  <a:rPr lang="pl-PL" b="1" baseline="-25000" dirty="0" err="1" smtClean="0">
                    <a:solidFill>
                      <a:srgbClr val="0000FF"/>
                    </a:solidFill>
                    <a:latin typeface="Comic Sans MS"/>
                  </a:rPr>
                  <a:t>part</a:t>
                </a:r>
                <a:r>
                  <a:rPr lang="pl-PL" b="1" dirty="0" smtClean="0">
                    <a:solidFill>
                      <a:srgbClr val="0000FF"/>
                    </a:solidFill>
                    <a:latin typeface="Comic Sans MS"/>
                  </a:rPr>
                  <a:t> )</a:t>
                </a:r>
                <a:r>
                  <a:rPr lang="el-GR" b="1" dirty="0" smtClean="0">
                    <a:solidFill>
                      <a:srgbClr val="0000FF"/>
                    </a:solidFill>
                    <a:latin typeface="Comic Sans MS"/>
                  </a:rPr>
                  <a:t>ε</a:t>
                </a:r>
                <a:r>
                  <a:rPr lang="pl-PL" b="1" baseline="-25000" dirty="0" smtClean="0">
                    <a:solidFill>
                      <a:srgbClr val="0000FF"/>
                    </a:solidFill>
                    <a:latin typeface="Comic Sans MS"/>
                  </a:rPr>
                  <a:t>1</a:t>
                </a:r>
                <a:r>
                  <a:rPr lang="pl-PL" baseline="-25000" dirty="0" smtClean="0">
                    <a:latin typeface="Comic Sans MS"/>
                  </a:rPr>
                  <a:t>          </a:t>
                </a:r>
                <a:endParaRPr lang="pl-PL" baseline="-25000" dirty="0" smtClean="0">
                  <a:latin typeface="Comic Sans MS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pl-PL" sz="1600" baseline="-25000" dirty="0" smtClean="0">
                    <a:latin typeface="Comic Sans MS"/>
                  </a:rPr>
                  <a:t> </a:t>
                </a:r>
                <a:r>
                  <a:rPr lang="pl-PL" sz="1600" dirty="0" smtClean="0">
                    <a:latin typeface="Comic Sans MS" panose="030F0702030302020204" pitchFamily="66" charset="0"/>
                  </a:rPr>
                  <a:t>[ </a:t>
                </a:r>
                <a:r>
                  <a:rPr lang="el-GR" sz="1600" b="1" dirty="0" smtClean="0">
                    <a:solidFill>
                      <a:srgbClr val="0000FF"/>
                    </a:solidFill>
                    <a:latin typeface="Comic Sans MS"/>
                  </a:rPr>
                  <a:t>ε</a:t>
                </a:r>
                <a:r>
                  <a:rPr lang="pl-PL" sz="1600" b="1" baseline="-25000" dirty="0" smtClean="0">
                    <a:solidFill>
                      <a:srgbClr val="0000FF"/>
                    </a:solidFill>
                    <a:latin typeface="Comic Sans MS"/>
                  </a:rPr>
                  <a:t>0</a:t>
                </a:r>
                <a:r>
                  <a:rPr lang="pl-PL" sz="1600" b="1" dirty="0" smtClean="0">
                    <a:solidFill>
                      <a:srgbClr val="0000FF"/>
                    </a:solidFill>
                    <a:latin typeface="Comic Sans MS"/>
                  </a:rPr>
                  <a:t> </a:t>
                </a:r>
                <a:r>
                  <a:rPr lang="pl-PL" sz="1600" dirty="0" smtClean="0">
                    <a:latin typeface="Comic Sans MS"/>
                  </a:rPr>
                  <a:t>- </a:t>
                </a:r>
                <a:r>
                  <a:rPr lang="pl-PL" sz="1600" dirty="0" err="1" smtClean="0">
                    <a:latin typeface="Comic Sans MS"/>
                  </a:rPr>
                  <a:t>energy</a:t>
                </a:r>
                <a:r>
                  <a:rPr lang="pl-PL" sz="1600" dirty="0" smtClean="0">
                    <a:latin typeface="Comic Sans MS"/>
                  </a:rPr>
                  <a:t> </a:t>
                </a:r>
                <a:r>
                  <a:rPr lang="pl-PL" sz="1600" dirty="0" err="1" smtClean="0">
                    <a:latin typeface="Comic Sans MS"/>
                  </a:rPr>
                  <a:t>produced</a:t>
                </a:r>
                <a:r>
                  <a:rPr lang="pl-PL" sz="1600" dirty="0" smtClean="0">
                    <a:latin typeface="Comic Sans MS"/>
                  </a:rPr>
                  <a:t> by </a:t>
                </a:r>
                <a:r>
                  <a:rPr lang="pl-PL" sz="1600" dirty="0" err="1" smtClean="0">
                    <a:latin typeface="Comic Sans MS"/>
                  </a:rPr>
                  <a:t>participating</a:t>
                </a:r>
                <a:r>
                  <a:rPr lang="pl-PL" sz="1600" dirty="0" smtClean="0">
                    <a:latin typeface="Comic Sans MS"/>
                  </a:rPr>
                  <a:t> </a:t>
                </a:r>
                <a:r>
                  <a:rPr lang="pl-PL" sz="1600" dirty="0" smtClean="0">
                    <a:latin typeface="Comic Sans MS"/>
                  </a:rPr>
                  <a:t>   </a:t>
                </a:r>
                <a:r>
                  <a:rPr lang="pl-PL" sz="1600" dirty="0" err="1" smtClean="0">
                    <a:latin typeface="Comic Sans MS"/>
                  </a:rPr>
                  <a:t>nucleons</a:t>
                </a:r>
                <a:r>
                  <a:rPr lang="pl-PL" sz="1600" dirty="0" smtClean="0">
                    <a:latin typeface="Comic Sans MS"/>
                  </a:rPr>
                  <a:t> </a:t>
                </a:r>
                <a:r>
                  <a:rPr lang="pl-PL" sz="1600" dirty="0" smtClean="0">
                    <a:latin typeface="Comic Sans MS"/>
                  </a:rPr>
                  <a:t>,  </a:t>
                </a:r>
                <a:r>
                  <a:rPr lang="pl-PL" sz="1600" b="1" dirty="0" smtClean="0">
                    <a:solidFill>
                      <a:srgbClr val="0000FF"/>
                    </a:solidFill>
                    <a:latin typeface="Comic Sans MS"/>
                  </a:rPr>
                  <a:t> </a:t>
                </a:r>
                <a:r>
                  <a:rPr lang="el-GR" sz="1600" b="1" dirty="0" smtClean="0">
                    <a:solidFill>
                      <a:srgbClr val="0000FF"/>
                    </a:solidFill>
                    <a:latin typeface="Comic Sans MS"/>
                  </a:rPr>
                  <a:t>ε</a:t>
                </a:r>
                <a:r>
                  <a:rPr lang="pl-PL" sz="1600" b="1" baseline="-25000" dirty="0" smtClean="0">
                    <a:solidFill>
                      <a:srgbClr val="0000FF"/>
                    </a:solidFill>
                    <a:latin typeface="Comic Sans MS"/>
                  </a:rPr>
                  <a:t>1  </a:t>
                </a:r>
                <a:r>
                  <a:rPr lang="pl-PL" sz="1600" baseline="-25000" dirty="0" smtClean="0">
                    <a:latin typeface="Comic Sans MS"/>
                  </a:rPr>
                  <a:t>-</a:t>
                </a:r>
                <a:r>
                  <a:rPr lang="pl-PL" sz="1600" dirty="0" err="1" smtClean="0">
                    <a:latin typeface="Comic Sans MS"/>
                  </a:rPr>
                  <a:t>energy</a:t>
                </a:r>
                <a:r>
                  <a:rPr lang="pl-PL" sz="1600" dirty="0" smtClean="0">
                    <a:latin typeface="Comic Sans MS"/>
                  </a:rPr>
                  <a:t> </a:t>
                </a:r>
                <a:r>
                  <a:rPr lang="pl-PL" sz="1600" dirty="0" err="1" smtClean="0">
                    <a:latin typeface="Comic Sans MS"/>
                  </a:rPr>
                  <a:t>produced</a:t>
                </a:r>
                <a:r>
                  <a:rPr lang="pl-PL" sz="1600" dirty="0" smtClean="0">
                    <a:latin typeface="Comic Sans MS"/>
                  </a:rPr>
                  <a:t> in</a:t>
                </a:r>
                <a:r>
                  <a:rPr lang="pl-PL" sz="1600" baseline="-25000" dirty="0" smtClean="0">
                    <a:latin typeface="Comic Sans MS"/>
                  </a:rPr>
                  <a:t>.</a:t>
                </a:r>
                <a:r>
                  <a:rPr lang="pl-PL" sz="1600" dirty="0" smtClean="0">
                    <a:latin typeface="Comic Sans MS"/>
                  </a:rPr>
                  <a:t> the  </a:t>
                </a:r>
                <a:r>
                  <a:rPr lang="pl-PL" sz="1600" dirty="0" err="1" smtClean="0">
                    <a:latin typeface="Comic Sans MS"/>
                  </a:rPr>
                  <a:t>remaining</a:t>
                </a:r>
                <a:r>
                  <a:rPr lang="pl-PL" sz="1600" dirty="0" smtClean="0">
                    <a:latin typeface="Comic Sans MS"/>
                  </a:rPr>
                  <a:t> </a:t>
                </a:r>
                <a:r>
                  <a:rPr lang="pl-PL" sz="1600" dirty="0" err="1" smtClean="0">
                    <a:latin typeface="Comic Sans MS"/>
                  </a:rPr>
                  <a:t>binary</a:t>
                </a:r>
                <a:r>
                  <a:rPr lang="pl-PL" sz="1600" dirty="0" smtClean="0">
                    <a:latin typeface="Comic Sans MS"/>
                  </a:rPr>
                  <a:t> </a:t>
                </a:r>
                <a:r>
                  <a:rPr lang="pl-PL" sz="1600" dirty="0" err="1" smtClean="0">
                    <a:latin typeface="Comic Sans MS"/>
                  </a:rPr>
                  <a:t>collisions</a:t>
                </a:r>
                <a:r>
                  <a:rPr lang="pl-PL" sz="1600" dirty="0" smtClean="0">
                    <a:latin typeface="Comic Sans MS"/>
                  </a:rPr>
                  <a:t>;  </a:t>
                </a:r>
                <a:r>
                  <a:rPr lang="pl-PL" sz="1600" dirty="0" smtClean="0">
                    <a:latin typeface="Comic Sans MS" panose="030F0702030302020204" pitchFamily="66" charset="0"/>
                  </a:rPr>
                  <a:t> </a:t>
                </a:r>
                <a:r>
                  <a:rPr lang="pl-PL" sz="1600" dirty="0" err="1">
                    <a:latin typeface="Comic Sans MS" panose="030F0702030302020204" pitchFamily="66" charset="0"/>
                  </a:rPr>
                  <a:t>n</a:t>
                </a:r>
                <a:r>
                  <a:rPr lang="pl-PL" sz="1600" dirty="0" err="1" smtClean="0">
                    <a:latin typeface="Comic Sans MS" panose="030F0702030302020204" pitchFamily="66" charset="0"/>
                  </a:rPr>
                  <a:t>ote</a:t>
                </a:r>
                <a:r>
                  <a:rPr lang="pl-PL" sz="1600" dirty="0" smtClean="0">
                    <a:latin typeface="Comic Sans MS" panose="030F0702030302020204" pitchFamily="66" charset="0"/>
                  </a:rPr>
                  <a:t> </a:t>
                </a:r>
                <a:r>
                  <a:rPr lang="pl-PL" sz="1600" dirty="0" err="1" smtClean="0">
                    <a:latin typeface="Comic Sans MS" panose="030F0702030302020204" pitchFamily="66" charset="0"/>
                  </a:rPr>
                  <a:t>that</a:t>
                </a:r>
                <a:r>
                  <a:rPr lang="pl-PL" sz="1600" dirty="0" smtClean="0">
                    <a:latin typeface="Comic Sans MS" panose="030F0702030302020204" pitchFamily="66" charset="0"/>
                  </a:rPr>
                  <a:t>, </a:t>
                </a:r>
                <a:r>
                  <a:rPr lang="pl-PL" sz="1600" dirty="0" err="1" smtClean="0">
                    <a:latin typeface="Comic Sans MS" panose="030F0702030302020204" pitchFamily="66" charset="0"/>
                  </a:rPr>
                  <a:t>approximately</a:t>
                </a:r>
                <a:r>
                  <a:rPr lang="pl-PL" sz="1600" dirty="0" smtClean="0">
                    <a:latin typeface="Comic Sans MS" panose="030F0702030302020204" pitchFamily="66" charset="0"/>
                  </a:rPr>
                  <a:t>, </a:t>
                </a:r>
                <a:r>
                  <a:rPr lang="pl-PL" sz="1600" dirty="0" err="1">
                    <a:latin typeface="Comic Sans MS" panose="030F0702030302020204" pitchFamily="66" charset="0"/>
                  </a:rPr>
                  <a:t>nucleon</a:t>
                </a:r>
                <a:r>
                  <a:rPr lang="pl-PL" sz="1600" dirty="0">
                    <a:latin typeface="Comic Sans MS" panose="030F0702030302020204" pitchFamily="66" charset="0"/>
                  </a:rPr>
                  <a:t> </a:t>
                </a:r>
                <a:r>
                  <a:rPr lang="pl-PL" sz="1600" dirty="0" err="1">
                    <a:latin typeface="Comic Sans MS" panose="030F0702030302020204" pitchFamily="66" charset="0"/>
                  </a:rPr>
                  <a:t>interacts</a:t>
                </a:r>
                <a:r>
                  <a:rPr lang="pl-PL" sz="1600" dirty="0">
                    <a:latin typeface="Comic Sans MS" panose="030F0702030302020204" pitchFamily="66" charset="0"/>
                  </a:rPr>
                  <a:t> </a:t>
                </a:r>
                <a:r>
                  <a:rPr lang="pl-PL" sz="1600" dirty="0" err="1">
                    <a:latin typeface="Comic Sans MS" panose="030F0702030302020204" pitchFamily="66" charset="0"/>
                  </a:rPr>
                  <a:t>many</a:t>
                </a:r>
                <a:r>
                  <a:rPr lang="pl-PL" sz="1600" dirty="0">
                    <a:latin typeface="Comic Sans MS" panose="030F0702030302020204" pitchFamily="66" charset="0"/>
                  </a:rPr>
                  <a:t> </a:t>
                </a:r>
                <a:r>
                  <a:rPr lang="pl-PL" sz="1600" dirty="0" err="1" smtClean="0">
                    <a:latin typeface="Comic Sans MS" panose="030F0702030302020204" pitchFamily="66" charset="0"/>
                  </a:rPr>
                  <a:t>times</a:t>
                </a:r>
                <a:r>
                  <a:rPr lang="pl-PL" sz="1600" dirty="0" smtClean="0">
                    <a:latin typeface="Comic Sans MS" panose="030F0702030302020204" pitchFamily="66" charset="0"/>
                  </a:rPr>
                  <a:t> and  </a:t>
                </a:r>
                <a:r>
                  <a:rPr lang="pl-PL" sz="1600" dirty="0" smtClean="0">
                    <a:latin typeface="Comic Sans MS" panose="030F0702030302020204" pitchFamily="66" charset="0"/>
                  </a:rPr>
                  <a:t>in </a:t>
                </a:r>
                <a:r>
                  <a:rPr lang="pl-PL" sz="1600" dirty="0" err="1">
                    <a:latin typeface="Comic Sans MS" panose="030F0702030302020204" pitchFamily="66" charset="0"/>
                  </a:rPr>
                  <a:t>first</a:t>
                </a:r>
                <a:r>
                  <a:rPr lang="pl-PL" sz="1600" dirty="0">
                    <a:latin typeface="Comic Sans MS" panose="030F0702030302020204" pitchFamily="66" charset="0"/>
                  </a:rPr>
                  <a:t> </a:t>
                </a:r>
                <a:r>
                  <a:rPr lang="pl-PL" sz="1600" dirty="0" err="1">
                    <a:latin typeface="Comic Sans MS" panose="030F0702030302020204" pitchFamily="66" charset="0"/>
                  </a:rPr>
                  <a:t>interaction</a:t>
                </a:r>
                <a:r>
                  <a:rPr lang="pl-PL" sz="1600" dirty="0">
                    <a:latin typeface="Comic Sans MS" panose="030F0702030302020204" pitchFamily="66" charset="0"/>
                  </a:rPr>
                  <a:t> </a:t>
                </a:r>
                <a:r>
                  <a:rPr lang="pl-PL" sz="1600" dirty="0" err="1">
                    <a:latin typeface="Comic Sans MS" panose="030F0702030302020204" pitchFamily="66" charset="0"/>
                  </a:rPr>
                  <a:t>it</a:t>
                </a:r>
                <a:r>
                  <a:rPr lang="pl-PL" sz="1600" dirty="0">
                    <a:latin typeface="Comic Sans MS" panose="030F0702030302020204" pitchFamily="66" charset="0"/>
                  </a:rPr>
                  <a:t> </a:t>
                </a:r>
                <a:r>
                  <a:rPr lang="pl-PL" sz="1600" dirty="0" err="1" smtClean="0">
                    <a:latin typeface="Comic Sans MS" panose="030F0702030302020204" pitchFamily="66" charset="0"/>
                  </a:rPr>
                  <a:t>releases</a:t>
                </a:r>
                <a:r>
                  <a:rPr lang="pl-PL" sz="1600" dirty="0" smtClean="0">
                    <a:latin typeface="Comic Sans MS" panose="030F0702030302020204" pitchFamily="66" charset="0"/>
                  </a:rPr>
                  <a:t> </a:t>
                </a:r>
                <a:r>
                  <a:rPr lang="pl-PL" sz="1600" dirty="0" err="1">
                    <a:latin typeface="Comic Sans MS" panose="030F0702030302020204" pitchFamily="66" charset="0"/>
                  </a:rPr>
                  <a:t>energy</a:t>
                </a:r>
                <a:r>
                  <a:rPr lang="pl-PL" sz="1600" dirty="0">
                    <a:latin typeface="Comic Sans MS" panose="030F0702030302020204" pitchFamily="66" charset="0"/>
                  </a:rPr>
                  <a:t> </a:t>
                </a:r>
                <a:r>
                  <a:rPr lang="el-GR" sz="1600" b="1" dirty="0">
                    <a:solidFill>
                      <a:srgbClr val="0000FF"/>
                    </a:solidFill>
                    <a:latin typeface="Comic Sans MS"/>
                  </a:rPr>
                  <a:t>ε</a:t>
                </a:r>
                <a:r>
                  <a:rPr lang="pl-PL" sz="1600" b="1" baseline="-25000" dirty="0">
                    <a:solidFill>
                      <a:srgbClr val="0000FF"/>
                    </a:solidFill>
                    <a:latin typeface="Comic Sans MS"/>
                  </a:rPr>
                  <a:t>0</a:t>
                </a:r>
                <a:r>
                  <a:rPr lang="pl-PL" sz="1600" baseline="-25000" dirty="0">
                    <a:latin typeface="Comic Sans MS"/>
                  </a:rPr>
                  <a:t>, </a:t>
                </a:r>
                <a:r>
                  <a:rPr lang="pl-PL" sz="1600" dirty="0">
                    <a:latin typeface="Comic Sans MS"/>
                  </a:rPr>
                  <a:t>in </a:t>
                </a:r>
                <a:r>
                  <a:rPr lang="pl-PL" sz="1600" dirty="0" err="1">
                    <a:latin typeface="Comic Sans MS"/>
                  </a:rPr>
                  <a:t>each</a:t>
                </a:r>
                <a:r>
                  <a:rPr lang="pl-PL" sz="1600" dirty="0">
                    <a:latin typeface="Comic Sans MS"/>
                  </a:rPr>
                  <a:t> </a:t>
                </a:r>
                <a:r>
                  <a:rPr lang="pl-PL" sz="1600" dirty="0" err="1">
                    <a:latin typeface="Comic Sans MS"/>
                  </a:rPr>
                  <a:t>additional</a:t>
                </a:r>
                <a:r>
                  <a:rPr lang="pl-PL" sz="1600" dirty="0">
                    <a:latin typeface="Comic Sans MS"/>
                  </a:rPr>
                  <a:t> </a:t>
                </a:r>
                <a:r>
                  <a:rPr lang="pl-PL" sz="1600" dirty="0" err="1" smtClean="0">
                    <a:latin typeface="Comic Sans MS"/>
                  </a:rPr>
                  <a:t>collision</a:t>
                </a:r>
                <a:r>
                  <a:rPr lang="pl-PL" sz="1600" dirty="0" smtClean="0">
                    <a:latin typeface="Comic Sans MS"/>
                  </a:rPr>
                  <a:t> </a:t>
                </a:r>
                <a:r>
                  <a:rPr lang="pl-PL" sz="1600" dirty="0" err="1" smtClean="0">
                    <a:latin typeface="Comic Sans MS"/>
                  </a:rPr>
                  <a:t>energy</a:t>
                </a:r>
                <a:r>
                  <a:rPr lang="pl-PL" sz="1600" dirty="0" smtClean="0">
                    <a:latin typeface="Comic Sans MS"/>
                  </a:rPr>
                  <a:t> </a:t>
                </a:r>
                <a:r>
                  <a:rPr lang="el-GR" sz="1600" b="1" dirty="0" smtClean="0">
                    <a:solidFill>
                      <a:srgbClr val="0000FF"/>
                    </a:solidFill>
                    <a:latin typeface="Comic Sans MS"/>
                  </a:rPr>
                  <a:t>ε</a:t>
                </a:r>
                <a:r>
                  <a:rPr lang="pl-PL" sz="1600" b="1" baseline="-25000" dirty="0" smtClean="0">
                    <a:solidFill>
                      <a:srgbClr val="0000FF"/>
                    </a:solidFill>
                    <a:latin typeface="Comic Sans MS"/>
                  </a:rPr>
                  <a:t>1</a:t>
                </a:r>
                <a:r>
                  <a:rPr lang="pl-PL" sz="1600" baseline="-25000" dirty="0" smtClean="0">
                    <a:latin typeface="Comic Sans MS"/>
                  </a:rPr>
                  <a:t>  </a:t>
                </a:r>
                <a:r>
                  <a:rPr lang="pl-PL" sz="1600" dirty="0" smtClean="0">
                    <a:latin typeface="Comic Sans MS"/>
                  </a:rPr>
                  <a:t>(on the </a:t>
                </a:r>
                <a:r>
                  <a:rPr lang="pl-PL" sz="1600" dirty="0" err="1" smtClean="0">
                    <a:latin typeface="Comic Sans MS"/>
                  </a:rPr>
                  <a:t>average</a:t>
                </a:r>
                <a:r>
                  <a:rPr lang="pl-PL" sz="1600" dirty="0" smtClean="0">
                    <a:latin typeface="Comic Sans MS"/>
                  </a:rPr>
                  <a:t>) ]</a:t>
                </a:r>
                <a:endParaRPr lang="pl-PL" sz="1600" dirty="0" smtClean="0">
                  <a:latin typeface="Comic Sans MS" panose="030F0702030302020204" pitchFamily="66" charset="0"/>
                </a:endParaRPr>
              </a:p>
              <a:p>
                <a:pPr>
                  <a:lnSpc>
                    <a:spcPct val="150000"/>
                  </a:lnSpc>
                </a:pPr>
                <a:endParaRPr lang="pl-PL" sz="1600" dirty="0" smtClean="0">
                  <a:latin typeface="Comic Sans MS" panose="030F0702030302020204" pitchFamily="66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pl-PL" sz="1600" dirty="0" smtClean="0">
                    <a:latin typeface="Comic Sans MS" panose="030F0702030302020204" pitchFamily="66" charset="0"/>
                  </a:rPr>
                  <a:t>(*) </a:t>
                </a:r>
                <a:r>
                  <a:rPr lang="en-US" sz="1600" dirty="0" smtClean="0">
                    <a:latin typeface="Comic Sans MS" panose="030F0702030302020204" pitchFamily="66" charset="0"/>
                  </a:rPr>
                  <a:t> </a:t>
                </a:r>
                <a:r>
                  <a:rPr lang="en-US" sz="1600" dirty="0" err="1">
                    <a:latin typeface="Comic Sans MS" panose="030F0702030302020204" pitchFamily="66" charset="0"/>
                  </a:rPr>
                  <a:t>Incompresability</a:t>
                </a:r>
                <a:r>
                  <a:rPr lang="en-US" sz="1600" dirty="0">
                    <a:latin typeface="Comic Sans MS" panose="030F0702030302020204" pitchFamily="66" charset="0"/>
                  </a:rPr>
                  <a:t> of nuclear matter exceed </a:t>
                </a:r>
                <a:r>
                  <a:rPr lang="en-US" sz="1600" dirty="0" err="1">
                    <a:latin typeface="Comic Sans MS" panose="030F0702030302020204" pitchFamily="66" charset="0"/>
                  </a:rPr>
                  <a:t>incompresability</a:t>
                </a:r>
                <a:r>
                  <a:rPr lang="en-US" sz="1600" dirty="0">
                    <a:latin typeface="Comic Sans MS" panose="030F0702030302020204" pitchFamily="66" charset="0"/>
                  </a:rPr>
                  <a:t> of hadronic matter and sound speed ratio is given by</a:t>
                </a:r>
                <a:endParaRPr lang="pl-PL" sz="1600" dirty="0">
                  <a:latin typeface="Comic Sans MS" panose="030F0702030302020204" pitchFamily="66" charset="0"/>
                </a:endParaRPr>
              </a:p>
              <a:p>
                <a:pPr>
                  <a:lnSpc>
                    <a:spcPct val="150000"/>
                  </a:lnSpc>
                </a:pPr>
                <a:endParaRPr lang="pl-PL" sz="1600" dirty="0" smtClean="0">
                  <a:latin typeface="Comic Sans MS" panose="030F0702030302020204" pitchFamily="66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pl-PL" sz="1600" dirty="0" smtClean="0">
                    <a:latin typeface="Comic Sans MS" panose="030F0702030302020204" pitchFamily="66" charset="0"/>
                  </a:rPr>
                  <a:t>                            </a:t>
                </a:r>
                <a:endParaRPr lang="pl-PL" sz="1600" dirty="0" smtClean="0">
                  <a:latin typeface="Comic Sans MS" panose="030F0702030302020204" pitchFamily="66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pl-PL" sz="1600" dirty="0">
                    <a:latin typeface="Comic Sans MS" panose="030F0702030302020204" pitchFamily="66" charset="0"/>
                  </a:rPr>
                  <a:t>(*) For central </a:t>
                </a:r>
                <a:r>
                  <a:rPr lang="pl-PL" sz="1600" dirty="0" err="1">
                    <a:latin typeface="Comic Sans MS" panose="030F0702030302020204" pitchFamily="66" charset="0"/>
                  </a:rPr>
                  <a:t>Pb+Pb</a:t>
                </a:r>
                <a:r>
                  <a:rPr lang="pl-PL" sz="1600" dirty="0">
                    <a:latin typeface="Comic Sans MS" panose="030F0702030302020204" pitchFamily="66" charset="0"/>
                  </a:rPr>
                  <a:t> </a:t>
                </a:r>
                <a:r>
                  <a:rPr lang="pl-PL" sz="1600" dirty="0" err="1">
                    <a:latin typeface="Comic Sans MS" panose="030F0702030302020204" pitchFamily="66" charset="0"/>
                  </a:rPr>
                  <a:t>ccollisions</a:t>
                </a:r>
                <a:r>
                  <a:rPr lang="pl-PL" sz="1600" dirty="0">
                    <a:latin typeface="Comic Sans MS" panose="030F0702030302020204" pitchFamily="66" charset="0"/>
                  </a:rPr>
                  <a:t>    </a:t>
                </a:r>
                <a:r>
                  <a:rPr lang="pl-PL" sz="1600" dirty="0"/>
                  <a:t>(with </a:t>
                </a:r>
                <a:r>
                  <a:rPr lang="pl-PL" sz="1600" b="1" dirty="0">
                    <a:solidFill>
                      <a:srgbClr val="0000FF"/>
                    </a:solidFill>
                  </a:rPr>
                  <a:t>N</a:t>
                </a:r>
                <a:r>
                  <a:rPr lang="pl-PL" sz="1600" b="1" baseline="-25000" dirty="0" err="1">
                    <a:solidFill>
                      <a:srgbClr val="0000FF"/>
                    </a:solidFill>
                  </a:rPr>
                  <a:t>part</a:t>
                </a:r>
                <a:r>
                  <a:rPr lang="pl-PL" sz="1600" b="1" baseline="-25000" dirty="0">
                    <a:solidFill>
                      <a:srgbClr val="0000FF"/>
                    </a:solidFill>
                  </a:rPr>
                  <a:t> </a:t>
                </a:r>
                <a:r>
                  <a:rPr lang="pl-PL" sz="1600" b="1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l-PL" sz="1600" b="1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≅</m:t>
                    </m:r>
                    <m:r>
                      <a:rPr lang="pl-PL" sz="1600" b="1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𝟐𝟎𝟎</m:t>
                    </m:r>
                    <m:r>
                      <a:rPr lang="pl-PL" sz="1600" b="1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, </m:t>
                    </m:r>
                  </m:oMath>
                </a14:m>
                <a:r>
                  <a:rPr lang="pl-PL" sz="1600" b="1" dirty="0">
                    <a:solidFill>
                      <a:srgbClr val="0000FF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pl-PL" sz="1600" b="1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[</m:t>
                    </m:r>
                  </m:oMath>
                </a14:m>
                <a:r>
                  <a:rPr lang="pl-PL" sz="1600" b="1" dirty="0" err="1">
                    <a:solidFill>
                      <a:srgbClr val="0000FF"/>
                    </a:solidFill>
                  </a:rPr>
                  <a:t>c</a:t>
                </a:r>
                <a:r>
                  <a:rPr lang="pl-PL" sz="1600" b="1" baseline="-25000" dirty="0" err="1">
                    <a:solidFill>
                      <a:srgbClr val="0000FF"/>
                    </a:solidFill>
                  </a:rPr>
                  <a:t>PbP</a:t>
                </a:r>
                <a:r>
                  <a:rPr lang="pl-PL" sz="1600" b="1" dirty="0">
                    <a:solidFill>
                      <a:srgbClr val="0000FF"/>
                    </a:solidFill>
                  </a:rPr>
                  <a:t> /</a:t>
                </a:r>
                <a:r>
                  <a:rPr lang="pl-PL" sz="1600" b="1" dirty="0" err="1">
                    <a:solidFill>
                      <a:srgbClr val="0000FF"/>
                    </a:solidFill>
                  </a:rPr>
                  <a:t>c</a:t>
                </a:r>
                <a:r>
                  <a:rPr lang="pl-PL" sz="1600" b="1" baseline="-25000" dirty="0" err="1">
                    <a:solidFill>
                      <a:srgbClr val="0000FF"/>
                    </a:solidFill>
                  </a:rPr>
                  <a:t>pp</a:t>
                </a:r>
                <a:r>
                  <a:rPr lang="en-US" sz="1600" b="1" dirty="0">
                    <a:solidFill>
                      <a:srgbClr val="0000FF"/>
                    </a:solidFill>
                  </a:rPr>
                  <a:t> </a:t>
                </a:r>
                <a:r>
                  <a:rPr lang="pl-PL" sz="1600" b="1" dirty="0">
                    <a:solidFill>
                      <a:srgbClr val="0000FF"/>
                    </a:solidFill>
                  </a:rPr>
                  <a:t>]</a:t>
                </a:r>
                <a:r>
                  <a:rPr lang="pl-PL" sz="1600" b="1" baseline="30000" dirty="0">
                    <a:solidFill>
                      <a:srgbClr val="0000FF"/>
                    </a:solidFill>
                  </a:rPr>
                  <a:t>2</a:t>
                </a:r>
                <a:r>
                  <a:rPr lang="pl-PL" sz="1600" b="1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 ~1.3 </a:t>
                </a:r>
                <a:r>
                  <a:rPr lang="pl-PL" sz="1600" dirty="0">
                    <a:latin typeface="Comic Sans MS" panose="030F0702030302020204" pitchFamily="66" charset="0"/>
                  </a:rPr>
                  <a:t> and </a:t>
                </a:r>
                <a:endParaRPr lang="pl-PL" sz="1600" dirty="0">
                  <a:latin typeface="Comic Sans MS" panose="030F0702030302020204" pitchFamily="66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pl-PL" sz="1600" b="1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pl-PL" sz="1600" b="1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     </a:t>
                </a:r>
                <a:r>
                  <a:rPr lang="pl-PL" sz="1600" b="1" dirty="0" err="1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N</a:t>
                </a:r>
                <a:r>
                  <a:rPr lang="pl-PL" sz="1600" b="1" baseline="-25000" dirty="0" err="1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coll</a:t>
                </a:r>
                <a:r>
                  <a:rPr lang="pl-PL" sz="1600" b="1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pl-PL" sz="1600" b="1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/</a:t>
                </a:r>
                <a:r>
                  <a:rPr lang="pl-PL" sz="1600" b="1" dirty="0" err="1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N</a:t>
                </a:r>
                <a:r>
                  <a:rPr lang="pl-PL" sz="1600" b="1" baseline="-25000" dirty="0" err="1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part</a:t>
                </a:r>
                <a:r>
                  <a:rPr lang="pl-PL" sz="1600" b="1" baseline="-250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pl-PL" sz="1600" b="1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~[</a:t>
                </a:r>
                <a:r>
                  <a:rPr lang="pl-PL" sz="1600" b="1" dirty="0" err="1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N</a:t>
                </a:r>
                <a:r>
                  <a:rPr lang="pl-PL" sz="1600" b="1" baseline="-25000" dirty="0" err="1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part</a:t>
                </a:r>
                <a:r>
                  <a:rPr lang="pl-PL" sz="1600" b="1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 ]</a:t>
                </a:r>
                <a:r>
                  <a:rPr lang="pl-PL" sz="1600" b="1" baseline="300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1/3</a:t>
                </a:r>
                <a:r>
                  <a:rPr lang="pl-PL" sz="1600" b="1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  </a:t>
                </a:r>
                <a:r>
                  <a:rPr lang="pl-PL" sz="1600" dirty="0">
                    <a:latin typeface="Comic Sans MS" panose="030F0702030302020204" pitchFamily="66" charset="0"/>
                  </a:rPr>
                  <a:t>) </a:t>
                </a:r>
                <a:r>
                  <a:rPr lang="pl-PL" sz="1600" dirty="0" smtClean="0">
                    <a:latin typeface="Comic Sans MS" panose="030F0702030302020204" pitchFamily="66" charset="0"/>
                  </a:rPr>
                  <a:t>      we </a:t>
                </a:r>
                <a:r>
                  <a:rPr lang="pl-PL" sz="1600" dirty="0" err="1">
                    <a:latin typeface="Comic Sans MS" panose="030F0702030302020204" pitchFamily="66" charset="0"/>
                  </a:rPr>
                  <a:t>estimate</a:t>
                </a:r>
                <a:r>
                  <a:rPr lang="pl-PL" sz="1600" dirty="0">
                    <a:latin typeface="Comic Sans MS" panose="030F0702030302020204" pitchFamily="66" charset="0"/>
                  </a:rPr>
                  <a:t> </a:t>
                </a:r>
                <a:r>
                  <a:rPr lang="pl-PL" sz="1600" dirty="0" err="1">
                    <a:latin typeface="Comic Sans MS" panose="030F0702030302020204" pitchFamily="66" charset="0"/>
                  </a:rPr>
                  <a:t>that</a:t>
                </a:r>
                <a:r>
                  <a:rPr lang="pl-PL" sz="1600" dirty="0" smtClean="0">
                    <a:latin typeface="Comic Sans MS" panose="030F0702030302020204" pitchFamily="66" charset="0"/>
                  </a:rPr>
                  <a:t>                                                                                                           </a:t>
                </a:r>
                <a:endParaRPr lang="pl-PL" sz="1600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5" name="Prostoką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692696"/>
                <a:ext cx="9143999" cy="5678478"/>
              </a:xfrm>
              <a:prstGeom prst="rect">
                <a:avLst/>
              </a:prstGeom>
              <a:blipFill rotWithShape="1">
                <a:blip r:embed="rId2"/>
                <a:stretch>
                  <a:fillRect l="-400" r="-46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pole tekstowe 10"/>
          <p:cNvSpPr txBox="1"/>
          <p:nvPr/>
        </p:nvSpPr>
        <p:spPr>
          <a:xfrm>
            <a:off x="0" y="44624"/>
            <a:ext cx="616497" cy="369332"/>
          </a:xfrm>
          <a:prstGeom prst="rect">
            <a:avLst/>
          </a:prstGeom>
          <a:solidFill>
            <a:srgbClr val="FFFF66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Comic Sans MS" panose="030F0702030302020204" pitchFamily="66" charset="0"/>
              </a:rPr>
              <a:t>(4)</a:t>
            </a:r>
            <a:endParaRPr lang="pl-PL" b="1" dirty="0">
              <a:latin typeface="Comic Sans MS" panose="030F0702030302020204" pitchFamily="66" charset="0"/>
            </a:endParaRP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524" y="4653136"/>
            <a:ext cx="2549572" cy="8553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6048601"/>
            <a:ext cx="1728192" cy="4767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061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4"/>
          <p:cNvSpPr txBox="1"/>
          <p:nvPr/>
        </p:nvSpPr>
        <p:spPr>
          <a:xfrm>
            <a:off x="2411760" y="142852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3200" b="1" dirty="0" err="1" smtClean="0">
                <a:solidFill>
                  <a:srgbClr val="FF0000"/>
                </a:solidFill>
                <a:latin typeface="Comic Sans MS" pitchFamily="66" charset="0"/>
              </a:rPr>
              <a:t>Concluding</a:t>
            </a:r>
            <a:r>
              <a:rPr lang="pl-PL" sz="32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pl-PL" sz="3200" b="1" dirty="0" err="1" smtClean="0">
                <a:solidFill>
                  <a:srgbClr val="FF0000"/>
                </a:solidFill>
                <a:latin typeface="Comic Sans MS" pitchFamily="66" charset="0"/>
              </a:rPr>
              <a:t>Remarks</a:t>
            </a:r>
            <a:r>
              <a:rPr lang="pl-PL" sz="3200" b="1" dirty="0" smtClean="0">
                <a:solidFill>
                  <a:srgbClr val="FF0000"/>
                </a:solidFill>
                <a:latin typeface="Comic Sans MS" pitchFamily="66" charset="0"/>
              </a:rPr>
              <a:t> - 1</a:t>
            </a:r>
            <a:endParaRPr lang="pl-PL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0" y="937751"/>
            <a:ext cx="9540552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b="1" dirty="0" smtClean="0">
                <a:latin typeface="Comic Sans MS" panose="030F0702030302020204" pitchFamily="66" charset="0"/>
              </a:rPr>
              <a:t>(*)</a:t>
            </a:r>
            <a:r>
              <a:rPr lang="pl-PL" dirty="0" smtClean="0"/>
              <a:t>  </a:t>
            </a:r>
            <a:r>
              <a:rPr lang="en-US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Transverse </a:t>
            </a:r>
            <a:r>
              <a:rPr lang="en-US" b="1" dirty="0">
                <a:solidFill>
                  <a:srgbClr val="0000FF"/>
                </a:solidFill>
                <a:latin typeface="Comic Sans MS" panose="030F0702030302020204" pitchFamily="66" charset="0"/>
              </a:rPr>
              <a:t>momentum distributions are characterized by a </a:t>
            </a:r>
            <a:r>
              <a:rPr lang="en-US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quasi-power </a:t>
            </a:r>
            <a:r>
              <a:rPr lang="en-US" b="1" dirty="0">
                <a:solidFill>
                  <a:srgbClr val="0000FF"/>
                </a:solidFill>
                <a:latin typeface="Comic Sans MS" panose="030F0702030302020204" pitchFamily="66" charset="0"/>
              </a:rPr>
              <a:t>law </a:t>
            </a:r>
            <a:endParaRPr lang="pl-PL" b="1" dirty="0" smtClean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pl-PL" b="1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pl-PL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   </a:t>
            </a:r>
            <a:r>
              <a:rPr lang="en-US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(</a:t>
            </a:r>
            <a:r>
              <a:rPr lang="en-US" b="1" dirty="0">
                <a:solidFill>
                  <a:srgbClr val="0000FF"/>
                </a:solidFill>
                <a:latin typeface="Comic Sans MS" panose="030F0702030302020204" pitchFamily="66" charset="0"/>
              </a:rPr>
              <a:t>Tsallis distribution) decorated with log-periodic oscillations</a:t>
            </a:r>
            <a:r>
              <a:rPr lang="en-US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.</a:t>
            </a:r>
            <a:endParaRPr lang="pl-PL" b="1" dirty="0" smtClean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pl-PL" b="1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pl-PL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  </a:t>
            </a:r>
            <a:endParaRPr lang="pl-PL" b="1" dirty="0" smtClean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pl-PL" b="1" dirty="0" smtClean="0">
                <a:latin typeface="Comic Sans MS" panose="030F0702030302020204" pitchFamily="66" charset="0"/>
              </a:rPr>
              <a:t>(*) </a:t>
            </a:r>
            <a:r>
              <a:rPr lang="pl-PL" b="1" dirty="0" err="1" smtClean="0">
                <a:latin typeface="Comic Sans MS" panose="030F0702030302020204" pitchFamily="66" charset="0"/>
              </a:rPr>
              <a:t>This</a:t>
            </a:r>
            <a:r>
              <a:rPr lang="pl-PL" b="1" dirty="0" smtClean="0">
                <a:latin typeface="Comic Sans MS" panose="030F0702030302020204" pitchFamily="66" charset="0"/>
              </a:rPr>
              <a:t> </a:t>
            </a:r>
            <a:r>
              <a:rPr lang="pl-PL" b="1" dirty="0" err="1" smtClean="0">
                <a:latin typeface="Comic Sans MS" panose="030F0702030302020204" pitchFamily="66" charset="0"/>
              </a:rPr>
              <a:t>means</a:t>
            </a:r>
            <a:r>
              <a:rPr lang="pl-PL" b="1" dirty="0" smtClean="0">
                <a:latin typeface="Comic Sans MS" panose="030F0702030302020204" pitchFamily="66" charset="0"/>
              </a:rPr>
              <a:t> </a:t>
            </a:r>
            <a:r>
              <a:rPr lang="pl-PL" b="1" dirty="0" err="1" smtClean="0">
                <a:latin typeface="Comic Sans MS" panose="030F0702030302020204" pitchFamily="66" charset="0"/>
              </a:rPr>
              <a:t>that</a:t>
            </a:r>
            <a:r>
              <a:rPr lang="pl-PL" b="1" dirty="0">
                <a:latin typeface="Comic Sans MS" panose="030F0702030302020204" pitchFamily="66" charset="0"/>
              </a:rPr>
              <a:t> </a:t>
            </a:r>
            <a:r>
              <a:rPr lang="pl-PL" b="1" dirty="0" err="1" smtClean="0">
                <a:latin typeface="Comic Sans MS" panose="030F0702030302020204" pitchFamily="66" charset="0"/>
              </a:rPr>
              <a:t>either</a:t>
            </a:r>
            <a:r>
              <a:rPr lang="pl-PL" b="1" dirty="0" smtClean="0">
                <a:latin typeface="Comic Sans MS" panose="030F0702030302020204" pitchFamily="66" charset="0"/>
              </a:rPr>
              <a:t>:</a:t>
            </a:r>
            <a:r>
              <a:rPr lang="pl-PL" dirty="0" smtClean="0">
                <a:latin typeface="Comic Sans MS" panose="030F0702030302020204" pitchFamily="66" charset="0"/>
              </a:rPr>
              <a:t>  </a:t>
            </a:r>
            <a:r>
              <a:rPr lang="pl-PL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t</a:t>
            </a:r>
            <a:r>
              <a:rPr lang="en-US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he 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system and/or the </a:t>
            </a:r>
            <a:r>
              <a:rPr lang="en-US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underlying 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physical </a:t>
            </a:r>
            <a:endParaRPr lang="pl-PL" b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pl-PL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pl-PL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   </a:t>
            </a:r>
            <a:r>
              <a:rPr lang="en-US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mechanisms have 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characteristic </a:t>
            </a:r>
            <a:r>
              <a:rPr lang="en-US" b="1" u="sn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scale </a:t>
            </a:r>
            <a:r>
              <a:rPr lang="en-US" b="1" u="sng" dirty="0">
                <a:solidFill>
                  <a:srgbClr val="C00000"/>
                </a:solidFill>
                <a:latin typeface="Comic Sans MS" panose="030F0702030302020204" pitchFamily="66" charset="0"/>
              </a:rPr>
              <a:t>invariance behavior</a:t>
            </a:r>
            <a:r>
              <a:rPr lang="en-US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.</a:t>
            </a:r>
            <a:r>
              <a:rPr lang="pl-PL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The 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discrete </a:t>
            </a:r>
            <a:endParaRPr lang="pl-PL" b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pl-PL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pl-PL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   </a:t>
            </a:r>
            <a:r>
              <a:rPr lang="en-US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scale invariance 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and its </a:t>
            </a:r>
            <a:r>
              <a:rPr lang="en-US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associated 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complex exponents can </a:t>
            </a:r>
            <a:r>
              <a:rPr lang="en-US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appear</a:t>
            </a:r>
            <a:endParaRPr lang="pl-PL" b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pl-PL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pl-PL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  </a:t>
            </a:r>
            <a:r>
              <a:rPr lang="en-US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spontaneously, without </a:t>
            </a:r>
            <a:r>
              <a:rPr lang="en-US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a pre-existing hierarchical 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structure</a:t>
            </a:r>
            <a:r>
              <a:rPr lang="en-US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.</a:t>
            </a:r>
            <a:endParaRPr lang="pl-PL" b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endParaRPr lang="pl-PL" b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pl-PL" b="1" dirty="0" smtClean="0">
                <a:latin typeface="Comic Sans MS" panose="030F0702030302020204" pitchFamily="66" charset="0"/>
              </a:rPr>
              <a:t>(*) Or </a:t>
            </a:r>
            <a:r>
              <a:rPr lang="pl-PL" b="1" dirty="0" err="1" smtClean="0">
                <a:latin typeface="Comic Sans MS" panose="030F0702030302020204" pitchFamily="66" charset="0"/>
              </a:rPr>
              <a:t>that</a:t>
            </a:r>
            <a:r>
              <a:rPr lang="pl-PL" b="1" dirty="0" smtClean="0">
                <a:latin typeface="Comic Sans MS" panose="030F0702030302020204" pitchFamily="66" charset="0"/>
              </a:rPr>
              <a:t>: </a:t>
            </a:r>
            <a:r>
              <a:rPr lang="pl-PL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we </a:t>
            </a:r>
            <a:r>
              <a:rPr lang="pl-PL" b="1" dirty="0" err="1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observe</a:t>
            </a:r>
            <a:r>
              <a:rPr lang="pl-PL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pl-PL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a </a:t>
            </a:r>
            <a:r>
              <a:rPr lang="pl-PL" b="1" u="sng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s</a:t>
            </a:r>
            <a:r>
              <a:rPr lang="en-US" b="1" u="sng" dirty="0" err="1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ound</a:t>
            </a:r>
            <a:r>
              <a:rPr lang="en-US" b="1" u="sng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u="sng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wave in hadronic </a:t>
            </a:r>
            <a:r>
              <a:rPr lang="en-US" b="1" u="sng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mat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ter</a:t>
            </a:r>
            <a:r>
              <a:rPr lang="pl-PL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(</a:t>
            </a:r>
            <a:r>
              <a:rPr lang="pl-PL" b="1" dirty="0" err="1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resulting</a:t>
            </a:r>
            <a:r>
              <a:rPr lang="pl-PL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in the </a:t>
            </a:r>
            <a:endParaRPr lang="pl-PL" b="1" dirty="0" smtClean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pl-PL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pl-PL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  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temperatur</a:t>
            </a:r>
            <a:r>
              <a:rPr lang="pl-PL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e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oscillations</a:t>
            </a:r>
            <a:r>
              <a:rPr lang="pl-PL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)  </a:t>
            </a:r>
            <a:r>
              <a:rPr lang="pl-PL" b="1" dirty="0" err="1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which</a:t>
            </a:r>
            <a:r>
              <a:rPr lang="pl-PL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has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self similar solution (in log-periodic </a:t>
            </a:r>
            <a:endParaRPr lang="pl-PL" b="1" dirty="0" smtClean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pl-PL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pl-PL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  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form).</a:t>
            </a:r>
            <a:endParaRPr lang="pl-PL" b="1" dirty="0" smtClean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endParaRPr lang="pl-PL" b="1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pl-PL" b="1" dirty="0" smtClean="0">
                <a:latin typeface="Comic Sans MS" panose="030F0702030302020204" pitchFamily="66" charset="0"/>
              </a:rPr>
              <a:t>(*)  </a:t>
            </a:r>
            <a:r>
              <a:rPr lang="pl-PL" b="1" dirty="0" err="1" smtClean="0">
                <a:latin typeface="Comic Sans MS" panose="030F0702030302020204" pitchFamily="66" charset="0"/>
              </a:rPr>
              <a:t>This</a:t>
            </a:r>
            <a:r>
              <a:rPr lang="pl-PL" b="1" dirty="0" smtClean="0">
                <a:latin typeface="Comic Sans MS" panose="030F0702030302020204" pitchFamily="66" charset="0"/>
              </a:rPr>
              <a:t>, in </a:t>
            </a:r>
            <a:r>
              <a:rPr lang="pl-PL" b="1" dirty="0" err="1" smtClean="0">
                <a:latin typeface="Comic Sans MS" panose="030F0702030302020204" pitchFamily="66" charset="0"/>
              </a:rPr>
              <a:t>turn</a:t>
            </a:r>
            <a:r>
              <a:rPr lang="pl-PL" b="1" dirty="0" smtClean="0">
                <a:latin typeface="Comic Sans MS" panose="030F0702030302020204" pitchFamily="66" charset="0"/>
              </a:rPr>
              <a:t>, </a:t>
            </a:r>
            <a:r>
              <a:rPr lang="pl-PL" b="1" dirty="0" err="1" smtClean="0">
                <a:latin typeface="Comic Sans MS" panose="030F0702030302020204" pitchFamily="66" charset="0"/>
              </a:rPr>
              <a:t>can</a:t>
            </a:r>
            <a:r>
              <a:rPr lang="pl-PL" b="1" dirty="0" smtClean="0">
                <a:latin typeface="Comic Sans MS" panose="030F0702030302020204" pitchFamily="66" charset="0"/>
              </a:rPr>
              <a:t> </a:t>
            </a:r>
            <a:r>
              <a:rPr lang="pl-PL" b="1" dirty="0" err="1" smtClean="0">
                <a:latin typeface="Comic Sans MS" panose="030F0702030302020204" pitchFamily="66" charset="0"/>
              </a:rPr>
              <a:t>have</a:t>
            </a:r>
            <a:r>
              <a:rPr lang="pl-PL" b="1" dirty="0" smtClean="0">
                <a:latin typeface="Comic Sans MS" panose="030F0702030302020204" pitchFamily="66" charset="0"/>
              </a:rPr>
              <a:t> </a:t>
            </a:r>
            <a:r>
              <a:rPr lang="pl-PL" b="1" dirty="0" err="1" smtClean="0">
                <a:latin typeface="Comic Sans MS" panose="030F0702030302020204" pitchFamily="66" charset="0"/>
              </a:rPr>
              <a:t>some</a:t>
            </a:r>
            <a:r>
              <a:rPr lang="pl-PL" b="1" dirty="0" smtClean="0">
                <a:latin typeface="Comic Sans MS" panose="030F0702030302020204" pitchFamily="66" charset="0"/>
              </a:rPr>
              <a:t> </a:t>
            </a:r>
            <a:r>
              <a:rPr lang="pl-PL" b="1" dirty="0" err="1" smtClean="0">
                <a:latin typeface="Comic Sans MS" panose="030F0702030302020204" pitchFamily="66" charset="0"/>
              </a:rPr>
              <a:t>interesting</a:t>
            </a:r>
            <a:r>
              <a:rPr lang="pl-PL" b="1" dirty="0" smtClean="0">
                <a:latin typeface="Comic Sans MS" panose="030F0702030302020204" pitchFamily="66" charset="0"/>
              </a:rPr>
              <a:t> </a:t>
            </a:r>
            <a:r>
              <a:rPr lang="pl-PL" b="1" dirty="0" err="1" smtClean="0">
                <a:latin typeface="Comic Sans MS" panose="030F0702030302020204" pitchFamily="66" charset="0"/>
              </a:rPr>
              <a:t>experimental</a:t>
            </a:r>
            <a:r>
              <a:rPr lang="pl-PL" b="1" dirty="0" smtClean="0">
                <a:latin typeface="Comic Sans MS" panose="030F0702030302020204" pitchFamily="66" charset="0"/>
              </a:rPr>
              <a:t> </a:t>
            </a:r>
            <a:r>
              <a:rPr lang="pl-PL" b="1" dirty="0" err="1" smtClean="0">
                <a:latin typeface="Comic Sans MS" panose="030F0702030302020204" pitchFamily="66" charset="0"/>
              </a:rPr>
              <a:t>consequences</a:t>
            </a:r>
            <a:r>
              <a:rPr lang="pl-PL" b="1" dirty="0" smtClean="0">
                <a:latin typeface="Comic Sans MS" panose="030F0702030302020204" pitchFamily="66" charset="0"/>
              </a:rPr>
              <a:t>.</a:t>
            </a:r>
            <a:endParaRPr lang="en-US" b="1" dirty="0">
              <a:latin typeface="Comic Sans MS" panose="030F0702030302020204" pitchFamily="66" charset="0"/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9673A7-0E80-4196-8526-3C45CF1DCB01}" type="slidenum">
              <a:rPr lang="pl-PL" smtClean="0"/>
              <a:pPr>
                <a:defRPr/>
              </a:pPr>
              <a:t>33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377472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4"/>
          <p:cNvSpPr txBox="1"/>
          <p:nvPr/>
        </p:nvSpPr>
        <p:spPr>
          <a:xfrm>
            <a:off x="2411760" y="142852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3200" b="1" dirty="0" err="1" smtClean="0">
                <a:solidFill>
                  <a:srgbClr val="FF0000"/>
                </a:solidFill>
                <a:latin typeface="Comic Sans MS" pitchFamily="66" charset="0"/>
              </a:rPr>
              <a:t>Concluding</a:t>
            </a:r>
            <a:r>
              <a:rPr lang="pl-PL" sz="32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pl-PL" sz="3200" b="1" dirty="0" err="1" smtClean="0">
                <a:solidFill>
                  <a:srgbClr val="FF0000"/>
                </a:solidFill>
                <a:latin typeface="Comic Sans MS" pitchFamily="66" charset="0"/>
              </a:rPr>
              <a:t>Remarks</a:t>
            </a:r>
            <a:r>
              <a:rPr lang="pl-PL" sz="3200" b="1" dirty="0" smtClean="0">
                <a:solidFill>
                  <a:srgbClr val="FF0000"/>
                </a:solidFill>
                <a:latin typeface="Comic Sans MS" pitchFamily="66" charset="0"/>
              </a:rPr>
              <a:t> - 2</a:t>
            </a:r>
            <a:endParaRPr lang="pl-PL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9673A7-0E80-4196-8526-3C45CF1DCB01}" type="slidenum">
              <a:rPr lang="pl-PL" smtClean="0"/>
              <a:pPr>
                <a:defRPr/>
              </a:pPr>
              <a:t>34</a:t>
            </a:fld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323528" y="1628800"/>
            <a:ext cx="8568952" cy="1898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600" b="1" i="1" dirty="0" smtClean="0">
                <a:latin typeface="Comic Sans MS" panose="030F0702030302020204" pitchFamily="66" charset="0"/>
              </a:rPr>
              <a:t>F</a:t>
            </a:r>
            <a:r>
              <a:rPr lang="en-US" sz="1600" b="1" i="1" dirty="0" err="1" smtClean="0">
                <a:latin typeface="Comic Sans MS" panose="030F0702030302020204" pitchFamily="66" charset="0"/>
              </a:rPr>
              <a:t>urther</a:t>
            </a:r>
            <a:r>
              <a:rPr lang="en-US" sz="1600" b="1" i="1" dirty="0" smtClean="0">
                <a:latin typeface="Comic Sans MS" panose="030F0702030302020204" pitchFamily="66" charset="0"/>
              </a:rPr>
              <a:t> reading</a:t>
            </a:r>
            <a:r>
              <a:rPr lang="pl-PL" sz="1600" b="1" i="1" dirty="0" smtClean="0">
                <a:latin typeface="Comic Sans MS" panose="030F0702030302020204" pitchFamily="66" charset="0"/>
              </a:rPr>
              <a:t> </a:t>
            </a:r>
            <a:r>
              <a:rPr lang="pl-PL" sz="1600" i="1" dirty="0" smtClean="0">
                <a:latin typeface="Comic Sans MS" panose="030F0702030302020204" pitchFamily="66" charset="0"/>
              </a:rPr>
              <a:t>(GW&amp;ZW):    </a:t>
            </a:r>
            <a:r>
              <a:rPr lang="en-US" sz="1600" i="1" dirty="0" err="1" smtClean="0">
                <a:latin typeface="Comic Sans MS" panose="030F0702030302020204" pitchFamily="66" charset="0"/>
              </a:rPr>
              <a:t>Physica</a:t>
            </a:r>
            <a:r>
              <a:rPr lang="en-US" sz="1600" i="1" dirty="0" smtClean="0">
                <a:latin typeface="Comic Sans MS" panose="030F0702030302020204" pitchFamily="66" charset="0"/>
              </a:rPr>
              <a:t> </a:t>
            </a:r>
            <a:r>
              <a:rPr lang="en-US" sz="1600" i="1" dirty="0">
                <a:latin typeface="Comic Sans MS" panose="030F0702030302020204" pitchFamily="66" charset="0"/>
              </a:rPr>
              <a:t>A 413 (2014) 53 </a:t>
            </a:r>
            <a:r>
              <a:rPr lang="pl-PL" sz="1600" i="1" dirty="0" smtClean="0">
                <a:latin typeface="Comic Sans MS" panose="030F0702030302020204" pitchFamily="66" charset="0"/>
              </a:rPr>
              <a:t>;                    </a:t>
            </a:r>
            <a:endParaRPr lang="pl-PL" sz="1600" i="1" dirty="0" smtClean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pl-PL" sz="1600" i="1" dirty="0">
                <a:latin typeface="Comic Sans MS" panose="030F0702030302020204" pitchFamily="66" charset="0"/>
              </a:rPr>
              <a:t> </a:t>
            </a:r>
            <a:r>
              <a:rPr lang="pl-PL" sz="1600" i="1" dirty="0" smtClean="0">
                <a:latin typeface="Comic Sans MS" panose="030F0702030302020204" pitchFamily="66" charset="0"/>
              </a:rPr>
              <a:t>                                               </a:t>
            </a:r>
            <a:r>
              <a:rPr lang="en-US" sz="1600" i="1" dirty="0" smtClean="0">
                <a:latin typeface="Comic Sans MS" panose="030F0702030302020204" pitchFamily="66" charset="0"/>
              </a:rPr>
              <a:t>Entropy </a:t>
            </a:r>
            <a:r>
              <a:rPr lang="en-US" sz="1600" i="1" dirty="0">
                <a:latin typeface="Comic Sans MS" panose="030F0702030302020204" pitchFamily="66" charset="0"/>
              </a:rPr>
              <a:t>17 (2015) </a:t>
            </a:r>
            <a:r>
              <a:rPr lang="en-US" sz="1600" i="1" dirty="0" smtClean="0">
                <a:latin typeface="Comic Sans MS" panose="030F0702030302020204" pitchFamily="66" charset="0"/>
              </a:rPr>
              <a:t>384</a:t>
            </a:r>
            <a:r>
              <a:rPr lang="pl-PL" sz="1600" i="1" dirty="0" smtClean="0">
                <a:latin typeface="Comic Sans MS" panose="030F0702030302020204" pitchFamily="66" charset="0"/>
              </a:rPr>
              <a:t>; </a:t>
            </a:r>
          </a:p>
          <a:p>
            <a:pPr>
              <a:lnSpc>
                <a:spcPct val="150000"/>
              </a:lnSpc>
            </a:pPr>
            <a:r>
              <a:rPr lang="pl-PL" sz="1600" i="1" dirty="0">
                <a:latin typeface="Comic Sans MS" panose="030F0702030302020204" pitchFamily="66" charset="0"/>
              </a:rPr>
              <a:t> </a:t>
            </a:r>
            <a:r>
              <a:rPr lang="pl-PL" sz="1600" i="1" dirty="0" smtClean="0">
                <a:latin typeface="Comic Sans MS" panose="030F0702030302020204" pitchFamily="66" charset="0"/>
              </a:rPr>
              <a:t>                                                </a:t>
            </a:r>
            <a:r>
              <a:rPr lang="en-US" sz="1600" i="1" dirty="0" err="1" smtClean="0">
                <a:latin typeface="Comic Sans MS" panose="030F0702030302020204" pitchFamily="66" charset="0"/>
              </a:rPr>
              <a:t>Chaos,Sol</a:t>
            </a:r>
            <a:r>
              <a:rPr lang="en-US" sz="1600" i="1" dirty="0">
                <a:latin typeface="Comic Sans MS" panose="030F0702030302020204" pitchFamily="66" charset="0"/>
              </a:rPr>
              <a:t>.&amp; </a:t>
            </a:r>
            <a:r>
              <a:rPr lang="en-US" sz="1600" i="1" dirty="0" err="1">
                <a:latin typeface="Comic Sans MS" panose="030F0702030302020204" pitchFamily="66" charset="0"/>
              </a:rPr>
              <a:t>Frac</a:t>
            </a:r>
            <a:r>
              <a:rPr lang="en-US" sz="1600" i="1" dirty="0">
                <a:latin typeface="Comic Sans MS" panose="030F0702030302020204" pitchFamily="66" charset="0"/>
              </a:rPr>
              <a:t>., 81 (2015) 487 </a:t>
            </a:r>
            <a:r>
              <a:rPr lang="pl-PL" sz="1600" i="1" dirty="0" smtClean="0">
                <a:latin typeface="Comic Sans MS" panose="030F0702030302020204" pitchFamily="66" charset="0"/>
              </a:rPr>
              <a:t>;      </a:t>
            </a:r>
            <a:endParaRPr lang="pl-PL" sz="1600" i="1" dirty="0" smtClean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pl-PL" sz="1600" i="1" dirty="0">
                <a:latin typeface="Comic Sans MS" panose="030F0702030302020204" pitchFamily="66" charset="0"/>
              </a:rPr>
              <a:t> </a:t>
            </a:r>
            <a:r>
              <a:rPr lang="pl-PL" sz="1600" i="1" dirty="0" smtClean="0">
                <a:latin typeface="Comic Sans MS" panose="030F0702030302020204" pitchFamily="66" charset="0"/>
              </a:rPr>
              <a:t>                                                </a:t>
            </a:r>
            <a:r>
              <a:rPr lang="pl-PL" sz="1600" i="1" dirty="0" smtClean="0">
                <a:latin typeface="Comic Sans MS" panose="030F0702030302020204" pitchFamily="66" charset="0"/>
              </a:rPr>
              <a:t> </a:t>
            </a:r>
            <a:r>
              <a:rPr lang="en-US" sz="1600" i="1" dirty="0" err="1" smtClean="0">
                <a:latin typeface="Comic Sans MS" panose="030F0702030302020204" pitchFamily="66" charset="0"/>
              </a:rPr>
              <a:t>Physica</a:t>
            </a:r>
            <a:r>
              <a:rPr lang="en-US" sz="1600" i="1" dirty="0" smtClean="0">
                <a:latin typeface="Comic Sans MS" panose="030F0702030302020204" pitchFamily="66" charset="0"/>
              </a:rPr>
              <a:t> </a:t>
            </a:r>
            <a:r>
              <a:rPr lang="en-US" sz="1600" i="1" dirty="0">
                <a:latin typeface="Comic Sans MS" panose="030F0702030302020204" pitchFamily="66" charset="0"/>
              </a:rPr>
              <a:t>A 486 (2017) </a:t>
            </a:r>
            <a:r>
              <a:rPr lang="en-US" sz="1600" i="1" dirty="0" smtClean="0">
                <a:latin typeface="Comic Sans MS" panose="030F0702030302020204" pitchFamily="66" charset="0"/>
              </a:rPr>
              <a:t>579</a:t>
            </a:r>
            <a:r>
              <a:rPr lang="pl-PL" sz="1600" i="1" dirty="0" smtClean="0"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pl-PL" sz="1600" i="1" dirty="0">
              <a:latin typeface="Comic Sans MS" panose="030F0702030302020204" pitchFamily="66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323528" y="3789040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600" b="1" i="1" dirty="0" err="1">
                <a:latin typeface="Comic Sans MS" panose="030F0702030302020204" pitchFamily="66" charset="0"/>
              </a:rPr>
              <a:t>A</a:t>
            </a:r>
            <a:r>
              <a:rPr lang="pl-PL" sz="1600" b="1" i="1" dirty="0" err="1" smtClean="0">
                <a:latin typeface="Comic Sans MS" panose="030F0702030302020204" pitchFamily="66" charset="0"/>
              </a:rPr>
              <a:t>lso</a:t>
            </a:r>
            <a:r>
              <a:rPr lang="pl-PL" sz="1600" b="1" i="1" dirty="0" smtClean="0">
                <a:latin typeface="Comic Sans MS" panose="030F0702030302020204" pitchFamily="66" charset="0"/>
              </a:rPr>
              <a:t>: </a:t>
            </a:r>
            <a:r>
              <a:rPr lang="pt-BR" sz="1600" i="1" dirty="0" smtClean="0">
                <a:latin typeface="Comic Sans MS" panose="030F0702030302020204" pitchFamily="66" charset="0"/>
              </a:rPr>
              <a:t>D.A</a:t>
            </a:r>
            <a:r>
              <a:rPr lang="pt-BR" sz="1600" i="1" dirty="0">
                <a:latin typeface="Comic Sans MS" panose="030F0702030302020204" pitchFamily="66" charset="0"/>
              </a:rPr>
              <a:t>. Fogaça </a:t>
            </a:r>
            <a:r>
              <a:rPr lang="pl-PL" sz="1600" i="1" dirty="0" smtClean="0">
                <a:latin typeface="Comic Sans MS" panose="030F0702030302020204" pitchFamily="66" charset="0"/>
              </a:rPr>
              <a:t>et al. </a:t>
            </a:r>
            <a:r>
              <a:rPr lang="en-US" sz="1600" i="1" dirty="0" err="1" smtClean="0">
                <a:latin typeface="Comic Sans MS" panose="030F0702030302020204" pitchFamily="66" charset="0"/>
              </a:rPr>
              <a:t>Nucl</a:t>
            </a:r>
            <a:r>
              <a:rPr lang="pl-PL" sz="1600" i="1" dirty="0" smtClean="0">
                <a:latin typeface="Comic Sans MS" panose="030F0702030302020204" pitchFamily="66" charset="0"/>
              </a:rPr>
              <a:t>.</a:t>
            </a:r>
            <a:r>
              <a:rPr lang="en-US" sz="1600" i="1" dirty="0" smtClean="0">
                <a:latin typeface="Comic Sans MS" panose="030F0702030302020204" pitchFamily="66" charset="0"/>
              </a:rPr>
              <a:t> Phys</a:t>
            </a:r>
            <a:r>
              <a:rPr lang="pl-PL" sz="1600" i="1" dirty="0" smtClean="0">
                <a:latin typeface="Comic Sans MS" panose="030F0702030302020204" pitchFamily="66" charset="0"/>
              </a:rPr>
              <a:t>.</a:t>
            </a:r>
            <a:r>
              <a:rPr lang="en-US" sz="1600" i="1" dirty="0" smtClean="0">
                <a:latin typeface="Comic Sans MS" panose="030F0702030302020204" pitchFamily="66" charset="0"/>
              </a:rPr>
              <a:t> </a:t>
            </a:r>
            <a:r>
              <a:rPr lang="en-US" sz="1600" i="1" dirty="0">
                <a:latin typeface="Comic Sans MS" panose="030F0702030302020204" pitchFamily="66" charset="0"/>
              </a:rPr>
              <a:t>A 819 (2009) </a:t>
            </a:r>
            <a:r>
              <a:rPr lang="en-US" sz="1600" i="1" dirty="0" smtClean="0">
                <a:latin typeface="Comic Sans MS" panose="030F0702030302020204" pitchFamily="66" charset="0"/>
              </a:rPr>
              <a:t>150</a:t>
            </a:r>
            <a:r>
              <a:rPr lang="pl-PL" sz="1600" i="1" dirty="0" smtClean="0">
                <a:latin typeface="Comic Sans MS" panose="030F0702030302020204" pitchFamily="66" charset="0"/>
              </a:rPr>
              <a:t> [</a:t>
            </a:r>
            <a:r>
              <a:rPr lang="en-US" sz="1600" i="1" dirty="0">
                <a:latin typeface="Comic Sans MS" panose="030F0702030302020204" pitchFamily="66" charset="0"/>
              </a:rPr>
              <a:t>Sound waves and </a:t>
            </a:r>
            <a:r>
              <a:rPr lang="en-US" sz="1600" i="1" dirty="0" smtClean="0">
                <a:latin typeface="Comic Sans MS" panose="030F0702030302020204" pitchFamily="66" charset="0"/>
              </a:rPr>
              <a:t>solitons</a:t>
            </a:r>
            <a:r>
              <a:rPr lang="pl-PL" sz="1600" i="1" dirty="0" smtClean="0">
                <a:latin typeface="Comic Sans MS" panose="030F0702030302020204" pitchFamily="66" charset="0"/>
              </a:rPr>
              <a:t> </a:t>
            </a:r>
            <a:r>
              <a:rPr lang="en-US" sz="1600" i="1" dirty="0" smtClean="0">
                <a:latin typeface="Comic Sans MS" panose="030F0702030302020204" pitchFamily="66" charset="0"/>
              </a:rPr>
              <a:t>in </a:t>
            </a:r>
            <a:r>
              <a:rPr lang="en-US" sz="1600" i="1" dirty="0" smtClean="0">
                <a:latin typeface="Comic Sans MS" panose="030F0702030302020204" pitchFamily="66" charset="0"/>
              </a:rPr>
              <a:t>hot</a:t>
            </a:r>
            <a:endParaRPr lang="pl-PL" sz="1600" i="1" dirty="0" smtClean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pl-PL" sz="1600" i="1" dirty="0">
                <a:latin typeface="Comic Sans MS" panose="030F0702030302020204" pitchFamily="66" charset="0"/>
              </a:rPr>
              <a:t> </a:t>
            </a:r>
            <a:r>
              <a:rPr lang="pl-PL" sz="1600" i="1" dirty="0" smtClean="0">
                <a:latin typeface="Comic Sans MS" panose="030F0702030302020204" pitchFamily="66" charset="0"/>
              </a:rPr>
              <a:t>      </a:t>
            </a:r>
            <a:r>
              <a:rPr lang="en-US" sz="1600" i="1" dirty="0" smtClean="0">
                <a:latin typeface="Comic Sans MS" panose="030F0702030302020204" pitchFamily="66" charset="0"/>
              </a:rPr>
              <a:t> </a:t>
            </a:r>
            <a:r>
              <a:rPr lang="pl-PL" sz="1600" i="1" dirty="0" smtClean="0">
                <a:latin typeface="Comic Sans MS" panose="030F0702030302020204" pitchFamily="66" charset="0"/>
              </a:rPr>
              <a:t>  </a:t>
            </a:r>
            <a:r>
              <a:rPr lang="pl-PL" sz="1600" i="1" dirty="0" err="1" smtClean="0">
                <a:latin typeface="Comic Sans MS" panose="030F0702030302020204" pitchFamily="66" charset="0"/>
              </a:rPr>
              <a:t>an</a:t>
            </a:r>
            <a:r>
              <a:rPr lang="en-US" sz="1600" i="1" dirty="0" smtClean="0">
                <a:latin typeface="Comic Sans MS" panose="030F0702030302020204" pitchFamily="66" charset="0"/>
              </a:rPr>
              <a:t>d </a:t>
            </a:r>
            <a:r>
              <a:rPr lang="en-US" sz="1600" i="1" dirty="0">
                <a:latin typeface="Comic Sans MS" panose="030F0702030302020204" pitchFamily="66" charset="0"/>
              </a:rPr>
              <a:t>dense nuclear </a:t>
            </a:r>
            <a:r>
              <a:rPr lang="en-US" sz="1600" i="1" dirty="0" smtClean="0">
                <a:latin typeface="Comic Sans MS" panose="030F0702030302020204" pitchFamily="66" charset="0"/>
              </a:rPr>
              <a:t>matter</a:t>
            </a:r>
            <a:r>
              <a:rPr lang="pl-PL" sz="1600" i="1" dirty="0" smtClean="0">
                <a:latin typeface="Comic Sans MS" panose="030F0702030302020204" pitchFamily="66" charset="0"/>
              </a:rPr>
              <a:t>]; </a:t>
            </a:r>
            <a:endParaRPr lang="pl-PL" sz="1600" i="1" dirty="0" smtClean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pl-PL" sz="1600" i="1" dirty="0">
                <a:latin typeface="Comic Sans MS" panose="030F0702030302020204" pitchFamily="66" charset="0"/>
              </a:rPr>
              <a:t> </a:t>
            </a:r>
            <a:r>
              <a:rPr lang="pl-PL" sz="1600" i="1" dirty="0" smtClean="0">
                <a:latin typeface="Comic Sans MS" panose="030F0702030302020204" pitchFamily="66" charset="0"/>
              </a:rPr>
              <a:t>         </a:t>
            </a:r>
            <a:r>
              <a:rPr lang="pl-PL" sz="1600" i="1" dirty="0" smtClean="0">
                <a:latin typeface="Comic Sans MS" panose="030F0702030302020204" pitchFamily="66" charset="0"/>
              </a:rPr>
              <a:t>G.I</a:t>
            </a:r>
            <a:r>
              <a:rPr lang="pl-PL" sz="1600" i="1" dirty="0">
                <a:latin typeface="Comic Sans MS" panose="030F0702030302020204" pitchFamily="66" charset="0"/>
              </a:rPr>
              <a:t>. </a:t>
            </a:r>
            <a:r>
              <a:rPr lang="pl-PL" sz="1600" i="1" dirty="0" err="1">
                <a:latin typeface="Comic Sans MS" panose="030F0702030302020204" pitchFamily="66" charset="0"/>
              </a:rPr>
              <a:t>Barenblatt</a:t>
            </a:r>
            <a:r>
              <a:rPr lang="pl-PL" sz="1600" i="1" dirty="0">
                <a:latin typeface="Comic Sans MS" panose="030F0702030302020204" pitchFamily="66" charset="0"/>
              </a:rPr>
              <a:t> and </a:t>
            </a:r>
            <a:r>
              <a:rPr lang="pl-PL" sz="1600" i="1" dirty="0" err="1">
                <a:latin typeface="Comic Sans MS" panose="030F0702030302020204" pitchFamily="66" charset="0"/>
              </a:rPr>
              <a:t>Ya.B</a:t>
            </a:r>
            <a:r>
              <a:rPr lang="pl-PL" sz="1600" i="1" dirty="0">
                <a:latin typeface="Comic Sans MS" panose="030F0702030302020204" pitchFamily="66" charset="0"/>
              </a:rPr>
              <a:t>. </a:t>
            </a:r>
            <a:r>
              <a:rPr lang="pl-PL" sz="1600" i="1" dirty="0" err="1">
                <a:latin typeface="Comic Sans MS" panose="030F0702030302020204" pitchFamily="66" charset="0"/>
              </a:rPr>
              <a:t>Zeldovich</a:t>
            </a:r>
            <a:r>
              <a:rPr lang="pl-PL" sz="1600" i="1" dirty="0">
                <a:latin typeface="Comic Sans MS" panose="030F0702030302020204" pitchFamily="66" charset="0"/>
              </a:rPr>
              <a:t>, Ann. </a:t>
            </a:r>
            <a:r>
              <a:rPr lang="pl-PL" sz="1600" i="1" dirty="0" err="1">
                <a:latin typeface="Comic Sans MS" panose="030F0702030302020204" pitchFamily="66" charset="0"/>
              </a:rPr>
              <a:t>Rev</a:t>
            </a:r>
            <a:r>
              <a:rPr lang="pl-PL" sz="1600" i="1" dirty="0">
                <a:latin typeface="Comic Sans MS" panose="030F0702030302020204" pitchFamily="66" charset="0"/>
              </a:rPr>
              <a:t>. Fluid Mech. 4 (1972) </a:t>
            </a:r>
            <a:r>
              <a:rPr lang="pl-PL" sz="1600" i="1" dirty="0" smtClean="0">
                <a:latin typeface="Comic Sans MS" panose="030F0702030302020204" pitchFamily="66" charset="0"/>
              </a:rPr>
              <a:t>285  [</a:t>
            </a:r>
            <a:r>
              <a:rPr lang="en-US" sz="1600" i="1" dirty="0" smtClean="0">
                <a:latin typeface="Comic Sans MS" panose="030F0702030302020204" pitchFamily="66" charset="0"/>
              </a:rPr>
              <a:t>Self-</a:t>
            </a:r>
            <a:endParaRPr lang="pl-PL" sz="1600" i="1" dirty="0" smtClean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pl-PL" sz="1600" i="1" dirty="0">
                <a:latin typeface="Comic Sans MS" panose="030F0702030302020204" pitchFamily="66" charset="0"/>
              </a:rPr>
              <a:t> </a:t>
            </a:r>
            <a:r>
              <a:rPr lang="pl-PL" sz="1600" i="1" dirty="0" smtClean="0">
                <a:latin typeface="Comic Sans MS" panose="030F0702030302020204" pitchFamily="66" charset="0"/>
              </a:rPr>
              <a:t>         </a:t>
            </a:r>
            <a:r>
              <a:rPr lang="en-US" sz="1600" i="1" dirty="0" smtClean="0">
                <a:latin typeface="Comic Sans MS" panose="030F0702030302020204" pitchFamily="66" charset="0"/>
              </a:rPr>
              <a:t>Similar </a:t>
            </a:r>
            <a:r>
              <a:rPr lang="en-US" sz="1600" i="1" dirty="0">
                <a:latin typeface="Comic Sans MS" panose="030F0702030302020204" pitchFamily="66" charset="0"/>
              </a:rPr>
              <a:t>Solutions as Intermediate </a:t>
            </a:r>
            <a:r>
              <a:rPr lang="en-US" sz="1600" i="1" dirty="0" err="1" smtClean="0">
                <a:latin typeface="Comic Sans MS" panose="030F0702030302020204" pitchFamily="66" charset="0"/>
              </a:rPr>
              <a:t>Asymptotics</a:t>
            </a:r>
            <a:r>
              <a:rPr lang="pl-PL" sz="1600" i="1" dirty="0" smtClean="0">
                <a:latin typeface="Comic Sans MS" panose="030F0702030302020204" pitchFamily="66" charset="0"/>
              </a:rPr>
              <a:t>];     </a:t>
            </a:r>
            <a:endParaRPr lang="pl-PL" sz="1600" i="1" dirty="0" smtClean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pl-PL" sz="1600" i="1" dirty="0">
                <a:latin typeface="Comic Sans MS" panose="030F0702030302020204" pitchFamily="66" charset="0"/>
              </a:rPr>
              <a:t> </a:t>
            </a:r>
            <a:r>
              <a:rPr lang="pl-PL" sz="1600" i="1" dirty="0" smtClean="0">
                <a:latin typeface="Comic Sans MS" panose="030F0702030302020204" pitchFamily="66" charset="0"/>
              </a:rPr>
              <a:t>         </a:t>
            </a:r>
            <a:r>
              <a:rPr lang="pl-PL" sz="1600" i="1" dirty="0" err="1" smtClean="0">
                <a:latin typeface="Comic Sans MS" panose="030F0702030302020204" pitchFamily="66" charset="0"/>
              </a:rPr>
              <a:t>D.Sornette</a:t>
            </a:r>
            <a:r>
              <a:rPr lang="pl-PL" sz="1600" i="1" dirty="0" smtClean="0">
                <a:latin typeface="Comic Sans MS" panose="030F0702030302020204" pitchFamily="66" charset="0"/>
              </a:rPr>
              <a:t>, </a:t>
            </a:r>
            <a:r>
              <a:rPr lang="pl-PL" sz="1600" i="1" dirty="0" err="1" smtClean="0">
                <a:latin typeface="Comic Sans MS" panose="030F0702030302020204" pitchFamily="66" charset="0"/>
              </a:rPr>
              <a:t>Phys</a:t>
            </a:r>
            <a:r>
              <a:rPr lang="pl-PL" sz="1600" i="1" dirty="0" smtClean="0">
                <a:latin typeface="Comic Sans MS" panose="030F0702030302020204" pitchFamily="66" charset="0"/>
              </a:rPr>
              <a:t>. Rep. 297 (1998)239 [</a:t>
            </a:r>
            <a:r>
              <a:rPr lang="pl-PL" sz="1600" i="1" dirty="0" err="1" smtClean="0">
                <a:latin typeface="Comic Sans MS" panose="030F0702030302020204" pitchFamily="66" charset="0"/>
              </a:rPr>
              <a:t>Discrete-scale</a:t>
            </a:r>
            <a:r>
              <a:rPr lang="pl-PL" sz="1600" i="1" dirty="0" smtClean="0">
                <a:latin typeface="Comic Sans MS" panose="030F0702030302020204" pitchFamily="66" charset="0"/>
              </a:rPr>
              <a:t> </a:t>
            </a:r>
            <a:r>
              <a:rPr lang="pl-PL" sz="1600" i="1" dirty="0" err="1">
                <a:latin typeface="Comic Sans MS" panose="030F0702030302020204" pitchFamily="66" charset="0"/>
              </a:rPr>
              <a:t>invariance</a:t>
            </a:r>
            <a:r>
              <a:rPr lang="pl-PL" sz="1600" i="1" dirty="0">
                <a:latin typeface="Comic Sans MS" panose="030F0702030302020204" pitchFamily="66" charset="0"/>
              </a:rPr>
              <a:t> and </a:t>
            </a:r>
            <a:r>
              <a:rPr lang="pl-PL" sz="1600" i="1" dirty="0" err="1">
                <a:latin typeface="Comic Sans MS" panose="030F0702030302020204" pitchFamily="66" charset="0"/>
              </a:rPr>
              <a:t>complex</a:t>
            </a:r>
            <a:r>
              <a:rPr lang="pl-PL" sz="1600" i="1" dirty="0">
                <a:latin typeface="Comic Sans MS" panose="030F0702030302020204" pitchFamily="66" charset="0"/>
              </a:rPr>
              <a:t> </a:t>
            </a:r>
            <a:endParaRPr lang="pl-PL" sz="1600" i="1" dirty="0" smtClean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pl-PL" sz="1600" i="1" dirty="0">
                <a:latin typeface="Comic Sans MS" panose="030F0702030302020204" pitchFamily="66" charset="0"/>
              </a:rPr>
              <a:t> </a:t>
            </a:r>
            <a:r>
              <a:rPr lang="pl-PL" sz="1600" i="1" dirty="0" smtClean="0">
                <a:latin typeface="Comic Sans MS" panose="030F0702030302020204" pitchFamily="66" charset="0"/>
              </a:rPr>
              <a:t>          </a:t>
            </a:r>
            <a:r>
              <a:rPr lang="pl-PL" sz="1600" i="1" dirty="0" err="1" smtClean="0">
                <a:latin typeface="Comic Sans MS" panose="030F0702030302020204" pitchFamily="66" charset="0"/>
              </a:rPr>
              <a:t>dimensions</a:t>
            </a:r>
            <a:r>
              <a:rPr lang="pl-PL" sz="1600" i="1" dirty="0" smtClean="0">
                <a:latin typeface="Comic Sans MS" panose="030F0702030302020204" pitchFamily="66" charset="0"/>
              </a:rPr>
              <a:t>]</a:t>
            </a:r>
            <a:endParaRPr lang="pl-PL" sz="1600" i="1" dirty="0">
              <a:latin typeface="Comic Sans MS" panose="030F0702030302020204" pitchFamily="66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80389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930" name="Picture 2" descr="TlaxPalacioGobierno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9530" y="-171400"/>
            <a:ext cx="10588034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/>
          <p:cNvSpPr/>
          <p:nvPr/>
        </p:nvSpPr>
        <p:spPr>
          <a:xfrm>
            <a:off x="-36512" y="6085165"/>
            <a:ext cx="691276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FF66"/>
                </a:solidFill>
                <a:latin typeface="Comic Sans MS" pitchFamily="66" charset="0"/>
              </a:rPr>
              <a:t>Thank you for your attention </a:t>
            </a:r>
            <a:endParaRPr lang="pl-PL" sz="2800" b="1" dirty="0" smtClean="0">
              <a:solidFill>
                <a:srgbClr val="FFFF66"/>
              </a:solidFill>
              <a:latin typeface="Comic Sans MS" pitchFamily="66" charset="0"/>
            </a:endParaRPr>
          </a:p>
          <a:p>
            <a:r>
              <a:rPr lang="en-US" b="1" dirty="0" smtClean="0">
                <a:solidFill>
                  <a:srgbClr val="FFFF66"/>
                </a:solidFill>
                <a:latin typeface="Comic Sans MS" pitchFamily="66" charset="0"/>
              </a:rPr>
              <a:t>and </a:t>
            </a:r>
            <a:r>
              <a:rPr lang="en-US" b="1" dirty="0">
                <a:solidFill>
                  <a:srgbClr val="FFFF66"/>
                </a:solidFill>
                <a:latin typeface="Comic Sans MS" pitchFamily="66" charset="0"/>
              </a:rPr>
              <a:t>I look forward to your comments and questions</a:t>
            </a:r>
            <a:endParaRPr lang="pl-PL" b="1" dirty="0">
              <a:solidFill>
                <a:srgbClr val="FFFF66"/>
              </a:solidFill>
              <a:latin typeface="Comic Sans MS" pitchFamily="66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-63788"/>
            <a:ext cx="475001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pl-PL" sz="3200" b="0" i="0" u="none" strike="noStrike" cap="none" normalizeH="0" baseline="0" dirty="0" smtClean="0">
                <a:ln>
                  <a:noFill/>
                </a:ln>
                <a:solidFill>
                  <a:srgbClr val="FFFF66"/>
                </a:solidFill>
                <a:effectLst/>
                <a:latin typeface="Comic Sans MS" panose="030F0702030302020204" pitchFamily="66" charset="0"/>
                <a:cs typeface="Arial" pitchFamily="34" charset="0"/>
              </a:rPr>
              <a:t>Gracias por su atención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9673A7-0E80-4196-8526-3C45CF1DCB01}" type="slidenum">
              <a:rPr lang="pl-PL" smtClean="0"/>
              <a:pPr>
                <a:defRPr/>
              </a:pPr>
              <a:t>35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975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9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38100"/>
            <a:ext cx="90678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9673A7-0E80-4196-8526-3C45CF1DCB01}" type="slidenum">
              <a:rPr lang="pl-PL" smtClean="0"/>
              <a:pPr>
                <a:defRPr/>
              </a:pPr>
              <a:t>4</a:t>
            </a:fld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120848" y="44624"/>
            <a:ext cx="495649" cy="369332"/>
          </a:xfrm>
          <a:prstGeom prst="rect">
            <a:avLst/>
          </a:prstGeom>
          <a:solidFill>
            <a:srgbClr val="FFFF66"/>
          </a:solidFill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l-PL" b="1" dirty="0" smtClean="0">
                <a:latin typeface="Comic Sans MS" panose="030F0702030302020204" pitchFamily="66" charset="0"/>
              </a:rPr>
              <a:t>(1)</a:t>
            </a:r>
            <a:endParaRPr lang="pl-PL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25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188640"/>
            <a:ext cx="9144000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  <a:endParaRPr lang="pl-PL" dirty="0"/>
          </a:p>
          <a:p>
            <a:r>
              <a:rPr lang="pl-PL" sz="1600" i="1" dirty="0" smtClean="0">
                <a:latin typeface="Comic Sans MS" panose="030F0702030302020204" pitchFamily="66" charset="0"/>
              </a:rPr>
              <a:t>(*) </a:t>
            </a:r>
            <a:r>
              <a:rPr lang="en-US" sz="1600" i="1" dirty="0" smtClean="0">
                <a:latin typeface="Comic Sans MS" panose="030F0702030302020204" pitchFamily="66" charset="0"/>
              </a:rPr>
              <a:t>The </a:t>
            </a:r>
            <a:r>
              <a:rPr lang="en-US" sz="1600" i="1" dirty="0">
                <a:latin typeface="Comic Sans MS" panose="030F0702030302020204" pitchFamily="66" charset="0"/>
              </a:rPr>
              <a:t>large  transverse momentum distributions of particles observed in all LHC experiments exhibit a quasi-power-like behavior following the two-parameter Tsallis distribution with a scale factor T and </a:t>
            </a:r>
            <a:r>
              <a:rPr lang="en-US" sz="1600" i="1" dirty="0" err="1">
                <a:latin typeface="Comic Sans MS" panose="030F0702030302020204" pitchFamily="66" charset="0"/>
              </a:rPr>
              <a:t>nonextensivity</a:t>
            </a:r>
            <a:r>
              <a:rPr lang="en-US" sz="1600" i="1" dirty="0">
                <a:latin typeface="Comic Sans MS" panose="030F0702030302020204" pitchFamily="66" charset="0"/>
              </a:rPr>
              <a:t> </a:t>
            </a:r>
            <a:r>
              <a:rPr lang="en-US" sz="1600" i="1" dirty="0" smtClean="0">
                <a:latin typeface="Comic Sans MS" panose="030F0702030302020204" pitchFamily="66" charset="0"/>
              </a:rPr>
              <a:t>q. </a:t>
            </a:r>
            <a:endParaRPr lang="pl-PL" sz="1600" i="1" dirty="0" smtClean="0">
              <a:latin typeface="Comic Sans MS" panose="030F0702030302020204" pitchFamily="66" charset="0"/>
            </a:endParaRPr>
          </a:p>
          <a:p>
            <a:endParaRPr lang="pl-PL" sz="1600" dirty="0" smtClean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pl-PL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(*) </a:t>
            </a:r>
            <a:r>
              <a:rPr lang="en-US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However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, looking at the ratios of the measured cross-sections to their phenomenological power-like fits, R = f_{data}(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p_T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)/f _{fit}(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p_T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),  one discovers some </a:t>
            </a:r>
            <a:r>
              <a:rPr lang="en-US" b="1" dirty="0">
                <a:solidFill>
                  <a:srgbClr val="0000FF"/>
                </a:solidFill>
                <a:latin typeface="Comic Sans MS" panose="030F0702030302020204" pitchFamily="66" charset="0"/>
              </a:rPr>
              <a:t>log-periodic oscillations 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in </a:t>
            </a:r>
            <a:r>
              <a:rPr lang="en-US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R</a:t>
            </a:r>
            <a:r>
              <a:rPr lang="pl-PL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.</a:t>
            </a:r>
            <a:r>
              <a:rPr lang="en-US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endParaRPr lang="pl-PL" b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endParaRPr lang="pl-PL" sz="1600" dirty="0" smtClean="0">
              <a:latin typeface="Comic Sans MS" panose="030F0702030302020204" pitchFamily="66" charset="0"/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9673A7-0E80-4196-8526-3C45CF1DCB01}" type="slidenum">
              <a:rPr lang="pl-PL" smtClean="0"/>
              <a:pPr>
                <a:defRPr/>
              </a:pPr>
              <a:t>5</a:t>
            </a:fld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120848" y="44624"/>
            <a:ext cx="495649" cy="369332"/>
          </a:xfrm>
          <a:prstGeom prst="rect">
            <a:avLst/>
          </a:prstGeom>
          <a:solidFill>
            <a:srgbClr val="FFFF66"/>
          </a:solidFill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l-PL" b="1" dirty="0" smtClean="0">
                <a:latin typeface="Comic Sans MS" panose="030F0702030302020204" pitchFamily="66" charset="0"/>
              </a:rPr>
              <a:t>(1)</a:t>
            </a:r>
            <a:endParaRPr lang="pl-PL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02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9673A7-0E80-4196-8526-3C45CF1DCB01}" type="slidenum">
              <a:rPr lang="pl-PL" smtClean="0"/>
              <a:pPr>
                <a:defRPr/>
              </a:pPr>
              <a:t>6</a:t>
            </a:fld>
            <a:endParaRPr lang="pl-PL"/>
          </a:p>
        </p:txBody>
      </p:sp>
      <p:sp>
        <p:nvSpPr>
          <p:cNvPr id="3" name="Prostokąt 2"/>
          <p:cNvSpPr/>
          <p:nvPr/>
        </p:nvSpPr>
        <p:spPr>
          <a:xfrm>
            <a:off x="1115616" y="116632"/>
            <a:ext cx="93610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Tsallis distribution decorated with log-periodic oscillation</a:t>
            </a:r>
            <a:endParaRPr lang="pl-PL" sz="20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20848" y="44624"/>
            <a:ext cx="495649" cy="369332"/>
          </a:xfrm>
          <a:prstGeom prst="rect">
            <a:avLst/>
          </a:prstGeom>
          <a:solidFill>
            <a:srgbClr val="FFFF66"/>
          </a:solidFill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l-PL" b="1" dirty="0" smtClean="0">
                <a:latin typeface="Comic Sans MS" panose="030F0702030302020204" pitchFamily="66" charset="0"/>
              </a:rPr>
              <a:t>(1)</a:t>
            </a:r>
            <a:endParaRPr lang="pl-PL" b="1" dirty="0">
              <a:latin typeface="Comic Sans MS" panose="030F0702030302020204" pitchFamily="66" charset="0"/>
            </a:endParaRPr>
          </a:p>
        </p:txBody>
      </p:sp>
      <p:pic>
        <p:nvPicPr>
          <p:cNvPr id="2549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43" y="764703"/>
            <a:ext cx="8963661" cy="60253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93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188640"/>
            <a:ext cx="9144000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  <a:endParaRPr lang="pl-PL" dirty="0"/>
          </a:p>
          <a:p>
            <a:r>
              <a:rPr lang="pl-PL" sz="1600" i="1" dirty="0" smtClean="0">
                <a:latin typeface="Comic Sans MS" panose="030F0702030302020204" pitchFamily="66" charset="0"/>
              </a:rPr>
              <a:t>(*) </a:t>
            </a:r>
            <a:r>
              <a:rPr lang="en-US" sz="1600" i="1" dirty="0" smtClean="0">
                <a:latin typeface="Comic Sans MS" panose="030F0702030302020204" pitchFamily="66" charset="0"/>
              </a:rPr>
              <a:t>The </a:t>
            </a:r>
            <a:r>
              <a:rPr lang="en-US" sz="1600" i="1" dirty="0">
                <a:latin typeface="Comic Sans MS" panose="030F0702030302020204" pitchFamily="66" charset="0"/>
              </a:rPr>
              <a:t>large  transverse momentum distributions of particles observed in all LHC experiments exhibit a quasi-power-like behavior following the two-parameter Tsallis distribution with a scale factor T and </a:t>
            </a:r>
            <a:r>
              <a:rPr lang="en-US" sz="1600" i="1" dirty="0" err="1">
                <a:latin typeface="Comic Sans MS" panose="030F0702030302020204" pitchFamily="66" charset="0"/>
              </a:rPr>
              <a:t>nonextensivity</a:t>
            </a:r>
            <a:r>
              <a:rPr lang="en-US" sz="1600" i="1" dirty="0">
                <a:latin typeface="Comic Sans MS" panose="030F0702030302020204" pitchFamily="66" charset="0"/>
              </a:rPr>
              <a:t> </a:t>
            </a:r>
            <a:r>
              <a:rPr lang="en-US" sz="1600" i="1" dirty="0" smtClean="0">
                <a:latin typeface="Comic Sans MS" panose="030F0702030302020204" pitchFamily="66" charset="0"/>
              </a:rPr>
              <a:t>q. </a:t>
            </a:r>
            <a:endParaRPr lang="pl-PL" sz="1600" i="1" dirty="0" smtClean="0">
              <a:latin typeface="Comic Sans MS" panose="030F0702030302020204" pitchFamily="66" charset="0"/>
            </a:endParaRPr>
          </a:p>
          <a:p>
            <a:endParaRPr lang="pl-PL" sz="1600" i="1" dirty="0" smtClean="0">
              <a:latin typeface="Comic Sans MS" panose="030F0702030302020204" pitchFamily="66" charset="0"/>
            </a:endParaRPr>
          </a:p>
          <a:p>
            <a:r>
              <a:rPr lang="pl-PL" sz="1600" i="1" dirty="0" smtClean="0">
                <a:latin typeface="Comic Sans MS" panose="030F0702030302020204" pitchFamily="66" charset="0"/>
              </a:rPr>
              <a:t>(*) </a:t>
            </a:r>
            <a:r>
              <a:rPr lang="en-US" sz="1600" i="1" dirty="0" smtClean="0">
                <a:latin typeface="Comic Sans MS" panose="030F0702030302020204" pitchFamily="66" charset="0"/>
              </a:rPr>
              <a:t>However</a:t>
            </a:r>
            <a:r>
              <a:rPr lang="en-US" sz="1600" i="1" dirty="0">
                <a:latin typeface="Comic Sans MS" panose="030F0702030302020204" pitchFamily="66" charset="0"/>
              </a:rPr>
              <a:t>, looking at the ratios of the measured cross-sections to their phenomenological power-like fits, R = f_{data}(</a:t>
            </a:r>
            <a:r>
              <a:rPr lang="en-US" sz="1600" i="1" dirty="0" err="1">
                <a:latin typeface="Comic Sans MS" panose="030F0702030302020204" pitchFamily="66" charset="0"/>
              </a:rPr>
              <a:t>p_T</a:t>
            </a:r>
            <a:r>
              <a:rPr lang="en-US" sz="1600" i="1" dirty="0">
                <a:latin typeface="Comic Sans MS" panose="030F0702030302020204" pitchFamily="66" charset="0"/>
              </a:rPr>
              <a:t>)/f _{fit}(</a:t>
            </a:r>
            <a:r>
              <a:rPr lang="en-US" sz="1600" i="1" dirty="0" err="1">
                <a:latin typeface="Comic Sans MS" panose="030F0702030302020204" pitchFamily="66" charset="0"/>
              </a:rPr>
              <a:t>p_T</a:t>
            </a:r>
            <a:r>
              <a:rPr lang="en-US" sz="1600" i="1" dirty="0">
                <a:latin typeface="Comic Sans MS" panose="030F0702030302020204" pitchFamily="66" charset="0"/>
              </a:rPr>
              <a:t>),  one discovers some log-periodic oscillations in </a:t>
            </a:r>
            <a:r>
              <a:rPr lang="en-US" sz="1600" i="1" dirty="0" smtClean="0">
                <a:latin typeface="Comic Sans MS" panose="030F0702030302020204" pitchFamily="66" charset="0"/>
              </a:rPr>
              <a:t>R</a:t>
            </a:r>
            <a:r>
              <a:rPr lang="pl-PL" sz="1600" i="1" dirty="0" smtClean="0">
                <a:latin typeface="Comic Sans MS" panose="030F0702030302020204" pitchFamily="66" charset="0"/>
              </a:rPr>
              <a:t>.</a:t>
            </a:r>
            <a:r>
              <a:rPr lang="en-US" sz="1600" i="1" dirty="0" smtClean="0">
                <a:latin typeface="Comic Sans MS" panose="030F0702030302020204" pitchFamily="66" charset="0"/>
              </a:rPr>
              <a:t> </a:t>
            </a:r>
            <a:endParaRPr lang="pl-PL" sz="1600" i="1" dirty="0" smtClean="0">
              <a:latin typeface="Comic Sans MS" panose="030F0702030302020204" pitchFamily="66" charset="0"/>
            </a:endParaRPr>
          </a:p>
          <a:p>
            <a:endParaRPr lang="pl-PL" sz="1600" dirty="0" smtClean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pl-PL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(*) </a:t>
            </a:r>
            <a:r>
              <a:rPr lang="en-US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This 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is a rather subtle effect</a:t>
            </a:r>
            <a:r>
              <a:rPr lang="en-US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,</a:t>
            </a:r>
            <a:r>
              <a:rPr lang="pl-PL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but </a:t>
            </a:r>
            <a:r>
              <a:rPr lang="en-US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it 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shows itself in </a:t>
            </a:r>
            <a:r>
              <a:rPr lang="en-US" b="1" u="sng" dirty="0">
                <a:solidFill>
                  <a:srgbClr val="C00000"/>
                </a:solidFill>
                <a:latin typeface="Comic Sans MS" panose="030F0702030302020204" pitchFamily="66" charset="0"/>
              </a:rPr>
              <a:t>all experiments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, at </a:t>
            </a:r>
            <a:endParaRPr lang="pl-PL" b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b="1" u="sn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all </a:t>
            </a:r>
            <a:r>
              <a:rPr lang="en-US" b="1" u="sng" dirty="0">
                <a:solidFill>
                  <a:srgbClr val="C00000"/>
                </a:solidFill>
                <a:latin typeface="Comic Sans MS" panose="030F0702030302020204" pitchFamily="66" charset="0"/>
              </a:rPr>
              <a:t>energies 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(provided that the range of transverse momenta observed is large enough</a:t>
            </a:r>
            <a:r>
              <a:rPr lang="en-US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)</a:t>
            </a:r>
            <a:r>
              <a:rPr lang="pl-PL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pl-PL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and </a:t>
            </a:r>
            <a:r>
              <a:rPr lang="pl-PL" b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also</a:t>
            </a:r>
            <a:r>
              <a:rPr lang="pl-PL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in </a:t>
            </a:r>
            <a:r>
              <a:rPr lang="en-US" b="1" u="sng" dirty="0">
                <a:solidFill>
                  <a:srgbClr val="C00000"/>
                </a:solidFill>
                <a:latin typeface="Comic Sans MS" panose="030F0702030302020204" pitchFamily="66" charset="0"/>
              </a:rPr>
              <a:t>reactions with nuclei 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where they grow with increasing centrality of the </a:t>
            </a:r>
            <a:r>
              <a:rPr lang="en-US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collision</a:t>
            </a:r>
            <a:r>
              <a:rPr lang="pl-PL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,</a:t>
            </a:r>
            <a:r>
              <a:rPr lang="en-US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it cannot be erased by any reasonable change of fitting </a:t>
            </a:r>
            <a:r>
              <a:rPr lang="en-US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parameters</a:t>
            </a:r>
            <a:r>
              <a:rPr lang="pl-PL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pl-PL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– </a:t>
            </a:r>
            <a:r>
              <a:rPr lang="pl-PL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in </a:t>
            </a:r>
            <a:r>
              <a:rPr lang="pl-PL" b="1" dirty="0" err="1" smtClean="0">
                <a:solidFill>
                  <a:srgbClr val="0000FF"/>
                </a:solidFill>
                <a:latin typeface="Comic Sans MS" panose="030F0702030302020204" pitchFamily="66" charset="0"/>
              </a:rPr>
              <a:t>what</a:t>
            </a:r>
            <a:r>
              <a:rPr lang="pl-PL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pl-PL" b="1" dirty="0" err="1" smtClean="0">
                <a:solidFill>
                  <a:srgbClr val="0000FF"/>
                </a:solidFill>
                <a:latin typeface="Comic Sans MS" panose="030F0702030302020204" pitchFamily="66" charset="0"/>
              </a:rPr>
              <a:t>follows</a:t>
            </a:r>
            <a:r>
              <a:rPr lang="pl-PL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we </a:t>
            </a:r>
            <a:r>
              <a:rPr lang="pl-PL" b="1" dirty="0" err="1" smtClean="0">
                <a:solidFill>
                  <a:srgbClr val="0000FF"/>
                </a:solidFill>
                <a:latin typeface="Comic Sans MS" panose="030F0702030302020204" pitchFamily="66" charset="0"/>
              </a:rPr>
              <a:t>shall</a:t>
            </a:r>
            <a:r>
              <a:rPr lang="pl-PL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pl-PL" b="1" dirty="0" err="1" smtClean="0">
                <a:solidFill>
                  <a:srgbClr val="0000FF"/>
                </a:solidFill>
                <a:latin typeface="Comic Sans MS" panose="030F0702030302020204" pitchFamily="66" charset="0"/>
              </a:rPr>
              <a:t>assume</a:t>
            </a:r>
            <a:r>
              <a:rPr lang="pl-PL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pl-PL" b="1" dirty="0" err="1" smtClean="0">
                <a:solidFill>
                  <a:srgbClr val="0000FF"/>
                </a:solidFill>
                <a:latin typeface="Comic Sans MS" panose="030F0702030302020204" pitchFamily="66" charset="0"/>
              </a:rPr>
              <a:t>it</a:t>
            </a:r>
            <a:r>
              <a:rPr lang="pl-PL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to be real.</a:t>
            </a:r>
          </a:p>
          <a:p>
            <a:endParaRPr lang="pl-PL" sz="1600" dirty="0" smtClean="0">
              <a:latin typeface="Comic Sans MS" panose="030F0702030302020204" pitchFamily="66" charset="0"/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9673A7-0E80-4196-8526-3C45CF1DCB01}" type="slidenum">
              <a:rPr lang="pl-PL" smtClean="0"/>
              <a:pPr>
                <a:defRPr/>
              </a:pPr>
              <a:t>7</a:t>
            </a:fld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120848" y="44624"/>
            <a:ext cx="495649" cy="369332"/>
          </a:xfrm>
          <a:prstGeom prst="rect">
            <a:avLst/>
          </a:prstGeom>
          <a:solidFill>
            <a:srgbClr val="FFFF66"/>
          </a:solidFill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l-PL" b="1" dirty="0" smtClean="0">
                <a:latin typeface="Comic Sans MS" panose="030F0702030302020204" pitchFamily="66" charset="0"/>
              </a:rPr>
              <a:t>(1)</a:t>
            </a:r>
            <a:endParaRPr lang="pl-PL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94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9673A7-0E80-4196-8526-3C45CF1DCB01}" type="slidenum">
              <a:rPr lang="pl-PL" smtClean="0"/>
              <a:pPr>
                <a:defRPr/>
              </a:pPr>
              <a:t>8</a:t>
            </a:fld>
            <a:endParaRPr lang="pl-PL"/>
          </a:p>
        </p:txBody>
      </p:sp>
      <p:sp>
        <p:nvSpPr>
          <p:cNvPr id="3" name="Prostokąt 2"/>
          <p:cNvSpPr/>
          <p:nvPr/>
        </p:nvSpPr>
        <p:spPr>
          <a:xfrm>
            <a:off x="23813" y="-27384"/>
            <a:ext cx="3468067" cy="611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 smtClean="0"/>
              <a:t>Differens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120848" y="44624"/>
            <a:ext cx="495649" cy="369332"/>
          </a:xfrm>
          <a:prstGeom prst="rect">
            <a:avLst/>
          </a:prstGeom>
          <a:solidFill>
            <a:srgbClr val="FFFF66"/>
          </a:solidFill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l-PL" b="1" dirty="0" smtClean="0">
                <a:latin typeface="Comic Sans MS" panose="030F0702030302020204" pitchFamily="66" charset="0"/>
              </a:rPr>
              <a:t>(1)</a:t>
            </a:r>
            <a:endParaRPr lang="pl-PL" b="1" dirty="0">
              <a:latin typeface="Comic Sans MS" panose="030F0702030302020204" pitchFamily="66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755576" y="-27384"/>
            <a:ext cx="47525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 err="1">
                <a:latin typeface="Comic Sans MS" panose="030F0702030302020204" pitchFamily="66" charset="0"/>
              </a:rPr>
              <a:t>Different</a:t>
            </a:r>
            <a:r>
              <a:rPr lang="pl-PL" sz="2800" dirty="0">
                <a:latin typeface="Comic Sans MS" panose="030F0702030302020204" pitchFamily="66" charset="0"/>
              </a:rPr>
              <a:t> </a:t>
            </a:r>
            <a:r>
              <a:rPr lang="pl-PL" sz="2800" dirty="0" err="1" smtClean="0">
                <a:latin typeface="Comic Sans MS" panose="030F0702030302020204" pitchFamily="66" charset="0"/>
              </a:rPr>
              <a:t>experiments</a:t>
            </a:r>
            <a:r>
              <a:rPr lang="pl-PL" sz="2800" dirty="0" smtClean="0">
                <a:latin typeface="Comic Sans MS" panose="030F0702030302020204" pitchFamily="66" charset="0"/>
              </a:rPr>
              <a:t>         </a:t>
            </a:r>
            <a:endParaRPr lang="pl-PL" sz="2800" dirty="0">
              <a:latin typeface="Comic Sans MS" panose="030F0702030302020204" pitchFamily="66" charset="0"/>
            </a:endParaRPr>
          </a:p>
        </p:txBody>
      </p:sp>
      <p:pic>
        <p:nvPicPr>
          <p:cNvPr id="259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88112"/>
            <a:ext cx="8642436" cy="580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05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096375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9673A7-0E80-4196-8526-3C45CF1DCB01}" type="slidenum">
              <a:rPr lang="pl-PL" smtClean="0"/>
              <a:pPr>
                <a:defRPr/>
              </a:pPr>
              <a:t>9</a:t>
            </a:fld>
            <a:endParaRPr lang="pl-PL"/>
          </a:p>
        </p:txBody>
      </p:sp>
      <p:sp>
        <p:nvSpPr>
          <p:cNvPr id="3" name="Prostokąt 2"/>
          <p:cNvSpPr/>
          <p:nvPr/>
        </p:nvSpPr>
        <p:spPr>
          <a:xfrm>
            <a:off x="23813" y="-27384"/>
            <a:ext cx="3468067" cy="611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 smtClean="0"/>
              <a:t>Differens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120848" y="44624"/>
            <a:ext cx="495649" cy="369332"/>
          </a:xfrm>
          <a:prstGeom prst="rect">
            <a:avLst/>
          </a:prstGeom>
          <a:solidFill>
            <a:srgbClr val="FFFF66"/>
          </a:solidFill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l-PL" b="1" dirty="0" smtClean="0">
                <a:latin typeface="Comic Sans MS" panose="030F0702030302020204" pitchFamily="66" charset="0"/>
              </a:rPr>
              <a:t>(1)</a:t>
            </a:r>
            <a:endParaRPr lang="pl-PL" b="1" dirty="0">
              <a:latin typeface="Comic Sans MS" panose="030F0702030302020204" pitchFamily="66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755576" y="-27384"/>
            <a:ext cx="33843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 err="1">
                <a:latin typeface="Comic Sans MS" panose="030F0702030302020204" pitchFamily="66" charset="0"/>
              </a:rPr>
              <a:t>Different</a:t>
            </a:r>
            <a:r>
              <a:rPr lang="pl-PL" sz="2800" dirty="0">
                <a:latin typeface="Comic Sans MS" panose="030F0702030302020204" pitchFamily="66" charset="0"/>
              </a:rPr>
              <a:t> </a:t>
            </a:r>
            <a:r>
              <a:rPr lang="pl-PL" sz="2800" dirty="0" err="1">
                <a:latin typeface="Comic Sans MS" panose="030F0702030302020204" pitchFamily="66" charset="0"/>
              </a:rPr>
              <a:t>energies</a:t>
            </a:r>
            <a:endParaRPr lang="pl-PL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19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2728</TotalTime>
  <Words>2006</Words>
  <Application>Microsoft Office PowerPoint</Application>
  <PresentationFormat>Pokaz na ekranie (4:3)</PresentationFormat>
  <Paragraphs>308</Paragraphs>
  <Slides>35</Slides>
  <Notes>3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2</vt:i4>
      </vt:variant>
      <vt:variant>
        <vt:lpstr>Tytuły slajdów</vt:lpstr>
      </vt:variant>
      <vt:variant>
        <vt:i4>35</vt:i4>
      </vt:variant>
    </vt:vector>
  </HeadingPairs>
  <TitlesOfParts>
    <vt:vector size="38" baseType="lpstr">
      <vt:lpstr>Motyw pakietu Office</vt:lpstr>
      <vt:lpstr>Równanie</vt:lpstr>
      <vt:lpstr>Graph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admin</dc:creator>
  <cp:lastModifiedBy>wilk</cp:lastModifiedBy>
  <cp:revision>279</cp:revision>
  <cp:lastPrinted>2017-07-26T09:48:44Z</cp:lastPrinted>
  <dcterms:created xsi:type="dcterms:W3CDTF">2016-06-10T06:41:33Z</dcterms:created>
  <dcterms:modified xsi:type="dcterms:W3CDTF">2017-09-06T22:28:31Z</dcterms:modified>
</cp:coreProperties>
</file>