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71" r:id="rId2"/>
    <p:sldId id="572" r:id="rId3"/>
    <p:sldId id="660" r:id="rId4"/>
    <p:sldId id="637" r:id="rId5"/>
    <p:sldId id="515" r:id="rId6"/>
    <p:sldId id="661" r:id="rId7"/>
    <p:sldId id="633" r:id="rId8"/>
    <p:sldId id="634" r:id="rId9"/>
    <p:sldId id="518" r:id="rId10"/>
    <p:sldId id="650" r:id="rId11"/>
    <p:sldId id="663" r:id="rId12"/>
    <p:sldId id="620" r:id="rId13"/>
    <p:sldId id="567" r:id="rId14"/>
    <p:sldId id="582" r:id="rId15"/>
    <p:sldId id="623" r:id="rId16"/>
    <p:sldId id="614" r:id="rId17"/>
    <p:sldId id="615" r:id="rId18"/>
    <p:sldId id="648" r:id="rId19"/>
    <p:sldId id="616" r:id="rId20"/>
    <p:sldId id="532" r:id="rId21"/>
    <p:sldId id="651" r:id="rId22"/>
    <p:sldId id="649" r:id="rId23"/>
    <p:sldId id="629" r:id="rId24"/>
    <p:sldId id="578" r:id="rId25"/>
    <p:sldId id="631" r:id="rId26"/>
    <p:sldId id="652" r:id="rId27"/>
    <p:sldId id="636" r:id="rId28"/>
    <p:sldId id="537" r:id="rId29"/>
    <p:sldId id="65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800" kern="1200">
        <a:solidFill>
          <a:srgbClr val="020970"/>
        </a:solidFill>
        <a:latin typeface="Arial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96D21"/>
    <a:srgbClr val="020970"/>
    <a:srgbClr val="060E87"/>
    <a:srgbClr val="352B99"/>
    <a:srgbClr val="0F6442"/>
    <a:srgbClr val="272776"/>
    <a:srgbClr val="06995F"/>
    <a:srgbClr val="D91C00"/>
    <a:srgbClr val="ED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35" autoAdjust="0"/>
  </p:normalViewPr>
  <p:slideViewPr>
    <p:cSldViewPr>
      <p:cViewPr>
        <p:scale>
          <a:sx n="100" d="100"/>
          <a:sy n="100" d="100"/>
        </p:scale>
        <p:origin x="-552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4954983-E200-3D44-82A7-6199C3244D14}" type="datetime1">
              <a:rPr lang="en-US"/>
              <a:pPr>
                <a:defRPr/>
              </a:pPr>
              <a:t>08.09.17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C49E57F-3479-6A4F-AAA3-A960A207E7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0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5F8B84A-3A98-7945-AD7E-B44DCABC9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8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0436C-F31D-3743-92F4-CF13003F7E66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BD5EA-B26A-4F4F-AE7A-47764BCE3794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8B84A-3A98-7945-AD7E-B44DCABC90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1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675D-9C82-5E4B-8699-E23DAEB50E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3DCC-B7EC-0448-8CD0-3F78163C06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72B7-FD1B-ED4A-9D93-C7623FEBAE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E321-5F7A-5C45-A1C7-124645C0D8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AC35-37D4-8E47-9FE7-BBC35FD06F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EBD3-5F41-2246-AFEA-0547D02A42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CF55-6D5B-894C-900A-EC91853BFB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4F30-4A2A-B54B-98D5-E38C3F2D23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70FB-82E7-1545-9448-87F3731B00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7E97-DBB9-0947-A2D3-134274B748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023B-BAB6-5B47-A367-76CD5A6A68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04A77D9-50D1-E247-860E-B5FB3A625C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39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>
                <a:ea typeface="ＭＳ Ｐゴシック" pitchFamily="-65" charset="-128"/>
                <a:cs typeface="ＭＳ Ｐゴシック" pitchFamily="-65" charset="-128"/>
              </a:rPr>
              <a:t>ISMD_2017_Tlaxcala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386408" y="762000"/>
            <a:ext cx="10287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DE" sz="3200" dirty="0"/>
              <a:t> </a:t>
            </a:r>
          </a:p>
          <a:p>
            <a:pPr algn="ctr"/>
            <a:endParaRPr lang="de-DE" sz="3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Bottomonia</a:t>
            </a:r>
            <a:r>
              <a:rPr lang="de-DE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physics</a:t>
            </a:r>
            <a:r>
              <a:rPr lang="de-DE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Comic Sans MS"/>
              </a:rPr>
              <a:t>at</a:t>
            </a:r>
            <a:r>
              <a:rPr lang="de-DE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Comic Sans MS"/>
              </a:rPr>
              <a:t> RHIC </a:t>
            </a:r>
          </a:p>
          <a:p>
            <a:pPr algn="ctr"/>
            <a:r>
              <a:rPr lang="de-DE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Comic Sans MS"/>
              </a:rPr>
              <a:t>and</a:t>
            </a:r>
            <a:r>
              <a:rPr lang="de-DE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Comic Sans MS"/>
              </a:rPr>
              <a:t> LHC </a:t>
            </a:r>
            <a:r>
              <a:rPr lang="de-DE" sz="3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Comic Sans MS"/>
              </a:rPr>
              <a:t>energies</a:t>
            </a:r>
            <a:endParaRPr lang="en-US" sz="36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charset="-128"/>
              <a:cs typeface="Comic Sans M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59632" y="350100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Georg </a:t>
            </a:r>
            <a:r>
              <a:rPr lang="en-US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Wolschin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Heidelberg </a:t>
            </a:r>
            <a:r>
              <a:rPr lang="en-US" sz="2400" dirty="0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University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Institut</a:t>
            </a:r>
            <a:r>
              <a:rPr lang="en-US" sz="2400" dirty="0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für</a:t>
            </a:r>
            <a:r>
              <a:rPr lang="en-US" sz="2400" dirty="0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Theoretische</a:t>
            </a:r>
            <a:r>
              <a:rPr lang="en-US" sz="2400" dirty="0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Physik</a:t>
            </a:r>
            <a:endParaRPr lang="en-US" sz="2400" dirty="0">
              <a:solidFill>
                <a:srgbClr val="0033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err="1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Philosophenweg</a:t>
            </a:r>
            <a:r>
              <a:rPr lang="en-US" sz="2400" dirty="0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16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33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D-69120 Heidelberg</a:t>
            </a:r>
            <a:endParaRPr lang="en-US" sz="2400" dirty="0"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 flipV="1">
            <a:off x="3276600" y="6248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sz="1800">
              <a:solidFill>
                <a:schemeClr val="hlink"/>
              </a:solidFill>
              <a:ea typeface="GulimChe" pitchFamily="49" charset="-128"/>
              <a:cs typeface="GulimChe" pitchFamily="49" charset="-128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5367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221088"/>
            <a:ext cx="17494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 2" descr="logo_sh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155349"/>
            <a:ext cx="1743344" cy="17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6512" y="476672"/>
            <a:ext cx="942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</a:rPr>
              <a:t>      Screening in a nonrelativistic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</a:rPr>
              <a:t>potential model</a:t>
            </a:r>
          </a:p>
          <a:p>
            <a:pPr marL="609600" indent="-609600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</a:rPr>
              <a:t>              		</a:t>
            </a:r>
          </a:p>
        </p:txBody>
      </p:sp>
      <p:sp>
        <p:nvSpPr>
          <p:cNvPr id="5" name="Rechteck 4"/>
          <p:cNvSpPr/>
          <p:nvPr/>
        </p:nvSpPr>
        <p:spPr>
          <a:xfrm>
            <a:off x="611560" y="1268760"/>
            <a:ext cx="7805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Proposal </a:t>
            </a:r>
            <a:r>
              <a:rPr lang="en-US" sz="1800" dirty="0" err="1" smtClean="0">
                <a:solidFill>
                  <a:srgbClr val="FF0000"/>
                </a:solidFill>
              </a:rPr>
              <a:t>Matsui&amp;Satz</a:t>
            </a:r>
            <a:r>
              <a:rPr lang="en-US" sz="1800" dirty="0" smtClean="0">
                <a:solidFill>
                  <a:srgbClr val="FF0000"/>
                </a:solidFill>
              </a:rPr>
              <a:t> 1986</a:t>
            </a:r>
            <a:r>
              <a:rPr lang="en-US" sz="1800" dirty="0" smtClean="0"/>
              <a:t>: At high temperatures in the Quark-Gluon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edium, the Cornell-type real quark-antiquark potential is ‘color-screened</a:t>
            </a:r>
            <a:r>
              <a:rPr lang="de-DE" sz="1800" dirty="0" smtClean="0"/>
              <a:t>‘,</a:t>
            </a:r>
          </a:p>
          <a:p>
            <a:r>
              <a:rPr lang="de-DE" sz="1800" dirty="0" err="1"/>
              <a:t>a</a:t>
            </a:r>
            <a:r>
              <a:rPr lang="de-DE" sz="1800" dirty="0" err="1" smtClean="0"/>
              <a:t>nalogously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Debye </a:t>
            </a:r>
            <a:r>
              <a:rPr lang="de-DE" sz="1800" dirty="0" err="1" smtClean="0"/>
              <a:t>screening</a:t>
            </a:r>
            <a:r>
              <a:rPr lang="de-DE" sz="1800" dirty="0" smtClean="0"/>
              <a:t> in an </a:t>
            </a:r>
            <a:r>
              <a:rPr lang="de-DE" sz="1800" dirty="0" err="1" smtClean="0"/>
              <a:t>electromagnetic</a:t>
            </a:r>
            <a:r>
              <a:rPr lang="de-DE" sz="1800" dirty="0" smtClean="0"/>
              <a:t> </a:t>
            </a:r>
            <a:r>
              <a:rPr lang="de-DE" sz="1800" dirty="0" err="1" smtClean="0"/>
              <a:t>plasma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pic>
        <p:nvPicPr>
          <p:cNvPr id="8" name="Bild 7" descr="cornell_p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035638" cy="2406249"/>
          </a:xfrm>
          <a:prstGeom prst="rect">
            <a:avLst/>
          </a:prstGeom>
        </p:spPr>
      </p:pic>
      <p:pic>
        <p:nvPicPr>
          <p:cNvPr id="12" name="Bild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3168362" cy="31855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995936" y="4365104"/>
            <a:ext cx="5343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  </a:t>
            </a:r>
            <a:r>
              <a:rPr lang="en-US" sz="1800" dirty="0" smtClean="0">
                <a:latin typeface="Symbol" charset="2"/>
                <a:cs typeface="Symbol" charset="2"/>
              </a:rPr>
              <a:t>s </a:t>
            </a:r>
            <a:r>
              <a:rPr lang="en-US" sz="1800" dirty="0" smtClean="0"/>
              <a:t> </a:t>
            </a:r>
            <a:r>
              <a:rPr lang="en-US" sz="1800" dirty="0"/>
              <a:t>string </a:t>
            </a:r>
            <a:r>
              <a:rPr lang="en-US" sz="1800" dirty="0" smtClean="0"/>
              <a:t>tension, </a:t>
            </a:r>
            <a:r>
              <a:rPr lang="en-US" sz="1800" dirty="0" smtClean="0">
                <a:latin typeface="Symbol" charset="2"/>
                <a:cs typeface="Symbol" charset="2"/>
              </a:rPr>
              <a:t>k= (4a</a:t>
            </a:r>
            <a:r>
              <a:rPr lang="en-US" sz="1800" baseline="-25000" dirty="0" smtClean="0">
                <a:latin typeface="+mn-lt"/>
                <a:cs typeface="Symbol" charset="2"/>
              </a:rPr>
              <a:t>s </a:t>
            </a:r>
            <a:r>
              <a:rPr lang="en-US" sz="1800" dirty="0" smtClean="0">
                <a:latin typeface="Symbol" charset="2"/>
                <a:cs typeface="Symbol" charset="2"/>
              </a:rPr>
              <a:t>/3)</a:t>
            </a:r>
            <a:r>
              <a:rPr lang="en-US" sz="1800" dirty="0" smtClean="0"/>
              <a:t> Coulomb-parameter  </a:t>
            </a:r>
            <a:endParaRPr lang="de-DE" sz="1800" dirty="0"/>
          </a:p>
        </p:txBody>
      </p:sp>
      <p:sp>
        <p:nvSpPr>
          <p:cNvPr id="15" name="Rechteck 14"/>
          <p:cNvSpPr/>
          <p:nvPr/>
        </p:nvSpPr>
        <p:spPr>
          <a:xfrm>
            <a:off x="4716016" y="4941168"/>
            <a:ext cx="39178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 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 Debye length</a:t>
            </a:r>
            <a:endParaRPr lang="de-DE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827584" y="5589240"/>
            <a:ext cx="5237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sz="1800" dirty="0" smtClean="0">
                <a:solidFill>
                  <a:srgbClr val="FF0000"/>
                </a:solidFill>
              </a:rPr>
              <a:t>Heavy mesons can “melt” in the hot medium,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1800" dirty="0" smtClean="0">
                <a:solidFill>
                  <a:srgbClr val="008000"/>
                </a:solidFill>
              </a:rPr>
              <a:t>But there are the important effects of damping,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    </a:t>
            </a:r>
            <a:r>
              <a:rPr lang="en-US" sz="1800" dirty="0" err="1" smtClean="0">
                <a:solidFill>
                  <a:srgbClr val="008000"/>
                </a:solidFill>
              </a:rPr>
              <a:t>gluodissociation</a:t>
            </a:r>
            <a:r>
              <a:rPr lang="en-US" sz="1800" dirty="0" smtClean="0">
                <a:solidFill>
                  <a:srgbClr val="008000"/>
                </a:solidFill>
              </a:rPr>
              <a:t> and reduced feed-down</a:t>
            </a:r>
            <a:endParaRPr lang="de-DE" sz="1800" dirty="0">
              <a:solidFill>
                <a:srgbClr val="008000"/>
              </a:solidFill>
            </a:endParaRPr>
          </a:p>
        </p:txBody>
      </p:sp>
      <p:pic>
        <p:nvPicPr>
          <p:cNvPr id="6" name="Bild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3462288" cy="1114820"/>
          </a:xfrm>
          <a:prstGeom prst="rect">
            <a:avLst/>
          </a:prstGeom>
        </p:spPr>
      </p:pic>
      <p:pic>
        <p:nvPicPr>
          <p:cNvPr id="7" name="Bild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69160"/>
            <a:ext cx="3240360" cy="7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7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64" y="304800"/>
            <a:ext cx="942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</a:rPr>
              <a:t>2.1 Screening and damping treated in a nonrelativistic               		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</a:rPr>
              <a:t>         potential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93773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Screened potential: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= Debye mass, </a:t>
            </a:r>
          </a:p>
          <a:p>
            <a:r>
              <a:rPr lang="en-US" sz="2000" dirty="0" smtClean="0">
                <a:latin typeface="Symbol" charset="2"/>
                <a:cs typeface="Symbol" charset="2"/>
              </a:rPr>
              <a:t>                                    </a:t>
            </a:r>
            <a:r>
              <a:rPr lang="en-US" sz="2000" dirty="0" err="1" smtClean="0">
                <a:latin typeface="Symbol" charset="2"/>
                <a:cs typeface="Symbol" charset="2"/>
              </a:rPr>
              <a:t>a</a:t>
            </a:r>
            <a:r>
              <a:rPr lang="en-US" sz="2000" baseline="-25000" dirty="0" err="1" smtClean="0"/>
              <a:t>nl</a:t>
            </a:r>
            <a:r>
              <a:rPr lang="en-US" sz="2000" dirty="0" smtClean="0"/>
              <a:t>(T): the strong coupling constant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at </a:t>
            </a:r>
            <a:r>
              <a:rPr lang="mr-IN" sz="2000" dirty="0" smtClean="0"/>
              <a:t>&lt;1</a:t>
            </a:r>
            <a:r>
              <a:rPr lang="mr-IN" sz="2000" dirty="0"/>
              <a:t>/r</a:t>
            </a:r>
            <a:r>
              <a:rPr lang="mr-IN" sz="2000" dirty="0" smtClean="0"/>
              <a:t>&gt;</a:t>
            </a:r>
            <a:r>
              <a:rPr lang="mr-IN" sz="2000" baseline="-25000" dirty="0" smtClean="0"/>
              <a:t>nl</a:t>
            </a:r>
            <a:r>
              <a:rPr lang="de-DE" sz="2000" baseline="-25000" dirty="0" smtClean="0"/>
              <a:t> </a:t>
            </a:r>
            <a:r>
              <a:rPr lang="mr-IN" sz="2000" dirty="0" smtClean="0"/>
              <a:t>(</a:t>
            </a:r>
            <a:r>
              <a:rPr lang="mr-IN" sz="2000" dirty="0"/>
              <a:t>T)</a:t>
            </a:r>
            <a:endParaRPr lang="en-US" sz="2000" dirty="0" smtClean="0"/>
          </a:p>
          <a:p>
            <a:r>
              <a:rPr lang="en-US" sz="2000" dirty="0" smtClean="0"/>
              <a:t>                                C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= (N</a:t>
            </a:r>
            <a:r>
              <a:rPr lang="en-US" sz="2000" baseline="-25000" dirty="0" smtClean="0"/>
              <a:t>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- 1) / (2N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latin typeface="Symbol" charset="2"/>
                <a:cs typeface="Symbol" charset="2"/>
              </a:rPr>
              <a:t>                                    s </a:t>
            </a:r>
            <a:r>
              <a:rPr lang="en-US" sz="2000" dirty="0" smtClean="0"/>
              <a:t>≈ 0.192GeV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the string tension(Jacobs et al.; </a:t>
            </a:r>
            <a:r>
              <a:rPr lang="en-US" sz="2000" dirty="0" err="1" smtClean="0"/>
              <a:t>Karsch</a:t>
            </a:r>
            <a:r>
              <a:rPr lang="en-US" sz="2000" dirty="0" smtClean="0"/>
              <a:t> et al.)</a:t>
            </a:r>
          </a:p>
          <a:p>
            <a:pPr>
              <a:spcAft>
                <a:spcPts val="0"/>
              </a:spcAft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008000"/>
                </a:solidFill>
              </a:rPr>
              <a:t>Imaginary part: </a:t>
            </a:r>
            <a:r>
              <a:rPr lang="en-US" sz="2000" dirty="0" smtClean="0"/>
              <a:t>Collisional damping (</a:t>
            </a:r>
            <a:r>
              <a:rPr lang="en-US" sz="2000" dirty="0" err="1" smtClean="0"/>
              <a:t>Laine</a:t>
            </a:r>
            <a:r>
              <a:rPr lang="en-US" sz="2000" dirty="0" smtClean="0"/>
              <a:t> et al. 2007, </a:t>
            </a:r>
            <a:r>
              <a:rPr lang="en-US" sz="2000" dirty="0" err="1" smtClean="0"/>
              <a:t>Beraudo</a:t>
            </a:r>
            <a:r>
              <a:rPr lang="en-US" sz="2000" dirty="0" smtClean="0"/>
              <a:t> et al. 2008, </a:t>
            </a:r>
          </a:p>
          <a:p>
            <a:pPr marL="342900" indent="-342900">
              <a:buFont typeface="Symbol" charset="0"/>
              <a:buChar char=" "/>
            </a:pPr>
            <a:r>
              <a:rPr lang="en-US" sz="2000" dirty="0"/>
              <a:t> </a:t>
            </a:r>
            <a:r>
              <a:rPr lang="en-US" sz="2000" dirty="0" smtClean="0"/>
              <a:t>                          </a:t>
            </a:r>
            <a:r>
              <a:rPr lang="en-US" sz="2000" dirty="0" err="1" smtClean="0"/>
              <a:t>Brambilla</a:t>
            </a:r>
            <a:r>
              <a:rPr lang="en-US" sz="2000" dirty="0" smtClean="0"/>
              <a:t> et al. 2008) </a:t>
            </a:r>
            <a:r>
              <a:rPr lang="en-US" sz="2000" dirty="0"/>
              <a:t>for 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/>
              <a:t>T </a:t>
            </a:r>
            <a:r>
              <a:rPr lang="en-US" sz="2000" dirty="0" smtClean="0"/>
              <a:t>&gt;&gt;  </a:t>
            </a:r>
            <a:r>
              <a:rPr lang="en-US" sz="2000" dirty="0"/>
              <a:t>&lt;1/r&gt;; </a:t>
            </a:r>
            <a:r>
              <a:rPr lang="en-US" sz="2000" dirty="0" smtClean="0"/>
              <a:t>different form </a:t>
            </a:r>
          </a:p>
          <a:p>
            <a:pPr marL="342900" indent="-342900">
              <a:buFont typeface="Symbol" charset="0"/>
              <a:buChar char=" "/>
            </a:pPr>
            <a:r>
              <a:rPr lang="en-US" sz="2000" dirty="0"/>
              <a:t> </a:t>
            </a:r>
            <a:r>
              <a:rPr lang="en-US" sz="2000" dirty="0" smtClean="0"/>
              <a:t>                          for 2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T &lt;&lt;  &lt;1/r&gt;.</a:t>
            </a:r>
          </a:p>
          <a:p>
            <a:endParaRPr lang="en-US" sz="2000" dirty="0"/>
          </a:p>
        </p:txBody>
      </p:sp>
      <p:pic>
        <p:nvPicPr>
          <p:cNvPr id="5" name="Bild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168"/>
            <a:ext cx="9139188" cy="739259"/>
          </a:xfrm>
          <a:prstGeom prst="rect">
            <a:avLst/>
          </a:prstGeom>
        </p:spPr>
      </p:pic>
      <p:pic>
        <p:nvPicPr>
          <p:cNvPr id="7" name="Bild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000467" cy="8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520" y="260648"/>
            <a:ext cx="7148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Radial wave function of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(1S) at temperatures 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Solutions of the </a:t>
            </a:r>
            <a:r>
              <a:rPr lang="en-US" sz="1600" dirty="0" err="1" smtClean="0"/>
              <a:t>Schoedinger</a:t>
            </a:r>
            <a:r>
              <a:rPr lang="en-US" sz="1600" dirty="0" smtClean="0"/>
              <a:t> equation with complex </a:t>
            </a:r>
          </a:p>
          <a:p>
            <a:r>
              <a:rPr lang="en-US" sz="1600" dirty="0" smtClean="0"/>
              <a:t>potential </a:t>
            </a:r>
            <a:r>
              <a:rPr lang="en-US" sz="1600" dirty="0" err="1" smtClean="0"/>
              <a:t>V(r,T,</a:t>
            </a:r>
            <a:r>
              <a:rPr lang="en-US" sz="1600" dirty="0" err="1" smtClean="0">
                <a:latin typeface="Symbol" charset="2"/>
                <a:cs typeface="Symbol" charset="2"/>
              </a:rPr>
              <a:t>a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) for the radial wave functions </a:t>
            </a:r>
            <a:r>
              <a:rPr lang="en-US" sz="1600" dirty="0" err="1" smtClean="0">
                <a:latin typeface="+mj-lt"/>
                <a:cs typeface="Symbol" charset="2"/>
              </a:rPr>
              <a:t>g</a:t>
            </a:r>
            <a:r>
              <a:rPr lang="en-US" sz="1600" baseline="-25000" dirty="0" err="1" smtClean="0">
                <a:latin typeface="+mj-lt"/>
                <a:cs typeface="Symbol" charset="2"/>
              </a:rPr>
              <a:t>nl</a:t>
            </a:r>
            <a:r>
              <a:rPr lang="en-US" sz="1600" dirty="0" err="1" smtClean="0"/>
              <a:t>(r,T</a:t>
            </a:r>
            <a:r>
              <a:rPr lang="en-US" sz="1600" dirty="0" smtClean="0"/>
              <a:t>),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6093296"/>
            <a:ext cx="179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From: J. </a:t>
            </a:r>
            <a:r>
              <a:rPr lang="en-US" sz="1400" dirty="0" err="1" smtClean="0">
                <a:solidFill>
                  <a:schemeClr val="tx2"/>
                </a:solidFill>
              </a:rPr>
              <a:t>Hoelck</a:t>
            </a:r>
            <a:r>
              <a:rPr lang="en-US" sz="1400" dirty="0" smtClean="0">
                <a:solidFill>
                  <a:schemeClr val="tx2"/>
                </a:solidFill>
              </a:rPr>
              <a:t> and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GW, unpublished</a:t>
            </a:r>
          </a:p>
        </p:txBody>
      </p:sp>
      <p:sp>
        <p:nvSpPr>
          <p:cNvPr id="12" name="Rechteck 11"/>
          <p:cNvSpPr/>
          <p:nvPr/>
        </p:nvSpPr>
        <p:spPr>
          <a:xfrm>
            <a:off x="472837" y="5517232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  </a:t>
            </a:r>
            <a:endParaRPr lang="de-DE" sz="1600" dirty="0"/>
          </a:p>
        </p:txBody>
      </p:sp>
      <p:pic>
        <p:nvPicPr>
          <p:cNvPr id="14" name="Bild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3886200" cy="2864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95600" y="182880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1800" dirty="0"/>
          </a:p>
        </p:txBody>
      </p:sp>
      <p:pic>
        <p:nvPicPr>
          <p:cNvPr id="4" name="Bild 3" descr="wavefunction_Y1S_Tmin50_Tmax3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88424" cy="41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762000" y="457200"/>
            <a:ext cx="450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2.2 Gluon-induced dissociation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838200" y="1371600"/>
            <a:ext cx="818315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Born amplitude for the interaction of gluon clusters according to</a:t>
            </a:r>
          </a:p>
          <a:p>
            <a:r>
              <a:rPr lang="en-US" sz="2000" dirty="0" err="1" smtClean="0"/>
              <a:t>Bhanot&amp;Peskin</a:t>
            </a:r>
            <a:r>
              <a:rPr lang="en-US" sz="2000" dirty="0" smtClean="0"/>
              <a:t> in dipole approximation  / Operator product expansion,</a:t>
            </a:r>
          </a:p>
          <a:p>
            <a:r>
              <a:rPr lang="en-US" sz="2000" dirty="0"/>
              <a:t>extended to </a:t>
            </a:r>
            <a:r>
              <a:rPr lang="en-US" sz="2000" dirty="0" smtClean="0"/>
              <a:t>include the </a:t>
            </a:r>
            <a:r>
              <a:rPr lang="en-US" sz="2000" dirty="0"/>
              <a:t>screened </a:t>
            </a:r>
            <a:r>
              <a:rPr lang="en-US" sz="2000" dirty="0" err="1"/>
              <a:t>coulombic</a:t>
            </a:r>
            <a:r>
              <a:rPr lang="en-US" sz="2000" dirty="0"/>
              <a:t> + string </a:t>
            </a:r>
            <a:r>
              <a:rPr lang="en-US" sz="2000" dirty="0" err="1" smtClean="0"/>
              <a:t>eigenfunctions</a:t>
            </a:r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s outlined in </a:t>
            </a:r>
            <a:r>
              <a:rPr lang="en-US" sz="2000" dirty="0" err="1" smtClean="0"/>
              <a:t>Brezinski</a:t>
            </a:r>
            <a:r>
              <a:rPr lang="en-US" sz="2000" dirty="0" smtClean="0"/>
              <a:t> and Wolschin, PLB </a:t>
            </a:r>
            <a:r>
              <a:rPr lang="en-US" sz="2000" dirty="0">
                <a:solidFill>
                  <a:srgbClr val="000090"/>
                </a:solidFill>
              </a:rPr>
              <a:t>70, 534 (2012) </a:t>
            </a:r>
            <a:endParaRPr lang="de-DE" sz="2000" dirty="0">
              <a:solidFill>
                <a:srgbClr val="000090"/>
              </a:solidFill>
            </a:endParaRPr>
          </a:p>
          <a:p>
            <a:pPr lvl="0"/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52936"/>
            <a:ext cx="7035800" cy="1168576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789040"/>
            <a:ext cx="3810000" cy="93784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066800" y="4953000"/>
            <a:ext cx="749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the </a:t>
            </a:r>
            <a:r>
              <a:rPr lang="en-US" sz="2000" dirty="0" err="1"/>
              <a:t>Gluodissociation</a:t>
            </a:r>
            <a:r>
              <a:rPr lang="en-US" sz="2000" dirty="0"/>
              <a:t> cross </a:t>
            </a:r>
            <a:r>
              <a:rPr lang="en-US" sz="2000" dirty="0" smtClean="0"/>
              <a:t>section of the </a:t>
            </a:r>
            <a:r>
              <a:rPr lang="en-US" sz="2000" dirty="0" err="1" smtClean="0"/>
              <a:t>Y(nS</a:t>
            </a:r>
            <a:r>
              <a:rPr lang="en-US" sz="2000" dirty="0" smtClean="0"/>
              <a:t>) states, and correspondingly for the </a:t>
            </a:r>
            <a:r>
              <a:rPr lang="en-US" sz="2000" dirty="0" err="1" smtClean="0">
                <a:latin typeface="Symbol" charset="2"/>
                <a:cs typeface="Symbol" charset="2"/>
              </a:rPr>
              <a:t>c</a:t>
            </a:r>
            <a:r>
              <a:rPr lang="en-US" sz="2000" baseline="-25000" dirty="0" err="1" smtClean="0"/>
              <a:t>b</a:t>
            </a:r>
            <a:r>
              <a:rPr lang="en-US" sz="2000" dirty="0" err="1" smtClean="0"/>
              <a:t>(nP</a:t>
            </a:r>
            <a:r>
              <a:rPr lang="en-US" sz="2000" dirty="0" smtClean="0"/>
              <a:t>) states.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73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188640"/>
            <a:ext cx="44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Gluodissociation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cross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section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62000" y="5943600"/>
            <a:ext cx="412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</a:t>
            </a:r>
            <a:r>
              <a:rPr lang="en-US" sz="1400" dirty="0"/>
              <a:t>. </a:t>
            </a:r>
            <a:r>
              <a:rPr lang="en-US" sz="1400" dirty="0" err="1"/>
              <a:t>Nendzig</a:t>
            </a:r>
            <a:r>
              <a:rPr lang="en-US" sz="1400" dirty="0"/>
              <a:t> and </a:t>
            </a:r>
            <a:r>
              <a:rPr lang="en-US" sz="1400" dirty="0" smtClean="0"/>
              <a:t>GW, </a:t>
            </a:r>
            <a:r>
              <a:rPr lang="de-DE" sz="1400" dirty="0" smtClean="0"/>
              <a:t>J. Phys. </a:t>
            </a:r>
            <a:r>
              <a:rPr lang="en-US" sz="1400" dirty="0" smtClean="0"/>
              <a:t>G41, 095003 (2014) </a:t>
            </a:r>
            <a:endParaRPr lang="de-DE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4538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188640"/>
            <a:ext cx="5697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Thermal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gluodissociation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cross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section </a:t>
            </a:r>
            <a:endParaRPr lang="de-D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7340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Average the </a:t>
            </a:r>
            <a:r>
              <a:rPr lang="en-US" sz="1800" dirty="0" err="1" smtClean="0"/>
              <a:t>gluodissociation</a:t>
            </a:r>
            <a:r>
              <a:rPr lang="en-US" sz="1800" dirty="0" smtClean="0"/>
              <a:t> cross section over the Bose-Einstein </a:t>
            </a:r>
          </a:p>
          <a:p>
            <a:r>
              <a:rPr lang="en-US" sz="1800" dirty="0" smtClean="0"/>
              <a:t>distribution of the thermal gluons in the QGP to obtain the dissociation</a:t>
            </a:r>
          </a:p>
          <a:p>
            <a:r>
              <a:rPr lang="en-US" sz="1800" dirty="0" smtClean="0"/>
              <a:t>width at temperature T for each of the six </a:t>
            </a:r>
            <a:r>
              <a:rPr lang="en-US" sz="1800" dirty="0" err="1" smtClean="0"/>
              <a:t>bottomia</a:t>
            </a:r>
            <a:r>
              <a:rPr lang="en-US" sz="1800" dirty="0" smtClean="0"/>
              <a:t> states involved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6311900" cy="1206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3733800"/>
            <a:ext cx="107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g</a:t>
            </a:r>
            <a:r>
              <a:rPr lang="en-US" sz="1800" baseline="-25000" dirty="0" err="1" smtClean="0"/>
              <a:t>d</a:t>
            </a:r>
            <a:r>
              <a:rPr lang="en-US" sz="1800" dirty="0" smtClean="0"/>
              <a:t> = 16)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8588972" cy="1487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 rising temperature, the peak of the gluon distribution moves to larger gluon</a:t>
            </a:r>
          </a:p>
          <a:p>
            <a:r>
              <a:rPr lang="en-US" sz="1800" dirty="0" smtClean="0"/>
              <a:t>energies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g</a:t>
            </a:r>
            <a:r>
              <a:rPr lang="en-US" sz="1800" dirty="0" smtClean="0"/>
              <a:t>, whereas the dissociation cross sections move to smaller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g</a:t>
            </a:r>
            <a:r>
              <a:rPr lang="en-US" sz="1800" dirty="0" smtClean="0"/>
              <a:t>, giving</a:t>
            </a:r>
          </a:p>
          <a:p>
            <a:r>
              <a:rPr lang="en-US" sz="1800" dirty="0" smtClean="0"/>
              <a:t>rise to a maximum in the </a:t>
            </a:r>
            <a:r>
              <a:rPr lang="en-US" sz="1800" dirty="0" err="1" smtClean="0"/>
              <a:t>gluodissociation</a:t>
            </a:r>
            <a:r>
              <a:rPr lang="en-US" sz="1800" dirty="0" smtClean="0"/>
              <a:t> width for fixed coupling </a:t>
            </a:r>
            <a:r>
              <a:rPr lang="en-US" sz="1800" dirty="0" smtClean="0">
                <a:latin typeface="Symbol" charset="2"/>
                <a:cs typeface="Symbol" charset="2"/>
              </a:rPr>
              <a:t>a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.</a:t>
            </a:r>
            <a:r>
              <a:rPr lang="en-US" sz="1800" baseline="-25000" dirty="0" smtClean="0"/>
              <a:t> </a:t>
            </a:r>
          </a:p>
          <a:p>
            <a:r>
              <a:rPr lang="en-US" sz="1800" dirty="0" smtClean="0"/>
              <a:t>(Larger cross sections at higher temperatures due to </a:t>
            </a:r>
            <a:r>
              <a:rPr lang="en-US" sz="1800" dirty="0" smtClean="0">
                <a:solidFill>
                  <a:srgbClr val="FF0000"/>
                </a:solidFill>
              </a:rPr>
              <a:t>running coupling </a:t>
            </a:r>
            <a:r>
              <a:rPr lang="en-US" sz="1800" dirty="0" smtClean="0"/>
              <a:t>counteract.)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0687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332656"/>
            <a:ext cx="35395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Damping and </a:t>
            </a:r>
          </a:p>
          <a:p>
            <a:r>
              <a:rPr lang="en-US" sz="2400" dirty="0" err="1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g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luodissociation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widths</a:t>
            </a:r>
          </a:p>
          <a:p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f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or six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bottomia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states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62000" y="5943600"/>
            <a:ext cx="412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</a:t>
            </a:r>
            <a:r>
              <a:rPr lang="en-US" sz="1400" dirty="0"/>
              <a:t>. </a:t>
            </a:r>
            <a:r>
              <a:rPr lang="en-US" sz="1400" dirty="0" err="1"/>
              <a:t>Nendzig</a:t>
            </a:r>
            <a:r>
              <a:rPr lang="en-US" sz="1400" dirty="0"/>
              <a:t> and </a:t>
            </a:r>
            <a:r>
              <a:rPr lang="en-US" sz="1400" dirty="0" smtClean="0"/>
              <a:t>GW, </a:t>
            </a:r>
            <a:r>
              <a:rPr lang="de-DE" sz="1400" dirty="0" smtClean="0"/>
              <a:t>J. Phys. </a:t>
            </a:r>
            <a:r>
              <a:rPr lang="en-US" sz="1400" dirty="0" smtClean="0"/>
              <a:t>G41, 095003 (2014) </a:t>
            </a:r>
            <a:endParaRPr lang="de-DE" sz="1400" dirty="0"/>
          </a:p>
        </p:txBody>
      </p:sp>
      <p:pic>
        <p:nvPicPr>
          <p:cNvPr id="5" name="Bild 4" descr="figure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02967" cy="590465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2636912"/>
            <a:ext cx="313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Symbol" charset="2"/>
                <a:cs typeface="Symbol" charset="2"/>
              </a:rPr>
              <a:t>G</a:t>
            </a:r>
            <a:r>
              <a:rPr lang="de-DE" sz="2000" baseline="-25000" dirty="0" err="1" smtClean="0"/>
              <a:t>tot</a:t>
            </a:r>
            <a:r>
              <a:rPr lang="de-DE" sz="2000" dirty="0" smtClean="0"/>
              <a:t>(T) = </a:t>
            </a:r>
            <a:r>
              <a:rPr lang="de-DE" sz="2000" dirty="0" err="1" smtClean="0">
                <a:latin typeface="Symbol" charset="2"/>
                <a:cs typeface="Symbol" charset="2"/>
              </a:rPr>
              <a:t>G</a:t>
            </a:r>
            <a:r>
              <a:rPr lang="de-DE" sz="2000" baseline="-25000" dirty="0" err="1" smtClean="0"/>
              <a:t>damp</a:t>
            </a:r>
            <a:r>
              <a:rPr lang="de-DE" sz="2000" dirty="0" smtClean="0"/>
              <a:t>(T) + </a:t>
            </a:r>
            <a:r>
              <a:rPr lang="de-DE" sz="2000" dirty="0" err="1" smtClean="0">
                <a:latin typeface="Symbol" charset="2"/>
                <a:cs typeface="Symbol" charset="2"/>
              </a:rPr>
              <a:t>G</a:t>
            </a:r>
            <a:r>
              <a:rPr lang="de-DE" sz="2000" baseline="-25000" dirty="0" err="1" smtClean="0"/>
              <a:t>diss</a:t>
            </a:r>
            <a:r>
              <a:rPr lang="de-DE" sz="2000" dirty="0" smtClean="0"/>
              <a:t>(T)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2419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1124744"/>
            <a:ext cx="21375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Temperature </a:t>
            </a:r>
          </a:p>
          <a:p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profile for</a:t>
            </a:r>
          </a:p>
          <a:p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central collisions</a:t>
            </a:r>
          </a:p>
          <a:p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at different </a:t>
            </a:r>
          </a:p>
          <a:p>
            <a:r>
              <a:rPr lang="en-US" sz="20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times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de-DE" sz="2000" dirty="0">
              <a:latin typeface="+mn-lt"/>
            </a:endParaRPr>
          </a:p>
        </p:txBody>
      </p:sp>
      <p:pic>
        <p:nvPicPr>
          <p:cNvPr id="4" name="Bild 3" descr="figure5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6229906" cy="554461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3528" y="3326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2.3 Hydrodynamic expansion (ideal)</a:t>
            </a:r>
            <a:endParaRPr lang="en-US" sz="2400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504" y="4581128"/>
            <a:ext cx="280831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 total </a:t>
            </a:r>
            <a:r>
              <a:rPr lang="en-US" sz="18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decay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widths</a:t>
            </a:r>
          </a:p>
          <a:p>
            <a:pPr lvl="0"/>
            <a:r>
              <a:rPr lang="en-US" sz="18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G</a:t>
            </a:r>
            <a:r>
              <a:rPr lang="en-US" sz="1800" baseline="-250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tot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b,x,y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 of </a:t>
            </a:r>
            <a:r>
              <a:rPr lang="en-US" sz="18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bottomia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states </a:t>
            </a:r>
            <a:r>
              <a:rPr lang="en-US" sz="18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 each impact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parameter b and time step t </a:t>
            </a:r>
            <a:r>
              <a:rPr lang="en-US" sz="18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the transverse (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1800" baseline="30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,x</a:t>
            </a:r>
            <a:r>
              <a:rPr lang="en-US" sz="1800" baseline="300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en-US" sz="18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plane</a:t>
            </a:r>
          </a:p>
        </p:txBody>
      </p:sp>
    </p:spTree>
    <p:extLst>
      <p:ext uri="{BB962C8B-B14F-4D97-AF65-F5344CB8AC3E}">
        <p14:creationId xmlns:p14="http://schemas.microsoft.com/office/powerpoint/2010/main" val="85997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ISMD_2017_Tlaxcala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990600" y="152400"/>
            <a:ext cx="414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Dynamical fireball evolution</a:t>
            </a:r>
            <a:endParaRPr lang="de-D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7921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Dependence</a:t>
            </a:r>
            <a:r>
              <a:rPr lang="de-DE" sz="1800" dirty="0" smtClean="0"/>
              <a:t> of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local</a:t>
            </a:r>
            <a:r>
              <a:rPr lang="de-DE" sz="1800" dirty="0" smtClean="0"/>
              <a:t> </a:t>
            </a:r>
            <a:r>
              <a:rPr lang="de-DE" sz="1800" dirty="0" err="1" smtClean="0"/>
              <a:t>temperature</a:t>
            </a:r>
            <a:r>
              <a:rPr lang="de-DE" sz="1800" dirty="0" smtClean="0"/>
              <a:t> T on </a:t>
            </a:r>
            <a:r>
              <a:rPr lang="de-DE" sz="1800" dirty="0" err="1" smtClean="0"/>
              <a:t>impact</a:t>
            </a:r>
            <a:r>
              <a:rPr lang="de-DE" sz="1800" dirty="0" smtClean="0"/>
              <a:t> </a:t>
            </a:r>
            <a:r>
              <a:rPr lang="de-DE" sz="1800" dirty="0" err="1" smtClean="0"/>
              <a:t>parameter</a:t>
            </a:r>
            <a:r>
              <a:rPr lang="de-DE" sz="1800" dirty="0" smtClean="0"/>
              <a:t> b, time t,</a:t>
            </a:r>
          </a:p>
          <a:p>
            <a:r>
              <a:rPr lang="de-DE" sz="1800" dirty="0" smtClean="0"/>
              <a:t>and </a:t>
            </a:r>
            <a:r>
              <a:rPr lang="de-DE" sz="1800" dirty="0" err="1" smtClean="0"/>
              <a:t>transverse</a:t>
            </a:r>
            <a:r>
              <a:rPr lang="de-DE" sz="1800" dirty="0" smtClean="0"/>
              <a:t> </a:t>
            </a:r>
            <a:r>
              <a:rPr lang="de-DE" sz="1800" dirty="0" err="1" smtClean="0"/>
              <a:t>coordinates</a:t>
            </a:r>
            <a:r>
              <a:rPr lang="de-DE" sz="1800" dirty="0" smtClean="0"/>
              <a:t> x, y </a:t>
            </a:r>
            <a:r>
              <a:rPr lang="de-DE" sz="1800" dirty="0" err="1" smtClean="0"/>
              <a:t>evaluated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0000FF"/>
                </a:solidFill>
              </a:rPr>
              <a:t>ideal </a:t>
            </a:r>
            <a:r>
              <a:rPr lang="de-DE" sz="1800" dirty="0" err="1" smtClean="0">
                <a:solidFill>
                  <a:srgbClr val="0000FF"/>
                </a:solidFill>
              </a:rPr>
              <a:t>hydrodynamic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calculation</a:t>
            </a:r>
            <a:endParaRPr lang="de-DE" sz="1800" dirty="0" smtClean="0">
              <a:solidFill>
                <a:srgbClr val="0000FF"/>
              </a:solidFill>
            </a:endParaRPr>
          </a:p>
          <a:p>
            <a:r>
              <a:rPr lang="de-DE" sz="1800" dirty="0" err="1" smtClean="0">
                <a:solidFill>
                  <a:srgbClr val="0000FF"/>
                </a:solidFill>
              </a:rPr>
              <a:t>with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transverse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expansion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200400"/>
            <a:ext cx="6805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 smtClean="0"/>
          </a:p>
          <a:p>
            <a:r>
              <a:rPr lang="de-DE" sz="1800" dirty="0" smtClean="0"/>
              <a:t>The </a:t>
            </a:r>
            <a:r>
              <a:rPr lang="de-DE" sz="1800" dirty="0" err="1" smtClean="0"/>
              <a:t>number</a:t>
            </a:r>
            <a:r>
              <a:rPr lang="de-DE" sz="1800" dirty="0" smtClean="0"/>
              <a:t> of </a:t>
            </a:r>
            <a:r>
              <a:rPr lang="de-DE" sz="1800" dirty="0" err="1" smtClean="0"/>
              <a:t>produced</a:t>
            </a:r>
            <a:r>
              <a:rPr lang="de-DE" sz="1800" dirty="0" smtClean="0"/>
              <a:t>        -</a:t>
            </a:r>
            <a:r>
              <a:rPr lang="de-DE" sz="1800" dirty="0" err="1" smtClean="0"/>
              <a:t>pairs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proportional to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number</a:t>
            </a:r>
            <a:endParaRPr lang="de-DE" sz="1800" dirty="0" smtClean="0"/>
          </a:p>
          <a:p>
            <a:r>
              <a:rPr lang="de-DE" sz="1800" dirty="0" smtClean="0"/>
              <a:t>of </a:t>
            </a:r>
            <a:r>
              <a:rPr lang="de-DE" sz="1800" dirty="0" err="1" smtClean="0"/>
              <a:t>binary</a:t>
            </a:r>
            <a:r>
              <a:rPr lang="de-DE" sz="1800" dirty="0" smtClean="0"/>
              <a:t> </a:t>
            </a:r>
            <a:r>
              <a:rPr lang="de-DE" sz="1800" dirty="0" err="1" smtClean="0"/>
              <a:t>collision</a:t>
            </a:r>
            <a:r>
              <a:rPr lang="de-DE" sz="1800" dirty="0" smtClean="0"/>
              <a:t>, and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</a:t>
            </a:r>
            <a:r>
              <a:rPr lang="de-DE" sz="1800" dirty="0" err="1" smtClean="0"/>
              <a:t>overlap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10200"/>
            <a:ext cx="7747000" cy="1143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953000"/>
            <a:ext cx="657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QGP </a:t>
            </a:r>
            <a:r>
              <a:rPr lang="de-DE" sz="1800" dirty="0" err="1" smtClean="0"/>
              <a:t>suppression</a:t>
            </a:r>
            <a:r>
              <a:rPr lang="de-DE" sz="1800" dirty="0" smtClean="0"/>
              <a:t> </a:t>
            </a:r>
            <a:r>
              <a:rPr lang="de-DE" sz="1800" dirty="0" err="1" smtClean="0"/>
              <a:t>factor</a:t>
            </a:r>
            <a:r>
              <a:rPr lang="de-DE" sz="1800" dirty="0" smtClean="0"/>
              <a:t> (</a:t>
            </a:r>
            <a:r>
              <a:rPr lang="de-DE" sz="1800" dirty="0" err="1" smtClean="0"/>
              <a:t>without</a:t>
            </a:r>
            <a:r>
              <a:rPr lang="de-DE" sz="1800" dirty="0" smtClean="0"/>
              <a:t> </a:t>
            </a:r>
            <a:r>
              <a:rPr lang="de-DE" sz="1800" dirty="0" err="1" smtClean="0"/>
              <a:t>feed-down</a:t>
            </a:r>
            <a:r>
              <a:rPr lang="de-DE" sz="1800" dirty="0" smtClean="0"/>
              <a:t> and CNM </a:t>
            </a:r>
            <a:r>
              <a:rPr lang="de-DE" sz="1800" dirty="0" err="1" smtClean="0"/>
              <a:t>effects</a:t>
            </a:r>
            <a:r>
              <a:rPr lang="de-DE" sz="1800" dirty="0" smtClean="0"/>
              <a:t>):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267200"/>
            <a:ext cx="6210300" cy="431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52600"/>
            <a:ext cx="5822950" cy="17648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2895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f</a:t>
            </a:r>
            <a:r>
              <a:rPr lang="en-US" sz="1600" dirty="0" smtClean="0"/>
              <a:t> = 0.145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638800"/>
            <a:ext cx="184666" cy="33855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638800"/>
            <a:ext cx="977900" cy="577314"/>
          </a:xfrm>
          <a:prstGeom prst="rect">
            <a:avLst/>
          </a:prstGeom>
        </p:spPr>
      </p:pic>
      <p:pic>
        <p:nvPicPr>
          <p:cNvPr id="4" name="Bild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27003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0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796064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80312" y="764704"/>
            <a:ext cx="16337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</a:t>
            </a:r>
            <a:r>
              <a:rPr lang="de-DE" sz="1800" baseline="-25000" dirty="0" err="1" smtClean="0"/>
              <a:t>T</a:t>
            </a:r>
            <a:r>
              <a:rPr lang="de-DE" sz="1800" dirty="0" smtClean="0"/>
              <a:t> = 0</a:t>
            </a: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 err="1" smtClean="0"/>
              <a:t>p</a:t>
            </a:r>
            <a:r>
              <a:rPr lang="de-DE" sz="1800" baseline="-25000" dirty="0" err="1" smtClean="0"/>
              <a:t>T</a:t>
            </a:r>
            <a:r>
              <a:rPr lang="de-DE" sz="1800" dirty="0" smtClean="0"/>
              <a:t> = 12 </a:t>
            </a:r>
            <a:r>
              <a:rPr lang="de-DE" sz="1800" dirty="0" err="1" smtClean="0"/>
              <a:t>GeV</a:t>
            </a:r>
            <a:r>
              <a:rPr lang="de-DE" sz="1800" dirty="0" smtClean="0"/>
              <a:t>/c</a:t>
            </a:r>
            <a:endParaRPr lang="de-DE" sz="1800" dirty="0"/>
          </a:p>
        </p:txBody>
      </p:sp>
      <p:sp>
        <p:nvSpPr>
          <p:cNvPr id="6" name="Rechteck 5"/>
          <p:cNvSpPr/>
          <p:nvPr/>
        </p:nvSpPr>
        <p:spPr>
          <a:xfrm>
            <a:off x="7380312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800" dirty="0" err="1"/>
              <a:t>p</a:t>
            </a:r>
            <a:r>
              <a:rPr lang="de-DE" sz="1800" baseline="-25000" dirty="0" err="1"/>
              <a:t>T</a:t>
            </a:r>
            <a:r>
              <a:rPr lang="de-DE" sz="1800" dirty="0"/>
              <a:t> = 0</a:t>
            </a:r>
          </a:p>
          <a:p>
            <a:pPr lvl="0"/>
            <a:endParaRPr lang="de-DE" sz="1800" dirty="0"/>
          </a:p>
          <a:p>
            <a:pPr lvl="0"/>
            <a:endParaRPr lang="de-DE" sz="1800" dirty="0"/>
          </a:p>
          <a:p>
            <a:pPr lvl="0"/>
            <a:endParaRPr lang="de-DE" sz="1800" dirty="0"/>
          </a:p>
          <a:p>
            <a:pPr lvl="0"/>
            <a:endParaRPr lang="de-DE" sz="1800" dirty="0"/>
          </a:p>
          <a:p>
            <a:pPr lvl="0"/>
            <a:endParaRPr lang="de-DE" sz="1800" dirty="0"/>
          </a:p>
          <a:p>
            <a:pPr lvl="0"/>
            <a:endParaRPr lang="de-DE" sz="1800" dirty="0"/>
          </a:p>
          <a:p>
            <a:pPr lvl="0"/>
            <a:r>
              <a:rPr lang="de-DE" sz="1800" dirty="0" err="1"/>
              <a:t>p</a:t>
            </a:r>
            <a:r>
              <a:rPr lang="de-DE" sz="1800" baseline="-25000" dirty="0" err="1"/>
              <a:t>T</a:t>
            </a:r>
            <a:r>
              <a:rPr lang="de-DE" sz="1800" dirty="0"/>
              <a:t> = 12 </a:t>
            </a:r>
            <a:r>
              <a:rPr lang="de-DE" sz="1800" dirty="0" err="1"/>
              <a:t>GeV</a:t>
            </a:r>
            <a:r>
              <a:rPr lang="de-DE" sz="1800" dirty="0"/>
              <a:t>/c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382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Integrand</a:t>
            </a:r>
          </a:p>
          <a:p>
            <a:r>
              <a:rPr lang="en-US" sz="2000" dirty="0" smtClean="0"/>
              <a:t>   in the </a:t>
            </a:r>
          </a:p>
          <a:p>
            <a:r>
              <a:rPr lang="en-US" sz="2000" dirty="0" smtClean="0"/>
              <a:t>transverse</a:t>
            </a:r>
          </a:p>
          <a:p>
            <a:r>
              <a:rPr lang="en-US" sz="2000" dirty="0" smtClean="0"/>
              <a:t>   plane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8600" y="6172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/>
              <a:t>J. Phys. </a:t>
            </a:r>
            <a:r>
              <a:rPr lang="en-US" sz="1400" dirty="0" smtClean="0"/>
              <a:t>G41,</a:t>
            </a:r>
          </a:p>
          <a:p>
            <a:r>
              <a:rPr lang="en-US" sz="1400" dirty="0" smtClean="0"/>
              <a:t> 095003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4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ISMD_2017_Tlaxcala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-99392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352B99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Topics</a:t>
            </a:r>
            <a:endParaRPr lang="en-US" sz="2400" b="1" dirty="0">
              <a:solidFill>
                <a:srgbClr val="352B99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1520" y="548680"/>
            <a:ext cx="937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3300"/>
                </a:solidFill>
                <a:latin typeface="Arial"/>
                <a:cs typeface="Arial"/>
              </a:rPr>
              <a:t>1. Introduction: </a:t>
            </a:r>
            <a:r>
              <a:rPr lang="en-US" sz="2200" dirty="0" err="1" smtClean="0">
                <a:solidFill>
                  <a:srgbClr val="0000FF"/>
                </a:solidFill>
                <a:latin typeface="Arial"/>
                <a:cs typeface="Arial"/>
              </a:rPr>
              <a:t>ϒ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suppression </a:t>
            </a:r>
            <a:r>
              <a:rPr lang="en-US" sz="2200" dirty="0" smtClean="0">
                <a:solidFill>
                  <a:srgbClr val="003300"/>
                </a:solidFill>
                <a:latin typeface="Arial"/>
                <a:cs typeface="Arial"/>
              </a:rPr>
              <a:t>in the Quark-Gluon Plasma 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2. Model for </a:t>
            </a:r>
            <a:r>
              <a:rPr lang="en-US" sz="2200" dirty="0" err="1" smtClean="0">
                <a:solidFill>
                  <a:srgbClr val="0000FF"/>
                </a:solidFill>
                <a:latin typeface="Arial"/>
                <a:cs typeface="Arial"/>
              </a:rPr>
              <a:t>bottomonium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suppression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 2.1 Complex potential: </a:t>
            </a:r>
            <a:r>
              <a:rPr lang="en-US" sz="1800" dirty="0" smtClean="0">
                <a:solidFill>
                  <a:srgbClr val="003300"/>
                </a:solidFill>
                <a:latin typeface="Arial"/>
                <a:cs typeface="Arial"/>
              </a:rPr>
              <a:t>Screening and damping</a:t>
            </a:r>
            <a:endParaRPr lang="en-US" sz="18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   2.2 Gluon-induced dissociation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   2.3 Hydrodynamic expansion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   2.4 Feed-down cascade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  2.5 Relativistic Doppler effect; </a:t>
            </a:r>
            <a:r>
              <a:rPr lang="en-US" sz="1800" dirty="0" err="1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-dependent results vs. data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3. Comparison with centrality-dependent data</a:t>
            </a:r>
          </a:p>
          <a:p>
            <a:pPr marL="457200" lvl="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   3.1 193 </a:t>
            </a:r>
            <a:r>
              <a:rPr lang="en-US" sz="1800" dirty="0" err="1" smtClean="0">
                <a:solidFill>
                  <a:srgbClr val="0000FF"/>
                </a:solidFill>
                <a:latin typeface="Arial"/>
                <a:cs typeface="Arial"/>
              </a:rPr>
              <a:t>GeV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UU: STAR @ RHIC</a:t>
            </a:r>
          </a:p>
          <a:p>
            <a:pPr marL="457200" lvl="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   3.2  2.76 </a:t>
            </a:r>
            <a:r>
              <a:rPr lang="en-US" sz="1800" dirty="0" err="1" smtClean="0">
                <a:solidFill>
                  <a:srgbClr val="0000FF"/>
                </a:solidFill>
                <a:latin typeface="Arial"/>
                <a:cs typeface="Arial"/>
              </a:rPr>
              <a:t>TeV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/>
                <a:cs typeface="Arial"/>
              </a:rPr>
              <a:t>PbPb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: CMS and ALICE @  LHC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. Prediction for 5.02 </a:t>
            </a:r>
            <a:r>
              <a:rPr lang="en-US" sz="2200" dirty="0" err="1">
                <a:solidFill>
                  <a:srgbClr val="0000FF"/>
                </a:solidFill>
                <a:latin typeface="Arial"/>
                <a:cs typeface="Arial"/>
              </a:rPr>
              <a:t>TeV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/>
                <a:cs typeface="Arial"/>
              </a:rPr>
              <a:t>PbPb</a:t>
            </a:r>
            <a:endParaRPr lang="en-US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3300"/>
                </a:solidFill>
                <a:latin typeface="Arial"/>
                <a:cs typeface="Arial"/>
              </a:rPr>
              <a:t>5</a:t>
            </a:r>
            <a:r>
              <a:rPr lang="en-US" sz="2200" dirty="0">
                <a:solidFill>
                  <a:srgbClr val="003300"/>
                </a:solidFill>
                <a:latin typeface="Arial"/>
                <a:cs typeface="Arial"/>
              </a:rPr>
              <a:t>. Conclusion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26D49E-E37F-2249-8151-AC31A5FC67BE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06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/>
          <p:nvPr/>
        </p:nvSpPr>
        <p:spPr>
          <a:xfrm>
            <a:off x="323528" y="116632"/>
            <a:ext cx="8820472" cy="271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2.4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Feed-down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cascade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       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including </a:t>
            </a:r>
            <a:r>
              <a:rPr lang="en-US" sz="1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800" baseline="-25000" dirty="0" err="1" smtClean="0">
                <a:solidFill>
                  <a:srgbClr val="0000FF"/>
                </a:solidFill>
                <a:latin typeface="+mj-lt"/>
              </a:rPr>
              <a:t>nP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states; </a:t>
            </a:r>
            <a:r>
              <a:rPr lang="de-DE" sz="1800" dirty="0" smtClean="0">
                <a:solidFill>
                  <a:srgbClr val="FF0000"/>
                </a:solidFill>
              </a:rPr>
              <a:t>relative </a:t>
            </a:r>
            <a:r>
              <a:rPr lang="de-DE" sz="1800" dirty="0" err="1">
                <a:solidFill>
                  <a:srgbClr val="FF0000"/>
                </a:solidFill>
              </a:rPr>
              <a:t>initial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populations</a:t>
            </a:r>
            <a:r>
              <a:rPr lang="de-DE" sz="1800" dirty="0">
                <a:solidFill>
                  <a:srgbClr val="FF0000"/>
                </a:solidFill>
              </a:rPr>
              <a:t> in </a:t>
            </a:r>
            <a:r>
              <a:rPr lang="de-DE" sz="1800" dirty="0" smtClean="0">
                <a:solidFill>
                  <a:srgbClr val="FF0000"/>
                </a:solidFill>
              </a:rPr>
              <a:t>pp </a:t>
            </a:r>
            <a:r>
              <a:rPr lang="de-DE" sz="1800" dirty="0" err="1" smtClean="0">
                <a:solidFill>
                  <a:srgbClr val="FF0000"/>
                </a:solidFill>
              </a:rPr>
              <a:t>computed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using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an</a:t>
            </a:r>
          </a:p>
          <a:p>
            <a:pPr>
              <a:spcBef>
                <a:spcPts val="600"/>
              </a:spcBef>
            </a:pP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         </a:t>
            </a:r>
            <a:r>
              <a:rPr lang="de-DE" sz="1800" dirty="0" err="1">
                <a:solidFill>
                  <a:srgbClr val="FF0000"/>
                </a:solidFill>
              </a:rPr>
              <a:t>inverted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cascade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from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the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final </a:t>
            </a:r>
            <a:r>
              <a:rPr lang="de-DE" sz="1800" dirty="0" err="1" smtClean="0">
                <a:solidFill>
                  <a:srgbClr val="FF0000"/>
                </a:solidFill>
              </a:rPr>
              <a:t>populations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measured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by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CMS </a:t>
            </a:r>
            <a:r>
              <a:rPr lang="de-DE" sz="1800" dirty="0" err="1">
                <a:solidFill>
                  <a:srgbClr val="FF0000"/>
                </a:solidFill>
              </a:rPr>
              <a:t>and</a:t>
            </a:r>
            <a:r>
              <a:rPr lang="de-DE" sz="1800" dirty="0">
                <a:solidFill>
                  <a:srgbClr val="FF0000"/>
                </a:solidFill>
              </a:rPr>
              <a:t> CDF(      </a:t>
            </a:r>
            <a:r>
              <a:rPr lang="de-DE" sz="1800" dirty="0" smtClean="0">
                <a:solidFill>
                  <a:srgbClr val="FF0000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        </a:t>
            </a:r>
            <a:r>
              <a:rPr lang="de-DE" sz="1800" dirty="0" smtClean="0">
                <a:solidFill>
                  <a:srgbClr val="0000FF"/>
                </a:solidFill>
              </a:rPr>
              <a:t> Feed-down </a:t>
            </a:r>
            <a:r>
              <a:rPr lang="de-DE" sz="1800" dirty="0" err="1" smtClean="0">
                <a:solidFill>
                  <a:srgbClr val="0000FF"/>
                </a:solidFill>
              </a:rPr>
              <a:t>is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reduced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if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excited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states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are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screened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or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depopulated</a:t>
            </a:r>
            <a:endParaRPr lang="de-DE" sz="1800" dirty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de-DE" sz="1800" dirty="0" smtClean="0">
                <a:solidFill>
                  <a:srgbClr val="FF0000"/>
                </a:solidFill>
              </a:rPr>
              <a:t> </a:t>
            </a:r>
            <a:endParaRPr lang="de-DE" sz="1800" dirty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3212976"/>
            <a:ext cx="11729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    </a:t>
            </a:r>
            <a:r>
              <a:rPr lang="de-DE" sz="1800" dirty="0" err="1" smtClean="0">
                <a:solidFill>
                  <a:srgbClr val="0000FF"/>
                </a:solidFill>
              </a:rPr>
              <a:t>N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initial</a:t>
            </a:r>
            <a:endParaRPr lang="de-DE" sz="1800" baseline="-25000" dirty="0" smtClean="0">
              <a:solidFill>
                <a:srgbClr val="0000FF"/>
              </a:solidFill>
            </a:endParaRPr>
          </a:p>
          <a:p>
            <a:endParaRPr lang="de-DE" sz="1800" baseline="-25000" dirty="0">
              <a:solidFill>
                <a:srgbClr val="0000FF"/>
              </a:solidFill>
            </a:endParaRPr>
          </a:p>
          <a:p>
            <a:endParaRPr lang="de-DE" sz="1800" baseline="-25000" dirty="0" smtClean="0">
              <a:solidFill>
                <a:srgbClr val="0000FF"/>
              </a:solidFill>
            </a:endParaRPr>
          </a:p>
          <a:p>
            <a:endParaRPr lang="de-DE" sz="1800" baseline="-25000" dirty="0">
              <a:solidFill>
                <a:srgbClr val="0000FF"/>
              </a:solidFill>
            </a:endParaRPr>
          </a:p>
          <a:p>
            <a:r>
              <a:rPr lang="de-DE" sz="1800" dirty="0" smtClean="0">
                <a:solidFill>
                  <a:srgbClr val="0000FF"/>
                </a:solidFill>
              </a:rPr>
              <a:t>3S: 0.324</a:t>
            </a:r>
          </a:p>
          <a:p>
            <a:endParaRPr lang="de-DE" sz="1800" dirty="0">
              <a:solidFill>
                <a:srgbClr val="0000FF"/>
              </a:solidFill>
            </a:endParaRPr>
          </a:p>
          <a:p>
            <a:endParaRPr lang="de-DE" sz="1800" dirty="0" smtClean="0">
              <a:solidFill>
                <a:srgbClr val="0000FF"/>
              </a:solidFill>
            </a:endParaRPr>
          </a:p>
          <a:p>
            <a:r>
              <a:rPr lang="de-DE" sz="1800" dirty="0" smtClean="0">
                <a:solidFill>
                  <a:srgbClr val="0000FF"/>
                </a:solidFill>
              </a:rPr>
              <a:t>2S: 0.367</a:t>
            </a:r>
          </a:p>
          <a:p>
            <a:endParaRPr lang="de-DE" sz="1800" dirty="0">
              <a:solidFill>
                <a:srgbClr val="0000FF"/>
              </a:solidFill>
            </a:endParaRPr>
          </a:p>
          <a:p>
            <a:endParaRPr lang="de-DE" sz="1800" dirty="0" smtClean="0">
              <a:solidFill>
                <a:srgbClr val="0000FF"/>
              </a:solidFill>
            </a:endParaRPr>
          </a:p>
          <a:p>
            <a:endParaRPr lang="de-DE" sz="1800" dirty="0">
              <a:solidFill>
                <a:srgbClr val="0000FF"/>
              </a:solidFill>
            </a:endParaRPr>
          </a:p>
          <a:p>
            <a:endParaRPr lang="de-DE" sz="1800" dirty="0" smtClean="0">
              <a:solidFill>
                <a:srgbClr val="0000FF"/>
              </a:solidFill>
            </a:endParaRPr>
          </a:p>
          <a:p>
            <a:r>
              <a:rPr lang="de-DE" sz="1800" dirty="0" smtClean="0">
                <a:solidFill>
                  <a:srgbClr val="0000FF"/>
                </a:solidFill>
              </a:rPr>
              <a:t>1S: 0.373</a:t>
            </a:r>
            <a:endParaRPr lang="de-DE" sz="1800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812360" y="3573016"/>
            <a:ext cx="1172917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800" dirty="0" err="1" smtClean="0">
                <a:solidFill>
                  <a:srgbClr val="0000FF"/>
                </a:solidFill>
              </a:rPr>
              <a:t>N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initial</a:t>
            </a:r>
            <a:endParaRPr lang="de-DE" sz="1800" baseline="-25000" dirty="0" smtClean="0">
              <a:solidFill>
                <a:srgbClr val="0000FF"/>
              </a:solidFill>
            </a:endParaRPr>
          </a:p>
          <a:p>
            <a:pPr lvl="0"/>
            <a:endParaRPr lang="de-DE" sz="1800" baseline="-25000" dirty="0">
              <a:solidFill>
                <a:srgbClr val="0000FF"/>
              </a:solidFill>
            </a:endParaRPr>
          </a:p>
          <a:p>
            <a:pPr lvl="0"/>
            <a:endParaRPr lang="de-DE" sz="1800" baseline="-25000" dirty="0" smtClean="0">
              <a:solidFill>
                <a:srgbClr val="0000FF"/>
              </a:solidFill>
            </a:endParaRPr>
          </a:p>
          <a:p>
            <a:pPr lvl="0"/>
            <a:r>
              <a:rPr lang="de-DE" sz="1800" dirty="0" smtClean="0">
                <a:solidFill>
                  <a:srgbClr val="0000FF"/>
                </a:solidFill>
              </a:rPr>
              <a:t>2P: 0.881</a:t>
            </a:r>
            <a:endParaRPr lang="de-DE" sz="1800" dirty="0">
              <a:solidFill>
                <a:srgbClr val="0000FF"/>
              </a:solidFill>
            </a:endParaRPr>
          </a:p>
          <a:p>
            <a:pPr lvl="0"/>
            <a:endParaRPr lang="de-DE" sz="1800" dirty="0">
              <a:solidFill>
                <a:srgbClr val="0000FF"/>
              </a:solidFill>
            </a:endParaRPr>
          </a:p>
          <a:p>
            <a:pPr lvl="0"/>
            <a:endParaRPr lang="de-DE" sz="1800" dirty="0">
              <a:solidFill>
                <a:srgbClr val="0000FF"/>
              </a:solidFill>
            </a:endParaRPr>
          </a:p>
          <a:p>
            <a:pPr lvl="0"/>
            <a:r>
              <a:rPr lang="de-DE" sz="1800" dirty="0" smtClean="0">
                <a:solidFill>
                  <a:srgbClr val="0000FF"/>
                </a:solidFill>
              </a:rPr>
              <a:t>1P: 1.084</a:t>
            </a:r>
            <a:endParaRPr lang="de-DE" sz="1800" dirty="0">
              <a:solidFill>
                <a:srgbClr val="0000FF"/>
              </a:solidFill>
            </a:endParaRPr>
          </a:p>
        </p:txBody>
      </p:sp>
      <p:pic>
        <p:nvPicPr>
          <p:cNvPr id="10" name="Bild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68760"/>
            <a:ext cx="334094" cy="229093"/>
          </a:xfrm>
          <a:prstGeom prst="rect">
            <a:avLst/>
          </a:prstGeom>
        </p:spPr>
      </p:pic>
      <p:pic>
        <p:nvPicPr>
          <p:cNvPr id="11" name="Bild 10" descr="bottomonium-PDG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71184"/>
            <a:ext cx="6200881" cy="4786816"/>
          </a:xfrm>
          <a:prstGeom prst="rect">
            <a:avLst/>
          </a:prstGeom>
          <a:ln>
            <a:solidFill>
              <a:srgbClr val="FFFF00">
                <a:alpha val="0"/>
              </a:srgbClr>
            </a:solidFill>
          </a:ln>
        </p:spPr>
      </p:pic>
      <p:sp>
        <p:nvSpPr>
          <p:cNvPr id="12" name="Frame 11"/>
          <p:cNvSpPr/>
          <p:nvPr/>
        </p:nvSpPr>
        <p:spPr bwMode="auto">
          <a:xfrm>
            <a:off x="5029200" y="3352800"/>
            <a:ext cx="1447800" cy="533400"/>
          </a:xfrm>
          <a:prstGeom prst="frame">
            <a:avLst/>
          </a:prstGeom>
          <a:solidFill>
            <a:srgbClr val="FF6600">
              <a:alpha val="71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ame 12"/>
          <p:cNvSpPr/>
          <p:nvPr/>
        </p:nvSpPr>
        <p:spPr bwMode="auto">
          <a:xfrm>
            <a:off x="2743200" y="3657600"/>
            <a:ext cx="914400" cy="2743200"/>
          </a:xfrm>
          <a:prstGeom prst="frame">
            <a:avLst/>
          </a:prstGeom>
          <a:solidFill>
            <a:srgbClr val="FFFF00">
              <a:alpha val="68000"/>
            </a:srgb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2097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00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28600"/>
            <a:ext cx="3572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More model ingredients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5085184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2290" y="441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27984" y="53732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F. </a:t>
            </a:r>
            <a:r>
              <a:rPr lang="en-US" sz="1400" b="1" dirty="0" err="1" smtClean="0">
                <a:solidFill>
                  <a:srgbClr val="000000"/>
                </a:solidFill>
              </a:rPr>
              <a:t>Nendzig</a:t>
            </a:r>
            <a:r>
              <a:rPr lang="en-US" sz="1400" b="1" dirty="0" smtClean="0">
                <a:solidFill>
                  <a:srgbClr val="000000"/>
                </a:solidFill>
              </a:rPr>
              <a:t> and GW, </a:t>
            </a:r>
            <a:r>
              <a:rPr lang="en-US" sz="1400" b="1" dirty="0">
                <a:solidFill>
                  <a:srgbClr val="000000"/>
                </a:solidFill>
              </a:rPr>
              <a:t>J. Phys. </a:t>
            </a:r>
            <a:r>
              <a:rPr lang="de-DE" sz="1400" b="1" dirty="0">
                <a:solidFill>
                  <a:srgbClr val="000000"/>
                </a:solidFill>
              </a:rPr>
              <a:t>G41, </a:t>
            </a:r>
            <a:r>
              <a:rPr lang="de-DE" sz="1400" b="1" dirty="0" smtClean="0">
                <a:solidFill>
                  <a:srgbClr val="000000"/>
                </a:solidFill>
              </a:rPr>
              <a:t>095003 (2014) </a:t>
            </a:r>
            <a:endParaRPr lang="de-DE" sz="1400" b="1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5148064" y="1196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de-DE" sz="1800" dirty="0">
              <a:solidFill>
                <a:srgbClr val="0000FF"/>
              </a:solidFill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de-DE" sz="1800" dirty="0" err="1" smtClean="0">
                <a:solidFill>
                  <a:srgbClr val="0000FF"/>
                </a:solidFill>
              </a:rPr>
              <a:t>Consider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running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of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the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coupling</a:t>
            </a:r>
            <a:endParaRPr lang="de-DE" sz="1800" dirty="0" smtClean="0">
              <a:solidFill>
                <a:srgbClr val="0000FF"/>
              </a:solidFill>
            </a:endParaRPr>
          </a:p>
          <a:p>
            <a:pPr marL="285750" lvl="0" indent="-285750">
              <a:buFont typeface="Wingdings" charset="2"/>
              <a:buChar char="Ø"/>
            </a:pPr>
            <a:endParaRPr lang="de-DE" sz="1800" dirty="0">
              <a:solidFill>
                <a:srgbClr val="0000FF"/>
              </a:solidFill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de-DE" sz="1800" dirty="0" smtClean="0">
                <a:solidFill>
                  <a:srgbClr val="0000FF"/>
                </a:solidFill>
              </a:rPr>
              <a:t>Transverse </a:t>
            </a:r>
            <a:r>
              <a:rPr lang="de-DE" sz="1800" dirty="0" err="1">
                <a:solidFill>
                  <a:srgbClr val="0000FF"/>
                </a:solidFill>
              </a:rPr>
              <a:t>momentum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distribution</a:t>
            </a:r>
            <a:endParaRPr lang="de-DE" sz="1800" dirty="0" smtClean="0">
              <a:solidFill>
                <a:srgbClr val="0000FF"/>
              </a:solidFill>
            </a:endParaRPr>
          </a:p>
          <a:p>
            <a:pPr lvl="0"/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    </a:t>
            </a:r>
            <a:r>
              <a:rPr lang="de-DE" sz="1800" dirty="0" err="1" smtClean="0">
                <a:solidFill>
                  <a:srgbClr val="0000FF"/>
                </a:solidFill>
              </a:rPr>
              <a:t>of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the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ϒ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included</a:t>
            </a:r>
            <a:r>
              <a:rPr lang="de-DE" sz="1800" dirty="0" smtClean="0">
                <a:solidFill>
                  <a:srgbClr val="0000FF"/>
                </a:solidFill>
              </a:rPr>
              <a:t>, &lt;</a:t>
            </a:r>
            <a:r>
              <a:rPr lang="de-DE" sz="1800" dirty="0" err="1" smtClean="0">
                <a:solidFill>
                  <a:srgbClr val="0000FF"/>
                </a:solidFill>
              </a:rPr>
              <a:t>p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T</a:t>
            </a:r>
            <a:r>
              <a:rPr lang="de-DE" sz="1800" dirty="0" smtClean="0">
                <a:solidFill>
                  <a:srgbClr val="0000FF"/>
                </a:solidFill>
              </a:rPr>
              <a:t>&gt; ≈ 6 </a:t>
            </a:r>
            <a:r>
              <a:rPr lang="de-DE" sz="1800" dirty="0" err="1" smtClean="0">
                <a:solidFill>
                  <a:srgbClr val="0000FF"/>
                </a:solidFill>
              </a:rPr>
              <a:t>GeV</a:t>
            </a:r>
            <a:r>
              <a:rPr lang="de-DE" sz="1800" dirty="0" smtClean="0">
                <a:solidFill>
                  <a:srgbClr val="0000FF"/>
                </a:solidFill>
              </a:rPr>
              <a:t>/c</a:t>
            </a:r>
          </a:p>
          <a:p>
            <a:pPr lvl="0"/>
            <a:endParaRPr lang="de-DE" sz="1800" dirty="0">
              <a:solidFill>
                <a:srgbClr val="0000FF"/>
              </a:solidFill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Relativistic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Doppler </a:t>
            </a:r>
            <a:r>
              <a:rPr lang="de-DE" sz="1800" dirty="0" err="1" smtClean="0">
                <a:solidFill>
                  <a:srgbClr val="0000FF"/>
                </a:solidFill>
              </a:rPr>
              <a:t>effect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included</a:t>
            </a:r>
            <a:endParaRPr lang="de-DE" sz="1800" dirty="0" smtClean="0">
              <a:solidFill>
                <a:srgbClr val="0000FF"/>
              </a:solidFill>
            </a:endParaRPr>
          </a:p>
          <a:p>
            <a:pPr marL="285750" lvl="0" indent="-285750">
              <a:buFont typeface="Wingdings" charset="2"/>
              <a:buChar char="Ø"/>
            </a:pPr>
            <a:endParaRPr lang="de-DE" sz="1800" dirty="0">
              <a:solidFill>
                <a:srgbClr val="0000FF"/>
              </a:solidFill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T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c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= 160 </a:t>
            </a:r>
            <a:r>
              <a:rPr lang="de-DE" sz="1800" dirty="0" err="1">
                <a:solidFill>
                  <a:srgbClr val="0000FF"/>
                </a:solidFill>
              </a:rPr>
              <a:t>MeV</a:t>
            </a:r>
            <a:endParaRPr lang="de-DE" sz="18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4324350" cy="7876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943600"/>
            <a:ext cx="7484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a</a:t>
            </a:r>
            <a:r>
              <a:rPr lang="en-US" sz="1600" baseline="-25000" dirty="0" err="1" smtClean="0"/>
              <a:t>nl</a:t>
            </a:r>
            <a:r>
              <a:rPr lang="en-US" sz="1600" dirty="0" smtClean="0"/>
              <a:t>(T) depends on the solution 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nl</a:t>
            </a:r>
            <a:r>
              <a:rPr lang="en-US" sz="1600" dirty="0" smtClean="0"/>
              <a:t>(</a:t>
            </a:r>
            <a:r>
              <a:rPr lang="en-US" sz="1600" dirty="0" err="1" smtClean="0"/>
              <a:t>r,T</a:t>
            </a:r>
            <a:r>
              <a:rPr lang="en-US" sz="1600" dirty="0" smtClean="0"/>
              <a:t>) of the Schrödinger eq.: Iterative solution </a:t>
            </a:r>
            <a:endParaRPr lang="en-US" sz="16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6" y="1196752"/>
            <a:ext cx="5198497" cy="35283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27984" y="4437112"/>
            <a:ext cx="1644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© K. Bethke 2016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9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107504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ＭＳ Ｐゴシック" pitchFamily="-65" charset="-128"/>
                <a:cs typeface="ＭＳ Ｐゴシック" pitchFamily="-65" charset="-128"/>
              </a:rPr>
              <a:t>                        Relativistic Doppler effect</a:t>
            </a:r>
            <a:endParaRPr lang="en-US" sz="2400" dirty="0">
              <a:solidFill>
                <a:srgbClr val="0000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73152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2432" y="836712"/>
            <a:ext cx="89644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solidFill>
                  <a:srgbClr val="0000FF"/>
                </a:solidFill>
              </a:rPr>
              <a:t>For</a:t>
            </a:r>
            <a:r>
              <a:rPr lang="de-DE" sz="1800" dirty="0" smtClean="0">
                <a:solidFill>
                  <a:srgbClr val="0000FF"/>
                </a:solidFill>
              </a:rPr>
              <a:t> a finite relative </a:t>
            </a:r>
            <a:r>
              <a:rPr lang="de-DE" sz="1800" dirty="0" err="1" smtClean="0">
                <a:solidFill>
                  <a:srgbClr val="0000FF"/>
                </a:solidFill>
              </a:rPr>
              <a:t>velocity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between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expanding</a:t>
            </a:r>
            <a:r>
              <a:rPr lang="de-DE" sz="1800" dirty="0" smtClean="0">
                <a:solidFill>
                  <a:schemeClr val="tx1"/>
                </a:solidFill>
              </a:rPr>
              <a:t> QGP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bottomium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states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relativistic</a:t>
            </a:r>
            <a:r>
              <a:rPr lang="de-DE" sz="1800" dirty="0" smtClean="0">
                <a:solidFill>
                  <a:srgbClr val="FF0000"/>
                </a:solidFill>
              </a:rPr>
              <a:t> Doppler </a:t>
            </a:r>
            <a:r>
              <a:rPr lang="de-DE" sz="1800" dirty="0" err="1" smtClean="0">
                <a:solidFill>
                  <a:srgbClr val="FF0000"/>
                </a:solidFill>
              </a:rPr>
              <a:t>shift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results</a:t>
            </a:r>
            <a:r>
              <a:rPr lang="de-DE" sz="1800" dirty="0" smtClean="0">
                <a:solidFill>
                  <a:schemeClr val="tx1"/>
                </a:solidFill>
              </a:rPr>
              <a:t> in an angle-</a:t>
            </a:r>
            <a:r>
              <a:rPr lang="de-DE" sz="1800" dirty="0" err="1" smtClean="0">
                <a:solidFill>
                  <a:schemeClr val="tx1"/>
                </a:solidFill>
              </a:rPr>
              <a:t>dependent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effective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temperature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 err="1" smtClean="0">
                <a:solidFill>
                  <a:schemeClr val="tx1"/>
                </a:solidFill>
              </a:rPr>
              <a:t>with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angle </a:t>
            </a:r>
            <a:r>
              <a:rPr lang="el-GR" sz="1800" dirty="0" smtClean="0">
                <a:solidFill>
                  <a:schemeClr val="tx1"/>
                </a:solidFill>
              </a:rPr>
              <a:t>θ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between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medium </a:t>
            </a:r>
            <a:r>
              <a:rPr lang="de-DE" sz="1800" dirty="0" err="1" smtClean="0">
                <a:solidFill>
                  <a:schemeClr val="tx1"/>
                </a:solidFill>
              </a:rPr>
              <a:t>velocity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u</a:t>
            </a:r>
            <a:r>
              <a:rPr lang="de-DE" sz="1800" dirty="0" smtClean="0">
                <a:solidFill>
                  <a:schemeClr val="tx1"/>
                </a:solidFill>
              </a:rPr>
              <a:t> (in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bottomium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restframe</a:t>
            </a:r>
            <a:r>
              <a:rPr lang="de-DE" sz="1800" dirty="0" smtClean="0">
                <a:solidFill>
                  <a:schemeClr val="tx1"/>
                </a:solidFill>
              </a:rPr>
              <a:t>)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direction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incident</a:t>
            </a:r>
            <a:r>
              <a:rPr lang="de-DE" sz="1800" dirty="0" smtClean="0">
                <a:solidFill>
                  <a:schemeClr val="tx1"/>
                </a:solidFill>
              </a:rPr>
              <a:t> light </a:t>
            </a:r>
            <a:r>
              <a:rPr lang="de-DE" sz="1800" dirty="0" err="1" smtClean="0">
                <a:solidFill>
                  <a:schemeClr val="tx1"/>
                </a:solidFill>
              </a:rPr>
              <a:t>parton</a:t>
            </a:r>
            <a:r>
              <a:rPr lang="de-DE" sz="1800" dirty="0" smtClean="0">
                <a:solidFill>
                  <a:schemeClr val="tx1"/>
                </a:solidFill>
              </a:rPr>
              <a:t>. This </a:t>
            </a:r>
            <a:r>
              <a:rPr lang="de-DE" sz="1800" dirty="0" err="1" smtClean="0">
                <a:solidFill>
                  <a:schemeClr val="tx1"/>
                </a:solidFill>
              </a:rPr>
              <a:t>effective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temperature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anisotropic</a:t>
            </a:r>
            <a:r>
              <a:rPr lang="de-DE" sz="1800" dirty="0" smtClean="0">
                <a:solidFill>
                  <a:schemeClr val="tx1"/>
                </a:solidFill>
              </a:rPr>
              <a:t>: </a:t>
            </a:r>
            <a:r>
              <a:rPr lang="de-DE" sz="1800" dirty="0" err="1" smtClean="0">
                <a:solidFill>
                  <a:srgbClr val="0000FF"/>
                </a:solidFill>
              </a:rPr>
              <a:t>blue-shifted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θ</a:t>
            </a:r>
            <a:r>
              <a:rPr lang="de-DE" sz="1800" dirty="0" smtClean="0">
                <a:solidFill>
                  <a:schemeClr val="tx1"/>
                </a:solidFill>
              </a:rPr>
              <a:t> ≈ 0°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, </a:t>
            </a:r>
            <a:r>
              <a:rPr lang="de-DE" sz="1800" dirty="0" err="1" smtClean="0">
                <a:solidFill>
                  <a:srgbClr val="FF0000"/>
                </a:solidFill>
              </a:rPr>
              <a:t>red-shifted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in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opposite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direction</a:t>
            </a:r>
            <a:r>
              <a:rPr lang="de-DE" sz="1800" dirty="0" smtClean="0">
                <a:solidFill>
                  <a:schemeClr val="tx1"/>
                </a:solidFill>
              </a:rPr>
              <a:t>.  </a:t>
            </a:r>
          </a:p>
          <a:p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6156176" y="5733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de-DE" sz="1400" b="1" dirty="0" smtClean="0">
              <a:solidFill>
                <a:srgbClr val="000000"/>
              </a:solidFill>
            </a:endParaRPr>
          </a:p>
          <a:p>
            <a:pPr lvl="0"/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b="1" dirty="0" smtClean="0">
                <a:solidFill>
                  <a:srgbClr val="000000"/>
                </a:solidFill>
              </a:rPr>
              <a:t>   </a:t>
            </a:r>
            <a:endParaRPr lang="en-US" sz="1400" b="1" dirty="0" smtClean="0">
              <a:solidFill>
                <a:srgbClr val="000000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84784"/>
            <a:ext cx="2895600" cy="901700"/>
          </a:xfrm>
          <a:prstGeom prst="rect">
            <a:avLst/>
          </a:prstGeom>
        </p:spPr>
      </p:pic>
      <p:pic>
        <p:nvPicPr>
          <p:cNvPr id="11" name="Bild 10" descr="Velocity0_70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3467100" cy="206692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652120" y="5301208"/>
            <a:ext cx="1000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u</a:t>
            </a:r>
            <a:r>
              <a:rPr lang="de-DE" sz="1600" b="1" dirty="0"/>
              <a:t> </a:t>
            </a:r>
            <a:r>
              <a:rPr lang="de-DE" sz="1600" b="1" dirty="0" smtClean="0"/>
              <a:t>= 0.7 c</a:t>
            </a:r>
            <a:endParaRPr lang="de-DE" sz="1600" b="1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5436096" y="4725144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6300192" y="4509120"/>
            <a:ext cx="1694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θ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</a:rPr>
              <a:t>= </a:t>
            </a:r>
            <a:r>
              <a:rPr lang="de-DE" sz="1600" b="1" dirty="0">
                <a:solidFill>
                  <a:schemeClr val="tx1"/>
                </a:solidFill>
              </a:rPr>
              <a:t>0</a:t>
            </a:r>
            <a:r>
              <a:rPr lang="de-DE" sz="1600" b="1" dirty="0" smtClean="0">
                <a:solidFill>
                  <a:schemeClr val="tx1"/>
                </a:solidFill>
              </a:rPr>
              <a:t>°, </a:t>
            </a:r>
            <a:r>
              <a:rPr lang="de-DE" sz="1600" b="1" dirty="0" err="1" smtClean="0">
                <a:solidFill>
                  <a:srgbClr val="0000FF"/>
                </a:solidFill>
              </a:rPr>
              <a:t>blueshift</a:t>
            </a:r>
            <a:endParaRPr lang="de-DE" sz="1600" b="1" dirty="0">
              <a:solidFill>
                <a:srgbClr val="0000FF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>
            <a:off x="1259632" y="4725144"/>
            <a:ext cx="50405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251520" y="4509120"/>
            <a:ext cx="95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θ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</a:rPr>
              <a:t>= 180</a:t>
            </a:r>
            <a:r>
              <a:rPr lang="de-DE" sz="1600" b="1" dirty="0">
                <a:solidFill>
                  <a:schemeClr val="tx1"/>
                </a:solidFill>
              </a:rPr>
              <a:t>°</a:t>
            </a:r>
            <a:endParaRPr lang="de-DE" sz="1600" b="1" dirty="0"/>
          </a:p>
        </p:txBody>
      </p:sp>
      <p:sp>
        <p:nvSpPr>
          <p:cNvPr id="17" name="Rechteck 16"/>
          <p:cNvSpPr/>
          <p:nvPr/>
        </p:nvSpPr>
        <p:spPr>
          <a:xfrm>
            <a:off x="251520" y="4941168"/>
            <a:ext cx="93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600" b="1" dirty="0" err="1" smtClean="0">
                <a:solidFill>
                  <a:srgbClr val="FF0000"/>
                </a:solidFill>
              </a:rPr>
              <a:t>redshift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30629" y="5949280"/>
            <a:ext cx="837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This </a:t>
            </a:r>
            <a:r>
              <a:rPr lang="de-DE" sz="1800" dirty="0" err="1" smtClean="0">
                <a:solidFill>
                  <a:srgbClr val="0000FF"/>
                </a:solidFill>
              </a:rPr>
              <a:t>has</a:t>
            </a:r>
            <a:r>
              <a:rPr lang="de-DE" sz="1800" dirty="0" smtClean="0">
                <a:solidFill>
                  <a:srgbClr val="0000FF"/>
                </a:solidFill>
              </a:rPr>
              <a:t> a </a:t>
            </a:r>
            <a:r>
              <a:rPr lang="de-DE" sz="1800" dirty="0" err="1" smtClean="0">
                <a:solidFill>
                  <a:srgbClr val="0000FF"/>
                </a:solidFill>
              </a:rPr>
              <a:t>significant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effect</a:t>
            </a:r>
            <a:r>
              <a:rPr lang="de-DE" sz="1800" dirty="0" smtClean="0">
                <a:solidFill>
                  <a:srgbClr val="0000FF"/>
                </a:solidFill>
              </a:rPr>
              <a:t> on </a:t>
            </a:r>
            <a:r>
              <a:rPr lang="de-DE" sz="1800" dirty="0" err="1" smtClean="0">
                <a:solidFill>
                  <a:srgbClr val="0000FF"/>
                </a:solidFill>
              </a:rPr>
              <a:t>the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transverse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momentum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distributions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of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the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ϒ‘s</a:t>
            </a:r>
            <a:r>
              <a:rPr lang="de-DE" sz="1800" dirty="0" smtClean="0">
                <a:solidFill>
                  <a:srgbClr val="0000FF"/>
                </a:solidFill>
              </a:rPr>
              <a:t>:</a:t>
            </a:r>
            <a:endParaRPr lang="de-DE" sz="1800" dirty="0">
              <a:solidFill>
                <a:srgbClr val="0000FF"/>
              </a:solidFill>
            </a:endParaRPr>
          </a:p>
          <a:p>
            <a:r>
              <a:rPr lang="de-DE" sz="1800" dirty="0" err="1" smtClean="0">
                <a:solidFill>
                  <a:srgbClr val="0000FF"/>
                </a:solidFill>
              </a:rPr>
              <a:t>It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leads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to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more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suppression</a:t>
            </a:r>
            <a:r>
              <a:rPr lang="de-DE" sz="1800" dirty="0" smtClean="0">
                <a:solidFill>
                  <a:srgbClr val="0000FF"/>
                </a:solidFill>
              </a:rPr>
              <a:t> in </a:t>
            </a:r>
            <a:r>
              <a:rPr lang="de-DE" sz="1800" dirty="0" err="1" smtClean="0">
                <a:solidFill>
                  <a:srgbClr val="0000FF"/>
                </a:solidFill>
              </a:rPr>
              <a:t>the</a:t>
            </a:r>
            <a:r>
              <a:rPr lang="de-DE" sz="1800" dirty="0" smtClean="0">
                <a:solidFill>
                  <a:srgbClr val="0000FF"/>
                </a:solidFill>
              </a:rPr>
              <a:t> high-</a:t>
            </a:r>
            <a:r>
              <a:rPr lang="de-DE" sz="1800" dirty="0" err="1" smtClean="0">
                <a:solidFill>
                  <a:srgbClr val="0000FF"/>
                </a:solidFill>
              </a:rPr>
              <a:t>p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region</a:t>
            </a:r>
            <a:r>
              <a:rPr lang="de-DE" sz="1800" dirty="0" smtClean="0">
                <a:solidFill>
                  <a:srgbClr val="0000FF"/>
                </a:solidFill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33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570FB-82E7-1545-9448-87F3731B0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251520" y="260648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Transverse momentum dependence of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cs typeface="Symbol" charset="2"/>
              </a:rPr>
              <a:t>ϒ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S) suppression in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PbPb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at 2.76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TeV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W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idth-averaging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73152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20072" y="2852936"/>
            <a:ext cx="3149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0000FF"/>
                </a:solidFill>
              </a:rPr>
              <a:t>Including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reduced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feed</a:t>
            </a:r>
            <a:r>
              <a:rPr lang="de-DE" sz="1800" dirty="0" smtClean="0">
                <a:solidFill>
                  <a:srgbClr val="0000FF"/>
                </a:solidFill>
              </a:rPr>
              <a:t>-down</a:t>
            </a:r>
            <a:endParaRPr lang="de-DE" sz="1800" baseline="-25000" dirty="0" smtClean="0">
              <a:solidFill>
                <a:srgbClr val="0000FF"/>
              </a:solidFill>
            </a:endParaRPr>
          </a:p>
          <a:p>
            <a:endParaRPr lang="de-DE" sz="1800" baseline="-25000" dirty="0" smtClean="0">
              <a:solidFill>
                <a:srgbClr val="FF0000"/>
              </a:solidFill>
            </a:endParaRPr>
          </a:p>
          <a:p>
            <a:endParaRPr lang="de-DE" sz="18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48064" y="3933056"/>
            <a:ext cx="376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(</a:t>
            </a:r>
            <a:r>
              <a:rPr lang="de-DE" sz="1800" dirty="0" err="1" smtClean="0">
                <a:solidFill>
                  <a:srgbClr val="0000FF"/>
                </a:solidFill>
              </a:rPr>
              <a:t>t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F</a:t>
            </a:r>
            <a:r>
              <a:rPr lang="de-DE" sz="1800" dirty="0" smtClean="0">
                <a:solidFill>
                  <a:srgbClr val="0000FF"/>
                </a:solidFill>
              </a:rPr>
              <a:t>= 0.4 </a:t>
            </a:r>
            <a:r>
              <a:rPr lang="de-DE" sz="1800" dirty="0" err="1" smtClean="0">
                <a:solidFill>
                  <a:srgbClr val="0000FF"/>
                </a:solidFill>
              </a:rPr>
              <a:t>fm</a:t>
            </a:r>
            <a:r>
              <a:rPr lang="de-DE" sz="1800" dirty="0" smtClean="0">
                <a:solidFill>
                  <a:srgbClr val="0000FF"/>
                </a:solidFill>
              </a:rPr>
              <a:t>/c; </a:t>
            </a:r>
            <a:r>
              <a:rPr lang="de-DE" sz="1800" dirty="0" err="1" smtClean="0">
                <a:solidFill>
                  <a:srgbClr val="0000FF"/>
                </a:solidFill>
              </a:rPr>
              <a:t>prel</a:t>
            </a:r>
            <a:r>
              <a:rPr lang="de-DE" sz="1800" dirty="0" smtClean="0">
                <a:solidFill>
                  <a:srgbClr val="0000FF"/>
                </a:solidFill>
              </a:rPr>
              <a:t>. CMS </a:t>
            </a:r>
            <a:r>
              <a:rPr lang="de-DE" sz="1800" dirty="0" err="1" smtClean="0">
                <a:solidFill>
                  <a:srgbClr val="0000FF"/>
                </a:solidFill>
              </a:rPr>
              <a:t>data</a:t>
            </a:r>
            <a:r>
              <a:rPr lang="de-DE" sz="1800" dirty="0" smtClean="0">
                <a:solidFill>
                  <a:srgbClr val="0000FF"/>
                </a:solidFill>
              </a:rPr>
              <a:t> 2015)</a:t>
            </a:r>
          </a:p>
        </p:txBody>
      </p:sp>
      <p:sp>
        <p:nvSpPr>
          <p:cNvPr id="20" name="Rectangle 21"/>
          <p:cNvSpPr/>
          <p:nvPr/>
        </p:nvSpPr>
        <p:spPr>
          <a:xfrm>
            <a:off x="5220072" y="46531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>
                <a:solidFill>
                  <a:srgbClr val="000000"/>
                </a:solidFill>
              </a:rPr>
              <a:t> J. </a:t>
            </a:r>
            <a:r>
              <a:rPr lang="en-US" sz="1400" b="1" dirty="0" err="1">
                <a:solidFill>
                  <a:srgbClr val="000000"/>
                </a:solidFill>
              </a:rPr>
              <a:t>Hoelck</a:t>
            </a:r>
            <a:r>
              <a:rPr lang="en-US" sz="1400" b="1" dirty="0">
                <a:solidFill>
                  <a:srgbClr val="000000"/>
                </a:solidFill>
              </a:rPr>
              <a:t>, F. </a:t>
            </a:r>
            <a:r>
              <a:rPr lang="en-US" sz="1400" b="1" dirty="0" err="1">
                <a:solidFill>
                  <a:srgbClr val="000000"/>
                </a:solidFill>
              </a:rPr>
              <a:t>Nendzig</a:t>
            </a:r>
            <a:r>
              <a:rPr lang="en-US" sz="1400" b="1" dirty="0">
                <a:solidFill>
                  <a:srgbClr val="000000"/>
                </a:solidFill>
              </a:rPr>
              <a:t> and GW,  </a:t>
            </a:r>
          </a:p>
          <a:p>
            <a:pPr lvl="0"/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nb-NO" sz="1400" b="1" dirty="0" err="1" smtClean="0">
                <a:solidFill>
                  <a:srgbClr val="000000"/>
                </a:solidFill>
              </a:rPr>
              <a:t>Phys</a:t>
            </a:r>
            <a:r>
              <a:rPr lang="nb-NO" sz="1400" b="1" dirty="0" smtClean="0">
                <a:solidFill>
                  <a:srgbClr val="000000"/>
                </a:solidFill>
              </a:rPr>
              <a:t>. Rev. C 95, 024905 (2017)</a:t>
            </a:r>
          </a:p>
          <a:p>
            <a:pPr lvl="0"/>
            <a:r>
              <a:rPr lang="nb-NO" sz="1400" b="1" dirty="0">
                <a:solidFill>
                  <a:srgbClr val="000000"/>
                </a:solidFill>
              </a:rPr>
              <a:t> </a:t>
            </a:r>
            <a:r>
              <a:rPr lang="nb-NO" sz="1400" b="1" dirty="0" smtClean="0">
                <a:solidFill>
                  <a:srgbClr val="000000"/>
                </a:solidFill>
              </a:rPr>
              <a:t>  </a:t>
            </a:r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32040" y="2636912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>
                <a:latin typeface="Wingdings"/>
                <a:ea typeface="Wingdings"/>
                <a:cs typeface="Wingdings"/>
              </a:rPr>
              <a:t>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932040" y="2852936"/>
            <a:ext cx="279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>
                <a:latin typeface="Wingdings"/>
                <a:ea typeface="Wingdings"/>
                <a:cs typeface="Wingdings"/>
              </a:rPr>
              <a:t></a:t>
            </a:r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5220072" y="2564904"/>
            <a:ext cx="307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In-medium </a:t>
            </a:r>
            <a:r>
              <a:rPr lang="de-DE" sz="1800" dirty="0" err="1" smtClean="0">
                <a:solidFill>
                  <a:srgbClr val="0000FF"/>
                </a:solidFill>
              </a:rPr>
              <a:t>suppression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only</a:t>
            </a:r>
            <a:endParaRPr lang="de-DE" sz="1800" dirty="0">
              <a:solidFill>
                <a:srgbClr val="0000FF"/>
              </a:solidFill>
            </a:endParaRPr>
          </a:p>
        </p:txBody>
      </p:sp>
      <p:pic>
        <p:nvPicPr>
          <p:cNvPr id="5" name="Bild 4" descr="fig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752528" cy="54872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63888" y="1844824"/>
            <a:ext cx="86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ϒ</a:t>
            </a:r>
            <a:r>
              <a:rPr lang="de-DE" sz="2000" dirty="0" smtClean="0"/>
              <a:t>(1S)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843808" y="4869160"/>
            <a:ext cx="86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ϒ</a:t>
            </a:r>
            <a:r>
              <a:rPr lang="de-DE" sz="2000" dirty="0" smtClean="0"/>
              <a:t>(2S)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292080" y="5661248"/>
            <a:ext cx="36237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1800" dirty="0" err="1" smtClean="0">
                <a:solidFill>
                  <a:srgbClr val="FF0000"/>
                </a:solidFill>
              </a:rPr>
              <a:t>Reduced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feed</a:t>
            </a:r>
            <a:r>
              <a:rPr lang="de-DE" sz="1800" dirty="0">
                <a:solidFill>
                  <a:srgbClr val="FF0000"/>
                </a:solidFill>
              </a:rPr>
              <a:t>-</a:t>
            </a:r>
            <a:r>
              <a:rPr lang="de-DE" sz="1800" dirty="0" smtClean="0">
                <a:solidFill>
                  <a:srgbClr val="FF0000"/>
                </a:solidFill>
              </a:rPr>
              <a:t>down </a:t>
            </a:r>
            <a:r>
              <a:rPr lang="de-DE" sz="1800" dirty="0" err="1" smtClean="0">
                <a:solidFill>
                  <a:srgbClr val="FF0000"/>
                </a:solidFill>
              </a:rPr>
              <a:t>only</a:t>
            </a:r>
            <a:r>
              <a:rPr lang="de-DE" sz="1800" dirty="0" smtClean="0">
                <a:solidFill>
                  <a:srgbClr val="FF0000"/>
                </a:solidFill>
              </a:rPr>
              <a:t> relevant </a:t>
            </a:r>
          </a:p>
          <a:p>
            <a:pPr lvl="0"/>
            <a:r>
              <a:rPr lang="de-DE" sz="1800" dirty="0" err="1" smtClean="0">
                <a:solidFill>
                  <a:srgbClr val="FF0000"/>
                </a:solidFill>
              </a:rPr>
              <a:t>for</a:t>
            </a:r>
            <a:r>
              <a:rPr lang="de-DE" sz="1800" dirty="0" smtClean="0">
                <a:solidFill>
                  <a:srgbClr val="FF0000"/>
                </a:solidFill>
              </a:rPr>
              <a:t> Y(1S), not </a:t>
            </a:r>
            <a:r>
              <a:rPr lang="de-DE" sz="1800" dirty="0" err="1" smtClean="0">
                <a:solidFill>
                  <a:srgbClr val="FF0000"/>
                </a:solidFill>
              </a:rPr>
              <a:t>for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excited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states</a:t>
            </a:r>
            <a:endParaRPr lang="de-DE" sz="1800" baseline="-250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932040" y="1196752"/>
            <a:ext cx="404660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The </a:t>
            </a:r>
            <a:r>
              <a:rPr lang="de-DE" sz="1800" dirty="0" err="1">
                <a:solidFill>
                  <a:srgbClr val="FF0000"/>
                </a:solidFill>
              </a:rPr>
              <a:t>ϒ</a:t>
            </a:r>
            <a:r>
              <a:rPr lang="de-DE" sz="1800" dirty="0">
                <a:solidFill>
                  <a:srgbClr val="FF0000"/>
                </a:solidFill>
              </a:rPr>
              <a:t>(1S</a:t>
            </a:r>
            <a:r>
              <a:rPr lang="de-DE" sz="1800" dirty="0" smtClean="0">
                <a:solidFill>
                  <a:srgbClr val="FF0000"/>
                </a:solidFill>
              </a:rPr>
              <a:t>) </a:t>
            </a:r>
            <a:r>
              <a:rPr lang="de-DE" sz="1800" dirty="0" err="1" smtClean="0">
                <a:solidFill>
                  <a:srgbClr val="FF0000"/>
                </a:solidFill>
              </a:rPr>
              <a:t>suppression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is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mostly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1800" dirty="0" err="1">
                <a:solidFill>
                  <a:srgbClr val="FF0000"/>
                </a:solidFill>
              </a:rPr>
              <a:t>r</a:t>
            </a:r>
            <a:r>
              <a:rPr lang="de-DE" sz="1800" dirty="0" err="1" smtClean="0">
                <a:solidFill>
                  <a:srgbClr val="FF0000"/>
                </a:solidFill>
              </a:rPr>
              <a:t>educed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feed</a:t>
            </a:r>
            <a:r>
              <a:rPr lang="de-DE" sz="1800" dirty="0" smtClean="0">
                <a:solidFill>
                  <a:srgbClr val="FF0000"/>
                </a:solidFill>
              </a:rPr>
              <a:t>-down (31% in-medium),</a:t>
            </a:r>
          </a:p>
          <a:p>
            <a:r>
              <a:rPr lang="de-DE" sz="1800" dirty="0" err="1">
                <a:solidFill>
                  <a:srgbClr val="FF0000"/>
                </a:solidFill>
              </a:rPr>
              <a:t>t</a:t>
            </a:r>
            <a:r>
              <a:rPr lang="de-DE" sz="1800" dirty="0" err="1" smtClean="0">
                <a:solidFill>
                  <a:srgbClr val="FF0000"/>
                </a:solidFill>
              </a:rPr>
              <a:t>he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ϒ</a:t>
            </a:r>
            <a:r>
              <a:rPr lang="de-DE" sz="1800" dirty="0">
                <a:solidFill>
                  <a:srgbClr val="FF0000"/>
                </a:solidFill>
              </a:rPr>
              <a:t>(2S</a:t>
            </a:r>
            <a:r>
              <a:rPr lang="de-DE" sz="1800" dirty="0" smtClean="0">
                <a:solidFill>
                  <a:srgbClr val="FF0000"/>
                </a:solidFill>
              </a:rPr>
              <a:t>) </a:t>
            </a:r>
            <a:r>
              <a:rPr lang="de-DE" sz="1800" dirty="0" err="1" smtClean="0">
                <a:solidFill>
                  <a:srgbClr val="FF0000"/>
                </a:solidFill>
              </a:rPr>
              <a:t>suppression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primarily</a:t>
            </a:r>
            <a:endParaRPr lang="de-DE" sz="1800" dirty="0" smtClean="0">
              <a:solidFill>
                <a:srgbClr val="FF0000"/>
              </a:solidFill>
            </a:endParaRPr>
          </a:p>
          <a:p>
            <a:r>
              <a:rPr lang="de-DE" sz="1800" dirty="0" smtClean="0">
                <a:solidFill>
                  <a:srgbClr val="FF0000"/>
                </a:solidFill>
              </a:rPr>
              <a:t>in-medium  (94% in min. </a:t>
            </a:r>
            <a:r>
              <a:rPr lang="de-DE" sz="1800" dirty="0" err="1" smtClean="0">
                <a:solidFill>
                  <a:srgbClr val="FF0000"/>
                </a:solidFill>
              </a:rPr>
              <a:t>bias</a:t>
            </a:r>
            <a:r>
              <a:rPr lang="de-DE" sz="1800" dirty="0" smtClean="0">
                <a:solidFill>
                  <a:srgbClr val="FF0000"/>
                </a:solidFill>
              </a:rPr>
              <a:t>)</a:t>
            </a:r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dirty="0" smtClean="0"/>
              <a:t> </a:t>
            </a:r>
            <a:endParaRPr lang="de-DE" sz="1800" dirty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50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570FB-82E7-1545-9448-87F3731B0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1196752"/>
            <a:ext cx="8210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3.1 Theoretical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vs. exp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. (STAR) </a:t>
            </a:r>
            <a:r>
              <a:rPr lang="en-US" sz="2400" kern="0" dirty="0" err="1">
                <a:solidFill>
                  <a:srgbClr val="0000FF"/>
                </a:solidFill>
              </a:rPr>
              <a:t>ϒ</a:t>
            </a:r>
            <a:r>
              <a:rPr lang="en-US" sz="2400" kern="0" dirty="0">
                <a:solidFill>
                  <a:srgbClr val="0000FF"/>
                </a:solidFill>
              </a:rPr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1S)-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suppression factors: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      Centrality dependent,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400" baseline="-25000" dirty="0" err="1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- integrated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80112" y="3861048"/>
            <a:ext cx="25511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</a:rPr>
              <a:t>t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F</a:t>
            </a:r>
            <a:r>
              <a:rPr lang="de-DE" sz="1400" dirty="0" smtClean="0">
                <a:solidFill>
                  <a:srgbClr val="0000FF"/>
                </a:solidFill>
              </a:rPr>
              <a:t>= 0.4 </a:t>
            </a:r>
            <a:r>
              <a:rPr lang="de-DE" sz="1400" dirty="0" err="1" smtClean="0">
                <a:solidFill>
                  <a:srgbClr val="0000FF"/>
                </a:solidFill>
              </a:rPr>
              <a:t>fm</a:t>
            </a:r>
            <a:r>
              <a:rPr lang="de-DE" sz="1400" dirty="0" smtClean="0">
                <a:solidFill>
                  <a:srgbClr val="0000FF"/>
                </a:solidFill>
              </a:rPr>
              <a:t>/c: </a:t>
            </a:r>
            <a:r>
              <a:rPr lang="de-DE" sz="1400" dirty="0" err="1" smtClean="0">
                <a:solidFill>
                  <a:srgbClr val="0000FF"/>
                </a:solidFill>
              </a:rPr>
              <a:t>ϒ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formation</a:t>
            </a:r>
            <a:r>
              <a:rPr lang="de-DE" sz="1400" dirty="0" smtClean="0">
                <a:solidFill>
                  <a:srgbClr val="0000FF"/>
                </a:solidFill>
              </a:rPr>
              <a:t> time</a:t>
            </a:r>
          </a:p>
          <a:p>
            <a:pPr lvl="0"/>
            <a:r>
              <a:rPr lang="de-DE" sz="1400" dirty="0" smtClean="0">
                <a:solidFill>
                  <a:srgbClr val="0000FF"/>
                </a:solidFill>
              </a:rPr>
              <a:t>T</a:t>
            </a:r>
            <a:r>
              <a:rPr lang="de-DE" sz="1400" baseline="-25000" dirty="0">
                <a:solidFill>
                  <a:srgbClr val="0000FF"/>
                </a:solidFill>
              </a:rPr>
              <a:t>0</a:t>
            </a:r>
            <a:r>
              <a:rPr lang="de-DE" sz="1400" dirty="0" smtClean="0">
                <a:solidFill>
                  <a:srgbClr val="0000FF"/>
                </a:solidFill>
              </a:rPr>
              <a:t>= 417 MeV: </a:t>
            </a:r>
            <a:r>
              <a:rPr lang="de-DE" sz="1400" dirty="0" err="1" smtClean="0">
                <a:solidFill>
                  <a:srgbClr val="0000FF"/>
                </a:solidFill>
              </a:rPr>
              <a:t>central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temp</a:t>
            </a:r>
            <a:r>
              <a:rPr lang="de-DE" sz="1400" dirty="0" smtClean="0">
                <a:solidFill>
                  <a:srgbClr val="0000FF"/>
                </a:solidFill>
              </a:rPr>
              <a:t>.</a:t>
            </a:r>
          </a:p>
          <a:p>
            <a:pPr lvl="0"/>
            <a:r>
              <a:rPr lang="de-DE" sz="1400" dirty="0" smtClean="0">
                <a:solidFill>
                  <a:srgbClr val="0000FF"/>
                </a:solidFill>
              </a:rPr>
              <a:t>                    at b = 0 and t = </a:t>
            </a:r>
            <a:r>
              <a:rPr lang="de-DE" sz="1400" dirty="0" err="1" smtClean="0">
                <a:solidFill>
                  <a:srgbClr val="0000FF"/>
                </a:solidFill>
              </a:rPr>
              <a:t>t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F</a:t>
            </a:r>
            <a:endParaRPr lang="de-DE" sz="1400" baseline="-25000" dirty="0" smtClean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5652120" y="53012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>
                <a:solidFill>
                  <a:srgbClr val="000000"/>
                </a:solidFill>
              </a:rPr>
              <a:t>J. </a:t>
            </a:r>
            <a:r>
              <a:rPr lang="en-US" sz="1400" b="1" dirty="0" err="1">
                <a:solidFill>
                  <a:srgbClr val="000000"/>
                </a:solidFill>
              </a:rPr>
              <a:t>Hoelck</a:t>
            </a:r>
            <a:r>
              <a:rPr lang="en-US" sz="1400" b="1" dirty="0">
                <a:solidFill>
                  <a:srgbClr val="000000"/>
                </a:solidFill>
              </a:rPr>
              <a:t>, F. </a:t>
            </a:r>
            <a:r>
              <a:rPr lang="en-US" sz="1400" b="1" dirty="0" err="1">
                <a:solidFill>
                  <a:srgbClr val="000000"/>
                </a:solidFill>
              </a:rPr>
              <a:t>Nendzig</a:t>
            </a:r>
            <a:r>
              <a:rPr lang="en-US" sz="1400" b="1" dirty="0">
                <a:solidFill>
                  <a:srgbClr val="000000"/>
                </a:solidFill>
              </a:rPr>
              <a:t> and GW,  </a:t>
            </a:r>
          </a:p>
          <a:p>
            <a:pPr lvl="0"/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nb-NO" sz="1400" b="1" dirty="0" err="1">
                <a:solidFill>
                  <a:srgbClr val="000000"/>
                </a:solidFill>
              </a:rPr>
              <a:t>Phys</a:t>
            </a:r>
            <a:r>
              <a:rPr lang="nb-NO" sz="1400" b="1" dirty="0">
                <a:solidFill>
                  <a:srgbClr val="000000"/>
                </a:solidFill>
              </a:rPr>
              <a:t>. Rev. C 95, 024905 (2017)</a:t>
            </a:r>
          </a:p>
          <a:p>
            <a:pPr lvl="0"/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076056" y="2636912"/>
            <a:ext cx="304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193 </a:t>
            </a:r>
            <a:r>
              <a:rPr lang="de-DE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GeV</a:t>
            </a:r>
            <a:r>
              <a:rPr lang="de-DE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UU   RHIC</a:t>
            </a:r>
            <a:endParaRPr lang="de-DE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Bild 11" descr="fig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5158548" cy="3641328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403648" y="4293096"/>
            <a:ext cx="86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kern="0" dirty="0" err="1">
                <a:solidFill>
                  <a:srgbClr val="0000FF"/>
                </a:solidFill>
              </a:rPr>
              <a:t>ϒ</a:t>
            </a:r>
            <a:r>
              <a:rPr lang="en-US" sz="2000" kern="0" dirty="0">
                <a:solidFill>
                  <a:srgbClr val="0000FF"/>
                </a:solidFill>
              </a:rPr>
              <a:t>(1S)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332656"/>
            <a:ext cx="673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3. Comparison with centrality-dependent data</a:t>
            </a:r>
            <a:endParaRPr lang="de-DE" sz="24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949280"/>
            <a:ext cx="770384" cy="36379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5949280"/>
            <a:ext cx="486792" cy="3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19872" y="6525344"/>
            <a:ext cx="2895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570FB-82E7-1545-9448-87F3731B0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28600"/>
            <a:ext cx="5585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3.2      2.76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TeV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PbPb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: CMS and ALICE</a:t>
            </a:r>
            <a:endParaRPr lang="en-US" sz="2400" dirty="0">
              <a:solidFill>
                <a:srgbClr val="0000FF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400506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Room for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additional suppression mechanisms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the excited states: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Hadronic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dissociation,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mostly by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pions</a:t>
            </a:r>
            <a:r>
              <a:rPr lang="en-US" sz="1600" kern="0" noProof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i</a:t>
            </a:r>
            <a:r>
              <a:rPr lang="en-US" sz="1600" kern="0" baseline="0" dirty="0" smtClean="0">
                <a:solidFill>
                  <a:sysClr val="windowText" lastClr="000000"/>
                </a:solidFill>
              </a:rPr>
              <a:t>s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one possibility. </a:t>
            </a:r>
            <a:r>
              <a:rPr lang="en-US" sz="1600" kern="0" dirty="0" smtClean="0">
                <a:solidFill>
                  <a:srgbClr val="FF0000"/>
                </a:solidFill>
              </a:rPr>
              <a:t>Thermal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</a:rPr>
              <a:t>pions</a:t>
            </a:r>
            <a:r>
              <a:rPr lang="en-US" sz="1600" kern="0" dirty="0" smtClean="0">
                <a:solidFill>
                  <a:srgbClr val="FF0000"/>
                </a:solidFill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 in-sufficient;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direct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pions</a:t>
            </a:r>
            <a:r>
              <a:rPr lang="en-US" sz="1600" kern="0" dirty="0" smtClean="0">
                <a:solidFill>
                  <a:srgbClr val="0000FF"/>
                </a:solidFill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may contribute,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>
                <a:solidFill>
                  <a:sysClr val="windowText" lastClr="000000"/>
                </a:solidFill>
              </a:rPr>
              <a:t>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electromagnetic dissociation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08104" y="1916832"/>
            <a:ext cx="25511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</a:rPr>
              <a:t>t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F</a:t>
            </a:r>
            <a:r>
              <a:rPr lang="de-DE" sz="1400" dirty="0" smtClean="0">
                <a:solidFill>
                  <a:srgbClr val="0000FF"/>
                </a:solidFill>
              </a:rPr>
              <a:t>= 0.4 </a:t>
            </a:r>
            <a:r>
              <a:rPr lang="de-DE" sz="1400" dirty="0" err="1" smtClean="0">
                <a:solidFill>
                  <a:srgbClr val="0000FF"/>
                </a:solidFill>
              </a:rPr>
              <a:t>fm</a:t>
            </a:r>
            <a:r>
              <a:rPr lang="de-DE" sz="1400" dirty="0" smtClean="0">
                <a:solidFill>
                  <a:srgbClr val="0000FF"/>
                </a:solidFill>
              </a:rPr>
              <a:t>/c: </a:t>
            </a:r>
            <a:r>
              <a:rPr lang="de-DE" sz="1400" dirty="0" err="1" smtClean="0">
                <a:solidFill>
                  <a:srgbClr val="0000FF"/>
                </a:solidFill>
              </a:rPr>
              <a:t>ϒ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formation</a:t>
            </a:r>
            <a:r>
              <a:rPr lang="de-DE" sz="1400" dirty="0" smtClean="0">
                <a:solidFill>
                  <a:srgbClr val="0000FF"/>
                </a:solidFill>
              </a:rPr>
              <a:t> time</a:t>
            </a:r>
          </a:p>
          <a:p>
            <a:pPr lvl="0"/>
            <a:r>
              <a:rPr lang="de-DE" sz="1400" dirty="0" smtClean="0">
                <a:solidFill>
                  <a:srgbClr val="0000FF"/>
                </a:solidFill>
              </a:rPr>
              <a:t>T</a:t>
            </a:r>
            <a:r>
              <a:rPr lang="de-DE" sz="1400" baseline="-25000" dirty="0">
                <a:solidFill>
                  <a:srgbClr val="0000FF"/>
                </a:solidFill>
              </a:rPr>
              <a:t>0</a:t>
            </a:r>
            <a:r>
              <a:rPr lang="de-DE" sz="1400" dirty="0" smtClean="0">
                <a:solidFill>
                  <a:srgbClr val="0000FF"/>
                </a:solidFill>
              </a:rPr>
              <a:t>= 480 MeV: </a:t>
            </a:r>
            <a:r>
              <a:rPr lang="de-DE" sz="1400" dirty="0" err="1" smtClean="0">
                <a:solidFill>
                  <a:srgbClr val="0000FF"/>
                </a:solidFill>
              </a:rPr>
              <a:t>central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temp</a:t>
            </a:r>
            <a:r>
              <a:rPr lang="de-DE" sz="1400" dirty="0" smtClean="0">
                <a:solidFill>
                  <a:srgbClr val="0000FF"/>
                </a:solidFill>
              </a:rPr>
              <a:t>.</a:t>
            </a:r>
          </a:p>
          <a:p>
            <a:pPr lvl="0"/>
            <a:r>
              <a:rPr lang="de-DE" sz="1400" dirty="0" smtClean="0">
                <a:solidFill>
                  <a:srgbClr val="0000FF"/>
                </a:solidFill>
              </a:rPr>
              <a:t>                    at b = 0 and t = </a:t>
            </a:r>
            <a:r>
              <a:rPr lang="de-DE" sz="1400" dirty="0" err="1" smtClean="0">
                <a:solidFill>
                  <a:srgbClr val="0000FF"/>
                </a:solidFill>
              </a:rPr>
              <a:t>t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F</a:t>
            </a:r>
            <a:endParaRPr lang="de-DE" sz="1400" baseline="-25000" dirty="0" smtClean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54102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>
                <a:solidFill>
                  <a:srgbClr val="000000"/>
                </a:solidFill>
              </a:rPr>
              <a:t>J. </a:t>
            </a:r>
            <a:r>
              <a:rPr lang="en-US" sz="1400" b="1" dirty="0" err="1">
                <a:solidFill>
                  <a:srgbClr val="000000"/>
                </a:solidFill>
              </a:rPr>
              <a:t>Hoelck</a:t>
            </a:r>
            <a:r>
              <a:rPr lang="en-US" sz="1400" b="1" dirty="0">
                <a:solidFill>
                  <a:srgbClr val="000000"/>
                </a:solidFill>
              </a:rPr>
              <a:t>, F. </a:t>
            </a:r>
            <a:r>
              <a:rPr lang="en-US" sz="1400" b="1" dirty="0" err="1">
                <a:solidFill>
                  <a:srgbClr val="000000"/>
                </a:solidFill>
              </a:rPr>
              <a:t>Nendzig</a:t>
            </a:r>
            <a:r>
              <a:rPr lang="en-US" sz="1400" b="1" dirty="0">
                <a:solidFill>
                  <a:srgbClr val="000000"/>
                </a:solidFill>
              </a:rPr>
              <a:t> and GW,  </a:t>
            </a:r>
          </a:p>
          <a:p>
            <a:pPr lvl="0"/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nb-NO" sz="1400" b="1" dirty="0" err="1">
                <a:solidFill>
                  <a:srgbClr val="000000"/>
                </a:solidFill>
              </a:rPr>
              <a:t>Phys</a:t>
            </a:r>
            <a:r>
              <a:rPr lang="nb-NO" sz="1400" b="1" dirty="0">
                <a:solidFill>
                  <a:srgbClr val="000000"/>
                </a:solidFill>
              </a:rPr>
              <a:t>. Rev. C 95, 024905 (2017)</a:t>
            </a:r>
          </a:p>
          <a:p>
            <a:pPr lvl="0"/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4932040" y="1052736"/>
            <a:ext cx="3188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2.76 </a:t>
            </a:r>
            <a:r>
              <a:rPr lang="de-DE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TeV</a:t>
            </a:r>
            <a:r>
              <a:rPr lang="de-DE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PbPb</a:t>
            </a:r>
            <a:r>
              <a:rPr lang="de-DE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LHC</a:t>
            </a:r>
            <a:endParaRPr lang="de-DE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Bild 7" descr="fig5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" y="1052736"/>
            <a:ext cx="4860032" cy="567003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63888" y="2276872"/>
            <a:ext cx="867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kern="0" dirty="0" err="1">
                <a:solidFill>
                  <a:srgbClr val="0000FF"/>
                </a:solidFill>
              </a:rPr>
              <a:t>ϒ</a:t>
            </a:r>
            <a:r>
              <a:rPr lang="en-US" sz="2000" kern="0" dirty="0">
                <a:solidFill>
                  <a:srgbClr val="0000FF"/>
                </a:solidFill>
              </a:rPr>
              <a:t>(1S)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03848" y="4653136"/>
            <a:ext cx="867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kern="0" dirty="0" err="1">
                <a:solidFill>
                  <a:srgbClr val="0000FF"/>
                </a:solidFill>
              </a:rPr>
              <a:t>ϒ</a:t>
            </a:r>
            <a:r>
              <a:rPr lang="en-US" sz="2000" kern="0" dirty="0">
                <a:solidFill>
                  <a:srgbClr val="0000FF"/>
                </a:solidFill>
              </a:rPr>
              <a:t>(2S)</a:t>
            </a:r>
          </a:p>
          <a:p>
            <a:endParaRPr lang="de-DE" dirty="0"/>
          </a:p>
        </p:txBody>
      </p:sp>
      <p:sp>
        <p:nvSpPr>
          <p:cNvPr id="20" name="Oval 19"/>
          <p:cNvSpPr/>
          <p:nvPr/>
        </p:nvSpPr>
        <p:spPr bwMode="auto">
          <a:xfrm>
            <a:off x="395536" y="4149080"/>
            <a:ext cx="1600200" cy="2286000"/>
          </a:xfrm>
          <a:prstGeom prst="ellipse">
            <a:avLst/>
          </a:prstGeom>
          <a:solidFill>
            <a:srgbClr val="FFFF00">
              <a:alpha val="1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2097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453336"/>
            <a:ext cx="648072" cy="306034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6453336"/>
            <a:ext cx="360040" cy="2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570FB-82E7-1545-9448-87F3731B0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28600"/>
            <a:ext cx="6417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  2.76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TeV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PbPb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65" charset="-128"/>
                <a:cs typeface="ＭＳ Ｐゴシック" pitchFamily="-65" charset="-128"/>
              </a:rPr>
              <a:t>: Electromagnetic field effects</a:t>
            </a:r>
            <a:endParaRPr lang="en-US" sz="2400" dirty="0">
              <a:solidFill>
                <a:srgbClr val="0000FF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3861048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 significant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lang="en-US" sz="1600" kern="0" dirty="0">
                <a:solidFill>
                  <a:srgbClr val="FF0000"/>
                </a:solidFill>
              </a:rPr>
              <a:t>f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ield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effects: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Although the field decays in the medium on a </a:t>
            </a:r>
            <a:r>
              <a:rPr lang="en-US" sz="1600" kern="0" dirty="0" smtClean="0">
                <a:solidFill>
                  <a:srgbClr val="FF0000"/>
                </a:solidFill>
              </a:rPr>
              <a:t>t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ime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scale that is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larger than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lang="en-US" sz="1600" kern="0" dirty="0" smtClean="0">
                <a:solidFill>
                  <a:srgbClr val="FF0000"/>
                </a:solidFill>
              </a:rPr>
              <a:t>the magnitude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is considerably 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educed such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that it can not </a:t>
            </a:r>
            <a:r>
              <a:rPr lang="en-US" sz="1600" kern="0" dirty="0" smtClean="0">
                <a:solidFill>
                  <a:srgbClr val="FF0000"/>
                </a:solidFill>
              </a:rPr>
              <a:t>produce additional suppression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72200" y="1124744"/>
            <a:ext cx="2659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</a:rPr>
              <a:t>t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F</a:t>
            </a:r>
            <a:r>
              <a:rPr lang="de-DE" sz="1400" dirty="0" smtClean="0">
                <a:solidFill>
                  <a:srgbClr val="0000FF"/>
                </a:solidFill>
              </a:rPr>
              <a:t>= 0.4 </a:t>
            </a:r>
            <a:r>
              <a:rPr lang="de-DE" sz="1400" dirty="0" err="1" smtClean="0">
                <a:solidFill>
                  <a:srgbClr val="0000FF"/>
                </a:solidFill>
              </a:rPr>
              <a:t>fm</a:t>
            </a:r>
            <a:r>
              <a:rPr lang="de-DE" sz="1400" dirty="0" smtClean="0">
                <a:solidFill>
                  <a:srgbClr val="0000FF"/>
                </a:solidFill>
              </a:rPr>
              <a:t>/c: </a:t>
            </a:r>
            <a:r>
              <a:rPr lang="de-DE" sz="1400" dirty="0" err="1" smtClean="0">
                <a:solidFill>
                  <a:srgbClr val="0000FF"/>
                </a:solidFill>
              </a:rPr>
              <a:t>ϒ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formation</a:t>
            </a:r>
            <a:r>
              <a:rPr lang="de-DE" sz="1400" dirty="0" smtClean="0">
                <a:solidFill>
                  <a:srgbClr val="0000FF"/>
                </a:solidFill>
              </a:rPr>
              <a:t> time</a:t>
            </a:r>
          </a:p>
          <a:p>
            <a:pPr lvl="0"/>
            <a:r>
              <a:rPr lang="de-DE" sz="1400" dirty="0" smtClean="0">
                <a:solidFill>
                  <a:srgbClr val="0000FF"/>
                </a:solidFill>
              </a:rPr>
              <a:t>T</a:t>
            </a:r>
            <a:r>
              <a:rPr lang="de-DE" sz="1400" baseline="-25000" dirty="0">
                <a:solidFill>
                  <a:srgbClr val="0000FF"/>
                </a:solidFill>
              </a:rPr>
              <a:t>0</a:t>
            </a:r>
            <a:r>
              <a:rPr lang="de-DE" sz="1400" dirty="0" smtClean="0">
                <a:solidFill>
                  <a:srgbClr val="0000FF"/>
                </a:solidFill>
              </a:rPr>
              <a:t>= 480 MeV: </a:t>
            </a:r>
            <a:r>
              <a:rPr lang="de-DE" sz="1400" dirty="0" err="1" smtClean="0">
                <a:solidFill>
                  <a:srgbClr val="0000FF"/>
                </a:solidFill>
              </a:rPr>
              <a:t>central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temp</a:t>
            </a:r>
            <a:r>
              <a:rPr lang="de-DE" sz="1400" dirty="0" smtClean="0">
                <a:solidFill>
                  <a:srgbClr val="0000FF"/>
                </a:solidFill>
              </a:rPr>
              <a:t>.</a:t>
            </a:r>
          </a:p>
          <a:p>
            <a:pPr lvl="0"/>
            <a:r>
              <a:rPr lang="de-DE" sz="1400" dirty="0" smtClean="0">
                <a:solidFill>
                  <a:srgbClr val="0000FF"/>
                </a:solidFill>
              </a:rPr>
              <a:t>                    at b = 0 and t = </a:t>
            </a:r>
            <a:r>
              <a:rPr lang="de-DE" sz="1400" dirty="0" err="1" smtClean="0">
                <a:solidFill>
                  <a:srgbClr val="0000FF"/>
                </a:solidFill>
              </a:rPr>
              <a:t>t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F</a:t>
            </a:r>
            <a:endParaRPr lang="de-DE" sz="1400" baseline="-25000" dirty="0" smtClean="0">
              <a:solidFill>
                <a:srgbClr val="0000FF"/>
              </a:solidFill>
            </a:endParaRPr>
          </a:p>
          <a:p>
            <a:r>
              <a:rPr lang="de-DE" sz="1400" dirty="0" smtClean="0"/>
              <a:t>QGP </a:t>
            </a:r>
            <a:r>
              <a:rPr lang="de-DE" sz="1400" dirty="0" err="1" smtClean="0"/>
              <a:t>conductivity</a:t>
            </a:r>
            <a:r>
              <a:rPr lang="de-DE" sz="1400" dirty="0" smtClean="0"/>
              <a:t>: </a:t>
            </a:r>
            <a:r>
              <a:rPr lang="de-DE" sz="1400" dirty="0" smtClean="0">
                <a:latin typeface="Symbol" charset="2"/>
                <a:cs typeface="Symbol" charset="2"/>
              </a:rPr>
              <a:t>s</a:t>
            </a:r>
            <a:r>
              <a:rPr lang="de-DE" sz="1400" dirty="0" smtClean="0"/>
              <a:t> = 5.8 </a:t>
            </a:r>
            <a:r>
              <a:rPr lang="de-DE" sz="1400" dirty="0" err="1" smtClean="0"/>
              <a:t>MeV</a:t>
            </a:r>
            <a:endParaRPr lang="de-DE" sz="1400" dirty="0"/>
          </a:p>
        </p:txBody>
      </p:sp>
      <p:sp>
        <p:nvSpPr>
          <p:cNvPr id="27" name="Rectangle 26"/>
          <p:cNvSpPr/>
          <p:nvPr/>
        </p:nvSpPr>
        <p:spPr>
          <a:xfrm>
            <a:off x="6228184" y="60212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 J</a:t>
            </a:r>
            <a:r>
              <a:rPr lang="en-US" sz="1400" b="1" dirty="0">
                <a:solidFill>
                  <a:srgbClr val="000000"/>
                </a:solidFill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</a:rPr>
              <a:t>Hoelck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and GW,  </a:t>
            </a:r>
          </a:p>
          <a:p>
            <a:pPr lvl="0"/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nb-NO" sz="1400" b="1" dirty="0" err="1" smtClean="0">
                <a:solidFill>
                  <a:srgbClr val="000000"/>
                </a:solidFill>
              </a:rPr>
              <a:t>submitted</a:t>
            </a:r>
            <a:r>
              <a:rPr lang="nb-NO" sz="1400" b="1" dirty="0" smtClean="0">
                <a:solidFill>
                  <a:srgbClr val="000000"/>
                </a:solidFill>
              </a:rPr>
              <a:t> to EPJA</a:t>
            </a:r>
            <a:endParaRPr lang="nb-NO" sz="1400" b="1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5" name="Bild 4" descr="RAA cop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" y="1124744"/>
            <a:ext cx="5664200" cy="47625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79712" y="1484784"/>
            <a:ext cx="86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kern="0" dirty="0" err="1">
                <a:solidFill>
                  <a:srgbClr val="0000FF"/>
                </a:solidFill>
              </a:rPr>
              <a:t>ϒ</a:t>
            </a:r>
            <a:r>
              <a:rPr lang="en-US" sz="2000" kern="0" dirty="0">
                <a:solidFill>
                  <a:srgbClr val="0000FF"/>
                </a:solidFill>
              </a:rPr>
              <a:t>(1S)</a:t>
            </a:r>
          </a:p>
        </p:txBody>
      </p:sp>
      <p:sp>
        <p:nvSpPr>
          <p:cNvPr id="11" name="Rechteck 10"/>
          <p:cNvSpPr/>
          <p:nvPr/>
        </p:nvSpPr>
        <p:spPr>
          <a:xfrm>
            <a:off x="827584" y="6093296"/>
            <a:ext cx="3437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CMS data: Phys. </a:t>
            </a:r>
            <a:r>
              <a:rPr lang="en-US" sz="1400" b="1" dirty="0" err="1" smtClean="0">
                <a:solidFill>
                  <a:srgbClr val="000000"/>
                </a:solidFill>
              </a:rPr>
              <a:t>Lett</a:t>
            </a:r>
            <a:r>
              <a:rPr lang="en-US" sz="1400" b="1" dirty="0" smtClean="0">
                <a:solidFill>
                  <a:srgbClr val="000000"/>
                </a:solidFill>
              </a:rPr>
              <a:t>. 770, 357 (2017)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79712" y="3645024"/>
            <a:ext cx="86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kern="0" dirty="0" err="1">
                <a:solidFill>
                  <a:srgbClr val="0000FF"/>
                </a:solidFill>
              </a:rPr>
              <a:t>ϒ</a:t>
            </a:r>
            <a:r>
              <a:rPr lang="en-US" sz="2000" kern="0" dirty="0">
                <a:solidFill>
                  <a:srgbClr val="0000FF"/>
                </a:solidFill>
              </a:rPr>
              <a:t>(2S)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348880"/>
            <a:ext cx="2273424" cy="519239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924944"/>
            <a:ext cx="1765548" cy="285851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284984"/>
            <a:ext cx="1850132" cy="322087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3573016"/>
            <a:ext cx="1740808" cy="32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3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570FB-82E7-1545-9448-87F3731B0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764" y="260648"/>
            <a:ext cx="9088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ＭＳ Ｐゴシック" pitchFamily="-65" charset="-128"/>
              </a:rPr>
              <a:t>4. Prediction for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ea typeface="ＭＳ Ｐゴシック" pitchFamily="-65" charset="-128"/>
                <a:cs typeface="Symbol" charset="2"/>
              </a:rPr>
              <a:t>ϒ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ＭＳ Ｐゴシック" pitchFamily="-65" charset="-128"/>
              </a:rPr>
              <a:t> suppression at 5.02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ＭＳ Ｐゴシック" pitchFamily="-65" charset="-128"/>
              </a:rPr>
              <a:t>TeV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ＭＳ Ｐゴシック" pitchFamily="-65" charset="-128"/>
              </a:rPr>
              <a:t> vs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prel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. CMS data</a:t>
            </a:r>
            <a:endParaRPr lang="en-US" sz="2400" dirty="0">
              <a:solidFill>
                <a:srgbClr val="0000FF"/>
              </a:solidFill>
              <a:ea typeface="ＭＳ Ｐゴシック" pitchFamily="-65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6176" y="60212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   J. </a:t>
            </a:r>
            <a:r>
              <a:rPr lang="en-US" sz="1400" b="1" dirty="0" err="1" smtClean="0">
                <a:solidFill>
                  <a:srgbClr val="000000"/>
                </a:solidFill>
              </a:rPr>
              <a:t>Hoelck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and GW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 (2017)</a:t>
            </a:r>
            <a:endParaRPr lang="de-DE" sz="1400" b="1" dirty="0">
              <a:solidFill>
                <a:srgbClr val="000000"/>
              </a:solidFill>
            </a:endParaRPr>
          </a:p>
          <a:p>
            <a:pPr lvl="0"/>
            <a:r>
              <a:rPr lang="de-DE" sz="1400" b="1" dirty="0">
                <a:solidFill>
                  <a:srgbClr val="000000"/>
                </a:solidFill>
              </a:rPr>
              <a:t>  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6" name="Bild 5" descr="PbPb@5.02TeV-RAA[Y1S]-Npart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886200" cy="2641600"/>
          </a:xfrm>
          <a:prstGeom prst="rect">
            <a:avLst/>
          </a:prstGeom>
        </p:spPr>
      </p:pic>
      <p:pic>
        <p:nvPicPr>
          <p:cNvPr id="9" name="Bild 8" descr="PbPb@5.02TeV-RAA[Y1S]-pT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848100" cy="2641600"/>
          </a:xfrm>
          <a:prstGeom prst="rect">
            <a:avLst/>
          </a:prstGeom>
        </p:spPr>
      </p:pic>
      <p:pic>
        <p:nvPicPr>
          <p:cNvPr id="11" name="Bild 10" descr="PbPb@5.02TeV-RAA[Y2S]-Npart cop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886200" cy="2286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076056" y="3861048"/>
            <a:ext cx="330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Prel</a:t>
            </a:r>
            <a:r>
              <a:rPr lang="de-DE" sz="1400" dirty="0" smtClean="0"/>
              <a:t>. CMS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QM2017, Chicago</a:t>
            </a: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4788024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800" dirty="0" smtClean="0">
                <a:solidFill>
                  <a:srgbClr val="0000FF"/>
                </a:solidFill>
              </a:rPr>
              <a:t>  &lt; 10</a:t>
            </a:r>
            <a:r>
              <a:rPr lang="de-DE" sz="1800" dirty="0">
                <a:solidFill>
                  <a:srgbClr val="0000FF"/>
                </a:solidFill>
              </a:rPr>
              <a:t>% </a:t>
            </a:r>
            <a:r>
              <a:rPr lang="de-DE" sz="1800" dirty="0" err="1">
                <a:solidFill>
                  <a:srgbClr val="0000FF"/>
                </a:solidFill>
              </a:rPr>
              <a:t>higher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suppression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at</a:t>
            </a:r>
            <a:endParaRPr lang="de-DE" sz="1800" dirty="0">
              <a:solidFill>
                <a:srgbClr val="0000FF"/>
              </a:solidFill>
            </a:endParaRPr>
          </a:p>
          <a:p>
            <a:pPr lvl="0"/>
            <a:r>
              <a:rPr lang="de-DE" sz="1800" dirty="0">
                <a:solidFill>
                  <a:srgbClr val="0000FF"/>
                </a:solidFill>
              </a:rPr>
              <a:t>   5.02 </a:t>
            </a:r>
            <a:r>
              <a:rPr lang="de-DE" sz="1800" dirty="0" err="1">
                <a:solidFill>
                  <a:srgbClr val="0000FF"/>
                </a:solidFill>
              </a:rPr>
              <a:t>TeV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>
                <a:solidFill>
                  <a:srgbClr val="0000FF"/>
                </a:solidFill>
              </a:rPr>
              <a:t>vs</a:t>
            </a:r>
            <a:r>
              <a:rPr lang="de-DE" sz="1800" dirty="0">
                <a:solidFill>
                  <a:srgbClr val="0000FF"/>
                </a:solidFill>
              </a:rPr>
              <a:t> 2.76 </a:t>
            </a:r>
            <a:r>
              <a:rPr lang="de-DE" sz="1800" dirty="0" err="1" smtClean="0">
                <a:solidFill>
                  <a:srgbClr val="0000FF"/>
                </a:solidFill>
              </a:rPr>
              <a:t>TeV</a:t>
            </a:r>
            <a:r>
              <a:rPr lang="de-DE" sz="1800" dirty="0" smtClean="0">
                <a:solidFill>
                  <a:srgbClr val="0000FF"/>
                </a:solidFill>
              </a:rPr>
              <a:t>: </a:t>
            </a:r>
            <a:r>
              <a:rPr lang="de-DE" sz="1800" dirty="0" err="1">
                <a:solidFill>
                  <a:srgbClr val="FF0000"/>
                </a:solidFill>
              </a:rPr>
              <a:t>within</a:t>
            </a:r>
            <a:endParaRPr lang="de-DE" sz="1800" dirty="0">
              <a:solidFill>
                <a:srgbClr val="FF0000"/>
              </a:solidFill>
            </a:endParaRPr>
          </a:p>
          <a:p>
            <a:pPr lvl="0"/>
            <a:r>
              <a:rPr lang="de-DE" sz="1800" dirty="0">
                <a:solidFill>
                  <a:srgbClr val="FF0000"/>
                </a:solidFill>
              </a:rPr>
              <a:t>    experimental </a:t>
            </a:r>
            <a:r>
              <a:rPr lang="de-DE" sz="1800" dirty="0" err="1">
                <a:solidFill>
                  <a:srgbClr val="FF0000"/>
                </a:solidFill>
              </a:rPr>
              <a:t>error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bars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932040" y="4365104"/>
            <a:ext cx="218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800" dirty="0" err="1">
                <a:solidFill>
                  <a:srgbClr val="0000FF"/>
                </a:solidFill>
              </a:rPr>
              <a:t>T</a:t>
            </a:r>
            <a:r>
              <a:rPr lang="de-DE" sz="1800" baseline="-25000" dirty="0" err="1">
                <a:solidFill>
                  <a:srgbClr val="0000FF"/>
                </a:solidFill>
              </a:rPr>
              <a:t>max</a:t>
            </a:r>
            <a:r>
              <a:rPr lang="de-DE" sz="1800" dirty="0">
                <a:solidFill>
                  <a:srgbClr val="0000FF"/>
                </a:solidFill>
              </a:rPr>
              <a:t> @ </a:t>
            </a:r>
            <a:r>
              <a:rPr lang="de-DE" sz="1800" dirty="0" err="1">
                <a:solidFill>
                  <a:srgbClr val="0000FF"/>
                </a:solidFill>
              </a:rPr>
              <a:t>t</a:t>
            </a:r>
            <a:r>
              <a:rPr lang="de-DE" sz="1800" baseline="-25000" dirty="0" err="1">
                <a:solidFill>
                  <a:srgbClr val="0000FF"/>
                </a:solidFill>
              </a:rPr>
              <a:t>F</a:t>
            </a:r>
            <a:r>
              <a:rPr lang="de-DE" sz="1800" dirty="0">
                <a:solidFill>
                  <a:srgbClr val="0000FF"/>
                </a:solidFill>
              </a:rPr>
              <a:t>: 513 </a:t>
            </a:r>
            <a:r>
              <a:rPr lang="de-DE" sz="1800" dirty="0" err="1">
                <a:solidFill>
                  <a:srgbClr val="0000FF"/>
                </a:solidFill>
              </a:rPr>
              <a:t>MeV</a:t>
            </a:r>
            <a:endParaRPr lang="de-DE" sz="1800" dirty="0">
              <a:solidFill>
                <a:srgbClr val="0000FF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6021288"/>
            <a:ext cx="558800" cy="4572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6093296"/>
            <a:ext cx="914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9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580526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ISMD_2017_Tlaxcala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 bwMode="auto">
          <a:xfrm>
            <a:off x="2483768" y="630932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404664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404664"/>
            <a:ext cx="86868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800"/>
              </a:spcAft>
              <a:defRPr/>
            </a:pPr>
            <a:r>
              <a:rPr lang="en-US" sz="2400" dirty="0" smtClean="0">
                <a:solidFill>
                  <a:srgbClr val="333399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5. Conclusion </a:t>
            </a:r>
            <a:r>
              <a:rPr lang="en-US" sz="2400" dirty="0" err="1" smtClean="0">
                <a:solidFill>
                  <a:srgbClr val="333399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ϒ</a:t>
            </a:r>
            <a:r>
              <a:rPr lang="en-US" sz="2400" dirty="0" smtClean="0">
                <a:solidFill>
                  <a:srgbClr val="333399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 suppression</a:t>
            </a:r>
            <a:endParaRPr lang="en-US" sz="2400" dirty="0">
              <a:solidFill>
                <a:srgbClr val="333399">
                  <a:lumMod val="75000"/>
                </a:srgb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60000"/>
              </a:spcBef>
              <a:spcAft>
                <a:spcPts val="1800"/>
              </a:spcAft>
              <a:buSzPct val="12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The suppression of the </a:t>
            </a:r>
            <a:r>
              <a:rPr lang="en-US" sz="2000" dirty="0" err="1" smtClean="0">
                <a:solidFill>
                  <a:srgbClr val="ED1E00"/>
                </a:solidFill>
                <a:latin typeface="Symbol" charset="2"/>
                <a:ea typeface="ＭＳ Ｐゴシック" charset="-128"/>
                <a:cs typeface="Symbol" charset="2"/>
              </a:rPr>
              <a:t>ϒ</a:t>
            </a:r>
            <a:r>
              <a:rPr lang="en-US" sz="2000" dirty="0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(1S) ground state in </a:t>
            </a:r>
            <a:r>
              <a:rPr lang="en-US" sz="2000" dirty="0" err="1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PbPb</a:t>
            </a:r>
            <a:r>
              <a:rPr lang="en-US" sz="2000" dirty="0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 collisions at LHC energies through</a:t>
            </a:r>
            <a:r>
              <a:rPr lang="en-US" sz="2000" b="1" dirty="0" smtClean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gluodissociation</a:t>
            </a:r>
            <a:r>
              <a:rPr lang="en-US" sz="2000" dirty="0" smtClean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, damping, screening, and reduced feed-</a:t>
            </a:r>
            <a:r>
              <a:rPr lang="en-US" sz="2000" dirty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down </a:t>
            </a:r>
            <a:r>
              <a:rPr lang="en-US" sz="2000" dirty="0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has been calculated as function of </a:t>
            </a:r>
            <a:r>
              <a:rPr lang="en-US" sz="2000" dirty="0" err="1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p</a:t>
            </a:r>
            <a:r>
              <a:rPr lang="en-US" sz="2000" baseline="-25000" dirty="0" err="1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T</a:t>
            </a:r>
            <a:r>
              <a:rPr lang="en-US" sz="2000" baseline="-25000" dirty="0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 , </a:t>
            </a:r>
            <a:r>
              <a:rPr lang="en-US" sz="2000" dirty="0" smtClean="0">
                <a:solidFill>
                  <a:srgbClr val="ED1E00"/>
                </a:solidFill>
                <a:latin typeface="+mj-lt"/>
                <a:ea typeface="ＭＳ Ｐゴシック" charset="-128"/>
                <a:cs typeface="ＭＳ Ｐゴシック" charset="-128"/>
              </a:rPr>
              <a:t>and centrality,</a:t>
            </a:r>
            <a:r>
              <a:rPr lang="en-US" sz="2000" dirty="0" smtClean="0">
                <a:latin typeface="+mj-lt"/>
                <a:ea typeface="ＭＳ Ｐゴシック" charset="-128"/>
                <a:cs typeface="ＭＳ Ｐゴシック" charset="-128"/>
              </a:rPr>
              <a:t> and is found to be in good agreement with the CMS result. </a:t>
            </a:r>
            <a:r>
              <a:rPr lang="en-US" sz="2000" dirty="0" smtClean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Screening is not decisive for the 1S state except for central collisions.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60000"/>
              </a:spcBef>
              <a:spcAft>
                <a:spcPts val="1800"/>
              </a:spcAft>
              <a:buSzPct val="12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The</a:t>
            </a:r>
            <a:r>
              <a:rPr lang="en-US" sz="2000" dirty="0" smtClean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>
                <a:solidFill>
                  <a:srgbClr val="ED1E00"/>
                </a:solidFill>
                <a:latin typeface="Symbol" charset="2"/>
                <a:ea typeface="ＭＳ Ｐゴシック" charset="-128"/>
                <a:cs typeface="Symbol" charset="2"/>
              </a:rPr>
              <a:t>ϒ</a:t>
            </a:r>
            <a:r>
              <a:rPr lang="en-US" sz="2000" dirty="0">
                <a:solidFill>
                  <a:srgbClr val="ED1E00"/>
                </a:solidFill>
                <a:ea typeface="ＭＳ Ｐゴシック" charset="-128"/>
                <a:cs typeface="ＭＳ Ｐゴシック" charset="-128"/>
              </a:rPr>
              <a:t>(1S) </a:t>
            </a:r>
            <a:r>
              <a:rPr lang="en-US" sz="2000" dirty="0" smtClean="0">
                <a:solidFill>
                  <a:srgbClr val="ED1E00"/>
                </a:solidFill>
                <a:ea typeface="ＭＳ Ｐゴシック" charset="-128"/>
                <a:cs typeface="ＭＳ Ｐゴシック" charset="-128"/>
              </a:rPr>
              <a:t>suppression is mostly reduced feed-down, </a:t>
            </a:r>
            <a:r>
              <a:rPr lang="en-US" sz="20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2000" dirty="0" err="1">
                <a:solidFill>
                  <a:srgbClr val="008000"/>
                </a:solidFill>
                <a:latin typeface="Symbol" charset="2"/>
                <a:ea typeface="ＭＳ Ｐゴシック" charset="-128"/>
                <a:cs typeface="Symbol" charset="2"/>
              </a:rPr>
              <a:t>ϒ</a:t>
            </a:r>
            <a:r>
              <a:rPr lang="en-US" sz="20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(2S) primarily in-medium. The prediction for 5.02 </a:t>
            </a:r>
            <a:r>
              <a:rPr lang="en-US" sz="2000" dirty="0" err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TeV</a:t>
            </a:r>
            <a:r>
              <a:rPr lang="en-US" sz="20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PbPb</a:t>
            </a:r>
            <a:r>
              <a:rPr lang="en-US" sz="20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 gives good results cp. to </a:t>
            </a:r>
            <a:r>
              <a:rPr lang="en-US" sz="2000" dirty="0" err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prel</a:t>
            </a:r>
            <a:r>
              <a:rPr lang="en-US" sz="20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. CMS data. </a:t>
            </a:r>
            <a:endParaRPr lang="en-US" sz="2000" dirty="0" smtClean="0">
              <a:solidFill>
                <a:srgbClr val="008000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60000"/>
              </a:spcBef>
              <a:spcAft>
                <a:spcPts val="1800"/>
              </a:spcAft>
              <a:buSzPct val="120000"/>
              <a:buFont typeface="Wingdings" charset="2"/>
              <a:buChar char="v"/>
              <a:defRPr/>
            </a:pPr>
            <a:r>
              <a:rPr lang="en-US" sz="2000" dirty="0" smtClean="0">
                <a:latin typeface="+mj-lt"/>
                <a:ea typeface="ＭＳ Ｐゴシック" charset="-128"/>
                <a:cs typeface="ＭＳ Ｐゴシック" charset="-128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enhanced suppression of 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ea typeface="ＭＳ Ｐゴシック" charset="-128"/>
                <a:cs typeface="Symbol" charset="2"/>
              </a:rPr>
              <a:t>ϒ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charset="-128"/>
                <a:cs typeface="Symbol" charset="2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2S, 3S)</a:t>
            </a:r>
            <a:r>
              <a:rPr lang="en-US" sz="2000" dirty="0" smtClean="0">
                <a:latin typeface="+mj-lt"/>
                <a:ea typeface="ＭＳ Ｐゴシック" charset="-128"/>
                <a:cs typeface="ＭＳ Ｐゴシック" charset="-128"/>
              </a:rPr>
              <a:t> leaves room for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additional suppression mechanisms</a:t>
            </a:r>
            <a:r>
              <a:rPr lang="en-US" sz="2000" dirty="0" smtClean="0">
                <a:latin typeface="+mj-lt"/>
                <a:ea typeface="ＭＳ Ｐゴシック" charset="-128"/>
                <a:cs typeface="ＭＳ Ｐゴシック" charset="-128"/>
              </a:rPr>
              <a:t>, in particular for peripheral collisions where discrepancies to the CMS data persist. Electromagnetic effects are not strong enough. </a:t>
            </a:r>
            <a:r>
              <a:rPr lang="en-US" sz="2000" dirty="0" err="1" smtClean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Hadronic</a:t>
            </a:r>
            <a:r>
              <a:rPr lang="en-US" sz="2000" dirty="0" smtClean="0">
                <a:solidFill>
                  <a:srgbClr val="06995F"/>
                </a:solidFill>
                <a:latin typeface="+mj-lt"/>
                <a:ea typeface="ＭＳ Ｐゴシック" charset="-128"/>
                <a:cs typeface="ＭＳ Ｐゴシック" charset="-128"/>
              </a:rPr>
              <a:t> dissociation of the excited states or other cold nuclear matter (CNM) effects may be relevant.</a:t>
            </a:r>
            <a:endParaRPr lang="en-US" sz="2000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60000"/>
              </a:spcBef>
              <a:spcAft>
                <a:spcPts val="1800"/>
              </a:spcAft>
              <a:buSzPct val="120000"/>
              <a:defRPr/>
            </a:pPr>
            <a:r>
              <a:rPr lang="en-US" sz="2000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                                     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60000"/>
              </a:spcBef>
              <a:spcAft>
                <a:spcPts val="1800"/>
              </a:spcAft>
              <a:buSzPct val="120000"/>
              <a:defRPr/>
            </a:pPr>
            <a:r>
              <a:rPr lang="en-US" sz="2000" dirty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            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  <a:defRPr/>
            </a:pPr>
            <a:endParaRPr lang="en-US" sz="2000" dirty="0" smtClean="0">
              <a:solidFill>
                <a:srgbClr val="06995F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dirty="0">
                <a:solidFill>
                  <a:srgbClr val="06995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                               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6995F">
                  <a:alpha val="98999"/>
                </a:srgbClr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08BB0F-1DC0-E546-AC84-2AEFAA96DB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08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5805264"/>
            <a:ext cx="2895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 bwMode="auto">
          <a:xfrm>
            <a:off x="2483768" y="630932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404664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04664"/>
            <a:ext cx="86868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 smtClean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 smtClean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 smtClean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 smtClean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 smtClean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endParaRPr lang="en-US" sz="2000" dirty="0">
              <a:ln>
                <a:solidFill>
                  <a:srgbClr val="008000"/>
                </a:solidFill>
              </a:ln>
              <a:solidFill>
                <a:srgbClr val="FF0000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lvl="0" algn="ctr" eaLnBrk="1" hangingPunct="1">
              <a:spcAft>
                <a:spcPts val="1800"/>
              </a:spcAft>
              <a:defRPr/>
            </a:pPr>
            <a:r>
              <a:rPr lang="en-US" sz="2000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                          Thank you for your invitation and attention !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60000"/>
              </a:spcBef>
              <a:spcAft>
                <a:spcPts val="1800"/>
              </a:spcAft>
              <a:buSzPct val="120000"/>
              <a:defRPr/>
            </a:pPr>
            <a:r>
              <a:rPr lang="en-US" sz="2000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                           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60000"/>
              </a:spcBef>
              <a:spcAft>
                <a:spcPts val="1800"/>
              </a:spcAft>
              <a:buSzPct val="120000"/>
              <a:defRPr/>
            </a:pPr>
            <a:r>
              <a:rPr lang="en-US" sz="2000" dirty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            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  <a:defRPr/>
            </a:pPr>
            <a:endParaRPr lang="en-US" sz="2000" dirty="0" smtClean="0">
              <a:solidFill>
                <a:srgbClr val="06995F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dirty="0">
                <a:solidFill>
                  <a:srgbClr val="06995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                                 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6995F">
                  <a:alpha val="98999"/>
                </a:srgbClr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08BB0F-1DC0-E546-AC84-2AEFAA96DB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149080"/>
            <a:ext cx="17494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9" descr="Log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5743219" cy="44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237312"/>
            <a:ext cx="2895600" cy="4572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331640" y="5949280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e.g. </a:t>
            </a:r>
            <a:r>
              <a:rPr lang="de-DE" sz="1800" dirty="0" err="1" smtClean="0"/>
              <a:t>Au+Au</a:t>
            </a:r>
            <a:r>
              <a:rPr lang="de-DE" sz="1800" dirty="0" smtClean="0"/>
              <a:t> </a:t>
            </a:r>
            <a:r>
              <a:rPr lang="de-DE" sz="1800" dirty="0" err="1" smtClean="0"/>
              <a:t>collisions</a:t>
            </a:r>
            <a:r>
              <a:rPr lang="de-DE" sz="1800" dirty="0" smtClean="0"/>
              <a:t> @ √</a:t>
            </a:r>
            <a:r>
              <a:rPr lang="de-DE" sz="1800" dirty="0" err="1" smtClean="0"/>
              <a:t>s</a:t>
            </a:r>
            <a:r>
              <a:rPr lang="de-DE" sz="1800" baseline="-25000" dirty="0" err="1" smtClean="0"/>
              <a:t>NN</a:t>
            </a:r>
            <a:r>
              <a:rPr lang="de-DE" sz="1800" dirty="0" smtClean="0"/>
              <a:t>= 200 </a:t>
            </a:r>
            <a:r>
              <a:rPr lang="de-DE" sz="1800" dirty="0" err="1" smtClean="0"/>
              <a:t>GeV</a:t>
            </a:r>
            <a:r>
              <a:rPr lang="de-DE" sz="1800" dirty="0" smtClean="0"/>
              <a:t>  </a:t>
            </a:r>
            <a:r>
              <a:rPr lang="de-DE" sz="1800" dirty="0" err="1" smtClean="0"/>
              <a:t>center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endParaRPr lang="de-DE" sz="1800" dirty="0"/>
          </a:p>
        </p:txBody>
      </p:sp>
      <p:sp>
        <p:nvSpPr>
          <p:cNvPr id="4" name="Oval 3"/>
          <p:cNvSpPr/>
          <p:nvPr/>
        </p:nvSpPr>
        <p:spPr bwMode="auto">
          <a:xfrm>
            <a:off x="1619672" y="2204864"/>
            <a:ext cx="914400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2097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851920" y="2852936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Bild 5" descr="r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79928" cy="45230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548680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1. 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Quarkonia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at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the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Relativistic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Heavy Ion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Collider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, BNL</a:t>
            </a:r>
            <a:endParaRPr lang="de-DE" sz="24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2470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51520" y="6381204"/>
            <a:ext cx="8763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ISMD_2017_Tlaxcala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3491880" y="6629400"/>
            <a:ext cx="19050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2627784" y="573325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763000" cy="307590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620688"/>
            <a:ext cx="82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  <a:ea typeface="Lucida Grande"/>
                <a:cs typeface="Comic Sans MS"/>
              </a:rPr>
              <a:t>Quarkonia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physics</a:t>
            </a:r>
            <a:r>
              <a:rPr lang="de-DE" sz="240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at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the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Large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Hadron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Collider</a:t>
            </a:r>
            <a:r>
              <a:rPr lang="de-DE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, CERN</a:t>
            </a:r>
            <a:endParaRPr lang="en-US" sz="24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38200" y="5029200"/>
            <a:ext cx="2790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err="1">
                <a:solidFill>
                  <a:srgbClr val="0000CC"/>
                </a:solidFill>
                <a:latin typeface="+mn-lt"/>
              </a:rPr>
              <a:t>p+</a:t>
            </a:r>
            <a:r>
              <a:rPr lang="de-DE" sz="2000" b="1" dirty="0" err="1" smtClean="0">
                <a:solidFill>
                  <a:srgbClr val="0000CC"/>
                </a:solidFill>
                <a:latin typeface="+mn-lt"/>
              </a:rPr>
              <a:t>p</a:t>
            </a:r>
            <a:r>
              <a:rPr lang="de-DE" sz="20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rgbClr val="0000CC"/>
                </a:solidFill>
                <a:latin typeface="+mn-lt"/>
              </a:rPr>
              <a:t>@ </a:t>
            </a:r>
            <a:r>
              <a:rPr lang="de-DE" sz="2000" dirty="0">
                <a:solidFill>
                  <a:srgbClr val="0000CC"/>
                </a:solidFill>
                <a:latin typeface="+mn-lt"/>
              </a:rPr>
              <a:t>7,8,13,(14) </a:t>
            </a:r>
            <a:r>
              <a:rPr lang="de-DE" sz="2000" dirty="0" err="1">
                <a:solidFill>
                  <a:srgbClr val="0000CC"/>
                </a:solidFill>
                <a:latin typeface="+mn-lt"/>
              </a:rPr>
              <a:t>TeV</a:t>
            </a:r>
            <a:endParaRPr lang="en-US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19600" y="5029200"/>
            <a:ext cx="472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00CC"/>
                </a:solidFill>
                <a:latin typeface="Comic Sans MS" charset="0"/>
              </a:rPr>
              <a:t> </a:t>
            </a:r>
            <a:r>
              <a:rPr lang="de-DE" sz="2000" b="1" dirty="0" err="1">
                <a:solidFill>
                  <a:srgbClr val="0000CC"/>
                </a:solidFill>
                <a:latin typeface="+mn-lt"/>
              </a:rPr>
              <a:t>Pb+</a:t>
            </a:r>
            <a:r>
              <a:rPr lang="de-DE" sz="2000" b="1" dirty="0" err="1" smtClean="0">
                <a:solidFill>
                  <a:srgbClr val="0000CC"/>
                </a:solidFill>
                <a:latin typeface="+mn-lt"/>
              </a:rPr>
              <a:t>Pb</a:t>
            </a:r>
            <a:r>
              <a:rPr lang="de-DE" sz="20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rgbClr val="0000CC"/>
                </a:solidFill>
                <a:latin typeface="+mn-lt"/>
              </a:rPr>
              <a:t>@ </a:t>
            </a:r>
            <a:r>
              <a:rPr lang="de-DE" sz="2000" dirty="0">
                <a:solidFill>
                  <a:srgbClr val="0000CC"/>
                </a:solidFill>
                <a:latin typeface="+mn-lt"/>
              </a:rPr>
              <a:t>2.76 </a:t>
            </a:r>
            <a:r>
              <a:rPr lang="de-DE" sz="2000" dirty="0" err="1">
                <a:solidFill>
                  <a:srgbClr val="0000CC"/>
                </a:solidFill>
                <a:latin typeface="+mn-lt"/>
              </a:rPr>
              <a:t>TeV</a:t>
            </a:r>
            <a:r>
              <a:rPr lang="de-DE" sz="2000" dirty="0">
                <a:solidFill>
                  <a:srgbClr val="0000CC"/>
                </a:solidFill>
                <a:latin typeface="+mn-lt"/>
              </a:rPr>
              <a:t>    2011/</a:t>
            </a:r>
            <a:r>
              <a:rPr lang="de-DE" sz="2000" dirty="0" smtClean="0">
                <a:solidFill>
                  <a:srgbClr val="0000CC"/>
                </a:solidFill>
                <a:latin typeface="+mn-lt"/>
              </a:rPr>
              <a:t>12 Run 1</a:t>
            </a:r>
            <a:endParaRPr lang="de-DE" sz="2000" dirty="0">
              <a:solidFill>
                <a:srgbClr val="0000CC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            @ 5.02 </a:t>
            </a:r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TeV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de-DE" sz="2000" dirty="0" err="1">
                <a:solidFill>
                  <a:srgbClr val="FF0000"/>
                </a:solidFill>
                <a:latin typeface="+mn-lt"/>
              </a:rPr>
              <a:t>Oct</a:t>
            </a:r>
            <a:r>
              <a:rPr lang="de-DE" sz="20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2015 Run 2 </a:t>
            </a:r>
            <a:endParaRPr lang="de-DE" sz="2000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FF0000"/>
                </a:solidFill>
                <a:latin typeface="+mn-lt"/>
              </a:rPr>
              <a:t>             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(design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energy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5.52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TeV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)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38200" y="5562600"/>
            <a:ext cx="3520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err="1">
                <a:solidFill>
                  <a:srgbClr val="0000CC"/>
                </a:solidFill>
                <a:latin typeface="+mn-lt"/>
              </a:rPr>
              <a:t>p</a:t>
            </a:r>
            <a:r>
              <a:rPr lang="de-DE" sz="2000" b="1" dirty="0" err="1" smtClean="0">
                <a:solidFill>
                  <a:srgbClr val="0000CC"/>
                </a:solidFill>
                <a:latin typeface="+mn-lt"/>
              </a:rPr>
              <a:t>+Pb</a:t>
            </a:r>
            <a:r>
              <a:rPr lang="de-DE" sz="20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de-DE" sz="2000" dirty="0">
                <a:solidFill>
                  <a:srgbClr val="0000CC"/>
                </a:solidFill>
                <a:latin typeface="+mn-lt"/>
              </a:rPr>
              <a:t>@ 5.02 </a:t>
            </a:r>
            <a:r>
              <a:rPr lang="de-DE" sz="2000" dirty="0" err="1">
                <a:solidFill>
                  <a:srgbClr val="0000CC"/>
                </a:solidFill>
                <a:latin typeface="+mn-lt"/>
              </a:rPr>
              <a:t>TeV</a:t>
            </a:r>
            <a:r>
              <a:rPr lang="de-DE" sz="2000" dirty="0">
                <a:solidFill>
                  <a:srgbClr val="0000CC"/>
                </a:solidFill>
                <a:latin typeface="+mn-lt"/>
              </a:rPr>
              <a:t>   2012/</a:t>
            </a:r>
            <a:r>
              <a:rPr lang="de-DE" sz="2000" dirty="0" smtClean="0">
                <a:solidFill>
                  <a:srgbClr val="0000CC"/>
                </a:solidFill>
                <a:latin typeface="+mn-lt"/>
              </a:rPr>
              <a:t>13</a:t>
            </a:r>
          </a:p>
          <a:p>
            <a:pPr lvl="0"/>
            <a:r>
              <a:rPr lang="de-DE" sz="2000" dirty="0">
                <a:solidFill>
                  <a:srgbClr val="0000CC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rgbClr val="0000CC"/>
                </a:solidFill>
                <a:latin typeface="+mn-lt"/>
              </a:rPr>
              <a:t>        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@ 5.02, 8.16 </a:t>
            </a:r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TeV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2016</a:t>
            </a:r>
            <a:endParaRPr lang="de-DE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62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rgbClr val="02097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56092" y="228600"/>
            <a:ext cx="4607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  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ϒ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suppression in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PbPb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@ LHC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395536" y="5949280"/>
            <a:ext cx="6107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 smtClean="0">
                <a:solidFill>
                  <a:schemeClr val="tx1"/>
                </a:solidFill>
              </a:rPr>
              <a:t>CMS </a:t>
            </a:r>
            <a:r>
              <a:rPr lang="en-US" sz="1400" b="1" dirty="0" err="1" smtClean="0">
                <a:solidFill>
                  <a:schemeClr val="tx1"/>
                </a:solidFill>
              </a:rPr>
              <a:t>Collab</a:t>
            </a:r>
            <a:r>
              <a:rPr lang="en-US" sz="1400" b="1" dirty="0" smtClean="0">
                <a:solidFill>
                  <a:schemeClr val="tx1"/>
                </a:solidFill>
              </a:rPr>
              <a:t>., Hard Probes Wuhan (2016); 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CMS-PAS-HIN-16-023 (2016)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400" b="1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516216" y="980728"/>
            <a:ext cx="249424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ϒ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suppression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as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>
                <a:solidFill>
                  <a:srgbClr val="FF0000"/>
                </a:solidFill>
              </a:rPr>
              <a:t>a</a:t>
            </a:r>
            <a:r>
              <a:rPr lang="de-DE" sz="2000" dirty="0" smtClean="0">
                <a:solidFill>
                  <a:srgbClr val="FF0000"/>
                </a:solidFill>
              </a:rPr>
              <a:t> sensitive probe </a:t>
            </a:r>
            <a:r>
              <a:rPr lang="de-DE" sz="2000" dirty="0" err="1" smtClean="0">
                <a:solidFill>
                  <a:srgbClr val="FF0000"/>
                </a:solidFill>
              </a:rPr>
              <a:t>for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QGP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de-DE" sz="1600" dirty="0" err="1" smtClean="0">
                <a:solidFill>
                  <a:srgbClr val="06995F"/>
                </a:solidFill>
              </a:rPr>
              <a:t>No</a:t>
            </a:r>
            <a:r>
              <a:rPr lang="de-DE" sz="1600" dirty="0" smtClean="0">
                <a:solidFill>
                  <a:srgbClr val="06995F"/>
                </a:solidFill>
              </a:rPr>
              <a:t> </a:t>
            </a:r>
            <a:r>
              <a:rPr lang="de-DE" sz="1600" dirty="0" err="1" smtClean="0">
                <a:solidFill>
                  <a:srgbClr val="06995F"/>
                </a:solidFill>
              </a:rPr>
              <a:t>significant</a:t>
            </a:r>
            <a:r>
              <a:rPr lang="de-DE" sz="1600" dirty="0" smtClean="0">
                <a:solidFill>
                  <a:srgbClr val="06995F"/>
                </a:solidFill>
              </a:rPr>
              <a:t> </a:t>
            </a:r>
            <a:r>
              <a:rPr lang="de-DE" sz="1600" dirty="0" err="1" smtClean="0">
                <a:solidFill>
                  <a:srgbClr val="06995F"/>
                </a:solidFill>
              </a:rPr>
              <a:t>effect</a:t>
            </a:r>
            <a:endParaRPr lang="de-DE" sz="1600" dirty="0" smtClean="0">
              <a:solidFill>
                <a:srgbClr val="06995F"/>
              </a:solidFill>
            </a:endParaRPr>
          </a:p>
          <a:p>
            <a:r>
              <a:rPr lang="de-DE" sz="1600" dirty="0">
                <a:solidFill>
                  <a:srgbClr val="06995F"/>
                </a:solidFill>
              </a:rPr>
              <a:t> </a:t>
            </a:r>
            <a:r>
              <a:rPr lang="de-DE" sz="1600" dirty="0" smtClean="0">
                <a:solidFill>
                  <a:srgbClr val="06995F"/>
                </a:solidFill>
              </a:rPr>
              <a:t>     </a:t>
            </a:r>
            <a:r>
              <a:rPr lang="de-DE" sz="1600" dirty="0" err="1" smtClean="0">
                <a:solidFill>
                  <a:srgbClr val="06995F"/>
                </a:solidFill>
              </a:rPr>
              <a:t>of</a:t>
            </a:r>
            <a:r>
              <a:rPr lang="de-DE" sz="1600" dirty="0" smtClean="0">
                <a:solidFill>
                  <a:srgbClr val="06995F"/>
                </a:solidFill>
              </a:rPr>
              <a:t> </a:t>
            </a:r>
            <a:r>
              <a:rPr lang="de-DE" sz="1600" dirty="0" err="1" smtClean="0">
                <a:solidFill>
                  <a:srgbClr val="06995F"/>
                </a:solidFill>
              </a:rPr>
              <a:t>regeneration</a:t>
            </a:r>
            <a:endParaRPr lang="de-DE" sz="1600" dirty="0" smtClean="0">
              <a:solidFill>
                <a:srgbClr val="06995F"/>
              </a:solidFill>
            </a:endParaRPr>
          </a:p>
          <a:p>
            <a:endParaRPr lang="de-DE" sz="1600" dirty="0" smtClean="0">
              <a:solidFill>
                <a:srgbClr val="06995F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l-GR" sz="1600" dirty="0" smtClean="0">
                <a:solidFill>
                  <a:srgbClr val="06995F"/>
                </a:solidFill>
              </a:rPr>
              <a:t> </a:t>
            </a:r>
            <a:r>
              <a:rPr lang="de-DE" sz="1600" dirty="0" err="1" smtClean="0">
                <a:solidFill>
                  <a:srgbClr val="06995F"/>
                </a:solidFill>
              </a:rPr>
              <a:t>m</a:t>
            </a:r>
            <a:r>
              <a:rPr lang="de-DE" sz="1600" baseline="-25000" dirty="0" err="1" smtClean="0">
                <a:solidFill>
                  <a:srgbClr val="06995F"/>
                </a:solidFill>
              </a:rPr>
              <a:t>b</a:t>
            </a:r>
            <a:r>
              <a:rPr lang="de-DE" sz="1600" dirty="0" smtClean="0">
                <a:solidFill>
                  <a:srgbClr val="06995F"/>
                </a:solidFill>
              </a:rPr>
              <a:t>≈ 3m</a:t>
            </a:r>
            <a:r>
              <a:rPr lang="de-DE" sz="1600" baseline="-25000" dirty="0" smtClean="0">
                <a:solidFill>
                  <a:srgbClr val="06995F"/>
                </a:solidFill>
              </a:rPr>
              <a:t>c            </a:t>
            </a:r>
            <a:r>
              <a:rPr lang="de-DE" sz="1600" dirty="0" smtClean="0">
                <a:solidFill>
                  <a:srgbClr val="06995F"/>
                </a:solidFill>
              </a:rPr>
              <a:t>cleaner</a:t>
            </a:r>
          </a:p>
          <a:p>
            <a:r>
              <a:rPr lang="de-DE" sz="1600" dirty="0">
                <a:solidFill>
                  <a:srgbClr val="06995F"/>
                </a:solidFill>
              </a:rPr>
              <a:t> </a:t>
            </a:r>
            <a:r>
              <a:rPr lang="de-DE" sz="1600" dirty="0" smtClean="0">
                <a:solidFill>
                  <a:srgbClr val="06995F"/>
                </a:solidFill>
              </a:rPr>
              <a:t>     </a:t>
            </a:r>
            <a:r>
              <a:rPr lang="de-DE" sz="1600" dirty="0" err="1" smtClean="0">
                <a:solidFill>
                  <a:srgbClr val="06995F"/>
                </a:solidFill>
              </a:rPr>
              <a:t>theoretical</a:t>
            </a:r>
            <a:r>
              <a:rPr lang="de-DE" sz="1600" dirty="0" smtClean="0">
                <a:solidFill>
                  <a:srgbClr val="06995F"/>
                </a:solidFill>
              </a:rPr>
              <a:t> </a:t>
            </a:r>
            <a:r>
              <a:rPr lang="de-DE" sz="1600" dirty="0" err="1" smtClean="0">
                <a:solidFill>
                  <a:srgbClr val="06995F"/>
                </a:solidFill>
              </a:rPr>
              <a:t>treatment</a:t>
            </a:r>
            <a:endParaRPr lang="de-DE" sz="1600" dirty="0" smtClean="0">
              <a:solidFill>
                <a:srgbClr val="06995F"/>
              </a:solidFill>
            </a:endParaRPr>
          </a:p>
          <a:p>
            <a:endParaRPr lang="de-DE" sz="1600" dirty="0" smtClean="0">
              <a:solidFill>
                <a:srgbClr val="06995F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de-DE" sz="1600" dirty="0">
                <a:solidFill>
                  <a:srgbClr val="06995F"/>
                </a:solidFill>
              </a:rPr>
              <a:t>More </a:t>
            </a:r>
            <a:r>
              <a:rPr lang="de-DE" sz="1600" dirty="0" err="1">
                <a:solidFill>
                  <a:srgbClr val="06995F"/>
                </a:solidFill>
              </a:rPr>
              <a:t>stable</a:t>
            </a:r>
            <a:r>
              <a:rPr lang="de-DE" sz="1600" dirty="0">
                <a:solidFill>
                  <a:srgbClr val="06995F"/>
                </a:solidFill>
              </a:rPr>
              <a:t> </a:t>
            </a:r>
            <a:r>
              <a:rPr lang="de-DE" sz="1600" dirty="0" err="1">
                <a:solidFill>
                  <a:srgbClr val="06995F"/>
                </a:solidFill>
              </a:rPr>
              <a:t>than</a:t>
            </a:r>
            <a:r>
              <a:rPr lang="de-DE" sz="1600" dirty="0">
                <a:solidFill>
                  <a:srgbClr val="06995F"/>
                </a:solidFill>
              </a:rPr>
              <a:t> J/</a:t>
            </a:r>
            <a:r>
              <a:rPr lang="el-GR" sz="1600" dirty="0">
                <a:solidFill>
                  <a:srgbClr val="06995F"/>
                </a:solidFill>
              </a:rPr>
              <a:t>ψ</a:t>
            </a:r>
            <a:endParaRPr lang="de-DE" sz="1600" dirty="0">
              <a:solidFill>
                <a:srgbClr val="06995F"/>
              </a:solidFill>
            </a:endParaRPr>
          </a:p>
          <a:p>
            <a:endParaRPr lang="de-DE" sz="1600" dirty="0">
              <a:solidFill>
                <a:srgbClr val="06995F"/>
              </a:solidFill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7812360" y="2996952"/>
            <a:ext cx="15240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2097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04248" y="4077072"/>
            <a:ext cx="2198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FF"/>
                </a:solidFill>
              </a:rPr>
              <a:t>E</a:t>
            </a:r>
            <a:r>
              <a:rPr lang="de-DE" sz="1800" baseline="-25000" dirty="0" smtClean="0">
                <a:solidFill>
                  <a:srgbClr val="0000FF"/>
                </a:solidFill>
              </a:rPr>
              <a:t>B</a:t>
            </a:r>
            <a:r>
              <a:rPr lang="de-DE" sz="1800" dirty="0" smtClean="0">
                <a:solidFill>
                  <a:srgbClr val="0000FF"/>
                </a:solidFill>
              </a:rPr>
              <a:t>(ϒ</a:t>
            </a:r>
            <a:r>
              <a:rPr lang="de-DE" sz="1800" baseline="-25000" dirty="0" smtClean="0">
                <a:solidFill>
                  <a:srgbClr val="0000FF"/>
                </a:solidFill>
              </a:rPr>
              <a:t>1S</a:t>
            </a:r>
            <a:r>
              <a:rPr lang="de-DE" sz="1800" dirty="0" smtClean="0">
                <a:solidFill>
                  <a:srgbClr val="0000FF"/>
                </a:solidFill>
              </a:rPr>
              <a:t>) ≈ 1.10 </a:t>
            </a:r>
            <a:r>
              <a:rPr lang="de-DE" sz="1800" dirty="0" err="1" smtClean="0">
                <a:solidFill>
                  <a:srgbClr val="0000FF"/>
                </a:solidFill>
              </a:rPr>
              <a:t>GeV</a:t>
            </a:r>
            <a:endParaRPr lang="de-DE" sz="1800" dirty="0" smtClean="0">
              <a:solidFill>
                <a:srgbClr val="0000FF"/>
              </a:solidFill>
            </a:endParaRPr>
          </a:p>
          <a:p>
            <a:r>
              <a:rPr lang="de-DE" sz="1800" dirty="0">
                <a:solidFill>
                  <a:srgbClr val="0000FF"/>
                </a:solidFill>
              </a:rPr>
              <a:t>E</a:t>
            </a:r>
            <a:r>
              <a:rPr lang="de-DE" sz="1800" baseline="-25000" dirty="0">
                <a:solidFill>
                  <a:srgbClr val="0000FF"/>
                </a:solidFill>
              </a:rPr>
              <a:t>B</a:t>
            </a:r>
            <a:r>
              <a:rPr lang="de-DE" sz="1800" dirty="0" smtClean="0">
                <a:solidFill>
                  <a:srgbClr val="0000FF"/>
                </a:solidFill>
              </a:rPr>
              <a:t>(J/</a:t>
            </a:r>
            <a:r>
              <a:rPr lang="el-GR" sz="1800" dirty="0">
                <a:solidFill>
                  <a:srgbClr val="0000FF"/>
                </a:solidFill>
              </a:rPr>
              <a:t>ψ</a:t>
            </a:r>
            <a:r>
              <a:rPr lang="de-DE" sz="1800" dirty="0" smtClean="0">
                <a:solidFill>
                  <a:srgbClr val="0000FF"/>
                </a:solidFill>
              </a:rPr>
              <a:t>) </a:t>
            </a:r>
            <a:r>
              <a:rPr lang="de-DE" sz="1800" dirty="0">
                <a:solidFill>
                  <a:srgbClr val="0000FF"/>
                </a:solidFill>
              </a:rPr>
              <a:t>≈ </a:t>
            </a:r>
            <a:r>
              <a:rPr lang="de-DE" sz="1800" dirty="0" smtClean="0">
                <a:solidFill>
                  <a:srgbClr val="0000FF"/>
                </a:solidFill>
              </a:rPr>
              <a:t>0.64 </a:t>
            </a:r>
            <a:r>
              <a:rPr lang="de-DE" sz="1800" dirty="0" err="1">
                <a:solidFill>
                  <a:srgbClr val="0000FF"/>
                </a:solidFill>
              </a:rPr>
              <a:t>GeV</a:t>
            </a:r>
            <a:endParaRPr lang="de-DE" sz="1800" dirty="0">
              <a:solidFill>
                <a:srgbClr val="0000FF"/>
              </a:solidFill>
            </a:endParaRPr>
          </a:p>
          <a:p>
            <a:endParaRPr lang="de-DE" sz="1800" dirty="0" smtClean="0"/>
          </a:p>
          <a:p>
            <a:endParaRPr lang="de-DE" sz="18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4860776" cy="4851356"/>
          </a:xfrm>
          <a:prstGeom prst="rect">
            <a:avLst/>
          </a:prstGeom>
        </p:spPr>
      </p:pic>
      <p:sp>
        <p:nvSpPr>
          <p:cNvPr id="14" name="Donut 6"/>
          <p:cNvSpPr/>
          <p:nvPr/>
        </p:nvSpPr>
        <p:spPr bwMode="auto">
          <a:xfrm>
            <a:off x="2339752" y="1916832"/>
            <a:ext cx="1584176" cy="1512168"/>
          </a:xfrm>
          <a:prstGeom prst="donut">
            <a:avLst>
              <a:gd name="adj" fmla="val 47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2097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83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16632"/>
            <a:ext cx="6573434" cy="1342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lvl="0" indent="-6096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ϒ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nS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) suppression in 5.02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TeV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PbPb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@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LHC:</a:t>
            </a:r>
          </a:p>
          <a:p>
            <a:pPr marL="609600" lvl="0" indent="-6096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dirty="0">
              <a:solidFill>
                <a:srgbClr val="0033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5661248"/>
            <a:ext cx="256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CMS-PAS-HIN-16-023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(2016)</a:t>
            </a:r>
            <a:endParaRPr kumimoji="0" lang="en-US" sz="1400" b="1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4005064"/>
            <a:ext cx="4484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</a:rPr>
              <a:t>R</a:t>
            </a:r>
            <a:r>
              <a:rPr lang="en-US" sz="1800" kern="0" baseline="-25000" dirty="0" smtClean="0">
                <a:solidFill>
                  <a:sysClr val="windowText" lastClr="000000"/>
                </a:solidFill>
              </a:rPr>
              <a:t>AA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(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ϒ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lang="en-US" sz="1800" kern="0" noProof="0" dirty="0" smtClean="0">
                <a:solidFill>
                  <a:sysClr val="windowText" lastClr="000000"/>
                </a:solidFill>
              </a:rPr>
              <a:t>) 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= </a:t>
            </a:r>
            <a:r>
              <a:rPr lang="en-US" sz="1800" kern="0" dirty="0" smtClean="0">
                <a:solidFill>
                  <a:srgbClr val="0000FF"/>
                </a:solidFill>
              </a:rPr>
              <a:t>0.104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± 0.021 (stat.) ± 0.014</a:t>
            </a:r>
            <a:endParaRPr lang="en-US" sz="1800" kern="0" dirty="0">
              <a:solidFill>
                <a:sysClr val="windowText" lastClr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R</a:t>
            </a:r>
            <a:r>
              <a:rPr lang="en-US" sz="1800" kern="0" baseline="-25000" dirty="0">
                <a:solidFill>
                  <a:sysClr val="windowText" lastClr="000000"/>
                </a:solidFill>
              </a:rPr>
              <a:t>AA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(</a:t>
            </a:r>
            <a:r>
              <a:rPr lang="en-US" sz="1800" kern="0" dirty="0" err="1" smtClean="0">
                <a:solidFill>
                  <a:sysClr val="windowText" lastClr="000000"/>
                </a:solidFill>
              </a:rPr>
              <a:t>ϒ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(</a:t>
            </a:r>
            <a:r>
              <a:rPr lang="en-US" sz="1800" kern="0" dirty="0" smtClean="0">
                <a:solidFill>
                  <a:srgbClr val="0000FF"/>
                </a:solidFill>
              </a:rPr>
              <a:t>3S</a:t>
            </a:r>
            <a:r>
              <a:rPr lang="en-US" sz="1800" kern="0" dirty="0">
                <a:solidFill>
                  <a:sysClr val="windowText" lastClr="000000"/>
                </a:solidFill>
              </a:rPr>
              <a:t>)) 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&lt; </a:t>
            </a:r>
            <a:r>
              <a:rPr lang="en-US" sz="1800" kern="0" dirty="0" smtClean="0">
                <a:solidFill>
                  <a:srgbClr val="0000FF"/>
                </a:solidFill>
              </a:rPr>
              <a:t>0.071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 at 95 % CL</a:t>
            </a:r>
            <a:endParaRPr lang="en-US" sz="1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976" y="2060848"/>
            <a:ext cx="494663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1.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ϒ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(1S) ground state is suppressed in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PbPb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kern="0" dirty="0">
                <a:solidFill>
                  <a:srgbClr val="0000FF"/>
                </a:solidFill>
              </a:rPr>
              <a:t> </a:t>
            </a:r>
            <a:r>
              <a:rPr lang="en-US" sz="1800" kern="0" dirty="0" smtClean="0">
                <a:solidFill>
                  <a:srgbClr val="0000FF"/>
                </a:solidFill>
              </a:rPr>
              <a:t> </a:t>
            </a:r>
            <a:r>
              <a:rPr kumimoji="0" lang="en-US" sz="1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</a:t>
            </a:r>
            <a:r>
              <a:rPr kumimoji="0" lang="en-US" sz="1800" b="0" i="0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AA</a:t>
            </a:r>
            <a:r>
              <a:rPr kumimoji="0" lang="en-US" sz="1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kumimoji="0" lang="en-US" sz="1800" b="0" i="0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ϒ</a:t>
            </a:r>
            <a:r>
              <a:rPr kumimoji="0" lang="en-US" sz="1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kumimoji="0" lang="en-US" sz="18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1S</a:t>
            </a:r>
            <a:r>
              <a:rPr kumimoji="0" lang="en-US" sz="1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)) </a:t>
            </a:r>
            <a:r>
              <a:rPr lang="en-US" sz="1800" kern="0" dirty="0" smtClean="0">
                <a:solidFill>
                  <a:schemeClr val="tx1"/>
                </a:solidFill>
              </a:rPr>
              <a:t>= </a:t>
            </a:r>
            <a:r>
              <a:rPr lang="en-US" sz="1800" kern="0" dirty="0" smtClean="0">
                <a:solidFill>
                  <a:srgbClr val="0000FF"/>
                </a:solidFill>
              </a:rPr>
              <a:t>0.36 </a:t>
            </a:r>
            <a:r>
              <a:rPr lang="en-US" sz="1800" kern="0" dirty="0" smtClean="0">
                <a:solidFill>
                  <a:schemeClr val="tx1"/>
                </a:solidFill>
              </a:rPr>
              <a:t>± 0.014 ± 0.048,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min. bias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4048" y="126876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 clear QGP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indicator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5936" y="3140968"/>
            <a:ext cx="499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ϒ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(2S, 3S) states are &gt;3 times stronger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kern="0" dirty="0">
                <a:solidFill>
                  <a:srgbClr val="0000FF"/>
                </a:solidFill>
              </a:rPr>
              <a:t> </a:t>
            </a:r>
            <a:r>
              <a:rPr lang="en-US" sz="1800" kern="0" dirty="0" smtClean="0">
                <a:solidFill>
                  <a:srgbClr val="0000FF"/>
                </a:solidFill>
              </a:rPr>
              <a:t>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suppressed in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PbPb</a:t>
            </a:r>
            <a:r>
              <a:rPr lang="en-US" sz="1800" kern="0" dirty="0">
                <a:solidFill>
                  <a:srgbClr val="0000FF"/>
                </a:solidFill>
              </a:rPr>
              <a:t> </a:t>
            </a:r>
            <a:r>
              <a:rPr lang="en-US" sz="1800" kern="0" dirty="0" smtClean="0">
                <a:solidFill>
                  <a:srgbClr val="0000FF"/>
                </a:solidFill>
              </a:rPr>
              <a:t>than Y(1S)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Bild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05264"/>
            <a:ext cx="2851026" cy="75201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52"/>
            <a:ext cx="4527003" cy="43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ISMD_2017_Tlaxcala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5940612" cy="570139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5536" y="332656"/>
            <a:ext cx="861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Sequential suppression of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ϒ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nS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and J/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y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states (2.76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TeV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)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164288" y="5517232"/>
            <a:ext cx="1723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© G. Roland / CMS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4894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ISMD_2017_Tlaxcala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647384" cy="524094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9552" y="404664"/>
            <a:ext cx="84249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lnSpc>
                <a:spcPct val="150000"/>
              </a:lnSpc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ϒ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nS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) states are suppressed in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200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GeV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AuAu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@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RHIC</a:t>
            </a:r>
            <a:endParaRPr lang="en-US" sz="2400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99592" y="6237312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R. </a:t>
            </a:r>
            <a:r>
              <a:rPr lang="de-DE" sz="1200" dirty="0" err="1" smtClean="0"/>
              <a:t>Vértesi</a:t>
            </a:r>
            <a:r>
              <a:rPr lang="de-DE" sz="1200" dirty="0" smtClean="0"/>
              <a:t>, </a:t>
            </a:r>
            <a:r>
              <a:rPr lang="de-DE" sz="1200" dirty="0" err="1" smtClean="0"/>
              <a:t>Nucl</a:t>
            </a:r>
            <a:r>
              <a:rPr lang="de-DE" sz="1200" dirty="0" smtClean="0"/>
              <a:t>. Part. Phys. </a:t>
            </a:r>
            <a:r>
              <a:rPr lang="de-DE" sz="1200" dirty="0" err="1" smtClean="0"/>
              <a:t>Proc</a:t>
            </a:r>
            <a:r>
              <a:rPr lang="de-DE" sz="1200" dirty="0" smtClean="0"/>
              <a:t>. 276 </a:t>
            </a:r>
            <a:r>
              <a:rPr lang="de-DE" sz="1200" dirty="0"/>
              <a:t>(2016) </a:t>
            </a:r>
            <a:r>
              <a:rPr lang="de-DE" sz="1200" dirty="0" smtClean="0"/>
              <a:t>269: </a:t>
            </a:r>
            <a:r>
              <a:rPr lang="de-DE" sz="1200" dirty="0" err="1" smtClean="0"/>
              <a:t>Dielectron</a:t>
            </a:r>
            <a:r>
              <a:rPr lang="de-DE" sz="1200" dirty="0" smtClean="0"/>
              <a:t> </a:t>
            </a:r>
            <a:r>
              <a:rPr lang="de-DE" sz="1200" dirty="0" err="1" smtClean="0"/>
              <a:t>data</a:t>
            </a:r>
            <a:endParaRPr lang="de-DE" sz="1200" dirty="0"/>
          </a:p>
        </p:txBody>
      </p:sp>
      <p:sp>
        <p:nvSpPr>
          <p:cNvPr id="8" name="Oval 7"/>
          <p:cNvSpPr/>
          <p:nvPr/>
        </p:nvSpPr>
        <p:spPr bwMode="auto">
          <a:xfrm>
            <a:off x="6372200" y="4221088"/>
            <a:ext cx="864096" cy="845840"/>
          </a:xfrm>
          <a:prstGeom prst="ellipse">
            <a:avLst/>
          </a:prstGeom>
          <a:solidFill>
            <a:srgbClr val="FFFF00">
              <a:alpha val="1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2097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30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ISMD_2017_Tlaxcala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70FB-82E7-1545-9448-87F3731B00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2. The model: Screening,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Gluodissociation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and Collisional broadening of the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ϒ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nS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) states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545" y="1412776"/>
            <a:ext cx="8864476" cy="532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90"/>
              </a:buClr>
              <a:buFont typeface="Wingdings" charset="2"/>
              <a:buChar char="Ø"/>
            </a:pPr>
            <a:r>
              <a:rPr lang="en-US" sz="2000" dirty="0" smtClean="0"/>
              <a:t>  </a:t>
            </a:r>
            <a:r>
              <a:rPr lang="en-US" sz="2400" dirty="0" smtClean="0">
                <a:solidFill>
                  <a:srgbClr val="06995F"/>
                </a:solidFill>
              </a:rPr>
              <a:t>Debye screening of all states involved: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tatic suppression </a:t>
            </a:r>
            <a:r>
              <a:rPr lang="en-US" sz="2400" dirty="0" smtClean="0"/>
              <a:t>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6995F"/>
                </a:solidFill>
              </a:rPr>
              <a:t>imaginary part </a:t>
            </a:r>
            <a:r>
              <a:rPr lang="en-US" sz="2400" dirty="0" smtClean="0"/>
              <a:t>of the potential (effect of collisions)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contributes to the broadening of the </a:t>
            </a:r>
            <a:r>
              <a:rPr lang="en-US" sz="2400" dirty="0" err="1" smtClean="0"/>
              <a:t>ϒ</a:t>
            </a:r>
            <a:r>
              <a:rPr lang="en-US" sz="2400" dirty="0" smtClean="0"/>
              <a:t>(</a:t>
            </a:r>
            <a:r>
              <a:rPr lang="en-US" sz="2400" dirty="0" err="1" smtClean="0"/>
              <a:t>nS</a:t>
            </a:r>
            <a:r>
              <a:rPr lang="en-US" sz="2400" dirty="0" smtClean="0"/>
              <a:t>) states: </a:t>
            </a:r>
            <a:r>
              <a:rPr lang="en-US" sz="2400" dirty="0" smtClean="0">
                <a:solidFill>
                  <a:srgbClr val="FF0000"/>
                </a:solidFill>
              </a:rPr>
              <a:t>damping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0">
              <a:buFont typeface="Wingdings" charset="2"/>
              <a:buChar char="Ø"/>
            </a:pPr>
            <a:r>
              <a:rPr lang="en-US" sz="2400" dirty="0">
                <a:solidFill>
                  <a:srgbClr val="06995F"/>
                </a:solidFill>
              </a:rPr>
              <a:t> Gluon-induced dissociation: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dynamic suppression, 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en-US" sz="2400" dirty="0"/>
              <a:t>in particular of the </a:t>
            </a:r>
            <a:r>
              <a:rPr lang="en-US" sz="2400" dirty="0" err="1" smtClean="0"/>
              <a:t>ϒ</a:t>
            </a:r>
            <a:r>
              <a:rPr lang="en-US" sz="2400" dirty="0" smtClean="0"/>
              <a:t>(</a:t>
            </a:r>
            <a:r>
              <a:rPr lang="en-US" sz="2400" dirty="0"/>
              <a:t>1S) ground state due to the large</a:t>
            </a:r>
          </a:p>
          <a:p>
            <a:pPr lvl="0"/>
            <a:r>
              <a:rPr lang="en-US" sz="2400" dirty="0"/>
              <a:t>     thermal gluon density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06995F"/>
                </a:solidFill>
              </a:rPr>
              <a:t>  Reduced feed-down </a:t>
            </a:r>
            <a:r>
              <a:rPr lang="en-US" sz="2400" dirty="0" smtClean="0"/>
              <a:t>from the excited </a:t>
            </a:r>
            <a:r>
              <a:rPr lang="en-US" sz="2400" dirty="0" err="1" smtClean="0"/>
              <a:t>ϒ</a:t>
            </a:r>
            <a:r>
              <a:rPr lang="en-US" sz="2400" dirty="0" smtClean="0"/>
              <a:t>/</a:t>
            </a:r>
            <a:r>
              <a:rPr lang="en-US" sz="2400" dirty="0" err="1" smtClean="0">
                <a:latin typeface="Symbol" charset="2"/>
                <a:cs typeface="Symbol" charset="2"/>
              </a:rPr>
              <a:t>c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states to </a:t>
            </a:r>
            <a:r>
              <a:rPr lang="en-US" sz="2400" dirty="0" err="1" smtClean="0"/>
              <a:t>ϒ</a:t>
            </a:r>
            <a:r>
              <a:rPr lang="en-US" sz="2400" dirty="0" smtClean="0"/>
              <a:t>(1S)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substantially modifies the populations: </a:t>
            </a:r>
            <a:r>
              <a:rPr lang="en-US" sz="2400" dirty="0" smtClean="0">
                <a:solidFill>
                  <a:srgbClr val="FF0000"/>
                </a:solidFill>
              </a:rPr>
              <a:t>indirect suppression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hu-HU" sz="1400" b="1" dirty="0">
                <a:solidFill>
                  <a:srgbClr val="000000"/>
                </a:solidFill>
              </a:rPr>
              <a:t>F. Vaccaro, </a:t>
            </a:r>
            <a:r>
              <a:rPr lang="en-US" sz="1400" b="1" dirty="0">
                <a:solidFill>
                  <a:srgbClr val="000000"/>
                </a:solidFill>
              </a:rPr>
              <a:t>F. </a:t>
            </a:r>
            <a:r>
              <a:rPr lang="en-US" sz="1400" b="1" dirty="0" err="1">
                <a:solidFill>
                  <a:srgbClr val="000000"/>
                </a:solidFill>
              </a:rPr>
              <a:t>Nendzig</a:t>
            </a:r>
            <a:r>
              <a:rPr lang="en-US" sz="1400" b="1" dirty="0">
                <a:solidFill>
                  <a:srgbClr val="000000"/>
                </a:solidFill>
              </a:rPr>
              <a:t> and GW, </a:t>
            </a:r>
            <a:r>
              <a:rPr lang="hu-HU" sz="1400" b="1" dirty="0">
                <a:solidFill>
                  <a:srgbClr val="000000"/>
                </a:solidFill>
              </a:rPr>
              <a:t>Europhys.Lett. 102, 42001 (2013</a:t>
            </a:r>
            <a:r>
              <a:rPr lang="hu-HU" sz="1400" b="1" dirty="0" smtClean="0">
                <a:solidFill>
                  <a:srgbClr val="000000"/>
                </a:solidFill>
              </a:rPr>
              <a:t>); J. Hoelck and GW, to be </a:t>
            </a:r>
            <a:r>
              <a:rPr lang="de-DE" sz="1400" b="1" dirty="0" err="1" smtClean="0">
                <a:solidFill>
                  <a:srgbClr val="000000"/>
                </a:solidFill>
              </a:rPr>
              <a:t>publ</a:t>
            </a:r>
            <a:r>
              <a:rPr lang="de-DE" sz="1400" b="1" dirty="0" smtClean="0">
                <a:solidFill>
                  <a:srgbClr val="000000"/>
                </a:solidFill>
              </a:rPr>
              <a:t>.</a:t>
            </a:r>
            <a:endParaRPr lang="en-US" sz="1400" b="1" dirty="0">
              <a:solidFill>
                <a:srgbClr val="000000"/>
              </a:solidFill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            F</a:t>
            </a:r>
            <a:r>
              <a:rPr lang="en-US" sz="1400" b="1" dirty="0">
                <a:solidFill>
                  <a:srgbClr val="000000"/>
                </a:solidFill>
              </a:rPr>
              <a:t>. </a:t>
            </a:r>
            <a:r>
              <a:rPr lang="en-US" sz="1400" b="1" dirty="0" err="1">
                <a:solidFill>
                  <a:srgbClr val="000000"/>
                </a:solidFill>
              </a:rPr>
              <a:t>Nendzig</a:t>
            </a:r>
            <a:r>
              <a:rPr lang="en-US" sz="1400" b="1" dirty="0">
                <a:solidFill>
                  <a:srgbClr val="000000"/>
                </a:solidFill>
              </a:rPr>
              <a:t> and GW, Phys. Rev. C </a:t>
            </a:r>
            <a:r>
              <a:rPr lang="de-DE" sz="1400" b="1" dirty="0">
                <a:solidFill>
                  <a:srgbClr val="000000"/>
                </a:solidFill>
              </a:rPr>
              <a:t>87, 024911 (2013</a:t>
            </a:r>
            <a:r>
              <a:rPr lang="de-DE" sz="1400" b="1" dirty="0" smtClean="0">
                <a:solidFill>
                  <a:srgbClr val="000000"/>
                </a:solidFill>
              </a:rPr>
              <a:t>); J. Phys. G41, 095003 (2014) </a:t>
            </a:r>
            <a:endParaRPr lang="en-US" sz="1400" b="1" dirty="0">
              <a:solidFill>
                <a:srgbClr val="000000"/>
              </a:solidFill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            F</a:t>
            </a:r>
            <a:r>
              <a:rPr lang="en-US" sz="1400" b="1" dirty="0">
                <a:solidFill>
                  <a:srgbClr val="000000"/>
                </a:solidFill>
              </a:rPr>
              <a:t>. </a:t>
            </a:r>
            <a:r>
              <a:rPr lang="en-US" sz="1400" b="1" dirty="0" err="1">
                <a:solidFill>
                  <a:srgbClr val="000000"/>
                </a:solidFill>
              </a:rPr>
              <a:t>Brezinski</a:t>
            </a:r>
            <a:r>
              <a:rPr lang="en-US" sz="1400" b="1" dirty="0">
                <a:solidFill>
                  <a:srgbClr val="000000"/>
                </a:solidFill>
              </a:rPr>
              <a:t> and GW, Phys. </a:t>
            </a:r>
            <a:r>
              <a:rPr lang="en-US" sz="1400" b="1" dirty="0" err="1">
                <a:solidFill>
                  <a:srgbClr val="000000"/>
                </a:solidFill>
              </a:rPr>
              <a:t>Lett.B</a:t>
            </a:r>
            <a:r>
              <a:rPr lang="en-US" sz="1400" b="1" dirty="0">
                <a:solidFill>
                  <a:srgbClr val="000000"/>
                </a:solidFill>
              </a:rPr>
              <a:t> 70, 534 (2012) </a:t>
            </a:r>
            <a:endParaRPr lang="de-DE" b="1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6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20970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20970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Microsoft Macintosh PowerPoint</Application>
  <PresentationFormat>Bildschirmpräsentation (4:3)</PresentationFormat>
  <Paragraphs>353</Paragraphs>
  <Slides>29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Blank 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Universität Heidelberg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Georg Wolschin</cp:lastModifiedBy>
  <cp:revision>964</cp:revision>
  <cp:lastPrinted>2017-09-07T13:53:21Z</cp:lastPrinted>
  <dcterms:created xsi:type="dcterms:W3CDTF">2015-01-24T17:04:05Z</dcterms:created>
  <dcterms:modified xsi:type="dcterms:W3CDTF">2017-09-08T14:09:05Z</dcterms:modified>
  <cp:category/>
</cp:coreProperties>
</file>