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410" r:id="rId3"/>
    <p:sldId id="342" r:id="rId4"/>
    <p:sldId id="402" r:id="rId5"/>
    <p:sldId id="412" r:id="rId6"/>
    <p:sldId id="413" r:id="rId7"/>
    <p:sldId id="414" r:id="rId8"/>
    <p:sldId id="403" r:id="rId9"/>
    <p:sldId id="415" r:id="rId10"/>
    <p:sldId id="416" r:id="rId11"/>
    <p:sldId id="417" r:id="rId12"/>
    <p:sldId id="418" r:id="rId13"/>
    <p:sldId id="419" r:id="rId14"/>
    <p:sldId id="420" r:id="rId15"/>
    <p:sldId id="421" r:id="rId16"/>
    <p:sldId id="422" r:id="rId17"/>
    <p:sldId id="404" r:id="rId18"/>
    <p:sldId id="423" r:id="rId19"/>
    <p:sldId id="424" r:id="rId20"/>
    <p:sldId id="425" r:id="rId21"/>
    <p:sldId id="426" r:id="rId22"/>
    <p:sldId id="411" r:id="rId23"/>
    <p:sldId id="427" r:id="rId24"/>
    <p:sldId id="428" r:id="rId25"/>
    <p:sldId id="429" r:id="rId26"/>
    <p:sldId id="430" r:id="rId27"/>
    <p:sldId id="431" r:id="rId28"/>
    <p:sldId id="405" r:id="rId29"/>
    <p:sldId id="432" r:id="rId30"/>
    <p:sldId id="433" r:id="rId31"/>
    <p:sldId id="406" r:id="rId32"/>
    <p:sldId id="407" r:id="rId33"/>
    <p:sldId id="409"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720"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MX"/>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1B9051B-199D-4B45-9C1C-3CE8E81BF99A}" type="datetimeFigureOut">
              <a:rPr lang="es-MX" smtClean="0"/>
              <a:t>15/09/2017</a:t>
            </a:fld>
            <a:endParaRPr lang="es-MX"/>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MX"/>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MX"/>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MX"/>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CCB8E35-47AD-470D-8579-E2240BC73B21}" type="slidenum">
              <a:rPr lang="es-MX" smtClean="0"/>
              <a:t>‹#›</a:t>
            </a:fld>
            <a:endParaRPr lang="es-MX"/>
          </a:p>
        </p:txBody>
      </p:sp>
    </p:spTree>
    <p:extLst>
      <p:ext uri="{BB962C8B-B14F-4D97-AF65-F5344CB8AC3E}">
        <p14:creationId xmlns:p14="http://schemas.microsoft.com/office/powerpoint/2010/main" val="3875315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r>
              <a:rPr lang="es-MX" smtClean="0"/>
              <a:t>3/30/2017</a:t>
            </a:r>
            <a:endParaRPr lang="en-US"/>
          </a:p>
        </p:txBody>
      </p:sp>
      <p:sp>
        <p:nvSpPr>
          <p:cNvPr id="5" name="Footer Placeholder 4"/>
          <p:cNvSpPr>
            <a:spLocks noGrp="1"/>
          </p:cNvSpPr>
          <p:nvPr>
            <p:ph type="ftr" sz="quarter" idx="11"/>
          </p:nvPr>
        </p:nvSpPr>
        <p:spPr/>
        <p:txBody>
          <a:bodyPr/>
          <a:lstStyle/>
          <a:p>
            <a:r>
              <a:rPr lang="en-US" smtClean="0"/>
              <a:t>Tlaxcala Multiparticle Meeting</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s-MX" smtClean="0"/>
              <a:t>3/30/2017</a:t>
            </a:r>
            <a:endParaRPr lang="en-US"/>
          </a:p>
        </p:txBody>
      </p:sp>
      <p:sp>
        <p:nvSpPr>
          <p:cNvPr id="5" name="Footer Placeholder 4"/>
          <p:cNvSpPr>
            <a:spLocks noGrp="1"/>
          </p:cNvSpPr>
          <p:nvPr>
            <p:ph type="ftr" sz="quarter" idx="11"/>
          </p:nvPr>
        </p:nvSpPr>
        <p:spPr/>
        <p:txBody>
          <a:bodyPr/>
          <a:lstStyle/>
          <a:p>
            <a:r>
              <a:rPr lang="en-US" smtClean="0"/>
              <a:t>Tlaxcala Multiparticle Meeting</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s-MX" smtClean="0"/>
              <a:t>3/30/2017</a:t>
            </a:r>
            <a:endParaRPr lang="en-US"/>
          </a:p>
        </p:txBody>
      </p:sp>
      <p:sp>
        <p:nvSpPr>
          <p:cNvPr id="5" name="Footer Placeholder 4"/>
          <p:cNvSpPr>
            <a:spLocks noGrp="1"/>
          </p:cNvSpPr>
          <p:nvPr>
            <p:ph type="ftr" sz="quarter" idx="11"/>
          </p:nvPr>
        </p:nvSpPr>
        <p:spPr/>
        <p:txBody>
          <a:bodyPr/>
          <a:lstStyle/>
          <a:p>
            <a:r>
              <a:rPr lang="en-US" smtClean="0"/>
              <a:t>Tlaxcala Multiparticle Meeting</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s-MX" smtClean="0"/>
              <a:t>3/30/2017</a:t>
            </a:r>
            <a:endParaRPr lang="en-US"/>
          </a:p>
        </p:txBody>
      </p:sp>
      <p:sp>
        <p:nvSpPr>
          <p:cNvPr id="5" name="Footer Placeholder 4"/>
          <p:cNvSpPr>
            <a:spLocks noGrp="1"/>
          </p:cNvSpPr>
          <p:nvPr>
            <p:ph type="ftr" sz="quarter" idx="11"/>
          </p:nvPr>
        </p:nvSpPr>
        <p:spPr/>
        <p:txBody>
          <a:bodyPr/>
          <a:lstStyle/>
          <a:p>
            <a:r>
              <a:rPr lang="en-US" smtClean="0"/>
              <a:t>Tlaxcala Multiparticle Meeting</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s-MX" smtClean="0"/>
              <a:t>3/30/2017</a:t>
            </a:r>
            <a:endParaRPr lang="en-US"/>
          </a:p>
        </p:txBody>
      </p:sp>
      <p:sp>
        <p:nvSpPr>
          <p:cNvPr id="5" name="Footer Placeholder 4"/>
          <p:cNvSpPr>
            <a:spLocks noGrp="1"/>
          </p:cNvSpPr>
          <p:nvPr>
            <p:ph type="ftr" sz="quarter" idx="11"/>
          </p:nvPr>
        </p:nvSpPr>
        <p:spPr/>
        <p:txBody>
          <a:bodyPr/>
          <a:lstStyle/>
          <a:p>
            <a:r>
              <a:rPr lang="en-US" smtClean="0"/>
              <a:t>Tlaxcala Multiparticle Meeting</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s-MX" smtClean="0"/>
              <a:t>3/30/2017</a:t>
            </a:r>
            <a:endParaRPr lang="en-US"/>
          </a:p>
        </p:txBody>
      </p:sp>
      <p:sp>
        <p:nvSpPr>
          <p:cNvPr id="6" name="Footer Placeholder 5"/>
          <p:cNvSpPr>
            <a:spLocks noGrp="1"/>
          </p:cNvSpPr>
          <p:nvPr>
            <p:ph type="ftr" sz="quarter" idx="11"/>
          </p:nvPr>
        </p:nvSpPr>
        <p:spPr/>
        <p:txBody>
          <a:bodyPr/>
          <a:lstStyle/>
          <a:p>
            <a:r>
              <a:rPr lang="en-US" smtClean="0"/>
              <a:t>Tlaxcala Multiparticle Meeting</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s-MX" smtClean="0"/>
              <a:t>3/30/2017</a:t>
            </a:r>
            <a:endParaRPr lang="en-US"/>
          </a:p>
        </p:txBody>
      </p:sp>
      <p:sp>
        <p:nvSpPr>
          <p:cNvPr id="8" name="Footer Placeholder 7"/>
          <p:cNvSpPr>
            <a:spLocks noGrp="1"/>
          </p:cNvSpPr>
          <p:nvPr>
            <p:ph type="ftr" sz="quarter" idx="11"/>
          </p:nvPr>
        </p:nvSpPr>
        <p:spPr/>
        <p:txBody>
          <a:bodyPr/>
          <a:lstStyle/>
          <a:p>
            <a:r>
              <a:rPr lang="en-US" smtClean="0"/>
              <a:t>Tlaxcala Multiparticle Meeting</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s-MX" smtClean="0"/>
              <a:t>3/30/2017</a:t>
            </a:r>
            <a:endParaRPr lang="en-US"/>
          </a:p>
        </p:txBody>
      </p:sp>
      <p:sp>
        <p:nvSpPr>
          <p:cNvPr id="4" name="Footer Placeholder 3"/>
          <p:cNvSpPr>
            <a:spLocks noGrp="1"/>
          </p:cNvSpPr>
          <p:nvPr>
            <p:ph type="ftr" sz="quarter" idx="11"/>
          </p:nvPr>
        </p:nvSpPr>
        <p:spPr/>
        <p:txBody>
          <a:bodyPr/>
          <a:lstStyle/>
          <a:p>
            <a:r>
              <a:rPr lang="en-US" smtClean="0"/>
              <a:t>Tlaxcala Multiparticle Meeting</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s-MX" smtClean="0"/>
              <a:t>3/30/2017</a:t>
            </a:r>
            <a:endParaRPr lang="en-US"/>
          </a:p>
        </p:txBody>
      </p:sp>
      <p:sp>
        <p:nvSpPr>
          <p:cNvPr id="3" name="Footer Placeholder 2"/>
          <p:cNvSpPr>
            <a:spLocks noGrp="1"/>
          </p:cNvSpPr>
          <p:nvPr>
            <p:ph type="ftr" sz="quarter" idx="11"/>
          </p:nvPr>
        </p:nvSpPr>
        <p:spPr/>
        <p:txBody>
          <a:bodyPr/>
          <a:lstStyle/>
          <a:p>
            <a:r>
              <a:rPr lang="en-US" smtClean="0"/>
              <a:t>Tlaxcala Multiparticle Meeting</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s-MX" smtClean="0"/>
              <a:t>3/30/2017</a:t>
            </a:r>
            <a:endParaRPr lang="en-US"/>
          </a:p>
        </p:txBody>
      </p:sp>
      <p:sp>
        <p:nvSpPr>
          <p:cNvPr id="6" name="Footer Placeholder 5"/>
          <p:cNvSpPr>
            <a:spLocks noGrp="1"/>
          </p:cNvSpPr>
          <p:nvPr>
            <p:ph type="ftr" sz="quarter" idx="11"/>
          </p:nvPr>
        </p:nvSpPr>
        <p:spPr/>
        <p:txBody>
          <a:bodyPr/>
          <a:lstStyle/>
          <a:p>
            <a:r>
              <a:rPr lang="en-US" smtClean="0"/>
              <a:t>Tlaxcala Multiparticle Meeting</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s-MX" smtClean="0"/>
              <a:t>3/30/2017</a:t>
            </a:r>
            <a:endParaRPr lang="en-US"/>
          </a:p>
        </p:txBody>
      </p:sp>
      <p:sp>
        <p:nvSpPr>
          <p:cNvPr id="6" name="Footer Placeholder 5"/>
          <p:cNvSpPr>
            <a:spLocks noGrp="1"/>
          </p:cNvSpPr>
          <p:nvPr>
            <p:ph type="ftr" sz="quarter" idx="11"/>
          </p:nvPr>
        </p:nvSpPr>
        <p:spPr/>
        <p:txBody>
          <a:bodyPr/>
          <a:lstStyle/>
          <a:p>
            <a:r>
              <a:rPr lang="en-US" smtClean="0"/>
              <a:t>Tlaxcala Multiparticle Meeting</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s-MX" smtClean="0"/>
              <a:t>3/30/2017</a:t>
            </a: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Tlaxcala Multiparticle Meeting</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www.ni.com/compactrio/" TargetMode="Externa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hyperlink" Target="https://4.bp.blogspot.com/-y2Y0ZijfJDI/WCfahXRs5BI/AAAAAAAAAac/8QgmVhbI6BchTpwTjko1ZWbU-ruTKLOXgCLcB/s1600/WithTheEquipmentReadyToTakeData.JPG" TargetMode="External"/><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297" y="85606"/>
            <a:ext cx="9144000" cy="3877985"/>
          </a:xfrm>
          <a:prstGeom prst="rect">
            <a:avLst/>
          </a:prstGeom>
        </p:spPr>
        <p:txBody>
          <a:bodyPr wrap="square">
            <a:spAutoFit/>
          </a:bodyPr>
          <a:lstStyle/>
          <a:p>
            <a:pPr algn="ctr"/>
            <a:r>
              <a:rPr lang="en-US" sz="4000" b="1" dirty="0">
                <a:solidFill>
                  <a:srgbClr val="FF0000"/>
                </a:solidFill>
              </a:rPr>
              <a:t>Four Channel Mini Wire Chamber to Study Cosmic </a:t>
            </a:r>
            <a:r>
              <a:rPr lang="en-US" sz="4000" b="1" dirty="0" smtClean="0">
                <a:solidFill>
                  <a:srgbClr val="FF0000"/>
                </a:solidFill>
              </a:rPr>
              <a:t>Rays</a:t>
            </a:r>
          </a:p>
          <a:p>
            <a:pPr algn="ctr"/>
            <a:endParaRPr lang="es-MX" sz="4000" b="1" dirty="0" smtClean="0">
              <a:solidFill>
                <a:srgbClr val="FF0000"/>
              </a:solidFill>
            </a:endParaRPr>
          </a:p>
          <a:p>
            <a:pPr algn="ctr"/>
            <a:r>
              <a:rPr lang="es-MX" sz="4000" b="1" dirty="0" smtClean="0">
                <a:solidFill>
                  <a:srgbClr val="00B050"/>
                </a:solidFill>
              </a:rPr>
              <a:t>Julián Félix</a:t>
            </a:r>
            <a:endParaRPr lang="en-US" sz="3200" b="1" dirty="0">
              <a:solidFill>
                <a:srgbClr val="00B050"/>
              </a:solidFill>
            </a:endParaRPr>
          </a:p>
          <a:p>
            <a:pPr algn="ctr"/>
            <a:endParaRPr lang="es-MX" sz="3200" b="1" dirty="0">
              <a:solidFill>
                <a:srgbClr val="00B050"/>
              </a:solidFill>
            </a:endParaRPr>
          </a:p>
          <a:p>
            <a:pPr algn="ctr"/>
            <a:r>
              <a:rPr lang="es-MX" b="1" dirty="0">
                <a:solidFill>
                  <a:srgbClr val="FF0000"/>
                </a:solidFill>
              </a:rPr>
              <a:t>Laboratorio de partículas elementales*, Departamento de Física, División de Ciencias e Ingenierías, Campus León, Universidad de Guanajuato, México.</a:t>
            </a:r>
          </a:p>
          <a:p>
            <a:pPr algn="ctr"/>
            <a:r>
              <a:rPr lang="es-MX" b="1" dirty="0">
                <a:solidFill>
                  <a:srgbClr val="FF0000"/>
                </a:solidFill>
              </a:rPr>
              <a:t>felix@fisica.ugto.mx</a:t>
            </a:r>
          </a:p>
        </p:txBody>
      </p:sp>
      <p:sp>
        <p:nvSpPr>
          <p:cNvPr id="3" name="Rectangle 2"/>
          <p:cNvSpPr/>
          <p:nvPr/>
        </p:nvSpPr>
        <p:spPr>
          <a:xfrm>
            <a:off x="723378" y="5486400"/>
            <a:ext cx="8001000" cy="369332"/>
          </a:xfrm>
          <a:prstGeom prst="rect">
            <a:avLst/>
          </a:prstGeom>
        </p:spPr>
        <p:txBody>
          <a:bodyPr wrap="square">
            <a:spAutoFit/>
          </a:bodyPr>
          <a:lstStyle/>
          <a:p>
            <a:r>
              <a:rPr lang="es-MX" b="1" dirty="0">
                <a:solidFill>
                  <a:srgbClr val="FF0000"/>
                </a:solidFill>
              </a:rPr>
              <a:t>*http://laboratoriodeparticulaselementales.blogspot.mx/ </a:t>
            </a:r>
          </a:p>
        </p:txBody>
      </p:sp>
      <p:sp>
        <p:nvSpPr>
          <p:cNvPr id="4" name="Date Placeholder 3"/>
          <p:cNvSpPr>
            <a:spLocks noGrp="1"/>
          </p:cNvSpPr>
          <p:nvPr>
            <p:ph type="dt" sz="half" idx="10"/>
          </p:nvPr>
        </p:nvSpPr>
        <p:spPr/>
        <p:txBody>
          <a:bodyPr/>
          <a:lstStyle/>
          <a:p>
            <a:r>
              <a:rPr lang="es-MX" smtClean="0"/>
              <a:t>3/30/2017</a:t>
            </a:r>
            <a:endParaRPr lang="en-US"/>
          </a:p>
        </p:txBody>
      </p:sp>
      <p:sp>
        <p:nvSpPr>
          <p:cNvPr id="5" name="Footer Placeholder 4"/>
          <p:cNvSpPr>
            <a:spLocks noGrp="1"/>
          </p:cNvSpPr>
          <p:nvPr>
            <p:ph type="ftr" sz="quarter" idx="11"/>
          </p:nvPr>
        </p:nvSpPr>
        <p:spPr/>
        <p:txBody>
          <a:bodyPr/>
          <a:lstStyle/>
          <a:p>
            <a:r>
              <a:rPr lang="en-US" smtClean="0"/>
              <a:t>Tlaxcala Multiparticle Meeting</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a:t>
            </a:fld>
            <a:endParaRPr lang="en-US"/>
          </a:p>
        </p:txBody>
      </p:sp>
    </p:spTree>
    <p:extLst>
      <p:ext uri="{BB962C8B-B14F-4D97-AF65-F5344CB8AC3E}">
        <p14:creationId xmlns:p14="http://schemas.microsoft.com/office/powerpoint/2010/main" val="18694976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s-MX" smtClean="0"/>
              <a:t>3/30/2017</a:t>
            </a:r>
            <a:endParaRPr lang="en-US"/>
          </a:p>
        </p:txBody>
      </p:sp>
      <p:sp>
        <p:nvSpPr>
          <p:cNvPr id="3" name="Footer Placeholder 2"/>
          <p:cNvSpPr>
            <a:spLocks noGrp="1"/>
          </p:cNvSpPr>
          <p:nvPr>
            <p:ph type="ftr" sz="quarter" idx="11"/>
          </p:nvPr>
        </p:nvSpPr>
        <p:spPr/>
        <p:txBody>
          <a:bodyPr/>
          <a:lstStyle/>
          <a:p>
            <a:r>
              <a:rPr lang="en-US" smtClean="0"/>
              <a:t>Tlaxcala Multiparticle Meeting</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10</a:t>
            </a:fld>
            <a:endParaRPr lang="en-US"/>
          </a:p>
        </p:txBody>
      </p:sp>
      <p:sp>
        <p:nvSpPr>
          <p:cNvPr id="5" name="Rectangle 4"/>
          <p:cNvSpPr/>
          <p:nvPr/>
        </p:nvSpPr>
        <p:spPr>
          <a:xfrm>
            <a:off x="510988" y="609600"/>
            <a:ext cx="4572000" cy="1200329"/>
          </a:xfrm>
          <a:prstGeom prst="rect">
            <a:avLst/>
          </a:prstGeom>
        </p:spPr>
        <p:txBody>
          <a:bodyPr>
            <a:spAutoFit/>
          </a:bodyPr>
          <a:lstStyle/>
          <a:p>
            <a:pPr algn="just"/>
            <a:r>
              <a:rPr lang="en-US" b="1" dirty="0"/>
              <a:t>Each electronic board was placed 90</a:t>
            </a:r>
            <a:r>
              <a:rPr lang="en-US" b="1" baseline="30000" dirty="0"/>
              <a:t>o</a:t>
            </a:r>
            <a:r>
              <a:rPr lang="en-US" b="1" dirty="0"/>
              <a:t> each other, with one above and other bellow rubber 4 cm X 4 cm X 0.6 cm square, with a symmetrical 3 cm X 3 cm square hollow.  </a:t>
            </a:r>
            <a:endParaRPr lang="es-MX" b="1" dirty="0"/>
          </a:p>
        </p:txBody>
      </p:sp>
      <p:pic>
        <p:nvPicPr>
          <p:cNvPr id="25602" name="Picture 2" descr="C:\Users\JulianFelix\Desktop\Nov2016JFelix-3\Actividades2017\Conferencias\TLAXCALA2017\talkJFelix\photos\20170905_16210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443752" y="2852878"/>
            <a:ext cx="3984812" cy="22414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p:nvPr/>
        </p:nvPicPr>
        <p:blipFill>
          <a:blip r:embed="rId3">
            <a:extLst>
              <a:ext uri="{28A0092B-C50C-407E-A947-70E740481C1C}">
                <a14:useLocalDpi xmlns:a14="http://schemas.microsoft.com/office/drawing/2010/main" val="0"/>
              </a:ext>
            </a:extLst>
          </a:blip>
          <a:srcRect/>
          <a:stretch>
            <a:fillRect/>
          </a:stretch>
        </p:blipFill>
        <p:spPr bwMode="auto">
          <a:xfrm>
            <a:off x="5558118" y="1263272"/>
            <a:ext cx="2952115" cy="2276475"/>
          </a:xfrm>
          <a:prstGeom prst="rect">
            <a:avLst/>
          </a:prstGeom>
          <a:noFill/>
        </p:spPr>
      </p:pic>
      <p:sp>
        <p:nvSpPr>
          <p:cNvPr id="6" name="Rectangle 5"/>
          <p:cNvSpPr/>
          <p:nvPr/>
        </p:nvSpPr>
        <p:spPr>
          <a:xfrm>
            <a:off x="5198651" y="3686902"/>
            <a:ext cx="3599330" cy="2031325"/>
          </a:xfrm>
          <a:prstGeom prst="rect">
            <a:avLst/>
          </a:prstGeom>
        </p:spPr>
        <p:txBody>
          <a:bodyPr wrap="square">
            <a:spAutoFit/>
          </a:bodyPr>
          <a:lstStyle/>
          <a:p>
            <a:r>
              <a:rPr lang="en-US" dirty="0">
                <a:solidFill>
                  <a:srgbClr val="FF0000"/>
                </a:solidFill>
                <a:ea typeface="Calibri"/>
                <a:cs typeface="Times New Roman"/>
              </a:rPr>
              <a:t>In this draw, A1, A2, B1, B2 represent the four channels. With A1 and A2 are represented one electronic board; with B1, B2 are represented the other electronic board. The 9 detection regions (</a:t>
            </a:r>
            <a:r>
              <a:rPr lang="en-US" dirty="0" err="1">
                <a:solidFill>
                  <a:srgbClr val="FF0000"/>
                </a:solidFill>
                <a:ea typeface="Calibri"/>
                <a:cs typeface="Times New Roman"/>
              </a:rPr>
              <a:t>Rij</a:t>
            </a:r>
            <a:r>
              <a:rPr lang="en-US" dirty="0">
                <a:solidFill>
                  <a:srgbClr val="FF0000"/>
                </a:solidFill>
                <a:ea typeface="Calibri"/>
                <a:cs typeface="Times New Roman"/>
              </a:rPr>
              <a:t>; </a:t>
            </a:r>
            <a:r>
              <a:rPr lang="en-US" dirty="0" err="1">
                <a:solidFill>
                  <a:srgbClr val="FF0000"/>
                </a:solidFill>
                <a:ea typeface="Calibri"/>
                <a:cs typeface="Times New Roman"/>
              </a:rPr>
              <a:t>i</a:t>
            </a:r>
            <a:r>
              <a:rPr lang="en-US" dirty="0">
                <a:solidFill>
                  <a:srgbClr val="FF0000"/>
                </a:solidFill>
                <a:ea typeface="Calibri"/>
                <a:cs typeface="Times New Roman"/>
              </a:rPr>
              <a:t>, j = 1,2,3,) are shown. </a:t>
            </a:r>
            <a:endParaRPr lang="es-MX" dirty="0">
              <a:solidFill>
                <a:srgbClr val="FF0000"/>
              </a:solidFill>
            </a:endParaRPr>
          </a:p>
        </p:txBody>
      </p:sp>
    </p:spTree>
    <p:extLst>
      <p:ext uri="{BB962C8B-B14F-4D97-AF65-F5344CB8AC3E}">
        <p14:creationId xmlns:p14="http://schemas.microsoft.com/office/powerpoint/2010/main" val="6714183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s-MX" smtClean="0"/>
              <a:t>3/30/2017</a:t>
            </a:r>
            <a:endParaRPr lang="en-US"/>
          </a:p>
        </p:txBody>
      </p:sp>
      <p:sp>
        <p:nvSpPr>
          <p:cNvPr id="3" name="Footer Placeholder 2"/>
          <p:cNvSpPr>
            <a:spLocks noGrp="1"/>
          </p:cNvSpPr>
          <p:nvPr>
            <p:ph type="ftr" sz="quarter" idx="11"/>
          </p:nvPr>
        </p:nvSpPr>
        <p:spPr/>
        <p:txBody>
          <a:bodyPr/>
          <a:lstStyle/>
          <a:p>
            <a:r>
              <a:rPr lang="en-US" smtClean="0"/>
              <a:t>Tlaxcala Multiparticle Meeting</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11</a:t>
            </a:fld>
            <a:endParaRPr lang="en-US"/>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757518" y="1186933"/>
            <a:ext cx="4123690" cy="1552575"/>
          </a:xfrm>
          <a:prstGeom prst="rect">
            <a:avLst/>
          </a:prstGeom>
          <a:noFill/>
        </p:spPr>
      </p:pic>
      <p:sp>
        <p:nvSpPr>
          <p:cNvPr id="6" name="Rectangle 5"/>
          <p:cNvSpPr/>
          <p:nvPr/>
        </p:nvSpPr>
        <p:spPr>
          <a:xfrm>
            <a:off x="726140" y="304800"/>
            <a:ext cx="7808259" cy="646331"/>
          </a:xfrm>
          <a:prstGeom prst="rect">
            <a:avLst/>
          </a:prstGeom>
        </p:spPr>
        <p:txBody>
          <a:bodyPr wrap="square">
            <a:spAutoFit/>
          </a:bodyPr>
          <a:lstStyle/>
          <a:p>
            <a:r>
              <a:rPr lang="en-US" dirty="0">
                <a:ea typeface="Calibri"/>
                <a:cs typeface="Times New Roman"/>
              </a:rPr>
              <a:t>This system was supported by two 4 cm X 4 cm X 0.6 cm Aluminum frames with a symmetrical 3 cm X 3 cm square hollow, one for below and one for </a:t>
            </a:r>
            <a:r>
              <a:rPr lang="en-US" dirty="0" smtClean="0">
                <a:ea typeface="Calibri"/>
                <a:cs typeface="Times New Roman"/>
              </a:rPr>
              <a:t>above. </a:t>
            </a:r>
            <a:endParaRPr lang="es-MX" dirty="0"/>
          </a:p>
        </p:txBody>
      </p:sp>
      <p:sp>
        <p:nvSpPr>
          <p:cNvPr id="7" name="Rectangle 6"/>
          <p:cNvSpPr/>
          <p:nvPr/>
        </p:nvSpPr>
        <p:spPr>
          <a:xfrm>
            <a:off x="4912583" y="1640055"/>
            <a:ext cx="3621815" cy="646331"/>
          </a:xfrm>
          <a:prstGeom prst="rect">
            <a:avLst/>
          </a:prstGeom>
        </p:spPr>
        <p:txBody>
          <a:bodyPr wrap="square">
            <a:spAutoFit/>
          </a:bodyPr>
          <a:lstStyle/>
          <a:p>
            <a:r>
              <a:rPr lang="en-US" b="1" dirty="0">
                <a:solidFill>
                  <a:srgbClr val="FF0000"/>
                </a:solidFill>
                <a:ea typeface="Calibri"/>
                <a:cs typeface="Times New Roman"/>
              </a:rPr>
              <a:t>Aluminum detector Cup and Aluminum frame. </a:t>
            </a:r>
            <a:endParaRPr lang="es-MX" b="1" dirty="0">
              <a:solidFill>
                <a:srgbClr val="FF0000"/>
              </a:solidFill>
            </a:endParaRPr>
          </a:p>
        </p:txBody>
      </p:sp>
      <p:pic>
        <p:nvPicPr>
          <p:cNvPr id="26626" name="Picture 2" descr="C:\Users\JulianFelix\Desktop\Nov2016JFelix-3\Actividades2017\Conferencias\TLAXCALA2017\talkJFelix\photos\20170905_17142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7800" y="3429000"/>
            <a:ext cx="5147733" cy="28956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6723491" y="4114800"/>
            <a:ext cx="2292973" cy="646331"/>
          </a:xfrm>
          <a:prstGeom prst="rect">
            <a:avLst/>
          </a:prstGeom>
        </p:spPr>
        <p:txBody>
          <a:bodyPr wrap="square">
            <a:spAutoFit/>
          </a:bodyPr>
          <a:lstStyle/>
          <a:p>
            <a:r>
              <a:rPr lang="en-US" b="1" dirty="0" smtClean="0">
                <a:solidFill>
                  <a:srgbClr val="FF0000"/>
                </a:solidFill>
                <a:ea typeface="Calibri"/>
                <a:cs typeface="Times New Roman"/>
              </a:rPr>
              <a:t>Plastic and Aluminum frames. </a:t>
            </a:r>
            <a:endParaRPr lang="es-MX" b="1" dirty="0">
              <a:solidFill>
                <a:srgbClr val="FF0000"/>
              </a:solidFill>
            </a:endParaRPr>
          </a:p>
        </p:txBody>
      </p:sp>
    </p:spTree>
    <p:extLst>
      <p:ext uri="{BB962C8B-B14F-4D97-AF65-F5344CB8AC3E}">
        <p14:creationId xmlns:p14="http://schemas.microsoft.com/office/powerpoint/2010/main" val="14642495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s-MX" smtClean="0"/>
              <a:t>3/30/2017</a:t>
            </a:r>
            <a:endParaRPr lang="en-US"/>
          </a:p>
        </p:txBody>
      </p:sp>
      <p:sp>
        <p:nvSpPr>
          <p:cNvPr id="3" name="Footer Placeholder 2"/>
          <p:cNvSpPr>
            <a:spLocks noGrp="1"/>
          </p:cNvSpPr>
          <p:nvPr>
            <p:ph type="ftr" sz="quarter" idx="11"/>
          </p:nvPr>
        </p:nvSpPr>
        <p:spPr/>
        <p:txBody>
          <a:bodyPr/>
          <a:lstStyle/>
          <a:p>
            <a:r>
              <a:rPr lang="en-US" smtClean="0"/>
              <a:t>Tlaxcala Multiparticle Meeting</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12</a:t>
            </a:fld>
            <a:endParaRPr lang="en-US"/>
          </a:p>
        </p:txBody>
      </p:sp>
      <p:sp>
        <p:nvSpPr>
          <p:cNvPr id="5" name="Rectangle 4"/>
          <p:cNvSpPr/>
          <p:nvPr/>
        </p:nvSpPr>
        <p:spPr>
          <a:xfrm>
            <a:off x="609600" y="457175"/>
            <a:ext cx="7239000" cy="1366528"/>
          </a:xfrm>
          <a:prstGeom prst="rect">
            <a:avLst/>
          </a:prstGeom>
        </p:spPr>
        <p:txBody>
          <a:bodyPr wrap="square">
            <a:spAutoFit/>
          </a:bodyPr>
          <a:lstStyle/>
          <a:p>
            <a:pPr algn="just">
              <a:lnSpc>
                <a:spcPct val="115000"/>
              </a:lnSpc>
            </a:pPr>
            <a:r>
              <a:rPr lang="en-US" b="1" dirty="0">
                <a:solidFill>
                  <a:srgbClr val="FF0000"/>
                </a:solidFill>
                <a:ea typeface="Calibri"/>
                <a:cs typeface="Times New Roman"/>
              </a:rPr>
              <a:t>The completed system was assembled by 4 screws 1/8 in diameter. A gas chamber was formed with this stack, with one 1/8 in input plastic elbow pipe and 1/8 in output plastic elbow pipe, to circulate, take in and take out </a:t>
            </a:r>
            <a:r>
              <a:rPr lang="en-US" b="1" dirty="0" err="1" smtClean="0">
                <a:solidFill>
                  <a:srgbClr val="FF0000"/>
                </a:solidFill>
                <a:ea typeface="Calibri"/>
                <a:cs typeface="Times New Roman"/>
              </a:rPr>
              <a:t>Ar</a:t>
            </a:r>
            <a:r>
              <a:rPr lang="en-US" b="1" dirty="0" smtClean="0">
                <a:solidFill>
                  <a:srgbClr val="FF0000"/>
                </a:solidFill>
                <a:ea typeface="Calibri"/>
                <a:cs typeface="Times New Roman"/>
              </a:rPr>
              <a:t> 90</a:t>
            </a:r>
            <a:r>
              <a:rPr lang="en-US" b="1" dirty="0">
                <a:solidFill>
                  <a:srgbClr val="FF0000"/>
                </a:solidFill>
                <a:ea typeface="Calibri"/>
                <a:cs typeface="Times New Roman"/>
              </a:rPr>
              <a:t>%+</a:t>
            </a:r>
            <a:r>
              <a:rPr lang="en-US" b="1" dirty="0" smtClean="0">
                <a:solidFill>
                  <a:srgbClr val="FF0000"/>
                </a:solidFill>
                <a:ea typeface="Calibri"/>
                <a:cs typeface="Times New Roman"/>
              </a:rPr>
              <a:t>CH4 10</a:t>
            </a:r>
            <a:r>
              <a:rPr lang="en-US" b="1" dirty="0">
                <a:solidFill>
                  <a:srgbClr val="FF0000"/>
                </a:solidFill>
                <a:ea typeface="Calibri"/>
                <a:cs typeface="Times New Roman"/>
              </a:rPr>
              <a:t>% commercial gas. </a:t>
            </a:r>
            <a:endParaRPr lang="es-MX" b="1" dirty="0">
              <a:solidFill>
                <a:srgbClr val="FF0000"/>
              </a:solidFill>
              <a:ea typeface="Calibri"/>
              <a:cs typeface="Times New Roman"/>
            </a:endParaRPr>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1219200" y="2209800"/>
            <a:ext cx="5695316" cy="3657600"/>
          </a:xfrm>
          <a:prstGeom prst="rect">
            <a:avLst/>
          </a:prstGeom>
          <a:noFill/>
        </p:spPr>
      </p:pic>
      <p:sp>
        <p:nvSpPr>
          <p:cNvPr id="7" name="Rectangle 6"/>
          <p:cNvSpPr/>
          <p:nvPr/>
        </p:nvSpPr>
        <p:spPr>
          <a:xfrm>
            <a:off x="6914516" y="3418728"/>
            <a:ext cx="1924684" cy="1200329"/>
          </a:xfrm>
          <a:prstGeom prst="rect">
            <a:avLst/>
          </a:prstGeom>
        </p:spPr>
        <p:txBody>
          <a:bodyPr wrap="square">
            <a:spAutoFit/>
          </a:bodyPr>
          <a:lstStyle/>
          <a:p>
            <a:r>
              <a:rPr lang="en-US" b="1" dirty="0"/>
              <a:t>Mini four wire chamber. The basic elements are shown.   </a:t>
            </a:r>
            <a:endParaRPr lang="es-MX" b="1" dirty="0"/>
          </a:p>
        </p:txBody>
      </p:sp>
    </p:spTree>
    <p:extLst>
      <p:ext uri="{BB962C8B-B14F-4D97-AF65-F5344CB8AC3E}">
        <p14:creationId xmlns:p14="http://schemas.microsoft.com/office/powerpoint/2010/main" val="18275110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s-MX" smtClean="0"/>
              <a:t>3/30/2017</a:t>
            </a:r>
            <a:endParaRPr lang="en-US"/>
          </a:p>
        </p:txBody>
      </p:sp>
      <p:sp>
        <p:nvSpPr>
          <p:cNvPr id="3" name="Footer Placeholder 2"/>
          <p:cNvSpPr>
            <a:spLocks noGrp="1"/>
          </p:cNvSpPr>
          <p:nvPr>
            <p:ph type="ftr" sz="quarter" idx="11"/>
          </p:nvPr>
        </p:nvSpPr>
        <p:spPr/>
        <p:txBody>
          <a:bodyPr/>
          <a:lstStyle/>
          <a:p>
            <a:r>
              <a:rPr lang="en-US" smtClean="0"/>
              <a:t>Tlaxcala Multiparticle Meeting</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13</a:t>
            </a:fld>
            <a:endParaRPr lang="en-US"/>
          </a:p>
        </p:txBody>
      </p:sp>
      <p:sp>
        <p:nvSpPr>
          <p:cNvPr id="5" name="Rectangle 4"/>
          <p:cNvSpPr/>
          <p:nvPr/>
        </p:nvSpPr>
        <p:spPr>
          <a:xfrm>
            <a:off x="533400" y="685800"/>
            <a:ext cx="7772400" cy="646331"/>
          </a:xfrm>
          <a:prstGeom prst="rect">
            <a:avLst/>
          </a:prstGeom>
        </p:spPr>
        <p:txBody>
          <a:bodyPr wrap="square">
            <a:spAutoFit/>
          </a:bodyPr>
          <a:lstStyle/>
          <a:p>
            <a:r>
              <a:rPr lang="en-US" b="1" dirty="0">
                <a:solidFill>
                  <a:srgbClr val="FF0000"/>
                </a:solidFill>
              </a:rPr>
              <a:t>The flow of gas was regulated by a glass bubbler constructed for this purpose and operated with mineral cosmetic oil. </a:t>
            </a:r>
            <a:endParaRPr lang="es-MX" b="1" dirty="0">
              <a:solidFill>
                <a:srgbClr val="FF0000"/>
              </a:solidFill>
            </a:endParaRPr>
          </a:p>
        </p:txBody>
      </p:sp>
      <p:pic>
        <p:nvPicPr>
          <p:cNvPr id="6" name="Picture 5" descr="C:\Users\JulianFelix\Desktop\Nov2016JFelix-3\Actividades2017\Conferencias\UdGuadalajara\fotos\20170315_181553.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47800" y="1591219"/>
            <a:ext cx="2461895" cy="437705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4267200" y="3030073"/>
            <a:ext cx="3429000" cy="923330"/>
          </a:xfrm>
          <a:prstGeom prst="rect">
            <a:avLst/>
          </a:prstGeom>
        </p:spPr>
        <p:txBody>
          <a:bodyPr wrap="square">
            <a:spAutoFit/>
          </a:bodyPr>
          <a:lstStyle/>
          <a:p>
            <a:r>
              <a:rPr lang="en-US" b="1" dirty="0">
                <a:solidFill>
                  <a:srgbClr val="00B050"/>
                </a:solidFill>
              </a:rPr>
              <a:t>Gas bubbler. </a:t>
            </a:r>
            <a:endParaRPr lang="en-US" b="1" dirty="0" smtClean="0">
              <a:solidFill>
                <a:srgbClr val="00B050"/>
              </a:solidFill>
            </a:endParaRPr>
          </a:p>
          <a:p>
            <a:r>
              <a:rPr lang="en-US" b="1" dirty="0" smtClean="0">
                <a:solidFill>
                  <a:srgbClr val="00B050"/>
                </a:solidFill>
              </a:rPr>
              <a:t>Operated </a:t>
            </a:r>
            <a:r>
              <a:rPr lang="en-US" b="1" dirty="0">
                <a:solidFill>
                  <a:srgbClr val="00B050"/>
                </a:solidFill>
              </a:rPr>
              <a:t>with mineral cosmetic oil. </a:t>
            </a:r>
            <a:endParaRPr lang="es-MX" b="1" dirty="0">
              <a:solidFill>
                <a:srgbClr val="00B050"/>
              </a:solidFill>
            </a:endParaRPr>
          </a:p>
        </p:txBody>
      </p:sp>
    </p:spTree>
    <p:extLst>
      <p:ext uri="{BB962C8B-B14F-4D97-AF65-F5344CB8AC3E}">
        <p14:creationId xmlns:p14="http://schemas.microsoft.com/office/powerpoint/2010/main" val="34780594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s-MX" smtClean="0"/>
              <a:t>3/30/2017</a:t>
            </a:r>
            <a:endParaRPr lang="en-US"/>
          </a:p>
        </p:txBody>
      </p:sp>
      <p:sp>
        <p:nvSpPr>
          <p:cNvPr id="3" name="Footer Placeholder 2"/>
          <p:cNvSpPr>
            <a:spLocks noGrp="1"/>
          </p:cNvSpPr>
          <p:nvPr>
            <p:ph type="ftr" sz="quarter" idx="11"/>
          </p:nvPr>
        </p:nvSpPr>
        <p:spPr/>
        <p:txBody>
          <a:bodyPr/>
          <a:lstStyle/>
          <a:p>
            <a:r>
              <a:rPr lang="en-US" smtClean="0"/>
              <a:t>Tlaxcala Multiparticle Meeting</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14</a:t>
            </a:fld>
            <a:endParaRPr lang="en-US"/>
          </a:p>
        </p:txBody>
      </p:sp>
      <p:sp>
        <p:nvSpPr>
          <p:cNvPr id="5" name="Rectangle 4"/>
          <p:cNvSpPr/>
          <p:nvPr/>
        </p:nvSpPr>
        <p:spPr>
          <a:xfrm>
            <a:off x="457200" y="591234"/>
            <a:ext cx="7696200" cy="646331"/>
          </a:xfrm>
          <a:prstGeom prst="rect">
            <a:avLst/>
          </a:prstGeom>
        </p:spPr>
        <p:txBody>
          <a:bodyPr wrap="square">
            <a:spAutoFit/>
          </a:bodyPr>
          <a:lstStyle/>
          <a:p>
            <a:r>
              <a:rPr lang="en-US" b="1" dirty="0">
                <a:solidFill>
                  <a:srgbClr val="FF0000"/>
                </a:solidFill>
              </a:rPr>
              <a:t>The analogical signal was digitalized by an additional electronic board designed and constructed for this </a:t>
            </a:r>
            <a:r>
              <a:rPr lang="en-US" b="1" dirty="0" smtClean="0">
                <a:solidFill>
                  <a:srgbClr val="FF0000"/>
                </a:solidFill>
              </a:rPr>
              <a:t>purpose. </a:t>
            </a:r>
            <a:endParaRPr lang="es-MX" b="1" dirty="0">
              <a:solidFill>
                <a:srgbClr val="FF0000"/>
              </a:solidFill>
            </a:endParaRPr>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457200" y="1905000"/>
            <a:ext cx="5029200" cy="3048000"/>
          </a:xfrm>
          <a:prstGeom prst="rect">
            <a:avLst/>
          </a:prstGeom>
          <a:noFill/>
        </p:spPr>
      </p:pic>
      <p:sp>
        <p:nvSpPr>
          <p:cNvPr id="7" name="Rectangle 6"/>
          <p:cNvSpPr/>
          <p:nvPr/>
        </p:nvSpPr>
        <p:spPr>
          <a:xfrm>
            <a:off x="5495365" y="2667000"/>
            <a:ext cx="2277035" cy="923330"/>
          </a:xfrm>
          <a:prstGeom prst="rect">
            <a:avLst/>
          </a:prstGeom>
        </p:spPr>
        <p:txBody>
          <a:bodyPr wrap="square">
            <a:spAutoFit/>
          </a:bodyPr>
          <a:lstStyle/>
          <a:p>
            <a:r>
              <a:rPr lang="en-US" b="1" dirty="0">
                <a:solidFill>
                  <a:srgbClr val="00B050"/>
                </a:solidFill>
              </a:rPr>
              <a:t>Four channel home made digitizer electronic board. </a:t>
            </a:r>
            <a:endParaRPr lang="es-MX" b="1" dirty="0">
              <a:solidFill>
                <a:srgbClr val="00B050"/>
              </a:solidFill>
            </a:endParaRPr>
          </a:p>
        </p:txBody>
      </p:sp>
    </p:spTree>
    <p:extLst>
      <p:ext uri="{BB962C8B-B14F-4D97-AF65-F5344CB8AC3E}">
        <p14:creationId xmlns:p14="http://schemas.microsoft.com/office/powerpoint/2010/main" val="19299700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s-MX" smtClean="0"/>
              <a:t>3/30/2017</a:t>
            </a:r>
            <a:endParaRPr lang="en-US"/>
          </a:p>
        </p:txBody>
      </p:sp>
      <p:sp>
        <p:nvSpPr>
          <p:cNvPr id="3" name="Footer Placeholder 2"/>
          <p:cNvSpPr>
            <a:spLocks noGrp="1"/>
          </p:cNvSpPr>
          <p:nvPr>
            <p:ph type="ftr" sz="quarter" idx="11"/>
          </p:nvPr>
        </p:nvSpPr>
        <p:spPr/>
        <p:txBody>
          <a:bodyPr/>
          <a:lstStyle/>
          <a:p>
            <a:r>
              <a:rPr lang="en-US" smtClean="0"/>
              <a:t>Tlaxcala Multiparticle Meeting</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15</a:t>
            </a:fld>
            <a:endParaRPr lang="en-US"/>
          </a:p>
        </p:txBody>
      </p:sp>
      <p:sp>
        <p:nvSpPr>
          <p:cNvPr id="5" name="Rectangle 4"/>
          <p:cNvSpPr/>
          <p:nvPr/>
        </p:nvSpPr>
        <p:spPr>
          <a:xfrm>
            <a:off x="381000" y="457200"/>
            <a:ext cx="7315200" cy="923330"/>
          </a:xfrm>
          <a:prstGeom prst="rect">
            <a:avLst/>
          </a:prstGeom>
        </p:spPr>
        <p:txBody>
          <a:bodyPr wrap="square">
            <a:spAutoFit/>
          </a:bodyPr>
          <a:lstStyle/>
          <a:p>
            <a:r>
              <a:rPr lang="en-US" b="1" dirty="0">
                <a:solidFill>
                  <a:srgbClr val="00B050"/>
                </a:solidFill>
              </a:rPr>
              <a:t>The whole system was assembled and supported by an Aluminum base to connect electrically the four channels and readout the analogical signals, and attach the digital circuit. </a:t>
            </a:r>
            <a:endParaRPr lang="es-MX" b="1" dirty="0">
              <a:solidFill>
                <a:srgbClr val="00B050"/>
              </a:solidFill>
            </a:endParaRPr>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1048944" y="1676400"/>
            <a:ext cx="5047055" cy="4267200"/>
          </a:xfrm>
          <a:prstGeom prst="rect">
            <a:avLst/>
          </a:prstGeom>
          <a:noFill/>
        </p:spPr>
      </p:pic>
      <p:sp>
        <p:nvSpPr>
          <p:cNvPr id="7" name="Rectangle 6"/>
          <p:cNvSpPr/>
          <p:nvPr/>
        </p:nvSpPr>
        <p:spPr>
          <a:xfrm>
            <a:off x="6104964" y="2895600"/>
            <a:ext cx="2581836" cy="1200329"/>
          </a:xfrm>
          <a:prstGeom prst="rect">
            <a:avLst/>
          </a:prstGeom>
        </p:spPr>
        <p:txBody>
          <a:bodyPr wrap="square">
            <a:spAutoFit/>
          </a:bodyPr>
          <a:lstStyle/>
          <a:p>
            <a:r>
              <a:rPr lang="en-US" b="1" dirty="0">
                <a:solidFill>
                  <a:srgbClr val="FF0000"/>
                </a:solidFill>
              </a:rPr>
              <a:t>This is the base for the mini four channel chamber and its electronic boards. </a:t>
            </a:r>
            <a:endParaRPr lang="es-MX" b="1" dirty="0">
              <a:solidFill>
                <a:srgbClr val="FF0000"/>
              </a:solidFill>
            </a:endParaRPr>
          </a:p>
        </p:txBody>
      </p:sp>
    </p:spTree>
    <p:extLst>
      <p:ext uri="{BB962C8B-B14F-4D97-AF65-F5344CB8AC3E}">
        <p14:creationId xmlns:p14="http://schemas.microsoft.com/office/powerpoint/2010/main" val="29551179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s-MX" smtClean="0"/>
              <a:t>3/30/2017</a:t>
            </a:r>
            <a:endParaRPr lang="en-US"/>
          </a:p>
        </p:txBody>
      </p:sp>
      <p:sp>
        <p:nvSpPr>
          <p:cNvPr id="3" name="Footer Placeholder 2"/>
          <p:cNvSpPr>
            <a:spLocks noGrp="1"/>
          </p:cNvSpPr>
          <p:nvPr>
            <p:ph type="ftr" sz="quarter" idx="11"/>
          </p:nvPr>
        </p:nvSpPr>
        <p:spPr/>
        <p:txBody>
          <a:bodyPr/>
          <a:lstStyle/>
          <a:p>
            <a:r>
              <a:rPr lang="en-US" smtClean="0"/>
              <a:t>Tlaxcala Multiparticle Meeting</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16</a:t>
            </a:fld>
            <a:endParaRPr lang="en-US"/>
          </a:p>
        </p:txBody>
      </p:sp>
      <p:sp>
        <p:nvSpPr>
          <p:cNvPr id="5" name="Rectangle 4"/>
          <p:cNvSpPr/>
          <p:nvPr/>
        </p:nvSpPr>
        <p:spPr>
          <a:xfrm>
            <a:off x="609600" y="762000"/>
            <a:ext cx="7162800" cy="1047979"/>
          </a:xfrm>
          <a:prstGeom prst="rect">
            <a:avLst/>
          </a:prstGeom>
        </p:spPr>
        <p:txBody>
          <a:bodyPr wrap="square">
            <a:spAutoFit/>
          </a:bodyPr>
          <a:lstStyle/>
          <a:p>
            <a:pPr algn="just">
              <a:lnSpc>
                <a:spcPct val="115000"/>
              </a:lnSpc>
            </a:pPr>
            <a:r>
              <a:rPr lang="en-US" b="1" dirty="0">
                <a:solidFill>
                  <a:srgbClr val="FF0000"/>
                </a:solidFill>
                <a:ea typeface="Calibri"/>
                <a:cs typeface="Times New Roman"/>
              </a:rPr>
              <a:t>Final </a:t>
            </a:r>
            <a:r>
              <a:rPr lang="en-US" b="1" dirty="0" smtClean="0">
                <a:solidFill>
                  <a:srgbClr val="FF0000"/>
                </a:solidFill>
                <a:ea typeface="Calibri"/>
                <a:cs typeface="Times New Roman"/>
              </a:rPr>
              <a:t>assembling. </a:t>
            </a:r>
            <a:r>
              <a:rPr lang="en-US" b="1" dirty="0">
                <a:solidFill>
                  <a:srgbClr val="FF0000"/>
                </a:solidFill>
                <a:ea typeface="Calibri"/>
                <a:cs typeface="Times New Roman"/>
              </a:rPr>
              <a:t>Many details can be seen, especially the cross disposition </a:t>
            </a:r>
            <a:r>
              <a:rPr lang="en-US" b="1" dirty="0" smtClean="0">
                <a:solidFill>
                  <a:srgbClr val="FF0000"/>
                </a:solidFill>
                <a:ea typeface="Calibri"/>
                <a:cs typeface="Times New Roman"/>
              </a:rPr>
              <a:t>of </a:t>
            </a:r>
            <a:r>
              <a:rPr lang="en-US" b="1" dirty="0">
                <a:solidFill>
                  <a:srgbClr val="FF0000"/>
                </a:solidFill>
                <a:ea typeface="Calibri"/>
                <a:cs typeface="Times New Roman"/>
              </a:rPr>
              <a:t>the two electronic boards, 90</a:t>
            </a:r>
            <a:r>
              <a:rPr lang="en-US" b="1" baseline="30000" dirty="0">
                <a:solidFill>
                  <a:srgbClr val="FF0000"/>
                </a:solidFill>
                <a:ea typeface="Calibri"/>
                <a:cs typeface="Times New Roman"/>
              </a:rPr>
              <a:t>o</a:t>
            </a:r>
            <a:r>
              <a:rPr lang="en-US" b="1" dirty="0">
                <a:solidFill>
                  <a:srgbClr val="FF0000"/>
                </a:solidFill>
                <a:ea typeface="Calibri"/>
                <a:cs typeface="Times New Roman"/>
              </a:rPr>
              <a:t> one with respect to the other.  </a:t>
            </a:r>
            <a:endParaRPr lang="es-MX" b="1" dirty="0">
              <a:solidFill>
                <a:srgbClr val="FF0000"/>
              </a:solidFill>
              <a:ea typeface="Calibri"/>
              <a:cs typeface="Times New Roman"/>
            </a:endParaRPr>
          </a:p>
        </p:txBody>
      </p:sp>
      <p:pic>
        <p:nvPicPr>
          <p:cNvPr id="6" name="Picture 5" descr="C:\Users\JulianFelix\Desktop\Nov2016JFelix-3\Actividades2017\Conferencias\UdGuadalajara\fotos\20170317_092844.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8224" y="1882083"/>
            <a:ext cx="6553200" cy="3985317"/>
          </a:xfrm>
          <a:prstGeom prst="rect">
            <a:avLst/>
          </a:prstGeom>
          <a:noFill/>
          <a:extLst/>
        </p:spPr>
      </p:pic>
      <p:sp>
        <p:nvSpPr>
          <p:cNvPr id="7" name="Rectangle 6"/>
          <p:cNvSpPr/>
          <p:nvPr/>
        </p:nvSpPr>
        <p:spPr>
          <a:xfrm>
            <a:off x="7247965" y="2971800"/>
            <a:ext cx="1676400" cy="1754326"/>
          </a:xfrm>
          <a:prstGeom prst="rect">
            <a:avLst/>
          </a:prstGeom>
        </p:spPr>
        <p:txBody>
          <a:bodyPr wrap="square">
            <a:spAutoFit/>
          </a:bodyPr>
          <a:lstStyle/>
          <a:p>
            <a:r>
              <a:rPr lang="en-US" b="1" dirty="0">
                <a:solidFill>
                  <a:srgbClr val="00B050"/>
                </a:solidFill>
                <a:ea typeface="Calibri"/>
                <a:cs typeface="Times New Roman"/>
              </a:rPr>
              <a:t>Home made mini four wire chamber is shown. Many details can be seen.</a:t>
            </a:r>
            <a:endParaRPr lang="es-MX" b="1" dirty="0">
              <a:solidFill>
                <a:srgbClr val="00B050"/>
              </a:solidFill>
            </a:endParaRPr>
          </a:p>
        </p:txBody>
      </p:sp>
    </p:spTree>
    <p:extLst>
      <p:ext uri="{BB962C8B-B14F-4D97-AF65-F5344CB8AC3E}">
        <p14:creationId xmlns:p14="http://schemas.microsoft.com/office/powerpoint/2010/main" val="25865779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s-MX" smtClean="0"/>
              <a:t>3/30/2017</a:t>
            </a:r>
            <a:endParaRPr lang="en-US"/>
          </a:p>
        </p:txBody>
      </p:sp>
      <p:sp>
        <p:nvSpPr>
          <p:cNvPr id="3" name="Footer Placeholder 2"/>
          <p:cNvSpPr>
            <a:spLocks noGrp="1"/>
          </p:cNvSpPr>
          <p:nvPr>
            <p:ph type="ftr" sz="quarter" idx="11"/>
          </p:nvPr>
        </p:nvSpPr>
        <p:spPr/>
        <p:txBody>
          <a:bodyPr/>
          <a:lstStyle/>
          <a:p>
            <a:r>
              <a:rPr lang="en-US" smtClean="0"/>
              <a:t>Tlaxcala Multiparticle Meeting</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17</a:t>
            </a:fld>
            <a:endParaRPr lang="en-US"/>
          </a:p>
        </p:txBody>
      </p:sp>
      <p:sp>
        <p:nvSpPr>
          <p:cNvPr id="6" name="Rectangle 5"/>
          <p:cNvSpPr/>
          <p:nvPr/>
        </p:nvSpPr>
        <p:spPr>
          <a:xfrm>
            <a:off x="495298" y="1143000"/>
            <a:ext cx="8077199" cy="923330"/>
          </a:xfrm>
          <a:prstGeom prst="rect">
            <a:avLst/>
          </a:prstGeom>
        </p:spPr>
        <p:txBody>
          <a:bodyPr wrap="square">
            <a:spAutoFit/>
          </a:bodyPr>
          <a:lstStyle/>
          <a:p>
            <a:r>
              <a:rPr lang="en-US" b="1" dirty="0">
                <a:solidFill>
                  <a:srgbClr val="00B050"/>
                </a:solidFill>
              </a:rPr>
              <a:t>The four wire channel detector, the digitalizing electronic board, the high voltage power supplier, the gas system –gas bubbler and gas container-, and one oscilloscope, or the data acquisition system were assembled to operate together. </a:t>
            </a:r>
            <a:endParaRPr lang="es-MX" b="1" dirty="0">
              <a:solidFill>
                <a:srgbClr val="00B050"/>
              </a:solidFill>
            </a:endParaRPr>
          </a:p>
        </p:txBody>
      </p:sp>
      <p:pic>
        <p:nvPicPr>
          <p:cNvPr id="7" name="Picture 6"/>
          <p:cNvPicPr/>
          <p:nvPr/>
        </p:nvPicPr>
        <p:blipFill>
          <a:blip r:embed="rId2">
            <a:extLst>
              <a:ext uri="{28A0092B-C50C-407E-A947-70E740481C1C}">
                <a14:useLocalDpi xmlns:a14="http://schemas.microsoft.com/office/drawing/2010/main" val="0"/>
              </a:ext>
            </a:extLst>
          </a:blip>
          <a:srcRect/>
          <a:stretch>
            <a:fillRect/>
          </a:stretch>
        </p:blipFill>
        <p:spPr bwMode="auto">
          <a:xfrm>
            <a:off x="495298" y="2209800"/>
            <a:ext cx="6667502" cy="4191000"/>
          </a:xfrm>
          <a:prstGeom prst="rect">
            <a:avLst/>
          </a:prstGeom>
          <a:noFill/>
        </p:spPr>
      </p:pic>
      <p:sp>
        <p:nvSpPr>
          <p:cNvPr id="8" name="Rectangle 7"/>
          <p:cNvSpPr/>
          <p:nvPr/>
        </p:nvSpPr>
        <p:spPr>
          <a:xfrm>
            <a:off x="7213225" y="3124200"/>
            <a:ext cx="1778375" cy="2585323"/>
          </a:xfrm>
          <a:prstGeom prst="rect">
            <a:avLst/>
          </a:prstGeom>
        </p:spPr>
        <p:txBody>
          <a:bodyPr wrap="square">
            <a:spAutoFit/>
          </a:bodyPr>
          <a:lstStyle/>
          <a:p>
            <a:r>
              <a:rPr lang="en-US" b="1" dirty="0">
                <a:solidFill>
                  <a:srgbClr val="FF0000"/>
                </a:solidFill>
              </a:rPr>
              <a:t>One experimental setup. Power suppliers, </a:t>
            </a:r>
            <a:r>
              <a:rPr lang="en-US" b="1" dirty="0" err="1">
                <a:solidFill>
                  <a:srgbClr val="FF0000"/>
                </a:solidFill>
              </a:rPr>
              <a:t>multimeter</a:t>
            </a:r>
            <a:r>
              <a:rPr lang="en-US" b="1" dirty="0">
                <a:solidFill>
                  <a:srgbClr val="FF0000"/>
                </a:solidFill>
              </a:rPr>
              <a:t>, and oscilloscope. Displays on the oscilloscopes are seen. </a:t>
            </a:r>
            <a:endParaRPr lang="es-MX" b="1" dirty="0">
              <a:solidFill>
                <a:srgbClr val="FF0000"/>
              </a:solidFill>
            </a:endParaRPr>
          </a:p>
        </p:txBody>
      </p:sp>
      <p:sp>
        <p:nvSpPr>
          <p:cNvPr id="9" name="Rectangle 8"/>
          <p:cNvSpPr/>
          <p:nvPr/>
        </p:nvSpPr>
        <p:spPr>
          <a:xfrm>
            <a:off x="495298" y="381000"/>
            <a:ext cx="3936590" cy="646331"/>
          </a:xfrm>
          <a:prstGeom prst="rect">
            <a:avLst/>
          </a:prstGeom>
        </p:spPr>
        <p:txBody>
          <a:bodyPr wrap="none">
            <a:spAutoFit/>
          </a:bodyPr>
          <a:lstStyle/>
          <a:p>
            <a:pPr algn="just"/>
            <a:r>
              <a:rPr lang="en-US" sz="3600" b="1" dirty="0">
                <a:solidFill>
                  <a:srgbClr val="FF0000"/>
                </a:solidFill>
              </a:rPr>
              <a:t>Experimental Setup</a:t>
            </a:r>
          </a:p>
        </p:txBody>
      </p:sp>
    </p:spTree>
    <p:extLst>
      <p:ext uri="{BB962C8B-B14F-4D97-AF65-F5344CB8AC3E}">
        <p14:creationId xmlns:p14="http://schemas.microsoft.com/office/powerpoint/2010/main" val="35399946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s-MX" smtClean="0"/>
              <a:t>3/30/2017</a:t>
            </a:r>
            <a:endParaRPr lang="en-US"/>
          </a:p>
        </p:txBody>
      </p:sp>
      <p:sp>
        <p:nvSpPr>
          <p:cNvPr id="3" name="Footer Placeholder 2"/>
          <p:cNvSpPr>
            <a:spLocks noGrp="1"/>
          </p:cNvSpPr>
          <p:nvPr>
            <p:ph type="ftr" sz="quarter" idx="11"/>
          </p:nvPr>
        </p:nvSpPr>
        <p:spPr/>
        <p:txBody>
          <a:bodyPr/>
          <a:lstStyle/>
          <a:p>
            <a:r>
              <a:rPr lang="en-US" smtClean="0"/>
              <a:t>Tlaxcala Multiparticle Meeting</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18</a:t>
            </a:fld>
            <a:endParaRPr lang="en-US"/>
          </a:p>
        </p:txBody>
      </p:sp>
      <p:pic>
        <p:nvPicPr>
          <p:cNvPr id="5" name="Picture 4" descr="C:\Users\JulianFelix\Desktop\Nov2016JFelix-3\Actividades2017\Conferencias\TLAXCALA2017\talkJFelix\photos\20170323_165556.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2024" y="1219200"/>
            <a:ext cx="7543800" cy="4953000"/>
          </a:xfrm>
          <a:prstGeom prst="rect">
            <a:avLst/>
          </a:prstGeom>
          <a:noFill/>
          <a:ln>
            <a:noFill/>
          </a:ln>
        </p:spPr>
      </p:pic>
      <p:sp>
        <p:nvSpPr>
          <p:cNvPr id="6" name="Rectangle 5"/>
          <p:cNvSpPr/>
          <p:nvPr/>
        </p:nvSpPr>
        <p:spPr>
          <a:xfrm>
            <a:off x="540124" y="762000"/>
            <a:ext cx="2986780" cy="369332"/>
          </a:xfrm>
          <a:prstGeom prst="rect">
            <a:avLst/>
          </a:prstGeom>
        </p:spPr>
        <p:txBody>
          <a:bodyPr wrap="none">
            <a:spAutoFit/>
          </a:bodyPr>
          <a:lstStyle/>
          <a:p>
            <a:r>
              <a:rPr lang="en-US" b="1" dirty="0">
                <a:solidFill>
                  <a:srgbClr val="FF0000"/>
                </a:solidFill>
                <a:ea typeface="Calibri"/>
                <a:cs typeface="Times New Roman"/>
              </a:rPr>
              <a:t>Another experimental setup</a:t>
            </a:r>
            <a:r>
              <a:rPr lang="en-US" dirty="0">
                <a:ea typeface="Calibri"/>
                <a:cs typeface="Times New Roman"/>
              </a:rPr>
              <a:t>. </a:t>
            </a:r>
            <a:endParaRPr lang="es-MX" dirty="0"/>
          </a:p>
        </p:txBody>
      </p:sp>
    </p:spTree>
    <p:extLst>
      <p:ext uri="{BB962C8B-B14F-4D97-AF65-F5344CB8AC3E}">
        <p14:creationId xmlns:p14="http://schemas.microsoft.com/office/powerpoint/2010/main" val="1487109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s-MX" smtClean="0"/>
              <a:t>3/30/2017</a:t>
            </a:r>
            <a:endParaRPr lang="en-US"/>
          </a:p>
        </p:txBody>
      </p:sp>
      <p:sp>
        <p:nvSpPr>
          <p:cNvPr id="3" name="Footer Placeholder 2"/>
          <p:cNvSpPr>
            <a:spLocks noGrp="1"/>
          </p:cNvSpPr>
          <p:nvPr>
            <p:ph type="ftr" sz="quarter" idx="11"/>
          </p:nvPr>
        </p:nvSpPr>
        <p:spPr/>
        <p:txBody>
          <a:bodyPr/>
          <a:lstStyle/>
          <a:p>
            <a:r>
              <a:rPr lang="en-US" smtClean="0"/>
              <a:t>Tlaxcala Multiparticle Meeting</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19</a:t>
            </a:fld>
            <a:endParaRPr lang="en-US"/>
          </a:p>
        </p:txBody>
      </p:sp>
      <p:pic>
        <p:nvPicPr>
          <p:cNvPr id="5" name="Picture 4" descr="C:\Users\JulianFelix\Desktop\Nov2016JFelix-3\Actividades2017\Conferencias\TLAXCALA2017\talkJFelix\photos\20170907_083411.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 y="808637"/>
            <a:ext cx="7974106" cy="4191000"/>
          </a:xfrm>
          <a:prstGeom prst="rect">
            <a:avLst/>
          </a:prstGeom>
          <a:noFill/>
          <a:ln>
            <a:noFill/>
          </a:ln>
        </p:spPr>
      </p:pic>
      <p:sp>
        <p:nvSpPr>
          <p:cNvPr id="6" name="Rectangle 5"/>
          <p:cNvSpPr/>
          <p:nvPr/>
        </p:nvSpPr>
        <p:spPr>
          <a:xfrm>
            <a:off x="381000" y="439305"/>
            <a:ext cx="6880412" cy="369332"/>
          </a:xfrm>
          <a:prstGeom prst="rect">
            <a:avLst/>
          </a:prstGeom>
        </p:spPr>
        <p:txBody>
          <a:bodyPr wrap="square">
            <a:spAutoFit/>
          </a:bodyPr>
          <a:lstStyle/>
          <a:p>
            <a:r>
              <a:rPr lang="en-US" b="1" dirty="0">
                <a:solidFill>
                  <a:srgbClr val="FF0000"/>
                </a:solidFill>
                <a:ea typeface="Calibri"/>
                <a:cs typeface="Times New Roman"/>
              </a:rPr>
              <a:t>Another experimental setup. Many details are shown. </a:t>
            </a:r>
            <a:endParaRPr lang="es-MX" b="1" dirty="0">
              <a:solidFill>
                <a:srgbClr val="FF0000"/>
              </a:solidFill>
            </a:endParaRPr>
          </a:p>
        </p:txBody>
      </p:sp>
    </p:spTree>
    <p:extLst>
      <p:ext uri="{BB962C8B-B14F-4D97-AF65-F5344CB8AC3E}">
        <p14:creationId xmlns:p14="http://schemas.microsoft.com/office/powerpoint/2010/main" val="21814487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s-MX" smtClean="0"/>
              <a:t>3/30/2017</a:t>
            </a:r>
            <a:endParaRPr lang="en-US"/>
          </a:p>
        </p:txBody>
      </p:sp>
      <p:sp>
        <p:nvSpPr>
          <p:cNvPr id="3" name="Footer Placeholder 2"/>
          <p:cNvSpPr>
            <a:spLocks noGrp="1"/>
          </p:cNvSpPr>
          <p:nvPr>
            <p:ph type="ftr" sz="quarter" idx="11"/>
          </p:nvPr>
        </p:nvSpPr>
        <p:spPr/>
        <p:txBody>
          <a:bodyPr/>
          <a:lstStyle/>
          <a:p>
            <a:r>
              <a:rPr lang="en-US" smtClean="0"/>
              <a:t>Tlaxcala Multiparticle Meeting</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2</a:t>
            </a:fld>
            <a:endParaRPr lang="en-US"/>
          </a:p>
        </p:txBody>
      </p:sp>
      <p:sp>
        <p:nvSpPr>
          <p:cNvPr id="5" name="Rectangle 4"/>
          <p:cNvSpPr/>
          <p:nvPr/>
        </p:nvSpPr>
        <p:spPr>
          <a:xfrm>
            <a:off x="228600" y="612845"/>
            <a:ext cx="8686800" cy="5262979"/>
          </a:xfrm>
          <a:prstGeom prst="rect">
            <a:avLst/>
          </a:prstGeom>
        </p:spPr>
        <p:txBody>
          <a:bodyPr wrap="square">
            <a:spAutoFit/>
          </a:bodyPr>
          <a:lstStyle/>
          <a:p>
            <a:pPr algn="just"/>
            <a:r>
              <a:rPr lang="en-US" sz="2400" b="1" dirty="0">
                <a:solidFill>
                  <a:srgbClr val="FF0000"/>
                </a:solidFill>
              </a:rPr>
              <a:t>Resume.</a:t>
            </a:r>
            <a:r>
              <a:rPr lang="en-US" sz="2400" dirty="0">
                <a:solidFill>
                  <a:srgbClr val="FF0000"/>
                </a:solidFill>
              </a:rPr>
              <a:t> </a:t>
            </a:r>
            <a:r>
              <a:rPr lang="en-US" sz="2400" dirty="0" err="1"/>
              <a:t>Multiwire</a:t>
            </a:r>
            <a:r>
              <a:rPr lang="en-US" sz="2400" dirty="0"/>
              <a:t> proportional chamber is a conventional technique to study radiation in general, and cosmic rays in particular. </a:t>
            </a:r>
            <a:r>
              <a:rPr lang="en-US" sz="2400" dirty="0">
                <a:solidFill>
                  <a:srgbClr val="FF0000"/>
                </a:solidFill>
              </a:rPr>
              <a:t>To study cosmic rays, it was planned, designed, constructed, characterized, and tested a four channel mini wire chamber</a:t>
            </a:r>
            <a:r>
              <a:rPr lang="en-US" sz="2400" dirty="0"/>
              <a:t>, based on two 3 cm X 3 cm X 0.6 cm Aluminum frames, two 3 cm X 3 cm X 0.6 cm plastic frames, two 3 cm X 3 cm X 0.3 cm Aluminum frames, two electronic planes each with two Tungsten Gold plated 1 mil diameter wires, parallel and 1 cm apart each other at 30 g stretched -each plane was 90</a:t>
            </a:r>
            <a:r>
              <a:rPr lang="en-US" sz="2400" baseline="30000" dirty="0"/>
              <a:t>o</a:t>
            </a:r>
            <a:r>
              <a:rPr lang="en-US" sz="2400" dirty="0"/>
              <a:t> rotated each other in the final assemble- and two Aluminum foil window to define the gas volume; it was operated with Argon 90%-CH4 10% gas mixture at 1 atmosphere and ambient temperature (20</a:t>
            </a:r>
            <a:r>
              <a:rPr lang="en-US" sz="2400" baseline="30000" dirty="0"/>
              <a:t>o</a:t>
            </a:r>
            <a:r>
              <a:rPr lang="en-US" sz="2400" dirty="0"/>
              <a:t>C in the average). </a:t>
            </a:r>
            <a:r>
              <a:rPr lang="en-US" sz="2400" dirty="0">
                <a:solidFill>
                  <a:srgbClr val="00B050"/>
                </a:solidFill>
              </a:rPr>
              <a:t>It is presented technical details, results on characterization, and preliminary results on cosmic rays detection.</a:t>
            </a:r>
            <a:r>
              <a:rPr lang="en-US" sz="2400" dirty="0"/>
              <a:t>   </a:t>
            </a:r>
            <a:endParaRPr lang="es-MX" sz="2400" dirty="0"/>
          </a:p>
        </p:txBody>
      </p:sp>
    </p:spTree>
    <p:extLst>
      <p:ext uri="{BB962C8B-B14F-4D97-AF65-F5344CB8AC3E}">
        <p14:creationId xmlns:p14="http://schemas.microsoft.com/office/powerpoint/2010/main" val="7668729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s-MX" smtClean="0"/>
              <a:t>3/30/2017</a:t>
            </a:r>
            <a:endParaRPr lang="en-US"/>
          </a:p>
        </p:txBody>
      </p:sp>
      <p:sp>
        <p:nvSpPr>
          <p:cNvPr id="3" name="Footer Placeholder 2"/>
          <p:cNvSpPr>
            <a:spLocks noGrp="1"/>
          </p:cNvSpPr>
          <p:nvPr>
            <p:ph type="ftr" sz="quarter" idx="11"/>
          </p:nvPr>
        </p:nvSpPr>
        <p:spPr/>
        <p:txBody>
          <a:bodyPr/>
          <a:lstStyle/>
          <a:p>
            <a:r>
              <a:rPr lang="en-US" smtClean="0"/>
              <a:t>Tlaxcala Multiparticle Meeting</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20</a:t>
            </a:fld>
            <a:endParaRPr lang="en-US"/>
          </a:p>
        </p:txBody>
      </p:sp>
      <p:sp>
        <p:nvSpPr>
          <p:cNvPr id="5" name="Rectangle 4"/>
          <p:cNvSpPr/>
          <p:nvPr/>
        </p:nvSpPr>
        <p:spPr>
          <a:xfrm>
            <a:off x="533400" y="566678"/>
            <a:ext cx="8229600" cy="1754326"/>
          </a:xfrm>
          <a:prstGeom prst="rect">
            <a:avLst/>
          </a:prstGeom>
        </p:spPr>
        <p:txBody>
          <a:bodyPr wrap="square">
            <a:spAutoFit/>
          </a:bodyPr>
          <a:lstStyle/>
          <a:p>
            <a:r>
              <a:rPr lang="en-US" b="1" dirty="0">
                <a:ea typeface="Calibri"/>
                <a:cs typeface="Times New Roman"/>
              </a:rPr>
              <a:t>The four wire channel detector, the digitalizing electronic board, and the gas bubbler were home made. High voltage power supplier is an KEITHEY 2290-2 5 kV or a Home made or a POWER DESIGNS INC. Palo Alto California Model 1570; the oscilloscope is a </a:t>
            </a:r>
            <a:r>
              <a:rPr lang="en-US" b="1" dirty="0" err="1">
                <a:ea typeface="Calibri"/>
                <a:cs typeface="Times New Roman"/>
              </a:rPr>
              <a:t>Tektronics</a:t>
            </a:r>
            <a:r>
              <a:rPr lang="en-US" b="1" dirty="0">
                <a:ea typeface="Calibri"/>
                <a:cs typeface="Times New Roman"/>
              </a:rPr>
              <a:t> TDS 1001 C-EDU, or  a GW INSTEK GDS-3354; and the data acquisition system is a 32 channel Compact Rio from National Instruments (</a:t>
            </a:r>
            <a:r>
              <a:rPr lang="en-US" b="1" u="sng" dirty="0">
                <a:solidFill>
                  <a:srgbClr val="0000FF"/>
                </a:solidFill>
                <a:ea typeface="Calibri"/>
                <a:cs typeface="Times New Roman"/>
                <a:hlinkClick r:id="rId2"/>
              </a:rPr>
              <a:t>http://www.ni.com/compactrio/</a:t>
            </a:r>
            <a:r>
              <a:rPr lang="en-US" b="1" dirty="0">
                <a:ea typeface="Calibri"/>
                <a:cs typeface="Times New Roman"/>
              </a:rPr>
              <a:t>). </a:t>
            </a:r>
            <a:endParaRPr lang="es-MX" b="1" dirty="0"/>
          </a:p>
        </p:txBody>
      </p:sp>
      <p:pic>
        <p:nvPicPr>
          <p:cNvPr id="6" name="Picture 5" descr="C:\Users\JulianFelix\Desktop\Nov2016JFelix-3\Actividades2017\Conferencias\TLAXCALA2017\talkJFelix\photos\20170328_171730.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 y="2590800"/>
            <a:ext cx="6553199" cy="3581400"/>
          </a:xfrm>
          <a:prstGeom prst="rect">
            <a:avLst/>
          </a:prstGeom>
          <a:noFill/>
          <a:ln>
            <a:noFill/>
          </a:ln>
        </p:spPr>
      </p:pic>
      <p:sp>
        <p:nvSpPr>
          <p:cNvPr id="7" name="Rectangle 6"/>
          <p:cNvSpPr/>
          <p:nvPr/>
        </p:nvSpPr>
        <p:spPr>
          <a:xfrm>
            <a:off x="6858000" y="2976317"/>
            <a:ext cx="2133600" cy="1754326"/>
          </a:xfrm>
          <a:prstGeom prst="rect">
            <a:avLst/>
          </a:prstGeom>
        </p:spPr>
        <p:txBody>
          <a:bodyPr wrap="square">
            <a:spAutoFit/>
          </a:bodyPr>
          <a:lstStyle/>
          <a:p>
            <a:r>
              <a:rPr lang="en-US" b="1" dirty="0">
                <a:solidFill>
                  <a:srgbClr val="FF0000"/>
                </a:solidFill>
                <a:ea typeface="Calibri"/>
                <a:cs typeface="Times New Roman"/>
              </a:rPr>
              <a:t>Data Acquisition system. Compact RIO from National Instruments surrounded by other instruments. </a:t>
            </a:r>
            <a:endParaRPr lang="es-MX" b="1" dirty="0">
              <a:solidFill>
                <a:srgbClr val="FF0000"/>
              </a:solidFill>
            </a:endParaRPr>
          </a:p>
        </p:txBody>
      </p:sp>
    </p:spTree>
    <p:extLst>
      <p:ext uri="{BB962C8B-B14F-4D97-AF65-F5344CB8AC3E}">
        <p14:creationId xmlns:p14="http://schemas.microsoft.com/office/powerpoint/2010/main" val="5143087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s-MX" smtClean="0"/>
              <a:t>3/30/2017</a:t>
            </a:r>
            <a:endParaRPr lang="en-US"/>
          </a:p>
        </p:txBody>
      </p:sp>
      <p:sp>
        <p:nvSpPr>
          <p:cNvPr id="3" name="Footer Placeholder 2"/>
          <p:cNvSpPr>
            <a:spLocks noGrp="1"/>
          </p:cNvSpPr>
          <p:nvPr>
            <p:ph type="ftr" sz="quarter" idx="11"/>
          </p:nvPr>
        </p:nvSpPr>
        <p:spPr/>
        <p:txBody>
          <a:bodyPr/>
          <a:lstStyle/>
          <a:p>
            <a:r>
              <a:rPr lang="en-US" smtClean="0"/>
              <a:t>Tlaxcala Multiparticle Meeting</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21</a:t>
            </a:fld>
            <a:endParaRPr lang="en-US"/>
          </a:p>
        </p:txBody>
      </p:sp>
      <p:sp>
        <p:nvSpPr>
          <p:cNvPr id="5" name="Rectangle 4"/>
          <p:cNvSpPr/>
          <p:nvPr/>
        </p:nvSpPr>
        <p:spPr>
          <a:xfrm>
            <a:off x="457200" y="457200"/>
            <a:ext cx="8534400" cy="1477328"/>
          </a:xfrm>
          <a:prstGeom prst="rect">
            <a:avLst/>
          </a:prstGeom>
        </p:spPr>
        <p:txBody>
          <a:bodyPr wrap="square">
            <a:spAutoFit/>
          </a:bodyPr>
          <a:lstStyle/>
          <a:p>
            <a:pPr algn="just"/>
            <a:r>
              <a:rPr lang="en-US" b="1" dirty="0">
                <a:solidFill>
                  <a:srgbClr val="FF0000"/>
                </a:solidFill>
              </a:rPr>
              <a:t>The applied high voltage was between 1900 V cd-2900 V dc, for both positive and negative voltages. The gas pressure was about 3 cm of oil above atmospheric pressure. The temperature is about 20 </a:t>
            </a:r>
            <a:r>
              <a:rPr lang="en-US" b="1" baseline="30000" dirty="0" err="1">
                <a:solidFill>
                  <a:srgbClr val="FF0000"/>
                </a:solidFill>
              </a:rPr>
              <a:t>o</a:t>
            </a:r>
            <a:r>
              <a:rPr lang="en-US" b="1" dirty="0" err="1">
                <a:solidFill>
                  <a:srgbClr val="FF0000"/>
                </a:solidFill>
              </a:rPr>
              <a:t>C.</a:t>
            </a:r>
            <a:r>
              <a:rPr lang="en-US" b="1" dirty="0">
                <a:solidFill>
                  <a:srgbClr val="FF0000"/>
                </a:solidFill>
              </a:rPr>
              <a:t> The conditions were not ideal. Some contaminants are present like the following: dust, water vapor, temperature fluctuations and </a:t>
            </a:r>
            <a:r>
              <a:rPr lang="en-US" b="1" dirty="0" smtClean="0">
                <a:solidFill>
                  <a:srgbClr val="FF0000"/>
                </a:solidFill>
              </a:rPr>
              <a:t>electrical </a:t>
            </a:r>
            <a:r>
              <a:rPr lang="en-US" b="1" dirty="0">
                <a:solidFill>
                  <a:srgbClr val="FF0000"/>
                </a:solidFill>
              </a:rPr>
              <a:t>noise.  </a:t>
            </a:r>
            <a:endParaRPr lang="es-MX" b="1" dirty="0">
              <a:solidFill>
                <a:srgbClr val="FF0000"/>
              </a:solidFill>
            </a:endParaRPr>
          </a:p>
        </p:txBody>
      </p:sp>
      <p:pic>
        <p:nvPicPr>
          <p:cNvPr id="30722" name="Picture 2" descr="C:\Users\JulianFelix\Desktop\Nov2016JFelix-3\Actividades2017\Conferencias\TLAXCALA2017\talkJFelix\photos\20170905_17384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200" y="2209800"/>
            <a:ext cx="7086600" cy="39862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29355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s-MX" smtClean="0"/>
              <a:t>3/30/2017</a:t>
            </a:r>
            <a:endParaRPr lang="en-US"/>
          </a:p>
        </p:txBody>
      </p:sp>
      <p:sp>
        <p:nvSpPr>
          <p:cNvPr id="3" name="Footer Placeholder 2"/>
          <p:cNvSpPr>
            <a:spLocks noGrp="1"/>
          </p:cNvSpPr>
          <p:nvPr>
            <p:ph type="ftr" sz="quarter" idx="11"/>
          </p:nvPr>
        </p:nvSpPr>
        <p:spPr/>
        <p:txBody>
          <a:bodyPr/>
          <a:lstStyle/>
          <a:p>
            <a:r>
              <a:rPr lang="en-US" smtClean="0"/>
              <a:t>Tlaxcala Multiparticle Meeting</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22</a:t>
            </a:fld>
            <a:endParaRPr lang="en-US"/>
          </a:p>
        </p:txBody>
      </p:sp>
      <p:sp>
        <p:nvSpPr>
          <p:cNvPr id="9" name="Rectangle 8"/>
          <p:cNvSpPr/>
          <p:nvPr/>
        </p:nvSpPr>
        <p:spPr>
          <a:xfrm>
            <a:off x="228600" y="381000"/>
            <a:ext cx="8305801" cy="646331"/>
          </a:xfrm>
          <a:prstGeom prst="rect">
            <a:avLst/>
          </a:prstGeom>
        </p:spPr>
        <p:txBody>
          <a:bodyPr wrap="square">
            <a:spAutoFit/>
          </a:bodyPr>
          <a:lstStyle/>
          <a:p>
            <a:pPr algn="just"/>
            <a:r>
              <a:rPr lang="en-US" sz="3600" b="1" dirty="0" smtClean="0">
                <a:solidFill>
                  <a:srgbClr val="FF0000"/>
                </a:solidFill>
              </a:rPr>
              <a:t>Characterization</a:t>
            </a:r>
            <a:endParaRPr lang="en-US" sz="3600" b="1" dirty="0">
              <a:solidFill>
                <a:srgbClr val="FF0000"/>
              </a:solidFill>
            </a:endParaRPr>
          </a:p>
        </p:txBody>
      </p:sp>
      <p:sp>
        <p:nvSpPr>
          <p:cNvPr id="10" name="Rectangle 9"/>
          <p:cNvSpPr/>
          <p:nvPr/>
        </p:nvSpPr>
        <p:spPr>
          <a:xfrm>
            <a:off x="264459" y="1143000"/>
            <a:ext cx="7696200" cy="923330"/>
          </a:xfrm>
          <a:prstGeom prst="rect">
            <a:avLst/>
          </a:prstGeom>
        </p:spPr>
        <p:txBody>
          <a:bodyPr wrap="square">
            <a:spAutoFit/>
          </a:bodyPr>
          <a:lstStyle/>
          <a:p>
            <a:r>
              <a:rPr lang="en-US" b="1" dirty="0">
                <a:solidFill>
                  <a:srgbClr val="00B050"/>
                </a:solidFill>
              </a:rPr>
              <a:t>The four wire chamber was purged and cleaned, running Ar90%-CH410% gas, for ten hours, at 3 cm of oil above the normal atmospheric pressure. After that, the electrical tests and detections test were performed.  </a:t>
            </a:r>
            <a:endParaRPr lang="es-MX" b="1" dirty="0">
              <a:solidFill>
                <a:srgbClr val="00B050"/>
              </a:solidFill>
            </a:endParaRPr>
          </a:p>
        </p:txBody>
      </p:sp>
      <p:sp>
        <p:nvSpPr>
          <p:cNvPr id="11" name="Rectangle 10"/>
          <p:cNvSpPr/>
          <p:nvPr/>
        </p:nvSpPr>
        <p:spPr>
          <a:xfrm>
            <a:off x="264459" y="2413337"/>
            <a:ext cx="2783541" cy="3693319"/>
          </a:xfrm>
          <a:prstGeom prst="rect">
            <a:avLst/>
          </a:prstGeom>
        </p:spPr>
        <p:txBody>
          <a:bodyPr wrap="square">
            <a:spAutoFit/>
          </a:bodyPr>
          <a:lstStyle/>
          <a:p>
            <a:pPr algn="just"/>
            <a:r>
              <a:rPr lang="en-US" b="1" dirty="0"/>
              <a:t>The four wire chamber detector was operated between 0.00 Vcd-2900 </a:t>
            </a:r>
            <a:r>
              <a:rPr lang="en-US" b="1" dirty="0" err="1"/>
              <a:t>Vcd</a:t>
            </a:r>
            <a:r>
              <a:rPr lang="en-US" b="1" dirty="0"/>
              <a:t>, for both, negative and positive voltages. No signals were detected between 0.0 V cd and  ±1800 V cd. Signals, probably produced by cosmic rays, are detected on the four channels, starting at close ±1800 V cd. </a:t>
            </a:r>
            <a:endParaRPr lang="es-MX" b="1" dirty="0"/>
          </a:p>
        </p:txBody>
      </p:sp>
      <p:pic>
        <p:nvPicPr>
          <p:cNvPr id="12" name="Picture 11" descr="C:\Users\JulianFelix\Desktop\Nov2016JFelix-3\Actividades2017\Conferencias\TLAXCALA2017\talkJFelix\photos\20170906_133311.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52800" y="2417820"/>
            <a:ext cx="5612130" cy="3155950"/>
          </a:xfrm>
          <a:prstGeom prst="rect">
            <a:avLst/>
          </a:prstGeom>
          <a:noFill/>
          <a:ln>
            <a:noFill/>
          </a:ln>
        </p:spPr>
      </p:pic>
      <p:sp>
        <p:nvSpPr>
          <p:cNvPr id="13" name="Rectangle 12"/>
          <p:cNvSpPr/>
          <p:nvPr/>
        </p:nvSpPr>
        <p:spPr>
          <a:xfrm>
            <a:off x="3810000" y="5737324"/>
            <a:ext cx="4374018" cy="369332"/>
          </a:xfrm>
          <a:prstGeom prst="rect">
            <a:avLst/>
          </a:prstGeom>
        </p:spPr>
        <p:txBody>
          <a:bodyPr wrap="none">
            <a:spAutoFit/>
          </a:bodyPr>
          <a:lstStyle/>
          <a:p>
            <a:r>
              <a:rPr lang="en-US" b="1" dirty="0">
                <a:solidFill>
                  <a:srgbClr val="FF0000"/>
                </a:solidFill>
              </a:rPr>
              <a:t>Signals obtained with positive high voltage. </a:t>
            </a:r>
            <a:endParaRPr lang="es-MX" b="1" dirty="0">
              <a:solidFill>
                <a:srgbClr val="FF0000"/>
              </a:solidFill>
            </a:endParaRPr>
          </a:p>
        </p:txBody>
      </p:sp>
    </p:spTree>
    <p:extLst>
      <p:ext uri="{BB962C8B-B14F-4D97-AF65-F5344CB8AC3E}">
        <p14:creationId xmlns:p14="http://schemas.microsoft.com/office/powerpoint/2010/main" val="7705934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s-MX" smtClean="0"/>
              <a:t>3/30/2017</a:t>
            </a:r>
            <a:endParaRPr lang="en-US"/>
          </a:p>
        </p:txBody>
      </p:sp>
      <p:sp>
        <p:nvSpPr>
          <p:cNvPr id="3" name="Footer Placeholder 2"/>
          <p:cNvSpPr>
            <a:spLocks noGrp="1"/>
          </p:cNvSpPr>
          <p:nvPr>
            <p:ph type="ftr" sz="quarter" idx="11"/>
          </p:nvPr>
        </p:nvSpPr>
        <p:spPr/>
        <p:txBody>
          <a:bodyPr/>
          <a:lstStyle/>
          <a:p>
            <a:r>
              <a:rPr lang="en-US" smtClean="0"/>
              <a:t>Tlaxcala Multiparticle Meeting</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23</a:t>
            </a:fld>
            <a:endParaRPr lang="en-US"/>
          </a:p>
        </p:txBody>
      </p:sp>
      <p:pic>
        <p:nvPicPr>
          <p:cNvPr id="5" name="Picture 4" descr="C:\Users\JulianFelix\Desktop\Nov2016JFelix-3\Actividades2017\Conferencias\TLAXCALA2017\talkJFelix\photos\20170906_135750.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1456764"/>
            <a:ext cx="5867400" cy="3496235"/>
          </a:xfrm>
          <a:prstGeom prst="rect">
            <a:avLst/>
          </a:prstGeom>
          <a:noFill/>
          <a:ln>
            <a:noFill/>
          </a:ln>
        </p:spPr>
      </p:pic>
      <p:sp>
        <p:nvSpPr>
          <p:cNvPr id="6" name="Rectangle 5"/>
          <p:cNvSpPr/>
          <p:nvPr/>
        </p:nvSpPr>
        <p:spPr>
          <a:xfrm>
            <a:off x="457200" y="457200"/>
            <a:ext cx="4572000" cy="923330"/>
          </a:xfrm>
          <a:prstGeom prst="rect">
            <a:avLst/>
          </a:prstGeom>
        </p:spPr>
        <p:txBody>
          <a:bodyPr>
            <a:spAutoFit/>
          </a:bodyPr>
          <a:lstStyle/>
          <a:p>
            <a:pPr algn="just"/>
            <a:r>
              <a:rPr lang="en-US" b="1" dirty="0">
                <a:solidFill>
                  <a:srgbClr val="FF0000"/>
                </a:solidFill>
              </a:rPr>
              <a:t>Signals with negative high voltage. They are more slow compared with those from positive high voltage. </a:t>
            </a:r>
            <a:endParaRPr lang="es-MX" b="1" dirty="0">
              <a:solidFill>
                <a:srgbClr val="FF0000"/>
              </a:solidFill>
            </a:endParaRPr>
          </a:p>
        </p:txBody>
      </p:sp>
      <p:sp>
        <p:nvSpPr>
          <p:cNvPr id="7" name="Rectangle 6"/>
          <p:cNvSpPr/>
          <p:nvPr/>
        </p:nvSpPr>
        <p:spPr>
          <a:xfrm>
            <a:off x="762000" y="5384195"/>
            <a:ext cx="6718935" cy="369332"/>
          </a:xfrm>
          <a:prstGeom prst="rect">
            <a:avLst/>
          </a:prstGeom>
        </p:spPr>
        <p:txBody>
          <a:bodyPr wrap="square">
            <a:spAutoFit/>
          </a:bodyPr>
          <a:lstStyle/>
          <a:p>
            <a:r>
              <a:rPr lang="en-US" b="1" dirty="0">
                <a:ea typeface="Calibri"/>
                <a:cs typeface="Times New Roman"/>
              </a:rPr>
              <a:t>Each channel operates at different voltages and at different paces. </a:t>
            </a:r>
            <a:endParaRPr lang="es-MX" b="1" dirty="0"/>
          </a:p>
        </p:txBody>
      </p:sp>
    </p:spTree>
    <p:extLst>
      <p:ext uri="{BB962C8B-B14F-4D97-AF65-F5344CB8AC3E}">
        <p14:creationId xmlns:p14="http://schemas.microsoft.com/office/powerpoint/2010/main" val="17470161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s-MX" smtClean="0"/>
              <a:t>3/30/2017</a:t>
            </a:r>
            <a:endParaRPr lang="en-US"/>
          </a:p>
        </p:txBody>
      </p:sp>
      <p:sp>
        <p:nvSpPr>
          <p:cNvPr id="3" name="Footer Placeholder 2"/>
          <p:cNvSpPr>
            <a:spLocks noGrp="1"/>
          </p:cNvSpPr>
          <p:nvPr>
            <p:ph type="ftr" sz="quarter" idx="11"/>
          </p:nvPr>
        </p:nvSpPr>
        <p:spPr/>
        <p:txBody>
          <a:bodyPr/>
          <a:lstStyle/>
          <a:p>
            <a:r>
              <a:rPr lang="en-US" smtClean="0"/>
              <a:t>Tlaxcala Multiparticle Meeting</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24</a:t>
            </a:fld>
            <a:endParaRPr lang="en-US"/>
          </a:p>
        </p:txBody>
      </p:sp>
      <p:pic>
        <p:nvPicPr>
          <p:cNvPr id="5" name="Picture 4" descr="C:\Users\JulianFelix\Desktop\Nov2016JFelix-3\Actividades2017\Conferencias\TLAXCALA2017\talkJFelix\photos\20170906_172407.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2900" y="457200"/>
            <a:ext cx="6972300" cy="4800600"/>
          </a:xfrm>
          <a:prstGeom prst="rect">
            <a:avLst/>
          </a:prstGeom>
          <a:noFill/>
          <a:ln>
            <a:noFill/>
          </a:ln>
        </p:spPr>
      </p:pic>
      <p:sp>
        <p:nvSpPr>
          <p:cNvPr id="6" name="Rectangle 5"/>
          <p:cNvSpPr/>
          <p:nvPr/>
        </p:nvSpPr>
        <p:spPr>
          <a:xfrm>
            <a:off x="609600" y="5486400"/>
            <a:ext cx="6477000" cy="369332"/>
          </a:xfrm>
          <a:prstGeom prst="rect">
            <a:avLst/>
          </a:prstGeom>
        </p:spPr>
        <p:txBody>
          <a:bodyPr wrap="square">
            <a:spAutoFit/>
          </a:bodyPr>
          <a:lstStyle/>
          <a:p>
            <a:r>
              <a:rPr lang="en-US" b="1" dirty="0">
                <a:solidFill>
                  <a:srgbClr val="FF0000"/>
                </a:solidFill>
                <a:ea typeface="Calibri"/>
                <a:cs typeface="Times New Roman"/>
              </a:rPr>
              <a:t>Other display of signals, or triggers, from cosmic rays. </a:t>
            </a:r>
            <a:endParaRPr lang="es-MX" b="1" dirty="0">
              <a:solidFill>
                <a:srgbClr val="FF0000"/>
              </a:solidFill>
            </a:endParaRPr>
          </a:p>
        </p:txBody>
      </p:sp>
    </p:spTree>
    <p:extLst>
      <p:ext uri="{BB962C8B-B14F-4D97-AF65-F5344CB8AC3E}">
        <p14:creationId xmlns:p14="http://schemas.microsoft.com/office/powerpoint/2010/main" val="95935504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s-MX" smtClean="0"/>
              <a:t>3/30/2017</a:t>
            </a:r>
            <a:endParaRPr lang="en-US"/>
          </a:p>
        </p:txBody>
      </p:sp>
      <p:sp>
        <p:nvSpPr>
          <p:cNvPr id="3" name="Footer Placeholder 2"/>
          <p:cNvSpPr>
            <a:spLocks noGrp="1"/>
          </p:cNvSpPr>
          <p:nvPr>
            <p:ph type="ftr" sz="quarter" idx="11"/>
          </p:nvPr>
        </p:nvSpPr>
        <p:spPr/>
        <p:txBody>
          <a:bodyPr/>
          <a:lstStyle/>
          <a:p>
            <a:r>
              <a:rPr lang="en-US" smtClean="0"/>
              <a:t>Tlaxcala Multiparticle Meeting</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25</a:t>
            </a:fld>
            <a:endParaRPr lang="en-US"/>
          </a:p>
        </p:txBody>
      </p:sp>
      <p:sp>
        <p:nvSpPr>
          <p:cNvPr id="5" name="Rectangle 4"/>
          <p:cNvSpPr/>
          <p:nvPr/>
        </p:nvSpPr>
        <p:spPr>
          <a:xfrm>
            <a:off x="609600" y="762000"/>
            <a:ext cx="4572000" cy="1047979"/>
          </a:xfrm>
          <a:prstGeom prst="rect">
            <a:avLst/>
          </a:prstGeom>
        </p:spPr>
        <p:txBody>
          <a:bodyPr>
            <a:spAutoFit/>
          </a:bodyPr>
          <a:lstStyle/>
          <a:p>
            <a:pPr algn="just">
              <a:lnSpc>
                <a:spcPct val="115000"/>
              </a:lnSpc>
            </a:pPr>
            <a:r>
              <a:rPr lang="en-US" b="1" dirty="0">
                <a:solidFill>
                  <a:srgbClr val="FF0000"/>
                </a:solidFill>
                <a:ea typeface="Calibri"/>
                <a:cs typeface="Times New Roman"/>
              </a:rPr>
              <a:t>Digital signals, with analogical </a:t>
            </a:r>
            <a:r>
              <a:rPr lang="en-US" b="1" dirty="0" smtClean="0">
                <a:solidFill>
                  <a:srgbClr val="FF0000"/>
                </a:solidFill>
                <a:ea typeface="Calibri"/>
                <a:cs typeface="Times New Roman"/>
              </a:rPr>
              <a:t>signals. </a:t>
            </a:r>
            <a:r>
              <a:rPr lang="en-US" b="1" dirty="0">
                <a:solidFill>
                  <a:srgbClr val="FF0000"/>
                </a:solidFill>
                <a:ea typeface="Calibri"/>
                <a:cs typeface="Times New Roman"/>
              </a:rPr>
              <a:t>These signals are used to count the cosmic particles that hit the detector.  </a:t>
            </a:r>
            <a:endParaRPr lang="es-MX" b="1" dirty="0">
              <a:solidFill>
                <a:srgbClr val="FF0000"/>
              </a:solidFill>
              <a:ea typeface="Calibri"/>
              <a:cs typeface="Times New Roman"/>
            </a:endParaRPr>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560294" y="2057400"/>
            <a:ext cx="6096000" cy="3657600"/>
          </a:xfrm>
          <a:prstGeom prst="rect">
            <a:avLst/>
          </a:prstGeom>
          <a:noFill/>
        </p:spPr>
      </p:pic>
      <p:sp>
        <p:nvSpPr>
          <p:cNvPr id="7" name="Rectangle 6"/>
          <p:cNvSpPr/>
          <p:nvPr/>
        </p:nvSpPr>
        <p:spPr>
          <a:xfrm>
            <a:off x="6692153" y="3424535"/>
            <a:ext cx="1981200" cy="923330"/>
          </a:xfrm>
          <a:prstGeom prst="rect">
            <a:avLst/>
          </a:prstGeom>
        </p:spPr>
        <p:txBody>
          <a:bodyPr wrap="square">
            <a:spAutoFit/>
          </a:bodyPr>
          <a:lstStyle/>
          <a:p>
            <a:r>
              <a:rPr lang="en-US" b="1" dirty="0">
                <a:solidFill>
                  <a:srgbClr val="FF0000"/>
                </a:solidFill>
              </a:rPr>
              <a:t>Analogical and digital signal display. </a:t>
            </a:r>
            <a:endParaRPr lang="es-MX" b="1" dirty="0">
              <a:solidFill>
                <a:srgbClr val="FF0000"/>
              </a:solidFill>
            </a:endParaRPr>
          </a:p>
        </p:txBody>
      </p:sp>
    </p:spTree>
    <p:extLst>
      <p:ext uri="{BB962C8B-B14F-4D97-AF65-F5344CB8AC3E}">
        <p14:creationId xmlns:p14="http://schemas.microsoft.com/office/powerpoint/2010/main" val="99641233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s-MX" smtClean="0"/>
              <a:t>3/30/2017</a:t>
            </a:r>
            <a:endParaRPr lang="en-US"/>
          </a:p>
        </p:txBody>
      </p:sp>
      <p:sp>
        <p:nvSpPr>
          <p:cNvPr id="3" name="Footer Placeholder 2"/>
          <p:cNvSpPr>
            <a:spLocks noGrp="1"/>
          </p:cNvSpPr>
          <p:nvPr>
            <p:ph type="ftr" sz="quarter" idx="11"/>
          </p:nvPr>
        </p:nvSpPr>
        <p:spPr/>
        <p:txBody>
          <a:bodyPr/>
          <a:lstStyle/>
          <a:p>
            <a:r>
              <a:rPr lang="en-US" smtClean="0"/>
              <a:t>Tlaxcala Multiparticle Meeting</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26</a:t>
            </a:fld>
            <a:endParaRPr lang="en-US"/>
          </a:p>
        </p:txBody>
      </p:sp>
      <p:sp>
        <p:nvSpPr>
          <p:cNvPr id="5" name="Rectangle 4"/>
          <p:cNvSpPr/>
          <p:nvPr/>
        </p:nvSpPr>
        <p:spPr>
          <a:xfrm>
            <a:off x="381000" y="838200"/>
            <a:ext cx="8305800" cy="923330"/>
          </a:xfrm>
          <a:prstGeom prst="rect">
            <a:avLst/>
          </a:prstGeom>
        </p:spPr>
        <p:txBody>
          <a:bodyPr wrap="square">
            <a:spAutoFit/>
          </a:bodyPr>
          <a:lstStyle/>
          <a:p>
            <a:r>
              <a:rPr lang="en-US" b="1" dirty="0"/>
              <a:t>Also the input signal was simulated with an oscillator, to study the efficiency of the detector, electronic damping, the possible generation of cross talk signals, and the efficiency of the discriminator. </a:t>
            </a:r>
            <a:endParaRPr lang="es-MX" b="1" dirty="0"/>
          </a:p>
        </p:txBody>
      </p:sp>
      <p:sp>
        <p:nvSpPr>
          <p:cNvPr id="6" name="Rectangle 5"/>
          <p:cNvSpPr/>
          <p:nvPr/>
        </p:nvSpPr>
        <p:spPr>
          <a:xfrm>
            <a:off x="495300" y="2438400"/>
            <a:ext cx="8077200" cy="923330"/>
          </a:xfrm>
          <a:prstGeom prst="rect">
            <a:avLst/>
          </a:prstGeom>
        </p:spPr>
        <p:txBody>
          <a:bodyPr wrap="square">
            <a:spAutoFit/>
          </a:bodyPr>
          <a:lstStyle/>
          <a:p>
            <a:pPr algn="just"/>
            <a:r>
              <a:rPr lang="en-US" b="1" dirty="0">
                <a:solidFill>
                  <a:srgbClr val="FF0000"/>
                </a:solidFill>
              </a:rPr>
              <a:t>Exponential decay, and exponential crescent, signals were injected to the four wire channel detector using a </a:t>
            </a:r>
            <a:r>
              <a:rPr lang="en-US" b="1" dirty="0" err="1">
                <a:solidFill>
                  <a:srgbClr val="FF0000"/>
                </a:solidFill>
              </a:rPr>
              <a:t>Tektronic</a:t>
            </a:r>
            <a:r>
              <a:rPr lang="en-US" b="1" dirty="0">
                <a:solidFill>
                  <a:srgbClr val="FF0000"/>
                </a:solidFill>
              </a:rPr>
              <a:t> oscillator, with frequencies between </a:t>
            </a:r>
            <a:r>
              <a:rPr lang="en-US" b="1" dirty="0" smtClean="0">
                <a:solidFill>
                  <a:srgbClr val="FF0000"/>
                </a:solidFill>
              </a:rPr>
              <a:t>1 </a:t>
            </a:r>
            <a:r>
              <a:rPr lang="en-US" b="1" dirty="0">
                <a:solidFill>
                  <a:srgbClr val="FF0000"/>
                </a:solidFill>
              </a:rPr>
              <a:t>Hz and 1 MHz, 1 </a:t>
            </a:r>
            <a:r>
              <a:rPr lang="en-US" b="1" dirty="0" err="1">
                <a:solidFill>
                  <a:srgbClr val="FF0000"/>
                </a:solidFill>
              </a:rPr>
              <a:t>Vpp</a:t>
            </a:r>
            <a:r>
              <a:rPr lang="en-US" b="1" dirty="0">
                <a:solidFill>
                  <a:srgbClr val="FF0000"/>
                </a:solidFill>
              </a:rPr>
              <a:t>. The detector was operated at 0.0 </a:t>
            </a:r>
            <a:r>
              <a:rPr lang="en-US" b="1" dirty="0" err="1">
                <a:solidFill>
                  <a:srgbClr val="FF0000"/>
                </a:solidFill>
              </a:rPr>
              <a:t>Vcd</a:t>
            </a:r>
            <a:r>
              <a:rPr lang="en-US" b="1" dirty="0">
                <a:solidFill>
                  <a:srgbClr val="FF0000"/>
                </a:solidFill>
              </a:rPr>
              <a:t>, during these tests.  </a:t>
            </a:r>
            <a:endParaRPr lang="es-MX" b="1" dirty="0">
              <a:solidFill>
                <a:srgbClr val="FF0000"/>
              </a:solidFill>
            </a:endParaRPr>
          </a:p>
        </p:txBody>
      </p:sp>
      <p:sp>
        <p:nvSpPr>
          <p:cNvPr id="7" name="Rectangle 6"/>
          <p:cNvSpPr/>
          <p:nvPr/>
        </p:nvSpPr>
        <p:spPr>
          <a:xfrm>
            <a:off x="495300" y="4038600"/>
            <a:ext cx="8191500" cy="923330"/>
          </a:xfrm>
          <a:prstGeom prst="rect">
            <a:avLst/>
          </a:prstGeom>
        </p:spPr>
        <p:txBody>
          <a:bodyPr wrap="square">
            <a:spAutoFit/>
          </a:bodyPr>
          <a:lstStyle/>
          <a:p>
            <a:r>
              <a:rPr lang="en-US" b="1" dirty="0">
                <a:solidFill>
                  <a:srgbClr val="00B050"/>
                </a:solidFill>
              </a:rPr>
              <a:t>The four wire channel detector works properly with negative and positive signals; both, digital and analogical signal electronic circuits are 100% efficient, at least inside the frequencies where it was operated, and work properly.    </a:t>
            </a:r>
            <a:endParaRPr lang="es-MX" b="1" dirty="0">
              <a:solidFill>
                <a:srgbClr val="00B050"/>
              </a:solidFill>
            </a:endParaRPr>
          </a:p>
        </p:txBody>
      </p:sp>
      <p:sp>
        <p:nvSpPr>
          <p:cNvPr id="8" name="Rectangle 7"/>
          <p:cNvSpPr/>
          <p:nvPr/>
        </p:nvSpPr>
        <p:spPr>
          <a:xfrm>
            <a:off x="526676" y="5334000"/>
            <a:ext cx="8045824" cy="646331"/>
          </a:xfrm>
          <a:prstGeom prst="rect">
            <a:avLst/>
          </a:prstGeom>
        </p:spPr>
        <p:txBody>
          <a:bodyPr wrap="square">
            <a:spAutoFit/>
          </a:bodyPr>
          <a:lstStyle/>
          <a:p>
            <a:r>
              <a:rPr lang="en-US" b="1" dirty="0"/>
              <a:t>The electronic noise is of the order or 20 </a:t>
            </a:r>
            <a:r>
              <a:rPr lang="en-US" b="1" dirty="0" err="1"/>
              <a:t>mVpp</a:t>
            </a:r>
            <a:r>
              <a:rPr lang="en-US" b="1" dirty="0"/>
              <a:t>. It is from the ambient, and from the power suppliers.</a:t>
            </a:r>
            <a:endParaRPr lang="es-MX" b="1" dirty="0"/>
          </a:p>
        </p:txBody>
      </p:sp>
    </p:spTree>
    <p:extLst>
      <p:ext uri="{BB962C8B-B14F-4D97-AF65-F5344CB8AC3E}">
        <p14:creationId xmlns:p14="http://schemas.microsoft.com/office/powerpoint/2010/main" val="1431574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s-MX" smtClean="0"/>
              <a:t>3/30/2017</a:t>
            </a:r>
            <a:endParaRPr lang="en-US"/>
          </a:p>
        </p:txBody>
      </p:sp>
      <p:sp>
        <p:nvSpPr>
          <p:cNvPr id="3" name="Footer Placeholder 2"/>
          <p:cNvSpPr>
            <a:spLocks noGrp="1"/>
          </p:cNvSpPr>
          <p:nvPr>
            <p:ph type="ftr" sz="quarter" idx="11"/>
          </p:nvPr>
        </p:nvSpPr>
        <p:spPr/>
        <p:txBody>
          <a:bodyPr/>
          <a:lstStyle/>
          <a:p>
            <a:r>
              <a:rPr lang="en-US" smtClean="0"/>
              <a:t>Tlaxcala Multiparticle Meeting</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27</a:t>
            </a:fld>
            <a:endParaRPr lang="en-US"/>
          </a:p>
        </p:txBody>
      </p:sp>
      <p:sp>
        <p:nvSpPr>
          <p:cNvPr id="5" name="Rectangle 4"/>
          <p:cNvSpPr/>
          <p:nvPr/>
        </p:nvSpPr>
        <p:spPr>
          <a:xfrm>
            <a:off x="609600" y="560457"/>
            <a:ext cx="7924800" cy="707886"/>
          </a:xfrm>
          <a:prstGeom prst="rect">
            <a:avLst/>
          </a:prstGeom>
        </p:spPr>
        <p:txBody>
          <a:bodyPr wrap="square">
            <a:spAutoFit/>
          </a:bodyPr>
          <a:lstStyle/>
          <a:p>
            <a:r>
              <a:rPr lang="en-US" sz="2000" b="1" dirty="0">
                <a:solidFill>
                  <a:srgbClr val="00B050"/>
                </a:solidFill>
              </a:rPr>
              <a:t>The discriminator trigger was fixed at 3 times the noise level, about 60 mV cd</a:t>
            </a:r>
            <a:r>
              <a:rPr lang="en-US" sz="2000" b="1" dirty="0"/>
              <a:t>.</a:t>
            </a:r>
            <a:endParaRPr lang="es-MX" sz="2000" b="1" dirty="0"/>
          </a:p>
        </p:txBody>
      </p:sp>
      <p:sp>
        <p:nvSpPr>
          <p:cNvPr id="6" name="Rectangle 5"/>
          <p:cNvSpPr/>
          <p:nvPr/>
        </p:nvSpPr>
        <p:spPr>
          <a:xfrm>
            <a:off x="582706" y="1524000"/>
            <a:ext cx="7772400" cy="707886"/>
          </a:xfrm>
          <a:prstGeom prst="rect">
            <a:avLst/>
          </a:prstGeom>
        </p:spPr>
        <p:txBody>
          <a:bodyPr wrap="square">
            <a:spAutoFit/>
          </a:bodyPr>
          <a:lstStyle/>
          <a:p>
            <a:r>
              <a:rPr lang="en-US" sz="2000" b="1" dirty="0">
                <a:solidFill>
                  <a:schemeClr val="tx2"/>
                </a:solidFill>
              </a:rPr>
              <a:t>Attenuation factor is about 50%, the output signal is about one half of the input signal, from 1 Hz up to 1 </a:t>
            </a:r>
            <a:r>
              <a:rPr lang="en-US" sz="2000" b="1" dirty="0" err="1">
                <a:solidFill>
                  <a:schemeClr val="tx2"/>
                </a:solidFill>
              </a:rPr>
              <a:t>MHz.</a:t>
            </a:r>
            <a:endParaRPr lang="es-MX" sz="2000" b="1" dirty="0">
              <a:solidFill>
                <a:schemeClr val="tx2"/>
              </a:solidFill>
            </a:endParaRPr>
          </a:p>
        </p:txBody>
      </p:sp>
      <p:sp>
        <p:nvSpPr>
          <p:cNvPr id="7" name="Rectangle 6"/>
          <p:cNvSpPr/>
          <p:nvPr/>
        </p:nvSpPr>
        <p:spPr>
          <a:xfrm>
            <a:off x="640976" y="2340114"/>
            <a:ext cx="7924800" cy="707886"/>
          </a:xfrm>
          <a:prstGeom prst="rect">
            <a:avLst/>
          </a:prstGeom>
        </p:spPr>
        <p:txBody>
          <a:bodyPr wrap="square">
            <a:spAutoFit/>
          </a:bodyPr>
          <a:lstStyle/>
          <a:p>
            <a:r>
              <a:rPr lang="en-US" sz="2000" b="1" dirty="0"/>
              <a:t>Cross talk signals were observed; they were eliminated with a 100 Ohms electrical resistor at the input, in series with the metallic fiber detector. </a:t>
            </a:r>
            <a:endParaRPr lang="es-MX" sz="2000" b="1" dirty="0"/>
          </a:p>
        </p:txBody>
      </p:sp>
      <p:pic>
        <p:nvPicPr>
          <p:cNvPr id="28674" name="Picture 2" descr="C:\Users\JulianFelix\Desktop\Nov2016JFelix-3\Actividades2017\Conferencias\TLAXCALA2017\talkJFelix\photos\20170905_17384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3048000"/>
            <a:ext cx="6096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717473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s-MX" smtClean="0"/>
              <a:t>3/30/2017</a:t>
            </a:r>
            <a:endParaRPr lang="en-US"/>
          </a:p>
        </p:txBody>
      </p:sp>
      <p:sp>
        <p:nvSpPr>
          <p:cNvPr id="3" name="Footer Placeholder 2"/>
          <p:cNvSpPr>
            <a:spLocks noGrp="1"/>
          </p:cNvSpPr>
          <p:nvPr>
            <p:ph type="ftr" sz="quarter" idx="11"/>
          </p:nvPr>
        </p:nvSpPr>
        <p:spPr/>
        <p:txBody>
          <a:bodyPr/>
          <a:lstStyle/>
          <a:p>
            <a:r>
              <a:rPr lang="en-US" smtClean="0"/>
              <a:t>Tlaxcala Multiparticle Meeting</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28</a:t>
            </a:fld>
            <a:endParaRPr lang="en-US"/>
          </a:p>
        </p:txBody>
      </p:sp>
      <p:sp>
        <p:nvSpPr>
          <p:cNvPr id="5" name="Rectangle 4"/>
          <p:cNvSpPr/>
          <p:nvPr/>
        </p:nvSpPr>
        <p:spPr>
          <a:xfrm>
            <a:off x="376988" y="304800"/>
            <a:ext cx="8305801" cy="646331"/>
          </a:xfrm>
          <a:prstGeom prst="rect">
            <a:avLst/>
          </a:prstGeom>
        </p:spPr>
        <p:txBody>
          <a:bodyPr wrap="square">
            <a:spAutoFit/>
          </a:bodyPr>
          <a:lstStyle/>
          <a:p>
            <a:pPr algn="just"/>
            <a:r>
              <a:rPr lang="en-US" sz="3600" b="1" dirty="0" smtClean="0">
                <a:solidFill>
                  <a:srgbClr val="FF0000"/>
                </a:solidFill>
              </a:rPr>
              <a:t>Results</a:t>
            </a:r>
            <a:endParaRPr lang="en-US" sz="3600" b="1" dirty="0">
              <a:solidFill>
                <a:srgbClr val="FF0000"/>
              </a:solidFill>
            </a:endParaRPr>
          </a:p>
        </p:txBody>
      </p:sp>
      <p:sp>
        <p:nvSpPr>
          <p:cNvPr id="6" name="Rectangle 5"/>
          <p:cNvSpPr/>
          <p:nvPr/>
        </p:nvSpPr>
        <p:spPr>
          <a:xfrm>
            <a:off x="403882" y="951131"/>
            <a:ext cx="8149389" cy="646331"/>
          </a:xfrm>
          <a:prstGeom prst="rect">
            <a:avLst/>
          </a:prstGeom>
        </p:spPr>
        <p:txBody>
          <a:bodyPr wrap="square">
            <a:spAutoFit/>
          </a:bodyPr>
          <a:lstStyle/>
          <a:p>
            <a:r>
              <a:rPr lang="en-US" b="1" dirty="0">
                <a:ea typeface="Calibri"/>
                <a:cs typeface="Times New Roman"/>
              </a:rPr>
              <a:t>The amplitudes of signals are of the order of 300 mV, but are variables; they are related with the energy cosmic particles deposit on the gas chamber. </a:t>
            </a:r>
            <a:endParaRPr lang="es-MX" b="1" dirty="0"/>
          </a:p>
        </p:txBody>
      </p:sp>
      <p:sp>
        <p:nvSpPr>
          <p:cNvPr id="7" name="Rectangle 6"/>
          <p:cNvSpPr/>
          <p:nvPr/>
        </p:nvSpPr>
        <p:spPr>
          <a:xfrm>
            <a:off x="498013" y="1828800"/>
            <a:ext cx="8153400" cy="646331"/>
          </a:xfrm>
          <a:prstGeom prst="rect">
            <a:avLst/>
          </a:prstGeom>
        </p:spPr>
        <p:txBody>
          <a:bodyPr wrap="square">
            <a:spAutoFit/>
          </a:bodyPr>
          <a:lstStyle/>
          <a:p>
            <a:r>
              <a:rPr lang="en-US" b="1" dirty="0">
                <a:solidFill>
                  <a:srgbClr val="00B050"/>
                </a:solidFill>
              </a:rPr>
              <a:t>The average amplitude depends on the applied high voltage close to linearly, for both negative and positive voltages. </a:t>
            </a:r>
            <a:endParaRPr lang="es-MX" b="1" dirty="0">
              <a:solidFill>
                <a:srgbClr val="00B050"/>
              </a:solidFill>
            </a:endParaRPr>
          </a:p>
        </p:txBody>
      </p:sp>
      <p:pic>
        <p:nvPicPr>
          <p:cNvPr id="8" name="20170906_163634.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031413" y="2743201"/>
            <a:ext cx="7086600" cy="3257548"/>
          </a:xfrm>
          <a:prstGeom prst="rect">
            <a:avLst/>
          </a:prstGeom>
        </p:spPr>
      </p:pic>
    </p:spTree>
    <p:extLst>
      <p:ext uri="{BB962C8B-B14F-4D97-AF65-F5344CB8AC3E}">
        <p14:creationId xmlns:p14="http://schemas.microsoft.com/office/powerpoint/2010/main" val="1971189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327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s-MX" smtClean="0"/>
              <a:t>3/30/2017</a:t>
            </a:r>
            <a:endParaRPr lang="en-US"/>
          </a:p>
        </p:txBody>
      </p:sp>
      <p:sp>
        <p:nvSpPr>
          <p:cNvPr id="3" name="Footer Placeholder 2"/>
          <p:cNvSpPr>
            <a:spLocks noGrp="1"/>
          </p:cNvSpPr>
          <p:nvPr>
            <p:ph type="ftr" sz="quarter" idx="11"/>
          </p:nvPr>
        </p:nvSpPr>
        <p:spPr/>
        <p:txBody>
          <a:bodyPr/>
          <a:lstStyle/>
          <a:p>
            <a:r>
              <a:rPr lang="en-US" smtClean="0"/>
              <a:t>Tlaxcala Multiparticle Meeting</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29</a:t>
            </a:fld>
            <a:endParaRPr lang="en-US"/>
          </a:p>
        </p:txBody>
      </p:sp>
      <p:pic>
        <p:nvPicPr>
          <p:cNvPr id="5" name="Picture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1829" y="1676400"/>
            <a:ext cx="3124200" cy="2209800"/>
          </a:xfrm>
          <a:prstGeom prst="rect">
            <a:avLst/>
          </a:prstGeom>
          <a:noFill/>
          <a:ln>
            <a:noFill/>
          </a:ln>
        </p:spPr>
      </p:pic>
      <p:pic>
        <p:nvPicPr>
          <p:cNvPr id="6" name="Picture 5" descr="C:\Users\JulianFelix\Desktop\Nov2016JFelix-3\Actividades2017\Conferencias\TLAXCALA2017\talkJFelix\FigurePulse.bmp"/>
          <p:cNvPicPr/>
          <p:nvPr/>
        </p:nvPicPr>
        <p:blipFill>
          <a:blip r:embed="rId3">
            <a:extLst>
              <a:ext uri="{28A0092B-C50C-407E-A947-70E740481C1C}">
                <a14:useLocalDpi xmlns:a14="http://schemas.microsoft.com/office/drawing/2010/main" val="0"/>
              </a:ext>
            </a:extLst>
          </a:blip>
          <a:srcRect/>
          <a:stretch>
            <a:fillRect/>
          </a:stretch>
        </p:blipFill>
        <p:spPr bwMode="auto">
          <a:xfrm>
            <a:off x="4724400" y="1531778"/>
            <a:ext cx="2895600" cy="2499043"/>
          </a:xfrm>
          <a:prstGeom prst="rect">
            <a:avLst/>
          </a:prstGeom>
          <a:noFill/>
          <a:ln>
            <a:noFill/>
          </a:ln>
        </p:spPr>
      </p:pic>
      <p:sp>
        <p:nvSpPr>
          <p:cNvPr id="7" name="Rectangle 6"/>
          <p:cNvSpPr/>
          <p:nvPr/>
        </p:nvSpPr>
        <p:spPr>
          <a:xfrm>
            <a:off x="741829" y="4267200"/>
            <a:ext cx="7924800" cy="923330"/>
          </a:xfrm>
          <a:prstGeom prst="rect">
            <a:avLst/>
          </a:prstGeom>
        </p:spPr>
        <p:txBody>
          <a:bodyPr wrap="square">
            <a:spAutoFit/>
          </a:bodyPr>
          <a:lstStyle/>
          <a:p>
            <a:r>
              <a:rPr lang="en-US" b="1" dirty="0">
                <a:solidFill>
                  <a:srgbClr val="00B050"/>
                </a:solidFill>
              </a:rPr>
              <a:t>Pulse from the mini four channel chamber compared with pulse from Z. Ahmed et al, IOP Publishing Ltd and </a:t>
            </a:r>
            <a:r>
              <a:rPr lang="en-US" b="1" dirty="0" err="1">
                <a:solidFill>
                  <a:srgbClr val="00B050"/>
                </a:solidFill>
              </a:rPr>
              <a:t>Sissa</a:t>
            </a:r>
            <a:r>
              <a:rPr lang="en-US" b="1" dirty="0">
                <a:solidFill>
                  <a:srgbClr val="00B050"/>
                </a:solidFill>
              </a:rPr>
              <a:t> </a:t>
            </a:r>
            <a:r>
              <a:rPr lang="en-US" b="1" dirty="0" err="1">
                <a:solidFill>
                  <a:srgbClr val="00B050"/>
                </a:solidFill>
              </a:rPr>
              <a:t>Medialab</a:t>
            </a:r>
            <a:r>
              <a:rPr lang="en-US" b="1" dirty="0">
                <a:solidFill>
                  <a:srgbClr val="00B050"/>
                </a:solidFill>
              </a:rPr>
              <a:t> </a:t>
            </a:r>
            <a:r>
              <a:rPr lang="en-US" b="1" dirty="0" err="1">
                <a:solidFill>
                  <a:srgbClr val="00B050"/>
                </a:solidFill>
              </a:rPr>
              <a:t>srl</a:t>
            </a:r>
            <a:r>
              <a:rPr lang="en-US" b="1" dirty="0">
                <a:solidFill>
                  <a:srgbClr val="00B050"/>
                </a:solidFill>
              </a:rPr>
              <a:t>. </a:t>
            </a:r>
            <a:r>
              <a:rPr lang="en-US" b="1" dirty="0" err="1">
                <a:solidFill>
                  <a:srgbClr val="00B050"/>
                </a:solidFill>
              </a:rPr>
              <a:t>Doi</a:t>
            </a:r>
            <a:r>
              <a:rPr lang="en-US" b="1" dirty="0">
                <a:solidFill>
                  <a:srgbClr val="00B050"/>
                </a:solidFill>
              </a:rPr>
              <a:t>: 10.1088/1748-0221/9/01/P01009.</a:t>
            </a:r>
            <a:endParaRPr lang="es-MX" b="1" dirty="0">
              <a:solidFill>
                <a:srgbClr val="00B050"/>
              </a:solidFill>
            </a:endParaRPr>
          </a:p>
        </p:txBody>
      </p:sp>
      <p:sp>
        <p:nvSpPr>
          <p:cNvPr id="8" name="Rectangle 7"/>
          <p:cNvSpPr/>
          <p:nvPr/>
        </p:nvSpPr>
        <p:spPr>
          <a:xfrm>
            <a:off x="647700" y="685800"/>
            <a:ext cx="8153400" cy="400110"/>
          </a:xfrm>
          <a:prstGeom prst="rect">
            <a:avLst/>
          </a:prstGeom>
        </p:spPr>
        <p:txBody>
          <a:bodyPr wrap="square">
            <a:spAutoFit/>
          </a:bodyPr>
          <a:lstStyle/>
          <a:p>
            <a:r>
              <a:rPr lang="en-US" sz="2000" b="1" dirty="0">
                <a:solidFill>
                  <a:srgbClr val="FF0000"/>
                </a:solidFill>
              </a:rPr>
              <a:t>The observed rise time is about 5 ns; the decay time, about 20 ns. </a:t>
            </a:r>
            <a:endParaRPr lang="es-MX" sz="2000" b="1" dirty="0">
              <a:solidFill>
                <a:srgbClr val="FF0000"/>
              </a:solidFill>
            </a:endParaRPr>
          </a:p>
        </p:txBody>
      </p:sp>
      <p:sp>
        <p:nvSpPr>
          <p:cNvPr id="9" name="Rectangle 8"/>
          <p:cNvSpPr/>
          <p:nvPr/>
        </p:nvSpPr>
        <p:spPr>
          <a:xfrm>
            <a:off x="647698" y="5562600"/>
            <a:ext cx="8018929" cy="646331"/>
          </a:xfrm>
          <a:prstGeom prst="rect">
            <a:avLst/>
          </a:prstGeom>
        </p:spPr>
        <p:txBody>
          <a:bodyPr wrap="square">
            <a:spAutoFit/>
          </a:bodyPr>
          <a:lstStyle/>
          <a:p>
            <a:r>
              <a:rPr lang="en-US" b="1" dirty="0">
                <a:solidFill>
                  <a:srgbClr val="FF0000"/>
                </a:solidFill>
              </a:rPr>
              <a:t>It is seen that this four wire chamber is faster than others, which makes it very convenient to study fast signals. </a:t>
            </a:r>
            <a:endParaRPr lang="es-MX" b="1" dirty="0">
              <a:solidFill>
                <a:srgbClr val="FF0000"/>
              </a:solidFill>
            </a:endParaRPr>
          </a:p>
        </p:txBody>
      </p:sp>
      <p:sp>
        <p:nvSpPr>
          <p:cNvPr id="10" name="Rectangle 9"/>
          <p:cNvSpPr/>
          <p:nvPr/>
        </p:nvSpPr>
        <p:spPr>
          <a:xfrm>
            <a:off x="6857999" y="1219200"/>
            <a:ext cx="2151527" cy="1754326"/>
          </a:xfrm>
          <a:prstGeom prst="rect">
            <a:avLst/>
          </a:prstGeom>
        </p:spPr>
        <p:txBody>
          <a:bodyPr wrap="square">
            <a:spAutoFit/>
          </a:bodyPr>
          <a:lstStyle/>
          <a:p>
            <a:r>
              <a:rPr lang="es-MX" dirty="0" smtClean="0">
                <a:solidFill>
                  <a:srgbClr val="FF0000"/>
                </a:solidFill>
              </a:rPr>
              <a:t>Pulse </a:t>
            </a:r>
            <a:r>
              <a:rPr lang="es-MX" dirty="0" err="1">
                <a:solidFill>
                  <a:srgbClr val="FF0000"/>
                </a:solidFill>
              </a:rPr>
              <a:t>from</a:t>
            </a:r>
            <a:r>
              <a:rPr lang="es-MX" dirty="0">
                <a:solidFill>
                  <a:srgbClr val="FF0000"/>
                </a:solidFill>
              </a:rPr>
              <a:t> Z. Ahmed et al, IOP Publishing </a:t>
            </a:r>
            <a:r>
              <a:rPr lang="es-MX" dirty="0" err="1">
                <a:solidFill>
                  <a:srgbClr val="FF0000"/>
                </a:solidFill>
              </a:rPr>
              <a:t>Ltd</a:t>
            </a:r>
            <a:r>
              <a:rPr lang="es-MX" dirty="0">
                <a:solidFill>
                  <a:srgbClr val="FF0000"/>
                </a:solidFill>
              </a:rPr>
              <a:t> and </a:t>
            </a:r>
            <a:r>
              <a:rPr lang="es-MX" dirty="0" err="1">
                <a:solidFill>
                  <a:srgbClr val="FF0000"/>
                </a:solidFill>
              </a:rPr>
              <a:t>Sissa</a:t>
            </a:r>
            <a:r>
              <a:rPr lang="es-MX" dirty="0">
                <a:solidFill>
                  <a:srgbClr val="FF0000"/>
                </a:solidFill>
              </a:rPr>
              <a:t> </a:t>
            </a:r>
            <a:r>
              <a:rPr lang="es-MX" dirty="0" err="1">
                <a:solidFill>
                  <a:srgbClr val="FF0000"/>
                </a:solidFill>
              </a:rPr>
              <a:t>Medialab</a:t>
            </a:r>
            <a:r>
              <a:rPr lang="es-MX" dirty="0">
                <a:solidFill>
                  <a:srgbClr val="FF0000"/>
                </a:solidFill>
              </a:rPr>
              <a:t> </a:t>
            </a:r>
            <a:r>
              <a:rPr lang="es-MX" dirty="0" err="1">
                <a:solidFill>
                  <a:srgbClr val="FF0000"/>
                </a:solidFill>
              </a:rPr>
              <a:t>srl</a:t>
            </a:r>
            <a:r>
              <a:rPr lang="es-MX" dirty="0">
                <a:solidFill>
                  <a:srgbClr val="FF0000"/>
                </a:solidFill>
              </a:rPr>
              <a:t>. </a:t>
            </a:r>
            <a:r>
              <a:rPr lang="es-MX" dirty="0" err="1">
                <a:solidFill>
                  <a:srgbClr val="FF0000"/>
                </a:solidFill>
              </a:rPr>
              <a:t>Doi</a:t>
            </a:r>
            <a:r>
              <a:rPr lang="es-MX" dirty="0">
                <a:solidFill>
                  <a:srgbClr val="FF0000"/>
                </a:solidFill>
              </a:rPr>
              <a:t>: 10.1088/1748-0221/9/01/P01009.</a:t>
            </a:r>
          </a:p>
        </p:txBody>
      </p:sp>
    </p:spTree>
    <p:extLst>
      <p:ext uri="{BB962C8B-B14F-4D97-AF65-F5344CB8AC3E}">
        <p14:creationId xmlns:p14="http://schemas.microsoft.com/office/powerpoint/2010/main" val="40815193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s-MX" smtClean="0"/>
              <a:t>3/30/2017</a:t>
            </a:r>
            <a:endParaRPr lang="en-US"/>
          </a:p>
        </p:txBody>
      </p:sp>
      <p:sp>
        <p:nvSpPr>
          <p:cNvPr id="3" name="Footer Placeholder 2"/>
          <p:cNvSpPr>
            <a:spLocks noGrp="1"/>
          </p:cNvSpPr>
          <p:nvPr>
            <p:ph type="ftr" sz="quarter" idx="11"/>
          </p:nvPr>
        </p:nvSpPr>
        <p:spPr/>
        <p:txBody>
          <a:bodyPr/>
          <a:lstStyle/>
          <a:p>
            <a:r>
              <a:rPr lang="en-US" smtClean="0"/>
              <a:t>Tlaxcala Multiparticle Meeting</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3</a:t>
            </a:fld>
            <a:endParaRPr lang="en-US"/>
          </a:p>
        </p:txBody>
      </p:sp>
      <p:sp>
        <p:nvSpPr>
          <p:cNvPr id="5" name="Rectangle 4"/>
          <p:cNvSpPr/>
          <p:nvPr/>
        </p:nvSpPr>
        <p:spPr>
          <a:xfrm>
            <a:off x="380999" y="381000"/>
            <a:ext cx="8305801" cy="4955203"/>
          </a:xfrm>
          <a:prstGeom prst="rect">
            <a:avLst/>
          </a:prstGeom>
        </p:spPr>
        <p:txBody>
          <a:bodyPr wrap="square">
            <a:spAutoFit/>
          </a:bodyPr>
          <a:lstStyle/>
          <a:p>
            <a:pPr algn="just"/>
            <a:r>
              <a:rPr lang="en-US" sz="3200" b="1" dirty="0" smtClean="0">
                <a:solidFill>
                  <a:srgbClr val="00B050"/>
                </a:solidFill>
              </a:rPr>
              <a:t>Layout</a:t>
            </a:r>
          </a:p>
          <a:p>
            <a:pPr algn="just"/>
            <a:endParaRPr lang="en-US" sz="3200" b="1" dirty="0">
              <a:solidFill>
                <a:srgbClr val="FF0000"/>
              </a:solidFill>
            </a:endParaRPr>
          </a:p>
          <a:p>
            <a:pPr algn="just"/>
            <a:r>
              <a:rPr lang="en-US" sz="3600" b="1" dirty="0">
                <a:solidFill>
                  <a:srgbClr val="FF0000"/>
                </a:solidFill>
              </a:rPr>
              <a:t>Introduction</a:t>
            </a:r>
          </a:p>
          <a:p>
            <a:pPr algn="just"/>
            <a:r>
              <a:rPr lang="en-US" sz="3600" b="1" dirty="0">
                <a:solidFill>
                  <a:srgbClr val="FF0000"/>
                </a:solidFill>
              </a:rPr>
              <a:t>Design and construction</a:t>
            </a:r>
          </a:p>
          <a:p>
            <a:pPr algn="just"/>
            <a:r>
              <a:rPr lang="en-US" sz="3600" b="1" dirty="0">
                <a:solidFill>
                  <a:srgbClr val="FF0000"/>
                </a:solidFill>
              </a:rPr>
              <a:t>Experimental </a:t>
            </a:r>
            <a:r>
              <a:rPr lang="en-US" sz="3600" b="1" dirty="0" smtClean="0">
                <a:solidFill>
                  <a:srgbClr val="FF0000"/>
                </a:solidFill>
              </a:rPr>
              <a:t>Setup</a:t>
            </a:r>
          </a:p>
          <a:p>
            <a:pPr algn="just"/>
            <a:r>
              <a:rPr lang="en-US" sz="3600" b="1" dirty="0" smtClean="0">
                <a:solidFill>
                  <a:srgbClr val="FF0000"/>
                </a:solidFill>
              </a:rPr>
              <a:t>Characterization</a:t>
            </a:r>
          </a:p>
          <a:p>
            <a:pPr algn="just"/>
            <a:r>
              <a:rPr lang="en-US" sz="3600" b="1" dirty="0" smtClean="0">
                <a:solidFill>
                  <a:srgbClr val="FF0000"/>
                </a:solidFill>
              </a:rPr>
              <a:t>Results</a:t>
            </a:r>
            <a:endParaRPr lang="en-US" sz="3600" b="1" dirty="0">
              <a:solidFill>
                <a:srgbClr val="FF0000"/>
              </a:solidFill>
            </a:endParaRPr>
          </a:p>
          <a:p>
            <a:pPr algn="just"/>
            <a:r>
              <a:rPr lang="en-US" sz="3600" b="1" dirty="0">
                <a:solidFill>
                  <a:srgbClr val="FF0000"/>
                </a:solidFill>
              </a:rPr>
              <a:t>Conclusions</a:t>
            </a:r>
          </a:p>
          <a:p>
            <a:pPr algn="just"/>
            <a:r>
              <a:rPr lang="en-US" sz="3600" b="1" dirty="0" smtClean="0">
                <a:solidFill>
                  <a:srgbClr val="FF0000"/>
                </a:solidFill>
              </a:rPr>
              <a:t>Acknowledgements</a:t>
            </a:r>
            <a:endParaRPr lang="en-US" sz="3600" b="1" dirty="0">
              <a:solidFill>
                <a:srgbClr val="FF0000"/>
              </a:solidFill>
            </a:endParaRPr>
          </a:p>
        </p:txBody>
      </p:sp>
    </p:spTree>
    <p:extLst>
      <p:ext uri="{BB962C8B-B14F-4D97-AF65-F5344CB8AC3E}">
        <p14:creationId xmlns:p14="http://schemas.microsoft.com/office/powerpoint/2010/main" val="152516556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s-MX" smtClean="0"/>
              <a:t>3/30/2017</a:t>
            </a:r>
            <a:endParaRPr lang="en-US"/>
          </a:p>
        </p:txBody>
      </p:sp>
      <p:sp>
        <p:nvSpPr>
          <p:cNvPr id="3" name="Footer Placeholder 2"/>
          <p:cNvSpPr>
            <a:spLocks noGrp="1"/>
          </p:cNvSpPr>
          <p:nvPr>
            <p:ph type="ftr" sz="quarter" idx="11"/>
          </p:nvPr>
        </p:nvSpPr>
        <p:spPr/>
        <p:txBody>
          <a:bodyPr/>
          <a:lstStyle/>
          <a:p>
            <a:r>
              <a:rPr lang="en-US" smtClean="0"/>
              <a:t>Tlaxcala Multiparticle Meeting</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30</a:t>
            </a:fld>
            <a:endParaRPr lang="en-US"/>
          </a:p>
        </p:txBody>
      </p:sp>
      <p:sp>
        <p:nvSpPr>
          <p:cNvPr id="5" name="Rectangle 4"/>
          <p:cNvSpPr/>
          <p:nvPr/>
        </p:nvSpPr>
        <p:spPr>
          <a:xfrm>
            <a:off x="533400" y="653534"/>
            <a:ext cx="6934200" cy="369332"/>
          </a:xfrm>
          <a:prstGeom prst="rect">
            <a:avLst/>
          </a:prstGeom>
        </p:spPr>
        <p:txBody>
          <a:bodyPr wrap="square">
            <a:spAutoFit/>
          </a:bodyPr>
          <a:lstStyle/>
          <a:p>
            <a:r>
              <a:rPr lang="en-US" b="1" dirty="0">
                <a:solidFill>
                  <a:srgbClr val="FF0000"/>
                </a:solidFill>
              </a:rPr>
              <a:t>The frequency of the number of counts versus the number of </a:t>
            </a:r>
            <a:r>
              <a:rPr lang="en-US" b="1" dirty="0" smtClean="0">
                <a:solidFill>
                  <a:srgbClr val="FF0000"/>
                </a:solidFill>
              </a:rPr>
              <a:t>counts. </a:t>
            </a:r>
            <a:endParaRPr lang="es-MX" b="1" dirty="0">
              <a:solidFill>
                <a:srgbClr val="FF0000"/>
              </a:solidFill>
            </a:endParaRPr>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670112" y="1295400"/>
            <a:ext cx="6934200" cy="4495800"/>
          </a:xfrm>
          <a:prstGeom prst="rect">
            <a:avLst/>
          </a:prstGeom>
          <a:noFill/>
        </p:spPr>
      </p:pic>
      <p:sp>
        <p:nvSpPr>
          <p:cNvPr id="7" name="Rectangle 6"/>
          <p:cNvSpPr/>
          <p:nvPr/>
        </p:nvSpPr>
        <p:spPr>
          <a:xfrm>
            <a:off x="809065" y="5943600"/>
            <a:ext cx="4243919" cy="369332"/>
          </a:xfrm>
          <a:prstGeom prst="rect">
            <a:avLst/>
          </a:prstGeom>
        </p:spPr>
        <p:txBody>
          <a:bodyPr wrap="none">
            <a:spAutoFit/>
          </a:bodyPr>
          <a:lstStyle/>
          <a:p>
            <a:r>
              <a:rPr lang="en-US" b="1" dirty="0">
                <a:solidFill>
                  <a:srgbClr val="FF0000"/>
                </a:solidFill>
                <a:ea typeface="Calibri"/>
                <a:cs typeface="Times New Roman"/>
              </a:rPr>
              <a:t>Frequency of counts Vs number of counts. </a:t>
            </a:r>
            <a:endParaRPr lang="es-MX" b="1" dirty="0">
              <a:solidFill>
                <a:srgbClr val="FF0000"/>
              </a:solidFill>
            </a:endParaRPr>
          </a:p>
        </p:txBody>
      </p:sp>
    </p:spTree>
    <p:extLst>
      <p:ext uri="{BB962C8B-B14F-4D97-AF65-F5344CB8AC3E}">
        <p14:creationId xmlns:p14="http://schemas.microsoft.com/office/powerpoint/2010/main" val="156838075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s-MX" smtClean="0"/>
              <a:t>3/30/2017</a:t>
            </a:r>
            <a:endParaRPr lang="en-US"/>
          </a:p>
        </p:txBody>
      </p:sp>
      <p:sp>
        <p:nvSpPr>
          <p:cNvPr id="3" name="Footer Placeholder 2"/>
          <p:cNvSpPr>
            <a:spLocks noGrp="1"/>
          </p:cNvSpPr>
          <p:nvPr>
            <p:ph type="ftr" sz="quarter" idx="11"/>
          </p:nvPr>
        </p:nvSpPr>
        <p:spPr/>
        <p:txBody>
          <a:bodyPr/>
          <a:lstStyle/>
          <a:p>
            <a:r>
              <a:rPr lang="en-US" smtClean="0"/>
              <a:t>Tlaxcala Multiparticle Meeting</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31</a:t>
            </a:fld>
            <a:endParaRPr lang="en-US"/>
          </a:p>
        </p:txBody>
      </p:sp>
      <p:sp>
        <p:nvSpPr>
          <p:cNvPr id="5" name="Rectangle 4"/>
          <p:cNvSpPr/>
          <p:nvPr/>
        </p:nvSpPr>
        <p:spPr>
          <a:xfrm>
            <a:off x="228600" y="228600"/>
            <a:ext cx="8305801" cy="646331"/>
          </a:xfrm>
          <a:prstGeom prst="rect">
            <a:avLst/>
          </a:prstGeom>
        </p:spPr>
        <p:txBody>
          <a:bodyPr wrap="square">
            <a:spAutoFit/>
          </a:bodyPr>
          <a:lstStyle/>
          <a:p>
            <a:pPr algn="just"/>
            <a:r>
              <a:rPr lang="en-US" sz="3600" b="1" dirty="0" smtClean="0">
                <a:solidFill>
                  <a:srgbClr val="FF0000"/>
                </a:solidFill>
              </a:rPr>
              <a:t>Conclusions</a:t>
            </a:r>
            <a:endParaRPr lang="en-US" sz="3600" b="1" dirty="0">
              <a:solidFill>
                <a:srgbClr val="FF0000"/>
              </a:solidFill>
            </a:endParaRPr>
          </a:p>
        </p:txBody>
      </p:sp>
      <p:sp>
        <p:nvSpPr>
          <p:cNvPr id="6" name="Rectangle 5"/>
          <p:cNvSpPr/>
          <p:nvPr/>
        </p:nvSpPr>
        <p:spPr>
          <a:xfrm>
            <a:off x="533399" y="1066800"/>
            <a:ext cx="8001001" cy="646331"/>
          </a:xfrm>
          <a:prstGeom prst="rect">
            <a:avLst/>
          </a:prstGeom>
        </p:spPr>
        <p:txBody>
          <a:bodyPr wrap="square">
            <a:spAutoFit/>
          </a:bodyPr>
          <a:lstStyle/>
          <a:p>
            <a:r>
              <a:rPr lang="en-US" b="1" dirty="0">
                <a:solidFill>
                  <a:srgbClr val="FF0000"/>
                </a:solidFill>
              </a:rPr>
              <a:t>The four wire chamber detector works properly, in spite of the no ideal conditions were it was constructed and operated.</a:t>
            </a:r>
            <a:endParaRPr lang="es-MX" b="1" dirty="0">
              <a:solidFill>
                <a:srgbClr val="FF0000"/>
              </a:solidFill>
            </a:endParaRPr>
          </a:p>
        </p:txBody>
      </p:sp>
      <p:sp>
        <p:nvSpPr>
          <p:cNvPr id="7" name="Rectangle 6"/>
          <p:cNvSpPr/>
          <p:nvPr/>
        </p:nvSpPr>
        <p:spPr>
          <a:xfrm>
            <a:off x="533398" y="1788891"/>
            <a:ext cx="8229601" cy="710707"/>
          </a:xfrm>
          <a:prstGeom prst="rect">
            <a:avLst/>
          </a:prstGeom>
        </p:spPr>
        <p:txBody>
          <a:bodyPr wrap="square">
            <a:spAutoFit/>
          </a:bodyPr>
          <a:lstStyle/>
          <a:p>
            <a:pPr algn="just">
              <a:lnSpc>
                <a:spcPct val="115000"/>
              </a:lnSpc>
            </a:pPr>
            <a:r>
              <a:rPr lang="en-US" b="1" dirty="0">
                <a:solidFill>
                  <a:srgbClr val="00B050"/>
                </a:solidFill>
                <a:ea typeface="Calibri"/>
                <a:cs typeface="Times New Roman"/>
              </a:rPr>
              <a:t>Amplitude signals of the order of 300 mV were acquired. No electronic amplifiers were required.  </a:t>
            </a:r>
            <a:endParaRPr lang="es-MX" b="1" dirty="0">
              <a:solidFill>
                <a:srgbClr val="00B050"/>
              </a:solidFill>
              <a:ea typeface="Calibri"/>
              <a:cs typeface="Times New Roman"/>
            </a:endParaRPr>
          </a:p>
        </p:txBody>
      </p:sp>
      <p:sp>
        <p:nvSpPr>
          <p:cNvPr id="8" name="Rectangle 7"/>
          <p:cNvSpPr/>
          <p:nvPr/>
        </p:nvSpPr>
        <p:spPr>
          <a:xfrm>
            <a:off x="609599" y="2667000"/>
            <a:ext cx="7924801" cy="646331"/>
          </a:xfrm>
          <a:prstGeom prst="rect">
            <a:avLst/>
          </a:prstGeom>
        </p:spPr>
        <p:txBody>
          <a:bodyPr wrap="square">
            <a:spAutoFit/>
          </a:bodyPr>
          <a:lstStyle/>
          <a:p>
            <a:r>
              <a:rPr lang="en-US" b="1" dirty="0"/>
              <a:t>It is a fast detector: rising time 5 ns; falling time 20 ns. It is good for Time of Flight studies. </a:t>
            </a:r>
            <a:endParaRPr lang="es-MX" b="1" dirty="0"/>
          </a:p>
        </p:txBody>
      </p:sp>
      <p:sp>
        <p:nvSpPr>
          <p:cNvPr id="9" name="Rectangle 8"/>
          <p:cNvSpPr/>
          <p:nvPr/>
        </p:nvSpPr>
        <p:spPr>
          <a:xfrm>
            <a:off x="609599" y="3429000"/>
            <a:ext cx="8153400" cy="646331"/>
          </a:xfrm>
          <a:prstGeom prst="rect">
            <a:avLst/>
          </a:prstGeom>
        </p:spPr>
        <p:txBody>
          <a:bodyPr wrap="square">
            <a:spAutoFit/>
          </a:bodyPr>
          <a:lstStyle/>
          <a:p>
            <a:r>
              <a:rPr lang="en-US" b="1" dirty="0">
                <a:solidFill>
                  <a:srgbClr val="00B050"/>
                </a:solidFill>
              </a:rPr>
              <a:t>The digitalizing electronic board works fine. It is possible to count events produced by the detector from cosmic particles. </a:t>
            </a:r>
            <a:endParaRPr lang="es-MX" b="1" dirty="0">
              <a:solidFill>
                <a:srgbClr val="00B050"/>
              </a:solidFill>
            </a:endParaRPr>
          </a:p>
        </p:txBody>
      </p:sp>
      <p:sp>
        <p:nvSpPr>
          <p:cNvPr id="10" name="Rectangle 9"/>
          <p:cNvSpPr/>
          <p:nvPr/>
        </p:nvSpPr>
        <p:spPr>
          <a:xfrm>
            <a:off x="618563" y="4191000"/>
            <a:ext cx="8144435" cy="646331"/>
          </a:xfrm>
          <a:prstGeom prst="rect">
            <a:avLst/>
          </a:prstGeom>
        </p:spPr>
        <p:txBody>
          <a:bodyPr wrap="square">
            <a:spAutoFit/>
          </a:bodyPr>
          <a:lstStyle/>
          <a:p>
            <a:r>
              <a:rPr lang="en-US" b="1" dirty="0"/>
              <a:t>Much more studies are needed, like efficiency, analogical signal amplitude dependence on detector high voltage, time resolution, space resolution, calibration. </a:t>
            </a:r>
            <a:endParaRPr lang="es-MX" b="1" dirty="0"/>
          </a:p>
        </p:txBody>
      </p:sp>
      <p:sp>
        <p:nvSpPr>
          <p:cNvPr id="11" name="Rectangle 10"/>
          <p:cNvSpPr/>
          <p:nvPr/>
        </p:nvSpPr>
        <p:spPr>
          <a:xfrm>
            <a:off x="632009" y="5029200"/>
            <a:ext cx="7902391" cy="646331"/>
          </a:xfrm>
          <a:prstGeom prst="rect">
            <a:avLst/>
          </a:prstGeom>
        </p:spPr>
        <p:txBody>
          <a:bodyPr wrap="square">
            <a:spAutoFit/>
          </a:bodyPr>
          <a:lstStyle/>
          <a:p>
            <a:r>
              <a:rPr lang="en-US" b="1" dirty="0">
                <a:solidFill>
                  <a:srgbClr val="FF0000"/>
                </a:solidFill>
              </a:rPr>
              <a:t>Big detectors are made assembling and synchronizing hundreds, even millions, of small detectors, to collect and combine information from each one.  </a:t>
            </a:r>
            <a:endParaRPr lang="es-MX" b="1" dirty="0">
              <a:solidFill>
                <a:srgbClr val="FF0000"/>
              </a:solidFill>
            </a:endParaRPr>
          </a:p>
        </p:txBody>
      </p:sp>
    </p:spTree>
    <p:extLst>
      <p:ext uri="{BB962C8B-B14F-4D97-AF65-F5344CB8AC3E}">
        <p14:creationId xmlns:p14="http://schemas.microsoft.com/office/powerpoint/2010/main" val="316074419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s-MX" smtClean="0"/>
              <a:t>3/30/2017</a:t>
            </a:r>
            <a:endParaRPr lang="en-US"/>
          </a:p>
        </p:txBody>
      </p:sp>
      <p:sp>
        <p:nvSpPr>
          <p:cNvPr id="3" name="Footer Placeholder 2"/>
          <p:cNvSpPr>
            <a:spLocks noGrp="1"/>
          </p:cNvSpPr>
          <p:nvPr>
            <p:ph type="ftr" sz="quarter" idx="11"/>
          </p:nvPr>
        </p:nvSpPr>
        <p:spPr/>
        <p:txBody>
          <a:bodyPr/>
          <a:lstStyle/>
          <a:p>
            <a:r>
              <a:rPr lang="en-US" smtClean="0"/>
              <a:t>Tlaxcala Multiparticle Meeting</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32</a:t>
            </a:fld>
            <a:endParaRPr lang="en-US"/>
          </a:p>
        </p:txBody>
      </p:sp>
      <p:sp>
        <p:nvSpPr>
          <p:cNvPr id="5" name="Rectangle 4"/>
          <p:cNvSpPr/>
          <p:nvPr/>
        </p:nvSpPr>
        <p:spPr>
          <a:xfrm>
            <a:off x="380998" y="381000"/>
            <a:ext cx="8305801" cy="646331"/>
          </a:xfrm>
          <a:prstGeom prst="rect">
            <a:avLst/>
          </a:prstGeom>
        </p:spPr>
        <p:txBody>
          <a:bodyPr wrap="square">
            <a:spAutoFit/>
          </a:bodyPr>
          <a:lstStyle/>
          <a:p>
            <a:pPr algn="just"/>
            <a:r>
              <a:rPr lang="en-US" sz="3600" b="1" dirty="0" smtClean="0">
                <a:solidFill>
                  <a:srgbClr val="FF0000"/>
                </a:solidFill>
              </a:rPr>
              <a:t>Acknowledgements</a:t>
            </a:r>
            <a:endParaRPr lang="en-US" sz="3600" b="1" dirty="0">
              <a:solidFill>
                <a:srgbClr val="FF0000"/>
              </a:solidFill>
            </a:endParaRPr>
          </a:p>
        </p:txBody>
      </p:sp>
      <p:sp>
        <p:nvSpPr>
          <p:cNvPr id="6" name="Rectangle 5"/>
          <p:cNvSpPr/>
          <p:nvPr/>
        </p:nvSpPr>
        <p:spPr>
          <a:xfrm>
            <a:off x="533400" y="1201706"/>
            <a:ext cx="7924800" cy="646331"/>
          </a:xfrm>
          <a:prstGeom prst="rect">
            <a:avLst/>
          </a:prstGeom>
        </p:spPr>
        <p:txBody>
          <a:bodyPr wrap="square">
            <a:spAutoFit/>
          </a:bodyPr>
          <a:lstStyle/>
          <a:p>
            <a:r>
              <a:rPr lang="en-US" b="1" dirty="0" err="1"/>
              <a:t>CONACyT</a:t>
            </a:r>
            <a:r>
              <a:rPr lang="en-US" b="1" dirty="0"/>
              <a:t> grant  CONACYT, </a:t>
            </a:r>
            <a:r>
              <a:rPr lang="en-US" b="1" dirty="0" err="1"/>
              <a:t>Fondo</a:t>
            </a:r>
            <a:r>
              <a:rPr lang="en-US" b="1" dirty="0"/>
              <a:t>  I0017 </a:t>
            </a:r>
            <a:r>
              <a:rPr lang="en-US" b="1" dirty="0" err="1"/>
              <a:t>Fondo</a:t>
            </a:r>
            <a:r>
              <a:rPr lang="en-US" b="1" dirty="0"/>
              <a:t> SEP - CONACYT </a:t>
            </a:r>
            <a:r>
              <a:rPr lang="en-US" b="1" dirty="0" err="1"/>
              <a:t>Solicitud</a:t>
            </a:r>
            <a:r>
              <a:rPr lang="en-US" b="1" dirty="0"/>
              <a:t>  000000000223179</a:t>
            </a:r>
            <a:endParaRPr lang="es-MX" b="1" dirty="0"/>
          </a:p>
        </p:txBody>
      </p:sp>
      <p:pic>
        <p:nvPicPr>
          <p:cNvPr id="7" name="Picture 6" descr="https://4.bp.blogspot.com/-y2Y0ZijfJDI/WCfahXRs5BI/AAAAAAAAAac/8QgmVhbI6BchTpwTjko1ZWbU-ruTKLOXgCLcB/s320/WithTheEquipmentReadyToTakeData.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012" y="2895600"/>
            <a:ext cx="4114800" cy="307324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s://4.bp.blogspot.com/--KV9A8lPG84/WCfbuOMcqUI/AAAAAAAAAa0/zqMR7i9I30wl0_0-gNJbP3Oy4yWXKxkLQCLcB/s1600/AtmainEntrance.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00600" y="1981200"/>
            <a:ext cx="4112793" cy="30732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868004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s-MX" smtClean="0"/>
              <a:t>3/30/2017</a:t>
            </a:r>
            <a:endParaRPr lang="en-US"/>
          </a:p>
        </p:txBody>
      </p:sp>
      <p:sp>
        <p:nvSpPr>
          <p:cNvPr id="3" name="Footer Placeholder 2"/>
          <p:cNvSpPr>
            <a:spLocks noGrp="1"/>
          </p:cNvSpPr>
          <p:nvPr>
            <p:ph type="ftr" sz="quarter" idx="11"/>
          </p:nvPr>
        </p:nvSpPr>
        <p:spPr/>
        <p:txBody>
          <a:bodyPr/>
          <a:lstStyle/>
          <a:p>
            <a:r>
              <a:rPr lang="en-US" smtClean="0"/>
              <a:t>Tlaxcala Multiparticle Meeting</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33</a:t>
            </a:fld>
            <a:endParaRPr lang="en-US"/>
          </a:p>
        </p:txBody>
      </p:sp>
      <p:sp>
        <p:nvSpPr>
          <p:cNvPr id="5" name="Rectangle 4"/>
          <p:cNvSpPr/>
          <p:nvPr/>
        </p:nvSpPr>
        <p:spPr>
          <a:xfrm>
            <a:off x="2667000" y="2895600"/>
            <a:ext cx="2743200" cy="646331"/>
          </a:xfrm>
          <a:prstGeom prst="rect">
            <a:avLst/>
          </a:prstGeom>
        </p:spPr>
        <p:txBody>
          <a:bodyPr wrap="square">
            <a:spAutoFit/>
          </a:bodyPr>
          <a:lstStyle/>
          <a:p>
            <a:pPr algn="just"/>
            <a:r>
              <a:rPr lang="en-US" sz="3600" b="1" dirty="0" smtClean="0">
                <a:solidFill>
                  <a:srgbClr val="FF0000"/>
                </a:solidFill>
              </a:rPr>
              <a:t>Thanks </a:t>
            </a:r>
            <a:r>
              <a:rPr lang="en-US" sz="3600" b="1" smtClean="0">
                <a:solidFill>
                  <a:srgbClr val="FF0000"/>
                </a:solidFill>
              </a:rPr>
              <a:t>a lot </a:t>
            </a:r>
            <a:endParaRPr lang="en-US" sz="3600" b="1" dirty="0">
              <a:solidFill>
                <a:srgbClr val="FF0000"/>
              </a:solidFill>
            </a:endParaRPr>
          </a:p>
        </p:txBody>
      </p:sp>
    </p:spTree>
    <p:extLst>
      <p:ext uri="{BB962C8B-B14F-4D97-AF65-F5344CB8AC3E}">
        <p14:creationId xmlns:p14="http://schemas.microsoft.com/office/powerpoint/2010/main" val="14461424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s-MX" smtClean="0"/>
              <a:t>3/30/2017</a:t>
            </a:r>
            <a:endParaRPr lang="en-US"/>
          </a:p>
        </p:txBody>
      </p:sp>
      <p:sp>
        <p:nvSpPr>
          <p:cNvPr id="3" name="Footer Placeholder 2"/>
          <p:cNvSpPr>
            <a:spLocks noGrp="1"/>
          </p:cNvSpPr>
          <p:nvPr>
            <p:ph type="ftr" sz="quarter" idx="11"/>
          </p:nvPr>
        </p:nvSpPr>
        <p:spPr/>
        <p:txBody>
          <a:bodyPr/>
          <a:lstStyle/>
          <a:p>
            <a:r>
              <a:rPr lang="en-US" smtClean="0"/>
              <a:t>Tlaxcala Multiparticle Meeting</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4</a:t>
            </a:fld>
            <a:endParaRPr lang="en-US"/>
          </a:p>
        </p:txBody>
      </p:sp>
      <p:sp>
        <p:nvSpPr>
          <p:cNvPr id="5" name="Rectangle 4"/>
          <p:cNvSpPr/>
          <p:nvPr/>
        </p:nvSpPr>
        <p:spPr>
          <a:xfrm>
            <a:off x="152400" y="304800"/>
            <a:ext cx="8305801" cy="1138773"/>
          </a:xfrm>
          <a:prstGeom prst="rect">
            <a:avLst/>
          </a:prstGeom>
        </p:spPr>
        <p:txBody>
          <a:bodyPr wrap="square">
            <a:spAutoFit/>
          </a:bodyPr>
          <a:lstStyle/>
          <a:p>
            <a:pPr algn="just"/>
            <a:r>
              <a:rPr lang="en-US" sz="3600" b="1" dirty="0" smtClean="0">
                <a:solidFill>
                  <a:srgbClr val="FF0000"/>
                </a:solidFill>
              </a:rPr>
              <a:t>Introduction</a:t>
            </a:r>
            <a:endParaRPr lang="en-US" sz="3600" b="1" dirty="0">
              <a:solidFill>
                <a:srgbClr val="FF0000"/>
              </a:solidFill>
            </a:endParaRPr>
          </a:p>
          <a:p>
            <a:pPr algn="just"/>
            <a:endParaRPr lang="es-MX" sz="3200" b="1" dirty="0">
              <a:solidFill>
                <a:srgbClr val="FF0000"/>
              </a:solidFill>
            </a:endParaRPr>
          </a:p>
        </p:txBody>
      </p:sp>
      <p:sp>
        <p:nvSpPr>
          <p:cNvPr id="7" name="Rectangle 6"/>
          <p:cNvSpPr/>
          <p:nvPr/>
        </p:nvSpPr>
        <p:spPr>
          <a:xfrm>
            <a:off x="184484" y="1444715"/>
            <a:ext cx="5225716" cy="3539430"/>
          </a:xfrm>
          <a:prstGeom prst="rect">
            <a:avLst/>
          </a:prstGeom>
        </p:spPr>
        <p:txBody>
          <a:bodyPr wrap="square">
            <a:spAutoFit/>
          </a:bodyPr>
          <a:lstStyle/>
          <a:p>
            <a:pPr algn="just"/>
            <a:r>
              <a:rPr lang="en-US" sz="2800" b="1" dirty="0">
                <a:ea typeface="Calibri"/>
                <a:cs typeface="Times New Roman"/>
              </a:rPr>
              <a:t>To detect cosmic rays, and radiation in general, there are </a:t>
            </a:r>
            <a:r>
              <a:rPr lang="en-US" sz="2800" b="1" dirty="0" err="1">
                <a:ea typeface="Calibri"/>
                <a:cs typeface="Times New Roman"/>
              </a:rPr>
              <a:t>multiwire</a:t>
            </a:r>
            <a:r>
              <a:rPr lang="en-US" sz="2800" b="1" dirty="0">
                <a:ea typeface="Calibri"/>
                <a:cs typeface="Times New Roman"/>
              </a:rPr>
              <a:t> proportional chambers, parallel plate chambers, resistive plate chambers, etc. used in high energy physics, nuclear physic, etc. to detect particles or radiation in general [1] </a:t>
            </a:r>
            <a:r>
              <a:rPr lang="en-US" sz="2800" b="1" dirty="0" smtClean="0">
                <a:ea typeface="Calibri"/>
                <a:cs typeface="Times New Roman"/>
              </a:rPr>
              <a:t>.</a:t>
            </a:r>
            <a:endParaRPr lang="es-MX" sz="2800" b="1" dirty="0"/>
          </a:p>
        </p:txBody>
      </p:sp>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39198" y="2286000"/>
            <a:ext cx="2694806" cy="21631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533400" y="5502442"/>
            <a:ext cx="3687100" cy="646331"/>
          </a:xfrm>
          <a:prstGeom prst="rect">
            <a:avLst/>
          </a:prstGeom>
        </p:spPr>
        <p:txBody>
          <a:bodyPr wrap="none">
            <a:spAutoFit/>
          </a:bodyPr>
          <a:lstStyle/>
          <a:p>
            <a:r>
              <a:rPr lang="en-US" sz="3600" dirty="0">
                <a:ea typeface="Calibri"/>
                <a:cs typeface="Times New Roman"/>
              </a:rPr>
              <a:t>with applications </a:t>
            </a:r>
            <a:r>
              <a:rPr lang="en-US" sz="3600" dirty="0" smtClean="0">
                <a:ea typeface="Calibri"/>
                <a:cs typeface="Times New Roman"/>
              </a:rPr>
              <a:t> </a:t>
            </a:r>
            <a:endParaRPr lang="es-MX" sz="3600" dirty="0"/>
          </a:p>
        </p:txBody>
      </p:sp>
    </p:spTree>
    <p:extLst>
      <p:ext uri="{BB962C8B-B14F-4D97-AF65-F5344CB8AC3E}">
        <p14:creationId xmlns:p14="http://schemas.microsoft.com/office/powerpoint/2010/main" val="8743591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s-MX" smtClean="0"/>
              <a:t>3/30/2017</a:t>
            </a:r>
            <a:endParaRPr lang="en-US"/>
          </a:p>
        </p:txBody>
      </p:sp>
      <p:sp>
        <p:nvSpPr>
          <p:cNvPr id="3" name="Footer Placeholder 2"/>
          <p:cNvSpPr>
            <a:spLocks noGrp="1"/>
          </p:cNvSpPr>
          <p:nvPr>
            <p:ph type="ftr" sz="quarter" idx="11"/>
          </p:nvPr>
        </p:nvSpPr>
        <p:spPr/>
        <p:txBody>
          <a:bodyPr/>
          <a:lstStyle/>
          <a:p>
            <a:r>
              <a:rPr lang="en-US" smtClean="0"/>
              <a:t>Tlaxcala Multiparticle Meeting</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5</a:t>
            </a:fld>
            <a:endParaRPr lang="en-US"/>
          </a:p>
        </p:txBody>
      </p:sp>
      <p:sp>
        <p:nvSpPr>
          <p:cNvPr id="5" name="Rectangle 4"/>
          <p:cNvSpPr/>
          <p:nvPr/>
        </p:nvSpPr>
        <p:spPr>
          <a:xfrm>
            <a:off x="228600" y="381000"/>
            <a:ext cx="8279130" cy="2246769"/>
          </a:xfrm>
          <a:prstGeom prst="rect">
            <a:avLst/>
          </a:prstGeom>
        </p:spPr>
        <p:txBody>
          <a:bodyPr wrap="square">
            <a:spAutoFit/>
          </a:bodyPr>
          <a:lstStyle/>
          <a:p>
            <a:pPr algn="just"/>
            <a:r>
              <a:rPr lang="en-US" sz="2800" dirty="0">
                <a:solidFill>
                  <a:srgbClr val="FF0000"/>
                </a:solidFill>
              </a:rPr>
              <a:t>Here in Mexico, Universidad de Guanajuato, Guanajuato, there is the </a:t>
            </a:r>
            <a:r>
              <a:rPr lang="en-US" sz="2800" dirty="0" err="1">
                <a:solidFill>
                  <a:srgbClr val="FF0000"/>
                </a:solidFill>
              </a:rPr>
              <a:t>Laboratorio</a:t>
            </a:r>
            <a:r>
              <a:rPr lang="en-US" sz="2800" dirty="0">
                <a:solidFill>
                  <a:srgbClr val="FF0000"/>
                </a:solidFill>
              </a:rPr>
              <a:t> de </a:t>
            </a:r>
            <a:r>
              <a:rPr lang="en-US" sz="2800" dirty="0" err="1">
                <a:solidFill>
                  <a:srgbClr val="FF0000"/>
                </a:solidFill>
              </a:rPr>
              <a:t>Partículas</a:t>
            </a:r>
            <a:r>
              <a:rPr lang="en-US" sz="2800" dirty="0">
                <a:solidFill>
                  <a:srgbClr val="FF0000"/>
                </a:solidFill>
              </a:rPr>
              <a:t> </a:t>
            </a:r>
            <a:r>
              <a:rPr lang="en-US" sz="2800" dirty="0" err="1">
                <a:solidFill>
                  <a:srgbClr val="FF0000"/>
                </a:solidFill>
              </a:rPr>
              <a:t>Elementales</a:t>
            </a:r>
            <a:r>
              <a:rPr lang="en-US" sz="2800" dirty="0">
                <a:solidFill>
                  <a:srgbClr val="FF0000"/>
                </a:solidFill>
              </a:rPr>
              <a:t>, a small facility to design, construct, test, and run small ionizing particle </a:t>
            </a:r>
            <a:r>
              <a:rPr lang="en-US" sz="2800" dirty="0" smtClean="0">
                <a:solidFill>
                  <a:srgbClr val="FF0000"/>
                </a:solidFill>
              </a:rPr>
              <a:t>detectors, specially</a:t>
            </a:r>
            <a:r>
              <a:rPr lang="en-US" sz="2800" dirty="0">
                <a:solidFill>
                  <a:srgbClr val="FF0000"/>
                </a:solidFill>
              </a:rPr>
              <a:t>, cosmic ray detectors. </a:t>
            </a:r>
            <a:endParaRPr lang="es-MX" sz="2800" dirty="0">
              <a:solidFill>
                <a:srgbClr val="FF0000"/>
              </a:solidFill>
            </a:endParaRPr>
          </a:p>
        </p:txBody>
      </p:sp>
      <p:pic>
        <p:nvPicPr>
          <p:cNvPr id="6" name="Picture 5" descr="C:\Users\JulianFelix\Desktop\Nov2016JFelix-3\Actividades2017\Conferencias\UdGuadalajara\fotos\20170328_172019.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200" y="2819400"/>
            <a:ext cx="6858000" cy="3581400"/>
          </a:xfrm>
          <a:prstGeom prst="rect">
            <a:avLst/>
          </a:prstGeom>
          <a:noFill/>
          <a:extLst/>
        </p:spPr>
      </p:pic>
    </p:spTree>
    <p:extLst>
      <p:ext uri="{BB962C8B-B14F-4D97-AF65-F5344CB8AC3E}">
        <p14:creationId xmlns:p14="http://schemas.microsoft.com/office/powerpoint/2010/main" val="38776776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s-MX" smtClean="0"/>
              <a:t>3/30/2017</a:t>
            </a:r>
            <a:endParaRPr lang="en-US"/>
          </a:p>
        </p:txBody>
      </p:sp>
      <p:sp>
        <p:nvSpPr>
          <p:cNvPr id="3" name="Footer Placeholder 2"/>
          <p:cNvSpPr>
            <a:spLocks noGrp="1"/>
          </p:cNvSpPr>
          <p:nvPr>
            <p:ph type="ftr" sz="quarter" idx="11"/>
          </p:nvPr>
        </p:nvSpPr>
        <p:spPr/>
        <p:txBody>
          <a:bodyPr/>
          <a:lstStyle/>
          <a:p>
            <a:r>
              <a:rPr lang="en-US" smtClean="0"/>
              <a:t>Tlaxcala Multiparticle Meeting</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6</a:t>
            </a:fld>
            <a:endParaRPr lang="en-US"/>
          </a:p>
        </p:txBody>
      </p:sp>
      <p:pic>
        <p:nvPicPr>
          <p:cNvPr id="5" name="Picture 4" descr="C:\Users\JulianFelix\Desktop\Nov2016JFelix-3\Actividades2017\Conferencias\UdGuadalajara\fotos\20170328_171712.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1371600"/>
            <a:ext cx="7391400" cy="4876800"/>
          </a:xfrm>
          <a:prstGeom prst="rect">
            <a:avLst/>
          </a:prstGeom>
          <a:noFill/>
          <a:extLst/>
        </p:spPr>
      </p:pic>
      <p:sp>
        <p:nvSpPr>
          <p:cNvPr id="6" name="TextBox 5"/>
          <p:cNvSpPr txBox="1"/>
          <p:nvPr/>
        </p:nvSpPr>
        <p:spPr>
          <a:xfrm>
            <a:off x="609600" y="891099"/>
            <a:ext cx="1475532" cy="369332"/>
          </a:xfrm>
          <a:prstGeom prst="rect">
            <a:avLst/>
          </a:prstGeom>
          <a:noFill/>
        </p:spPr>
        <p:txBody>
          <a:bodyPr wrap="none" rtlCol="0">
            <a:spAutoFit/>
          </a:bodyPr>
          <a:lstStyle/>
          <a:p>
            <a:r>
              <a:rPr lang="en-US" b="1" dirty="0" smtClean="0">
                <a:solidFill>
                  <a:srgbClr val="FF0000"/>
                </a:solidFill>
              </a:rPr>
              <a:t>Another view</a:t>
            </a:r>
            <a:endParaRPr lang="es-MX" b="1" dirty="0">
              <a:solidFill>
                <a:srgbClr val="FF0000"/>
              </a:solidFill>
            </a:endParaRPr>
          </a:p>
        </p:txBody>
      </p:sp>
    </p:spTree>
    <p:extLst>
      <p:ext uri="{BB962C8B-B14F-4D97-AF65-F5344CB8AC3E}">
        <p14:creationId xmlns:p14="http://schemas.microsoft.com/office/powerpoint/2010/main" val="33039622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s-MX" smtClean="0"/>
              <a:t>3/30/2017</a:t>
            </a:r>
            <a:endParaRPr lang="en-US"/>
          </a:p>
        </p:txBody>
      </p:sp>
      <p:sp>
        <p:nvSpPr>
          <p:cNvPr id="3" name="Footer Placeholder 2"/>
          <p:cNvSpPr>
            <a:spLocks noGrp="1"/>
          </p:cNvSpPr>
          <p:nvPr>
            <p:ph type="ftr" sz="quarter" idx="11"/>
          </p:nvPr>
        </p:nvSpPr>
        <p:spPr/>
        <p:txBody>
          <a:bodyPr/>
          <a:lstStyle/>
          <a:p>
            <a:r>
              <a:rPr lang="en-US" smtClean="0"/>
              <a:t>Tlaxcala Multiparticle Meeting</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7</a:t>
            </a:fld>
            <a:endParaRPr lang="en-US"/>
          </a:p>
        </p:txBody>
      </p:sp>
      <p:sp>
        <p:nvSpPr>
          <p:cNvPr id="5" name="Rectangle 4"/>
          <p:cNvSpPr/>
          <p:nvPr/>
        </p:nvSpPr>
        <p:spPr>
          <a:xfrm>
            <a:off x="457200" y="381000"/>
            <a:ext cx="7924800" cy="1477328"/>
          </a:xfrm>
          <a:prstGeom prst="rect">
            <a:avLst/>
          </a:prstGeom>
        </p:spPr>
        <p:txBody>
          <a:bodyPr wrap="square">
            <a:spAutoFit/>
          </a:bodyPr>
          <a:lstStyle/>
          <a:p>
            <a:pPr algn="just"/>
            <a:r>
              <a:rPr lang="en-US" b="1" dirty="0"/>
              <a:t>There are many projects. One of them is related with design construction and operation of a four channel mini wire chamber to study very fast cosmic ray signals and apply cosmic rays to a broad technological areas –oil and mineral exploration, etc.- and basic science research –biology, particle physics, etc.-. But the applications are, and overall, for teaching and learning physics.  </a:t>
            </a:r>
            <a:endParaRPr lang="es-MX" b="1" dirty="0"/>
          </a:p>
        </p:txBody>
      </p:sp>
      <p:pic>
        <p:nvPicPr>
          <p:cNvPr id="24579" name="Picture 3" descr="C:\Users\JulianFelix\Desktop\Nov2016JFelix-3\Actividades2017\Conferencias\TLAXCALA2017\talkJFelix\photos\20170328_17174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1500" y="2071687"/>
            <a:ext cx="7696200" cy="43291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6719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s-MX" smtClean="0"/>
              <a:t>3/30/2017</a:t>
            </a:r>
            <a:endParaRPr lang="en-US"/>
          </a:p>
        </p:txBody>
      </p:sp>
      <p:sp>
        <p:nvSpPr>
          <p:cNvPr id="3" name="Footer Placeholder 2"/>
          <p:cNvSpPr>
            <a:spLocks noGrp="1"/>
          </p:cNvSpPr>
          <p:nvPr>
            <p:ph type="ftr" sz="quarter" idx="11"/>
          </p:nvPr>
        </p:nvSpPr>
        <p:spPr/>
        <p:txBody>
          <a:bodyPr/>
          <a:lstStyle/>
          <a:p>
            <a:r>
              <a:rPr lang="en-US" smtClean="0"/>
              <a:t>Tlaxcala Multiparticle Meeting</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8</a:t>
            </a:fld>
            <a:endParaRPr lang="en-US"/>
          </a:p>
        </p:txBody>
      </p:sp>
      <p:sp>
        <p:nvSpPr>
          <p:cNvPr id="5" name="Rectangle 4"/>
          <p:cNvSpPr/>
          <p:nvPr/>
        </p:nvSpPr>
        <p:spPr>
          <a:xfrm>
            <a:off x="364957" y="374666"/>
            <a:ext cx="8305801" cy="646331"/>
          </a:xfrm>
          <a:prstGeom prst="rect">
            <a:avLst/>
          </a:prstGeom>
        </p:spPr>
        <p:txBody>
          <a:bodyPr wrap="square">
            <a:spAutoFit/>
          </a:bodyPr>
          <a:lstStyle/>
          <a:p>
            <a:pPr algn="just"/>
            <a:r>
              <a:rPr lang="en-US" sz="3600" b="1" dirty="0" smtClean="0">
                <a:solidFill>
                  <a:srgbClr val="FF0000"/>
                </a:solidFill>
              </a:rPr>
              <a:t>Design </a:t>
            </a:r>
            <a:r>
              <a:rPr lang="en-US" sz="3600" b="1" dirty="0">
                <a:solidFill>
                  <a:srgbClr val="FF0000"/>
                </a:solidFill>
              </a:rPr>
              <a:t>and </a:t>
            </a:r>
            <a:r>
              <a:rPr lang="en-US" sz="3600" b="1" dirty="0" smtClean="0">
                <a:solidFill>
                  <a:srgbClr val="FF0000"/>
                </a:solidFill>
              </a:rPr>
              <a:t>construction</a:t>
            </a:r>
            <a:endParaRPr lang="en-US" sz="3600" b="1" dirty="0">
              <a:solidFill>
                <a:srgbClr val="FF0000"/>
              </a:solidFill>
            </a:endParaRPr>
          </a:p>
        </p:txBody>
      </p:sp>
      <p:sp>
        <p:nvSpPr>
          <p:cNvPr id="6" name="Rectangle 5"/>
          <p:cNvSpPr/>
          <p:nvPr/>
        </p:nvSpPr>
        <p:spPr>
          <a:xfrm>
            <a:off x="457200" y="1371600"/>
            <a:ext cx="7467600" cy="369332"/>
          </a:xfrm>
          <a:prstGeom prst="rect">
            <a:avLst/>
          </a:prstGeom>
        </p:spPr>
        <p:txBody>
          <a:bodyPr wrap="square">
            <a:spAutoFit/>
          </a:bodyPr>
          <a:lstStyle/>
          <a:p>
            <a:r>
              <a:rPr lang="en-US" b="1" dirty="0"/>
              <a:t>A layout of the 4 channel mini wire </a:t>
            </a:r>
            <a:r>
              <a:rPr lang="en-US" b="1" dirty="0" smtClean="0"/>
              <a:t>chamber, </a:t>
            </a:r>
            <a:r>
              <a:rPr lang="en-US" b="1" dirty="0"/>
              <a:t>performed with </a:t>
            </a:r>
            <a:r>
              <a:rPr lang="en-US" b="1" dirty="0" err="1"/>
              <a:t>Sketchup</a:t>
            </a:r>
            <a:r>
              <a:rPr lang="en-US" b="1" dirty="0"/>
              <a:t>.</a:t>
            </a:r>
            <a:endParaRPr lang="es-MX" b="1" dirty="0"/>
          </a:p>
        </p:txBody>
      </p:sp>
      <p:pic>
        <p:nvPicPr>
          <p:cNvPr id="7" name="Picture 6"/>
          <p:cNvPicPr/>
          <p:nvPr/>
        </p:nvPicPr>
        <p:blipFill>
          <a:blip r:embed="rId2">
            <a:extLst>
              <a:ext uri="{28A0092B-C50C-407E-A947-70E740481C1C}">
                <a14:useLocalDpi xmlns:a14="http://schemas.microsoft.com/office/drawing/2010/main" val="0"/>
              </a:ext>
            </a:extLst>
          </a:blip>
          <a:srcRect/>
          <a:stretch>
            <a:fillRect/>
          </a:stretch>
        </p:blipFill>
        <p:spPr bwMode="auto">
          <a:xfrm>
            <a:off x="838200" y="2559424"/>
            <a:ext cx="3841862" cy="2286000"/>
          </a:xfrm>
          <a:prstGeom prst="rect">
            <a:avLst/>
          </a:prstGeom>
          <a:noFill/>
        </p:spPr>
      </p:pic>
      <p:sp>
        <p:nvSpPr>
          <p:cNvPr id="8" name="Rectangle 7"/>
          <p:cNvSpPr/>
          <p:nvPr/>
        </p:nvSpPr>
        <p:spPr>
          <a:xfrm>
            <a:off x="4809565" y="3133635"/>
            <a:ext cx="3971365" cy="1200329"/>
          </a:xfrm>
          <a:prstGeom prst="rect">
            <a:avLst/>
          </a:prstGeom>
        </p:spPr>
        <p:txBody>
          <a:bodyPr wrap="square">
            <a:spAutoFit/>
          </a:bodyPr>
          <a:lstStyle/>
          <a:p>
            <a:r>
              <a:rPr lang="en-US" dirty="0">
                <a:solidFill>
                  <a:srgbClr val="FF0000"/>
                </a:solidFill>
              </a:rPr>
              <a:t>Layout of the planned mini four wire chamber. Main components –electronic boards and Aluminum frames- are shown. </a:t>
            </a:r>
            <a:endParaRPr lang="es-MX" dirty="0">
              <a:solidFill>
                <a:srgbClr val="FF0000"/>
              </a:solidFill>
            </a:endParaRPr>
          </a:p>
        </p:txBody>
      </p:sp>
    </p:spTree>
    <p:extLst>
      <p:ext uri="{BB962C8B-B14F-4D97-AF65-F5344CB8AC3E}">
        <p14:creationId xmlns:p14="http://schemas.microsoft.com/office/powerpoint/2010/main" val="2808938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s-MX" smtClean="0"/>
              <a:t>3/30/2017</a:t>
            </a:r>
            <a:endParaRPr lang="en-US"/>
          </a:p>
        </p:txBody>
      </p:sp>
      <p:sp>
        <p:nvSpPr>
          <p:cNvPr id="3" name="Footer Placeholder 2"/>
          <p:cNvSpPr>
            <a:spLocks noGrp="1"/>
          </p:cNvSpPr>
          <p:nvPr>
            <p:ph type="ftr" sz="quarter" idx="11"/>
          </p:nvPr>
        </p:nvSpPr>
        <p:spPr/>
        <p:txBody>
          <a:bodyPr/>
          <a:lstStyle/>
          <a:p>
            <a:r>
              <a:rPr lang="en-US" smtClean="0"/>
              <a:t>Tlaxcala Multiparticle Meeting</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9</a:t>
            </a:fld>
            <a:endParaRPr lang="en-US"/>
          </a:p>
        </p:txBody>
      </p:sp>
      <p:sp>
        <p:nvSpPr>
          <p:cNvPr id="5" name="Rectangle 4"/>
          <p:cNvSpPr/>
          <p:nvPr/>
        </p:nvSpPr>
        <p:spPr>
          <a:xfrm>
            <a:off x="730624" y="685800"/>
            <a:ext cx="4572000" cy="646331"/>
          </a:xfrm>
          <a:prstGeom prst="rect">
            <a:avLst/>
          </a:prstGeom>
        </p:spPr>
        <p:txBody>
          <a:bodyPr>
            <a:spAutoFit/>
          </a:bodyPr>
          <a:lstStyle/>
          <a:p>
            <a:r>
              <a:rPr lang="en-US" b="1" dirty="0">
                <a:solidFill>
                  <a:srgbClr val="FF0000"/>
                </a:solidFill>
              </a:rPr>
              <a:t>This detector is based on a homemade electronic </a:t>
            </a:r>
            <a:r>
              <a:rPr lang="en-US" b="1" dirty="0" smtClean="0">
                <a:solidFill>
                  <a:srgbClr val="FF0000"/>
                </a:solidFill>
              </a:rPr>
              <a:t>board. </a:t>
            </a:r>
            <a:endParaRPr lang="es-MX" b="1" dirty="0">
              <a:solidFill>
                <a:srgbClr val="FF0000"/>
              </a:solidFill>
            </a:endParaRPr>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730624" y="1447800"/>
            <a:ext cx="4343400" cy="2514600"/>
          </a:xfrm>
          <a:prstGeom prst="rect">
            <a:avLst/>
          </a:prstGeom>
          <a:noFill/>
        </p:spPr>
      </p:pic>
      <p:sp>
        <p:nvSpPr>
          <p:cNvPr id="7" name="Rectangle 6"/>
          <p:cNvSpPr/>
          <p:nvPr/>
        </p:nvSpPr>
        <p:spPr>
          <a:xfrm>
            <a:off x="5060577" y="2058769"/>
            <a:ext cx="3505200" cy="646331"/>
          </a:xfrm>
          <a:prstGeom prst="rect">
            <a:avLst/>
          </a:prstGeom>
        </p:spPr>
        <p:txBody>
          <a:bodyPr wrap="square">
            <a:spAutoFit/>
          </a:bodyPr>
          <a:lstStyle/>
          <a:p>
            <a:r>
              <a:rPr lang="en-US" b="1" dirty="0">
                <a:solidFill>
                  <a:srgbClr val="FF0000"/>
                </a:solidFill>
              </a:rPr>
              <a:t>Electronic boards. The basic electronic circuit is shown. </a:t>
            </a:r>
            <a:endParaRPr lang="es-MX" b="1" dirty="0">
              <a:solidFill>
                <a:srgbClr val="FF0000"/>
              </a:solidFill>
            </a:endParaRPr>
          </a:p>
        </p:txBody>
      </p:sp>
      <p:pic>
        <p:nvPicPr>
          <p:cNvPr id="8" name="Picture 7"/>
          <p:cNvPicPr/>
          <p:nvPr/>
        </p:nvPicPr>
        <p:blipFill>
          <a:blip r:embed="rId3">
            <a:extLst>
              <a:ext uri="{28A0092B-C50C-407E-A947-70E740481C1C}">
                <a14:useLocalDpi xmlns:a14="http://schemas.microsoft.com/office/drawing/2010/main" val="0"/>
              </a:ext>
            </a:extLst>
          </a:blip>
          <a:srcRect/>
          <a:stretch>
            <a:fillRect/>
          </a:stretch>
        </p:blipFill>
        <p:spPr bwMode="auto">
          <a:xfrm>
            <a:off x="2902324" y="4540901"/>
            <a:ext cx="2675890" cy="1476375"/>
          </a:xfrm>
          <a:prstGeom prst="rect">
            <a:avLst/>
          </a:prstGeom>
          <a:noFill/>
        </p:spPr>
      </p:pic>
      <p:sp>
        <p:nvSpPr>
          <p:cNvPr id="9" name="Rectangle 8"/>
          <p:cNvSpPr/>
          <p:nvPr/>
        </p:nvSpPr>
        <p:spPr>
          <a:xfrm>
            <a:off x="5867400" y="4332199"/>
            <a:ext cx="2590800" cy="1685077"/>
          </a:xfrm>
          <a:prstGeom prst="rect">
            <a:avLst/>
          </a:prstGeom>
        </p:spPr>
        <p:txBody>
          <a:bodyPr wrap="square">
            <a:spAutoFit/>
          </a:bodyPr>
          <a:lstStyle/>
          <a:p>
            <a:pPr algn="just">
              <a:lnSpc>
                <a:spcPct val="115000"/>
              </a:lnSpc>
            </a:pPr>
            <a:r>
              <a:rPr lang="en-US" b="1" dirty="0">
                <a:ea typeface="Calibri"/>
                <a:cs typeface="Times New Roman"/>
              </a:rPr>
              <a:t>Basic electronic circuit to readout the electric signal leaved by the passage of the ionizing particle.  </a:t>
            </a:r>
            <a:endParaRPr lang="es-MX" b="1" dirty="0">
              <a:ea typeface="Calibri"/>
              <a:cs typeface="Times New Roman"/>
            </a:endParaRPr>
          </a:p>
        </p:txBody>
      </p:sp>
    </p:spTree>
    <p:extLst>
      <p:ext uri="{BB962C8B-B14F-4D97-AF65-F5344CB8AC3E}">
        <p14:creationId xmlns:p14="http://schemas.microsoft.com/office/powerpoint/2010/main" val="395975946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2579</TotalTime>
  <Words>1910</Words>
  <Application>Microsoft Office PowerPoint</Application>
  <PresentationFormat>On-screen Show (4:3)</PresentationFormat>
  <Paragraphs>187</Paragraphs>
  <Slides>33</Slides>
  <Notes>0</Notes>
  <HiddenSlides>0</HiddenSlides>
  <MMClips>1</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 Felix Valdez</dc:creator>
  <cp:lastModifiedBy>Julian Felix Valdez</cp:lastModifiedBy>
  <cp:revision>268</cp:revision>
  <dcterms:created xsi:type="dcterms:W3CDTF">2006-08-16T00:00:00Z</dcterms:created>
  <dcterms:modified xsi:type="dcterms:W3CDTF">2017-09-15T15:39:35Z</dcterms:modified>
</cp:coreProperties>
</file>