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825037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6" name="Shape 2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2583179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650302" y="393126"/>
            <a:ext cx="575741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41" name="Shape 41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822959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63439" y="1845735"/>
            <a:ext cx="3703319" cy="4023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822959" y="2582333"/>
            <a:ext cx="3703319" cy="3286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63439" y="2582333"/>
            <a:ext cx="3703319" cy="3286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460237" y="731520"/>
            <a:ext cx="5009392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822959" y="5074919"/>
            <a:ext cx="7589519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822958" y="5907023"/>
            <a:ext cx="7589519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4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ctrTitle"/>
          </p:nvPr>
        </p:nvSpPr>
        <p:spPr>
          <a:xfrm>
            <a:off x="265808" y="908720"/>
            <a:ext cx="8640960" cy="3456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Asymptotic analysis of the parton branching equation at LHC energies</a:t>
            </a:r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8" name="Shape 108"/>
          <p:cNvSpPr txBox="1"/>
          <p:nvPr/>
        </p:nvSpPr>
        <p:spPr>
          <a:xfrm>
            <a:off x="1461587" y="4676942"/>
            <a:ext cx="640871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 Yang Wang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 Group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University of Singapore (NUS)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ISMD2017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15/09/2017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33" y="5013"/>
            <a:ext cx="3102595" cy="188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Asymptotic Multiplicity Distribution</a:t>
            </a: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822950" y="1845725"/>
            <a:ext cx="7586400" cy="207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Solution obtained by performing a Laplace transform (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n ∼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)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525" y="2498400"/>
            <a:ext cx="4227802" cy="152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525" y="5337699"/>
            <a:ext cx="7266196" cy="67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1522" y="4567431"/>
            <a:ext cx="2120427" cy="19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idx="1" type="body"/>
          </p:nvPr>
        </p:nvSpPr>
        <p:spPr>
          <a:xfrm>
            <a:off x="822950" y="3943625"/>
            <a:ext cx="1497000" cy="55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Defining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822950" y="4835950"/>
            <a:ext cx="5040900" cy="55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Taylor expansion of 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δx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 about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Asymptotic Multiplicity Distribution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7425343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822950" y="1845725"/>
            <a:ext cx="7586400" cy="72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91440" rtl="0">
              <a:spcBef>
                <a:spcPts val="0"/>
              </a:spcBef>
              <a:buNone/>
            </a:pPr>
            <a:r>
              <a:rPr lang="en-US"/>
              <a:t>Inverse Laplace transformation + saddle point approximation</a:t>
            </a:r>
          </a:p>
        </p:txBody>
      </p:sp>
      <p:sp>
        <p:nvSpPr>
          <p:cNvPr id="208" name="Shape 208"/>
          <p:cNvSpPr/>
          <p:nvPr/>
        </p:nvSpPr>
        <p:spPr>
          <a:xfrm>
            <a:off x="1032525" y="2620250"/>
            <a:ext cx="5532300" cy="1759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33984" l="0" r="0" t="34083"/>
          <a:stretch/>
        </p:blipFill>
        <p:spPr>
          <a:xfrm>
            <a:off x="1086575" y="4635275"/>
            <a:ext cx="3665027" cy="64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73203" l="14761" r="13615" t="0"/>
          <a:stretch/>
        </p:blipFill>
        <p:spPr>
          <a:xfrm>
            <a:off x="1238974" y="2666425"/>
            <a:ext cx="3127975" cy="64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700" y="3631233"/>
            <a:ext cx="2366449" cy="5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2775" y="3539075"/>
            <a:ext cx="2366450" cy="7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16601" r="17308" t="72610"/>
          <a:stretch/>
        </p:blipFill>
        <p:spPr>
          <a:xfrm>
            <a:off x="1134875" y="5325225"/>
            <a:ext cx="2422250" cy="55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Asymptotic Multiplicity Distribution</a:t>
            </a: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7425343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822950" y="3903125"/>
            <a:ext cx="7586400" cy="72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91440" rtl="0">
              <a:spcBef>
                <a:spcPts val="0"/>
              </a:spcBef>
              <a:buNone/>
            </a:pPr>
            <a:r>
              <a:rPr lang="en-US"/>
              <a:t>Stirling approximation </a:t>
            </a:r>
          </a:p>
          <a:p>
            <a:pPr indent="0" lvl="0" marL="91440" rtl="0">
              <a:spcBef>
                <a:spcPts val="0"/>
              </a:spcBef>
              <a:buNone/>
            </a:pPr>
            <a:r>
              <a:rPr lang="en-US"/>
              <a:t>+ replacing with original physical parameters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822950" y="1844516"/>
            <a:ext cx="7586400" cy="72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91440" rtl="0">
              <a:spcBef>
                <a:spcPts val="0"/>
              </a:spcBef>
              <a:buNone/>
            </a:pPr>
            <a:r>
              <a:rPr lang="en-US"/>
              <a:t>Solution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250" y="4011641"/>
            <a:ext cx="1558903" cy="5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724" y="2430799"/>
            <a:ext cx="4413964" cy="12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1032525" y="4985887"/>
            <a:ext cx="7376700" cy="12225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1051558" y="5122333"/>
            <a:ext cx="7543800" cy="40232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149"/>
            </a:stretch>
          </a:blipFill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-US" sz="20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822958" y="1845733"/>
            <a:ext cx="7543800" cy="402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-149"/>
            </a:stretch>
          </a:blipFill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-US" sz="20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/>
              <a:t>Asymptotic Multiplicity Distribution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822950" y="3064925"/>
            <a:ext cx="7543800" cy="30737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Reduces to GMD when 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B=C=0</a:t>
            </a:r>
            <a:r>
              <a:rPr lang="en-US"/>
              <a:t> (i.e. negligible quark pair production and 4-gluon vertex)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Further reduces to NBD when 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k’=0</a:t>
            </a:r>
            <a:r>
              <a:rPr lang="en-US"/>
              <a:t> (i.e. no initial gluons)</a:t>
            </a:r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7425343" y="6459785"/>
            <a:ext cx="9840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/>
              <a:t>LHC data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822958" y="1845733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CMS charged particle multiplicity distribution 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24" y="2781500"/>
            <a:ext cx="3139200" cy="30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8725" y="2780925"/>
            <a:ext cx="3139200" cy="30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2799" y="2780925"/>
            <a:ext cx="3139200" cy="300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464625" y="2539750"/>
            <a:ext cx="124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0.9 TeV</a:t>
            </a:r>
          </a:p>
        </p:txBody>
      </p:sp>
      <p:sp>
        <p:nvSpPr>
          <p:cNvPr id="246" name="Shape 246"/>
          <p:cNvSpPr/>
          <p:nvPr/>
        </p:nvSpPr>
        <p:spPr>
          <a:xfrm>
            <a:off x="3334724" y="2539775"/>
            <a:ext cx="144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2.36 TeV</a:t>
            </a:r>
          </a:p>
        </p:txBody>
      </p:sp>
      <p:sp>
        <p:nvSpPr>
          <p:cNvPr id="247" name="Shape 247"/>
          <p:cNvSpPr/>
          <p:nvPr/>
        </p:nvSpPr>
        <p:spPr>
          <a:xfrm>
            <a:off x="6214128" y="2539775"/>
            <a:ext cx="108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 TeV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/>
              <a:t>LHC data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216" y="2430042"/>
            <a:ext cx="3671791" cy="351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9" y="2430042"/>
            <a:ext cx="3671792" cy="3519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1259624" y="2060700"/>
            <a:ext cx="2025299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(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 TeV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58" name="Shape 258"/>
          <p:cNvSpPr/>
          <p:nvPr/>
        </p:nvSpPr>
        <p:spPr>
          <a:xfrm>
            <a:off x="5220075" y="2060700"/>
            <a:ext cx="220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ATLAS (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 TeV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An a</a:t>
            </a: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symptotic </a:t>
            </a:r>
            <a:r>
              <a:rPr lang="en-US" sz="2800"/>
              <a:t>solution (AMD) to the parton branching equation including 4 branching processes can be </a:t>
            </a: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derived using </a:t>
            </a:r>
            <a:r>
              <a:rPr lang="en-US" sz="2800"/>
              <a:t>the Laplace transformation and </a:t>
            </a: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saddle point approximation</a:t>
            </a: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800"/>
              <a:t>AMD is reducible to the GMD and NBD in the limits of parameter values</a:t>
            </a: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</a:pPr>
            <a:r>
              <a:rPr lang="en-US" sz="2600"/>
              <a:t>Applied to </a:t>
            </a:r>
            <a:r>
              <a:rPr b="0" i="0" lang="en-US" sz="2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0.9, 2.36, 7, </a:t>
            </a:r>
            <a:r>
              <a:rPr lang="en-US" sz="2600"/>
              <a:t>8, </a:t>
            </a:r>
            <a:r>
              <a:rPr b="0" i="0" lang="en-US" sz="2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13 TeV </a:t>
            </a:r>
            <a:r>
              <a:rPr lang="en-US" sz="2600"/>
              <a:t>data</a:t>
            </a:r>
            <a:r>
              <a:rPr b="0" i="0" lang="en-US" sz="2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from ALICE, ATLAS, CMS</a:t>
            </a:r>
          </a:p>
          <a:p>
            <a:pPr indent="-91440" lvl="0" marL="914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ctrTitle"/>
          </p:nvPr>
        </p:nvSpPr>
        <p:spPr>
          <a:xfrm>
            <a:off x="1024879" y="2060848"/>
            <a:ext cx="70923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br>
              <a:rPr b="0" i="0" lang="en-US" sz="4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Multiplicity Distributions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822950" y="1845725"/>
            <a:ext cx="3984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lang="en-US"/>
              <a:t>Parton branching equation</a:t>
            </a:r>
            <a:r>
              <a:rPr lang="en-US"/>
              <a:t> describes the cascade of quarks and gluons through basic branching processes, eventually forming charged hadrons</a:t>
            </a:r>
          </a:p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/>
              <a:t>Basic global observable (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P(n)</a:t>
            </a:r>
            <a:r>
              <a:rPr lang="en-US"/>
              <a:t> probability of observing 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-US"/>
              <a:t> charged hadrons in an event)</a:t>
            </a:r>
          </a:p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/>
              <a:t>Charged particle multiplicity distributions at the LHC: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ALICE, ATLAS, CMS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wide |</a:t>
            </a:r>
            <a:r>
              <a:rPr lang="en-US"/>
              <a:t>𝜂| </a:t>
            </a:r>
            <a:r>
              <a:rPr lang="en-US"/>
              <a:t>at various c.m. energies</a:t>
            </a:r>
          </a:p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4885500" y="6003700"/>
            <a:ext cx="3605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[CMS Collaboration, JHEP01 (2011) 079]</a:t>
            </a: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7425343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124" y="2065049"/>
            <a:ext cx="3984300" cy="37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Multiplicity Distributions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822949" y="1845725"/>
            <a:ext cx="3984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/>
              <a:t>Reveals underlying correlations in particle production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Independent emission of single particles → Poisson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Thermal source → broader distribution e.g. Negative Binomial Distribution (NBD)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Correlations mainly short range in rapidity (cluster decays…)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Some long range correlations that increases with c.m. energy (much weaker in e</a:t>
            </a:r>
            <a:r>
              <a:rPr baseline="30000" lang="en-US"/>
              <a:t>+</a:t>
            </a:r>
            <a:r>
              <a:rPr lang="en-US"/>
              <a:t>e</a:t>
            </a:r>
            <a:r>
              <a:rPr baseline="30000" lang="en-US"/>
              <a:t>-</a:t>
            </a:r>
            <a:r>
              <a:rPr lang="en-US"/>
              <a:t> collisions)</a:t>
            </a: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26" name="Shape 126"/>
          <p:cNvSpPr txBox="1"/>
          <p:nvPr/>
        </p:nvSpPr>
        <p:spPr>
          <a:xfrm>
            <a:off x="4885500" y="6003700"/>
            <a:ext cx="3605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[CMS Collaboration, JHEP01 (2011) 079]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124" y="2065049"/>
            <a:ext cx="3984300" cy="37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Multiplicity Distributions</a:t>
            </a: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005" y="1993799"/>
            <a:ext cx="4337700" cy="40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975359" y="1998133"/>
            <a:ext cx="3259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Popular models:</a:t>
            </a:r>
          </a:p>
          <a:p>
            <a:pPr indent="-355600" lvl="0" marL="45720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Monte Carlo (QCD + QCD inspired phenomenological models e.g. MPI)</a:t>
            </a:r>
          </a:p>
          <a:p>
            <a:pPr indent="-355600" lvl="0" marL="45720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Large multiplicity tails difficult to describe (especially without MPI)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Font typeface="Calibri"/>
              <a:buChar char=" "/>
            </a:pPr>
            <a:r>
              <a:t/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885500" y="6003700"/>
            <a:ext cx="3605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[CMS Collaboration, JHEP01 (2011) 079]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975350" y="1998125"/>
            <a:ext cx="39189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Popular models:</a:t>
            </a:r>
          </a:p>
          <a:p>
            <a:pPr indent="-355600" lvl="0" marL="457200" rtl="0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buSzPct val="100000"/>
              <a:buFont typeface="Calibri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Statistical models (e.g. NBD,  double NBD)</a:t>
            </a:r>
          </a:p>
          <a:p>
            <a:pPr indent="-355600" lvl="0" marL="457200" rtl="0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buSzPct val="100000"/>
              <a:buFont typeface="Calibri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Single NBD does not reproduce the rise </a:t>
            </a:r>
            <a:r>
              <a:rPr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n&lt;10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 “shoulder” </a:t>
            </a:r>
            <a:r>
              <a:rPr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n∼20</a:t>
            </a:r>
          </a:p>
          <a:p>
            <a:pPr indent="-355600" lvl="1" marL="914400" rtl="0">
              <a:lnSpc>
                <a:spcPct val="90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Char char="○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Low n dominated by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diffractive events</a:t>
            </a:r>
          </a:p>
          <a:p>
            <a:pPr indent="-355600" lvl="1" marL="914400" rtl="0">
              <a:lnSpc>
                <a:spcPct val="90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Char char="○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IP Glasma model (CGC) → NBD (</a:t>
            </a:r>
            <a:r>
              <a:rPr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k∝Q</a:t>
            </a:r>
            <a:r>
              <a:rPr baseline="-25000"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baseline="-25000"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⊥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55600" lvl="0" marL="457200" rtl="0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buSzPct val="100000"/>
              <a:buFont typeface="Calibri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Double NBD fits better but meaning not clear</a:t>
            </a: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Multiplicity Distributions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025" y="1819575"/>
            <a:ext cx="3427484" cy="420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885500" y="6003700"/>
            <a:ext cx="39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[ALICE Collaboration, </a:t>
            </a:r>
            <a:r>
              <a:rPr lang="en-US"/>
              <a:t>arXiv:1708.01435, 2017</a:t>
            </a:r>
            <a:r>
              <a:rPr lang="en-US"/>
              <a:t>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QCD-based parton branching models</a:t>
            </a: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C:\Users\hp\Documents\PhD\QE\QE3\Proton-Collision-Event.jpg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2226380"/>
            <a:ext cx="3399056" cy="307482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53" name="Shape 153"/>
          <p:cNvSpPr txBox="1"/>
          <p:nvPr>
            <p:ph idx="1" type="body"/>
          </p:nvPr>
        </p:nvSpPr>
        <p:spPr>
          <a:xfrm>
            <a:off x="822954" y="1845725"/>
            <a:ext cx="4181100" cy="402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Parton Branching Models (Giovannini, 1979)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Describes the cascade of quarks and gluons eventually forming charged hadrons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NBD arises from the Markov branching process of quark bremsstrahlung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Generalised Multiplicities Distribution (GMD)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Asymptotic Multiplicity Distribution (AMD)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QCD branching processes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822958" y="1845733"/>
            <a:ext cx="7543800" cy="402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018" r="0" t="-1513"/>
            </a:stretch>
          </a:blipFill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-US" sz="20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2" name="Shape 162"/>
          <p:cNvSpPr/>
          <p:nvPr/>
        </p:nvSpPr>
        <p:spPr>
          <a:xfrm>
            <a:off x="539552" y="4077071"/>
            <a:ext cx="8064900" cy="99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63" name="Shape 163"/>
          <p:cNvSpPr/>
          <p:nvPr/>
        </p:nvSpPr>
        <p:spPr>
          <a:xfrm>
            <a:off x="4932039" y="1845733"/>
            <a:ext cx="206987" cy="122322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5169728" y="2272681"/>
            <a:ext cx="1765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Giovannini, 1979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803075" y="53742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Closed form solution difficult to obtain.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Assume quark pair production negligible (</a:t>
            </a:r>
            <a:r>
              <a:rPr i="1" lang="en-US" sz="1800">
                <a:latin typeface="Cambria"/>
                <a:ea typeface="Cambria"/>
                <a:cs typeface="Cambria"/>
                <a:sym typeface="Cambria"/>
              </a:rPr>
              <a:t>B = 0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Generalised Multiplicity Distribution (GMD)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822958" y="1845733"/>
            <a:ext cx="7543800" cy="402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37" r="0" t="0"/>
            </a:stretch>
          </a:blipFill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-US" sz="20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73" name="Shape 173"/>
          <p:cNvSpPr/>
          <p:nvPr/>
        </p:nvSpPr>
        <p:spPr>
          <a:xfrm>
            <a:off x="829455" y="5878432"/>
            <a:ext cx="7824578" cy="430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[chan, chew, Z. Phys. C 55 (1992) 503]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[Wang, Leong, Ng, Dewanto, Chan, Oh, Proceedings of the Conference in Honour of the 90</a:t>
            </a:r>
            <a:r>
              <a:rPr baseline="30000" lang="en-U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Birthday of Freeman Dyson (2014), 400]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365827" y="3398686"/>
            <a:ext cx="2549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✕</a:t>
            </a:r>
            <a:r>
              <a:rPr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Ã/A 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-US" sz="2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k=mÃ/A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QCD branching processes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018" r="0" t="-1513"/>
            </a:stretch>
          </a:blipFill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b="0" i="0" lang="en-US" sz="20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3" name="Shape 183"/>
          <p:cNvSpPr/>
          <p:nvPr/>
        </p:nvSpPr>
        <p:spPr>
          <a:xfrm>
            <a:off x="539552" y="4077071"/>
            <a:ext cx="8064896" cy="9954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84" name="Shape 184"/>
          <p:cNvSpPr/>
          <p:nvPr/>
        </p:nvSpPr>
        <p:spPr>
          <a:xfrm>
            <a:off x="4932039" y="1845733"/>
            <a:ext cx="206987" cy="122322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5169728" y="2272681"/>
            <a:ext cx="1765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Giovannini, 1979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4716016" y="3399382"/>
            <a:ext cx="576064" cy="0"/>
          </a:xfrm>
          <a:prstGeom prst="straightConnector1">
            <a:avLst/>
          </a:prstGeom>
          <a:noFill/>
          <a:ln cap="flat" cmpd="sng" w="12700">
            <a:solidFill>
              <a:srgbClr val="0000FF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87" name="Shape 187"/>
          <p:cNvSpPr txBox="1"/>
          <p:nvPr/>
        </p:nvSpPr>
        <p:spPr>
          <a:xfrm>
            <a:off x="5387226" y="2937717"/>
            <a:ext cx="2016222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 to be more important at high energies like at LHC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822950" y="5288500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Difficult to get closed form solution.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Asymptotic solution possible.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